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009" r:id="rId4"/>
    <p:sldId id="1350" r:id="rId5"/>
    <p:sldId id="729" r:id="rId6"/>
    <p:sldId id="291" r:id="rId7"/>
    <p:sldId id="2025" r:id="rId8"/>
    <p:sldId id="1370" r:id="rId9"/>
    <p:sldId id="322" r:id="rId10"/>
    <p:sldId id="1367" r:id="rId11"/>
    <p:sldId id="2028" r:id="rId12"/>
    <p:sldId id="260" r:id="rId13"/>
    <p:sldId id="270" r:id="rId14"/>
    <p:sldId id="269" r:id="rId15"/>
    <p:sldId id="272" r:id="rId16"/>
    <p:sldId id="2030" r:id="rId17"/>
    <p:sldId id="2029" r:id="rId18"/>
    <p:sldId id="728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55"/>
    <p:restoredTop sz="94789"/>
  </p:normalViewPr>
  <p:slideViewPr>
    <p:cSldViewPr snapToGrid="0" snapToObjects="1">
      <p:cViewPr varScale="1">
        <p:scale>
          <a:sx n="55" d="100"/>
          <a:sy n="55" d="100"/>
        </p:scale>
        <p:origin x="28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49" name="Shape 10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28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20160714_001-2-Edit_blueppt.jpg" descr="20160714_001-2-Edit_blueppt.jpg"/>
          <p:cNvPicPr>
            <a:picLocks noChangeAspect="1"/>
          </p:cNvPicPr>
          <p:nvPr/>
        </p:nvPicPr>
        <p:blipFill>
          <a:blip r:embed="rId3"/>
          <a:srcRect l="4033" t="17632" r="5975" b="20233"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1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133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134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 </a:t>
            </a:r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lang="en-US" dirty="0"/>
              <a:t> </a:t>
            </a:r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B69C8-ED63-B84E-A01E-5B354576C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8D72C-C58B-9B2E-738A-21A5A5291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Oct. 12,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873D4-F02C-0F88-89C0-BA4ACB625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US Magnet Development Program       Muon Collider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028E8-8D11-073D-A4AA-F463945E3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09BD29-649E-8844-A691-6D04AD0CB5F7}"/>
              </a:ext>
            </a:extLst>
          </p:cNvPr>
          <p:cNvCxnSpPr/>
          <p:nvPr userDrawn="1"/>
        </p:nvCxnSpPr>
        <p:spPr>
          <a:xfrm>
            <a:off x="1839134" y="12398647"/>
            <a:ext cx="0" cy="119337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D363164-BDA0-5EFD-7B01-29B57015B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7FCE781-CE6C-BB6E-C297-83BDC85A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2D2B217-1F4F-1BCB-8ACB-5CEF223EC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0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6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38" name="image3.png" descr="image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229" y="1084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1" name="Footer Placeholder 5"/>
          <p:cNvSpPr txBox="1"/>
          <p:nvPr/>
        </p:nvSpPr>
        <p:spPr>
          <a:xfrm>
            <a:off x="1929860" y="6511678"/>
            <a:ext cx="6436429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42" name="Footer Placeholder 5"/>
          <p:cNvSpPr txBox="1"/>
          <p:nvPr/>
        </p:nvSpPr>
        <p:spPr>
          <a:xfrm>
            <a:off x="2056860" y="6638678"/>
            <a:ext cx="6436429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5" name="Body Level One…"/>
          <p:cNvSpPr txBox="1">
            <a:spLocks noGrp="1"/>
          </p:cNvSpPr>
          <p:nvPr>
            <p:ph type="body" idx="1"/>
          </p:nvPr>
        </p:nvSpPr>
        <p:spPr>
          <a:xfrm>
            <a:off x="765443" y="3095113"/>
            <a:ext cx="22270530" cy="905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pPr lvl="0"/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lang="en-US" dirty="0"/>
              <a:t> </a:t>
            </a:r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5FB47-ED93-0EE8-773D-844928E20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1434" y="12828519"/>
            <a:ext cx="369768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Oct. 12,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C4CAC8-5AE4-61A7-A305-B4D9117C2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50968" y="12828519"/>
            <a:ext cx="953703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/>
              <a:t>US Magnet Development Program       Muon Collider Collaboration Meeting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19504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ln>
            <a:noFill/>
          </a:ln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5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tiff"/><Relationship Id="rId5" Type="http://schemas.openxmlformats.org/officeDocument/2006/relationships/image" Target="../media/image46.gif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11.0953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10" Type="http://schemas.openxmlformats.org/officeDocument/2006/relationships/image" Target="../media/image19.emf"/><Relationship Id="rId4" Type="http://schemas.openxmlformats.org/officeDocument/2006/relationships/image" Target="../media/image15.png"/><Relationship Id="rId9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3.13985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5.png"/><Relationship Id="rId3" Type="http://schemas.openxmlformats.org/officeDocument/2006/relationships/image" Target="../media/image29.png"/><Relationship Id="rId7" Type="http://schemas.openxmlformats.org/officeDocument/2006/relationships/image" Target="../media/image6.png"/><Relationship Id="rId12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33.png"/><Relationship Id="rId5" Type="http://schemas.openxmlformats.org/officeDocument/2006/relationships/image" Target="../media/image4.png"/><Relationship Id="rId10" Type="http://schemas.openxmlformats.org/officeDocument/2006/relationships/image" Target="../media/image32.emf"/><Relationship Id="rId4" Type="http://schemas.openxmlformats.org/officeDocument/2006/relationships/image" Target="../media/image30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5574" y="8798395"/>
            <a:ext cx="16452852" cy="43803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dirty="0"/>
              <a:t>Soren Prestemon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dirty="0"/>
              <a:t>Director, US Magnet  Development 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dirty="0"/>
              <a:t>Lawrence Berkeley National Laboratory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dirty="0"/>
          </a:p>
          <a:p>
            <a:pPr>
              <a:lnSpc>
                <a:spcPct val="80000"/>
              </a:lnSpc>
              <a:spcBef>
                <a:spcPts val="600"/>
              </a:spcBef>
              <a:defRPr sz="3900" b="1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For the US MDP Team</a:t>
            </a:r>
          </a:p>
        </p:txBody>
      </p:sp>
      <p:sp>
        <p:nvSpPr>
          <p:cNvPr id="1052" name="High Field Magnet Technology…"/>
          <p:cNvSpPr txBox="1"/>
          <p:nvPr/>
        </p:nvSpPr>
        <p:spPr>
          <a:xfrm>
            <a:off x="398585" y="4917605"/>
            <a:ext cx="23797846" cy="32008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>
            <a:spAutoFit/>
          </a:bodyPr>
          <a:lstStyle/>
          <a:p>
            <a: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lang="en-US" sz="6700" b="1" dirty="0">
                <a:sym typeface="Franklin Gothic Book"/>
              </a:rPr>
              <a:t>MDP Plans and Achievements – Relevance to a Muon Collider</a:t>
            </a:r>
          </a:p>
          <a:p>
            <a: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dirty="0"/>
              <a:t> </a:t>
            </a:r>
          </a:p>
          <a:p>
            <a:pPr algn="ctr">
              <a:defRPr sz="6200" i="1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dirty="0"/>
              <a:t>Presentation </a:t>
            </a:r>
            <a:r>
              <a:rPr lang="en-US" dirty="0"/>
              <a:t>to the 2022 Muon Collider Collaboration Meeting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7EF5DF9-8C26-A57A-F227-17F13AF1F7BA}"/>
              </a:ext>
            </a:extLst>
          </p:cNvPr>
          <p:cNvSpPr/>
          <p:nvPr/>
        </p:nvSpPr>
        <p:spPr>
          <a:xfrm>
            <a:off x="15209612" y="2598033"/>
            <a:ext cx="9174387" cy="10015998"/>
          </a:xfrm>
          <a:prstGeom prst="roundRect">
            <a:avLst>
              <a:gd name="adj" fmla="val 3105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4A611E0-22B3-D935-B566-48B13C2D3F01}"/>
              </a:ext>
            </a:extLst>
          </p:cNvPr>
          <p:cNvSpPr/>
          <p:nvPr/>
        </p:nvSpPr>
        <p:spPr>
          <a:xfrm>
            <a:off x="25758" y="4508341"/>
            <a:ext cx="15135922" cy="7909816"/>
          </a:xfrm>
          <a:prstGeom prst="roundRect">
            <a:avLst>
              <a:gd name="adj" fmla="val 4651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1E945-015D-0E49-AC47-1115B415C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5097" y="2248051"/>
            <a:ext cx="22270530" cy="9051928"/>
          </a:xfrm>
        </p:spPr>
        <p:txBody>
          <a:bodyPr>
            <a:normAutofit/>
          </a:bodyPr>
          <a:lstStyle/>
          <a:p>
            <a:r>
              <a:rPr lang="en-US" sz="4000" dirty="0"/>
              <a:t> Path to “FCC spec” wires exists</a:t>
            </a:r>
          </a:p>
          <a:p>
            <a:pPr lvl="1"/>
            <a:r>
              <a:rPr lang="en-US" sz="3600" dirty="0"/>
              <a:t>Powder-in-tube” approach advancing</a:t>
            </a:r>
          </a:p>
          <a:p>
            <a:pPr lvl="1"/>
            <a:r>
              <a:rPr lang="en-US" sz="3600" dirty="0"/>
              <a:t>Also exploring Hf doping in “internal Tin” approach</a:t>
            </a:r>
          </a:p>
          <a:p>
            <a:pPr marL="914400" lvl="1" indent="0">
              <a:buNone/>
            </a:pPr>
            <a:endParaRPr lang="en-US" sz="4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C8CE86-4C71-9B2F-21BA-15B9A46D2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929" y="190231"/>
            <a:ext cx="20244517" cy="1766777"/>
          </a:xfrm>
        </p:spPr>
        <p:txBody>
          <a:bodyPr>
            <a:noAutofit/>
          </a:bodyPr>
          <a:lstStyle/>
          <a:p>
            <a:r>
              <a:rPr lang="en-US" sz="5400" dirty="0"/>
              <a:t>Example of Conductor Procurement and R&amp;D:</a:t>
            </a:r>
            <a:br>
              <a:rPr lang="en-US" sz="5400" dirty="0"/>
            </a:br>
            <a:r>
              <a:rPr lang="en-US" sz="5400" dirty="0"/>
              <a:t>Advances in Nb</a:t>
            </a:r>
            <a:r>
              <a:rPr lang="en-US" sz="5400" baseline="-25000" dirty="0"/>
              <a:t>3</a:t>
            </a:r>
            <a:r>
              <a:rPr lang="en-US" sz="5400" dirty="0"/>
              <a:t>Sn performance by introducing new pinning sites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7582B0C8-9805-5587-B47F-7F61781B6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4EE6DD6-CD2A-B075-D163-5F9EE832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3F0AA-1634-CD49-9924-13EA86CA5D1B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FD7920-A72E-EDEA-29CE-C4495E0E7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64" y="5677888"/>
            <a:ext cx="8022164" cy="66629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1A59FA-D506-0C74-7B7B-A6DF65B70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374" y="9358649"/>
            <a:ext cx="1584896" cy="1551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E859F2-6A3B-E10F-E3E0-58B79F627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7311" y="11238965"/>
            <a:ext cx="6171126" cy="8617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632A2B-4665-776A-8F44-7FA2D3B5F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8226" y="10420776"/>
            <a:ext cx="2632136" cy="6937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5C065B-A16B-94C3-474D-08049A5CDDD3}"/>
              </a:ext>
            </a:extLst>
          </p:cNvPr>
          <p:cNvSpPr txBox="1"/>
          <p:nvPr/>
        </p:nvSpPr>
        <p:spPr>
          <a:xfrm>
            <a:off x="661151" y="4508341"/>
            <a:ext cx="13696510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X. Xu, </a:t>
            </a:r>
            <a:r>
              <a:rPr lang="en-US" sz="3200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SoftA</a:t>
            </a:r>
            <a:r>
              <a:rPr lang="en-US" sz="32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Workshop, CERN, 2021</a:t>
            </a:r>
          </a:p>
          <a:p>
            <a:r>
              <a:rPr lang="en-US" sz="3200" i="1" dirty="0"/>
              <a:t>See also Xu et al., J. AlloyCompd.857,158270(2021)</a:t>
            </a:r>
            <a:endParaRPr lang="en-US" sz="3200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AA9265-824E-AB9A-7384-A989A2D0F0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7049" y="5508727"/>
            <a:ext cx="5811966" cy="49528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8BF4BB-F251-FBAF-802F-1673AA612F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03280" y="8816141"/>
            <a:ext cx="4653452" cy="29412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236AC3-AF04-7B6C-13D5-51CBB49597CE}"/>
              </a:ext>
            </a:extLst>
          </p:cNvPr>
          <p:cNvSpPr txBox="1"/>
          <p:nvPr/>
        </p:nvSpPr>
        <p:spPr>
          <a:xfrm>
            <a:off x="21049671" y="3327161"/>
            <a:ext cx="4001854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i="1" dirty="0" err="1"/>
              <a:t>Tarantini</a:t>
            </a:r>
            <a:r>
              <a:rPr lang="en-US" sz="3200" i="1" dirty="0"/>
              <a:t> et al., Nature Scientific Reports, 	(2021) 11:17845</a:t>
            </a:r>
            <a:endParaRPr lang="en-US" sz="3200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0E522C-5EF1-EEBB-20B4-82B3856869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4665" y="6321842"/>
            <a:ext cx="4239862" cy="59496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174AB9-CEDC-710F-C70F-DFB7F0CB2A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541019" y="2764288"/>
            <a:ext cx="5191716" cy="35575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D9ECDB-BE3A-2C93-3CB7-6513D2E88DFC}"/>
              </a:ext>
            </a:extLst>
          </p:cNvPr>
          <p:cNvSpPr txBox="1"/>
          <p:nvPr/>
        </p:nvSpPr>
        <p:spPr>
          <a:xfrm>
            <a:off x="15608048" y="6321842"/>
            <a:ext cx="4349944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i="1" dirty="0"/>
              <a:t>S. Balachandran et al 2019 SUST 32</a:t>
            </a:r>
            <a:endParaRPr lang="en-US" sz="3200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EDBEC-1FC4-27A6-16F2-883487C9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95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D14BB61-C971-BF49-96CA-2DC5D7EED1D6}"/>
              </a:ext>
            </a:extLst>
          </p:cNvPr>
          <p:cNvSpPr/>
          <p:nvPr/>
        </p:nvSpPr>
        <p:spPr>
          <a:xfrm>
            <a:off x="13121021" y="9577686"/>
            <a:ext cx="11183643" cy="3188117"/>
          </a:xfrm>
          <a:prstGeom prst="roundRect">
            <a:avLst>
              <a:gd name="adj" fmla="val 518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2BEF252-0203-C0F0-CF8D-9DB54A06049C}"/>
              </a:ext>
            </a:extLst>
          </p:cNvPr>
          <p:cNvSpPr/>
          <p:nvPr/>
        </p:nvSpPr>
        <p:spPr>
          <a:xfrm>
            <a:off x="13121489" y="6258717"/>
            <a:ext cx="11183643" cy="3188117"/>
          </a:xfrm>
          <a:prstGeom prst="roundRect">
            <a:avLst>
              <a:gd name="adj" fmla="val 518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56FA834-083A-06B5-F104-75486DE8FE2F}"/>
              </a:ext>
            </a:extLst>
          </p:cNvPr>
          <p:cNvSpPr/>
          <p:nvPr/>
        </p:nvSpPr>
        <p:spPr>
          <a:xfrm>
            <a:off x="13121489" y="2187671"/>
            <a:ext cx="11183175" cy="3993650"/>
          </a:xfrm>
          <a:prstGeom prst="roundRect">
            <a:avLst>
              <a:gd name="adj" fmla="val 518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967EF9-CDD8-3F41-BF00-17A54D17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B34DF-2824-D14C-A38E-AC2BCD544F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3415" y="2587360"/>
            <a:ext cx="12888074" cy="99833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Can </a:t>
            </a:r>
            <a:r>
              <a:rPr lang="en-US" b="1" i="1" dirty="0"/>
              <a:t>stress-management</a:t>
            </a:r>
            <a:r>
              <a:rPr lang="en-US" dirty="0"/>
              <a:t> provide a viable means of accessing high-field and/or large bore dipole magnets without risk of conductor degradation?</a:t>
            </a:r>
          </a:p>
          <a:p>
            <a:endParaRPr lang="en-US" dirty="0"/>
          </a:p>
          <a:p>
            <a:r>
              <a:rPr lang="en-US" dirty="0"/>
              <a:t>Can </a:t>
            </a:r>
            <a:r>
              <a:rPr lang="en-US" b="1" i="1" dirty="0"/>
              <a:t>hybrid LTS/HTS </a:t>
            </a:r>
            <a:r>
              <a:rPr lang="en-US" dirty="0"/>
              <a:t>magnets deliver on the promise of efficient high-field dipoles</a:t>
            </a:r>
          </a:p>
          <a:p>
            <a:pPr lvl="1"/>
            <a:r>
              <a:rPr lang="en-US" dirty="0"/>
              <a:t>Will they inherit the “best of both” or the “worst of both” </a:t>
            </a:r>
          </a:p>
          <a:p>
            <a:pPr lvl="1"/>
            <a:endParaRPr lang="en-US" dirty="0"/>
          </a:p>
          <a:p>
            <a:r>
              <a:rPr lang="en-US" dirty="0"/>
              <a:t>Advance HTS magnet technology to a respectable level of maturity </a:t>
            </a:r>
          </a:p>
          <a:p>
            <a:pPr indent="0">
              <a:buNone/>
            </a:pPr>
            <a:r>
              <a:rPr lang="en-US" dirty="0"/>
              <a:t>=&gt; </a:t>
            </a:r>
            <a:r>
              <a:rPr lang="en-US" b="1" i="1" dirty="0"/>
              <a:t>make it “real”</a:t>
            </a:r>
          </a:p>
          <a:p>
            <a:endParaRPr lang="en-US" dirty="0"/>
          </a:p>
          <a:p>
            <a:r>
              <a:rPr lang="en-US" dirty="0"/>
              <a:t>Advance diagnostics and modeling to further enhance our insight into magnet performance and issues</a:t>
            </a:r>
          </a:p>
          <a:p>
            <a:endParaRPr lang="en-US" dirty="0"/>
          </a:p>
          <a:p>
            <a:r>
              <a:rPr lang="en-US" dirty="0"/>
              <a:t>Overcome the advanced Nb</a:t>
            </a:r>
            <a:r>
              <a:rPr lang="en-US" baseline="-25000" dirty="0"/>
              <a:t>3</a:t>
            </a:r>
            <a:r>
              <a:rPr lang="en-US" dirty="0"/>
              <a:t>Sn architecture issues and mature them to industrial levels</a:t>
            </a:r>
          </a:p>
          <a:p>
            <a:endParaRPr lang="en-US" dirty="0"/>
          </a:p>
          <a:p>
            <a:r>
              <a:rPr lang="en-US" dirty="0"/>
              <a:t>Provide a </a:t>
            </a:r>
            <a:r>
              <a:rPr lang="en-US" b="1" i="1" dirty="0"/>
              <a:t>substantial and timely quantity of conductor </a:t>
            </a:r>
            <a:r>
              <a:rPr lang="en-US" dirty="0"/>
              <a:t>for magnet research and feedback to conductor development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193CDE-F1D1-B342-9288-48F4C3437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MDP focus areas and key challenges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F8F42-F644-7642-81F6-919DD6DA6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F1B286-C1CF-4CB2-43CA-0B743AC2C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6CA3D6-56F8-FA74-8935-1F483E73CD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8518" y="2386240"/>
            <a:ext cx="5070076" cy="3750782"/>
          </a:xfrm>
          <a:prstGeom prst="rect">
            <a:avLst/>
          </a:prstGeom>
        </p:spPr>
      </p:pic>
      <p:pic>
        <p:nvPicPr>
          <p:cNvPr id="9" name="Picture 4" descr="https://lh3.googleusercontent.com/vSnWwhFNh7qHZwy-bkOoLSQzkWuWIMteitOJQFStVu185ZHg5QtlpPJiJK3lJ4dQ2lkO-aNmsZtDNfMNE67KeIQIQ-6Lk4OtC1GeRyihG5RZ3XxUjFi79p7BXqaSTZbqQV68E7wlwbGkrkKmLaV6bX9QgXXwZNihAzbFTIvK2iUIpV1UawA8bt8Z1_El6BBdlFgUkH_LkwkczYSskeRHbZvsdu8zjCBvNLKQxMq93Kbt8ZnTghXrLrHCpa-tIhJhIiQR9BLXncvqlq0Uqz-Uaov3yk96onDzGbe04lj-FvD1FGpxWXJ1UUkw8_O4ZRnrUfHhwVC2u7FO90FSSu4tpSHrPUCpPOlv3ON_m_lcrJy0Qm2Wl8uKy14iEBZqTpA7N8Pfd31rF2wUPA_j4xa927oF20f1KzezuwGQZvFMGO84IKc38BqwfZFWA-rqqNc6GH-MWhvOHHog73aQqFObe0YEb4TuXyjIx0P99CRJWGQBsrcDk4e6ofqYWyMahrnaQaTm6wJIijDufmjybX_HAfaI5K65V7FWuS9B1qgPion8dZDIOYWJBz-AD7wSaj9i2oZLn8YuhCxBatukYmTXXucv-MAb1rf_iuI7xGX8tOKNgv5II7ToYkx5MTyuuxHwbvSTKV1IbDfXjZMZm0B59QNkEfcXGMiAV_QKAZkbaM0gd7ANj_CFSE3QJ8UVh9V1rXaEgOEjiq943iRcIq9Gru6vvdXiqIgLlMKePEJpqP3qWalV=w1041-h780-no">
            <a:extLst>
              <a:ext uri="{FF2B5EF4-FFF2-40B4-BE49-F238E27FC236}">
                <a16:creationId xmlns:a16="http://schemas.microsoft.com/office/drawing/2014/main" id="{1C0743F1-BD55-BA3D-C6E3-287460F49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11559" y="9760324"/>
            <a:ext cx="3763789" cy="282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DBF061-34CB-D6A5-9BE4-0BA030659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9450" y="6761766"/>
            <a:ext cx="5628752" cy="1993710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A4285F0B-9D07-FC1F-6657-5E8C223217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8154" y="6529061"/>
            <a:ext cx="3922431" cy="2766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51FB1A-44A4-C85E-A9B1-A522FC97C610}"/>
              </a:ext>
            </a:extLst>
          </p:cNvPr>
          <p:cNvSpPr txBox="1"/>
          <p:nvPr/>
        </p:nvSpPr>
        <p:spPr>
          <a:xfrm>
            <a:off x="15564884" y="8832872"/>
            <a:ext cx="8373669" cy="553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Reed </a:t>
            </a:r>
            <a:r>
              <a:rPr kumimoji="0" lang="en-US" sz="24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Teyber</a:t>
            </a: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et al 2020 SUST. 33 095009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24354D-9D7F-2491-45C3-A0D9D93CCE93}"/>
              </a:ext>
            </a:extLst>
          </p:cNvPr>
          <p:cNvSpPr txBox="1"/>
          <p:nvPr/>
        </p:nvSpPr>
        <p:spPr>
          <a:xfrm>
            <a:off x="16859029" y="12254119"/>
            <a:ext cx="6738250" cy="55399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X. Wang et al SUST 34 (2021) 015012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225EF78-24E5-20E3-0A28-75C9A038F3C5}"/>
              </a:ext>
            </a:extLst>
          </p:cNvPr>
          <p:cNvGrpSpPr/>
          <p:nvPr/>
        </p:nvGrpSpPr>
        <p:grpSpPr>
          <a:xfrm>
            <a:off x="19008963" y="2396961"/>
            <a:ext cx="5155494" cy="3534740"/>
            <a:chOff x="11309858" y="5641777"/>
            <a:chExt cx="7272056" cy="429219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36B63AAB-2896-1A64-1272-C5965E0A7627}"/>
                </a:ext>
              </a:extLst>
            </p:cNvPr>
            <p:cNvSpPr/>
            <p:nvPr/>
          </p:nvSpPr>
          <p:spPr>
            <a:xfrm>
              <a:off x="11309858" y="5752805"/>
              <a:ext cx="7272056" cy="4181165"/>
            </a:xfrm>
            <a:prstGeom prst="roundRect">
              <a:avLst>
                <a:gd name="adj" fmla="val 7329"/>
              </a:avLst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13D173-A773-FF30-5C7F-6D7709301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430344" y="5641777"/>
              <a:ext cx="7151569" cy="4292193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90898243-835D-9732-6F14-FCF9177086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5433" y="9561753"/>
            <a:ext cx="4062556" cy="2823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139576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0471D9B-F8DB-114D-88CF-21611B74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0BCF1-537C-7840-9D58-32A5AA97C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9384" y="2332036"/>
            <a:ext cx="23379815" cy="9051928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i="1" dirty="0"/>
              <a:t>“Time is of the essence” </a:t>
            </a:r>
            <a:r>
              <a:rPr lang="en-US" dirty="0"/>
              <a:t>in a muon collider – capture and rapidly accelerate precious muons!</a:t>
            </a:r>
          </a:p>
          <a:p>
            <a:r>
              <a:rPr lang="en-US" dirty="0"/>
              <a:t> The MAP study identified key R&amp;D challenges:	 </a:t>
            </a:r>
          </a:p>
          <a:p>
            <a:pPr lvl="1"/>
            <a:r>
              <a:rPr lang="en-US" dirty="0"/>
              <a:t>Central elements: high field solenoids, large-bore </a:t>
            </a:r>
            <a:r>
              <a:rPr lang="en-US" dirty="0" err="1"/>
              <a:t>dipoles,fast</a:t>
            </a:r>
            <a:r>
              <a:rPr lang="en-US" dirty="0"/>
              <a:t> ramping, radiation env.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D903D7-141C-538F-CDD3-7D166CD77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921" y="149382"/>
            <a:ext cx="20034011" cy="1836524"/>
          </a:xfrm>
        </p:spPr>
        <p:txBody>
          <a:bodyPr/>
          <a:lstStyle/>
          <a:p>
            <a:r>
              <a:rPr lang="en-US" dirty="0"/>
              <a:t>A Muon collider has unique characteristics that drive magnets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27795A8-C2B0-FE46-98F0-1BAA436AE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7367196-A54B-F5B4-8EDF-739B29E45DAA}"/>
              </a:ext>
            </a:extLst>
          </p:cNvPr>
          <p:cNvGrpSpPr/>
          <p:nvPr/>
        </p:nvGrpSpPr>
        <p:grpSpPr>
          <a:xfrm>
            <a:off x="4383921" y="4857058"/>
            <a:ext cx="17015677" cy="7828052"/>
            <a:chOff x="4383921" y="4857058"/>
            <a:chExt cx="17015677" cy="782805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A7E55E4-7C3C-E948-8888-F4B7714DD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3921" y="5294639"/>
              <a:ext cx="17015677" cy="7390471"/>
            </a:xfrm>
            <a:prstGeom prst="rect">
              <a:avLst/>
            </a:prstGeom>
          </p:spPr>
        </p:pic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1694C854-135C-AE41-BAFB-C60A3B0F7DE0}"/>
                </a:ext>
              </a:extLst>
            </p:cNvPr>
            <p:cNvSpPr/>
            <p:nvPr/>
          </p:nvSpPr>
          <p:spPr>
            <a:xfrm>
              <a:off x="7479322" y="5857125"/>
              <a:ext cx="5989859" cy="469559"/>
            </a:xfrm>
            <a:prstGeom prst="roundRect">
              <a:avLst/>
            </a:prstGeom>
            <a:noFill/>
            <a:ln w="60325" cap="flat">
              <a:solidFill>
                <a:srgbClr val="FF0000"/>
              </a:solidFill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711669"/>
                        <a:gd name="connsiteY0" fmla="*/ 36787 h 220718"/>
                        <a:gd name="connsiteX1" fmla="*/ 36787 w 2711669"/>
                        <a:gd name="connsiteY1" fmla="*/ 0 h 220718"/>
                        <a:gd name="connsiteX2" fmla="*/ 2674882 w 2711669"/>
                        <a:gd name="connsiteY2" fmla="*/ 0 h 220718"/>
                        <a:gd name="connsiteX3" fmla="*/ 2711669 w 2711669"/>
                        <a:gd name="connsiteY3" fmla="*/ 36787 h 220718"/>
                        <a:gd name="connsiteX4" fmla="*/ 2711669 w 2711669"/>
                        <a:gd name="connsiteY4" fmla="*/ 183931 h 220718"/>
                        <a:gd name="connsiteX5" fmla="*/ 2674882 w 2711669"/>
                        <a:gd name="connsiteY5" fmla="*/ 220718 h 220718"/>
                        <a:gd name="connsiteX6" fmla="*/ 36787 w 2711669"/>
                        <a:gd name="connsiteY6" fmla="*/ 220718 h 220718"/>
                        <a:gd name="connsiteX7" fmla="*/ 0 w 2711669"/>
                        <a:gd name="connsiteY7" fmla="*/ 183931 h 220718"/>
                        <a:gd name="connsiteX8" fmla="*/ 0 w 2711669"/>
                        <a:gd name="connsiteY8" fmla="*/ 36787 h 220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1669" h="220718" extrusionOk="0">
                          <a:moveTo>
                            <a:pt x="0" y="36787"/>
                          </a:moveTo>
                          <a:cubicBezTo>
                            <a:pt x="-3432" y="14353"/>
                            <a:pt x="15465" y="377"/>
                            <a:pt x="36787" y="0"/>
                          </a:cubicBezTo>
                          <a:cubicBezTo>
                            <a:pt x="585151" y="132882"/>
                            <a:pt x="1679491" y="-84951"/>
                            <a:pt x="2674882" y="0"/>
                          </a:cubicBezTo>
                          <a:cubicBezTo>
                            <a:pt x="2693366" y="1790"/>
                            <a:pt x="2711347" y="18252"/>
                            <a:pt x="2711669" y="36787"/>
                          </a:cubicBezTo>
                          <a:cubicBezTo>
                            <a:pt x="2708925" y="55531"/>
                            <a:pt x="2723925" y="121797"/>
                            <a:pt x="2711669" y="183931"/>
                          </a:cubicBezTo>
                          <a:cubicBezTo>
                            <a:pt x="2714754" y="204614"/>
                            <a:pt x="2696090" y="218883"/>
                            <a:pt x="2674882" y="220718"/>
                          </a:cubicBezTo>
                          <a:cubicBezTo>
                            <a:pt x="2030832" y="308357"/>
                            <a:pt x="1087361" y="148039"/>
                            <a:pt x="36787" y="220718"/>
                          </a:cubicBezTo>
                          <a:cubicBezTo>
                            <a:pt x="16430" y="220334"/>
                            <a:pt x="-1250" y="205986"/>
                            <a:pt x="0" y="183931"/>
                          </a:cubicBezTo>
                          <a:cubicBezTo>
                            <a:pt x="11145" y="165100"/>
                            <a:pt x="-12677" y="53257"/>
                            <a:pt x="0" y="367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glow>
                <a:schemeClr val="accent1">
                  <a:alpha val="40000"/>
                </a:schemeClr>
              </a:glow>
              <a:outerShdw dist="25400" dir="762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E60E11-695D-F644-853E-A92D9DFB19E8}"/>
                </a:ext>
              </a:extLst>
            </p:cNvPr>
            <p:cNvSpPr txBox="1"/>
            <p:nvPr/>
          </p:nvSpPr>
          <p:spPr>
            <a:xfrm>
              <a:off x="9462246" y="4884223"/>
              <a:ext cx="3198674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b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Issues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3AF30D4-C871-EB49-910D-D01A37C72A86}"/>
                </a:ext>
              </a:extLst>
            </p:cNvPr>
            <p:cNvSpPr txBox="1"/>
            <p:nvPr/>
          </p:nvSpPr>
          <p:spPr>
            <a:xfrm>
              <a:off x="15188540" y="4857058"/>
              <a:ext cx="3198674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b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Status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8090C2B-CA59-5ECE-8582-55E2A5EB2A40}"/>
                </a:ext>
              </a:extLst>
            </p:cNvPr>
            <p:cNvSpPr/>
            <p:nvPr/>
          </p:nvSpPr>
          <p:spPr>
            <a:xfrm>
              <a:off x="7527520" y="8188281"/>
              <a:ext cx="6102299" cy="778491"/>
            </a:xfrm>
            <a:prstGeom prst="roundRect">
              <a:avLst/>
            </a:prstGeom>
            <a:noFill/>
            <a:ln w="60325" cap="flat">
              <a:solidFill>
                <a:srgbClr val="FF0000"/>
              </a:solidFill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711669"/>
                        <a:gd name="connsiteY0" fmla="*/ 36787 h 220718"/>
                        <a:gd name="connsiteX1" fmla="*/ 36787 w 2711669"/>
                        <a:gd name="connsiteY1" fmla="*/ 0 h 220718"/>
                        <a:gd name="connsiteX2" fmla="*/ 2674882 w 2711669"/>
                        <a:gd name="connsiteY2" fmla="*/ 0 h 220718"/>
                        <a:gd name="connsiteX3" fmla="*/ 2711669 w 2711669"/>
                        <a:gd name="connsiteY3" fmla="*/ 36787 h 220718"/>
                        <a:gd name="connsiteX4" fmla="*/ 2711669 w 2711669"/>
                        <a:gd name="connsiteY4" fmla="*/ 183931 h 220718"/>
                        <a:gd name="connsiteX5" fmla="*/ 2674882 w 2711669"/>
                        <a:gd name="connsiteY5" fmla="*/ 220718 h 220718"/>
                        <a:gd name="connsiteX6" fmla="*/ 36787 w 2711669"/>
                        <a:gd name="connsiteY6" fmla="*/ 220718 h 220718"/>
                        <a:gd name="connsiteX7" fmla="*/ 0 w 2711669"/>
                        <a:gd name="connsiteY7" fmla="*/ 183931 h 220718"/>
                        <a:gd name="connsiteX8" fmla="*/ 0 w 2711669"/>
                        <a:gd name="connsiteY8" fmla="*/ 36787 h 220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1669" h="220718" extrusionOk="0">
                          <a:moveTo>
                            <a:pt x="0" y="36787"/>
                          </a:moveTo>
                          <a:cubicBezTo>
                            <a:pt x="-3432" y="14353"/>
                            <a:pt x="15465" y="377"/>
                            <a:pt x="36787" y="0"/>
                          </a:cubicBezTo>
                          <a:cubicBezTo>
                            <a:pt x="585151" y="132882"/>
                            <a:pt x="1679491" y="-84951"/>
                            <a:pt x="2674882" y="0"/>
                          </a:cubicBezTo>
                          <a:cubicBezTo>
                            <a:pt x="2693366" y="1790"/>
                            <a:pt x="2711347" y="18252"/>
                            <a:pt x="2711669" y="36787"/>
                          </a:cubicBezTo>
                          <a:cubicBezTo>
                            <a:pt x="2708925" y="55531"/>
                            <a:pt x="2723925" y="121797"/>
                            <a:pt x="2711669" y="183931"/>
                          </a:cubicBezTo>
                          <a:cubicBezTo>
                            <a:pt x="2714754" y="204614"/>
                            <a:pt x="2696090" y="218883"/>
                            <a:pt x="2674882" y="220718"/>
                          </a:cubicBezTo>
                          <a:cubicBezTo>
                            <a:pt x="2030832" y="308357"/>
                            <a:pt x="1087361" y="148039"/>
                            <a:pt x="36787" y="220718"/>
                          </a:cubicBezTo>
                          <a:cubicBezTo>
                            <a:pt x="16430" y="220334"/>
                            <a:pt x="-1250" y="205986"/>
                            <a:pt x="0" y="183931"/>
                          </a:cubicBezTo>
                          <a:cubicBezTo>
                            <a:pt x="11145" y="165100"/>
                            <a:pt x="-12677" y="53257"/>
                            <a:pt x="0" y="367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glow>
                <a:schemeClr val="accent1">
                  <a:alpha val="40000"/>
                </a:schemeClr>
              </a:glow>
              <a:outerShdw dist="25400" dir="762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72E49E4-23B5-B407-36EC-2329948BEDAC}"/>
                </a:ext>
              </a:extLst>
            </p:cNvPr>
            <p:cNvSpPr/>
            <p:nvPr/>
          </p:nvSpPr>
          <p:spPr>
            <a:xfrm>
              <a:off x="7527520" y="9372618"/>
              <a:ext cx="4211715" cy="778491"/>
            </a:xfrm>
            <a:prstGeom prst="roundRect">
              <a:avLst/>
            </a:prstGeom>
            <a:noFill/>
            <a:ln w="60325" cap="flat">
              <a:solidFill>
                <a:srgbClr val="FF0000"/>
              </a:solidFill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711669"/>
                        <a:gd name="connsiteY0" fmla="*/ 36787 h 220718"/>
                        <a:gd name="connsiteX1" fmla="*/ 36787 w 2711669"/>
                        <a:gd name="connsiteY1" fmla="*/ 0 h 220718"/>
                        <a:gd name="connsiteX2" fmla="*/ 2674882 w 2711669"/>
                        <a:gd name="connsiteY2" fmla="*/ 0 h 220718"/>
                        <a:gd name="connsiteX3" fmla="*/ 2711669 w 2711669"/>
                        <a:gd name="connsiteY3" fmla="*/ 36787 h 220718"/>
                        <a:gd name="connsiteX4" fmla="*/ 2711669 w 2711669"/>
                        <a:gd name="connsiteY4" fmla="*/ 183931 h 220718"/>
                        <a:gd name="connsiteX5" fmla="*/ 2674882 w 2711669"/>
                        <a:gd name="connsiteY5" fmla="*/ 220718 h 220718"/>
                        <a:gd name="connsiteX6" fmla="*/ 36787 w 2711669"/>
                        <a:gd name="connsiteY6" fmla="*/ 220718 h 220718"/>
                        <a:gd name="connsiteX7" fmla="*/ 0 w 2711669"/>
                        <a:gd name="connsiteY7" fmla="*/ 183931 h 220718"/>
                        <a:gd name="connsiteX8" fmla="*/ 0 w 2711669"/>
                        <a:gd name="connsiteY8" fmla="*/ 36787 h 220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1669" h="220718" extrusionOk="0">
                          <a:moveTo>
                            <a:pt x="0" y="36787"/>
                          </a:moveTo>
                          <a:cubicBezTo>
                            <a:pt x="-3432" y="14353"/>
                            <a:pt x="15465" y="377"/>
                            <a:pt x="36787" y="0"/>
                          </a:cubicBezTo>
                          <a:cubicBezTo>
                            <a:pt x="585151" y="132882"/>
                            <a:pt x="1679491" y="-84951"/>
                            <a:pt x="2674882" y="0"/>
                          </a:cubicBezTo>
                          <a:cubicBezTo>
                            <a:pt x="2693366" y="1790"/>
                            <a:pt x="2711347" y="18252"/>
                            <a:pt x="2711669" y="36787"/>
                          </a:cubicBezTo>
                          <a:cubicBezTo>
                            <a:pt x="2708925" y="55531"/>
                            <a:pt x="2723925" y="121797"/>
                            <a:pt x="2711669" y="183931"/>
                          </a:cubicBezTo>
                          <a:cubicBezTo>
                            <a:pt x="2714754" y="204614"/>
                            <a:pt x="2696090" y="218883"/>
                            <a:pt x="2674882" y="220718"/>
                          </a:cubicBezTo>
                          <a:cubicBezTo>
                            <a:pt x="2030832" y="308357"/>
                            <a:pt x="1087361" y="148039"/>
                            <a:pt x="36787" y="220718"/>
                          </a:cubicBezTo>
                          <a:cubicBezTo>
                            <a:pt x="16430" y="220334"/>
                            <a:pt x="-1250" y="205986"/>
                            <a:pt x="0" y="183931"/>
                          </a:cubicBezTo>
                          <a:cubicBezTo>
                            <a:pt x="11145" y="165100"/>
                            <a:pt x="-12677" y="53257"/>
                            <a:pt x="0" y="367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glow>
                <a:schemeClr val="accent1">
                  <a:alpha val="40000"/>
                </a:schemeClr>
              </a:glow>
              <a:outerShdw dist="25400" dir="762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837FF523-0F11-36C3-A59B-3E0E5513822A}"/>
                </a:ext>
              </a:extLst>
            </p:cNvPr>
            <p:cNvSpPr/>
            <p:nvPr/>
          </p:nvSpPr>
          <p:spPr>
            <a:xfrm>
              <a:off x="7503421" y="10253573"/>
              <a:ext cx="5496204" cy="778491"/>
            </a:xfrm>
            <a:prstGeom prst="roundRect">
              <a:avLst/>
            </a:prstGeom>
            <a:noFill/>
            <a:ln w="60325" cap="flat">
              <a:solidFill>
                <a:srgbClr val="FF0000"/>
              </a:solidFill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711669"/>
                        <a:gd name="connsiteY0" fmla="*/ 36787 h 220718"/>
                        <a:gd name="connsiteX1" fmla="*/ 36787 w 2711669"/>
                        <a:gd name="connsiteY1" fmla="*/ 0 h 220718"/>
                        <a:gd name="connsiteX2" fmla="*/ 2674882 w 2711669"/>
                        <a:gd name="connsiteY2" fmla="*/ 0 h 220718"/>
                        <a:gd name="connsiteX3" fmla="*/ 2711669 w 2711669"/>
                        <a:gd name="connsiteY3" fmla="*/ 36787 h 220718"/>
                        <a:gd name="connsiteX4" fmla="*/ 2711669 w 2711669"/>
                        <a:gd name="connsiteY4" fmla="*/ 183931 h 220718"/>
                        <a:gd name="connsiteX5" fmla="*/ 2674882 w 2711669"/>
                        <a:gd name="connsiteY5" fmla="*/ 220718 h 220718"/>
                        <a:gd name="connsiteX6" fmla="*/ 36787 w 2711669"/>
                        <a:gd name="connsiteY6" fmla="*/ 220718 h 220718"/>
                        <a:gd name="connsiteX7" fmla="*/ 0 w 2711669"/>
                        <a:gd name="connsiteY7" fmla="*/ 183931 h 220718"/>
                        <a:gd name="connsiteX8" fmla="*/ 0 w 2711669"/>
                        <a:gd name="connsiteY8" fmla="*/ 36787 h 220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1669" h="220718" extrusionOk="0">
                          <a:moveTo>
                            <a:pt x="0" y="36787"/>
                          </a:moveTo>
                          <a:cubicBezTo>
                            <a:pt x="-3432" y="14353"/>
                            <a:pt x="15465" y="377"/>
                            <a:pt x="36787" y="0"/>
                          </a:cubicBezTo>
                          <a:cubicBezTo>
                            <a:pt x="585151" y="132882"/>
                            <a:pt x="1679491" y="-84951"/>
                            <a:pt x="2674882" y="0"/>
                          </a:cubicBezTo>
                          <a:cubicBezTo>
                            <a:pt x="2693366" y="1790"/>
                            <a:pt x="2711347" y="18252"/>
                            <a:pt x="2711669" y="36787"/>
                          </a:cubicBezTo>
                          <a:cubicBezTo>
                            <a:pt x="2708925" y="55531"/>
                            <a:pt x="2723925" y="121797"/>
                            <a:pt x="2711669" y="183931"/>
                          </a:cubicBezTo>
                          <a:cubicBezTo>
                            <a:pt x="2714754" y="204614"/>
                            <a:pt x="2696090" y="218883"/>
                            <a:pt x="2674882" y="220718"/>
                          </a:cubicBezTo>
                          <a:cubicBezTo>
                            <a:pt x="2030832" y="308357"/>
                            <a:pt x="1087361" y="148039"/>
                            <a:pt x="36787" y="220718"/>
                          </a:cubicBezTo>
                          <a:cubicBezTo>
                            <a:pt x="16430" y="220334"/>
                            <a:pt x="-1250" y="205986"/>
                            <a:pt x="0" y="183931"/>
                          </a:cubicBezTo>
                          <a:cubicBezTo>
                            <a:pt x="11145" y="165100"/>
                            <a:pt x="-12677" y="53257"/>
                            <a:pt x="0" y="367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glow>
                <a:schemeClr val="accent1">
                  <a:alpha val="40000"/>
                </a:schemeClr>
              </a:glow>
              <a:outerShdw dist="25400" dir="762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C71BCD2C-2996-B9B9-6D1A-945EEFA3581A}"/>
                </a:ext>
              </a:extLst>
            </p:cNvPr>
            <p:cNvSpPr/>
            <p:nvPr/>
          </p:nvSpPr>
          <p:spPr>
            <a:xfrm>
              <a:off x="7527521" y="12084690"/>
              <a:ext cx="2494126" cy="437929"/>
            </a:xfrm>
            <a:prstGeom prst="roundRect">
              <a:avLst/>
            </a:prstGeom>
            <a:noFill/>
            <a:ln w="60325" cap="flat">
              <a:solidFill>
                <a:srgbClr val="FF0000"/>
              </a:solidFill>
              <a:prstDash val="solid"/>
              <a:round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2711669"/>
                        <a:gd name="connsiteY0" fmla="*/ 36787 h 220718"/>
                        <a:gd name="connsiteX1" fmla="*/ 36787 w 2711669"/>
                        <a:gd name="connsiteY1" fmla="*/ 0 h 220718"/>
                        <a:gd name="connsiteX2" fmla="*/ 2674882 w 2711669"/>
                        <a:gd name="connsiteY2" fmla="*/ 0 h 220718"/>
                        <a:gd name="connsiteX3" fmla="*/ 2711669 w 2711669"/>
                        <a:gd name="connsiteY3" fmla="*/ 36787 h 220718"/>
                        <a:gd name="connsiteX4" fmla="*/ 2711669 w 2711669"/>
                        <a:gd name="connsiteY4" fmla="*/ 183931 h 220718"/>
                        <a:gd name="connsiteX5" fmla="*/ 2674882 w 2711669"/>
                        <a:gd name="connsiteY5" fmla="*/ 220718 h 220718"/>
                        <a:gd name="connsiteX6" fmla="*/ 36787 w 2711669"/>
                        <a:gd name="connsiteY6" fmla="*/ 220718 h 220718"/>
                        <a:gd name="connsiteX7" fmla="*/ 0 w 2711669"/>
                        <a:gd name="connsiteY7" fmla="*/ 183931 h 220718"/>
                        <a:gd name="connsiteX8" fmla="*/ 0 w 2711669"/>
                        <a:gd name="connsiteY8" fmla="*/ 36787 h 220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11669" h="220718" extrusionOk="0">
                          <a:moveTo>
                            <a:pt x="0" y="36787"/>
                          </a:moveTo>
                          <a:cubicBezTo>
                            <a:pt x="-3432" y="14353"/>
                            <a:pt x="15465" y="377"/>
                            <a:pt x="36787" y="0"/>
                          </a:cubicBezTo>
                          <a:cubicBezTo>
                            <a:pt x="585151" y="132882"/>
                            <a:pt x="1679491" y="-84951"/>
                            <a:pt x="2674882" y="0"/>
                          </a:cubicBezTo>
                          <a:cubicBezTo>
                            <a:pt x="2693366" y="1790"/>
                            <a:pt x="2711347" y="18252"/>
                            <a:pt x="2711669" y="36787"/>
                          </a:cubicBezTo>
                          <a:cubicBezTo>
                            <a:pt x="2708925" y="55531"/>
                            <a:pt x="2723925" y="121797"/>
                            <a:pt x="2711669" y="183931"/>
                          </a:cubicBezTo>
                          <a:cubicBezTo>
                            <a:pt x="2714754" y="204614"/>
                            <a:pt x="2696090" y="218883"/>
                            <a:pt x="2674882" y="220718"/>
                          </a:cubicBezTo>
                          <a:cubicBezTo>
                            <a:pt x="2030832" y="308357"/>
                            <a:pt x="1087361" y="148039"/>
                            <a:pt x="36787" y="220718"/>
                          </a:cubicBezTo>
                          <a:cubicBezTo>
                            <a:pt x="16430" y="220334"/>
                            <a:pt x="-1250" y="205986"/>
                            <a:pt x="0" y="183931"/>
                          </a:cubicBezTo>
                          <a:cubicBezTo>
                            <a:pt x="11145" y="165100"/>
                            <a:pt x="-12677" y="53257"/>
                            <a:pt x="0" y="367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>
              <a:glow>
                <a:schemeClr val="accent1">
                  <a:alpha val="40000"/>
                </a:schemeClr>
              </a:glow>
              <a:outerShdw dist="25400" dir="762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</p:grp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79A7D50A-E06F-0C3D-2C05-352B3ED8B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204685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D9EC0-32D8-724B-AC97-985F25BE9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dipole magnets have unique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8FBA4-E849-9543-8ECA-F7E57B909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263" y="2295612"/>
            <a:ext cx="16177417" cy="5368926"/>
          </a:xfrm>
        </p:spPr>
        <p:txBody>
          <a:bodyPr>
            <a:normAutofit/>
          </a:bodyPr>
          <a:lstStyle/>
          <a:p>
            <a:r>
              <a:rPr lang="en-US" sz="4000" dirty="0"/>
              <a:t>Dipoles must address significant heat load as well as radiation load</a:t>
            </a:r>
          </a:p>
          <a:p>
            <a:pPr lvl="1"/>
            <a:r>
              <a:rPr lang="en-US" sz="4000" dirty="0"/>
              <a:t>Open midplane or shielding (e.g. Tungsten)</a:t>
            </a:r>
          </a:p>
          <a:p>
            <a:pPr lvl="1"/>
            <a:r>
              <a:rPr lang="en-US" sz="4000" dirty="0"/>
              <a:t>Example: 2TeV (4TeV c-m) study suggested 2kW/m deposition</a:t>
            </a:r>
          </a:p>
          <a:p>
            <a:pPr lvl="1">
              <a:buFont typeface="Symbol" pitchFamily="2" charset="2"/>
              <a:buChar char="Þ"/>
            </a:pPr>
            <a:r>
              <a:rPr lang="en-US" sz="4000" b="1" i="1" dirty="0"/>
              <a:t> Must extract most heat at higher temperature in order to be feasible</a:t>
            </a:r>
          </a:p>
          <a:p>
            <a:r>
              <a:rPr lang="en-US" sz="4000" dirty="0"/>
              <a:t>Challenge for high field magnets</a:t>
            </a:r>
          </a:p>
          <a:p>
            <a:pPr lvl="1"/>
            <a:r>
              <a:rPr lang="en-US" sz="4000" dirty="0"/>
              <a:t>Aperture is “costly” at high field</a:t>
            </a:r>
          </a:p>
          <a:p>
            <a:pPr lvl="1"/>
            <a:r>
              <a:rPr lang="en-US" sz="4000" dirty="0"/>
              <a:t>Open midplane complicates field quality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23D7F9-4288-994F-9E15-71F5578FA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4118" y="5449070"/>
            <a:ext cx="4595842" cy="71165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7B448D-D78A-8B4A-B10F-E3E2361D40C2}"/>
              </a:ext>
            </a:extLst>
          </p:cNvPr>
          <p:cNvSpPr txBox="1"/>
          <p:nvPr/>
        </p:nvSpPr>
        <p:spPr>
          <a:xfrm>
            <a:off x="17011224" y="3697183"/>
            <a:ext cx="4844098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Muon collider feasibility study 1997, LBNL-38946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A3CA43-5DAE-0446-99CA-29F121F36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726" y="7490089"/>
            <a:ext cx="3936998" cy="51815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AB8C8-70A0-1245-B918-294419CC8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211" y="7691965"/>
            <a:ext cx="4706884" cy="49651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2FE059-7739-4A44-B478-A2CD50CC7A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16717" y="4328767"/>
            <a:ext cx="4215490" cy="40537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ADC574-EE51-124C-926B-F095EB001F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16714" y="8639995"/>
            <a:ext cx="4215492" cy="39600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E07515-950C-294D-A79D-E83B5CF05236}"/>
              </a:ext>
            </a:extLst>
          </p:cNvPr>
          <p:cNvSpPr txBox="1"/>
          <p:nvPr/>
        </p:nvSpPr>
        <p:spPr>
          <a:xfrm>
            <a:off x="349958" y="8879995"/>
            <a:ext cx="2939253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Novitski</a:t>
            </a:r>
            <a:r>
              <a:rPr lang="en-US" sz="2800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et al., TAS 2011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9A8AAEA-F7AA-F649-83AE-495C00013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94587A9-96DC-DE49-9562-6D656F517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2CB70-17F0-D28B-CB81-361B38B13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168414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D1A47-19F8-8B4A-8919-661C575EE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-25400"/>
            <a:ext cx="19845932" cy="2213071"/>
          </a:xfrm>
        </p:spPr>
        <p:txBody>
          <a:bodyPr/>
          <a:lstStyle/>
          <a:p>
            <a:r>
              <a:rPr lang="en-US" dirty="0"/>
              <a:t>Interaction region magnets have similarities to Hadron colliders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DA5BE-04FA-8B42-B140-D877B935A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0615" y="2608831"/>
            <a:ext cx="19379261" cy="8370227"/>
          </a:xfrm>
        </p:spPr>
        <p:txBody>
          <a:bodyPr/>
          <a:lstStyle/>
          <a:p>
            <a:r>
              <a:rPr lang="en-US" dirty="0"/>
              <a:t>IR quads operating at ~11-12T</a:t>
            </a:r>
          </a:p>
          <a:p>
            <a:pPr lvl="1"/>
            <a:r>
              <a:rPr lang="en-US" dirty="0"/>
              <a:t>Large bore (~150mm)</a:t>
            </a:r>
          </a:p>
          <a:p>
            <a:pPr lvl="1"/>
            <a:r>
              <a:rPr lang="en-US" dirty="0"/>
              <a:t>Parameters are similar to HL-LHC quads</a:t>
            </a:r>
          </a:p>
          <a:p>
            <a:r>
              <a:rPr lang="en-US" dirty="0"/>
              <a:t>IR Dipoles</a:t>
            </a:r>
          </a:p>
          <a:p>
            <a:pPr lvl="1"/>
            <a:r>
              <a:rPr lang="en-US" dirty="0"/>
              <a:t>Need to tolerate high radiation</a:t>
            </a:r>
          </a:p>
          <a:p>
            <a:pPr marL="914400" lvl="1" indent="0">
              <a:buNone/>
            </a:pPr>
            <a:r>
              <a:rPr lang="en-US" dirty="0"/>
              <a:t>=&gt;Large bore, or open midplane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023AD2-A2C2-6441-8B83-A14B32F8DBA3}"/>
              </a:ext>
            </a:extLst>
          </p:cNvPr>
          <p:cNvGrpSpPr>
            <a:grpSpLocks noChangeAspect="1"/>
          </p:cNvGrpSpPr>
          <p:nvPr/>
        </p:nvGrpSpPr>
        <p:grpSpPr>
          <a:xfrm>
            <a:off x="12442552" y="4031291"/>
            <a:ext cx="11021889" cy="8343069"/>
            <a:chOff x="4179094" y="2627801"/>
            <a:chExt cx="4879181" cy="3551171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C87AB6DD-0961-D245-88E2-DFA37ABFD2B2}"/>
                </a:ext>
              </a:extLst>
            </p:cNvPr>
            <p:cNvSpPr/>
            <p:nvPr/>
          </p:nvSpPr>
          <p:spPr>
            <a:xfrm>
              <a:off x="4179094" y="4145601"/>
              <a:ext cx="4879181" cy="398545"/>
            </a:xfrm>
            <a:prstGeom prst="roundRect">
              <a:avLst>
                <a:gd name="adj" fmla="val 9258"/>
              </a:avLst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123028D-00D3-3340-973E-201B61B6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8911" y="2627801"/>
              <a:ext cx="4417219" cy="200540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937B88-3F69-414C-92BF-FB62CDC73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55872" y="4512891"/>
              <a:ext cx="3879755" cy="1666081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BCD4A8B-74C2-A34E-8E0F-443F888AEAC1}"/>
                </a:ext>
              </a:extLst>
            </p:cNvPr>
            <p:cNvCxnSpPr/>
            <p:nvPr/>
          </p:nvCxnSpPr>
          <p:spPr>
            <a:xfrm flipV="1">
              <a:off x="5600700" y="3786188"/>
              <a:ext cx="164306" cy="1064418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DDFC3F5-1B9A-8341-BACB-7CCCE49B98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36604" y="3630503"/>
              <a:ext cx="483092" cy="1220103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51254A3-9AC4-7C4E-BE1C-272A94434B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22699" y="3257550"/>
              <a:ext cx="563847" cy="1379228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75AAFB-EB9D-9349-A93D-7AE4FA52A06E}"/>
              </a:ext>
            </a:extLst>
          </p:cNvPr>
          <p:cNvSpPr txBox="1"/>
          <p:nvPr/>
        </p:nvSpPr>
        <p:spPr>
          <a:xfrm>
            <a:off x="15522027" y="2950731"/>
            <a:ext cx="6600826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Alexahin</a:t>
            </a:r>
            <a:r>
              <a:rPr lang="en-US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et al., PTSTAB 14,2011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D817168-FEBA-2D46-B8B4-83FD68AF0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985" y="8176400"/>
            <a:ext cx="10560730" cy="4071393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079C076-4583-D546-A900-261EE7CF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790F7AB-C9A6-5F47-99AB-BF3E5D558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1428" y="13044483"/>
            <a:ext cx="486026" cy="492438"/>
          </a:xfrm>
        </p:spPr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7269B-6904-7824-BDD1-A1DF2347C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325515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838966-E66D-6042-B87F-DE67CF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5A510D-E0CB-C9FC-E9B9-7769A2F00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1" y="3095113"/>
            <a:ext cx="7549662" cy="9051928"/>
          </a:xfrm>
        </p:spPr>
        <p:txBody>
          <a:bodyPr/>
          <a:lstStyle/>
          <a:p>
            <a:r>
              <a:rPr lang="en-US" dirty="0"/>
              <a:t>MDP research is highly relevant to a subset of muon collider magnet R&amp;D:</a:t>
            </a:r>
          </a:p>
          <a:p>
            <a:pPr lvl="1"/>
            <a:r>
              <a:rPr lang="en-US" dirty="0"/>
              <a:t> the storage ring &amp; IR arena (large-bore)</a:t>
            </a:r>
          </a:p>
          <a:p>
            <a:pPr lvl="1"/>
            <a:r>
              <a:rPr lang="en-US" dirty="0"/>
              <a:t>HTS development is relevant to the high-field solenoids</a:t>
            </a:r>
          </a:p>
          <a:p>
            <a:pPr lvl="1"/>
            <a:r>
              <a:rPr lang="en-US" dirty="0"/>
              <a:t>FFAG/non-ramping acc. Solutions </a:t>
            </a:r>
          </a:p>
          <a:p>
            <a:pPr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CF9FE3-E9D8-B74F-A6DA-DB62D7DFC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magnet research areas for a muon collider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8FBD0C-7EC3-C64D-9A8E-DA8D1614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F099443D-CFA9-0D09-1677-CE193BFD2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058" y="2328861"/>
            <a:ext cx="16406131" cy="1018828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7A249-3372-D087-BBD7-ACAF5087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106405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68475C-2240-7567-6938-A9ACA9AEB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5443" y="2481943"/>
            <a:ext cx="22270530" cy="966509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Radiation is a major consideration:</a:t>
            </a:r>
          </a:p>
          <a:p>
            <a:pPr lvl="1"/>
            <a:r>
              <a:rPr lang="en-US" dirty="0"/>
              <a:t>Study tradeoff in aperture/</a:t>
            </a:r>
            <a:r>
              <a:rPr lang="en-US" dirty="0" err="1"/>
              <a:t>bore+shielding</a:t>
            </a:r>
            <a:r>
              <a:rPr lang="en-US" dirty="0"/>
              <a:t> vs magnet radiation hardness</a:t>
            </a:r>
          </a:p>
          <a:p>
            <a:pPr lvl="1"/>
            <a:r>
              <a:rPr lang="en-US" dirty="0"/>
              <a:t>Further advance understanding of radiation hardness of superconductors and magnet materials</a:t>
            </a:r>
          </a:p>
          <a:p>
            <a:pPr lvl="1"/>
            <a:endParaRPr lang="en-US" dirty="0"/>
          </a:p>
          <a:p>
            <a:r>
              <a:rPr lang="en-US" b="1" dirty="0"/>
              <a:t> Rapid acceleration is critical:</a:t>
            </a:r>
          </a:p>
          <a:p>
            <a:pPr lvl="1"/>
            <a:r>
              <a:rPr lang="en-US" dirty="0"/>
              <a:t>Study fixed-field booster options where applicable</a:t>
            </a:r>
          </a:p>
          <a:p>
            <a:pPr lvl="1"/>
            <a:r>
              <a:rPr lang="en-US" dirty="0"/>
              <a:t>Further investigate high dB/dt magnet concepts</a:t>
            </a:r>
          </a:p>
          <a:p>
            <a:pPr lvl="1"/>
            <a:r>
              <a:rPr lang="en-US" dirty="0"/>
              <a:t>Evaluate acceleration (particularly low-energy) schemes in an integrated approach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Large thermal loads </a:t>
            </a:r>
            <a:r>
              <a:rPr lang="en-US" dirty="0"/>
              <a:t>suggest higher-temperature operation (i.e. all-HTS)</a:t>
            </a:r>
          </a:p>
          <a:p>
            <a:pPr lvl="1"/>
            <a:r>
              <a:rPr lang="en-US" dirty="0"/>
              <a:t>Explore facility and operational cost models</a:t>
            </a:r>
          </a:p>
          <a:p>
            <a:pPr lvl="1"/>
            <a:endParaRPr lang="en-US" dirty="0"/>
          </a:p>
          <a:p>
            <a:r>
              <a:rPr lang="en-US" b="1" dirty="0"/>
              <a:t>Leverage strong synergies with fusion and High-Field magnets </a:t>
            </a:r>
            <a:r>
              <a:rPr lang="en-US" dirty="0"/>
              <a:t>(e.g. condensed matter):</a:t>
            </a:r>
          </a:p>
          <a:p>
            <a:pPr lvl="1"/>
            <a:r>
              <a:rPr lang="en-US" dirty="0"/>
              <a:t>Fastest development path for very challenging target and cooling magnets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3FF4BE-FD48-0F93-29C0-F5CFECED2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thoughts on areas for enhanced studies for Muon Collider magnets, beyond current MDP focus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19F0-C9D7-E7D4-3B43-0D3C901B7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81034-9EE5-993A-23CE-F1CBA6344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8C149-BE7A-E1BC-999C-97269F06E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6140936-88DD-DC5B-DD58-40B6BFA82DD7}"/>
              </a:ext>
            </a:extLst>
          </p:cNvPr>
          <p:cNvSpPr/>
          <p:nvPr/>
        </p:nvSpPr>
        <p:spPr>
          <a:xfrm>
            <a:off x="10893458" y="4354340"/>
            <a:ext cx="13524474" cy="183879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kumimoji="0" lang="en-US" sz="32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Example: </a:t>
            </a: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 collaboration framework to advance high- temperature superconducting magnets for accelerator facilities” </a:t>
            </a:r>
            <a: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(US-Japan Science and Technology Cooperation Program)</a:t>
            </a:r>
          </a:p>
        </p:txBody>
      </p:sp>
    </p:spTree>
    <p:extLst>
      <p:ext uri="{BB962C8B-B14F-4D97-AF65-F5344CB8AC3E}">
        <p14:creationId xmlns:p14="http://schemas.microsoft.com/office/powerpoint/2010/main" val="309072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33F2D6-80AC-F083-B505-4985D10E7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B9FEB-7850-1C2A-DACE-3D112F79E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57E01-E6F7-1028-53E6-D5C92779F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BA79F-225F-5320-FA70-C9E4A2F51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0840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3F086A-2667-1B4B-834D-A1E5C6BE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13EAF-48B7-0141-B22B-37083D3DC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7697" y="2545244"/>
            <a:ext cx="23380703" cy="6718661"/>
          </a:xfrm>
        </p:spPr>
        <p:txBody>
          <a:bodyPr>
            <a:normAutofit/>
          </a:bodyPr>
          <a:lstStyle/>
          <a:p>
            <a:r>
              <a:rPr lang="en-US" dirty="0"/>
              <a:t>We are a mature and vibrant integrated multi-lab research program focused on developing accelerator magnet technology for the next energy frontier collider</a:t>
            </a:r>
          </a:p>
          <a:p>
            <a:r>
              <a:rPr lang="en-US" dirty="0"/>
              <a:t>This is an international endeavor, and we are eager to collaborate and join forces to rapidly advance the field</a:t>
            </a:r>
          </a:p>
          <a:p>
            <a:r>
              <a:rPr lang="en-US" dirty="0"/>
              <a:t>High field accelerator magnets are essential for the next collider – the onus is on us to deliver!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7ABF8E8-FCF5-844C-97A3-86825CB88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 MDP strives to be open and collaborative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5432B-1C48-FF4C-AF0D-D6F787C67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F4622D-FEFA-CA44-8EE7-402D278B4199}"/>
              </a:ext>
            </a:extLst>
          </p:cNvPr>
          <p:cNvSpPr/>
          <p:nvPr/>
        </p:nvSpPr>
        <p:spPr>
          <a:xfrm>
            <a:off x="647697" y="7897019"/>
            <a:ext cx="236201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We strive to…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provide a clear vision for magnet development &amp; conductor properties/performance we would like to see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be open with our results and progress so others can benefit from our advances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identify and benefit from the achievements and progress of others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Franklin Gothic Medium" panose="020B0603020102020204" pitchFamily="34" charset="0"/>
              </a:rPr>
              <a:t>be good collaborators – we recognize the strengths and enthusiasm residing in the broader community!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943CF3-7862-4649-4648-83CC0B4A1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1002194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1088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1089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1090" name="image3.png" descr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29" y="1084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1091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96" name="Slide Number"/>
          <p:cNvSpPr txBox="1"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1097" name="·         Introduction &amp; welcome  (10 min)…"/>
          <p:cNvSpPr txBox="1">
            <a:spLocks noGrp="1"/>
          </p:cNvSpPr>
          <p:nvPr>
            <p:ph type="body" idx="1"/>
          </p:nvPr>
        </p:nvSpPr>
        <p:spPr>
          <a:xfrm>
            <a:off x="765443" y="3095113"/>
            <a:ext cx="17457243" cy="90519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5400" dirty="0"/>
              <a:t>The US Magnet Development Program: Vision and Goals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5400" dirty="0"/>
              <a:t>Current MDP focus areas and key challenges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5400" dirty="0"/>
              <a:t>Muon </a:t>
            </a:r>
            <a:r>
              <a:rPr lang="en-US" sz="6000" dirty="0"/>
              <a:t>collider</a:t>
            </a:r>
            <a:r>
              <a:rPr lang="en-US" sz="5400" dirty="0"/>
              <a:t> magnet needs and connections to MDP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5400" dirty="0"/>
              <a:t>Current and future synergistic research</a:t>
            </a:r>
          </a:p>
          <a:p>
            <a:pPr indent="0">
              <a:buNone/>
            </a:pPr>
            <a:endParaRPr sz="5400" dirty="0"/>
          </a:p>
        </p:txBody>
      </p:sp>
      <p:sp>
        <p:nvSpPr>
          <p:cNvPr id="1092" name="Agenda for the first steering Council Mee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Outline</a:t>
            </a:r>
            <a:endParaRPr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CEEAA-039D-0C45-95B7-CB0513020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B655FD-7E28-40D0-55A6-7C25C9E87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012F96-CA0E-0D40-633F-12C460060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2506" y="3064251"/>
            <a:ext cx="2770551" cy="18468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DE325C-0FC0-DA89-C75B-97630B392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64939" y="7549532"/>
            <a:ext cx="5242515" cy="12575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BE52CF-27E4-1530-487C-03005E2C1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22686" y="5284157"/>
            <a:ext cx="5484768" cy="1426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5B0749-3C4F-EC6C-FD8D-CA484E0C06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45935" y="9389937"/>
            <a:ext cx="3712427" cy="17978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3B55925-9B8B-9846-BCBF-C4A4F83D8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MDP vision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9A5ED2-9C36-7743-B1ED-3001E266F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99785"/>
            <a:ext cx="15519321" cy="9686022"/>
          </a:xfrm>
        </p:spPr>
        <p:txBody>
          <a:bodyPr>
            <a:normAutofit lnSpcReduction="10000"/>
          </a:bodyPr>
          <a:lstStyle/>
          <a:p>
            <a:r>
              <a:rPr lang="en-US" sz="3600" b="1" i="1" dirty="0"/>
              <a:t>Maintain and strengthen US Leadership </a:t>
            </a:r>
            <a:r>
              <a:rPr lang="en-US" sz="3600" dirty="0"/>
              <a:t>in high-field accelerator magnet technology for future colliders</a:t>
            </a:r>
          </a:p>
          <a:p>
            <a:endParaRPr lang="en-US" sz="3600" dirty="0"/>
          </a:p>
          <a:p>
            <a:r>
              <a:rPr lang="en-US" sz="3600" dirty="0"/>
              <a:t>Focus on the </a:t>
            </a:r>
            <a:r>
              <a:rPr lang="en-US" sz="3600" b="1" i="1" dirty="0"/>
              <a:t>four primary goals </a:t>
            </a:r>
            <a:r>
              <a:rPr lang="en-US" sz="3600" dirty="0"/>
              <a:t>identified in the the original MDP Plan</a:t>
            </a:r>
          </a:p>
          <a:p>
            <a:pPr lvl="1"/>
            <a:r>
              <a:rPr lang="en-US" sz="3600" dirty="0"/>
              <a:t>Explore the performance limits of Nb</a:t>
            </a:r>
            <a:r>
              <a:rPr lang="en-US" sz="3600" baseline="-25000" dirty="0"/>
              <a:t>3</a:t>
            </a:r>
            <a:r>
              <a:rPr lang="en-US" sz="3600" dirty="0"/>
              <a:t>Sn accelerator magnets…</a:t>
            </a:r>
          </a:p>
          <a:p>
            <a:pPr lvl="1"/>
            <a:r>
              <a:rPr lang="en-US" sz="3600" dirty="0"/>
              <a:t>Develop and demonstrate an HTS accelerator magnet with a self-field of 5T or greater…</a:t>
            </a:r>
          </a:p>
          <a:p>
            <a:pPr lvl="1"/>
            <a:r>
              <a:rPr lang="en-US" sz="3600" dirty="0"/>
              <a:t>Investigate fundamental aspects of magnet design and technology…</a:t>
            </a:r>
          </a:p>
          <a:p>
            <a:pPr lvl="1"/>
            <a:r>
              <a:rPr lang="en-US" sz="3600" dirty="0"/>
              <a:t>Pursue Nb</a:t>
            </a:r>
            <a:r>
              <a:rPr lang="en-US" sz="3600" baseline="-25000" dirty="0"/>
              <a:t>3</a:t>
            </a:r>
            <a:r>
              <a:rPr lang="en-US" sz="3600" dirty="0"/>
              <a:t>Sn and HTS conductor R&amp;D …</a:t>
            </a:r>
          </a:p>
          <a:p>
            <a:pPr lvl="1"/>
            <a:endParaRPr lang="en-US" sz="3600" dirty="0"/>
          </a:p>
          <a:p>
            <a:r>
              <a:rPr lang="en-US" sz="3600" dirty="0"/>
              <a:t>Further </a:t>
            </a:r>
            <a:r>
              <a:rPr lang="en-US" sz="3600" b="1" i="1" dirty="0"/>
              <a:t>develop and integrate the teams </a:t>
            </a:r>
            <a:r>
              <a:rPr lang="en-US" sz="3600" dirty="0"/>
              <a:t>across the partner laboratories and Universities for maximum value and effectiveness to the program</a:t>
            </a:r>
          </a:p>
          <a:p>
            <a:endParaRPr lang="en-US" sz="3600" dirty="0"/>
          </a:p>
          <a:p>
            <a:r>
              <a:rPr lang="en-US" sz="3600" dirty="0"/>
              <a:t>Identify and </a:t>
            </a:r>
            <a:r>
              <a:rPr lang="en-US" sz="3600" b="1" i="1" dirty="0"/>
              <a:t>nurture cross-cutting / synergistic activities </a:t>
            </a:r>
            <a:r>
              <a:rPr lang="en-US" sz="3600" dirty="0"/>
              <a:t>with other programs to more rapidly advance progress towards our goals</a:t>
            </a:r>
          </a:p>
          <a:p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D5D34-1A9A-F44E-A4A2-ACC39337B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vert="horz" wrap="none" lIns="91438" tIns="91438" rIns="91438" bIns="91438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875837-5650-D843-B4AD-C41DC182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400" y="2342683"/>
            <a:ext cx="6705600" cy="869408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AAC47-C3F6-4B4F-941E-F4C7E577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B55C06-A942-8E42-9A86-A870ED204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6387" y="2679233"/>
            <a:ext cx="7097435" cy="9686022"/>
          </a:xfrm>
          <a:prstGeom prst="rect">
            <a:avLst/>
          </a:prstGeom>
          <a:effectLst>
            <a:softEdge rad="5080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ACC7CC-082C-1749-A201-864DADB96B17}"/>
              </a:ext>
            </a:extLst>
          </p:cNvPr>
          <p:cNvSpPr txBox="1"/>
          <p:nvPr/>
        </p:nvSpPr>
        <p:spPr>
          <a:xfrm>
            <a:off x="15519321" y="4635572"/>
            <a:ext cx="7463691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hlinkClick r:id="rId4"/>
              </a:rPr>
              <a:t>https://arxiv.org/abs/2011.09539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797446D-A7BA-14CA-D851-02DBAC698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195336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7F1BC60-DB7E-504A-8280-B160AB4BA6DB}"/>
              </a:ext>
            </a:extLst>
          </p:cNvPr>
          <p:cNvSpPr/>
          <p:nvPr/>
        </p:nvSpPr>
        <p:spPr>
          <a:xfrm>
            <a:off x="14982091" y="8044395"/>
            <a:ext cx="8812459" cy="4485907"/>
          </a:xfrm>
          <a:prstGeom prst="roundRect">
            <a:avLst>
              <a:gd name="adj" fmla="val 745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612D9-EE1F-A64C-8DB6-4101BE412C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439996"/>
            <a:ext cx="24015032" cy="47050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Ultimate Performance of Magnets</a:t>
            </a:r>
          </a:p>
          <a:p>
            <a:pPr lvl="1"/>
            <a:r>
              <a:rPr lang="en-US" sz="3200" dirty="0"/>
              <a:t>What is the nature of accelerator magnet training? Can we reduce or eliminate it?</a:t>
            </a:r>
          </a:p>
          <a:p>
            <a:pPr lvl="1"/>
            <a:r>
              <a:rPr lang="en-US" sz="3200" dirty="0"/>
              <a:t>How do we best define operating margin for Nb</a:t>
            </a:r>
            <a:r>
              <a:rPr lang="en-US" sz="3200" baseline="-25000" dirty="0"/>
              <a:t>3</a:t>
            </a:r>
            <a:r>
              <a:rPr lang="en-US" sz="3200" dirty="0"/>
              <a:t>Sn and HTS accelerator magnets, and to what degree can/should it be minimized?</a:t>
            </a:r>
          </a:p>
          <a:p>
            <a:pPr lvl="1"/>
            <a:r>
              <a:rPr lang="en-US" sz="3200" dirty="0"/>
              <a:t>Can we control the disturbance spectrum and reduce operating margin and enhance reliable performance?</a:t>
            </a:r>
          </a:p>
          <a:p>
            <a:pPr lvl="1"/>
            <a:r>
              <a:rPr lang="en-US" sz="3200" dirty="0"/>
              <a:t>What are the mechanical limits and possible stress-management approaches for Nb</a:t>
            </a:r>
            <a:r>
              <a:rPr lang="en-US" sz="3200" baseline="-25000" dirty="0"/>
              <a:t>3</a:t>
            </a:r>
            <a:r>
              <a:rPr lang="en-US" sz="3200" dirty="0"/>
              <a:t>Sn, HTS, and 20 T hybrid LTS/HTS magnets, and do they have defined mechanical limits?</a:t>
            </a:r>
          </a:p>
          <a:p>
            <a:pPr lvl="1"/>
            <a:r>
              <a:rPr lang="en-US" sz="3200" dirty="0"/>
              <a:t>Do hybrid designs benefit from the best features of LTS and HTS, or inherit the difficulties of both material technologies?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4D2CA-EA5B-4745-9E1D-3AF384930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6863" y="-25400"/>
            <a:ext cx="20221070" cy="2213071"/>
          </a:xfrm>
        </p:spPr>
        <p:txBody>
          <a:bodyPr>
            <a:normAutofit/>
          </a:bodyPr>
          <a:lstStyle/>
          <a:p>
            <a:r>
              <a:rPr lang="en-US" dirty="0"/>
              <a:t>MDP strategy and goals: driving questions related to performance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51C655-7485-4A42-87A0-7C4040697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8A9F8F-F3D0-1F4A-8A33-268ED7AE2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987" y="7945263"/>
            <a:ext cx="7120314" cy="4654334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1D47BB5-B697-F042-92D2-EC3CB5AA88FC}"/>
              </a:ext>
            </a:extLst>
          </p:cNvPr>
          <p:cNvSpPr txBox="1">
            <a:spLocks/>
          </p:cNvSpPr>
          <p:nvPr/>
        </p:nvSpPr>
        <p:spPr>
          <a:xfrm>
            <a:off x="15178090" y="8279344"/>
            <a:ext cx="8057048" cy="3936102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rIns="91438">
            <a:normAutofit/>
          </a:bodyPr>
          <a:lstStyle>
            <a:lvl1pPr marL="177800" marR="0" indent="-17780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71525" marR="0" indent="-314325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o"/>
              <a:tabLst/>
              <a:defRPr sz="22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indent="-22860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0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577339" marR="0" indent="-205739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18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11679" marR="0" indent="-182879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16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60320" marR="0" indent="-2743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017520" marR="0" indent="-2743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74720" marR="0" indent="-2743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931920" marR="0" indent="-274320" algn="l" defTabSz="45720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1F497D"/>
                </a:solidFill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hangingPunct="1">
              <a:buNone/>
            </a:pPr>
            <a:r>
              <a:rPr lang="en-US" sz="3600" dirty="0"/>
              <a:t> [I]: Highest priority issue: </a:t>
            </a:r>
            <a:r>
              <a:rPr lang="en-US" sz="3600" b="1" i="1" dirty="0"/>
              <a:t>degradation</a:t>
            </a:r>
          </a:p>
          <a:p>
            <a:pPr marL="914400" lvl="1" indent="0" hangingPunct="1">
              <a:buNone/>
            </a:pPr>
            <a:r>
              <a:rPr lang="en-US" sz="3600" dirty="0"/>
              <a:t>Mechanisms; design mitigation</a:t>
            </a:r>
          </a:p>
          <a:p>
            <a:pPr indent="0" hangingPunct="1">
              <a:buNone/>
            </a:pPr>
            <a:r>
              <a:rPr lang="en-US" sz="3600" dirty="0"/>
              <a:t>[II]: Second priority: Initial quench current </a:t>
            </a:r>
          </a:p>
          <a:p>
            <a:pPr indent="0" hangingPunct="1">
              <a:buNone/>
            </a:pPr>
            <a:r>
              <a:rPr lang="en-US" sz="3600" dirty="0"/>
              <a:t>	and </a:t>
            </a:r>
            <a:r>
              <a:rPr lang="en-US" sz="3600" b="1" i="1" dirty="0"/>
              <a:t>memory after thermal cycle</a:t>
            </a:r>
            <a:endParaRPr lang="en-US" sz="3600" dirty="0"/>
          </a:p>
          <a:p>
            <a:pPr indent="0" hangingPunct="1">
              <a:buNone/>
            </a:pPr>
            <a:r>
              <a:rPr lang="en-US" sz="3600" dirty="0"/>
              <a:t>[III]: Third priority: </a:t>
            </a:r>
            <a:r>
              <a:rPr lang="en-US" sz="3600" b="1" i="1" dirty="0"/>
              <a:t>Training rate</a:t>
            </a:r>
          </a:p>
          <a:p>
            <a:pPr hangingPunct="1"/>
            <a:endParaRPr lang="en-US" sz="3600" dirty="0"/>
          </a:p>
        </p:txBody>
      </p:sp>
      <p:pic>
        <p:nvPicPr>
          <p:cNvPr id="13" name="Picture 5" descr="C:\Users\sasha\Desktop\IMG_7779.JPG">
            <a:extLst>
              <a:ext uri="{FF2B5EF4-FFF2-40B4-BE49-F238E27FC236}">
                <a16:creationId xmlns:a16="http://schemas.microsoft.com/office/drawing/2014/main" id="{06213567-58C6-8A45-975B-CCB4D944E3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582" y="8043573"/>
            <a:ext cx="6218003" cy="448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B84973-C5C9-E244-A39E-9B4D60BB9C12}"/>
              </a:ext>
            </a:extLst>
          </p:cNvPr>
          <p:cNvSpPr txBox="1"/>
          <p:nvPr/>
        </p:nvSpPr>
        <p:spPr>
          <a:xfrm>
            <a:off x="4004188" y="7145048"/>
            <a:ext cx="16375622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Example: MDP 4-layer, 60mm bore </a:t>
            </a:r>
            <a:r>
              <a:rPr lang="en-US" sz="4000" dirty="0"/>
              <a:t>cosine-theta magnet led </a:t>
            </a:r>
            <a:r>
              <a:rPr lang="en-US" sz="4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by FNAL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BA72BD-4333-324D-9E84-0395220CABD4}"/>
              </a:ext>
            </a:extLst>
          </p:cNvPr>
          <p:cNvSpPr txBox="1"/>
          <p:nvPr/>
        </p:nvSpPr>
        <p:spPr>
          <a:xfrm rot="21265144">
            <a:off x="11144435" y="8999085"/>
            <a:ext cx="568166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rPr>
              <a:t>Record field!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749C1-ECCE-A814-592B-EA8EDAFE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698D531-81F0-7B48-8132-6489C4555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1537411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68AC6-37BB-8545-96F2-A402E352A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365" y="-25400"/>
            <a:ext cx="6993907" cy="2213071"/>
          </a:xfrm>
        </p:spPr>
        <p:txBody>
          <a:bodyPr/>
          <a:lstStyle/>
          <a:p>
            <a:r>
              <a:rPr lang="en-US" dirty="0"/>
              <a:t>Program roadmap for the 2020-2024 period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7577A-CB22-9449-B707-272106F72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117" y="2612015"/>
            <a:ext cx="11292171" cy="10082397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Strategic directions for the (2020) updated plan:</a:t>
            </a:r>
          </a:p>
          <a:p>
            <a:pPr lvl="1"/>
            <a:r>
              <a:rPr lang="en-US" dirty="0"/>
              <a:t>Probing stress management structures</a:t>
            </a:r>
          </a:p>
          <a:p>
            <a:pPr lvl="1"/>
            <a:r>
              <a:rPr lang="en-US" dirty="0"/>
              <a:t>Hybrid HTS/LTS designs</a:t>
            </a:r>
          </a:p>
          <a:p>
            <a:pPr lvl="1"/>
            <a:r>
              <a:rPr lang="en-US" dirty="0"/>
              <a:t>Understanding and impacting the disturbance-spectrum</a:t>
            </a:r>
          </a:p>
          <a:p>
            <a:pPr lvl="1"/>
            <a:r>
              <a:rPr lang="en-US" dirty="0"/>
              <a:t>Advancing both LTS and HTS conductors, optimized for HEP applications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We also introduced a new technology element </a:t>
            </a:r>
          </a:p>
          <a:p>
            <a:pPr marL="457200" lvl="1" indent="0" algn="ctr">
              <a:buNone/>
            </a:pPr>
            <a:r>
              <a:rPr lang="en-US" i="1" dirty="0"/>
              <a:t>20T Hybrid Magnet Design &amp; Comparative Analysis,</a:t>
            </a:r>
          </a:p>
          <a:p>
            <a:pPr marL="457200" lvl="1" indent="0">
              <a:buNone/>
            </a:pPr>
            <a:r>
              <a:rPr lang="en-US" dirty="0"/>
              <a:t> =&gt; designed to prepare for future milestones and directions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B7527-6C10-4F47-A69F-1AB9A4DDD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F4E6D-A252-F94E-99AD-788D38629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B76B5-801E-174D-BD87-2EF180843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0728A9-C361-8A46-8024-0DB7B3F840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777472" y="-18288"/>
            <a:ext cx="12643104" cy="12712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C28998-5E86-1FBB-1825-BA9F81559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7532" y="321462"/>
            <a:ext cx="13230351" cy="1273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36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7CF34-E4C8-EB40-8E36-2AC28F8F4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27" y="543356"/>
            <a:ext cx="19929880" cy="1147208"/>
          </a:xfrm>
        </p:spPr>
        <p:txBody>
          <a:bodyPr>
            <a:normAutofit fontScale="90000"/>
          </a:bodyPr>
          <a:lstStyle/>
          <a:p>
            <a:r>
              <a:rPr lang="en-US" dirty="0"/>
              <a:t>Stress-managed structures avoid force </a:t>
            </a:r>
            <a:r>
              <a:rPr lang="en-US" sz="5400" dirty="0"/>
              <a:t>accumulation</a:t>
            </a:r>
            <a:br>
              <a:rPr lang="en-US" sz="5400" dirty="0"/>
            </a:br>
            <a:r>
              <a:rPr lang="en-US" dirty="0"/>
              <a:t> - at the expense of more interfaces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A1D4A4-554C-DF4A-92B8-4A3C4E0CC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7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61281" y="7216726"/>
            <a:ext cx="5479338" cy="5257628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B4D2F-8F6B-8448-AAC8-43D96E26F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4" y="2434910"/>
            <a:ext cx="21266600" cy="4044662"/>
          </a:xfrm>
        </p:spPr>
        <p:txBody>
          <a:bodyPr>
            <a:normAutofit/>
          </a:bodyPr>
          <a:lstStyle/>
          <a:p>
            <a:r>
              <a:rPr lang="en-US" sz="3600" b="1" i="1" dirty="0"/>
              <a:t>Interception of azimuthal forces </a:t>
            </a:r>
            <a:r>
              <a:rPr lang="en-US" sz="3600" dirty="0"/>
              <a:t>holds promise to enable high-field and large-bore dipoles – break the traditional scaling of stress with bore and field</a:t>
            </a:r>
          </a:p>
          <a:p>
            <a:r>
              <a:rPr lang="en-US" sz="3600" dirty="0"/>
              <a:t>Use new design concepts as opportunity to introduce </a:t>
            </a:r>
            <a:r>
              <a:rPr lang="en-US" sz="3600" b="1" i="1" dirty="0"/>
              <a:t>cost-effective fabrication processes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369FD7-4891-CD4A-97F4-1AB5E133F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5" y="7216726"/>
            <a:ext cx="5437238" cy="52576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758BF7-786E-1640-B8BF-C963B22653EF}"/>
              </a:ext>
            </a:extLst>
          </p:cNvPr>
          <p:cNvSpPr txBox="1"/>
          <p:nvPr/>
        </p:nvSpPr>
        <p:spPr>
          <a:xfrm>
            <a:off x="3191344" y="5668278"/>
            <a:ext cx="5575176" cy="1600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dirty="0"/>
              <a:t>“Traditional” Cos-theta</a:t>
            </a:r>
          </a:p>
          <a:p>
            <a:r>
              <a:rPr lang="en-US" sz="3200" dirty="0"/>
              <a:t>- </a:t>
            </a:r>
            <a:r>
              <a:rPr lang="en-US" sz="2800" dirty="0"/>
              <a:t>Midplane stress due to azimuthal force accumulation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F0E0EC-FA3F-5540-BE91-A624CB66B8D8}"/>
              </a:ext>
            </a:extLst>
          </p:cNvPr>
          <p:cNvSpPr txBox="1"/>
          <p:nvPr/>
        </p:nvSpPr>
        <p:spPr>
          <a:xfrm>
            <a:off x="11113358" y="5637751"/>
            <a:ext cx="5575176" cy="1600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dirty="0"/>
              <a:t>“Stress-managed” Cos-theta</a:t>
            </a:r>
          </a:p>
          <a:p>
            <a:r>
              <a:rPr lang="en-US" sz="3200" dirty="0"/>
              <a:t>- </a:t>
            </a:r>
            <a:r>
              <a:rPr lang="en-US" sz="2800" dirty="0"/>
              <a:t>Groups of turns, azimuthal forces intercepted by support</a:t>
            </a:r>
            <a:endParaRPr lang="en-US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767AFA-3321-A74D-87A3-FDEE03EF60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2000"/>
                    </a14:imgEffect>
                    <a14:imgEffect>
                      <a14:colorTemperature colorTemp="10753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17642888" y="7505483"/>
            <a:ext cx="2426340" cy="47677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FB7345-091B-174D-B39F-9508EB034D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3000"/>
                    </a14:imgEffect>
                    <a14:imgEffect>
                      <a14:colorTemperature colorTemp="11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059464" y="7469968"/>
            <a:ext cx="2426340" cy="47677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69E45A-47B3-BF40-B9E4-237810E00DAC}"/>
              </a:ext>
            </a:extLst>
          </p:cNvPr>
          <p:cNvSpPr txBox="1"/>
          <p:nvPr/>
        </p:nvSpPr>
        <p:spPr>
          <a:xfrm>
            <a:off x="17589622" y="5637750"/>
            <a:ext cx="5575176" cy="16004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dirty="0"/>
              <a:t>“Canted” Cos-theta</a:t>
            </a:r>
          </a:p>
          <a:p>
            <a:r>
              <a:rPr lang="en-US" sz="3200" dirty="0"/>
              <a:t>- </a:t>
            </a:r>
            <a:r>
              <a:rPr lang="en-US" sz="2800" dirty="0"/>
              <a:t>Every turn has azimuthal forces intercepted by support</a:t>
            </a:r>
            <a:endParaRPr lang="en-US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942C8B-B9E4-934E-8F24-064C15E46F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4918" y="4998981"/>
            <a:ext cx="5575176" cy="421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5F3794-CDE0-2748-926D-4E4A39CDCC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329097" y="4990481"/>
            <a:ext cx="4110090" cy="49434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8A0722-18B8-A326-A2CC-12CF7A1B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8A158-B696-80AE-C148-86A11DC5E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47059F0-2993-6A59-87AF-5776C7A36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414875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6F3EC1A-E224-604A-91A6-60B1A0BCDFB9}"/>
              </a:ext>
            </a:extLst>
          </p:cNvPr>
          <p:cNvSpPr/>
          <p:nvPr/>
        </p:nvSpPr>
        <p:spPr>
          <a:xfrm>
            <a:off x="12373783" y="3127607"/>
            <a:ext cx="12044149" cy="9450969"/>
          </a:xfrm>
          <a:prstGeom prst="roundRect">
            <a:avLst>
              <a:gd name="adj" fmla="val 7550"/>
            </a:avLst>
          </a:prstGeom>
          <a:solidFill>
            <a:srgbClr val="FFFFFF"/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C0DFAD-BDBC-5548-894F-8545D59FD8E0}"/>
              </a:ext>
            </a:extLst>
          </p:cNvPr>
          <p:cNvSpPr/>
          <p:nvPr/>
        </p:nvSpPr>
        <p:spPr>
          <a:xfrm>
            <a:off x="-103402" y="3127607"/>
            <a:ext cx="12477185" cy="9450969"/>
          </a:xfrm>
          <a:prstGeom prst="roundRect">
            <a:avLst>
              <a:gd name="adj" fmla="val 7550"/>
            </a:avLst>
          </a:prstGeom>
          <a:solidFill>
            <a:srgbClr val="FFFFFF"/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278E41-EE2B-2C44-9E77-788FAAF72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5C6E4E-6D04-4B44-9398-9690A72BE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209" y="9209123"/>
            <a:ext cx="8420019" cy="323310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324A02E-40D0-4F42-A21B-9F8B3E616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309" y="-25400"/>
            <a:ext cx="18377953" cy="2213071"/>
          </a:xfrm>
        </p:spPr>
        <p:txBody>
          <a:bodyPr/>
          <a:lstStyle/>
          <a:p>
            <a:r>
              <a:rPr lang="en-US" dirty="0"/>
              <a:t>MDP stress management concepts target high fields and large bores for hybrid magnet needs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41D83-D1F8-9147-B1FB-61F67FD40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17DC3F-6BEB-D440-A835-79DA44941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4928" y="3437555"/>
            <a:ext cx="5194410" cy="5771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A6B556-DF4A-2247-BC44-8E2E50160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7720" y="4147873"/>
            <a:ext cx="3291365" cy="5061250"/>
          </a:xfrm>
          <a:prstGeom prst="rect">
            <a:avLst/>
          </a:prstGeom>
        </p:spPr>
      </p:pic>
      <p:pic>
        <p:nvPicPr>
          <p:cNvPr id="12" name="Picture 3" descr="\\thunder\Supercon\Large Magnets\CCT\CCT3a-Nb3Sn\L1\Photos\DSC07160.JPG">
            <a:extLst>
              <a:ext uri="{FF2B5EF4-FFF2-40B4-BE49-F238E27FC236}">
                <a16:creationId xmlns:a16="http://schemas.microsoft.com/office/drawing/2014/main" id="{CA0FB35A-2DD5-6B46-9F99-48246BA01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60" y="3323969"/>
            <a:ext cx="8123796" cy="283022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EB30E1-217B-F24D-8076-DDD1F182D9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406" y="6846849"/>
            <a:ext cx="7589912" cy="53580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5F33FE1-32B1-F845-9F7F-14440E7F3E77}"/>
              </a:ext>
            </a:extLst>
          </p:cNvPr>
          <p:cNvSpPr/>
          <p:nvPr/>
        </p:nvSpPr>
        <p:spPr>
          <a:xfrm>
            <a:off x="8498256" y="2390831"/>
            <a:ext cx="8632491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dirty="0"/>
              <a:t>Share utility structure</a:t>
            </a:r>
          </a:p>
          <a:p>
            <a:pPr algn="ctr"/>
            <a:r>
              <a:rPr lang="en-US" sz="3200" dirty="0"/>
              <a:t>Shared modeling approaches</a:t>
            </a:r>
          </a:p>
          <a:p>
            <a:pPr algn="ctr"/>
            <a:r>
              <a:rPr lang="en-US" sz="3200" dirty="0"/>
              <a:t>Similar instrumentation approaches to be used</a:t>
            </a:r>
          </a:p>
          <a:p>
            <a:pPr algn="ctr"/>
            <a:r>
              <a:rPr lang="en-US" sz="3200" dirty="0"/>
              <a:t>Same aperture for HTS inserts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576289-9862-914E-AF76-2E9E118BE6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5879" y="6300855"/>
            <a:ext cx="3225064" cy="60958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C5DBE69-2D9B-134C-A48E-99D045D19113}"/>
              </a:ext>
            </a:extLst>
          </p:cNvPr>
          <p:cNvSpPr txBox="1"/>
          <p:nvPr/>
        </p:nvSpPr>
        <p:spPr>
          <a:xfrm>
            <a:off x="2690870" y="2403448"/>
            <a:ext cx="585366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Canted Cosine-theta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DCE7D4-5639-DE4C-A5AD-FD552645294F}"/>
              </a:ext>
            </a:extLst>
          </p:cNvPr>
          <p:cNvSpPr txBox="1"/>
          <p:nvPr/>
        </p:nvSpPr>
        <p:spPr>
          <a:xfrm>
            <a:off x="17566177" y="2388947"/>
            <a:ext cx="6711481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Stress-managed Cosine-theta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AF8DBA-467D-DB1F-7E20-B1E03D15F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</a:p>
        </p:txBody>
      </p:sp>
    </p:spTree>
    <p:extLst>
      <p:ext uri="{BB962C8B-B14F-4D97-AF65-F5344CB8AC3E}">
        <p14:creationId xmlns:p14="http://schemas.microsoft.com/office/powerpoint/2010/main" val="218695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EF1C9-04B3-ABCC-E679-E4D9DF876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095" y="3095113"/>
            <a:ext cx="5750368" cy="9051928"/>
          </a:xfrm>
        </p:spPr>
        <p:txBody>
          <a:bodyPr>
            <a:normAutofit/>
          </a:bodyPr>
          <a:lstStyle/>
          <a:p>
            <a:r>
              <a:rPr lang="en-US" sz="4000" dirty="0"/>
              <a:t>Design studies underway to explore 20+T dipole concepts</a:t>
            </a:r>
          </a:p>
          <a:p>
            <a:pPr lvl="1"/>
            <a:r>
              <a:rPr lang="en-US" sz="4000" dirty="0"/>
              <a:t>Optimal use of superconductor</a:t>
            </a:r>
          </a:p>
          <a:p>
            <a:pPr lvl="1"/>
            <a:r>
              <a:rPr lang="en-US" sz="4000" dirty="0"/>
              <a:t>Comparative study</a:t>
            </a:r>
          </a:p>
          <a:p>
            <a:pPr lvl="1"/>
            <a:r>
              <a:rPr lang="en-US" sz="4000" dirty="0"/>
              <a:t>Identify research directions</a:t>
            </a:r>
          </a:p>
          <a:p>
            <a:pPr lvl="1"/>
            <a:endParaRPr lang="en-US" sz="4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F58E13-0BF6-1D54-A2C9-7DF36D07C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very high field magnets, a “hybrid” HTS/LTS approach is most efficient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549F-63E5-FE92-B890-6EEBF5217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100">
                <a:solidFill>
                  <a:schemeClr val="bg1"/>
                </a:solidFill>
              </a:rPr>
              <a:t>US Magnet Development Program       Muon Collider Collaboration Meeting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485FC82-672D-5A12-DDD8-506DB32A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E2B0FA-884B-91F6-60B0-AB1065DF3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463" y="2370559"/>
            <a:ext cx="18072921" cy="76769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F5AEC5-AEC9-4FA9-4568-95F8E81473EA}"/>
              </a:ext>
            </a:extLst>
          </p:cNvPr>
          <p:cNvSpPr txBox="1"/>
          <p:nvPr/>
        </p:nvSpPr>
        <p:spPr>
          <a:xfrm>
            <a:off x="11102716" y="10568817"/>
            <a:ext cx="11325336" cy="1846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Example: “stress-managed Cos(t)” concept, inner 2 coils bi2212; analysis underway to find solutions within conductor degradation limits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2F39FF-1ED8-9BA5-84D3-93E9EA348933}"/>
              </a:ext>
            </a:extLst>
          </p:cNvPr>
          <p:cNvSpPr txBox="1"/>
          <p:nvPr/>
        </p:nvSpPr>
        <p:spPr>
          <a:xfrm>
            <a:off x="794488" y="10286008"/>
            <a:ext cx="8195272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See </a:t>
            </a:r>
            <a:r>
              <a:rPr lang="en-US" dirty="0"/>
              <a:t>Snowmass whitepaper </a:t>
            </a:r>
            <a:r>
              <a:rPr lang="en-US" i="1" dirty="0"/>
              <a:t>“A Strategic Approach to Advance Magnet Technology for Next Generation Colliders”</a:t>
            </a:r>
            <a:endParaRPr lang="en-US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r>
              <a:rPr lang="en-US" b="1" i="1" dirty="0">
                <a:hlinkClick r:id="rId3"/>
              </a:rPr>
              <a:t>arXiv:2203.13985</a:t>
            </a:r>
            <a:endParaRPr lang="en-US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92747E9-E7F2-2F8C-E4E5-8C5D4C3A2BDF}"/>
              </a:ext>
            </a:extLst>
          </p:cNvPr>
          <p:cNvSpPr/>
          <p:nvPr/>
        </p:nvSpPr>
        <p:spPr>
          <a:xfrm>
            <a:off x="9962916" y="2248795"/>
            <a:ext cx="12920529" cy="8320022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3FFFE3-E497-557F-420F-AAA74274A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1478" y="2775107"/>
            <a:ext cx="12928334" cy="774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8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BF29F-26B8-5749-9F49-FD3483BC6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MDP results and developments prepare for high-field prototypes – stress-managed and hybrid magnets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6D35A-36DE-2945-94E9-726542BA3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1972" y="2397069"/>
            <a:ext cx="20097311" cy="109975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MDP Magnet R&amp;D results pave path to stress-managed high-field hybrid HTS/LTS magnets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2D59BE8-C7B3-C542-A044-3B7FA12081DA}"/>
              </a:ext>
            </a:extLst>
          </p:cNvPr>
          <p:cNvGrpSpPr/>
          <p:nvPr/>
        </p:nvGrpSpPr>
        <p:grpSpPr>
          <a:xfrm>
            <a:off x="661932" y="3199138"/>
            <a:ext cx="6958483" cy="8289477"/>
            <a:chOff x="753842" y="3199138"/>
            <a:chExt cx="6332496" cy="8289477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EF9630F-413C-2142-B965-F54FA961E478}"/>
                </a:ext>
              </a:extLst>
            </p:cNvPr>
            <p:cNvSpPr/>
            <p:nvPr/>
          </p:nvSpPr>
          <p:spPr>
            <a:xfrm>
              <a:off x="753842" y="3199138"/>
              <a:ext cx="6332496" cy="8289477"/>
            </a:xfrm>
            <a:prstGeom prst="roundRect">
              <a:avLst>
                <a:gd name="adj" fmla="val 685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4" name="Text Placeholder 2">
              <a:extLst>
                <a:ext uri="{FF2B5EF4-FFF2-40B4-BE49-F238E27FC236}">
                  <a16:creationId xmlns:a16="http://schemas.microsoft.com/office/drawing/2014/main" id="{2A4EFBA4-8AD7-C342-B02E-CB3FDC2E1937}"/>
                </a:ext>
              </a:extLst>
            </p:cNvPr>
            <p:cNvSpPr txBox="1">
              <a:spLocks/>
            </p:cNvSpPr>
            <p:nvPr/>
          </p:nvSpPr>
          <p:spPr>
            <a:xfrm>
              <a:off x="962261" y="4249841"/>
              <a:ext cx="5904652" cy="68984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91438" rIns="91438">
              <a:normAutofit/>
            </a:bodyPr>
            <a:lstStyle>
              <a:lvl1pPr marL="62162" marR="0" indent="-62162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4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1pPr>
              <a:lvl2pPr marL="706581" marR="0" indent="-249381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o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2pPr>
              <a:lvl3pPr marL="1111910" marR="0" indent="-19751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0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3pPr>
              <a:lvl4pPr marL="15087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–"/>
                <a:tabLst/>
                <a:defRPr sz="18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4pPr>
              <a:lvl5pPr marL="19659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»"/>
                <a:tabLst/>
                <a:defRPr sz="16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5pPr>
              <a:lvl6pPr marL="25374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6pPr>
              <a:lvl7pPr marL="29946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7pPr>
              <a:lvl8pPr marL="34518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8pPr>
              <a:lvl9pPr marL="39090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9pPr>
            </a:lstStyle>
            <a:p>
              <a:pPr hangingPunct="1"/>
              <a:r>
                <a:rPr lang="en-US" sz="3200" dirty="0"/>
                <a:t>Conductor/cable samples</a:t>
              </a:r>
            </a:p>
            <a:p>
              <a:pPr hangingPunct="1"/>
              <a:r>
                <a:rPr lang="en-US" sz="3200" dirty="0"/>
                <a:t>Diagnostics &amp; materials dev.</a:t>
              </a:r>
            </a:p>
            <a:p>
              <a:pPr marL="0" indent="0" hangingPunct="1">
                <a:buNone/>
              </a:pPr>
              <a:r>
                <a:rPr lang="en-US" sz="3200" b="1" i="1" dirty="0"/>
                <a:t>=&gt; Fast turn-around, specific experiments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4BBF1A4-5F90-5A44-92B4-F5CD0B192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07442" y="6486047"/>
              <a:ext cx="1491422" cy="159645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F08BF76-972E-424F-A6AA-F37A534F7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827" y="6427009"/>
              <a:ext cx="3426988" cy="1725822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59E35B4-EDF6-E14F-95DE-D61795508E35}"/>
                </a:ext>
              </a:extLst>
            </p:cNvPr>
            <p:cNvSpPr txBox="1"/>
            <p:nvPr/>
          </p:nvSpPr>
          <p:spPr>
            <a:xfrm>
              <a:off x="4952501" y="7985738"/>
              <a:ext cx="2044478" cy="461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sz="1800" i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Plastic optical fiber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E24AC5-DA27-914C-8E2E-9139748285AA}"/>
                </a:ext>
              </a:extLst>
            </p:cNvPr>
            <p:cNvSpPr txBox="1"/>
            <p:nvPr/>
          </p:nvSpPr>
          <p:spPr>
            <a:xfrm>
              <a:off x="1224306" y="7996136"/>
              <a:ext cx="4044782" cy="461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sz="1800" i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Cryo-Field-programmable gate array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0248E85-151E-6B4C-9CC1-45173CE28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9109" y="8803365"/>
              <a:ext cx="3679254" cy="247093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32B26BF-2E8B-5E46-BB68-DA3B2306225D}"/>
                </a:ext>
              </a:extLst>
            </p:cNvPr>
            <p:cNvSpPr txBox="1"/>
            <p:nvPr/>
          </p:nvSpPr>
          <p:spPr>
            <a:xfrm>
              <a:off x="1266980" y="8301313"/>
              <a:ext cx="5374557" cy="492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sz="2000" i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Development of advanced epoxies with US industry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FCC8596-8598-3240-BF22-AD70511DE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36905" y="3422932"/>
              <a:ext cx="1050452" cy="76944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6317F4F-EF3D-B64E-A6F7-ADEEE0D26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6382" y="3777138"/>
              <a:ext cx="1719026" cy="45311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0A92DEE-4111-2343-AD9D-596CF838E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95552" y="3252511"/>
              <a:ext cx="1603850" cy="45824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02C2976-890C-B24D-9127-389A74E20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03490" y="3326438"/>
              <a:ext cx="1603850" cy="853512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2AFD73-F876-944C-AD54-3F1FC383DA24}"/>
              </a:ext>
            </a:extLst>
          </p:cNvPr>
          <p:cNvGrpSpPr/>
          <p:nvPr/>
        </p:nvGrpSpPr>
        <p:grpSpPr>
          <a:xfrm>
            <a:off x="8546270" y="3199138"/>
            <a:ext cx="7256616" cy="8289477"/>
            <a:chOff x="7617179" y="3199138"/>
            <a:chExt cx="7049093" cy="8289477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51B81896-C75C-9C46-8A28-75461D81A768}"/>
                </a:ext>
              </a:extLst>
            </p:cNvPr>
            <p:cNvSpPr/>
            <p:nvPr/>
          </p:nvSpPr>
          <p:spPr>
            <a:xfrm>
              <a:off x="7617179" y="3199138"/>
              <a:ext cx="7049093" cy="8289477"/>
            </a:xfrm>
            <a:prstGeom prst="roundRect">
              <a:avLst>
                <a:gd name="adj" fmla="val 685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CDF654BB-F73A-0849-B19F-88893A9E37F1}"/>
                </a:ext>
              </a:extLst>
            </p:cNvPr>
            <p:cNvSpPr txBox="1">
              <a:spLocks/>
            </p:cNvSpPr>
            <p:nvPr/>
          </p:nvSpPr>
          <p:spPr>
            <a:xfrm>
              <a:off x="8049231" y="4147332"/>
              <a:ext cx="6071286" cy="719655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91438" rIns="91438">
              <a:normAutofit/>
            </a:bodyPr>
            <a:lstStyle>
              <a:lvl1pPr marL="62162" marR="0" indent="-62162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4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1pPr>
              <a:lvl2pPr marL="706581" marR="0" indent="-249381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o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2pPr>
              <a:lvl3pPr marL="1111910" marR="0" indent="-19751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0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3pPr>
              <a:lvl4pPr marL="15087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–"/>
                <a:tabLst/>
                <a:defRPr sz="18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4pPr>
              <a:lvl5pPr marL="19659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»"/>
                <a:tabLst/>
                <a:defRPr sz="16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5pPr>
              <a:lvl6pPr marL="25374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6pPr>
              <a:lvl7pPr marL="29946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7pPr>
              <a:lvl8pPr marL="34518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8pPr>
              <a:lvl9pPr marL="39090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9pPr>
            </a:lstStyle>
            <a:p>
              <a:pPr hangingPunct="1"/>
              <a:r>
                <a:rPr lang="en-US" sz="3200" dirty="0"/>
                <a:t>Subscale / HTS insert magnets</a:t>
              </a:r>
            </a:p>
            <a:p>
              <a:pPr marL="0" indent="-374438" hangingPunct="1">
                <a:buNone/>
              </a:pPr>
              <a:r>
                <a:rPr lang="en-US" sz="3200" b="1" i="1" dirty="0"/>
                <a:t>=&gt; Critical to develop magnet technology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8425D7-E6AC-7C45-9382-68853709D4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658" b="7836"/>
            <a:stretch/>
          </p:blipFill>
          <p:spPr>
            <a:xfrm rot="5400000">
              <a:off x="7573985" y="6469867"/>
              <a:ext cx="2811866" cy="166467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F1DA23-8D07-7F40-BAD5-D6D1563F4A72}"/>
                </a:ext>
              </a:extLst>
            </p:cNvPr>
            <p:cNvSpPr txBox="1"/>
            <p:nvPr/>
          </p:nvSpPr>
          <p:spPr>
            <a:xfrm>
              <a:off x="8572861" y="8729423"/>
              <a:ext cx="5218102" cy="4616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r>
                <a:rPr lang="en-US" sz="1800" i="1" dirty="0">
                  <a:latin typeface="Franklin Gothic Book"/>
                  <a:ea typeface="Franklin Gothic Book"/>
                  <a:cs typeface="Franklin Gothic Book"/>
                  <a:sym typeface="Franklin Gothic Book"/>
                </a:rPr>
                <a:t>Subscale CCT with new flexible quench antenna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74DC03-5C11-7F4A-BDDA-932023AF6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169452" y="5826822"/>
              <a:ext cx="4308268" cy="299527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5FE6737-E9CC-5945-9797-DE32ED487C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70853" y="3361273"/>
              <a:ext cx="1050452" cy="76944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2AC3A79-43F0-3E4B-85C0-D08F3EE56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071936" y="3454360"/>
              <a:ext cx="1719026" cy="45311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74B920E-B27B-394A-8799-3E81A5A06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54222" y="3472975"/>
              <a:ext cx="1603850" cy="458242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B9C869-B83F-4B45-B59C-D7427035CA8B}"/>
              </a:ext>
            </a:extLst>
          </p:cNvPr>
          <p:cNvGrpSpPr/>
          <p:nvPr/>
        </p:nvGrpSpPr>
        <p:grpSpPr>
          <a:xfrm>
            <a:off x="16760576" y="3199138"/>
            <a:ext cx="7303021" cy="9334836"/>
            <a:chOff x="15717107" y="3161247"/>
            <a:chExt cx="6633843" cy="9334836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34030215-7087-0449-9D4F-FFB088649263}"/>
                </a:ext>
              </a:extLst>
            </p:cNvPr>
            <p:cNvSpPr/>
            <p:nvPr/>
          </p:nvSpPr>
          <p:spPr>
            <a:xfrm>
              <a:off x="15717107" y="3161247"/>
              <a:ext cx="6633843" cy="9334836"/>
            </a:xfrm>
            <a:prstGeom prst="roundRect">
              <a:avLst>
                <a:gd name="adj" fmla="val 685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endParaRPr lang="en-US">
                <a:latin typeface="Franklin Gothic Book"/>
                <a:ea typeface="Franklin Gothic Book"/>
                <a:cs typeface="Franklin Gothic Book"/>
                <a:sym typeface="Franklin Gothic Book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E5D65D5-79F1-104E-BA23-00EF91EB4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9106563" y="5285917"/>
              <a:ext cx="2964429" cy="3765699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44E7C1D-E38B-604F-9266-F2BE39B4B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068273" y="9005888"/>
              <a:ext cx="4218356" cy="3371478"/>
            </a:xfrm>
            <a:prstGeom prst="rect">
              <a:avLst/>
            </a:prstGeom>
          </p:spPr>
        </p:pic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A97B7800-8FF6-1143-B158-1235FF0B9128}"/>
                </a:ext>
              </a:extLst>
            </p:cNvPr>
            <p:cNvSpPr txBox="1">
              <a:spLocks/>
            </p:cNvSpPr>
            <p:nvPr/>
          </p:nvSpPr>
          <p:spPr>
            <a:xfrm>
              <a:off x="16062467" y="4213865"/>
              <a:ext cx="5577719" cy="6811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91438" rIns="91438">
              <a:normAutofit/>
            </a:bodyPr>
            <a:lstStyle>
              <a:lvl1pPr marL="62162" marR="0" indent="-62162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4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1pPr>
              <a:lvl2pPr marL="706581" marR="0" indent="-249381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o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2pPr>
              <a:lvl3pPr marL="1111910" marR="0" indent="-19751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0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3pPr>
              <a:lvl4pPr marL="15087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–"/>
                <a:tabLst/>
                <a:defRPr sz="18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4pPr>
              <a:lvl5pPr marL="1965960" marR="0" indent="-1371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»"/>
                <a:tabLst/>
                <a:defRPr sz="16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5pPr>
              <a:lvl6pPr marL="25374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6pPr>
              <a:lvl7pPr marL="2994660" marR="0" indent="-251460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7pPr>
              <a:lvl8pPr marL="34518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8pPr>
              <a:lvl9pPr marL="3909059" marR="0" indent="-251459" algn="l" defTabSz="457200" rtl="0" latinLnBrk="0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200" b="0" i="0" u="none" strike="noStrike" cap="none" spc="0" baseline="0">
                  <a:ln>
                    <a:noFill/>
                  </a:ln>
                  <a:solidFill>
                    <a:srgbClr val="1F497D"/>
                  </a:solidFill>
                  <a:uFillTx/>
                  <a:latin typeface="Franklin Gothic Medium"/>
                  <a:ea typeface="Franklin Gothic Medium"/>
                  <a:cs typeface="Franklin Gothic Medium"/>
                  <a:sym typeface="Franklin Gothic Medium"/>
                </a:defRPr>
              </a:lvl9pPr>
            </a:lstStyle>
            <a:p>
              <a:pPr hangingPunct="1"/>
              <a:r>
                <a:rPr lang="en-US" sz="3200" dirty="0"/>
                <a:t>Full size R&amp;D magnets</a:t>
              </a:r>
            </a:p>
            <a:p>
              <a:pPr marL="0" indent="-374438" hangingPunct="1">
                <a:buNone/>
              </a:pPr>
              <a:r>
                <a:rPr lang="en-US" sz="3200" b="1" i="1" dirty="0"/>
                <a:t>=&gt; Final demonstration of MDP deliverables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BB4B364-DF76-0845-91F1-DF4F523EC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584842" y="3337404"/>
              <a:ext cx="1005294" cy="76944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951ADAD-9669-AC4C-80B0-251999E3E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741633" y="3639710"/>
              <a:ext cx="1645126" cy="453112"/>
            </a:xfrm>
            <a:prstGeom prst="rect">
              <a:avLst/>
            </a:prstGeom>
          </p:spPr>
        </p:pic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E51C7D4-066F-AC43-8754-63113EC207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3223645" y="1291572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srgbClr val="898989"/>
                </a:solidFill>
                <a:effectLst/>
                <a:uFillTx/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8AB362-CF3D-C187-F646-BF1C0D18F06C}"/>
              </a:ext>
            </a:extLst>
          </p:cNvPr>
          <p:cNvSpPr txBox="1"/>
          <p:nvPr/>
        </p:nvSpPr>
        <p:spPr>
          <a:xfrm>
            <a:off x="3336449" y="11610738"/>
            <a:ext cx="12153240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Marchevsky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et al, Snowmass whitepaper </a:t>
            </a:r>
            <a:r>
              <a:rPr kumimoji="0" lang="en-US" sz="28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“Advancing Superconducting Magnet Diagnostics for Future Colliders”,  arXiv:2203.08869v1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F44283-ED83-90E3-CD86-48817FDA22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90956" y="9166770"/>
            <a:ext cx="6665131" cy="18961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5905DB7-1EF2-AD4F-65F4-F11BFF7D66B8}"/>
              </a:ext>
            </a:extLst>
          </p:cNvPr>
          <p:cNvSpPr txBox="1"/>
          <p:nvPr/>
        </p:nvSpPr>
        <p:spPr>
          <a:xfrm>
            <a:off x="9092287" y="11148339"/>
            <a:ext cx="682624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MR10"/>
              </a:rPr>
              <a:t>Electrical reflectometry for magnet quality control / monitoring </a:t>
            </a:r>
            <a:endParaRPr lang="en-US" sz="1800" dirty="0"/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A89116FB-AF3B-37DB-847E-0E1932CE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Oct. 12, 2022</a:t>
            </a:r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35986106-B36E-55A9-47BE-1C6C0D6B3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Magnet Development Program       Muon Collider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7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33156</TotalTime>
  <Words>1711</Words>
  <Application>Microsoft Macintosh PowerPoint</Application>
  <PresentationFormat>Custom</PresentationFormat>
  <Paragraphs>221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CMR10</vt:lpstr>
      <vt:lpstr>Franklin Gothic Book</vt:lpstr>
      <vt:lpstr>Franklin Gothic Medium</vt:lpstr>
      <vt:lpstr>Symbol</vt:lpstr>
      <vt:lpstr>Times New Roman</vt:lpstr>
      <vt:lpstr>ATAP No Footer</vt:lpstr>
      <vt:lpstr>PowerPoint Presentation</vt:lpstr>
      <vt:lpstr>Outline</vt:lpstr>
      <vt:lpstr>US MDP vision</vt:lpstr>
      <vt:lpstr>MDP strategy and goals: driving questions related to performance</vt:lpstr>
      <vt:lpstr>Program roadmap for the 2020-2024 period</vt:lpstr>
      <vt:lpstr>Stress-managed structures avoid force accumulation  - at the expense of more interfaces</vt:lpstr>
      <vt:lpstr>MDP stress management concepts target high fields and large bores for hybrid magnet needs</vt:lpstr>
      <vt:lpstr>For very high field magnets, a “hybrid” HTS/LTS approach is most efficient</vt:lpstr>
      <vt:lpstr>MDP results and developments prepare for high-field prototypes – stress-managed and hybrid magnets</vt:lpstr>
      <vt:lpstr>Example of Conductor Procurement and R&amp;D: Advances in Nb3Sn performance by introducing new pinning sites</vt:lpstr>
      <vt:lpstr>Current MDP focus areas and key challenges</vt:lpstr>
      <vt:lpstr>A Muon collider has unique characteristics that drive magnets</vt:lpstr>
      <vt:lpstr>Muon Collider dipole magnets have unique requirements</vt:lpstr>
      <vt:lpstr>Interaction region magnets have similarities to Hadron colliders</vt:lpstr>
      <vt:lpstr>Main magnet research areas for a muon collider</vt:lpstr>
      <vt:lpstr>Some thoughts on areas for enhanced studies for Muon Collider magnets, beyond current MDP focus areas</vt:lpstr>
      <vt:lpstr>backup</vt:lpstr>
      <vt:lpstr>The US MDP strives to be open and collaborative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soprestemon</cp:lastModifiedBy>
  <cp:revision>172</cp:revision>
  <dcterms:modified xsi:type="dcterms:W3CDTF">2022-10-11T16:04:56Z</dcterms:modified>
</cp:coreProperties>
</file>