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0" r:id="rId4"/>
  </p:sldMasterIdLst>
  <p:notesMasterIdLst>
    <p:notesMasterId r:id="rId49"/>
  </p:notesMasterIdLst>
  <p:sldIdLst>
    <p:sldId id="257" r:id="rId5"/>
    <p:sldId id="283" r:id="rId6"/>
    <p:sldId id="301" r:id="rId7"/>
    <p:sldId id="302" r:id="rId8"/>
    <p:sldId id="289" r:id="rId9"/>
    <p:sldId id="263" r:id="rId10"/>
    <p:sldId id="310" r:id="rId11"/>
    <p:sldId id="258" r:id="rId12"/>
    <p:sldId id="259" r:id="rId13"/>
    <p:sldId id="261" r:id="rId14"/>
    <p:sldId id="262" r:id="rId15"/>
    <p:sldId id="304" r:id="rId16"/>
    <p:sldId id="313" r:id="rId17"/>
    <p:sldId id="314" r:id="rId18"/>
    <p:sldId id="256" r:id="rId19"/>
    <p:sldId id="315" r:id="rId20"/>
    <p:sldId id="316" r:id="rId21"/>
    <p:sldId id="305" r:id="rId22"/>
    <p:sldId id="1675" r:id="rId23"/>
    <p:sldId id="1676" r:id="rId24"/>
    <p:sldId id="1677" r:id="rId25"/>
    <p:sldId id="1678" r:id="rId26"/>
    <p:sldId id="317" r:id="rId27"/>
    <p:sldId id="318" r:id="rId28"/>
    <p:sldId id="265" r:id="rId29"/>
    <p:sldId id="273" r:id="rId30"/>
    <p:sldId id="998" r:id="rId31"/>
    <p:sldId id="1667" r:id="rId32"/>
    <p:sldId id="1668" r:id="rId33"/>
    <p:sldId id="308" r:id="rId34"/>
    <p:sldId id="1673" r:id="rId35"/>
    <p:sldId id="1674" r:id="rId36"/>
    <p:sldId id="1680" r:id="rId37"/>
    <p:sldId id="260" r:id="rId38"/>
    <p:sldId id="1682" r:id="rId39"/>
    <p:sldId id="1681" r:id="rId40"/>
    <p:sldId id="862" r:id="rId41"/>
    <p:sldId id="266" r:id="rId42"/>
    <p:sldId id="1669" r:id="rId43"/>
    <p:sldId id="1670" r:id="rId44"/>
    <p:sldId id="1671" r:id="rId45"/>
    <p:sldId id="1672" r:id="rId46"/>
    <p:sldId id="280" r:id="rId47"/>
    <p:sldId id="285"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58C4"/>
    <a:srgbClr val="F0A510"/>
    <a:srgbClr val="5D52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napToObjects="1">
      <p:cViewPr varScale="1">
        <p:scale>
          <a:sx n="75" d="100"/>
          <a:sy n="75" d="100"/>
        </p:scale>
        <p:origin x="304"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5B409-EC04-0246-A210-76D5B8D1986F}" type="datetimeFigureOut">
              <a:rPr lang="en-US" smtClean="0"/>
              <a:t>10/12/2022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923F7F-7D46-4743-8DB7-613A3F53E8AC}" type="slidenum">
              <a:rPr lang="en-US" smtClean="0"/>
              <a:t>‹#›</a:t>
            </a:fld>
            <a:endParaRPr lang="en-US"/>
          </a:p>
        </p:txBody>
      </p:sp>
    </p:spTree>
    <p:extLst>
      <p:ext uri="{BB962C8B-B14F-4D97-AF65-F5344CB8AC3E}">
        <p14:creationId xmlns:p14="http://schemas.microsoft.com/office/powerpoint/2010/main" val="3864983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7102A003-09A1-45D0-990E-F6908E847319}" type="slidenum">
              <a:rPr lang="it-IT" smtClean="0"/>
              <a:t>9</a:t>
            </a:fld>
            <a:endParaRPr lang="it-IT"/>
          </a:p>
        </p:txBody>
      </p:sp>
    </p:spTree>
    <p:extLst>
      <p:ext uri="{BB962C8B-B14F-4D97-AF65-F5344CB8AC3E}">
        <p14:creationId xmlns:p14="http://schemas.microsoft.com/office/powerpoint/2010/main" val="3097304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7102A003-09A1-45D0-990E-F6908E847319}" type="slidenum">
              <a:rPr lang="it-IT" smtClean="0"/>
              <a:t>11</a:t>
            </a:fld>
            <a:endParaRPr lang="it-IT"/>
          </a:p>
        </p:txBody>
      </p:sp>
    </p:spTree>
    <p:extLst>
      <p:ext uri="{BB962C8B-B14F-4D97-AF65-F5344CB8AC3E}">
        <p14:creationId xmlns:p14="http://schemas.microsoft.com/office/powerpoint/2010/main" val="704034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Espace réservé de l'image des diapositives 1">
            <a:extLst>
              <a:ext uri="{FF2B5EF4-FFF2-40B4-BE49-F238E27FC236}">
                <a16:creationId xmlns:a16="http://schemas.microsoft.com/office/drawing/2014/main" id="{997A5987-207D-B5FE-9263-021298BB8B30}"/>
              </a:ext>
            </a:extLst>
          </p:cNvPr>
          <p:cNvSpPr>
            <a:spLocks noGrp="1" noRot="1" noChangeAspect="1" noTextEdit="1"/>
          </p:cNvSpPr>
          <p:nvPr>
            <p:ph type="sldImg"/>
          </p:nvPr>
        </p:nvSpPr>
        <p:spPr>
          <a:ln/>
        </p:spPr>
      </p:sp>
      <p:sp>
        <p:nvSpPr>
          <p:cNvPr id="3" name="Espace réservé des commentaires 2">
            <a:extLst>
              <a:ext uri="{FF2B5EF4-FFF2-40B4-BE49-F238E27FC236}">
                <a16:creationId xmlns:a16="http://schemas.microsoft.com/office/drawing/2014/main" id="{26A56C12-4B8C-09AA-B0CD-EA514A6289CA}"/>
              </a:ext>
            </a:extLst>
          </p:cNvPr>
          <p:cNvSpPr>
            <a:spLocks noGrp="1"/>
          </p:cNvSpPr>
          <p:nvPr>
            <p:ph type="body" idx="1"/>
          </p:nvPr>
        </p:nvSpPr>
        <p:spPr/>
        <p:txBody>
          <a:bodyPr>
            <a:normAutofit/>
          </a:bodyPr>
          <a:lstStyle/>
          <a:p>
            <a:pPr>
              <a:defRPr/>
            </a:pPr>
            <a:endParaRPr lang="en-US" dirty="0">
              <a:latin typeface="+mn-lt"/>
            </a:endParaRPr>
          </a:p>
          <a:p>
            <a:pPr>
              <a:defRPr/>
            </a:pPr>
            <a:endParaRPr lang="en-US" dirty="0"/>
          </a:p>
        </p:txBody>
      </p:sp>
      <p:sp>
        <p:nvSpPr>
          <p:cNvPr id="120836" name="Espace réservé du numéro de diapositive 3">
            <a:extLst>
              <a:ext uri="{FF2B5EF4-FFF2-40B4-BE49-F238E27FC236}">
                <a16:creationId xmlns:a16="http://schemas.microsoft.com/office/drawing/2014/main" id="{B950C2EF-FC3A-6ADC-459C-5B41CEE8D19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BB1B333-E95E-461E-9E8D-29A74CE5B51F}" type="slidenum">
              <a:rPr lang="fr-FR" altLang="fr-FR" sz="1200"/>
              <a:pPr/>
              <a:t>37</a:t>
            </a:fld>
            <a:endParaRPr lang="fr-FR" altLang="fr-F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23D79-BFBC-5E4A-845A-0FF66453D30E}"/>
              </a:ext>
            </a:extLst>
          </p:cNvPr>
          <p:cNvSpPr>
            <a:spLocks noGrp="1"/>
          </p:cNvSpPr>
          <p:nvPr>
            <p:ph type="ctrTitle" hasCustomPrompt="1"/>
          </p:nvPr>
        </p:nvSpPr>
        <p:spPr>
          <a:xfrm>
            <a:off x="1524000" y="1818933"/>
            <a:ext cx="9144000" cy="2387600"/>
          </a:xfrm>
        </p:spPr>
        <p:txBody>
          <a:bodyPr anchor="b"/>
          <a:lstStyle>
            <a:lvl1pPr algn="ctr">
              <a:defRPr sz="6000" b="0" i="0">
                <a:solidFill>
                  <a:schemeClr val="tx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r>
              <a:rPr lang="en-US" dirty="0"/>
              <a:t>INFN ACCELERATORI</a:t>
            </a:r>
          </a:p>
        </p:txBody>
      </p:sp>
      <p:sp>
        <p:nvSpPr>
          <p:cNvPr id="3" name="Subtitle 2">
            <a:extLst>
              <a:ext uri="{FF2B5EF4-FFF2-40B4-BE49-F238E27FC236}">
                <a16:creationId xmlns:a16="http://schemas.microsoft.com/office/drawing/2014/main" id="{5E1D1AA1-E58E-9B41-A7BF-C7D7340B8FC0}"/>
              </a:ext>
            </a:extLst>
          </p:cNvPr>
          <p:cNvSpPr>
            <a:spLocks noGrp="1"/>
          </p:cNvSpPr>
          <p:nvPr>
            <p:ph type="subTitle" idx="1"/>
          </p:nvPr>
        </p:nvSpPr>
        <p:spPr>
          <a:xfrm>
            <a:off x="1524000" y="41989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Date Placeholder 10">
            <a:extLst>
              <a:ext uri="{FF2B5EF4-FFF2-40B4-BE49-F238E27FC236}">
                <a16:creationId xmlns:a16="http://schemas.microsoft.com/office/drawing/2014/main" id="{1F996DAB-32B6-2B4B-8FD7-0B6C9373770A}"/>
              </a:ext>
            </a:extLst>
          </p:cNvPr>
          <p:cNvSpPr>
            <a:spLocks noGrp="1"/>
          </p:cNvSpPr>
          <p:nvPr>
            <p:ph type="dt" sz="half" idx="10"/>
          </p:nvPr>
        </p:nvSpPr>
        <p:spPr/>
        <p:txBody>
          <a:bodyPr/>
          <a:lstStyle>
            <a:lvl1pPr>
              <a:defRPr>
                <a:solidFill>
                  <a:schemeClr val="bg1"/>
                </a:solidFill>
              </a:defRPr>
            </a:lvl1pPr>
          </a:lstStyle>
          <a:p>
            <a:r>
              <a:rPr lang="en-US"/>
              <a:t>11/October/2022</a:t>
            </a:r>
          </a:p>
        </p:txBody>
      </p:sp>
      <p:sp>
        <p:nvSpPr>
          <p:cNvPr id="12" name="Footer Placeholder 11">
            <a:extLst>
              <a:ext uri="{FF2B5EF4-FFF2-40B4-BE49-F238E27FC236}">
                <a16:creationId xmlns:a16="http://schemas.microsoft.com/office/drawing/2014/main" id="{EE465798-0D90-444A-9F1C-828EEBCC09C5}"/>
              </a:ext>
            </a:extLst>
          </p:cNvPr>
          <p:cNvSpPr>
            <a:spLocks noGrp="1"/>
          </p:cNvSpPr>
          <p:nvPr>
            <p:ph type="ftr" sz="quarter" idx="11"/>
          </p:nvPr>
        </p:nvSpPr>
        <p:spPr/>
        <p:txBody>
          <a:bodyPr/>
          <a:lstStyle>
            <a:lvl1pPr>
              <a:defRPr b="1">
                <a:solidFill>
                  <a:schemeClr val="bg1"/>
                </a:solidFill>
              </a:defRPr>
            </a:lvl1pPr>
          </a:lstStyle>
          <a:p>
            <a:r>
              <a:rPr lang="it-IT"/>
              <a:t>Prof. Lucio Rossi - Università e INFN Milano L.A.S.A. - IRIS @ INFN-A Seminars</a:t>
            </a:r>
            <a:endParaRPr lang="en-US" dirty="0"/>
          </a:p>
        </p:txBody>
      </p:sp>
      <p:sp>
        <p:nvSpPr>
          <p:cNvPr id="13" name="Slide Number Placeholder 12">
            <a:extLst>
              <a:ext uri="{FF2B5EF4-FFF2-40B4-BE49-F238E27FC236}">
                <a16:creationId xmlns:a16="http://schemas.microsoft.com/office/drawing/2014/main" id="{145C565D-28A8-FF4B-AB41-CCCB78F90C3A}"/>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81844752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EF1BB55-BFAF-794C-B58F-2339CAB010B0}"/>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EF5D57D7-5A07-A84E-B680-D1E422F6E3F6}"/>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520A1507-D883-EE41-AF3A-4D44B5DD1D5A}"/>
              </a:ext>
            </a:extLst>
          </p:cNvPr>
          <p:cNvSpPr>
            <a:spLocks noGrp="1"/>
          </p:cNvSpPr>
          <p:nvPr>
            <p:ph type="sldNum" sz="quarter" idx="12"/>
          </p:nvPr>
        </p:nvSpPr>
        <p:spPr/>
        <p:txBody>
          <a:bodyPr/>
          <a:lstStyle/>
          <a:p>
            <a:fld id="{37892B85-A679-1943-821F-72C61F74835B}" type="slidenum">
              <a:rPr lang="en-US" smtClean="0"/>
              <a:t>‹#›</a:t>
            </a:fld>
            <a:endParaRPr lang="en-US"/>
          </a:p>
        </p:txBody>
      </p:sp>
      <p:sp>
        <p:nvSpPr>
          <p:cNvPr id="8" name="Title 1">
            <a:extLst>
              <a:ext uri="{FF2B5EF4-FFF2-40B4-BE49-F238E27FC236}">
                <a16:creationId xmlns:a16="http://schemas.microsoft.com/office/drawing/2014/main" id="{DC6685BA-FAA5-6148-9160-E6DB251D9C12}"/>
              </a:ext>
            </a:extLst>
          </p:cNvPr>
          <p:cNvSpPr>
            <a:spLocks noGrp="1"/>
          </p:cNvSpPr>
          <p:nvPr>
            <p:ph type="title"/>
          </p:nvPr>
        </p:nvSpPr>
        <p:spPr>
          <a:xfrm>
            <a:off x="2949258" y="224983"/>
            <a:ext cx="8404541" cy="1239838"/>
          </a:xfrm>
        </p:spPr>
        <p:txBody>
          <a:bodyPr/>
          <a:lstStyle/>
          <a:p>
            <a:r>
              <a:rPr lang="en-US"/>
              <a:t>Click to edit Master title style</a:t>
            </a:r>
          </a:p>
        </p:txBody>
      </p:sp>
    </p:spTree>
    <p:extLst>
      <p:ext uri="{BB962C8B-B14F-4D97-AF65-F5344CB8AC3E}">
        <p14:creationId xmlns:p14="http://schemas.microsoft.com/office/powerpoint/2010/main" val="1908827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VUOTA BIANCA">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it-IT"/>
              <a:t>Prof. Lucio Rossi - Università e INFN Milano L.A.S.A. - IRIS @ INFN-A Seminars</a:t>
            </a:r>
          </a:p>
        </p:txBody>
      </p:sp>
      <p:sp>
        <p:nvSpPr>
          <p:cNvPr id="8" name="Title 1">
            <a:extLst>
              <a:ext uri="{FF2B5EF4-FFF2-40B4-BE49-F238E27FC236}">
                <a16:creationId xmlns:a16="http://schemas.microsoft.com/office/drawing/2014/main" id="{5D393AE7-DBE5-9042-B12E-12F62FFA8444}"/>
              </a:ext>
            </a:extLst>
          </p:cNvPr>
          <p:cNvSpPr>
            <a:spLocks noGrp="1"/>
          </p:cNvSpPr>
          <p:nvPr>
            <p:ph type="title"/>
          </p:nvPr>
        </p:nvSpPr>
        <p:spPr>
          <a:xfrm>
            <a:off x="1" y="136525"/>
            <a:ext cx="12192000" cy="590931"/>
          </a:xfrm>
        </p:spPr>
        <p:txBody>
          <a:bodyPr wrap="square" anchor="ctr" anchorCtr="1">
            <a:spAutoFit/>
          </a:bodyPr>
          <a:lstStyle>
            <a:lvl1pPr>
              <a:defRPr>
                <a:solidFill>
                  <a:schemeClr val="tx1"/>
                </a:solidFill>
              </a:defRPr>
            </a:lvl1pPr>
          </a:lstStyle>
          <a:p>
            <a:r>
              <a:rPr lang="it-IT"/>
              <a:t>Fare clic per modificare lo stile del titolo dello schema</a:t>
            </a:r>
            <a:endParaRPr lang="en-US" dirty="0"/>
          </a:p>
        </p:txBody>
      </p:sp>
      <p:pic>
        <p:nvPicPr>
          <p:cNvPr id="9" name="Immagine 8">
            <a:extLst>
              <a:ext uri="{FF2B5EF4-FFF2-40B4-BE49-F238E27FC236}">
                <a16:creationId xmlns:a16="http://schemas.microsoft.com/office/drawing/2014/main" id="{9BE1A332-CAE0-D347-AEAC-1E99E8D3B3B3}"/>
              </a:ext>
            </a:extLst>
          </p:cNvPr>
          <p:cNvPicPr>
            <a:picLocks noChangeAspect="1"/>
          </p:cNvPicPr>
          <p:nvPr userDrawn="1"/>
        </p:nvPicPr>
        <p:blipFill>
          <a:blip r:embed="rId2"/>
          <a:stretch>
            <a:fillRect/>
          </a:stretch>
        </p:blipFill>
        <p:spPr>
          <a:xfrm>
            <a:off x="11330554" y="6356350"/>
            <a:ext cx="715263" cy="360000"/>
          </a:xfrm>
          <a:prstGeom prst="rect">
            <a:avLst/>
          </a:prstGeom>
        </p:spPr>
      </p:pic>
    </p:spTree>
    <p:extLst>
      <p:ext uri="{BB962C8B-B14F-4D97-AF65-F5344CB8AC3E}">
        <p14:creationId xmlns:p14="http://schemas.microsoft.com/office/powerpoint/2010/main" val="2630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D8DBB1F-B0BA-070A-14E2-9C3CC7E95B7B}"/>
              </a:ext>
            </a:extLst>
          </p:cNvPr>
          <p:cNvSpPr>
            <a:spLocks noGrp="1"/>
          </p:cNvSpPr>
          <p:nvPr>
            <p:ph type="dt" sz="half" idx="10"/>
          </p:nvPr>
        </p:nvSpPr>
        <p:spPr/>
        <p:txBody>
          <a:bodyPr/>
          <a:lstStyle/>
          <a:p>
            <a:r>
              <a:rPr lang="en-US"/>
              <a:t>11/October/2022</a:t>
            </a:r>
            <a:endParaRPr lang="it-IT"/>
          </a:p>
        </p:txBody>
      </p:sp>
      <p:sp>
        <p:nvSpPr>
          <p:cNvPr id="3" name="Segnaposto piè di pagina 2">
            <a:extLst>
              <a:ext uri="{FF2B5EF4-FFF2-40B4-BE49-F238E27FC236}">
                <a16:creationId xmlns:a16="http://schemas.microsoft.com/office/drawing/2014/main" id="{A012308E-4206-2828-877D-564CA152D470}"/>
              </a:ext>
            </a:extLst>
          </p:cNvPr>
          <p:cNvSpPr>
            <a:spLocks noGrp="1"/>
          </p:cNvSpPr>
          <p:nvPr>
            <p:ph type="ftr" sz="quarter" idx="11"/>
          </p:nvPr>
        </p:nvSpPr>
        <p:spPr/>
        <p:txBody>
          <a:bodyPr/>
          <a:lstStyle/>
          <a:p>
            <a:r>
              <a:rPr lang="it-IT"/>
              <a:t>Prof. Lucio Rossi - Università e INFN Milano L.A.S.A. - IRIS @ INFN-A Seminars</a:t>
            </a:r>
          </a:p>
        </p:txBody>
      </p:sp>
      <p:sp>
        <p:nvSpPr>
          <p:cNvPr id="4" name="Segnaposto numero diapositiva 3">
            <a:extLst>
              <a:ext uri="{FF2B5EF4-FFF2-40B4-BE49-F238E27FC236}">
                <a16:creationId xmlns:a16="http://schemas.microsoft.com/office/drawing/2014/main" id="{6B4A76DB-AA32-CDDD-71FB-4A158EA4B336}"/>
              </a:ext>
            </a:extLst>
          </p:cNvPr>
          <p:cNvSpPr>
            <a:spLocks noGrp="1"/>
          </p:cNvSpPr>
          <p:nvPr>
            <p:ph type="sldNum" sz="quarter" idx="12"/>
          </p:nvPr>
        </p:nvSpPr>
        <p:spPr/>
        <p:txBody>
          <a:bodyPr/>
          <a:lstStyle/>
          <a:p>
            <a:fld id="{998843C0-DCD5-43C2-BEF0-A85E65693D80}" type="slidenum">
              <a:rPr lang="it-IT" smtClean="0"/>
              <a:t>‹#›</a:t>
            </a:fld>
            <a:endParaRPr lang="it-IT"/>
          </a:p>
        </p:txBody>
      </p:sp>
    </p:spTree>
    <p:extLst>
      <p:ext uri="{BB962C8B-B14F-4D97-AF65-F5344CB8AC3E}">
        <p14:creationId xmlns:p14="http://schemas.microsoft.com/office/powerpoint/2010/main" val="3130587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olo Testo"/>
          <p:cNvSpPr txBox="1">
            <a:spLocks noGrp="1"/>
          </p:cNvSpPr>
          <p:nvPr>
            <p:ph type="title"/>
          </p:nvPr>
        </p:nvSpPr>
        <p:spPr>
          <a:prstGeom prst="rect">
            <a:avLst/>
          </a:prstGeom>
        </p:spPr>
        <p:txBody>
          <a:bodyPr/>
          <a:lstStyle/>
          <a:p>
            <a:r>
              <a:t>Titolo Testo</a:t>
            </a:r>
          </a:p>
        </p:txBody>
      </p:sp>
      <p:sp>
        <p:nvSpPr>
          <p:cNvPr id="57" name="Corpo livello uno…"/>
          <p:cNvSpPr txBox="1">
            <a:spLocks noGrp="1"/>
          </p:cNvSpPr>
          <p:nvPr>
            <p:ph type="body" idx="1"/>
          </p:nvPr>
        </p:nvSpPr>
        <p:spPr>
          <a:prstGeom prst="rect">
            <a:avLst/>
          </a:prstGeom>
        </p:spPr>
        <p:txBody>
          <a:bodyPr/>
          <a:lstStyle>
            <a:lvl1pPr>
              <a:defRPr sz="2400"/>
            </a:lvl1pPr>
            <a:lvl2pPr>
              <a:defRPr sz="2400"/>
            </a:lvl2pPr>
            <a:lvl3pPr>
              <a:defRPr sz="2400"/>
            </a:lvl3pPr>
            <a:lvl4pPr>
              <a:defRPr sz="2400"/>
            </a:lvl4pPr>
            <a:lvl5pPr>
              <a:defRPr sz="2400"/>
            </a:lvl5pPr>
          </a:lstStyle>
          <a:p>
            <a:r>
              <a:t>Corpo livello uno</a:t>
            </a:r>
          </a:p>
          <a:p>
            <a:pPr lvl="1"/>
            <a:r>
              <a:t>Corpo livello due</a:t>
            </a:r>
          </a:p>
          <a:p>
            <a:pPr lvl="2"/>
            <a:r>
              <a:t>Corpo livello tre</a:t>
            </a:r>
          </a:p>
          <a:p>
            <a:pPr lvl="3"/>
            <a:r>
              <a:t>Corpo livello quattro</a:t>
            </a:r>
          </a:p>
          <a:p>
            <a:pPr lvl="4"/>
            <a:r>
              <a:t>Corpo livello cinque</a:t>
            </a:r>
          </a:p>
        </p:txBody>
      </p:sp>
      <p:sp>
        <p:nvSpPr>
          <p:cNvPr id="58"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1743261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olo Testo"/>
          <p:cNvSpPr txBox="1">
            <a:spLocks noGrp="1"/>
          </p:cNvSpPr>
          <p:nvPr>
            <p:ph type="title"/>
          </p:nvPr>
        </p:nvSpPr>
        <p:spPr>
          <a:prstGeom prst="rect">
            <a:avLst/>
          </a:prstGeom>
        </p:spPr>
        <p:txBody>
          <a:bodyPr/>
          <a:lstStyle/>
          <a:p>
            <a:r>
              <a:t>Titolo Testo</a:t>
            </a:r>
          </a:p>
        </p:txBody>
      </p:sp>
      <p:sp>
        <p:nvSpPr>
          <p:cNvPr id="49"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9491725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5259"/>
            <a:ext cx="2743200" cy="365125"/>
          </a:xfrm>
          <a:prstGeom prst="rect">
            <a:avLst/>
          </a:prstGeom>
        </p:spPr>
        <p:txBody>
          <a:bodyPr/>
          <a:lstStyle/>
          <a:p>
            <a:pPr>
              <a:defRPr/>
            </a:pPr>
            <a:r>
              <a:rPr lang="en-US">
                <a:solidFill>
                  <a:prstClr val="black">
                    <a:tint val="75000"/>
                  </a:prstClr>
                </a:solidFill>
              </a:rPr>
              <a:t>11/October/2022</a:t>
            </a:r>
            <a:endParaRPr lang="it-IT">
              <a:solidFill>
                <a:prstClr val="black">
                  <a:tint val="75000"/>
                </a:prstClr>
              </a:solidFill>
            </a:endParaRPr>
          </a:p>
        </p:txBody>
      </p:sp>
      <p:sp>
        <p:nvSpPr>
          <p:cNvPr id="3" name="Footer Placeholder 2"/>
          <p:cNvSpPr>
            <a:spLocks noGrp="1"/>
          </p:cNvSpPr>
          <p:nvPr>
            <p:ph type="ftr" sz="quarter" idx="11"/>
          </p:nvPr>
        </p:nvSpPr>
        <p:spPr>
          <a:xfrm>
            <a:off x="8873067" y="6280153"/>
            <a:ext cx="3206044" cy="365125"/>
          </a:xfrm>
          <a:prstGeom prst="rect">
            <a:avLst/>
          </a:prstGeom>
        </p:spPr>
        <p:txBody>
          <a:bodyPr/>
          <a:lstStyle>
            <a:lvl1pPr algn="r">
              <a:defRPr/>
            </a:lvl1pPr>
          </a:lstStyle>
          <a:p>
            <a:r>
              <a:rPr lang="it-IT" sz="1200">
                <a:solidFill>
                  <a:prstClr val="black">
                    <a:tint val="75000"/>
                  </a:prstClr>
                </a:solidFill>
              </a:rPr>
              <a:t>Prof. Lucio Rossi - Università e INFN Milano L.A.S.A. - IRIS @ INFN-A Seminars</a:t>
            </a:r>
            <a:endParaRPr lang="it-IT" sz="1200" dirty="0">
              <a:solidFill>
                <a:prstClr val="black">
                  <a:tint val="75000"/>
                </a:prstClr>
              </a:solidFill>
            </a:endParaRPr>
          </a:p>
        </p:txBody>
      </p:sp>
      <p:sp>
        <p:nvSpPr>
          <p:cNvPr id="4" name="Slide Number Placeholder 3"/>
          <p:cNvSpPr>
            <a:spLocks noGrp="1"/>
          </p:cNvSpPr>
          <p:nvPr>
            <p:ph type="sldNum" sz="quarter" idx="12"/>
          </p:nvPr>
        </p:nvSpPr>
        <p:spPr>
          <a:xfrm>
            <a:off x="9448800" y="5259"/>
            <a:ext cx="2743200" cy="365125"/>
          </a:xfrm>
          <a:prstGeom prst="rect">
            <a:avLst/>
          </a:prstGeom>
        </p:spPr>
        <p:txBody>
          <a:bodyPr/>
          <a:lstStyle/>
          <a:p>
            <a:pPr>
              <a:defRPr/>
            </a:pPr>
            <a:fld id="{33A960DB-5F25-455D-936D-B9E9F6E5114A}" type="slidenum">
              <a:rPr lang="it-IT" smtClean="0">
                <a:solidFill>
                  <a:prstClr val="black">
                    <a:tint val="75000"/>
                  </a:prstClr>
                </a:solidFill>
              </a:rPr>
              <a:pPr>
                <a:defRPr/>
              </a:pPr>
              <a:t>‹#›</a:t>
            </a:fld>
            <a:endParaRPr lang="it-IT">
              <a:solidFill>
                <a:prstClr val="black">
                  <a:tint val="75000"/>
                </a:prstClr>
              </a:solidFill>
            </a:endParaRPr>
          </a:p>
        </p:txBody>
      </p:sp>
      <p:sp>
        <p:nvSpPr>
          <p:cNvPr id="6" name="Titolo 1"/>
          <p:cNvSpPr>
            <a:spLocks noGrp="1"/>
          </p:cNvSpPr>
          <p:nvPr>
            <p:ph type="title" hasCustomPrompt="1"/>
          </p:nvPr>
        </p:nvSpPr>
        <p:spPr>
          <a:xfrm>
            <a:off x="0" y="42336"/>
            <a:ext cx="12192000" cy="657225"/>
          </a:xfrm>
          <a:prstGeom prst="rect">
            <a:avLst/>
          </a:prstGeom>
        </p:spPr>
        <p:txBody>
          <a:bodyPr/>
          <a:lstStyle>
            <a:lvl1pPr algn="ctr">
              <a:defRPr sz="3600" b="1">
                <a:solidFill>
                  <a:schemeClr val="accent5">
                    <a:lumMod val="40000"/>
                    <a:lumOff val="60000"/>
                  </a:schemeClr>
                </a:solidFill>
                <a:latin typeface="Times New Roman" panose="02020603050405020304" pitchFamily="18" charset="0"/>
                <a:cs typeface="Times New Roman" panose="02020603050405020304" pitchFamily="18" charset="0"/>
              </a:defRPr>
            </a:lvl1pPr>
          </a:lstStyle>
          <a:p>
            <a:r>
              <a:rPr lang="it-IT" dirty="0"/>
              <a:t>Titolo</a:t>
            </a:r>
          </a:p>
        </p:txBody>
      </p:sp>
    </p:spTree>
    <p:extLst>
      <p:ext uri="{BB962C8B-B14F-4D97-AF65-F5344CB8AC3E}">
        <p14:creationId xmlns:p14="http://schemas.microsoft.com/office/powerpoint/2010/main" val="1339675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88D0A-04CF-234F-B9CC-BD2466BBA7B7}"/>
              </a:ext>
            </a:extLst>
          </p:cNvPr>
          <p:cNvSpPr>
            <a:spLocks noGrp="1"/>
          </p:cNvSpPr>
          <p:nvPr>
            <p:ph type="title"/>
          </p:nvPr>
        </p:nvSpPr>
        <p:spPr>
          <a:xfrm>
            <a:off x="3225114" y="321277"/>
            <a:ext cx="8128686" cy="1050324"/>
          </a:xfrm>
        </p:spPr>
        <p:txBody>
          <a:bodyPr/>
          <a:lstStyle>
            <a:lvl1pPr algn="ctr">
              <a:defRPr b="0" i="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7506843-C516-9E4B-BC99-8805CBFB8312}"/>
              </a:ext>
            </a:extLst>
          </p:cNvPr>
          <p:cNvSpPr>
            <a:spLocks noGrp="1"/>
          </p:cNvSpPr>
          <p:nvPr>
            <p:ph idx="1"/>
          </p:nvPr>
        </p:nvSpPr>
        <p:spPr>
          <a:xfrm>
            <a:off x="838200" y="1825625"/>
            <a:ext cx="10515600" cy="4351338"/>
          </a:xfrm>
          <a:prstGeom prst="rect">
            <a:avLst/>
          </a:prstGeom>
        </p:spPr>
        <p:txBody>
          <a:bodyPr/>
          <a:lstStyle>
            <a:lvl1pPr>
              <a:defRPr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B99CA23-8B12-FD48-8AC7-715A21AEF955}"/>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3062361-1726-A04B-9595-41367915B26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0DA9DF38-3E22-0C44-9DA6-0A50D8AB396E}"/>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3769389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27A69-BEC6-8D4C-B462-1AC17D56E449}"/>
              </a:ext>
            </a:extLst>
          </p:cNvPr>
          <p:cNvSpPr>
            <a:spLocks noGrp="1"/>
          </p:cNvSpPr>
          <p:nvPr>
            <p:ph type="title"/>
          </p:nvPr>
        </p:nvSpPr>
        <p:spPr>
          <a:xfrm>
            <a:off x="831850" y="1709738"/>
            <a:ext cx="10515600" cy="2852737"/>
          </a:xfrm>
        </p:spPr>
        <p:txBody>
          <a:bodyPr anchor="b"/>
          <a:lstStyle>
            <a:lvl1pPr>
              <a:defRPr sz="6000">
                <a:solidFill>
                  <a:schemeClr val="tx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9173C57-BB83-E141-BA10-3B19AD8BB35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3D1F41F-7095-6C46-9BB9-AE5484A01A68}"/>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9DBE2F0-52CA-1345-9BF5-11E92E31FF0D}"/>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E2124E55-4704-CD47-AA79-74B5A26DC84C}"/>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178943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05898-C840-1F4C-8027-10D509CD464F}"/>
              </a:ext>
            </a:extLst>
          </p:cNvPr>
          <p:cNvSpPr>
            <a:spLocks noGrp="1"/>
          </p:cNvSpPr>
          <p:nvPr>
            <p:ph type="title"/>
          </p:nvPr>
        </p:nvSpPr>
        <p:spPr>
          <a:xfrm>
            <a:off x="3175686" y="222423"/>
            <a:ext cx="8178114" cy="1272745"/>
          </a:xfrm>
        </p:spPr>
        <p:txBody>
          <a:bodyPr/>
          <a:lstStyle>
            <a:lvl1pPr algn="ctr">
              <a:defRPr b="0" i="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C2BEF6-84D7-DE42-83D3-2BE541BC974D}"/>
              </a:ext>
            </a:extLst>
          </p:cNvPr>
          <p:cNvSpPr>
            <a:spLocks noGrp="1"/>
          </p:cNvSpPr>
          <p:nvPr>
            <p:ph sz="half" idx="1"/>
          </p:nvPr>
        </p:nvSpPr>
        <p:spPr>
          <a:xfrm>
            <a:off x="838200" y="1825625"/>
            <a:ext cx="5181600" cy="4351338"/>
          </a:xfrm>
          <a:prstGeom prst="rect">
            <a:avLst/>
          </a:prstGeom>
        </p:spPr>
        <p:txBody>
          <a:bodyPr/>
          <a:lstStyle>
            <a:lvl1pPr>
              <a:defRPr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C2183A8D-8288-A347-A12A-62A868655F0E}"/>
              </a:ext>
            </a:extLst>
          </p:cNvPr>
          <p:cNvSpPr>
            <a:spLocks noGrp="1"/>
          </p:cNvSpPr>
          <p:nvPr>
            <p:ph sz="half" idx="2"/>
          </p:nvPr>
        </p:nvSpPr>
        <p:spPr>
          <a:xfrm>
            <a:off x="6172200" y="1825625"/>
            <a:ext cx="5181600" cy="4351338"/>
          </a:xfrm>
          <a:prstGeom prst="rect">
            <a:avLst/>
          </a:prstGeom>
        </p:spPr>
        <p:txBody>
          <a:bodyPr/>
          <a:lstStyle>
            <a:lvl1pPr>
              <a:defRPr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CDF658CC-0A0E-0B48-BB6E-967D5B964896}"/>
              </a:ext>
            </a:extLst>
          </p:cNvPr>
          <p:cNvSpPr>
            <a:spLocks noGrp="1"/>
          </p:cNvSpPr>
          <p:nvPr>
            <p:ph type="dt" sz="half" idx="10"/>
          </p:nvPr>
        </p:nvSpPr>
        <p:spPr/>
        <p:txBody>
          <a:bodyPr/>
          <a:lstStyle/>
          <a:p>
            <a:r>
              <a:rPr lang="en-US"/>
              <a:t>11/October/2022</a:t>
            </a:r>
          </a:p>
        </p:txBody>
      </p:sp>
      <p:sp>
        <p:nvSpPr>
          <p:cNvPr id="6" name="Footer Placeholder 5">
            <a:extLst>
              <a:ext uri="{FF2B5EF4-FFF2-40B4-BE49-F238E27FC236}">
                <a16:creationId xmlns:a16="http://schemas.microsoft.com/office/drawing/2014/main" id="{8F59DE06-EEC9-3F40-BAC6-1266561F4ED9}"/>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7" name="Slide Number Placeholder 6">
            <a:extLst>
              <a:ext uri="{FF2B5EF4-FFF2-40B4-BE49-F238E27FC236}">
                <a16:creationId xmlns:a16="http://schemas.microsoft.com/office/drawing/2014/main" id="{999337AC-C991-A148-A6A2-C11EA391EA5B}"/>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458000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B80B5-9B8B-0642-BE15-66DFE1AA2EB9}"/>
              </a:ext>
            </a:extLst>
          </p:cNvPr>
          <p:cNvSpPr>
            <a:spLocks noGrp="1"/>
          </p:cNvSpPr>
          <p:nvPr>
            <p:ph type="title"/>
          </p:nvPr>
        </p:nvSpPr>
        <p:spPr>
          <a:xfrm>
            <a:off x="3080084" y="365126"/>
            <a:ext cx="8275304" cy="10016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D10C4F-3FC9-5248-8CE7-CE0DA4EAE56E}"/>
              </a:ext>
            </a:extLst>
          </p:cNvPr>
          <p:cNvSpPr>
            <a:spLocks noGrp="1"/>
          </p:cNvSpPr>
          <p:nvPr>
            <p:ph type="body" idx="1"/>
          </p:nvPr>
        </p:nvSpPr>
        <p:spPr>
          <a:xfrm>
            <a:off x="838200" y="1690687"/>
            <a:ext cx="5159375" cy="81438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8BCBD1B-E5E7-4A4C-8536-C47214999563}"/>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161013-BF64-2840-8C98-5CA2AA4F700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5BC470F-7A03-C74F-8EEB-7B7207F6297C}"/>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152AAEA-BBC2-B542-8D95-4586546FA113}"/>
              </a:ext>
            </a:extLst>
          </p:cNvPr>
          <p:cNvSpPr>
            <a:spLocks noGrp="1"/>
          </p:cNvSpPr>
          <p:nvPr>
            <p:ph type="dt" sz="half" idx="10"/>
          </p:nvPr>
        </p:nvSpPr>
        <p:spPr/>
        <p:txBody>
          <a:bodyPr/>
          <a:lstStyle/>
          <a:p>
            <a:r>
              <a:rPr lang="en-US"/>
              <a:t>11/October/2022</a:t>
            </a:r>
          </a:p>
        </p:txBody>
      </p:sp>
      <p:sp>
        <p:nvSpPr>
          <p:cNvPr id="8" name="Footer Placeholder 7">
            <a:extLst>
              <a:ext uri="{FF2B5EF4-FFF2-40B4-BE49-F238E27FC236}">
                <a16:creationId xmlns:a16="http://schemas.microsoft.com/office/drawing/2014/main" id="{B7904988-025D-264C-A37C-BAFDE8DD9A67}"/>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9" name="Slide Number Placeholder 8">
            <a:extLst>
              <a:ext uri="{FF2B5EF4-FFF2-40B4-BE49-F238E27FC236}">
                <a16:creationId xmlns:a16="http://schemas.microsoft.com/office/drawing/2014/main" id="{581B269D-E8CA-5C45-A834-D5BB0D063008}"/>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1221974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1F0DD-AD1A-CB48-98B6-2A3E158F9D6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4F3FE6-D0A8-C045-8F01-076B895CE043}"/>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15F9FC60-3A2F-1543-B820-C2F18D9D1B3D}"/>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5A4ADEBE-BDCE-C14F-893D-47E33051E9E1}"/>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2384667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3DB2AE-D1C9-6C46-AFC1-1395EFA68D18}"/>
              </a:ext>
            </a:extLst>
          </p:cNvPr>
          <p:cNvSpPr>
            <a:spLocks noGrp="1"/>
          </p:cNvSpPr>
          <p:nvPr>
            <p:ph type="dt" sz="half" idx="10"/>
          </p:nvPr>
        </p:nvSpPr>
        <p:spPr/>
        <p:txBody>
          <a:bodyPr/>
          <a:lstStyle/>
          <a:p>
            <a:r>
              <a:rPr lang="en-US"/>
              <a:t>11/October/2022</a:t>
            </a:r>
          </a:p>
        </p:txBody>
      </p:sp>
      <p:sp>
        <p:nvSpPr>
          <p:cNvPr id="3" name="Footer Placeholder 2">
            <a:extLst>
              <a:ext uri="{FF2B5EF4-FFF2-40B4-BE49-F238E27FC236}">
                <a16:creationId xmlns:a16="http://schemas.microsoft.com/office/drawing/2014/main" id="{8226AC99-62F4-C84A-B084-E4CB32EDD6C9}"/>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4" name="Slide Number Placeholder 3">
            <a:extLst>
              <a:ext uri="{FF2B5EF4-FFF2-40B4-BE49-F238E27FC236}">
                <a16:creationId xmlns:a16="http://schemas.microsoft.com/office/drawing/2014/main" id="{03118371-B71D-084E-8F4D-96CFB05070B6}"/>
              </a:ext>
            </a:extLst>
          </p:cNvPr>
          <p:cNvSpPr>
            <a:spLocks noGrp="1"/>
          </p:cNvSpPr>
          <p:nvPr>
            <p:ph type="sldNum" sz="quarter" idx="12"/>
          </p:nvPr>
        </p:nvSpPr>
        <p:spPr/>
        <p:txBody>
          <a:bodyPr/>
          <a:lstStyle/>
          <a:p>
            <a:fld id="{37892B85-A679-1943-821F-72C61F74835B}" type="slidenum">
              <a:rPr lang="en-US" smtClean="0"/>
              <a:t>‹#›</a:t>
            </a:fld>
            <a:endParaRPr lang="en-US"/>
          </a:p>
        </p:txBody>
      </p:sp>
      <p:sp>
        <p:nvSpPr>
          <p:cNvPr id="6" name="Title 1">
            <a:extLst>
              <a:ext uri="{FF2B5EF4-FFF2-40B4-BE49-F238E27FC236}">
                <a16:creationId xmlns:a16="http://schemas.microsoft.com/office/drawing/2014/main" id="{6C4B1E20-5FF9-204D-A0EA-37625DFE2124}"/>
              </a:ext>
            </a:extLst>
          </p:cNvPr>
          <p:cNvSpPr>
            <a:spLocks noGrp="1"/>
          </p:cNvSpPr>
          <p:nvPr>
            <p:ph type="title"/>
          </p:nvPr>
        </p:nvSpPr>
        <p:spPr>
          <a:xfrm>
            <a:off x="2949258" y="224983"/>
            <a:ext cx="8404541" cy="1239838"/>
          </a:xfrm>
        </p:spPr>
        <p:txBody>
          <a:bodyPr/>
          <a:lstStyle/>
          <a:p>
            <a:r>
              <a:rPr lang="en-US"/>
              <a:t>Click to edit Master title style</a:t>
            </a:r>
          </a:p>
        </p:txBody>
      </p:sp>
    </p:spTree>
    <p:extLst>
      <p:ext uri="{BB962C8B-B14F-4D97-AF65-F5344CB8AC3E}">
        <p14:creationId xmlns:p14="http://schemas.microsoft.com/office/powerpoint/2010/main" val="2224269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961B9-69A1-9145-BFBF-D15A7BD08839}"/>
              </a:ext>
            </a:extLst>
          </p:cNvPr>
          <p:cNvSpPr>
            <a:spLocks noGrp="1"/>
          </p:cNvSpPr>
          <p:nvPr>
            <p:ph type="title"/>
          </p:nvPr>
        </p:nvSpPr>
        <p:spPr>
          <a:xfrm>
            <a:off x="3284606" y="355133"/>
            <a:ext cx="8069194" cy="969745"/>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BFD9160-F10D-254B-8700-6E8D635842E5}"/>
              </a:ext>
            </a:extLst>
          </p:cNvPr>
          <p:cNvSpPr>
            <a:spLocks noGrp="1"/>
          </p:cNvSpPr>
          <p:nvPr>
            <p:ph idx="1"/>
          </p:nvPr>
        </p:nvSpPr>
        <p:spPr>
          <a:xfrm>
            <a:off x="664143" y="1694046"/>
            <a:ext cx="10689657" cy="436987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791D3B6-5CD5-CD4A-9785-EA385B1607A3}"/>
              </a:ext>
            </a:extLst>
          </p:cNvPr>
          <p:cNvSpPr>
            <a:spLocks noGrp="1"/>
          </p:cNvSpPr>
          <p:nvPr>
            <p:ph type="dt" sz="half" idx="10"/>
          </p:nvPr>
        </p:nvSpPr>
        <p:spPr/>
        <p:txBody>
          <a:bodyPr/>
          <a:lstStyle/>
          <a:p>
            <a:r>
              <a:rPr lang="en-US"/>
              <a:t>11/October/2022</a:t>
            </a:r>
          </a:p>
        </p:txBody>
      </p:sp>
      <p:sp>
        <p:nvSpPr>
          <p:cNvPr id="6" name="Footer Placeholder 5">
            <a:extLst>
              <a:ext uri="{FF2B5EF4-FFF2-40B4-BE49-F238E27FC236}">
                <a16:creationId xmlns:a16="http://schemas.microsoft.com/office/drawing/2014/main" id="{82189FAB-6D91-C842-A559-C681392FE113}"/>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7" name="Slide Number Placeholder 6">
            <a:extLst>
              <a:ext uri="{FF2B5EF4-FFF2-40B4-BE49-F238E27FC236}">
                <a16:creationId xmlns:a16="http://schemas.microsoft.com/office/drawing/2014/main" id="{D0E2B170-C4BE-C341-90A6-786CEB0FE439}"/>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2774345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D2F91-CA4D-DB4D-A470-B9CEDF40B3EC}"/>
              </a:ext>
            </a:extLst>
          </p:cNvPr>
          <p:cNvSpPr>
            <a:spLocks noGrp="1"/>
          </p:cNvSpPr>
          <p:nvPr>
            <p:ph type="title"/>
          </p:nvPr>
        </p:nvSpPr>
        <p:spPr>
          <a:xfrm>
            <a:off x="2949258" y="224983"/>
            <a:ext cx="8404541" cy="1103303"/>
          </a:xfrm>
        </p:spPr>
        <p:txBody>
          <a:bodyPr/>
          <a:lstStyle/>
          <a:p>
            <a:r>
              <a:rPr lang="en-US"/>
              <a:t>Click to edit Master title style</a:t>
            </a:r>
          </a:p>
        </p:txBody>
      </p:sp>
      <p:sp>
        <p:nvSpPr>
          <p:cNvPr id="4" name="Date Placeholder 3">
            <a:extLst>
              <a:ext uri="{FF2B5EF4-FFF2-40B4-BE49-F238E27FC236}">
                <a16:creationId xmlns:a16="http://schemas.microsoft.com/office/drawing/2014/main" id="{FA57840D-9EFA-1A40-A1F9-E8A76E5635AC}"/>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930D1D1C-EC6E-E34D-A312-4F2C647FC6FB}"/>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F89C6ACF-15A7-A742-B725-4A4309B65D36}"/>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1610679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603B3A6-70F9-A242-99AD-F38612B58483}"/>
              </a:ext>
            </a:extLst>
          </p:cNvPr>
          <p:cNvSpPr/>
          <p:nvPr userDrawn="1"/>
        </p:nvSpPr>
        <p:spPr>
          <a:xfrm>
            <a:off x="0" y="6252519"/>
            <a:ext cx="12192000" cy="605481"/>
          </a:xfrm>
          <a:prstGeom prst="rect">
            <a:avLst/>
          </a:prstGeom>
          <a:gradFill>
            <a:gsLst>
              <a:gs pos="0">
                <a:schemeClr val="tx1">
                  <a:lumMod val="73000"/>
                  <a:lumOff val="27000"/>
                </a:schemeClr>
              </a:gs>
              <a:gs pos="95000">
                <a:schemeClr val="tx1"/>
              </a:gs>
              <a:gs pos="32000">
                <a:schemeClr val="bg2">
                  <a:alpha val="22000"/>
                </a:schemeClr>
              </a:gs>
              <a:gs pos="97000">
                <a:schemeClr val="accent1">
                  <a:lumMod val="7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ABBEE97-636F-C147-A655-AEC27628BF26}"/>
              </a:ext>
            </a:extLst>
          </p:cNvPr>
          <p:cNvSpPr/>
          <p:nvPr userDrawn="1"/>
        </p:nvSpPr>
        <p:spPr>
          <a:xfrm>
            <a:off x="0" y="0"/>
            <a:ext cx="12192000" cy="1359243"/>
          </a:xfrm>
          <a:prstGeom prst="rect">
            <a:avLst/>
          </a:prstGeom>
          <a:gradFill flip="none" rotWithShape="1">
            <a:gsLst>
              <a:gs pos="0">
                <a:schemeClr val="tx2"/>
              </a:gs>
              <a:gs pos="95000">
                <a:schemeClr val="tx1"/>
              </a:gs>
              <a:gs pos="88000">
                <a:schemeClr val="accent1">
                  <a:lumMod val="75000"/>
                  <a:alpha val="16000"/>
                </a:schemeClr>
              </a:gs>
              <a:gs pos="97000">
                <a:schemeClr val="accent1">
                  <a:lumMod val="7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1DABBE0-71FF-C14C-909C-C74CEA6B3862}"/>
              </a:ext>
            </a:extLst>
          </p:cNvPr>
          <p:cNvSpPr>
            <a:spLocks noGrp="1"/>
          </p:cNvSpPr>
          <p:nvPr>
            <p:ph type="title"/>
          </p:nvPr>
        </p:nvSpPr>
        <p:spPr>
          <a:xfrm>
            <a:off x="2949258" y="224983"/>
            <a:ext cx="8404541" cy="1239838"/>
          </a:xfrm>
          <a:prstGeom prst="rect">
            <a:avLst/>
          </a:prstGeom>
        </p:spPr>
        <p:txBody>
          <a:bodyPr vert="horz" lIns="91440" tIns="45720" rIns="91440" bIns="45720" rtlCol="0" anchor="ctr">
            <a:normAutofit/>
          </a:bodyPr>
          <a:lstStyle/>
          <a:p>
            <a:r>
              <a:rPr lang="en-US" dirty="0"/>
              <a:t>INFN ACCELERATORI</a:t>
            </a:r>
          </a:p>
        </p:txBody>
      </p:sp>
      <p:sp>
        <p:nvSpPr>
          <p:cNvPr id="4" name="Date Placeholder 3">
            <a:extLst>
              <a:ext uri="{FF2B5EF4-FFF2-40B4-BE49-F238E27FC236}">
                <a16:creationId xmlns:a16="http://schemas.microsoft.com/office/drawing/2014/main" id="{CF8734F4-61A0-ED43-8A14-47B197CA5F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r>
              <a:rPr lang="en-US"/>
              <a:t>11/October/2022</a:t>
            </a:r>
          </a:p>
        </p:txBody>
      </p:sp>
      <p:sp>
        <p:nvSpPr>
          <p:cNvPr id="5" name="Footer Placeholder 4">
            <a:extLst>
              <a:ext uri="{FF2B5EF4-FFF2-40B4-BE49-F238E27FC236}">
                <a16:creationId xmlns:a16="http://schemas.microsoft.com/office/drawing/2014/main" id="{C46C051A-F2AD-8740-9CD8-A19D219B4D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it-IT"/>
              <a:t>Prof. Lucio Rossi - Università e INFN Milano L.A.S.A. - IRIS @ INFN-A Seminars</a:t>
            </a:r>
            <a:endParaRPr lang="en-US" dirty="0"/>
          </a:p>
        </p:txBody>
      </p:sp>
      <p:sp>
        <p:nvSpPr>
          <p:cNvPr id="6" name="Slide Number Placeholder 5">
            <a:extLst>
              <a:ext uri="{FF2B5EF4-FFF2-40B4-BE49-F238E27FC236}">
                <a16:creationId xmlns:a16="http://schemas.microsoft.com/office/drawing/2014/main" id="{5DAE1A14-242B-014A-A324-129D06C183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37892B85-A679-1943-821F-72C61F74835B}" type="slidenum">
              <a:rPr lang="en-US" smtClean="0"/>
              <a:pPr/>
              <a:t>‹#›</a:t>
            </a:fld>
            <a:endParaRPr lang="en-US"/>
          </a:p>
        </p:txBody>
      </p:sp>
      <p:sp>
        <p:nvSpPr>
          <p:cNvPr id="8" name="Text Placeholder 2">
            <a:extLst>
              <a:ext uri="{FF2B5EF4-FFF2-40B4-BE49-F238E27FC236}">
                <a16:creationId xmlns:a16="http://schemas.microsoft.com/office/drawing/2014/main" id="{AE532072-342C-D843-BED9-CA7751483252}"/>
              </a:ext>
            </a:extLst>
          </p:cNvPr>
          <p:cNvSpPr>
            <a:spLocks noGrp="1"/>
          </p:cNvSpPr>
          <p:nvPr>
            <p:ph type="body" idx="1"/>
          </p:nvPr>
        </p:nvSpPr>
        <p:spPr>
          <a:xfrm>
            <a:off x="677334" y="1791730"/>
            <a:ext cx="10676466" cy="424963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40AB8C1F-30C1-3C4C-83C8-1A633E75AD88}"/>
              </a:ext>
            </a:extLst>
          </p:cNvPr>
          <p:cNvPicPr>
            <a:picLocks noChangeAspect="1"/>
          </p:cNvPicPr>
          <p:nvPr userDrawn="1"/>
        </p:nvPicPr>
        <p:blipFill>
          <a:blip r:embed="rId17"/>
          <a:stretch>
            <a:fillRect/>
          </a:stretch>
        </p:blipFill>
        <p:spPr>
          <a:xfrm>
            <a:off x="421716" y="520945"/>
            <a:ext cx="1141549" cy="1134260"/>
          </a:xfrm>
          <a:prstGeom prst="rect">
            <a:avLst/>
          </a:prstGeom>
        </p:spPr>
      </p:pic>
    </p:spTree>
    <p:extLst>
      <p:ext uri="{BB962C8B-B14F-4D97-AF65-F5344CB8AC3E}">
        <p14:creationId xmlns:p14="http://schemas.microsoft.com/office/powerpoint/2010/main" val="856922228"/>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800" r:id="rId9"/>
    <p:sldLayoutId id="2147483801" r:id="rId10"/>
    <p:sldLayoutId id="2147483802" r:id="rId11"/>
    <p:sldLayoutId id="2147483803" r:id="rId12"/>
    <p:sldLayoutId id="2147483804" r:id="rId13"/>
    <p:sldLayoutId id="2147483805" r:id="rId14"/>
    <p:sldLayoutId id="2147483806" r:id="rId15"/>
  </p:sldLayoutIdLst>
  <p:hf hdr="0"/>
  <p:txStyles>
    <p:titleStyle>
      <a:lvl1pPr algn="ctr" defTabSz="914400" rtl="0" eaLnBrk="1" latinLnBrk="0" hangingPunct="1">
        <a:lnSpc>
          <a:spcPct val="90000"/>
        </a:lnSpc>
        <a:spcBef>
          <a:spcPct val="0"/>
        </a:spcBef>
        <a:buNone/>
        <a:defRPr sz="4400" b="0" i="0" kern="120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xml"/><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12.xml"/><Relationship Id="rId5" Type="http://schemas.openxmlformats.org/officeDocument/2006/relationships/image" Target="../media/image47.png"/><Relationship Id="rId4" Type="http://schemas.openxmlformats.org/officeDocument/2006/relationships/image" Target="../media/image46.jpeg"/></Relationships>
</file>

<file path=ppt/slides/_rels/slide1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jpeg"/><Relationship Id="rId7" Type="http://schemas.openxmlformats.org/officeDocument/2006/relationships/image" Target="../media/image60.png"/><Relationship Id="rId12" Type="http://schemas.openxmlformats.org/officeDocument/2006/relationships/image" Target="../media/image65.jpeg"/><Relationship Id="rId2" Type="http://schemas.openxmlformats.org/officeDocument/2006/relationships/image" Target="../media/image55.png"/><Relationship Id="rId16" Type="http://schemas.openxmlformats.org/officeDocument/2006/relationships/image" Target="../media/image69.png"/><Relationship Id="rId1" Type="http://schemas.openxmlformats.org/officeDocument/2006/relationships/slideLayout" Target="../slideLayouts/slideLayout13.xml"/><Relationship Id="rId6" Type="http://schemas.openxmlformats.org/officeDocument/2006/relationships/image" Target="../media/image59.png"/><Relationship Id="rId11" Type="http://schemas.openxmlformats.org/officeDocument/2006/relationships/image" Target="../media/image64.tiff"/><Relationship Id="rId5" Type="http://schemas.openxmlformats.org/officeDocument/2006/relationships/image" Target="../media/image58.png"/><Relationship Id="rId15" Type="http://schemas.openxmlformats.org/officeDocument/2006/relationships/image" Target="../media/image68.png"/><Relationship Id="rId10" Type="http://schemas.openxmlformats.org/officeDocument/2006/relationships/image" Target="../media/image63.jpe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4.xml"/><Relationship Id="rId6" Type="http://schemas.openxmlformats.org/officeDocument/2006/relationships/image" Target="../media/image74.tiff"/><Relationship Id="rId5" Type="http://schemas.openxmlformats.org/officeDocument/2006/relationships/image" Target="../media/image73.png"/><Relationship Id="rId4" Type="http://schemas.openxmlformats.org/officeDocument/2006/relationships/image" Target="../media/image72.jpeg"/></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13.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81.tiff"/><Relationship Id="rId2" Type="http://schemas.openxmlformats.org/officeDocument/2006/relationships/image" Target="../media/image80.tiff"/><Relationship Id="rId1" Type="http://schemas.openxmlformats.org/officeDocument/2006/relationships/slideLayout" Target="../slideLayouts/slideLayout14.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2.jpeg"/></Relationships>
</file>

<file path=ppt/slides/_rels/slide27.xml.rels><?xml version="1.0" encoding="UTF-8" standalone="yes"?>
<Relationships xmlns="http://schemas.openxmlformats.org/package/2006/relationships"><Relationship Id="rId8" Type="http://schemas.openxmlformats.org/officeDocument/2006/relationships/image" Target="../media/image91.jpeg"/><Relationship Id="rId13" Type="http://schemas.openxmlformats.org/officeDocument/2006/relationships/image" Target="../media/image95.jpeg"/><Relationship Id="rId3" Type="http://schemas.openxmlformats.org/officeDocument/2006/relationships/image" Target="../media/image86.png"/><Relationship Id="rId7" Type="http://schemas.openxmlformats.org/officeDocument/2006/relationships/image" Target="../media/image90.jpeg"/><Relationship Id="rId12" Type="http://schemas.openxmlformats.org/officeDocument/2006/relationships/image" Target="../media/image94.jpeg"/><Relationship Id="rId2" Type="http://schemas.openxmlformats.org/officeDocument/2006/relationships/image" Target="../media/image85.jpeg"/><Relationship Id="rId1" Type="http://schemas.openxmlformats.org/officeDocument/2006/relationships/slideLayout" Target="../slideLayouts/slideLayout15.xml"/><Relationship Id="rId6" Type="http://schemas.openxmlformats.org/officeDocument/2006/relationships/image" Target="../media/image89.jpeg"/><Relationship Id="rId11" Type="http://schemas.openxmlformats.org/officeDocument/2006/relationships/image" Target="../media/image93.png"/><Relationship Id="rId5" Type="http://schemas.openxmlformats.org/officeDocument/2006/relationships/image" Target="../media/image88.png"/><Relationship Id="rId15" Type="http://schemas.openxmlformats.org/officeDocument/2006/relationships/image" Target="../media/image97.jpeg"/><Relationship Id="rId10" Type="http://schemas.openxmlformats.org/officeDocument/2006/relationships/oleObject" Target="../embeddings/oleObject1.bin"/><Relationship Id="rId4" Type="http://schemas.openxmlformats.org/officeDocument/2006/relationships/image" Target="../media/image87.jpeg"/><Relationship Id="rId9" Type="http://schemas.openxmlformats.org/officeDocument/2006/relationships/image" Target="../media/image92.jpeg"/><Relationship Id="rId14" Type="http://schemas.openxmlformats.org/officeDocument/2006/relationships/image" Target="../media/image96.jpeg"/></Relationships>
</file>

<file path=ppt/slides/_rels/slide28.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15.xml"/><Relationship Id="rId6" Type="http://schemas.openxmlformats.org/officeDocument/2006/relationships/image" Target="../media/image102.png"/><Relationship Id="rId5" Type="http://schemas.openxmlformats.org/officeDocument/2006/relationships/image" Target="../media/image101.jpeg"/><Relationship Id="rId4" Type="http://schemas.openxmlformats.org/officeDocument/2006/relationships/image" Target="../media/image10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103.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06.jpg"/><Relationship Id="rId2" Type="http://schemas.openxmlformats.org/officeDocument/2006/relationships/image" Target="../media/image105.jp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10.png"/><Relationship Id="rId3" Type="http://schemas.openxmlformats.org/officeDocument/2006/relationships/image" Target="../media/image112.png"/><Relationship Id="rId7" Type="http://schemas.openxmlformats.org/officeDocument/2006/relationships/image" Target="../media/image116.jpeg"/><Relationship Id="rId12" Type="http://schemas.openxmlformats.org/officeDocument/2006/relationships/image" Target="../media/image121.png"/><Relationship Id="rId2" Type="http://schemas.openxmlformats.org/officeDocument/2006/relationships/image" Target="../media/image111.jpeg"/><Relationship Id="rId1" Type="http://schemas.openxmlformats.org/officeDocument/2006/relationships/slideLayout" Target="../slideLayouts/slideLayout2.xml"/><Relationship Id="rId6" Type="http://schemas.openxmlformats.org/officeDocument/2006/relationships/image" Target="../media/image115.png"/><Relationship Id="rId11" Type="http://schemas.openxmlformats.org/officeDocument/2006/relationships/image" Target="../media/image120.png"/><Relationship Id="rId5" Type="http://schemas.openxmlformats.org/officeDocument/2006/relationships/image" Target="../media/image114.jpeg"/><Relationship Id="rId10" Type="http://schemas.openxmlformats.org/officeDocument/2006/relationships/image" Target="../media/image119.png"/><Relationship Id="rId4" Type="http://schemas.openxmlformats.org/officeDocument/2006/relationships/image" Target="../media/image113.png"/><Relationship Id="rId9" Type="http://schemas.openxmlformats.org/officeDocument/2006/relationships/image" Target="../media/image118.png"/></Relationships>
</file>

<file path=ppt/slides/_rels/slide37.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2.jpeg"/><Relationship Id="rId7" Type="http://schemas.openxmlformats.org/officeDocument/2006/relationships/image" Target="../media/image126.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3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6.xml"/><Relationship Id="rId4" Type="http://schemas.openxmlformats.org/officeDocument/2006/relationships/image" Target="../media/image130.png"/></Relationships>
</file>

<file path=ppt/slides/_rels/slide3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7.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42.xml.rels><?xml version="1.0" encoding="UTF-8" standalone="yes"?>
<Relationships xmlns="http://schemas.openxmlformats.org/package/2006/relationships"><Relationship Id="rId3" Type="http://schemas.openxmlformats.org/officeDocument/2006/relationships/image" Target="../media/image140.jpg"/><Relationship Id="rId2" Type="http://schemas.openxmlformats.org/officeDocument/2006/relationships/image" Target="../media/image139.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41.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9A0B9-910C-4023-AD34-3D32703FF8DC}"/>
              </a:ext>
            </a:extLst>
          </p:cNvPr>
          <p:cNvSpPr>
            <a:spLocks noGrp="1"/>
          </p:cNvSpPr>
          <p:nvPr>
            <p:ph type="ctrTitle"/>
          </p:nvPr>
        </p:nvSpPr>
        <p:spPr>
          <a:xfrm>
            <a:off x="605367" y="1352566"/>
            <a:ext cx="9584266" cy="2252256"/>
          </a:xfrm>
        </p:spPr>
        <p:txBody>
          <a:bodyPr>
            <a:normAutofit/>
          </a:bodyPr>
          <a:lstStyle/>
          <a:p>
            <a:r>
              <a:rPr lang="en-US" sz="5400" b="1" dirty="0">
                <a:solidFill>
                  <a:schemeClr val="bg2">
                    <a:lumMod val="50000"/>
                  </a:schemeClr>
                </a:solidFill>
              </a:rPr>
              <a:t>IRIS</a:t>
            </a:r>
            <a:br>
              <a:rPr lang="en-US" sz="5400" dirty="0"/>
            </a:br>
            <a:r>
              <a:rPr lang="en-US" sz="2400" b="1" dirty="0">
                <a:solidFill>
                  <a:schemeClr val="bg2">
                    <a:lumMod val="50000"/>
                  </a:schemeClr>
                </a:solidFill>
              </a:rPr>
              <a:t>I</a:t>
            </a:r>
            <a:r>
              <a:rPr lang="en-US" sz="2400" dirty="0"/>
              <a:t>nnovative </a:t>
            </a:r>
            <a:r>
              <a:rPr lang="en-US" sz="2400" b="1" dirty="0">
                <a:solidFill>
                  <a:schemeClr val="bg2">
                    <a:lumMod val="50000"/>
                  </a:schemeClr>
                </a:solidFill>
              </a:rPr>
              <a:t>R</a:t>
            </a:r>
            <a:r>
              <a:rPr lang="en-US" sz="2400" dirty="0"/>
              <a:t>esearch </a:t>
            </a:r>
            <a:r>
              <a:rPr lang="en-US" sz="2400" b="1" dirty="0">
                <a:solidFill>
                  <a:schemeClr val="bg2">
                    <a:lumMod val="50000"/>
                  </a:schemeClr>
                </a:solidFill>
              </a:rPr>
              <a:t>I</a:t>
            </a:r>
            <a:r>
              <a:rPr lang="en-US" sz="2400" dirty="0"/>
              <a:t>nfrastructure on applied </a:t>
            </a:r>
            <a:r>
              <a:rPr lang="en-US" sz="2400" b="1" dirty="0">
                <a:solidFill>
                  <a:schemeClr val="bg2">
                    <a:lumMod val="50000"/>
                  </a:schemeClr>
                </a:solidFill>
              </a:rPr>
              <a:t>S</a:t>
            </a:r>
            <a:r>
              <a:rPr lang="en-US" sz="2400" dirty="0"/>
              <a:t>uperconductivity</a:t>
            </a:r>
            <a:br>
              <a:rPr lang="en-US" sz="2400" dirty="0"/>
            </a:br>
            <a:br>
              <a:rPr lang="en-US" sz="2400" dirty="0"/>
            </a:br>
            <a:r>
              <a:rPr lang="en-US" sz="2400" dirty="0"/>
              <a:t>                 PNRR program (</a:t>
            </a:r>
            <a:r>
              <a:rPr lang="en-US" sz="2400" b="1" dirty="0"/>
              <a:t>Next Generation Europe </a:t>
            </a:r>
            <a:r>
              <a:rPr lang="en-US" sz="2400" dirty="0"/>
              <a:t>in Italy)</a:t>
            </a:r>
          </a:p>
        </p:txBody>
      </p:sp>
      <p:sp>
        <p:nvSpPr>
          <p:cNvPr id="3" name="Subtitle 2">
            <a:extLst>
              <a:ext uri="{FF2B5EF4-FFF2-40B4-BE49-F238E27FC236}">
                <a16:creationId xmlns:a16="http://schemas.microsoft.com/office/drawing/2014/main" id="{4A09EC5B-8375-4335-AFDC-E375C6583704}"/>
              </a:ext>
            </a:extLst>
          </p:cNvPr>
          <p:cNvSpPr>
            <a:spLocks noGrp="1"/>
          </p:cNvSpPr>
          <p:nvPr>
            <p:ph type="subTitle" idx="1"/>
          </p:nvPr>
        </p:nvSpPr>
        <p:spPr>
          <a:xfrm>
            <a:off x="434114" y="4004100"/>
            <a:ext cx="10427110" cy="2252256"/>
          </a:xfrm>
        </p:spPr>
        <p:txBody>
          <a:bodyPr>
            <a:normAutofit fontScale="92500" lnSpcReduction="20000"/>
          </a:bodyPr>
          <a:lstStyle/>
          <a:p>
            <a:r>
              <a:rPr lang="en-US" sz="3600" b="1" dirty="0"/>
              <a:t>12 October 2022-Muon Collider </a:t>
            </a:r>
            <a:r>
              <a:rPr lang="en-US" sz="3600" b="1" dirty="0" err="1"/>
              <a:t>Meeting@CERN</a:t>
            </a:r>
            <a:endParaRPr lang="en-US" sz="3600" b="1" dirty="0"/>
          </a:p>
          <a:p>
            <a:endParaRPr lang="en-US" sz="3600" b="1" dirty="0"/>
          </a:p>
          <a:p>
            <a:r>
              <a:rPr lang="en-US" sz="4000" b="1" dirty="0"/>
              <a:t> </a:t>
            </a:r>
            <a:r>
              <a:rPr lang="en-US" sz="4000" b="1" dirty="0">
                <a:solidFill>
                  <a:srgbClr val="0E58C4"/>
                </a:solidFill>
              </a:rPr>
              <a:t>Lucio Rossi</a:t>
            </a:r>
          </a:p>
          <a:p>
            <a:r>
              <a:rPr lang="en-US" sz="2600" b="1" dirty="0"/>
              <a:t>University of Milan – Physics Department </a:t>
            </a:r>
            <a:br>
              <a:rPr lang="en-US" sz="2600" b="1" dirty="0"/>
            </a:br>
            <a:r>
              <a:rPr lang="en-US" sz="2600" b="1" dirty="0"/>
              <a:t>&amp; INFN- Milan LASA laboratory </a:t>
            </a:r>
          </a:p>
        </p:txBody>
      </p:sp>
      <p:pic>
        <p:nvPicPr>
          <p:cNvPr id="4" name="Picture 3">
            <a:extLst>
              <a:ext uri="{FF2B5EF4-FFF2-40B4-BE49-F238E27FC236}">
                <a16:creationId xmlns:a16="http://schemas.microsoft.com/office/drawing/2014/main" id="{E4C981F1-607F-DCB7-336B-C98A6EB03586}"/>
              </a:ext>
            </a:extLst>
          </p:cNvPr>
          <p:cNvPicPr>
            <a:picLocks noChangeAspect="1"/>
          </p:cNvPicPr>
          <p:nvPr/>
        </p:nvPicPr>
        <p:blipFill>
          <a:blip r:embed="rId2"/>
          <a:stretch>
            <a:fillRect/>
          </a:stretch>
        </p:blipFill>
        <p:spPr>
          <a:xfrm>
            <a:off x="7678132" y="1525014"/>
            <a:ext cx="2762250" cy="409575"/>
          </a:xfrm>
          <a:prstGeom prst="rect">
            <a:avLst/>
          </a:prstGeom>
        </p:spPr>
      </p:pic>
      <p:pic>
        <p:nvPicPr>
          <p:cNvPr id="6" name="Picture 5">
            <a:extLst>
              <a:ext uri="{FF2B5EF4-FFF2-40B4-BE49-F238E27FC236}">
                <a16:creationId xmlns:a16="http://schemas.microsoft.com/office/drawing/2014/main" id="{D8C96EE8-812B-FF44-4F7B-9C3D41685970}"/>
              </a:ext>
            </a:extLst>
          </p:cNvPr>
          <p:cNvPicPr>
            <a:picLocks noChangeAspect="1"/>
          </p:cNvPicPr>
          <p:nvPr/>
        </p:nvPicPr>
        <p:blipFill>
          <a:blip r:embed="rId3"/>
          <a:stretch>
            <a:fillRect/>
          </a:stretch>
        </p:blipFill>
        <p:spPr>
          <a:xfrm>
            <a:off x="605367" y="1516493"/>
            <a:ext cx="3087757" cy="775937"/>
          </a:xfrm>
          <a:prstGeom prst="rect">
            <a:avLst/>
          </a:prstGeom>
        </p:spPr>
      </p:pic>
      <p:pic>
        <p:nvPicPr>
          <p:cNvPr id="7" name="Picture 6">
            <a:extLst>
              <a:ext uri="{FF2B5EF4-FFF2-40B4-BE49-F238E27FC236}">
                <a16:creationId xmlns:a16="http://schemas.microsoft.com/office/drawing/2014/main" id="{37F6AFF4-5544-BF59-9FF0-89A53FDEB073}"/>
              </a:ext>
            </a:extLst>
          </p:cNvPr>
          <p:cNvPicPr>
            <a:picLocks noChangeAspect="1"/>
          </p:cNvPicPr>
          <p:nvPr/>
        </p:nvPicPr>
        <p:blipFill>
          <a:blip r:embed="rId4"/>
          <a:stretch>
            <a:fillRect/>
          </a:stretch>
        </p:blipFill>
        <p:spPr>
          <a:xfrm>
            <a:off x="10404781" y="1431965"/>
            <a:ext cx="1676400" cy="1676400"/>
          </a:xfrm>
          <a:prstGeom prst="rect">
            <a:avLst/>
          </a:prstGeom>
        </p:spPr>
      </p:pic>
    </p:spTree>
    <p:extLst>
      <p:ext uri="{BB962C8B-B14F-4D97-AF65-F5344CB8AC3E}">
        <p14:creationId xmlns:p14="http://schemas.microsoft.com/office/powerpoint/2010/main" val="355372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1439694" y="1085544"/>
            <a:ext cx="7957326" cy="5370175"/>
          </a:xfrm>
          <a:prstGeom prst="rect">
            <a:avLst/>
          </a:prstGeom>
        </p:spPr>
      </p:pic>
      <p:sp>
        <p:nvSpPr>
          <p:cNvPr id="5" name="Rettangolo 4"/>
          <p:cNvSpPr/>
          <p:nvPr/>
        </p:nvSpPr>
        <p:spPr>
          <a:xfrm>
            <a:off x="1" y="0"/>
            <a:ext cx="12191999" cy="847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6" name="Titolo 1"/>
          <p:cNvSpPr>
            <a:spLocks noGrp="1"/>
          </p:cNvSpPr>
          <p:nvPr>
            <p:ph type="title"/>
          </p:nvPr>
        </p:nvSpPr>
        <p:spPr>
          <a:xfrm>
            <a:off x="1" y="81125"/>
            <a:ext cx="12192000" cy="701731"/>
          </a:xfrm>
        </p:spPr>
        <p:txBody>
          <a:bodyPr/>
          <a:lstStyle/>
          <a:p>
            <a:r>
              <a:rPr lang="it-IT" dirty="0">
                <a:solidFill>
                  <a:schemeClr val="bg1"/>
                </a:solidFill>
              </a:rPr>
              <a:t>New </a:t>
            </a:r>
            <a:r>
              <a:rPr lang="it-IT" dirty="0" err="1">
                <a:solidFill>
                  <a:schemeClr val="bg1"/>
                </a:solidFill>
              </a:rPr>
              <a:t>instruments</a:t>
            </a:r>
            <a:r>
              <a:rPr lang="it-IT" dirty="0">
                <a:solidFill>
                  <a:schemeClr val="bg1"/>
                </a:solidFill>
              </a:rPr>
              <a:t>: </a:t>
            </a:r>
            <a:r>
              <a:rPr lang="it-IT" dirty="0" err="1">
                <a:solidFill>
                  <a:schemeClr val="bg1"/>
                </a:solidFill>
              </a:rPr>
              <a:t>Vibrating</a:t>
            </a:r>
            <a:r>
              <a:rPr lang="it-IT" dirty="0">
                <a:solidFill>
                  <a:schemeClr val="bg1"/>
                </a:solidFill>
              </a:rPr>
              <a:t> </a:t>
            </a:r>
            <a:r>
              <a:rPr lang="it-IT" dirty="0" err="1">
                <a:solidFill>
                  <a:schemeClr val="bg1"/>
                </a:solidFill>
              </a:rPr>
              <a:t>Wire</a:t>
            </a:r>
            <a:endParaRPr lang="it-IT" dirty="0">
              <a:solidFill>
                <a:schemeClr val="bg1"/>
              </a:solidFill>
            </a:endParaRPr>
          </a:p>
        </p:txBody>
      </p:sp>
      <p:sp>
        <p:nvSpPr>
          <p:cNvPr id="2" name="Footer Placeholder 1">
            <a:extLst>
              <a:ext uri="{FF2B5EF4-FFF2-40B4-BE49-F238E27FC236}">
                <a16:creationId xmlns:a16="http://schemas.microsoft.com/office/drawing/2014/main" id="{CC430B07-58A1-7E93-09ED-0E4EE2312D45}"/>
              </a:ext>
            </a:extLst>
          </p:cNvPr>
          <p:cNvSpPr>
            <a:spLocks noGrp="1"/>
          </p:cNvSpPr>
          <p:nvPr>
            <p:ph type="ftr" sz="quarter" idx="11"/>
          </p:nvPr>
        </p:nvSpPr>
        <p:spPr/>
        <p:txBody>
          <a:bodyPr/>
          <a:lstStyle/>
          <a:p>
            <a:r>
              <a:rPr lang="it-IT"/>
              <a:t>Prof. Lucio Rossi - Università e INFN Milano L.A.S.A. - IRIS @ INFN-A Seminars</a:t>
            </a:r>
          </a:p>
        </p:txBody>
      </p:sp>
    </p:spTree>
    <p:extLst>
      <p:ext uri="{BB962C8B-B14F-4D97-AF65-F5344CB8AC3E}">
        <p14:creationId xmlns:p14="http://schemas.microsoft.com/office/powerpoint/2010/main" val="33682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1" y="0"/>
            <a:ext cx="12191999" cy="847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 y="108825"/>
            <a:ext cx="12192000" cy="646331"/>
          </a:xfrm>
        </p:spPr>
        <p:txBody>
          <a:bodyPr/>
          <a:lstStyle/>
          <a:p>
            <a:r>
              <a:rPr lang="it-IT" sz="4000" dirty="0">
                <a:solidFill>
                  <a:schemeClr val="bg1"/>
                </a:solidFill>
              </a:rPr>
              <a:t>New </a:t>
            </a:r>
            <a:r>
              <a:rPr lang="it-IT" sz="4000" dirty="0" err="1">
                <a:solidFill>
                  <a:schemeClr val="bg1"/>
                </a:solidFill>
              </a:rPr>
              <a:t>instruments</a:t>
            </a:r>
            <a:r>
              <a:rPr lang="it-IT" sz="4000" dirty="0">
                <a:solidFill>
                  <a:schemeClr val="bg1"/>
                </a:solidFill>
              </a:rPr>
              <a:t>: Hall probe Mole and Modular PS</a:t>
            </a:r>
          </a:p>
        </p:txBody>
      </p:sp>
      <p:pic>
        <p:nvPicPr>
          <p:cNvPr id="6" name="Immagine 5"/>
          <p:cNvPicPr>
            <a:picLocks noChangeAspect="1"/>
          </p:cNvPicPr>
          <p:nvPr/>
        </p:nvPicPr>
        <p:blipFill>
          <a:blip r:embed="rId3"/>
          <a:stretch>
            <a:fillRect/>
          </a:stretch>
        </p:blipFill>
        <p:spPr>
          <a:xfrm>
            <a:off x="113582" y="984620"/>
            <a:ext cx="5211951" cy="2890752"/>
          </a:xfrm>
          <a:prstGeom prst="rect">
            <a:avLst/>
          </a:prstGeom>
        </p:spPr>
      </p:pic>
      <p:pic>
        <p:nvPicPr>
          <p:cNvPr id="3" name="Immagine 2">
            <a:extLst>
              <a:ext uri="{FF2B5EF4-FFF2-40B4-BE49-F238E27FC236}">
                <a16:creationId xmlns:a16="http://schemas.microsoft.com/office/drawing/2014/main" id="{52244E22-33B5-D896-1C35-502A22A357DD}"/>
              </a:ext>
            </a:extLst>
          </p:cNvPr>
          <p:cNvPicPr>
            <a:picLocks noChangeAspect="1"/>
          </p:cNvPicPr>
          <p:nvPr/>
        </p:nvPicPr>
        <p:blipFill>
          <a:blip r:embed="rId4"/>
          <a:stretch>
            <a:fillRect/>
          </a:stretch>
        </p:blipFill>
        <p:spPr>
          <a:xfrm>
            <a:off x="5889260" y="984620"/>
            <a:ext cx="2807652" cy="5227254"/>
          </a:xfrm>
          <a:prstGeom prst="rect">
            <a:avLst/>
          </a:prstGeom>
        </p:spPr>
      </p:pic>
      <p:pic>
        <p:nvPicPr>
          <p:cNvPr id="4" name="Immagine 4">
            <a:extLst>
              <a:ext uri="{FF2B5EF4-FFF2-40B4-BE49-F238E27FC236}">
                <a16:creationId xmlns:a16="http://schemas.microsoft.com/office/drawing/2014/main" id="{7C9D787E-AA5E-9E89-13F9-4FE3EB6429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635137" y="4252599"/>
            <a:ext cx="2355445" cy="1766584"/>
          </a:xfrm>
          <a:prstGeom prst="rect">
            <a:avLst/>
          </a:prstGeom>
        </p:spPr>
      </p:pic>
      <p:pic>
        <p:nvPicPr>
          <p:cNvPr id="5" name="Immagine 7">
            <a:extLst>
              <a:ext uri="{FF2B5EF4-FFF2-40B4-BE49-F238E27FC236}">
                <a16:creationId xmlns:a16="http://schemas.microsoft.com/office/drawing/2014/main" id="{2DFAF542-1A2A-0A1E-BC92-363F3A9C9C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73298" y="1215750"/>
            <a:ext cx="3659523" cy="5148956"/>
          </a:xfrm>
          <a:prstGeom prst="rect">
            <a:avLst/>
          </a:prstGeom>
        </p:spPr>
      </p:pic>
      <p:sp>
        <p:nvSpPr>
          <p:cNvPr id="8" name="Footer Placeholder 7">
            <a:extLst>
              <a:ext uri="{FF2B5EF4-FFF2-40B4-BE49-F238E27FC236}">
                <a16:creationId xmlns:a16="http://schemas.microsoft.com/office/drawing/2014/main" id="{9C75AA36-B135-54C2-B878-7CE0013E0A03}"/>
              </a:ext>
            </a:extLst>
          </p:cNvPr>
          <p:cNvSpPr>
            <a:spLocks noGrp="1"/>
          </p:cNvSpPr>
          <p:nvPr>
            <p:ph type="ftr" sz="quarter" idx="11"/>
          </p:nvPr>
        </p:nvSpPr>
        <p:spPr/>
        <p:txBody>
          <a:bodyPr/>
          <a:lstStyle/>
          <a:p>
            <a:r>
              <a:rPr lang="it-IT"/>
              <a:t>Prof. Lucio Rossi - Università e INFN Milano L.A.S.A. - IRIS @ INFN-A Seminars</a:t>
            </a:r>
          </a:p>
        </p:txBody>
      </p:sp>
    </p:spTree>
    <p:extLst>
      <p:ext uri="{BB962C8B-B14F-4D97-AF65-F5344CB8AC3E}">
        <p14:creationId xmlns:p14="http://schemas.microsoft.com/office/powerpoint/2010/main" val="2549656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p:txBody>
          <a:bodyPr>
            <a:normAutofit fontScale="90000"/>
          </a:bodyPr>
          <a:lstStyle/>
          <a:p>
            <a:r>
              <a:rPr lang="en-US" dirty="0"/>
              <a:t>WP3 – Genova</a:t>
            </a:r>
            <a:br>
              <a:rPr lang="en-US" dirty="0"/>
            </a:br>
            <a:r>
              <a:rPr lang="en-US" dirty="0"/>
              <a:t>INFN, CNR-SPIN, UNIGE-DIFI</a:t>
            </a:r>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1"/>
          </p:nvPr>
        </p:nvSpPr>
        <p:spPr/>
        <p:txBody>
          <a:bodyPr>
            <a:normAutofit fontScale="92500" lnSpcReduction="20000"/>
          </a:bodyPr>
          <a:lstStyle/>
          <a:p>
            <a:r>
              <a:rPr lang="en-US" dirty="0"/>
              <a:t>Collaboration among the three </a:t>
            </a:r>
            <a:r>
              <a:rPr lang="en-US" dirty="0" err="1"/>
              <a:t>Insitutes</a:t>
            </a:r>
            <a:r>
              <a:rPr lang="en-US" dirty="0"/>
              <a:t> has been formalized with  a new Joint Research Lab : </a:t>
            </a:r>
            <a:r>
              <a:rPr lang="en-US" dirty="0" err="1"/>
              <a:t>LabCoR</a:t>
            </a:r>
            <a:endParaRPr lang="en-US" dirty="0"/>
          </a:p>
          <a:p>
            <a:r>
              <a:rPr lang="en-US" dirty="0"/>
              <a:t>INFN</a:t>
            </a:r>
          </a:p>
          <a:p>
            <a:pPr lvl="1"/>
            <a:r>
              <a:rPr lang="en-US" dirty="0"/>
              <a:t>Characterization of very high current cable</a:t>
            </a:r>
          </a:p>
          <a:p>
            <a:pPr lvl="1"/>
            <a:r>
              <a:rPr lang="en-US" dirty="0"/>
              <a:t>Design of SC </a:t>
            </a:r>
            <a:r>
              <a:rPr lang="en-US" dirty="0" err="1"/>
              <a:t>magest</a:t>
            </a:r>
            <a:r>
              <a:rPr lang="en-US" dirty="0"/>
              <a:t> for accelerators and Detectors</a:t>
            </a:r>
          </a:p>
          <a:p>
            <a:pPr lvl="1"/>
            <a:r>
              <a:rPr lang="en-US" dirty="0"/>
              <a:t>Industrial </a:t>
            </a:r>
            <a:r>
              <a:rPr lang="en-US" dirty="0" err="1"/>
              <a:t>Folow-ip</a:t>
            </a:r>
            <a:r>
              <a:rPr lang="en-US" dirty="0"/>
              <a:t> of the SC magnets Construction</a:t>
            </a:r>
          </a:p>
          <a:p>
            <a:pPr lvl="1"/>
            <a:r>
              <a:rPr lang="en-US" dirty="0"/>
              <a:t>R&amp;D on future Magnets</a:t>
            </a:r>
          </a:p>
          <a:p>
            <a:r>
              <a:rPr lang="en-US" dirty="0"/>
              <a:t>CNR-SPIN</a:t>
            </a:r>
          </a:p>
          <a:p>
            <a:pPr lvl="1"/>
            <a:r>
              <a:rPr lang="en-US" dirty="0"/>
              <a:t>Study of Sc material for application</a:t>
            </a:r>
          </a:p>
          <a:p>
            <a:pPr lvl="1"/>
            <a:r>
              <a:rPr lang="en-US" dirty="0"/>
              <a:t>Development of SC wires</a:t>
            </a:r>
          </a:p>
          <a:p>
            <a:r>
              <a:rPr lang="en-US" dirty="0" err="1"/>
              <a:t>UniGe</a:t>
            </a:r>
            <a:r>
              <a:rPr lang="en-US" dirty="0"/>
              <a:t> – Physics Dept.</a:t>
            </a:r>
          </a:p>
          <a:p>
            <a:pPr lvl="1"/>
            <a:r>
              <a:rPr lang="en-US" dirty="0"/>
              <a:t>Research on SC material</a:t>
            </a:r>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12</a:t>
            </a:fld>
            <a:endParaRPr lang="en-US"/>
          </a:p>
        </p:txBody>
      </p:sp>
    </p:spTree>
    <p:extLst>
      <p:ext uri="{BB962C8B-B14F-4D97-AF65-F5344CB8AC3E}">
        <p14:creationId xmlns:p14="http://schemas.microsoft.com/office/powerpoint/2010/main" val="4082889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Immagine che contiene mugnaio&#10;&#10;Descrizione generata automaticamente">
            <a:extLst>
              <a:ext uri="{FF2B5EF4-FFF2-40B4-BE49-F238E27FC236}">
                <a16:creationId xmlns:a16="http://schemas.microsoft.com/office/drawing/2014/main" id="{E677DBE6-6643-2583-0F90-33FB87B61F0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52871" y="894910"/>
            <a:ext cx="4027875" cy="2462840"/>
          </a:xfrm>
          <a:prstGeom prst="rect">
            <a:avLst/>
          </a:prstGeom>
        </p:spPr>
      </p:pic>
      <p:pic>
        <p:nvPicPr>
          <p:cNvPr id="13" name="Immagine 12" descr="Immagine che contiene interni, sporco&#10;&#10;Descrizione generata automaticamente">
            <a:extLst>
              <a:ext uri="{FF2B5EF4-FFF2-40B4-BE49-F238E27FC236}">
                <a16:creationId xmlns:a16="http://schemas.microsoft.com/office/drawing/2014/main" id="{69EC1070-F6DF-CE70-AE58-57722922603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200"/>
          <a:stretch/>
        </p:blipFill>
        <p:spPr>
          <a:xfrm rot="5400000">
            <a:off x="1659133" y="2999125"/>
            <a:ext cx="4028970" cy="3042414"/>
          </a:xfrm>
          <a:prstGeom prst="rect">
            <a:avLst/>
          </a:prstGeom>
        </p:spPr>
      </p:pic>
      <p:grpSp>
        <p:nvGrpSpPr>
          <p:cNvPr id="16" name="Gruppo 15">
            <a:extLst>
              <a:ext uri="{FF2B5EF4-FFF2-40B4-BE49-F238E27FC236}">
                <a16:creationId xmlns:a16="http://schemas.microsoft.com/office/drawing/2014/main" id="{A6A8F1C7-1199-7EAF-ED7D-1B53E5F495A8}"/>
              </a:ext>
            </a:extLst>
          </p:cNvPr>
          <p:cNvGrpSpPr/>
          <p:nvPr/>
        </p:nvGrpSpPr>
        <p:grpSpPr>
          <a:xfrm>
            <a:off x="5275978" y="1337026"/>
            <a:ext cx="6726891" cy="5197791"/>
            <a:chOff x="0" y="-405375"/>
            <a:chExt cx="9144000" cy="7065463"/>
          </a:xfrm>
        </p:grpSpPr>
        <p:grpSp>
          <p:nvGrpSpPr>
            <p:cNvPr id="17" name="Gruppo 16">
              <a:extLst>
                <a:ext uri="{FF2B5EF4-FFF2-40B4-BE49-F238E27FC236}">
                  <a16:creationId xmlns:a16="http://schemas.microsoft.com/office/drawing/2014/main" id="{326BAE92-9B18-8498-DA02-972EC2937A08}"/>
                </a:ext>
              </a:extLst>
            </p:cNvPr>
            <p:cNvGrpSpPr/>
            <p:nvPr/>
          </p:nvGrpSpPr>
          <p:grpSpPr>
            <a:xfrm>
              <a:off x="0" y="197911"/>
              <a:ext cx="9144000" cy="6462177"/>
              <a:chOff x="0" y="0"/>
              <a:chExt cx="9144000" cy="6462177"/>
            </a:xfrm>
          </p:grpSpPr>
          <p:pic>
            <p:nvPicPr>
              <p:cNvPr id="19" name="Immagine 18" descr="Immagine che contiene testo, mappa&#10;&#10;Descrizione generata automaticamente">
                <a:extLst>
                  <a:ext uri="{FF2B5EF4-FFF2-40B4-BE49-F238E27FC236}">
                    <a16:creationId xmlns:a16="http://schemas.microsoft.com/office/drawing/2014/main" id="{304D0020-466C-16CC-3815-C96AC47386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6462177"/>
              </a:xfrm>
              <a:prstGeom prst="rect">
                <a:avLst/>
              </a:prstGeom>
            </p:spPr>
          </p:pic>
          <p:cxnSp>
            <p:nvCxnSpPr>
              <p:cNvPr id="20" name="Connettore 2 19">
                <a:extLst>
                  <a:ext uri="{FF2B5EF4-FFF2-40B4-BE49-F238E27FC236}">
                    <a16:creationId xmlns:a16="http://schemas.microsoft.com/office/drawing/2014/main" id="{11224707-04EA-334E-9AFA-60E5FB251C81}"/>
                  </a:ext>
                </a:extLst>
              </p:cNvPr>
              <p:cNvCxnSpPr/>
              <p:nvPr/>
            </p:nvCxnSpPr>
            <p:spPr bwMode="auto">
              <a:xfrm>
                <a:off x="4291054" y="1476292"/>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1" name="Connettore 2 20">
                <a:extLst>
                  <a:ext uri="{FF2B5EF4-FFF2-40B4-BE49-F238E27FC236}">
                    <a16:creationId xmlns:a16="http://schemas.microsoft.com/office/drawing/2014/main" id="{61452DE1-4BC2-3386-83BB-C8F569EECFCF}"/>
                  </a:ext>
                </a:extLst>
              </p:cNvPr>
              <p:cNvCxnSpPr>
                <a:cxnSpLocks/>
              </p:cNvCxnSpPr>
              <p:nvPr/>
            </p:nvCxnSpPr>
            <p:spPr bwMode="auto">
              <a:xfrm flipV="1">
                <a:off x="4141304" y="1453764"/>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2" name="Rettangolo 21">
                <a:extLst>
                  <a:ext uri="{FF2B5EF4-FFF2-40B4-BE49-F238E27FC236}">
                    <a16:creationId xmlns:a16="http://schemas.microsoft.com/office/drawing/2014/main" id="{D3BEDF14-1F10-5E91-5931-5211BCDFE73F}"/>
                  </a:ext>
                </a:extLst>
              </p:cNvPr>
              <p:cNvSpPr/>
              <p:nvPr/>
            </p:nvSpPr>
            <p:spPr bwMode="auto">
              <a:xfrm>
                <a:off x="6629402" y="254442"/>
                <a:ext cx="2164742" cy="3657600"/>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cxnSp>
            <p:nvCxnSpPr>
              <p:cNvPr id="23" name="Connettore 2 22">
                <a:extLst>
                  <a:ext uri="{FF2B5EF4-FFF2-40B4-BE49-F238E27FC236}">
                    <a16:creationId xmlns:a16="http://schemas.microsoft.com/office/drawing/2014/main" id="{38A96EBA-0C4E-329A-D590-2E859250CAF9}"/>
                  </a:ext>
                </a:extLst>
              </p:cNvPr>
              <p:cNvCxnSpPr>
                <a:cxnSpLocks/>
              </p:cNvCxnSpPr>
              <p:nvPr/>
            </p:nvCxnSpPr>
            <p:spPr bwMode="auto">
              <a:xfrm flipH="1">
                <a:off x="6332552" y="395823"/>
                <a:ext cx="296850"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4" name="Connettore 2 23">
                <a:extLst>
                  <a:ext uri="{FF2B5EF4-FFF2-40B4-BE49-F238E27FC236}">
                    <a16:creationId xmlns:a16="http://schemas.microsoft.com/office/drawing/2014/main" id="{5D467A92-1537-39FA-8528-976C132836C5}"/>
                  </a:ext>
                </a:extLst>
              </p:cNvPr>
              <p:cNvCxnSpPr>
                <a:cxnSpLocks/>
              </p:cNvCxnSpPr>
              <p:nvPr/>
            </p:nvCxnSpPr>
            <p:spPr bwMode="auto">
              <a:xfrm>
                <a:off x="6332552" y="1066800"/>
                <a:ext cx="312751" cy="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5" name="Rettangolo 24">
                <a:extLst>
                  <a:ext uri="{FF2B5EF4-FFF2-40B4-BE49-F238E27FC236}">
                    <a16:creationId xmlns:a16="http://schemas.microsoft.com/office/drawing/2014/main" id="{786721AD-47D5-2644-C336-4EDC1798E677}"/>
                  </a:ext>
                </a:extLst>
              </p:cNvPr>
              <p:cNvSpPr/>
              <p:nvPr/>
            </p:nvSpPr>
            <p:spPr bwMode="auto">
              <a:xfrm>
                <a:off x="5029200" y="254443"/>
                <a:ext cx="1315941" cy="1040958"/>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cxnSp>
            <p:nvCxnSpPr>
              <p:cNvPr id="26" name="Connettore 2 25">
                <a:extLst>
                  <a:ext uri="{FF2B5EF4-FFF2-40B4-BE49-F238E27FC236}">
                    <a16:creationId xmlns:a16="http://schemas.microsoft.com/office/drawing/2014/main" id="{B7E92566-1F79-A33E-68FA-C22949764B27}"/>
                  </a:ext>
                </a:extLst>
              </p:cNvPr>
              <p:cNvCxnSpPr>
                <a:cxnSpLocks/>
              </p:cNvCxnSpPr>
              <p:nvPr/>
            </p:nvCxnSpPr>
            <p:spPr bwMode="auto">
              <a:xfrm flipH="1">
                <a:off x="4732350" y="403357"/>
                <a:ext cx="296850"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7" name="Connettore 2 26">
                <a:extLst>
                  <a:ext uri="{FF2B5EF4-FFF2-40B4-BE49-F238E27FC236}">
                    <a16:creationId xmlns:a16="http://schemas.microsoft.com/office/drawing/2014/main" id="{F930A070-E3CD-BBE1-6672-DBC3F4D23BD4}"/>
                  </a:ext>
                </a:extLst>
              </p:cNvPr>
              <p:cNvCxnSpPr>
                <a:cxnSpLocks/>
              </p:cNvCxnSpPr>
              <p:nvPr/>
            </p:nvCxnSpPr>
            <p:spPr bwMode="auto">
              <a:xfrm>
                <a:off x="4708169" y="1066799"/>
                <a:ext cx="312751" cy="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8" name="CasellaDiTesto 27">
                <a:extLst>
                  <a:ext uri="{FF2B5EF4-FFF2-40B4-BE49-F238E27FC236}">
                    <a16:creationId xmlns:a16="http://schemas.microsoft.com/office/drawing/2014/main" id="{1B8BECB4-A0EF-E5BB-0386-A236FA894064}"/>
                  </a:ext>
                </a:extLst>
              </p:cNvPr>
              <p:cNvSpPr txBox="1"/>
              <p:nvPr/>
            </p:nvSpPr>
            <p:spPr>
              <a:xfrm>
                <a:off x="4965262" y="208722"/>
                <a:ext cx="1643398" cy="313775"/>
              </a:xfrm>
              <a:prstGeom prst="rect">
                <a:avLst/>
              </a:prstGeom>
              <a:noFill/>
            </p:spPr>
            <p:txBody>
              <a:bodyPr wrap="none" rtlCol="0">
                <a:spAutoFit/>
              </a:bodyPr>
              <a:lstStyle/>
              <a:p>
                <a:r>
                  <a:rPr lang="it-IT" sz="900" b="1" dirty="0">
                    <a:solidFill>
                      <a:schemeClr val="tx1"/>
                    </a:solidFill>
                    <a:latin typeface="+mj-lt"/>
                  </a:rPr>
                  <a:t>Pressure control panel</a:t>
                </a:r>
              </a:p>
            </p:txBody>
          </p:sp>
          <p:sp>
            <p:nvSpPr>
              <p:cNvPr id="29" name="CasellaDiTesto 28">
                <a:extLst>
                  <a:ext uri="{FF2B5EF4-FFF2-40B4-BE49-F238E27FC236}">
                    <a16:creationId xmlns:a16="http://schemas.microsoft.com/office/drawing/2014/main" id="{F8D68547-4C88-7BC5-D5F6-007F7E1DA2A6}"/>
                  </a:ext>
                </a:extLst>
              </p:cNvPr>
              <p:cNvSpPr txBox="1"/>
              <p:nvPr/>
            </p:nvSpPr>
            <p:spPr>
              <a:xfrm>
                <a:off x="6629402" y="1896557"/>
                <a:ext cx="915635" cy="261610"/>
              </a:xfrm>
              <a:prstGeom prst="rect">
                <a:avLst/>
              </a:prstGeom>
              <a:noFill/>
            </p:spPr>
            <p:txBody>
              <a:bodyPr wrap="none" rtlCol="0">
                <a:spAutoFit/>
              </a:bodyPr>
              <a:lstStyle/>
              <a:p>
                <a:r>
                  <a:rPr lang="it-IT" sz="1100" b="1" dirty="0" err="1">
                    <a:solidFill>
                      <a:schemeClr val="tx1"/>
                    </a:solidFill>
                    <a:latin typeface="+mj-lt"/>
                  </a:rPr>
                  <a:t>Compressor</a:t>
                </a:r>
                <a:r>
                  <a:rPr lang="it-IT" sz="1100" b="1" dirty="0">
                    <a:solidFill>
                      <a:schemeClr val="tx1"/>
                    </a:solidFill>
                    <a:latin typeface="+mj-lt"/>
                  </a:rPr>
                  <a:t> </a:t>
                </a:r>
              </a:p>
            </p:txBody>
          </p:sp>
          <p:sp>
            <p:nvSpPr>
              <p:cNvPr id="30" name="Rettangolo 29">
                <a:extLst>
                  <a:ext uri="{FF2B5EF4-FFF2-40B4-BE49-F238E27FC236}">
                    <a16:creationId xmlns:a16="http://schemas.microsoft.com/office/drawing/2014/main" id="{E3FA04C2-79BE-3FF6-4F78-3076992FC3EF}"/>
                  </a:ext>
                </a:extLst>
              </p:cNvPr>
              <p:cNvSpPr/>
              <p:nvPr/>
            </p:nvSpPr>
            <p:spPr bwMode="auto">
              <a:xfrm>
                <a:off x="1124058" y="152400"/>
                <a:ext cx="1676461" cy="1040942"/>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1" name="CasellaDiTesto 30">
                <a:extLst>
                  <a:ext uri="{FF2B5EF4-FFF2-40B4-BE49-F238E27FC236}">
                    <a16:creationId xmlns:a16="http://schemas.microsoft.com/office/drawing/2014/main" id="{385598A8-81BA-74C6-ADF7-4622029C18BC}"/>
                  </a:ext>
                </a:extLst>
              </p:cNvPr>
              <p:cNvSpPr txBox="1"/>
              <p:nvPr/>
            </p:nvSpPr>
            <p:spPr>
              <a:xfrm>
                <a:off x="1124058" y="685921"/>
                <a:ext cx="548548" cy="261610"/>
              </a:xfrm>
              <a:prstGeom prst="rect">
                <a:avLst/>
              </a:prstGeom>
              <a:noFill/>
            </p:spPr>
            <p:txBody>
              <a:bodyPr wrap="none" rtlCol="0">
                <a:spAutoFit/>
              </a:bodyPr>
              <a:lstStyle/>
              <a:p>
                <a:r>
                  <a:rPr lang="it-IT" sz="1100" b="1" dirty="0">
                    <a:solidFill>
                      <a:schemeClr val="tx1"/>
                    </a:solidFill>
                    <a:latin typeface="+mj-lt"/>
                  </a:rPr>
                  <a:t>Buffer</a:t>
                </a:r>
              </a:p>
            </p:txBody>
          </p:sp>
          <p:cxnSp>
            <p:nvCxnSpPr>
              <p:cNvPr id="32" name="Connettore 2 31">
                <a:extLst>
                  <a:ext uri="{FF2B5EF4-FFF2-40B4-BE49-F238E27FC236}">
                    <a16:creationId xmlns:a16="http://schemas.microsoft.com/office/drawing/2014/main" id="{CF25FD3F-BFF9-9C94-BF69-2ECDE7E923B8}"/>
                  </a:ext>
                </a:extLst>
              </p:cNvPr>
              <p:cNvCxnSpPr>
                <a:cxnSpLocks/>
              </p:cNvCxnSpPr>
              <p:nvPr/>
            </p:nvCxnSpPr>
            <p:spPr bwMode="auto">
              <a:xfrm flipH="1">
                <a:off x="4300079" y="2829339"/>
                <a:ext cx="252" cy="16712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3" name="Connettore 2 32">
                <a:extLst>
                  <a:ext uri="{FF2B5EF4-FFF2-40B4-BE49-F238E27FC236}">
                    <a16:creationId xmlns:a16="http://schemas.microsoft.com/office/drawing/2014/main" id="{2EFB4BE5-AD95-1C84-C230-39E2BB8EFE0F}"/>
                  </a:ext>
                </a:extLst>
              </p:cNvPr>
              <p:cNvCxnSpPr>
                <a:cxnSpLocks/>
              </p:cNvCxnSpPr>
              <p:nvPr/>
            </p:nvCxnSpPr>
            <p:spPr bwMode="auto">
              <a:xfrm flipV="1">
                <a:off x="4300331" y="2833840"/>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4" name="Connettore 2 33">
                <a:extLst>
                  <a:ext uri="{FF2B5EF4-FFF2-40B4-BE49-F238E27FC236}">
                    <a16:creationId xmlns:a16="http://schemas.microsoft.com/office/drawing/2014/main" id="{7BF4A13D-2C99-63E4-290A-4DD6222AD1EE}"/>
                  </a:ext>
                </a:extLst>
              </p:cNvPr>
              <p:cNvCxnSpPr>
                <a:cxnSpLocks/>
              </p:cNvCxnSpPr>
              <p:nvPr/>
            </p:nvCxnSpPr>
            <p:spPr bwMode="auto">
              <a:xfrm flipV="1">
                <a:off x="4841951" y="2962247"/>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5" name="Connettore 2 34">
                <a:extLst>
                  <a:ext uri="{FF2B5EF4-FFF2-40B4-BE49-F238E27FC236}">
                    <a16:creationId xmlns:a16="http://schemas.microsoft.com/office/drawing/2014/main" id="{9ADF7D9D-EDC8-1225-6E3D-5B7CD0FAFA38}"/>
                  </a:ext>
                </a:extLst>
              </p:cNvPr>
              <p:cNvCxnSpPr>
                <a:cxnSpLocks/>
              </p:cNvCxnSpPr>
              <p:nvPr/>
            </p:nvCxnSpPr>
            <p:spPr bwMode="auto">
              <a:xfrm flipV="1">
                <a:off x="4853059" y="3685148"/>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36" name="Trapezio 35">
                <a:extLst>
                  <a:ext uri="{FF2B5EF4-FFF2-40B4-BE49-F238E27FC236}">
                    <a16:creationId xmlns:a16="http://schemas.microsoft.com/office/drawing/2014/main" id="{6A313765-F9C0-9710-1E8A-BDC5CD789C24}"/>
                  </a:ext>
                </a:extLst>
              </p:cNvPr>
              <p:cNvSpPr/>
              <p:nvPr/>
            </p:nvSpPr>
            <p:spPr bwMode="auto">
              <a:xfrm>
                <a:off x="5143534" y="2968597"/>
                <a:ext cx="198689" cy="89178"/>
              </a:xfrm>
              <a:prstGeom prst="trapezoid">
                <a:avLst>
                  <a:gd name="adj" fmla="val 46564"/>
                </a:avLst>
              </a:prstGeom>
              <a:pattFill prst="wdUpDiag">
                <a:fgClr>
                  <a:srgbClr val="000099"/>
                </a:fgClr>
                <a:bgClr>
                  <a:srgbClr val="EB6D35"/>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7" name="Trapezio 36">
                <a:extLst>
                  <a:ext uri="{FF2B5EF4-FFF2-40B4-BE49-F238E27FC236}">
                    <a16:creationId xmlns:a16="http://schemas.microsoft.com/office/drawing/2014/main" id="{434009D6-3610-3615-EC1F-B30EA9E83E18}"/>
                  </a:ext>
                </a:extLst>
              </p:cNvPr>
              <p:cNvSpPr/>
              <p:nvPr/>
            </p:nvSpPr>
            <p:spPr bwMode="auto">
              <a:xfrm>
                <a:off x="5144645" y="3685148"/>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8" name="Trapezio 37">
                <a:extLst>
                  <a:ext uri="{FF2B5EF4-FFF2-40B4-BE49-F238E27FC236}">
                    <a16:creationId xmlns:a16="http://schemas.microsoft.com/office/drawing/2014/main" id="{A6C2BB13-E6C2-1E65-7B12-936DFB8A8BC0}"/>
                  </a:ext>
                </a:extLst>
              </p:cNvPr>
              <p:cNvSpPr/>
              <p:nvPr/>
            </p:nvSpPr>
            <p:spPr bwMode="auto">
              <a:xfrm flipV="1">
                <a:off x="5138830" y="2677040"/>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a:ln>
                    <a:noFill/>
                  </a:ln>
                  <a:solidFill>
                    <a:schemeClr val="bg1"/>
                  </a:solidFill>
                  <a:effectLst/>
                  <a:latin typeface="Verdana" pitchFamily="34" charset="0"/>
                </a:endParaRPr>
              </a:p>
            </p:txBody>
          </p:sp>
          <p:sp>
            <p:nvSpPr>
              <p:cNvPr id="39" name="Trapezio 38">
                <a:extLst>
                  <a:ext uri="{FF2B5EF4-FFF2-40B4-BE49-F238E27FC236}">
                    <a16:creationId xmlns:a16="http://schemas.microsoft.com/office/drawing/2014/main" id="{0D8DAF24-49E4-522B-031B-5AA0998DC480}"/>
                  </a:ext>
                </a:extLst>
              </p:cNvPr>
              <p:cNvSpPr/>
              <p:nvPr/>
            </p:nvSpPr>
            <p:spPr bwMode="auto">
              <a:xfrm flipV="1">
                <a:off x="5143533" y="3384411"/>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40" name="CasellaDiTesto 39">
                <a:extLst>
                  <a:ext uri="{FF2B5EF4-FFF2-40B4-BE49-F238E27FC236}">
                    <a16:creationId xmlns:a16="http://schemas.microsoft.com/office/drawing/2014/main" id="{CB9DE96A-99EB-0396-14D2-DD21B45EF2CD}"/>
                  </a:ext>
                </a:extLst>
              </p:cNvPr>
              <p:cNvSpPr txBox="1"/>
              <p:nvPr/>
            </p:nvSpPr>
            <p:spPr>
              <a:xfrm>
                <a:off x="5100512" y="2620347"/>
                <a:ext cx="274434" cy="200055"/>
              </a:xfrm>
              <a:prstGeom prst="rect">
                <a:avLst/>
              </a:prstGeom>
              <a:noFill/>
            </p:spPr>
            <p:txBody>
              <a:bodyPr wrap="none" rtlCol="0">
                <a:spAutoFit/>
              </a:bodyPr>
              <a:lstStyle/>
              <a:p>
                <a:r>
                  <a:rPr lang="it-IT" sz="700" b="1" dirty="0">
                    <a:latin typeface="+mj-lt"/>
                  </a:rPr>
                  <a:t>T1</a:t>
                </a:r>
              </a:p>
            </p:txBody>
          </p:sp>
          <p:sp>
            <p:nvSpPr>
              <p:cNvPr id="41" name="CasellaDiTesto 40">
                <a:extLst>
                  <a:ext uri="{FF2B5EF4-FFF2-40B4-BE49-F238E27FC236}">
                    <a16:creationId xmlns:a16="http://schemas.microsoft.com/office/drawing/2014/main" id="{B90BB599-8316-31D1-7753-560FE68629C9}"/>
                  </a:ext>
                </a:extLst>
              </p:cNvPr>
              <p:cNvSpPr txBox="1"/>
              <p:nvPr/>
            </p:nvSpPr>
            <p:spPr>
              <a:xfrm>
                <a:off x="5110920" y="3328972"/>
                <a:ext cx="274434" cy="200055"/>
              </a:xfrm>
              <a:prstGeom prst="rect">
                <a:avLst/>
              </a:prstGeom>
              <a:noFill/>
            </p:spPr>
            <p:txBody>
              <a:bodyPr wrap="none" rtlCol="0">
                <a:spAutoFit/>
              </a:bodyPr>
              <a:lstStyle/>
              <a:p>
                <a:r>
                  <a:rPr lang="it-IT" sz="700" b="1" dirty="0">
                    <a:latin typeface="+mj-lt"/>
                  </a:rPr>
                  <a:t>T2</a:t>
                </a:r>
              </a:p>
            </p:txBody>
          </p:sp>
          <p:cxnSp>
            <p:nvCxnSpPr>
              <p:cNvPr id="42" name="Connettore 2 41">
                <a:extLst>
                  <a:ext uri="{FF2B5EF4-FFF2-40B4-BE49-F238E27FC236}">
                    <a16:creationId xmlns:a16="http://schemas.microsoft.com/office/drawing/2014/main" id="{B02EF36D-5C5A-8308-16DD-8096782F14D1}"/>
                  </a:ext>
                </a:extLst>
              </p:cNvPr>
              <p:cNvCxnSpPr>
                <a:cxnSpLocks/>
              </p:cNvCxnSpPr>
              <p:nvPr/>
            </p:nvCxnSpPr>
            <p:spPr bwMode="auto">
              <a:xfrm flipV="1">
                <a:off x="4146220" y="2852403"/>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3" name="Connettore 2 42">
                <a:extLst>
                  <a:ext uri="{FF2B5EF4-FFF2-40B4-BE49-F238E27FC236}">
                    <a16:creationId xmlns:a16="http://schemas.microsoft.com/office/drawing/2014/main" id="{863768D9-CF8C-CEE7-FCD3-7CC5674CA570}"/>
                  </a:ext>
                </a:extLst>
              </p:cNvPr>
              <p:cNvCxnSpPr>
                <a:cxnSpLocks/>
              </p:cNvCxnSpPr>
              <p:nvPr/>
            </p:nvCxnSpPr>
            <p:spPr bwMode="auto">
              <a:xfrm flipH="1">
                <a:off x="4141304" y="3766803"/>
                <a:ext cx="728427" cy="75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4" name="Connettore 2 43">
                <a:extLst>
                  <a:ext uri="{FF2B5EF4-FFF2-40B4-BE49-F238E27FC236}">
                    <a16:creationId xmlns:a16="http://schemas.microsoft.com/office/drawing/2014/main" id="{CBBD45FE-CB6C-7EDB-B78C-686493A0A5E5}"/>
                  </a:ext>
                </a:extLst>
              </p:cNvPr>
              <p:cNvCxnSpPr>
                <a:cxnSpLocks/>
              </p:cNvCxnSpPr>
              <p:nvPr/>
            </p:nvCxnSpPr>
            <p:spPr bwMode="auto">
              <a:xfrm flipH="1" flipV="1">
                <a:off x="4141304" y="3886200"/>
                <a:ext cx="9298" cy="457199"/>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5" name="Connettore 2 44">
                <a:extLst>
                  <a:ext uri="{FF2B5EF4-FFF2-40B4-BE49-F238E27FC236}">
                    <a16:creationId xmlns:a16="http://schemas.microsoft.com/office/drawing/2014/main" id="{50806463-1734-5670-4FC5-190F961A642E}"/>
                  </a:ext>
                </a:extLst>
              </p:cNvPr>
              <p:cNvCxnSpPr>
                <a:cxnSpLocks/>
              </p:cNvCxnSpPr>
              <p:nvPr/>
            </p:nvCxnSpPr>
            <p:spPr bwMode="auto">
              <a:xfrm>
                <a:off x="4300079" y="3924646"/>
                <a:ext cx="0" cy="44459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46" name="Rettangolo 45">
                <a:extLst>
                  <a:ext uri="{FF2B5EF4-FFF2-40B4-BE49-F238E27FC236}">
                    <a16:creationId xmlns:a16="http://schemas.microsoft.com/office/drawing/2014/main" id="{B47BECEC-F473-A8DE-A24E-228C77A9AF24}"/>
                  </a:ext>
                </a:extLst>
              </p:cNvPr>
              <p:cNvSpPr/>
              <p:nvPr/>
            </p:nvSpPr>
            <p:spPr bwMode="auto">
              <a:xfrm>
                <a:off x="2971800" y="2720374"/>
                <a:ext cx="990702" cy="1669134"/>
              </a:xfrm>
              <a:prstGeom prst="rect">
                <a:avLst/>
              </a:prstGeom>
              <a:solidFill>
                <a:srgbClr val="EB6D35">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47" name="CasellaDiTesto 46">
                <a:extLst>
                  <a:ext uri="{FF2B5EF4-FFF2-40B4-BE49-F238E27FC236}">
                    <a16:creationId xmlns:a16="http://schemas.microsoft.com/office/drawing/2014/main" id="{EE486C32-4AE7-72AA-D3A1-D2941CA19FBD}"/>
                  </a:ext>
                </a:extLst>
              </p:cNvPr>
              <p:cNvSpPr txBox="1"/>
              <p:nvPr/>
            </p:nvSpPr>
            <p:spPr>
              <a:xfrm>
                <a:off x="3413542" y="4193913"/>
                <a:ext cx="652743" cy="261610"/>
              </a:xfrm>
              <a:prstGeom prst="rect">
                <a:avLst/>
              </a:prstGeom>
              <a:noFill/>
            </p:spPr>
            <p:txBody>
              <a:bodyPr wrap="none" rtlCol="0">
                <a:spAutoFit/>
              </a:bodyPr>
              <a:lstStyle/>
              <a:p>
                <a:r>
                  <a:rPr lang="it-IT" sz="1100" b="1" dirty="0" err="1">
                    <a:solidFill>
                      <a:schemeClr val="tx1"/>
                    </a:solidFill>
                    <a:latin typeface="+mj-lt"/>
                  </a:rPr>
                  <a:t>Purifier</a:t>
                </a:r>
                <a:r>
                  <a:rPr lang="it-IT" sz="1100" b="1" dirty="0">
                    <a:solidFill>
                      <a:schemeClr val="tx1"/>
                    </a:solidFill>
                    <a:latin typeface="+mj-lt"/>
                  </a:rPr>
                  <a:t> </a:t>
                </a:r>
              </a:p>
            </p:txBody>
          </p:sp>
          <p:cxnSp>
            <p:nvCxnSpPr>
              <p:cNvPr id="48" name="Connettore a gomito 47">
                <a:extLst>
                  <a:ext uri="{FF2B5EF4-FFF2-40B4-BE49-F238E27FC236}">
                    <a16:creationId xmlns:a16="http://schemas.microsoft.com/office/drawing/2014/main" id="{677559CC-B9EB-603E-A759-2A6006FBB94E}"/>
                  </a:ext>
                </a:extLst>
              </p:cNvPr>
              <p:cNvCxnSpPr/>
              <p:nvPr/>
            </p:nvCxnSpPr>
            <p:spPr bwMode="auto">
              <a:xfrm>
                <a:off x="3962502" y="2720374"/>
                <a:ext cx="914400" cy="914400"/>
              </a:xfrm>
              <a:prstGeom prst="bentConnector3">
                <a:avLst/>
              </a:prstGeom>
              <a:solidFill>
                <a:schemeClr val="accent1"/>
              </a:solidFill>
              <a:ln w="9525" cap="flat" cmpd="sng" algn="ctr">
                <a:solidFill>
                  <a:schemeClr val="tx1"/>
                </a:solidFill>
                <a:prstDash val="solid"/>
                <a:round/>
                <a:headEnd type="none" w="med" len="med"/>
                <a:tailEnd type="none" w="med" len="med"/>
              </a:ln>
              <a:effectLst/>
            </p:spPr>
          </p:cxnSp>
          <p:sp>
            <p:nvSpPr>
              <p:cNvPr id="49" name="Rettangolo 48">
                <a:extLst>
                  <a:ext uri="{FF2B5EF4-FFF2-40B4-BE49-F238E27FC236}">
                    <a16:creationId xmlns:a16="http://schemas.microsoft.com/office/drawing/2014/main" id="{C305589B-E76F-713F-CE6D-37877FBA79FB}"/>
                  </a:ext>
                </a:extLst>
              </p:cNvPr>
              <p:cNvSpPr/>
              <p:nvPr/>
            </p:nvSpPr>
            <p:spPr bwMode="auto">
              <a:xfrm>
                <a:off x="3962502" y="2438400"/>
                <a:ext cx="879449" cy="1970495"/>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0" name="Rettangolo 49">
                <a:extLst>
                  <a:ext uri="{FF2B5EF4-FFF2-40B4-BE49-F238E27FC236}">
                    <a16:creationId xmlns:a16="http://schemas.microsoft.com/office/drawing/2014/main" id="{A59B8542-828B-CC92-86CB-F328386CEE1B}"/>
                  </a:ext>
                </a:extLst>
              </p:cNvPr>
              <p:cNvSpPr/>
              <p:nvPr/>
            </p:nvSpPr>
            <p:spPr bwMode="auto">
              <a:xfrm>
                <a:off x="4853060" y="2865848"/>
                <a:ext cx="579230" cy="261610"/>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1" name="Rettangolo 50">
                <a:extLst>
                  <a:ext uri="{FF2B5EF4-FFF2-40B4-BE49-F238E27FC236}">
                    <a16:creationId xmlns:a16="http://schemas.microsoft.com/office/drawing/2014/main" id="{3AB800FE-FE51-281F-A939-6188F851BC22}"/>
                  </a:ext>
                </a:extLst>
              </p:cNvPr>
              <p:cNvSpPr/>
              <p:nvPr/>
            </p:nvSpPr>
            <p:spPr bwMode="auto">
              <a:xfrm>
                <a:off x="4855858" y="3598932"/>
                <a:ext cx="579230" cy="261610"/>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2" name="CasellaDiTesto 51">
                <a:extLst>
                  <a:ext uri="{FF2B5EF4-FFF2-40B4-BE49-F238E27FC236}">
                    <a16:creationId xmlns:a16="http://schemas.microsoft.com/office/drawing/2014/main" id="{41FACD58-EFF3-5A29-B6BB-03D0CA6D1B4B}"/>
                  </a:ext>
                </a:extLst>
              </p:cNvPr>
              <p:cNvSpPr txBox="1"/>
              <p:nvPr/>
            </p:nvSpPr>
            <p:spPr>
              <a:xfrm>
                <a:off x="4252631" y="4213890"/>
                <a:ext cx="692818" cy="261610"/>
              </a:xfrm>
              <a:prstGeom prst="rect">
                <a:avLst/>
              </a:prstGeom>
              <a:noFill/>
            </p:spPr>
            <p:txBody>
              <a:bodyPr wrap="none" rtlCol="0">
                <a:spAutoFit/>
              </a:bodyPr>
              <a:lstStyle/>
              <a:p>
                <a:pPr algn="ctr"/>
                <a:r>
                  <a:rPr lang="it-IT" sz="1100" b="1" dirty="0" err="1">
                    <a:solidFill>
                      <a:schemeClr val="tx1"/>
                    </a:solidFill>
                    <a:latin typeface="+mj-lt"/>
                  </a:rPr>
                  <a:t>Cold</a:t>
                </a:r>
                <a:r>
                  <a:rPr lang="it-IT" sz="1100" b="1" dirty="0">
                    <a:solidFill>
                      <a:schemeClr val="tx1"/>
                    </a:solidFill>
                    <a:latin typeface="+mj-lt"/>
                  </a:rPr>
                  <a:t> box</a:t>
                </a:r>
              </a:p>
            </p:txBody>
          </p:sp>
          <p:sp>
            <p:nvSpPr>
              <p:cNvPr id="53" name="CasellaDiTesto 52">
                <a:extLst>
                  <a:ext uri="{FF2B5EF4-FFF2-40B4-BE49-F238E27FC236}">
                    <a16:creationId xmlns:a16="http://schemas.microsoft.com/office/drawing/2014/main" id="{3016E627-B02C-828E-DB8F-97E3D13AD061}"/>
                  </a:ext>
                </a:extLst>
              </p:cNvPr>
              <p:cNvSpPr txBox="1"/>
              <p:nvPr/>
            </p:nvSpPr>
            <p:spPr>
              <a:xfrm>
                <a:off x="5217959" y="5791200"/>
                <a:ext cx="665567" cy="430887"/>
              </a:xfrm>
              <a:prstGeom prst="rect">
                <a:avLst/>
              </a:prstGeom>
              <a:noFill/>
            </p:spPr>
            <p:txBody>
              <a:bodyPr wrap="none" rtlCol="0">
                <a:spAutoFit/>
              </a:bodyPr>
              <a:lstStyle/>
              <a:p>
                <a:pPr algn="ctr"/>
                <a:r>
                  <a:rPr lang="it-IT" sz="1100" b="1" dirty="0">
                    <a:solidFill>
                      <a:schemeClr val="tx1"/>
                    </a:solidFill>
                    <a:latin typeface="+mj-lt"/>
                  </a:rPr>
                  <a:t>Storage </a:t>
                </a:r>
              </a:p>
              <a:p>
                <a:pPr algn="ctr"/>
                <a:r>
                  <a:rPr lang="it-IT" sz="1100" b="1" dirty="0" err="1">
                    <a:solidFill>
                      <a:schemeClr val="tx1"/>
                    </a:solidFill>
                    <a:latin typeface="+mj-lt"/>
                  </a:rPr>
                  <a:t>dewar</a:t>
                </a:r>
                <a:endParaRPr lang="it-IT" sz="1100" b="1" dirty="0">
                  <a:solidFill>
                    <a:schemeClr val="tx1"/>
                  </a:solidFill>
                  <a:latin typeface="+mj-lt"/>
                </a:endParaRPr>
              </a:p>
            </p:txBody>
          </p:sp>
          <p:cxnSp>
            <p:nvCxnSpPr>
              <p:cNvPr id="54" name="Connettore 2 53">
                <a:extLst>
                  <a:ext uri="{FF2B5EF4-FFF2-40B4-BE49-F238E27FC236}">
                    <a16:creationId xmlns:a16="http://schemas.microsoft.com/office/drawing/2014/main" id="{49B440D6-13BA-F0D0-8B73-F1229C453125}"/>
                  </a:ext>
                </a:extLst>
              </p:cNvPr>
              <p:cNvCxnSpPr>
                <a:cxnSpLocks/>
              </p:cNvCxnSpPr>
              <p:nvPr/>
            </p:nvCxnSpPr>
            <p:spPr bwMode="auto">
              <a:xfrm>
                <a:off x="5676892" y="5599568"/>
                <a:ext cx="0" cy="26858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55" name="Connettore 2 54">
                <a:extLst>
                  <a:ext uri="{FF2B5EF4-FFF2-40B4-BE49-F238E27FC236}">
                    <a16:creationId xmlns:a16="http://schemas.microsoft.com/office/drawing/2014/main" id="{8E69A163-CC8A-6520-A245-FC88F5DCB3C9}"/>
                  </a:ext>
                </a:extLst>
              </p:cNvPr>
              <p:cNvCxnSpPr>
                <a:cxnSpLocks/>
              </p:cNvCxnSpPr>
              <p:nvPr/>
            </p:nvCxnSpPr>
            <p:spPr bwMode="auto">
              <a:xfrm flipV="1">
                <a:off x="5645204" y="5420008"/>
                <a:ext cx="0" cy="26858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grpSp>
        <p:sp>
          <p:nvSpPr>
            <p:cNvPr id="18" name="CasellaDiTesto 17">
              <a:extLst>
                <a:ext uri="{FF2B5EF4-FFF2-40B4-BE49-F238E27FC236}">
                  <a16:creationId xmlns:a16="http://schemas.microsoft.com/office/drawing/2014/main" id="{4DF95472-A465-84D1-BED3-A25FCD389515}"/>
                </a:ext>
              </a:extLst>
            </p:cNvPr>
            <p:cNvSpPr txBox="1"/>
            <p:nvPr/>
          </p:nvSpPr>
          <p:spPr>
            <a:xfrm>
              <a:off x="1440963" y="-405375"/>
              <a:ext cx="251109" cy="543878"/>
            </a:xfrm>
            <a:prstGeom prst="rect">
              <a:avLst/>
            </a:prstGeom>
            <a:noFill/>
          </p:spPr>
          <p:txBody>
            <a:bodyPr wrap="none" rtlCol="0">
              <a:spAutoFit/>
            </a:bodyPr>
            <a:lstStyle/>
            <a:p>
              <a:endParaRPr lang="it-IT" sz="2000" dirty="0">
                <a:solidFill>
                  <a:schemeClr val="tx1"/>
                </a:solidFill>
                <a:latin typeface="+mj-lt"/>
              </a:endParaRPr>
            </a:p>
          </p:txBody>
        </p:sp>
      </p:grpSp>
      <p:sp>
        <p:nvSpPr>
          <p:cNvPr id="58" name="CasellaDiTesto 57">
            <a:extLst>
              <a:ext uri="{FF2B5EF4-FFF2-40B4-BE49-F238E27FC236}">
                <a16:creationId xmlns:a16="http://schemas.microsoft.com/office/drawing/2014/main" id="{78EF05E8-D788-E453-D944-A56CF8C4570D}"/>
              </a:ext>
            </a:extLst>
          </p:cNvPr>
          <p:cNvSpPr txBox="1"/>
          <p:nvPr/>
        </p:nvSpPr>
        <p:spPr>
          <a:xfrm>
            <a:off x="2777171" y="98437"/>
            <a:ext cx="8449628" cy="1200329"/>
          </a:xfrm>
          <a:prstGeom prst="rect">
            <a:avLst/>
          </a:prstGeom>
          <a:noFill/>
        </p:spPr>
        <p:txBody>
          <a:bodyPr wrap="square">
            <a:spAutoFit/>
          </a:bodyPr>
          <a:lstStyle/>
          <a:p>
            <a:r>
              <a:rPr lang="it-IT" sz="2400" dirty="0">
                <a:solidFill>
                  <a:schemeClr val="bg1"/>
                </a:solidFill>
              </a:rPr>
              <a:t>INFN: LINDE TCF20 </a:t>
            </a:r>
            <a:r>
              <a:rPr lang="it-IT" sz="2400" dirty="0" err="1">
                <a:solidFill>
                  <a:schemeClr val="bg1"/>
                </a:solidFill>
              </a:rPr>
              <a:t>Helium</a:t>
            </a:r>
            <a:r>
              <a:rPr lang="it-IT" sz="2400" dirty="0">
                <a:solidFill>
                  <a:schemeClr val="bg1"/>
                </a:solidFill>
              </a:rPr>
              <a:t> </a:t>
            </a:r>
            <a:r>
              <a:rPr lang="it-IT" sz="2400" dirty="0" err="1">
                <a:solidFill>
                  <a:schemeClr val="bg1"/>
                </a:solidFill>
              </a:rPr>
              <a:t>Liquefier</a:t>
            </a:r>
            <a:r>
              <a:rPr lang="it-IT" sz="2400" dirty="0">
                <a:solidFill>
                  <a:schemeClr val="bg1"/>
                </a:solidFill>
              </a:rPr>
              <a:t> (1989) + recovery and storage </a:t>
            </a:r>
            <a:r>
              <a:rPr lang="it-IT" sz="2400" dirty="0" err="1">
                <a:solidFill>
                  <a:schemeClr val="bg1"/>
                </a:solidFill>
              </a:rPr>
              <a:t>plant</a:t>
            </a:r>
            <a:r>
              <a:rPr lang="it-IT" sz="2400" dirty="0">
                <a:solidFill>
                  <a:schemeClr val="bg1"/>
                </a:solidFill>
              </a:rPr>
              <a:t>. </a:t>
            </a:r>
            <a:r>
              <a:rPr lang="it-IT" sz="2400" dirty="0" err="1">
                <a:solidFill>
                  <a:schemeClr val="bg1"/>
                </a:solidFill>
              </a:rPr>
              <a:t>It</a:t>
            </a:r>
            <a:r>
              <a:rPr lang="it-IT" sz="2400" dirty="0">
                <a:solidFill>
                  <a:schemeClr val="bg1"/>
                </a:solidFill>
              </a:rPr>
              <a:t> </a:t>
            </a:r>
            <a:r>
              <a:rPr lang="it-IT" sz="2400" dirty="0" err="1">
                <a:solidFill>
                  <a:schemeClr val="bg1"/>
                </a:solidFill>
              </a:rPr>
              <a:t>serves</a:t>
            </a:r>
            <a:r>
              <a:rPr lang="it-IT" sz="2400" dirty="0">
                <a:solidFill>
                  <a:schemeClr val="bg1"/>
                </a:solidFill>
              </a:rPr>
              <a:t> </a:t>
            </a:r>
            <a:r>
              <a:rPr lang="it-IT" sz="2400" dirty="0" err="1">
                <a:solidFill>
                  <a:schemeClr val="bg1"/>
                </a:solidFill>
              </a:rPr>
              <a:t>all</a:t>
            </a:r>
            <a:r>
              <a:rPr lang="it-IT" sz="2400" dirty="0">
                <a:solidFill>
                  <a:schemeClr val="bg1"/>
                </a:solidFill>
              </a:rPr>
              <a:t> </a:t>
            </a:r>
            <a:r>
              <a:rPr lang="it-IT" sz="2400" dirty="0" err="1">
                <a:solidFill>
                  <a:schemeClr val="bg1"/>
                </a:solidFill>
              </a:rPr>
              <a:t>three</a:t>
            </a:r>
            <a:r>
              <a:rPr lang="it-IT" sz="2400" dirty="0">
                <a:solidFill>
                  <a:schemeClr val="bg1"/>
                </a:solidFill>
              </a:rPr>
              <a:t> Institutes, must be </a:t>
            </a:r>
            <a:r>
              <a:rPr lang="it-IT" sz="2400" dirty="0" err="1">
                <a:solidFill>
                  <a:schemeClr val="bg1"/>
                </a:solidFill>
              </a:rPr>
              <a:t>revamped</a:t>
            </a:r>
            <a:r>
              <a:rPr lang="it-IT" sz="2400" dirty="0">
                <a:solidFill>
                  <a:schemeClr val="bg1"/>
                </a:solidFill>
              </a:rPr>
              <a:t> with </a:t>
            </a:r>
            <a:r>
              <a:rPr lang="it-IT" sz="2400" dirty="0" err="1">
                <a:solidFill>
                  <a:schemeClr val="bg1"/>
                </a:solidFill>
              </a:rPr>
              <a:t>better</a:t>
            </a:r>
            <a:r>
              <a:rPr lang="it-IT" sz="2400" dirty="0">
                <a:solidFill>
                  <a:schemeClr val="bg1"/>
                </a:solidFill>
              </a:rPr>
              <a:t> </a:t>
            </a:r>
            <a:r>
              <a:rPr lang="it-IT" sz="2400" dirty="0" err="1">
                <a:solidFill>
                  <a:schemeClr val="bg1"/>
                </a:solidFill>
              </a:rPr>
              <a:t>effciency</a:t>
            </a:r>
            <a:r>
              <a:rPr lang="it-IT" sz="2400" dirty="0">
                <a:solidFill>
                  <a:schemeClr val="bg1"/>
                </a:solidFill>
              </a:rPr>
              <a:t>, </a:t>
            </a:r>
            <a:r>
              <a:rPr lang="it-IT" sz="2400" dirty="0" err="1">
                <a:solidFill>
                  <a:schemeClr val="bg1"/>
                </a:solidFill>
              </a:rPr>
              <a:t>less</a:t>
            </a:r>
            <a:r>
              <a:rPr lang="it-IT" sz="2400" dirty="0">
                <a:solidFill>
                  <a:schemeClr val="bg1"/>
                </a:solidFill>
              </a:rPr>
              <a:t> </a:t>
            </a:r>
            <a:r>
              <a:rPr lang="it-IT" sz="2400" dirty="0" err="1">
                <a:solidFill>
                  <a:schemeClr val="bg1"/>
                </a:solidFill>
              </a:rPr>
              <a:t>losses</a:t>
            </a:r>
            <a:r>
              <a:rPr lang="it-IT" sz="2400" dirty="0">
                <a:solidFill>
                  <a:schemeClr val="bg1"/>
                </a:solidFill>
              </a:rPr>
              <a:t> and </a:t>
            </a:r>
            <a:r>
              <a:rPr lang="it-IT" sz="2400" dirty="0" err="1">
                <a:solidFill>
                  <a:schemeClr val="bg1"/>
                </a:solidFill>
              </a:rPr>
              <a:t>less</a:t>
            </a:r>
            <a:r>
              <a:rPr lang="it-IT" sz="2400" dirty="0">
                <a:solidFill>
                  <a:schemeClr val="bg1"/>
                </a:solidFill>
              </a:rPr>
              <a:t> </a:t>
            </a:r>
            <a:r>
              <a:rPr lang="it-IT" sz="2400" dirty="0" err="1">
                <a:solidFill>
                  <a:schemeClr val="bg1"/>
                </a:solidFill>
              </a:rPr>
              <a:t>manpower</a:t>
            </a:r>
            <a:r>
              <a:rPr lang="it-IT" sz="2400" dirty="0">
                <a:solidFill>
                  <a:schemeClr val="bg1"/>
                </a:solidFill>
              </a:rPr>
              <a:t> for </a:t>
            </a:r>
            <a:r>
              <a:rPr lang="it-IT" sz="2400" dirty="0" err="1">
                <a:solidFill>
                  <a:schemeClr val="bg1"/>
                </a:solidFill>
              </a:rPr>
              <a:t>its</a:t>
            </a:r>
            <a:r>
              <a:rPr lang="it-IT" sz="2400" dirty="0">
                <a:solidFill>
                  <a:schemeClr val="bg1"/>
                </a:solidFill>
              </a:rPr>
              <a:t> </a:t>
            </a:r>
            <a:r>
              <a:rPr lang="it-IT" sz="2400" dirty="0" err="1">
                <a:solidFill>
                  <a:schemeClr val="bg1"/>
                </a:solidFill>
              </a:rPr>
              <a:t>operation</a:t>
            </a:r>
            <a:endParaRPr lang="it-IT" sz="2400" dirty="0">
              <a:solidFill>
                <a:schemeClr val="bg1"/>
              </a:solidFill>
            </a:endParaRPr>
          </a:p>
        </p:txBody>
      </p:sp>
      <p:sp>
        <p:nvSpPr>
          <p:cNvPr id="2" name="Date Placeholder 1">
            <a:extLst>
              <a:ext uri="{FF2B5EF4-FFF2-40B4-BE49-F238E27FC236}">
                <a16:creationId xmlns:a16="http://schemas.microsoft.com/office/drawing/2014/main" id="{CA10A7D1-ADAD-608D-181E-009FF59D4EE2}"/>
              </a:ext>
            </a:extLst>
          </p:cNvPr>
          <p:cNvSpPr>
            <a:spLocks noGrp="1"/>
          </p:cNvSpPr>
          <p:nvPr>
            <p:ph type="dt" sz="half" idx="10"/>
          </p:nvPr>
        </p:nvSpPr>
        <p:spPr/>
        <p:txBody>
          <a:bodyPr/>
          <a:lstStyle/>
          <a:p>
            <a:r>
              <a:rPr lang="en-US"/>
              <a:t>11/October/2022</a:t>
            </a:r>
            <a:endParaRPr lang="it-IT"/>
          </a:p>
        </p:txBody>
      </p:sp>
      <p:sp>
        <p:nvSpPr>
          <p:cNvPr id="3" name="Footer Placeholder 2">
            <a:extLst>
              <a:ext uri="{FF2B5EF4-FFF2-40B4-BE49-F238E27FC236}">
                <a16:creationId xmlns:a16="http://schemas.microsoft.com/office/drawing/2014/main" id="{C8CC787F-CD35-7E6A-813F-03DBCD88B87C}"/>
              </a:ext>
            </a:extLst>
          </p:cNvPr>
          <p:cNvSpPr>
            <a:spLocks noGrp="1"/>
          </p:cNvSpPr>
          <p:nvPr>
            <p:ph type="ftr" sz="quarter" idx="11"/>
          </p:nvPr>
        </p:nvSpPr>
        <p:spPr/>
        <p:txBody>
          <a:bodyPr/>
          <a:lstStyle/>
          <a:p>
            <a:r>
              <a:rPr lang="it-IT"/>
              <a:t>Prof. Lucio Rossi - Università e INFN Milano L.A.S.A. - IRIS @ INFN-A Seminars</a:t>
            </a:r>
          </a:p>
        </p:txBody>
      </p:sp>
      <p:sp>
        <p:nvSpPr>
          <p:cNvPr id="4" name="Slide Number Placeholder 3">
            <a:extLst>
              <a:ext uri="{FF2B5EF4-FFF2-40B4-BE49-F238E27FC236}">
                <a16:creationId xmlns:a16="http://schemas.microsoft.com/office/drawing/2014/main" id="{6BFCC1B8-B0A3-FEE8-55E2-9428A06A57E6}"/>
              </a:ext>
            </a:extLst>
          </p:cNvPr>
          <p:cNvSpPr>
            <a:spLocks noGrp="1"/>
          </p:cNvSpPr>
          <p:nvPr>
            <p:ph type="sldNum" sz="quarter" idx="12"/>
          </p:nvPr>
        </p:nvSpPr>
        <p:spPr/>
        <p:txBody>
          <a:bodyPr/>
          <a:lstStyle/>
          <a:p>
            <a:fld id="{998843C0-DCD5-43C2-BEF0-A85E65693D80}" type="slidenum">
              <a:rPr lang="it-IT" smtClean="0"/>
              <a:t>13</a:t>
            </a:fld>
            <a:endParaRPr lang="it-IT"/>
          </a:p>
        </p:txBody>
      </p:sp>
    </p:spTree>
    <p:extLst>
      <p:ext uri="{BB962C8B-B14F-4D97-AF65-F5344CB8AC3E}">
        <p14:creationId xmlns:p14="http://schemas.microsoft.com/office/powerpoint/2010/main" val="188030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o 7">
            <a:extLst>
              <a:ext uri="{FF2B5EF4-FFF2-40B4-BE49-F238E27FC236}">
                <a16:creationId xmlns:a16="http://schemas.microsoft.com/office/drawing/2014/main" id="{7340954B-FAFB-4EB0-B561-811C7C5B7968}"/>
              </a:ext>
            </a:extLst>
          </p:cNvPr>
          <p:cNvGrpSpPr/>
          <p:nvPr/>
        </p:nvGrpSpPr>
        <p:grpSpPr>
          <a:xfrm>
            <a:off x="280987" y="200025"/>
            <a:ext cx="4674072" cy="3364436"/>
            <a:chOff x="280987" y="200025"/>
            <a:chExt cx="5505450" cy="4114800"/>
          </a:xfrm>
        </p:grpSpPr>
        <p:pic>
          <p:nvPicPr>
            <p:cNvPr id="5" name="Immagine 4" descr="Immagine che contiene interni, contatore, sporco, ingombro&#10;&#10;Descrizione generata automaticamente">
              <a:extLst>
                <a:ext uri="{FF2B5EF4-FFF2-40B4-BE49-F238E27FC236}">
                  <a16:creationId xmlns:a16="http://schemas.microsoft.com/office/drawing/2014/main" id="{B94A6FBF-BA8A-5FD4-1DC6-AE710E286A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1862" y="200025"/>
              <a:ext cx="2314575" cy="4114800"/>
            </a:xfrm>
            <a:prstGeom prst="rect">
              <a:avLst/>
            </a:prstGeom>
          </p:spPr>
        </p:pic>
        <p:pic>
          <p:nvPicPr>
            <p:cNvPr id="6" name="Immagine 5" descr="Immagine che contiene interni, sporco, vecchio, motore&#10;&#10;Descrizione generata automaticamente">
              <a:extLst>
                <a:ext uri="{FF2B5EF4-FFF2-40B4-BE49-F238E27FC236}">
                  <a16:creationId xmlns:a16="http://schemas.microsoft.com/office/drawing/2014/main" id="{73BC34E0-26F5-E22E-AEA7-9FB4B6AE57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33363" y="714375"/>
              <a:ext cx="4114800" cy="3086100"/>
            </a:xfrm>
            <a:prstGeom prst="rect">
              <a:avLst/>
            </a:prstGeom>
          </p:spPr>
        </p:pic>
      </p:grpSp>
      <p:sp>
        <p:nvSpPr>
          <p:cNvPr id="7" name="CasellaDiTesto 6">
            <a:extLst>
              <a:ext uri="{FF2B5EF4-FFF2-40B4-BE49-F238E27FC236}">
                <a16:creationId xmlns:a16="http://schemas.microsoft.com/office/drawing/2014/main" id="{E2970AAB-DAF7-5BD2-B2FA-987B80477406}"/>
              </a:ext>
            </a:extLst>
          </p:cNvPr>
          <p:cNvSpPr txBox="1"/>
          <p:nvPr/>
        </p:nvSpPr>
        <p:spPr>
          <a:xfrm>
            <a:off x="5281485" y="1757306"/>
            <a:ext cx="6520849" cy="1323439"/>
          </a:xfrm>
          <a:prstGeom prst="rect">
            <a:avLst/>
          </a:prstGeom>
          <a:noFill/>
        </p:spPr>
        <p:txBody>
          <a:bodyPr wrap="square" rtlCol="0">
            <a:spAutoFit/>
          </a:bodyPr>
          <a:lstStyle/>
          <a:p>
            <a:r>
              <a:rPr lang="it-IT" sz="2000" dirty="0"/>
              <a:t>INFN-</a:t>
            </a:r>
            <a:r>
              <a:rPr lang="it-IT" sz="2000" dirty="0" err="1"/>
              <a:t>Ge</a:t>
            </a:r>
            <a:r>
              <a:rPr lang="it-IT" sz="2000" dirty="0"/>
              <a:t> lab </a:t>
            </a:r>
            <a:r>
              <a:rPr lang="it-IT" sz="2000" dirty="0" err="1"/>
              <a:t>is</a:t>
            </a:r>
            <a:r>
              <a:rPr lang="it-IT" sz="2000" dirty="0"/>
              <a:t> one of the </a:t>
            </a:r>
            <a:r>
              <a:rPr lang="it-IT" sz="2000" dirty="0" err="1"/>
              <a:t>few</a:t>
            </a:r>
            <a:r>
              <a:rPr lang="it-IT" sz="2000" dirty="0"/>
              <a:t> </a:t>
            </a:r>
            <a:r>
              <a:rPr lang="it-IT" sz="2000" dirty="0" err="1"/>
              <a:t>where</a:t>
            </a:r>
            <a:r>
              <a:rPr lang="it-IT" sz="2000" dirty="0"/>
              <a:t> </a:t>
            </a:r>
            <a:r>
              <a:rPr lang="it-IT" sz="2000" dirty="0" err="1"/>
              <a:t>very</a:t>
            </a:r>
            <a:r>
              <a:rPr lang="it-IT" sz="2000" dirty="0"/>
              <a:t> high </a:t>
            </a:r>
            <a:r>
              <a:rPr lang="it-IT" sz="2000" dirty="0" err="1"/>
              <a:t>current</a:t>
            </a:r>
            <a:r>
              <a:rPr lang="it-IT" sz="2000" dirty="0"/>
              <a:t> </a:t>
            </a:r>
            <a:r>
              <a:rPr lang="it-IT" sz="2000" dirty="0" err="1"/>
              <a:t>cables</a:t>
            </a:r>
            <a:r>
              <a:rPr lang="it-IT" sz="2000" dirty="0"/>
              <a:t> can be </a:t>
            </a:r>
            <a:r>
              <a:rPr lang="it-IT" sz="2000" dirty="0" err="1"/>
              <a:t>tested</a:t>
            </a:r>
            <a:r>
              <a:rPr lang="it-IT" sz="2000" dirty="0"/>
              <a:t> for </a:t>
            </a:r>
            <a:r>
              <a:rPr lang="it-IT" sz="2000" dirty="0" err="1"/>
              <a:t>particle</a:t>
            </a:r>
            <a:r>
              <a:rPr lang="it-IT" sz="2000" dirty="0"/>
              <a:t> </a:t>
            </a:r>
            <a:r>
              <a:rPr lang="it-IT" sz="2000" dirty="0" err="1"/>
              <a:t>physics</a:t>
            </a:r>
            <a:r>
              <a:rPr lang="it-IT" sz="2000" dirty="0"/>
              <a:t>. </a:t>
            </a:r>
          </a:p>
          <a:p>
            <a:r>
              <a:rPr lang="it-IT" sz="2000" dirty="0"/>
              <a:t>Upgrade with </a:t>
            </a:r>
            <a:r>
              <a:rPr lang="it-IT" sz="2000" dirty="0" err="1"/>
              <a:t>better</a:t>
            </a:r>
            <a:r>
              <a:rPr lang="it-IT" sz="2000" dirty="0"/>
              <a:t> </a:t>
            </a:r>
            <a:r>
              <a:rPr lang="it-IT" sz="2000" dirty="0" err="1"/>
              <a:t>safety</a:t>
            </a:r>
            <a:r>
              <a:rPr lang="it-IT" sz="2000" dirty="0"/>
              <a:t> and energy </a:t>
            </a:r>
            <a:r>
              <a:rPr lang="it-IT" sz="2000" dirty="0" err="1"/>
              <a:t>efficiency</a:t>
            </a:r>
            <a:r>
              <a:rPr lang="it-IT" sz="2000" dirty="0"/>
              <a:t>, new Power Supplies, new test station </a:t>
            </a:r>
            <a:r>
              <a:rPr lang="it-IT" sz="2000" dirty="0" err="1"/>
              <a:t>at</a:t>
            </a:r>
            <a:r>
              <a:rPr lang="it-IT" sz="2000" dirty="0"/>
              <a:t> high field, new </a:t>
            </a:r>
            <a:r>
              <a:rPr lang="it-IT" sz="2000" dirty="0" err="1"/>
              <a:t>instrumentation</a:t>
            </a:r>
            <a:endParaRPr lang="it-IT" sz="2000" dirty="0"/>
          </a:p>
        </p:txBody>
      </p:sp>
      <p:sp>
        <p:nvSpPr>
          <p:cNvPr id="9" name="CasellaDiTesto 8">
            <a:extLst>
              <a:ext uri="{FF2B5EF4-FFF2-40B4-BE49-F238E27FC236}">
                <a16:creationId xmlns:a16="http://schemas.microsoft.com/office/drawing/2014/main" id="{65B69EC7-2637-DC15-943D-CADD2CF80205}"/>
              </a:ext>
            </a:extLst>
          </p:cNvPr>
          <p:cNvSpPr txBox="1"/>
          <p:nvPr/>
        </p:nvSpPr>
        <p:spPr>
          <a:xfrm>
            <a:off x="447534" y="3059668"/>
            <a:ext cx="2286973" cy="369332"/>
          </a:xfrm>
          <a:prstGeom prst="rect">
            <a:avLst/>
          </a:prstGeom>
          <a:noFill/>
        </p:spPr>
        <p:txBody>
          <a:bodyPr wrap="none" rtlCol="0">
            <a:spAutoFit/>
          </a:bodyPr>
          <a:lstStyle/>
          <a:p>
            <a:r>
              <a:rPr lang="it-IT" dirty="0">
                <a:highlight>
                  <a:srgbClr val="C0C0C0"/>
                </a:highlight>
              </a:rPr>
              <a:t>Test facility </a:t>
            </a:r>
            <a:r>
              <a:rPr lang="it-IT" dirty="0" err="1">
                <a:highlight>
                  <a:srgbClr val="C0C0C0"/>
                </a:highlight>
              </a:rPr>
              <a:t>Ma.Ri.S.A</a:t>
            </a:r>
            <a:r>
              <a:rPr lang="it-IT" dirty="0">
                <a:highlight>
                  <a:srgbClr val="C0C0C0"/>
                </a:highlight>
              </a:rPr>
              <a:t>.</a:t>
            </a:r>
          </a:p>
        </p:txBody>
      </p:sp>
      <p:pic>
        <p:nvPicPr>
          <p:cNvPr id="1026" name="Picture 2">
            <a:extLst>
              <a:ext uri="{FF2B5EF4-FFF2-40B4-BE49-F238E27FC236}">
                <a16:creationId xmlns:a16="http://schemas.microsoft.com/office/drawing/2014/main" id="{D586CF83-BC68-5116-ACF4-52FFF615966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55059" y="3493564"/>
            <a:ext cx="2577285" cy="3364436"/>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684CD346-7999-AA37-B474-92D67E5F8BE4}"/>
              </a:ext>
            </a:extLst>
          </p:cNvPr>
          <p:cNvSpPr txBox="1"/>
          <p:nvPr/>
        </p:nvSpPr>
        <p:spPr>
          <a:xfrm>
            <a:off x="2772795" y="6046605"/>
            <a:ext cx="2182264" cy="369332"/>
          </a:xfrm>
          <a:prstGeom prst="rect">
            <a:avLst/>
          </a:prstGeom>
          <a:noFill/>
        </p:spPr>
        <p:txBody>
          <a:bodyPr wrap="none" rtlCol="0">
            <a:spAutoFit/>
          </a:bodyPr>
          <a:lstStyle/>
          <a:p>
            <a:r>
              <a:rPr lang="it-IT" dirty="0"/>
              <a:t>High field test station</a:t>
            </a:r>
          </a:p>
        </p:txBody>
      </p:sp>
      <p:pic>
        <p:nvPicPr>
          <p:cNvPr id="1028" name="Picture 4" descr="[Translate to English:]  PNY - Leistungsnetzgeräte ">
            <a:extLst>
              <a:ext uri="{FF2B5EF4-FFF2-40B4-BE49-F238E27FC236}">
                <a16:creationId xmlns:a16="http://schemas.microsoft.com/office/drawing/2014/main" id="{258A12BF-5251-80D1-D37B-89780F1EEF3F}"/>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30784" r="41071"/>
          <a:stretch/>
        </p:blipFill>
        <p:spPr bwMode="auto">
          <a:xfrm>
            <a:off x="9910054" y="3364436"/>
            <a:ext cx="1400498" cy="2986937"/>
          </a:xfrm>
          <a:prstGeom prst="rect">
            <a:avLst/>
          </a:prstGeom>
          <a:noFill/>
          <a:extLst>
            <a:ext uri="{909E8E84-426E-40DD-AFC4-6F175D3DCCD1}">
              <a14:hiddenFill xmlns:a14="http://schemas.microsoft.com/office/drawing/2010/main">
                <a:solidFill>
                  <a:srgbClr val="FFFFFF"/>
                </a:solidFill>
              </a14:hiddenFill>
            </a:ext>
          </a:extLst>
        </p:spPr>
      </p:pic>
      <p:sp>
        <p:nvSpPr>
          <p:cNvPr id="11" name="CasellaDiTesto 10">
            <a:extLst>
              <a:ext uri="{FF2B5EF4-FFF2-40B4-BE49-F238E27FC236}">
                <a16:creationId xmlns:a16="http://schemas.microsoft.com/office/drawing/2014/main" id="{6CC7C0C7-E502-9DF9-F38C-BCCC0F0A24BF}"/>
              </a:ext>
            </a:extLst>
          </p:cNvPr>
          <p:cNvSpPr txBox="1"/>
          <p:nvPr/>
        </p:nvSpPr>
        <p:spPr>
          <a:xfrm>
            <a:off x="8541910" y="6211669"/>
            <a:ext cx="3650090" cy="646331"/>
          </a:xfrm>
          <a:prstGeom prst="rect">
            <a:avLst/>
          </a:prstGeom>
          <a:noFill/>
        </p:spPr>
        <p:txBody>
          <a:bodyPr wrap="square" rtlCol="0">
            <a:spAutoFit/>
          </a:bodyPr>
          <a:lstStyle/>
          <a:p>
            <a:r>
              <a:rPr lang="it-IT" dirty="0"/>
              <a:t>Power supply for </a:t>
            </a:r>
            <a:r>
              <a:rPr lang="it-IT" dirty="0" err="1"/>
              <a:t>superconducting</a:t>
            </a:r>
            <a:r>
              <a:rPr lang="it-IT" dirty="0"/>
              <a:t> </a:t>
            </a:r>
            <a:r>
              <a:rPr lang="it-IT" dirty="0" err="1"/>
              <a:t>magnets</a:t>
            </a:r>
            <a:r>
              <a:rPr lang="it-IT" dirty="0"/>
              <a:t> (1000 A, 10 V)</a:t>
            </a:r>
          </a:p>
        </p:txBody>
      </p:sp>
      <p:sp>
        <p:nvSpPr>
          <p:cNvPr id="2" name="Title 1">
            <a:extLst>
              <a:ext uri="{FF2B5EF4-FFF2-40B4-BE49-F238E27FC236}">
                <a16:creationId xmlns:a16="http://schemas.microsoft.com/office/drawing/2014/main" id="{EB640193-C5CC-3B62-F914-9182AC19452F}"/>
              </a:ext>
            </a:extLst>
          </p:cNvPr>
          <p:cNvSpPr>
            <a:spLocks noGrp="1"/>
          </p:cNvSpPr>
          <p:nvPr>
            <p:ph type="title"/>
          </p:nvPr>
        </p:nvSpPr>
        <p:spPr/>
        <p:txBody>
          <a:bodyPr/>
          <a:lstStyle/>
          <a:p>
            <a:r>
              <a:rPr lang="en-US" dirty="0"/>
              <a:t>INFN-Ge lab</a:t>
            </a:r>
          </a:p>
        </p:txBody>
      </p:sp>
      <p:sp>
        <p:nvSpPr>
          <p:cNvPr id="4" name="Date Placeholder 3">
            <a:extLst>
              <a:ext uri="{FF2B5EF4-FFF2-40B4-BE49-F238E27FC236}">
                <a16:creationId xmlns:a16="http://schemas.microsoft.com/office/drawing/2014/main" id="{002313D0-E191-25E5-0DE8-54AE9DA9185D}"/>
              </a:ext>
            </a:extLst>
          </p:cNvPr>
          <p:cNvSpPr>
            <a:spLocks noGrp="1"/>
          </p:cNvSpPr>
          <p:nvPr>
            <p:ph type="dt" sz="half" idx="10"/>
          </p:nvPr>
        </p:nvSpPr>
        <p:spPr/>
        <p:txBody>
          <a:bodyPr/>
          <a:lstStyle/>
          <a:p>
            <a:r>
              <a:rPr lang="en-US"/>
              <a:t>11/October/2022</a:t>
            </a:r>
          </a:p>
        </p:txBody>
      </p:sp>
      <p:sp>
        <p:nvSpPr>
          <p:cNvPr id="12" name="Footer Placeholder 11">
            <a:extLst>
              <a:ext uri="{FF2B5EF4-FFF2-40B4-BE49-F238E27FC236}">
                <a16:creationId xmlns:a16="http://schemas.microsoft.com/office/drawing/2014/main" id="{01D46485-1C38-6BA9-DE71-A3A4E55EDDA7}"/>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13" name="Slide Number Placeholder 12">
            <a:extLst>
              <a:ext uri="{FF2B5EF4-FFF2-40B4-BE49-F238E27FC236}">
                <a16:creationId xmlns:a16="http://schemas.microsoft.com/office/drawing/2014/main" id="{2D52B1E4-4458-E6EB-6779-B80F2D984685}"/>
              </a:ext>
            </a:extLst>
          </p:cNvPr>
          <p:cNvSpPr>
            <a:spLocks noGrp="1"/>
          </p:cNvSpPr>
          <p:nvPr>
            <p:ph type="sldNum" sz="quarter" idx="12"/>
          </p:nvPr>
        </p:nvSpPr>
        <p:spPr/>
        <p:txBody>
          <a:bodyPr/>
          <a:lstStyle/>
          <a:p>
            <a:fld id="{37892B85-A679-1943-821F-72C61F74835B}" type="slidenum">
              <a:rPr lang="en-US" smtClean="0"/>
              <a:t>14</a:t>
            </a:fld>
            <a:endParaRPr lang="en-US"/>
          </a:p>
        </p:txBody>
      </p:sp>
    </p:spTree>
    <p:extLst>
      <p:ext uri="{BB962C8B-B14F-4D97-AF65-F5344CB8AC3E}">
        <p14:creationId xmlns:p14="http://schemas.microsoft.com/office/powerpoint/2010/main" val="2875258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2CB04468-1507-F846-DB1D-FFCABB620311}"/>
              </a:ext>
            </a:extLst>
          </p:cNvPr>
          <p:cNvPicPr>
            <a:picLocks noChangeAspect="1"/>
          </p:cNvPicPr>
          <p:nvPr/>
        </p:nvPicPr>
        <p:blipFill>
          <a:blip r:embed="rId2"/>
          <a:stretch>
            <a:fillRect/>
          </a:stretch>
        </p:blipFill>
        <p:spPr>
          <a:xfrm>
            <a:off x="2307490" y="2172196"/>
            <a:ext cx="5973205" cy="3982137"/>
          </a:xfrm>
          <a:prstGeom prst="rect">
            <a:avLst/>
          </a:prstGeom>
        </p:spPr>
      </p:pic>
      <p:pic>
        <p:nvPicPr>
          <p:cNvPr id="5" name="Immagine 4">
            <a:extLst>
              <a:ext uri="{FF2B5EF4-FFF2-40B4-BE49-F238E27FC236}">
                <a16:creationId xmlns:a16="http://schemas.microsoft.com/office/drawing/2014/main" id="{AE05DA60-B3CC-2FFB-34AA-431F316A0822}"/>
              </a:ext>
            </a:extLst>
          </p:cNvPr>
          <p:cNvPicPr>
            <a:picLocks noChangeAspect="1"/>
          </p:cNvPicPr>
          <p:nvPr/>
        </p:nvPicPr>
        <p:blipFill>
          <a:blip r:embed="rId3"/>
          <a:stretch>
            <a:fillRect/>
          </a:stretch>
        </p:blipFill>
        <p:spPr>
          <a:xfrm>
            <a:off x="592990" y="1847224"/>
            <a:ext cx="1714500" cy="2667000"/>
          </a:xfrm>
          <a:prstGeom prst="rect">
            <a:avLst/>
          </a:prstGeom>
        </p:spPr>
      </p:pic>
      <p:sp>
        <p:nvSpPr>
          <p:cNvPr id="2" name="CasellaDiTesto 1">
            <a:extLst>
              <a:ext uri="{FF2B5EF4-FFF2-40B4-BE49-F238E27FC236}">
                <a16:creationId xmlns:a16="http://schemas.microsoft.com/office/drawing/2014/main" id="{89A4B444-8D27-CD14-ADB8-D05E1FEE5B98}"/>
              </a:ext>
            </a:extLst>
          </p:cNvPr>
          <p:cNvSpPr txBox="1"/>
          <p:nvPr/>
        </p:nvSpPr>
        <p:spPr>
          <a:xfrm>
            <a:off x="8280695" y="2551837"/>
            <a:ext cx="2848495" cy="1754326"/>
          </a:xfrm>
          <a:prstGeom prst="rect">
            <a:avLst/>
          </a:prstGeom>
          <a:noFill/>
        </p:spPr>
        <p:txBody>
          <a:bodyPr wrap="square" rtlCol="0">
            <a:spAutoFit/>
          </a:bodyPr>
          <a:lstStyle/>
          <a:p>
            <a:pPr algn="ctr"/>
            <a:r>
              <a:rPr lang="it-IT" dirty="0"/>
              <a:t>Scanning Electron </a:t>
            </a:r>
            <a:r>
              <a:rPr lang="it-IT" dirty="0" err="1"/>
              <a:t>Microscope</a:t>
            </a:r>
            <a:endParaRPr lang="it-IT" dirty="0"/>
          </a:p>
          <a:p>
            <a:pPr algn="ctr"/>
            <a:endParaRPr lang="it-IT" dirty="0"/>
          </a:p>
          <a:p>
            <a:pPr algn="ctr"/>
            <a:r>
              <a:rPr lang="it-IT" dirty="0" err="1"/>
              <a:t>Morphological</a:t>
            </a:r>
            <a:r>
              <a:rPr lang="it-IT" dirty="0"/>
              <a:t> and </a:t>
            </a:r>
            <a:r>
              <a:rPr lang="it-IT" dirty="0" err="1"/>
              <a:t>compositional</a:t>
            </a:r>
            <a:r>
              <a:rPr lang="it-IT" dirty="0"/>
              <a:t> </a:t>
            </a:r>
            <a:r>
              <a:rPr lang="it-IT" dirty="0" err="1"/>
              <a:t>analysis</a:t>
            </a:r>
            <a:r>
              <a:rPr lang="it-IT" dirty="0"/>
              <a:t> of </a:t>
            </a:r>
            <a:r>
              <a:rPr lang="it-IT" dirty="0" err="1"/>
              <a:t>superconducting</a:t>
            </a:r>
            <a:r>
              <a:rPr lang="it-IT" dirty="0"/>
              <a:t> </a:t>
            </a:r>
            <a:r>
              <a:rPr lang="it-IT" dirty="0" err="1"/>
              <a:t>meterials</a:t>
            </a:r>
            <a:endParaRPr lang="it-IT" dirty="0"/>
          </a:p>
        </p:txBody>
      </p:sp>
      <p:sp>
        <p:nvSpPr>
          <p:cNvPr id="6" name="CasellaDiTesto 5">
            <a:extLst>
              <a:ext uri="{FF2B5EF4-FFF2-40B4-BE49-F238E27FC236}">
                <a16:creationId xmlns:a16="http://schemas.microsoft.com/office/drawing/2014/main" id="{67595AB6-0098-E51B-1219-F2DBF4C6D61B}"/>
              </a:ext>
            </a:extLst>
          </p:cNvPr>
          <p:cNvSpPr txBox="1"/>
          <p:nvPr/>
        </p:nvSpPr>
        <p:spPr>
          <a:xfrm>
            <a:off x="1833033" y="190575"/>
            <a:ext cx="8911167" cy="1200329"/>
          </a:xfrm>
          <a:prstGeom prst="rect">
            <a:avLst/>
          </a:prstGeom>
          <a:noFill/>
        </p:spPr>
        <p:txBody>
          <a:bodyPr wrap="square">
            <a:spAutoFit/>
          </a:bodyPr>
          <a:lstStyle/>
          <a:p>
            <a:r>
              <a:rPr lang="it-IT" sz="2400" b="1" dirty="0">
                <a:solidFill>
                  <a:schemeClr val="bg1"/>
                </a:solidFill>
              </a:rPr>
              <a:t>CNR-SPIN</a:t>
            </a:r>
            <a:r>
              <a:rPr lang="it-IT" sz="2400" dirty="0">
                <a:solidFill>
                  <a:schemeClr val="bg1"/>
                </a:solidFill>
              </a:rPr>
              <a:t> lab </a:t>
            </a:r>
            <a:r>
              <a:rPr lang="it-IT" sz="2400" dirty="0" err="1">
                <a:solidFill>
                  <a:schemeClr val="bg1"/>
                </a:solidFill>
              </a:rPr>
              <a:t>is</a:t>
            </a:r>
            <a:r>
              <a:rPr lang="it-IT" sz="2400" dirty="0">
                <a:solidFill>
                  <a:schemeClr val="bg1"/>
                </a:solidFill>
              </a:rPr>
              <a:t> </a:t>
            </a:r>
            <a:r>
              <a:rPr lang="it-IT" sz="2400" dirty="0" err="1">
                <a:solidFill>
                  <a:schemeClr val="bg1"/>
                </a:solidFill>
              </a:rPr>
              <a:t>used</a:t>
            </a:r>
            <a:r>
              <a:rPr lang="it-IT" sz="2400" dirty="0">
                <a:solidFill>
                  <a:schemeClr val="bg1"/>
                </a:solidFill>
              </a:rPr>
              <a:t> for new </a:t>
            </a:r>
            <a:r>
              <a:rPr lang="it-IT" sz="2400" dirty="0" err="1">
                <a:solidFill>
                  <a:schemeClr val="bg1"/>
                </a:solidFill>
              </a:rPr>
              <a:t>superconducting</a:t>
            </a:r>
            <a:r>
              <a:rPr lang="it-IT" sz="2400" dirty="0">
                <a:solidFill>
                  <a:schemeClr val="bg1"/>
                </a:solidFill>
              </a:rPr>
              <a:t> </a:t>
            </a:r>
            <a:r>
              <a:rPr lang="it-IT" sz="2400" dirty="0" err="1">
                <a:solidFill>
                  <a:schemeClr val="bg1"/>
                </a:solidFill>
              </a:rPr>
              <a:t>material</a:t>
            </a:r>
            <a:r>
              <a:rPr lang="it-IT" sz="2400" dirty="0">
                <a:solidFill>
                  <a:schemeClr val="bg1"/>
                </a:solidFill>
              </a:rPr>
              <a:t> </a:t>
            </a:r>
            <a:r>
              <a:rPr lang="it-IT" sz="2400" dirty="0" err="1">
                <a:solidFill>
                  <a:schemeClr val="bg1"/>
                </a:solidFill>
              </a:rPr>
              <a:t>development</a:t>
            </a:r>
            <a:r>
              <a:rPr lang="it-IT" sz="2400" dirty="0">
                <a:solidFill>
                  <a:schemeClr val="bg1"/>
                </a:solidFill>
              </a:rPr>
              <a:t> and new </a:t>
            </a:r>
            <a:r>
              <a:rPr lang="it-IT" sz="2400" dirty="0" err="1">
                <a:solidFill>
                  <a:schemeClr val="bg1"/>
                </a:solidFill>
              </a:rPr>
              <a:t>wires</a:t>
            </a:r>
            <a:r>
              <a:rPr lang="it-IT" sz="2400" dirty="0">
                <a:solidFill>
                  <a:schemeClr val="bg1"/>
                </a:solidFill>
              </a:rPr>
              <a:t> for future </a:t>
            </a:r>
            <a:r>
              <a:rPr lang="it-IT" sz="2400" dirty="0" err="1">
                <a:solidFill>
                  <a:schemeClr val="bg1"/>
                </a:solidFill>
              </a:rPr>
              <a:t>applications</a:t>
            </a:r>
            <a:r>
              <a:rPr lang="it-IT" sz="2400" dirty="0">
                <a:solidFill>
                  <a:schemeClr val="bg1"/>
                </a:solidFill>
              </a:rPr>
              <a:t>. </a:t>
            </a:r>
            <a:r>
              <a:rPr lang="it-IT" sz="2400" dirty="0" err="1">
                <a:solidFill>
                  <a:schemeClr val="bg1"/>
                </a:solidFill>
              </a:rPr>
              <a:t>It</a:t>
            </a:r>
            <a:r>
              <a:rPr lang="it-IT" sz="2400" dirty="0">
                <a:solidFill>
                  <a:schemeClr val="bg1"/>
                </a:solidFill>
              </a:rPr>
              <a:t> </a:t>
            </a:r>
            <a:r>
              <a:rPr lang="it-IT" sz="2400" dirty="0" err="1">
                <a:solidFill>
                  <a:schemeClr val="bg1"/>
                </a:solidFill>
              </a:rPr>
              <a:t>will</a:t>
            </a:r>
            <a:r>
              <a:rPr lang="it-IT" sz="2400" dirty="0">
                <a:solidFill>
                  <a:schemeClr val="bg1"/>
                </a:solidFill>
              </a:rPr>
              <a:t> be </a:t>
            </a:r>
            <a:r>
              <a:rPr lang="it-IT" sz="2400" dirty="0" err="1">
                <a:solidFill>
                  <a:schemeClr val="bg1"/>
                </a:solidFill>
              </a:rPr>
              <a:t>revamped</a:t>
            </a:r>
            <a:r>
              <a:rPr lang="it-IT" sz="2400" dirty="0">
                <a:solidFill>
                  <a:schemeClr val="bg1"/>
                </a:solidFill>
              </a:rPr>
              <a:t> with new </a:t>
            </a:r>
            <a:r>
              <a:rPr lang="it-IT" sz="2400" dirty="0" err="1">
                <a:solidFill>
                  <a:schemeClr val="bg1"/>
                </a:solidFill>
              </a:rPr>
              <a:t>instrumentation</a:t>
            </a:r>
            <a:r>
              <a:rPr lang="it-IT" sz="2400" dirty="0">
                <a:solidFill>
                  <a:schemeClr val="bg1"/>
                </a:solidFill>
              </a:rPr>
              <a:t> to </a:t>
            </a:r>
            <a:r>
              <a:rPr lang="it-IT" sz="2400" dirty="0" err="1">
                <a:solidFill>
                  <a:schemeClr val="bg1"/>
                </a:solidFill>
              </a:rPr>
              <a:t>improve</a:t>
            </a:r>
            <a:r>
              <a:rPr lang="it-IT" sz="2400" dirty="0">
                <a:solidFill>
                  <a:schemeClr val="bg1"/>
                </a:solidFill>
              </a:rPr>
              <a:t> </a:t>
            </a:r>
            <a:r>
              <a:rPr lang="it-IT" sz="2400" dirty="0" err="1">
                <a:solidFill>
                  <a:schemeClr val="bg1"/>
                </a:solidFill>
              </a:rPr>
              <a:t>competitiveness</a:t>
            </a:r>
            <a:r>
              <a:rPr lang="it-IT" sz="2400" dirty="0">
                <a:solidFill>
                  <a:schemeClr val="bg1"/>
                </a:solidFill>
              </a:rPr>
              <a:t> </a:t>
            </a:r>
            <a:r>
              <a:rPr lang="it-IT" sz="2400" dirty="0" err="1">
                <a:solidFill>
                  <a:schemeClr val="bg1"/>
                </a:solidFill>
              </a:rPr>
              <a:t>at</a:t>
            </a:r>
            <a:r>
              <a:rPr lang="it-IT" sz="2400" dirty="0">
                <a:solidFill>
                  <a:schemeClr val="bg1"/>
                </a:solidFill>
              </a:rPr>
              <a:t> international </a:t>
            </a:r>
            <a:r>
              <a:rPr lang="it-IT" sz="2400" dirty="0" err="1">
                <a:solidFill>
                  <a:schemeClr val="bg1"/>
                </a:solidFill>
              </a:rPr>
              <a:t>level</a:t>
            </a:r>
            <a:r>
              <a:rPr lang="it-IT" sz="2400" dirty="0">
                <a:solidFill>
                  <a:schemeClr val="bg1"/>
                </a:solidFill>
              </a:rPr>
              <a:t>. </a:t>
            </a:r>
          </a:p>
        </p:txBody>
      </p:sp>
    </p:spTree>
    <p:extLst>
      <p:ext uri="{BB962C8B-B14F-4D97-AF65-F5344CB8AC3E}">
        <p14:creationId xmlns:p14="http://schemas.microsoft.com/office/powerpoint/2010/main" val="2384202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48D77A38-C2A0-6637-81F3-F707C32C92A0}"/>
              </a:ext>
            </a:extLst>
          </p:cNvPr>
          <p:cNvPicPr>
            <a:picLocks noChangeAspect="1"/>
          </p:cNvPicPr>
          <p:nvPr/>
        </p:nvPicPr>
        <p:blipFill>
          <a:blip r:embed="rId2"/>
          <a:stretch>
            <a:fillRect/>
          </a:stretch>
        </p:blipFill>
        <p:spPr>
          <a:xfrm>
            <a:off x="276372" y="316230"/>
            <a:ext cx="8572500" cy="4762500"/>
          </a:xfrm>
          <a:prstGeom prst="rect">
            <a:avLst/>
          </a:prstGeom>
        </p:spPr>
      </p:pic>
      <p:pic>
        <p:nvPicPr>
          <p:cNvPr id="3" name="Immagine 2">
            <a:extLst>
              <a:ext uri="{FF2B5EF4-FFF2-40B4-BE49-F238E27FC236}">
                <a16:creationId xmlns:a16="http://schemas.microsoft.com/office/drawing/2014/main" id="{4CEB341A-991F-7A7D-BCD9-634D867CB8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0025" y="2335236"/>
            <a:ext cx="5202785" cy="3896751"/>
          </a:xfrm>
          <a:prstGeom prst="rect">
            <a:avLst/>
          </a:prstGeom>
        </p:spPr>
      </p:pic>
      <p:pic>
        <p:nvPicPr>
          <p:cNvPr id="4" name="Immagine 3">
            <a:extLst>
              <a:ext uri="{FF2B5EF4-FFF2-40B4-BE49-F238E27FC236}">
                <a16:creationId xmlns:a16="http://schemas.microsoft.com/office/drawing/2014/main" id="{4337BC57-45FE-3FF3-D2D0-4D78B8F924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0880" y="2905965"/>
            <a:ext cx="3430758" cy="3430758"/>
          </a:xfrm>
          <a:prstGeom prst="rect">
            <a:avLst/>
          </a:prstGeom>
        </p:spPr>
      </p:pic>
      <p:pic>
        <p:nvPicPr>
          <p:cNvPr id="5" name="Immagine 4">
            <a:extLst>
              <a:ext uri="{FF2B5EF4-FFF2-40B4-BE49-F238E27FC236}">
                <a16:creationId xmlns:a16="http://schemas.microsoft.com/office/drawing/2014/main" id="{2E5C41DA-539E-326F-D7C7-0E584D4CF5D3}"/>
              </a:ext>
            </a:extLst>
          </p:cNvPr>
          <p:cNvPicPr>
            <a:picLocks noChangeAspect="1"/>
          </p:cNvPicPr>
          <p:nvPr/>
        </p:nvPicPr>
        <p:blipFill>
          <a:blip r:embed="rId5"/>
          <a:stretch>
            <a:fillRect/>
          </a:stretch>
        </p:blipFill>
        <p:spPr>
          <a:xfrm>
            <a:off x="7888518" y="400636"/>
            <a:ext cx="3694615" cy="2639011"/>
          </a:xfrm>
          <a:prstGeom prst="rect">
            <a:avLst/>
          </a:prstGeom>
        </p:spPr>
      </p:pic>
      <p:sp>
        <p:nvSpPr>
          <p:cNvPr id="6" name="CasellaDiTesto 5">
            <a:extLst>
              <a:ext uri="{FF2B5EF4-FFF2-40B4-BE49-F238E27FC236}">
                <a16:creationId xmlns:a16="http://schemas.microsoft.com/office/drawing/2014/main" id="{98F77C7F-82FE-68EC-1DCA-B17AC2E5BDDF}"/>
              </a:ext>
            </a:extLst>
          </p:cNvPr>
          <p:cNvSpPr txBox="1"/>
          <p:nvPr/>
        </p:nvSpPr>
        <p:spPr>
          <a:xfrm>
            <a:off x="3445933" y="5047688"/>
            <a:ext cx="3509434" cy="1200329"/>
          </a:xfrm>
          <a:prstGeom prst="rect">
            <a:avLst/>
          </a:prstGeom>
          <a:noFill/>
        </p:spPr>
        <p:txBody>
          <a:bodyPr wrap="square" rtlCol="0">
            <a:spAutoFit/>
          </a:bodyPr>
          <a:lstStyle/>
          <a:p>
            <a:pPr algn="ctr"/>
            <a:r>
              <a:rPr lang="it-IT" dirty="0"/>
              <a:t>X-Ray </a:t>
            </a:r>
            <a:r>
              <a:rPr lang="it-IT" dirty="0" err="1"/>
              <a:t>diffractometer</a:t>
            </a:r>
            <a:endParaRPr lang="it-IT" dirty="0"/>
          </a:p>
          <a:p>
            <a:pPr algn="ctr"/>
            <a:endParaRPr lang="it-IT" dirty="0"/>
          </a:p>
          <a:p>
            <a:pPr algn="ctr"/>
            <a:r>
              <a:rPr lang="it-IT" dirty="0" err="1"/>
              <a:t>Structural</a:t>
            </a:r>
            <a:r>
              <a:rPr lang="it-IT" dirty="0"/>
              <a:t> </a:t>
            </a:r>
            <a:r>
              <a:rPr lang="it-IT" dirty="0" err="1"/>
              <a:t>analysis</a:t>
            </a:r>
            <a:r>
              <a:rPr lang="it-IT" dirty="0"/>
              <a:t> of </a:t>
            </a:r>
            <a:r>
              <a:rPr lang="it-IT" dirty="0" err="1"/>
              <a:t>Superconducting</a:t>
            </a:r>
            <a:r>
              <a:rPr lang="it-IT" dirty="0"/>
              <a:t> </a:t>
            </a:r>
            <a:r>
              <a:rPr lang="it-IT" dirty="0" err="1"/>
              <a:t>materials</a:t>
            </a:r>
            <a:endParaRPr lang="it-IT" dirty="0"/>
          </a:p>
        </p:txBody>
      </p:sp>
      <p:sp>
        <p:nvSpPr>
          <p:cNvPr id="7" name="Date Placeholder 6">
            <a:extLst>
              <a:ext uri="{FF2B5EF4-FFF2-40B4-BE49-F238E27FC236}">
                <a16:creationId xmlns:a16="http://schemas.microsoft.com/office/drawing/2014/main" id="{AA842711-F5FC-4182-2AD4-01A5A36458EC}"/>
              </a:ext>
            </a:extLst>
          </p:cNvPr>
          <p:cNvSpPr>
            <a:spLocks noGrp="1"/>
          </p:cNvSpPr>
          <p:nvPr>
            <p:ph type="dt" sz="half" idx="10"/>
          </p:nvPr>
        </p:nvSpPr>
        <p:spPr/>
        <p:txBody>
          <a:bodyPr/>
          <a:lstStyle/>
          <a:p>
            <a:r>
              <a:rPr lang="en-US"/>
              <a:t>11/October/2022</a:t>
            </a:r>
            <a:endParaRPr lang="it-IT"/>
          </a:p>
        </p:txBody>
      </p:sp>
      <p:sp>
        <p:nvSpPr>
          <p:cNvPr id="8" name="Footer Placeholder 7">
            <a:extLst>
              <a:ext uri="{FF2B5EF4-FFF2-40B4-BE49-F238E27FC236}">
                <a16:creationId xmlns:a16="http://schemas.microsoft.com/office/drawing/2014/main" id="{9A6B62F0-7239-4D41-0B3E-69A79D53485A}"/>
              </a:ext>
            </a:extLst>
          </p:cNvPr>
          <p:cNvSpPr>
            <a:spLocks noGrp="1"/>
          </p:cNvSpPr>
          <p:nvPr>
            <p:ph type="ftr" sz="quarter" idx="11"/>
          </p:nvPr>
        </p:nvSpPr>
        <p:spPr/>
        <p:txBody>
          <a:bodyPr/>
          <a:lstStyle/>
          <a:p>
            <a:r>
              <a:rPr lang="it-IT" dirty="0"/>
              <a:t>Prof. Lucio Rossi - Università e INFN Milano L.A.S.A. - IRIS @ INFN-A </a:t>
            </a:r>
            <a:r>
              <a:rPr lang="it-IT" dirty="0" err="1"/>
              <a:t>Seminars</a:t>
            </a:r>
            <a:endParaRPr lang="it-IT" dirty="0"/>
          </a:p>
        </p:txBody>
      </p:sp>
      <p:sp>
        <p:nvSpPr>
          <p:cNvPr id="9" name="Slide Number Placeholder 8">
            <a:extLst>
              <a:ext uri="{FF2B5EF4-FFF2-40B4-BE49-F238E27FC236}">
                <a16:creationId xmlns:a16="http://schemas.microsoft.com/office/drawing/2014/main" id="{6AD92F51-A713-4BB3-8ADC-25AECD21EB51}"/>
              </a:ext>
            </a:extLst>
          </p:cNvPr>
          <p:cNvSpPr>
            <a:spLocks noGrp="1"/>
          </p:cNvSpPr>
          <p:nvPr>
            <p:ph type="sldNum" sz="quarter" idx="12"/>
          </p:nvPr>
        </p:nvSpPr>
        <p:spPr/>
        <p:txBody>
          <a:bodyPr/>
          <a:lstStyle/>
          <a:p>
            <a:fld id="{998843C0-DCD5-43C2-BEF0-A85E65693D80}" type="slidenum">
              <a:rPr lang="it-IT" smtClean="0"/>
              <a:t>16</a:t>
            </a:fld>
            <a:endParaRPr lang="it-IT"/>
          </a:p>
        </p:txBody>
      </p:sp>
    </p:spTree>
    <p:extLst>
      <p:ext uri="{BB962C8B-B14F-4D97-AF65-F5344CB8AC3E}">
        <p14:creationId xmlns:p14="http://schemas.microsoft.com/office/powerpoint/2010/main" val="3282341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lavagnabianca&#10;&#10;Descrizione generata automaticamente">
            <a:extLst>
              <a:ext uri="{FF2B5EF4-FFF2-40B4-BE49-F238E27FC236}">
                <a16:creationId xmlns:a16="http://schemas.microsoft.com/office/drawing/2014/main" id="{DB8EC8EF-621F-F6EF-451D-0ACCA427A1E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2155" y="2681417"/>
            <a:ext cx="4941919" cy="3706440"/>
          </a:xfrm>
          <a:prstGeom prst="rect">
            <a:avLst/>
          </a:prstGeom>
        </p:spPr>
      </p:pic>
      <p:sp>
        <p:nvSpPr>
          <p:cNvPr id="4" name="CasellaDiTesto 3">
            <a:extLst>
              <a:ext uri="{FF2B5EF4-FFF2-40B4-BE49-F238E27FC236}">
                <a16:creationId xmlns:a16="http://schemas.microsoft.com/office/drawing/2014/main" id="{8C0DD896-5766-65CF-27FD-7FDD399198D9}"/>
              </a:ext>
            </a:extLst>
          </p:cNvPr>
          <p:cNvSpPr txBox="1"/>
          <p:nvPr/>
        </p:nvSpPr>
        <p:spPr>
          <a:xfrm>
            <a:off x="519442" y="1949866"/>
            <a:ext cx="6025292" cy="3416320"/>
          </a:xfrm>
          <a:prstGeom prst="rect">
            <a:avLst/>
          </a:prstGeom>
          <a:noFill/>
        </p:spPr>
        <p:txBody>
          <a:bodyPr wrap="square" rtlCol="0">
            <a:spAutoFit/>
          </a:bodyPr>
          <a:lstStyle/>
          <a:p>
            <a:endParaRPr lang="it-IT" sz="2400" dirty="0"/>
          </a:p>
          <a:p>
            <a:r>
              <a:rPr lang="it-IT" sz="2400" dirty="0"/>
              <a:t>The </a:t>
            </a:r>
            <a:r>
              <a:rPr lang="it-IT" sz="2400" dirty="0" err="1"/>
              <a:t>Physics</a:t>
            </a:r>
            <a:r>
              <a:rPr lang="it-IT" sz="2400" dirty="0"/>
              <a:t> Department </a:t>
            </a:r>
            <a:r>
              <a:rPr lang="it-IT" sz="2400" dirty="0" err="1"/>
              <a:t>will</a:t>
            </a:r>
            <a:r>
              <a:rPr lang="it-IT" sz="2400" dirty="0"/>
              <a:t> </a:t>
            </a:r>
            <a:r>
              <a:rPr lang="it-IT" sz="2400" dirty="0" err="1"/>
              <a:t>also</a:t>
            </a:r>
            <a:r>
              <a:rPr lang="it-IT" sz="2400" dirty="0"/>
              <a:t> </a:t>
            </a:r>
            <a:r>
              <a:rPr lang="it-IT" sz="2400" dirty="0" err="1"/>
              <a:t>contribute</a:t>
            </a:r>
            <a:r>
              <a:rPr lang="it-IT" sz="2400" dirty="0"/>
              <a:t>, with INFN,  to the </a:t>
            </a:r>
            <a:r>
              <a:rPr lang="it-IT" sz="2400" dirty="0" err="1"/>
              <a:t>improvement</a:t>
            </a:r>
            <a:r>
              <a:rPr lang="it-IT" sz="2400" dirty="0"/>
              <a:t> of the </a:t>
            </a:r>
            <a:r>
              <a:rPr lang="it-IT" sz="2400" dirty="0" err="1"/>
              <a:t>cryogenic</a:t>
            </a:r>
            <a:r>
              <a:rPr lang="it-IT" sz="2400" dirty="0"/>
              <a:t> </a:t>
            </a:r>
            <a:r>
              <a:rPr lang="it-IT" sz="2400" dirty="0" err="1"/>
              <a:t>plant</a:t>
            </a:r>
            <a:r>
              <a:rPr lang="it-IT" sz="2400" dirty="0"/>
              <a:t>, (He recovery and LN </a:t>
            </a:r>
            <a:r>
              <a:rPr lang="it-IT" sz="2400" dirty="0" err="1"/>
              <a:t>distribution</a:t>
            </a:r>
            <a:r>
              <a:rPr lang="it-IT" sz="2400" dirty="0"/>
              <a:t>). A new test station with high </a:t>
            </a:r>
            <a:r>
              <a:rPr lang="it-IT" sz="2400" dirty="0" err="1"/>
              <a:t>magnetic</a:t>
            </a:r>
            <a:r>
              <a:rPr lang="it-IT" sz="2400" dirty="0"/>
              <a:t> field for </a:t>
            </a:r>
            <a:r>
              <a:rPr lang="it-IT" sz="2400" dirty="0" err="1"/>
              <a:t>thermal</a:t>
            </a:r>
            <a:r>
              <a:rPr lang="it-IT" sz="2400" dirty="0"/>
              <a:t> </a:t>
            </a:r>
            <a:r>
              <a:rPr lang="it-IT" sz="2400" dirty="0" err="1"/>
              <a:t>capacity</a:t>
            </a:r>
            <a:r>
              <a:rPr lang="it-IT" sz="2400" dirty="0"/>
              <a:t> and </a:t>
            </a:r>
            <a:r>
              <a:rPr lang="it-IT" sz="2400" dirty="0" err="1"/>
              <a:t>magnetization</a:t>
            </a:r>
            <a:r>
              <a:rPr lang="it-IT" sz="2400" dirty="0"/>
              <a:t> </a:t>
            </a:r>
            <a:r>
              <a:rPr lang="it-IT" sz="2400" dirty="0" err="1"/>
              <a:t>will</a:t>
            </a:r>
            <a:r>
              <a:rPr lang="it-IT" sz="2400" dirty="0"/>
              <a:t> </a:t>
            </a:r>
            <a:r>
              <a:rPr lang="it-IT" sz="2400" dirty="0" err="1"/>
              <a:t>increase</a:t>
            </a:r>
            <a:r>
              <a:rPr lang="it-IT" sz="2400" dirty="0"/>
              <a:t> </a:t>
            </a:r>
            <a:r>
              <a:rPr lang="it-IT" sz="2400" dirty="0" err="1"/>
              <a:t>competitivness</a:t>
            </a:r>
            <a:r>
              <a:rPr lang="it-IT" sz="2400" dirty="0"/>
              <a:t> of the </a:t>
            </a:r>
            <a:r>
              <a:rPr lang="it-IT" sz="2400" dirty="0" err="1"/>
              <a:t>resarch</a:t>
            </a:r>
            <a:r>
              <a:rPr lang="it-IT" sz="2400" dirty="0"/>
              <a:t> in </a:t>
            </a:r>
            <a:r>
              <a:rPr lang="it-IT" sz="2400" dirty="0" err="1"/>
              <a:t>superconducting</a:t>
            </a:r>
            <a:r>
              <a:rPr lang="it-IT" sz="2400" dirty="0"/>
              <a:t> </a:t>
            </a:r>
            <a:r>
              <a:rPr lang="it-IT" sz="2400" dirty="0" err="1"/>
              <a:t>material</a:t>
            </a:r>
            <a:r>
              <a:rPr lang="it-IT" sz="2400" dirty="0"/>
              <a:t> science. </a:t>
            </a:r>
          </a:p>
        </p:txBody>
      </p:sp>
      <p:sp>
        <p:nvSpPr>
          <p:cNvPr id="2" name="Title 1">
            <a:extLst>
              <a:ext uri="{FF2B5EF4-FFF2-40B4-BE49-F238E27FC236}">
                <a16:creationId xmlns:a16="http://schemas.microsoft.com/office/drawing/2014/main" id="{9E55308F-44F9-89F8-5D17-4CA386BECE85}"/>
              </a:ext>
            </a:extLst>
          </p:cNvPr>
          <p:cNvSpPr>
            <a:spLocks noGrp="1"/>
          </p:cNvSpPr>
          <p:nvPr>
            <p:ph type="title"/>
          </p:nvPr>
        </p:nvSpPr>
        <p:spPr/>
        <p:txBody>
          <a:bodyPr/>
          <a:lstStyle/>
          <a:p>
            <a:r>
              <a:rPr lang="en-US" dirty="0" err="1"/>
              <a:t>Unige</a:t>
            </a:r>
            <a:r>
              <a:rPr lang="en-US" dirty="0"/>
              <a:t> - DIFI</a:t>
            </a:r>
          </a:p>
        </p:txBody>
      </p:sp>
      <p:sp>
        <p:nvSpPr>
          <p:cNvPr id="5" name="Date Placeholder 4">
            <a:extLst>
              <a:ext uri="{FF2B5EF4-FFF2-40B4-BE49-F238E27FC236}">
                <a16:creationId xmlns:a16="http://schemas.microsoft.com/office/drawing/2014/main" id="{10CEFF25-EE9F-A1B4-5107-7D6FF8D84376}"/>
              </a:ext>
            </a:extLst>
          </p:cNvPr>
          <p:cNvSpPr>
            <a:spLocks noGrp="1"/>
          </p:cNvSpPr>
          <p:nvPr>
            <p:ph type="dt" sz="half" idx="10"/>
          </p:nvPr>
        </p:nvSpPr>
        <p:spPr/>
        <p:txBody>
          <a:bodyPr/>
          <a:lstStyle/>
          <a:p>
            <a:r>
              <a:rPr lang="en-US"/>
              <a:t>11/October/2022</a:t>
            </a:r>
          </a:p>
        </p:txBody>
      </p:sp>
      <p:sp>
        <p:nvSpPr>
          <p:cNvPr id="6" name="Footer Placeholder 5">
            <a:extLst>
              <a:ext uri="{FF2B5EF4-FFF2-40B4-BE49-F238E27FC236}">
                <a16:creationId xmlns:a16="http://schemas.microsoft.com/office/drawing/2014/main" id="{89DD07BE-43EB-61F4-ADBF-89BA9D4637E9}"/>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7" name="Slide Number Placeholder 6">
            <a:extLst>
              <a:ext uri="{FF2B5EF4-FFF2-40B4-BE49-F238E27FC236}">
                <a16:creationId xmlns:a16="http://schemas.microsoft.com/office/drawing/2014/main" id="{892540E1-2435-64BA-2B7B-F9641175186B}"/>
              </a:ext>
            </a:extLst>
          </p:cNvPr>
          <p:cNvSpPr>
            <a:spLocks noGrp="1"/>
          </p:cNvSpPr>
          <p:nvPr>
            <p:ph type="sldNum" sz="quarter" idx="12"/>
          </p:nvPr>
        </p:nvSpPr>
        <p:spPr/>
        <p:txBody>
          <a:bodyPr/>
          <a:lstStyle/>
          <a:p>
            <a:fld id="{37892B85-A679-1943-821F-72C61F74835B}" type="slidenum">
              <a:rPr lang="en-US" smtClean="0"/>
              <a:t>17</a:t>
            </a:fld>
            <a:endParaRPr lang="en-US"/>
          </a:p>
        </p:txBody>
      </p:sp>
    </p:spTree>
    <p:extLst>
      <p:ext uri="{BB962C8B-B14F-4D97-AF65-F5344CB8AC3E}">
        <p14:creationId xmlns:p14="http://schemas.microsoft.com/office/powerpoint/2010/main" val="3572181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p:txBody>
          <a:bodyPr>
            <a:normAutofit fontScale="90000"/>
          </a:bodyPr>
          <a:lstStyle/>
          <a:p>
            <a:r>
              <a:rPr lang="en-US" dirty="0"/>
              <a:t>WP4 – Milano LASA</a:t>
            </a:r>
            <a:br>
              <a:rPr lang="en-US" dirty="0"/>
            </a:br>
            <a:r>
              <a:rPr lang="en-US" dirty="0"/>
              <a:t>INFN-Milano, UNIMI-DIFI</a:t>
            </a:r>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1"/>
          </p:nvPr>
        </p:nvSpPr>
        <p:spPr>
          <a:xfrm>
            <a:off x="530088" y="1825625"/>
            <a:ext cx="4545496" cy="4351338"/>
          </a:xfrm>
        </p:spPr>
        <p:txBody>
          <a:bodyPr>
            <a:normAutofit fontScale="77500" lnSpcReduction="20000"/>
          </a:bodyPr>
          <a:lstStyle/>
          <a:p>
            <a:r>
              <a:rPr lang="en-US" dirty="0" err="1"/>
              <a:t>Laboratorio</a:t>
            </a:r>
            <a:r>
              <a:rPr lang="en-US" dirty="0"/>
              <a:t> </a:t>
            </a:r>
            <a:r>
              <a:rPr lang="en-US" dirty="0" err="1"/>
              <a:t>Acceleratori</a:t>
            </a:r>
            <a:r>
              <a:rPr lang="en-US" dirty="0"/>
              <a:t> &amp; </a:t>
            </a:r>
            <a:r>
              <a:rPr lang="en-US" dirty="0" err="1"/>
              <a:t>Superconduttività</a:t>
            </a:r>
            <a:r>
              <a:rPr lang="en-US" dirty="0"/>
              <a:t> </a:t>
            </a:r>
            <a:r>
              <a:rPr lang="en-US" dirty="0" err="1"/>
              <a:t>Applicata</a:t>
            </a:r>
            <a:r>
              <a:rPr lang="en-US" dirty="0"/>
              <a:t> </a:t>
            </a:r>
          </a:p>
          <a:p>
            <a:pPr lvl="1"/>
            <a:r>
              <a:rPr lang="en-US" b="1" dirty="0">
                <a:solidFill>
                  <a:srgbClr val="C00000"/>
                </a:solidFill>
              </a:rPr>
              <a:t>SC magnets and SRF cavities</a:t>
            </a:r>
          </a:p>
          <a:p>
            <a:r>
              <a:rPr lang="en-US" dirty="0"/>
              <a:t>Also photocathodes and other activities (</a:t>
            </a:r>
            <a:r>
              <a:rPr lang="en-US" dirty="0" err="1"/>
              <a:t>BriXino</a:t>
            </a:r>
            <a:r>
              <a:rPr lang="en-US" dirty="0"/>
              <a:t>, radionuclides studies)</a:t>
            </a:r>
          </a:p>
          <a:p>
            <a:r>
              <a:rPr lang="en-US" dirty="0"/>
              <a:t>(old) </a:t>
            </a:r>
            <a:r>
              <a:rPr lang="en-US" dirty="0" err="1"/>
              <a:t>LHe</a:t>
            </a:r>
            <a:r>
              <a:rPr lang="en-US" dirty="0"/>
              <a:t> plant to be renewed in the next 2 years</a:t>
            </a:r>
          </a:p>
          <a:p>
            <a:r>
              <a:rPr lang="en-US" dirty="0"/>
              <a:t>About 25 people active in applied superconductivity</a:t>
            </a:r>
          </a:p>
          <a:p>
            <a:r>
              <a:rPr lang="en-US" dirty="0"/>
              <a:t>Belong to </a:t>
            </a:r>
            <a:r>
              <a:rPr lang="en-US" dirty="0" err="1"/>
              <a:t>Unimi</a:t>
            </a:r>
            <a:r>
              <a:rPr lang="en-US" dirty="0"/>
              <a:t>, co-managed by INFN-Milano and </a:t>
            </a:r>
            <a:r>
              <a:rPr lang="en-US" dirty="0" err="1"/>
              <a:t>Unimi</a:t>
            </a:r>
            <a:r>
              <a:rPr lang="en-US" dirty="0"/>
              <a:t>-DIFI</a:t>
            </a:r>
          </a:p>
          <a:p>
            <a:r>
              <a:rPr lang="en-US" dirty="0"/>
              <a:t>It is National R.I. as INFN infrastructure (in the list of PNIR as medium priority)</a:t>
            </a:r>
          </a:p>
          <a:p>
            <a:endParaRPr lang="en-US" dirty="0"/>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18</a:t>
            </a:fld>
            <a:endParaRPr lang="en-US"/>
          </a:p>
        </p:txBody>
      </p:sp>
      <p:pic>
        <p:nvPicPr>
          <p:cNvPr id="7" name="Picture 6">
            <a:extLst>
              <a:ext uri="{FF2B5EF4-FFF2-40B4-BE49-F238E27FC236}">
                <a16:creationId xmlns:a16="http://schemas.microsoft.com/office/drawing/2014/main" id="{7010494B-9CED-D0F9-C742-7DECFF49B468}"/>
              </a:ext>
            </a:extLst>
          </p:cNvPr>
          <p:cNvPicPr>
            <a:picLocks noChangeAspect="1"/>
          </p:cNvPicPr>
          <p:nvPr/>
        </p:nvPicPr>
        <p:blipFill>
          <a:blip r:embed="rId2"/>
          <a:stretch>
            <a:fillRect/>
          </a:stretch>
        </p:blipFill>
        <p:spPr>
          <a:xfrm>
            <a:off x="5638726" y="2080741"/>
            <a:ext cx="6023186" cy="3788778"/>
          </a:xfrm>
          <a:prstGeom prst="rect">
            <a:avLst/>
          </a:prstGeom>
        </p:spPr>
      </p:pic>
    </p:spTree>
    <p:extLst>
      <p:ext uri="{BB962C8B-B14F-4D97-AF65-F5344CB8AC3E}">
        <p14:creationId xmlns:p14="http://schemas.microsoft.com/office/powerpoint/2010/main" val="355231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DA49E-BE40-B528-1F52-EC92EEF7A261}"/>
              </a:ext>
            </a:extLst>
          </p:cNvPr>
          <p:cNvSpPr>
            <a:spLocks noGrp="1"/>
          </p:cNvSpPr>
          <p:nvPr>
            <p:ph type="title"/>
          </p:nvPr>
        </p:nvSpPr>
        <p:spPr/>
        <p:txBody>
          <a:bodyPr/>
          <a:lstStyle/>
          <a:p>
            <a:r>
              <a:rPr lang="en-US" dirty="0"/>
              <a:t>Main activity WP4</a:t>
            </a:r>
          </a:p>
        </p:txBody>
      </p:sp>
      <p:sp>
        <p:nvSpPr>
          <p:cNvPr id="6" name="Content Placeholder 5">
            <a:extLst>
              <a:ext uri="{FF2B5EF4-FFF2-40B4-BE49-F238E27FC236}">
                <a16:creationId xmlns:a16="http://schemas.microsoft.com/office/drawing/2014/main" id="{2F30C1AB-DD30-C09F-CB0D-344E6F3C322F}"/>
              </a:ext>
            </a:extLst>
          </p:cNvPr>
          <p:cNvSpPr>
            <a:spLocks noGrp="1"/>
          </p:cNvSpPr>
          <p:nvPr>
            <p:ph idx="1"/>
          </p:nvPr>
        </p:nvSpPr>
        <p:spPr/>
        <p:txBody>
          <a:bodyPr>
            <a:normAutofit fontScale="92500" lnSpcReduction="10000"/>
          </a:bodyPr>
          <a:lstStyle/>
          <a:p>
            <a:r>
              <a:rPr lang="en-US" dirty="0"/>
              <a:t>Re-vamping of the exiting equipment in the main hall for SC magnet test</a:t>
            </a:r>
          </a:p>
          <a:p>
            <a:pPr lvl="1"/>
            <a:r>
              <a:rPr lang="en-US" dirty="0"/>
              <a:t>(INFN) Revamping of the existing SC magnet test facility (for bare magnets) up to 30 kA</a:t>
            </a:r>
          </a:p>
          <a:p>
            <a:pPr lvl="1"/>
            <a:r>
              <a:rPr lang="en-US" dirty="0"/>
              <a:t>(INFN) Addition of VTI for magnet tests at variable temperature, new feeding lines, </a:t>
            </a:r>
            <a:r>
              <a:rPr lang="en-US" dirty="0" err="1"/>
              <a:t>etc</a:t>
            </a:r>
            <a:r>
              <a:rPr lang="en-US" dirty="0"/>
              <a:t>…</a:t>
            </a:r>
          </a:p>
          <a:p>
            <a:r>
              <a:rPr lang="en-US" dirty="0"/>
              <a:t>(DIFI) New building for a </a:t>
            </a:r>
            <a:r>
              <a:rPr lang="en-US" b="1" dirty="0"/>
              <a:t>Superconducting Magnet Laboratory </a:t>
            </a:r>
            <a:r>
              <a:rPr lang="en-US" dirty="0"/>
              <a:t>open to other labs and Industry to support new projects (FCC, </a:t>
            </a:r>
            <a:r>
              <a:rPr lang="en-US" b="1" dirty="0" err="1">
                <a:solidFill>
                  <a:srgbClr val="C00000"/>
                </a:solidFill>
              </a:rPr>
              <a:t>MuCol</a:t>
            </a:r>
            <a:r>
              <a:rPr lang="en-US" dirty="0"/>
              <a:t>, other) and novel ideas</a:t>
            </a:r>
          </a:p>
          <a:p>
            <a:r>
              <a:rPr lang="en-US" dirty="0"/>
              <a:t>(DIFI) Metal AD equipment to support prototypal activity</a:t>
            </a:r>
          </a:p>
          <a:p>
            <a:r>
              <a:rPr lang="en-US" dirty="0"/>
              <a:t>(INFN) A complete set of new equipment for manufacturing small/medium size SC magnets</a:t>
            </a:r>
          </a:p>
        </p:txBody>
      </p:sp>
      <p:sp>
        <p:nvSpPr>
          <p:cNvPr id="3" name="Date Placeholder 2">
            <a:extLst>
              <a:ext uri="{FF2B5EF4-FFF2-40B4-BE49-F238E27FC236}">
                <a16:creationId xmlns:a16="http://schemas.microsoft.com/office/drawing/2014/main" id="{E3C94FA8-6CCD-568E-2C0E-22772959AFF4}"/>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755E4DE5-9E43-7EF5-F141-652B9EA538AF}"/>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895DBB66-BADA-2EE0-69B9-A74ECCEF05DC}"/>
              </a:ext>
            </a:extLst>
          </p:cNvPr>
          <p:cNvSpPr>
            <a:spLocks noGrp="1"/>
          </p:cNvSpPr>
          <p:nvPr>
            <p:ph type="sldNum" sz="quarter" idx="12"/>
          </p:nvPr>
        </p:nvSpPr>
        <p:spPr/>
        <p:txBody>
          <a:bodyPr/>
          <a:lstStyle/>
          <a:p>
            <a:fld id="{37892B85-A679-1943-821F-72C61F74835B}" type="slidenum">
              <a:rPr lang="en-US" smtClean="0"/>
              <a:t>19</a:t>
            </a:fld>
            <a:endParaRPr lang="en-US"/>
          </a:p>
        </p:txBody>
      </p:sp>
    </p:spTree>
    <p:extLst>
      <p:ext uri="{BB962C8B-B14F-4D97-AF65-F5344CB8AC3E}">
        <p14:creationId xmlns:p14="http://schemas.microsoft.com/office/powerpoint/2010/main" val="98077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EA5D-E883-88ED-A59B-419FF5B1AF08}"/>
              </a:ext>
            </a:extLst>
          </p:cNvPr>
          <p:cNvSpPr>
            <a:spLocks noGrp="1"/>
          </p:cNvSpPr>
          <p:nvPr>
            <p:ph type="title"/>
          </p:nvPr>
        </p:nvSpPr>
        <p:spPr/>
        <p:txBody>
          <a:bodyPr/>
          <a:lstStyle/>
          <a:p>
            <a:r>
              <a:rPr lang="en-US" dirty="0"/>
              <a:t>IRIS project - scope</a:t>
            </a:r>
          </a:p>
        </p:txBody>
      </p:sp>
      <p:sp>
        <p:nvSpPr>
          <p:cNvPr id="3" name="Content Placeholder 2">
            <a:extLst>
              <a:ext uri="{FF2B5EF4-FFF2-40B4-BE49-F238E27FC236}">
                <a16:creationId xmlns:a16="http://schemas.microsoft.com/office/drawing/2014/main" id="{3051377E-5B5D-76CD-528A-36B879BA26F6}"/>
              </a:ext>
            </a:extLst>
          </p:cNvPr>
          <p:cNvSpPr>
            <a:spLocks noGrp="1"/>
          </p:cNvSpPr>
          <p:nvPr>
            <p:ph idx="1"/>
          </p:nvPr>
        </p:nvSpPr>
        <p:spPr/>
        <p:txBody>
          <a:bodyPr>
            <a:normAutofit/>
          </a:bodyPr>
          <a:lstStyle/>
          <a:p>
            <a:r>
              <a:rPr lang="en-US" dirty="0"/>
              <a:t>Response to a call by the Ministry for Research in the frame of the PNRR, Italian Next Generation Europe (or </a:t>
            </a:r>
            <a:r>
              <a:rPr lang="en-US" i="1" dirty="0"/>
              <a:t>Recovery Funds</a:t>
            </a:r>
            <a:r>
              <a:rPr lang="en-US" b="1" dirty="0"/>
              <a:t>)</a:t>
            </a:r>
            <a:endParaRPr lang="en-US" dirty="0"/>
          </a:p>
          <a:p>
            <a:r>
              <a:rPr lang="en-US" dirty="0"/>
              <a:t>Form a new distributed infrastructure for </a:t>
            </a:r>
            <a:r>
              <a:rPr lang="en-US" dirty="0">
                <a:solidFill>
                  <a:schemeClr val="bg2">
                    <a:lumMod val="50000"/>
                  </a:schemeClr>
                </a:solidFill>
              </a:rPr>
              <a:t>applied superconductivity </a:t>
            </a:r>
            <a:r>
              <a:rPr lang="en-US" dirty="0"/>
              <a:t>in Italy, mutualizing existing infrastructures, competences, skills and by expanding with new laboratories</a:t>
            </a:r>
          </a:p>
          <a:p>
            <a:r>
              <a:rPr lang="en-US" dirty="0">
                <a:sym typeface="Wingdings" panose="05000000000000000000" pitchFamily="2" charset="2"/>
              </a:rPr>
              <a:t></a:t>
            </a:r>
            <a:r>
              <a:rPr lang="en-US" dirty="0"/>
              <a:t> ultimate goal: contribute to </a:t>
            </a:r>
            <a:r>
              <a:rPr lang="en-US" dirty="0">
                <a:solidFill>
                  <a:srgbClr val="FF0000"/>
                </a:solidFill>
              </a:rPr>
              <a:t>Fundamental Physics instrumentation </a:t>
            </a:r>
            <a:r>
              <a:rPr lang="en-US" dirty="0"/>
              <a:t>(particle accelerators for post-LHC era) and to </a:t>
            </a:r>
            <a:r>
              <a:rPr lang="en-US" b="1" dirty="0">
                <a:solidFill>
                  <a:srgbClr val="00B050"/>
                </a:solidFill>
              </a:rPr>
              <a:t>Societal Applications for green energy and medicine</a:t>
            </a:r>
            <a:r>
              <a:rPr lang="en-US" dirty="0"/>
              <a:t>.</a:t>
            </a:r>
          </a:p>
        </p:txBody>
      </p:sp>
      <p:sp>
        <p:nvSpPr>
          <p:cNvPr id="4" name="Date Placeholder 3">
            <a:extLst>
              <a:ext uri="{FF2B5EF4-FFF2-40B4-BE49-F238E27FC236}">
                <a16:creationId xmlns:a16="http://schemas.microsoft.com/office/drawing/2014/main" id="{2F105C36-31C2-D925-EA77-EB2AEC4FB4FA}"/>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DDD771DD-9438-8AF6-884F-9CC5C5555A3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C4F479F8-61EC-E510-18F7-4043F225F4BC}"/>
              </a:ext>
            </a:extLst>
          </p:cNvPr>
          <p:cNvSpPr>
            <a:spLocks noGrp="1"/>
          </p:cNvSpPr>
          <p:nvPr>
            <p:ph type="sldNum" sz="quarter" idx="12"/>
          </p:nvPr>
        </p:nvSpPr>
        <p:spPr/>
        <p:txBody>
          <a:bodyPr/>
          <a:lstStyle/>
          <a:p>
            <a:fld id="{37892B85-A679-1943-821F-72C61F74835B}" type="slidenum">
              <a:rPr lang="en-US" smtClean="0"/>
              <a:t>2</a:t>
            </a:fld>
            <a:endParaRPr lang="en-US"/>
          </a:p>
        </p:txBody>
      </p:sp>
    </p:spTree>
    <p:extLst>
      <p:ext uri="{BB962C8B-B14F-4D97-AF65-F5344CB8AC3E}">
        <p14:creationId xmlns:p14="http://schemas.microsoft.com/office/powerpoint/2010/main" val="665536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o 10">
            <a:extLst>
              <a:ext uri="{FF2B5EF4-FFF2-40B4-BE49-F238E27FC236}">
                <a16:creationId xmlns:a16="http://schemas.microsoft.com/office/drawing/2014/main" id="{39026728-7A92-A3FD-C6DE-909149B48E26}"/>
              </a:ext>
            </a:extLst>
          </p:cNvPr>
          <p:cNvGrpSpPr/>
          <p:nvPr/>
        </p:nvGrpSpPr>
        <p:grpSpPr>
          <a:xfrm>
            <a:off x="1383162" y="1173862"/>
            <a:ext cx="9008341" cy="5304085"/>
            <a:chOff x="1383162" y="802801"/>
            <a:chExt cx="9893511" cy="5956915"/>
          </a:xfrm>
        </p:grpSpPr>
        <p:pic>
          <p:nvPicPr>
            <p:cNvPr id="2" name="Immagine 1" descr="Immagine che contiene interni, edificio&#10;&#10;Descrizione generata automaticamente">
              <a:extLst>
                <a:ext uri="{FF2B5EF4-FFF2-40B4-BE49-F238E27FC236}">
                  <a16:creationId xmlns:a16="http://schemas.microsoft.com/office/drawing/2014/main" id="{9FC76CAA-3FBA-9FDA-ED41-A36C52848D5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3351460" y="-1165497"/>
              <a:ext cx="5956915" cy="9893511"/>
            </a:xfrm>
            <a:prstGeom prst="rect">
              <a:avLst/>
            </a:prstGeom>
          </p:spPr>
        </p:pic>
        <p:sp>
          <p:nvSpPr>
            <p:cNvPr id="3" name="Line 6">
              <a:extLst>
                <a:ext uri="{FF2B5EF4-FFF2-40B4-BE49-F238E27FC236}">
                  <a16:creationId xmlns:a16="http://schemas.microsoft.com/office/drawing/2014/main" id="{F18CD97C-E4E1-D4C0-447D-0C06EA8B483E}"/>
                </a:ext>
              </a:extLst>
            </p:cNvPr>
            <p:cNvSpPr>
              <a:spLocks noChangeShapeType="1"/>
            </p:cNvSpPr>
            <p:nvPr/>
          </p:nvSpPr>
          <p:spPr bwMode="auto">
            <a:xfrm flipH="1">
              <a:off x="5839943" y="1960618"/>
              <a:ext cx="2105555" cy="1268286"/>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8">
              <a:extLst>
                <a:ext uri="{FF2B5EF4-FFF2-40B4-BE49-F238E27FC236}">
                  <a16:creationId xmlns:a16="http://schemas.microsoft.com/office/drawing/2014/main" id="{41F97351-E3AF-9205-DDDB-46E72FA11E50}"/>
                </a:ext>
              </a:extLst>
            </p:cNvPr>
            <p:cNvSpPr>
              <a:spLocks noChangeShapeType="1"/>
            </p:cNvSpPr>
            <p:nvPr/>
          </p:nvSpPr>
          <p:spPr bwMode="auto">
            <a:xfrm flipH="1">
              <a:off x="6305530" y="2586954"/>
              <a:ext cx="2480684" cy="841209"/>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Text Box 14">
              <a:extLst>
                <a:ext uri="{FF2B5EF4-FFF2-40B4-BE49-F238E27FC236}">
                  <a16:creationId xmlns:a16="http://schemas.microsoft.com/office/drawing/2014/main" id="{8AFAEC92-24B9-315F-3BC8-7BD5D07007D3}"/>
                </a:ext>
              </a:extLst>
            </p:cNvPr>
            <p:cNvSpPr txBox="1">
              <a:spLocks noChangeArrowheads="1"/>
            </p:cNvSpPr>
            <p:nvPr/>
          </p:nvSpPr>
          <p:spPr bwMode="auto">
            <a:xfrm>
              <a:off x="7023616" y="1700796"/>
              <a:ext cx="1762599"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a:latin typeface="+mn-lt"/>
                </a:rPr>
                <a:t>High field solenoids</a:t>
              </a:r>
              <a:endParaRPr lang="en-US" altLang="it-IT" sz="1600">
                <a:latin typeface="+mn-lt"/>
              </a:endParaRPr>
            </a:p>
          </p:txBody>
        </p:sp>
        <p:sp>
          <p:nvSpPr>
            <p:cNvPr id="6" name="Line 16">
              <a:extLst>
                <a:ext uri="{FF2B5EF4-FFF2-40B4-BE49-F238E27FC236}">
                  <a16:creationId xmlns:a16="http://schemas.microsoft.com/office/drawing/2014/main" id="{9FC1EDCF-19DD-213C-83F4-1C2A5F7D479C}"/>
                </a:ext>
              </a:extLst>
            </p:cNvPr>
            <p:cNvSpPr>
              <a:spLocks noChangeShapeType="1"/>
            </p:cNvSpPr>
            <p:nvPr/>
          </p:nvSpPr>
          <p:spPr bwMode="auto">
            <a:xfrm flipH="1" flipV="1">
              <a:off x="7230819" y="4084178"/>
              <a:ext cx="1380530" cy="351413"/>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Text Box 18">
              <a:extLst>
                <a:ext uri="{FF2B5EF4-FFF2-40B4-BE49-F238E27FC236}">
                  <a16:creationId xmlns:a16="http://schemas.microsoft.com/office/drawing/2014/main" id="{2FAE702C-741A-2B80-5421-EFB68086B9B9}"/>
                </a:ext>
              </a:extLst>
            </p:cNvPr>
            <p:cNvSpPr txBox="1">
              <a:spLocks noChangeArrowheads="1"/>
            </p:cNvSpPr>
            <p:nvPr/>
          </p:nvSpPr>
          <p:spPr bwMode="auto">
            <a:xfrm>
              <a:off x="8015423" y="2304657"/>
              <a:ext cx="1780978"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a:latin typeface="+mn-lt"/>
                </a:rPr>
                <a:t>SC </a:t>
              </a:r>
              <a:r>
                <a:rPr lang="it-IT" altLang="it-IT" sz="1600" err="1">
                  <a:latin typeface="+mn-lt"/>
                </a:rPr>
                <a:t>wire</a:t>
              </a:r>
              <a:r>
                <a:rPr lang="it-IT" altLang="it-IT" sz="1600">
                  <a:latin typeface="+mn-lt"/>
                </a:rPr>
                <a:t> </a:t>
              </a:r>
              <a:r>
                <a:rPr lang="it-IT" altLang="it-IT" sz="1600" err="1">
                  <a:latin typeface="+mn-lt"/>
                </a:rPr>
                <a:t>testing</a:t>
              </a:r>
              <a:r>
                <a:rPr lang="it-IT" altLang="it-IT" sz="1600">
                  <a:latin typeface="+mn-lt"/>
                </a:rPr>
                <a:t> area</a:t>
              </a:r>
              <a:endParaRPr lang="en-US" altLang="it-IT" sz="1600">
                <a:latin typeface="+mn-lt"/>
              </a:endParaRPr>
            </a:p>
          </p:txBody>
        </p:sp>
        <p:sp>
          <p:nvSpPr>
            <p:cNvPr id="8" name="Text Box 19">
              <a:extLst>
                <a:ext uri="{FF2B5EF4-FFF2-40B4-BE49-F238E27FC236}">
                  <a16:creationId xmlns:a16="http://schemas.microsoft.com/office/drawing/2014/main" id="{D6C170DC-4068-3A7A-372A-1BF30E184B93}"/>
                </a:ext>
              </a:extLst>
            </p:cNvPr>
            <p:cNvSpPr txBox="1">
              <a:spLocks noChangeArrowheads="1"/>
            </p:cNvSpPr>
            <p:nvPr/>
          </p:nvSpPr>
          <p:spPr bwMode="auto">
            <a:xfrm>
              <a:off x="8542861" y="4436626"/>
              <a:ext cx="1401669"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dirty="0">
                  <a:latin typeface="+mn-lt"/>
                </a:rPr>
                <a:t>High </a:t>
              </a:r>
              <a:r>
                <a:rPr lang="it-IT" altLang="it-IT" sz="1600" dirty="0" err="1">
                  <a:latin typeface="+mn-lt"/>
                </a:rPr>
                <a:t>current</a:t>
              </a:r>
              <a:r>
                <a:rPr lang="it-IT" altLang="it-IT" sz="1600" dirty="0">
                  <a:latin typeface="+mn-lt"/>
                </a:rPr>
                <a:t> PS</a:t>
              </a:r>
              <a:endParaRPr lang="en-US" altLang="it-IT" sz="1600" dirty="0">
                <a:latin typeface="+mn-lt"/>
              </a:endParaRPr>
            </a:p>
          </p:txBody>
        </p:sp>
        <p:sp>
          <p:nvSpPr>
            <p:cNvPr id="9" name="Text Box 19">
              <a:extLst>
                <a:ext uri="{FF2B5EF4-FFF2-40B4-BE49-F238E27FC236}">
                  <a16:creationId xmlns:a16="http://schemas.microsoft.com/office/drawing/2014/main" id="{AFBD5B5C-8431-C5FE-8925-8C1E3B4C1664}"/>
                </a:ext>
              </a:extLst>
            </p:cNvPr>
            <p:cNvSpPr txBox="1">
              <a:spLocks noChangeArrowheads="1"/>
            </p:cNvSpPr>
            <p:nvPr/>
          </p:nvSpPr>
          <p:spPr bwMode="auto">
            <a:xfrm>
              <a:off x="8110656" y="5876033"/>
              <a:ext cx="1599386" cy="759180"/>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dirty="0">
                  <a:latin typeface="+mn-lt"/>
                </a:rPr>
                <a:t>Test Station for long </a:t>
              </a:r>
              <a:r>
                <a:rPr lang="it-IT" altLang="it-IT" sz="1600" dirty="0" err="1">
                  <a:latin typeface="+mn-lt"/>
                </a:rPr>
                <a:t>magnets</a:t>
              </a:r>
              <a:r>
                <a:rPr lang="it-IT" altLang="it-IT" sz="1600" dirty="0">
                  <a:latin typeface="+mn-lt"/>
                </a:rPr>
                <a:t>  &amp; High </a:t>
              </a:r>
              <a:r>
                <a:rPr lang="it-IT" altLang="it-IT" sz="1600" dirty="0" err="1">
                  <a:latin typeface="+mn-lt"/>
                </a:rPr>
                <a:t>Current</a:t>
              </a:r>
              <a:endParaRPr lang="en-US" altLang="it-IT" sz="1600" dirty="0">
                <a:latin typeface="+mn-lt"/>
              </a:endParaRPr>
            </a:p>
          </p:txBody>
        </p:sp>
        <p:sp>
          <p:nvSpPr>
            <p:cNvPr id="10" name="Line 16">
              <a:extLst>
                <a:ext uri="{FF2B5EF4-FFF2-40B4-BE49-F238E27FC236}">
                  <a16:creationId xmlns:a16="http://schemas.microsoft.com/office/drawing/2014/main" id="{20D02E7A-DAC3-F75D-00E8-9FD200215BAE}"/>
                </a:ext>
              </a:extLst>
            </p:cNvPr>
            <p:cNvSpPr>
              <a:spLocks noChangeShapeType="1"/>
            </p:cNvSpPr>
            <p:nvPr/>
          </p:nvSpPr>
          <p:spPr bwMode="auto">
            <a:xfrm flipH="1" flipV="1">
              <a:off x="5955414" y="6136887"/>
              <a:ext cx="2233387" cy="184110"/>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 name="Title 11">
            <a:extLst>
              <a:ext uri="{FF2B5EF4-FFF2-40B4-BE49-F238E27FC236}">
                <a16:creationId xmlns:a16="http://schemas.microsoft.com/office/drawing/2014/main" id="{4C035E66-DE9D-A383-EFF5-914ECEB56D93}"/>
              </a:ext>
            </a:extLst>
          </p:cNvPr>
          <p:cNvSpPr>
            <a:spLocks noGrp="1"/>
          </p:cNvSpPr>
          <p:nvPr>
            <p:ph type="title"/>
          </p:nvPr>
        </p:nvSpPr>
        <p:spPr/>
        <p:txBody>
          <a:bodyPr/>
          <a:lstStyle/>
          <a:p>
            <a:r>
              <a:rPr lang="en-US" dirty="0"/>
              <a:t>LASA Hall </a:t>
            </a:r>
          </a:p>
        </p:txBody>
      </p:sp>
      <p:sp>
        <p:nvSpPr>
          <p:cNvPr id="13" name="Date Placeholder 12">
            <a:extLst>
              <a:ext uri="{FF2B5EF4-FFF2-40B4-BE49-F238E27FC236}">
                <a16:creationId xmlns:a16="http://schemas.microsoft.com/office/drawing/2014/main" id="{31A0CCF1-0A1B-A26F-EF46-09836A9FA00C}"/>
              </a:ext>
            </a:extLst>
          </p:cNvPr>
          <p:cNvSpPr>
            <a:spLocks noGrp="1"/>
          </p:cNvSpPr>
          <p:nvPr>
            <p:ph type="dt" sz="half" idx="10"/>
          </p:nvPr>
        </p:nvSpPr>
        <p:spPr/>
        <p:txBody>
          <a:bodyPr/>
          <a:lstStyle/>
          <a:p>
            <a:r>
              <a:rPr lang="en-US"/>
              <a:t>11/October/2022</a:t>
            </a:r>
          </a:p>
        </p:txBody>
      </p:sp>
      <p:sp>
        <p:nvSpPr>
          <p:cNvPr id="14" name="Footer Placeholder 13">
            <a:extLst>
              <a:ext uri="{FF2B5EF4-FFF2-40B4-BE49-F238E27FC236}">
                <a16:creationId xmlns:a16="http://schemas.microsoft.com/office/drawing/2014/main" id="{D605A492-253A-8A3E-0601-963C82ECC7DB}"/>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15" name="Slide Number Placeholder 14">
            <a:extLst>
              <a:ext uri="{FF2B5EF4-FFF2-40B4-BE49-F238E27FC236}">
                <a16:creationId xmlns:a16="http://schemas.microsoft.com/office/drawing/2014/main" id="{B64B890E-0435-DFDD-AED6-5F4D1D3A0736}"/>
              </a:ext>
            </a:extLst>
          </p:cNvPr>
          <p:cNvSpPr>
            <a:spLocks noGrp="1"/>
          </p:cNvSpPr>
          <p:nvPr>
            <p:ph type="sldNum" sz="quarter" idx="12"/>
          </p:nvPr>
        </p:nvSpPr>
        <p:spPr/>
        <p:txBody>
          <a:bodyPr/>
          <a:lstStyle/>
          <a:p>
            <a:fld id="{37892B85-A679-1943-821F-72C61F74835B}" type="slidenum">
              <a:rPr lang="en-US" smtClean="0"/>
              <a:t>20</a:t>
            </a:fld>
            <a:endParaRPr lang="en-US"/>
          </a:p>
        </p:txBody>
      </p:sp>
    </p:spTree>
    <p:extLst>
      <p:ext uri="{BB962C8B-B14F-4D97-AF65-F5344CB8AC3E}">
        <p14:creationId xmlns:p14="http://schemas.microsoft.com/office/powerpoint/2010/main" val="27250453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esterni, pietra&#10;&#10;Descrizione generata automaticamente">
            <a:extLst>
              <a:ext uri="{FF2B5EF4-FFF2-40B4-BE49-F238E27FC236}">
                <a16:creationId xmlns:a16="http://schemas.microsoft.com/office/drawing/2014/main" id="{053469B3-4C8D-D355-EE69-008175A5A7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66759" y="2068948"/>
            <a:ext cx="4757770" cy="3568328"/>
          </a:xfrm>
          <a:prstGeom prst="rect">
            <a:avLst/>
          </a:prstGeom>
        </p:spPr>
      </p:pic>
      <p:pic>
        <p:nvPicPr>
          <p:cNvPr id="9" name="Immagine 8">
            <a:extLst>
              <a:ext uri="{FF2B5EF4-FFF2-40B4-BE49-F238E27FC236}">
                <a16:creationId xmlns:a16="http://schemas.microsoft.com/office/drawing/2014/main" id="{66282412-3D64-A76D-56C8-E4F34962DF4E}"/>
              </a:ext>
            </a:extLst>
          </p:cNvPr>
          <p:cNvPicPr>
            <a:picLocks noChangeAspect="1"/>
          </p:cNvPicPr>
          <p:nvPr/>
        </p:nvPicPr>
        <p:blipFill>
          <a:blip r:embed="rId3"/>
          <a:stretch>
            <a:fillRect/>
          </a:stretch>
        </p:blipFill>
        <p:spPr>
          <a:xfrm>
            <a:off x="5340626" y="1827502"/>
            <a:ext cx="6374296" cy="3880794"/>
          </a:xfrm>
          <a:prstGeom prst="rect">
            <a:avLst/>
          </a:prstGeom>
        </p:spPr>
      </p:pic>
      <p:sp>
        <p:nvSpPr>
          <p:cNvPr id="2" name="Title 1">
            <a:extLst>
              <a:ext uri="{FF2B5EF4-FFF2-40B4-BE49-F238E27FC236}">
                <a16:creationId xmlns:a16="http://schemas.microsoft.com/office/drawing/2014/main" id="{9D5BFA80-AD65-06AA-F81C-C6B46D894A50}"/>
              </a:ext>
            </a:extLst>
          </p:cNvPr>
          <p:cNvSpPr>
            <a:spLocks noGrp="1"/>
          </p:cNvSpPr>
          <p:nvPr>
            <p:ph type="title"/>
          </p:nvPr>
        </p:nvSpPr>
        <p:spPr/>
        <p:txBody>
          <a:bodyPr>
            <a:normAutofit fontScale="90000"/>
          </a:bodyPr>
          <a:lstStyle/>
          <a:p>
            <a:r>
              <a:rPr lang="en-US" dirty="0"/>
              <a:t>300-400 m2 surface building</a:t>
            </a:r>
            <a:br>
              <a:rPr lang="en-US" dirty="0"/>
            </a:br>
            <a:r>
              <a:rPr lang="en-US" dirty="0"/>
              <a:t>2 floors + underground bunker</a:t>
            </a:r>
          </a:p>
        </p:txBody>
      </p:sp>
      <p:sp>
        <p:nvSpPr>
          <p:cNvPr id="3" name="Date Placeholder 2">
            <a:extLst>
              <a:ext uri="{FF2B5EF4-FFF2-40B4-BE49-F238E27FC236}">
                <a16:creationId xmlns:a16="http://schemas.microsoft.com/office/drawing/2014/main" id="{FD678B77-00A0-9873-B6B0-3683D438935F}"/>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4CDDB0C3-CB86-2703-F71E-64F188204051}"/>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642F5017-4C57-32EF-009C-EE3240F153D4}"/>
              </a:ext>
            </a:extLst>
          </p:cNvPr>
          <p:cNvSpPr>
            <a:spLocks noGrp="1"/>
          </p:cNvSpPr>
          <p:nvPr>
            <p:ph type="sldNum" sz="quarter" idx="12"/>
          </p:nvPr>
        </p:nvSpPr>
        <p:spPr/>
        <p:txBody>
          <a:bodyPr/>
          <a:lstStyle/>
          <a:p>
            <a:fld id="{37892B85-A679-1943-821F-72C61F74835B}" type="slidenum">
              <a:rPr lang="en-US" smtClean="0"/>
              <a:t>21</a:t>
            </a:fld>
            <a:endParaRPr lang="en-US"/>
          </a:p>
        </p:txBody>
      </p:sp>
    </p:spTree>
    <p:extLst>
      <p:ext uri="{BB962C8B-B14F-4D97-AF65-F5344CB8AC3E}">
        <p14:creationId xmlns:p14="http://schemas.microsoft.com/office/powerpoint/2010/main" val="2158207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ABFD8E0-388E-B0CE-1343-E5667FCF4ECA}"/>
              </a:ext>
            </a:extLst>
          </p:cNvPr>
          <p:cNvPicPr>
            <a:picLocks noChangeAspect="1"/>
          </p:cNvPicPr>
          <p:nvPr/>
        </p:nvPicPr>
        <p:blipFill>
          <a:blip r:embed="rId2"/>
          <a:stretch>
            <a:fillRect/>
          </a:stretch>
        </p:blipFill>
        <p:spPr>
          <a:xfrm rot="21419750">
            <a:off x="781049" y="1559823"/>
            <a:ext cx="5081001" cy="4423535"/>
          </a:xfrm>
          <a:prstGeom prst="rect">
            <a:avLst/>
          </a:prstGeom>
        </p:spPr>
      </p:pic>
      <p:pic>
        <p:nvPicPr>
          <p:cNvPr id="5" name="Immagine 4">
            <a:extLst>
              <a:ext uri="{FF2B5EF4-FFF2-40B4-BE49-F238E27FC236}">
                <a16:creationId xmlns:a16="http://schemas.microsoft.com/office/drawing/2014/main" id="{698CE84C-FFC5-1C49-31AF-50F300F57DEC}"/>
              </a:ext>
            </a:extLst>
          </p:cNvPr>
          <p:cNvPicPr>
            <a:picLocks noChangeAspect="1"/>
          </p:cNvPicPr>
          <p:nvPr/>
        </p:nvPicPr>
        <p:blipFill>
          <a:blip r:embed="rId3"/>
          <a:stretch>
            <a:fillRect/>
          </a:stretch>
        </p:blipFill>
        <p:spPr>
          <a:xfrm rot="302350">
            <a:off x="6069495" y="1660656"/>
            <a:ext cx="5429844" cy="3897174"/>
          </a:xfrm>
          <a:prstGeom prst="rect">
            <a:avLst/>
          </a:prstGeom>
        </p:spPr>
      </p:pic>
      <p:sp>
        <p:nvSpPr>
          <p:cNvPr id="2" name="Date Placeholder 1">
            <a:extLst>
              <a:ext uri="{FF2B5EF4-FFF2-40B4-BE49-F238E27FC236}">
                <a16:creationId xmlns:a16="http://schemas.microsoft.com/office/drawing/2014/main" id="{8550C1C3-E01D-0881-B5FB-A07774F15972}"/>
              </a:ext>
            </a:extLst>
          </p:cNvPr>
          <p:cNvSpPr>
            <a:spLocks noGrp="1"/>
          </p:cNvSpPr>
          <p:nvPr>
            <p:ph type="dt" sz="half" idx="10"/>
          </p:nvPr>
        </p:nvSpPr>
        <p:spPr/>
        <p:txBody>
          <a:bodyPr/>
          <a:lstStyle/>
          <a:p>
            <a:r>
              <a:rPr lang="en-US"/>
              <a:t>11/October/2022</a:t>
            </a:r>
            <a:endParaRPr lang="it-IT"/>
          </a:p>
        </p:txBody>
      </p:sp>
      <p:sp>
        <p:nvSpPr>
          <p:cNvPr id="4" name="Footer Placeholder 3">
            <a:extLst>
              <a:ext uri="{FF2B5EF4-FFF2-40B4-BE49-F238E27FC236}">
                <a16:creationId xmlns:a16="http://schemas.microsoft.com/office/drawing/2014/main" id="{BFF88C9A-A274-D4A1-B61C-07E6C90D096F}"/>
              </a:ext>
            </a:extLst>
          </p:cNvPr>
          <p:cNvSpPr>
            <a:spLocks noGrp="1"/>
          </p:cNvSpPr>
          <p:nvPr>
            <p:ph type="ftr" sz="quarter" idx="11"/>
          </p:nvPr>
        </p:nvSpPr>
        <p:spPr/>
        <p:txBody>
          <a:bodyPr/>
          <a:lstStyle/>
          <a:p>
            <a:r>
              <a:rPr lang="it-IT"/>
              <a:t>Prof. Lucio Rossi - Università e INFN Milano L.A.S.A. - IRIS @ INFN-A Seminars</a:t>
            </a:r>
          </a:p>
        </p:txBody>
      </p:sp>
      <p:sp>
        <p:nvSpPr>
          <p:cNvPr id="6" name="Slide Number Placeholder 5">
            <a:extLst>
              <a:ext uri="{FF2B5EF4-FFF2-40B4-BE49-F238E27FC236}">
                <a16:creationId xmlns:a16="http://schemas.microsoft.com/office/drawing/2014/main" id="{DF90132A-4939-640B-03A0-B392BC197B7B}"/>
              </a:ext>
            </a:extLst>
          </p:cNvPr>
          <p:cNvSpPr>
            <a:spLocks noGrp="1"/>
          </p:cNvSpPr>
          <p:nvPr>
            <p:ph type="sldNum" sz="quarter" idx="12"/>
          </p:nvPr>
        </p:nvSpPr>
        <p:spPr/>
        <p:txBody>
          <a:bodyPr/>
          <a:lstStyle/>
          <a:p>
            <a:fld id="{998843C0-DCD5-43C2-BEF0-A85E65693D80}" type="slidenum">
              <a:rPr lang="it-IT" smtClean="0"/>
              <a:t>22</a:t>
            </a:fld>
            <a:endParaRPr lang="it-IT"/>
          </a:p>
        </p:txBody>
      </p:sp>
    </p:spTree>
    <p:extLst>
      <p:ext uri="{BB962C8B-B14F-4D97-AF65-F5344CB8AC3E}">
        <p14:creationId xmlns:p14="http://schemas.microsoft.com/office/powerpoint/2010/main" val="2943025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D46F8BCF-AFA7-7FE5-D081-9571478279D9}"/>
              </a:ext>
            </a:extLst>
          </p:cNvPr>
          <p:cNvSpPr>
            <a:spLocks noGrp="1"/>
          </p:cNvSpPr>
          <p:nvPr>
            <p:ph type="title"/>
          </p:nvPr>
        </p:nvSpPr>
        <p:spPr>
          <a:xfrm>
            <a:off x="1888883" y="191093"/>
            <a:ext cx="6317511" cy="1239838"/>
          </a:xfrm>
        </p:spPr>
        <p:txBody>
          <a:bodyPr>
            <a:normAutofit fontScale="90000"/>
          </a:bodyPr>
          <a:lstStyle/>
          <a:p>
            <a:pPr algn="l"/>
            <a:r>
              <a:rPr lang="it-IT" dirty="0"/>
              <a:t>WP5 – Napoli - CIRMIS</a:t>
            </a:r>
            <a:br>
              <a:rPr lang="it-IT" dirty="0"/>
            </a:br>
            <a:r>
              <a:rPr lang="it-IT" dirty="0"/>
              <a:t>IMPALAB expertise</a:t>
            </a:r>
          </a:p>
        </p:txBody>
      </p:sp>
      <p:sp>
        <p:nvSpPr>
          <p:cNvPr id="6" name="Segnaposto testo 5">
            <a:extLst>
              <a:ext uri="{FF2B5EF4-FFF2-40B4-BE49-F238E27FC236}">
                <a16:creationId xmlns:a16="http://schemas.microsoft.com/office/drawing/2014/main" id="{34FD8606-5A28-D3C6-BD84-CFB1E2421847}"/>
              </a:ext>
            </a:extLst>
          </p:cNvPr>
          <p:cNvSpPr>
            <a:spLocks noGrp="1"/>
          </p:cNvSpPr>
          <p:nvPr>
            <p:ph type="body" idx="1"/>
          </p:nvPr>
        </p:nvSpPr>
        <p:spPr>
          <a:xfrm>
            <a:off x="844550" y="1601676"/>
            <a:ext cx="7502917" cy="4648200"/>
          </a:xfrm>
        </p:spPr>
        <p:txBody>
          <a:bodyPr>
            <a:normAutofit fontScale="92500" lnSpcReduction="10000"/>
          </a:bodyPr>
          <a:lstStyle/>
          <a:p>
            <a:pPr>
              <a:spcBef>
                <a:spcPts val="0"/>
              </a:spcBef>
            </a:pPr>
            <a:r>
              <a:rPr lang="it-IT" dirty="0" err="1"/>
              <a:t>Magnetic</a:t>
            </a:r>
            <a:r>
              <a:rPr lang="it-IT" dirty="0"/>
              <a:t> </a:t>
            </a:r>
            <a:r>
              <a:rPr lang="it-IT" dirty="0" err="1"/>
              <a:t>measurements</a:t>
            </a:r>
            <a:endParaRPr lang="it-IT" dirty="0"/>
          </a:p>
          <a:p>
            <a:pPr lvl="1">
              <a:spcBef>
                <a:spcPts val="0"/>
              </a:spcBef>
            </a:pPr>
            <a:r>
              <a:rPr lang="en-US" sz="1600" dirty="0"/>
              <a:t>Improved digital integrator for magnetic measurements.</a:t>
            </a:r>
          </a:p>
          <a:p>
            <a:pPr lvl="1">
              <a:spcBef>
                <a:spcPts val="0"/>
              </a:spcBef>
            </a:pPr>
            <a:r>
              <a:rPr lang="en-US" sz="1600" dirty="0"/>
              <a:t>High rotation coil system.</a:t>
            </a:r>
          </a:p>
          <a:p>
            <a:pPr lvl="1">
              <a:spcBef>
                <a:spcPts val="0"/>
              </a:spcBef>
            </a:pPr>
            <a:r>
              <a:rPr lang="en-US" sz="1600" dirty="0"/>
              <a:t>Measurements of field harmonics, gradients and magnetic </a:t>
            </a:r>
            <a:r>
              <a:rPr lang="en-US" sz="1600" dirty="0" err="1"/>
              <a:t>centres</a:t>
            </a:r>
            <a:r>
              <a:rPr lang="en-US" sz="1600" dirty="0"/>
              <a:t> in small aperture magnets.</a:t>
            </a:r>
          </a:p>
          <a:p>
            <a:pPr lvl="1">
              <a:spcBef>
                <a:spcPts val="0"/>
              </a:spcBef>
            </a:pPr>
            <a:r>
              <a:rPr lang="en-US" sz="1600" dirty="0"/>
              <a:t>Vibrating wire for longitudinal field measurements</a:t>
            </a:r>
          </a:p>
          <a:p>
            <a:pPr lvl="1">
              <a:spcBef>
                <a:spcPts val="0"/>
              </a:spcBef>
            </a:pPr>
            <a:r>
              <a:rPr lang="en-US" sz="1600" dirty="0"/>
              <a:t>Monitoring of accelerator magnets during operation</a:t>
            </a:r>
          </a:p>
          <a:p>
            <a:pPr lvl="1">
              <a:spcBef>
                <a:spcPts val="0"/>
              </a:spcBef>
            </a:pPr>
            <a:r>
              <a:rPr lang="en-US" sz="1600" dirty="0"/>
              <a:t>Multi-purpose magnetic field mappers</a:t>
            </a:r>
          </a:p>
          <a:p>
            <a:pPr lvl="1">
              <a:spcBef>
                <a:spcPts val="0"/>
              </a:spcBef>
            </a:pPr>
            <a:r>
              <a:rPr lang="en-US" sz="1600" dirty="0" err="1"/>
              <a:t>Characterisation</a:t>
            </a:r>
            <a:r>
              <a:rPr lang="en-US" sz="1600" dirty="0"/>
              <a:t> of magnets </a:t>
            </a:r>
            <a:endParaRPr lang="it-IT" sz="1600" dirty="0"/>
          </a:p>
          <a:p>
            <a:pPr>
              <a:spcBef>
                <a:spcPts val="0"/>
              </a:spcBef>
            </a:pPr>
            <a:endParaRPr lang="it-IT" dirty="0"/>
          </a:p>
          <a:p>
            <a:pPr>
              <a:spcBef>
                <a:spcPts val="0"/>
              </a:spcBef>
            </a:pPr>
            <a:r>
              <a:rPr lang="it-IT" dirty="0" err="1"/>
              <a:t>Measurements</a:t>
            </a:r>
            <a:r>
              <a:rPr lang="it-IT" dirty="0"/>
              <a:t> on </a:t>
            </a:r>
            <a:r>
              <a:rPr lang="it-IT" dirty="0" err="1"/>
              <a:t>superconducting</a:t>
            </a:r>
            <a:r>
              <a:rPr lang="it-IT" dirty="0"/>
              <a:t> </a:t>
            </a:r>
            <a:r>
              <a:rPr lang="it-IT" dirty="0" err="1"/>
              <a:t>cables</a:t>
            </a:r>
            <a:endParaRPr lang="it-IT" dirty="0"/>
          </a:p>
          <a:p>
            <a:pPr lvl="1">
              <a:lnSpc>
                <a:spcPct val="110000"/>
              </a:lnSpc>
              <a:spcBef>
                <a:spcPts val="0"/>
              </a:spcBef>
            </a:pPr>
            <a:r>
              <a:rPr lang="en-US" sz="1600" dirty="0"/>
              <a:t>Test station for superconducting cables with superconducting transformers</a:t>
            </a:r>
          </a:p>
          <a:p>
            <a:pPr lvl="1">
              <a:lnSpc>
                <a:spcPct val="110000"/>
              </a:lnSpc>
              <a:spcBef>
                <a:spcPts val="0"/>
              </a:spcBef>
            </a:pPr>
            <a:r>
              <a:rPr lang="en-US" sz="1600" dirty="0"/>
              <a:t>Intelligent test controller for superconducting cables</a:t>
            </a:r>
            <a:endParaRPr lang="it-IT" sz="1600" dirty="0"/>
          </a:p>
          <a:p>
            <a:pPr>
              <a:spcBef>
                <a:spcPts val="0"/>
              </a:spcBef>
            </a:pPr>
            <a:endParaRPr lang="it-IT" dirty="0"/>
          </a:p>
          <a:p>
            <a:pPr>
              <a:spcBef>
                <a:spcPts val="0"/>
              </a:spcBef>
            </a:pPr>
            <a:r>
              <a:rPr lang="it-IT" dirty="0" err="1"/>
              <a:t>Cryogenics</a:t>
            </a:r>
            <a:endParaRPr lang="it-IT" dirty="0"/>
          </a:p>
          <a:p>
            <a:pPr lvl="1">
              <a:lnSpc>
                <a:spcPct val="110000"/>
              </a:lnSpc>
              <a:spcBef>
                <a:spcPts val="0"/>
              </a:spcBef>
            </a:pPr>
            <a:r>
              <a:rPr lang="it-IT" sz="1600" dirty="0" err="1"/>
              <a:t>Helium</a:t>
            </a:r>
            <a:r>
              <a:rPr lang="it-IT" sz="1600" dirty="0"/>
              <a:t> flow monitoring</a:t>
            </a:r>
          </a:p>
          <a:p>
            <a:pPr lvl="1">
              <a:lnSpc>
                <a:spcPct val="110000"/>
              </a:lnSpc>
              <a:spcBef>
                <a:spcPts val="0"/>
              </a:spcBef>
            </a:pPr>
            <a:r>
              <a:rPr lang="it-IT" sz="1600" dirty="0" err="1"/>
              <a:t>Failure</a:t>
            </a:r>
            <a:r>
              <a:rPr lang="it-IT" sz="1600" dirty="0"/>
              <a:t> </a:t>
            </a:r>
            <a:r>
              <a:rPr lang="it-IT" sz="1600" dirty="0" err="1"/>
              <a:t>detection</a:t>
            </a:r>
            <a:r>
              <a:rPr lang="it-IT" sz="1600" dirty="0"/>
              <a:t> for </a:t>
            </a:r>
            <a:r>
              <a:rPr lang="it-IT" sz="1600" dirty="0" err="1"/>
              <a:t>compressors</a:t>
            </a:r>
            <a:endParaRPr lang="it-IT" sz="1600" dirty="0"/>
          </a:p>
          <a:p>
            <a:pPr lvl="1">
              <a:lnSpc>
                <a:spcPct val="110000"/>
              </a:lnSpc>
              <a:spcBef>
                <a:spcPts val="0"/>
              </a:spcBef>
            </a:pPr>
            <a:r>
              <a:rPr lang="it-IT" sz="1600" dirty="0" err="1"/>
              <a:t>Decentralisation</a:t>
            </a:r>
            <a:r>
              <a:rPr lang="it-IT" sz="1600" dirty="0"/>
              <a:t> </a:t>
            </a:r>
            <a:r>
              <a:rPr lang="it-IT" sz="1600" dirty="0" err="1"/>
              <a:t>diagnostics</a:t>
            </a:r>
            <a:r>
              <a:rPr lang="it-IT" sz="1600" dirty="0"/>
              <a:t> for </a:t>
            </a:r>
            <a:r>
              <a:rPr lang="it-IT" sz="1600" dirty="0" err="1"/>
              <a:t>refrigerated</a:t>
            </a:r>
            <a:r>
              <a:rPr lang="it-IT" sz="1600" dirty="0"/>
              <a:t> </a:t>
            </a:r>
            <a:r>
              <a:rPr lang="it-IT" sz="1600" dirty="0" err="1"/>
              <a:t>cryogenic</a:t>
            </a:r>
            <a:r>
              <a:rPr lang="it-IT" sz="1600" dirty="0"/>
              <a:t> systems </a:t>
            </a:r>
          </a:p>
          <a:p>
            <a:pPr lvl="1">
              <a:lnSpc>
                <a:spcPct val="110000"/>
              </a:lnSpc>
              <a:spcBef>
                <a:spcPts val="0"/>
              </a:spcBef>
            </a:pPr>
            <a:r>
              <a:rPr lang="it-IT" sz="1600" dirty="0" err="1"/>
              <a:t>Predictive</a:t>
            </a:r>
            <a:r>
              <a:rPr lang="it-IT" sz="1600" dirty="0"/>
              <a:t> </a:t>
            </a:r>
            <a:r>
              <a:rPr lang="it-IT" sz="1600" dirty="0" err="1"/>
              <a:t>maintenance</a:t>
            </a:r>
            <a:r>
              <a:rPr lang="it-IT" sz="1600" dirty="0"/>
              <a:t> for </a:t>
            </a:r>
            <a:r>
              <a:rPr lang="it-IT" sz="1600" dirty="0" err="1"/>
              <a:t>helium</a:t>
            </a:r>
            <a:r>
              <a:rPr lang="it-IT" sz="1600" dirty="0"/>
              <a:t> storage systems</a:t>
            </a:r>
          </a:p>
          <a:p>
            <a:pPr lvl="1">
              <a:lnSpc>
                <a:spcPct val="110000"/>
              </a:lnSpc>
              <a:spcBef>
                <a:spcPts val="0"/>
              </a:spcBef>
            </a:pPr>
            <a:r>
              <a:rPr lang="it-IT" sz="1600" dirty="0"/>
              <a:t>Virtual </a:t>
            </a:r>
            <a:r>
              <a:rPr lang="it-IT" sz="1600" dirty="0" err="1"/>
              <a:t>helium</a:t>
            </a:r>
            <a:r>
              <a:rPr lang="it-IT" sz="1600" dirty="0"/>
              <a:t> monitoring</a:t>
            </a:r>
            <a:endParaRPr lang="it-IT" dirty="0"/>
          </a:p>
        </p:txBody>
      </p:sp>
      <p:pic>
        <p:nvPicPr>
          <p:cNvPr id="2" name="Picture 3">
            <a:extLst>
              <a:ext uri="{FF2B5EF4-FFF2-40B4-BE49-F238E27FC236}">
                <a16:creationId xmlns:a16="http://schemas.microsoft.com/office/drawing/2014/main" id="{F73FBC7A-1258-A741-39B3-4A291B9625FA}"/>
              </a:ext>
            </a:extLst>
          </p:cNvPr>
          <p:cNvPicPr>
            <a:picLocks noChangeAspect="1"/>
          </p:cNvPicPr>
          <p:nvPr/>
        </p:nvPicPr>
        <p:blipFill>
          <a:blip r:embed="rId2"/>
          <a:stretch>
            <a:fillRect/>
          </a:stretch>
        </p:blipFill>
        <p:spPr>
          <a:xfrm>
            <a:off x="8467752" y="375809"/>
            <a:ext cx="3347988" cy="746983"/>
          </a:xfrm>
          <a:prstGeom prst="rect">
            <a:avLst/>
          </a:prstGeom>
        </p:spPr>
      </p:pic>
      <p:pic>
        <p:nvPicPr>
          <p:cNvPr id="3" name="Picture 2" descr="Logo: CERN (EIROforum member) | ESO">
            <a:extLst>
              <a:ext uri="{FF2B5EF4-FFF2-40B4-BE49-F238E27FC236}">
                <a16:creationId xmlns:a16="http://schemas.microsoft.com/office/drawing/2014/main" id="{A924F229-13EF-D4C0-7539-35B48396D3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7752" y="1408133"/>
            <a:ext cx="1145031" cy="1119886"/>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28">
            <a:extLst>
              <a:ext uri="{FF2B5EF4-FFF2-40B4-BE49-F238E27FC236}">
                <a16:creationId xmlns:a16="http://schemas.microsoft.com/office/drawing/2014/main" id="{1A1425CB-5B0D-D36C-4ADD-D151B34E4415}"/>
              </a:ext>
            </a:extLst>
          </p:cNvPr>
          <p:cNvGrpSpPr/>
          <p:nvPr/>
        </p:nvGrpSpPr>
        <p:grpSpPr>
          <a:xfrm>
            <a:off x="8721866" y="4862287"/>
            <a:ext cx="1830693" cy="533400"/>
            <a:chOff x="6912542" y="4989983"/>
            <a:chExt cx="1830693" cy="533400"/>
          </a:xfrm>
        </p:grpSpPr>
        <p:pic>
          <p:nvPicPr>
            <p:cNvPr id="8" name="Picture 29">
              <a:extLst>
                <a:ext uri="{FF2B5EF4-FFF2-40B4-BE49-F238E27FC236}">
                  <a16:creationId xmlns:a16="http://schemas.microsoft.com/office/drawing/2014/main" id="{1BA1B635-5380-4F7F-A8FA-9CA165A190FF}"/>
                </a:ext>
              </a:extLst>
            </p:cNvPr>
            <p:cNvPicPr>
              <a:picLocks noChangeAspect="1"/>
            </p:cNvPicPr>
            <p:nvPr/>
          </p:nvPicPr>
          <p:blipFill>
            <a:blip r:embed="rId4"/>
            <a:stretch>
              <a:fillRect/>
            </a:stretch>
          </p:blipFill>
          <p:spPr>
            <a:xfrm>
              <a:off x="7231935" y="4989983"/>
              <a:ext cx="1511300" cy="533400"/>
            </a:xfrm>
            <a:prstGeom prst="rect">
              <a:avLst/>
            </a:prstGeom>
          </p:spPr>
        </p:pic>
        <p:sp>
          <p:nvSpPr>
            <p:cNvPr id="9" name="TextBox 30">
              <a:extLst>
                <a:ext uri="{FF2B5EF4-FFF2-40B4-BE49-F238E27FC236}">
                  <a16:creationId xmlns:a16="http://schemas.microsoft.com/office/drawing/2014/main" id="{6672F4A1-99BA-075D-1FBC-BD21A48868D2}"/>
                </a:ext>
              </a:extLst>
            </p:cNvPr>
            <p:cNvSpPr txBox="1"/>
            <p:nvPr/>
          </p:nvSpPr>
          <p:spPr>
            <a:xfrm>
              <a:off x="6912542" y="5030764"/>
              <a:ext cx="292068" cy="230832"/>
            </a:xfrm>
            <a:prstGeom prst="rect">
              <a:avLst/>
            </a:prstGeom>
            <a:noFill/>
          </p:spPr>
          <p:txBody>
            <a:bodyPr wrap="none" rtlCol="0">
              <a:spAutoFit/>
            </a:bodyPr>
            <a:lstStyle/>
            <a:p>
              <a:r>
                <a:rPr lang="en-US" sz="900" dirty="0"/>
                <a:t>7x</a:t>
              </a:r>
            </a:p>
          </p:txBody>
        </p:sp>
      </p:grpSp>
      <p:grpSp>
        <p:nvGrpSpPr>
          <p:cNvPr id="10" name="Group 31">
            <a:extLst>
              <a:ext uri="{FF2B5EF4-FFF2-40B4-BE49-F238E27FC236}">
                <a16:creationId xmlns:a16="http://schemas.microsoft.com/office/drawing/2014/main" id="{718849E0-A45B-4287-5AA0-BAF187084737}"/>
              </a:ext>
            </a:extLst>
          </p:cNvPr>
          <p:cNvGrpSpPr/>
          <p:nvPr/>
        </p:nvGrpSpPr>
        <p:grpSpPr>
          <a:xfrm>
            <a:off x="8835135" y="5615234"/>
            <a:ext cx="3221195" cy="378812"/>
            <a:chOff x="8829400" y="5111446"/>
            <a:chExt cx="3221195" cy="378812"/>
          </a:xfrm>
        </p:grpSpPr>
        <p:pic>
          <p:nvPicPr>
            <p:cNvPr id="11" name="Picture 32">
              <a:extLst>
                <a:ext uri="{FF2B5EF4-FFF2-40B4-BE49-F238E27FC236}">
                  <a16:creationId xmlns:a16="http://schemas.microsoft.com/office/drawing/2014/main" id="{61EC188E-1C3C-A718-6E00-E9E767220C1D}"/>
                </a:ext>
              </a:extLst>
            </p:cNvPr>
            <p:cNvPicPr>
              <a:picLocks noChangeAspect="1"/>
            </p:cNvPicPr>
            <p:nvPr/>
          </p:nvPicPr>
          <p:blipFill>
            <a:blip r:embed="rId5"/>
            <a:stretch>
              <a:fillRect/>
            </a:stretch>
          </p:blipFill>
          <p:spPr>
            <a:xfrm>
              <a:off x="9274851" y="5123743"/>
              <a:ext cx="2775744" cy="366515"/>
            </a:xfrm>
            <a:prstGeom prst="rect">
              <a:avLst/>
            </a:prstGeom>
          </p:spPr>
        </p:pic>
        <p:sp>
          <p:nvSpPr>
            <p:cNvPr id="12" name="TextBox 33">
              <a:extLst>
                <a:ext uri="{FF2B5EF4-FFF2-40B4-BE49-F238E27FC236}">
                  <a16:creationId xmlns:a16="http://schemas.microsoft.com/office/drawing/2014/main" id="{4A60549D-ED97-7ECE-8338-B7A02F557950}"/>
                </a:ext>
              </a:extLst>
            </p:cNvPr>
            <p:cNvSpPr txBox="1"/>
            <p:nvPr/>
          </p:nvSpPr>
          <p:spPr>
            <a:xfrm>
              <a:off x="8829400" y="5111446"/>
              <a:ext cx="349776" cy="230832"/>
            </a:xfrm>
            <a:prstGeom prst="rect">
              <a:avLst/>
            </a:prstGeom>
            <a:noFill/>
          </p:spPr>
          <p:txBody>
            <a:bodyPr wrap="none" rtlCol="0">
              <a:spAutoFit/>
            </a:bodyPr>
            <a:lstStyle/>
            <a:p>
              <a:r>
                <a:rPr lang="en-US" sz="900" dirty="0"/>
                <a:t>13x</a:t>
              </a:r>
            </a:p>
          </p:txBody>
        </p:sp>
      </p:grpSp>
      <p:pic>
        <p:nvPicPr>
          <p:cNvPr id="13" name="Picture 34">
            <a:extLst>
              <a:ext uri="{FF2B5EF4-FFF2-40B4-BE49-F238E27FC236}">
                <a16:creationId xmlns:a16="http://schemas.microsoft.com/office/drawing/2014/main" id="{D8842E8E-F7FE-94B4-577E-B011BFCFC386}"/>
              </a:ext>
            </a:extLst>
          </p:cNvPr>
          <p:cNvPicPr>
            <a:picLocks noChangeAspect="1"/>
          </p:cNvPicPr>
          <p:nvPr/>
        </p:nvPicPr>
        <p:blipFill>
          <a:blip r:embed="rId6"/>
          <a:stretch>
            <a:fillRect/>
          </a:stretch>
        </p:blipFill>
        <p:spPr>
          <a:xfrm>
            <a:off x="11120523" y="4102793"/>
            <a:ext cx="1011845" cy="1391287"/>
          </a:xfrm>
          <a:prstGeom prst="rect">
            <a:avLst/>
          </a:prstGeom>
        </p:spPr>
      </p:pic>
      <p:grpSp>
        <p:nvGrpSpPr>
          <p:cNvPr id="14" name="Group 36">
            <a:extLst>
              <a:ext uri="{FF2B5EF4-FFF2-40B4-BE49-F238E27FC236}">
                <a16:creationId xmlns:a16="http://schemas.microsoft.com/office/drawing/2014/main" id="{E200E091-AA20-6E66-9B9A-34581BB9CF5F}"/>
              </a:ext>
            </a:extLst>
          </p:cNvPr>
          <p:cNvGrpSpPr/>
          <p:nvPr/>
        </p:nvGrpSpPr>
        <p:grpSpPr>
          <a:xfrm>
            <a:off x="10399793" y="1920077"/>
            <a:ext cx="1603940" cy="746984"/>
            <a:chOff x="6872820" y="2300786"/>
            <a:chExt cx="1603940" cy="746984"/>
          </a:xfrm>
        </p:grpSpPr>
        <p:pic>
          <p:nvPicPr>
            <p:cNvPr id="15" name="Picture 37">
              <a:extLst>
                <a:ext uri="{FF2B5EF4-FFF2-40B4-BE49-F238E27FC236}">
                  <a16:creationId xmlns:a16="http://schemas.microsoft.com/office/drawing/2014/main" id="{F8499752-7B35-244A-4DBB-C49F10CCC746}"/>
                </a:ext>
              </a:extLst>
            </p:cNvPr>
            <p:cNvPicPr>
              <a:picLocks noChangeAspect="1"/>
            </p:cNvPicPr>
            <p:nvPr/>
          </p:nvPicPr>
          <p:blipFill rotWithShape="1">
            <a:blip r:embed="rId7"/>
            <a:srcRect r="61175" b="66491"/>
            <a:stretch/>
          </p:blipFill>
          <p:spPr>
            <a:xfrm>
              <a:off x="7199593" y="2300786"/>
              <a:ext cx="1277167" cy="746984"/>
            </a:xfrm>
            <a:prstGeom prst="rect">
              <a:avLst/>
            </a:prstGeom>
          </p:spPr>
        </p:pic>
        <p:sp>
          <p:nvSpPr>
            <p:cNvPr id="16" name="TextBox 38">
              <a:extLst>
                <a:ext uri="{FF2B5EF4-FFF2-40B4-BE49-F238E27FC236}">
                  <a16:creationId xmlns:a16="http://schemas.microsoft.com/office/drawing/2014/main" id="{0260AA11-1DD3-43FF-076B-94D3ADBE4E9B}"/>
                </a:ext>
              </a:extLst>
            </p:cNvPr>
            <p:cNvSpPr txBox="1"/>
            <p:nvPr/>
          </p:nvSpPr>
          <p:spPr>
            <a:xfrm>
              <a:off x="6872820" y="2503548"/>
              <a:ext cx="292068" cy="230832"/>
            </a:xfrm>
            <a:prstGeom prst="rect">
              <a:avLst/>
            </a:prstGeom>
            <a:noFill/>
          </p:spPr>
          <p:txBody>
            <a:bodyPr wrap="none" rtlCol="0">
              <a:spAutoFit/>
            </a:bodyPr>
            <a:lstStyle/>
            <a:p>
              <a:r>
                <a:rPr lang="en-US" sz="900" dirty="0"/>
                <a:t>2x</a:t>
              </a:r>
            </a:p>
          </p:txBody>
        </p:sp>
      </p:grpSp>
      <p:grpSp>
        <p:nvGrpSpPr>
          <p:cNvPr id="17" name="Group 39">
            <a:extLst>
              <a:ext uri="{FF2B5EF4-FFF2-40B4-BE49-F238E27FC236}">
                <a16:creationId xmlns:a16="http://schemas.microsoft.com/office/drawing/2014/main" id="{9D9AC0B3-05C0-F124-C2D7-599BC1A8F824}"/>
              </a:ext>
            </a:extLst>
          </p:cNvPr>
          <p:cNvGrpSpPr/>
          <p:nvPr/>
        </p:nvGrpSpPr>
        <p:grpSpPr>
          <a:xfrm>
            <a:off x="9322011" y="4074887"/>
            <a:ext cx="1682159" cy="533400"/>
            <a:chOff x="8980599" y="5303838"/>
            <a:chExt cx="1682159" cy="533400"/>
          </a:xfrm>
        </p:grpSpPr>
        <p:pic>
          <p:nvPicPr>
            <p:cNvPr id="18" name="Picture 2" descr="ICE4CT 2019 I Publications">
              <a:extLst>
                <a:ext uri="{FF2B5EF4-FFF2-40B4-BE49-F238E27FC236}">
                  <a16:creationId xmlns:a16="http://schemas.microsoft.com/office/drawing/2014/main" id="{0FDE1E1B-11B8-2E96-83F1-35811677FBF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51668"/>
            <a:stretch/>
          </p:blipFill>
          <p:spPr bwMode="auto">
            <a:xfrm>
              <a:off x="9283222" y="5303838"/>
              <a:ext cx="1379536" cy="53340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41">
              <a:extLst>
                <a:ext uri="{FF2B5EF4-FFF2-40B4-BE49-F238E27FC236}">
                  <a16:creationId xmlns:a16="http://schemas.microsoft.com/office/drawing/2014/main" id="{963A89B7-889E-62FF-9B59-1C3BC10CA3B6}"/>
                </a:ext>
              </a:extLst>
            </p:cNvPr>
            <p:cNvSpPr txBox="1"/>
            <p:nvPr/>
          </p:nvSpPr>
          <p:spPr>
            <a:xfrm>
              <a:off x="8980599" y="5403075"/>
              <a:ext cx="292068" cy="230832"/>
            </a:xfrm>
            <a:prstGeom prst="rect">
              <a:avLst/>
            </a:prstGeom>
            <a:noFill/>
          </p:spPr>
          <p:txBody>
            <a:bodyPr wrap="none" rtlCol="0">
              <a:spAutoFit/>
            </a:bodyPr>
            <a:lstStyle/>
            <a:p>
              <a:r>
                <a:rPr lang="en-US" sz="900" dirty="0"/>
                <a:t>3x</a:t>
              </a:r>
            </a:p>
          </p:txBody>
        </p:sp>
      </p:grpSp>
      <p:grpSp>
        <p:nvGrpSpPr>
          <p:cNvPr id="20" name="Group 42">
            <a:extLst>
              <a:ext uri="{FF2B5EF4-FFF2-40B4-BE49-F238E27FC236}">
                <a16:creationId xmlns:a16="http://schemas.microsoft.com/office/drawing/2014/main" id="{108DC7EA-EDB3-FF65-AFB4-9C46EC714055}"/>
              </a:ext>
            </a:extLst>
          </p:cNvPr>
          <p:cNvGrpSpPr/>
          <p:nvPr/>
        </p:nvGrpSpPr>
        <p:grpSpPr>
          <a:xfrm>
            <a:off x="9061841" y="2766298"/>
            <a:ext cx="1654097" cy="962767"/>
            <a:chOff x="4863708" y="3798797"/>
            <a:chExt cx="1654097" cy="962767"/>
          </a:xfrm>
        </p:grpSpPr>
        <p:pic>
          <p:nvPicPr>
            <p:cNvPr id="21" name="Picture 43">
              <a:extLst>
                <a:ext uri="{FF2B5EF4-FFF2-40B4-BE49-F238E27FC236}">
                  <a16:creationId xmlns:a16="http://schemas.microsoft.com/office/drawing/2014/main" id="{453C8833-6D63-A49B-5221-5DA8D6EA3FEA}"/>
                </a:ext>
              </a:extLst>
            </p:cNvPr>
            <p:cNvPicPr>
              <a:picLocks noChangeAspect="1"/>
            </p:cNvPicPr>
            <p:nvPr/>
          </p:nvPicPr>
          <p:blipFill rotWithShape="1">
            <a:blip r:embed="rId9"/>
            <a:srcRect b="46160"/>
            <a:stretch/>
          </p:blipFill>
          <p:spPr>
            <a:xfrm>
              <a:off x="5171853" y="3798797"/>
              <a:ext cx="1345952" cy="962767"/>
            </a:xfrm>
            <a:prstGeom prst="rect">
              <a:avLst/>
            </a:prstGeom>
          </p:spPr>
        </p:pic>
        <p:sp>
          <p:nvSpPr>
            <p:cNvPr id="22" name="TextBox 44">
              <a:extLst>
                <a:ext uri="{FF2B5EF4-FFF2-40B4-BE49-F238E27FC236}">
                  <a16:creationId xmlns:a16="http://schemas.microsoft.com/office/drawing/2014/main" id="{D2837FDD-105C-57DE-F133-BA201E0B57B9}"/>
                </a:ext>
              </a:extLst>
            </p:cNvPr>
            <p:cNvSpPr txBox="1"/>
            <p:nvPr/>
          </p:nvSpPr>
          <p:spPr>
            <a:xfrm>
              <a:off x="4863708" y="4282348"/>
              <a:ext cx="292068" cy="230832"/>
            </a:xfrm>
            <a:prstGeom prst="rect">
              <a:avLst/>
            </a:prstGeom>
            <a:noFill/>
          </p:spPr>
          <p:txBody>
            <a:bodyPr wrap="none" rtlCol="0">
              <a:spAutoFit/>
            </a:bodyPr>
            <a:lstStyle/>
            <a:p>
              <a:r>
                <a:rPr lang="en-US" sz="900" dirty="0"/>
                <a:t>3x</a:t>
              </a:r>
            </a:p>
          </p:txBody>
        </p:sp>
      </p:grpSp>
      <p:grpSp>
        <p:nvGrpSpPr>
          <p:cNvPr id="23" name="Group 45">
            <a:extLst>
              <a:ext uri="{FF2B5EF4-FFF2-40B4-BE49-F238E27FC236}">
                <a16:creationId xmlns:a16="http://schemas.microsoft.com/office/drawing/2014/main" id="{15AB5660-B8FC-ED9E-D665-33A369076D50}"/>
              </a:ext>
            </a:extLst>
          </p:cNvPr>
          <p:cNvGrpSpPr/>
          <p:nvPr/>
        </p:nvGrpSpPr>
        <p:grpSpPr>
          <a:xfrm>
            <a:off x="10762205" y="2832125"/>
            <a:ext cx="1227536" cy="1105604"/>
            <a:chOff x="6318536" y="2807328"/>
            <a:chExt cx="1227536" cy="1105604"/>
          </a:xfrm>
        </p:grpSpPr>
        <p:pic>
          <p:nvPicPr>
            <p:cNvPr id="24" name="Picture 2" descr="Go to journal home page - Sensors and Actuators A: Physical">
              <a:extLst>
                <a:ext uri="{FF2B5EF4-FFF2-40B4-BE49-F238E27FC236}">
                  <a16:creationId xmlns:a16="http://schemas.microsoft.com/office/drawing/2014/main" id="{B4F6060A-98C1-6946-FA5C-957DB1CF2D0A}"/>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22499" y="2807328"/>
              <a:ext cx="823573" cy="110560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47">
              <a:extLst>
                <a:ext uri="{FF2B5EF4-FFF2-40B4-BE49-F238E27FC236}">
                  <a16:creationId xmlns:a16="http://schemas.microsoft.com/office/drawing/2014/main" id="{2B2F36F2-6DDF-097B-AC2D-7DAB4F54DD72}"/>
                </a:ext>
              </a:extLst>
            </p:cNvPr>
            <p:cNvSpPr txBox="1"/>
            <p:nvPr/>
          </p:nvSpPr>
          <p:spPr>
            <a:xfrm>
              <a:off x="6318536" y="3170221"/>
              <a:ext cx="292068" cy="230832"/>
            </a:xfrm>
            <a:prstGeom prst="rect">
              <a:avLst/>
            </a:prstGeom>
            <a:noFill/>
          </p:spPr>
          <p:txBody>
            <a:bodyPr wrap="none" rtlCol="0">
              <a:spAutoFit/>
            </a:bodyPr>
            <a:lstStyle/>
            <a:p>
              <a:r>
                <a:rPr lang="en-US" sz="900" dirty="0"/>
                <a:t>2x</a:t>
              </a:r>
            </a:p>
          </p:txBody>
        </p:sp>
      </p:grpSp>
      <p:pic>
        <p:nvPicPr>
          <p:cNvPr id="26" name="Immagine 25">
            <a:extLst>
              <a:ext uri="{FF2B5EF4-FFF2-40B4-BE49-F238E27FC236}">
                <a16:creationId xmlns:a16="http://schemas.microsoft.com/office/drawing/2014/main" id="{E2E28E7D-DE0C-807A-2C29-7A6607471A30}"/>
              </a:ext>
            </a:extLst>
          </p:cNvPr>
          <p:cNvPicPr>
            <a:picLocks noChangeAspect="1"/>
          </p:cNvPicPr>
          <p:nvPr/>
        </p:nvPicPr>
        <p:blipFill>
          <a:blip r:embed="rId11"/>
          <a:stretch>
            <a:fillRect/>
          </a:stretch>
        </p:blipFill>
        <p:spPr>
          <a:xfrm>
            <a:off x="11141206" y="1149917"/>
            <a:ext cx="732485" cy="732485"/>
          </a:xfrm>
          <a:prstGeom prst="rect">
            <a:avLst/>
          </a:prstGeom>
        </p:spPr>
      </p:pic>
      <p:pic>
        <p:nvPicPr>
          <p:cNvPr id="27" name="Picture 4" descr="New open access article published in Scientific Reports, the technical  section of the well-known journal NATURE - Eliosoft">
            <a:extLst>
              <a:ext uri="{FF2B5EF4-FFF2-40B4-BE49-F238E27FC236}">
                <a16:creationId xmlns:a16="http://schemas.microsoft.com/office/drawing/2014/main" id="{BD6B99C4-23EF-5E62-0834-225F04304DFE}"/>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767772" y="1333097"/>
            <a:ext cx="958794" cy="59924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LAC | Bold People. Visionary Science. Real Impact.">
            <a:extLst>
              <a:ext uri="{FF2B5EF4-FFF2-40B4-BE49-F238E27FC236}">
                <a16:creationId xmlns:a16="http://schemas.microsoft.com/office/drawing/2014/main" id="{835DF7B6-A9C6-F121-3839-F9F1239384B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27450" y="6076152"/>
            <a:ext cx="1966913" cy="581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of California, Berkeley - Wikipedia">
            <a:extLst>
              <a:ext uri="{FF2B5EF4-FFF2-40B4-BE49-F238E27FC236}">
                <a16:creationId xmlns:a16="http://schemas.microsoft.com/office/drawing/2014/main" id="{43860C13-6E63-6B5D-3FD3-6BC8CFFE21B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80076" y="5892233"/>
            <a:ext cx="888305" cy="8883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ermilab | Graphics Standards at Fermilab | Logo and usage">
            <a:extLst>
              <a:ext uri="{FF2B5EF4-FFF2-40B4-BE49-F238E27FC236}">
                <a16:creationId xmlns:a16="http://schemas.microsoft.com/office/drawing/2014/main" id="{DB69DF33-37FA-5D67-6510-F1D969EFC38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089881" y="6111224"/>
            <a:ext cx="2314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9" name="Slide Number Placeholder 28">
            <a:extLst>
              <a:ext uri="{FF2B5EF4-FFF2-40B4-BE49-F238E27FC236}">
                <a16:creationId xmlns:a16="http://schemas.microsoft.com/office/drawing/2014/main" id="{E319ECD1-C78A-1432-BE0F-AD3B366BF162}"/>
              </a:ext>
            </a:extLst>
          </p:cNvPr>
          <p:cNvSpPr>
            <a:spLocks noGrp="1"/>
          </p:cNvSpPr>
          <p:nvPr>
            <p:ph type="sldNum" sz="quarter" idx="2"/>
          </p:nvPr>
        </p:nvSpPr>
        <p:spPr/>
        <p:txBody>
          <a:bodyPr/>
          <a:lstStyle/>
          <a:p>
            <a:fld id="{86CB4B4D-7CA3-9044-876B-883B54F8677D}" type="slidenum">
              <a:rPr lang="en-US" smtClean="0"/>
              <a:t>23</a:t>
            </a:fld>
            <a:endParaRPr lang="en-US"/>
          </a:p>
        </p:txBody>
      </p:sp>
      <p:sp>
        <p:nvSpPr>
          <p:cNvPr id="30" name="Rectangle 29">
            <a:extLst>
              <a:ext uri="{FF2B5EF4-FFF2-40B4-BE49-F238E27FC236}">
                <a16:creationId xmlns:a16="http://schemas.microsoft.com/office/drawing/2014/main" id="{174D7198-691C-3218-EEAF-D798EBA9BE59}"/>
              </a:ext>
            </a:extLst>
          </p:cNvPr>
          <p:cNvSpPr/>
          <p:nvPr/>
        </p:nvSpPr>
        <p:spPr>
          <a:xfrm>
            <a:off x="7345279" y="275727"/>
            <a:ext cx="994836" cy="9420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a:extLst>
              <a:ext uri="{FF2B5EF4-FFF2-40B4-BE49-F238E27FC236}">
                <a16:creationId xmlns:a16="http://schemas.microsoft.com/office/drawing/2014/main" id="{113E7378-0A41-813E-AEE4-224082AFBFF6}"/>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7370576" y="264502"/>
            <a:ext cx="946811" cy="942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23462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CRYOLAB Infrastructure"/>
          <p:cNvSpPr txBox="1">
            <a:spLocks noGrp="1"/>
          </p:cNvSpPr>
          <p:nvPr>
            <p:ph type="title"/>
          </p:nvPr>
        </p:nvSpPr>
        <p:spPr>
          <a:xfrm>
            <a:off x="3259666" y="-9930"/>
            <a:ext cx="6059879" cy="1143001"/>
          </a:xfrm>
          <a:prstGeom prst="rect">
            <a:avLst/>
          </a:prstGeom>
        </p:spPr>
        <p:txBody>
          <a:bodyPr>
            <a:normAutofit fontScale="90000"/>
          </a:bodyPr>
          <a:lstStyle/>
          <a:p>
            <a:pPr algn="l"/>
            <a:r>
              <a:rPr lang="en-US" dirty="0"/>
              <a:t>Napoli: </a:t>
            </a:r>
            <a:br>
              <a:rPr lang="en-US" dirty="0"/>
            </a:br>
            <a:r>
              <a:rPr lang="en-US" dirty="0"/>
              <a:t>DIFI </a:t>
            </a:r>
            <a:r>
              <a:rPr dirty="0"/>
              <a:t>CRYOLAB</a:t>
            </a:r>
          </a:p>
        </p:txBody>
      </p:sp>
      <p:pic>
        <p:nvPicPr>
          <p:cNvPr id="140" name="IMG_20220801_124219.jpg" descr="IMG_20220801_124219.jpg"/>
          <p:cNvPicPr>
            <a:picLocks noChangeAspect="1"/>
          </p:cNvPicPr>
          <p:nvPr/>
        </p:nvPicPr>
        <p:blipFill>
          <a:blip r:embed="rId2"/>
          <a:stretch>
            <a:fillRect/>
          </a:stretch>
        </p:blipFill>
        <p:spPr>
          <a:xfrm>
            <a:off x="958503" y="3759851"/>
            <a:ext cx="3944827" cy="2958621"/>
          </a:xfrm>
          <a:prstGeom prst="rect">
            <a:avLst/>
          </a:prstGeom>
          <a:ln w="12700">
            <a:miter lim="400000"/>
          </a:ln>
        </p:spPr>
      </p:pic>
      <p:sp>
        <p:nvSpPr>
          <p:cNvPr id="141" name="Outside: Cryogenic liquids storage plant with double wall vacuum insulated lines that delivers Liquid Nitrogen (77K) and Liquid Argon (86K) inside the clean room. Dedicated UTA system to filter, recirculate and keep under desired conditions (temperature "/>
          <p:cNvSpPr txBox="1"/>
          <p:nvPr/>
        </p:nvSpPr>
        <p:spPr>
          <a:xfrm>
            <a:off x="844550" y="1476472"/>
            <a:ext cx="8735579" cy="21133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marL="228600" indent="-228600">
              <a:buFont typeface="Arial" panose="020B0604020202020204" pitchFamily="34" charset="0"/>
              <a:buChar char="•"/>
              <a:defRPr sz="2800" b="0"/>
            </a:pPr>
            <a:r>
              <a:rPr lang="it-IT" sz="2400" dirty="0"/>
              <a:t>Light Detectors Test</a:t>
            </a:r>
          </a:p>
          <a:p>
            <a:pPr marL="228600" indent="-228600">
              <a:buFont typeface="Arial" panose="020B0604020202020204" pitchFamily="34" charset="0"/>
              <a:buChar char="•"/>
              <a:defRPr sz="2800" b="0"/>
            </a:pPr>
            <a:endParaRPr lang="it-IT" sz="2400" dirty="0"/>
          </a:p>
          <a:p>
            <a:pPr marL="228600" indent="-228600">
              <a:buFont typeface="Arial" panose="020B0604020202020204" pitchFamily="34" charset="0"/>
              <a:buChar char="•"/>
              <a:defRPr sz="2800" b="0"/>
            </a:pPr>
            <a:r>
              <a:rPr lang="it-IT" sz="2400" dirty="0"/>
              <a:t>Stand alone </a:t>
            </a:r>
            <a:r>
              <a:rPr lang="it-IT" sz="2400" dirty="0" err="1"/>
              <a:t>cryo</a:t>
            </a:r>
            <a:r>
              <a:rPr lang="it-IT" sz="2400" dirty="0"/>
              <a:t> system</a:t>
            </a:r>
          </a:p>
          <a:p>
            <a:pPr marL="228600" indent="-228600">
              <a:buFont typeface="Arial" panose="020B0604020202020204" pitchFamily="34" charset="0"/>
              <a:buChar char="•"/>
              <a:defRPr sz="2800" b="0"/>
            </a:pPr>
            <a:endParaRPr lang="it-IT" sz="2400" dirty="0"/>
          </a:p>
          <a:p>
            <a:pPr marL="228600" indent="-228600">
              <a:buFont typeface="Arial" panose="020B0604020202020204" pitchFamily="34" charset="0"/>
              <a:buChar char="•"/>
              <a:defRPr sz="2800" b="0"/>
            </a:pPr>
            <a:r>
              <a:rPr lang="it-IT" sz="2400" dirty="0"/>
              <a:t>Vacuum and </a:t>
            </a:r>
            <a:r>
              <a:rPr lang="it-IT" sz="2400" dirty="0" err="1"/>
              <a:t>cryogenic</a:t>
            </a:r>
            <a:r>
              <a:rPr lang="it-IT" sz="2400" dirty="0"/>
              <a:t> </a:t>
            </a:r>
            <a:r>
              <a:rPr lang="it-IT" sz="2400" dirty="0" err="1"/>
              <a:t>equipment</a:t>
            </a:r>
            <a:endParaRPr lang="it-IT" sz="1400" dirty="0"/>
          </a:p>
          <a:p>
            <a:pPr marL="228600" indent="-228600">
              <a:buFont typeface="Arial" panose="020B0604020202020204" pitchFamily="34" charset="0"/>
              <a:buChar char="•"/>
              <a:defRPr sz="2800" b="0"/>
            </a:pPr>
            <a:endParaRPr sz="1400" dirty="0"/>
          </a:p>
        </p:txBody>
      </p:sp>
      <p:pic>
        <p:nvPicPr>
          <p:cNvPr id="142" name="IMG_20220929_104232.jpg" descr="IMG_20220929_104232.jpg"/>
          <p:cNvPicPr>
            <a:picLocks noChangeAspect="1"/>
          </p:cNvPicPr>
          <p:nvPr/>
        </p:nvPicPr>
        <p:blipFill>
          <a:blip r:embed="rId3"/>
          <a:stretch>
            <a:fillRect/>
          </a:stretch>
        </p:blipFill>
        <p:spPr>
          <a:xfrm>
            <a:off x="4995491" y="3759851"/>
            <a:ext cx="2218966" cy="2958621"/>
          </a:xfrm>
          <a:prstGeom prst="rect">
            <a:avLst/>
          </a:prstGeom>
          <a:ln w="12700">
            <a:miter lim="400000"/>
          </a:ln>
        </p:spPr>
      </p:pic>
      <p:pic>
        <p:nvPicPr>
          <p:cNvPr id="143" name="IMG_20220929_104148.jpg" descr="IMG_20220929_104148.jpg"/>
          <p:cNvPicPr>
            <a:picLocks noChangeAspect="1"/>
          </p:cNvPicPr>
          <p:nvPr/>
        </p:nvPicPr>
        <p:blipFill>
          <a:blip r:embed="rId4"/>
          <a:stretch>
            <a:fillRect/>
          </a:stretch>
        </p:blipFill>
        <p:spPr>
          <a:xfrm>
            <a:off x="7306619" y="3766581"/>
            <a:ext cx="3926879" cy="2945160"/>
          </a:xfrm>
          <a:prstGeom prst="rect">
            <a:avLst/>
          </a:prstGeom>
          <a:ln w="12700">
            <a:miter lim="400000"/>
          </a:ln>
        </p:spPr>
      </p:pic>
      <p:pic>
        <p:nvPicPr>
          <p:cNvPr id="144" name="2022-09-29_17-57-44.png" descr="2022-09-29_17-57-44.png"/>
          <p:cNvPicPr>
            <a:picLocks noChangeAspect="1"/>
          </p:cNvPicPr>
          <p:nvPr/>
        </p:nvPicPr>
        <p:blipFill>
          <a:blip r:embed="rId5"/>
          <a:stretch>
            <a:fillRect/>
          </a:stretch>
        </p:blipFill>
        <p:spPr>
          <a:xfrm>
            <a:off x="9203920" y="218066"/>
            <a:ext cx="2928626" cy="3120425"/>
          </a:xfrm>
          <a:prstGeom prst="rect">
            <a:avLst/>
          </a:prstGeom>
          <a:ln w="12700">
            <a:miter lim="400000"/>
          </a:ln>
        </p:spPr>
      </p:pic>
      <p:sp>
        <p:nvSpPr>
          <p:cNvPr id="3" name="CasellaDiTesto 2">
            <a:extLst>
              <a:ext uri="{FF2B5EF4-FFF2-40B4-BE49-F238E27FC236}">
                <a16:creationId xmlns:a16="http://schemas.microsoft.com/office/drawing/2014/main" id="{249E90DD-9043-BDB5-E88F-F43EFFAB1AF9}"/>
              </a:ext>
            </a:extLst>
          </p:cNvPr>
          <p:cNvSpPr txBox="1"/>
          <p:nvPr/>
        </p:nvSpPr>
        <p:spPr>
          <a:xfrm>
            <a:off x="1345956" y="3900101"/>
            <a:ext cx="3169920" cy="2308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900">
                <a:solidFill>
                  <a:srgbClr val="FFFF00"/>
                </a:solidFill>
              </a:rPr>
              <a:t>Cryogenic liquids storage </a:t>
            </a:r>
          </a:p>
        </p:txBody>
      </p:sp>
      <p:pic>
        <p:nvPicPr>
          <p:cNvPr id="4" name="Immagine 3">
            <a:extLst>
              <a:ext uri="{FF2B5EF4-FFF2-40B4-BE49-F238E27FC236}">
                <a16:creationId xmlns:a16="http://schemas.microsoft.com/office/drawing/2014/main" id="{27DC6FCF-C4A6-08FC-1B82-F45651295AFD}"/>
              </a:ext>
            </a:extLst>
          </p:cNvPr>
          <p:cNvPicPr>
            <a:picLocks noChangeAspect="1"/>
          </p:cNvPicPr>
          <p:nvPr/>
        </p:nvPicPr>
        <p:blipFill rotWithShape="1">
          <a:blip r:embed="rId6"/>
          <a:srcRect l="9681" r="13799" b="48393"/>
          <a:stretch/>
        </p:blipFill>
        <p:spPr>
          <a:xfrm>
            <a:off x="5684290" y="1561161"/>
            <a:ext cx="3244659" cy="1051925"/>
          </a:xfrm>
          <a:prstGeom prst="rect">
            <a:avLst/>
          </a:prstGeom>
        </p:spPr>
      </p:pic>
      <p:sp>
        <p:nvSpPr>
          <p:cNvPr id="2" name="Slide Number Placeholder 1">
            <a:extLst>
              <a:ext uri="{FF2B5EF4-FFF2-40B4-BE49-F238E27FC236}">
                <a16:creationId xmlns:a16="http://schemas.microsoft.com/office/drawing/2014/main" id="{00C4A95F-150B-52DE-0F7B-8B7D9DFDACE2}"/>
              </a:ext>
            </a:extLst>
          </p:cNvPr>
          <p:cNvSpPr>
            <a:spLocks noGrp="1"/>
          </p:cNvSpPr>
          <p:nvPr>
            <p:ph type="sldNum" sz="quarter" idx="2"/>
          </p:nvPr>
        </p:nvSpPr>
        <p:spPr/>
        <p:txBody>
          <a:bodyPr/>
          <a:lstStyle/>
          <a:p>
            <a:fld id="{86CB4B4D-7CA3-9044-876B-883B54F8677D}" type="slidenum">
              <a:rPr lang="en-US" smtClean="0"/>
              <a:t>24</a:t>
            </a:fld>
            <a:endParaRPr lang="en-US"/>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itolo 1"/>
          <p:cNvSpPr txBox="1">
            <a:spLocks noGrp="1"/>
          </p:cNvSpPr>
          <p:nvPr>
            <p:ph type="title"/>
          </p:nvPr>
        </p:nvSpPr>
        <p:spPr>
          <a:xfrm>
            <a:off x="1291166" y="0"/>
            <a:ext cx="10062633" cy="1325563"/>
          </a:xfrm>
          <a:prstGeom prst="rect">
            <a:avLst/>
          </a:prstGeom>
        </p:spPr>
        <p:txBody>
          <a:bodyPr>
            <a:normAutofit/>
          </a:bodyPr>
          <a:lstStyle>
            <a:lvl1pPr algn="ctr">
              <a:defRPr b="1">
                <a:latin typeface="Helvetica Neue"/>
                <a:ea typeface="Helvetica Neue"/>
                <a:cs typeface="Helvetica Neue"/>
                <a:sym typeface="Helvetica Neue"/>
              </a:defRPr>
            </a:lvl1pPr>
          </a:lstStyle>
          <a:p>
            <a:pPr algn="l"/>
            <a:r>
              <a:rPr lang="it-IT" sz="5600" b="0" dirty="0">
                <a:latin typeface="+mn-lt"/>
                <a:ea typeface="+mn-ea"/>
                <a:cs typeface="+mn-cs"/>
                <a:sym typeface="Helvetica Neue Medium"/>
              </a:rPr>
              <a:t>New facility: IRIS ACME </a:t>
            </a:r>
            <a:r>
              <a:rPr lang="it-IT" sz="5600" b="0" dirty="0" err="1">
                <a:latin typeface="+mn-lt"/>
                <a:ea typeface="+mn-ea"/>
                <a:cs typeface="+mn-cs"/>
                <a:sym typeface="Helvetica Neue Medium"/>
              </a:rPr>
              <a:t>laboratory</a:t>
            </a:r>
            <a:endParaRPr sz="5600" b="0" dirty="0">
              <a:latin typeface="+mn-lt"/>
              <a:ea typeface="+mn-ea"/>
              <a:cs typeface="+mn-cs"/>
              <a:sym typeface="Helvetica Neue Medium"/>
            </a:endParaRPr>
          </a:p>
        </p:txBody>
      </p:sp>
      <p:pic>
        <p:nvPicPr>
          <p:cNvPr id="178" name="Immagine 4" descr="Immagine 4"/>
          <p:cNvPicPr>
            <a:picLocks noChangeAspect="1"/>
          </p:cNvPicPr>
          <p:nvPr/>
        </p:nvPicPr>
        <p:blipFill>
          <a:blip r:embed="rId2"/>
          <a:stretch>
            <a:fillRect/>
          </a:stretch>
        </p:blipFill>
        <p:spPr>
          <a:xfrm>
            <a:off x="6978090" y="2996280"/>
            <a:ext cx="3793502" cy="3793502"/>
          </a:xfrm>
          <a:prstGeom prst="rect">
            <a:avLst/>
          </a:prstGeom>
          <a:ln w="12700">
            <a:miter lim="400000"/>
          </a:ln>
        </p:spPr>
      </p:pic>
      <p:grpSp>
        <p:nvGrpSpPr>
          <p:cNvPr id="187" name="Raggruppa"/>
          <p:cNvGrpSpPr/>
          <p:nvPr/>
        </p:nvGrpSpPr>
        <p:grpSpPr>
          <a:xfrm>
            <a:off x="461612" y="1212697"/>
            <a:ext cx="6467826" cy="3946958"/>
            <a:chOff x="0" y="0"/>
            <a:chExt cx="15004315" cy="9156307"/>
          </a:xfrm>
        </p:grpSpPr>
        <p:pic>
          <p:nvPicPr>
            <p:cNvPr id="179" name="Immagine 7" descr="Immagine 7"/>
            <p:cNvPicPr>
              <a:picLocks noChangeAspect="1"/>
            </p:cNvPicPr>
            <p:nvPr/>
          </p:nvPicPr>
          <p:blipFill>
            <a:blip r:embed="rId3"/>
            <a:srcRect l="27346" t="20833" r="24366" b="27292"/>
            <a:stretch>
              <a:fillRect/>
            </a:stretch>
          </p:blipFill>
          <p:spPr>
            <a:xfrm>
              <a:off x="0" y="0"/>
              <a:ext cx="11432616" cy="8679032"/>
            </a:xfrm>
            <a:prstGeom prst="rect">
              <a:avLst/>
            </a:prstGeom>
            <a:ln w="12700" cap="flat">
              <a:noFill/>
              <a:miter lim="400000"/>
            </a:ln>
            <a:effectLst/>
          </p:spPr>
        </p:pic>
        <p:sp>
          <p:nvSpPr>
            <p:cNvPr id="180" name="Connettore 2 11"/>
            <p:cNvSpPr/>
            <p:nvPr/>
          </p:nvSpPr>
          <p:spPr>
            <a:xfrm>
              <a:off x="4599192" y="3229425"/>
              <a:ext cx="10405123" cy="2777309"/>
            </a:xfrm>
            <a:prstGeom prst="line">
              <a:avLst/>
            </a:prstGeom>
            <a:noFill/>
            <a:ln w="88900" cap="flat">
              <a:solidFill>
                <a:srgbClr val="FF0000"/>
              </a:solidFill>
              <a:prstDash val="solid"/>
              <a:miter lim="800000"/>
              <a:tailEnd type="triangle" w="med" len="med"/>
            </a:ln>
            <a:effectLst/>
          </p:spPr>
          <p:txBody>
            <a:bodyPr wrap="square" lIns="45720" tIns="45720" rIns="45720" bIns="45720" numCol="1" anchor="t">
              <a:noAutofit/>
            </a:bodyPr>
            <a:lstStyle/>
            <a:p>
              <a:pPr>
                <a:defRPr sz="3600" b="0">
                  <a:latin typeface="Calibri"/>
                  <a:ea typeface="Calibri"/>
                  <a:cs typeface="Calibri"/>
                  <a:sym typeface="Calibri"/>
                </a:defRPr>
              </a:pPr>
              <a:endParaRPr/>
            </a:p>
          </p:txBody>
        </p:sp>
        <p:sp>
          <p:nvSpPr>
            <p:cNvPr id="181" name="17.6 m"/>
            <p:cNvSpPr txBox="1"/>
            <p:nvPr/>
          </p:nvSpPr>
          <p:spPr>
            <a:xfrm rot="3240000">
              <a:off x="918620" y="5744474"/>
              <a:ext cx="1788952" cy="7672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noAutofit/>
            </a:bodyPr>
            <a:lstStyle/>
            <a:p>
              <a:r>
                <a:rPr sz="900"/>
                <a:t>17.6 m</a:t>
              </a:r>
            </a:p>
          </p:txBody>
        </p:sp>
        <p:pic>
          <p:nvPicPr>
            <p:cNvPr id="182" name="Linea Linea" descr="Linea Linea"/>
            <p:cNvPicPr>
              <a:picLocks/>
            </p:cNvPicPr>
            <p:nvPr/>
          </p:nvPicPr>
          <p:blipFill>
            <a:blip r:embed="rId4"/>
            <a:stretch>
              <a:fillRect/>
            </a:stretch>
          </p:blipFill>
          <p:spPr>
            <a:xfrm rot="13972646">
              <a:off x="-1410080" y="5192094"/>
              <a:ext cx="7469871" cy="458556"/>
            </a:xfrm>
            <a:prstGeom prst="rect">
              <a:avLst/>
            </a:prstGeom>
            <a:effectLst/>
          </p:spPr>
        </p:pic>
        <p:pic>
          <p:nvPicPr>
            <p:cNvPr id="184" name="Linea Linea" descr="Linea Linea"/>
            <p:cNvPicPr>
              <a:picLocks/>
            </p:cNvPicPr>
            <p:nvPr/>
          </p:nvPicPr>
          <p:blipFill>
            <a:blip r:embed="rId5"/>
            <a:stretch>
              <a:fillRect/>
            </a:stretch>
          </p:blipFill>
          <p:spPr>
            <a:xfrm rot="9174187">
              <a:off x="5633398" y="7200031"/>
              <a:ext cx="5579140" cy="458555"/>
            </a:xfrm>
            <a:prstGeom prst="rect">
              <a:avLst/>
            </a:prstGeom>
            <a:effectLst/>
          </p:spPr>
        </p:pic>
        <p:sp>
          <p:nvSpPr>
            <p:cNvPr id="186" name="11.4 m"/>
            <p:cNvSpPr txBox="1"/>
            <p:nvPr/>
          </p:nvSpPr>
          <p:spPr>
            <a:xfrm rot="19975082">
              <a:off x="6987415" y="7431705"/>
              <a:ext cx="4082971" cy="7672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noAutofit/>
            </a:bodyPr>
            <a:lstStyle/>
            <a:p>
              <a:r>
                <a:rPr sz="900"/>
                <a:t>11.4 m</a:t>
              </a:r>
            </a:p>
          </p:txBody>
        </p:sp>
      </p:grpSp>
      <p:sp>
        <p:nvSpPr>
          <p:cNvPr id="2" name="TextBox 1">
            <a:extLst>
              <a:ext uri="{FF2B5EF4-FFF2-40B4-BE49-F238E27FC236}">
                <a16:creationId xmlns:a16="http://schemas.microsoft.com/office/drawing/2014/main" id="{4FAFFB9D-C873-08A7-8EA6-A307057F0444}"/>
              </a:ext>
            </a:extLst>
          </p:cNvPr>
          <p:cNvSpPr txBox="1"/>
          <p:nvPr/>
        </p:nvSpPr>
        <p:spPr>
          <a:xfrm>
            <a:off x="5562283" y="1113250"/>
            <a:ext cx="6317764" cy="17132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412750" hangingPunct="0"/>
            <a:r>
              <a:rPr lang="en-US" dirty="0">
                <a:solidFill>
                  <a:srgbClr val="000000"/>
                </a:solidFill>
                <a:latin typeface="Helvetica Neue"/>
                <a:ea typeface="Helvetica Neue"/>
                <a:cs typeface="Helvetica Neue"/>
                <a:sym typeface="Helvetica Neue"/>
              </a:rPr>
              <a:t>Aims: </a:t>
            </a:r>
          </a:p>
          <a:p>
            <a:pPr marL="285750" indent="-285750" defTabSz="412750" hangingPunct="0">
              <a:buFont typeface="Arial" panose="020B0604020202020204" pitchFamily="34" charset="0"/>
              <a:buChar char="•"/>
            </a:pPr>
            <a:r>
              <a:rPr lang="en-US" dirty="0">
                <a:solidFill>
                  <a:srgbClr val="000000"/>
                </a:solidFill>
                <a:latin typeface="Helvetica Neue"/>
                <a:ea typeface="Helvetica Neue"/>
                <a:cs typeface="Helvetica Neue"/>
                <a:sym typeface="Helvetica Neue"/>
              </a:rPr>
              <a:t>Extend the current instrumentation and measurement procedure for superconducting magnets and cable </a:t>
            </a:r>
          </a:p>
          <a:p>
            <a:pPr marL="285750" indent="-285750" defTabSz="412750" hangingPunct="0">
              <a:buFont typeface="Arial" panose="020B0604020202020204" pitchFamily="34" charset="0"/>
              <a:buChar char="•"/>
            </a:pPr>
            <a:r>
              <a:rPr lang="en-US" dirty="0">
                <a:solidFill>
                  <a:srgbClr val="000000"/>
                </a:solidFill>
                <a:latin typeface="Helvetica Neue"/>
                <a:ea typeface="Helvetica Neue"/>
                <a:cs typeface="Helvetica Neue"/>
                <a:sym typeface="Helvetica Neue"/>
              </a:rPr>
              <a:t>Improve the metrological feature of the measure </a:t>
            </a:r>
          </a:p>
          <a:p>
            <a:pPr marL="285750" indent="-285750" defTabSz="412750" hangingPunct="0">
              <a:buFont typeface="Arial" panose="020B0604020202020204" pitchFamily="34" charset="0"/>
              <a:buChar char="•"/>
            </a:pPr>
            <a:r>
              <a:rPr lang="en-US" dirty="0">
                <a:solidFill>
                  <a:srgbClr val="000000"/>
                </a:solidFill>
                <a:latin typeface="Helvetica Neue"/>
                <a:ea typeface="Helvetica Neue"/>
                <a:cs typeface="Helvetica Neue"/>
                <a:sym typeface="Helvetica Neue"/>
              </a:rPr>
              <a:t>Develop new procedures for facing the state of the hard challenge for LTS and HTS</a:t>
            </a:r>
          </a:p>
        </p:txBody>
      </p:sp>
      <p:sp>
        <p:nvSpPr>
          <p:cNvPr id="3" name="Slide Number Placeholder 2">
            <a:extLst>
              <a:ext uri="{FF2B5EF4-FFF2-40B4-BE49-F238E27FC236}">
                <a16:creationId xmlns:a16="http://schemas.microsoft.com/office/drawing/2014/main" id="{7AC008FA-3148-0D75-D9DC-6C3DE7225C77}"/>
              </a:ext>
            </a:extLst>
          </p:cNvPr>
          <p:cNvSpPr>
            <a:spLocks noGrp="1"/>
          </p:cNvSpPr>
          <p:nvPr>
            <p:ph type="sldNum" sz="quarter" idx="2"/>
          </p:nvPr>
        </p:nvSpPr>
        <p:spPr/>
        <p:txBody>
          <a:bodyPr/>
          <a:lstStyle/>
          <a:p>
            <a:fld id="{86CB4B4D-7CA3-9044-876B-883B54F8677D}" type="slidenum">
              <a:rPr lang="en-US" smtClean="0"/>
              <a:t>25</a:t>
            </a:fld>
            <a:endParaRPr lang="en-US"/>
          </a:p>
        </p:txBody>
      </p:sp>
      <p:sp>
        <p:nvSpPr>
          <p:cNvPr id="5" name="TextBox 4">
            <a:extLst>
              <a:ext uri="{FF2B5EF4-FFF2-40B4-BE49-F238E27FC236}">
                <a16:creationId xmlns:a16="http://schemas.microsoft.com/office/drawing/2014/main" id="{C4329A66-C44A-4609-6D70-A678237830C2}"/>
              </a:ext>
            </a:extLst>
          </p:cNvPr>
          <p:cNvSpPr txBox="1"/>
          <p:nvPr/>
        </p:nvSpPr>
        <p:spPr>
          <a:xfrm>
            <a:off x="523875" y="4803869"/>
            <a:ext cx="6102350" cy="1459374"/>
          </a:xfrm>
          <a:prstGeom prst="rect">
            <a:avLst/>
          </a:prstGeom>
          <a:noFill/>
        </p:spPr>
        <p:txBody>
          <a:bodyPr wrap="square">
            <a:spAutoFit/>
          </a:bodyPr>
          <a:lstStyle/>
          <a:p>
            <a:pPr marL="231510" indent="-231510" defTabSz="228600">
              <a:lnSpc>
                <a:spcPts val="2950"/>
              </a:lnSpc>
              <a:spcBef>
                <a:spcPts val="1000"/>
              </a:spcBef>
              <a:buSzPct val="125000"/>
              <a:buChar char="•"/>
              <a:defRPr sz="3500" b="0">
                <a:latin typeface="Arial"/>
                <a:ea typeface="Arial"/>
                <a:cs typeface="Arial"/>
                <a:sym typeface="Arial"/>
              </a:defRPr>
            </a:pPr>
            <a:r>
              <a:rPr lang="en-US" sz="1800" dirty="0"/>
              <a:t>Advanced Machine Learning Architecture System</a:t>
            </a:r>
          </a:p>
          <a:p>
            <a:pPr marL="231510" indent="-231510" defTabSz="228600">
              <a:lnSpc>
                <a:spcPts val="2950"/>
              </a:lnSpc>
              <a:spcBef>
                <a:spcPts val="1000"/>
              </a:spcBef>
              <a:buSzPct val="125000"/>
              <a:buFontTx/>
              <a:buChar char="•"/>
              <a:defRPr sz="3500" b="0">
                <a:latin typeface="Arial"/>
                <a:ea typeface="Arial"/>
                <a:cs typeface="Arial"/>
                <a:sym typeface="Arial"/>
              </a:defRPr>
            </a:pPr>
            <a:r>
              <a:rPr lang="it-IT" sz="1800" dirty="0" err="1"/>
              <a:t>Measurement</a:t>
            </a:r>
            <a:r>
              <a:rPr lang="it-IT" sz="1800" dirty="0"/>
              <a:t> stations :</a:t>
            </a:r>
          </a:p>
          <a:p>
            <a:pPr marL="231510" indent="-231510" defTabSz="228600">
              <a:lnSpc>
                <a:spcPts val="2950"/>
              </a:lnSpc>
              <a:spcBef>
                <a:spcPts val="1000"/>
              </a:spcBef>
              <a:buSzPct val="125000"/>
              <a:buFontTx/>
              <a:buChar char="•"/>
              <a:defRPr sz="3500" b="0">
                <a:latin typeface="Arial"/>
                <a:ea typeface="Arial"/>
                <a:cs typeface="Arial"/>
                <a:sym typeface="Arial"/>
              </a:defRPr>
            </a:pPr>
            <a:r>
              <a:rPr lang="it-IT" sz="1800" dirty="0"/>
              <a:t>Machine for </a:t>
            </a:r>
            <a:r>
              <a:rPr lang="it-IT" sz="1800" dirty="0" err="1"/>
              <a:t>superconducting</a:t>
            </a:r>
            <a:r>
              <a:rPr lang="it-IT" sz="1800" dirty="0"/>
              <a:t> </a:t>
            </a:r>
            <a:r>
              <a:rPr lang="it-IT" sz="1800" dirty="0" err="1"/>
              <a:t>cables</a:t>
            </a:r>
            <a:r>
              <a:rPr lang="it-IT" sz="1800" dirty="0"/>
              <a:t> </a:t>
            </a:r>
            <a:r>
              <a:rPr lang="it-IT" sz="1800" dirty="0" err="1"/>
              <a:t>instrumentation</a:t>
            </a:r>
            <a:endParaRPr lang="it-IT" sz="1800" dirty="0"/>
          </a:p>
        </p:txBody>
      </p:sp>
      <p:pic>
        <p:nvPicPr>
          <p:cNvPr id="6" name="Picture 5">
            <a:extLst>
              <a:ext uri="{FF2B5EF4-FFF2-40B4-BE49-F238E27FC236}">
                <a16:creationId xmlns:a16="http://schemas.microsoft.com/office/drawing/2014/main" id="{7F50B194-D19D-86CA-887B-344A157448ED}"/>
              </a:ext>
            </a:extLst>
          </p:cNvPr>
          <p:cNvPicPr>
            <a:picLocks noChangeAspect="1"/>
          </p:cNvPicPr>
          <p:nvPr/>
        </p:nvPicPr>
        <p:blipFill>
          <a:blip r:embed="rId6"/>
          <a:stretch>
            <a:fillRect/>
          </a:stretch>
        </p:blipFill>
        <p:spPr>
          <a:xfrm>
            <a:off x="5564321" y="5010745"/>
            <a:ext cx="2795052" cy="1468010"/>
          </a:xfrm>
          <a:prstGeom prst="rect">
            <a:avLst/>
          </a:prstGeom>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Attrezzature U.O. Dipartimento di Fisica"/>
          <p:cNvSpPr txBox="1">
            <a:spLocks noGrp="1"/>
          </p:cNvSpPr>
          <p:nvPr>
            <p:ph type="title"/>
          </p:nvPr>
        </p:nvSpPr>
        <p:spPr>
          <a:xfrm>
            <a:off x="2294465" y="34730"/>
            <a:ext cx="7241117" cy="1143001"/>
          </a:xfrm>
          <a:prstGeom prst="rect">
            <a:avLst/>
          </a:prstGeom>
        </p:spPr>
        <p:txBody>
          <a:bodyPr>
            <a:normAutofit fontScale="90000"/>
          </a:bodyPr>
          <a:lstStyle>
            <a:lvl1pPr marL="289559" defTabSz="434340">
              <a:lnSpc>
                <a:spcPts val="11800"/>
              </a:lnSpc>
              <a:defRPr sz="8550" b="1">
                <a:latin typeface="Arial"/>
                <a:ea typeface="Arial"/>
                <a:cs typeface="Arial"/>
                <a:sym typeface="Arial"/>
              </a:defRPr>
            </a:lvl1pPr>
          </a:lstStyle>
          <a:p>
            <a:pPr algn="l"/>
            <a:r>
              <a:rPr lang="it-IT" sz="5600" b="0" dirty="0">
                <a:latin typeface="+mn-lt"/>
                <a:ea typeface="+mn-ea"/>
                <a:cs typeface="+mn-cs"/>
                <a:sym typeface="Helvetica Neue Medium"/>
              </a:rPr>
              <a:t>Napoli CNR-SPIN MOKE</a:t>
            </a:r>
            <a:endParaRPr sz="5600" b="0" dirty="0">
              <a:latin typeface="+mn-lt"/>
              <a:ea typeface="+mn-ea"/>
              <a:cs typeface="+mn-cs"/>
              <a:sym typeface="Helvetica Neue Medium"/>
            </a:endParaRPr>
          </a:p>
        </p:txBody>
      </p:sp>
      <p:sp>
        <p:nvSpPr>
          <p:cNvPr id="5" name="Apparato per lo studio delle proprietà magneto-ottiche dei materiali (Moke)">
            <a:extLst>
              <a:ext uri="{FF2B5EF4-FFF2-40B4-BE49-F238E27FC236}">
                <a16:creationId xmlns:a16="http://schemas.microsoft.com/office/drawing/2014/main" id="{14548C90-B330-7691-3C53-7AC40479AF1D}"/>
              </a:ext>
            </a:extLst>
          </p:cNvPr>
          <p:cNvSpPr txBox="1"/>
          <p:nvPr/>
        </p:nvSpPr>
        <p:spPr>
          <a:xfrm>
            <a:off x="1260108" y="1153641"/>
            <a:ext cx="9602116" cy="6987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marL="463020" indent="-463020" algn="just" defTabSz="457200">
              <a:lnSpc>
                <a:spcPts val="6200"/>
              </a:lnSpc>
              <a:spcBef>
                <a:spcPts val="800"/>
              </a:spcBef>
              <a:buSzPct val="125000"/>
              <a:buChar char="•"/>
              <a:defRPr sz="3500">
                <a:latin typeface="Arial"/>
                <a:ea typeface="Arial"/>
                <a:cs typeface="Arial"/>
                <a:sym typeface="Arial"/>
              </a:defRPr>
            </a:lvl1pPr>
          </a:lstStyle>
          <a:p>
            <a:r>
              <a:rPr lang="it-IT" sz="1750" dirty="0" err="1"/>
              <a:t>Instrumentation</a:t>
            </a:r>
            <a:r>
              <a:rPr lang="it-IT" sz="1750" dirty="0"/>
              <a:t> for </a:t>
            </a:r>
            <a:r>
              <a:rPr lang="it-IT" sz="1750" dirty="0" err="1"/>
              <a:t>studying</a:t>
            </a:r>
            <a:r>
              <a:rPr lang="it-IT" sz="1750" dirty="0"/>
              <a:t> </a:t>
            </a:r>
            <a:r>
              <a:rPr lang="it-IT" sz="1750" dirty="0" err="1"/>
              <a:t>material</a:t>
            </a:r>
            <a:r>
              <a:rPr lang="it-IT" sz="1750" dirty="0"/>
              <a:t> </a:t>
            </a:r>
            <a:r>
              <a:rPr lang="it-IT" sz="1750" dirty="0" err="1"/>
              <a:t>properties</a:t>
            </a:r>
            <a:r>
              <a:rPr lang="it-IT" sz="1750" dirty="0"/>
              <a:t> </a:t>
            </a:r>
            <a:r>
              <a:rPr lang="it-IT" sz="1750" dirty="0" err="1"/>
              <a:t>relying</a:t>
            </a:r>
            <a:r>
              <a:rPr lang="it-IT" sz="1750" dirty="0"/>
              <a:t> on </a:t>
            </a:r>
            <a:r>
              <a:rPr lang="it-IT" sz="1750" dirty="0" err="1"/>
              <a:t>magneto-optic</a:t>
            </a:r>
            <a:r>
              <a:rPr lang="it-IT" sz="1750" dirty="0"/>
              <a:t> Kerr </a:t>
            </a:r>
            <a:r>
              <a:rPr lang="it-IT" sz="1750" dirty="0" err="1"/>
              <a:t>effect</a:t>
            </a:r>
            <a:r>
              <a:rPr lang="it-IT" sz="1750" dirty="0"/>
              <a:t> </a:t>
            </a:r>
            <a:r>
              <a:rPr sz="1750" dirty="0"/>
              <a:t>(</a:t>
            </a:r>
            <a:r>
              <a:rPr sz="1750" dirty="0" err="1"/>
              <a:t>Moke</a:t>
            </a:r>
            <a:r>
              <a:rPr sz="1750" dirty="0"/>
              <a:t>)</a:t>
            </a:r>
          </a:p>
        </p:txBody>
      </p:sp>
      <p:grpSp>
        <p:nvGrpSpPr>
          <p:cNvPr id="10" name="Gruppo 9">
            <a:extLst>
              <a:ext uri="{FF2B5EF4-FFF2-40B4-BE49-F238E27FC236}">
                <a16:creationId xmlns:a16="http://schemas.microsoft.com/office/drawing/2014/main" id="{674768E4-BD4C-8B3F-93AA-52EFBC146B60}"/>
              </a:ext>
            </a:extLst>
          </p:cNvPr>
          <p:cNvGrpSpPr/>
          <p:nvPr/>
        </p:nvGrpSpPr>
        <p:grpSpPr>
          <a:xfrm>
            <a:off x="9307826" y="289801"/>
            <a:ext cx="2211861" cy="999956"/>
            <a:chOff x="9595137" y="9412223"/>
            <a:chExt cx="4423722" cy="1999912"/>
          </a:xfrm>
        </p:grpSpPr>
        <p:pic>
          <p:nvPicPr>
            <p:cNvPr id="8" name="Immagine 7">
              <a:extLst>
                <a:ext uri="{FF2B5EF4-FFF2-40B4-BE49-F238E27FC236}">
                  <a16:creationId xmlns:a16="http://schemas.microsoft.com/office/drawing/2014/main" id="{C6505585-7B6C-FD8B-EFF6-C579860DE2EE}"/>
                </a:ext>
              </a:extLst>
            </p:cNvPr>
            <p:cNvPicPr>
              <a:picLocks noChangeAspect="1"/>
            </p:cNvPicPr>
            <p:nvPr/>
          </p:nvPicPr>
          <p:blipFill>
            <a:blip r:embed="rId2"/>
            <a:stretch>
              <a:fillRect/>
            </a:stretch>
          </p:blipFill>
          <p:spPr>
            <a:xfrm>
              <a:off x="11781927" y="9453988"/>
              <a:ext cx="2236932" cy="1905000"/>
            </a:xfrm>
            <a:prstGeom prst="rect">
              <a:avLst/>
            </a:prstGeom>
          </p:spPr>
        </p:pic>
        <p:pic>
          <p:nvPicPr>
            <p:cNvPr id="9" name="Immagine 8">
              <a:extLst>
                <a:ext uri="{FF2B5EF4-FFF2-40B4-BE49-F238E27FC236}">
                  <a16:creationId xmlns:a16="http://schemas.microsoft.com/office/drawing/2014/main" id="{8E390A1E-6F9A-C4D6-4E09-2859D924A35E}"/>
                </a:ext>
              </a:extLst>
            </p:cNvPr>
            <p:cNvPicPr>
              <a:picLocks noChangeAspect="1"/>
            </p:cNvPicPr>
            <p:nvPr/>
          </p:nvPicPr>
          <p:blipFill>
            <a:blip r:embed="rId3"/>
            <a:stretch>
              <a:fillRect/>
            </a:stretch>
          </p:blipFill>
          <p:spPr>
            <a:xfrm>
              <a:off x="9595137" y="9412223"/>
              <a:ext cx="2255825" cy="1999912"/>
            </a:xfrm>
            <a:prstGeom prst="rect">
              <a:avLst/>
            </a:prstGeom>
          </p:spPr>
        </p:pic>
      </p:grpSp>
      <p:pic>
        <p:nvPicPr>
          <p:cNvPr id="2" name="Picture 2" descr="Enhancing the magneto-optical Kerr effect through the use of a plasmonic  antenna">
            <a:extLst>
              <a:ext uri="{FF2B5EF4-FFF2-40B4-BE49-F238E27FC236}">
                <a16:creationId xmlns:a16="http://schemas.microsoft.com/office/drawing/2014/main" id="{F1A5EA6D-7DB0-AB17-8491-4542372E86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8518" y="1942927"/>
            <a:ext cx="2877156" cy="1622716"/>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uppo 2">
            <a:extLst>
              <a:ext uri="{FF2B5EF4-FFF2-40B4-BE49-F238E27FC236}">
                <a16:creationId xmlns:a16="http://schemas.microsoft.com/office/drawing/2014/main" id="{180FE27A-AEDE-F801-6ABA-B17229F3A66E}"/>
              </a:ext>
            </a:extLst>
          </p:cNvPr>
          <p:cNvGrpSpPr/>
          <p:nvPr/>
        </p:nvGrpSpPr>
        <p:grpSpPr>
          <a:xfrm>
            <a:off x="6557158" y="1827241"/>
            <a:ext cx="4790292" cy="4740959"/>
            <a:chOff x="6313259" y="325214"/>
            <a:chExt cx="5413219" cy="5385371"/>
          </a:xfrm>
        </p:grpSpPr>
        <p:pic>
          <p:nvPicPr>
            <p:cNvPr id="6" name="Immagine 5">
              <a:extLst>
                <a:ext uri="{FF2B5EF4-FFF2-40B4-BE49-F238E27FC236}">
                  <a16:creationId xmlns:a16="http://schemas.microsoft.com/office/drawing/2014/main" id="{877D217D-0089-9889-2A4D-0C5F65D43505}"/>
                </a:ext>
              </a:extLst>
            </p:cNvPr>
            <p:cNvPicPr>
              <a:picLocks noChangeAspect="1"/>
            </p:cNvPicPr>
            <p:nvPr/>
          </p:nvPicPr>
          <p:blipFill>
            <a:blip r:embed="rId5"/>
            <a:stretch>
              <a:fillRect/>
            </a:stretch>
          </p:blipFill>
          <p:spPr>
            <a:xfrm>
              <a:off x="6313259" y="530972"/>
              <a:ext cx="5413219" cy="5179613"/>
            </a:xfrm>
            <a:prstGeom prst="rect">
              <a:avLst/>
            </a:prstGeom>
          </p:spPr>
        </p:pic>
        <p:sp>
          <p:nvSpPr>
            <p:cNvPr id="11" name="Rettangolo 10">
              <a:extLst>
                <a:ext uri="{FF2B5EF4-FFF2-40B4-BE49-F238E27FC236}">
                  <a16:creationId xmlns:a16="http://schemas.microsoft.com/office/drawing/2014/main" id="{1174D122-957A-C2DF-00D5-D57E32F55EB0}"/>
                </a:ext>
              </a:extLst>
            </p:cNvPr>
            <p:cNvSpPr/>
            <p:nvPr/>
          </p:nvSpPr>
          <p:spPr>
            <a:xfrm>
              <a:off x="6657618" y="325214"/>
              <a:ext cx="3946849" cy="2323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900"/>
            </a:p>
          </p:txBody>
        </p:sp>
      </p:grpSp>
      <p:pic>
        <p:nvPicPr>
          <p:cNvPr id="4" name="Immagine 3">
            <a:extLst>
              <a:ext uri="{FF2B5EF4-FFF2-40B4-BE49-F238E27FC236}">
                <a16:creationId xmlns:a16="http://schemas.microsoft.com/office/drawing/2014/main" id="{6451256B-7C76-62DB-028B-E0AE90CA2F94}"/>
              </a:ext>
            </a:extLst>
          </p:cNvPr>
          <p:cNvPicPr>
            <a:picLocks noChangeAspect="1"/>
          </p:cNvPicPr>
          <p:nvPr/>
        </p:nvPicPr>
        <p:blipFill>
          <a:blip r:embed="rId6"/>
          <a:stretch>
            <a:fillRect/>
          </a:stretch>
        </p:blipFill>
        <p:spPr>
          <a:xfrm>
            <a:off x="2761861" y="3647043"/>
            <a:ext cx="3713584" cy="2994077"/>
          </a:xfrm>
          <a:prstGeom prst="rect">
            <a:avLst/>
          </a:prstGeom>
        </p:spPr>
      </p:pic>
      <p:sp>
        <p:nvSpPr>
          <p:cNvPr id="7" name="Slide Number Placeholder 6">
            <a:extLst>
              <a:ext uri="{FF2B5EF4-FFF2-40B4-BE49-F238E27FC236}">
                <a16:creationId xmlns:a16="http://schemas.microsoft.com/office/drawing/2014/main" id="{896F75FC-1759-42FE-A454-0F7954898341}"/>
              </a:ext>
            </a:extLst>
          </p:cNvPr>
          <p:cNvSpPr>
            <a:spLocks noGrp="1"/>
          </p:cNvSpPr>
          <p:nvPr>
            <p:ph type="sldNum" sz="quarter" idx="2"/>
          </p:nvPr>
        </p:nvSpPr>
        <p:spPr/>
        <p:txBody>
          <a:bodyPr/>
          <a:lstStyle/>
          <a:p>
            <a:fld id="{86CB4B4D-7CA3-9044-876B-883B54F8677D}" type="slidenum">
              <a:rPr lang="en-US" smtClean="0"/>
              <a:t>26</a:t>
            </a:fld>
            <a:endParaRPr lang="en-US"/>
          </a:p>
        </p:txBody>
      </p:sp>
    </p:spTree>
    <p:extLst>
      <p:ext uri="{BB962C8B-B14F-4D97-AF65-F5344CB8AC3E}">
        <p14:creationId xmlns:p14="http://schemas.microsoft.com/office/powerpoint/2010/main" val="415968294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magine 54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12747" y="7003964"/>
            <a:ext cx="3300044" cy="34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Immagine 54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99677" y="617662"/>
            <a:ext cx="3005942" cy="299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Rettangolo 546"/>
          <p:cNvSpPr>
            <a:spLocks noChangeArrowheads="1"/>
          </p:cNvSpPr>
          <p:nvPr/>
        </p:nvSpPr>
        <p:spPr bwMode="auto">
          <a:xfrm>
            <a:off x="6027157" y="1364246"/>
            <a:ext cx="474244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7700">
                <a:solidFill>
                  <a:schemeClr val="tx1"/>
                </a:solidFill>
                <a:latin typeface="Arial" pitchFamily="34" charset="0"/>
              </a:defRPr>
            </a:lvl1pPr>
            <a:lvl2pPr marL="742950" indent="-285750" eaLnBrk="0" hangingPunct="0">
              <a:defRPr sz="7700">
                <a:solidFill>
                  <a:schemeClr val="tx1"/>
                </a:solidFill>
                <a:latin typeface="Arial" pitchFamily="34" charset="0"/>
              </a:defRPr>
            </a:lvl2pPr>
            <a:lvl3pPr marL="1143000" indent="-228600" eaLnBrk="0" hangingPunct="0">
              <a:defRPr sz="7700">
                <a:solidFill>
                  <a:schemeClr val="tx1"/>
                </a:solidFill>
                <a:latin typeface="Arial" pitchFamily="34" charset="0"/>
              </a:defRPr>
            </a:lvl3pPr>
            <a:lvl4pPr marL="1600200" indent="-228600" eaLnBrk="0" hangingPunct="0">
              <a:defRPr sz="7700">
                <a:solidFill>
                  <a:schemeClr val="tx1"/>
                </a:solidFill>
                <a:latin typeface="Arial" pitchFamily="34" charset="0"/>
              </a:defRPr>
            </a:lvl4pPr>
            <a:lvl5pPr marL="2057400" indent="-228600" eaLnBrk="0" hangingPunct="0">
              <a:defRPr sz="7700">
                <a:solidFill>
                  <a:schemeClr val="tx1"/>
                </a:solidFill>
                <a:latin typeface="Arial" pitchFamily="34" charset="0"/>
              </a:defRPr>
            </a:lvl5pPr>
            <a:lvl6pPr marL="2514600" indent="-228600" eaLnBrk="0" fontAlgn="base" hangingPunct="0">
              <a:spcBef>
                <a:spcPct val="0"/>
              </a:spcBef>
              <a:spcAft>
                <a:spcPct val="0"/>
              </a:spcAft>
              <a:defRPr sz="7700">
                <a:solidFill>
                  <a:schemeClr val="tx1"/>
                </a:solidFill>
                <a:latin typeface="Arial" pitchFamily="34" charset="0"/>
              </a:defRPr>
            </a:lvl6pPr>
            <a:lvl7pPr marL="2971800" indent="-228600" eaLnBrk="0" fontAlgn="base" hangingPunct="0">
              <a:spcBef>
                <a:spcPct val="0"/>
              </a:spcBef>
              <a:spcAft>
                <a:spcPct val="0"/>
              </a:spcAft>
              <a:defRPr sz="7700">
                <a:solidFill>
                  <a:schemeClr val="tx1"/>
                </a:solidFill>
                <a:latin typeface="Arial" pitchFamily="34" charset="0"/>
              </a:defRPr>
            </a:lvl7pPr>
            <a:lvl8pPr marL="3429000" indent="-228600" eaLnBrk="0" fontAlgn="base" hangingPunct="0">
              <a:spcBef>
                <a:spcPct val="0"/>
              </a:spcBef>
              <a:spcAft>
                <a:spcPct val="0"/>
              </a:spcAft>
              <a:defRPr sz="7700">
                <a:solidFill>
                  <a:schemeClr val="tx1"/>
                </a:solidFill>
                <a:latin typeface="Arial" pitchFamily="34" charset="0"/>
              </a:defRPr>
            </a:lvl8pPr>
            <a:lvl9pPr marL="3886200" indent="-228600" eaLnBrk="0" fontAlgn="base" hangingPunct="0">
              <a:spcBef>
                <a:spcPct val="0"/>
              </a:spcBef>
              <a:spcAft>
                <a:spcPct val="0"/>
              </a:spcAft>
              <a:defRPr sz="7700">
                <a:solidFill>
                  <a:schemeClr val="tx1"/>
                </a:solidFill>
                <a:latin typeface="Arial" pitchFamily="34" charset="0"/>
              </a:defRPr>
            </a:lvl9pPr>
          </a:lstStyle>
          <a:p>
            <a:pPr eaLnBrk="1" hangingPunct="1">
              <a:buFont typeface="Wingdings" pitchFamily="2" charset="2"/>
              <a:buChar char="Ø"/>
            </a:pPr>
            <a:r>
              <a:rPr lang="en-GB" altLang="it-IT" sz="1400" dirty="0">
                <a:solidFill>
                  <a:prstClr val="black"/>
                </a:solidFill>
                <a:latin typeface="Times New Roman"/>
              </a:rPr>
              <a:t>Cryogenic superconducting magnet (10.5 T, 0.3-300 K) </a:t>
            </a:r>
          </a:p>
          <a:p>
            <a:pPr eaLnBrk="1" hangingPunct="1">
              <a:buFont typeface="Wingdings" pitchFamily="2" charset="2"/>
              <a:buChar char="Ø"/>
            </a:pPr>
            <a:r>
              <a:rPr lang="en-GB" altLang="it-IT" sz="1400" dirty="0">
                <a:solidFill>
                  <a:prstClr val="black"/>
                </a:solidFill>
                <a:latin typeface="Times New Roman"/>
              </a:rPr>
              <a:t>Oxford dilution refrigerator (down to 10 </a:t>
            </a:r>
            <a:r>
              <a:rPr lang="en-GB" altLang="it-IT" sz="1400" dirty="0" err="1">
                <a:solidFill>
                  <a:prstClr val="black"/>
                </a:solidFill>
                <a:latin typeface="Times New Roman"/>
              </a:rPr>
              <a:t>mK</a:t>
            </a:r>
            <a:r>
              <a:rPr lang="en-GB" altLang="it-IT" sz="1400" dirty="0">
                <a:solidFill>
                  <a:prstClr val="black"/>
                </a:solidFill>
                <a:latin typeface="Times New Roman"/>
              </a:rPr>
              <a:t>, vector magnet 6T/1T/1T) </a:t>
            </a:r>
          </a:p>
          <a:p>
            <a:pPr eaLnBrk="1" hangingPunct="1">
              <a:buFont typeface="Wingdings" pitchFamily="2" charset="2"/>
              <a:buChar char="Ø"/>
            </a:pPr>
            <a:r>
              <a:rPr lang="en-GB" altLang="it-IT" sz="1400" dirty="0">
                <a:solidFill>
                  <a:prstClr val="black"/>
                </a:solidFill>
                <a:latin typeface="Times New Roman"/>
              </a:rPr>
              <a:t>Lakeshore Cryogenic RF probe station (down to 8 K and up to 0.5 T and 70 GHz).</a:t>
            </a:r>
            <a:endParaRPr lang="it-IT" altLang="it-IT" sz="1400" dirty="0">
              <a:solidFill>
                <a:prstClr val="black"/>
              </a:solidFill>
              <a:latin typeface="Times New Roman"/>
            </a:endParaRPr>
          </a:p>
        </p:txBody>
      </p:sp>
      <p:pic>
        <p:nvPicPr>
          <p:cNvPr id="42" name="Immagine 41" descr="loghi_12mm.jpg"/>
          <p:cNvPicPr/>
          <p:nvPr/>
        </p:nvPicPr>
        <p:blipFill rotWithShape="1">
          <a:blip r:embed="rId4" cstate="email">
            <a:extLst>
              <a:ext uri="{28A0092B-C50C-407E-A947-70E740481C1C}">
                <a14:useLocalDpi xmlns:a14="http://schemas.microsoft.com/office/drawing/2010/main" val="0"/>
              </a:ext>
            </a:extLst>
          </a:blip>
          <a:srcRect/>
          <a:stretch/>
        </p:blipFill>
        <p:spPr>
          <a:xfrm>
            <a:off x="9144001" y="35675888"/>
            <a:ext cx="2994025" cy="788987"/>
          </a:xfrm>
          <a:prstGeom prst="rect">
            <a:avLst/>
          </a:prstGeom>
          <a:ln>
            <a:noFill/>
          </a:ln>
          <a:effectLst>
            <a:outerShdw blurRad="292100" dist="139700" dir="2700000" algn="tl" rotWithShape="0">
              <a:srgbClr val="333333">
                <a:alpha val="65000"/>
              </a:srgbClr>
            </a:outerShdw>
          </a:effectLst>
        </p:spPr>
      </p:pic>
      <p:pic>
        <p:nvPicPr>
          <p:cNvPr id="12"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14800" y="1559751"/>
            <a:ext cx="3739969" cy="29263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magin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148325" y="4583011"/>
            <a:ext cx="3773493" cy="2122590"/>
          </a:xfrm>
          <a:prstGeom prst="rect">
            <a:avLst/>
          </a:prstGeom>
        </p:spPr>
      </p:pic>
      <p:pic>
        <p:nvPicPr>
          <p:cNvPr id="4" name="Immagine 3"/>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531032" y="-1408812"/>
            <a:ext cx="5156200" cy="2900363"/>
          </a:xfrm>
          <a:prstGeom prst="rect">
            <a:avLst/>
          </a:prstGeom>
        </p:spPr>
      </p:pic>
      <p:sp>
        <p:nvSpPr>
          <p:cNvPr id="2" name="Titolo 1"/>
          <p:cNvSpPr>
            <a:spLocks noGrp="1"/>
          </p:cNvSpPr>
          <p:nvPr>
            <p:ph type="title"/>
          </p:nvPr>
        </p:nvSpPr>
        <p:spPr>
          <a:xfrm>
            <a:off x="1524000" y="88056"/>
            <a:ext cx="9144000" cy="657225"/>
          </a:xfrm>
          <a:noFill/>
          <a:ln w="9525">
            <a:noFill/>
            <a:miter lim="800000"/>
            <a:headEnd/>
            <a:tailEnd/>
          </a:ln>
        </p:spPr>
        <p:txBody>
          <a:bodyPr>
            <a:normAutofit fontScale="90000"/>
          </a:bodyPr>
          <a:lstStyle/>
          <a:p>
            <a:r>
              <a:rPr lang="it-IT" sz="3200" dirty="0"/>
              <a:t>SALENTO (</a:t>
            </a:r>
            <a:r>
              <a:rPr lang="it-IT" sz="3200" dirty="0" err="1"/>
              <a:t>Lecde</a:t>
            </a:r>
            <a:r>
              <a:rPr lang="it-IT" sz="3200" dirty="0"/>
              <a:t>)</a:t>
            </a:r>
            <a:br>
              <a:rPr lang="it-IT" sz="3200" dirty="0"/>
            </a:br>
            <a:r>
              <a:rPr lang="it-IT" sz="3200" dirty="0" err="1"/>
              <a:t>Laboratory</a:t>
            </a:r>
            <a:r>
              <a:rPr lang="it-IT" sz="3200" dirty="0"/>
              <a:t> for </a:t>
            </a:r>
            <a:r>
              <a:rPr lang="it-IT" sz="3200" dirty="0" err="1"/>
              <a:t>Superconductivity</a:t>
            </a:r>
            <a:r>
              <a:rPr lang="it-IT" sz="3200" dirty="0"/>
              <a:t> and </a:t>
            </a:r>
            <a:r>
              <a:rPr lang="it-IT" sz="3200" dirty="0" err="1"/>
              <a:t>Magnetism</a:t>
            </a:r>
            <a:endParaRPr lang="it-IT" sz="3200" dirty="0"/>
          </a:p>
        </p:txBody>
      </p:sp>
      <p:sp>
        <p:nvSpPr>
          <p:cNvPr id="5" name="Rettangolo 4"/>
          <p:cNvSpPr/>
          <p:nvPr/>
        </p:nvSpPr>
        <p:spPr>
          <a:xfrm>
            <a:off x="6027156" y="710345"/>
            <a:ext cx="4640844" cy="738664"/>
          </a:xfrm>
          <a:prstGeom prst="rect">
            <a:avLst/>
          </a:prstGeom>
        </p:spPr>
        <p:txBody>
          <a:bodyPr wrap="square">
            <a:spAutoFit/>
          </a:bodyPr>
          <a:lstStyle/>
          <a:p>
            <a:pPr algn="ctr"/>
            <a:r>
              <a:rPr lang="en-US" sz="1400" b="1" dirty="0">
                <a:solidFill>
                  <a:srgbClr val="FFFF00"/>
                </a:solidFill>
                <a:latin typeface="Times New Roman" panose="02020603050405020304" pitchFamily="18" charset="0"/>
                <a:ea typeface="Calibri" panose="020F0502020204030204" pitchFamily="34" charset="0"/>
              </a:rPr>
              <a:t>Italian node of the European Infrastructure on Magnetism EMFL-ISABEL (funded within ISABEL project, H2020-INFRADEV-2018-2020, Grant No. 871106).</a:t>
            </a:r>
            <a:endParaRPr lang="it-IT" sz="1400" b="1" dirty="0">
              <a:solidFill>
                <a:srgbClr val="FFFF00"/>
              </a:solidFill>
              <a:latin typeface="Times New Roman" panose="02020603050405020304" pitchFamily="18" charset="0"/>
              <a:ea typeface="Calibri" panose="020F0502020204030204" pitchFamily="34" charset="0"/>
            </a:endParaRPr>
          </a:p>
        </p:txBody>
      </p:sp>
      <p:pic>
        <p:nvPicPr>
          <p:cNvPr id="6"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17170" y="3809857"/>
            <a:ext cx="4143803" cy="2330889"/>
          </a:xfrm>
          <a:prstGeom prst="rect">
            <a:avLst/>
          </a:prstGeom>
        </p:spPr>
      </p:pic>
      <p:pic>
        <p:nvPicPr>
          <p:cNvPr id="7" name="Immagine 6"/>
          <p:cNvPicPr>
            <a:picLocks noChangeAspect="1"/>
          </p:cNvPicPr>
          <p:nvPr/>
        </p:nvPicPr>
        <p:blipFill rotWithShape="1">
          <a:blip r:embed="rId9" cstate="print">
            <a:extLst>
              <a:ext uri="{28A0092B-C50C-407E-A947-70E740481C1C}">
                <a14:useLocalDpi xmlns:a14="http://schemas.microsoft.com/office/drawing/2010/main" val="0"/>
              </a:ext>
            </a:extLst>
          </a:blip>
          <a:srcRect l="4182"/>
          <a:stretch/>
        </p:blipFill>
        <p:spPr>
          <a:xfrm>
            <a:off x="1617170" y="765765"/>
            <a:ext cx="4253895" cy="3023606"/>
          </a:xfrm>
          <a:prstGeom prst="rect">
            <a:avLst/>
          </a:prstGeom>
        </p:spPr>
      </p:pic>
      <p:graphicFrame>
        <p:nvGraphicFramePr>
          <p:cNvPr id="19" name="Oggetto 547"/>
          <p:cNvGraphicFramePr>
            <a:graphicFrameLocks noChangeAspect="1"/>
          </p:cNvGraphicFramePr>
          <p:nvPr/>
        </p:nvGraphicFramePr>
        <p:xfrm>
          <a:off x="4178852" y="761171"/>
          <a:ext cx="1848305" cy="3025706"/>
        </p:xfrm>
        <a:graphic>
          <a:graphicData uri="http://schemas.openxmlformats.org/presentationml/2006/ole">
            <mc:AlternateContent xmlns:mc="http://schemas.openxmlformats.org/markup-compatibility/2006">
              <mc:Choice xmlns:v="urn:schemas-microsoft-com:vml" Requires="v">
                <p:oleObj r:id="rId10" imgW="2660684" imgH="4464951" progId="CorelPHOTOPAINT.Image.15">
                  <p:embed/>
                </p:oleObj>
              </mc:Choice>
              <mc:Fallback>
                <p:oleObj r:id="rId10" imgW="2660684" imgH="4464951" progId="CorelPHOTOPAINT.Image.15">
                  <p:embed/>
                  <p:pic>
                    <p:nvPicPr>
                      <p:cNvPr id="19" name="Oggetto 54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78852" y="761171"/>
                        <a:ext cx="1848305" cy="302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 name="Immagine 7"/>
          <p:cNvPicPr>
            <a:picLocks noChangeAspect="1"/>
          </p:cNvPicPr>
          <p:nvPr/>
        </p:nvPicPr>
        <p:blipFill rotWithShape="1">
          <a:blip r:embed="rId12" cstate="print">
            <a:extLst>
              <a:ext uri="{28A0092B-C50C-407E-A947-70E740481C1C}">
                <a14:useLocalDpi xmlns:a14="http://schemas.microsoft.com/office/drawing/2010/main" val="0"/>
              </a:ext>
            </a:extLst>
          </a:blip>
          <a:srcRect l="12697" r="14674" b="8242"/>
          <a:stretch/>
        </p:blipFill>
        <p:spPr>
          <a:xfrm>
            <a:off x="14357395" y="1921589"/>
            <a:ext cx="3370617" cy="3193807"/>
          </a:xfrm>
          <a:prstGeom prst="rect">
            <a:avLst/>
          </a:prstGeom>
        </p:spPr>
      </p:pic>
      <p:pic>
        <p:nvPicPr>
          <p:cNvPr id="24" name="Immagine 23"/>
          <p:cNvPicPr>
            <a:picLocks noChangeAspect="1"/>
          </p:cNvPicPr>
          <p:nvPr/>
        </p:nvPicPr>
        <p:blipFill rotWithShape="1">
          <a:blip r:embed="rId13" cstate="print">
            <a:extLst>
              <a:ext uri="{28A0092B-C50C-407E-A947-70E740481C1C}">
                <a14:useLocalDpi xmlns:a14="http://schemas.microsoft.com/office/drawing/2010/main" val="0"/>
              </a:ext>
            </a:extLst>
          </a:blip>
          <a:srcRect t="23523" r="7232" b="6196"/>
          <a:stretch/>
        </p:blipFill>
        <p:spPr>
          <a:xfrm>
            <a:off x="2580196" y="7020318"/>
            <a:ext cx="2263080" cy="2286000"/>
          </a:xfrm>
          <a:prstGeom prst="rect">
            <a:avLst/>
          </a:prstGeom>
        </p:spPr>
      </p:pic>
      <p:sp>
        <p:nvSpPr>
          <p:cNvPr id="25" name="Rettangolo 24"/>
          <p:cNvSpPr/>
          <p:nvPr/>
        </p:nvSpPr>
        <p:spPr>
          <a:xfrm rot="16200000" flipV="1">
            <a:off x="2580105" y="7025841"/>
            <a:ext cx="2275974" cy="22757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695561" y="2524652"/>
            <a:ext cx="2807613" cy="3743484"/>
          </a:xfrm>
          <a:prstGeom prst="rect">
            <a:avLst/>
          </a:prstGeom>
        </p:spPr>
      </p:pic>
      <p:pic>
        <p:nvPicPr>
          <p:cNvPr id="27" name="Immagine 2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781278" y="2670526"/>
            <a:ext cx="1890976" cy="3344139"/>
          </a:xfrm>
          <a:prstGeom prst="rect">
            <a:avLst/>
          </a:prstGeom>
        </p:spPr>
      </p:pic>
      <p:sp>
        <p:nvSpPr>
          <p:cNvPr id="11" name="Footer Placeholder 10">
            <a:extLst>
              <a:ext uri="{FF2B5EF4-FFF2-40B4-BE49-F238E27FC236}">
                <a16:creationId xmlns:a16="http://schemas.microsoft.com/office/drawing/2014/main" id="{790333CE-233B-8F83-9159-18CE6A106A7E}"/>
              </a:ext>
            </a:extLst>
          </p:cNvPr>
          <p:cNvSpPr>
            <a:spLocks noGrp="1"/>
          </p:cNvSpPr>
          <p:nvPr>
            <p:ph type="ftr" sz="quarter" idx="11"/>
          </p:nvPr>
        </p:nvSpPr>
        <p:spPr/>
        <p:txBody>
          <a:bodyPr/>
          <a:lstStyle/>
          <a:p>
            <a:r>
              <a:rPr lang="it-IT" sz="1200">
                <a:solidFill>
                  <a:prstClr val="black">
                    <a:tint val="75000"/>
                  </a:prstClr>
                </a:solidFill>
              </a:rPr>
              <a:t>Prof. Lucio Rossi - Università e INFN Milano L.A.S.A. - IRIS @ INFN-A Seminars</a:t>
            </a:r>
            <a:endParaRPr lang="it-IT" sz="1200" dirty="0">
              <a:solidFill>
                <a:prstClr val="black">
                  <a:tint val="75000"/>
                </a:prstClr>
              </a:solidFill>
            </a:endParaRPr>
          </a:p>
        </p:txBody>
      </p:sp>
      <p:sp>
        <p:nvSpPr>
          <p:cNvPr id="13" name="Slide Number Placeholder 12">
            <a:extLst>
              <a:ext uri="{FF2B5EF4-FFF2-40B4-BE49-F238E27FC236}">
                <a16:creationId xmlns:a16="http://schemas.microsoft.com/office/drawing/2014/main" id="{C3A601F7-615A-BACA-637F-341536E4F523}"/>
              </a:ext>
            </a:extLst>
          </p:cNvPr>
          <p:cNvSpPr>
            <a:spLocks noGrp="1"/>
          </p:cNvSpPr>
          <p:nvPr>
            <p:ph type="sldNum" sz="quarter" idx="12"/>
          </p:nvPr>
        </p:nvSpPr>
        <p:spPr/>
        <p:txBody>
          <a:bodyPr/>
          <a:lstStyle/>
          <a:p>
            <a:pPr>
              <a:defRPr/>
            </a:pPr>
            <a:fld id="{33A960DB-5F25-455D-936D-B9E9F6E5114A}" type="slidenum">
              <a:rPr lang="it-IT" smtClean="0">
                <a:solidFill>
                  <a:prstClr val="black">
                    <a:tint val="75000"/>
                  </a:prstClr>
                </a:solidFill>
              </a:rPr>
              <a:pPr>
                <a:defRPr/>
              </a:pPr>
              <a:t>27</a:t>
            </a:fld>
            <a:endParaRPr lang="it-IT">
              <a:solidFill>
                <a:prstClr val="black">
                  <a:tint val="75000"/>
                </a:prstClr>
              </a:solidFill>
            </a:endParaRPr>
          </a:p>
        </p:txBody>
      </p:sp>
      <p:sp>
        <p:nvSpPr>
          <p:cNvPr id="14" name="Date Placeholder 13">
            <a:extLst>
              <a:ext uri="{FF2B5EF4-FFF2-40B4-BE49-F238E27FC236}">
                <a16:creationId xmlns:a16="http://schemas.microsoft.com/office/drawing/2014/main" id="{B5D34621-C97F-7B7B-5F02-CC80B77695BC}"/>
              </a:ext>
            </a:extLst>
          </p:cNvPr>
          <p:cNvSpPr>
            <a:spLocks noGrp="1"/>
          </p:cNvSpPr>
          <p:nvPr>
            <p:ph type="dt" sz="half" idx="10"/>
          </p:nvPr>
        </p:nvSpPr>
        <p:spPr/>
        <p:txBody>
          <a:bodyPr/>
          <a:lstStyle/>
          <a:p>
            <a:pPr>
              <a:defRPr/>
            </a:pPr>
            <a:r>
              <a:rPr lang="en-US">
                <a:solidFill>
                  <a:prstClr val="black">
                    <a:tint val="75000"/>
                  </a:prstClr>
                </a:solidFill>
              </a:rPr>
              <a:t>11/October/2022</a:t>
            </a:r>
            <a:endParaRPr lang="it-IT">
              <a:solidFill>
                <a:prstClr val="black">
                  <a:tint val="75000"/>
                </a:prstClr>
              </a:solidFill>
            </a:endParaRPr>
          </a:p>
        </p:txBody>
      </p:sp>
    </p:spTree>
    <p:extLst>
      <p:ext uri="{BB962C8B-B14F-4D97-AF65-F5344CB8AC3E}">
        <p14:creationId xmlns:p14="http://schemas.microsoft.com/office/powerpoint/2010/main" val="164122312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t>Laboratorio di Superconduttività e Magnetismo</a:t>
            </a:r>
          </a:p>
        </p:txBody>
      </p:sp>
      <p:sp>
        <p:nvSpPr>
          <p:cNvPr id="6" name="Rettangolo 5"/>
          <p:cNvSpPr/>
          <p:nvPr/>
        </p:nvSpPr>
        <p:spPr>
          <a:xfrm>
            <a:off x="1751632" y="769279"/>
            <a:ext cx="1778000" cy="584775"/>
          </a:xfrm>
          <a:prstGeom prst="rect">
            <a:avLst/>
          </a:prstGeom>
        </p:spPr>
        <p:txBody>
          <a:bodyPr wrap="square">
            <a:spAutoFit/>
          </a:bodyPr>
          <a:lstStyle/>
          <a:p>
            <a:r>
              <a:rPr lang="it-IT" sz="1600" b="1" i="1" dirty="0" err="1"/>
              <a:t>close-cycle</a:t>
            </a:r>
            <a:r>
              <a:rPr lang="it-IT" sz="1600" b="1" i="1" dirty="0"/>
              <a:t> SQUID </a:t>
            </a:r>
            <a:r>
              <a:rPr lang="it-IT" sz="1600" b="1" i="1" dirty="0" err="1"/>
              <a:t>magnetometer</a:t>
            </a:r>
            <a:endParaRPr lang="it-IT" sz="1600" b="1" i="1" dirty="0"/>
          </a:p>
        </p:txBody>
      </p:sp>
      <p:pic>
        <p:nvPicPr>
          <p:cNvPr id="385028" name="Picture 4" descr="MPMS3 SQUID magnetometer Quantum Design | Quantum Design"/>
          <p:cNvPicPr>
            <a:picLocks noChangeAspect="1" noChangeArrowheads="1"/>
          </p:cNvPicPr>
          <p:nvPr/>
        </p:nvPicPr>
        <p:blipFill rotWithShape="1">
          <a:blip r:embed="rId2">
            <a:extLst>
              <a:ext uri="{28A0092B-C50C-407E-A947-70E740481C1C}">
                <a14:useLocalDpi xmlns:a14="http://schemas.microsoft.com/office/drawing/2010/main" val="0"/>
              </a:ext>
            </a:extLst>
          </a:blip>
          <a:srcRect l="11333" r="13667" b="3166"/>
          <a:stretch/>
        </p:blipFill>
        <p:spPr bwMode="auto">
          <a:xfrm>
            <a:off x="1552015" y="1284336"/>
            <a:ext cx="2710982" cy="350019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uppo 15"/>
          <p:cNvGrpSpPr/>
          <p:nvPr/>
        </p:nvGrpSpPr>
        <p:grpSpPr>
          <a:xfrm>
            <a:off x="8022682" y="1209266"/>
            <a:ext cx="2645318" cy="4813523"/>
            <a:chOff x="6498682" y="1209265"/>
            <a:chExt cx="2645318" cy="4813523"/>
          </a:xfrm>
        </p:grpSpPr>
        <p:sp>
          <p:nvSpPr>
            <p:cNvPr id="5" name="Rettangolo 4"/>
            <p:cNvSpPr/>
            <p:nvPr/>
          </p:nvSpPr>
          <p:spPr>
            <a:xfrm>
              <a:off x="6498682" y="1209265"/>
              <a:ext cx="2645318" cy="584775"/>
            </a:xfrm>
            <a:prstGeom prst="rect">
              <a:avLst/>
            </a:prstGeom>
          </p:spPr>
          <p:txBody>
            <a:bodyPr wrap="square">
              <a:spAutoFit/>
            </a:bodyPr>
            <a:lstStyle/>
            <a:p>
              <a:r>
                <a:rPr lang="it-IT" sz="1600" b="1" i="1" dirty="0"/>
                <a:t>scanning probe </a:t>
              </a:r>
              <a:r>
                <a:rPr lang="it-IT" sz="1600" b="1" i="1" dirty="0" err="1"/>
                <a:t>microscope</a:t>
              </a:r>
              <a:r>
                <a:rPr lang="it-IT" sz="1600" b="1" i="1" dirty="0"/>
                <a:t> for </a:t>
              </a:r>
              <a:r>
                <a:rPr lang="it-IT" sz="1600" b="1" i="1" dirty="0" err="1"/>
                <a:t>material</a:t>
              </a:r>
              <a:r>
                <a:rPr lang="it-IT" sz="1600" b="1" i="1" dirty="0"/>
                <a:t> </a:t>
              </a:r>
              <a:r>
                <a:rPr lang="it-IT" sz="1600" b="1" i="1" dirty="0" err="1"/>
                <a:t>characterization</a:t>
              </a:r>
              <a:endParaRPr lang="it-IT" sz="1600" b="1" i="1" dirty="0"/>
            </a:p>
          </p:txBody>
        </p:sp>
        <p:grpSp>
          <p:nvGrpSpPr>
            <p:cNvPr id="13" name="Gruppo 12"/>
            <p:cNvGrpSpPr/>
            <p:nvPr/>
          </p:nvGrpSpPr>
          <p:grpSpPr>
            <a:xfrm>
              <a:off x="6498682" y="1738569"/>
              <a:ext cx="2532044" cy="4284219"/>
              <a:chOff x="5177882" y="3802344"/>
              <a:chExt cx="2532044" cy="4284219"/>
            </a:xfrm>
          </p:grpSpPr>
          <p:pic>
            <p:nvPicPr>
              <p:cNvPr id="385030" name="Picture 6" descr="Cantilever-based atomic force microscope - attoAFM I"/>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729" t="6989" r="47948" b="3595"/>
              <a:stretch/>
            </p:blipFill>
            <p:spPr bwMode="auto">
              <a:xfrm>
                <a:off x="5177882" y="3802344"/>
                <a:ext cx="2532044" cy="4284219"/>
              </a:xfrm>
              <a:prstGeom prst="rect">
                <a:avLst/>
              </a:prstGeom>
              <a:noFill/>
              <a:extLst>
                <a:ext uri="{909E8E84-426E-40DD-AFC4-6F175D3DCCD1}">
                  <a14:hiddenFill xmlns:a14="http://schemas.microsoft.com/office/drawing/2010/main">
                    <a:solidFill>
                      <a:srgbClr val="FFFFFF"/>
                    </a:solidFill>
                  </a14:hiddenFill>
                </a:ext>
              </a:extLst>
            </p:spPr>
          </p:pic>
          <p:sp>
            <p:nvSpPr>
              <p:cNvPr id="15" name="Rettangolo 14"/>
              <p:cNvSpPr/>
              <p:nvPr/>
            </p:nvSpPr>
            <p:spPr>
              <a:xfrm>
                <a:off x="5183689" y="5225365"/>
                <a:ext cx="678480" cy="9233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grpSp>
        <p:nvGrpSpPr>
          <p:cNvPr id="14" name="Gruppo 13"/>
          <p:cNvGrpSpPr/>
          <p:nvPr/>
        </p:nvGrpSpPr>
        <p:grpSpPr>
          <a:xfrm>
            <a:off x="3025816" y="4084919"/>
            <a:ext cx="4322121" cy="2131870"/>
            <a:chOff x="2005632" y="4084919"/>
            <a:chExt cx="4322121" cy="2131870"/>
          </a:xfrm>
        </p:grpSpPr>
        <p:grpSp>
          <p:nvGrpSpPr>
            <p:cNvPr id="12" name="Gruppo 11"/>
            <p:cNvGrpSpPr>
              <a:grpSpLocks noChangeAspect="1"/>
            </p:cNvGrpSpPr>
            <p:nvPr/>
          </p:nvGrpSpPr>
          <p:grpSpPr>
            <a:xfrm>
              <a:off x="4065741" y="4084919"/>
              <a:ext cx="2262012" cy="2131870"/>
              <a:chOff x="-2275178" y="5363864"/>
              <a:chExt cx="2377993" cy="2241178"/>
            </a:xfrm>
          </p:grpSpPr>
          <p:pic>
            <p:nvPicPr>
              <p:cNvPr id="10" name="Immagine 9"/>
              <p:cNvPicPr>
                <a:picLocks noChangeAspect="1"/>
              </p:cNvPicPr>
              <p:nvPr/>
            </p:nvPicPr>
            <p:blipFill rotWithShape="1">
              <a:blip r:embed="rId4">
                <a:extLst>
                  <a:ext uri="{28A0092B-C50C-407E-A947-70E740481C1C}">
                    <a14:useLocalDpi xmlns:a14="http://schemas.microsoft.com/office/drawing/2010/main" val="0"/>
                  </a:ext>
                </a:extLst>
              </a:blip>
              <a:srcRect l="35687" t="44400" r="28529" b="5562"/>
              <a:stretch/>
            </p:blipFill>
            <p:spPr>
              <a:xfrm>
                <a:off x="-2275178" y="5363864"/>
                <a:ext cx="2377993" cy="2241178"/>
              </a:xfrm>
              <a:prstGeom prst="rect">
                <a:avLst/>
              </a:prstGeom>
            </p:spPr>
          </p:pic>
          <p:sp>
            <p:nvSpPr>
              <p:cNvPr id="11" name="Rettangolo 10"/>
              <p:cNvSpPr/>
              <p:nvPr/>
            </p:nvSpPr>
            <p:spPr>
              <a:xfrm>
                <a:off x="-575665" y="6022788"/>
                <a:ext cx="678480" cy="9233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 name="Rettangolo 7"/>
            <p:cNvSpPr/>
            <p:nvPr/>
          </p:nvSpPr>
          <p:spPr>
            <a:xfrm>
              <a:off x="2005632" y="4714187"/>
              <a:ext cx="2503778" cy="1077218"/>
            </a:xfrm>
            <a:prstGeom prst="rect">
              <a:avLst/>
            </a:prstGeom>
          </p:spPr>
          <p:txBody>
            <a:bodyPr wrap="square">
              <a:spAutoFit/>
            </a:bodyPr>
            <a:lstStyle/>
            <a:p>
              <a:pPr algn="r"/>
              <a:r>
                <a:rPr lang="it-IT" sz="1600" b="1" i="1" dirty="0"/>
                <a:t>split </a:t>
              </a:r>
              <a:r>
                <a:rPr lang="it-IT" sz="1600" b="1" i="1" dirty="0" err="1"/>
                <a:t>pair</a:t>
              </a:r>
              <a:r>
                <a:rPr lang="it-IT" sz="1600" b="1" i="1" dirty="0"/>
                <a:t>  </a:t>
              </a:r>
              <a:r>
                <a:rPr lang="it-IT" sz="1600" b="1" i="1" dirty="0" err="1"/>
                <a:t>cryogen</a:t>
              </a:r>
              <a:r>
                <a:rPr lang="it-IT" sz="1600" b="1" i="1" dirty="0"/>
                <a:t>-free </a:t>
              </a:r>
              <a:r>
                <a:rPr lang="it-IT" sz="1600" b="1" i="1" dirty="0" err="1"/>
                <a:t>magnet</a:t>
              </a:r>
              <a:r>
                <a:rPr lang="it-IT" sz="1600" b="1" i="1" dirty="0"/>
                <a:t> </a:t>
              </a:r>
              <a:r>
                <a:rPr lang="it-IT" sz="1600" b="1" i="1" dirty="0" err="1"/>
                <a:t>system</a:t>
              </a:r>
              <a:r>
                <a:rPr lang="it-IT" sz="1600" b="1" i="1" dirty="0"/>
                <a:t> for </a:t>
              </a:r>
              <a:r>
                <a:rPr lang="it-IT" sz="1600" b="1" i="1" dirty="0" err="1"/>
                <a:t>combined</a:t>
              </a:r>
              <a:r>
                <a:rPr lang="it-IT" sz="1600" b="1" i="1" dirty="0"/>
                <a:t> </a:t>
              </a:r>
              <a:r>
                <a:rPr lang="it-IT" sz="1600" b="1" i="1" dirty="0" err="1"/>
                <a:t>magneto-optical</a:t>
              </a:r>
              <a:r>
                <a:rPr lang="it-IT" sz="1600" b="1" i="1" dirty="0"/>
                <a:t> and FMR </a:t>
              </a:r>
              <a:r>
                <a:rPr lang="it-IT" sz="1600" b="1" i="1" dirty="0" err="1"/>
                <a:t>measurements</a:t>
              </a:r>
              <a:endParaRPr lang="it-IT" sz="1600" b="1" i="1" dirty="0"/>
            </a:p>
          </p:txBody>
        </p:sp>
      </p:grpSp>
      <p:grpSp>
        <p:nvGrpSpPr>
          <p:cNvPr id="17" name="Gruppo 16"/>
          <p:cNvGrpSpPr/>
          <p:nvPr/>
        </p:nvGrpSpPr>
        <p:grpSpPr>
          <a:xfrm>
            <a:off x="4275732" y="1061665"/>
            <a:ext cx="3810000" cy="3398496"/>
            <a:chOff x="2787785" y="777441"/>
            <a:chExt cx="3810000" cy="3398496"/>
          </a:xfrm>
        </p:grpSpPr>
        <p:sp>
          <p:nvSpPr>
            <p:cNvPr id="7" name="Rettangolo 6"/>
            <p:cNvSpPr/>
            <p:nvPr/>
          </p:nvSpPr>
          <p:spPr>
            <a:xfrm>
              <a:off x="2877711" y="777441"/>
              <a:ext cx="3620971" cy="584775"/>
            </a:xfrm>
            <a:prstGeom prst="rect">
              <a:avLst/>
            </a:prstGeom>
          </p:spPr>
          <p:txBody>
            <a:bodyPr wrap="square">
              <a:spAutoFit/>
            </a:bodyPr>
            <a:lstStyle/>
            <a:p>
              <a:r>
                <a:rPr lang="it-IT" sz="1600" b="1" i="1" dirty="0" err="1"/>
                <a:t>close-cycle</a:t>
              </a:r>
              <a:r>
                <a:rPr lang="it-IT" sz="1600" b="1" i="1" dirty="0"/>
                <a:t> </a:t>
              </a:r>
              <a:r>
                <a:rPr lang="it-IT" sz="1600" b="1" i="1" dirty="0" err="1"/>
                <a:t>superconducting</a:t>
              </a:r>
              <a:r>
                <a:rPr lang="it-IT" sz="1600" b="1" i="1" dirty="0"/>
                <a:t> </a:t>
              </a:r>
              <a:r>
                <a:rPr lang="it-IT" sz="1600" b="1" i="1" dirty="0" err="1"/>
                <a:t>magnet</a:t>
              </a:r>
              <a:r>
                <a:rPr lang="it-IT" sz="1600" b="1" i="1" dirty="0"/>
                <a:t> for </a:t>
              </a:r>
              <a:r>
                <a:rPr lang="it-IT" sz="1600" b="1" i="1" dirty="0" err="1"/>
                <a:t>physical</a:t>
              </a:r>
              <a:r>
                <a:rPr lang="it-IT" sz="1600" b="1" i="1" dirty="0"/>
                <a:t> </a:t>
              </a:r>
              <a:r>
                <a:rPr lang="it-IT" sz="1600" b="1" i="1" dirty="0" err="1"/>
                <a:t>properties</a:t>
              </a:r>
              <a:r>
                <a:rPr lang="it-IT" sz="1600" b="1" i="1" dirty="0"/>
                <a:t> </a:t>
              </a:r>
              <a:r>
                <a:rPr lang="it-IT" sz="1600" b="1" i="1" dirty="0" err="1"/>
                <a:t>measurement</a:t>
              </a:r>
              <a:endParaRPr lang="it-IT" sz="1600" b="1" i="1" dirty="0"/>
            </a:p>
          </p:txBody>
        </p:sp>
        <p:pic>
          <p:nvPicPr>
            <p:cNvPr id="385026" name="Picture 2" descr="Quantum Design North America - Products - PPMS® DynaCool™ – Quantum Design"/>
            <p:cNvPicPr>
              <a:picLocks noChangeAspect="1" noChangeArrowheads="1"/>
            </p:cNvPicPr>
            <p:nvPr/>
          </p:nvPicPr>
          <p:blipFill rotWithShape="1">
            <a:blip r:embed="rId5">
              <a:extLst>
                <a:ext uri="{28A0092B-C50C-407E-A947-70E740481C1C}">
                  <a14:useLocalDpi xmlns:a14="http://schemas.microsoft.com/office/drawing/2010/main" val="0"/>
                </a:ext>
              </a:extLst>
            </a:blip>
            <a:srcRect t="16614" b="11150"/>
            <a:stretch/>
          </p:blipFill>
          <p:spPr bwMode="auto">
            <a:xfrm>
              <a:off x="2787785" y="1423772"/>
              <a:ext cx="3810000" cy="2752165"/>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CasellaDiTesto 17"/>
          <p:cNvSpPr txBox="1"/>
          <p:nvPr/>
        </p:nvSpPr>
        <p:spPr>
          <a:xfrm>
            <a:off x="8431425" y="584612"/>
            <a:ext cx="191199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it-IT" b="1" i="1" u="sng" dirty="0" err="1"/>
              <a:t>development</a:t>
            </a:r>
            <a:r>
              <a:rPr lang="it-IT" b="1" i="1" u="sng" dirty="0"/>
              <a:t> </a:t>
            </a:r>
            <a:r>
              <a:rPr lang="it-IT" b="1" i="1" u="sng" dirty="0" err="1"/>
              <a:t>plan</a:t>
            </a:r>
            <a:endParaRPr lang="it-IT" b="1" i="1" u="sng" dirty="0"/>
          </a:p>
        </p:txBody>
      </p:sp>
      <p:pic>
        <p:nvPicPr>
          <p:cNvPr id="19" name="Immagin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5915" y="4946463"/>
            <a:ext cx="1389900" cy="1221528"/>
          </a:xfrm>
          <a:prstGeom prst="rect">
            <a:avLst/>
          </a:prstGeom>
        </p:spPr>
      </p:pic>
      <p:sp>
        <p:nvSpPr>
          <p:cNvPr id="3" name="Date Placeholder 2">
            <a:extLst>
              <a:ext uri="{FF2B5EF4-FFF2-40B4-BE49-F238E27FC236}">
                <a16:creationId xmlns:a16="http://schemas.microsoft.com/office/drawing/2014/main" id="{6D33C9E2-1212-8D07-C66A-D66768E85917}"/>
              </a:ext>
            </a:extLst>
          </p:cNvPr>
          <p:cNvSpPr>
            <a:spLocks noGrp="1"/>
          </p:cNvSpPr>
          <p:nvPr>
            <p:ph type="dt" sz="half" idx="10"/>
          </p:nvPr>
        </p:nvSpPr>
        <p:spPr/>
        <p:txBody>
          <a:bodyPr/>
          <a:lstStyle/>
          <a:p>
            <a:pPr>
              <a:defRPr/>
            </a:pPr>
            <a:r>
              <a:rPr lang="en-US">
                <a:solidFill>
                  <a:prstClr val="black">
                    <a:tint val="75000"/>
                  </a:prstClr>
                </a:solidFill>
              </a:rPr>
              <a:t>11/October/2022</a:t>
            </a:r>
            <a:endParaRPr lang="it-IT">
              <a:solidFill>
                <a:prstClr val="black">
                  <a:tint val="75000"/>
                </a:prstClr>
              </a:solidFill>
            </a:endParaRPr>
          </a:p>
        </p:txBody>
      </p:sp>
      <p:sp>
        <p:nvSpPr>
          <p:cNvPr id="4" name="Footer Placeholder 3">
            <a:extLst>
              <a:ext uri="{FF2B5EF4-FFF2-40B4-BE49-F238E27FC236}">
                <a16:creationId xmlns:a16="http://schemas.microsoft.com/office/drawing/2014/main" id="{FF16F32F-11C8-4DC6-8018-FFDB44756F52}"/>
              </a:ext>
            </a:extLst>
          </p:cNvPr>
          <p:cNvSpPr>
            <a:spLocks noGrp="1"/>
          </p:cNvSpPr>
          <p:nvPr>
            <p:ph type="ftr" sz="quarter" idx="11"/>
          </p:nvPr>
        </p:nvSpPr>
        <p:spPr/>
        <p:txBody>
          <a:bodyPr/>
          <a:lstStyle/>
          <a:p>
            <a:r>
              <a:rPr lang="it-IT" sz="1200">
                <a:solidFill>
                  <a:prstClr val="black">
                    <a:tint val="75000"/>
                  </a:prstClr>
                </a:solidFill>
              </a:rPr>
              <a:t>Prof. Lucio Rossi - Università e INFN Milano L.A.S.A. - IRIS @ INFN-A Seminars</a:t>
            </a:r>
            <a:endParaRPr lang="it-IT" sz="1200" dirty="0">
              <a:solidFill>
                <a:prstClr val="black">
                  <a:tint val="75000"/>
                </a:prstClr>
              </a:solidFill>
            </a:endParaRPr>
          </a:p>
        </p:txBody>
      </p:sp>
      <p:sp>
        <p:nvSpPr>
          <p:cNvPr id="9" name="Slide Number Placeholder 8">
            <a:extLst>
              <a:ext uri="{FF2B5EF4-FFF2-40B4-BE49-F238E27FC236}">
                <a16:creationId xmlns:a16="http://schemas.microsoft.com/office/drawing/2014/main" id="{59700D8C-5710-E325-4246-89D38F29A6CF}"/>
              </a:ext>
            </a:extLst>
          </p:cNvPr>
          <p:cNvSpPr>
            <a:spLocks noGrp="1"/>
          </p:cNvSpPr>
          <p:nvPr>
            <p:ph type="sldNum" sz="quarter" idx="12"/>
          </p:nvPr>
        </p:nvSpPr>
        <p:spPr/>
        <p:txBody>
          <a:bodyPr/>
          <a:lstStyle/>
          <a:p>
            <a:pPr>
              <a:defRPr/>
            </a:pPr>
            <a:fld id="{33A960DB-5F25-455D-936D-B9E9F6E5114A}" type="slidenum">
              <a:rPr lang="it-IT" smtClean="0">
                <a:solidFill>
                  <a:prstClr val="black">
                    <a:tint val="75000"/>
                  </a:prstClr>
                </a:solidFill>
              </a:rPr>
              <a:pPr>
                <a:defRPr/>
              </a:pPr>
              <a:t>28</a:t>
            </a:fld>
            <a:endParaRPr lang="it-IT">
              <a:solidFill>
                <a:prstClr val="black">
                  <a:tint val="75000"/>
                </a:prstClr>
              </a:solidFill>
            </a:endParaRPr>
          </a:p>
        </p:txBody>
      </p:sp>
    </p:spTree>
    <p:extLst>
      <p:ext uri="{BB962C8B-B14F-4D97-AF65-F5344CB8AC3E}">
        <p14:creationId xmlns:p14="http://schemas.microsoft.com/office/powerpoint/2010/main" val="420368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609601" y="1898314"/>
            <a:ext cx="11269132" cy="3760012"/>
          </a:xfrm>
          <a:prstGeom prst="rect">
            <a:avLst/>
          </a:prstGeom>
          <a:noFill/>
          <a:ln>
            <a:noFill/>
          </a:ln>
          <a:effectLst/>
        </p:spPr>
        <p:txBody>
          <a:bodyPr vert="horz" wrap="square" lIns="0" tIns="-12696" rIns="0" bIns="-12696" numCol="1" anchor="ctr" anchorCtr="0" compatLnSpc="1">
            <a:prstTxWarp prst="textNoShape">
              <a:avLst/>
            </a:prstTxWarp>
            <a:spAutoFit/>
          </a:bodyPr>
          <a:lstStyle/>
          <a:p>
            <a:pPr marL="342900" indent="-342900" eaLnBrk="0" fontAlgn="base" hangingPunct="0">
              <a:spcBef>
                <a:spcPct val="0"/>
              </a:spcBef>
              <a:spcAft>
                <a:spcPts val="1200"/>
              </a:spcAft>
              <a:buFont typeface="Wingdings" panose="05000000000000000000" pitchFamily="2" charset="2"/>
              <a:buChar char="Ø"/>
            </a:pPr>
            <a:r>
              <a:rPr lang="en-GB" altLang="it-IT" dirty="0" err="1"/>
              <a:t>Magnetometry</a:t>
            </a:r>
            <a:r>
              <a:rPr lang="en-GB" altLang="it-IT" dirty="0"/>
              <a:t> measurements under external stimuli such as light irradiation and electric fields for the characterization of innovative materials [novel setup expected to attract users working in the fields of advanced magnetic materials with controllable </a:t>
            </a:r>
            <a:r>
              <a:rPr lang="en-GB" altLang="it-IT" dirty="0" err="1"/>
              <a:t>bistable</a:t>
            </a:r>
            <a:r>
              <a:rPr lang="en-GB" altLang="it-IT" dirty="0"/>
              <a:t> states and investigating the interplay among magnetism and superconductivity] +50% users</a:t>
            </a:r>
          </a:p>
          <a:p>
            <a:pPr marL="342900" indent="-342900" eaLnBrk="0" fontAlgn="base" hangingPunct="0">
              <a:spcBef>
                <a:spcPct val="0"/>
              </a:spcBef>
              <a:spcAft>
                <a:spcPts val="1200"/>
              </a:spcAft>
              <a:buFont typeface="Wingdings" panose="05000000000000000000" pitchFamily="2" charset="2"/>
              <a:buChar char="Ø"/>
            </a:pPr>
            <a:r>
              <a:rPr lang="en-GB" altLang="it-IT" dirty="0"/>
              <a:t>Measurements of physical properties of materials (e.g. </a:t>
            </a:r>
            <a:r>
              <a:rPr lang="en-GB" altLang="it-IT" dirty="0" err="1"/>
              <a:t>magnetotransport</a:t>
            </a:r>
            <a:r>
              <a:rPr lang="en-GB" altLang="it-IT" dirty="0"/>
              <a:t> and measurements of critical currents) in a wide range of temperatures and magnetic fields [novel setup expected to attract users working on </a:t>
            </a:r>
            <a:r>
              <a:rPr lang="en-GB" altLang="it-IT" dirty="0" err="1"/>
              <a:t>spintronics</a:t>
            </a:r>
            <a:r>
              <a:rPr lang="en-GB" altLang="it-IT" dirty="0"/>
              <a:t>, superconductive devices, sensors/detectors and quantum computation] +50% users</a:t>
            </a:r>
          </a:p>
          <a:p>
            <a:pPr marL="342900" indent="-342900" eaLnBrk="0" fontAlgn="base" hangingPunct="0">
              <a:spcBef>
                <a:spcPct val="0"/>
              </a:spcBef>
              <a:spcAft>
                <a:spcPts val="1200"/>
              </a:spcAft>
              <a:buFont typeface="Wingdings" panose="05000000000000000000" pitchFamily="2" charset="2"/>
              <a:buChar char="Ø"/>
            </a:pPr>
            <a:r>
              <a:rPr lang="en-GB" altLang="it-IT" dirty="0"/>
              <a:t>Combined magneto-optical and ferromagnetic resonance measurements [novel setup expected to attract users working in the fields of magneto-optics, </a:t>
            </a:r>
            <a:r>
              <a:rPr lang="en-GB" altLang="it-IT" dirty="0" err="1"/>
              <a:t>magnonics</a:t>
            </a:r>
            <a:r>
              <a:rPr lang="en-GB" altLang="it-IT" dirty="0"/>
              <a:t> and quantum computation] +30% users</a:t>
            </a:r>
          </a:p>
          <a:p>
            <a:pPr marL="342900" indent="-342900" eaLnBrk="0" fontAlgn="base" hangingPunct="0">
              <a:spcBef>
                <a:spcPct val="0"/>
              </a:spcBef>
              <a:spcAft>
                <a:spcPts val="1200"/>
              </a:spcAft>
              <a:buFont typeface="Wingdings" panose="05000000000000000000" pitchFamily="2" charset="2"/>
              <a:buChar char="Ø"/>
            </a:pPr>
            <a:r>
              <a:rPr lang="en-GB" altLang="it-IT" dirty="0"/>
              <a:t>AFM, MFM and PFM microscopy measurements for the characterization of superconducting, magnetic and multifunctional materials novel setup expected to attract users working in the field of advanced functional materials, </a:t>
            </a:r>
            <a:r>
              <a:rPr lang="en-GB" altLang="it-IT" dirty="0" err="1"/>
              <a:t>spintronics</a:t>
            </a:r>
            <a:r>
              <a:rPr lang="en-GB" altLang="it-IT" dirty="0"/>
              <a:t> and applied superconductivity] + 30% users</a:t>
            </a:r>
          </a:p>
        </p:txBody>
      </p:sp>
      <p:sp>
        <p:nvSpPr>
          <p:cNvPr id="6" name="Title 5">
            <a:extLst>
              <a:ext uri="{FF2B5EF4-FFF2-40B4-BE49-F238E27FC236}">
                <a16:creationId xmlns:a16="http://schemas.microsoft.com/office/drawing/2014/main" id="{F9B10F7B-1776-85DD-0F23-07B6262C8CDC}"/>
              </a:ext>
            </a:extLst>
          </p:cNvPr>
          <p:cNvSpPr>
            <a:spLocks noGrp="1"/>
          </p:cNvSpPr>
          <p:nvPr>
            <p:ph type="title"/>
          </p:nvPr>
        </p:nvSpPr>
        <p:spPr/>
        <p:txBody>
          <a:bodyPr>
            <a:normAutofit fontScale="90000"/>
          </a:bodyPr>
          <a:lstStyle/>
          <a:p>
            <a:r>
              <a:rPr lang="it-IT" dirty="0"/>
              <a:t>WP6 – Salento (Lecce)</a:t>
            </a:r>
            <a:br>
              <a:rPr lang="it-IT" dirty="0"/>
            </a:br>
            <a:r>
              <a:rPr lang="it-IT" dirty="0"/>
              <a:t>UNISALENTO- DMF</a:t>
            </a:r>
            <a:endParaRPr lang="en-US" dirty="0"/>
          </a:p>
        </p:txBody>
      </p:sp>
      <p:sp>
        <p:nvSpPr>
          <p:cNvPr id="7" name="Date Placeholder 6">
            <a:extLst>
              <a:ext uri="{FF2B5EF4-FFF2-40B4-BE49-F238E27FC236}">
                <a16:creationId xmlns:a16="http://schemas.microsoft.com/office/drawing/2014/main" id="{D787DC00-38E8-9788-F3C6-491958903662}"/>
              </a:ext>
            </a:extLst>
          </p:cNvPr>
          <p:cNvSpPr>
            <a:spLocks noGrp="1"/>
          </p:cNvSpPr>
          <p:nvPr>
            <p:ph type="dt" sz="half" idx="10"/>
          </p:nvPr>
        </p:nvSpPr>
        <p:spPr/>
        <p:txBody>
          <a:bodyPr/>
          <a:lstStyle/>
          <a:p>
            <a:r>
              <a:rPr lang="en-US"/>
              <a:t>11/October/2022</a:t>
            </a:r>
          </a:p>
        </p:txBody>
      </p:sp>
      <p:sp>
        <p:nvSpPr>
          <p:cNvPr id="8" name="Footer Placeholder 7">
            <a:extLst>
              <a:ext uri="{FF2B5EF4-FFF2-40B4-BE49-F238E27FC236}">
                <a16:creationId xmlns:a16="http://schemas.microsoft.com/office/drawing/2014/main" id="{5AAB313F-26CA-AF8C-A886-AE9B47D0A29C}"/>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9" name="Slide Number Placeholder 8">
            <a:extLst>
              <a:ext uri="{FF2B5EF4-FFF2-40B4-BE49-F238E27FC236}">
                <a16:creationId xmlns:a16="http://schemas.microsoft.com/office/drawing/2014/main" id="{B2C0A21D-9CD0-30EB-178B-863EB1C242A0}"/>
              </a:ext>
            </a:extLst>
          </p:cNvPr>
          <p:cNvSpPr>
            <a:spLocks noGrp="1"/>
          </p:cNvSpPr>
          <p:nvPr>
            <p:ph type="sldNum" sz="quarter" idx="12"/>
          </p:nvPr>
        </p:nvSpPr>
        <p:spPr/>
        <p:txBody>
          <a:bodyPr/>
          <a:lstStyle/>
          <a:p>
            <a:fld id="{37892B85-A679-1943-821F-72C61F74835B}" type="slidenum">
              <a:rPr lang="en-US" smtClean="0"/>
              <a:t>29</a:t>
            </a:fld>
            <a:endParaRPr lang="en-US"/>
          </a:p>
        </p:txBody>
      </p:sp>
    </p:spTree>
    <p:extLst>
      <p:ext uri="{BB962C8B-B14F-4D97-AF65-F5344CB8AC3E}">
        <p14:creationId xmlns:p14="http://schemas.microsoft.com/office/powerpoint/2010/main" val="18137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EA5D-E883-88ED-A59B-419FF5B1AF08}"/>
              </a:ext>
            </a:extLst>
          </p:cNvPr>
          <p:cNvSpPr>
            <a:spLocks noGrp="1"/>
          </p:cNvSpPr>
          <p:nvPr>
            <p:ph type="title"/>
          </p:nvPr>
        </p:nvSpPr>
        <p:spPr>
          <a:xfrm>
            <a:off x="2536723" y="321277"/>
            <a:ext cx="8817077" cy="1050324"/>
          </a:xfrm>
        </p:spPr>
        <p:txBody>
          <a:bodyPr>
            <a:normAutofit fontScale="90000"/>
          </a:bodyPr>
          <a:lstStyle/>
          <a:p>
            <a:r>
              <a:rPr lang="en-US" dirty="0"/>
              <a:t>IRIS project scope -1 </a:t>
            </a:r>
            <a:br>
              <a:rPr lang="en-US" dirty="0"/>
            </a:br>
            <a:r>
              <a:rPr lang="en-US" dirty="0"/>
              <a:t>Fundamental Physics instrumentation</a:t>
            </a:r>
          </a:p>
        </p:txBody>
      </p:sp>
      <p:sp>
        <p:nvSpPr>
          <p:cNvPr id="3" name="Content Placeholder 2">
            <a:extLst>
              <a:ext uri="{FF2B5EF4-FFF2-40B4-BE49-F238E27FC236}">
                <a16:creationId xmlns:a16="http://schemas.microsoft.com/office/drawing/2014/main" id="{3051377E-5B5D-76CD-528A-36B879BA26F6}"/>
              </a:ext>
            </a:extLst>
          </p:cNvPr>
          <p:cNvSpPr>
            <a:spLocks noGrp="1"/>
          </p:cNvSpPr>
          <p:nvPr>
            <p:ph idx="1"/>
          </p:nvPr>
        </p:nvSpPr>
        <p:spPr>
          <a:xfrm>
            <a:off x="486698" y="1825624"/>
            <a:ext cx="7875424" cy="1603375"/>
          </a:xfrm>
        </p:spPr>
        <p:txBody>
          <a:bodyPr>
            <a:normAutofit fontScale="92500"/>
          </a:bodyPr>
          <a:lstStyle/>
          <a:p>
            <a:pPr marL="0" indent="0">
              <a:buNone/>
            </a:pPr>
            <a:r>
              <a:rPr lang="en-US" b="1" dirty="0"/>
              <a:t>Superconductivity has been instrumental for the discovery of the Higgs boson </a:t>
            </a:r>
            <a:r>
              <a:rPr lang="en-US" dirty="0"/>
              <a:t>and its development will be critical for future accelerators and we  need of adequate infrastructure to sustain this. </a:t>
            </a:r>
          </a:p>
        </p:txBody>
      </p:sp>
      <p:sp>
        <p:nvSpPr>
          <p:cNvPr id="4" name="Date Placeholder 3">
            <a:extLst>
              <a:ext uri="{FF2B5EF4-FFF2-40B4-BE49-F238E27FC236}">
                <a16:creationId xmlns:a16="http://schemas.microsoft.com/office/drawing/2014/main" id="{2F105C36-31C2-D925-EA77-EB2AEC4FB4FA}"/>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DDD771DD-9438-8AF6-884F-9CC5C5555A3A}"/>
              </a:ext>
            </a:extLst>
          </p:cNvPr>
          <p:cNvSpPr>
            <a:spLocks noGrp="1"/>
          </p:cNvSpPr>
          <p:nvPr>
            <p:ph type="ftr" sz="quarter" idx="11"/>
          </p:nvPr>
        </p:nvSpPr>
        <p:spPr/>
        <p:txBody>
          <a:bodyPr/>
          <a:lstStyle/>
          <a:p>
            <a:r>
              <a:rPr lang="it-IT" dirty="0"/>
              <a:t>Prof. Lucio Rossi - Università e INFN Milano L.A.S.A. - IRIS @ INFN-A </a:t>
            </a:r>
            <a:r>
              <a:rPr lang="it-IT" dirty="0" err="1"/>
              <a:t>Seminars</a:t>
            </a:r>
            <a:endParaRPr lang="en-US" dirty="0"/>
          </a:p>
        </p:txBody>
      </p:sp>
      <p:sp>
        <p:nvSpPr>
          <p:cNvPr id="6" name="Slide Number Placeholder 5">
            <a:extLst>
              <a:ext uri="{FF2B5EF4-FFF2-40B4-BE49-F238E27FC236}">
                <a16:creationId xmlns:a16="http://schemas.microsoft.com/office/drawing/2014/main" id="{C4F479F8-61EC-E510-18F7-4043F225F4BC}"/>
              </a:ext>
            </a:extLst>
          </p:cNvPr>
          <p:cNvSpPr>
            <a:spLocks noGrp="1"/>
          </p:cNvSpPr>
          <p:nvPr>
            <p:ph type="sldNum" sz="quarter" idx="12"/>
          </p:nvPr>
        </p:nvSpPr>
        <p:spPr/>
        <p:txBody>
          <a:bodyPr/>
          <a:lstStyle/>
          <a:p>
            <a:fld id="{37892B85-A679-1943-821F-72C61F74835B}" type="slidenum">
              <a:rPr lang="en-US" smtClean="0"/>
              <a:t>3</a:t>
            </a:fld>
            <a:endParaRPr lang="en-US"/>
          </a:p>
        </p:txBody>
      </p:sp>
      <p:pic>
        <p:nvPicPr>
          <p:cNvPr id="12" name="Picture 11" descr="A picture containing subway&#10;&#10;Description automatically generated">
            <a:extLst>
              <a:ext uri="{FF2B5EF4-FFF2-40B4-BE49-F238E27FC236}">
                <a16:creationId xmlns:a16="http://schemas.microsoft.com/office/drawing/2014/main" id="{91F785EE-AB34-69A7-B0FF-67E9928B8DCA}"/>
              </a:ext>
            </a:extLst>
          </p:cNvPr>
          <p:cNvPicPr>
            <a:picLocks noChangeAspect="1"/>
          </p:cNvPicPr>
          <p:nvPr/>
        </p:nvPicPr>
        <p:blipFill rotWithShape="1">
          <a:blip r:embed="rId2"/>
          <a:srcRect l="15151" t="18060" b="14481"/>
          <a:stretch/>
        </p:blipFill>
        <p:spPr>
          <a:xfrm>
            <a:off x="671105" y="3697173"/>
            <a:ext cx="3731235" cy="1974595"/>
          </a:xfrm>
          <a:prstGeom prst="rect">
            <a:avLst/>
          </a:prstGeom>
        </p:spPr>
      </p:pic>
      <p:pic>
        <p:nvPicPr>
          <p:cNvPr id="14" name="Picture 13">
            <a:extLst>
              <a:ext uri="{FF2B5EF4-FFF2-40B4-BE49-F238E27FC236}">
                <a16:creationId xmlns:a16="http://schemas.microsoft.com/office/drawing/2014/main" id="{807E5DC7-4D47-66A7-93A0-4C9904379A82}"/>
              </a:ext>
            </a:extLst>
          </p:cNvPr>
          <p:cNvPicPr>
            <a:picLocks noChangeAspect="1"/>
          </p:cNvPicPr>
          <p:nvPr/>
        </p:nvPicPr>
        <p:blipFill rotWithShape="1">
          <a:blip r:embed="rId3"/>
          <a:srcRect t="-10320" r="7359" b="-20348"/>
          <a:stretch/>
        </p:blipFill>
        <p:spPr>
          <a:xfrm>
            <a:off x="4567992" y="3503049"/>
            <a:ext cx="3585408" cy="2580149"/>
          </a:xfrm>
          <a:prstGeom prst="rect">
            <a:avLst/>
          </a:prstGeom>
        </p:spPr>
      </p:pic>
      <p:pic>
        <p:nvPicPr>
          <p:cNvPr id="15" name="Picture 14">
            <a:extLst>
              <a:ext uri="{FF2B5EF4-FFF2-40B4-BE49-F238E27FC236}">
                <a16:creationId xmlns:a16="http://schemas.microsoft.com/office/drawing/2014/main" id="{3B9E8CBD-6AA9-702A-9E70-697689383352}"/>
              </a:ext>
            </a:extLst>
          </p:cNvPr>
          <p:cNvPicPr>
            <a:picLocks noChangeAspect="1"/>
          </p:cNvPicPr>
          <p:nvPr/>
        </p:nvPicPr>
        <p:blipFill>
          <a:blip r:embed="rId4"/>
          <a:stretch>
            <a:fillRect/>
          </a:stretch>
        </p:blipFill>
        <p:spPr>
          <a:xfrm>
            <a:off x="8826059" y="1499647"/>
            <a:ext cx="2743200" cy="2466363"/>
          </a:xfrm>
          <a:prstGeom prst="rect">
            <a:avLst/>
          </a:prstGeom>
        </p:spPr>
      </p:pic>
      <p:pic>
        <p:nvPicPr>
          <p:cNvPr id="16" name="Picture 15">
            <a:extLst>
              <a:ext uri="{FF2B5EF4-FFF2-40B4-BE49-F238E27FC236}">
                <a16:creationId xmlns:a16="http://schemas.microsoft.com/office/drawing/2014/main" id="{3244F6E3-88A8-0B6E-4B16-AA4F6B1F05D9}"/>
              </a:ext>
            </a:extLst>
          </p:cNvPr>
          <p:cNvPicPr>
            <a:picLocks noChangeAspect="1"/>
          </p:cNvPicPr>
          <p:nvPr/>
        </p:nvPicPr>
        <p:blipFill>
          <a:blip r:embed="rId5"/>
          <a:stretch>
            <a:fillRect/>
          </a:stretch>
        </p:blipFill>
        <p:spPr>
          <a:xfrm>
            <a:off x="8836922" y="3979397"/>
            <a:ext cx="2721474" cy="1817120"/>
          </a:xfrm>
          <a:prstGeom prst="rect">
            <a:avLst/>
          </a:prstGeom>
        </p:spPr>
      </p:pic>
      <p:sp>
        <p:nvSpPr>
          <p:cNvPr id="17" name="TextBox 16">
            <a:extLst>
              <a:ext uri="{FF2B5EF4-FFF2-40B4-BE49-F238E27FC236}">
                <a16:creationId xmlns:a16="http://schemas.microsoft.com/office/drawing/2014/main" id="{5F9C0B49-8168-06D2-131C-7219C9093F41}"/>
              </a:ext>
            </a:extLst>
          </p:cNvPr>
          <p:cNvSpPr txBox="1"/>
          <p:nvPr/>
        </p:nvSpPr>
        <p:spPr>
          <a:xfrm>
            <a:off x="1020417" y="5809904"/>
            <a:ext cx="3052439"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b="1" dirty="0"/>
              <a:t>LHC dipoles (8 T) in the tunnel</a:t>
            </a:r>
          </a:p>
        </p:txBody>
      </p:sp>
      <p:sp>
        <p:nvSpPr>
          <p:cNvPr id="18" name="TextBox 17">
            <a:extLst>
              <a:ext uri="{FF2B5EF4-FFF2-40B4-BE49-F238E27FC236}">
                <a16:creationId xmlns:a16="http://schemas.microsoft.com/office/drawing/2014/main" id="{A68E078F-75F0-D88A-F5EE-1E1C705CD300}"/>
              </a:ext>
            </a:extLst>
          </p:cNvPr>
          <p:cNvSpPr txBox="1"/>
          <p:nvPr/>
        </p:nvSpPr>
        <p:spPr>
          <a:xfrm>
            <a:off x="4926706" y="5813853"/>
            <a:ext cx="2632900"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b="1" dirty="0" err="1"/>
              <a:t>HiLumi</a:t>
            </a:r>
            <a:r>
              <a:rPr lang="en-US" b="1" dirty="0"/>
              <a:t> MQXF quad (12 T)</a:t>
            </a:r>
          </a:p>
        </p:txBody>
      </p:sp>
      <p:sp>
        <p:nvSpPr>
          <p:cNvPr id="19" name="TextBox 18">
            <a:extLst>
              <a:ext uri="{FF2B5EF4-FFF2-40B4-BE49-F238E27FC236}">
                <a16:creationId xmlns:a16="http://schemas.microsoft.com/office/drawing/2014/main" id="{A5563038-20F2-1B0E-CECA-C0061ED9B29D}"/>
              </a:ext>
            </a:extLst>
          </p:cNvPr>
          <p:cNvSpPr txBox="1"/>
          <p:nvPr/>
        </p:nvSpPr>
        <p:spPr>
          <a:xfrm>
            <a:off x="9481181" y="5809904"/>
            <a:ext cx="1432956"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b="1" dirty="0"/>
              <a:t>FCC (12-16 T)</a:t>
            </a:r>
          </a:p>
        </p:txBody>
      </p:sp>
    </p:spTree>
    <p:extLst>
      <p:ext uri="{BB962C8B-B14F-4D97-AF65-F5344CB8AC3E}">
        <p14:creationId xmlns:p14="http://schemas.microsoft.com/office/powerpoint/2010/main" val="3477364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a:xfrm>
            <a:off x="1603513" y="321277"/>
            <a:ext cx="10190922" cy="1050324"/>
          </a:xfrm>
        </p:spPr>
        <p:txBody>
          <a:bodyPr>
            <a:normAutofit fontScale="90000"/>
          </a:bodyPr>
          <a:lstStyle/>
          <a:p>
            <a:r>
              <a:rPr lang="en-US" dirty="0"/>
              <a:t>WP7 – Salerno</a:t>
            </a:r>
            <a:br>
              <a:rPr lang="en-US" dirty="0"/>
            </a:br>
            <a:r>
              <a:rPr lang="en-US" dirty="0"/>
              <a:t>INFN-NA-</a:t>
            </a:r>
            <a:r>
              <a:rPr lang="en-US" dirty="0" err="1"/>
              <a:t>G.C.Salerno</a:t>
            </a:r>
            <a:r>
              <a:rPr lang="en-US" dirty="0"/>
              <a:t>, CNR-SPIN- UNISA</a:t>
            </a:r>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1"/>
          </p:nvPr>
        </p:nvSpPr>
        <p:spPr/>
        <p:txBody>
          <a:bodyPr/>
          <a:lstStyle/>
          <a:p>
            <a:r>
              <a:rPr lang="en-US" dirty="0"/>
              <a:t>INFN-Salerno with UNISA has built and commissioned a new SC Magnet test facility in the last 5 year, THOR</a:t>
            </a:r>
          </a:p>
          <a:p>
            <a:r>
              <a:rPr lang="en-US" dirty="0"/>
              <a:t>It is used at present for testing GSI – SIS100 SC </a:t>
            </a:r>
            <a:r>
              <a:rPr lang="en-US" dirty="0" err="1"/>
              <a:t>multiplets</a:t>
            </a:r>
            <a:endParaRPr lang="en-US" dirty="0"/>
          </a:p>
          <a:p>
            <a:r>
              <a:rPr lang="en-US" dirty="0"/>
              <a:t>With IRIS the INFN/Unisa facility will evolve by:</a:t>
            </a:r>
          </a:p>
          <a:p>
            <a:pPr lvl="1"/>
            <a:r>
              <a:rPr lang="en-US" i="1" dirty="0"/>
              <a:t>Increasing the cryogenic power for SC magnets</a:t>
            </a:r>
          </a:p>
          <a:p>
            <a:pPr lvl="1"/>
            <a:r>
              <a:rPr lang="en-US" i="1" dirty="0"/>
              <a:t>Ability to test magnets not only at Supercritical He flow and ability to test magnets of LHC/</a:t>
            </a:r>
            <a:r>
              <a:rPr lang="en-US" i="1" dirty="0" err="1"/>
              <a:t>Hilumi</a:t>
            </a:r>
            <a:r>
              <a:rPr lang="en-US" i="1" dirty="0"/>
              <a:t>/FCC size (however, no HEII at </a:t>
            </a:r>
            <a:r>
              <a:rPr lang="en-US" i="1" dirty="0" err="1"/>
              <a:t>te</a:t>
            </a:r>
            <a:r>
              <a:rPr lang="en-US" i="1" dirty="0"/>
              <a:t> moment)</a:t>
            </a:r>
          </a:p>
          <a:p>
            <a:pPr lvl="1"/>
            <a:r>
              <a:rPr lang="en-US" i="1" dirty="0"/>
              <a:t>Adding a new test facility for  Green SC Lines : up to 25 kV – 40 kA (1 GW),20 K He gas, with a dugout for cable as long as 140 m</a:t>
            </a:r>
          </a:p>
          <a:p>
            <a:pPr lvl="1"/>
            <a:endParaRPr lang="en-US" dirty="0"/>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30</a:t>
            </a:fld>
            <a:endParaRPr lang="en-US"/>
          </a:p>
        </p:txBody>
      </p:sp>
    </p:spTree>
    <p:extLst>
      <p:ext uri="{BB962C8B-B14F-4D97-AF65-F5344CB8AC3E}">
        <p14:creationId xmlns:p14="http://schemas.microsoft.com/office/powerpoint/2010/main" val="23061732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F5846-4667-F5C7-9D11-147D4DE455F7}"/>
              </a:ext>
            </a:extLst>
          </p:cNvPr>
          <p:cNvSpPr>
            <a:spLocks noGrp="1"/>
          </p:cNvSpPr>
          <p:nvPr>
            <p:ph type="title"/>
          </p:nvPr>
        </p:nvSpPr>
        <p:spPr/>
        <p:txBody>
          <a:bodyPr/>
          <a:lstStyle/>
          <a:p>
            <a:r>
              <a:rPr lang="en-US" dirty="0"/>
              <a:t>WP7 – Salerno THOR Lab </a:t>
            </a:r>
          </a:p>
        </p:txBody>
      </p:sp>
      <p:sp>
        <p:nvSpPr>
          <p:cNvPr id="3" name="Date Placeholder 2">
            <a:extLst>
              <a:ext uri="{FF2B5EF4-FFF2-40B4-BE49-F238E27FC236}">
                <a16:creationId xmlns:a16="http://schemas.microsoft.com/office/drawing/2014/main" id="{61FB7496-4305-0822-CF7A-309BB0DE1095}"/>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A4FF53E6-1240-336D-C6E8-1C0DCBB6ABC8}"/>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38418A26-A6D5-1516-0906-3F25E806763B}"/>
              </a:ext>
            </a:extLst>
          </p:cNvPr>
          <p:cNvSpPr>
            <a:spLocks noGrp="1"/>
          </p:cNvSpPr>
          <p:nvPr>
            <p:ph type="sldNum" sz="quarter" idx="12"/>
          </p:nvPr>
        </p:nvSpPr>
        <p:spPr/>
        <p:txBody>
          <a:bodyPr/>
          <a:lstStyle/>
          <a:p>
            <a:fld id="{37892B85-A679-1943-821F-72C61F74835B}" type="slidenum">
              <a:rPr lang="en-US" smtClean="0"/>
              <a:t>31</a:t>
            </a:fld>
            <a:endParaRPr lang="en-US"/>
          </a:p>
        </p:txBody>
      </p:sp>
      <p:pic>
        <p:nvPicPr>
          <p:cNvPr id="7" name="Picture 6">
            <a:extLst>
              <a:ext uri="{FF2B5EF4-FFF2-40B4-BE49-F238E27FC236}">
                <a16:creationId xmlns:a16="http://schemas.microsoft.com/office/drawing/2014/main" id="{6EFD4DB9-C11A-0EC8-96EC-F2464B222A80}"/>
              </a:ext>
            </a:extLst>
          </p:cNvPr>
          <p:cNvPicPr>
            <a:picLocks noChangeAspect="1"/>
          </p:cNvPicPr>
          <p:nvPr/>
        </p:nvPicPr>
        <p:blipFill>
          <a:blip r:embed="rId2"/>
          <a:stretch>
            <a:fillRect/>
          </a:stretch>
        </p:blipFill>
        <p:spPr>
          <a:xfrm>
            <a:off x="351588" y="1876926"/>
            <a:ext cx="5850023" cy="3290638"/>
          </a:xfrm>
          <a:prstGeom prst="rect">
            <a:avLst/>
          </a:prstGeom>
        </p:spPr>
      </p:pic>
      <p:pic>
        <p:nvPicPr>
          <p:cNvPr id="11" name="Picture 10">
            <a:extLst>
              <a:ext uri="{FF2B5EF4-FFF2-40B4-BE49-F238E27FC236}">
                <a16:creationId xmlns:a16="http://schemas.microsoft.com/office/drawing/2014/main" id="{18B17C7B-1D99-14A2-86F7-AA9D5039DE5D}"/>
              </a:ext>
            </a:extLst>
          </p:cNvPr>
          <p:cNvPicPr>
            <a:picLocks noChangeAspect="1"/>
          </p:cNvPicPr>
          <p:nvPr/>
        </p:nvPicPr>
        <p:blipFill>
          <a:blip r:embed="rId3"/>
          <a:stretch>
            <a:fillRect/>
          </a:stretch>
        </p:blipFill>
        <p:spPr>
          <a:xfrm>
            <a:off x="6293852" y="1876926"/>
            <a:ext cx="5850021" cy="3290637"/>
          </a:xfrm>
          <a:prstGeom prst="rect">
            <a:avLst/>
          </a:prstGeom>
        </p:spPr>
      </p:pic>
    </p:spTree>
    <p:extLst>
      <p:ext uri="{BB962C8B-B14F-4D97-AF65-F5344CB8AC3E}">
        <p14:creationId xmlns:p14="http://schemas.microsoft.com/office/powerpoint/2010/main" val="29480492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8BCEF-69B2-BE82-049F-99CBCB65243D}"/>
              </a:ext>
            </a:extLst>
          </p:cNvPr>
          <p:cNvSpPr>
            <a:spLocks noGrp="1"/>
          </p:cNvSpPr>
          <p:nvPr>
            <p:ph type="title"/>
          </p:nvPr>
        </p:nvSpPr>
        <p:spPr/>
        <p:txBody>
          <a:bodyPr>
            <a:normAutofit fontScale="90000"/>
          </a:bodyPr>
          <a:lstStyle/>
          <a:p>
            <a:r>
              <a:rPr lang="en-US" dirty="0"/>
              <a:t>THOR: present and IRIS extension </a:t>
            </a:r>
          </a:p>
        </p:txBody>
      </p:sp>
      <p:sp>
        <p:nvSpPr>
          <p:cNvPr id="3" name="Date Placeholder 2">
            <a:extLst>
              <a:ext uri="{FF2B5EF4-FFF2-40B4-BE49-F238E27FC236}">
                <a16:creationId xmlns:a16="http://schemas.microsoft.com/office/drawing/2014/main" id="{06ECC0E1-B257-FA1A-300C-2EDC702D9C02}"/>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D3415A0F-5B3F-4F62-48FC-C92D9100400E}"/>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3AABF8AD-F84A-643B-9574-26C484170D3F}"/>
              </a:ext>
            </a:extLst>
          </p:cNvPr>
          <p:cNvSpPr>
            <a:spLocks noGrp="1"/>
          </p:cNvSpPr>
          <p:nvPr>
            <p:ph type="sldNum" sz="quarter" idx="12"/>
          </p:nvPr>
        </p:nvSpPr>
        <p:spPr/>
        <p:txBody>
          <a:bodyPr/>
          <a:lstStyle/>
          <a:p>
            <a:fld id="{37892B85-A679-1943-821F-72C61F74835B}" type="slidenum">
              <a:rPr lang="en-US" smtClean="0"/>
              <a:t>32</a:t>
            </a:fld>
            <a:endParaRPr lang="en-US"/>
          </a:p>
        </p:txBody>
      </p:sp>
      <p:pic>
        <p:nvPicPr>
          <p:cNvPr id="7" name="Picture 6">
            <a:extLst>
              <a:ext uri="{FF2B5EF4-FFF2-40B4-BE49-F238E27FC236}">
                <a16:creationId xmlns:a16="http://schemas.microsoft.com/office/drawing/2014/main" id="{6FAFB94F-2A8C-BD58-83B8-3EBCCABF4919}"/>
              </a:ext>
            </a:extLst>
          </p:cNvPr>
          <p:cNvPicPr>
            <a:picLocks noChangeAspect="1"/>
          </p:cNvPicPr>
          <p:nvPr/>
        </p:nvPicPr>
        <p:blipFill>
          <a:blip r:embed="rId2"/>
          <a:stretch>
            <a:fillRect/>
          </a:stretch>
        </p:blipFill>
        <p:spPr>
          <a:xfrm>
            <a:off x="46269" y="2195471"/>
            <a:ext cx="5433965" cy="3056605"/>
          </a:xfrm>
          <a:prstGeom prst="rect">
            <a:avLst/>
          </a:prstGeom>
        </p:spPr>
      </p:pic>
      <p:pic>
        <p:nvPicPr>
          <p:cNvPr id="9" name="Picture 8">
            <a:extLst>
              <a:ext uri="{FF2B5EF4-FFF2-40B4-BE49-F238E27FC236}">
                <a16:creationId xmlns:a16="http://schemas.microsoft.com/office/drawing/2014/main" id="{506403D9-8900-5F55-3650-4003A8100A2C}"/>
              </a:ext>
            </a:extLst>
          </p:cNvPr>
          <p:cNvPicPr>
            <a:picLocks noChangeAspect="1"/>
          </p:cNvPicPr>
          <p:nvPr/>
        </p:nvPicPr>
        <p:blipFill>
          <a:blip r:embed="rId3"/>
          <a:stretch>
            <a:fillRect/>
          </a:stretch>
        </p:blipFill>
        <p:spPr>
          <a:xfrm>
            <a:off x="5480234" y="2364206"/>
            <a:ext cx="6578849" cy="2803358"/>
          </a:xfrm>
          <a:prstGeom prst="rect">
            <a:avLst/>
          </a:prstGeom>
        </p:spPr>
      </p:pic>
      <p:sp>
        <p:nvSpPr>
          <p:cNvPr id="10" name="Rectangle: Rounded Corners 9">
            <a:extLst>
              <a:ext uri="{FF2B5EF4-FFF2-40B4-BE49-F238E27FC236}">
                <a16:creationId xmlns:a16="http://schemas.microsoft.com/office/drawing/2014/main" id="{BEFADFD4-5E36-E94C-0EB7-75ED9DBE646F}"/>
              </a:ext>
            </a:extLst>
          </p:cNvPr>
          <p:cNvSpPr/>
          <p:nvPr/>
        </p:nvSpPr>
        <p:spPr>
          <a:xfrm rot="776107">
            <a:off x="8851745" y="3075724"/>
            <a:ext cx="2237634" cy="47187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5017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6EA05-0956-066C-1617-A9207CE586E9}"/>
              </a:ext>
            </a:extLst>
          </p:cNvPr>
          <p:cNvSpPr>
            <a:spLocks noGrp="1"/>
          </p:cNvSpPr>
          <p:nvPr>
            <p:ph type="title"/>
          </p:nvPr>
        </p:nvSpPr>
        <p:spPr/>
        <p:txBody>
          <a:bodyPr/>
          <a:lstStyle/>
          <a:p>
            <a:r>
              <a:rPr lang="en-US" dirty="0"/>
              <a:t>WP7 – Salerno CNR-SPIN</a:t>
            </a:r>
          </a:p>
        </p:txBody>
      </p:sp>
      <p:sp>
        <p:nvSpPr>
          <p:cNvPr id="6" name="Content Placeholder 5">
            <a:extLst>
              <a:ext uri="{FF2B5EF4-FFF2-40B4-BE49-F238E27FC236}">
                <a16:creationId xmlns:a16="http://schemas.microsoft.com/office/drawing/2014/main" id="{529545F6-2FDA-3333-3322-0F3CBEAE5F7B}"/>
              </a:ext>
            </a:extLst>
          </p:cNvPr>
          <p:cNvSpPr>
            <a:spLocks noGrp="1"/>
          </p:cNvSpPr>
          <p:nvPr>
            <p:ph idx="1"/>
          </p:nvPr>
        </p:nvSpPr>
        <p:spPr>
          <a:xfrm>
            <a:off x="182217" y="1688306"/>
            <a:ext cx="6798365" cy="4351338"/>
          </a:xfrm>
        </p:spPr>
        <p:txBody>
          <a:bodyPr>
            <a:normAutofit fontScale="77500" lnSpcReduction="20000"/>
          </a:bodyPr>
          <a:lstStyle/>
          <a:p>
            <a:r>
              <a:rPr lang="en-US" dirty="0"/>
              <a:t>The SPIN Salerno Unit aims to acquire and setting up a magneto-transport measurement system including the application of strain and stress.</a:t>
            </a:r>
          </a:p>
          <a:p>
            <a:r>
              <a:rPr lang="en-US" dirty="0"/>
              <a:t>The equipment for magneto-transport (e.g. Quantum Design PPMS) consists of a variable temperature (1.9 to 300 K)-field (up to ±9 T) system, designed to perform a variety of automated measurements.</a:t>
            </a:r>
          </a:p>
          <a:p>
            <a:r>
              <a:rPr lang="en-US" dirty="0"/>
              <a:t>Additional elements to be acquired within IRIS are cryogenic strain and stress cells (e.g. Razorbill Instruments), which are fully compatible with the PPMS probe.</a:t>
            </a:r>
          </a:p>
          <a:p>
            <a:r>
              <a:rPr lang="en-US" dirty="0"/>
              <a:t>The main goal is to strengthen the capacity for investigating the role of strain/stress on the transport properties of superconducting materials.</a:t>
            </a:r>
          </a:p>
        </p:txBody>
      </p:sp>
      <p:sp>
        <p:nvSpPr>
          <p:cNvPr id="3" name="Date Placeholder 2">
            <a:extLst>
              <a:ext uri="{FF2B5EF4-FFF2-40B4-BE49-F238E27FC236}">
                <a16:creationId xmlns:a16="http://schemas.microsoft.com/office/drawing/2014/main" id="{9B98999B-FCF5-925B-9BDC-3E6803653418}"/>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2D8BAD90-C792-F68B-993C-04AD21F90C50}"/>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6CE481AC-38D6-CF71-071B-1080E800A0B8}"/>
              </a:ext>
            </a:extLst>
          </p:cNvPr>
          <p:cNvSpPr>
            <a:spLocks noGrp="1"/>
          </p:cNvSpPr>
          <p:nvPr>
            <p:ph type="sldNum" sz="quarter" idx="12"/>
          </p:nvPr>
        </p:nvSpPr>
        <p:spPr/>
        <p:txBody>
          <a:bodyPr/>
          <a:lstStyle/>
          <a:p>
            <a:fld id="{37892B85-A679-1943-821F-72C61F74835B}" type="slidenum">
              <a:rPr lang="en-US" smtClean="0"/>
              <a:t>33</a:t>
            </a:fld>
            <a:endParaRPr lang="en-US"/>
          </a:p>
        </p:txBody>
      </p:sp>
      <p:pic>
        <p:nvPicPr>
          <p:cNvPr id="7" name="Picture 6">
            <a:extLst>
              <a:ext uri="{FF2B5EF4-FFF2-40B4-BE49-F238E27FC236}">
                <a16:creationId xmlns:a16="http://schemas.microsoft.com/office/drawing/2014/main" id="{13615A09-796C-E26B-AD09-86811B3F47FD}"/>
              </a:ext>
            </a:extLst>
          </p:cNvPr>
          <p:cNvPicPr>
            <a:picLocks noChangeAspect="1"/>
          </p:cNvPicPr>
          <p:nvPr/>
        </p:nvPicPr>
        <p:blipFill>
          <a:blip r:embed="rId2"/>
          <a:stretch>
            <a:fillRect/>
          </a:stretch>
        </p:blipFill>
        <p:spPr>
          <a:xfrm>
            <a:off x="7090272" y="1954918"/>
            <a:ext cx="5101728" cy="3624247"/>
          </a:xfrm>
          <a:prstGeom prst="rect">
            <a:avLst/>
          </a:prstGeom>
        </p:spPr>
      </p:pic>
    </p:spTree>
    <p:extLst>
      <p:ext uri="{BB962C8B-B14F-4D97-AF65-F5344CB8AC3E}">
        <p14:creationId xmlns:p14="http://schemas.microsoft.com/office/powerpoint/2010/main" val="501191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high angle view of a factory&#10;&#10;Description automatically generated with medium confidence">
            <a:extLst>
              <a:ext uri="{FF2B5EF4-FFF2-40B4-BE49-F238E27FC236}">
                <a16:creationId xmlns:a16="http://schemas.microsoft.com/office/drawing/2014/main" id="{9119F400-A52E-4F11-AC43-D4B48E774598}"/>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27490" y="171437"/>
            <a:ext cx="3565058" cy="5691799"/>
          </a:xfrm>
          <a:prstGeom prst="rect">
            <a:avLst/>
          </a:prstGeom>
        </p:spPr>
      </p:pic>
      <p:sp>
        <p:nvSpPr>
          <p:cNvPr id="4" name="TextBox 3">
            <a:extLst>
              <a:ext uri="{FF2B5EF4-FFF2-40B4-BE49-F238E27FC236}">
                <a16:creationId xmlns:a16="http://schemas.microsoft.com/office/drawing/2014/main" id="{FC01EA63-FE45-4FF0-8A17-0708AAAB2046}"/>
              </a:ext>
            </a:extLst>
          </p:cNvPr>
          <p:cNvSpPr txBox="1"/>
          <p:nvPr/>
        </p:nvSpPr>
        <p:spPr>
          <a:xfrm>
            <a:off x="3581400" y="1381449"/>
            <a:ext cx="4834317" cy="923330"/>
          </a:xfrm>
          <a:prstGeom prst="rect">
            <a:avLst/>
          </a:prstGeom>
          <a:noFill/>
        </p:spPr>
        <p:txBody>
          <a:bodyPr wrap="square" rtlCol="0">
            <a:spAutoFit/>
          </a:bodyPr>
          <a:lstStyle/>
          <a:p>
            <a:pPr algn="just"/>
            <a:r>
              <a:rPr lang="it-IT" b="1" dirty="0"/>
              <a:t>Left:</a:t>
            </a:r>
            <a:r>
              <a:rPr lang="it-IT" dirty="0"/>
              <a:t> </a:t>
            </a:r>
            <a:r>
              <a:rPr lang="it-IT" dirty="0" err="1"/>
              <a:t>Superconducting</a:t>
            </a:r>
            <a:r>
              <a:rPr lang="it-IT" dirty="0"/>
              <a:t> Line, in </a:t>
            </a:r>
            <a:r>
              <a:rPr lang="it-IT" dirty="0" err="1"/>
              <a:t>its</a:t>
            </a:r>
            <a:r>
              <a:rPr lang="it-IT" dirty="0"/>
              <a:t> </a:t>
            </a:r>
            <a:r>
              <a:rPr lang="it-IT" dirty="0" err="1"/>
              <a:t>flexible</a:t>
            </a:r>
            <a:r>
              <a:rPr lang="it-IT" dirty="0"/>
              <a:t> </a:t>
            </a:r>
            <a:r>
              <a:rPr lang="it-IT" dirty="0" err="1"/>
              <a:t>cryostat</a:t>
            </a:r>
            <a:r>
              <a:rPr lang="it-IT" dirty="0"/>
              <a:t>, 60 m , 100 </a:t>
            </a:r>
            <a:r>
              <a:rPr lang="it-IT" dirty="0" err="1"/>
              <a:t>kA</a:t>
            </a:r>
            <a:r>
              <a:rPr lang="it-IT" dirty="0"/>
              <a:t> – 3 kV, </a:t>
            </a:r>
            <a:r>
              <a:rPr lang="it-IT" dirty="0" err="1"/>
              <a:t>during</a:t>
            </a:r>
            <a:r>
              <a:rPr lang="it-IT" dirty="0"/>
              <a:t> </a:t>
            </a:r>
            <a:r>
              <a:rPr lang="it-IT" dirty="0" err="1"/>
              <a:t>successful</a:t>
            </a:r>
            <a:r>
              <a:rPr lang="it-IT" dirty="0"/>
              <a:t> test in 2020 </a:t>
            </a:r>
            <a:r>
              <a:rPr lang="it-IT" dirty="0" err="1"/>
              <a:t>at</a:t>
            </a:r>
            <a:r>
              <a:rPr lang="it-IT" dirty="0"/>
              <a:t> CERN for the High </a:t>
            </a:r>
            <a:r>
              <a:rPr lang="it-IT" dirty="0" err="1"/>
              <a:t>Luminosity</a:t>
            </a:r>
            <a:r>
              <a:rPr lang="it-IT" dirty="0"/>
              <a:t> LHC Project</a:t>
            </a:r>
          </a:p>
        </p:txBody>
      </p:sp>
      <p:sp>
        <p:nvSpPr>
          <p:cNvPr id="8" name="Title 7">
            <a:extLst>
              <a:ext uri="{FF2B5EF4-FFF2-40B4-BE49-F238E27FC236}">
                <a16:creationId xmlns:a16="http://schemas.microsoft.com/office/drawing/2014/main" id="{9D4B642F-CBA9-434F-9A9D-55919DB83C08}"/>
              </a:ext>
            </a:extLst>
          </p:cNvPr>
          <p:cNvSpPr>
            <a:spLocks noGrp="1"/>
          </p:cNvSpPr>
          <p:nvPr>
            <p:ph type="title"/>
          </p:nvPr>
        </p:nvSpPr>
        <p:spPr>
          <a:xfrm>
            <a:off x="3738520" y="82390"/>
            <a:ext cx="6728617" cy="1239838"/>
          </a:xfrm>
        </p:spPr>
        <p:txBody>
          <a:bodyPr>
            <a:normAutofit fontScale="90000"/>
          </a:bodyPr>
          <a:lstStyle/>
          <a:p>
            <a:r>
              <a:rPr lang="it-IT" sz="3600" dirty="0"/>
              <a:t>WP8 – </a:t>
            </a:r>
            <a:r>
              <a:rPr lang="it-IT" sz="3600" dirty="0" err="1"/>
              <a:t>Demonstrator</a:t>
            </a:r>
            <a:br>
              <a:rPr lang="it-IT" sz="3600" dirty="0"/>
            </a:br>
            <a:r>
              <a:rPr lang="it-IT" sz="3600" dirty="0"/>
              <a:t>Green SC LINE </a:t>
            </a:r>
            <a:r>
              <a:rPr lang="it-IT" sz="3600" dirty="0" err="1"/>
              <a:t>at</a:t>
            </a:r>
            <a:r>
              <a:rPr lang="it-IT" sz="3600" dirty="0"/>
              <a:t> zero </a:t>
            </a:r>
            <a:r>
              <a:rPr lang="it-IT" sz="3600" dirty="0" err="1"/>
              <a:t>emission</a:t>
            </a:r>
            <a:r>
              <a:rPr lang="it-IT" sz="3600" dirty="0"/>
              <a:t> </a:t>
            </a:r>
          </a:p>
        </p:txBody>
      </p:sp>
      <p:sp>
        <p:nvSpPr>
          <p:cNvPr id="2" name="Footer Placeholder 1">
            <a:extLst>
              <a:ext uri="{FF2B5EF4-FFF2-40B4-BE49-F238E27FC236}">
                <a16:creationId xmlns:a16="http://schemas.microsoft.com/office/drawing/2014/main" id="{273777FA-F0BA-E04B-8CBD-521D00D673F1}"/>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7" name="Slide Number Placeholder 6">
            <a:extLst>
              <a:ext uri="{FF2B5EF4-FFF2-40B4-BE49-F238E27FC236}">
                <a16:creationId xmlns:a16="http://schemas.microsoft.com/office/drawing/2014/main" id="{AA3F92E9-8481-7A4E-92CA-E35551BB6ED8}"/>
              </a:ext>
            </a:extLst>
          </p:cNvPr>
          <p:cNvSpPr>
            <a:spLocks noGrp="1"/>
          </p:cNvSpPr>
          <p:nvPr>
            <p:ph type="sldNum" sz="quarter" idx="12"/>
          </p:nvPr>
        </p:nvSpPr>
        <p:spPr/>
        <p:txBody>
          <a:bodyPr/>
          <a:lstStyle/>
          <a:p>
            <a:fld id="{C5C9441D-9263-4D95-B057-A150600014A0}" type="slidenum">
              <a:rPr lang="en-US" smtClean="0"/>
              <a:t>34</a:t>
            </a:fld>
            <a:endParaRPr lang="en-US"/>
          </a:p>
        </p:txBody>
      </p:sp>
      <p:sp>
        <p:nvSpPr>
          <p:cNvPr id="5" name="Date Placeholder 4">
            <a:extLst>
              <a:ext uri="{FF2B5EF4-FFF2-40B4-BE49-F238E27FC236}">
                <a16:creationId xmlns:a16="http://schemas.microsoft.com/office/drawing/2014/main" id="{C47E32FD-7AE3-410E-AF8F-0CEC127A3A38}"/>
              </a:ext>
            </a:extLst>
          </p:cNvPr>
          <p:cNvSpPr>
            <a:spLocks noGrp="1"/>
          </p:cNvSpPr>
          <p:nvPr>
            <p:ph type="dt" sz="half" idx="10"/>
          </p:nvPr>
        </p:nvSpPr>
        <p:spPr/>
        <p:txBody>
          <a:bodyPr/>
          <a:lstStyle/>
          <a:p>
            <a:r>
              <a:rPr lang="en-US"/>
              <a:t>11/October/2022</a:t>
            </a:r>
          </a:p>
        </p:txBody>
      </p:sp>
      <p:sp>
        <p:nvSpPr>
          <p:cNvPr id="10" name="TextBox 9">
            <a:extLst>
              <a:ext uri="{FF2B5EF4-FFF2-40B4-BE49-F238E27FC236}">
                <a16:creationId xmlns:a16="http://schemas.microsoft.com/office/drawing/2014/main" id="{382B87FC-7D4F-D885-D07B-251730441446}"/>
              </a:ext>
            </a:extLst>
          </p:cNvPr>
          <p:cNvSpPr txBox="1"/>
          <p:nvPr/>
        </p:nvSpPr>
        <p:spPr>
          <a:xfrm>
            <a:off x="-27490" y="5831830"/>
            <a:ext cx="3604844" cy="33855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sz="1600" b="1" dirty="0"/>
              <a:t>(courtesy of A. Ballarino,  CERN, archive)</a:t>
            </a:r>
          </a:p>
        </p:txBody>
      </p:sp>
      <p:sp>
        <p:nvSpPr>
          <p:cNvPr id="11" name="TextBox 10">
            <a:extLst>
              <a:ext uri="{FF2B5EF4-FFF2-40B4-BE49-F238E27FC236}">
                <a16:creationId xmlns:a16="http://schemas.microsoft.com/office/drawing/2014/main" id="{4888FBD0-1A2F-9A8E-5CE0-5C7D7A0F8413}"/>
              </a:ext>
            </a:extLst>
          </p:cNvPr>
          <p:cNvSpPr txBox="1"/>
          <p:nvPr/>
        </p:nvSpPr>
        <p:spPr>
          <a:xfrm>
            <a:off x="3738520" y="3308062"/>
            <a:ext cx="8092035" cy="2862322"/>
          </a:xfrm>
          <a:prstGeom prst="rect">
            <a:avLst/>
          </a:prstGeom>
          <a:noFill/>
        </p:spPr>
        <p:txBody>
          <a:bodyPr wrap="square" rtlCol="0">
            <a:spAutoFit/>
          </a:bodyPr>
          <a:lstStyle/>
          <a:p>
            <a:r>
              <a:rPr lang="en-US" dirty="0"/>
              <a:t>Scope: Manufacturing a demonstrator capable of 1 GW DC, operated at 20 K and test it in “operative” conditions in a test facility that will then be available for other projects. 40 kA-25 kV, 20 K; use of round wire MgB</a:t>
            </a:r>
            <a:r>
              <a:rPr lang="en-US" baseline="-25000" dirty="0"/>
              <a:t>2</a:t>
            </a:r>
          </a:p>
          <a:p>
            <a:endParaRPr lang="en-US" dirty="0"/>
          </a:p>
          <a:p>
            <a:r>
              <a:rPr lang="en-US" dirty="0"/>
              <a:t>Use: beside long-distance large electrical power transmission, significant place in the electric system for HVDC back-to-back system (study for placing the demonstrator in an Italian facility after the PNRR).</a:t>
            </a:r>
          </a:p>
          <a:p>
            <a:endParaRPr lang="en-US" dirty="0"/>
          </a:p>
          <a:p>
            <a:r>
              <a:rPr lang="en-US" dirty="0"/>
              <a:t>We will design the facility and this demo for cooling with He gas; </a:t>
            </a:r>
            <a:r>
              <a:rPr lang="en-US" b="1" dirty="0"/>
              <a:t>however, in second stage compatibility with LH cooling will be investigated, too</a:t>
            </a:r>
            <a:r>
              <a:rPr lang="en-US" dirty="0"/>
              <a:t>.</a:t>
            </a:r>
          </a:p>
        </p:txBody>
      </p:sp>
      <p:pic>
        <p:nvPicPr>
          <p:cNvPr id="6" name="Picture 5">
            <a:extLst>
              <a:ext uri="{FF2B5EF4-FFF2-40B4-BE49-F238E27FC236}">
                <a16:creationId xmlns:a16="http://schemas.microsoft.com/office/drawing/2014/main" id="{A2CB99A6-DB81-8FB1-04B5-98D6543F382E}"/>
              </a:ext>
            </a:extLst>
          </p:cNvPr>
          <p:cNvPicPr>
            <a:picLocks noChangeAspect="1"/>
          </p:cNvPicPr>
          <p:nvPr/>
        </p:nvPicPr>
        <p:blipFill>
          <a:blip r:embed="rId3"/>
          <a:stretch>
            <a:fillRect/>
          </a:stretch>
        </p:blipFill>
        <p:spPr>
          <a:xfrm>
            <a:off x="8654434" y="1508194"/>
            <a:ext cx="3100032" cy="1654362"/>
          </a:xfrm>
          <a:prstGeom prst="rect">
            <a:avLst/>
          </a:prstGeom>
        </p:spPr>
      </p:pic>
      <p:sp>
        <p:nvSpPr>
          <p:cNvPr id="9" name="TextBox 8">
            <a:extLst>
              <a:ext uri="{FF2B5EF4-FFF2-40B4-BE49-F238E27FC236}">
                <a16:creationId xmlns:a16="http://schemas.microsoft.com/office/drawing/2014/main" id="{0A693F93-BCED-E38C-030C-EEA035DA0759}"/>
              </a:ext>
            </a:extLst>
          </p:cNvPr>
          <p:cNvSpPr txBox="1"/>
          <p:nvPr/>
        </p:nvSpPr>
        <p:spPr>
          <a:xfrm>
            <a:off x="4604368" y="2387189"/>
            <a:ext cx="3811348" cy="646331"/>
          </a:xfrm>
          <a:prstGeom prst="rect">
            <a:avLst/>
          </a:prstGeom>
          <a:noFill/>
        </p:spPr>
        <p:txBody>
          <a:bodyPr wrap="square" rtlCol="0">
            <a:spAutoFit/>
          </a:bodyPr>
          <a:lstStyle/>
          <a:p>
            <a:pPr algn="r"/>
            <a:r>
              <a:rPr lang="en-US" b="1" dirty="0"/>
              <a:t>Right</a:t>
            </a:r>
            <a:r>
              <a:rPr lang="en-US" dirty="0"/>
              <a:t>: cabling a </a:t>
            </a:r>
            <a:r>
              <a:rPr lang="en-US" dirty="0" err="1"/>
              <a:t>subelement</a:t>
            </a:r>
            <a:r>
              <a:rPr lang="en-US" dirty="0"/>
              <a:t> of a MgB</a:t>
            </a:r>
            <a:r>
              <a:rPr lang="en-US" baseline="-25000" dirty="0"/>
              <a:t>2</a:t>
            </a:r>
            <a:r>
              <a:rPr lang="en-US" dirty="0"/>
              <a:t> cable for High Luminosity LHC Project</a:t>
            </a:r>
          </a:p>
        </p:txBody>
      </p:sp>
      <p:sp>
        <p:nvSpPr>
          <p:cNvPr id="12" name="TextBox 11">
            <a:extLst>
              <a:ext uri="{FF2B5EF4-FFF2-40B4-BE49-F238E27FC236}">
                <a16:creationId xmlns:a16="http://schemas.microsoft.com/office/drawing/2014/main" id="{334621A2-937E-1B0F-0DD0-CC2DD15C5F3A}"/>
              </a:ext>
            </a:extLst>
          </p:cNvPr>
          <p:cNvSpPr txBox="1"/>
          <p:nvPr/>
        </p:nvSpPr>
        <p:spPr>
          <a:xfrm>
            <a:off x="9091969" y="1481510"/>
            <a:ext cx="3100032" cy="33855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sz="1600" b="1" dirty="0"/>
              <a:t>(courtesy of A. Ballarino,  CERN)</a:t>
            </a:r>
          </a:p>
        </p:txBody>
      </p:sp>
    </p:spTree>
    <p:extLst>
      <p:ext uri="{BB962C8B-B14F-4D97-AF65-F5344CB8AC3E}">
        <p14:creationId xmlns:p14="http://schemas.microsoft.com/office/powerpoint/2010/main" val="2277305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BB72560-AA75-5DE0-CCC1-0E7F5673A826}"/>
              </a:ext>
            </a:extLst>
          </p:cNvPr>
          <p:cNvSpPr>
            <a:spLocks noGrp="1"/>
          </p:cNvSpPr>
          <p:nvPr>
            <p:ph idx="1"/>
          </p:nvPr>
        </p:nvSpPr>
        <p:spPr>
          <a:xfrm>
            <a:off x="116487" y="2748569"/>
            <a:ext cx="5238135" cy="2456832"/>
          </a:xfrm>
        </p:spPr>
        <p:txBody>
          <a:bodyPr>
            <a:normAutofit lnSpcReduction="10000"/>
          </a:bodyPr>
          <a:lstStyle/>
          <a:p>
            <a:r>
              <a:rPr lang="en-GB" sz="2600" dirty="0">
                <a:latin typeface="+mj-lt"/>
              </a:rPr>
              <a:t>Easier to install due to a large reduction of  cross section </a:t>
            </a:r>
          </a:p>
          <a:p>
            <a:r>
              <a:rPr lang="en-GB" sz="2600" dirty="0">
                <a:latin typeface="+mj-lt"/>
              </a:rPr>
              <a:t>Large saving of raw materials and CO</a:t>
            </a:r>
            <a:r>
              <a:rPr lang="en-GB" sz="2600" baseline="-25000" dirty="0">
                <a:latin typeface="+mj-lt"/>
              </a:rPr>
              <a:t>2</a:t>
            </a:r>
            <a:r>
              <a:rPr lang="en-GB" sz="2600" dirty="0">
                <a:latin typeface="+mj-lt"/>
              </a:rPr>
              <a:t> emissions</a:t>
            </a:r>
          </a:p>
          <a:p>
            <a:r>
              <a:rPr lang="en-GB" sz="2600" dirty="0">
                <a:latin typeface="+mj-lt"/>
              </a:rPr>
              <a:t>No thermal impact</a:t>
            </a:r>
          </a:p>
          <a:p>
            <a:pPr marL="0" indent="0">
              <a:buNone/>
            </a:pPr>
            <a:r>
              <a:rPr lang="it-IT" sz="1800" dirty="0">
                <a:latin typeface="+mj-lt"/>
              </a:rPr>
              <a:t> </a:t>
            </a:r>
            <a:endParaRPr lang="fr-FR" sz="1800" dirty="0">
              <a:latin typeface="+mj-lt"/>
            </a:endParaRPr>
          </a:p>
        </p:txBody>
      </p:sp>
      <p:sp>
        <p:nvSpPr>
          <p:cNvPr id="4" name="Titre 240">
            <a:extLst>
              <a:ext uri="{FF2B5EF4-FFF2-40B4-BE49-F238E27FC236}">
                <a16:creationId xmlns:a16="http://schemas.microsoft.com/office/drawing/2014/main" id="{88B26250-54E3-457C-6BC9-9A9F71AC6096}"/>
              </a:ext>
            </a:extLst>
          </p:cNvPr>
          <p:cNvSpPr>
            <a:spLocks noGrp="1"/>
          </p:cNvSpPr>
          <p:nvPr>
            <p:ph type="title"/>
          </p:nvPr>
        </p:nvSpPr>
        <p:spPr>
          <a:xfrm>
            <a:off x="376084" y="96580"/>
            <a:ext cx="10515600" cy="976341"/>
          </a:xfrm>
        </p:spPr>
        <p:txBody>
          <a:bodyPr>
            <a:noAutofit/>
          </a:bodyPr>
          <a:lstStyle/>
          <a:p>
            <a:r>
              <a:rPr lang="it-IT" sz="3200" b="1" u="sng" dirty="0"/>
              <a:t>IRIS</a:t>
            </a:r>
            <a:r>
              <a:rPr lang="it-IT" sz="3200" u="sng" dirty="0"/>
              <a:t> 1GW DC </a:t>
            </a:r>
            <a:r>
              <a:rPr lang="it-IT" sz="3200" i="1" u="sng" dirty="0"/>
              <a:t>25 kV-40 </a:t>
            </a:r>
            <a:r>
              <a:rPr lang="it-IT" sz="3200" i="1" u="sng" dirty="0" err="1"/>
              <a:t>kA</a:t>
            </a:r>
            <a:r>
              <a:rPr lang="it-IT" sz="3200" i="1" u="sng" dirty="0"/>
              <a:t> power </a:t>
            </a:r>
            <a:r>
              <a:rPr lang="it-IT" sz="3200" i="1" u="sng" dirty="0" err="1"/>
              <a:t>cable</a:t>
            </a:r>
            <a:r>
              <a:rPr lang="it-IT" sz="3200" i="1" u="sng" dirty="0"/>
              <a:t> </a:t>
            </a:r>
            <a:endParaRPr lang="fr-FR" sz="3200" i="1" u="sng" dirty="0"/>
          </a:p>
        </p:txBody>
      </p:sp>
      <p:sp>
        <p:nvSpPr>
          <p:cNvPr id="31" name="Titre 1">
            <a:extLst>
              <a:ext uri="{FF2B5EF4-FFF2-40B4-BE49-F238E27FC236}">
                <a16:creationId xmlns:a16="http://schemas.microsoft.com/office/drawing/2014/main" id="{9CC49AB9-6835-7D1B-9A48-D686FE2AE6A9}"/>
              </a:ext>
            </a:extLst>
          </p:cNvPr>
          <p:cNvSpPr txBox="1">
            <a:spLocks/>
          </p:cNvSpPr>
          <p:nvPr/>
        </p:nvSpPr>
        <p:spPr>
          <a:xfrm>
            <a:off x="270065" y="1184147"/>
            <a:ext cx="4653116" cy="15644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A very compact environmental friendly unrivalled solution !!!</a:t>
            </a:r>
          </a:p>
        </p:txBody>
      </p:sp>
      <p:grpSp>
        <p:nvGrpSpPr>
          <p:cNvPr id="38" name="Groupe 37">
            <a:extLst>
              <a:ext uri="{FF2B5EF4-FFF2-40B4-BE49-F238E27FC236}">
                <a16:creationId xmlns:a16="http://schemas.microsoft.com/office/drawing/2014/main" id="{7B1E1D43-B324-E9FE-8E73-4589B4DF226F}"/>
              </a:ext>
            </a:extLst>
          </p:cNvPr>
          <p:cNvGrpSpPr/>
          <p:nvPr/>
        </p:nvGrpSpPr>
        <p:grpSpPr>
          <a:xfrm>
            <a:off x="5080852" y="1072921"/>
            <a:ext cx="6735064" cy="5502745"/>
            <a:chOff x="5511143" y="965935"/>
            <a:chExt cx="6735064" cy="5502745"/>
          </a:xfrm>
        </p:grpSpPr>
        <p:grpSp>
          <p:nvGrpSpPr>
            <p:cNvPr id="30" name="Groupe 29">
              <a:extLst>
                <a:ext uri="{FF2B5EF4-FFF2-40B4-BE49-F238E27FC236}">
                  <a16:creationId xmlns:a16="http://schemas.microsoft.com/office/drawing/2014/main" id="{FCA24998-982B-DECB-BBC3-BDDF66E6C5EC}"/>
                </a:ext>
              </a:extLst>
            </p:cNvPr>
            <p:cNvGrpSpPr/>
            <p:nvPr/>
          </p:nvGrpSpPr>
          <p:grpSpPr>
            <a:xfrm>
              <a:off x="5511143" y="965935"/>
              <a:ext cx="6558679" cy="5502745"/>
              <a:chOff x="5806383" y="1099506"/>
              <a:chExt cx="6558679" cy="5502745"/>
            </a:xfrm>
          </p:grpSpPr>
          <p:grpSp>
            <p:nvGrpSpPr>
              <p:cNvPr id="27" name="Groupe 26">
                <a:extLst>
                  <a:ext uri="{FF2B5EF4-FFF2-40B4-BE49-F238E27FC236}">
                    <a16:creationId xmlns:a16="http://schemas.microsoft.com/office/drawing/2014/main" id="{AF560A67-FE44-B9EF-766B-246A719DCCFE}"/>
                  </a:ext>
                </a:extLst>
              </p:cNvPr>
              <p:cNvGrpSpPr/>
              <p:nvPr/>
            </p:nvGrpSpPr>
            <p:grpSpPr>
              <a:xfrm>
                <a:off x="5806383" y="1099506"/>
                <a:ext cx="6270907" cy="5059581"/>
                <a:chOff x="4954848" y="1020848"/>
                <a:chExt cx="6270907" cy="5059581"/>
              </a:xfrm>
            </p:grpSpPr>
            <p:grpSp>
              <p:nvGrpSpPr>
                <p:cNvPr id="24" name="Groupe 23">
                  <a:extLst>
                    <a:ext uri="{FF2B5EF4-FFF2-40B4-BE49-F238E27FC236}">
                      <a16:creationId xmlns:a16="http://schemas.microsoft.com/office/drawing/2014/main" id="{A850ED65-DB5F-1494-E9ED-593EA4C874E2}"/>
                    </a:ext>
                  </a:extLst>
                </p:cNvPr>
                <p:cNvGrpSpPr/>
                <p:nvPr/>
              </p:nvGrpSpPr>
              <p:grpSpPr>
                <a:xfrm>
                  <a:off x="10337969" y="4612314"/>
                  <a:ext cx="887786" cy="1459672"/>
                  <a:chOff x="9363162" y="4024901"/>
                  <a:chExt cx="887786" cy="1459672"/>
                </a:xfrm>
              </p:grpSpPr>
              <p:grpSp>
                <p:nvGrpSpPr>
                  <p:cNvPr id="15" name="Groupe 14">
                    <a:extLst>
                      <a:ext uri="{FF2B5EF4-FFF2-40B4-BE49-F238E27FC236}">
                        <a16:creationId xmlns:a16="http://schemas.microsoft.com/office/drawing/2014/main" id="{4B341AB8-EB04-F174-5430-32FF1FB6A31E}"/>
                      </a:ext>
                    </a:extLst>
                  </p:cNvPr>
                  <p:cNvGrpSpPr/>
                  <p:nvPr/>
                </p:nvGrpSpPr>
                <p:grpSpPr>
                  <a:xfrm>
                    <a:off x="9492600" y="4024901"/>
                    <a:ext cx="635556" cy="1086284"/>
                    <a:chOff x="9476521" y="3791957"/>
                    <a:chExt cx="635556" cy="1086284"/>
                  </a:xfrm>
                </p:grpSpPr>
                <p:pic>
                  <p:nvPicPr>
                    <p:cNvPr id="5" name="Image 4">
                      <a:extLst>
                        <a:ext uri="{FF2B5EF4-FFF2-40B4-BE49-F238E27FC236}">
                          <a16:creationId xmlns:a16="http://schemas.microsoft.com/office/drawing/2014/main" id="{172536B2-8FBA-9FE0-4FC2-3A8DBA64BBCD}"/>
                        </a:ext>
                      </a:extLst>
                    </p:cNvPr>
                    <p:cNvPicPr>
                      <a:picLocks noChangeAspect="1"/>
                    </p:cNvPicPr>
                    <p:nvPr/>
                  </p:nvPicPr>
                  <p:blipFill>
                    <a:blip r:embed="rId2"/>
                    <a:stretch>
                      <a:fillRect/>
                    </a:stretch>
                  </p:blipFill>
                  <p:spPr>
                    <a:xfrm>
                      <a:off x="9476521" y="3791957"/>
                      <a:ext cx="635556" cy="648000"/>
                    </a:xfrm>
                    <a:prstGeom prst="rect">
                      <a:avLst/>
                    </a:prstGeom>
                  </p:spPr>
                </p:pic>
                <p:cxnSp>
                  <p:nvCxnSpPr>
                    <p:cNvPr id="9" name="Connecteur droit avec flèche 8">
                      <a:extLst>
                        <a:ext uri="{FF2B5EF4-FFF2-40B4-BE49-F238E27FC236}">
                          <a16:creationId xmlns:a16="http://schemas.microsoft.com/office/drawing/2014/main" id="{7BE07E2E-9D8B-56C1-E768-B694B9D4CE6A}"/>
                        </a:ext>
                      </a:extLst>
                    </p:cNvPr>
                    <p:cNvCxnSpPr>
                      <a:cxnSpLocks/>
                    </p:cNvCxnSpPr>
                    <p:nvPr/>
                  </p:nvCxnSpPr>
                  <p:spPr>
                    <a:xfrm>
                      <a:off x="9476521" y="4878241"/>
                      <a:ext cx="635556" cy="0"/>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2" name="ZoneTexte 21">
                    <a:extLst>
                      <a:ext uri="{FF2B5EF4-FFF2-40B4-BE49-F238E27FC236}">
                        <a16:creationId xmlns:a16="http://schemas.microsoft.com/office/drawing/2014/main" id="{8A26ED54-6EBC-0E17-2173-53ACAE5F3ADD}"/>
                      </a:ext>
                    </a:extLst>
                  </p:cNvPr>
                  <p:cNvSpPr txBox="1"/>
                  <p:nvPr/>
                </p:nvSpPr>
                <p:spPr>
                  <a:xfrm>
                    <a:off x="9363162" y="5115241"/>
                    <a:ext cx="887786" cy="369332"/>
                  </a:xfrm>
                  <a:prstGeom prst="rect">
                    <a:avLst/>
                  </a:prstGeom>
                  <a:noFill/>
                </p:spPr>
                <p:txBody>
                  <a:bodyPr wrap="square" rtlCol="0">
                    <a:spAutoFit/>
                  </a:bodyPr>
                  <a:lstStyle/>
                  <a:p>
                    <a:r>
                      <a:rPr lang="it-IT" dirty="0"/>
                      <a:t>49 mm</a:t>
                    </a:r>
                    <a:endParaRPr lang="fr-FR" dirty="0"/>
                  </a:p>
                </p:txBody>
              </p:sp>
            </p:grpSp>
            <p:grpSp>
              <p:nvGrpSpPr>
                <p:cNvPr id="26" name="Groupe 25">
                  <a:extLst>
                    <a:ext uri="{FF2B5EF4-FFF2-40B4-BE49-F238E27FC236}">
                      <a16:creationId xmlns:a16="http://schemas.microsoft.com/office/drawing/2014/main" id="{E057D53A-7F09-1A0C-C4EA-3030961FABD9}"/>
                    </a:ext>
                  </a:extLst>
                </p:cNvPr>
                <p:cNvGrpSpPr/>
                <p:nvPr/>
              </p:nvGrpSpPr>
              <p:grpSpPr>
                <a:xfrm>
                  <a:off x="4954848" y="1020848"/>
                  <a:ext cx="4514525" cy="5059581"/>
                  <a:chOff x="4954848" y="1020848"/>
                  <a:chExt cx="4514525" cy="5059581"/>
                </a:xfrm>
              </p:grpSpPr>
              <p:sp>
                <p:nvSpPr>
                  <p:cNvPr id="7" name="Rectangle 6">
                    <a:extLst>
                      <a:ext uri="{FF2B5EF4-FFF2-40B4-BE49-F238E27FC236}">
                        <a16:creationId xmlns:a16="http://schemas.microsoft.com/office/drawing/2014/main" id="{43A92E5C-BF4E-B72E-FEDA-B5D92A68E5A8}"/>
                      </a:ext>
                    </a:extLst>
                  </p:cNvPr>
                  <p:cNvSpPr/>
                  <p:nvPr/>
                </p:nvSpPr>
                <p:spPr>
                  <a:xfrm>
                    <a:off x="4961786" y="1020848"/>
                    <a:ext cx="4507587" cy="4516592"/>
                  </a:xfrm>
                  <a:prstGeom prst="rect">
                    <a:avLst/>
                  </a:prstGeom>
                  <a:solidFill>
                    <a:srgbClr val="F0A51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err="1"/>
                      <a:t>Equivalent</a:t>
                    </a:r>
                    <a:r>
                      <a:rPr lang="it-IT" sz="2000" b="1" dirty="0"/>
                      <a:t> Cu </a:t>
                    </a:r>
                    <a:r>
                      <a:rPr lang="it-IT" sz="2000" b="1" dirty="0" err="1"/>
                      <a:t>section</a:t>
                    </a:r>
                    <a:r>
                      <a:rPr lang="it-IT" sz="2000" b="1" dirty="0"/>
                      <a:t> 125000 mm</a:t>
                    </a:r>
                    <a:r>
                      <a:rPr lang="it-IT" sz="2000" b="1" baseline="30000" dirty="0"/>
                      <a:t>2</a:t>
                    </a:r>
                    <a:r>
                      <a:rPr lang="it-IT" sz="2000" b="1" dirty="0"/>
                      <a:t> </a:t>
                    </a:r>
                    <a:endParaRPr lang="fr-FR" sz="2000" b="1" dirty="0"/>
                  </a:p>
                </p:txBody>
              </p:sp>
              <p:cxnSp>
                <p:nvCxnSpPr>
                  <p:cNvPr id="10" name="Connecteur droit avec flèche 9">
                    <a:extLst>
                      <a:ext uri="{FF2B5EF4-FFF2-40B4-BE49-F238E27FC236}">
                        <a16:creationId xmlns:a16="http://schemas.microsoft.com/office/drawing/2014/main" id="{031B941E-A368-DF8B-BA53-4B40603B4C3E}"/>
                      </a:ext>
                    </a:extLst>
                  </p:cNvPr>
                  <p:cNvCxnSpPr>
                    <a:cxnSpLocks/>
                  </p:cNvCxnSpPr>
                  <p:nvPr/>
                </p:nvCxnSpPr>
                <p:spPr>
                  <a:xfrm>
                    <a:off x="4954848" y="5722106"/>
                    <a:ext cx="4507587" cy="0"/>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1CC63ED5-2A9A-27C1-0187-5B9099951400}"/>
                      </a:ext>
                    </a:extLst>
                  </p:cNvPr>
                  <p:cNvSpPr txBox="1"/>
                  <p:nvPr/>
                </p:nvSpPr>
                <p:spPr>
                  <a:xfrm>
                    <a:off x="6718168" y="5711097"/>
                    <a:ext cx="1563940" cy="369332"/>
                  </a:xfrm>
                  <a:prstGeom prst="rect">
                    <a:avLst/>
                  </a:prstGeom>
                  <a:noFill/>
                </p:spPr>
                <p:txBody>
                  <a:bodyPr wrap="square" rtlCol="0">
                    <a:spAutoFit/>
                  </a:bodyPr>
                  <a:lstStyle/>
                  <a:p>
                    <a:r>
                      <a:rPr lang="it-IT" dirty="0"/>
                      <a:t>&gt; 350 mm</a:t>
                    </a:r>
                    <a:endParaRPr lang="fr-FR" dirty="0"/>
                  </a:p>
                </p:txBody>
              </p:sp>
            </p:grpSp>
          </p:grpSp>
          <p:sp>
            <p:nvSpPr>
              <p:cNvPr id="28" name="ZoneTexte 27">
                <a:extLst>
                  <a:ext uri="{FF2B5EF4-FFF2-40B4-BE49-F238E27FC236}">
                    <a16:creationId xmlns:a16="http://schemas.microsoft.com/office/drawing/2014/main" id="{7CC191B2-A14D-6390-A443-A6D24ED30139}"/>
                  </a:ext>
                </a:extLst>
              </p:cNvPr>
              <p:cNvSpPr txBox="1"/>
              <p:nvPr/>
            </p:nvSpPr>
            <p:spPr>
              <a:xfrm>
                <a:off x="6917939" y="6232919"/>
                <a:ext cx="2867469" cy="369332"/>
              </a:xfrm>
              <a:prstGeom prst="rect">
                <a:avLst/>
              </a:prstGeom>
              <a:noFill/>
            </p:spPr>
            <p:txBody>
              <a:bodyPr wrap="square" rtlCol="0">
                <a:spAutoFit/>
              </a:bodyPr>
              <a:lstStyle/>
              <a:p>
                <a:r>
                  <a:rPr lang="it-IT" dirty="0"/>
                  <a:t>Resistive Copper bus bar </a:t>
                </a:r>
                <a:endParaRPr lang="fr-FR" dirty="0"/>
              </a:p>
            </p:txBody>
          </p:sp>
          <p:sp>
            <p:nvSpPr>
              <p:cNvPr id="29" name="ZoneTexte 28">
                <a:extLst>
                  <a:ext uri="{FF2B5EF4-FFF2-40B4-BE49-F238E27FC236}">
                    <a16:creationId xmlns:a16="http://schemas.microsoft.com/office/drawing/2014/main" id="{CF99FF88-3712-F5ED-0AD1-89155121D926}"/>
                  </a:ext>
                </a:extLst>
              </p:cNvPr>
              <p:cNvSpPr txBox="1"/>
              <p:nvPr/>
            </p:nvSpPr>
            <p:spPr>
              <a:xfrm>
                <a:off x="10901732" y="6159087"/>
                <a:ext cx="1463330" cy="369332"/>
              </a:xfrm>
              <a:prstGeom prst="rect">
                <a:avLst/>
              </a:prstGeom>
              <a:noFill/>
            </p:spPr>
            <p:txBody>
              <a:bodyPr wrap="square" rtlCol="0">
                <a:spAutoFit/>
              </a:bodyPr>
              <a:lstStyle/>
              <a:p>
                <a:r>
                  <a:rPr lang="it-IT" b="1" dirty="0"/>
                  <a:t>Iris </a:t>
                </a:r>
                <a:r>
                  <a:rPr lang="it-IT" b="1" dirty="0" err="1"/>
                  <a:t>solution</a:t>
                </a:r>
                <a:r>
                  <a:rPr lang="it-IT" b="1" dirty="0"/>
                  <a:t> </a:t>
                </a:r>
                <a:endParaRPr lang="fr-FR" b="1" dirty="0"/>
              </a:p>
            </p:txBody>
          </p:sp>
        </p:grpSp>
        <p:sp>
          <p:nvSpPr>
            <p:cNvPr id="37" name="ZoneTexte 36">
              <a:extLst>
                <a:ext uri="{FF2B5EF4-FFF2-40B4-BE49-F238E27FC236}">
                  <a16:creationId xmlns:a16="http://schemas.microsoft.com/office/drawing/2014/main" id="{F0CA3EF0-094C-211C-9FBA-1B97C349EF81}"/>
                </a:ext>
              </a:extLst>
            </p:cNvPr>
            <p:cNvSpPr txBox="1"/>
            <p:nvPr/>
          </p:nvSpPr>
          <p:spPr>
            <a:xfrm>
              <a:off x="10430107" y="3689900"/>
              <a:ext cx="1816100" cy="646331"/>
            </a:xfrm>
            <a:prstGeom prst="rect">
              <a:avLst/>
            </a:prstGeom>
            <a:noFill/>
          </p:spPr>
          <p:txBody>
            <a:bodyPr wrap="square">
              <a:spAutoFit/>
            </a:bodyPr>
            <a:lstStyle/>
            <a:p>
              <a:pPr algn="ctr"/>
              <a:r>
                <a:rPr lang="fr-FR" b="0" i="0" dirty="0" err="1">
                  <a:solidFill>
                    <a:srgbClr val="00B050"/>
                  </a:solidFill>
                  <a:effectLst/>
                </a:rPr>
                <a:t>Superconducting</a:t>
              </a:r>
              <a:r>
                <a:rPr lang="fr-FR" b="0" i="0" dirty="0">
                  <a:solidFill>
                    <a:srgbClr val="00B050"/>
                  </a:solidFill>
                  <a:effectLst/>
                </a:rPr>
                <a:t> </a:t>
              </a:r>
              <a:r>
                <a:rPr lang="fr-FR" b="0" i="0" dirty="0" err="1">
                  <a:solidFill>
                    <a:srgbClr val="00B050"/>
                  </a:solidFill>
                  <a:effectLst/>
                </a:rPr>
                <a:t>cable</a:t>
              </a:r>
              <a:r>
                <a:rPr lang="fr-FR" b="0" i="0" dirty="0">
                  <a:solidFill>
                    <a:srgbClr val="00B050"/>
                  </a:solidFill>
                  <a:effectLst/>
                </a:rPr>
                <a:t>  </a:t>
              </a:r>
              <a:endParaRPr lang="fr-FR" dirty="0">
                <a:solidFill>
                  <a:srgbClr val="00B050"/>
                </a:solidFill>
              </a:endParaRPr>
            </a:p>
          </p:txBody>
        </p:sp>
      </p:grpSp>
      <p:sp>
        <p:nvSpPr>
          <p:cNvPr id="2" name="Date Placeholder 1">
            <a:extLst>
              <a:ext uri="{FF2B5EF4-FFF2-40B4-BE49-F238E27FC236}">
                <a16:creationId xmlns:a16="http://schemas.microsoft.com/office/drawing/2014/main" id="{D1323A47-2BAE-9C6E-2460-D10E6C04D4BB}"/>
              </a:ext>
            </a:extLst>
          </p:cNvPr>
          <p:cNvSpPr>
            <a:spLocks noGrp="1"/>
          </p:cNvSpPr>
          <p:nvPr>
            <p:ph type="dt" sz="half" idx="10"/>
          </p:nvPr>
        </p:nvSpPr>
        <p:spPr/>
        <p:txBody>
          <a:bodyPr/>
          <a:lstStyle/>
          <a:p>
            <a:r>
              <a:rPr lang="en-US"/>
              <a:t>11/October/2022</a:t>
            </a:r>
          </a:p>
        </p:txBody>
      </p:sp>
      <p:sp>
        <p:nvSpPr>
          <p:cNvPr id="6" name="Footer Placeholder 5">
            <a:extLst>
              <a:ext uri="{FF2B5EF4-FFF2-40B4-BE49-F238E27FC236}">
                <a16:creationId xmlns:a16="http://schemas.microsoft.com/office/drawing/2014/main" id="{2286C74C-8016-638B-9B0F-703D92369234}"/>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8" name="Slide Number Placeholder 7">
            <a:extLst>
              <a:ext uri="{FF2B5EF4-FFF2-40B4-BE49-F238E27FC236}">
                <a16:creationId xmlns:a16="http://schemas.microsoft.com/office/drawing/2014/main" id="{7C328CD8-791E-12D5-FA11-F242F257B970}"/>
              </a:ext>
            </a:extLst>
          </p:cNvPr>
          <p:cNvSpPr>
            <a:spLocks noGrp="1"/>
          </p:cNvSpPr>
          <p:nvPr>
            <p:ph type="sldNum" sz="quarter" idx="12"/>
          </p:nvPr>
        </p:nvSpPr>
        <p:spPr/>
        <p:txBody>
          <a:bodyPr/>
          <a:lstStyle/>
          <a:p>
            <a:fld id="{37892B85-A679-1943-821F-72C61F74835B}" type="slidenum">
              <a:rPr lang="en-US" smtClean="0"/>
              <a:t>35</a:t>
            </a:fld>
            <a:endParaRPr lang="en-US"/>
          </a:p>
        </p:txBody>
      </p:sp>
    </p:spTree>
    <p:extLst>
      <p:ext uri="{BB962C8B-B14F-4D97-AF65-F5344CB8AC3E}">
        <p14:creationId xmlns:p14="http://schemas.microsoft.com/office/powerpoint/2010/main" val="3850868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ED563B-0810-4BD1-870E-BDF1EF73710F}"/>
              </a:ext>
            </a:extLst>
          </p:cNvPr>
          <p:cNvSpPr>
            <a:spLocks noGrp="1"/>
          </p:cNvSpPr>
          <p:nvPr>
            <p:ph type="title"/>
          </p:nvPr>
        </p:nvSpPr>
        <p:spPr>
          <a:xfrm>
            <a:off x="586155" y="716731"/>
            <a:ext cx="10515600" cy="875989"/>
          </a:xfrm>
        </p:spPr>
        <p:txBody>
          <a:bodyPr>
            <a:normAutofit/>
          </a:bodyPr>
          <a:lstStyle/>
          <a:p>
            <a:r>
              <a:rPr lang="it-IT" sz="2000" dirty="0" err="1"/>
              <a:t>Manufactured</a:t>
            </a:r>
            <a:r>
              <a:rPr lang="it-IT" sz="2000" dirty="0"/>
              <a:t> with industrial </a:t>
            </a:r>
            <a:r>
              <a:rPr lang="it-IT" sz="2000" dirty="0" err="1"/>
              <a:t>cabling</a:t>
            </a:r>
            <a:r>
              <a:rPr lang="it-IT" sz="2000" dirty="0"/>
              <a:t> </a:t>
            </a:r>
            <a:r>
              <a:rPr lang="it-IT" sz="2000" dirty="0" err="1"/>
              <a:t>processes</a:t>
            </a:r>
            <a:endParaRPr lang="fr-FR" sz="2000" dirty="0"/>
          </a:p>
        </p:txBody>
      </p:sp>
      <p:pic>
        <p:nvPicPr>
          <p:cNvPr id="4" name="Picture 5" descr="http://www.gaudergroup.com/files/SETIC_AC370.jpg">
            <a:extLst>
              <a:ext uri="{FF2B5EF4-FFF2-40B4-BE49-F238E27FC236}">
                <a16:creationId xmlns:a16="http://schemas.microsoft.com/office/drawing/2014/main" id="{9AEB35CB-2420-4A67-BD40-8A5FB9CE7D2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4256" t="6033" r="4256" b="15797"/>
          <a:stretch>
            <a:fillRect/>
          </a:stretch>
        </p:blipFill>
        <p:spPr bwMode="auto">
          <a:xfrm>
            <a:off x="2376335" y="1679555"/>
            <a:ext cx="3664038" cy="2299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id="{D4BD0295-E40A-4CEC-84F1-55ABA4209579}"/>
              </a:ext>
            </a:extLst>
          </p:cNvPr>
          <p:cNvSpPr txBox="1"/>
          <p:nvPr/>
        </p:nvSpPr>
        <p:spPr>
          <a:xfrm>
            <a:off x="2774731" y="4409947"/>
            <a:ext cx="3126753" cy="307777"/>
          </a:xfrm>
          <a:prstGeom prst="rect">
            <a:avLst/>
          </a:prstGeom>
          <a:noFill/>
        </p:spPr>
        <p:txBody>
          <a:bodyPr wrap="none" rtlCol="0">
            <a:spAutoFit/>
          </a:bodyPr>
          <a:lstStyle/>
          <a:p>
            <a:r>
              <a:rPr lang="it-IT" sz="1400" dirty="0" err="1"/>
              <a:t>Planetary</a:t>
            </a:r>
            <a:r>
              <a:rPr lang="it-IT" sz="1400" dirty="0"/>
              <a:t> </a:t>
            </a:r>
            <a:r>
              <a:rPr lang="it-IT" sz="1400" dirty="0" err="1"/>
              <a:t>cabling</a:t>
            </a:r>
            <a:r>
              <a:rPr lang="it-IT" sz="1400" dirty="0"/>
              <a:t> machine for the </a:t>
            </a:r>
            <a:r>
              <a:rPr lang="it-IT" sz="1400" dirty="0" err="1"/>
              <a:t>petal</a:t>
            </a:r>
            <a:r>
              <a:rPr lang="it-IT" sz="1400" dirty="0"/>
              <a:t> </a:t>
            </a:r>
            <a:endParaRPr lang="fr-FR" sz="1400" dirty="0"/>
          </a:p>
        </p:txBody>
      </p:sp>
      <p:pic>
        <p:nvPicPr>
          <p:cNvPr id="6" name="Image 5">
            <a:extLst>
              <a:ext uri="{FF2B5EF4-FFF2-40B4-BE49-F238E27FC236}">
                <a16:creationId xmlns:a16="http://schemas.microsoft.com/office/drawing/2014/main" id="{3A2A266B-03E3-44AF-9F0D-0DE3272BDF9C}"/>
              </a:ext>
            </a:extLst>
          </p:cNvPr>
          <p:cNvPicPr>
            <a:picLocks noChangeAspect="1"/>
          </p:cNvPicPr>
          <p:nvPr/>
        </p:nvPicPr>
        <p:blipFill>
          <a:blip r:embed="rId3"/>
          <a:stretch>
            <a:fillRect/>
          </a:stretch>
        </p:blipFill>
        <p:spPr>
          <a:xfrm>
            <a:off x="6253035" y="1667266"/>
            <a:ext cx="3521592" cy="2362630"/>
          </a:xfrm>
          <a:prstGeom prst="rect">
            <a:avLst/>
          </a:prstGeom>
        </p:spPr>
      </p:pic>
      <p:sp>
        <p:nvSpPr>
          <p:cNvPr id="7" name="ZoneTexte 6">
            <a:extLst>
              <a:ext uri="{FF2B5EF4-FFF2-40B4-BE49-F238E27FC236}">
                <a16:creationId xmlns:a16="http://schemas.microsoft.com/office/drawing/2014/main" id="{F4042498-ADEB-44D8-8588-EF7F81A00A75}"/>
              </a:ext>
            </a:extLst>
          </p:cNvPr>
          <p:cNvSpPr txBox="1"/>
          <p:nvPr/>
        </p:nvSpPr>
        <p:spPr>
          <a:xfrm>
            <a:off x="6688742" y="4255473"/>
            <a:ext cx="2545337" cy="523220"/>
          </a:xfrm>
          <a:prstGeom prst="rect">
            <a:avLst/>
          </a:prstGeom>
          <a:noFill/>
        </p:spPr>
        <p:txBody>
          <a:bodyPr wrap="square" rtlCol="0">
            <a:spAutoFit/>
          </a:bodyPr>
          <a:lstStyle/>
          <a:p>
            <a:pPr algn="ctr"/>
            <a:r>
              <a:rPr lang="it-IT" sz="1400" dirty="0" err="1"/>
              <a:t>Planetary</a:t>
            </a:r>
            <a:r>
              <a:rPr lang="it-IT" sz="1400" dirty="0"/>
              <a:t> </a:t>
            </a:r>
            <a:r>
              <a:rPr lang="it-IT" sz="1400" dirty="0" err="1"/>
              <a:t>assembling</a:t>
            </a:r>
            <a:r>
              <a:rPr lang="it-IT" sz="1400" dirty="0"/>
              <a:t> machine </a:t>
            </a:r>
          </a:p>
          <a:p>
            <a:pPr algn="ctr"/>
            <a:r>
              <a:rPr lang="it-IT" sz="1400" dirty="0"/>
              <a:t>for the </a:t>
            </a:r>
            <a:r>
              <a:rPr lang="it-IT" sz="1400" dirty="0" err="1"/>
              <a:t>final</a:t>
            </a:r>
            <a:r>
              <a:rPr lang="it-IT" sz="1400" dirty="0"/>
              <a:t> </a:t>
            </a:r>
            <a:r>
              <a:rPr lang="it-IT" sz="1400" dirty="0" err="1"/>
              <a:t>conductor</a:t>
            </a:r>
            <a:endParaRPr lang="fr-FR" sz="1400" dirty="0"/>
          </a:p>
        </p:txBody>
      </p:sp>
      <p:grpSp>
        <p:nvGrpSpPr>
          <p:cNvPr id="223" name="Groupe 222">
            <a:extLst>
              <a:ext uri="{FF2B5EF4-FFF2-40B4-BE49-F238E27FC236}">
                <a16:creationId xmlns:a16="http://schemas.microsoft.com/office/drawing/2014/main" id="{D641E9A9-1FFC-41F0-947A-049428A4C095}"/>
              </a:ext>
            </a:extLst>
          </p:cNvPr>
          <p:cNvGrpSpPr/>
          <p:nvPr/>
        </p:nvGrpSpPr>
        <p:grpSpPr>
          <a:xfrm>
            <a:off x="9951146" y="1679555"/>
            <a:ext cx="2044734" cy="3038169"/>
            <a:chOff x="6524302" y="1619456"/>
            <a:chExt cx="5481094" cy="5462633"/>
          </a:xfrm>
        </p:grpSpPr>
        <p:pic>
          <p:nvPicPr>
            <p:cNvPr id="224" name="Image 223">
              <a:extLst>
                <a:ext uri="{FF2B5EF4-FFF2-40B4-BE49-F238E27FC236}">
                  <a16:creationId xmlns:a16="http://schemas.microsoft.com/office/drawing/2014/main" id="{E1003357-879A-429A-8913-730610927BD4}"/>
                </a:ext>
              </a:extLst>
            </p:cNvPr>
            <p:cNvPicPr>
              <a:picLocks noChangeAspect="1"/>
            </p:cNvPicPr>
            <p:nvPr/>
          </p:nvPicPr>
          <p:blipFill>
            <a:blip r:embed="rId4"/>
            <a:stretch>
              <a:fillRect/>
            </a:stretch>
          </p:blipFill>
          <p:spPr>
            <a:xfrm>
              <a:off x="6524302" y="1619456"/>
              <a:ext cx="5018771" cy="5462633"/>
            </a:xfrm>
            <a:prstGeom prst="rect">
              <a:avLst/>
            </a:prstGeom>
          </p:spPr>
        </p:pic>
        <p:pic>
          <p:nvPicPr>
            <p:cNvPr id="225" name="Picture 6" descr="Polypropylene Film">
              <a:extLst>
                <a:ext uri="{FF2B5EF4-FFF2-40B4-BE49-F238E27FC236}">
                  <a16:creationId xmlns:a16="http://schemas.microsoft.com/office/drawing/2014/main" id="{C8B4A2E8-2169-4B2C-A586-716F853666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9643" y="3429000"/>
              <a:ext cx="3045753" cy="2231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8" name="ZoneTexte 227">
            <a:extLst>
              <a:ext uri="{FF2B5EF4-FFF2-40B4-BE49-F238E27FC236}">
                <a16:creationId xmlns:a16="http://schemas.microsoft.com/office/drawing/2014/main" id="{173943DF-6A69-46E9-9E88-98CED1BDC3AC}"/>
              </a:ext>
            </a:extLst>
          </p:cNvPr>
          <p:cNvSpPr txBox="1"/>
          <p:nvPr/>
        </p:nvSpPr>
        <p:spPr>
          <a:xfrm>
            <a:off x="9647189" y="4226755"/>
            <a:ext cx="2652649" cy="523220"/>
          </a:xfrm>
          <a:prstGeom prst="rect">
            <a:avLst/>
          </a:prstGeom>
          <a:noFill/>
        </p:spPr>
        <p:txBody>
          <a:bodyPr wrap="none" rtlCol="0">
            <a:spAutoFit/>
          </a:bodyPr>
          <a:lstStyle/>
          <a:p>
            <a:pPr algn="ctr"/>
            <a:r>
              <a:rPr lang="it-IT" sz="1400" dirty="0" err="1"/>
              <a:t>Lapping</a:t>
            </a:r>
            <a:r>
              <a:rPr lang="it-IT" sz="1400" dirty="0"/>
              <a:t> line for the HV </a:t>
            </a:r>
            <a:r>
              <a:rPr lang="it-IT" sz="1400" dirty="0" err="1"/>
              <a:t>insulation</a:t>
            </a:r>
            <a:r>
              <a:rPr lang="it-IT" sz="1400" dirty="0"/>
              <a:t> </a:t>
            </a:r>
          </a:p>
          <a:p>
            <a:pPr algn="ctr"/>
            <a:r>
              <a:rPr lang="it-IT" sz="1400" dirty="0"/>
              <a:t>and </a:t>
            </a:r>
            <a:r>
              <a:rPr lang="it-IT" sz="1400" dirty="0" err="1"/>
              <a:t>protection</a:t>
            </a:r>
            <a:endParaRPr lang="fr-FR" sz="1400" dirty="0"/>
          </a:p>
        </p:txBody>
      </p:sp>
      <p:pic>
        <p:nvPicPr>
          <p:cNvPr id="231" name="Image 230">
            <a:extLst>
              <a:ext uri="{FF2B5EF4-FFF2-40B4-BE49-F238E27FC236}">
                <a16:creationId xmlns:a16="http://schemas.microsoft.com/office/drawing/2014/main" id="{7EB1FF09-55FA-4E50-BDA5-7026DFA1023B}"/>
              </a:ext>
            </a:extLst>
          </p:cNvPr>
          <p:cNvPicPr>
            <a:picLocks noChangeAspect="1"/>
          </p:cNvPicPr>
          <p:nvPr/>
        </p:nvPicPr>
        <p:blipFill>
          <a:blip r:embed="rId6"/>
          <a:stretch>
            <a:fillRect/>
          </a:stretch>
        </p:blipFill>
        <p:spPr>
          <a:xfrm>
            <a:off x="95115" y="2162992"/>
            <a:ext cx="2068558" cy="1442201"/>
          </a:xfrm>
          <a:prstGeom prst="rect">
            <a:avLst/>
          </a:prstGeom>
        </p:spPr>
      </p:pic>
      <p:pic>
        <p:nvPicPr>
          <p:cNvPr id="233" name="Immagine 4">
            <a:extLst>
              <a:ext uri="{FF2B5EF4-FFF2-40B4-BE49-F238E27FC236}">
                <a16:creationId xmlns:a16="http://schemas.microsoft.com/office/drawing/2014/main" id="{9971ED3A-84FE-4B4E-8FE5-1B78B900FE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0192" y="3051579"/>
            <a:ext cx="945613" cy="1260817"/>
          </a:xfrm>
          <a:prstGeom prst="rect">
            <a:avLst/>
          </a:prstGeom>
          <a:effectLst>
            <a:outerShdw blurRad="50800" dist="38100" dir="18900000" algn="bl" rotWithShape="0">
              <a:prstClr val="black">
                <a:alpha val="40000"/>
              </a:prstClr>
            </a:outerShdw>
          </a:effectLst>
        </p:spPr>
      </p:pic>
      <p:sp>
        <p:nvSpPr>
          <p:cNvPr id="234" name="Titre 240">
            <a:extLst>
              <a:ext uri="{FF2B5EF4-FFF2-40B4-BE49-F238E27FC236}">
                <a16:creationId xmlns:a16="http://schemas.microsoft.com/office/drawing/2014/main" id="{6CF65B72-FDFA-4D67-ACC2-DB43F859FCA0}"/>
              </a:ext>
            </a:extLst>
          </p:cNvPr>
          <p:cNvSpPr txBox="1">
            <a:spLocks/>
          </p:cNvSpPr>
          <p:nvPr/>
        </p:nvSpPr>
        <p:spPr>
          <a:xfrm>
            <a:off x="2376335" y="79672"/>
            <a:ext cx="7386757" cy="7818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3200" b="1" u="sng" dirty="0">
                <a:solidFill>
                  <a:schemeClr val="bg1"/>
                </a:solidFill>
              </a:rPr>
              <a:t>IRIS</a:t>
            </a:r>
            <a:r>
              <a:rPr lang="it-IT" sz="3200" u="sng" dirty="0">
                <a:solidFill>
                  <a:schemeClr val="bg1"/>
                </a:solidFill>
              </a:rPr>
              <a:t> 1GW DC 25</a:t>
            </a:r>
            <a:r>
              <a:rPr lang="it-IT" sz="3200" i="1" u="sng" dirty="0">
                <a:solidFill>
                  <a:schemeClr val="bg1"/>
                </a:solidFill>
              </a:rPr>
              <a:t> kV-40 </a:t>
            </a:r>
            <a:r>
              <a:rPr lang="it-IT" sz="3200" i="1" u="sng" dirty="0" err="1">
                <a:solidFill>
                  <a:schemeClr val="bg1"/>
                </a:solidFill>
              </a:rPr>
              <a:t>kA</a:t>
            </a:r>
            <a:r>
              <a:rPr lang="it-IT" sz="3200" i="1" u="sng" dirty="0">
                <a:solidFill>
                  <a:schemeClr val="bg1"/>
                </a:solidFill>
              </a:rPr>
              <a:t> power </a:t>
            </a:r>
            <a:r>
              <a:rPr lang="it-IT" sz="3200" i="1" u="sng" dirty="0" err="1">
                <a:solidFill>
                  <a:schemeClr val="bg1"/>
                </a:solidFill>
              </a:rPr>
              <a:t>cable</a:t>
            </a:r>
            <a:r>
              <a:rPr lang="it-IT" sz="3200" i="1" u="sng" dirty="0">
                <a:solidFill>
                  <a:schemeClr val="bg1"/>
                </a:solidFill>
              </a:rPr>
              <a:t> </a:t>
            </a:r>
            <a:endParaRPr lang="fr-FR" sz="3200" i="1" u="sng" dirty="0">
              <a:solidFill>
                <a:schemeClr val="bg1"/>
              </a:solidFill>
            </a:endParaRPr>
          </a:p>
        </p:txBody>
      </p:sp>
      <p:grpSp>
        <p:nvGrpSpPr>
          <p:cNvPr id="12" name="Groupe 11">
            <a:extLst>
              <a:ext uri="{FF2B5EF4-FFF2-40B4-BE49-F238E27FC236}">
                <a16:creationId xmlns:a16="http://schemas.microsoft.com/office/drawing/2014/main" id="{C1AEDF63-2812-BAAB-14F3-0E9AFC152667}"/>
              </a:ext>
            </a:extLst>
          </p:cNvPr>
          <p:cNvGrpSpPr/>
          <p:nvPr/>
        </p:nvGrpSpPr>
        <p:grpSpPr>
          <a:xfrm>
            <a:off x="808903" y="5397723"/>
            <a:ext cx="928459" cy="922004"/>
            <a:chOff x="808903" y="5452028"/>
            <a:chExt cx="928459" cy="922004"/>
          </a:xfrm>
        </p:grpSpPr>
        <p:pic>
          <p:nvPicPr>
            <p:cNvPr id="232" name="Image 231">
              <a:extLst>
                <a:ext uri="{FF2B5EF4-FFF2-40B4-BE49-F238E27FC236}">
                  <a16:creationId xmlns:a16="http://schemas.microsoft.com/office/drawing/2014/main" id="{54D2A3E7-6179-4BE5-8EBD-2F2F9CEAFB3A}"/>
                </a:ext>
              </a:extLst>
            </p:cNvPr>
            <p:cNvPicPr>
              <a:picLocks noChangeAspect="1"/>
            </p:cNvPicPr>
            <p:nvPr/>
          </p:nvPicPr>
          <p:blipFill>
            <a:blip r:embed="rId8"/>
            <a:stretch>
              <a:fillRect/>
            </a:stretch>
          </p:blipFill>
          <p:spPr>
            <a:xfrm>
              <a:off x="962999" y="5452028"/>
              <a:ext cx="620267" cy="633773"/>
            </a:xfrm>
            <a:prstGeom prst="rect">
              <a:avLst/>
            </a:prstGeom>
          </p:spPr>
        </p:pic>
        <p:sp>
          <p:nvSpPr>
            <p:cNvPr id="3" name="ZoneTexte 2">
              <a:extLst>
                <a:ext uri="{FF2B5EF4-FFF2-40B4-BE49-F238E27FC236}">
                  <a16:creationId xmlns:a16="http://schemas.microsoft.com/office/drawing/2014/main" id="{18404C88-C4AC-5008-F8A5-C9936B279FAE}"/>
                </a:ext>
              </a:extLst>
            </p:cNvPr>
            <p:cNvSpPr txBox="1"/>
            <p:nvPr/>
          </p:nvSpPr>
          <p:spPr>
            <a:xfrm>
              <a:off x="808903" y="6097033"/>
              <a:ext cx="928459" cy="276999"/>
            </a:xfrm>
            <a:prstGeom prst="rect">
              <a:avLst/>
            </a:prstGeom>
            <a:noFill/>
          </p:spPr>
          <p:txBody>
            <a:bodyPr wrap="none" rtlCol="0">
              <a:spAutoFit/>
            </a:bodyPr>
            <a:lstStyle/>
            <a:p>
              <a:r>
                <a:rPr lang="it-IT" sz="1200" dirty="0">
                  <a:latin typeface="+mj-lt"/>
                </a:rPr>
                <a:t>d =1,33 mm</a:t>
              </a:r>
              <a:endParaRPr lang="fr-FR" sz="1200" dirty="0">
                <a:latin typeface="+mj-lt"/>
              </a:endParaRPr>
            </a:p>
          </p:txBody>
        </p:sp>
      </p:grpSp>
      <p:grpSp>
        <p:nvGrpSpPr>
          <p:cNvPr id="8" name="Groupe 7">
            <a:extLst>
              <a:ext uri="{FF2B5EF4-FFF2-40B4-BE49-F238E27FC236}">
                <a16:creationId xmlns:a16="http://schemas.microsoft.com/office/drawing/2014/main" id="{15AEC856-A13C-4CD1-6FD5-6AF2FD15ADE4}"/>
              </a:ext>
            </a:extLst>
          </p:cNvPr>
          <p:cNvGrpSpPr/>
          <p:nvPr/>
        </p:nvGrpSpPr>
        <p:grpSpPr>
          <a:xfrm>
            <a:off x="3665507" y="5049922"/>
            <a:ext cx="1287882" cy="1617606"/>
            <a:chOff x="3694167" y="5123414"/>
            <a:chExt cx="1287882" cy="1617606"/>
          </a:xfrm>
        </p:grpSpPr>
        <p:pic>
          <p:nvPicPr>
            <p:cNvPr id="10" name="Image 9">
              <a:extLst>
                <a:ext uri="{FF2B5EF4-FFF2-40B4-BE49-F238E27FC236}">
                  <a16:creationId xmlns:a16="http://schemas.microsoft.com/office/drawing/2014/main" id="{85DC299C-503E-4CC5-875A-73BD8C404FA0}"/>
                </a:ext>
              </a:extLst>
            </p:cNvPr>
            <p:cNvPicPr>
              <a:picLocks noChangeAspect="1"/>
            </p:cNvPicPr>
            <p:nvPr/>
          </p:nvPicPr>
          <p:blipFill>
            <a:blip r:embed="rId9"/>
            <a:stretch>
              <a:fillRect/>
            </a:stretch>
          </p:blipFill>
          <p:spPr>
            <a:xfrm>
              <a:off x="3694167" y="5123414"/>
              <a:ext cx="1287882" cy="1291001"/>
            </a:xfrm>
            <a:prstGeom prst="rect">
              <a:avLst/>
            </a:prstGeom>
          </p:spPr>
        </p:pic>
        <p:sp>
          <p:nvSpPr>
            <p:cNvPr id="226" name="ZoneTexte 225">
              <a:extLst>
                <a:ext uri="{FF2B5EF4-FFF2-40B4-BE49-F238E27FC236}">
                  <a16:creationId xmlns:a16="http://schemas.microsoft.com/office/drawing/2014/main" id="{AC87DEDE-1751-789F-2BC6-D2294BF517AC}"/>
                </a:ext>
              </a:extLst>
            </p:cNvPr>
            <p:cNvSpPr txBox="1"/>
            <p:nvPr/>
          </p:nvSpPr>
          <p:spPr>
            <a:xfrm>
              <a:off x="3873879" y="6464021"/>
              <a:ext cx="928459" cy="276999"/>
            </a:xfrm>
            <a:prstGeom prst="rect">
              <a:avLst/>
            </a:prstGeom>
            <a:noFill/>
          </p:spPr>
          <p:txBody>
            <a:bodyPr wrap="none" rtlCol="0">
              <a:spAutoFit/>
            </a:bodyPr>
            <a:lstStyle/>
            <a:p>
              <a:r>
                <a:rPr lang="it-IT" sz="1200" dirty="0">
                  <a:latin typeface="+mj-lt"/>
                </a:rPr>
                <a:t>d =14,4 mm</a:t>
              </a:r>
              <a:endParaRPr lang="fr-FR" sz="1200" dirty="0">
                <a:latin typeface="+mj-lt"/>
              </a:endParaRPr>
            </a:p>
          </p:txBody>
        </p:sp>
      </p:grpSp>
      <p:grpSp>
        <p:nvGrpSpPr>
          <p:cNvPr id="9" name="Groupe 8">
            <a:extLst>
              <a:ext uri="{FF2B5EF4-FFF2-40B4-BE49-F238E27FC236}">
                <a16:creationId xmlns:a16="http://schemas.microsoft.com/office/drawing/2014/main" id="{719ADD00-5C87-287A-9495-6AF4AE5161F2}"/>
              </a:ext>
            </a:extLst>
          </p:cNvPr>
          <p:cNvGrpSpPr/>
          <p:nvPr/>
        </p:nvGrpSpPr>
        <p:grpSpPr>
          <a:xfrm>
            <a:off x="7191010" y="4994612"/>
            <a:ext cx="1540800" cy="1728226"/>
            <a:chOff x="7170750" y="5073807"/>
            <a:chExt cx="1540800" cy="1728226"/>
          </a:xfrm>
        </p:grpSpPr>
        <p:grpSp>
          <p:nvGrpSpPr>
            <p:cNvPr id="13" name="Groupe 12">
              <a:extLst>
                <a:ext uri="{FF2B5EF4-FFF2-40B4-BE49-F238E27FC236}">
                  <a16:creationId xmlns:a16="http://schemas.microsoft.com/office/drawing/2014/main" id="{A865DF47-AB58-41A6-93E4-358432C49E69}"/>
                </a:ext>
              </a:extLst>
            </p:cNvPr>
            <p:cNvGrpSpPr/>
            <p:nvPr/>
          </p:nvGrpSpPr>
          <p:grpSpPr>
            <a:xfrm>
              <a:off x="7170750" y="5073807"/>
              <a:ext cx="1540800" cy="1390214"/>
              <a:chOff x="2115169" y="2477496"/>
              <a:chExt cx="3813724" cy="3667260"/>
            </a:xfrm>
          </p:grpSpPr>
          <p:sp>
            <p:nvSpPr>
              <p:cNvPr id="14" name="Ellipse 13">
                <a:extLst>
                  <a:ext uri="{FF2B5EF4-FFF2-40B4-BE49-F238E27FC236}">
                    <a16:creationId xmlns:a16="http://schemas.microsoft.com/office/drawing/2014/main" id="{D28C0C91-8F18-47E3-AE45-ED4AD3B7E6C7}"/>
                  </a:ext>
                </a:extLst>
              </p:cNvPr>
              <p:cNvSpPr>
                <a:spLocks noChangeAspect="1"/>
              </p:cNvSpPr>
              <p:nvPr/>
            </p:nvSpPr>
            <p:spPr>
              <a:xfrm>
                <a:off x="2115169" y="2477496"/>
                <a:ext cx="3813724" cy="3667260"/>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96E904F8-995F-4D6C-BCC5-D07BA2E7A6D6}"/>
                  </a:ext>
                </a:extLst>
              </p:cNvPr>
              <p:cNvSpPr/>
              <p:nvPr/>
            </p:nvSpPr>
            <p:spPr>
              <a:xfrm>
                <a:off x="3510458" y="2541644"/>
                <a:ext cx="476352" cy="403612"/>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a:extLst>
                  <a:ext uri="{FF2B5EF4-FFF2-40B4-BE49-F238E27FC236}">
                    <a16:creationId xmlns:a16="http://schemas.microsoft.com/office/drawing/2014/main" id="{D43EAED6-5409-454F-84D4-C9575DBAFAFC}"/>
                  </a:ext>
                </a:extLst>
              </p:cNvPr>
              <p:cNvSpPr/>
              <p:nvPr/>
            </p:nvSpPr>
            <p:spPr>
              <a:xfrm>
                <a:off x="5105407" y="3076163"/>
                <a:ext cx="447161" cy="365327"/>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7" name="Image 16">
                <a:extLst>
                  <a:ext uri="{FF2B5EF4-FFF2-40B4-BE49-F238E27FC236}">
                    <a16:creationId xmlns:a16="http://schemas.microsoft.com/office/drawing/2014/main" id="{300F09AA-6CFA-4832-933E-3D51BD570CAE}"/>
                  </a:ext>
                </a:extLst>
              </p:cNvPr>
              <p:cNvPicPr>
                <a:picLocks noChangeAspect="1"/>
              </p:cNvPicPr>
              <p:nvPr/>
            </p:nvPicPr>
            <p:blipFill>
              <a:blip r:embed="rId10"/>
              <a:stretch>
                <a:fillRect/>
              </a:stretch>
            </p:blipFill>
            <p:spPr>
              <a:xfrm>
                <a:off x="5390708" y="4697459"/>
                <a:ext cx="460099" cy="374809"/>
              </a:xfrm>
              <a:prstGeom prst="rect">
                <a:avLst/>
              </a:prstGeom>
            </p:spPr>
          </p:pic>
          <p:pic>
            <p:nvPicPr>
              <p:cNvPr id="18" name="Image 17">
                <a:extLst>
                  <a:ext uri="{FF2B5EF4-FFF2-40B4-BE49-F238E27FC236}">
                    <a16:creationId xmlns:a16="http://schemas.microsoft.com/office/drawing/2014/main" id="{54EE2FCD-000A-4D72-8A4C-680B9D8B62EB}"/>
                  </a:ext>
                </a:extLst>
              </p:cNvPr>
              <p:cNvPicPr>
                <a:picLocks noChangeAspect="1"/>
              </p:cNvPicPr>
              <p:nvPr/>
            </p:nvPicPr>
            <p:blipFill>
              <a:blip r:embed="rId10"/>
              <a:stretch>
                <a:fillRect/>
              </a:stretch>
            </p:blipFill>
            <p:spPr>
              <a:xfrm>
                <a:off x="4148133" y="5740839"/>
                <a:ext cx="460099" cy="374809"/>
              </a:xfrm>
              <a:prstGeom prst="rect">
                <a:avLst/>
              </a:prstGeom>
            </p:spPr>
          </p:pic>
          <p:pic>
            <p:nvPicPr>
              <p:cNvPr id="19" name="Image 18">
                <a:extLst>
                  <a:ext uri="{FF2B5EF4-FFF2-40B4-BE49-F238E27FC236}">
                    <a16:creationId xmlns:a16="http://schemas.microsoft.com/office/drawing/2014/main" id="{7EC2B668-20A9-4248-9D24-45F1B4FB7C11}"/>
                  </a:ext>
                </a:extLst>
              </p:cNvPr>
              <p:cNvPicPr>
                <a:picLocks noChangeAspect="1"/>
              </p:cNvPicPr>
              <p:nvPr/>
            </p:nvPicPr>
            <p:blipFill>
              <a:blip r:embed="rId10"/>
              <a:stretch>
                <a:fillRect/>
              </a:stretch>
            </p:blipFill>
            <p:spPr>
              <a:xfrm>
                <a:off x="2569434" y="5188880"/>
                <a:ext cx="460099" cy="374809"/>
              </a:xfrm>
              <a:prstGeom prst="rect">
                <a:avLst/>
              </a:prstGeom>
            </p:spPr>
          </p:pic>
          <p:pic>
            <p:nvPicPr>
              <p:cNvPr id="20" name="Image 19">
                <a:extLst>
                  <a:ext uri="{FF2B5EF4-FFF2-40B4-BE49-F238E27FC236}">
                    <a16:creationId xmlns:a16="http://schemas.microsoft.com/office/drawing/2014/main" id="{3269F7AB-33C6-4E08-BDED-C9A4CAEDF1A3}"/>
                  </a:ext>
                </a:extLst>
              </p:cNvPr>
              <p:cNvPicPr>
                <a:picLocks noChangeAspect="1"/>
              </p:cNvPicPr>
              <p:nvPr/>
            </p:nvPicPr>
            <p:blipFill>
              <a:blip r:embed="rId10"/>
              <a:stretch>
                <a:fillRect/>
              </a:stretch>
            </p:blipFill>
            <p:spPr>
              <a:xfrm>
                <a:off x="2244561" y="3613959"/>
                <a:ext cx="460099" cy="374809"/>
              </a:xfrm>
              <a:prstGeom prst="rect">
                <a:avLst/>
              </a:prstGeom>
            </p:spPr>
          </p:pic>
          <p:grpSp>
            <p:nvGrpSpPr>
              <p:cNvPr id="21" name="Groupe 20">
                <a:extLst>
                  <a:ext uri="{FF2B5EF4-FFF2-40B4-BE49-F238E27FC236}">
                    <a16:creationId xmlns:a16="http://schemas.microsoft.com/office/drawing/2014/main" id="{94338E81-DEDF-477E-BD88-64A6A1444D20}"/>
                  </a:ext>
                </a:extLst>
              </p:cNvPr>
              <p:cNvGrpSpPr>
                <a:grpSpLocks noChangeAspect="1"/>
              </p:cNvGrpSpPr>
              <p:nvPr/>
            </p:nvGrpSpPr>
            <p:grpSpPr>
              <a:xfrm>
                <a:off x="2202118" y="2536280"/>
                <a:ext cx="3726774" cy="3555959"/>
                <a:chOff x="3048399" y="1043097"/>
                <a:chExt cx="6406684" cy="6261780"/>
              </a:xfrm>
            </p:grpSpPr>
            <p:grpSp>
              <p:nvGrpSpPr>
                <p:cNvPr id="22" name="Groupe 21">
                  <a:extLst>
                    <a:ext uri="{FF2B5EF4-FFF2-40B4-BE49-F238E27FC236}">
                      <a16:creationId xmlns:a16="http://schemas.microsoft.com/office/drawing/2014/main" id="{AB3C6A6E-9AFC-415D-9A97-80D632CC78D4}"/>
                    </a:ext>
                  </a:extLst>
                </p:cNvPr>
                <p:cNvGrpSpPr/>
                <p:nvPr/>
              </p:nvGrpSpPr>
              <p:grpSpPr>
                <a:xfrm>
                  <a:off x="7350981" y="2705730"/>
                  <a:ext cx="2104102" cy="2106000"/>
                  <a:chOff x="7636111" y="2705730"/>
                  <a:chExt cx="2104102" cy="2106000"/>
                </a:xfrm>
              </p:grpSpPr>
              <p:grpSp>
                <p:nvGrpSpPr>
                  <p:cNvPr id="189" name="Groupe 188">
                    <a:extLst>
                      <a:ext uri="{FF2B5EF4-FFF2-40B4-BE49-F238E27FC236}">
                        <a16:creationId xmlns:a16="http://schemas.microsoft.com/office/drawing/2014/main" id="{879FF330-F3BF-4B2D-B334-695D43A0B6B0}"/>
                      </a:ext>
                    </a:extLst>
                  </p:cNvPr>
                  <p:cNvGrpSpPr/>
                  <p:nvPr/>
                </p:nvGrpSpPr>
                <p:grpSpPr>
                  <a:xfrm>
                    <a:off x="7669764" y="2738251"/>
                    <a:ext cx="2035545" cy="2041852"/>
                    <a:chOff x="4234131" y="1209062"/>
                    <a:chExt cx="5136426" cy="5112550"/>
                  </a:xfrm>
                </p:grpSpPr>
                <p:sp>
                  <p:nvSpPr>
                    <p:cNvPr id="191" name="Ellipse 190">
                      <a:extLst>
                        <a:ext uri="{FF2B5EF4-FFF2-40B4-BE49-F238E27FC236}">
                          <a16:creationId xmlns:a16="http://schemas.microsoft.com/office/drawing/2014/main" id="{D01EA7D7-BD15-4D4C-9D8C-B2C6A84C561F}"/>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2" name="Image 191">
                      <a:extLst>
                        <a:ext uri="{FF2B5EF4-FFF2-40B4-BE49-F238E27FC236}">
                          <a16:creationId xmlns:a16="http://schemas.microsoft.com/office/drawing/2014/main" id="{49484F26-799A-4D05-B3CD-335EC1480E27}"/>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193" name="Image 192">
                      <a:extLst>
                        <a:ext uri="{FF2B5EF4-FFF2-40B4-BE49-F238E27FC236}">
                          <a16:creationId xmlns:a16="http://schemas.microsoft.com/office/drawing/2014/main" id="{548DAB8C-45F2-47B2-890D-09C12770D889}"/>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194" name="Image 193">
                      <a:extLst>
                        <a:ext uri="{FF2B5EF4-FFF2-40B4-BE49-F238E27FC236}">
                          <a16:creationId xmlns:a16="http://schemas.microsoft.com/office/drawing/2014/main" id="{ED8CCEF4-57B2-48D6-835E-6B7C1A1518C2}"/>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195" name="Image 194">
                      <a:extLst>
                        <a:ext uri="{FF2B5EF4-FFF2-40B4-BE49-F238E27FC236}">
                          <a16:creationId xmlns:a16="http://schemas.microsoft.com/office/drawing/2014/main" id="{7031959D-71FE-4E1D-9FD2-DB60F7B31D0F}"/>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196" name="Image 195">
                      <a:extLst>
                        <a:ext uri="{FF2B5EF4-FFF2-40B4-BE49-F238E27FC236}">
                          <a16:creationId xmlns:a16="http://schemas.microsoft.com/office/drawing/2014/main" id="{6877FAC5-A83E-4354-BB6D-0E1197D5D4B1}"/>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197" name="Image 196">
                      <a:extLst>
                        <a:ext uri="{FF2B5EF4-FFF2-40B4-BE49-F238E27FC236}">
                          <a16:creationId xmlns:a16="http://schemas.microsoft.com/office/drawing/2014/main" id="{9FA83C8B-BE3D-40A1-962D-CB433EC414B5}"/>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198" name="Image 197">
                      <a:extLst>
                        <a:ext uri="{FF2B5EF4-FFF2-40B4-BE49-F238E27FC236}">
                          <a16:creationId xmlns:a16="http://schemas.microsoft.com/office/drawing/2014/main" id="{904D53AC-D9F3-4F92-B1A6-BFC134FEE010}"/>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199" name="Image 198">
                      <a:extLst>
                        <a:ext uri="{FF2B5EF4-FFF2-40B4-BE49-F238E27FC236}">
                          <a16:creationId xmlns:a16="http://schemas.microsoft.com/office/drawing/2014/main" id="{3099485A-7141-4A4D-BB3C-94596070277D}"/>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200" name="Image 199">
                      <a:extLst>
                        <a:ext uri="{FF2B5EF4-FFF2-40B4-BE49-F238E27FC236}">
                          <a16:creationId xmlns:a16="http://schemas.microsoft.com/office/drawing/2014/main" id="{A389C0F1-45A3-4029-A141-388D78036AB5}"/>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201" name="Image 200">
                      <a:extLst>
                        <a:ext uri="{FF2B5EF4-FFF2-40B4-BE49-F238E27FC236}">
                          <a16:creationId xmlns:a16="http://schemas.microsoft.com/office/drawing/2014/main" id="{F0C8032C-7DA9-4AFA-A86C-67E52D049704}"/>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202" name="Image 201">
                      <a:extLst>
                        <a:ext uri="{FF2B5EF4-FFF2-40B4-BE49-F238E27FC236}">
                          <a16:creationId xmlns:a16="http://schemas.microsoft.com/office/drawing/2014/main" id="{1F5FD1B9-CBD0-4654-913C-468D1AC53015}"/>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203" name="Image 202">
                      <a:extLst>
                        <a:ext uri="{FF2B5EF4-FFF2-40B4-BE49-F238E27FC236}">
                          <a16:creationId xmlns:a16="http://schemas.microsoft.com/office/drawing/2014/main" id="{7713A2B5-8256-4102-8AE4-93E2D759147D}"/>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204" name="Image 203">
                      <a:extLst>
                        <a:ext uri="{FF2B5EF4-FFF2-40B4-BE49-F238E27FC236}">
                          <a16:creationId xmlns:a16="http://schemas.microsoft.com/office/drawing/2014/main" id="{CB5444B6-6E90-4304-B8A4-97F66F17735C}"/>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205" name="Image 204">
                      <a:extLst>
                        <a:ext uri="{FF2B5EF4-FFF2-40B4-BE49-F238E27FC236}">
                          <a16:creationId xmlns:a16="http://schemas.microsoft.com/office/drawing/2014/main" id="{69CB9C80-CAF9-4E4B-9652-37CA45A33BF1}"/>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206" name="Image 205">
                      <a:extLst>
                        <a:ext uri="{FF2B5EF4-FFF2-40B4-BE49-F238E27FC236}">
                          <a16:creationId xmlns:a16="http://schemas.microsoft.com/office/drawing/2014/main" id="{BB0BCCC1-0BE0-4ECA-9827-D4AE232E749F}"/>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207" name="Image 206">
                      <a:extLst>
                        <a:ext uri="{FF2B5EF4-FFF2-40B4-BE49-F238E27FC236}">
                          <a16:creationId xmlns:a16="http://schemas.microsoft.com/office/drawing/2014/main" id="{073872FE-AE19-4AAF-A363-7013124EDAB8}"/>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208" name="Image 207">
                      <a:extLst>
                        <a:ext uri="{FF2B5EF4-FFF2-40B4-BE49-F238E27FC236}">
                          <a16:creationId xmlns:a16="http://schemas.microsoft.com/office/drawing/2014/main" id="{089E328D-8A76-446E-865A-32641294F1F7}"/>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209" name="Image 208">
                      <a:extLst>
                        <a:ext uri="{FF2B5EF4-FFF2-40B4-BE49-F238E27FC236}">
                          <a16:creationId xmlns:a16="http://schemas.microsoft.com/office/drawing/2014/main" id="{AC79BB4D-E3C7-4929-A2EC-50C0D021F322}"/>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210" name="Image 209">
                      <a:extLst>
                        <a:ext uri="{FF2B5EF4-FFF2-40B4-BE49-F238E27FC236}">
                          <a16:creationId xmlns:a16="http://schemas.microsoft.com/office/drawing/2014/main" id="{19964820-C91E-41CA-B72B-CBB1DA1A9689}"/>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211" name="Image 210">
                      <a:extLst>
                        <a:ext uri="{FF2B5EF4-FFF2-40B4-BE49-F238E27FC236}">
                          <a16:creationId xmlns:a16="http://schemas.microsoft.com/office/drawing/2014/main" id="{F9FBEC54-DF29-467A-9DC4-4DE9FDC00100}"/>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212" name="Image 211">
                      <a:extLst>
                        <a:ext uri="{FF2B5EF4-FFF2-40B4-BE49-F238E27FC236}">
                          <a16:creationId xmlns:a16="http://schemas.microsoft.com/office/drawing/2014/main" id="{CA709E98-CAC8-4974-8D1F-3F7AA1115D5D}"/>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213" name="Image 212">
                      <a:extLst>
                        <a:ext uri="{FF2B5EF4-FFF2-40B4-BE49-F238E27FC236}">
                          <a16:creationId xmlns:a16="http://schemas.microsoft.com/office/drawing/2014/main" id="{507E02A1-F2C0-4BE1-83D5-39014550259E}"/>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214" name="Image 213">
                      <a:extLst>
                        <a:ext uri="{FF2B5EF4-FFF2-40B4-BE49-F238E27FC236}">
                          <a16:creationId xmlns:a16="http://schemas.microsoft.com/office/drawing/2014/main" id="{2AE64222-571C-4AEA-A986-8EA80FA97B77}"/>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215" name="Image 214">
                      <a:extLst>
                        <a:ext uri="{FF2B5EF4-FFF2-40B4-BE49-F238E27FC236}">
                          <a16:creationId xmlns:a16="http://schemas.microsoft.com/office/drawing/2014/main" id="{70F2D710-4422-4DC7-9DD6-FB50701387DB}"/>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216" name="Image 215">
                      <a:extLst>
                        <a:ext uri="{FF2B5EF4-FFF2-40B4-BE49-F238E27FC236}">
                          <a16:creationId xmlns:a16="http://schemas.microsoft.com/office/drawing/2014/main" id="{5756E4CE-0577-4585-B7F5-A46378F8D562}"/>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217" name="Image 216">
                      <a:extLst>
                        <a:ext uri="{FF2B5EF4-FFF2-40B4-BE49-F238E27FC236}">
                          <a16:creationId xmlns:a16="http://schemas.microsoft.com/office/drawing/2014/main" id="{EFAE7CE3-2FAA-44E4-B548-BA76DA56D673}"/>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218" name="Image 217">
                      <a:extLst>
                        <a:ext uri="{FF2B5EF4-FFF2-40B4-BE49-F238E27FC236}">
                          <a16:creationId xmlns:a16="http://schemas.microsoft.com/office/drawing/2014/main" id="{F5A01D06-3DE0-440D-B200-014532174724}"/>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219" name="Image 218">
                      <a:extLst>
                        <a:ext uri="{FF2B5EF4-FFF2-40B4-BE49-F238E27FC236}">
                          <a16:creationId xmlns:a16="http://schemas.microsoft.com/office/drawing/2014/main" id="{D9C7956D-8559-43C1-A912-05182EB1D056}"/>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220" name="Image 219">
                      <a:extLst>
                        <a:ext uri="{FF2B5EF4-FFF2-40B4-BE49-F238E27FC236}">
                          <a16:creationId xmlns:a16="http://schemas.microsoft.com/office/drawing/2014/main" id="{E19C159B-EF1A-4CB2-A55C-B937328C5E17}"/>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190" name="Ellipse 189">
                    <a:extLst>
                      <a:ext uri="{FF2B5EF4-FFF2-40B4-BE49-F238E27FC236}">
                        <a16:creationId xmlns:a16="http://schemas.microsoft.com/office/drawing/2014/main" id="{83B971FD-98D8-46E8-A5ED-7C989BFB36BF}"/>
                      </a:ext>
                    </a:extLst>
                  </p:cNvPr>
                  <p:cNvSpPr/>
                  <p:nvPr/>
                </p:nvSpPr>
                <p:spPr>
                  <a:xfrm>
                    <a:off x="7636111" y="2705730"/>
                    <a:ext cx="2104102" cy="2106000"/>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3" name="Groupe 22">
                  <a:extLst>
                    <a:ext uri="{FF2B5EF4-FFF2-40B4-BE49-F238E27FC236}">
                      <a16:creationId xmlns:a16="http://schemas.microsoft.com/office/drawing/2014/main" id="{8ECFF26A-DA19-4CFE-B98B-85773136F714}"/>
                    </a:ext>
                  </a:extLst>
                </p:cNvPr>
                <p:cNvGrpSpPr>
                  <a:grpSpLocks noChangeAspect="1"/>
                </p:cNvGrpSpPr>
                <p:nvPr/>
              </p:nvGrpSpPr>
              <p:grpSpPr>
                <a:xfrm>
                  <a:off x="5933315" y="1043097"/>
                  <a:ext cx="2104102" cy="2106000"/>
                  <a:chOff x="3765754" y="1268915"/>
                  <a:chExt cx="5309420" cy="5333446"/>
                </a:xfrm>
              </p:grpSpPr>
              <p:grpSp>
                <p:nvGrpSpPr>
                  <p:cNvPr id="157" name="Groupe 156">
                    <a:extLst>
                      <a:ext uri="{FF2B5EF4-FFF2-40B4-BE49-F238E27FC236}">
                        <a16:creationId xmlns:a16="http://schemas.microsoft.com/office/drawing/2014/main" id="{F9AD7D25-D09A-41E9-B485-138D2ACCA60C}"/>
                      </a:ext>
                    </a:extLst>
                  </p:cNvPr>
                  <p:cNvGrpSpPr/>
                  <p:nvPr/>
                </p:nvGrpSpPr>
                <p:grpSpPr>
                  <a:xfrm>
                    <a:off x="3850673" y="1351275"/>
                    <a:ext cx="5136426" cy="5170992"/>
                    <a:chOff x="4234131" y="1209062"/>
                    <a:chExt cx="5136426" cy="5112550"/>
                  </a:xfrm>
                </p:grpSpPr>
                <p:sp>
                  <p:nvSpPr>
                    <p:cNvPr id="159" name="Ellipse 158">
                      <a:extLst>
                        <a:ext uri="{FF2B5EF4-FFF2-40B4-BE49-F238E27FC236}">
                          <a16:creationId xmlns:a16="http://schemas.microsoft.com/office/drawing/2014/main" id="{7F5B8AF4-E18A-4D2A-A10C-DD620372B748}"/>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0" name="Image 159">
                      <a:extLst>
                        <a:ext uri="{FF2B5EF4-FFF2-40B4-BE49-F238E27FC236}">
                          <a16:creationId xmlns:a16="http://schemas.microsoft.com/office/drawing/2014/main" id="{BEEF23A2-3B1D-48E6-BFF9-3AA9B350E595}"/>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161" name="Image 160">
                      <a:extLst>
                        <a:ext uri="{FF2B5EF4-FFF2-40B4-BE49-F238E27FC236}">
                          <a16:creationId xmlns:a16="http://schemas.microsoft.com/office/drawing/2014/main" id="{AE237426-4958-47DC-95AA-5C0939E7365A}"/>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162" name="Image 161">
                      <a:extLst>
                        <a:ext uri="{FF2B5EF4-FFF2-40B4-BE49-F238E27FC236}">
                          <a16:creationId xmlns:a16="http://schemas.microsoft.com/office/drawing/2014/main" id="{B3DFD793-732C-40DD-89A8-BE39938A52E2}"/>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163" name="Image 162">
                      <a:extLst>
                        <a:ext uri="{FF2B5EF4-FFF2-40B4-BE49-F238E27FC236}">
                          <a16:creationId xmlns:a16="http://schemas.microsoft.com/office/drawing/2014/main" id="{6A7B3790-E217-466F-864E-66726B4105A3}"/>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164" name="Image 163">
                      <a:extLst>
                        <a:ext uri="{FF2B5EF4-FFF2-40B4-BE49-F238E27FC236}">
                          <a16:creationId xmlns:a16="http://schemas.microsoft.com/office/drawing/2014/main" id="{6DAE2C04-F17F-4DED-8D74-322AFA5DC1AA}"/>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165" name="Image 164">
                      <a:extLst>
                        <a:ext uri="{FF2B5EF4-FFF2-40B4-BE49-F238E27FC236}">
                          <a16:creationId xmlns:a16="http://schemas.microsoft.com/office/drawing/2014/main" id="{3BFA0B81-88C6-4AB1-A996-7C381C5C9048}"/>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166" name="Image 165">
                      <a:extLst>
                        <a:ext uri="{FF2B5EF4-FFF2-40B4-BE49-F238E27FC236}">
                          <a16:creationId xmlns:a16="http://schemas.microsoft.com/office/drawing/2014/main" id="{A567FABC-88F2-41A4-88A6-F649F59C7B1B}"/>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167" name="Image 166">
                      <a:extLst>
                        <a:ext uri="{FF2B5EF4-FFF2-40B4-BE49-F238E27FC236}">
                          <a16:creationId xmlns:a16="http://schemas.microsoft.com/office/drawing/2014/main" id="{5DF1B2C7-ABF6-4A2E-BB3B-654E0EF15457}"/>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168" name="Image 167">
                      <a:extLst>
                        <a:ext uri="{FF2B5EF4-FFF2-40B4-BE49-F238E27FC236}">
                          <a16:creationId xmlns:a16="http://schemas.microsoft.com/office/drawing/2014/main" id="{3E8BA491-3F16-41F7-9869-86702D6CEA34}"/>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169" name="Image 168">
                      <a:extLst>
                        <a:ext uri="{FF2B5EF4-FFF2-40B4-BE49-F238E27FC236}">
                          <a16:creationId xmlns:a16="http://schemas.microsoft.com/office/drawing/2014/main" id="{57B0F1BA-71FD-4062-BA98-D3DCBF2D6F11}"/>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170" name="Image 169">
                      <a:extLst>
                        <a:ext uri="{FF2B5EF4-FFF2-40B4-BE49-F238E27FC236}">
                          <a16:creationId xmlns:a16="http://schemas.microsoft.com/office/drawing/2014/main" id="{B606719B-E677-4585-870D-10EB2E166F9D}"/>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171" name="Image 170">
                      <a:extLst>
                        <a:ext uri="{FF2B5EF4-FFF2-40B4-BE49-F238E27FC236}">
                          <a16:creationId xmlns:a16="http://schemas.microsoft.com/office/drawing/2014/main" id="{1DE0A986-81B6-4FA7-9B17-C28ADC5AAEE1}"/>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172" name="Image 171">
                      <a:extLst>
                        <a:ext uri="{FF2B5EF4-FFF2-40B4-BE49-F238E27FC236}">
                          <a16:creationId xmlns:a16="http://schemas.microsoft.com/office/drawing/2014/main" id="{08109B1F-4C3D-4FD5-8A46-F16238B67DA7}"/>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173" name="Image 172">
                      <a:extLst>
                        <a:ext uri="{FF2B5EF4-FFF2-40B4-BE49-F238E27FC236}">
                          <a16:creationId xmlns:a16="http://schemas.microsoft.com/office/drawing/2014/main" id="{129CB464-50AD-4227-A5BA-02F88041E3C3}"/>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174" name="Image 173">
                      <a:extLst>
                        <a:ext uri="{FF2B5EF4-FFF2-40B4-BE49-F238E27FC236}">
                          <a16:creationId xmlns:a16="http://schemas.microsoft.com/office/drawing/2014/main" id="{85DC816E-AA77-44F9-9202-6E3B02C906EF}"/>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175" name="Image 174">
                      <a:extLst>
                        <a:ext uri="{FF2B5EF4-FFF2-40B4-BE49-F238E27FC236}">
                          <a16:creationId xmlns:a16="http://schemas.microsoft.com/office/drawing/2014/main" id="{3BB4CE6E-4F27-4744-B75F-CB8F7C1DA5C6}"/>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176" name="Image 175">
                      <a:extLst>
                        <a:ext uri="{FF2B5EF4-FFF2-40B4-BE49-F238E27FC236}">
                          <a16:creationId xmlns:a16="http://schemas.microsoft.com/office/drawing/2014/main" id="{5A077D45-167A-4EA8-9D53-FA5A7D6D5F5E}"/>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177" name="Image 176">
                      <a:extLst>
                        <a:ext uri="{FF2B5EF4-FFF2-40B4-BE49-F238E27FC236}">
                          <a16:creationId xmlns:a16="http://schemas.microsoft.com/office/drawing/2014/main" id="{F5F1BE29-52CD-4106-B36F-E8B409E37AFA}"/>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178" name="Image 177">
                      <a:extLst>
                        <a:ext uri="{FF2B5EF4-FFF2-40B4-BE49-F238E27FC236}">
                          <a16:creationId xmlns:a16="http://schemas.microsoft.com/office/drawing/2014/main" id="{A9B64255-AF86-471B-A644-182F7649F9FC}"/>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179" name="Image 178">
                      <a:extLst>
                        <a:ext uri="{FF2B5EF4-FFF2-40B4-BE49-F238E27FC236}">
                          <a16:creationId xmlns:a16="http://schemas.microsoft.com/office/drawing/2014/main" id="{A5FFA83C-C39A-48DB-89C2-5C92A6745A3E}"/>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180" name="Image 179">
                      <a:extLst>
                        <a:ext uri="{FF2B5EF4-FFF2-40B4-BE49-F238E27FC236}">
                          <a16:creationId xmlns:a16="http://schemas.microsoft.com/office/drawing/2014/main" id="{98550321-CBA6-44D8-903B-A42DAA800543}"/>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181" name="Image 180">
                      <a:extLst>
                        <a:ext uri="{FF2B5EF4-FFF2-40B4-BE49-F238E27FC236}">
                          <a16:creationId xmlns:a16="http://schemas.microsoft.com/office/drawing/2014/main" id="{1B2428A7-FAC5-42DD-A979-78D7F6477FB4}"/>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182" name="Image 181">
                      <a:extLst>
                        <a:ext uri="{FF2B5EF4-FFF2-40B4-BE49-F238E27FC236}">
                          <a16:creationId xmlns:a16="http://schemas.microsoft.com/office/drawing/2014/main" id="{7CE88A20-7E48-4E09-BE00-E0B1AC184E5F}"/>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183" name="Image 182">
                      <a:extLst>
                        <a:ext uri="{FF2B5EF4-FFF2-40B4-BE49-F238E27FC236}">
                          <a16:creationId xmlns:a16="http://schemas.microsoft.com/office/drawing/2014/main" id="{35BADBF6-92B6-447B-A21D-AEB870A53BD4}"/>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184" name="Image 183">
                      <a:extLst>
                        <a:ext uri="{FF2B5EF4-FFF2-40B4-BE49-F238E27FC236}">
                          <a16:creationId xmlns:a16="http://schemas.microsoft.com/office/drawing/2014/main" id="{A432DA09-E2F4-4E55-B9B3-BD776A550817}"/>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185" name="Image 184">
                      <a:extLst>
                        <a:ext uri="{FF2B5EF4-FFF2-40B4-BE49-F238E27FC236}">
                          <a16:creationId xmlns:a16="http://schemas.microsoft.com/office/drawing/2014/main" id="{4E9077A7-20AD-49EB-9BF1-05F068C4EAF7}"/>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186" name="Image 185">
                      <a:extLst>
                        <a:ext uri="{FF2B5EF4-FFF2-40B4-BE49-F238E27FC236}">
                          <a16:creationId xmlns:a16="http://schemas.microsoft.com/office/drawing/2014/main" id="{7D3580C8-6459-46B7-BDE6-21AD98773285}"/>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187" name="Image 186">
                      <a:extLst>
                        <a:ext uri="{FF2B5EF4-FFF2-40B4-BE49-F238E27FC236}">
                          <a16:creationId xmlns:a16="http://schemas.microsoft.com/office/drawing/2014/main" id="{524E5210-5350-4503-8A04-FF5F640B6EB1}"/>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188" name="Image 187">
                      <a:extLst>
                        <a:ext uri="{FF2B5EF4-FFF2-40B4-BE49-F238E27FC236}">
                          <a16:creationId xmlns:a16="http://schemas.microsoft.com/office/drawing/2014/main" id="{4B80F3A0-6FCA-4758-842F-9FC71144F143}"/>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158" name="Ellipse 157">
                    <a:extLst>
                      <a:ext uri="{FF2B5EF4-FFF2-40B4-BE49-F238E27FC236}">
                        <a16:creationId xmlns:a16="http://schemas.microsoft.com/office/drawing/2014/main" id="{FD6DAB3D-5F25-4983-A0D9-86825332FC4F}"/>
                      </a:ext>
                    </a:extLst>
                  </p:cNvPr>
                  <p:cNvSpPr/>
                  <p:nvPr/>
                </p:nvSpPr>
                <p:spPr>
                  <a:xfrm>
                    <a:off x="3765754" y="1268915"/>
                    <a:ext cx="5309420" cy="5333446"/>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4" name="Groupe 23">
                  <a:extLst>
                    <a:ext uri="{FF2B5EF4-FFF2-40B4-BE49-F238E27FC236}">
                      <a16:creationId xmlns:a16="http://schemas.microsoft.com/office/drawing/2014/main" id="{DD3CEA75-EF75-43FF-B3C1-45556C025907}"/>
                    </a:ext>
                  </a:extLst>
                </p:cNvPr>
                <p:cNvGrpSpPr>
                  <a:grpSpLocks noChangeAspect="1"/>
                </p:cNvGrpSpPr>
                <p:nvPr/>
              </p:nvGrpSpPr>
              <p:grpSpPr>
                <a:xfrm>
                  <a:off x="3702304" y="1473401"/>
                  <a:ext cx="2104102" cy="2106000"/>
                  <a:chOff x="3765754" y="1268915"/>
                  <a:chExt cx="5309420" cy="5333446"/>
                </a:xfrm>
              </p:grpSpPr>
              <p:grpSp>
                <p:nvGrpSpPr>
                  <p:cNvPr id="125" name="Groupe 124">
                    <a:extLst>
                      <a:ext uri="{FF2B5EF4-FFF2-40B4-BE49-F238E27FC236}">
                        <a16:creationId xmlns:a16="http://schemas.microsoft.com/office/drawing/2014/main" id="{B6FFBB0E-F1F3-40CC-9E66-0465C657AF23}"/>
                      </a:ext>
                    </a:extLst>
                  </p:cNvPr>
                  <p:cNvGrpSpPr/>
                  <p:nvPr/>
                </p:nvGrpSpPr>
                <p:grpSpPr>
                  <a:xfrm>
                    <a:off x="3850673" y="1351275"/>
                    <a:ext cx="5136426" cy="5170992"/>
                    <a:chOff x="4234131" y="1209062"/>
                    <a:chExt cx="5136426" cy="5112550"/>
                  </a:xfrm>
                </p:grpSpPr>
                <p:sp>
                  <p:nvSpPr>
                    <p:cNvPr id="127" name="Ellipse 126">
                      <a:extLst>
                        <a:ext uri="{FF2B5EF4-FFF2-40B4-BE49-F238E27FC236}">
                          <a16:creationId xmlns:a16="http://schemas.microsoft.com/office/drawing/2014/main" id="{358E9FC9-31E7-4722-8CC0-68EC7BAF63D5}"/>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8" name="Image 127">
                      <a:extLst>
                        <a:ext uri="{FF2B5EF4-FFF2-40B4-BE49-F238E27FC236}">
                          <a16:creationId xmlns:a16="http://schemas.microsoft.com/office/drawing/2014/main" id="{E9D47E9F-5DDE-45DC-836C-4EB7C0A7447E}"/>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129" name="Image 128">
                      <a:extLst>
                        <a:ext uri="{FF2B5EF4-FFF2-40B4-BE49-F238E27FC236}">
                          <a16:creationId xmlns:a16="http://schemas.microsoft.com/office/drawing/2014/main" id="{C415BA6E-B7B6-465E-8CDC-91CEB75CC409}"/>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130" name="Image 129">
                      <a:extLst>
                        <a:ext uri="{FF2B5EF4-FFF2-40B4-BE49-F238E27FC236}">
                          <a16:creationId xmlns:a16="http://schemas.microsoft.com/office/drawing/2014/main" id="{3CBB2D5B-E182-4068-B70C-E6745B34F231}"/>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131" name="Image 130">
                      <a:extLst>
                        <a:ext uri="{FF2B5EF4-FFF2-40B4-BE49-F238E27FC236}">
                          <a16:creationId xmlns:a16="http://schemas.microsoft.com/office/drawing/2014/main" id="{958D5FC5-66F3-44EF-B552-6D12C8DB4C77}"/>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132" name="Image 131">
                      <a:extLst>
                        <a:ext uri="{FF2B5EF4-FFF2-40B4-BE49-F238E27FC236}">
                          <a16:creationId xmlns:a16="http://schemas.microsoft.com/office/drawing/2014/main" id="{E8198B96-00B3-4EFC-8C07-07EB4DF31E34}"/>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133" name="Image 132">
                      <a:extLst>
                        <a:ext uri="{FF2B5EF4-FFF2-40B4-BE49-F238E27FC236}">
                          <a16:creationId xmlns:a16="http://schemas.microsoft.com/office/drawing/2014/main" id="{199FF3F9-1454-400E-B2B3-73F7F42B95DB}"/>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134" name="Image 133">
                      <a:extLst>
                        <a:ext uri="{FF2B5EF4-FFF2-40B4-BE49-F238E27FC236}">
                          <a16:creationId xmlns:a16="http://schemas.microsoft.com/office/drawing/2014/main" id="{CF8E1EC2-09DF-4736-8482-798EC4FDBD1E}"/>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135" name="Image 134">
                      <a:extLst>
                        <a:ext uri="{FF2B5EF4-FFF2-40B4-BE49-F238E27FC236}">
                          <a16:creationId xmlns:a16="http://schemas.microsoft.com/office/drawing/2014/main" id="{5631D4EB-1FE7-4000-A904-242AA874B250}"/>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136" name="Image 135">
                      <a:extLst>
                        <a:ext uri="{FF2B5EF4-FFF2-40B4-BE49-F238E27FC236}">
                          <a16:creationId xmlns:a16="http://schemas.microsoft.com/office/drawing/2014/main" id="{359FF16C-0DF8-4562-932E-B55142641412}"/>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137" name="Image 136">
                      <a:extLst>
                        <a:ext uri="{FF2B5EF4-FFF2-40B4-BE49-F238E27FC236}">
                          <a16:creationId xmlns:a16="http://schemas.microsoft.com/office/drawing/2014/main" id="{08092F8E-92D4-46D1-9439-571C92BE4ED6}"/>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138" name="Image 137">
                      <a:extLst>
                        <a:ext uri="{FF2B5EF4-FFF2-40B4-BE49-F238E27FC236}">
                          <a16:creationId xmlns:a16="http://schemas.microsoft.com/office/drawing/2014/main" id="{4B16B11D-4604-4E24-8270-92EB8B89DDC5}"/>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139" name="Image 138">
                      <a:extLst>
                        <a:ext uri="{FF2B5EF4-FFF2-40B4-BE49-F238E27FC236}">
                          <a16:creationId xmlns:a16="http://schemas.microsoft.com/office/drawing/2014/main" id="{0A543373-5F09-403F-9E9A-82F589B9F772}"/>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140" name="Image 139">
                      <a:extLst>
                        <a:ext uri="{FF2B5EF4-FFF2-40B4-BE49-F238E27FC236}">
                          <a16:creationId xmlns:a16="http://schemas.microsoft.com/office/drawing/2014/main" id="{4DAED79B-65ED-4B11-95B0-3E266F9BEBE6}"/>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141" name="Image 140">
                      <a:extLst>
                        <a:ext uri="{FF2B5EF4-FFF2-40B4-BE49-F238E27FC236}">
                          <a16:creationId xmlns:a16="http://schemas.microsoft.com/office/drawing/2014/main" id="{A3CB7BE0-8816-40C9-880E-F9ED46717926}"/>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142" name="Image 141">
                      <a:extLst>
                        <a:ext uri="{FF2B5EF4-FFF2-40B4-BE49-F238E27FC236}">
                          <a16:creationId xmlns:a16="http://schemas.microsoft.com/office/drawing/2014/main" id="{D969316D-8F9D-4AEA-87CA-31CF2438572D}"/>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143" name="Image 142">
                      <a:extLst>
                        <a:ext uri="{FF2B5EF4-FFF2-40B4-BE49-F238E27FC236}">
                          <a16:creationId xmlns:a16="http://schemas.microsoft.com/office/drawing/2014/main" id="{C2D32B0E-7870-473E-9A6B-7AC72F4FC069}"/>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144" name="Image 143">
                      <a:extLst>
                        <a:ext uri="{FF2B5EF4-FFF2-40B4-BE49-F238E27FC236}">
                          <a16:creationId xmlns:a16="http://schemas.microsoft.com/office/drawing/2014/main" id="{F1D9119F-DCE8-45A3-9A0C-296316DC7ADE}"/>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145" name="Image 144">
                      <a:extLst>
                        <a:ext uri="{FF2B5EF4-FFF2-40B4-BE49-F238E27FC236}">
                          <a16:creationId xmlns:a16="http://schemas.microsoft.com/office/drawing/2014/main" id="{C7FF5C3A-946C-4347-A80A-B102E4065882}"/>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146" name="Image 145">
                      <a:extLst>
                        <a:ext uri="{FF2B5EF4-FFF2-40B4-BE49-F238E27FC236}">
                          <a16:creationId xmlns:a16="http://schemas.microsoft.com/office/drawing/2014/main" id="{F936667E-E269-44AE-9404-C0E448B16742}"/>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147" name="Image 146">
                      <a:extLst>
                        <a:ext uri="{FF2B5EF4-FFF2-40B4-BE49-F238E27FC236}">
                          <a16:creationId xmlns:a16="http://schemas.microsoft.com/office/drawing/2014/main" id="{549B79C6-724E-4F13-A185-CB976645171B}"/>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148" name="Image 147">
                      <a:extLst>
                        <a:ext uri="{FF2B5EF4-FFF2-40B4-BE49-F238E27FC236}">
                          <a16:creationId xmlns:a16="http://schemas.microsoft.com/office/drawing/2014/main" id="{D59323A1-4C13-4460-931E-E6B7565D48C5}"/>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149" name="Image 148">
                      <a:extLst>
                        <a:ext uri="{FF2B5EF4-FFF2-40B4-BE49-F238E27FC236}">
                          <a16:creationId xmlns:a16="http://schemas.microsoft.com/office/drawing/2014/main" id="{7368D020-4032-4B28-8473-A8BA54232E5C}"/>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150" name="Image 149">
                      <a:extLst>
                        <a:ext uri="{FF2B5EF4-FFF2-40B4-BE49-F238E27FC236}">
                          <a16:creationId xmlns:a16="http://schemas.microsoft.com/office/drawing/2014/main" id="{5F93FB12-31D3-47E9-86B8-E474C5F786F4}"/>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151" name="Image 150">
                      <a:extLst>
                        <a:ext uri="{FF2B5EF4-FFF2-40B4-BE49-F238E27FC236}">
                          <a16:creationId xmlns:a16="http://schemas.microsoft.com/office/drawing/2014/main" id="{96F0C701-9CCA-443D-BBEC-52641CA1787D}"/>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152" name="Image 151">
                      <a:extLst>
                        <a:ext uri="{FF2B5EF4-FFF2-40B4-BE49-F238E27FC236}">
                          <a16:creationId xmlns:a16="http://schemas.microsoft.com/office/drawing/2014/main" id="{6466EE65-5116-4E32-8E9C-C4C94D9F7E42}"/>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153" name="Image 152">
                      <a:extLst>
                        <a:ext uri="{FF2B5EF4-FFF2-40B4-BE49-F238E27FC236}">
                          <a16:creationId xmlns:a16="http://schemas.microsoft.com/office/drawing/2014/main" id="{0AFA4948-BC67-4BD0-9909-A1FEE63FC5D3}"/>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154" name="Image 153">
                      <a:extLst>
                        <a:ext uri="{FF2B5EF4-FFF2-40B4-BE49-F238E27FC236}">
                          <a16:creationId xmlns:a16="http://schemas.microsoft.com/office/drawing/2014/main" id="{07A1C32E-445D-4481-88E0-73D24A21AAF9}"/>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155" name="Image 154">
                      <a:extLst>
                        <a:ext uri="{FF2B5EF4-FFF2-40B4-BE49-F238E27FC236}">
                          <a16:creationId xmlns:a16="http://schemas.microsoft.com/office/drawing/2014/main" id="{8595DE5D-BD12-465A-BF91-59630A9A469E}"/>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156" name="Image 155">
                      <a:extLst>
                        <a:ext uri="{FF2B5EF4-FFF2-40B4-BE49-F238E27FC236}">
                          <a16:creationId xmlns:a16="http://schemas.microsoft.com/office/drawing/2014/main" id="{48BF0AB2-4216-4ED8-AD7B-85AD13515AD4}"/>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126" name="Ellipse 125">
                    <a:extLst>
                      <a:ext uri="{FF2B5EF4-FFF2-40B4-BE49-F238E27FC236}">
                        <a16:creationId xmlns:a16="http://schemas.microsoft.com/office/drawing/2014/main" id="{04459762-C811-47D2-B8BA-9D6D708E24B4}"/>
                      </a:ext>
                    </a:extLst>
                  </p:cNvPr>
                  <p:cNvSpPr/>
                  <p:nvPr/>
                </p:nvSpPr>
                <p:spPr>
                  <a:xfrm>
                    <a:off x="3765754" y="1268915"/>
                    <a:ext cx="5309420" cy="5333446"/>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5" name="Ellipse 24">
                  <a:extLst>
                    <a:ext uri="{FF2B5EF4-FFF2-40B4-BE49-F238E27FC236}">
                      <a16:creationId xmlns:a16="http://schemas.microsoft.com/office/drawing/2014/main" id="{434CE9D0-2164-4816-ABE3-0D03858283BF}"/>
                    </a:ext>
                  </a:extLst>
                </p:cNvPr>
                <p:cNvSpPr/>
                <p:nvPr/>
              </p:nvSpPr>
              <p:spPr>
                <a:xfrm>
                  <a:off x="5162729" y="3093854"/>
                  <a:ext cx="2104102" cy="2106000"/>
                </a:xfrm>
                <a:prstGeom prst="ellipse">
                  <a:avLst/>
                </a:prstGeom>
                <a:solidFill>
                  <a:schemeClr val="accent4">
                    <a:lumMod val="60000"/>
                    <a:lumOff val="40000"/>
                  </a:schemeClr>
                </a:solidFill>
                <a:ln w="76200">
                  <a:solidFill>
                    <a:schemeClr val="accent4">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6" name="Groupe 25">
                  <a:extLst>
                    <a:ext uri="{FF2B5EF4-FFF2-40B4-BE49-F238E27FC236}">
                      <a16:creationId xmlns:a16="http://schemas.microsoft.com/office/drawing/2014/main" id="{8BE48E1D-0453-4D01-B840-D24B3EE4986F}"/>
                    </a:ext>
                  </a:extLst>
                </p:cNvPr>
                <p:cNvGrpSpPr/>
                <p:nvPr/>
              </p:nvGrpSpPr>
              <p:grpSpPr>
                <a:xfrm>
                  <a:off x="6597722" y="4748023"/>
                  <a:ext cx="2104102" cy="2106000"/>
                  <a:chOff x="7636111" y="2705730"/>
                  <a:chExt cx="2104102" cy="2106000"/>
                </a:xfrm>
              </p:grpSpPr>
              <p:grpSp>
                <p:nvGrpSpPr>
                  <p:cNvPr id="93" name="Groupe 92">
                    <a:extLst>
                      <a:ext uri="{FF2B5EF4-FFF2-40B4-BE49-F238E27FC236}">
                        <a16:creationId xmlns:a16="http://schemas.microsoft.com/office/drawing/2014/main" id="{4CC3CEA9-E039-4420-B90F-AC1E99523E9B}"/>
                      </a:ext>
                    </a:extLst>
                  </p:cNvPr>
                  <p:cNvGrpSpPr/>
                  <p:nvPr/>
                </p:nvGrpSpPr>
                <p:grpSpPr>
                  <a:xfrm>
                    <a:off x="7669764" y="2738251"/>
                    <a:ext cx="2035545" cy="2041852"/>
                    <a:chOff x="4234131" y="1209062"/>
                    <a:chExt cx="5136426" cy="5112550"/>
                  </a:xfrm>
                </p:grpSpPr>
                <p:sp>
                  <p:nvSpPr>
                    <p:cNvPr id="95" name="Ellipse 94">
                      <a:extLst>
                        <a:ext uri="{FF2B5EF4-FFF2-40B4-BE49-F238E27FC236}">
                          <a16:creationId xmlns:a16="http://schemas.microsoft.com/office/drawing/2014/main" id="{0BDDB89E-298C-497B-8B40-E45D10AD124D}"/>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6" name="Image 95">
                      <a:extLst>
                        <a:ext uri="{FF2B5EF4-FFF2-40B4-BE49-F238E27FC236}">
                          <a16:creationId xmlns:a16="http://schemas.microsoft.com/office/drawing/2014/main" id="{F1AAF7CA-43E5-4B12-B0A7-163EC493CC45}"/>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97" name="Image 96">
                      <a:extLst>
                        <a:ext uri="{FF2B5EF4-FFF2-40B4-BE49-F238E27FC236}">
                          <a16:creationId xmlns:a16="http://schemas.microsoft.com/office/drawing/2014/main" id="{71D4CF59-64F4-4571-8E28-B36F4480E124}"/>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98" name="Image 97">
                      <a:extLst>
                        <a:ext uri="{FF2B5EF4-FFF2-40B4-BE49-F238E27FC236}">
                          <a16:creationId xmlns:a16="http://schemas.microsoft.com/office/drawing/2014/main" id="{9F1A3092-E068-44E5-B582-0C7DDBB9C5AB}"/>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99" name="Image 98">
                      <a:extLst>
                        <a:ext uri="{FF2B5EF4-FFF2-40B4-BE49-F238E27FC236}">
                          <a16:creationId xmlns:a16="http://schemas.microsoft.com/office/drawing/2014/main" id="{3AF9C17B-0C2E-429B-AFF1-8209372FB38E}"/>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100" name="Image 99">
                      <a:extLst>
                        <a:ext uri="{FF2B5EF4-FFF2-40B4-BE49-F238E27FC236}">
                          <a16:creationId xmlns:a16="http://schemas.microsoft.com/office/drawing/2014/main" id="{4201842B-02C3-4FF9-9CE0-E637BEB8E71B}"/>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101" name="Image 100">
                      <a:extLst>
                        <a:ext uri="{FF2B5EF4-FFF2-40B4-BE49-F238E27FC236}">
                          <a16:creationId xmlns:a16="http://schemas.microsoft.com/office/drawing/2014/main" id="{6A872957-C922-4A75-B38C-4B31D5DF89F9}"/>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102" name="Image 101">
                      <a:extLst>
                        <a:ext uri="{FF2B5EF4-FFF2-40B4-BE49-F238E27FC236}">
                          <a16:creationId xmlns:a16="http://schemas.microsoft.com/office/drawing/2014/main" id="{5527BAB0-C4D4-4709-A5A0-3BE8F4EED1E4}"/>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103" name="Image 102">
                      <a:extLst>
                        <a:ext uri="{FF2B5EF4-FFF2-40B4-BE49-F238E27FC236}">
                          <a16:creationId xmlns:a16="http://schemas.microsoft.com/office/drawing/2014/main" id="{5DB629B4-91C3-47D8-8216-81F44817FCB5}"/>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104" name="Image 103">
                      <a:extLst>
                        <a:ext uri="{FF2B5EF4-FFF2-40B4-BE49-F238E27FC236}">
                          <a16:creationId xmlns:a16="http://schemas.microsoft.com/office/drawing/2014/main" id="{2C914F7C-F608-4398-8AA5-CD85FF94C350}"/>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105" name="Image 104">
                      <a:extLst>
                        <a:ext uri="{FF2B5EF4-FFF2-40B4-BE49-F238E27FC236}">
                          <a16:creationId xmlns:a16="http://schemas.microsoft.com/office/drawing/2014/main" id="{8D2888D3-4BF4-458D-9315-9E90813A2CC4}"/>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106" name="Image 105">
                      <a:extLst>
                        <a:ext uri="{FF2B5EF4-FFF2-40B4-BE49-F238E27FC236}">
                          <a16:creationId xmlns:a16="http://schemas.microsoft.com/office/drawing/2014/main" id="{BA1A9688-8984-48E8-9EC4-6A6156F32A4D}"/>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107" name="Image 106">
                      <a:extLst>
                        <a:ext uri="{FF2B5EF4-FFF2-40B4-BE49-F238E27FC236}">
                          <a16:creationId xmlns:a16="http://schemas.microsoft.com/office/drawing/2014/main" id="{76A28CD4-866B-4B81-AC6E-1E91BD2E0311}"/>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108" name="Image 107">
                      <a:extLst>
                        <a:ext uri="{FF2B5EF4-FFF2-40B4-BE49-F238E27FC236}">
                          <a16:creationId xmlns:a16="http://schemas.microsoft.com/office/drawing/2014/main" id="{8B07ED21-3497-4F6F-9C1A-E0E6CA2673B4}"/>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109" name="Image 108">
                      <a:extLst>
                        <a:ext uri="{FF2B5EF4-FFF2-40B4-BE49-F238E27FC236}">
                          <a16:creationId xmlns:a16="http://schemas.microsoft.com/office/drawing/2014/main" id="{27329483-00FD-4368-A5D0-3639B43581A0}"/>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110" name="Image 109">
                      <a:extLst>
                        <a:ext uri="{FF2B5EF4-FFF2-40B4-BE49-F238E27FC236}">
                          <a16:creationId xmlns:a16="http://schemas.microsoft.com/office/drawing/2014/main" id="{43D3356F-1235-472C-9A58-B8A8CFF59E77}"/>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111" name="Image 110">
                      <a:extLst>
                        <a:ext uri="{FF2B5EF4-FFF2-40B4-BE49-F238E27FC236}">
                          <a16:creationId xmlns:a16="http://schemas.microsoft.com/office/drawing/2014/main" id="{53DC4CDA-1721-429C-BF25-705BA300897F}"/>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112" name="Image 111">
                      <a:extLst>
                        <a:ext uri="{FF2B5EF4-FFF2-40B4-BE49-F238E27FC236}">
                          <a16:creationId xmlns:a16="http://schemas.microsoft.com/office/drawing/2014/main" id="{5B456BC9-5B4A-4530-BC2B-9DFB3C120D70}"/>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113" name="Image 112">
                      <a:extLst>
                        <a:ext uri="{FF2B5EF4-FFF2-40B4-BE49-F238E27FC236}">
                          <a16:creationId xmlns:a16="http://schemas.microsoft.com/office/drawing/2014/main" id="{093FA2C6-8BCC-4D34-ADAC-540D11602E28}"/>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114" name="Image 113">
                      <a:extLst>
                        <a:ext uri="{FF2B5EF4-FFF2-40B4-BE49-F238E27FC236}">
                          <a16:creationId xmlns:a16="http://schemas.microsoft.com/office/drawing/2014/main" id="{DFE8E1D0-1EB9-4342-B3E9-22293885BFA9}"/>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115" name="Image 114">
                      <a:extLst>
                        <a:ext uri="{FF2B5EF4-FFF2-40B4-BE49-F238E27FC236}">
                          <a16:creationId xmlns:a16="http://schemas.microsoft.com/office/drawing/2014/main" id="{087AA4F0-385B-45F5-90F7-234F0D77D714}"/>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116" name="Image 115">
                      <a:extLst>
                        <a:ext uri="{FF2B5EF4-FFF2-40B4-BE49-F238E27FC236}">
                          <a16:creationId xmlns:a16="http://schemas.microsoft.com/office/drawing/2014/main" id="{54C5A49C-09B2-4C6A-9F47-78ED42188AF6}"/>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117" name="Image 116">
                      <a:extLst>
                        <a:ext uri="{FF2B5EF4-FFF2-40B4-BE49-F238E27FC236}">
                          <a16:creationId xmlns:a16="http://schemas.microsoft.com/office/drawing/2014/main" id="{7B304C97-5F0C-4269-9D77-06BFB5578762}"/>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118" name="Image 117">
                      <a:extLst>
                        <a:ext uri="{FF2B5EF4-FFF2-40B4-BE49-F238E27FC236}">
                          <a16:creationId xmlns:a16="http://schemas.microsoft.com/office/drawing/2014/main" id="{EA50314A-244B-4337-B6D6-3494774107AF}"/>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119" name="Image 118">
                      <a:extLst>
                        <a:ext uri="{FF2B5EF4-FFF2-40B4-BE49-F238E27FC236}">
                          <a16:creationId xmlns:a16="http://schemas.microsoft.com/office/drawing/2014/main" id="{F191D31B-BF7A-47EF-B7B9-83617E0EAF92}"/>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120" name="Image 119">
                      <a:extLst>
                        <a:ext uri="{FF2B5EF4-FFF2-40B4-BE49-F238E27FC236}">
                          <a16:creationId xmlns:a16="http://schemas.microsoft.com/office/drawing/2014/main" id="{7BE2F24A-F6A3-4886-8BD4-508302E6A169}"/>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121" name="Image 120">
                      <a:extLst>
                        <a:ext uri="{FF2B5EF4-FFF2-40B4-BE49-F238E27FC236}">
                          <a16:creationId xmlns:a16="http://schemas.microsoft.com/office/drawing/2014/main" id="{3DF33FFD-BED9-465F-AB36-4BB58D496D0A}"/>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122" name="Image 121">
                      <a:extLst>
                        <a:ext uri="{FF2B5EF4-FFF2-40B4-BE49-F238E27FC236}">
                          <a16:creationId xmlns:a16="http://schemas.microsoft.com/office/drawing/2014/main" id="{4BF851F0-4D63-4877-AA57-CCD7B28AA0E0}"/>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123" name="Image 122">
                      <a:extLst>
                        <a:ext uri="{FF2B5EF4-FFF2-40B4-BE49-F238E27FC236}">
                          <a16:creationId xmlns:a16="http://schemas.microsoft.com/office/drawing/2014/main" id="{33EDF932-6C1A-4326-954E-BFB79364EF7B}"/>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124" name="Image 123">
                      <a:extLst>
                        <a:ext uri="{FF2B5EF4-FFF2-40B4-BE49-F238E27FC236}">
                          <a16:creationId xmlns:a16="http://schemas.microsoft.com/office/drawing/2014/main" id="{13FAFCA4-C34F-4E9A-8181-DECFD3DBE524}"/>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94" name="Ellipse 93">
                    <a:extLst>
                      <a:ext uri="{FF2B5EF4-FFF2-40B4-BE49-F238E27FC236}">
                        <a16:creationId xmlns:a16="http://schemas.microsoft.com/office/drawing/2014/main" id="{19AC98E6-FD76-4B07-81D7-6D1B70950981}"/>
                      </a:ext>
                    </a:extLst>
                  </p:cNvPr>
                  <p:cNvSpPr/>
                  <p:nvPr/>
                </p:nvSpPr>
                <p:spPr>
                  <a:xfrm>
                    <a:off x="7636111" y="2705730"/>
                    <a:ext cx="2104102" cy="2106000"/>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7" name="Groupe 26">
                  <a:extLst>
                    <a:ext uri="{FF2B5EF4-FFF2-40B4-BE49-F238E27FC236}">
                      <a16:creationId xmlns:a16="http://schemas.microsoft.com/office/drawing/2014/main" id="{754699FA-1915-45B5-96BD-29A257E1C22E}"/>
                    </a:ext>
                  </a:extLst>
                </p:cNvPr>
                <p:cNvGrpSpPr/>
                <p:nvPr/>
              </p:nvGrpSpPr>
              <p:grpSpPr>
                <a:xfrm>
                  <a:off x="3048399" y="3547774"/>
                  <a:ext cx="2104102" cy="2106000"/>
                  <a:chOff x="7636111" y="2705730"/>
                  <a:chExt cx="2104102" cy="2106000"/>
                </a:xfrm>
              </p:grpSpPr>
              <p:grpSp>
                <p:nvGrpSpPr>
                  <p:cNvPr id="61" name="Groupe 60">
                    <a:extLst>
                      <a:ext uri="{FF2B5EF4-FFF2-40B4-BE49-F238E27FC236}">
                        <a16:creationId xmlns:a16="http://schemas.microsoft.com/office/drawing/2014/main" id="{DD005FE6-AECD-4810-83D5-CF4B92531576}"/>
                      </a:ext>
                    </a:extLst>
                  </p:cNvPr>
                  <p:cNvGrpSpPr/>
                  <p:nvPr/>
                </p:nvGrpSpPr>
                <p:grpSpPr>
                  <a:xfrm>
                    <a:off x="7669764" y="2738251"/>
                    <a:ext cx="2035545" cy="2041852"/>
                    <a:chOff x="4234131" y="1209062"/>
                    <a:chExt cx="5136426" cy="5112550"/>
                  </a:xfrm>
                </p:grpSpPr>
                <p:sp>
                  <p:nvSpPr>
                    <p:cNvPr id="63" name="Ellipse 62">
                      <a:extLst>
                        <a:ext uri="{FF2B5EF4-FFF2-40B4-BE49-F238E27FC236}">
                          <a16:creationId xmlns:a16="http://schemas.microsoft.com/office/drawing/2014/main" id="{51F8768A-A35D-4551-AEF2-A268E4C8689D}"/>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4" name="Image 63">
                      <a:extLst>
                        <a:ext uri="{FF2B5EF4-FFF2-40B4-BE49-F238E27FC236}">
                          <a16:creationId xmlns:a16="http://schemas.microsoft.com/office/drawing/2014/main" id="{C3EF963A-B5A6-4D67-86D6-C95A483C1133}"/>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65" name="Image 64">
                      <a:extLst>
                        <a:ext uri="{FF2B5EF4-FFF2-40B4-BE49-F238E27FC236}">
                          <a16:creationId xmlns:a16="http://schemas.microsoft.com/office/drawing/2014/main" id="{82A68D2B-B502-4FFF-87C6-3524C993A4C6}"/>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66" name="Image 65">
                      <a:extLst>
                        <a:ext uri="{FF2B5EF4-FFF2-40B4-BE49-F238E27FC236}">
                          <a16:creationId xmlns:a16="http://schemas.microsoft.com/office/drawing/2014/main" id="{7FE9A0AA-8398-4C0B-931F-A49B42344302}"/>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67" name="Image 66">
                      <a:extLst>
                        <a:ext uri="{FF2B5EF4-FFF2-40B4-BE49-F238E27FC236}">
                          <a16:creationId xmlns:a16="http://schemas.microsoft.com/office/drawing/2014/main" id="{FC100229-4CF2-43CD-99F4-86C9F7923BCC}"/>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68" name="Image 67">
                      <a:extLst>
                        <a:ext uri="{FF2B5EF4-FFF2-40B4-BE49-F238E27FC236}">
                          <a16:creationId xmlns:a16="http://schemas.microsoft.com/office/drawing/2014/main" id="{E7B9B19D-E14D-4410-A2AB-A362ED1B81F8}"/>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69" name="Image 68">
                      <a:extLst>
                        <a:ext uri="{FF2B5EF4-FFF2-40B4-BE49-F238E27FC236}">
                          <a16:creationId xmlns:a16="http://schemas.microsoft.com/office/drawing/2014/main" id="{092B3AB1-4FC6-4F21-8A38-22B48C781C73}"/>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70" name="Image 69">
                      <a:extLst>
                        <a:ext uri="{FF2B5EF4-FFF2-40B4-BE49-F238E27FC236}">
                          <a16:creationId xmlns:a16="http://schemas.microsoft.com/office/drawing/2014/main" id="{7AD47F26-896E-4D22-AF9B-34228032C95D}"/>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71" name="Image 70">
                      <a:extLst>
                        <a:ext uri="{FF2B5EF4-FFF2-40B4-BE49-F238E27FC236}">
                          <a16:creationId xmlns:a16="http://schemas.microsoft.com/office/drawing/2014/main" id="{DD872862-4D21-473F-B2DF-F97D966AD251}"/>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72" name="Image 71">
                      <a:extLst>
                        <a:ext uri="{FF2B5EF4-FFF2-40B4-BE49-F238E27FC236}">
                          <a16:creationId xmlns:a16="http://schemas.microsoft.com/office/drawing/2014/main" id="{35397A41-F5D6-40BA-A356-5EA2FC523E6B}"/>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73" name="Image 72">
                      <a:extLst>
                        <a:ext uri="{FF2B5EF4-FFF2-40B4-BE49-F238E27FC236}">
                          <a16:creationId xmlns:a16="http://schemas.microsoft.com/office/drawing/2014/main" id="{04B3E59A-86D5-491B-91F5-E151464FE664}"/>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74" name="Image 73">
                      <a:extLst>
                        <a:ext uri="{FF2B5EF4-FFF2-40B4-BE49-F238E27FC236}">
                          <a16:creationId xmlns:a16="http://schemas.microsoft.com/office/drawing/2014/main" id="{41E57025-CE80-4104-A0C0-2DFFCF76D727}"/>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75" name="Image 74">
                      <a:extLst>
                        <a:ext uri="{FF2B5EF4-FFF2-40B4-BE49-F238E27FC236}">
                          <a16:creationId xmlns:a16="http://schemas.microsoft.com/office/drawing/2014/main" id="{188C5367-4282-40ED-9AE8-36C12DC93F14}"/>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76" name="Image 75">
                      <a:extLst>
                        <a:ext uri="{FF2B5EF4-FFF2-40B4-BE49-F238E27FC236}">
                          <a16:creationId xmlns:a16="http://schemas.microsoft.com/office/drawing/2014/main" id="{2EBBF67A-CF74-4963-87F3-E30D1D26C53E}"/>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77" name="Image 76">
                      <a:extLst>
                        <a:ext uri="{FF2B5EF4-FFF2-40B4-BE49-F238E27FC236}">
                          <a16:creationId xmlns:a16="http://schemas.microsoft.com/office/drawing/2014/main" id="{A7BDF2FD-45E0-4483-8132-6F27E8368581}"/>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78" name="Image 77">
                      <a:extLst>
                        <a:ext uri="{FF2B5EF4-FFF2-40B4-BE49-F238E27FC236}">
                          <a16:creationId xmlns:a16="http://schemas.microsoft.com/office/drawing/2014/main" id="{45BB8056-D6E6-4783-B4E5-3E188D80A69C}"/>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79" name="Image 78">
                      <a:extLst>
                        <a:ext uri="{FF2B5EF4-FFF2-40B4-BE49-F238E27FC236}">
                          <a16:creationId xmlns:a16="http://schemas.microsoft.com/office/drawing/2014/main" id="{A107EF80-0541-4407-B9E4-5C017F033105}"/>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80" name="Image 79">
                      <a:extLst>
                        <a:ext uri="{FF2B5EF4-FFF2-40B4-BE49-F238E27FC236}">
                          <a16:creationId xmlns:a16="http://schemas.microsoft.com/office/drawing/2014/main" id="{364B12E8-DA0A-4C37-B148-E7C2E9FE5115}"/>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81" name="Image 80">
                      <a:extLst>
                        <a:ext uri="{FF2B5EF4-FFF2-40B4-BE49-F238E27FC236}">
                          <a16:creationId xmlns:a16="http://schemas.microsoft.com/office/drawing/2014/main" id="{21368E86-73F4-4B42-B990-425803805AA3}"/>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82" name="Image 81">
                      <a:extLst>
                        <a:ext uri="{FF2B5EF4-FFF2-40B4-BE49-F238E27FC236}">
                          <a16:creationId xmlns:a16="http://schemas.microsoft.com/office/drawing/2014/main" id="{7EA0A935-9AAF-4BBC-A520-E91B0C98628A}"/>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83" name="Image 82">
                      <a:extLst>
                        <a:ext uri="{FF2B5EF4-FFF2-40B4-BE49-F238E27FC236}">
                          <a16:creationId xmlns:a16="http://schemas.microsoft.com/office/drawing/2014/main" id="{59E89ED0-CFFF-4277-A942-7A6D941A8DD3}"/>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84" name="Image 83">
                      <a:extLst>
                        <a:ext uri="{FF2B5EF4-FFF2-40B4-BE49-F238E27FC236}">
                          <a16:creationId xmlns:a16="http://schemas.microsoft.com/office/drawing/2014/main" id="{75096656-44E0-4BCB-9DBC-66F99B85C3B2}"/>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85" name="Image 84">
                      <a:extLst>
                        <a:ext uri="{FF2B5EF4-FFF2-40B4-BE49-F238E27FC236}">
                          <a16:creationId xmlns:a16="http://schemas.microsoft.com/office/drawing/2014/main" id="{ACFE600F-B6F7-45EF-A8A2-8D571E8322D6}"/>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86" name="Image 85">
                      <a:extLst>
                        <a:ext uri="{FF2B5EF4-FFF2-40B4-BE49-F238E27FC236}">
                          <a16:creationId xmlns:a16="http://schemas.microsoft.com/office/drawing/2014/main" id="{172F3379-1FE7-4621-8C34-A1B3EB76081E}"/>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87" name="Image 86">
                      <a:extLst>
                        <a:ext uri="{FF2B5EF4-FFF2-40B4-BE49-F238E27FC236}">
                          <a16:creationId xmlns:a16="http://schemas.microsoft.com/office/drawing/2014/main" id="{72F62058-54F6-4634-86C7-603349695D7E}"/>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88" name="Image 87">
                      <a:extLst>
                        <a:ext uri="{FF2B5EF4-FFF2-40B4-BE49-F238E27FC236}">
                          <a16:creationId xmlns:a16="http://schemas.microsoft.com/office/drawing/2014/main" id="{49D048B8-40D3-4407-8C35-19DECB4127BC}"/>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89" name="Image 88">
                      <a:extLst>
                        <a:ext uri="{FF2B5EF4-FFF2-40B4-BE49-F238E27FC236}">
                          <a16:creationId xmlns:a16="http://schemas.microsoft.com/office/drawing/2014/main" id="{357F9B6F-DF95-47DA-B7BE-5653AE8A60F2}"/>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90" name="Image 89">
                      <a:extLst>
                        <a:ext uri="{FF2B5EF4-FFF2-40B4-BE49-F238E27FC236}">
                          <a16:creationId xmlns:a16="http://schemas.microsoft.com/office/drawing/2014/main" id="{E0CC56C8-5D39-4EB8-9F33-B1D030EF07CF}"/>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91" name="Image 90">
                      <a:extLst>
                        <a:ext uri="{FF2B5EF4-FFF2-40B4-BE49-F238E27FC236}">
                          <a16:creationId xmlns:a16="http://schemas.microsoft.com/office/drawing/2014/main" id="{D9BD603F-E271-4DA4-A2C4-E6AF902E6106}"/>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92" name="Image 91">
                      <a:extLst>
                        <a:ext uri="{FF2B5EF4-FFF2-40B4-BE49-F238E27FC236}">
                          <a16:creationId xmlns:a16="http://schemas.microsoft.com/office/drawing/2014/main" id="{B47CD650-1921-4052-8015-621B46E87C96}"/>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62" name="Ellipse 61">
                    <a:extLst>
                      <a:ext uri="{FF2B5EF4-FFF2-40B4-BE49-F238E27FC236}">
                        <a16:creationId xmlns:a16="http://schemas.microsoft.com/office/drawing/2014/main" id="{A403784B-3F0D-4CFD-9101-3C34992E67E8}"/>
                      </a:ext>
                    </a:extLst>
                  </p:cNvPr>
                  <p:cNvSpPr/>
                  <p:nvPr/>
                </p:nvSpPr>
                <p:spPr>
                  <a:xfrm>
                    <a:off x="7636111" y="2705730"/>
                    <a:ext cx="2104102" cy="2106000"/>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8" name="Groupe 27">
                  <a:extLst>
                    <a:ext uri="{FF2B5EF4-FFF2-40B4-BE49-F238E27FC236}">
                      <a16:creationId xmlns:a16="http://schemas.microsoft.com/office/drawing/2014/main" id="{7C99263E-D87A-4BCA-BC7C-2FFFD0BA9AF4}"/>
                    </a:ext>
                  </a:extLst>
                </p:cNvPr>
                <p:cNvGrpSpPr/>
                <p:nvPr/>
              </p:nvGrpSpPr>
              <p:grpSpPr>
                <a:xfrm>
                  <a:off x="4474384" y="5198877"/>
                  <a:ext cx="2104102" cy="2106000"/>
                  <a:chOff x="7636111" y="2705730"/>
                  <a:chExt cx="2104102" cy="2106000"/>
                </a:xfrm>
              </p:grpSpPr>
              <p:grpSp>
                <p:nvGrpSpPr>
                  <p:cNvPr id="29" name="Groupe 28">
                    <a:extLst>
                      <a:ext uri="{FF2B5EF4-FFF2-40B4-BE49-F238E27FC236}">
                        <a16:creationId xmlns:a16="http://schemas.microsoft.com/office/drawing/2014/main" id="{22704AB5-4E8F-4FBB-A39D-E673880F0867}"/>
                      </a:ext>
                    </a:extLst>
                  </p:cNvPr>
                  <p:cNvGrpSpPr/>
                  <p:nvPr/>
                </p:nvGrpSpPr>
                <p:grpSpPr>
                  <a:xfrm>
                    <a:off x="7669764" y="2738251"/>
                    <a:ext cx="2035545" cy="2041852"/>
                    <a:chOff x="4234131" y="1209062"/>
                    <a:chExt cx="5136426" cy="5112550"/>
                  </a:xfrm>
                </p:grpSpPr>
                <p:sp>
                  <p:nvSpPr>
                    <p:cNvPr id="31" name="Ellipse 30">
                      <a:extLst>
                        <a:ext uri="{FF2B5EF4-FFF2-40B4-BE49-F238E27FC236}">
                          <a16:creationId xmlns:a16="http://schemas.microsoft.com/office/drawing/2014/main" id="{8F62DFD2-6D1A-4AB7-93C3-E2CA1D77B99F}"/>
                        </a:ext>
                      </a:extLst>
                    </p:cNvPr>
                    <p:cNvSpPr/>
                    <p:nvPr/>
                  </p:nvSpPr>
                  <p:spPr>
                    <a:xfrm>
                      <a:off x="4700625" y="1668029"/>
                      <a:ext cx="4176000" cy="4176000"/>
                    </a:xfrm>
                    <a:prstGeom prst="ellipse">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2" name="Image 31">
                      <a:extLst>
                        <a:ext uri="{FF2B5EF4-FFF2-40B4-BE49-F238E27FC236}">
                          <a16:creationId xmlns:a16="http://schemas.microsoft.com/office/drawing/2014/main" id="{2A1508AE-BBAA-4CC9-A136-66228F68F946}"/>
                        </a:ext>
                      </a:extLst>
                    </p:cNvPr>
                    <p:cNvPicPr preferRelativeResize="0">
                      <a:picLocks noChangeAspect="1"/>
                    </p:cNvPicPr>
                    <p:nvPr/>
                  </p:nvPicPr>
                  <p:blipFill rotWithShape="1">
                    <a:blip r:embed="rId11"/>
                    <a:srcRect l="9543" r="9815" b="36780"/>
                    <a:stretch/>
                  </p:blipFill>
                  <p:spPr>
                    <a:xfrm>
                      <a:off x="4461225" y="4589822"/>
                      <a:ext cx="478800" cy="478800"/>
                    </a:xfrm>
                    <a:prstGeom prst="rect">
                      <a:avLst/>
                    </a:prstGeom>
                  </p:spPr>
                </p:pic>
                <p:pic>
                  <p:nvPicPr>
                    <p:cNvPr id="33" name="Image 32">
                      <a:extLst>
                        <a:ext uri="{FF2B5EF4-FFF2-40B4-BE49-F238E27FC236}">
                          <a16:creationId xmlns:a16="http://schemas.microsoft.com/office/drawing/2014/main" id="{D966D174-6945-42D5-92DE-54680B0C3B6A}"/>
                        </a:ext>
                      </a:extLst>
                    </p:cNvPr>
                    <p:cNvPicPr>
                      <a:picLocks noChangeAspect="1"/>
                    </p:cNvPicPr>
                    <p:nvPr/>
                  </p:nvPicPr>
                  <p:blipFill>
                    <a:blip r:embed="rId12"/>
                    <a:stretch>
                      <a:fillRect/>
                    </a:stretch>
                  </p:blipFill>
                  <p:spPr>
                    <a:xfrm>
                      <a:off x="4301776" y="4119339"/>
                      <a:ext cx="481626" cy="481626"/>
                    </a:xfrm>
                    <a:prstGeom prst="rect">
                      <a:avLst/>
                    </a:prstGeom>
                  </p:spPr>
                </p:pic>
                <p:pic>
                  <p:nvPicPr>
                    <p:cNvPr id="34" name="Image 33">
                      <a:extLst>
                        <a:ext uri="{FF2B5EF4-FFF2-40B4-BE49-F238E27FC236}">
                          <a16:creationId xmlns:a16="http://schemas.microsoft.com/office/drawing/2014/main" id="{014A3926-A614-4A32-AF11-6874AC0B1DB7}"/>
                        </a:ext>
                      </a:extLst>
                    </p:cNvPr>
                    <p:cNvPicPr>
                      <a:picLocks noChangeAspect="1"/>
                    </p:cNvPicPr>
                    <p:nvPr/>
                  </p:nvPicPr>
                  <p:blipFill>
                    <a:blip r:embed="rId12"/>
                    <a:stretch>
                      <a:fillRect/>
                    </a:stretch>
                  </p:blipFill>
                  <p:spPr>
                    <a:xfrm>
                      <a:off x="4237473" y="3611411"/>
                      <a:ext cx="481626" cy="481626"/>
                    </a:xfrm>
                    <a:prstGeom prst="rect">
                      <a:avLst/>
                    </a:prstGeom>
                  </p:spPr>
                </p:pic>
                <p:pic>
                  <p:nvPicPr>
                    <p:cNvPr id="35" name="Image 34">
                      <a:extLst>
                        <a:ext uri="{FF2B5EF4-FFF2-40B4-BE49-F238E27FC236}">
                          <a16:creationId xmlns:a16="http://schemas.microsoft.com/office/drawing/2014/main" id="{92098E9E-BCF4-487F-B83A-66855EDD79B2}"/>
                        </a:ext>
                      </a:extLst>
                    </p:cNvPr>
                    <p:cNvPicPr>
                      <a:picLocks noChangeAspect="1"/>
                    </p:cNvPicPr>
                    <p:nvPr/>
                  </p:nvPicPr>
                  <p:blipFill>
                    <a:blip r:embed="rId12"/>
                    <a:stretch>
                      <a:fillRect/>
                    </a:stretch>
                  </p:blipFill>
                  <p:spPr>
                    <a:xfrm>
                      <a:off x="4234131" y="3129785"/>
                      <a:ext cx="481626" cy="481626"/>
                    </a:xfrm>
                    <a:prstGeom prst="rect">
                      <a:avLst/>
                    </a:prstGeom>
                  </p:spPr>
                </p:pic>
                <p:pic>
                  <p:nvPicPr>
                    <p:cNvPr id="36" name="Image 35">
                      <a:extLst>
                        <a:ext uri="{FF2B5EF4-FFF2-40B4-BE49-F238E27FC236}">
                          <a16:creationId xmlns:a16="http://schemas.microsoft.com/office/drawing/2014/main" id="{BDC55FBF-CF23-48BA-A00D-38A01D07AC77}"/>
                        </a:ext>
                      </a:extLst>
                    </p:cNvPr>
                    <p:cNvPicPr>
                      <a:picLocks noChangeAspect="1"/>
                    </p:cNvPicPr>
                    <p:nvPr/>
                  </p:nvPicPr>
                  <p:blipFill>
                    <a:blip r:embed="rId12"/>
                    <a:stretch>
                      <a:fillRect/>
                    </a:stretch>
                  </p:blipFill>
                  <p:spPr>
                    <a:xfrm>
                      <a:off x="4359830" y="2681777"/>
                      <a:ext cx="481626" cy="481626"/>
                    </a:xfrm>
                    <a:prstGeom prst="rect">
                      <a:avLst/>
                    </a:prstGeom>
                  </p:spPr>
                </p:pic>
                <p:pic>
                  <p:nvPicPr>
                    <p:cNvPr id="37" name="Image 36">
                      <a:extLst>
                        <a:ext uri="{FF2B5EF4-FFF2-40B4-BE49-F238E27FC236}">
                          <a16:creationId xmlns:a16="http://schemas.microsoft.com/office/drawing/2014/main" id="{0E796DE8-F206-49C4-8FC9-3F7165D6FF5B}"/>
                        </a:ext>
                      </a:extLst>
                    </p:cNvPr>
                    <p:cNvPicPr>
                      <a:picLocks noChangeAspect="1"/>
                    </p:cNvPicPr>
                    <p:nvPr/>
                  </p:nvPicPr>
                  <p:blipFill>
                    <a:blip r:embed="rId12"/>
                    <a:stretch>
                      <a:fillRect/>
                    </a:stretch>
                  </p:blipFill>
                  <p:spPr>
                    <a:xfrm>
                      <a:off x="4587528" y="2279856"/>
                      <a:ext cx="481626" cy="481626"/>
                    </a:xfrm>
                    <a:prstGeom prst="rect">
                      <a:avLst/>
                    </a:prstGeom>
                  </p:spPr>
                </p:pic>
                <p:pic>
                  <p:nvPicPr>
                    <p:cNvPr id="38" name="Image 37">
                      <a:extLst>
                        <a:ext uri="{FF2B5EF4-FFF2-40B4-BE49-F238E27FC236}">
                          <a16:creationId xmlns:a16="http://schemas.microsoft.com/office/drawing/2014/main" id="{C3AB6BAA-E65F-45DE-A63F-C6B9174EAF94}"/>
                        </a:ext>
                      </a:extLst>
                    </p:cNvPr>
                    <p:cNvPicPr>
                      <a:picLocks noChangeAspect="1"/>
                    </p:cNvPicPr>
                    <p:nvPr/>
                  </p:nvPicPr>
                  <p:blipFill>
                    <a:blip r:embed="rId12"/>
                    <a:stretch>
                      <a:fillRect/>
                    </a:stretch>
                  </p:blipFill>
                  <p:spPr>
                    <a:xfrm>
                      <a:off x="4903173" y="1914877"/>
                      <a:ext cx="481626" cy="481626"/>
                    </a:xfrm>
                    <a:prstGeom prst="rect">
                      <a:avLst/>
                    </a:prstGeom>
                  </p:spPr>
                </p:pic>
                <p:pic>
                  <p:nvPicPr>
                    <p:cNvPr id="39" name="Image 38">
                      <a:extLst>
                        <a:ext uri="{FF2B5EF4-FFF2-40B4-BE49-F238E27FC236}">
                          <a16:creationId xmlns:a16="http://schemas.microsoft.com/office/drawing/2014/main" id="{38E2B8AE-3027-440D-95C6-50E6992CF254}"/>
                        </a:ext>
                      </a:extLst>
                    </p:cNvPr>
                    <p:cNvPicPr>
                      <a:picLocks noChangeAspect="1"/>
                    </p:cNvPicPr>
                    <p:nvPr/>
                  </p:nvPicPr>
                  <p:blipFill>
                    <a:blip r:embed="rId12"/>
                    <a:stretch>
                      <a:fillRect/>
                    </a:stretch>
                  </p:blipFill>
                  <p:spPr>
                    <a:xfrm>
                      <a:off x="5270802" y="1575841"/>
                      <a:ext cx="481626" cy="481626"/>
                    </a:xfrm>
                    <a:prstGeom prst="rect">
                      <a:avLst/>
                    </a:prstGeom>
                  </p:spPr>
                </p:pic>
                <p:pic>
                  <p:nvPicPr>
                    <p:cNvPr id="40" name="Image 39">
                      <a:extLst>
                        <a:ext uri="{FF2B5EF4-FFF2-40B4-BE49-F238E27FC236}">
                          <a16:creationId xmlns:a16="http://schemas.microsoft.com/office/drawing/2014/main" id="{747DD2A7-E277-40B0-B851-035C6D591BC7}"/>
                        </a:ext>
                      </a:extLst>
                    </p:cNvPr>
                    <p:cNvPicPr>
                      <a:picLocks noChangeAspect="1"/>
                    </p:cNvPicPr>
                    <p:nvPr/>
                  </p:nvPicPr>
                  <p:blipFill>
                    <a:blip r:embed="rId12"/>
                    <a:stretch>
                      <a:fillRect/>
                    </a:stretch>
                  </p:blipFill>
                  <p:spPr>
                    <a:xfrm>
                      <a:off x="5751015" y="1357416"/>
                      <a:ext cx="481626" cy="481626"/>
                    </a:xfrm>
                    <a:prstGeom prst="rect">
                      <a:avLst/>
                    </a:prstGeom>
                  </p:spPr>
                </p:pic>
                <p:pic>
                  <p:nvPicPr>
                    <p:cNvPr id="41" name="Image 40">
                      <a:extLst>
                        <a:ext uri="{FF2B5EF4-FFF2-40B4-BE49-F238E27FC236}">
                          <a16:creationId xmlns:a16="http://schemas.microsoft.com/office/drawing/2014/main" id="{C288AA3D-BAB3-4D89-9078-4A305B13739A}"/>
                        </a:ext>
                      </a:extLst>
                    </p:cNvPr>
                    <p:cNvPicPr>
                      <a:picLocks noChangeAspect="1"/>
                    </p:cNvPicPr>
                    <p:nvPr/>
                  </p:nvPicPr>
                  <p:blipFill>
                    <a:blip r:embed="rId12"/>
                    <a:stretch>
                      <a:fillRect/>
                    </a:stretch>
                  </p:blipFill>
                  <p:spPr>
                    <a:xfrm>
                      <a:off x="6250100" y="1224198"/>
                      <a:ext cx="481626" cy="481626"/>
                    </a:xfrm>
                    <a:prstGeom prst="rect">
                      <a:avLst/>
                    </a:prstGeom>
                  </p:spPr>
                </p:pic>
                <p:pic>
                  <p:nvPicPr>
                    <p:cNvPr id="42" name="Image 41">
                      <a:extLst>
                        <a:ext uri="{FF2B5EF4-FFF2-40B4-BE49-F238E27FC236}">
                          <a16:creationId xmlns:a16="http://schemas.microsoft.com/office/drawing/2014/main" id="{D8471A3D-9934-4253-A3D4-ECECC1805E77}"/>
                        </a:ext>
                      </a:extLst>
                    </p:cNvPr>
                    <p:cNvPicPr>
                      <a:picLocks noChangeAspect="1"/>
                    </p:cNvPicPr>
                    <p:nvPr/>
                  </p:nvPicPr>
                  <p:blipFill>
                    <a:blip r:embed="rId12"/>
                    <a:stretch>
                      <a:fillRect/>
                    </a:stretch>
                  </p:blipFill>
                  <p:spPr>
                    <a:xfrm>
                      <a:off x="6749185" y="1209062"/>
                      <a:ext cx="481626" cy="481626"/>
                    </a:xfrm>
                    <a:prstGeom prst="rect">
                      <a:avLst/>
                    </a:prstGeom>
                  </p:spPr>
                </p:pic>
                <p:pic>
                  <p:nvPicPr>
                    <p:cNvPr id="43" name="Image 42">
                      <a:extLst>
                        <a:ext uri="{FF2B5EF4-FFF2-40B4-BE49-F238E27FC236}">
                          <a16:creationId xmlns:a16="http://schemas.microsoft.com/office/drawing/2014/main" id="{814430A8-0471-4C0D-B1A5-A27CAC1415F6}"/>
                        </a:ext>
                      </a:extLst>
                    </p:cNvPr>
                    <p:cNvPicPr>
                      <a:picLocks noChangeAspect="1"/>
                    </p:cNvPicPr>
                    <p:nvPr/>
                  </p:nvPicPr>
                  <p:blipFill>
                    <a:blip r:embed="rId12"/>
                    <a:stretch>
                      <a:fillRect/>
                    </a:stretch>
                  </p:blipFill>
                  <p:spPr>
                    <a:xfrm>
                      <a:off x="7265871" y="1295505"/>
                      <a:ext cx="481626" cy="481626"/>
                    </a:xfrm>
                    <a:prstGeom prst="rect">
                      <a:avLst/>
                    </a:prstGeom>
                  </p:spPr>
                </p:pic>
                <p:pic>
                  <p:nvPicPr>
                    <p:cNvPr id="44" name="Image 43">
                      <a:extLst>
                        <a:ext uri="{FF2B5EF4-FFF2-40B4-BE49-F238E27FC236}">
                          <a16:creationId xmlns:a16="http://schemas.microsoft.com/office/drawing/2014/main" id="{7884F99F-B839-4FFD-B133-B8E4E6FFA114}"/>
                        </a:ext>
                      </a:extLst>
                    </p:cNvPr>
                    <p:cNvPicPr>
                      <a:picLocks noChangeAspect="1"/>
                    </p:cNvPicPr>
                    <p:nvPr/>
                  </p:nvPicPr>
                  <p:blipFill>
                    <a:blip r:embed="rId12"/>
                    <a:stretch>
                      <a:fillRect/>
                    </a:stretch>
                  </p:blipFill>
                  <p:spPr>
                    <a:xfrm>
                      <a:off x="7710590" y="1484675"/>
                      <a:ext cx="481626" cy="481626"/>
                    </a:xfrm>
                    <a:prstGeom prst="rect">
                      <a:avLst/>
                    </a:prstGeom>
                  </p:spPr>
                </p:pic>
                <p:pic>
                  <p:nvPicPr>
                    <p:cNvPr id="45" name="Image 44">
                      <a:extLst>
                        <a:ext uri="{FF2B5EF4-FFF2-40B4-BE49-F238E27FC236}">
                          <a16:creationId xmlns:a16="http://schemas.microsoft.com/office/drawing/2014/main" id="{8914B0BD-A714-45A9-877D-6F6515E79289}"/>
                        </a:ext>
                      </a:extLst>
                    </p:cNvPr>
                    <p:cNvPicPr>
                      <a:picLocks noChangeAspect="1"/>
                    </p:cNvPicPr>
                    <p:nvPr/>
                  </p:nvPicPr>
                  <p:blipFill>
                    <a:blip r:embed="rId8"/>
                    <a:stretch>
                      <a:fillRect/>
                    </a:stretch>
                  </p:blipFill>
                  <p:spPr>
                    <a:xfrm>
                      <a:off x="8091298" y="1746732"/>
                      <a:ext cx="452848" cy="481626"/>
                    </a:xfrm>
                    <a:prstGeom prst="rect">
                      <a:avLst/>
                    </a:prstGeom>
                  </p:spPr>
                </p:pic>
                <p:pic>
                  <p:nvPicPr>
                    <p:cNvPr id="46" name="Image 45">
                      <a:extLst>
                        <a:ext uri="{FF2B5EF4-FFF2-40B4-BE49-F238E27FC236}">
                          <a16:creationId xmlns:a16="http://schemas.microsoft.com/office/drawing/2014/main" id="{27BBDDDC-24B2-4845-AEEF-C8ADD0F1E152}"/>
                        </a:ext>
                      </a:extLst>
                    </p:cNvPr>
                    <p:cNvPicPr>
                      <a:picLocks noChangeAspect="1"/>
                    </p:cNvPicPr>
                    <p:nvPr/>
                  </p:nvPicPr>
                  <p:blipFill>
                    <a:blip r:embed="rId8"/>
                    <a:stretch>
                      <a:fillRect/>
                    </a:stretch>
                  </p:blipFill>
                  <p:spPr>
                    <a:xfrm>
                      <a:off x="8394999" y="2093222"/>
                      <a:ext cx="481626" cy="481626"/>
                    </a:xfrm>
                    <a:prstGeom prst="rect">
                      <a:avLst/>
                    </a:prstGeom>
                  </p:spPr>
                </p:pic>
                <p:pic>
                  <p:nvPicPr>
                    <p:cNvPr id="47" name="Image 46">
                      <a:extLst>
                        <a:ext uri="{FF2B5EF4-FFF2-40B4-BE49-F238E27FC236}">
                          <a16:creationId xmlns:a16="http://schemas.microsoft.com/office/drawing/2014/main" id="{E26B7982-45F1-47E1-9DFF-535098B4A652}"/>
                        </a:ext>
                      </a:extLst>
                    </p:cNvPr>
                    <p:cNvPicPr>
                      <a:picLocks noChangeAspect="1"/>
                    </p:cNvPicPr>
                    <p:nvPr/>
                  </p:nvPicPr>
                  <p:blipFill>
                    <a:blip r:embed="rId8"/>
                    <a:stretch>
                      <a:fillRect/>
                    </a:stretch>
                  </p:blipFill>
                  <p:spPr>
                    <a:xfrm>
                      <a:off x="8666990" y="2522088"/>
                      <a:ext cx="481626" cy="481626"/>
                    </a:xfrm>
                    <a:prstGeom prst="rect">
                      <a:avLst/>
                    </a:prstGeom>
                  </p:spPr>
                </p:pic>
                <p:pic>
                  <p:nvPicPr>
                    <p:cNvPr id="48" name="Image 47">
                      <a:extLst>
                        <a:ext uri="{FF2B5EF4-FFF2-40B4-BE49-F238E27FC236}">
                          <a16:creationId xmlns:a16="http://schemas.microsoft.com/office/drawing/2014/main" id="{483A2361-9E65-44D5-B9ED-D869FB953BD2}"/>
                        </a:ext>
                      </a:extLst>
                    </p:cNvPr>
                    <p:cNvPicPr>
                      <a:picLocks noChangeAspect="1"/>
                    </p:cNvPicPr>
                    <p:nvPr/>
                  </p:nvPicPr>
                  <p:blipFill>
                    <a:blip r:embed="rId8"/>
                    <a:stretch>
                      <a:fillRect/>
                    </a:stretch>
                  </p:blipFill>
                  <p:spPr>
                    <a:xfrm>
                      <a:off x="8846314" y="3011202"/>
                      <a:ext cx="481626" cy="481626"/>
                    </a:xfrm>
                    <a:prstGeom prst="rect">
                      <a:avLst/>
                    </a:prstGeom>
                  </p:spPr>
                </p:pic>
                <p:pic>
                  <p:nvPicPr>
                    <p:cNvPr id="49" name="Image 48">
                      <a:extLst>
                        <a:ext uri="{FF2B5EF4-FFF2-40B4-BE49-F238E27FC236}">
                          <a16:creationId xmlns:a16="http://schemas.microsoft.com/office/drawing/2014/main" id="{C990DBF4-DC43-4F48-B68B-8FA86B8C1AD8}"/>
                        </a:ext>
                      </a:extLst>
                    </p:cNvPr>
                    <p:cNvPicPr>
                      <a:picLocks noChangeAspect="1"/>
                    </p:cNvPicPr>
                    <p:nvPr/>
                  </p:nvPicPr>
                  <p:blipFill>
                    <a:blip r:embed="rId8"/>
                    <a:stretch>
                      <a:fillRect/>
                    </a:stretch>
                  </p:blipFill>
                  <p:spPr>
                    <a:xfrm>
                      <a:off x="8888931" y="3515216"/>
                      <a:ext cx="481626" cy="481626"/>
                    </a:xfrm>
                    <a:prstGeom prst="rect">
                      <a:avLst/>
                    </a:prstGeom>
                  </p:spPr>
                </p:pic>
                <p:pic>
                  <p:nvPicPr>
                    <p:cNvPr id="50" name="Image 49">
                      <a:extLst>
                        <a:ext uri="{FF2B5EF4-FFF2-40B4-BE49-F238E27FC236}">
                          <a16:creationId xmlns:a16="http://schemas.microsoft.com/office/drawing/2014/main" id="{F955E4D4-64EA-482D-A14F-940EF566C465}"/>
                        </a:ext>
                      </a:extLst>
                    </p:cNvPr>
                    <p:cNvPicPr>
                      <a:picLocks noChangeAspect="1"/>
                    </p:cNvPicPr>
                    <p:nvPr/>
                  </p:nvPicPr>
                  <p:blipFill>
                    <a:blip r:embed="rId8"/>
                    <a:stretch>
                      <a:fillRect/>
                    </a:stretch>
                  </p:blipFill>
                  <p:spPr>
                    <a:xfrm>
                      <a:off x="8836955" y="3992874"/>
                      <a:ext cx="481626" cy="481626"/>
                    </a:xfrm>
                    <a:prstGeom prst="rect">
                      <a:avLst/>
                    </a:prstGeom>
                  </p:spPr>
                </p:pic>
                <p:pic>
                  <p:nvPicPr>
                    <p:cNvPr id="51" name="Image 50">
                      <a:extLst>
                        <a:ext uri="{FF2B5EF4-FFF2-40B4-BE49-F238E27FC236}">
                          <a16:creationId xmlns:a16="http://schemas.microsoft.com/office/drawing/2014/main" id="{04CFCADE-07F0-4DCE-8892-252B7D712AF0}"/>
                        </a:ext>
                      </a:extLst>
                    </p:cNvPr>
                    <p:cNvPicPr>
                      <a:picLocks noChangeAspect="1"/>
                    </p:cNvPicPr>
                    <p:nvPr/>
                  </p:nvPicPr>
                  <p:blipFill>
                    <a:blip r:embed="rId8"/>
                    <a:stretch>
                      <a:fillRect/>
                    </a:stretch>
                  </p:blipFill>
                  <p:spPr>
                    <a:xfrm>
                      <a:off x="8706681" y="4485784"/>
                      <a:ext cx="481626" cy="481626"/>
                    </a:xfrm>
                    <a:prstGeom prst="rect">
                      <a:avLst/>
                    </a:prstGeom>
                  </p:spPr>
                </p:pic>
                <p:pic>
                  <p:nvPicPr>
                    <p:cNvPr id="52" name="Image 51">
                      <a:extLst>
                        <a:ext uri="{FF2B5EF4-FFF2-40B4-BE49-F238E27FC236}">
                          <a16:creationId xmlns:a16="http://schemas.microsoft.com/office/drawing/2014/main" id="{D07FA18E-825C-4E64-A085-060842EEA7CC}"/>
                        </a:ext>
                      </a:extLst>
                    </p:cNvPr>
                    <p:cNvPicPr>
                      <a:picLocks noChangeAspect="1"/>
                    </p:cNvPicPr>
                    <p:nvPr/>
                  </p:nvPicPr>
                  <p:blipFill>
                    <a:blip r:embed="rId8"/>
                    <a:stretch>
                      <a:fillRect/>
                    </a:stretch>
                  </p:blipFill>
                  <p:spPr>
                    <a:xfrm>
                      <a:off x="8445990" y="4917350"/>
                      <a:ext cx="481626" cy="481626"/>
                    </a:xfrm>
                    <a:prstGeom prst="rect">
                      <a:avLst/>
                    </a:prstGeom>
                  </p:spPr>
                </p:pic>
                <p:pic>
                  <p:nvPicPr>
                    <p:cNvPr id="53" name="Image 52">
                      <a:extLst>
                        <a:ext uri="{FF2B5EF4-FFF2-40B4-BE49-F238E27FC236}">
                          <a16:creationId xmlns:a16="http://schemas.microsoft.com/office/drawing/2014/main" id="{460C6F27-F951-4535-89CB-3CCA4EED2B30}"/>
                        </a:ext>
                      </a:extLst>
                    </p:cNvPr>
                    <p:cNvPicPr>
                      <a:picLocks noChangeAspect="1"/>
                    </p:cNvPicPr>
                    <p:nvPr/>
                  </p:nvPicPr>
                  <p:blipFill>
                    <a:blip r:embed="rId8"/>
                    <a:stretch>
                      <a:fillRect/>
                    </a:stretch>
                  </p:blipFill>
                  <p:spPr>
                    <a:xfrm>
                      <a:off x="8108737" y="5288174"/>
                      <a:ext cx="481626" cy="481626"/>
                    </a:xfrm>
                    <a:prstGeom prst="rect">
                      <a:avLst/>
                    </a:prstGeom>
                  </p:spPr>
                </p:pic>
                <p:pic>
                  <p:nvPicPr>
                    <p:cNvPr id="54" name="Image 53">
                      <a:extLst>
                        <a:ext uri="{FF2B5EF4-FFF2-40B4-BE49-F238E27FC236}">
                          <a16:creationId xmlns:a16="http://schemas.microsoft.com/office/drawing/2014/main" id="{7E9A22FB-3188-453F-AA0D-DBDD366D3D3E}"/>
                        </a:ext>
                      </a:extLst>
                    </p:cNvPr>
                    <p:cNvPicPr>
                      <a:picLocks noChangeAspect="1"/>
                    </p:cNvPicPr>
                    <p:nvPr/>
                  </p:nvPicPr>
                  <p:blipFill>
                    <a:blip r:embed="rId8"/>
                    <a:stretch>
                      <a:fillRect/>
                    </a:stretch>
                  </p:blipFill>
                  <p:spPr>
                    <a:xfrm>
                      <a:off x="7693007" y="5572519"/>
                      <a:ext cx="481626" cy="481626"/>
                    </a:xfrm>
                    <a:prstGeom prst="rect">
                      <a:avLst/>
                    </a:prstGeom>
                  </p:spPr>
                </p:pic>
                <p:pic>
                  <p:nvPicPr>
                    <p:cNvPr id="55" name="Image 54">
                      <a:extLst>
                        <a:ext uri="{FF2B5EF4-FFF2-40B4-BE49-F238E27FC236}">
                          <a16:creationId xmlns:a16="http://schemas.microsoft.com/office/drawing/2014/main" id="{14CB5F85-A75D-4B1A-99A7-785C60F2E306}"/>
                        </a:ext>
                      </a:extLst>
                    </p:cNvPr>
                    <p:cNvPicPr>
                      <a:picLocks noChangeAspect="1"/>
                    </p:cNvPicPr>
                    <p:nvPr/>
                  </p:nvPicPr>
                  <p:blipFill>
                    <a:blip r:embed="rId8"/>
                    <a:stretch>
                      <a:fillRect/>
                    </a:stretch>
                  </p:blipFill>
                  <p:spPr>
                    <a:xfrm>
                      <a:off x="7191503" y="5794617"/>
                      <a:ext cx="481626" cy="481626"/>
                    </a:xfrm>
                    <a:prstGeom prst="rect">
                      <a:avLst/>
                    </a:prstGeom>
                  </p:spPr>
                </p:pic>
                <p:pic>
                  <p:nvPicPr>
                    <p:cNvPr id="56" name="Image 55">
                      <a:extLst>
                        <a:ext uri="{FF2B5EF4-FFF2-40B4-BE49-F238E27FC236}">
                          <a16:creationId xmlns:a16="http://schemas.microsoft.com/office/drawing/2014/main" id="{AA4CF926-3D9B-4516-97A8-DD183A555818}"/>
                        </a:ext>
                      </a:extLst>
                    </p:cNvPr>
                    <p:cNvPicPr>
                      <a:picLocks noChangeAspect="1"/>
                    </p:cNvPicPr>
                    <p:nvPr/>
                  </p:nvPicPr>
                  <p:blipFill>
                    <a:blip r:embed="rId8"/>
                    <a:stretch>
                      <a:fillRect/>
                    </a:stretch>
                  </p:blipFill>
                  <p:spPr>
                    <a:xfrm>
                      <a:off x="6669463" y="5839986"/>
                      <a:ext cx="481626" cy="481626"/>
                    </a:xfrm>
                    <a:prstGeom prst="rect">
                      <a:avLst/>
                    </a:prstGeom>
                  </p:spPr>
                </p:pic>
                <p:pic>
                  <p:nvPicPr>
                    <p:cNvPr id="57" name="Image 56">
                      <a:extLst>
                        <a:ext uri="{FF2B5EF4-FFF2-40B4-BE49-F238E27FC236}">
                          <a16:creationId xmlns:a16="http://schemas.microsoft.com/office/drawing/2014/main" id="{868CF086-06A6-406B-8261-07FCCA640326}"/>
                        </a:ext>
                      </a:extLst>
                    </p:cNvPr>
                    <p:cNvPicPr>
                      <a:picLocks noChangeAspect="1"/>
                    </p:cNvPicPr>
                    <p:nvPr/>
                  </p:nvPicPr>
                  <p:blipFill>
                    <a:blip r:embed="rId8"/>
                    <a:stretch>
                      <a:fillRect/>
                    </a:stretch>
                  </p:blipFill>
                  <p:spPr>
                    <a:xfrm>
                      <a:off x="6133437" y="5823168"/>
                      <a:ext cx="481626" cy="481626"/>
                    </a:xfrm>
                    <a:prstGeom prst="rect">
                      <a:avLst/>
                    </a:prstGeom>
                  </p:spPr>
                </p:pic>
                <p:pic>
                  <p:nvPicPr>
                    <p:cNvPr id="58" name="Image 57">
                      <a:extLst>
                        <a:ext uri="{FF2B5EF4-FFF2-40B4-BE49-F238E27FC236}">
                          <a16:creationId xmlns:a16="http://schemas.microsoft.com/office/drawing/2014/main" id="{648FFA71-50A1-4474-B7F3-CA2E1A9FA429}"/>
                        </a:ext>
                      </a:extLst>
                    </p:cNvPr>
                    <p:cNvPicPr>
                      <a:picLocks noChangeAspect="1"/>
                    </p:cNvPicPr>
                    <p:nvPr/>
                  </p:nvPicPr>
                  <p:blipFill>
                    <a:blip r:embed="rId8"/>
                    <a:stretch>
                      <a:fillRect/>
                    </a:stretch>
                  </p:blipFill>
                  <p:spPr>
                    <a:xfrm>
                      <a:off x="5663244" y="5659767"/>
                      <a:ext cx="481626" cy="481626"/>
                    </a:xfrm>
                    <a:prstGeom prst="rect">
                      <a:avLst/>
                    </a:prstGeom>
                  </p:spPr>
                </p:pic>
                <p:pic>
                  <p:nvPicPr>
                    <p:cNvPr id="59" name="Image 58">
                      <a:extLst>
                        <a:ext uri="{FF2B5EF4-FFF2-40B4-BE49-F238E27FC236}">
                          <a16:creationId xmlns:a16="http://schemas.microsoft.com/office/drawing/2014/main" id="{E5030DE2-0540-4573-8FDA-AAC7E3FAAB35}"/>
                        </a:ext>
                      </a:extLst>
                    </p:cNvPr>
                    <p:cNvPicPr>
                      <a:picLocks noChangeAspect="1"/>
                    </p:cNvPicPr>
                    <p:nvPr/>
                  </p:nvPicPr>
                  <p:blipFill>
                    <a:blip r:embed="rId8"/>
                    <a:stretch>
                      <a:fillRect/>
                    </a:stretch>
                  </p:blipFill>
                  <p:spPr>
                    <a:xfrm>
                      <a:off x="4770419" y="5051137"/>
                      <a:ext cx="481626" cy="481626"/>
                    </a:xfrm>
                    <a:prstGeom prst="rect">
                      <a:avLst/>
                    </a:prstGeom>
                  </p:spPr>
                </p:pic>
                <p:pic>
                  <p:nvPicPr>
                    <p:cNvPr id="60" name="Image 59">
                      <a:extLst>
                        <a:ext uri="{FF2B5EF4-FFF2-40B4-BE49-F238E27FC236}">
                          <a16:creationId xmlns:a16="http://schemas.microsoft.com/office/drawing/2014/main" id="{3C9DD663-D21B-4684-87C1-1118D1FDE189}"/>
                        </a:ext>
                      </a:extLst>
                    </p:cNvPr>
                    <p:cNvPicPr>
                      <a:picLocks noChangeAspect="1"/>
                    </p:cNvPicPr>
                    <p:nvPr/>
                  </p:nvPicPr>
                  <p:blipFill>
                    <a:blip r:embed="rId8"/>
                    <a:stretch>
                      <a:fillRect/>
                    </a:stretch>
                  </p:blipFill>
                  <p:spPr>
                    <a:xfrm>
                      <a:off x="5189184" y="5414287"/>
                      <a:ext cx="481626" cy="481626"/>
                    </a:xfrm>
                    <a:prstGeom prst="rect">
                      <a:avLst/>
                    </a:prstGeom>
                  </p:spPr>
                </p:pic>
              </p:grpSp>
              <p:sp>
                <p:nvSpPr>
                  <p:cNvPr id="30" name="Ellipse 29">
                    <a:extLst>
                      <a:ext uri="{FF2B5EF4-FFF2-40B4-BE49-F238E27FC236}">
                        <a16:creationId xmlns:a16="http://schemas.microsoft.com/office/drawing/2014/main" id="{48FC2ECF-7ADB-4C8C-840C-B6649FF04270}"/>
                      </a:ext>
                    </a:extLst>
                  </p:cNvPr>
                  <p:cNvSpPr/>
                  <p:nvPr/>
                </p:nvSpPr>
                <p:spPr>
                  <a:xfrm>
                    <a:off x="7636111" y="2705730"/>
                    <a:ext cx="2104102" cy="2106000"/>
                  </a:xfrm>
                  <a:prstGeom prst="ellipse">
                    <a:avLst/>
                  </a:prstGeom>
                  <a:noFill/>
                  <a:ln w="38100">
                    <a:solidFill>
                      <a:schemeClr val="accent4">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sp>
          <p:nvSpPr>
            <p:cNvPr id="229" name="ZoneTexte 228">
              <a:extLst>
                <a:ext uri="{FF2B5EF4-FFF2-40B4-BE49-F238E27FC236}">
                  <a16:creationId xmlns:a16="http://schemas.microsoft.com/office/drawing/2014/main" id="{6162ACC5-B8AC-DAEA-39D1-FF5E0BFA9A33}"/>
                </a:ext>
              </a:extLst>
            </p:cNvPr>
            <p:cNvSpPr txBox="1"/>
            <p:nvPr/>
          </p:nvSpPr>
          <p:spPr>
            <a:xfrm>
              <a:off x="7476921" y="6525034"/>
              <a:ext cx="928459" cy="276999"/>
            </a:xfrm>
            <a:prstGeom prst="rect">
              <a:avLst/>
            </a:prstGeom>
            <a:noFill/>
          </p:spPr>
          <p:txBody>
            <a:bodyPr wrap="none" rtlCol="0">
              <a:spAutoFit/>
            </a:bodyPr>
            <a:lstStyle/>
            <a:p>
              <a:r>
                <a:rPr lang="it-IT" sz="1200" dirty="0">
                  <a:latin typeface="+mj-lt"/>
                </a:rPr>
                <a:t>d =43,2 mm</a:t>
              </a:r>
              <a:endParaRPr lang="fr-FR" sz="1200" dirty="0">
                <a:latin typeface="+mj-lt"/>
              </a:endParaRPr>
            </a:p>
          </p:txBody>
        </p:sp>
      </p:grpSp>
      <p:grpSp>
        <p:nvGrpSpPr>
          <p:cNvPr id="11" name="Groupe 10">
            <a:extLst>
              <a:ext uri="{FF2B5EF4-FFF2-40B4-BE49-F238E27FC236}">
                <a16:creationId xmlns:a16="http://schemas.microsoft.com/office/drawing/2014/main" id="{245F63D0-3403-F7C5-7443-D30D777D497F}"/>
              </a:ext>
            </a:extLst>
          </p:cNvPr>
          <p:cNvGrpSpPr/>
          <p:nvPr/>
        </p:nvGrpSpPr>
        <p:grpSpPr>
          <a:xfrm>
            <a:off x="10027363" y="4837931"/>
            <a:ext cx="1844053" cy="2041588"/>
            <a:chOff x="10027363" y="4837931"/>
            <a:chExt cx="1844053" cy="2041588"/>
          </a:xfrm>
        </p:grpSpPr>
        <p:pic>
          <p:nvPicPr>
            <p:cNvPr id="227" name="Image 226">
              <a:extLst>
                <a:ext uri="{FF2B5EF4-FFF2-40B4-BE49-F238E27FC236}">
                  <a16:creationId xmlns:a16="http://schemas.microsoft.com/office/drawing/2014/main" id="{3035A257-62C1-44FA-B2FC-7CFD73B02009}"/>
                </a:ext>
              </a:extLst>
            </p:cNvPr>
            <p:cNvPicPr>
              <a:picLocks noChangeAspect="1"/>
            </p:cNvPicPr>
            <p:nvPr/>
          </p:nvPicPr>
          <p:blipFill>
            <a:blip r:embed="rId13"/>
            <a:stretch>
              <a:fillRect/>
            </a:stretch>
          </p:blipFill>
          <p:spPr>
            <a:xfrm>
              <a:off x="10027363" y="4837931"/>
              <a:ext cx="1844053" cy="1723414"/>
            </a:xfrm>
            <a:prstGeom prst="rect">
              <a:avLst/>
            </a:prstGeom>
          </p:spPr>
        </p:pic>
        <p:sp>
          <p:nvSpPr>
            <p:cNvPr id="230" name="ZoneTexte 229">
              <a:extLst>
                <a:ext uri="{FF2B5EF4-FFF2-40B4-BE49-F238E27FC236}">
                  <a16:creationId xmlns:a16="http://schemas.microsoft.com/office/drawing/2014/main" id="{85AB5E17-554C-C6D3-31EF-E09EE55D822F}"/>
                </a:ext>
              </a:extLst>
            </p:cNvPr>
            <p:cNvSpPr txBox="1"/>
            <p:nvPr/>
          </p:nvSpPr>
          <p:spPr>
            <a:xfrm>
              <a:off x="10485160" y="6602520"/>
              <a:ext cx="928459" cy="276999"/>
            </a:xfrm>
            <a:prstGeom prst="rect">
              <a:avLst/>
            </a:prstGeom>
            <a:noFill/>
          </p:spPr>
          <p:txBody>
            <a:bodyPr wrap="square" rtlCol="0">
              <a:spAutoFit/>
            </a:bodyPr>
            <a:lstStyle/>
            <a:p>
              <a:r>
                <a:rPr lang="it-IT" sz="1200" dirty="0">
                  <a:latin typeface="+mj-lt"/>
                </a:rPr>
                <a:t>d =49  mm</a:t>
              </a:r>
              <a:endParaRPr lang="fr-FR" sz="1200" dirty="0">
                <a:latin typeface="+mj-lt"/>
              </a:endParaRPr>
            </a:p>
          </p:txBody>
        </p:sp>
      </p:grpSp>
      <p:sp>
        <p:nvSpPr>
          <p:cNvPr id="221" name="Flèche : droite 220">
            <a:extLst>
              <a:ext uri="{FF2B5EF4-FFF2-40B4-BE49-F238E27FC236}">
                <a16:creationId xmlns:a16="http://schemas.microsoft.com/office/drawing/2014/main" id="{0D4A65A3-57A2-D830-D077-D78FC4F6B243}"/>
              </a:ext>
            </a:extLst>
          </p:cNvPr>
          <p:cNvSpPr/>
          <p:nvPr/>
        </p:nvSpPr>
        <p:spPr>
          <a:xfrm>
            <a:off x="2163673" y="5703428"/>
            <a:ext cx="945613" cy="3105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 name="Flèche : droite 234">
            <a:extLst>
              <a:ext uri="{FF2B5EF4-FFF2-40B4-BE49-F238E27FC236}">
                <a16:creationId xmlns:a16="http://schemas.microsoft.com/office/drawing/2014/main" id="{B6E6A6D3-6652-9E2D-C316-F7D22B66B13B}"/>
              </a:ext>
            </a:extLst>
          </p:cNvPr>
          <p:cNvSpPr/>
          <p:nvPr/>
        </p:nvSpPr>
        <p:spPr>
          <a:xfrm>
            <a:off x="5543945" y="5703428"/>
            <a:ext cx="945613" cy="3105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Flèche : droite 235">
            <a:extLst>
              <a:ext uri="{FF2B5EF4-FFF2-40B4-BE49-F238E27FC236}">
                <a16:creationId xmlns:a16="http://schemas.microsoft.com/office/drawing/2014/main" id="{72437AFA-1205-5193-377A-091901C11E72}"/>
              </a:ext>
            </a:extLst>
          </p:cNvPr>
          <p:cNvSpPr/>
          <p:nvPr/>
        </p:nvSpPr>
        <p:spPr>
          <a:xfrm>
            <a:off x="8946189" y="5703428"/>
            <a:ext cx="945613" cy="3105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2" name="TextBox 221">
            <a:extLst>
              <a:ext uri="{FF2B5EF4-FFF2-40B4-BE49-F238E27FC236}">
                <a16:creationId xmlns:a16="http://schemas.microsoft.com/office/drawing/2014/main" id="{66F1AA77-5A97-1E2A-E986-E8FE3B1C6B30}"/>
              </a:ext>
            </a:extLst>
          </p:cNvPr>
          <p:cNvSpPr txBox="1"/>
          <p:nvPr/>
        </p:nvSpPr>
        <p:spPr>
          <a:xfrm>
            <a:off x="447914" y="4910766"/>
            <a:ext cx="3231654"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Courtesy of E. </a:t>
            </a:r>
            <a:r>
              <a:rPr lang="en-US" dirty="0" err="1"/>
              <a:t>Bruzek</a:t>
            </a:r>
            <a:r>
              <a:rPr lang="en-US" dirty="0"/>
              <a:t> , ASG </a:t>
            </a:r>
            <a:r>
              <a:rPr lang="en-US" dirty="0" err="1"/>
              <a:t>Itlay</a:t>
            </a:r>
            <a:endParaRPr lang="en-US" dirty="0"/>
          </a:p>
        </p:txBody>
      </p:sp>
      <p:sp>
        <p:nvSpPr>
          <p:cNvPr id="237" name="Date Placeholder 236">
            <a:extLst>
              <a:ext uri="{FF2B5EF4-FFF2-40B4-BE49-F238E27FC236}">
                <a16:creationId xmlns:a16="http://schemas.microsoft.com/office/drawing/2014/main" id="{A27D7003-01DC-2DBA-D59D-0EDADEE8C718}"/>
              </a:ext>
            </a:extLst>
          </p:cNvPr>
          <p:cNvSpPr>
            <a:spLocks noGrp="1"/>
          </p:cNvSpPr>
          <p:nvPr>
            <p:ph type="dt" sz="half" idx="10"/>
          </p:nvPr>
        </p:nvSpPr>
        <p:spPr/>
        <p:txBody>
          <a:bodyPr/>
          <a:lstStyle/>
          <a:p>
            <a:r>
              <a:rPr lang="en-US"/>
              <a:t>11/October/2022</a:t>
            </a:r>
          </a:p>
        </p:txBody>
      </p:sp>
      <p:sp>
        <p:nvSpPr>
          <p:cNvPr id="238" name="Footer Placeholder 237">
            <a:extLst>
              <a:ext uri="{FF2B5EF4-FFF2-40B4-BE49-F238E27FC236}">
                <a16:creationId xmlns:a16="http://schemas.microsoft.com/office/drawing/2014/main" id="{8CBAD6FE-F859-81AE-B3F1-8A09A7DBBA7B}"/>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239" name="Slide Number Placeholder 238">
            <a:extLst>
              <a:ext uri="{FF2B5EF4-FFF2-40B4-BE49-F238E27FC236}">
                <a16:creationId xmlns:a16="http://schemas.microsoft.com/office/drawing/2014/main" id="{69803C67-4471-FF82-C5E8-7553106B9A9E}"/>
              </a:ext>
            </a:extLst>
          </p:cNvPr>
          <p:cNvSpPr>
            <a:spLocks noGrp="1"/>
          </p:cNvSpPr>
          <p:nvPr>
            <p:ph type="sldNum" sz="quarter" idx="12"/>
          </p:nvPr>
        </p:nvSpPr>
        <p:spPr/>
        <p:txBody>
          <a:bodyPr/>
          <a:lstStyle/>
          <a:p>
            <a:fld id="{37892B85-A679-1943-821F-72C61F74835B}" type="slidenum">
              <a:rPr lang="en-US" smtClean="0"/>
              <a:t>36</a:t>
            </a:fld>
            <a:endParaRPr lang="en-US"/>
          </a:p>
        </p:txBody>
      </p:sp>
    </p:spTree>
    <p:extLst>
      <p:ext uri="{BB962C8B-B14F-4D97-AF65-F5344CB8AC3E}">
        <p14:creationId xmlns:p14="http://schemas.microsoft.com/office/powerpoint/2010/main" val="1038673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811" name="Groupe 4">
            <a:extLst>
              <a:ext uri="{FF2B5EF4-FFF2-40B4-BE49-F238E27FC236}">
                <a16:creationId xmlns:a16="http://schemas.microsoft.com/office/drawing/2014/main" id="{27698A34-7ECE-065A-1595-07A68C9655C8}"/>
              </a:ext>
            </a:extLst>
          </p:cNvPr>
          <p:cNvGrpSpPr>
            <a:grpSpLocks/>
          </p:cNvGrpSpPr>
          <p:nvPr/>
        </p:nvGrpSpPr>
        <p:grpSpPr bwMode="auto">
          <a:xfrm>
            <a:off x="591126" y="2775625"/>
            <a:ext cx="10686475" cy="3634120"/>
            <a:chOff x="0" y="1412332"/>
            <a:chExt cx="8950325" cy="2920402"/>
          </a:xfrm>
        </p:grpSpPr>
        <p:sp>
          <p:nvSpPr>
            <p:cNvPr id="119813" name="Freeform 9" descr="Granite">
              <a:extLst>
                <a:ext uri="{FF2B5EF4-FFF2-40B4-BE49-F238E27FC236}">
                  <a16:creationId xmlns:a16="http://schemas.microsoft.com/office/drawing/2014/main" id="{BD7E8D28-03DB-72AB-1906-A4A0BC860C6C}"/>
                </a:ext>
              </a:extLst>
            </p:cNvPr>
            <p:cNvSpPr>
              <a:spLocks/>
            </p:cNvSpPr>
            <p:nvPr/>
          </p:nvSpPr>
          <p:spPr bwMode="auto">
            <a:xfrm>
              <a:off x="0" y="3284984"/>
              <a:ext cx="6305675" cy="1047750"/>
            </a:xfrm>
            <a:custGeom>
              <a:avLst/>
              <a:gdLst>
                <a:gd name="T0" fmla="*/ 2147483646 w 3859"/>
                <a:gd name="T1" fmla="*/ 0 h 660"/>
                <a:gd name="T2" fmla="*/ 2147483646 w 3859"/>
                <a:gd name="T3" fmla="*/ 0 h 660"/>
                <a:gd name="T4" fmla="*/ 2147483646 w 3859"/>
                <a:gd name="T5" fmla="*/ 0 h 660"/>
                <a:gd name="T6" fmla="*/ 2147483646 w 3859"/>
                <a:gd name="T7" fmla="*/ 0 h 660"/>
                <a:gd name="T8" fmla="*/ 2147483646 w 3859"/>
                <a:gd name="T9" fmla="*/ 0 h 660"/>
                <a:gd name="T10" fmla="*/ 2147483646 w 3859"/>
                <a:gd name="T11" fmla="*/ 2147483646 h 660"/>
                <a:gd name="T12" fmla="*/ 2147483646 w 3859"/>
                <a:gd name="T13" fmla="*/ 2147483646 h 660"/>
                <a:gd name="T14" fmla="*/ 2147483646 w 3859"/>
                <a:gd name="T15" fmla="*/ 2147483646 h 660"/>
                <a:gd name="T16" fmla="*/ 2147483646 w 3859"/>
                <a:gd name="T17" fmla="*/ 2147483646 h 660"/>
                <a:gd name="T18" fmla="*/ 2147483646 w 3859"/>
                <a:gd name="T19" fmla="*/ 2147483646 h 660"/>
                <a:gd name="T20" fmla="*/ 2147483646 w 3859"/>
                <a:gd name="T21" fmla="*/ 2147483646 h 660"/>
                <a:gd name="T22" fmla="*/ 2147483646 w 3859"/>
                <a:gd name="T23" fmla="*/ 2147483646 h 660"/>
                <a:gd name="T24" fmla="*/ 2147483646 w 3859"/>
                <a:gd name="T25" fmla="*/ 2147483646 h 660"/>
                <a:gd name="T26" fmla="*/ 2147483646 w 3859"/>
                <a:gd name="T27" fmla="*/ 2147483646 h 660"/>
                <a:gd name="T28" fmla="*/ 2147483646 w 3859"/>
                <a:gd name="T29" fmla="*/ 2147483646 h 660"/>
                <a:gd name="T30" fmla="*/ 2147483646 w 3859"/>
                <a:gd name="T31" fmla="*/ 2147483646 h 660"/>
                <a:gd name="T32" fmla="*/ 2147483646 w 3859"/>
                <a:gd name="T33" fmla="*/ 2147483646 h 660"/>
                <a:gd name="T34" fmla="*/ 2147483646 w 3859"/>
                <a:gd name="T35" fmla="*/ 2147483646 h 660"/>
                <a:gd name="T36" fmla="*/ 2147483646 w 3859"/>
                <a:gd name="T37" fmla="*/ 2147483646 h 660"/>
                <a:gd name="T38" fmla="*/ 2147483646 w 3859"/>
                <a:gd name="T39" fmla="*/ 2147483646 h 660"/>
                <a:gd name="T40" fmla="*/ 2147483646 w 3859"/>
                <a:gd name="T41" fmla="*/ 2147483646 h 660"/>
                <a:gd name="T42" fmla="*/ 2147483646 w 3859"/>
                <a:gd name="T43" fmla="*/ 2147483646 h 660"/>
                <a:gd name="T44" fmla="*/ 2147483646 w 3859"/>
                <a:gd name="T45" fmla="*/ 2147483646 h 660"/>
                <a:gd name="T46" fmla="*/ 2147483646 w 3859"/>
                <a:gd name="T47" fmla="*/ 2147483646 h 660"/>
                <a:gd name="T48" fmla="*/ 2147483646 w 3859"/>
                <a:gd name="T49" fmla="*/ 2147483646 h 660"/>
                <a:gd name="T50" fmla="*/ 2147483646 w 3859"/>
                <a:gd name="T51" fmla="*/ 2147483646 h 660"/>
                <a:gd name="T52" fmla="*/ 2147483646 w 3859"/>
                <a:gd name="T53" fmla="*/ 2147483646 h 660"/>
                <a:gd name="T54" fmla="*/ 2147483646 w 3859"/>
                <a:gd name="T55" fmla="*/ 2147483646 h 660"/>
                <a:gd name="T56" fmla="*/ 2147483646 w 3859"/>
                <a:gd name="T57" fmla="*/ 2147483646 h 660"/>
                <a:gd name="T58" fmla="*/ 2147483646 w 3859"/>
                <a:gd name="T59" fmla="*/ 2147483646 h 660"/>
                <a:gd name="T60" fmla="*/ 2147483646 w 3859"/>
                <a:gd name="T61" fmla="*/ 2147483646 h 660"/>
                <a:gd name="T62" fmla="*/ 2147483646 w 3859"/>
                <a:gd name="T63" fmla="*/ 2147483646 h 660"/>
                <a:gd name="T64" fmla="*/ 2147483646 w 3859"/>
                <a:gd name="T65" fmla="*/ 0 h 6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859"/>
                <a:gd name="T100" fmla="*/ 0 h 660"/>
                <a:gd name="T101" fmla="*/ 3859 w 3859"/>
                <a:gd name="T102" fmla="*/ 660 h 6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859" h="660">
                  <a:moveTo>
                    <a:pt x="49" y="0"/>
                  </a:moveTo>
                  <a:lnTo>
                    <a:pt x="2154" y="0"/>
                  </a:lnTo>
                  <a:lnTo>
                    <a:pt x="2157" y="0"/>
                  </a:lnTo>
                  <a:lnTo>
                    <a:pt x="2232" y="0"/>
                  </a:lnTo>
                  <a:lnTo>
                    <a:pt x="3823" y="0"/>
                  </a:lnTo>
                  <a:lnTo>
                    <a:pt x="3859" y="109"/>
                  </a:lnTo>
                  <a:cubicBezTo>
                    <a:pt x="3843" y="117"/>
                    <a:pt x="3826" y="124"/>
                    <a:pt x="3810" y="132"/>
                  </a:cubicBezTo>
                  <a:cubicBezTo>
                    <a:pt x="3805" y="135"/>
                    <a:pt x="3806" y="144"/>
                    <a:pt x="3802" y="148"/>
                  </a:cubicBezTo>
                  <a:cubicBezTo>
                    <a:pt x="3798" y="152"/>
                    <a:pt x="3791" y="153"/>
                    <a:pt x="3786" y="156"/>
                  </a:cubicBezTo>
                  <a:cubicBezTo>
                    <a:pt x="3768" y="210"/>
                    <a:pt x="3778" y="189"/>
                    <a:pt x="3762" y="220"/>
                  </a:cubicBezTo>
                  <a:cubicBezTo>
                    <a:pt x="3769" y="264"/>
                    <a:pt x="3765" y="274"/>
                    <a:pt x="3802" y="292"/>
                  </a:cubicBezTo>
                  <a:cubicBezTo>
                    <a:pt x="3820" y="329"/>
                    <a:pt x="3802" y="340"/>
                    <a:pt x="3770" y="356"/>
                  </a:cubicBezTo>
                  <a:cubicBezTo>
                    <a:pt x="3757" y="363"/>
                    <a:pt x="3749" y="377"/>
                    <a:pt x="3738" y="388"/>
                  </a:cubicBezTo>
                  <a:cubicBezTo>
                    <a:pt x="3724" y="402"/>
                    <a:pt x="3706" y="436"/>
                    <a:pt x="3706" y="436"/>
                  </a:cubicBezTo>
                  <a:cubicBezTo>
                    <a:pt x="3703" y="465"/>
                    <a:pt x="3705" y="495"/>
                    <a:pt x="3698" y="524"/>
                  </a:cubicBezTo>
                  <a:cubicBezTo>
                    <a:pt x="3695" y="538"/>
                    <a:pt x="3655" y="553"/>
                    <a:pt x="3650" y="556"/>
                  </a:cubicBezTo>
                  <a:cubicBezTo>
                    <a:pt x="3639" y="561"/>
                    <a:pt x="3618" y="572"/>
                    <a:pt x="3618" y="572"/>
                  </a:cubicBezTo>
                  <a:cubicBezTo>
                    <a:pt x="3613" y="583"/>
                    <a:pt x="3613" y="599"/>
                    <a:pt x="3602" y="604"/>
                  </a:cubicBezTo>
                  <a:cubicBezTo>
                    <a:pt x="3591" y="609"/>
                    <a:pt x="3570" y="620"/>
                    <a:pt x="3570" y="620"/>
                  </a:cubicBezTo>
                  <a:cubicBezTo>
                    <a:pt x="3549" y="617"/>
                    <a:pt x="3526" y="620"/>
                    <a:pt x="3506" y="612"/>
                  </a:cubicBezTo>
                  <a:cubicBezTo>
                    <a:pt x="3492" y="606"/>
                    <a:pt x="3472" y="559"/>
                    <a:pt x="3450" y="548"/>
                  </a:cubicBezTo>
                  <a:cubicBezTo>
                    <a:pt x="3440" y="527"/>
                    <a:pt x="3415" y="511"/>
                    <a:pt x="3394" y="500"/>
                  </a:cubicBezTo>
                  <a:cubicBezTo>
                    <a:pt x="3272" y="508"/>
                    <a:pt x="3281" y="510"/>
                    <a:pt x="3194" y="532"/>
                  </a:cubicBezTo>
                  <a:cubicBezTo>
                    <a:pt x="3142" y="519"/>
                    <a:pt x="3107" y="484"/>
                    <a:pt x="3058" y="468"/>
                  </a:cubicBezTo>
                  <a:cubicBezTo>
                    <a:pt x="3026" y="457"/>
                    <a:pt x="2994" y="455"/>
                    <a:pt x="2962" y="444"/>
                  </a:cubicBezTo>
                  <a:cubicBezTo>
                    <a:pt x="2943" y="447"/>
                    <a:pt x="2923" y="444"/>
                    <a:pt x="2906" y="452"/>
                  </a:cubicBezTo>
                  <a:cubicBezTo>
                    <a:pt x="2871" y="468"/>
                    <a:pt x="2856" y="522"/>
                    <a:pt x="2810" y="524"/>
                  </a:cubicBezTo>
                  <a:cubicBezTo>
                    <a:pt x="2730" y="527"/>
                    <a:pt x="2650" y="529"/>
                    <a:pt x="2570" y="532"/>
                  </a:cubicBezTo>
                  <a:cubicBezTo>
                    <a:pt x="2523" y="548"/>
                    <a:pt x="2501" y="566"/>
                    <a:pt x="2458" y="588"/>
                  </a:cubicBezTo>
                  <a:cubicBezTo>
                    <a:pt x="2441" y="596"/>
                    <a:pt x="2421" y="593"/>
                    <a:pt x="2402" y="596"/>
                  </a:cubicBezTo>
                  <a:cubicBezTo>
                    <a:pt x="2367" y="593"/>
                    <a:pt x="2332" y="594"/>
                    <a:pt x="2298" y="588"/>
                  </a:cubicBezTo>
                  <a:cubicBezTo>
                    <a:pt x="2298" y="588"/>
                    <a:pt x="2258" y="568"/>
                    <a:pt x="2250" y="564"/>
                  </a:cubicBezTo>
                  <a:cubicBezTo>
                    <a:pt x="2231" y="554"/>
                    <a:pt x="2207" y="559"/>
                    <a:pt x="2186" y="556"/>
                  </a:cubicBezTo>
                  <a:cubicBezTo>
                    <a:pt x="2157" y="542"/>
                    <a:pt x="2145" y="508"/>
                    <a:pt x="2114" y="492"/>
                  </a:cubicBezTo>
                  <a:cubicBezTo>
                    <a:pt x="2074" y="495"/>
                    <a:pt x="2034" y="494"/>
                    <a:pt x="1994" y="500"/>
                  </a:cubicBezTo>
                  <a:cubicBezTo>
                    <a:pt x="1982" y="502"/>
                    <a:pt x="1962" y="516"/>
                    <a:pt x="1962" y="516"/>
                  </a:cubicBezTo>
                  <a:cubicBezTo>
                    <a:pt x="1937" y="565"/>
                    <a:pt x="1834" y="560"/>
                    <a:pt x="1794" y="564"/>
                  </a:cubicBezTo>
                  <a:cubicBezTo>
                    <a:pt x="1788" y="566"/>
                    <a:pt x="1755" y="571"/>
                    <a:pt x="1746" y="580"/>
                  </a:cubicBezTo>
                  <a:cubicBezTo>
                    <a:pt x="1714" y="612"/>
                    <a:pt x="1765" y="583"/>
                    <a:pt x="1722" y="604"/>
                  </a:cubicBezTo>
                  <a:cubicBezTo>
                    <a:pt x="1594" y="588"/>
                    <a:pt x="1610" y="588"/>
                    <a:pt x="1410" y="588"/>
                  </a:cubicBezTo>
                  <a:cubicBezTo>
                    <a:pt x="1356" y="588"/>
                    <a:pt x="1306" y="612"/>
                    <a:pt x="1282" y="660"/>
                  </a:cubicBezTo>
                  <a:cubicBezTo>
                    <a:pt x="1237" y="657"/>
                    <a:pt x="1191" y="657"/>
                    <a:pt x="1146" y="652"/>
                  </a:cubicBezTo>
                  <a:cubicBezTo>
                    <a:pt x="1123" y="650"/>
                    <a:pt x="1104" y="635"/>
                    <a:pt x="1082" y="628"/>
                  </a:cubicBezTo>
                  <a:cubicBezTo>
                    <a:pt x="1037" y="613"/>
                    <a:pt x="985" y="597"/>
                    <a:pt x="938" y="588"/>
                  </a:cubicBezTo>
                  <a:cubicBezTo>
                    <a:pt x="841" y="539"/>
                    <a:pt x="809" y="554"/>
                    <a:pt x="666" y="548"/>
                  </a:cubicBezTo>
                  <a:cubicBezTo>
                    <a:pt x="655" y="543"/>
                    <a:pt x="645" y="537"/>
                    <a:pt x="634" y="532"/>
                  </a:cubicBezTo>
                  <a:cubicBezTo>
                    <a:pt x="629" y="529"/>
                    <a:pt x="618" y="524"/>
                    <a:pt x="618" y="524"/>
                  </a:cubicBezTo>
                  <a:cubicBezTo>
                    <a:pt x="598" y="494"/>
                    <a:pt x="589" y="479"/>
                    <a:pt x="562" y="452"/>
                  </a:cubicBezTo>
                  <a:cubicBezTo>
                    <a:pt x="550" y="440"/>
                    <a:pt x="514" y="436"/>
                    <a:pt x="514" y="436"/>
                  </a:cubicBezTo>
                  <a:cubicBezTo>
                    <a:pt x="424" y="442"/>
                    <a:pt x="380" y="451"/>
                    <a:pt x="290" y="436"/>
                  </a:cubicBezTo>
                  <a:cubicBezTo>
                    <a:pt x="278" y="434"/>
                    <a:pt x="269" y="425"/>
                    <a:pt x="258" y="420"/>
                  </a:cubicBezTo>
                  <a:cubicBezTo>
                    <a:pt x="220" y="401"/>
                    <a:pt x="173" y="415"/>
                    <a:pt x="130" y="412"/>
                  </a:cubicBezTo>
                  <a:cubicBezTo>
                    <a:pt x="109" y="391"/>
                    <a:pt x="86" y="381"/>
                    <a:pt x="58" y="372"/>
                  </a:cubicBezTo>
                  <a:cubicBezTo>
                    <a:pt x="55" y="367"/>
                    <a:pt x="56" y="356"/>
                    <a:pt x="50" y="356"/>
                  </a:cubicBezTo>
                  <a:cubicBezTo>
                    <a:pt x="44" y="356"/>
                    <a:pt x="45" y="377"/>
                    <a:pt x="42" y="372"/>
                  </a:cubicBezTo>
                  <a:cubicBezTo>
                    <a:pt x="30" y="348"/>
                    <a:pt x="36" y="317"/>
                    <a:pt x="26" y="292"/>
                  </a:cubicBezTo>
                  <a:cubicBezTo>
                    <a:pt x="22" y="281"/>
                    <a:pt x="10" y="260"/>
                    <a:pt x="10" y="260"/>
                  </a:cubicBezTo>
                  <a:cubicBezTo>
                    <a:pt x="18" y="229"/>
                    <a:pt x="21" y="203"/>
                    <a:pt x="50" y="188"/>
                  </a:cubicBezTo>
                  <a:cubicBezTo>
                    <a:pt x="39" y="154"/>
                    <a:pt x="53" y="110"/>
                    <a:pt x="18" y="92"/>
                  </a:cubicBezTo>
                  <a:cubicBezTo>
                    <a:pt x="8" y="62"/>
                    <a:pt x="0" y="49"/>
                    <a:pt x="18" y="12"/>
                  </a:cubicBezTo>
                  <a:cubicBezTo>
                    <a:pt x="23" y="2"/>
                    <a:pt x="39" y="5"/>
                    <a:pt x="49" y="0"/>
                  </a:cubicBezTo>
                  <a:close/>
                </a:path>
              </a:pathLst>
            </a:cu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nchor="b"/>
            <a:lstStyle/>
            <a:p>
              <a:endParaRPr lang="en-US"/>
            </a:p>
          </p:txBody>
        </p:sp>
        <p:grpSp>
          <p:nvGrpSpPr>
            <p:cNvPr id="119814" name="Groupe 316">
              <a:extLst>
                <a:ext uri="{FF2B5EF4-FFF2-40B4-BE49-F238E27FC236}">
                  <a16:creationId xmlns:a16="http://schemas.microsoft.com/office/drawing/2014/main" id="{69C218D9-69FC-35B4-E37D-33C3687BC187}"/>
                </a:ext>
              </a:extLst>
            </p:cNvPr>
            <p:cNvGrpSpPr>
              <a:grpSpLocks/>
            </p:cNvGrpSpPr>
            <p:nvPr/>
          </p:nvGrpSpPr>
          <p:grpSpPr bwMode="auto">
            <a:xfrm>
              <a:off x="828675" y="1412332"/>
              <a:ext cx="8121650" cy="2592732"/>
              <a:chOff x="828675" y="1412332"/>
              <a:chExt cx="8121650" cy="2592732"/>
            </a:xfrm>
          </p:grpSpPr>
          <p:sp>
            <p:nvSpPr>
              <p:cNvPr id="119819" name="Rectangle 307">
                <a:extLst>
                  <a:ext uri="{FF2B5EF4-FFF2-40B4-BE49-F238E27FC236}">
                    <a16:creationId xmlns:a16="http://schemas.microsoft.com/office/drawing/2014/main" id="{408CB9B4-8992-F5E7-2E12-B43D9B0F4E31}"/>
                  </a:ext>
                </a:extLst>
              </p:cNvPr>
              <p:cNvSpPr>
                <a:spLocks noChangeArrowheads="1"/>
              </p:cNvSpPr>
              <p:nvPr/>
            </p:nvSpPr>
            <p:spPr bwMode="auto">
              <a:xfrm>
                <a:off x="2081213" y="3276600"/>
                <a:ext cx="618579" cy="7284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0" name="AutoShape 3">
                <a:extLst>
                  <a:ext uri="{FF2B5EF4-FFF2-40B4-BE49-F238E27FC236}">
                    <a16:creationId xmlns:a16="http://schemas.microsoft.com/office/drawing/2014/main" id="{65063BC1-8BD7-18B1-D6D2-B94342B0DB76}"/>
                  </a:ext>
                </a:extLst>
              </p:cNvPr>
              <p:cNvSpPr>
                <a:spLocks noChangeArrowheads="1"/>
              </p:cNvSpPr>
              <p:nvPr/>
            </p:nvSpPr>
            <p:spPr bwMode="auto">
              <a:xfrm>
                <a:off x="5321300" y="2228850"/>
                <a:ext cx="287338" cy="460375"/>
              </a:xfrm>
              <a:prstGeom prst="roundRect">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1" name="AutoShape 5">
                <a:extLst>
                  <a:ext uri="{FF2B5EF4-FFF2-40B4-BE49-F238E27FC236}">
                    <a16:creationId xmlns:a16="http://schemas.microsoft.com/office/drawing/2014/main" id="{BACB0B07-CEFA-C806-D6CA-DB30076CE87D}"/>
                  </a:ext>
                </a:extLst>
              </p:cNvPr>
              <p:cNvSpPr>
                <a:spLocks noChangeArrowheads="1"/>
              </p:cNvSpPr>
              <p:nvPr/>
            </p:nvSpPr>
            <p:spPr bwMode="auto">
              <a:xfrm>
                <a:off x="4802188" y="2228850"/>
                <a:ext cx="287337" cy="460375"/>
              </a:xfrm>
              <a:prstGeom prst="roundRect">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2" name="AutoShape 6">
                <a:extLst>
                  <a:ext uri="{FF2B5EF4-FFF2-40B4-BE49-F238E27FC236}">
                    <a16:creationId xmlns:a16="http://schemas.microsoft.com/office/drawing/2014/main" id="{8A70F47A-9099-E9B7-9AB0-DFBC29ED86D6}"/>
                  </a:ext>
                </a:extLst>
              </p:cNvPr>
              <p:cNvSpPr>
                <a:spLocks noChangeArrowheads="1"/>
              </p:cNvSpPr>
              <p:nvPr/>
            </p:nvSpPr>
            <p:spPr bwMode="auto">
              <a:xfrm>
                <a:off x="828675" y="2228850"/>
                <a:ext cx="287338" cy="460375"/>
              </a:xfrm>
              <a:prstGeom prst="roundRect">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3" name="AutoShape 7">
                <a:extLst>
                  <a:ext uri="{FF2B5EF4-FFF2-40B4-BE49-F238E27FC236}">
                    <a16:creationId xmlns:a16="http://schemas.microsoft.com/office/drawing/2014/main" id="{DFDC9DA9-595D-C8F2-F633-77BCBB51D076}"/>
                  </a:ext>
                </a:extLst>
              </p:cNvPr>
              <p:cNvSpPr>
                <a:spLocks noChangeArrowheads="1"/>
              </p:cNvSpPr>
              <p:nvPr/>
            </p:nvSpPr>
            <p:spPr bwMode="auto">
              <a:xfrm>
                <a:off x="1346200" y="2228850"/>
                <a:ext cx="287338" cy="460375"/>
              </a:xfrm>
              <a:prstGeom prst="roundRect">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4" name="Text Box 11">
                <a:extLst>
                  <a:ext uri="{FF2B5EF4-FFF2-40B4-BE49-F238E27FC236}">
                    <a16:creationId xmlns:a16="http://schemas.microsoft.com/office/drawing/2014/main" id="{3AB65D58-F9E8-24F0-F87A-B9DCF4174B6C}"/>
                  </a:ext>
                </a:extLst>
              </p:cNvPr>
              <p:cNvSpPr txBox="1">
                <a:spLocks noChangeArrowheads="1"/>
              </p:cNvSpPr>
              <p:nvPr/>
            </p:nvSpPr>
            <p:spPr bwMode="auto">
              <a:xfrm>
                <a:off x="7050088" y="2824740"/>
                <a:ext cx="1032863"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Cooling system</a:t>
                </a:r>
              </a:p>
            </p:txBody>
          </p:sp>
          <p:sp>
            <p:nvSpPr>
              <p:cNvPr id="119825" name="Line 12">
                <a:extLst>
                  <a:ext uri="{FF2B5EF4-FFF2-40B4-BE49-F238E27FC236}">
                    <a16:creationId xmlns:a16="http://schemas.microsoft.com/office/drawing/2014/main" id="{142A58D1-F0F9-A9EA-3BDB-D6BF5C38C146}"/>
                  </a:ext>
                </a:extLst>
              </p:cNvPr>
              <p:cNvSpPr>
                <a:spLocks noChangeShapeType="1"/>
              </p:cNvSpPr>
              <p:nvPr/>
            </p:nvSpPr>
            <p:spPr bwMode="auto">
              <a:xfrm flipH="1">
                <a:off x="5146675" y="2573338"/>
                <a:ext cx="1588" cy="409575"/>
              </a:xfrm>
              <a:prstGeom prst="line">
                <a:avLst/>
              </a:prstGeom>
              <a:noFill/>
              <a:ln w="38100">
                <a:solidFill>
                  <a:srgbClr val="E7403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26" name="AutoShape 15">
                <a:extLst>
                  <a:ext uri="{FF2B5EF4-FFF2-40B4-BE49-F238E27FC236}">
                    <a16:creationId xmlns:a16="http://schemas.microsoft.com/office/drawing/2014/main" id="{3B13D00E-2E87-BE46-F79D-9377DEF8FF11}"/>
                  </a:ext>
                </a:extLst>
              </p:cNvPr>
              <p:cNvSpPr>
                <a:spLocks noChangeArrowheads="1"/>
              </p:cNvSpPr>
              <p:nvPr/>
            </p:nvSpPr>
            <p:spPr bwMode="auto">
              <a:xfrm>
                <a:off x="8432800" y="2170113"/>
                <a:ext cx="517525" cy="922337"/>
              </a:xfrm>
              <a:prstGeom prst="can">
                <a:avLst>
                  <a:gd name="adj" fmla="val 44555"/>
                </a:avLst>
              </a:prstGeom>
              <a:noFill/>
              <a:ln w="9525">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7" name="AutoShape 16">
                <a:extLst>
                  <a:ext uri="{FF2B5EF4-FFF2-40B4-BE49-F238E27FC236}">
                    <a16:creationId xmlns:a16="http://schemas.microsoft.com/office/drawing/2014/main" id="{C4DA042F-4A50-62B9-F35E-6B2BE879B513}"/>
                  </a:ext>
                </a:extLst>
              </p:cNvPr>
              <p:cNvSpPr>
                <a:spLocks noChangeArrowheads="1"/>
              </p:cNvSpPr>
              <p:nvPr/>
            </p:nvSpPr>
            <p:spPr bwMode="auto">
              <a:xfrm>
                <a:off x="6934200" y="2459038"/>
                <a:ext cx="1325563" cy="747712"/>
              </a:xfrm>
              <a:prstGeom prst="cube">
                <a:avLst>
                  <a:gd name="adj" fmla="val 25000"/>
                </a:avLst>
              </a:prstGeom>
              <a:noFill/>
              <a:ln w="9525">
                <a:solidFill>
                  <a:srgbClr val="0033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28" name="Text Box 17">
                <a:extLst>
                  <a:ext uri="{FF2B5EF4-FFF2-40B4-BE49-F238E27FC236}">
                    <a16:creationId xmlns:a16="http://schemas.microsoft.com/office/drawing/2014/main" id="{81B87F2F-F794-AF3B-F918-6409EE363B4C}"/>
                  </a:ext>
                </a:extLst>
              </p:cNvPr>
              <p:cNvSpPr txBox="1">
                <a:spLocks noChangeArrowheads="1"/>
              </p:cNvSpPr>
              <p:nvPr/>
            </p:nvSpPr>
            <p:spPr bwMode="auto">
              <a:xfrm rot="-5400000">
                <a:off x="8401150" y="2548134"/>
                <a:ext cx="60305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Bulk LN</a:t>
                </a:r>
                <a:r>
                  <a:rPr lang="en-US" altLang="fr-FR" sz="800" baseline="-25000">
                    <a:latin typeface="FuturaA Bk BT" pitchFamily="34" charset="0"/>
                  </a:rPr>
                  <a:t>2</a:t>
                </a:r>
                <a:r>
                  <a:rPr lang="en-US" altLang="fr-FR" sz="800">
                    <a:latin typeface="FuturaA Bk BT" pitchFamily="34" charset="0"/>
                  </a:rPr>
                  <a:t> </a:t>
                </a:r>
              </a:p>
              <a:p>
                <a:pPr algn="ctr" eaLnBrk="1" hangingPunct="1">
                  <a:lnSpc>
                    <a:spcPct val="90000"/>
                  </a:lnSpc>
                </a:pPr>
                <a:r>
                  <a:rPr lang="en-US" altLang="fr-FR" sz="800">
                    <a:latin typeface="FuturaA Bk BT" pitchFamily="34" charset="0"/>
                  </a:rPr>
                  <a:t>Storage</a:t>
                </a:r>
              </a:p>
            </p:txBody>
          </p:sp>
          <p:sp>
            <p:nvSpPr>
              <p:cNvPr id="119829" name="Line 18">
                <a:extLst>
                  <a:ext uri="{FF2B5EF4-FFF2-40B4-BE49-F238E27FC236}">
                    <a16:creationId xmlns:a16="http://schemas.microsoft.com/office/drawing/2014/main" id="{2A792774-362B-40BE-4116-19AB25095696}"/>
                  </a:ext>
                </a:extLst>
              </p:cNvPr>
              <p:cNvSpPr>
                <a:spLocks noChangeShapeType="1"/>
              </p:cNvSpPr>
              <p:nvPr/>
            </p:nvSpPr>
            <p:spPr bwMode="auto">
              <a:xfrm flipH="1">
                <a:off x="8258175" y="2978150"/>
                <a:ext cx="1730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30" name="Line 19">
                <a:extLst>
                  <a:ext uri="{FF2B5EF4-FFF2-40B4-BE49-F238E27FC236}">
                    <a16:creationId xmlns:a16="http://schemas.microsoft.com/office/drawing/2014/main" id="{CA4659F9-BEBA-E0BB-FD9F-B4A4A53C2046}"/>
                  </a:ext>
                </a:extLst>
              </p:cNvPr>
              <p:cNvSpPr>
                <a:spLocks noChangeShapeType="1"/>
              </p:cNvSpPr>
              <p:nvPr/>
            </p:nvSpPr>
            <p:spPr bwMode="auto">
              <a:xfrm flipH="1">
                <a:off x="8258175" y="2862263"/>
                <a:ext cx="1730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31" name="AutoShape 20">
                <a:extLst>
                  <a:ext uri="{FF2B5EF4-FFF2-40B4-BE49-F238E27FC236}">
                    <a16:creationId xmlns:a16="http://schemas.microsoft.com/office/drawing/2014/main" id="{29E59FE4-C261-B83E-AFD4-8F32D8AF6F41}"/>
                  </a:ext>
                </a:extLst>
              </p:cNvPr>
              <p:cNvSpPr>
                <a:spLocks/>
              </p:cNvSpPr>
              <p:nvPr/>
            </p:nvSpPr>
            <p:spPr bwMode="auto">
              <a:xfrm rot="5400000">
                <a:off x="5434806" y="1710532"/>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32" name="AutoShape 21">
                <a:extLst>
                  <a:ext uri="{FF2B5EF4-FFF2-40B4-BE49-F238E27FC236}">
                    <a16:creationId xmlns:a16="http://schemas.microsoft.com/office/drawing/2014/main" id="{3DE9CDB7-6DA6-BAAE-1757-45B2299ED8AA}"/>
                  </a:ext>
                </a:extLst>
              </p:cNvPr>
              <p:cNvSpPr>
                <a:spLocks/>
              </p:cNvSpPr>
              <p:nvPr/>
            </p:nvSpPr>
            <p:spPr bwMode="auto">
              <a:xfrm>
                <a:off x="5376863" y="21145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33" name="AutoShape 22">
                <a:extLst>
                  <a:ext uri="{FF2B5EF4-FFF2-40B4-BE49-F238E27FC236}">
                    <a16:creationId xmlns:a16="http://schemas.microsoft.com/office/drawing/2014/main" id="{EAD86B7A-FAC8-0056-19ED-D25D6379532A}"/>
                  </a:ext>
                </a:extLst>
              </p:cNvPr>
              <p:cNvSpPr>
                <a:spLocks/>
              </p:cNvSpPr>
              <p:nvPr/>
            </p:nvSpPr>
            <p:spPr bwMode="auto">
              <a:xfrm>
                <a:off x="5376863" y="21717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34" name="AutoShape 23">
                <a:extLst>
                  <a:ext uri="{FF2B5EF4-FFF2-40B4-BE49-F238E27FC236}">
                    <a16:creationId xmlns:a16="http://schemas.microsoft.com/office/drawing/2014/main" id="{F957407A-BD29-3FFD-A67F-2165E5190782}"/>
                  </a:ext>
                </a:extLst>
              </p:cNvPr>
              <p:cNvSpPr>
                <a:spLocks/>
              </p:cNvSpPr>
              <p:nvPr/>
            </p:nvSpPr>
            <p:spPr bwMode="auto">
              <a:xfrm rot="10800000">
                <a:off x="5492750" y="21717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35" name="AutoShape 24">
                <a:extLst>
                  <a:ext uri="{FF2B5EF4-FFF2-40B4-BE49-F238E27FC236}">
                    <a16:creationId xmlns:a16="http://schemas.microsoft.com/office/drawing/2014/main" id="{F4EFC5C2-2BDB-02F4-9AFC-47B997C94053}"/>
                  </a:ext>
                </a:extLst>
              </p:cNvPr>
              <p:cNvSpPr>
                <a:spLocks/>
              </p:cNvSpPr>
              <p:nvPr/>
            </p:nvSpPr>
            <p:spPr bwMode="auto">
              <a:xfrm rot="10800000">
                <a:off x="5492750" y="21145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36" name="Line 25">
                <a:extLst>
                  <a:ext uri="{FF2B5EF4-FFF2-40B4-BE49-F238E27FC236}">
                    <a16:creationId xmlns:a16="http://schemas.microsoft.com/office/drawing/2014/main" id="{90932F5A-A213-953D-2DF2-3CA36D1D4516}"/>
                  </a:ext>
                </a:extLst>
              </p:cNvPr>
              <p:cNvSpPr>
                <a:spLocks noChangeShapeType="1"/>
              </p:cNvSpPr>
              <p:nvPr/>
            </p:nvSpPr>
            <p:spPr bwMode="auto">
              <a:xfrm>
                <a:off x="5435600" y="21717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37" name="Line 26">
                <a:extLst>
                  <a:ext uri="{FF2B5EF4-FFF2-40B4-BE49-F238E27FC236}">
                    <a16:creationId xmlns:a16="http://schemas.microsoft.com/office/drawing/2014/main" id="{AB41F050-5039-7EE3-A192-E4274A68556C}"/>
                  </a:ext>
                </a:extLst>
              </p:cNvPr>
              <p:cNvSpPr>
                <a:spLocks noChangeShapeType="1"/>
              </p:cNvSpPr>
              <p:nvPr/>
            </p:nvSpPr>
            <p:spPr bwMode="auto">
              <a:xfrm>
                <a:off x="5435600" y="21129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38" name="Line 27">
                <a:extLst>
                  <a:ext uri="{FF2B5EF4-FFF2-40B4-BE49-F238E27FC236}">
                    <a16:creationId xmlns:a16="http://schemas.microsoft.com/office/drawing/2014/main" id="{EAED7909-9F73-1E4B-AC77-C5BEB1664C97}"/>
                  </a:ext>
                </a:extLst>
              </p:cNvPr>
              <p:cNvSpPr>
                <a:spLocks noChangeShapeType="1"/>
              </p:cNvSpPr>
              <p:nvPr/>
            </p:nvSpPr>
            <p:spPr bwMode="auto">
              <a:xfrm>
                <a:off x="5435600" y="22288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39" name="Line 28">
                <a:extLst>
                  <a:ext uri="{FF2B5EF4-FFF2-40B4-BE49-F238E27FC236}">
                    <a16:creationId xmlns:a16="http://schemas.microsoft.com/office/drawing/2014/main" id="{34809D99-3BB5-4451-0F63-CD92F0A1A9BD}"/>
                  </a:ext>
                </a:extLst>
              </p:cNvPr>
              <p:cNvSpPr>
                <a:spLocks noChangeShapeType="1"/>
              </p:cNvSpPr>
              <p:nvPr/>
            </p:nvSpPr>
            <p:spPr bwMode="auto">
              <a:xfrm>
                <a:off x="5376863" y="22002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0" name="Line 29">
                <a:extLst>
                  <a:ext uri="{FF2B5EF4-FFF2-40B4-BE49-F238E27FC236}">
                    <a16:creationId xmlns:a16="http://schemas.microsoft.com/office/drawing/2014/main" id="{A418FD54-767C-EB28-E79D-C3A32D1F20AB}"/>
                  </a:ext>
                </a:extLst>
              </p:cNvPr>
              <p:cNvSpPr>
                <a:spLocks noChangeShapeType="1"/>
              </p:cNvSpPr>
              <p:nvPr/>
            </p:nvSpPr>
            <p:spPr bwMode="auto">
              <a:xfrm>
                <a:off x="5376863" y="21447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1" name="AutoShape 30">
                <a:extLst>
                  <a:ext uri="{FF2B5EF4-FFF2-40B4-BE49-F238E27FC236}">
                    <a16:creationId xmlns:a16="http://schemas.microsoft.com/office/drawing/2014/main" id="{80BC2FB4-C8F5-F8A4-38EC-CC1B93840DD8}"/>
                  </a:ext>
                </a:extLst>
              </p:cNvPr>
              <p:cNvSpPr>
                <a:spLocks/>
              </p:cNvSpPr>
              <p:nvPr/>
            </p:nvSpPr>
            <p:spPr bwMode="auto">
              <a:xfrm>
                <a:off x="5376863" y="17700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42" name="AutoShape 31">
                <a:extLst>
                  <a:ext uri="{FF2B5EF4-FFF2-40B4-BE49-F238E27FC236}">
                    <a16:creationId xmlns:a16="http://schemas.microsoft.com/office/drawing/2014/main" id="{F5C28B28-ECE7-1F85-0BA6-B54F2F64CB21}"/>
                  </a:ext>
                </a:extLst>
              </p:cNvPr>
              <p:cNvSpPr>
                <a:spLocks/>
              </p:cNvSpPr>
              <p:nvPr/>
            </p:nvSpPr>
            <p:spPr bwMode="auto">
              <a:xfrm>
                <a:off x="5376863" y="18272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43" name="AutoShape 32">
                <a:extLst>
                  <a:ext uri="{FF2B5EF4-FFF2-40B4-BE49-F238E27FC236}">
                    <a16:creationId xmlns:a16="http://schemas.microsoft.com/office/drawing/2014/main" id="{408A38E4-D46E-0B92-F814-9D22297973CB}"/>
                  </a:ext>
                </a:extLst>
              </p:cNvPr>
              <p:cNvSpPr>
                <a:spLocks/>
              </p:cNvSpPr>
              <p:nvPr/>
            </p:nvSpPr>
            <p:spPr bwMode="auto">
              <a:xfrm rot="10800000">
                <a:off x="5492750" y="18272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44" name="AutoShape 33">
                <a:extLst>
                  <a:ext uri="{FF2B5EF4-FFF2-40B4-BE49-F238E27FC236}">
                    <a16:creationId xmlns:a16="http://schemas.microsoft.com/office/drawing/2014/main" id="{317C88FC-E84E-82B8-731B-0E98FB0E809B}"/>
                  </a:ext>
                </a:extLst>
              </p:cNvPr>
              <p:cNvSpPr>
                <a:spLocks/>
              </p:cNvSpPr>
              <p:nvPr/>
            </p:nvSpPr>
            <p:spPr bwMode="auto">
              <a:xfrm rot="10800000">
                <a:off x="5492750" y="17700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45" name="Line 34">
                <a:extLst>
                  <a:ext uri="{FF2B5EF4-FFF2-40B4-BE49-F238E27FC236}">
                    <a16:creationId xmlns:a16="http://schemas.microsoft.com/office/drawing/2014/main" id="{340AF4E4-B5DB-5431-0FF2-0BF91C735650}"/>
                  </a:ext>
                </a:extLst>
              </p:cNvPr>
              <p:cNvSpPr>
                <a:spLocks noChangeShapeType="1"/>
              </p:cNvSpPr>
              <p:nvPr/>
            </p:nvSpPr>
            <p:spPr bwMode="auto">
              <a:xfrm>
                <a:off x="5435600" y="18272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6" name="Line 35">
                <a:extLst>
                  <a:ext uri="{FF2B5EF4-FFF2-40B4-BE49-F238E27FC236}">
                    <a16:creationId xmlns:a16="http://schemas.microsoft.com/office/drawing/2014/main" id="{65B42E45-1B37-3401-3C6F-AC4ED9326094}"/>
                  </a:ext>
                </a:extLst>
              </p:cNvPr>
              <p:cNvSpPr>
                <a:spLocks noChangeShapeType="1"/>
              </p:cNvSpPr>
              <p:nvPr/>
            </p:nvSpPr>
            <p:spPr bwMode="auto">
              <a:xfrm>
                <a:off x="5435600" y="17684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7" name="Line 36">
                <a:extLst>
                  <a:ext uri="{FF2B5EF4-FFF2-40B4-BE49-F238E27FC236}">
                    <a16:creationId xmlns:a16="http://schemas.microsoft.com/office/drawing/2014/main" id="{DA5910F5-F792-DA89-9561-6FD54EF9D325}"/>
                  </a:ext>
                </a:extLst>
              </p:cNvPr>
              <p:cNvSpPr>
                <a:spLocks noChangeShapeType="1"/>
              </p:cNvSpPr>
              <p:nvPr/>
            </p:nvSpPr>
            <p:spPr bwMode="auto">
              <a:xfrm>
                <a:off x="5435600" y="18843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8" name="Line 37">
                <a:extLst>
                  <a:ext uri="{FF2B5EF4-FFF2-40B4-BE49-F238E27FC236}">
                    <a16:creationId xmlns:a16="http://schemas.microsoft.com/office/drawing/2014/main" id="{7D9F382E-1B58-239E-B491-01B73B26DA99}"/>
                  </a:ext>
                </a:extLst>
              </p:cNvPr>
              <p:cNvSpPr>
                <a:spLocks noChangeShapeType="1"/>
              </p:cNvSpPr>
              <p:nvPr/>
            </p:nvSpPr>
            <p:spPr bwMode="auto">
              <a:xfrm>
                <a:off x="5376863" y="18557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49" name="Line 38">
                <a:extLst>
                  <a:ext uri="{FF2B5EF4-FFF2-40B4-BE49-F238E27FC236}">
                    <a16:creationId xmlns:a16="http://schemas.microsoft.com/office/drawing/2014/main" id="{91878ADD-A2F2-AFB3-D32C-4C35E1E8BE7B}"/>
                  </a:ext>
                </a:extLst>
              </p:cNvPr>
              <p:cNvSpPr>
                <a:spLocks noChangeShapeType="1"/>
              </p:cNvSpPr>
              <p:nvPr/>
            </p:nvSpPr>
            <p:spPr bwMode="auto">
              <a:xfrm>
                <a:off x="5376863" y="18002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0" name="AutoShape 39">
                <a:extLst>
                  <a:ext uri="{FF2B5EF4-FFF2-40B4-BE49-F238E27FC236}">
                    <a16:creationId xmlns:a16="http://schemas.microsoft.com/office/drawing/2014/main" id="{840E9B5F-9CF7-304A-B6F5-8E6BF4D3FAB9}"/>
                  </a:ext>
                </a:extLst>
              </p:cNvPr>
              <p:cNvSpPr>
                <a:spLocks/>
              </p:cNvSpPr>
              <p:nvPr/>
            </p:nvSpPr>
            <p:spPr bwMode="auto">
              <a:xfrm>
                <a:off x="5376863" y="18843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51" name="AutoShape 40">
                <a:extLst>
                  <a:ext uri="{FF2B5EF4-FFF2-40B4-BE49-F238E27FC236}">
                    <a16:creationId xmlns:a16="http://schemas.microsoft.com/office/drawing/2014/main" id="{E634D583-E5CF-4C8D-5DFD-F6429AD7D49B}"/>
                  </a:ext>
                </a:extLst>
              </p:cNvPr>
              <p:cNvSpPr>
                <a:spLocks/>
              </p:cNvSpPr>
              <p:nvPr/>
            </p:nvSpPr>
            <p:spPr bwMode="auto">
              <a:xfrm>
                <a:off x="5376863" y="19415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52" name="AutoShape 41">
                <a:extLst>
                  <a:ext uri="{FF2B5EF4-FFF2-40B4-BE49-F238E27FC236}">
                    <a16:creationId xmlns:a16="http://schemas.microsoft.com/office/drawing/2014/main" id="{3412CC6F-511B-B7D4-F698-19596F50D2C4}"/>
                  </a:ext>
                </a:extLst>
              </p:cNvPr>
              <p:cNvSpPr>
                <a:spLocks/>
              </p:cNvSpPr>
              <p:nvPr/>
            </p:nvSpPr>
            <p:spPr bwMode="auto">
              <a:xfrm rot="10800000">
                <a:off x="5492750" y="19415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53" name="AutoShape 42">
                <a:extLst>
                  <a:ext uri="{FF2B5EF4-FFF2-40B4-BE49-F238E27FC236}">
                    <a16:creationId xmlns:a16="http://schemas.microsoft.com/office/drawing/2014/main" id="{0360413A-9BBB-C792-FEC1-8CE71BA9FAF8}"/>
                  </a:ext>
                </a:extLst>
              </p:cNvPr>
              <p:cNvSpPr>
                <a:spLocks/>
              </p:cNvSpPr>
              <p:nvPr/>
            </p:nvSpPr>
            <p:spPr bwMode="auto">
              <a:xfrm rot="10800000">
                <a:off x="5492750" y="18843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54" name="Line 43">
                <a:extLst>
                  <a:ext uri="{FF2B5EF4-FFF2-40B4-BE49-F238E27FC236}">
                    <a16:creationId xmlns:a16="http://schemas.microsoft.com/office/drawing/2014/main" id="{1625EA98-A5F4-53ED-B15F-E216C96D0888}"/>
                  </a:ext>
                </a:extLst>
              </p:cNvPr>
              <p:cNvSpPr>
                <a:spLocks noChangeShapeType="1"/>
              </p:cNvSpPr>
              <p:nvPr/>
            </p:nvSpPr>
            <p:spPr bwMode="auto">
              <a:xfrm>
                <a:off x="5435600" y="19415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5" name="Line 44">
                <a:extLst>
                  <a:ext uri="{FF2B5EF4-FFF2-40B4-BE49-F238E27FC236}">
                    <a16:creationId xmlns:a16="http://schemas.microsoft.com/office/drawing/2014/main" id="{217FE9D5-71AF-270D-42D7-3676D5A34071}"/>
                  </a:ext>
                </a:extLst>
              </p:cNvPr>
              <p:cNvSpPr>
                <a:spLocks noChangeShapeType="1"/>
              </p:cNvSpPr>
              <p:nvPr/>
            </p:nvSpPr>
            <p:spPr bwMode="auto">
              <a:xfrm>
                <a:off x="5435600" y="18827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6" name="Line 45">
                <a:extLst>
                  <a:ext uri="{FF2B5EF4-FFF2-40B4-BE49-F238E27FC236}">
                    <a16:creationId xmlns:a16="http://schemas.microsoft.com/office/drawing/2014/main" id="{634C8B0F-E48E-824F-651F-C02F950ED591}"/>
                  </a:ext>
                </a:extLst>
              </p:cNvPr>
              <p:cNvSpPr>
                <a:spLocks noChangeShapeType="1"/>
              </p:cNvSpPr>
              <p:nvPr/>
            </p:nvSpPr>
            <p:spPr bwMode="auto">
              <a:xfrm>
                <a:off x="5435600"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7" name="Line 46">
                <a:extLst>
                  <a:ext uri="{FF2B5EF4-FFF2-40B4-BE49-F238E27FC236}">
                    <a16:creationId xmlns:a16="http://schemas.microsoft.com/office/drawing/2014/main" id="{BDC51B2F-61D6-3BEC-034D-76ABDAB28DA4}"/>
                  </a:ext>
                </a:extLst>
              </p:cNvPr>
              <p:cNvSpPr>
                <a:spLocks noChangeShapeType="1"/>
              </p:cNvSpPr>
              <p:nvPr/>
            </p:nvSpPr>
            <p:spPr bwMode="auto">
              <a:xfrm>
                <a:off x="5376863" y="19700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8" name="Line 47">
                <a:extLst>
                  <a:ext uri="{FF2B5EF4-FFF2-40B4-BE49-F238E27FC236}">
                    <a16:creationId xmlns:a16="http://schemas.microsoft.com/office/drawing/2014/main" id="{735E2F2C-212A-8E1B-AA7D-58CCD3AFD2E9}"/>
                  </a:ext>
                </a:extLst>
              </p:cNvPr>
              <p:cNvSpPr>
                <a:spLocks noChangeShapeType="1"/>
              </p:cNvSpPr>
              <p:nvPr/>
            </p:nvSpPr>
            <p:spPr bwMode="auto">
              <a:xfrm>
                <a:off x="5376863" y="19145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59" name="AutoShape 48">
                <a:extLst>
                  <a:ext uri="{FF2B5EF4-FFF2-40B4-BE49-F238E27FC236}">
                    <a16:creationId xmlns:a16="http://schemas.microsoft.com/office/drawing/2014/main" id="{DE383400-0321-6F2A-B378-4EC377B98AC7}"/>
                  </a:ext>
                </a:extLst>
              </p:cNvPr>
              <p:cNvSpPr>
                <a:spLocks/>
              </p:cNvSpPr>
              <p:nvPr/>
            </p:nvSpPr>
            <p:spPr bwMode="auto">
              <a:xfrm>
                <a:off x="5376863" y="20002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60" name="AutoShape 49">
                <a:extLst>
                  <a:ext uri="{FF2B5EF4-FFF2-40B4-BE49-F238E27FC236}">
                    <a16:creationId xmlns:a16="http://schemas.microsoft.com/office/drawing/2014/main" id="{96C2E2B4-A284-B25B-1D63-A9FFF6F2CB08}"/>
                  </a:ext>
                </a:extLst>
              </p:cNvPr>
              <p:cNvSpPr>
                <a:spLocks/>
              </p:cNvSpPr>
              <p:nvPr/>
            </p:nvSpPr>
            <p:spPr bwMode="auto">
              <a:xfrm>
                <a:off x="5376863" y="20574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61" name="AutoShape 50">
                <a:extLst>
                  <a:ext uri="{FF2B5EF4-FFF2-40B4-BE49-F238E27FC236}">
                    <a16:creationId xmlns:a16="http://schemas.microsoft.com/office/drawing/2014/main" id="{2B9B3EE7-B8A0-01CA-55E6-BB13D3F28B2E}"/>
                  </a:ext>
                </a:extLst>
              </p:cNvPr>
              <p:cNvSpPr>
                <a:spLocks/>
              </p:cNvSpPr>
              <p:nvPr/>
            </p:nvSpPr>
            <p:spPr bwMode="auto">
              <a:xfrm rot="10800000">
                <a:off x="5492750" y="20574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62" name="AutoShape 51">
                <a:extLst>
                  <a:ext uri="{FF2B5EF4-FFF2-40B4-BE49-F238E27FC236}">
                    <a16:creationId xmlns:a16="http://schemas.microsoft.com/office/drawing/2014/main" id="{F0A14D14-8157-B5ED-3785-603385EE48B4}"/>
                  </a:ext>
                </a:extLst>
              </p:cNvPr>
              <p:cNvSpPr>
                <a:spLocks/>
              </p:cNvSpPr>
              <p:nvPr/>
            </p:nvSpPr>
            <p:spPr bwMode="auto">
              <a:xfrm rot="10800000">
                <a:off x="5492750" y="20002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63" name="Line 52">
                <a:extLst>
                  <a:ext uri="{FF2B5EF4-FFF2-40B4-BE49-F238E27FC236}">
                    <a16:creationId xmlns:a16="http://schemas.microsoft.com/office/drawing/2014/main" id="{9667A52E-FCB1-3DB8-229E-7629EDB0EFE8}"/>
                  </a:ext>
                </a:extLst>
              </p:cNvPr>
              <p:cNvSpPr>
                <a:spLocks noChangeShapeType="1"/>
              </p:cNvSpPr>
              <p:nvPr/>
            </p:nvSpPr>
            <p:spPr bwMode="auto">
              <a:xfrm>
                <a:off x="5435600" y="20574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4" name="Line 53">
                <a:extLst>
                  <a:ext uri="{FF2B5EF4-FFF2-40B4-BE49-F238E27FC236}">
                    <a16:creationId xmlns:a16="http://schemas.microsoft.com/office/drawing/2014/main" id="{BB947146-E4F6-9EC3-C454-4F4E0375C692}"/>
                  </a:ext>
                </a:extLst>
              </p:cNvPr>
              <p:cNvSpPr>
                <a:spLocks noChangeShapeType="1"/>
              </p:cNvSpPr>
              <p:nvPr/>
            </p:nvSpPr>
            <p:spPr bwMode="auto">
              <a:xfrm>
                <a:off x="5435600"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5" name="Line 54">
                <a:extLst>
                  <a:ext uri="{FF2B5EF4-FFF2-40B4-BE49-F238E27FC236}">
                    <a16:creationId xmlns:a16="http://schemas.microsoft.com/office/drawing/2014/main" id="{DA23A305-A0E6-E1C9-4A2E-CABB531F0465}"/>
                  </a:ext>
                </a:extLst>
              </p:cNvPr>
              <p:cNvSpPr>
                <a:spLocks noChangeShapeType="1"/>
              </p:cNvSpPr>
              <p:nvPr/>
            </p:nvSpPr>
            <p:spPr bwMode="auto">
              <a:xfrm>
                <a:off x="5435600" y="21145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6" name="Line 55">
                <a:extLst>
                  <a:ext uri="{FF2B5EF4-FFF2-40B4-BE49-F238E27FC236}">
                    <a16:creationId xmlns:a16="http://schemas.microsoft.com/office/drawing/2014/main" id="{4B23C586-74F2-D9F8-BFE3-296CC75A3B34}"/>
                  </a:ext>
                </a:extLst>
              </p:cNvPr>
              <p:cNvSpPr>
                <a:spLocks noChangeShapeType="1"/>
              </p:cNvSpPr>
              <p:nvPr/>
            </p:nvSpPr>
            <p:spPr bwMode="auto">
              <a:xfrm>
                <a:off x="5376863" y="20859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7" name="Line 56">
                <a:extLst>
                  <a:ext uri="{FF2B5EF4-FFF2-40B4-BE49-F238E27FC236}">
                    <a16:creationId xmlns:a16="http://schemas.microsoft.com/office/drawing/2014/main" id="{60562256-7740-6793-7557-FF3FB66AADD2}"/>
                  </a:ext>
                </a:extLst>
              </p:cNvPr>
              <p:cNvSpPr>
                <a:spLocks noChangeShapeType="1"/>
              </p:cNvSpPr>
              <p:nvPr/>
            </p:nvSpPr>
            <p:spPr bwMode="auto">
              <a:xfrm>
                <a:off x="5376863" y="20304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8" name="Line 57">
                <a:extLst>
                  <a:ext uri="{FF2B5EF4-FFF2-40B4-BE49-F238E27FC236}">
                    <a16:creationId xmlns:a16="http://schemas.microsoft.com/office/drawing/2014/main" id="{E31C98D1-CD9C-6FD1-AB61-215CAD800DB7}"/>
                  </a:ext>
                </a:extLst>
              </p:cNvPr>
              <p:cNvSpPr>
                <a:spLocks noChangeShapeType="1"/>
              </p:cNvSpPr>
              <p:nvPr/>
            </p:nvSpPr>
            <p:spPr bwMode="auto">
              <a:xfrm flipV="1">
                <a:off x="5467350" y="2516188"/>
                <a:ext cx="0" cy="931862"/>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69" name="Line 58">
                <a:extLst>
                  <a:ext uri="{FF2B5EF4-FFF2-40B4-BE49-F238E27FC236}">
                    <a16:creationId xmlns:a16="http://schemas.microsoft.com/office/drawing/2014/main" id="{536372C3-EB10-40E7-E71D-B009021EF9E1}"/>
                  </a:ext>
                </a:extLst>
              </p:cNvPr>
              <p:cNvSpPr>
                <a:spLocks noChangeShapeType="1"/>
              </p:cNvSpPr>
              <p:nvPr/>
            </p:nvSpPr>
            <p:spPr bwMode="auto">
              <a:xfrm flipV="1">
                <a:off x="5467350" y="2228850"/>
                <a:ext cx="0" cy="287338"/>
              </a:xfrm>
              <a:prstGeom prst="line">
                <a:avLst/>
              </a:prstGeom>
              <a:noFill/>
              <a:ln w="76200">
                <a:solidFill>
                  <a:srgbClr val="66330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70" name="Line 59">
                <a:extLst>
                  <a:ext uri="{FF2B5EF4-FFF2-40B4-BE49-F238E27FC236}">
                    <a16:creationId xmlns:a16="http://schemas.microsoft.com/office/drawing/2014/main" id="{22A0C551-B919-01F9-F620-326862C6ED32}"/>
                  </a:ext>
                </a:extLst>
              </p:cNvPr>
              <p:cNvSpPr>
                <a:spLocks noChangeShapeType="1"/>
              </p:cNvSpPr>
              <p:nvPr/>
            </p:nvSpPr>
            <p:spPr bwMode="auto">
              <a:xfrm flipH="1" flipV="1">
                <a:off x="7913688" y="2976563"/>
                <a:ext cx="460375" cy="4032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nchor="b"/>
              <a:lstStyle/>
              <a:p>
                <a:endParaRPr lang="en-US"/>
              </a:p>
            </p:txBody>
          </p:sp>
          <p:sp>
            <p:nvSpPr>
              <p:cNvPr id="119871" name="AutoShape 60">
                <a:extLst>
                  <a:ext uri="{FF2B5EF4-FFF2-40B4-BE49-F238E27FC236}">
                    <a16:creationId xmlns:a16="http://schemas.microsoft.com/office/drawing/2014/main" id="{DE453BF2-3F9F-916D-1F36-38E7617DDE79}"/>
                  </a:ext>
                </a:extLst>
              </p:cNvPr>
              <p:cNvSpPr>
                <a:spLocks noChangeArrowheads="1"/>
              </p:cNvSpPr>
              <p:nvPr/>
            </p:nvSpPr>
            <p:spPr bwMode="auto">
              <a:xfrm>
                <a:off x="7913688" y="1825625"/>
                <a:ext cx="403225" cy="574675"/>
              </a:xfrm>
              <a:prstGeom prst="upArrow">
                <a:avLst>
                  <a:gd name="adj1" fmla="val 50000"/>
                  <a:gd name="adj2" fmla="val 35630"/>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72" name="AutoShape 61">
                <a:extLst>
                  <a:ext uri="{FF2B5EF4-FFF2-40B4-BE49-F238E27FC236}">
                    <a16:creationId xmlns:a16="http://schemas.microsoft.com/office/drawing/2014/main" id="{299E3342-A3BB-C1D8-3DEE-F1774B43E411}"/>
                  </a:ext>
                </a:extLst>
              </p:cNvPr>
              <p:cNvSpPr>
                <a:spLocks noChangeArrowheads="1"/>
              </p:cNvSpPr>
              <p:nvPr/>
            </p:nvSpPr>
            <p:spPr bwMode="auto">
              <a:xfrm>
                <a:off x="7510463" y="1825625"/>
                <a:ext cx="403225" cy="576263"/>
              </a:xfrm>
              <a:prstGeom prst="downArrow">
                <a:avLst>
                  <a:gd name="adj1" fmla="val 50000"/>
                  <a:gd name="adj2" fmla="val 35728"/>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73" name="Text Box 62">
                <a:extLst>
                  <a:ext uri="{FF2B5EF4-FFF2-40B4-BE49-F238E27FC236}">
                    <a16:creationId xmlns:a16="http://schemas.microsoft.com/office/drawing/2014/main" id="{E7FF92C3-831B-7299-BE2A-7A748A73AF01}"/>
                  </a:ext>
                </a:extLst>
              </p:cNvPr>
              <p:cNvSpPr txBox="1">
                <a:spLocks noChangeArrowheads="1"/>
              </p:cNvSpPr>
              <p:nvPr/>
            </p:nvSpPr>
            <p:spPr bwMode="auto">
              <a:xfrm rot="5400000">
                <a:off x="7898686" y="2035209"/>
                <a:ext cx="428467"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Heat</a:t>
                </a:r>
              </a:p>
            </p:txBody>
          </p:sp>
          <p:sp>
            <p:nvSpPr>
              <p:cNvPr id="119874" name="Text Box 63">
                <a:extLst>
                  <a:ext uri="{FF2B5EF4-FFF2-40B4-BE49-F238E27FC236}">
                    <a16:creationId xmlns:a16="http://schemas.microsoft.com/office/drawing/2014/main" id="{3458B08D-70BE-2776-E844-671545F82CBB}"/>
                  </a:ext>
                </a:extLst>
              </p:cNvPr>
              <p:cNvSpPr txBox="1">
                <a:spLocks noChangeArrowheads="1"/>
              </p:cNvSpPr>
              <p:nvPr/>
            </p:nvSpPr>
            <p:spPr bwMode="auto">
              <a:xfrm rot="5400000">
                <a:off x="7471310" y="1949484"/>
                <a:ext cx="495818"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Power</a:t>
                </a:r>
              </a:p>
            </p:txBody>
          </p:sp>
          <p:sp>
            <p:nvSpPr>
              <p:cNvPr id="119875" name="AutoShape 64">
                <a:extLst>
                  <a:ext uri="{FF2B5EF4-FFF2-40B4-BE49-F238E27FC236}">
                    <a16:creationId xmlns:a16="http://schemas.microsoft.com/office/drawing/2014/main" id="{ED255703-5830-29CB-D67F-D46BF97B17AC}"/>
                  </a:ext>
                </a:extLst>
              </p:cNvPr>
              <p:cNvSpPr>
                <a:spLocks noChangeArrowheads="1"/>
              </p:cNvSpPr>
              <p:nvPr/>
            </p:nvSpPr>
            <p:spPr bwMode="auto">
              <a:xfrm>
                <a:off x="7050088" y="1766888"/>
                <a:ext cx="403225" cy="633412"/>
              </a:xfrm>
              <a:prstGeom prst="upDownArrow">
                <a:avLst>
                  <a:gd name="adj1" fmla="val 50000"/>
                  <a:gd name="adj2" fmla="val 31417"/>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76" name="Text Box 65">
                <a:extLst>
                  <a:ext uri="{FF2B5EF4-FFF2-40B4-BE49-F238E27FC236}">
                    <a16:creationId xmlns:a16="http://schemas.microsoft.com/office/drawing/2014/main" id="{15FA3DD9-177C-2C46-DC5B-7607EE64283A}"/>
                  </a:ext>
                </a:extLst>
              </p:cNvPr>
              <p:cNvSpPr txBox="1">
                <a:spLocks noChangeArrowheads="1"/>
              </p:cNvSpPr>
              <p:nvPr/>
            </p:nvSpPr>
            <p:spPr bwMode="auto">
              <a:xfrm rot="5400000">
                <a:off x="6974166" y="1980440"/>
                <a:ext cx="547130" cy="20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SCADA</a:t>
                </a:r>
              </a:p>
            </p:txBody>
          </p:sp>
          <p:sp>
            <p:nvSpPr>
              <p:cNvPr id="119877" name="Line 106">
                <a:extLst>
                  <a:ext uri="{FF2B5EF4-FFF2-40B4-BE49-F238E27FC236}">
                    <a16:creationId xmlns:a16="http://schemas.microsoft.com/office/drawing/2014/main" id="{1BDF0F88-C8A0-3346-F692-D8AD11CADF95}"/>
                  </a:ext>
                </a:extLst>
              </p:cNvPr>
              <p:cNvSpPr>
                <a:spLocks noChangeShapeType="1"/>
              </p:cNvSpPr>
              <p:nvPr/>
            </p:nvSpPr>
            <p:spPr bwMode="auto">
              <a:xfrm flipV="1">
                <a:off x="5494338" y="2568575"/>
                <a:ext cx="188912" cy="4763"/>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78" name="AutoShape 107">
                <a:extLst>
                  <a:ext uri="{FF2B5EF4-FFF2-40B4-BE49-F238E27FC236}">
                    <a16:creationId xmlns:a16="http://schemas.microsoft.com/office/drawing/2014/main" id="{F2D207BE-CE22-7BE8-B9F9-2CC658EA49EF}"/>
                  </a:ext>
                </a:extLst>
              </p:cNvPr>
              <p:cNvSpPr>
                <a:spLocks/>
              </p:cNvSpPr>
              <p:nvPr/>
            </p:nvSpPr>
            <p:spPr bwMode="auto">
              <a:xfrm rot="5400000">
                <a:off x="4915694" y="1710532"/>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79" name="AutoShape 108">
                <a:extLst>
                  <a:ext uri="{FF2B5EF4-FFF2-40B4-BE49-F238E27FC236}">
                    <a16:creationId xmlns:a16="http://schemas.microsoft.com/office/drawing/2014/main" id="{EB4F6A7E-677D-FC2E-9849-0B652718DEA8}"/>
                  </a:ext>
                </a:extLst>
              </p:cNvPr>
              <p:cNvSpPr>
                <a:spLocks/>
              </p:cNvSpPr>
              <p:nvPr/>
            </p:nvSpPr>
            <p:spPr bwMode="auto">
              <a:xfrm>
                <a:off x="4857750" y="21145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80" name="AutoShape 109">
                <a:extLst>
                  <a:ext uri="{FF2B5EF4-FFF2-40B4-BE49-F238E27FC236}">
                    <a16:creationId xmlns:a16="http://schemas.microsoft.com/office/drawing/2014/main" id="{7119A524-D83C-6EFC-1E89-118B22C36CCD}"/>
                  </a:ext>
                </a:extLst>
              </p:cNvPr>
              <p:cNvSpPr>
                <a:spLocks/>
              </p:cNvSpPr>
              <p:nvPr/>
            </p:nvSpPr>
            <p:spPr bwMode="auto">
              <a:xfrm>
                <a:off x="4857750" y="21717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81" name="AutoShape 110">
                <a:extLst>
                  <a:ext uri="{FF2B5EF4-FFF2-40B4-BE49-F238E27FC236}">
                    <a16:creationId xmlns:a16="http://schemas.microsoft.com/office/drawing/2014/main" id="{A91A6120-0678-0EFA-4407-60748F5111AD}"/>
                  </a:ext>
                </a:extLst>
              </p:cNvPr>
              <p:cNvSpPr>
                <a:spLocks/>
              </p:cNvSpPr>
              <p:nvPr/>
            </p:nvSpPr>
            <p:spPr bwMode="auto">
              <a:xfrm rot="10800000">
                <a:off x="4973638" y="21717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82" name="AutoShape 111">
                <a:extLst>
                  <a:ext uri="{FF2B5EF4-FFF2-40B4-BE49-F238E27FC236}">
                    <a16:creationId xmlns:a16="http://schemas.microsoft.com/office/drawing/2014/main" id="{1526987E-470F-452A-B102-F7889EEE54F0}"/>
                  </a:ext>
                </a:extLst>
              </p:cNvPr>
              <p:cNvSpPr>
                <a:spLocks/>
              </p:cNvSpPr>
              <p:nvPr/>
            </p:nvSpPr>
            <p:spPr bwMode="auto">
              <a:xfrm rot="10800000">
                <a:off x="4973638" y="21145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83" name="Line 112">
                <a:extLst>
                  <a:ext uri="{FF2B5EF4-FFF2-40B4-BE49-F238E27FC236}">
                    <a16:creationId xmlns:a16="http://schemas.microsoft.com/office/drawing/2014/main" id="{73C13F50-D42F-6352-63E2-A97B4EB8D265}"/>
                  </a:ext>
                </a:extLst>
              </p:cNvPr>
              <p:cNvSpPr>
                <a:spLocks noChangeShapeType="1"/>
              </p:cNvSpPr>
              <p:nvPr/>
            </p:nvSpPr>
            <p:spPr bwMode="auto">
              <a:xfrm>
                <a:off x="4916488" y="21717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84" name="Line 113">
                <a:extLst>
                  <a:ext uri="{FF2B5EF4-FFF2-40B4-BE49-F238E27FC236}">
                    <a16:creationId xmlns:a16="http://schemas.microsoft.com/office/drawing/2014/main" id="{AA67CE1B-04DB-0E0C-E6E0-F90407733ED2}"/>
                  </a:ext>
                </a:extLst>
              </p:cNvPr>
              <p:cNvSpPr>
                <a:spLocks noChangeShapeType="1"/>
              </p:cNvSpPr>
              <p:nvPr/>
            </p:nvSpPr>
            <p:spPr bwMode="auto">
              <a:xfrm>
                <a:off x="4916488" y="21129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85" name="Line 114">
                <a:extLst>
                  <a:ext uri="{FF2B5EF4-FFF2-40B4-BE49-F238E27FC236}">
                    <a16:creationId xmlns:a16="http://schemas.microsoft.com/office/drawing/2014/main" id="{DDBCA8F1-6105-2B37-D53D-EF657A43DC80}"/>
                  </a:ext>
                </a:extLst>
              </p:cNvPr>
              <p:cNvSpPr>
                <a:spLocks noChangeShapeType="1"/>
              </p:cNvSpPr>
              <p:nvPr/>
            </p:nvSpPr>
            <p:spPr bwMode="auto">
              <a:xfrm>
                <a:off x="4916488" y="22288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86" name="Line 115">
                <a:extLst>
                  <a:ext uri="{FF2B5EF4-FFF2-40B4-BE49-F238E27FC236}">
                    <a16:creationId xmlns:a16="http://schemas.microsoft.com/office/drawing/2014/main" id="{50274C44-4FF1-E57E-E972-9E592CEA1E82}"/>
                  </a:ext>
                </a:extLst>
              </p:cNvPr>
              <p:cNvSpPr>
                <a:spLocks noChangeShapeType="1"/>
              </p:cNvSpPr>
              <p:nvPr/>
            </p:nvSpPr>
            <p:spPr bwMode="auto">
              <a:xfrm>
                <a:off x="4857750" y="2200275"/>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87" name="Line 116">
                <a:extLst>
                  <a:ext uri="{FF2B5EF4-FFF2-40B4-BE49-F238E27FC236}">
                    <a16:creationId xmlns:a16="http://schemas.microsoft.com/office/drawing/2014/main" id="{FF2CFA85-03AB-F8F9-3BCD-C4CCF34B6B3D}"/>
                  </a:ext>
                </a:extLst>
              </p:cNvPr>
              <p:cNvSpPr>
                <a:spLocks noChangeShapeType="1"/>
              </p:cNvSpPr>
              <p:nvPr/>
            </p:nvSpPr>
            <p:spPr bwMode="auto">
              <a:xfrm>
                <a:off x="4857750" y="2144713"/>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88" name="AutoShape 117">
                <a:extLst>
                  <a:ext uri="{FF2B5EF4-FFF2-40B4-BE49-F238E27FC236}">
                    <a16:creationId xmlns:a16="http://schemas.microsoft.com/office/drawing/2014/main" id="{2C589DCE-AC83-CB6A-E5FF-8B56AB869860}"/>
                  </a:ext>
                </a:extLst>
              </p:cNvPr>
              <p:cNvSpPr>
                <a:spLocks/>
              </p:cNvSpPr>
              <p:nvPr/>
            </p:nvSpPr>
            <p:spPr bwMode="auto">
              <a:xfrm>
                <a:off x="4857750" y="17700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89" name="AutoShape 118">
                <a:extLst>
                  <a:ext uri="{FF2B5EF4-FFF2-40B4-BE49-F238E27FC236}">
                    <a16:creationId xmlns:a16="http://schemas.microsoft.com/office/drawing/2014/main" id="{A48E0671-2A5D-A38C-9CD4-8403B2D0523E}"/>
                  </a:ext>
                </a:extLst>
              </p:cNvPr>
              <p:cNvSpPr>
                <a:spLocks/>
              </p:cNvSpPr>
              <p:nvPr/>
            </p:nvSpPr>
            <p:spPr bwMode="auto">
              <a:xfrm>
                <a:off x="4857750" y="18272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90" name="AutoShape 119">
                <a:extLst>
                  <a:ext uri="{FF2B5EF4-FFF2-40B4-BE49-F238E27FC236}">
                    <a16:creationId xmlns:a16="http://schemas.microsoft.com/office/drawing/2014/main" id="{5474AE53-1808-D437-565C-D5188ADAAD37}"/>
                  </a:ext>
                </a:extLst>
              </p:cNvPr>
              <p:cNvSpPr>
                <a:spLocks/>
              </p:cNvSpPr>
              <p:nvPr/>
            </p:nvSpPr>
            <p:spPr bwMode="auto">
              <a:xfrm rot="10800000">
                <a:off x="4973638" y="18272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91" name="AutoShape 120">
                <a:extLst>
                  <a:ext uri="{FF2B5EF4-FFF2-40B4-BE49-F238E27FC236}">
                    <a16:creationId xmlns:a16="http://schemas.microsoft.com/office/drawing/2014/main" id="{B496B18C-E529-30FA-06C7-AF4E13BC3CE9}"/>
                  </a:ext>
                </a:extLst>
              </p:cNvPr>
              <p:cNvSpPr>
                <a:spLocks/>
              </p:cNvSpPr>
              <p:nvPr/>
            </p:nvSpPr>
            <p:spPr bwMode="auto">
              <a:xfrm rot="10800000">
                <a:off x="4973638" y="17700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92" name="Line 121">
                <a:extLst>
                  <a:ext uri="{FF2B5EF4-FFF2-40B4-BE49-F238E27FC236}">
                    <a16:creationId xmlns:a16="http://schemas.microsoft.com/office/drawing/2014/main" id="{FA6BE31F-A6CF-85D1-4FAD-272AE1CBAF44}"/>
                  </a:ext>
                </a:extLst>
              </p:cNvPr>
              <p:cNvSpPr>
                <a:spLocks noChangeShapeType="1"/>
              </p:cNvSpPr>
              <p:nvPr/>
            </p:nvSpPr>
            <p:spPr bwMode="auto">
              <a:xfrm>
                <a:off x="4916488" y="18272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93" name="Line 122">
                <a:extLst>
                  <a:ext uri="{FF2B5EF4-FFF2-40B4-BE49-F238E27FC236}">
                    <a16:creationId xmlns:a16="http://schemas.microsoft.com/office/drawing/2014/main" id="{23F7DA41-39FB-8F86-7C16-02A52ECDB6FA}"/>
                  </a:ext>
                </a:extLst>
              </p:cNvPr>
              <p:cNvSpPr>
                <a:spLocks noChangeShapeType="1"/>
              </p:cNvSpPr>
              <p:nvPr/>
            </p:nvSpPr>
            <p:spPr bwMode="auto">
              <a:xfrm>
                <a:off x="4916488" y="17684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94" name="Line 123">
                <a:extLst>
                  <a:ext uri="{FF2B5EF4-FFF2-40B4-BE49-F238E27FC236}">
                    <a16:creationId xmlns:a16="http://schemas.microsoft.com/office/drawing/2014/main" id="{B0E30338-7722-FCBA-67FE-DEC7A126A21D}"/>
                  </a:ext>
                </a:extLst>
              </p:cNvPr>
              <p:cNvSpPr>
                <a:spLocks noChangeShapeType="1"/>
              </p:cNvSpPr>
              <p:nvPr/>
            </p:nvSpPr>
            <p:spPr bwMode="auto">
              <a:xfrm>
                <a:off x="4916488" y="18843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95" name="Line 124">
                <a:extLst>
                  <a:ext uri="{FF2B5EF4-FFF2-40B4-BE49-F238E27FC236}">
                    <a16:creationId xmlns:a16="http://schemas.microsoft.com/office/drawing/2014/main" id="{B2388A8F-3CEE-3BDB-95C5-DC191846EC83}"/>
                  </a:ext>
                </a:extLst>
              </p:cNvPr>
              <p:cNvSpPr>
                <a:spLocks noChangeShapeType="1"/>
              </p:cNvSpPr>
              <p:nvPr/>
            </p:nvSpPr>
            <p:spPr bwMode="auto">
              <a:xfrm>
                <a:off x="4857750" y="1855788"/>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96" name="Line 125">
                <a:extLst>
                  <a:ext uri="{FF2B5EF4-FFF2-40B4-BE49-F238E27FC236}">
                    <a16:creationId xmlns:a16="http://schemas.microsoft.com/office/drawing/2014/main" id="{AC8C6BEA-4768-4825-633B-6423CA1AC1F5}"/>
                  </a:ext>
                </a:extLst>
              </p:cNvPr>
              <p:cNvSpPr>
                <a:spLocks noChangeShapeType="1"/>
              </p:cNvSpPr>
              <p:nvPr/>
            </p:nvSpPr>
            <p:spPr bwMode="auto">
              <a:xfrm>
                <a:off x="4857750" y="1800225"/>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897" name="AutoShape 126">
                <a:extLst>
                  <a:ext uri="{FF2B5EF4-FFF2-40B4-BE49-F238E27FC236}">
                    <a16:creationId xmlns:a16="http://schemas.microsoft.com/office/drawing/2014/main" id="{514FA774-91DB-6995-6815-F27E0F4AE32F}"/>
                  </a:ext>
                </a:extLst>
              </p:cNvPr>
              <p:cNvSpPr>
                <a:spLocks/>
              </p:cNvSpPr>
              <p:nvPr/>
            </p:nvSpPr>
            <p:spPr bwMode="auto">
              <a:xfrm>
                <a:off x="4857750" y="18843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98" name="AutoShape 127">
                <a:extLst>
                  <a:ext uri="{FF2B5EF4-FFF2-40B4-BE49-F238E27FC236}">
                    <a16:creationId xmlns:a16="http://schemas.microsoft.com/office/drawing/2014/main" id="{813A7FBE-5810-4114-07AD-ED04C762DD1D}"/>
                  </a:ext>
                </a:extLst>
              </p:cNvPr>
              <p:cNvSpPr>
                <a:spLocks/>
              </p:cNvSpPr>
              <p:nvPr/>
            </p:nvSpPr>
            <p:spPr bwMode="auto">
              <a:xfrm>
                <a:off x="4857750" y="19415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899" name="AutoShape 128">
                <a:extLst>
                  <a:ext uri="{FF2B5EF4-FFF2-40B4-BE49-F238E27FC236}">
                    <a16:creationId xmlns:a16="http://schemas.microsoft.com/office/drawing/2014/main" id="{38DF11F8-3088-0EFB-9857-127261229567}"/>
                  </a:ext>
                </a:extLst>
              </p:cNvPr>
              <p:cNvSpPr>
                <a:spLocks/>
              </p:cNvSpPr>
              <p:nvPr/>
            </p:nvSpPr>
            <p:spPr bwMode="auto">
              <a:xfrm rot="10800000">
                <a:off x="4973638" y="19415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00" name="AutoShape 129">
                <a:extLst>
                  <a:ext uri="{FF2B5EF4-FFF2-40B4-BE49-F238E27FC236}">
                    <a16:creationId xmlns:a16="http://schemas.microsoft.com/office/drawing/2014/main" id="{24CD85A7-B69B-F59A-6CCF-85D140665662}"/>
                  </a:ext>
                </a:extLst>
              </p:cNvPr>
              <p:cNvSpPr>
                <a:spLocks/>
              </p:cNvSpPr>
              <p:nvPr/>
            </p:nvSpPr>
            <p:spPr bwMode="auto">
              <a:xfrm rot="10800000">
                <a:off x="4973638" y="18843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01" name="Line 130">
                <a:extLst>
                  <a:ext uri="{FF2B5EF4-FFF2-40B4-BE49-F238E27FC236}">
                    <a16:creationId xmlns:a16="http://schemas.microsoft.com/office/drawing/2014/main" id="{773744F8-DAAF-F1FD-FE11-05E6B3D8632C}"/>
                  </a:ext>
                </a:extLst>
              </p:cNvPr>
              <p:cNvSpPr>
                <a:spLocks noChangeShapeType="1"/>
              </p:cNvSpPr>
              <p:nvPr/>
            </p:nvSpPr>
            <p:spPr bwMode="auto">
              <a:xfrm>
                <a:off x="4916488" y="19415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02" name="Line 131">
                <a:extLst>
                  <a:ext uri="{FF2B5EF4-FFF2-40B4-BE49-F238E27FC236}">
                    <a16:creationId xmlns:a16="http://schemas.microsoft.com/office/drawing/2014/main" id="{DA9DADC3-1EE6-E05B-A300-12B0196D925C}"/>
                  </a:ext>
                </a:extLst>
              </p:cNvPr>
              <p:cNvSpPr>
                <a:spLocks noChangeShapeType="1"/>
              </p:cNvSpPr>
              <p:nvPr/>
            </p:nvSpPr>
            <p:spPr bwMode="auto">
              <a:xfrm>
                <a:off x="4916488" y="18827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03" name="Line 132">
                <a:extLst>
                  <a:ext uri="{FF2B5EF4-FFF2-40B4-BE49-F238E27FC236}">
                    <a16:creationId xmlns:a16="http://schemas.microsoft.com/office/drawing/2014/main" id="{FA031DD4-2233-9B1C-D64F-476E3BFF029B}"/>
                  </a:ext>
                </a:extLst>
              </p:cNvPr>
              <p:cNvSpPr>
                <a:spLocks noChangeShapeType="1"/>
              </p:cNvSpPr>
              <p:nvPr/>
            </p:nvSpPr>
            <p:spPr bwMode="auto">
              <a:xfrm>
                <a:off x="4916488"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04" name="Line 133">
                <a:extLst>
                  <a:ext uri="{FF2B5EF4-FFF2-40B4-BE49-F238E27FC236}">
                    <a16:creationId xmlns:a16="http://schemas.microsoft.com/office/drawing/2014/main" id="{41795E5C-06D3-2B5B-BE76-984DF388096B}"/>
                  </a:ext>
                </a:extLst>
              </p:cNvPr>
              <p:cNvSpPr>
                <a:spLocks noChangeShapeType="1"/>
              </p:cNvSpPr>
              <p:nvPr/>
            </p:nvSpPr>
            <p:spPr bwMode="auto">
              <a:xfrm>
                <a:off x="4857750" y="1970088"/>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05" name="Line 134">
                <a:extLst>
                  <a:ext uri="{FF2B5EF4-FFF2-40B4-BE49-F238E27FC236}">
                    <a16:creationId xmlns:a16="http://schemas.microsoft.com/office/drawing/2014/main" id="{44E187D2-4066-C3E9-DAA9-39731EDDFB23}"/>
                  </a:ext>
                </a:extLst>
              </p:cNvPr>
              <p:cNvSpPr>
                <a:spLocks noChangeShapeType="1"/>
              </p:cNvSpPr>
              <p:nvPr/>
            </p:nvSpPr>
            <p:spPr bwMode="auto">
              <a:xfrm>
                <a:off x="4857750" y="1914525"/>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06" name="AutoShape 135">
                <a:extLst>
                  <a:ext uri="{FF2B5EF4-FFF2-40B4-BE49-F238E27FC236}">
                    <a16:creationId xmlns:a16="http://schemas.microsoft.com/office/drawing/2014/main" id="{941DBA4E-F9C3-E65A-96F0-854E0E826ABE}"/>
                  </a:ext>
                </a:extLst>
              </p:cNvPr>
              <p:cNvSpPr>
                <a:spLocks/>
              </p:cNvSpPr>
              <p:nvPr/>
            </p:nvSpPr>
            <p:spPr bwMode="auto">
              <a:xfrm>
                <a:off x="4857750" y="20002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07" name="AutoShape 136">
                <a:extLst>
                  <a:ext uri="{FF2B5EF4-FFF2-40B4-BE49-F238E27FC236}">
                    <a16:creationId xmlns:a16="http://schemas.microsoft.com/office/drawing/2014/main" id="{7C1F2A2C-1D98-D6C1-2518-613A825B0BE1}"/>
                  </a:ext>
                </a:extLst>
              </p:cNvPr>
              <p:cNvSpPr>
                <a:spLocks/>
              </p:cNvSpPr>
              <p:nvPr/>
            </p:nvSpPr>
            <p:spPr bwMode="auto">
              <a:xfrm>
                <a:off x="4857750" y="20574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08" name="AutoShape 137">
                <a:extLst>
                  <a:ext uri="{FF2B5EF4-FFF2-40B4-BE49-F238E27FC236}">
                    <a16:creationId xmlns:a16="http://schemas.microsoft.com/office/drawing/2014/main" id="{BC833C15-99E5-1076-D0D9-F031F710A530}"/>
                  </a:ext>
                </a:extLst>
              </p:cNvPr>
              <p:cNvSpPr>
                <a:spLocks/>
              </p:cNvSpPr>
              <p:nvPr/>
            </p:nvSpPr>
            <p:spPr bwMode="auto">
              <a:xfrm rot="10800000">
                <a:off x="4973638" y="20574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09" name="AutoShape 138">
                <a:extLst>
                  <a:ext uri="{FF2B5EF4-FFF2-40B4-BE49-F238E27FC236}">
                    <a16:creationId xmlns:a16="http://schemas.microsoft.com/office/drawing/2014/main" id="{81DE93A0-1B71-9C6F-EA3F-EBFE7C9ADED2}"/>
                  </a:ext>
                </a:extLst>
              </p:cNvPr>
              <p:cNvSpPr>
                <a:spLocks/>
              </p:cNvSpPr>
              <p:nvPr/>
            </p:nvSpPr>
            <p:spPr bwMode="auto">
              <a:xfrm rot="10800000">
                <a:off x="4973638" y="20002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10" name="Line 139">
                <a:extLst>
                  <a:ext uri="{FF2B5EF4-FFF2-40B4-BE49-F238E27FC236}">
                    <a16:creationId xmlns:a16="http://schemas.microsoft.com/office/drawing/2014/main" id="{057814E4-ED16-8C37-E4A0-69B294347205}"/>
                  </a:ext>
                </a:extLst>
              </p:cNvPr>
              <p:cNvSpPr>
                <a:spLocks noChangeShapeType="1"/>
              </p:cNvSpPr>
              <p:nvPr/>
            </p:nvSpPr>
            <p:spPr bwMode="auto">
              <a:xfrm>
                <a:off x="4916488" y="20574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1" name="Line 140">
                <a:extLst>
                  <a:ext uri="{FF2B5EF4-FFF2-40B4-BE49-F238E27FC236}">
                    <a16:creationId xmlns:a16="http://schemas.microsoft.com/office/drawing/2014/main" id="{925FD8FA-963D-6CB3-DABA-0795FC9B8E98}"/>
                  </a:ext>
                </a:extLst>
              </p:cNvPr>
              <p:cNvSpPr>
                <a:spLocks noChangeShapeType="1"/>
              </p:cNvSpPr>
              <p:nvPr/>
            </p:nvSpPr>
            <p:spPr bwMode="auto">
              <a:xfrm>
                <a:off x="4916488"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2" name="Line 141">
                <a:extLst>
                  <a:ext uri="{FF2B5EF4-FFF2-40B4-BE49-F238E27FC236}">
                    <a16:creationId xmlns:a16="http://schemas.microsoft.com/office/drawing/2014/main" id="{024E1E7B-C6C1-F483-BF59-FA3835E0A2F9}"/>
                  </a:ext>
                </a:extLst>
              </p:cNvPr>
              <p:cNvSpPr>
                <a:spLocks noChangeShapeType="1"/>
              </p:cNvSpPr>
              <p:nvPr/>
            </p:nvSpPr>
            <p:spPr bwMode="auto">
              <a:xfrm>
                <a:off x="4916488" y="21145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3" name="Line 142">
                <a:extLst>
                  <a:ext uri="{FF2B5EF4-FFF2-40B4-BE49-F238E27FC236}">
                    <a16:creationId xmlns:a16="http://schemas.microsoft.com/office/drawing/2014/main" id="{AD2B901B-D72D-4992-0BF1-91841179D203}"/>
                  </a:ext>
                </a:extLst>
              </p:cNvPr>
              <p:cNvSpPr>
                <a:spLocks noChangeShapeType="1"/>
              </p:cNvSpPr>
              <p:nvPr/>
            </p:nvSpPr>
            <p:spPr bwMode="auto">
              <a:xfrm>
                <a:off x="4857750" y="2085975"/>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4" name="Line 143">
                <a:extLst>
                  <a:ext uri="{FF2B5EF4-FFF2-40B4-BE49-F238E27FC236}">
                    <a16:creationId xmlns:a16="http://schemas.microsoft.com/office/drawing/2014/main" id="{3A808CFB-B880-EAAD-C3CB-8E37BC202E79}"/>
                  </a:ext>
                </a:extLst>
              </p:cNvPr>
              <p:cNvSpPr>
                <a:spLocks noChangeShapeType="1"/>
              </p:cNvSpPr>
              <p:nvPr/>
            </p:nvSpPr>
            <p:spPr bwMode="auto">
              <a:xfrm>
                <a:off x="4857750" y="2030413"/>
                <a:ext cx="173038"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5" name="Line 145">
                <a:extLst>
                  <a:ext uri="{FF2B5EF4-FFF2-40B4-BE49-F238E27FC236}">
                    <a16:creationId xmlns:a16="http://schemas.microsoft.com/office/drawing/2014/main" id="{7A86F992-5E81-D63D-AC53-E3F80437B307}"/>
                  </a:ext>
                </a:extLst>
              </p:cNvPr>
              <p:cNvSpPr>
                <a:spLocks noChangeShapeType="1"/>
              </p:cNvSpPr>
              <p:nvPr/>
            </p:nvSpPr>
            <p:spPr bwMode="auto">
              <a:xfrm flipV="1">
                <a:off x="4948238" y="2228850"/>
                <a:ext cx="0" cy="287338"/>
              </a:xfrm>
              <a:prstGeom prst="line">
                <a:avLst/>
              </a:prstGeom>
              <a:noFill/>
              <a:ln w="76200">
                <a:solidFill>
                  <a:srgbClr val="66330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6" name="Line 146">
                <a:extLst>
                  <a:ext uri="{FF2B5EF4-FFF2-40B4-BE49-F238E27FC236}">
                    <a16:creationId xmlns:a16="http://schemas.microsoft.com/office/drawing/2014/main" id="{65D64C4C-64F9-9F4A-0F2E-E2EF4E7B5010}"/>
                  </a:ext>
                </a:extLst>
              </p:cNvPr>
              <p:cNvSpPr>
                <a:spLocks noChangeShapeType="1"/>
              </p:cNvSpPr>
              <p:nvPr/>
            </p:nvSpPr>
            <p:spPr bwMode="auto">
              <a:xfrm>
                <a:off x="4975225" y="2573338"/>
                <a:ext cx="190500" cy="0"/>
              </a:xfrm>
              <a:prstGeom prst="line">
                <a:avLst/>
              </a:prstGeom>
              <a:noFill/>
              <a:ln w="38100">
                <a:solidFill>
                  <a:srgbClr val="E7403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17" name="AutoShape 147">
                <a:extLst>
                  <a:ext uri="{FF2B5EF4-FFF2-40B4-BE49-F238E27FC236}">
                    <a16:creationId xmlns:a16="http://schemas.microsoft.com/office/drawing/2014/main" id="{AE5E3713-ED58-93C1-961E-D32D18D8AFB5}"/>
                  </a:ext>
                </a:extLst>
              </p:cNvPr>
              <p:cNvSpPr>
                <a:spLocks/>
              </p:cNvSpPr>
              <p:nvPr/>
            </p:nvSpPr>
            <p:spPr bwMode="auto">
              <a:xfrm rot="5400000">
                <a:off x="942181" y="1710532"/>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18" name="AutoShape 148">
                <a:extLst>
                  <a:ext uri="{FF2B5EF4-FFF2-40B4-BE49-F238E27FC236}">
                    <a16:creationId xmlns:a16="http://schemas.microsoft.com/office/drawing/2014/main" id="{4D504948-3A1E-2392-6233-A0E895896BC0}"/>
                  </a:ext>
                </a:extLst>
              </p:cNvPr>
              <p:cNvSpPr>
                <a:spLocks/>
              </p:cNvSpPr>
              <p:nvPr/>
            </p:nvSpPr>
            <p:spPr bwMode="auto">
              <a:xfrm>
                <a:off x="884238" y="21145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19" name="AutoShape 149">
                <a:extLst>
                  <a:ext uri="{FF2B5EF4-FFF2-40B4-BE49-F238E27FC236}">
                    <a16:creationId xmlns:a16="http://schemas.microsoft.com/office/drawing/2014/main" id="{D63AF237-5C4D-62D6-35F9-D66B736A1583}"/>
                  </a:ext>
                </a:extLst>
              </p:cNvPr>
              <p:cNvSpPr>
                <a:spLocks/>
              </p:cNvSpPr>
              <p:nvPr/>
            </p:nvSpPr>
            <p:spPr bwMode="auto">
              <a:xfrm>
                <a:off x="884238" y="21717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20" name="AutoShape 150">
                <a:extLst>
                  <a:ext uri="{FF2B5EF4-FFF2-40B4-BE49-F238E27FC236}">
                    <a16:creationId xmlns:a16="http://schemas.microsoft.com/office/drawing/2014/main" id="{89580D95-6FD8-17FC-4A43-D12E72411F25}"/>
                  </a:ext>
                </a:extLst>
              </p:cNvPr>
              <p:cNvSpPr>
                <a:spLocks/>
              </p:cNvSpPr>
              <p:nvPr/>
            </p:nvSpPr>
            <p:spPr bwMode="auto">
              <a:xfrm rot="10800000">
                <a:off x="1000125" y="21717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21" name="AutoShape 151">
                <a:extLst>
                  <a:ext uri="{FF2B5EF4-FFF2-40B4-BE49-F238E27FC236}">
                    <a16:creationId xmlns:a16="http://schemas.microsoft.com/office/drawing/2014/main" id="{C5471140-52CC-6426-B3A0-3A952DC56A20}"/>
                  </a:ext>
                </a:extLst>
              </p:cNvPr>
              <p:cNvSpPr>
                <a:spLocks/>
              </p:cNvSpPr>
              <p:nvPr/>
            </p:nvSpPr>
            <p:spPr bwMode="auto">
              <a:xfrm rot="10800000">
                <a:off x="1000125" y="21145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22" name="Line 152">
                <a:extLst>
                  <a:ext uri="{FF2B5EF4-FFF2-40B4-BE49-F238E27FC236}">
                    <a16:creationId xmlns:a16="http://schemas.microsoft.com/office/drawing/2014/main" id="{77091CAA-95FD-B615-725B-FFDE11BF927A}"/>
                  </a:ext>
                </a:extLst>
              </p:cNvPr>
              <p:cNvSpPr>
                <a:spLocks noChangeShapeType="1"/>
              </p:cNvSpPr>
              <p:nvPr/>
            </p:nvSpPr>
            <p:spPr bwMode="auto">
              <a:xfrm>
                <a:off x="942975" y="21717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23" name="Line 153">
                <a:extLst>
                  <a:ext uri="{FF2B5EF4-FFF2-40B4-BE49-F238E27FC236}">
                    <a16:creationId xmlns:a16="http://schemas.microsoft.com/office/drawing/2014/main" id="{1B7F67BB-4EA6-FB39-3111-D03B665A5111}"/>
                  </a:ext>
                </a:extLst>
              </p:cNvPr>
              <p:cNvSpPr>
                <a:spLocks noChangeShapeType="1"/>
              </p:cNvSpPr>
              <p:nvPr/>
            </p:nvSpPr>
            <p:spPr bwMode="auto">
              <a:xfrm>
                <a:off x="942975" y="21129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24" name="Line 154">
                <a:extLst>
                  <a:ext uri="{FF2B5EF4-FFF2-40B4-BE49-F238E27FC236}">
                    <a16:creationId xmlns:a16="http://schemas.microsoft.com/office/drawing/2014/main" id="{28378BE2-271B-E5C1-166C-2FD10DB6CBF3}"/>
                  </a:ext>
                </a:extLst>
              </p:cNvPr>
              <p:cNvSpPr>
                <a:spLocks noChangeShapeType="1"/>
              </p:cNvSpPr>
              <p:nvPr/>
            </p:nvSpPr>
            <p:spPr bwMode="auto">
              <a:xfrm>
                <a:off x="942975" y="22288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25" name="Line 155">
                <a:extLst>
                  <a:ext uri="{FF2B5EF4-FFF2-40B4-BE49-F238E27FC236}">
                    <a16:creationId xmlns:a16="http://schemas.microsoft.com/office/drawing/2014/main" id="{AB27DD61-BAA2-0EC8-98F9-2E7BB001031F}"/>
                  </a:ext>
                </a:extLst>
              </p:cNvPr>
              <p:cNvSpPr>
                <a:spLocks noChangeShapeType="1"/>
              </p:cNvSpPr>
              <p:nvPr/>
            </p:nvSpPr>
            <p:spPr bwMode="auto">
              <a:xfrm>
                <a:off x="884238" y="22002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26" name="Line 156">
                <a:extLst>
                  <a:ext uri="{FF2B5EF4-FFF2-40B4-BE49-F238E27FC236}">
                    <a16:creationId xmlns:a16="http://schemas.microsoft.com/office/drawing/2014/main" id="{0A8EF87E-AB70-2054-BB02-871E746DA838}"/>
                  </a:ext>
                </a:extLst>
              </p:cNvPr>
              <p:cNvSpPr>
                <a:spLocks noChangeShapeType="1"/>
              </p:cNvSpPr>
              <p:nvPr/>
            </p:nvSpPr>
            <p:spPr bwMode="auto">
              <a:xfrm>
                <a:off x="884238" y="21447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27" name="AutoShape 157">
                <a:extLst>
                  <a:ext uri="{FF2B5EF4-FFF2-40B4-BE49-F238E27FC236}">
                    <a16:creationId xmlns:a16="http://schemas.microsoft.com/office/drawing/2014/main" id="{436584DF-C470-94F3-D17A-B7CDD6BB30C3}"/>
                  </a:ext>
                </a:extLst>
              </p:cNvPr>
              <p:cNvSpPr>
                <a:spLocks/>
              </p:cNvSpPr>
              <p:nvPr/>
            </p:nvSpPr>
            <p:spPr bwMode="auto">
              <a:xfrm>
                <a:off x="884238" y="17700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28" name="AutoShape 158">
                <a:extLst>
                  <a:ext uri="{FF2B5EF4-FFF2-40B4-BE49-F238E27FC236}">
                    <a16:creationId xmlns:a16="http://schemas.microsoft.com/office/drawing/2014/main" id="{6CE5AB37-92BD-16AE-903E-4F9D8C1B36EB}"/>
                  </a:ext>
                </a:extLst>
              </p:cNvPr>
              <p:cNvSpPr>
                <a:spLocks/>
              </p:cNvSpPr>
              <p:nvPr/>
            </p:nvSpPr>
            <p:spPr bwMode="auto">
              <a:xfrm>
                <a:off x="884238" y="18272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29" name="AutoShape 159">
                <a:extLst>
                  <a:ext uri="{FF2B5EF4-FFF2-40B4-BE49-F238E27FC236}">
                    <a16:creationId xmlns:a16="http://schemas.microsoft.com/office/drawing/2014/main" id="{F5CE6FEC-4338-7D03-6196-2F83181E6C11}"/>
                  </a:ext>
                </a:extLst>
              </p:cNvPr>
              <p:cNvSpPr>
                <a:spLocks/>
              </p:cNvSpPr>
              <p:nvPr/>
            </p:nvSpPr>
            <p:spPr bwMode="auto">
              <a:xfrm rot="10800000">
                <a:off x="1000125" y="18272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30" name="AutoShape 160">
                <a:extLst>
                  <a:ext uri="{FF2B5EF4-FFF2-40B4-BE49-F238E27FC236}">
                    <a16:creationId xmlns:a16="http://schemas.microsoft.com/office/drawing/2014/main" id="{9DBEE64C-0F39-AFEC-F32D-488D96DD2ABF}"/>
                  </a:ext>
                </a:extLst>
              </p:cNvPr>
              <p:cNvSpPr>
                <a:spLocks/>
              </p:cNvSpPr>
              <p:nvPr/>
            </p:nvSpPr>
            <p:spPr bwMode="auto">
              <a:xfrm rot="10800000">
                <a:off x="1000125" y="17700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31" name="Line 161">
                <a:extLst>
                  <a:ext uri="{FF2B5EF4-FFF2-40B4-BE49-F238E27FC236}">
                    <a16:creationId xmlns:a16="http://schemas.microsoft.com/office/drawing/2014/main" id="{96C39F09-6DFF-93D7-119E-92A7950458B2}"/>
                  </a:ext>
                </a:extLst>
              </p:cNvPr>
              <p:cNvSpPr>
                <a:spLocks noChangeShapeType="1"/>
              </p:cNvSpPr>
              <p:nvPr/>
            </p:nvSpPr>
            <p:spPr bwMode="auto">
              <a:xfrm>
                <a:off x="942975" y="18272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32" name="Line 162">
                <a:extLst>
                  <a:ext uri="{FF2B5EF4-FFF2-40B4-BE49-F238E27FC236}">
                    <a16:creationId xmlns:a16="http://schemas.microsoft.com/office/drawing/2014/main" id="{44654743-D76E-544D-9DA4-A05275F97317}"/>
                  </a:ext>
                </a:extLst>
              </p:cNvPr>
              <p:cNvSpPr>
                <a:spLocks noChangeShapeType="1"/>
              </p:cNvSpPr>
              <p:nvPr/>
            </p:nvSpPr>
            <p:spPr bwMode="auto">
              <a:xfrm>
                <a:off x="942975" y="17684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33" name="Line 163">
                <a:extLst>
                  <a:ext uri="{FF2B5EF4-FFF2-40B4-BE49-F238E27FC236}">
                    <a16:creationId xmlns:a16="http://schemas.microsoft.com/office/drawing/2014/main" id="{D799396A-11F6-1239-1095-21F3C20B8B04}"/>
                  </a:ext>
                </a:extLst>
              </p:cNvPr>
              <p:cNvSpPr>
                <a:spLocks noChangeShapeType="1"/>
              </p:cNvSpPr>
              <p:nvPr/>
            </p:nvSpPr>
            <p:spPr bwMode="auto">
              <a:xfrm>
                <a:off x="942975" y="18843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34" name="Line 164">
                <a:extLst>
                  <a:ext uri="{FF2B5EF4-FFF2-40B4-BE49-F238E27FC236}">
                    <a16:creationId xmlns:a16="http://schemas.microsoft.com/office/drawing/2014/main" id="{DE3DD30F-1BF0-A7DC-C553-BDD03DD59DCA}"/>
                  </a:ext>
                </a:extLst>
              </p:cNvPr>
              <p:cNvSpPr>
                <a:spLocks noChangeShapeType="1"/>
              </p:cNvSpPr>
              <p:nvPr/>
            </p:nvSpPr>
            <p:spPr bwMode="auto">
              <a:xfrm>
                <a:off x="884238" y="18557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35" name="Line 165">
                <a:extLst>
                  <a:ext uri="{FF2B5EF4-FFF2-40B4-BE49-F238E27FC236}">
                    <a16:creationId xmlns:a16="http://schemas.microsoft.com/office/drawing/2014/main" id="{FEFE41BD-71F2-ADF6-55BA-699A9D679460}"/>
                  </a:ext>
                </a:extLst>
              </p:cNvPr>
              <p:cNvSpPr>
                <a:spLocks noChangeShapeType="1"/>
              </p:cNvSpPr>
              <p:nvPr/>
            </p:nvSpPr>
            <p:spPr bwMode="auto">
              <a:xfrm>
                <a:off x="884238" y="18002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36" name="AutoShape 166">
                <a:extLst>
                  <a:ext uri="{FF2B5EF4-FFF2-40B4-BE49-F238E27FC236}">
                    <a16:creationId xmlns:a16="http://schemas.microsoft.com/office/drawing/2014/main" id="{56B74A99-E9C1-8668-EC0E-7194A2B5B96F}"/>
                  </a:ext>
                </a:extLst>
              </p:cNvPr>
              <p:cNvSpPr>
                <a:spLocks/>
              </p:cNvSpPr>
              <p:nvPr/>
            </p:nvSpPr>
            <p:spPr bwMode="auto">
              <a:xfrm>
                <a:off x="884238" y="18843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37" name="AutoShape 167">
                <a:extLst>
                  <a:ext uri="{FF2B5EF4-FFF2-40B4-BE49-F238E27FC236}">
                    <a16:creationId xmlns:a16="http://schemas.microsoft.com/office/drawing/2014/main" id="{42986F87-B5A7-5132-3FDE-49D4E067675D}"/>
                  </a:ext>
                </a:extLst>
              </p:cNvPr>
              <p:cNvSpPr>
                <a:spLocks/>
              </p:cNvSpPr>
              <p:nvPr/>
            </p:nvSpPr>
            <p:spPr bwMode="auto">
              <a:xfrm>
                <a:off x="884238" y="19415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38" name="AutoShape 168">
                <a:extLst>
                  <a:ext uri="{FF2B5EF4-FFF2-40B4-BE49-F238E27FC236}">
                    <a16:creationId xmlns:a16="http://schemas.microsoft.com/office/drawing/2014/main" id="{5BD37437-50CC-2A4E-A980-76DA7C59A5C8}"/>
                  </a:ext>
                </a:extLst>
              </p:cNvPr>
              <p:cNvSpPr>
                <a:spLocks/>
              </p:cNvSpPr>
              <p:nvPr/>
            </p:nvSpPr>
            <p:spPr bwMode="auto">
              <a:xfrm rot="10800000">
                <a:off x="1000125" y="19415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39" name="AutoShape 169">
                <a:extLst>
                  <a:ext uri="{FF2B5EF4-FFF2-40B4-BE49-F238E27FC236}">
                    <a16:creationId xmlns:a16="http://schemas.microsoft.com/office/drawing/2014/main" id="{86AEAA7C-503F-5F57-865A-5B07024076AC}"/>
                  </a:ext>
                </a:extLst>
              </p:cNvPr>
              <p:cNvSpPr>
                <a:spLocks/>
              </p:cNvSpPr>
              <p:nvPr/>
            </p:nvSpPr>
            <p:spPr bwMode="auto">
              <a:xfrm rot="10800000">
                <a:off x="1000125" y="18843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40" name="Line 170">
                <a:extLst>
                  <a:ext uri="{FF2B5EF4-FFF2-40B4-BE49-F238E27FC236}">
                    <a16:creationId xmlns:a16="http://schemas.microsoft.com/office/drawing/2014/main" id="{0AE85AB9-0477-1C8C-5FB2-5F679D78B9B4}"/>
                  </a:ext>
                </a:extLst>
              </p:cNvPr>
              <p:cNvSpPr>
                <a:spLocks noChangeShapeType="1"/>
              </p:cNvSpPr>
              <p:nvPr/>
            </p:nvSpPr>
            <p:spPr bwMode="auto">
              <a:xfrm>
                <a:off x="942975" y="19415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41" name="Line 171">
                <a:extLst>
                  <a:ext uri="{FF2B5EF4-FFF2-40B4-BE49-F238E27FC236}">
                    <a16:creationId xmlns:a16="http://schemas.microsoft.com/office/drawing/2014/main" id="{88C5A7FB-641A-98A8-0375-AAC3175A0313}"/>
                  </a:ext>
                </a:extLst>
              </p:cNvPr>
              <p:cNvSpPr>
                <a:spLocks noChangeShapeType="1"/>
              </p:cNvSpPr>
              <p:nvPr/>
            </p:nvSpPr>
            <p:spPr bwMode="auto">
              <a:xfrm>
                <a:off x="942975" y="18827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42" name="Line 172">
                <a:extLst>
                  <a:ext uri="{FF2B5EF4-FFF2-40B4-BE49-F238E27FC236}">
                    <a16:creationId xmlns:a16="http://schemas.microsoft.com/office/drawing/2014/main" id="{B31C845A-7E55-96A2-653E-D7A3EA784A9A}"/>
                  </a:ext>
                </a:extLst>
              </p:cNvPr>
              <p:cNvSpPr>
                <a:spLocks noChangeShapeType="1"/>
              </p:cNvSpPr>
              <p:nvPr/>
            </p:nvSpPr>
            <p:spPr bwMode="auto">
              <a:xfrm>
                <a:off x="942975"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43" name="Line 173">
                <a:extLst>
                  <a:ext uri="{FF2B5EF4-FFF2-40B4-BE49-F238E27FC236}">
                    <a16:creationId xmlns:a16="http://schemas.microsoft.com/office/drawing/2014/main" id="{C67A6877-8A85-2ABC-DB0E-3380638377A5}"/>
                  </a:ext>
                </a:extLst>
              </p:cNvPr>
              <p:cNvSpPr>
                <a:spLocks noChangeShapeType="1"/>
              </p:cNvSpPr>
              <p:nvPr/>
            </p:nvSpPr>
            <p:spPr bwMode="auto">
              <a:xfrm>
                <a:off x="884238" y="19700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44" name="Line 174">
                <a:extLst>
                  <a:ext uri="{FF2B5EF4-FFF2-40B4-BE49-F238E27FC236}">
                    <a16:creationId xmlns:a16="http://schemas.microsoft.com/office/drawing/2014/main" id="{ABE9B785-BD7F-5EBB-D14A-7335E13FBF50}"/>
                  </a:ext>
                </a:extLst>
              </p:cNvPr>
              <p:cNvSpPr>
                <a:spLocks noChangeShapeType="1"/>
              </p:cNvSpPr>
              <p:nvPr/>
            </p:nvSpPr>
            <p:spPr bwMode="auto">
              <a:xfrm>
                <a:off x="884238" y="19145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45" name="AutoShape 175">
                <a:extLst>
                  <a:ext uri="{FF2B5EF4-FFF2-40B4-BE49-F238E27FC236}">
                    <a16:creationId xmlns:a16="http://schemas.microsoft.com/office/drawing/2014/main" id="{3490111D-9E7A-8765-5A35-E3E02FE0E4BB}"/>
                  </a:ext>
                </a:extLst>
              </p:cNvPr>
              <p:cNvSpPr>
                <a:spLocks/>
              </p:cNvSpPr>
              <p:nvPr/>
            </p:nvSpPr>
            <p:spPr bwMode="auto">
              <a:xfrm>
                <a:off x="884238" y="20002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46" name="AutoShape 176">
                <a:extLst>
                  <a:ext uri="{FF2B5EF4-FFF2-40B4-BE49-F238E27FC236}">
                    <a16:creationId xmlns:a16="http://schemas.microsoft.com/office/drawing/2014/main" id="{7DF92157-B2D6-3AB3-F3DE-6EDA7DDD693D}"/>
                  </a:ext>
                </a:extLst>
              </p:cNvPr>
              <p:cNvSpPr>
                <a:spLocks/>
              </p:cNvSpPr>
              <p:nvPr/>
            </p:nvSpPr>
            <p:spPr bwMode="auto">
              <a:xfrm>
                <a:off x="884238" y="20574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47" name="AutoShape 177">
                <a:extLst>
                  <a:ext uri="{FF2B5EF4-FFF2-40B4-BE49-F238E27FC236}">
                    <a16:creationId xmlns:a16="http://schemas.microsoft.com/office/drawing/2014/main" id="{8530965F-6690-F65F-E705-4DBDCE06973E}"/>
                  </a:ext>
                </a:extLst>
              </p:cNvPr>
              <p:cNvSpPr>
                <a:spLocks/>
              </p:cNvSpPr>
              <p:nvPr/>
            </p:nvSpPr>
            <p:spPr bwMode="auto">
              <a:xfrm rot="10800000">
                <a:off x="1000125" y="20574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48" name="AutoShape 178">
                <a:extLst>
                  <a:ext uri="{FF2B5EF4-FFF2-40B4-BE49-F238E27FC236}">
                    <a16:creationId xmlns:a16="http://schemas.microsoft.com/office/drawing/2014/main" id="{93737D15-867E-8EC1-D763-15BF3EF095F0}"/>
                  </a:ext>
                </a:extLst>
              </p:cNvPr>
              <p:cNvSpPr>
                <a:spLocks/>
              </p:cNvSpPr>
              <p:nvPr/>
            </p:nvSpPr>
            <p:spPr bwMode="auto">
              <a:xfrm rot="10800000">
                <a:off x="1000125" y="20002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49" name="Line 179">
                <a:extLst>
                  <a:ext uri="{FF2B5EF4-FFF2-40B4-BE49-F238E27FC236}">
                    <a16:creationId xmlns:a16="http://schemas.microsoft.com/office/drawing/2014/main" id="{10C7A393-DDB0-E16C-AE78-75C5A35E9FDA}"/>
                  </a:ext>
                </a:extLst>
              </p:cNvPr>
              <p:cNvSpPr>
                <a:spLocks noChangeShapeType="1"/>
              </p:cNvSpPr>
              <p:nvPr/>
            </p:nvSpPr>
            <p:spPr bwMode="auto">
              <a:xfrm>
                <a:off x="942975" y="20574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0" name="Line 180">
                <a:extLst>
                  <a:ext uri="{FF2B5EF4-FFF2-40B4-BE49-F238E27FC236}">
                    <a16:creationId xmlns:a16="http://schemas.microsoft.com/office/drawing/2014/main" id="{9F1C575F-CF24-2B95-A009-9F86D6921F7C}"/>
                  </a:ext>
                </a:extLst>
              </p:cNvPr>
              <p:cNvSpPr>
                <a:spLocks noChangeShapeType="1"/>
              </p:cNvSpPr>
              <p:nvPr/>
            </p:nvSpPr>
            <p:spPr bwMode="auto">
              <a:xfrm>
                <a:off x="942975"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1" name="Line 181">
                <a:extLst>
                  <a:ext uri="{FF2B5EF4-FFF2-40B4-BE49-F238E27FC236}">
                    <a16:creationId xmlns:a16="http://schemas.microsoft.com/office/drawing/2014/main" id="{F94B4B31-CF35-3EE7-98C9-478C7EAEBB81}"/>
                  </a:ext>
                </a:extLst>
              </p:cNvPr>
              <p:cNvSpPr>
                <a:spLocks noChangeShapeType="1"/>
              </p:cNvSpPr>
              <p:nvPr/>
            </p:nvSpPr>
            <p:spPr bwMode="auto">
              <a:xfrm>
                <a:off x="942975" y="21145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2" name="Line 182">
                <a:extLst>
                  <a:ext uri="{FF2B5EF4-FFF2-40B4-BE49-F238E27FC236}">
                    <a16:creationId xmlns:a16="http://schemas.microsoft.com/office/drawing/2014/main" id="{8CCD5A8B-A7B1-BAE7-BF3C-DA00335F8D80}"/>
                  </a:ext>
                </a:extLst>
              </p:cNvPr>
              <p:cNvSpPr>
                <a:spLocks noChangeShapeType="1"/>
              </p:cNvSpPr>
              <p:nvPr/>
            </p:nvSpPr>
            <p:spPr bwMode="auto">
              <a:xfrm>
                <a:off x="884238" y="20859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3" name="Line 183">
                <a:extLst>
                  <a:ext uri="{FF2B5EF4-FFF2-40B4-BE49-F238E27FC236}">
                    <a16:creationId xmlns:a16="http://schemas.microsoft.com/office/drawing/2014/main" id="{3BAACB4B-F233-236A-F14E-93ABE27C34C3}"/>
                  </a:ext>
                </a:extLst>
              </p:cNvPr>
              <p:cNvSpPr>
                <a:spLocks noChangeShapeType="1"/>
              </p:cNvSpPr>
              <p:nvPr/>
            </p:nvSpPr>
            <p:spPr bwMode="auto">
              <a:xfrm>
                <a:off x="884238" y="20304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4" name="Line 184">
                <a:extLst>
                  <a:ext uri="{FF2B5EF4-FFF2-40B4-BE49-F238E27FC236}">
                    <a16:creationId xmlns:a16="http://schemas.microsoft.com/office/drawing/2014/main" id="{F675C1CC-950A-DF6D-24B6-816C385DEC7C}"/>
                  </a:ext>
                </a:extLst>
              </p:cNvPr>
              <p:cNvSpPr>
                <a:spLocks noChangeShapeType="1"/>
              </p:cNvSpPr>
              <p:nvPr/>
            </p:nvSpPr>
            <p:spPr bwMode="auto">
              <a:xfrm flipV="1">
                <a:off x="974725" y="2516188"/>
                <a:ext cx="0" cy="931862"/>
              </a:xfrm>
              <a:prstGeom prst="line">
                <a:avLst/>
              </a:prstGeom>
              <a:noFill/>
              <a:ln w="76200">
                <a:solidFill>
                  <a:srgbClr val="9900CC"/>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5" name="Line 185">
                <a:extLst>
                  <a:ext uri="{FF2B5EF4-FFF2-40B4-BE49-F238E27FC236}">
                    <a16:creationId xmlns:a16="http://schemas.microsoft.com/office/drawing/2014/main" id="{2CC72F87-6438-2246-B580-508B78D51444}"/>
                  </a:ext>
                </a:extLst>
              </p:cNvPr>
              <p:cNvSpPr>
                <a:spLocks noChangeShapeType="1"/>
              </p:cNvSpPr>
              <p:nvPr/>
            </p:nvSpPr>
            <p:spPr bwMode="auto">
              <a:xfrm flipV="1">
                <a:off x="974725" y="2228850"/>
                <a:ext cx="0" cy="287338"/>
              </a:xfrm>
              <a:prstGeom prst="line">
                <a:avLst/>
              </a:prstGeom>
              <a:noFill/>
              <a:ln w="76200">
                <a:solidFill>
                  <a:srgbClr val="66330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56" name="AutoShape 186">
                <a:extLst>
                  <a:ext uri="{FF2B5EF4-FFF2-40B4-BE49-F238E27FC236}">
                    <a16:creationId xmlns:a16="http://schemas.microsoft.com/office/drawing/2014/main" id="{710B56AA-9FEF-4E4E-E04E-822DE82F7456}"/>
                  </a:ext>
                </a:extLst>
              </p:cNvPr>
              <p:cNvSpPr>
                <a:spLocks/>
              </p:cNvSpPr>
              <p:nvPr/>
            </p:nvSpPr>
            <p:spPr bwMode="auto">
              <a:xfrm rot="5400000">
                <a:off x="1459706" y="1710532"/>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57" name="AutoShape 187">
                <a:extLst>
                  <a:ext uri="{FF2B5EF4-FFF2-40B4-BE49-F238E27FC236}">
                    <a16:creationId xmlns:a16="http://schemas.microsoft.com/office/drawing/2014/main" id="{7C313674-A738-52B9-E30A-6382FD86F201}"/>
                  </a:ext>
                </a:extLst>
              </p:cNvPr>
              <p:cNvSpPr>
                <a:spLocks/>
              </p:cNvSpPr>
              <p:nvPr/>
            </p:nvSpPr>
            <p:spPr bwMode="auto">
              <a:xfrm>
                <a:off x="1401763" y="21145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58" name="AutoShape 188">
                <a:extLst>
                  <a:ext uri="{FF2B5EF4-FFF2-40B4-BE49-F238E27FC236}">
                    <a16:creationId xmlns:a16="http://schemas.microsoft.com/office/drawing/2014/main" id="{C4757CBA-CDEC-A1C3-933E-8E5E4B5E60B4}"/>
                  </a:ext>
                </a:extLst>
              </p:cNvPr>
              <p:cNvSpPr>
                <a:spLocks/>
              </p:cNvSpPr>
              <p:nvPr/>
            </p:nvSpPr>
            <p:spPr bwMode="auto">
              <a:xfrm>
                <a:off x="1401763" y="21717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59" name="AutoShape 189">
                <a:extLst>
                  <a:ext uri="{FF2B5EF4-FFF2-40B4-BE49-F238E27FC236}">
                    <a16:creationId xmlns:a16="http://schemas.microsoft.com/office/drawing/2014/main" id="{1B8DA6BE-13F8-8908-D9C6-42B534A3D2ED}"/>
                  </a:ext>
                </a:extLst>
              </p:cNvPr>
              <p:cNvSpPr>
                <a:spLocks/>
              </p:cNvSpPr>
              <p:nvPr/>
            </p:nvSpPr>
            <p:spPr bwMode="auto">
              <a:xfrm rot="10800000">
                <a:off x="1517650" y="21717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60" name="AutoShape 190">
                <a:extLst>
                  <a:ext uri="{FF2B5EF4-FFF2-40B4-BE49-F238E27FC236}">
                    <a16:creationId xmlns:a16="http://schemas.microsoft.com/office/drawing/2014/main" id="{13011A8A-25B3-8AF3-24DE-4A4674E85F6B}"/>
                  </a:ext>
                </a:extLst>
              </p:cNvPr>
              <p:cNvSpPr>
                <a:spLocks/>
              </p:cNvSpPr>
              <p:nvPr/>
            </p:nvSpPr>
            <p:spPr bwMode="auto">
              <a:xfrm rot="10800000">
                <a:off x="1517650" y="21145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61" name="Line 191">
                <a:extLst>
                  <a:ext uri="{FF2B5EF4-FFF2-40B4-BE49-F238E27FC236}">
                    <a16:creationId xmlns:a16="http://schemas.microsoft.com/office/drawing/2014/main" id="{5E2EFC80-FD95-0D54-E846-7C614959DD7A}"/>
                  </a:ext>
                </a:extLst>
              </p:cNvPr>
              <p:cNvSpPr>
                <a:spLocks noChangeShapeType="1"/>
              </p:cNvSpPr>
              <p:nvPr/>
            </p:nvSpPr>
            <p:spPr bwMode="auto">
              <a:xfrm>
                <a:off x="1460500" y="21717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62" name="Line 192">
                <a:extLst>
                  <a:ext uri="{FF2B5EF4-FFF2-40B4-BE49-F238E27FC236}">
                    <a16:creationId xmlns:a16="http://schemas.microsoft.com/office/drawing/2014/main" id="{D13289A5-99D0-A6AA-901C-12AA8CC9852A}"/>
                  </a:ext>
                </a:extLst>
              </p:cNvPr>
              <p:cNvSpPr>
                <a:spLocks noChangeShapeType="1"/>
              </p:cNvSpPr>
              <p:nvPr/>
            </p:nvSpPr>
            <p:spPr bwMode="auto">
              <a:xfrm>
                <a:off x="1460500" y="21129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63" name="Line 193">
                <a:extLst>
                  <a:ext uri="{FF2B5EF4-FFF2-40B4-BE49-F238E27FC236}">
                    <a16:creationId xmlns:a16="http://schemas.microsoft.com/office/drawing/2014/main" id="{D0833FCB-D14F-1CCD-68F9-F35B73EE6844}"/>
                  </a:ext>
                </a:extLst>
              </p:cNvPr>
              <p:cNvSpPr>
                <a:spLocks noChangeShapeType="1"/>
              </p:cNvSpPr>
              <p:nvPr/>
            </p:nvSpPr>
            <p:spPr bwMode="auto">
              <a:xfrm>
                <a:off x="1460500" y="22288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64" name="Line 194">
                <a:extLst>
                  <a:ext uri="{FF2B5EF4-FFF2-40B4-BE49-F238E27FC236}">
                    <a16:creationId xmlns:a16="http://schemas.microsoft.com/office/drawing/2014/main" id="{B511AD90-24DC-662C-FF3D-E984446DD9C9}"/>
                  </a:ext>
                </a:extLst>
              </p:cNvPr>
              <p:cNvSpPr>
                <a:spLocks noChangeShapeType="1"/>
              </p:cNvSpPr>
              <p:nvPr/>
            </p:nvSpPr>
            <p:spPr bwMode="auto">
              <a:xfrm>
                <a:off x="1401763" y="22002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65" name="Line 195">
                <a:extLst>
                  <a:ext uri="{FF2B5EF4-FFF2-40B4-BE49-F238E27FC236}">
                    <a16:creationId xmlns:a16="http://schemas.microsoft.com/office/drawing/2014/main" id="{0096710A-A7C2-4B1C-7352-E2F1E5419358}"/>
                  </a:ext>
                </a:extLst>
              </p:cNvPr>
              <p:cNvSpPr>
                <a:spLocks noChangeShapeType="1"/>
              </p:cNvSpPr>
              <p:nvPr/>
            </p:nvSpPr>
            <p:spPr bwMode="auto">
              <a:xfrm>
                <a:off x="1401763" y="21447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66" name="AutoShape 196">
                <a:extLst>
                  <a:ext uri="{FF2B5EF4-FFF2-40B4-BE49-F238E27FC236}">
                    <a16:creationId xmlns:a16="http://schemas.microsoft.com/office/drawing/2014/main" id="{C66EFC52-4328-C242-6F2D-D7A69E9A6EF1}"/>
                  </a:ext>
                </a:extLst>
              </p:cNvPr>
              <p:cNvSpPr>
                <a:spLocks/>
              </p:cNvSpPr>
              <p:nvPr/>
            </p:nvSpPr>
            <p:spPr bwMode="auto">
              <a:xfrm>
                <a:off x="1401763" y="17700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67" name="AutoShape 197">
                <a:extLst>
                  <a:ext uri="{FF2B5EF4-FFF2-40B4-BE49-F238E27FC236}">
                    <a16:creationId xmlns:a16="http://schemas.microsoft.com/office/drawing/2014/main" id="{8ECD1998-4B07-5700-7A9E-725EB72F372A}"/>
                  </a:ext>
                </a:extLst>
              </p:cNvPr>
              <p:cNvSpPr>
                <a:spLocks/>
              </p:cNvSpPr>
              <p:nvPr/>
            </p:nvSpPr>
            <p:spPr bwMode="auto">
              <a:xfrm>
                <a:off x="1401763" y="18272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68" name="AutoShape 198">
                <a:extLst>
                  <a:ext uri="{FF2B5EF4-FFF2-40B4-BE49-F238E27FC236}">
                    <a16:creationId xmlns:a16="http://schemas.microsoft.com/office/drawing/2014/main" id="{A8BD3B90-1F0D-368D-5B52-C76C07898D05}"/>
                  </a:ext>
                </a:extLst>
              </p:cNvPr>
              <p:cNvSpPr>
                <a:spLocks/>
              </p:cNvSpPr>
              <p:nvPr/>
            </p:nvSpPr>
            <p:spPr bwMode="auto">
              <a:xfrm rot="10800000">
                <a:off x="1517650" y="18272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69" name="AutoShape 199">
                <a:extLst>
                  <a:ext uri="{FF2B5EF4-FFF2-40B4-BE49-F238E27FC236}">
                    <a16:creationId xmlns:a16="http://schemas.microsoft.com/office/drawing/2014/main" id="{39D3A72B-79F1-A79F-F9F2-81EFE5EB04CC}"/>
                  </a:ext>
                </a:extLst>
              </p:cNvPr>
              <p:cNvSpPr>
                <a:spLocks/>
              </p:cNvSpPr>
              <p:nvPr/>
            </p:nvSpPr>
            <p:spPr bwMode="auto">
              <a:xfrm rot="10800000">
                <a:off x="1517650" y="17700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70" name="Line 200">
                <a:extLst>
                  <a:ext uri="{FF2B5EF4-FFF2-40B4-BE49-F238E27FC236}">
                    <a16:creationId xmlns:a16="http://schemas.microsoft.com/office/drawing/2014/main" id="{5F0C0106-50AC-6BA0-7D44-71C3ABFBAF27}"/>
                  </a:ext>
                </a:extLst>
              </p:cNvPr>
              <p:cNvSpPr>
                <a:spLocks noChangeShapeType="1"/>
              </p:cNvSpPr>
              <p:nvPr/>
            </p:nvSpPr>
            <p:spPr bwMode="auto">
              <a:xfrm>
                <a:off x="1460500" y="18272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71" name="Line 201">
                <a:extLst>
                  <a:ext uri="{FF2B5EF4-FFF2-40B4-BE49-F238E27FC236}">
                    <a16:creationId xmlns:a16="http://schemas.microsoft.com/office/drawing/2014/main" id="{9789330A-0D8A-3259-BD4D-B6BB56CE6983}"/>
                  </a:ext>
                </a:extLst>
              </p:cNvPr>
              <p:cNvSpPr>
                <a:spLocks noChangeShapeType="1"/>
              </p:cNvSpPr>
              <p:nvPr/>
            </p:nvSpPr>
            <p:spPr bwMode="auto">
              <a:xfrm>
                <a:off x="1460500" y="17684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72" name="Line 202">
                <a:extLst>
                  <a:ext uri="{FF2B5EF4-FFF2-40B4-BE49-F238E27FC236}">
                    <a16:creationId xmlns:a16="http://schemas.microsoft.com/office/drawing/2014/main" id="{A1037792-F17C-B4D2-D334-AB0BE4185B4C}"/>
                  </a:ext>
                </a:extLst>
              </p:cNvPr>
              <p:cNvSpPr>
                <a:spLocks noChangeShapeType="1"/>
              </p:cNvSpPr>
              <p:nvPr/>
            </p:nvSpPr>
            <p:spPr bwMode="auto">
              <a:xfrm>
                <a:off x="1460500" y="18843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73" name="Line 203">
                <a:extLst>
                  <a:ext uri="{FF2B5EF4-FFF2-40B4-BE49-F238E27FC236}">
                    <a16:creationId xmlns:a16="http://schemas.microsoft.com/office/drawing/2014/main" id="{45B457B2-D346-4A1F-3242-4559CF7E3FC2}"/>
                  </a:ext>
                </a:extLst>
              </p:cNvPr>
              <p:cNvSpPr>
                <a:spLocks noChangeShapeType="1"/>
              </p:cNvSpPr>
              <p:nvPr/>
            </p:nvSpPr>
            <p:spPr bwMode="auto">
              <a:xfrm>
                <a:off x="1401763" y="18557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74" name="Line 204">
                <a:extLst>
                  <a:ext uri="{FF2B5EF4-FFF2-40B4-BE49-F238E27FC236}">
                    <a16:creationId xmlns:a16="http://schemas.microsoft.com/office/drawing/2014/main" id="{6C8515FD-2923-311B-3AD5-EC0E7D6FFC57}"/>
                  </a:ext>
                </a:extLst>
              </p:cNvPr>
              <p:cNvSpPr>
                <a:spLocks noChangeShapeType="1"/>
              </p:cNvSpPr>
              <p:nvPr/>
            </p:nvSpPr>
            <p:spPr bwMode="auto">
              <a:xfrm>
                <a:off x="1401763" y="18002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75" name="AutoShape 205">
                <a:extLst>
                  <a:ext uri="{FF2B5EF4-FFF2-40B4-BE49-F238E27FC236}">
                    <a16:creationId xmlns:a16="http://schemas.microsoft.com/office/drawing/2014/main" id="{FEB7A689-1A15-C33B-3A6B-58752A7E4C7C}"/>
                  </a:ext>
                </a:extLst>
              </p:cNvPr>
              <p:cNvSpPr>
                <a:spLocks/>
              </p:cNvSpPr>
              <p:nvPr/>
            </p:nvSpPr>
            <p:spPr bwMode="auto">
              <a:xfrm>
                <a:off x="1401763" y="188436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76" name="AutoShape 206">
                <a:extLst>
                  <a:ext uri="{FF2B5EF4-FFF2-40B4-BE49-F238E27FC236}">
                    <a16:creationId xmlns:a16="http://schemas.microsoft.com/office/drawing/2014/main" id="{9B710AE8-BB20-4618-4809-C6CF017F4110}"/>
                  </a:ext>
                </a:extLst>
              </p:cNvPr>
              <p:cNvSpPr>
                <a:spLocks/>
              </p:cNvSpPr>
              <p:nvPr/>
            </p:nvSpPr>
            <p:spPr bwMode="auto">
              <a:xfrm>
                <a:off x="1401763" y="1941513"/>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77" name="AutoShape 207">
                <a:extLst>
                  <a:ext uri="{FF2B5EF4-FFF2-40B4-BE49-F238E27FC236}">
                    <a16:creationId xmlns:a16="http://schemas.microsoft.com/office/drawing/2014/main" id="{8DFA4349-4A68-BC85-78FC-0F32C773A3C1}"/>
                  </a:ext>
                </a:extLst>
              </p:cNvPr>
              <p:cNvSpPr>
                <a:spLocks/>
              </p:cNvSpPr>
              <p:nvPr/>
            </p:nvSpPr>
            <p:spPr bwMode="auto">
              <a:xfrm rot="10800000">
                <a:off x="1517650" y="194151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78" name="AutoShape 208">
                <a:extLst>
                  <a:ext uri="{FF2B5EF4-FFF2-40B4-BE49-F238E27FC236}">
                    <a16:creationId xmlns:a16="http://schemas.microsoft.com/office/drawing/2014/main" id="{6701CDF8-7A42-2E1F-8D51-3FB05E16FFDE}"/>
                  </a:ext>
                </a:extLst>
              </p:cNvPr>
              <p:cNvSpPr>
                <a:spLocks/>
              </p:cNvSpPr>
              <p:nvPr/>
            </p:nvSpPr>
            <p:spPr bwMode="auto">
              <a:xfrm rot="10800000">
                <a:off x="1517650" y="1884363"/>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79" name="Line 209">
                <a:extLst>
                  <a:ext uri="{FF2B5EF4-FFF2-40B4-BE49-F238E27FC236}">
                    <a16:creationId xmlns:a16="http://schemas.microsoft.com/office/drawing/2014/main" id="{E3BADFB5-CD33-9A82-5534-45A7D10214FC}"/>
                  </a:ext>
                </a:extLst>
              </p:cNvPr>
              <p:cNvSpPr>
                <a:spLocks noChangeShapeType="1"/>
              </p:cNvSpPr>
              <p:nvPr/>
            </p:nvSpPr>
            <p:spPr bwMode="auto">
              <a:xfrm>
                <a:off x="1460500" y="194151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0" name="Line 210">
                <a:extLst>
                  <a:ext uri="{FF2B5EF4-FFF2-40B4-BE49-F238E27FC236}">
                    <a16:creationId xmlns:a16="http://schemas.microsoft.com/office/drawing/2014/main" id="{1423EDC7-AB79-5D9D-1EFB-B5F57CFC419B}"/>
                  </a:ext>
                </a:extLst>
              </p:cNvPr>
              <p:cNvSpPr>
                <a:spLocks noChangeShapeType="1"/>
              </p:cNvSpPr>
              <p:nvPr/>
            </p:nvSpPr>
            <p:spPr bwMode="auto">
              <a:xfrm>
                <a:off x="1460500" y="1882775"/>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1" name="Line 211">
                <a:extLst>
                  <a:ext uri="{FF2B5EF4-FFF2-40B4-BE49-F238E27FC236}">
                    <a16:creationId xmlns:a16="http://schemas.microsoft.com/office/drawing/2014/main" id="{B032993B-5D70-3175-F2FB-EAF744A5B803}"/>
                  </a:ext>
                </a:extLst>
              </p:cNvPr>
              <p:cNvSpPr>
                <a:spLocks noChangeShapeType="1"/>
              </p:cNvSpPr>
              <p:nvPr/>
            </p:nvSpPr>
            <p:spPr bwMode="auto">
              <a:xfrm>
                <a:off x="1460500"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2" name="Line 212">
                <a:extLst>
                  <a:ext uri="{FF2B5EF4-FFF2-40B4-BE49-F238E27FC236}">
                    <a16:creationId xmlns:a16="http://schemas.microsoft.com/office/drawing/2014/main" id="{41DC48F3-25D9-7853-FEC0-B464AC911E54}"/>
                  </a:ext>
                </a:extLst>
              </p:cNvPr>
              <p:cNvSpPr>
                <a:spLocks noChangeShapeType="1"/>
              </p:cNvSpPr>
              <p:nvPr/>
            </p:nvSpPr>
            <p:spPr bwMode="auto">
              <a:xfrm>
                <a:off x="1401763" y="1970088"/>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3" name="Line 213">
                <a:extLst>
                  <a:ext uri="{FF2B5EF4-FFF2-40B4-BE49-F238E27FC236}">
                    <a16:creationId xmlns:a16="http://schemas.microsoft.com/office/drawing/2014/main" id="{ED6A42A3-8F6D-5BFD-D810-321666BC797B}"/>
                  </a:ext>
                </a:extLst>
              </p:cNvPr>
              <p:cNvSpPr>
                <a:spLocks noChangeShapeType="1"/>
              </p:cNvSpPr>
              <p:nvPr/>
            </p:nvSpPr>
            <p:spPr bwMode="auto">
              <a:xfrm>
                <a:off x="1401763" y="191452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4" name="AutoShape 214">
                <a:extLst>
                  <a:ext uri="{FF2B5EF4-FFF2-40B4-BE49-F238E27FC236}">
                    <a16:creationId xmlns:a16="http://schemas.microsoft.com/office/drawing/2014/main" id="{CD440179-2788-AB90-BA9E-88BC74EE4B5D}"/>
                  </a:ext>
                </a:extLst>
              </p:cNvPr>
              <p:cNvSpPr>
                <a:spLocks/>
              </p:cNvSpPr>
              <p:nvPr/>
            </p:nvSpPr>
            <p:spPr bwMode="auto">
              <a:xfrm>
                <a:off x="1401763" y="200025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85" name="AutoShape 215">
                <a:extLst>
                  <a:ext uri="{FF2B5EF4-FFF2-40B4-BE49-F238E27FC236}">
                    <a16:creationId xmlns:a16="http://schemas.microsoft.com/office/drawing/2014/main" id="{855B4BA8-3618-8312-E5B3-E92B9469A7F4}"/>
                  </a:ext>
                </a:extLst>
              </p:cNvPr>
              <p:cNvSpPr>
                <a:spLocks/>
              </p:cNvSpPr>
              <p:nvPr/>
            </p:nvSpPr>
            <p:spPr bwMode="auto">
              <a:xfrm>
                <a:off x="1401763" y="2057400"/>
                <a:ext cx="58737"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86" name="AutoShape 216">
                <a:extLst>
                  <a:ext uri="{FF2B5EF4-FFF2-40B4-BE49-F238E27FC236}">
                    <a16:creationId xmlns:a16="http://schemas.microsoft.com/office/drawing/2014/main" id="{AEBC9D55-12DF-C00E-8292-7287A1427971}"/>
                  </a:ext>
                </a:extLst>
              </p:cNvPr>
              <p:cNvSpPr>
                <a:spLocks/>
              </p:cNvSpPr>
              <p:nvPr/>
            </p:nvSpPr>
            <p:spPr bwMode="auto">
              <a:xfrm rot="10800000">
                <a:off x="1517650" y="205740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87" name="AutoShape 217">
                <a:extLst>
                  <a:ext uri="{FF2B5EF4-FFF2-40B4-BE49-F238E27FC236}">
                    <a16:creationId xmlns:a16="http://schemas.microsoft.com/office/drawing/2014/main" id="{AFD24627-7B3C-2FE9-C7CA-D9EFE5218288}"/>
                  </a:ext>
                </a:extLst>
              </p:cNvPr>
              <p:cNvSpPr>
                <a:spLocks/>
              </p:cNvSpPr>
              <p:nvPr/>
            </p:nvSpPr>
            <p:spPr bwMode="auto">
              <a:xfrm rot="10800000">
                <a:off x="1517650" y="2000250"/>
                <a:ext cx="58738" cy="57150"/>
              </a:xfrm>
              <a:prstGeom prst="leftBrace">
                <a:avLst>
                  <a:gd name="adj1" fmla="val 8333"/>
                  <a:gd name="adj2" fmla="val 50000"/>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19988" name="Line 218">
                <a:extLst>
                  <a:ext uri="{FF2B5EF4-FFF2-40B4-BE49-F238E27FC236}">
                    <a16:creationId xmlns:a16="http://schemas.microsoft.com/office/drawing/2014/main" id="{1779B1AF-2637-8804-A3A0-9CDC320AA12E}"/>
                  </a:ext>
                </a:extLst>
              </p:cNvPr>
              <p:cNvSpPr>
                <a:spLocks noChangeShapeType="1"/>
              </p:cNvSpPr>
              <p:nvPr/>
            </p:nvSpPr>
            <p:spPr bwMode="auto">
              <a:xfrm>
                <a:off x="1460500" y="205740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89" name="Line 219">
                <a:extLst>
                  <a:ext uri="{FF2B5EF4-FFF2-40B4-BE49-F238E27FC236}">
                    <a16:creationId xmlns:a16="http://schemas.microsoft.com/office/drawing/2014/main" id="{2A936D0C-B0FE-5504-F7EC-B136B644446B}"/>
                  </a:ext>
                </a:extLst>
              </p:cNvPr>
              <p:cNvSpPr>
                <a:spLocks noChangeShapeType="1"/>
              </p:cNvSpPr>
              <p:nvPr/>
            </p:nvSpPr>
            <p:spPr bwMode="auto">
              <a:xfrm>
                <a:off x="1460500" y="1998663"/>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0" name="Line 220">
                <a:extLst>
                  <a:ext uri="{FF2B5EF4-FFF2-40B4-BE49-F238E27FC236}">
                    <a16:creationId xmlns:a16="http://schemas.microsoft.com/office/drawing/2014/main" id="{75B0D608-49EB-0DC8-9186-9EB74F8CA7FF}"/>
                  </a:ext>
                </a:extLst>
              </p:cNvPr>
              <p:cNvSpPr>
                <a:spLocks noChangeShapeType="1"/>
              </p:cNvSpPr>
              <p:nvPr/>
            </p:nvSpPr>
            <p:spPr bwMode="auto">
              <a:xfrm>
                <a:off x="1460500" y="2114550"/>
                <a:ext cx="5715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1" name="Line 221">
                <a:extLst>
                  <a:ext uri="{FF2B5EF4-FFF2-40B4-BE49-F238E27FC236}">
                    <a16:creationId xmlns:a16="http://schemas.microsoft.com/office/drawing/2014/main" id="{54160D0B-694F-1F3E-DD86-3A6D5FA60E11}"/>
                  </a:ext>
                </a:extLst>
              </p:cNvPr>
              <p:cNvSpPr>
                <a:spLocks noChangeShapeType="1"/>
              </p:cNvSpPr>
              <p:nvPr/>
            </p:nvSpPr>
            <p:spPr bwMode="auto">
              <a:xfrm>
                <a:off x="1401763" y="2085975"/>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2" name="Line 222">
                <a:extLst>
                  <a:ext uri="{FF2B5EF4-FFF2-40B4-BE49-F238E27FC236}">
                    <a16:creationId xmlns:a16="http://schemas.microsoft.com/office/drawing/2014/main" id="{010754E5-70DD-CC8D-0019-CF4DE8D1B7A7}"/>
                  </a:ext>
                </a:extLst>
              </p:cNvPr>
              <p:cNvSpPr>
                <a:spLocks noChangeShapeType="1"/>
              </p:cNvSpPr>
              <p:nvPr/>
            </p:nvSpPr>
            <p:spPr bwMode="auto">
              <a:xfrm>
                <a:off x="1401763" y="2030413"/>
                <a:ext cx="173037"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3" name="Line 224">
                <a:extLst>
                  <a:ext uri="{FF2B5EF4-FFF2-40B4-BE49-F238E27FC236}">
                    <a16:creationId xmlns:a16="http://schemas.microsoft.com/office/drawing/2014/main" id="{94047063-7AEA-59B7-8D65-43F6BC1EB202}"/>
                  </a:ext>
                </a:extLst>
              </p:cNvPr>
              <p:cNvSpPr>
                <a:spLocks noChangeShapeType="1"/>
              </p:cNvSpPr>
              <p:nvPr/>
            </p:nvSpPr>
            <p:spPr bwMode="auto">
              <a:xfrm flipV="1">
                <a:off x="1492250" y="2228850"/>
                <a:ext cx="0" cy="287338"/>
              </a:xfrm>
              <a:prstGeom prst="line">
                <a:avLst/>
              </a:prstGeom>
              <a:noFill/>
              <a:ln w="76200">
                <a:solidFill>
                  <a:srgbClr val="66330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4" name="Line 264">
                <a:extLst>
                  <a:ext uri="{FF2B5EF4-FFF2-40B4-BE49-F238E27FC236}">
                    <a16:creationId xmlns:a16="http://schemas.microsoft.com/office/drawing/2014/main" id="{8D78BD34-F7F0-5369-D901-33F20E9A436F}"/>
                  </a:ext>
                </a:extLst>
              </p:cNvPr>
              <p:cNvSpPr>
                <a:spLocks noChangeShapeType="1"/>
              </p:cNvSpPr>
              <p:nvPr/>
            </p:nvSpPr>
            <p:spPr bwMode="auto">
              <a:xfrm>
                <a:off x="971600" y="2564904"/>
                <a:ext cx="490488" cy="8434"/>
              </a:xfrm>
              <a:prstGeom prst="line">
                <a:avLst/>
              </a:prstGeom>
              <a:noFill/>
              <a:ln w="38100">
                <a:solidFill>
                  <a:srgbClr val="9900CC"/>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5" name="Line 265">
                <a:extLst>
                  <a:ext uri="{FF2B5EF4-FFF2-40B4-BE49-F238E27FC236}">
                    <a16:creationId xmlns:a16="http://schemas.microsoft.com/office/drawing/2014/main" id="{681D8B6F-C1E5-B198-2A5B-E9E0FEDCCAD5}"/>
                  </a:ext>
                </a:extLst>
              </p:cNvPr>
              <p:cNvSpPr>
                <a:spLocks noChangeShapeType="1"/>
              </p:cNvSpPr>
              <p:nvPr/>
            </p:nvSpPr>
            <p:spPr bwMode="auto">
              <a:xfrm flipH="1">
                <a:off x="5664200" y="2573338"/>
                <a:ext cx="3175" cy="576262"/>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6" name="Freeform 269">
                <a:extLst>
                  <a:ext uri="{FF2B5EF4-FFF2-40B4-BE49-F238E27FC236}">
                    <a16:creationId xmlns:a16="http://schemas.microsoft.com/office/drawing/2014/main" id="{4D46D9CB-0F5A-3DC4-D4DB-C605DB4CFFEA}"/>
                  </a:ext>
                </a:extLst>
              </p:cNvPr>
              <p:cNvSpPr>
                <a:spLocks/>
              </p:cNvSpPr>
              <p:nvPr/>
            </p:nvSpPr>
            <p:spPr bwMode="auto">
              <a:xfrm>
                <a:off x="6243638" y="2919413"/>
                <a:ext cx="58737" cy="114300"/>
              </a:xfrm>
              <a:custGeom>
                <a:avLst/>
                <a:gdLst>
                  <a:gd name="T0" fmla="*/ 0 w 37"/>
                  <a:gd name="T1" fmla="*/ 0 h 72"/>
                  <a:gd name="T2" fmla="*/ 2147483646 w 37"/>
                  <a:gd name="T3" fmla="*/ 2147483646 h 72"/>
                  <a:gd name="T4" fmla="*/ 0 w 37"/>
                  <a:gd name="T5" fmla="*/ 2147483646 h 72"/>
                  <a:gd name="T6" fmla="*/ 0 w 37"/>
                  <a:gd name="T7" fmla="*/ 0 h 72"/>
                  <a:gd name="T8" fmla="*/ 0 60000 65536"/>
                  <a:gd name="T9" fmla="*/ 0 60000 65536"/>
                  <a:gd name="T10" fmla="*/ 0 60000 65536"/>
                  <a:gd name="T11" fmla="*/ 0 60000 65536"/>
                  <a:gd name="T12" fmla="*/ 0 w 37"/>
                  <a:gd name="T13" fmla="*/ 0 h 72"/>
                  <a:gd name="T14" fmla="*/ 37 w 37"/>
                  <a:gd name="T15" fmla="*/ 72 h 72"/>
                </a:gdLst>
                <a:ahLst/>
                <a:cxnLst>
                  <a:cxn ang="T8">
                    <a:pos x="T0" y="T1"/>
                  </a:cxn>
                  <a:cxn ang="T9">
                    <a:pos x="T2" y="T3"/>
                  </a:cxn>
                  <a:cxn ang="T10">
                    <a:pos x="T4" y="T5"/>
                  </a:cxn>
                  <a:cxn ang="T11">
                    <a:pos x="T6" y="T7"/>
                  </a:cxn>
                </a:cxnLst>
                <a:rect l="T12" t="T13" r="T14" b="T15"/>
                <a:pathLst>
                  <a:path w="37" h="72">
                    <a:moveTo>
                      <a:pt x="0" y="0"/>
                    </a:moveTo>
                    <a:lnTo>
                      <a:pt x="37" y="36"/>
                    </a:lnTo>
                    <a:lnTo>
                      <a:pt x="0" y="72"/>
                    </a:lnTo>
                    <a:lnTo>
                      <a:pt x="0" y="0"/>
                    </a:lnTo>
                    <a:close/>
                  </a:path>
                </a:pathLst>
              </a:custGeom>
              <a:solidFill>
                <a:schemeClr val="tx1"/>
              </a:solidFill>
              <a:ln w="9525">
                <a:solidFill>
                  <a:schemeClr val="tx1"/>
                </a:solidFill>
                <a:round/>
                <a:headEnd/>
                <a:tailEnd/>
              </a:ln>
            </p:spPr>
            <p:txBody>
              <a:bodyPr anchor="b"/>
              <a:lstStyle/>
              <a:p>
                <a:endParaRPr lang="en-US"/>
              </a:p>
            </p:txBody>
          </p:sp>
          <p:sp>
            <p:nvSpPr>
              <p:cNvPr id="119997" name="Freeform 270">
                <a:extLst>
                  <a:ext uri="{FF2B5EF4-FFF2-40B4-BE49-F238E27FC236}">
                    <a16:creationId xmlns:a16="http://schemas.microsoft.com/office/drawing/2014/main" id="{0BF62153-0C74-8D26-4A5C-683229F4BD67}"/>
                  </a:ext>
                </a:extLst>
              </p:cNvPr>
              <p:cNvSpPr>
                <a:spLocks/>
              </p:cNvSpPr>
              <p:nvPr/>
            </p:nvSpPr>
            <p:spPr bwMode="auto">
              <a:xfrm rot="10800000">
                <a:off x="6300788" y="2919413"/>
                <a:ext cx="58737" cy="114300"/>
              </a:xfrm>
              <a:custGeom>
                <a:avLst/>
                <a:gdLst>
                  <a:gd name="T0" fmla="*/ 0 w 37"/>
                  <a:gd name="T1" fmla="*/ 0 h 72"/>
                  <a:gd name="T2" fmla="*/ 2147483646 w 37"/>
                  <a:gd name="T3" fmla="*/ 2147483646 h 72"/>
                  <a:gd name="T4" fmla="*/ 0 w 37"/>
                  <a:gd name="T5" fmla="*/ 2147483646 h 72"/>
                  <a:gd name="T6" fmla="*/ 0 w 37"/>
                  <a:gd name="T7" fmla="*/ 0 h 72"/>
                  <a:gd name="T8" fmla="*/ 0 60000 65536"/>
                  <a:gd name="T9" fmla="*/ 0 60000 65536"/>
                  <a:gd name="T10" fmla="*/ 0 60000 65536"/>
                  <a:gd name="T11" fmla="*/ 0 60000 65536"/>
                  <a:gd name="T12" fmla="*/ 0 w 37"/>
                  <a:gd name="T13" fmla="*/ 0 h 72"/>
                  <a:gd name="T14" fmla="*/ 37 w 37"/>
                  <a:gd name="T15" fmla="*/ 72 h 72"/>
                </a:gdLst>
                <a:ahLst/>
                <a:cxnLst>
                  <a:cxn ang="T8">
                    <a:pos x="T0" y="T1"/>
                  </a:cxn>
                  <a:cxn ang="T9">
                    <a:pos x="T2" y="T3"/>
                  </a:cxn>
                  <a:cxn ang="T10">
                    <a:pos x="T4" y="T5"/>
                  </a:cxn>
                  <a:cxn ang="T11">
                    <a:pos x="T6" y="T7"/>
                  </a:cxn>
                </a:cxnLst>
                <a:rect l="T12" t="T13" r="T14" b="T15"/>
                <a:pathLst>
                  <a:path w="37" h="72">
                    <a:moveTo>
                      <a:pt x="0" y="0"/>
                    </a:moveTo>
                    <a:lnTo>
                      <a:pt x="37" y="36"/>
                    </a:lnTo>
                    <a:lnTo>
                      <a:pt x="0" y="72"/>
                    </a:lnTo>
                    <a:lnTo>
                      <a:pt x="0" y="0"/>
                    </a:lnTo>
                    <a:close/>
                  </a:path>
                </a:pathLst>
              </a:custGeom>
              <a:solidFill>
                <a:schemeClr val="tx1"/>
              </a:solidFill>
              <a:ln w="9525">
                <a:solidFill>
                  <a:schemeClr val="tx1"/>
                </a:solidFill>
                <a:round/>
                <a:headEnd/>
                <a:tailEnd/>
              </a:ln>
            </p:spPr>
            <p:txBody>
              <a:bodyPr rot="10800000" anchor="b"/>
              <a:lstStyle/>
              <a:p>
                <a:endParaRPr lang="en-US"/>
              </a:p>
            </p:txBody>
          </p:sp>
          <p:sp>
            <p:nvSpPr>
              <p:cNvPr id="119998" name="Line 272">
                <a:extLst>
                  <a:ext uri="{FF2B5EF4-FFF2-40B4-BE49-F238E27FC236}">
                    <a16:creationId xmlns:a16="http://schemas.microsoft.com/office/drawing/2014/main" id="{D2FD52E7-E5E0-EC5E-DDD9-A21F2B16AE8E}"/>
                  </a:ext>
                </a:extLst>
              </p:cNvPr>
              <p:cNvSpPr>
                <a:spLocks noChangeShapeType="1"/>
              </p:cNvSpPr>
              <p:nvPr/>
            </p:nvSpPr>
            <p:spPr bwMode="auto">
              <a:xfrm>
                <a:off x="6359525" y="2976563"/>
                <a:ext cx="57150" cy="0"/>
              </a:xfrm>
              <a:prstGeom prst="line">
                <a:avLst/>
              </a:prstGeom>
              <a:noFill/>
              <a:ln w="38100">
                <a:solidFill>
                  <a:srgbClr val="E7403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19999" name="Line 274">
                <a:extLst>
                  <a:ext uri="{FF2B5EF4-FFF2-40B4-BE49-F238E27FC236}">
                    <a16:creationId xmlns:a16="http://schemas.microsoft.com/office/drawing/2014/main" id="{F9F3D389-C02D-792C-3781-07DB7BA163FB}"/>
                  </a:ext>
                </a:extLst>
              </p:cNvPr>
              <p:cNvSpPr>
                <a:spLocks noChangeShapeType="1"/>
              </p:cNvSpPr>
              <p:nvPr/>
            </p:nvSpPr>
            <p:spPr bwMode="auto">
              <a:xfrm flipV="1">
                <a:off x="5124450" y="2976563"/>
                <a:ext cx="1119188" cy="3175"/>
              </a:xfrm>
              <a:prstGeom prst="line">
                <a:avLst/>
              </a:prstGeom>
              <a:noFill/>
              <a:ln w="38100">
                <a:solidFill>
                  <a:srgbClr val="E7403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20000" name="Line 275">
                <a:extLst>
                  <a:ext uri="{FF2B5EF4-FFF2-40B4-BE49-F238E27FC236}">
                    <a16:creationId xmlns:a16="http://schemas.microsoft.com/office/drawing/2014/main" id="{20D85DF9-1671-FE24-0789-BEA7A82C61DA}"/>
                  </a:ext>
                </a:extLst>
              </p:cNvPr>
              <p:cNvSpPr>
                <a:spLocks noChangeShapeType="1"/>
              </p:cNvSpPr>
              <p:nvPr/>
            </p:nvSpPr>
            <p:spPr bwMode="auto">
              <a:xfrm flipV="1">
                <a:off x="5649913" y="3149600"/>
                <a:ext cx="1284287" cy="3175"/>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20001" name="Line 277">
                <a:extLst>
                  <a:ext uri="{FF2B5EF4-FFF2-40B4-BE49-F238E27FC236}">
                    <a16:creationId xmlns:a16="http://schemas.microsoft.com/office/drawing/2014/main" id="{B2092054-53F0-76AB-2405-D0F1B92FC693}"/>
                  </a:ext>
                </a:extLst>
              </p:cNvPr>
              <p:cNvSpPr>
                <a:spLocks noChangeShapeType="1"/>
              </p:cNvSpPr>
              <p:nvPr/>
            </p:nvSpPr>
            <p:spPr bwMode="auto">
              <a:xfrm>
                <a:off x="6416675" y="2976563"/>
                <a:ext cx="517525" cy="0"/>
              </a:xfrm>
              <a:prstGeom prst="line">
                <a:avLst/>
              </a:prstGeom>
              <a:noFill/>
              <a:ln w="38100">
                <a:solidFill>
                  <a:srgbClr val="E7403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20002" name="Text Box 278">
                <a:extLst>
                  <a:ext uri="{FF2B5EF4-FFF2-40B4-BE49-F238E27FC236}">
                    <a16:creationId xmlns:a16="http://schemas.microsoft.com/office/drawing/2014/main" id="{0585BF91-83A3-9B1D-E886-427296276B8D}"/>
                  </a:ext>
                </a:extLst>
              </p:cNvPr>
              <p:cNvSpPr txBox="1">
                <a:spLocks noChangeArrowheads="1"/>
              </p:cNvSpPr>
              <p:nvPr/>
            </p:nvSpPr>
            <p:spPr bwMode="auto">
              <a:xfrm>
                <a:off x="6387833" y="3184524"/>
                <a:ext cx="514885" cy="20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Supply</a:t>
                </a:r>
              </a:p>
            </p:txBody>
          </p:sp>
          <p:sp>
            <p:nvSpPr>
              <p:cNvPr id="120003" name="Text Box 279">
                <a:extLst>
                  <a:ext uri="{FF2B5EF4-FFF2-40B4-BE49-F238E27FC236}">
                    <a16:creationId xmlns:a16="http://schemas.microsoft.com/office/drawing/2014/main" id="{57A7F21B-BCC6-9D0A-607C-9F8FF94FEBD2}"/>
                  </a:ext>
                </a:extLst>
              </p:cNvPr>
              <p:cNvSpPr txBox="1">
                <a:spLocks noChangeArrowheads="1"/>
              </p:cNvSpPr>
              <p:nvPr/>
            </p:nvSpPr>
            <p:spPr bwMode="auto">
              <a:xfrm>
                <a:off x="6410898" y="2730499"/>
                <a:ext cx="505268" cy="20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800">
                    <a:latin typeface="FuturaA Bk BT" pitchFamily="34" charset="0"/>
                  </a:rPr>
                  <a:t>Return</a:t>
                </a:r>
              </a:p>
            </p:txBody>
          </p:sp>
          <p:sp>
            <p:nvSpPr>
              <p:cNvPr id="120004" name="Arc 280">
                <a:extLst>
                  <a:ext uri="{FF2B5EF4-FFF2-40B4-BE49-F238E27FC236}">
                    <a16:creationId xmlns:a16="http://schemas.microsoft.com/office/drawing/2014/main" id="{E0F1A097-320B-2915-55F4-6D487574185A}"/>
                  </a:ext>
                </a:extLst>
              </p:cNvPr>
              <p:cNvSpPr>
                <a:spLocks/>
              </p:cNvSpPr>
              <p:nvPr/>
            </p:nvSpPr>
            <p:spPr bwMode="auto">
              <a:xfrm flipH="1" flipV="1">
                <a:off x="974725" y="3438525"/>
                <a:ext cx="320675" cy="32067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a:solidFill>
                  <a:srgbClr val="9900CC"/>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US"/>
              </a:p>
            </p:txBody>
          </p:sp>
          <p:sp>
            <p:nvSpPr>
              <p:cNvPr id="120005" name="Arc 283">
                <a:extLst>
                  <a:ext uri="{FF2B5EF4-FFF2-40B4-BE49-F238E27FC236}">
                    <a16:creationId xmlns:a16="http://schemas.microsoft.com/office/drawing/2014/main" id="{D3B20747-AED4-9593-4013-7457ABA6A816}"/>
                  </a:ext>
                </a:extLst>
              </p:cNvPr>
              <p:cNvSpPr>
                <a:spLocks/>
              </p:cNvSpPr>
              <p:nvPr/>
            </p:nvSpPr>
            <p:spPr bwMode="auto">
              <a:xfrm rot="-5400000" flipH="1" flipV="1">
                <a:off x="5143501" y="3440112"/>
                <a:ext cx="323850" cy="320675"/>
              </a:xfrm>
              <a:custGeom>
                <a:avLst/>
                <a:gdLst>
                  <a:gd name="T0" fmla="*/ 0 w 21846"/>
                  <a:gd name="T1" fmla="*/ 2147483646 h 21600"/>
                  <a:gd name="T2" fmla="*/ 2147483646 w 21846"/>
                  <a:gd name="T3" fmla="*/ 2147483646 h 21600"/>
                  <a:gd name="T4" fmla="*/ 2147483646 w 21846"/>
                  <a:gd name="T5" fmla="*/ 2147483646 h 21600"/>
                  <a:gd name="T6" fmla="*/ 0 60000 65536"/>
                  <a:gd name="T7" fmla="*/ 0 60000 65536"/>
                  <a:gd name="T8" fmla="*/ 0 60000 65536"/>
                  <a:gd name="T9" fmla="*/ 0 w 21846"/>
                  <a:gd name="T10" fmla="*/ 0 h 21600"/>
                  <a:gd name="T11" fmla="*/ 21846 w 21846"/>
                  <a:gd name="T12" fmla="*/ 21600 h 21600"/>
                </a:gdLst>
                <a:ahLst/>
                <a:cxnLst>
                  <a:cxn ang="T6">
                    <a:pos x="T0" y="T1"/>
                  </a:cxn>
                  <a:cxn ang="T7">
                    <a:pos x="T2" y="T3"/>
                  </a:cxn>
                  <a:cxn ang="T8">
                    <a:pos x="T4" y="T5"/>
                  </a:cxn>
                </a:cxnLst>
                <a:rect l="T9" t="T10" r="T11" b="T12"/>
                <a:pathLst>
                  <a:path w="21846" h="21600" fill="none" extrusionOk="0">
                    <a:moveTo>
                      <a:pt x="0" y="1"/>
                    </a:moveTo>
                    <a:cubicBezTo>
                      <a:pt x="81" y="0"/>
                      <a:pt x="163" y="-1"/>
                      <a:pt x="246" y="0"/>
                    </a:cubicBezTo>
                    <a:cubicBezTo>
                      <a:pt x="12175" y="0"/>
                      <a:pt x="21846" y="9670"/>
                      <a:pt x="21846" y="21600"/>
                    </a:cubicBezTo>
                  </a:path>
                  <a:path w="21846" h="21600" stroke="0" extrusionOk="0">
                    <a:moveTo>
                      <a:pt x="0" y="1"/>
                    </a:moveTo>
                    <a:cubicBezTo>
                      <a:pt x="81" y="0"/>
                      <a:pt x="163" y="-1"/>
                      <a:pt x="246" y="0"/>
                    </a:cubicBezTo>
                    <a:cubicBezTo>
                      <a:pt x="12175" y="0"/>
                      <a:pt x="21846" y="9670"/>
                      <a:pt x="21846" y="21600"/>
                    </a:cubicBezTo>
                    <a:lnTo>
                      <a:pt x="246" y="21600"/>
                    </a:lnTo>
                    <a:lnTo>
                      <a:pt x="0" y="1"/>
                    </a:lnTo>
                    <a:close/>
                  </a:path>
                </a:pathLst>
              </a:custGeom>
              <a:noFill/>
              <a:ln w="76200">
                <a:solidFill>
                  <a:srgbClr val="0000FF"/>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lang="en-US"/>
              </a:p>
            </p:txBody>
          </p:sp>
          <p:sp>
            <p:nvSpPr>
              <p:cNvPr id="120006" name="Rectangle 292">
                <a:extLst>
                  <a:ext uri="{FF2B5EF4-FFF2-40B4-BE49-F238E27FC236}">
                    <a16:creationId xmlns:a16="http://schemas.microsoft.com/office/drawing/2014/main" id="{9DFFC02A-F295-2102-3A1E-40FF040D0A97}"/>
                  </a:ext>
                </a:extLst>
              </p:cNvPr>
              <p:cNvSpPr>
                <a:spLocks noChangeArrowheads="1"/>
              </p:cNvSpPr>
              <p:nvPr/>
            </p:nvSpPr>
            <p:spPr bwMode="auto">
              <a:xfrm>
                <a:off x="1287463" y="3727450"/>
                <a:ext cx="3889375" cy="69850"/>
              </a:xfrm>
              <a:prstGeom prst="rect">
                <a:avLst/>
              </a:prstGeom>
              <a:gradFill rotWithShape="0">
                <a:gsLst>
                  <a:gs pos="0">
                    <a:srgbClr val="9900CC"/>
                  </a:gs>
                  <a:gs pos="100000">
                    <a:srgbClr val="0000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pic>
            <p:nvPicPr>
              <p:cNvPr id="120007" name="Picture 294" descr="ab">
                <a:extLst>
                  <a:ext uri="{FF2B5EF4-FFF2-40B4-BE49-F238E27FC236}">
                    <a16:creationId xmlns:a16="http://schemas.microsoft.com/office/drawing/2014/main" id="{DB331EBD-5EA1-800D-1864-1E8450F84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1300" y="2925763"/>
                <a:ext cx="228600"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008" name="Picture 295" descr="ab">
                <a:extLst>
                  <a:ext uri="{FF2B5EF4-FFF2-40B4-BE49-F238E27FC236}">
                    <a16:creationId xmlns:a16="http://schemas.microsoft.com/office/drawing/2014/main" id="{7ACCD3C9-74A1-97E3-A01D-55E973B2A3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4475" y="3094038"/>
                <a:ext cx="228600"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009" name="Picture 297" descr="ab">
                <a:extLst>
                  <a:ext uri="{FF2B5EF4-FFF2-40B4-BE49-F238E27FC236}">
                    <a16:creationId xmlns:a16="http://schemas.microsoft.com/office/drawing/2014/main" id="{A8299198-FD50-73E2-FD5F-7D1EF587FE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3375" y="2724150"/>
                <a:ext cx="1031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010" name="Picture 299" descr="ab">
                <a:extLst>
                  <a:ext uri="{FF2B5EF4-FFF2-40B4-BE49-F238E27FC236}">
                    <a16:creationId xmlns:a16="http://schemas.microsoft.com/office/drawing/2014/main" id="{574188FD-3DFE-36AA-90B2-F57AF816E0D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3925" y="2836863"/>
                <a:ext cx="1031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011" name="Picture 301" descr="ab">
                <a:extLst>
                  <a:ext uri="{FF2B5EF4-FFF2-40B4-BE49-F238E27FC236}">
                    <a16:creationId xmlns:a16="http://schemas.microsoft.com/office/drawing/2014/main" id="{6C7B6958-67DA-EB40-8CD7-B4BFAC92324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2363" y="2527300"/>
                <a:ext cx="212725"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0012" name="Group 303">
                <a:extLst>
                  <a:ext uri="{FF2B5EF4-FFF2-40B4-BE49-F238E27FC236}">
                    <a16:creationId xmlns:a16="http://schemas.microsoft.com/office/drawing/2014/main" id="{B09E5459-7399-6636-5538-F1D21B56EF2E}"/>
                  </a:ext>
                </a:extLst>
              </p:cNvPr>
              <p:cNvGrpSpPr>
                <a:grpSpLocks/>
              </p:cNvGrpSpPr>
              <p:nvPr/>
            </p:nvGrpSpPr>
            <p:grpSpPr bwMode="auto">
              <a:xfrm>
                <a:off x="2286009" y="2435752"/>
                <a:ext cx="1139829" cy="1038227"/>
                <a:chOff x="1440" y="1592"/>
                <a:chExt cx="718" cy="654"/>
              </a:xfrm>
            </p:grpSpPr>
            <p:sp>
              <p:nvSpPr>
                <p:cNvPr id="120030" name="Line 312">
                  <a:extLst>
                    <a:ext uri="{FF2B5EF4-FFF2-40B4-BE49-F238E27FC236}">
                      <a16:creationId xmlns:a16="http://schemas.microsoft.com/office/drawing/2014/main" id="{C4F49883-E450-F4C0-5B3A-00A6083BF58E}"/>
                    </a:ext>
                  </a:extLst>
                </p:cNvPr>
                <p:cNvSpPr>
                  <a:spLocks noChangeShapeType="1"/>
                </p:cNvSpPr>
                <p:nvPr/>
              </p:nvSpPr>
              <p:spPr bwMode="auto">
                <a:xfrm>
                  <a:off x="1684" y="1704"/>
                  <a:ext cx="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20031" name="Text Box 310">
                  <a:extLst>
                    <a:ext uri="{FF2B5EF4-FFF2-40B4-BE49-F238E27FC236}">
                      <a16:creationId xmlns:a16="http://schemas.microsoft.com/office/drawing/2014/main" id="{0A6F8EE6-6535-8D0D-68FA-F8C83D9966AE}"/>
                    </a:ext>
                  </a:extLst>
                </p:cNvPr>
                <p:cNvSpPr txBox="1">
                  <a:spLocks noChangeArrowheads="1"/>
                </p:cNvSpPr>
                <p:nvPr/>
              </p:nvSpPr>
              <p:spPr bwMode="auto">
                <a:xfrm>
                  <a:off x="1709" y="1592"/>
                  <a:ext cx="449"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1400">
                      <a:latin typeface="FuturaA Bk BT" pitchFamily="34" charset="0"/>
                    </a:rPr>
                    <a:t>Joints </a:t>
                  </a:r>
                </a:p>
              </p:txBody>
            </p:sp>
            <p:sp>
              <p:nvSpPr>
                <p:cNvPr id="120032" name="Line 311">
                  <a:extLst>
                    <a:ext uri="{FF2B5EF4-FFF2-40B4-BE49-F238E27FC236}">
                      <a16:creationId xmlns:a16="http://schemas.microsoft.com/office/drawing/2014/main" id="{F4F457E1-4052-0FC3-72F1-E0E42537A67E}"/>
                    </a:ext>
                  </a:extLst>
                </p:cNvPr>
                <p:cNvSpPr>
                  <a:spLocks noChangeShapeType="1"/>
                </p:cNvSpPr>
                <p:nvPr/>
              </p:nvSpPr>
              <p:spPr bwMode="auto">
                <a:xfrm flipH="1">
                  <a:off x="1440" y="1701"/>
                  <a:ext cx="239" cy="54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grpSp>
          <p:grpSp>
            <p:nvGrpSpPr>
              <p:cNvPr id="120013" name="Group 307">
                <a:extLst>
                  <a:ext uri="{FF2B5EF4-FFF2-40B4-BE49-F238E27FC236}">
                    <a16:creationId xmlns:a16="http://schemas.microsoft.com/office/drawing/2014/main" id="{2E5C1D97-AAF5-281F-7E2D-224D322CC069}"/>
                  </a:ext>
                </a:extLst>
              </p:cNvPr>
              <p:cNvGrpSpPr>
                <a:grpSpLocks/>
              </p:cNvGrpSpPr>
              <p:nvPr/>
            </p:nvGrpSpPr>
            <p:grpSpPr bwMode="auto">
              <a:xfrm>
                <a:off x="1438275" y="2516190"/>
                <a:ext cx="3563938" cy="1119188"/>
                <a:chOff x="906" y="1585"/>
                <a:chExt cx="2245" cy="705"/>
              </a:xfrm>
            </p:grpSpPr>
            <p:grpSp>
              <p:nvGrpSpPr>
                <p:cNvPr id="120021" name="Group 308">
                  <a:extLst>
                    <a:ext uri="{FF2B5EF4-FFF2-40B4-BE49-F238E27FC236}">
                      <a16:creationId xmlns:a16="http://schemas.microsoft.com/office/drawing/2014/main" id="{C4787975-6391-0E3A-05C4-665E7F554229}"/>
                    </a:ext>
                  </a:extLst>
                </p:cNvPr>
                <p:cNvGrpSpPr>
                  <a:grpSpLocks/>
                </p:cNvGrpSpPr>
                <p:nvPr/>
              </p:nvGrpSpPr>
              <p:grpSpPr bwMode="auto">
                <a:xfrm>
                  <a:off x="940" y="1585"/>
                  <a:ext cx="2177" cy="705"/>
                  <a:chOff x="940" y="1585"/>
                  <a:chExt cx="2177" cy="705"/>
                </a:xfrm>
              </p:grpSpPr>
              <p:sp>
                <p:nvSpPr>
                  <p:cNvPr id="120024" name="Arc 281">
                    <a:extLst>
                      <a:ext uri="{FF2B5EF4-FFF2-40B4-BE49-F238E27FC236}">
                        <a16:creationId xmlns:a16="http://schemas.microsoft.com/office/drawing/2014/main" id="{63ECDFC1-6158-A241-F467-012FE5E6B82E}"/>
                      </a:ext>
                    </a:extLst>
                  </p:cNvPr>
                  <p:cNvSpPr>
                    <a:spLocks/>
                  </p:cNvSpPr>
                  <p:nvPr/>
                </p:nvSpPr>
                <p:spPr bwMode="auto">
                  <a:xfrm flipH="1" flipV="1">
                    <a:off x="942" y="2166"/>
                    <a:ext cx="202" cy="9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a:solidFill>
                      <a:srgbClr val="9900CC"/>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US"/>
                  </a:p>
                </p:txBody>
              </p:sp>
              <p:sp>
                <p:nvSpPr>
                  <p:cNvPr id="120025" name="Arc 282">
                    <a:extLst>
                      <a:ext uri="{FF2B5EF4-FFF2-40B4-BE49-F238E27FC236}">
                        <a16:creationId xmlns:a16="http://schemas.microsoft.com/office/drawing/2014/main" id="{F9649A9C-BE78-C139-3D69-E7FE40885984}"/>
                      </a:ext>
                    </a:extLst>
                  </p:cNvPr>
                  <p:cNvSpPr>
                    <a:spLocks/>
                  </p:cNvSpPr>
                  <p:nvPr/>
                </p:nvSpPr>
                <p:spPr bwMode="auto">
                  <a:xfrm rot="-5400000" flipH="1" flipV="1">
                    <a:off x="2966" y="2113"/>
                    <a:ext cx="96" cy="202"/>
                  </a:xfrm>
                  <a:custGeom>
                    <a:avLst/>
                    <a:gdLst>
                      <a:gd name="T0" fmla="*/ 0 w 21846"/>
                      <a:gd name="T1" fmla="*/ 0 h 21600"/>
                      <a:gd name="T2" fmla="*/ 0 w 21846"/>
                      <a:gd name="T3" fmla="*/ 0 h 21600"/>
                      <a:gd name="T4" fmla="*/ 0 w 21846"/>
                      <a:gd name="T5" fmla="*/ 0 h 21600"/>
                      <a:gd name="T6" fmla="*/ 0 60000 65536"/>
                      <a:gd name="T7" fmla="*/ 0 60000 65536"/>
                      <a:gd name="T8" fmla="*/ 0 60000 65536"/>
                      <a:gd name="T9" fmla="*/ 0 w 21846"/>
                      <a:gd name="T10" fmla="*/ 0 h 21600"/>
                      <a:gd name="T11" fmla="*/ 21846 w 21846"/>
                      <a:gd name="T12" fmla="*/ 21600 h 21600"/>
                    </a:gdLst>
                    <a:ahLst/>
                    <a:cxnLst>
                      <a:cxn ang="T6">
                        <a:pos x="T0" y="T1"/>
                      </a:cxn>
                      <a:cxn ang="T7">
                        <a:pos x="T2" y="T3"/>
                      </a:cxn>
                      <a:cxn ang="T8">
                        <a:pos x="T4" y="T5"/>
                      </a:cxn>
                    </a:cxnLst>
                    <a:rect l="T9" t="T10" r="T11" b="T12"/>
                    <a:pathLst>
                      <a:path w="21846" h="21600" fill="none" extrusionOk="0">
                        <a:moveTo>
                          <a:pt x="0" y="1"/>
                        </a:moveTo>
                        <a:cubicBezTo>
                          <a:pt x="81" y="0"/>
                          <a:pt x="163" y="-1"/>
                          <a:pt x="246" y="0"/>
                        </a:cubicBezTo>
                        <a:cubicBezTo>
                          <a:pt x="12175" y="0"/>
                          <a:pt x="21846" y="9670"/>
                          <a:pt x="21846" y="21600"/>
                        </a:cubicBezTo>
                      </a:path>
                      <a:path w="21846" h="21600" stroke="0" extrusionOk="0">
                        <a:moveTo>
                          <a:pt x="0" y="1"/>
                        </a:moveTo>
                        <a:cubicBezTo>
                          <a:pt x="81" y="0"/>
                          <a:pt x="163" y="-1"/>
                          <a:pt x="246" y="0"/>
                        </a:cubicBezTo>
                        <a:cubicBezTo>
                          <a:pt x="12175" y="0"/>
                          <a:pt x="21846" y="9670"/>
                          <a:pt x="21846" y="21600"/>
                        </a:cubicBezTo>
                        <a:lnTo>
                          <a:pt x="246" y="21600"/>
                        </a:lnTo>
                        <a:lnTo>
                          <a:pt x="0" y="1"/>
                        </a:lnTo>
                        <a:close/>
                      </a:path>
                    </a:pathLst>
                  </a:cu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lang="en-US"/>
                  </a:p>
                </p:txBody>
              </p:sp>
              <p:grpSp>
                <p:nvGrpSpPr>
                  <p:cNvPr id="120026" name="Group 311">
                    <a:extLst>
                      <a:ext uri="{FF2B5EF4-FFF2-40B4-BE49-F238E27FC236}">
                        <a16:creationId xmlns:a16="http://schemas.microsoft.com/office/drawing/2014/main" id="{5FF9B341-7358-CBC5-0801-8BB2EE3635B3}"/>
                      </a:ext>
                    </a:extLst>
                  </p:cNvPr>
                  <p:cNvGrpSpPr>
                    <a:grpSpLocks/>
                  </p:cNvGrpSpPr>
                  <p:nvPr/>
                </p:nvGrpSpPr>
                <p:grpSpPr bwMode="auto">
                  <a:xfrm>
                    <a:off x="940" y="1585"/>
                    <a:ext cx="2177" cy="705"/>
                    <a:chOff x="940" y="1585"/>
                    <a:chExt cx="2177" cy="705"/>
                  </a:xfrm>
                </p:grpSpPr>
                <p:sp>
                  <p:nvSpPr>
                    <p:cNvPr id="120027" name="Line 144">
                      <a:extLst>
                        <a:ext uri="{FF2B5EF4-FFF2-40B4-BE49-F238E27FC236}">
                          <a16:creationId xmlns:a16="http://schemas.microsoft.com/office/drawing/2014/main" id="{F09D2F5F-6FEE-FBE0-3F49-7D3FEAD39677}"/>
                        </a:ext>
                      </a:extLst>
                    </p:cNvPr>
                    <p:cNvSpPr>
                      <a:spLocks noChangeShapeType="1"/>
                    </p:cNvSpPr>
                    <p:nvPr/>
                  </p:nvSpPr>
                  <p:spPr bwMode="auto">
                    <a:xfrm flipV="1">
                      <a:off x="3117" y="1585"/>
                      <a:ext cx="0" cy="587"/>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nchor="b"/>
                    <a:lstStyle/>
                    <a:p>
                      <a:endParaRPr lang="en-US"/>
                    </a:p>
                  </p:txBody>
                </p:sp>
                <p:sp>
                  <p:nvSpPr>
                    <p:cNvPr id="120028" name="Line 223">
                      <a:extLst>
                        <a:ext uri="{FF2B5EF4-FFF2-40B4-BE49-F238E27FC236}">
                          <a16:creationId xmlns:a16="http://schemas.microsoft.com/office/drawing/2014/main" id="{ADD3C75B-DE8F-52DF-6365-1A029E652975}"/>
                        </a:ext>
                      </a:extLst>
                    </p:cNvPr>
                    <p:cNvSpPr>
                      <a:spLocks noChangeShapeType="1"/>
                    </p:cNvSpPr>
                    <p:nvPr/>
                  </p:nvSpPr>
                  <p:spPr bwMode="auto">
                    <a:xfrm flipV="1">
                      <a:off x="940" y="1585"/>
                      <a:ext cx="0" cy="587"/>
                    </a:xfrm>
                    <a:prstGeom prst="line">
                      <a:avLst/>
                    </a:prstGeom>
                    <a:noFill/>
                    <a:ln w="76200">
                      <a:solidFill>
                        <a:srgbClr val="9900CC"/>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0029" name="Rectangle 291">
                      <a:extLst>
                        <a:ext uri="{FF2B5EF4-FFF2-40B4-BE49-F238E27FC236}">
                          <a16:creationId xmlns:a16="http://schemas.microsoft.com/office/drawing/2014/main" id="{CBBCA8FD-F5EF-0D83-4D50-4A61FC24C59E}"/>
                        </a:ext>
                      </a:extLst>
                    </p:cNvPr>
                    <p:cNvSpPr>
                      <a:spLocks noChangeArrowheads="1"/>
                    </p:cNvSpPr>
                    <p:nvPr/>
                  </p:nvSpPr>
                  <p:spPr bwMode="auto">
                    <a:xfrm>
                      <a:off x="1133" y="2240"/>
                      <a:ext cx="1792" cy="50"/>
                    </a:xfrm>
                    <a:prstGeom prst="rect">
                      <a:avLst/>
                    </a:prstGeom>
                    <a:gradFill rotWithShape="0">
                      <a:gsLst>
                        <a:gs pos="0">
                          <a:srgbClr val="9900CC"/>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de-DE" altLang="fr-FR" sz="4800">
                        <a:solidFill>
                          <a:schemeClr val="bg1"/>
                        </a:solidFill>
                      </a:endParaRPr>
                    </a:p>
                  </p:txBody>
                </p:sp>
              </p:grpSp>
            </p:grpSp>
            <p:pic>
              <p:nvPicPr>
                <p:cNvPr id="120022" name="Picture 296" descr="ab">
                  <a:extLst>
                    <a:ext uri="{FF2B5EF4-FFF2-40B4-BE49-F238E27FC236}">
                      <a16:creationId xmlns:a16="http://schemas.microsoft.com/office/drawing/2014/main" id="{74327A0E-6B05-5750-8DCA-866BDB6E53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 y="1696"/>
                  <a:ext cx="6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023" name="Picture 298" descr="ab">
                  <a:extLst>
                    <a:ext uri="{FF2B5EF4-FFF2-40B4-BE49-F238E27FC236}">
                      <a16:creationId xmlns:a16="http://schemas.microsoft.com/office/drawing/2014/main" id="{74568AC0-742C-7DA7-7281-03DEEB2EA7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 y="1780"/>
                  <a:ext cx="6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0014" name="Rectangle 206">
                <a:extLst>
                  <a:ext uri="{FF2B5EF4-FFF2-40B4-BE49-F238E27FC236}">
                    <a16:creationId xmlns:a16="http://schemas.microsoft.com/office/drawing/2014/main" id="{8AA11A61-FCAA-99C9-8318-E5295BABA5DF}"/>
                  </a:ext>
                </a:extLst>
              </p:cNvPr>
              <p:cNvSpPr>
                <a:spLocks noChangeArrowheads="1"/>
              </p:cNvSpPr>
              <p:nvPr/>
            </p:nvSpPr>
            <p:spPr bwMode="auto">
              <a:xfrm>
                <a:off x="2133600" y="3505200"/>
                <a:ext cx="490538"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20015" name="Rectangle 309">
                <a:extLst>
                  <a:ext uri="{FF2B5EF4-FFF2-40B4-BE49-F238E27FC236}">
                    <a16:creationId xmlns:a16="http://schemas.microsoft.com/office/drawing/2014/main" id="{24C2014F-493D-A13F-BD20-A17C562903C4}"/>
                  </a:ext>
                </a:extLst>
              </p:cNvPr>
              <p:cNvSpPr>
                <a:spLocks noChangeArrowheads="1"/>
              </p:cNvSpPr>
              <p:nvPr/>
            </p:nvSpPr>
            <p:spPr bwMode="auto">
              <a:xfrm>
                <a:off x="2133600" y="3538538"/>
                <a:ext cx="495300" cy="11906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sp>
            <p:nvSpPr>
              <p:cNvPr id="120016" name="Rectangle 208">
                <a:extLst>
                  <a:ext uri="{FF2B5EF4-FFF2-40B4-BE49-F238E27FC236}">
                    <a16:creationId xmlns:a16="http://schemas.microsoft.com/office/drawing/2014/main" id="{123E5DAC-3F58-CE48-743E-2E2B37DAB53B}"/>
                  </a:ext>
                </a:extLst>
              </p:cNvPr>
              <p:cNvSpPr>
                <a:spLocks noChangeArrowheads="1"/>
              </p:cNvSpPr>
              <p:nvPr/>
            </p:nvSpPr>
            <p:spPr bwMode="auto">
              <a:xfrm>
                <a:off x="2123728" y="3717032"/>
                <a:ext cx="495300" cy="11906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endParaRPr lang="fr-FR" altLang="fr-FR" sz="4800">
                  <a:solidFill>
                    <a:schemeClr val="bg1"/>
                  </a:solidFill>
                </a:endParaRPr>
              </a:p>
            </p:txBody>
          </p:sp>
          <p:grpSp>
            <p:nvGrpSpPr>
              <p:cNvPr id="120017" name="Group 303">
                <a:extLst>
                  <a:ext uri="{FF2B5EF4-FFF2-40B4-BE49-F238E27FC236}">
                    <a16:creationId xmlns:a16="http://schemas.microsoft.com/office/drawing/2014/main" id="{AAA62D78-92E4-0BC8-821B-F3890C356E7E}"/>
                  </a:ext>
                </a:extLst>
              </p:cNvPr>
              <p:cNvGrpSpPr>
                <a:grpSpLocks/>
              </p:cNvGrpSpPr>
              <p:nvPr/>
            </p:nvGrpSpPr>
            <p:grpSpPr bwMode="auto">
              <a:xfrm>
                <a:off x="1331937" y="1412332"/>
                <a:ext cx="2297120" cy="720726"/>
                <a:chOff x="533" y="1536"/>
                <a:chExt cx="1447" cy="454"/>
              </a:xfrm>
            </p:grpSpPr>
            <p:sp>
              <p:nvSpPr>
                <p:cNvPr id="120019" name="Text Box 310">
                  <a:extLst>
                    <a:ext uri="{FF2B5EF4-FFF2-40B4-BE49-F238E27FC236}">
                      <a16:creationId xmlns:a16="http://schemas.microsoft.com/office/drawing/2014/main" id="{20C65809-F32C-4854-5CA0-C533055DA795}"/>
                    </a:ext>
                  </a:extLst>
                </p:cNvPr>
                <p:cNvSpPr txBox="1">
                  <a:spLocks noChangeArrowheads="1"/>
                </p:cNvSpPr>
                <p:nvPr/>
              </p:nvSpPr>
              <p:spPr bwMode="auto">
                <a:xfrm>
                  <a:off x="1186" y="1536"/>
                  <a:ext cx="794"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pPr>
                  <a:r>
                    <a:rPr lang="en-US" altLang="fr-FR" sz="1400">
                      <a:latin typeface="FuturaA Bk BT" pitchFamily="34" charset="0"/>
                    </a:rPr>
                    <a:t>Terminations</a:t>
                  </a:r>
                </a:p>
              </p:txBody>
            </p:sp>
            <p:sp>
              <p:nvSpPr>
                <p:cNvPr id="120020" name="Line 311">
                  <a:extLst>
                    <a:ext uri="{FF2B5EF4-FFF2-40B4-BE49-F238E27FC236}">
                      <a16:creationId xmlns:a16="http://schemas.microsoft.com/office/drawing/2014/main" id="{AAC05817-6EF9-754C-7016-A72836AF7766}"/>
                    </a:ext>
                  </a:extLst>
                </p:cNvPr>
                <p:cNvSpPr>
                  <a:spLocks noChangeShapeType="1"/>
                </p:cNvSpPr>
                <p:nvPr/>
              </p:nvSpPr>
              <p:spPr bwMode="auto">
                <a:xfrm flipH="1">
                  <a:off x="533" y="1627"/>
                  <a:ext cx="680" cy="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grpSp>
          <p:sp>
            <p:nvSpPr>
              <p:cNvPr id="120018" name="Line 311">
                <a:extLst>
                  <a:ext uri="{FF2B5EF4-FFF2-40B4-BE49-F238E27FC236}">
                    <a16:creationId xmlns:a16="http://schemas.microsoft.com/office/drawing/2014/main" id="{5DCA059E-39E3-2B2C-0272-48355836E546}"/>
                  </a:ext>
                </a:extLst>
              </p:cNvPr>
              <p:cNvSpPr>
                <a:spLocks noChangeShapeType="1"/>
              </p:cNvSpPr>
              <p:nvPr/>
            </p:nvSpPr>
            <p:spPr bwMode="auto">
              <a:xfrm>
                <a:off x="3563888" y="1556792"/>
                <a:ext cx="1728191" cy="4320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grpSp>
        <p:sp>
          <p:nvSpPr>
            <p:cNvPr id="119815" name="ZoneTexte 7">
              <a:extLst>
                <a:ext uri="{FF2B5EF4-FFF2-40B4-BE49-F238E27FC236}">
                  <a16:creationId xmlns:a16="http://schemas.microsoft.com/office/drawing/2014/main" id="{91B860A8-82CE-E046-665E-034FEBA0983B}"/>
                </a:ext>
              </a:extLst>
            </p:cNvPr>
            <p:cNvSpPr txBox="1">
              <a:spLocks noChangeArrowheads="1"/>
            </p:cNvSpPr>
            <p:nvPr/>
          </p:nvSpPr>
          <p:spPr bwMode="auto">
            <a:xfrm>
              <a:off x="827584" y="1412776"/>
              <a:ext cx="360040" cy="46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fr-FR" altLang="fr-FR"/>
                <a:t>+</a:t>
              </a:r>
            </a:p>
          </p:txBody>
        </p:sp>
        <p:sp>
          <p:nvSpPr>
            <p:cNvPr id="119816" name="ZoneTexte 8">
              <a:extLst>
                <a:ext uri="{FF2B5EF4-FFF2-40B4-BE49-F238E27FC236}">
                  <a16:creationId xmlns:a16="http://schemas.microsoft.com/office/drawing/2014/main" id="{6179B91F-026B-1F0A-C374-8105E80E0C82}"/>
                </a:ext>
              </a:extLst>
            </p:cNvPr>
            <p:cNvSpPr txBox="1">
              <a:spLocks noChangeArrowheads="1"/>
            </p:cNvSpPr>
            <p:nvPr/>
          </p:nvSpPr>
          <p:spPr bwMode="auto">
            <a:xfrm>
              <a:off x="1403648" y="1412776"/>
              <a:ext cx="279648" cy="46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fr-FR" altLang="fr-FR"/>
                <a:t>-</a:t>
              </a:r>
            </a:p>
          </p:txBody>
        </p:sp>
        <p:sp>
          <p:nvSpPr>
            <p:cNvPr id="119817" name="ZoneTexte 9">
              <a:extLst>
                <a:ext uri="{FF2B5EF4-FFF2-40B4-BE49-F238E27FC236}">
                  <a16:creationId xmlns:a16="http://schemas.microsoft.com/office/drawing/2014/main" id="{55480EE6-DF16-2C47-8595-5CD5353C0531}"/>
                </a:ext>
              </a:extLst>
            </p:cNvPr>
            <p:cNvSpPr txBox="1">
              <a:spLocks noChangeArrowheads="1"/>
            </p:cNvSpPr>
            <p:nvPr/>
          </p:nvSpPr>
          <p:spPr bwMode="auto">
            <a:xfrm>
              <a:off x="5292080" y="1412776"/>
              <a:ext cx="360040" cy="46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fr-FR" altLang="fr-FR"/>
                <a:t>+</a:t>
              </a:r>
            </a:p>
          </p:txBody>
        </p:sp>
        <p:sp>
          <p:nvSpPr>
            <p:cNvPr id="119818" name="ZoneTexte 10">
              <a:extLst>
                <a:ext uri="{FF2B5EF4-FFF2-40B4-BE49-F238E27FC236}">
                  <a16:creationId xmlns:a16="http://schemas.microsoft.com/office/drawing/2014/main" id="{AA915517-8FBA-3C37-2C79-D6C62B670E4B}"/>
                </a:ext>
              </a:extLst>
            </p:cNvPr>
            <p:cNvSpPr txBox="1">
              <a:spLocks noChangeArrowheads="1"/>
            </p:cNvSpPr>
            <p:nvPr/>
          </p:nvSpPr>
          <p:spPr bwMode="auto">
            <a:xfrm>
              <a:off x="4788024" y="1412776"/>
              <a:ext cx="279648" cy="46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fr-FR" altLang="fr-FR"/>
                <a:t>-</a:t>
              </a:r>
            </a:p>
          </p:txBody>
        </p:sp>
      </p:grpSp>
      <p:sp>
        <p:nvSpPr>
          <p:cNvPr id="225" name="Titre 240">
            <a:extLst>
              <a:ext uri="{FF2B5EF4-FFF2-40B4-BE49-F238E27FC236}">
                <a16:creationId xmlns:a16="http://schemas.microsoft.com/office/drawing/2014/main" id="{ECD5FBE6-FD96-F753-DFA2-6157E9CC4CBF}"/>
              </a:ext>
            </a:extLst>
          </p:cNvPr>
          <p:cNvSpPr txBox="1">
            <a:spLocks/>
          </p:cNvSpPr>
          <p:nvPr/>
        </p:nvSpPr>
        <p:spPr>
          <a:xfrm>
            <a:off x="2508364" y="224486"/>
            <a:ext cx="7386757" cy="7818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3200" b="1" u="sng" dirty="0">
                <a:solidFill>
                  <a:schemeClr val="bg1"/>
                </a:solidFill>
              </a:rPr>
              <a:t>IRIS</a:t>
            </a:r>
            <a:r>
              <a:rPr lang="it-IT" sz="3200" u="sng" dirty="0">
                <a:solidFill>
                  <a:schemeClr val="bg1"/>
                </a:solidFill>
              </a:rPr>
              <a:t> 1GW DC </a:t>
            </a:r>
            <a:r>
              <a:rPr lang="it-IT" sz="3200" i="1" u="sng" dirty="0">
                <a:solidFill>
                  <a:schemeClr val="bg1"/>
                </a:solidFill>
              </a:rPr>
              <a:t>25 kV-40 </a:t>
            </a:r>
            <a:r>
              <a:rPr lang="it-IT" sz="3200" i="1" u="sng" dirty="0" err="1">
                <a:solidFill>
                  <a:schemeClr val="bg1"/>
                </a:solidFill>
              </a:rPr>
              <a:t>kA</a:t>
            </a:r>
            <a:r>
              <a:rPr lang="it-IT" sz="3200" i="1" u="sng" dirty="0">
                <a:solidFill>
                  <a:schemeClr val="bg1"/>
                </a:solidFill>
              </a:rPr>
              <a:t> power </a:t>
            </a:r>
            <a:r>
              <a:rPr lang="it-IT" sz="3200" i="1" u="sng" dirty="0" err="1">
                <a:solidFill>
                  <a:schemeClr val="bg1"/>
                </a:solidFill>
              </a:rPr>
              <a:t>cable</a:t>
            </a:r>
            <a:r>
              <a:rPr lang="it-IT" sz="3200" i="1" u="sng" dirty="0">
                <a:solidFill>
                  <a:schemeClr val="bg1"/>
                </a:solidFill>
              </a:rPr>
              <a:t> </a:t>
            </a:r>
            <a:endParaRPr lang="fr-FR" sz="3200" i="1" u="sng" dirty="0">
              <a:solidFill>
                <a:schemeClr val="bg1"/>
              </a:solidFill>
            </a:endParaRPr>
          </a:p>
        </p:txBody>
      </p:sp>
      <p:sp>
        <p:nvSpPr>
          <p:cNvPr id="227" name="Titre 240">
            <a:extLst>
              <a:ext uri="{FF2B5EF4-FFF2-40B4-BE49-F238E27FC236}">
                <a16:creationId xmlns:a16="http://schemas.microsoft.com/office/drawing/2014/main" id="{2FC0A40B-68D6-6002-B027-0CE6BD220E18}"/>
              </a:ext>
            </a:extLst>
          </p:cNvPr>
          <p:cNvSpPr txBox="1">
            <a:spLocks/>
          </p:cNvSpPr>
          <p:nvPr/>
        </p:nvSpPr>
        <p:spPr>
          <a:xfrm>
            <a:off x="1999272" y="1383266"/>
            <a:ext cx="8695300" cy="168127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dirty="0"/>
              <a:t>Its integration within the grid needs: </a:t>
            </a:r>
          </a:p>
          <a:p>
            <a:pPr marL="457200" indent="-457200">
              <a:buFont typeface="+mj-lt"/>
              <a:buAutoNum type="arabicPeriod"/>
            </a:pPr>
            <a:r>
              <a:rPr lang="en-GB" sz="2400" dirty="0"/>
              <a:t>A cooling machine</a:t>
            </a:r>
          </a:p>
          <a:p>
            <a:pPr marL="457200" indent="-457200">
              <a:buFont typeface="+mj-lt"/>
              <a:buAutoNum type="arabicPeriod"/>
            </a:pPr>
            <a:r>
              <a:rPr lang="en-GB" sz="2400" dirty="0"/>
              <a:t>Two terminations and when necessary  joints for long cables</a:t>
            </a:r>
          </a:p>
          <a:p>
            <a:pPr marL="457200" indent="-457200">
              <a:buFont typeface="+mj-lt"/>
              <a:buAutoNum type="arabicPeriod"/>
            </a:pPr>
            <a:r>
              <a:rPr lang="en-GB" sz="2400" dirty="0"/>
              <a:t>Cable control systems connected to the grid </a:t>
            </a:r>
            <a:r>
              <a:rPr lang="en-GB" sz="2400" dirty="0" err="1"/>
              <a:t>mgt</a:t>
            </a:r>
            <a:r>
              <a:rPr lang="en-GB" sz="2400" dirty="0"/>
              <a:t>  </a:t>
            </a:r>
          </a:p>
          <a:p>
            <a:endParaRPr lang="en-GB" sz="2400" i="1" dirty="0"/>
          </a:p>
        </p:txBody>
      </p:sp>
      <p:sp>
        <p:nvSpPr>
          <p:cNvPr id="2" name="TextBox 1">
            <a:extLst>
              <a:ext uri="{FF2B5EF4-FFF2-40B4-BE49-F238E27FC236}">
                <a16:creationId xmlns:a16="http://schemas.microsoft.com/office/drawing/2014/main" id="{E9934EC5-031F-ADFD-7F36-ABDF6E880F50}"/>
              </a:ext>
            </a:extLst>
          </p:cNvPr>
          <p:cNvSpPr txBox="1"/>
          <p:nvPr/>
        </p:nvSpPr>
        <p:spPr>
          <a:xfrm>
            <a:off x="8597452" y="5504101"/>
            <a:ext cx="3231654"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Courtesy of E. </a:t>
            </a:r>
            <a:r>
              <a:rPr lang="en-US" dirty="0" err="1"/>
              <a:t>Bruzek</a:t>
            </a:r>
            <a:r>
              <a:rPr lang="en-US" dirty="0"/>
              <a:t> , ASG </a:t>
            </a:r>
            <a:r>
              <a:rPr lang="en-US" dirty="0" err="1"/>
              <a:t>Itlay</a:t>
            </a:r>
            <a:endParaRPr lang="en-US" dirty="0"/>
          </a:p>
        </p:txBody>
      </p:sp>
      <p:sp>
        <p:nvSpPr>
          <p:cNvPr id="3" name="Date Placeholder 2">
            <a:extLst>
              <a:ext uri="{FF2B5EF4-FFF2-40B4-BE49-F238E27FC236}">
                <a16:creationId xmlns:a16="http://schemas.microsoft.com/office/drawing/2014/main" id="{9BE47593-CE16-2406-A616-05B762DD1D6F}"/>
              </a:ext>
            </a:extLst>
          </p:cNvPr>
          <p:cNvSpPr>
            <a:spLocks noGrp="1"/>
          </p:cNvSpPr>
          <p:nvPr>
            <p:ph type="dt" sz="half" idx="10"/>
          </p:nvPr>
        </p:nvSpPr>
        <p:spPr/>
        <p:txBody>
          <a:bodyPr/>
          <a:lstStyle/>
          <a:p>
            <a:r>
              <a:rPr lang="en-US"/>
              <a:t>11/October/2022</a:t>
            </a:r>
            <a:endParaRPr lang="it-IT"/>
          </a:p>
        </p:txBody>
      </p:sp>
      <p:sp>
        <p:nvSpPr>
          <p:cNvPr id="4" name="Footer Placeholder 3">
            <a:extLst>
              <a:ext uri="{FF2B5EF4-FFF2-40B4-BE49-F238E27FC236}">
                <a16:creationId xmlns:a16="http://schemas.microsoft.com/office/drawing/2014/main" id="{F66D4423-A376-287B-E6F6-E0A5D2B08E20}"/>
              </a:ext>
            </a:extLst>
          </p:cNvPr>
          <p:cNvSpPr>
            <a:spLocks noGrp="1"/>
          </p:cNvSpPr>
          <p:nvPr>
            <p:ph type="ftr" sz="quarter" idx="11"/>
          </p:nvPr>
        </p:nvSpPr>
        <p:spPr/>
        <p:txBody>
          <a:bodyPr/>
          <a:lstStyle/>
          <a:p>
            <a:r>
              <a:rPr lang="it-IT"/>
              <a:t>Prof. Lucio Rossi - Università e INFN Milano L.A.S.A. - IRIS @ INFN-A Seminars</a:t>
            </a:r>
          </a:p>
        </p:txBody>
      </p:sp>
      <p:sp>
        <p:nvSpPr>
          <p:cNvPr id="5" name="Slide Number Placeholder 4">
            <a:extLst>
              <a:ext uri="{FF2B5EF4-FFF2-40B4-BE49-F238E27FC236}">
                <a16:creationId xmlns:a16="http://schemas.microsoft.com/office/drawing/2014/main" id="{E26246C7-69A8-4535-38D5-1F031AC5DD1E}"/>
              </a:ext>
            </a:extLst>
          </p:cNvPr>
          <p:cNvSpPr>
            <a:spLocks noGrp="1"/>
          </p:cNvSpPr>
          <p:nvPr>
            <p:ph type="sldNum" sz="quarter" idx="12"/>
          </p:nvPr>
        </p:nvSpPr>
        <p:spPr/>
        <p:txBody>
          <a:bodyPr/>
          <a:lstStyle/>
          <a:p>
            <a:fld id="{998843C0-DCD5-43C2-BEF0-A85E65693D80}" type="slidenum">
              <a:rPr lang="it-IT" smtClean="0"/>
              <a:t>37</a:t>
            </a:fld>
            <a:endParaRPr lang="it-IT"/>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0344642-AD45-42EA-9168-8BE38969E995}"/>
              </a:ext>
            </a:extLst>
          </p:cNvPr>
          <p:cNvPicPr>
            <a:picLocks noChangeAspect="1"/>
          </p:cNvPicPr>
          <p:nvPr/>
        </p:nvPicPr>
        <p:blipFill>
          <a:blip r:embed="rId2"/>
          <a:stretch>
            <a:fillRect/>
          </a:stretch>
        </p:blipFill>
        <p:spPr>
          <a:xfrm>
            <a:off x="497988" y="1839109"/>
            <a:ext cx="6479598" cy="4319732"/>
          </a:xfrm>
          <a:prstGeom prst="rect">
            <a:avLst/>
          </a:prstGeom>
        </p:spPr>
      </p:pic>
      <p:sp>
        <p:nvSpPr>
          <p:cNvPr id="3" name="Title 2">
            <a:extLst>
              <a:ext uri="{FF2B5EF4-FFF2-40B4-BE49-F238E27FC236}">
                <a16:creationId xmlns:a16="http://schemas.microsoft.com/office/drawing/2014/main" id="{783BA553-2D01-4033-BDA4-644AC67A7D71}"/>
              </a:ext>
            </a:extLst>
          </p:cNvPr>
          <p:cNvSpPr>
            <a:spLocks noGrp="1"/>
          </p:cNvSpPr>
          <p:nvPr>
            <p:ph type="title"/>
          </p:nvPr>
        </p:nvSpPr>
        <p:spPr>
          <a:xfrm>
            <a:off x="634175" y="115762"/>
            <a:ext cx="11525896" cy="1325563"/>
          </a:xfrm>
        </p:spPr>
        <p:txBody>
          <a:bodyPr>
            <a:normAutofit/>
          </a:bodyPr>
          <a:lstStyle/>
          <a:p>
            <a:pPr algn="ctr"/>
            <a:r>
              <a:rPr lang="en-US" sz="3200" dirty="0"/>
              <a:t>WP9 – Demonstrator</a:t>
            </a:r>
            <a:br>
              <a:rPr lang="en-US" sz="3200" dirty="0"/>
            </a:br>
            <a:r>
              <a:rPr lang="en-US" sz="3200" dirty="0"/>
              <a:t>Energy Saver Superconducting Magnet in HTS </a:t>
            </a:r>
            <a:endParaRPr lang="en-US" sz="2200" b="1" dirty="0"/>
          </a:p>
        </p:txBody>
      </p:sp>
      <p:pic>
        <p:nvPicPr>
          <p:cNvPr id="6" name="Picture 5">
            <a:extLst>
              <a:ext uri="{FF2B5EF4-FFF2-40B4-BE49-F238E27FC236}">
                <a16:creationId xmlns:a16="http://schemas.microsoft.com/office/drawing/2014/main" id="{6F5FB5A0-1258-441A-9152-AF8E06A2AEA6}"/>
              </a:ext>
            </a:extLst>
          </p:cNvPr>
          <p:cNvPicPr>
            <a:picLocks noChangeAspect="1"/>
          </p:cNvPicPr>
          <p:nvPr/>
        </p:nvPicPr>
        <p:blipFill>
          <a:blip r:embed="rId3"/>
          <a:stretch>
            <a:fillRect/>
          </a:stretch>
        </p:blipFill>
        <p:spPr>
          <a:xfrm>
            <a:off x="7566727" y="2423999"/>
            <a:ext cx="4206114" cy="2010001"/>
          </a:xfrm>
          <a:prstGeom prst="rect">
            <a:avLst/>
          </a:prstGeom>
        </p:spPr>
      </p:pic>
      <p:sp>
        <p:nvSpPr>
          <p:cNvPr id="7" name="TextBox 6">
            <a:extLst>
              <a:ext uri="{FF2B5EF4-FFF2-40B4-BE49-F238E27FC236}">
                <a16:creationId xmlns:a16="http://schemas.microsoft.com/office/drawing/2014/main" id="{E1A2FAEC-6B18-47BE-9C2D-4692210540FA}"/>
              </a:ext>
            </a:extLst>
          </p:cNvPr>
          <p:cNvSpPr txBox="1"/>
          <p:nvPr/>
        </p:nvSpPr>
        <p:spPr>
          <a:xfrm>
            <a:off x="7412499" y="1716114"/>
            <a:ext cx="4682836" cy="707886"/>
          </a:xfrm>
          <a:prstGeom prst="rect">
            <a:avLst/>
          </a:prstGeom>
          <a:noFill/>
        </p:spPr>
        <p:txBody>
          <a:bodyPr wrap="square" rtlCol="0">
            <a:spAutoFit/>
          </a:bodyPr>
          <a:lstStyle/>
          <a:p>
            <a:r>
              <a:rPr lang="it-IT" sz="2000" dirty="0"/>
              <a:t>Cable in HTS for da 10 </a:t>
            </a:r>
            <a:r>
              <a:rPr lang="it-IT" sz="2000" dirty="0" err="1"/>
              <a:t>kA</a:t>
            </a:r>
            <a:r>
              <a:rPr lang="it-IT" sz="2000" dirty="0"/>
              <a:t>, </a:t>
            </a:r>
            <a:r>
              <a:rPr lang="it-IT" sz="2000" dirty="0" err="1"/>
              <a:t>developed</a:t>
            </a:r>
            <a:r>
              <a:rPr lang="it-IT" sz="2000" dirty="0"/>
              <a:t> in the EU </a:t>
            </a:r>
            <a:r>
              <a:rPr lang="it-IT" sz="2000" dirty="0" err="1"/>
              <a:t>collaboration</a:t>
            </a:r>
            <a:r>
              <a:rPr lang="it-IT" sz="2000" dirty="0"/>
              <a:t> </a:t>
            </a:r>
            <a:r>
              <a:rPr lang="it-IT" sz="2000" b="1" dirty="0"/>
              <a:t>FP7-Eucard2 GA 312453</a:t>
            </a:r>
          </a:p>
        </p:txBody>
      </p:sp>
      <p:sp>
        <p:nvSpPr>
          <p:cNvPr id="4" name="Footer Placeholder 3">
            <a:extLst>
              <a:ext uri="{FF2B5EF4-FFF2-40B4-BE49-F238E27FC236}">
                <a16:creationId xmlns:a16="http://schemas.microsoft.com/office/drawing/2014/main" id="{EE2FD5D6-E216-E840-B295-34AF004EF395}"/>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AACF2456-0DDD-6440-89A3-A5B28013446F}"/>
              </a:ext>
            </a:extLst>
          </p:cNvPr>
          <p:cNvSpPr>
            <a:spLocks noGrp="1"/>
          </p:cNvSpPr>
          <p:nvPr>
            <p:ph type="sldNum" sz="quarter" idx="12"/>
          </p:nvPr>
        </p:nvSpPr>
        <p:spPr/>
        <p:txBody>
          <a:bodyPr/>
          <a:lstStyle/>
          <a:p>
            <a:fld id="{37892B85-A679-1943-821F-72C61F74835B}" type="slidenum">
              <a:rPr lang="en-US" smtClean="0"/>
              <a:t>38</a:t>
            </a:fld>
            <a:endParaRPr lang="en-US"/>
          </a:p>
        </p:txBody>
      </p:sp>
      <p:sp>
        <p:nvSpPr>
          <p:cNvPr id="8" name="Date Placeholder 7">
            <a:extLst>
              <a:ext uri="{FF2B5EF4-FFF2-40B4-BE49-F238E27FC236}">
                <a16:creationId xmlns:a16="http://schemas.microsoft.com/office/drawing/2014/main" id="{D194DC79-4ECC-45E2-AAC2-79E7548DC953}"/>
              </a:ext>
            </a:extLst>
          </p:cNvPr>
          <p:cNvSpPr>
            <a:spLocks noGrp="1"/>
          </p:cNvSpPr>
          <p:nvPr>
            <p:ph type="dt" sz="half" idx="10"/>
          </p:nvPr>
        </p:nvSpPr>
        <p:spPr/>
        <p:txBody>
          <a:bodyPr/>
          <a:lstStyle/>
          <a:p>
            <a:r>
              <a:rPr lang="en-US"/>
              <a:t>11/October/2022</a:t>
            </a:r>
          </a:p>
        </p:txBody>
      </p:sp>
      <p:sp>
        <p:nvSpPr>
          <p:cNvPr id="9" name="TextBox 8">
            <a:extLst>
              <a:ext uri="{FF2B5EF4-FFF2-40B4-BE49-F238E27FC236}">
                <a16:creationId xmlns:a16="http://schemas.microsoft.com/office/drawing/2014/main" id="{790F9FFD-A0EF-EF1B-1B6C-86C7898B779F}"/>
              </a:ext>
            </a:extLst>
          </p:cNvPr>
          <p:cNvSpPr txBox="1"/>
          <p:nvPr/>
        </p:nvSpPr>
        <p:spPr>
          <a:xfrm>
            <a:off x="7412498" y="4560408"/>
            <a:ext cx="4555621" cy="160043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1400" dirty="0"/>
              <a:t>The record field for HTS dipole (with some accelerator quality) is Eucard2, only 4.5 T… it is time to try to see if HTS can really be useful for accelerators. </a:t>
            </a:r>
          </a:p>
          <a:p>
            <a:r>
              <a:rPr lang="en-US" sz="1400" dirty="0"/>
              <a:t>Scope : a dipole rated for:</a:t>
            </a:r>
          </a:p>
          <a:p>
            <a:r>
              <a:rPr lang="en-US" sz="1400" dirty="0"/>
              <a:t>10 T – 150 mm bore – 10-20 K operation as background field for cable test.</a:t>
            </a:r>
          </a:p>
          <a:p>
            <a:r>
              <a:rPr lang="en-US" sz="1400" dirty="0"/>
              <a:t>As technology driver for 15 T – 20 K operation for FCC…</a:t>
            </a:r>
          </a:p>
        </p:txBody>
      </p:sp>
      <p:sp>
        <p:nvSpPr>
          <p:cNvPr id="11" name="TextBox 10">
            <a:extLst>
              <a:ext uri="{FF2B5EF4-FFF2-40B4-BE49-F238E27FC236}">
                <a16:creationId xmlns:a16="http://schemas.microsoft.com/office/drawing/2014/main" id="{DFADDFB7-0BAD-E71E-6F85-0AE7D7983897}"/>
              </a:ext>
            </a:extLst>
          </p:cNvPr>
          <p:cNvSpPr txBox="1"/>
          <p:nvPr/>
        </p:nvSpPr>
        <p:spPr>
          <a:xfrm>
            <a:off x="685067" y="5512510"/>
            <a:ext cx="6105440" cy="646331"/>
          </a:xfrm>
          <a:prstGeom prst="rect">
            <a:avLst/>
          </a:prstGeom>
          <a:noFill/>
        </p:spPr>
        <p:txBody>
          <a:bodyPr wrap="square">
            <a:spAutoFit/>
          </a:bodyPr>
          <a:lstStyle/>
          <a:p>
            <a:r>
              <a:rPr lang="en-US" dirty="0">
                <a:solidFill>
                  <a:schemeClr val="bg1"/>
                </a:solidFill>
              </a:rPr>
              <a:t>https://news.mit.edu/2021/MIT-CFS-major-advance-toward-fusion-energy-0908</a:t>
            </a:r>
          </a:p>
        </p:txBody>
      </p:sp>
      <p:pic>
        <p:nvPicPr>
          <p:cNvPr id="12" name="Picture 11" descr="Logo&#10;&#10;Description automatically generated">
            <a:extLst>
              <a:ext uri="{FF2B5EF4-FFF2-40B4-BE49-F238E27FC236}">
                <a16:creationId xmlns:a16="http://schemas.microsoft.com/office/drawing/2014/main" id="{0BBD614A-BF24-7C0F-FE8E-876180C7B7D2}"/>
              </a:ext>
            </a:extLst>
          </p:cNvPr>
          <p:cNvPicPr>
            <a:picLocks noChangeAspect="1"/>
          </p:cNvPicPr>
          <p:nvPr/>
        </p:nvPicPr>
        <p:blipFill>
          <a:blip r:embed="rId4"/>
          <a:stretch>
            <a:fillRect/>
          </a:stretch>
        </p:blipFill>
        <p:spPr>
          <a:xfrm>
            <a:off x="10783909" y="3941051"/>
            <a:ext cx="1311426" cy="503675"/>
          </a:xfrm>
          <a:prstGeom prst="rect">
            <a:avLst/>
          </a:prstGeom>
        </p:spPr>
      </p:pic>
    </p:spTree>
    <p:extLst>
      <p:ext uri="{BB962C8B-B14F-4D97-AF65-F5344CB8AC3E}">
        <p14:creationId xmlns:p14="http://schemas.microsoft.com/office/powerpoint/2010/main" val="1388722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DC071-B7C7-8B8E-0BF1-C2899AE4EB80}"/>
              </a:ext>
            </a:extLst>
          </p:cNvPr>
          <p:cNvSpPr>
            <a:spLocks noGrp="1"/>
          </p:cNvSpPr>
          <p:nvPr>
            <p:ph type="title"/>
          </p:nvPr>
        </p:nvSpPr>
        <p:spPr/>
        <p:txBody>
          <a:bodyPr>
            <a:normAutofit/>
          </a:bodyPr>
          <a:lstStyle/>
          <a:p>
            <a:r>
              <a:rPr lang="en-US" dirty="0"/>
              <a:t>Post </a:t>
            </a:r>
            <a:r>
              <a:rPr lang="en-US" dirty="0" err="1"/>
              <a:t>HiLumi</a:t>
            </a:r>
            <a:r>
              <a:rPr lang="en-US" dirty="0"/>
              <a:t> LHC SC Magnets</a:t>
            </a:r>
          </a:p>
        </p:txBody>
      </p:sp>
      <p:sp>
        <p:nvSpPr>
          <p:cNvPr id="3" name="Content Placeholder 2">
            <a:extLst>
              <a:ext uri="{FF2B5EF4-FFF2-40B4-BE49-F238E27FC236}">
                <a16:creationId xmlns:a16="http://schemas.microsoft.com/office/drawing/2014/main" id="{FFE85B4E-EE88-F851-4A29-95D59FD9435E}"/>
              </a:ext>
            </a:extLst>
          </p:cNvPr>
          <p:cNvSpPr>
            <a:spLocks noGrp="1"/>
          </p:cNvSpPr>
          <p:nvPr>
            <p:ph idx="1"/>
          </p:nvPr>
        </p:nvSpPr>
        <p:spPr>
          <a:xfrm>
            <a:off x="838200" y="1825625"/>
            <a:ext cx="7158568" cy="4351338"/>
          </a:xfrm>
        </p:spPr>
        <p:txBody>
          <a:bodyPr>
            <a:normAutofit/>
          </a:bodyPr>
          <a:lstStyle/>
          <a:p>
            <a:r>
              <a:rPr lang="en-US" dirty="0"/>
              <a:t>Nb</a:t>
            </a:r>
            <a:r>
              <a:rPr lang="en-US" baseline="-25000" dirty="0"/>
              <a:t>3</a:t>
            </a:r>
            <a:r>
              <a:rPr lang="en-US" dirty="0"/>
              <a:t>Sn : fields in excess of the 12 T of </a:t>
            </a:r>
            <a:r>
              <a:rPr lang="en-US" dirty="0" err="1"/>
              <a:t>Hilumi</a:t>
            </a:r>
            <a:r>
              <a:rPr lang="en-US" dirty="0"/>
              <a:t> seems very difficult. Now in </a:t>
            </a:r>
            <a:r>
              <a:rPr lang="en-US" dirty="0" err="1"/>
              <a:t>Hilumi</a:t>
            </a:r>
            <a:r>
              <a:rPr lang="en-US" dirty="0"/>
              <a:t> big success with 3 magnets in a raw that did work.</a:t>
            </a:r>
          </a:p>
          <a:p>
            <a:pPr lvl="1"/>
            <a:r>
              <a:rPr lang="en-US" dirty="0"/>
              <a:t>However a lot of work will be needed just to consolidate the 12 T region (INFN Falcon D project, and all HFM program (CERN, CEA, PSI, </a:t>
            </a:r>
            <a:r>
              <a:rPr lang="en-US" dirty="0" err="1"/>
              <a:t>etc</a:t>
            </a:r>
            <a:r>
              <a:rPr lang="en-US" dirty="0"/>
              <a:t>…).</a:t>
            </a:r>
          </a:p>
          <a:p>
            <a:pPr lvl="1"/>
            <a:r>
              <a:rPr lang="en-US" dirty="0"/>
              <a:t>The zone of 14-16 T </a:t>
            </a:r>
            <a:r>
              <a:rPr lang="en-US" dirty="0" err="1"/>
              <a:t>si</a:t>
            </a:r>
            <a:r>
              <a:rPr lang="en-US" dirty="0"/>
              <a:t> not impossible but training and degradations will be  a severe obstacle. In addition B=16 T needs </a:t>
            </a:r>
            <a:r>
              <a:rPr lang="en-US" dirty="0" err="1"/>
              <a:t>HeII</a:t>
            </a:r>
            <a:r>
              <a:rPr lang="en-US" dirty="0"/>
              <a:t> (baseline in FCC-</a:t>
            </a:r>
            <a:r>
              <a:rPr lang="en-US" dirty="0" err="1"/>
              <a:t>hh</a:t>
            </a:r>
            <a:r>
              <a:rPr lang="en-US" dirty="0"/>
              <a:t>). </a:t>
            </a:r>
            <a:r>
              <a:rPr lang="en-US" b="1" dirty="0"/>
              <a:t>300 MW </a:t>
            </a:r>
            <a:r>
              <a:rPr lang="en-US" b="1" dirty="0" err="1"/>
              <a:t>cryo</a:t>
            </a:r>
            <a:r>
              <a:rPr lang="en-US" b="1" dirty="0"/>
              <a:t>!</a:t>
            </a:r>
          </a:p>
          <a:p>
            <a:pPr lvl="1"/>
            <a:endParaRPr lang="en-US" b="1" dirty="0"/>
          </a:p>
        </p:txBody>
      </p:sp>
      <p:sp>
        <p:nvSpPr>
          <p:cNvPr id="4" name="Date Placeholder 3">
            <a:extLst>
              <a:ext uri="{FF2B5EF4-FFF2-40B4-BE49-F238E27FC236}">
                <a16:creationId xmlns:a16="http://schemas.microsoft.com/office/drawing/2014/main" id="{54A676F7-8594-0AD2-D0E7-B2F3A15D443A}"/>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6F67134-B150-6F82-DD44-85277DFD23BF}"/>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F0FCFD94-4F53-DBC6-1E83-F597EBB15463}"/>
              </a:ext>
            </a:extLst>
          </p:cNvPr>
          <p:cNvSpPr>
            <a:spLocks noGrp="1"/>
          </p:cNvSpPr>
          <p:nvPr>
            <p:ph type="sldNum" sz="quarter" idx="12"/>
          </p:nvPr>
        </p:nvSpPr>
        <p:spPr/>
        <p:txBody>
          <a:bodyPr/>
          <a:lstStyle/>
          <a:p>
            <a:fld id="{37892B85-A679-1943-821F-72C61F74835B}" type="slidenum">
              <a:rPr lang="en-US" smtClean="0"/>
              <a:t>39</a:t>
            </a:fld>
            <a:endParaRPr lang="en-US"/>
          </a:p>
        </p:txBody>
      </p:sp>
      <p:pic>
        <p:nvPicPr>
          <p:cNvPr id="7" name="Picture 6">
            <a:extLst>
              <a:ext uri="{FF2B5EF4-FFF2-40B4-BE49-F238E27FC236}">
                <a16:creationId xmlns:a16="http://schemas.microsoft.com/office/drawing/2014/main" id="{324DF15B-712B-C0EA-290C-23C4AC4BC898}"/>
              </a:ext>
            </a:extLst>
          </p:cNvPr>
          <p:cNvPicPr>
            <a:picLocks noChangeAspect="1"/>
          </p:cNvPicPr>
          <p:nvPr/>
        </p:nvPicPr>
        <p:blipFill>
          <a:blip r:embed="rId2"/>
          <a:stretch>
            <a:fillRect/>
          </a:stretch>
        </p:blipFill>
        <p:spPr>
          <a:xfrm>
            <a:off x="8382000" y="1905002"/>
            <a:ext cx="3544992" cy="1416886"/>
          </a:xfrm>
          <a:prstGeom prst="rect">
            <a:avLst/>
          </a:prstGeom>
        </p:spPr>
      </p:pic>
      <p:pic>
        <p:nvPicPr>
          <p:cNvPr id="8" name="Picture 7">
            <a:extLst>
              <a:ext uri="{FF2B5EF4-FFF2-40B4-BE49-F238E27FC236}">
                <a16:creationId xmlns:a16="http://schemas.microsoft.com/office/drawing/2014/main" id="{E3CFC1CB-9703-EFA8-7EFF-F435CFB323D4}"/>
              </a:ext>
            </a:extLst>
          </p:cNvPr>
          <p:cNvPicPr>
            <a:picLocks noChangeAspect="1"/>
          </p:cNvPicPr>
          <p:nvPr/>
        </p:nvPicPr>
        <p:blipFill>
          <a:blip r:embed="rId3"/>
          <a:stretch>
            <a:fillRect/>
          </a:stretch>
        </p:blipFill>
        <p:spPr>
          <a:xfrm>
            <a:off x="8937817" y="3395909"/>
            <a:ext cx="2521817" cy="2528670"/>
          </a:xfrm>
          <a:prstGeom prst="rect">
            <a:avLst/>
          </a:prstGeom>
        </p:spPr>
      </p:pic>
    </p:spTree>
    <p:extLst>
      <p:ext uri="{BB962C8B-B14F-4D97-AF65-F5344CB8AC3E}">
        <p14:creationId xmlns:p14="http://schemas.microsoft.com/office/powerpoint/2010/main" val="275890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FA24825-D252-2DB5-BEE1-72114C8D43E3}"/>
              </a:ext>
            </a:extLst>
          </p:cNvPr>
          <p:cNvSpPr>
            <a:spLocks noGrp="1"/>
          </p:cNvSpPr>
          <p:nvPr>
            <p:ph type="title"/>
          </p:nvPr>
        </p:nvSpPr>
        <p:spPr/>
        <p:txBody>
          <a:bodyPr>
            <a:normAutofit fontScale="90000"/>
          </a:bodyPr>
          <a:lstStyle/>
          <a:p>
            <a:r>
              <a:rPr lang="en-US" dirty="0"/>
              <a:t>IRIS project scope -2 </a:t>
            </a:r>
            <a:br>
              <a:rPr lang="en-US" dirty="0"/>
            </a:br>
            <a:r>
              <a:rPr lang="en-US" dirty="0"/>
              <a:t>Societal Applications</a:t>
            </a:r>
          </a:p>
        </p:txBody>
      </p:sp>
      <p:sp>
        <p:nvSpPr>
          <p:cNvPr id="9" name="Content Placeholder 8">
            <a:extLst>
              <a:ext uri="{FF2B5EF4-FFF2-40B4-BE49-F238E27FC236}">
                <a16:creationId xmlns:a16="http://schemas.microsoft.com/office/drawing/2014/main" id="{D17536BD-04D9-730E-BDA0-F06CB675FC1F}"/>
              </a:ext>
            </a:extLst>
          </p:cNvPr>
          <p:cNvSpPr>
            <a:spLocks noGrp="1"/>
          </p:cNvSpPr>
          <p:nvPr>
            <p:ph idx="1"/>
          </p:nvPr>
        </p:nvSpPr>
        <p:spPr>
          <a:xfrm>
            <a:off x="652670" y="1688306"/>
            <a:ext cx="7033591" cy="4351338"/>
          </a:xfrm>
        </p:spPr>
        <p:txBody>
          <a:bodyPr/>
          <a:lstStyle/>
          <a:p>
            <a:r>
              <a:rPr lang="en-US" b="1" dirty="0">
                <a:solidFill>
                  <a:srgbClr val="00B050"/>
                </a:solidFill>
              </a:rPr>
              <a:t>Green Energy </a:t>
            </a:r>
            <a:r>
              <a:rPr lang="en-US" dirty="0"/>
              <a:t>and </a:t>
            </a:r>
            <a:r>
              <a:rPr lang="en-US" b="1" dirty="0">
                <a:solidFill>
                  <a:srgbClr val="0070C0"/>
                </a:solidFill>
              </a:rPr>
              <a:t>Medical</a:t>
            </a:r>
          </a:p>
          <a:p>
            <a:r>
              <a:rPr lang="en-US" dirty="0"/>
              <a:t>Green :  energy transport at zero emission and energy saving magnets.</a:t>
            </a:r>
          </a:p>
          <a:p>
            <a:pPr lvl="1"/>
            <a:r>
              <a:rPr lang="en-US" dirty="0"/>
              <a:t>important for society but also for the sustainability of our research infrastructure</a:t>
            </a:r>
          </a:p>
          <a:p>
            <a:endParaRPr lang="en-US" dirty="0"/>
          </a:p>
          <a:p>
            <a:r>
              <a:rPr lang="en-US" dirty="0"/>
              <a:t>Medical: Superconductivity could play a key role in heavy ion therapy by enabling a rotatable gantry</a:t>
            </a:r>
          </a:p>
        </p:txBody>
      </p:sp>
      <p:sp>
        <p:nvSpPr>
          <p:cNvPr id="4" name="Date Placeholder 3">
            <a:extLst>
              <a:ext uri="{FF2B5EF4-FFF2-40B4-BE49-F238E27FC236}">
                <a16:creationId xmlns:a16="http://schemas.microsoft.com/office/drawing/2014/main" id="{08C99844-A5D9-3F16-EAB3-89B8A0F392A6}"/>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EF5645D7-900B-481D-E545-72199ABFF009}"/>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89F4CF95-4699-60A4-C75D-D5D4DB96660E}"/>
              </a:ext>
            </a:extLst>
          </p:cNvPr>
          <p:cNvSpPr>
            <a:spLocks noGrp="1"/>
          </p:cNvSpPr>
          <p:nvPr>
            <p:ph type="sldNum" sz="quarter" idx="12"/>
          </p:nvPr>
        </p:nvSpPr>
        <p:spPr/>
        <p:txBody>
          <a:bodyPr/>
          <a:lstStyle/>
          <a:p>
            <a:fld id="{37892B85-A679-1943-821F-72C61F74835B}" type="slidenum">
              <a:rPr lang="en-US" smtClean="0"/>
              <a:t>4</a:t>
            </a:fld>
            <a:endParaRPr lang="en-US"/>
          </a:p>
        </p:txBody>
      </p:sp>
      <p:pic>
        <p:nvPicPr>
          <p:cNvPr id="3" name="Picture 2" descr="A picture containing toy, automaton&#10;&#10;Description automatically generated">
            <a:extLst>
              <a:ext uri="{FF2B5EF4-FFF2-40B4-BE49-F238E27FC236}">
                <a16:creationId xmlns:a16="http://schemas.microsoft.com/office/drawing/2014/main" id="{2076EB1F-49B6-7366-56FC-77CA74FDD6F0}"/>
              </a:ext>
            </a:extLst>
          </p:cNvPr>
          <p:cNvPicPr>
            <a:picLocks noChangeAspect="1"/>
          </p:cNvPicPr>
          <p:nvPr/>
        </p:nvPicPr>
        <p:blipFill>
          <a:blip r:embed="rId2"/>
          <a:stretch>
            <a:fillRect/>
          </a:stretch>
        </p:blipFill>
        <p:spPr>
          <a:xfrm>
            <a:off x="8498339" y="3697909"/>
            <a:ext cx="2743200" cy="2488188"/>
          </a:xfrm>
          <a:prstGeom prst="rect">
            <a:avLst/>
          </a:prstGeom>
        </p:spPr>
      </p:pic>
      <p:pic>
        <p:nvPicPr>
          <p:cNvPr id="10" name="Picture 9" descr="People working in a factory&#10;&#10;Description automatically generated with medium confidence">
            <a:extLst>
              <a:ext uri="{FF2B5EF4-FFF2-40B4-BE49-F238E27FC236}">
                <a16:creationId xmlns:a16="http://schemas.microsoft.com/office/drawing/2014/main" id="{EFB36313-6E16-93B9-EF63-E434418482AB}"/>
              </a:ext>
            </a:extLst>
          </p:cNvPr>
          <p:cNvPicPr>
            <a:picLocks noChangeAspect="1"/>
          </p:cNvPicPr>
          <p:nvPr/>
        </p:nvPicPr>
        <p:blipFill>
          <a:blip r:embed="rId3"/>
          <a:stretch>
            <a:fillRect/>
          </a:stretch>
        </p:blipFill>
        <p:spPr>
          <a:xfrm>
            <a:off x="8498339" y="1651681"/>
            <a:ext cx="2797811" cy="1865207"/>
          </a:xfrm>
          <a:prstGeom prst="rect">
            <a:avLst/>
          </a:prstGeom>
        </p:spPr>
      </p:pic>
      <p:sp>
        <p:nvSpPr>
          <p:cNvPr id="11" name="TextBox 10">
            <a:extLst>
              <a:ext uri="{FF2B5EF4-FFF2-40B4-BE49-F238E27FC236}">
                <a16:creationId xmlns:a16="http://schemas.microsoft.com/office/drawing/2014/main" id="{8873BA6C-D432-7E3A-280D-E9FBA268B2AC}"/>
              </a:ext>
            </a:extLst>
          </p:cNvPr>
          <p:cNvSpPr txBox="1"/>
          <p:nvPr/>
        </p:nvSpPr>
        <p:spPr>
          <a:xfrm>
            <a:off x="8498339" y="5799666"/>
            <a:ext cx="2591350" cy="307777"/>
          </a:xfrm>
          <a:prstGeom prst="rect">
            <a:avLst/>
          </a:prstGeom>
          <a:noFill/>
        </p:spPr>
        <p:txBody>
          <a:bodyPr wrap="none" rtlCol="0">
            <a:spAutoFit/>
          </a:bodyPr>
          <a:lstStyle/>
          <a:p>
            <a:r>
              <a:rPr lang="en-US" sz="1400" b="1" dirty="0">
                <a:solidFill>
                  <a:schemeClr val="bg1"/>
                </a:solidFill>
              </a:rPr>
              <a:t>Courtesy M. Pullia (CNAO –Italy)</a:t>
            </a:r>
          </a:p>
        </p:txBody>
      </p:sp>
      <p:sp>
        <p:nvSpPr>
          <p:cNvPr id="12" name="TextBox 11">
            <a:extLst>
              <a:ext uri="{FF2B5EF4-FFF2-40B4-BE49-F238E27FC236}">
                <a16:creationId xmlns:a16="http://schemas.microsoft.com/office/drawing/2014/main" id="{C5947431-29AD-E4F9-87F1-8E5E2AD5C86F}"/>
              </a:ext>
            </a:extLst>
          </p:cNvPr>
          <p:cNvSpPr txBox="1"/>
          <p:nvPr/>
        </p:nvSpPr>
        <p:spPr>
          <a:xfrm>
            <a:off x="8457491" y="3216301"/>
            <a:ext cx="2879506" cy="369332"/>
          </a:xfrm>
          <a:prstGeom prst="rect">
            <a:avLst/>
          </a:prstGeom>
          <a:noFill/>
        </p:spPr>
        <p:txBody>
          <a:bodyPr wrap="none" rtlCol="0">
            <a:spAutoFit/>
          </a:bodyPr>
          <a:lstStyle/>
          <a:p>
            <a:r>
              <a:rPr lang="en-US" b="1" dirty="0">
                <a:solidFill>
                  <a:srgbClr val="5D52BF"/>
                </a:solidFill>
              </a:rPr>
              <a:t>Courtesy A. Ballarino - CERN</a:t>
            </a:r>
          </a:p>
        </p:txBody>
      </p:sp>
      <p:sp>
        <p:nvSpPr>
          <p:cNvPr id="2" name="TextBox 1">
            <a:extLst>
              <a:ext uri="{FF2B5EF4-FFF2-40B4-BE49-F238E27FC236}">
                <a16:creationId xmlns:a16="http://schemas.microsoft.com/office/drawing/2014/main" id="{B5F7A5FC-9569-BABF-335F-3AFE555A430B}"/>
              </a:ext>
            </a:extLst>
          </p:cNvPr>
          <p:cNvSpPr txBox="1"/>
          <p:nvPr/>
        </p:nvSpPr>
        <p:spPr>
          <a:xfrm>
            <a:off x="4076701" y="5153335"/>
            <a:ext cx="3917226" cy="646331"/>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b="1" dirty="0">
                <a:solidFill>
                  <a:schemeClr val="bg1"/>
                </a:solidFill>
              </a:rPr>
              <a:t>Medical: dismiss from these project</a:t>
            </a:r>
          </a:p>
          <a:p>
            <a:r>
              <a:rPr lang="en-US" b="1" dirty="0">
                <a:solidFill>
                  <a:schemeClr val="bg1"/>
                </a:solidFill>
              </a:rPr>
              <a:t>But pursued in part with other projects</a:t>
            </a:r>
          </a:p>
        </p:txBody>
      </p:sp>
    </p:spTree>
    <p:extLst>
      <p:ext uri="{BB962C8B-B14F-4D97-AF65-F5344CB8AC3E}">
        <p14:creationId xmlns:p14="http://schemas.microsoft.com/office/powerpoint/2010/main" val="32669926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6FC1C-3E72-4468-FE5C-3979FAA39764}"/>
              </a:ext>
            </a:extLst>
          </p:cNvPr>
          <p:cNvSpPr>
            <a:spLocks noGrp="1"/>
          </p:cNvSpPr>
          <p:nvPr>
            <p:ph type="title"/>
          </p:nvPr>
        </p:nvSpPr>
        <p:spPr>
          <a:xfrm>
            <a:off x="2214719" y="114201"/>
            <a:ext cx="8178114" cy="1272745"/>
          </a:xfrm>
        </p:spPr>
        <p:txBody>
          <a:bodyPr>
            <a:normAutofit fontScale="90000"/>
          </a:bodyPr>
          <a:lstStyle/>
          <a:p>
            <a:r>
              <a:rPr lang="en-US" dirty="0"/>
              <a:t>HTS should be explored for next hadron collider design</a:t>
            </a:r>
          </a:p>
        </p:txBody>
      </p:sp>
      <p:pic>
        <p:nvPicPr>
          <p:cNvPr id="10" name="Content Placeholder 9">
            <a:extLst>
              <a:ext uri="{FF2B5EF4-FFF2-40B4-BE49-F238E27FC236}">
                <a16:creationId xmlns:a16="http://schemas.microsoft.com/office/drawing/2014/main" id="{A25FD4BA-DEF3-62E6-3245-57EAA7C4FB89}"/>
              </a:ext>
            </a:extLst>
          </p:cNvPr>
          <p:cNvPicPr>
            <a:picLocks noGrp="1" noChangeAspect="1"/>
          </p:cNvPicPr>
          <p:nvPr>
            <p:ph sz="half" idx="1"/>
          </p:nvPr>
        </p:nvPicPr>
        <p:blipFill>
          <a:blip r:embed="rId2"/>
          <a:stretch>
            <a:fillRect/>
          </a:stretch>
        </p:blipFill>
        <p:spPr>
          <a:xfrm>
            <a:off x="84157" y="2471956"/>
            <a:ext cx="5992209" cy="3378396"/>
          </a:xfrm>
          <a:prstGeom prst="rect">
            <a:avLst/>
          </a:prstGeom>
        </p:spPr>
      </p:pic>
      <p:sp>
        <p:nvSpPr>
          <p:cNvPr id="4" name="Content Placeholder 3">
            <a:extLst>
              <a:ext uri="{FF2B5EF4-FFF2-40B4-BE49-F238E27FC236}">
                <a16:creationId xmlns:a16="http://schemas.microsoft.com/office/drawing/2014/main" id="{C42CFA08-FB0D-57D9-3108-C6C452746331}"/>
              </a:ext>
            </a:extLst>
          </p:cNvPr>
          <p:cNvSpPr>
            <a:spLocks noGrp="1"/>
          </p:cNvSpPr>
          <p:nvPr>
            <p:ph sz="half" idx="2"/>
          </p:nvPr>
        </p:nvSpPr>
        <p:spPr>
          <a:xfrm>
            <a:off x="6172200" y="1566333"/>
            <a:ext cx="5181600" cy="4610630"/>
          </a:xfrm>
        </p:spPr>
        <p:txBody>
          <a:bodyPr>
            <a:normAutofit fontScale="77500" lnSpcReduction="20000"/>
          </a:bodyPr>
          <a:lstStyle/>
          <a:p>
            <a:r>
              <a:rPr lang="en-US" dirty="0"/>
              <a:t>HTS : today record for dipole is 4.5 T but very little effort</a:t>
            </a:r>
          </a:p>
          <a:p>
            <a:pPr lvl="1"/>
            <a:r>
              <a:rPr lang="en-US" dirty="0"/>
              <a:t>Solenoids are at 30-40 T!</a:t>
            </a:r>
          </a:p>
          <a:p>
            <a:pPr lvl="1"/>
            <a:r>
              <a:rPr lang="en-US" dirty="0"/>
              <a:t>Cost of HTS is still vey high but is steadily (however slowly) decreasing in $/kA-m</a:t>
            </a:r>
          </a:p>
          <a:p>
            <a:r>
              <a:rPr lang="en-US" dirty="0"/>
              <a:t>So far HTS dipole design more for 20+T regime @ 2-4 K.</a:t>
            </a:r>
          </a:p>
          <a:p>
            <a:r>
              <a:rPr lang="en-US" dirty="0"/>
              <a:t>Now we think that could 12-16 T @ 10-20 K: Electric bill 5-10 limes less!</a:t>
            </a:r>
          </a:p>
          <a:p>
            <a:r>
              <a:rPr lang="en-US" dirty="0"/>
              <a:t>Towards colliders with HTS magnets: </a:t>
            </a:r>
            <a:r>
              <a:rPr lang="en-US" i="1" dirty="0"/>
              <a:t>State-of-the-art of the main objectives and challenges </a:t>
            </a:r>
            <a:r>
              <a:rPr lang="en-US" dirty="0"/>
              <a:t>by Lucio Rossi (CERN), </a:t>
            </a:r>
            <a:r>
              <a:rPr lang="en-US" sz="2300" dirty="0"/>
              <a:t>ECFA Newsletter #4, Winter 2019, Following the Plenary ECFA meeting, 14-15 November 2019, https://indico.cern.ch/event/847002/overview</a:t>
            </a:r>
          </a:p>
        </p:txBody>
      </p:sp>
      <p:sp>
        <p:nvSpPr>
          <p:cNvPr id="5" name="Date Placeholder 4">
            <a:extLst>
              <a:ext uri="{FF2B5EF4-FFF2-40B4-BE49-F238E27FC236}">
                <a16:creationId xmlns:a16="http://schemas.microsoft.com/office/drawing/2014/main" id="{3CBB0D52-AC30-1DA3-2BF0-AB6B75F1A547}"/>
              </a:ext>
            </a:extLst>
          </p:cNvPr>
          <p:cNvSpPr>
            <a:spLocks noGrp="1"/>
          </p:cNvSpPr>
          <p:nvPr>
            <p:ph type="dt" sz="half" idx="10"/>
          </p:nvPr>
        </p:nvSpPr>
        <p:spPr/>
        <p:txBody>
          <a:bodyPr/>
          <a:lstStyle/>
          <a:p>
            <a:r>
              <a:rPr lang="en-US"/>
              <a:t>11/October/2022</a:t>
            </a:r>
          </a:p>
        </p:txBody>
      </p:sp>
      <p:sp>
        <p:nvSpPr>
          <p:cNvPr id="6" name="Footer Placeholder 5">
            <a:extLst>
              <a:ext uri="{FF2B5EF4-FFF2-40B4-BE49-F238E27FC236}">
                <a16:creationId xmlns:a16="http://schemas.microsoft.com/office/drawing/2014/main" id="{5A6307C9-BB15-8818-9C9C-654C7D3517F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7" name="Slide Number Placeholder 6">
            <a:extLst>
              <a:ext uri="{FF2B5EF4-FFF2-40B4-BE49-F238E27FC236}">
                <a16:creationId xmlns:a16="http://schemas.microsoft.com/office/drawing/2014/main" id="{C8389F8A-89C2-7EAB-3495-C56F55EB9322}"/>
              </a:ext>
            </a:extLst>
          </p:cNvPr>
          <p:cNvSpPr>
            <a:spLocks noGrp="1"/>
          </p:cNvSpPr>
          <p:nvPr>
            <p:ph type="sldNum" sz="quarter" idx="12"/>
          </p:nvPr>
        </p:nvSpPr>
        <p:spPr/>
        <p:txBody>
          <a:bodyPr/>
          <a:lstStyle/>
          <a:p>
            <a:fld id="{37892B85-A679-1943-821F-72C61F74835B}" type="slidenum">
              <a:rPr lang="en-US" smtClean="0"/>
              <a:t>40</a:t>
            </a:fld>
            <a:endParaRPr lang="en-US"/>
          </a:p>
        </p:txBody>
      </p:sp>
      <p:sp>
        <p:nvSpPr>
          <p:cNvPr id="11" name="TextBox 10">
            <a:extLst>
              <a:ext uri="{FF2B5EF4-FFF2-40B4-BE49-F238E27FC236}">
                <a16:creationId xmlns:a16="http://schemas.microsoft.com/office/drawing/2014/main" id="{A394D57D-21B2-776B-6D6F-5CA570C61BAD}"/>
              </a:ext>
            </a:extLst>
          </p:cNvPr>
          <p:cNvSpPr txBox="1"/>
          <p:nvPr/>
        </p:nvSpPr>
        <p:spPr>
          <a:xfrm>
            <a:off x="694267" y="1825625"/>
            <a:ext cx="4817533" cy="646331"/>
          </a:xfrm>
          <a:prstGeom prst="rect">
            <a:avLst/>
          </a:prstGeom>
          <a:noFill/>
        </p:spPr>
        <p:txBody>
          <a:bodyPr wrap="square" rtlCol="0">
            <a:spAutoFit/>
          </a:bodyPr>
          <a:lstStyle/>
          <a:p>
            <a:r>
              <a:rPr lang="en-US" dirty="0"/>
              <a:t>Cost of Cryogenics evolution over 30 years</a:t>
            </a:r>
            <a:br>
              <a:rPr lang="en-US" dirty="0"/>
            </a:br>
            <a:r>
              <a:rPr lang="en-US" dirty="0"/>
              <a:t>(source: </a:t>
            </a:r>
            <a:r>
              <a:rPr lang="en-US" b="1" dirty="0"/>
              <a:t>Serge </a:t>
            </a:r>
            <a:r>
              <a:rPr lang="en-US" b="1" dirty="0" err="1"/>
              <a:t>Claudet</a:t>
            </a:r>
            <a:r>
              <a:rPr lang="en-US" b="1" dirty="0"/>
              <a:t>, CERN, </a:t>
            </a:r>
            <a:r>
              <a:rPr lang="en-US" b="1" dirty="0" err="1"/>
              <a:t>Hilumi</a:t>
            </a:r>
            <a:r>
              <a:rPr lang="en-US" b="1" dirty="0"/>
              <a:t> LHC project</a:t>
            </a:r>
          </a:p>
        </p:txBody>
      </p:sp>
    </p:spTree>
    <p:extLst>
      <p:ext uri="{BB962C8B-B14F-4D97-AF65-F5344CB8AC3E}">
        <p14:creationId xmlns:p14="http://schemas.microsoft.com/office/powerpoint/2010/main" val="2007071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38285311" name="TextBox 2038285310"/>
          <p:cNvSpPr txBox="1"/>
          <p:nvPr/>
        </p:nvSpPr>
        <p:spPr bwMode="auto">
          <a:xfrm>
            <a:off x="8404252" y="1860934"/>
            <a:ext cx="3601556" cy="283467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t>Aperture 80X50 mm</a:t>
            </a:r>
            <a:br>
              <a:rPr/>
            </a:br>
            <a:r>
              <a:t>700 mm straight section</a:t>
            </a:r>
          </a:p>
          <a:p>
            <a:pPr>
              <a:defRPr/>
            </a:pPr>
            <a:r>
              <a:t>B3 B5 geometric field quality</a:t>
            </a:r>
          </a:p>
          <a:p>
            <a:pPr>
              <a:defRPr/>
            </a:pPr>
            <a:r>
              <a:t>12 mm wide REBCO tape (stack)</a:t>
            </a:r>
          </a:p>
          <a:p>
            <a:pPr>
              <a:defRPr/>
            </a:pPr>
            <a:r>
              <a:t>1.2 MJ stored energy</a:t>
            </a:r>
          </a:p>
          <a:p>
            <a:pPr>
              <a:defRPr/>
            </a:pPr>
            <a:r>
              <a:t>10 K temperature margin</a:t>
            </a:r>
          </a:p>
          <a:p>
            <a:pPr>
              <a:defRPr/>
            </a:pPr>
            <a:r>
              <a:t>11 km of HTS tape (~1 M$)</a:t>
            </a:r>
          </a:p>
          <a:p>
            <a:pPr>
              <a:defRPr/>
            </a:pPr>
            <a:r>
              <a:t>550 A/mm</a:t>
            </a:r>
            <a:r>
              <a:rPr baseline="30000"/>
              <a:t>2</a:t>
            </a:r>
            <a:r>
              <a:t> cable current density</a:t>
            </a:r>
          </a:p>
          <a:p>
            <a:pPr>
              <a:defRPr/>
            </a:pPr>
            <a:endParaRPr/>
          </a:p>
          <a:p>
            <a:pPr>
              <a:defRPr/>
            </a:pPr>
            <a:endParaRPr/>
          </a:p>
        </p:txBody>
      </p:sp>
      <p:pic>
        <p:nvPicPr>
          <p:cNvPr id="2008516403" name="Picture 2008516402"/>
          <p:cNvPicPr>
            <a:picLocks noChangeAspect="1"/>
          </p:cNvPicPr>
          <p:nvPr/>
        </p:nvPicPr>
        <p:blipFill>
          <a:blip r:embed="rId2"/>
          <a:stretch/>
        </p:blipFill>
        <p:spPr bwMode="auto">
          <a:xfrm>
            <a:off x="229755" y="984279"/>
            <a:ext cx="3114932" cy="1731069"/>
          </a:xfrm>
          <a:prstGeom prst="rect">
            <a:avLst/>
          </a:prstGeom>
        </p:spPr>
      </p:pic>
      <p:pic>
        <p:nvPicPr>
          <p:cNvPr id="467210547" name="Picture 467210546"/>
          <p:cNvPicPr>
            <a:picLocks noChangeAspect="1"/>
          </p:cNvPicPr>
          <p:nvPr/>
        </p:nvPicPr>
        <p:blipFill>
          <a:blip r:embed="rId3"/>
          <a:stretch/>
        </p:blipFill>
        <p:spPr bwMode="auto">
          <a:xfrm>
            <a:off x="4686148" y="4508890"/>
            <a:ext cx="7319661" cy="2086828"/>
          </a:xfrm>
          <a:prstGeom prst="rect">
            <a:avLst/>
          </a:prstGeom>
        </p:spPr>
      </p:pic>
      <p:pic>
        <p:nvPicPr>
          <p:cNvPr id="1194992926" name="Picture 1194992925"/>
          <p:cNvPicPr>
            <a:picLocks noChangeAspect="1"/>
          </p:cNvPicPr>
          <p:nvPr/>
        </p:nvPicPr>
        <p:blipFill>
          <a:blip r:embed="rId4"/>
          <a:stretch/>
        </p:blipFill>
        <p:spPr bwMode="auto">
          <a:xfrm>
            <a:off x="83459" y="3878031"/>
            <a:ext cx="470394" cy="1364691"/>
          </a:xfrm>
          <a:prstGeom prst="rect">
            <a:avLst/>
          </a:prstGeom>
        </p:spPr>
      </p:pic>
      <p:sp>
        <p:nvSpPr>
          <p:cNvPr id="2122707636" name=" 2122707635"/>
          <p:cNvSpPr/>
          <p:nvPr/>
        </p:nvSpPr>
        <p:spPr bwMode="auto">
          <a:xfrm>
            <a:off x="3653862" y="-2857722"/>
            <a:ext cx="45791" cy="365795"/>
          </a:xfrm>
        </p:spPr>
        <p:txBody>
          <a:bodyPr rot="0" spcFirstLastPara="0" vertOverflow="overflow" horzOverflow="clip" vert="horz" wrap="square" lIns="91440" tIns="45720" rIns="91440" bIns="45720" numCol="1" spcCol="0" rtlCol="0" fromWordArt="0" anchor="t" anchorCtr="0" forceAA="0" compatLnSpc="1">
            <a:prstTxWarp prst="textNoShape">
              <a:avLst/>
            </a:prstTxWarp>
            <a:spAutoFit/>
          </a:bodyPr>
          <a:lstStyle/>
          <a:p>
            <a:pPr>
              <a:defRPr/>
            </a:pPr>
            <a:endParaRPr/>
          </a:p>
        </p:txBody>
      </p:sp>
      <p:sp>
        <p:nvSpPr>
          <p:cNvPr id="425357267" name=" 425357266"/>
          <p:cNvSpPr/>
          <p:nvPr/>
        </p:nvSpPr>
        <p:spPr bwMode="auto">
          <a:xfrm>
            <a:off x="-11034000" y="6760945"/>
            <a:ext cx="55224" cy="365795"/>
          </a:xfrm>
        </p:spPr>
        <p:txBody>
          <a:bodyPr rot="0" spcFirstLastPara="0" vertOverflow="overflow" horzOverflow="clip" vert="horz" wrap="square" lIns="91440" tIns="45720" rIns="91440" bIns="45720" numCol="1" spcCol="0" rtlCol="0" fromWordArt="0" anchor="t" anchorCtr="0" forceAA="0" compatLnSpc="1">
            <a:prstTxWarp prst="textNoShape">
              <a:avLst/>
            </a:prstTxWarp>
            <a:spAutoFit/>
          </a:bodyPr>
          <a:lstStyle/>
          <a:p>
            <a:pPr>
              <a:defRPr/>
            </a:pPr>
            <a:endParaRPr/>
          </a:p>
        </p:txBody>
      </p:sp>
      <p:pic>
        <p:nvPicPr>
          <p:cNvPr id="2044716222" name="Picture 2044716221"/>
          <p:cNvPicPr>
            <a:picLocks noChangeAspect="1"/>
          </p:cNvPicPr>
          <p:nvPr/>
        </p:nvPicPr>
        <p:blipFill>
          <a:blip r:embed="rId5"/>
          <a:srcRect r="67757"/>
          <a:stretch/>
        </p:blipFill>
        <p:spPr bwMode="auto">
          <a:xfrm>
            <a:off x="3399215" y="1332054"/>
            <a:ext cx="2949181" cy="1289508"/>
          </a:xfrm>
          <a:prstGeom prst="rect">
            <a:avLst/>
          </a:prstGeom>
        </p:spPr>
      </p:pic>
      <p:pic>
        <p:nvPicPr>
          <p:cNvPr id="2008398556" name="Picture 2008398555"/>
          <p:cNvPicPr>
            <a:picLocks noChangeAspect="1"/>
          </p:cNvPicPr>
          <p:nvPr/>
        </p:nvPicPr>
        <p:blipFill>
          <a:blip r:embed="rId6"/>
          <a:stretch/>
        </p:blipFill>
        <p:spPr bwMode="auto">
          <a:xfrm>
            <a:off x="492711" y="1041778"/>
            <a:ext cx="9053186" cy="6418163"/>
          </a:xfrm>
          <a:prstGeom prst="rect">
            <a:avLst/>
          </a:prstGeom>
        </p:spPr>
      </p:pic>
      <p:sp>
        <p:nvSpPr>
          <p:cNvPr id="393185866" name="TextBox 393185865"/>
          <p:cNvSpPr txBox="1"/>
          <p:nvPr/>
        </p:nvSpPr>
        <p:spPr bwMode="auto">
          <a:xfrm>
            <a:off x="505043" y="2715348"/>
            <a:ext cx="3409513" cy="655949"/>
          </a:xfrm>
          <a:prstGeom prst="rect">
            <a:avLst/>
          </a:prstGeom>
        </p:spPr>
        <p:style>
          <a:lnRef idx="1">
            <a:schemeClr val="accent1"/>
          </a:lnRef>
          <a:fillRef idx="3">
            <a:schemeClr val="accent1"/>
          </a:fillRef>
          <a:effectRef idx="2">
            <a:schemeClr val="accent1"/>
          </a:effectRef>
          <a:fontRef idx="minor">
            <a:schemeClr val="lt1"/>
          </a:fontRef>
        </p:style>
        <p:txBody>
          <a:bodyPr vertOverflow="overflow" horzOverflow="clip" vert="horz" wrap="square" lIns="91440" tIns="45720" rIns="91440" bIns="45720" numCol="1" spcCol="0" rtlCol="0" fromWordArt="0" anchor="t" anchorCtr="0" forceAA="0" compatLnSpc="0">
            <a:spAutoFit/>
          </a:bodyPr>
          <a:lstStyle/>
          <a:p>
            <a:pPr>
              <a:defRPr/>
            </a:pPr>
            <a:r>
              <a:rPr b="1" dirty="0"/>
              <a:t>10T 20K Test Station Magnet with Cloverleaf-End Design Sketch</a:t>
            </a:r>
          </a:p>
        </p:txBody>
      </p:sp>
      <p:sp>
        <p:nvSpPr>
          <p:cNvPr id="2" name="Title 1">
            <a:extLst>
              <a:ext uri="{FF2B5EF4-FFF2-40B4-BE49-F238E27FC236}">
                <a16:creationId xmlns:a16="http://schemas.microsoft.com/office/drawing/2014/main" id="{3DB14180-3D1F-48EA-D243-52A8DC8DAE88}"/>
              </a:ext>
            </a:extLst>
          </p:cNvPr>
          <p:cNvSpPr>
            <a:spLocks noGrp="1"/>
          </p:cNvSpPr>
          <p:nvPr>
            <p:ph type="title"/>
          </p:nvPr>
        </p:nvSpPr>
        <p:spPr>
          <a:xfrm>
            <a:off x="3154023" y="88899"/>
            <a:ext cx="6076983" cy="1210733"/>
          </a:xfrm>
        </p:spPr>
        <p:txBody>
          <a:bodyPr>
            <a:noAutofit/>
          </a:bodyPr>
          <a:lstStyle/>
          <a:p>
            <a:r>
              <a:rPr lang="en-US" sz="3200" dirty="0"/>
              <a:t>8 T- 10 K 810 T 20 K) DIPOLE steady state</a:t>
            </a:r>
            <a:br>
              <a:rPr lang="en-US" sz="3200" dirty="0"/>
            </a:br>
            <a:r>
              <a:rPr lang="en-US" sz="3200" dirty="0"/>
              <a:t>Cloverleaf </a:t>
            </a:r>
            <a:r>
              <a:rPr lang="en-US" sz="3200" dirty="0" err="1"/>
              <a:t>desing</a:t>
            </a:r>
            <a:endParaRPr lang="en-US" sz="3200" dirty="0"/>
          </a:p>
        </p:txBody>
      </p:sp>
      <p:sp>
        <p:nvSpPr>
          <p:cNvPr id="3" name="Date Placeholder 2">
            <a:extLst>
              <a:ext uri="{FF2B5EF4-FFF2-40B4-BE49-F238E27FC236}">
                <a16:creationId xmlns:a16="http://schemas.microsoft.com/office/drawing/2014/main" id="{4B33E330-5AB8-6B30-9809-594CB3AD35F7}"/>
              </a:ext>
            </a:extLst>
          </p:cNvPr>
          <p:cNvSpPr>
            <a:spLocks noGrp="1"/>
          </p:cNvSpPr>
          <p:nvPr>
            <p:ph type="dt" sz="half" idx="10"/>
          </p:nvPr>
        </p:nvSpPr>
        <p:spPr/>
        <p:txBody>
          <a:bodyPr/>
          <a:lstStyle/>
          <a:p>
            <a:r>
              <a:rPr lang="en-US"/>
              <a:t>11/October/2022</a:t>
            </a:r>
          </a:p>
        </p:txBody>
      </p:sp>
      <p:sp>
        <p:nvSpPr>
          <p:cNvPr id="4" name="Footer Placeholder 3">
            <a:extLst>
              <a:ext uri="{FF2B5EF4-FFF2-40B4-BE49-F238E27FC236}">
                <a16:creationId xmlns:a16="http://schemas.microsoft.com/office/drawing/2014/main" id="{5FC88FF2-7245-D1CB-116A-E342697B03D6}"/>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5" name="Slide Number Placeholder 4">
            <a:extLst>
              <a:ext uri="{FF2B5EF4-FFF2-40B4-BE49-F238E27FC236}">
                <a16:creationId xmlns:a16="http://schemas.microsoft.com/office/drawing/2014/main" id="{83A746A0-762C-F746-D50F-8B8BEA862BB4}"/>
              </a:ext>
            </a:extLst>
          </p:cNvPr>
          <p:cNvSpPr>
            <a:spLocks noGrp="1"/>
          </p:cNvSpPr>
          <p:nvPr>
            <p:ph type="sldNum" sz="quarter" idx="12"/>
          </p:nvPr>
        </p:nvSpPr>
        <p:spPr/>
        <p:txBody>
          <a:bodyPr/>
          <a:lstStyle/>
          <a:p>
            <a:fld id="{37892B85-A679-1943-821F-72C61F74835B}" type="slidenum">
              <a:rPr lang="en-US" smtClean="0"/>
              <a:t>41</a:t>
            </a:fld>
            <a:endParaRPr lang="en-US"/>
          </a:p>
        </p:txBody>
      </p:sp>
      <p:sp>
        <p:nvSpPr>
          <p:cNvPr id="6" name="TextBox 5">
            <a:extLst>
              <a:ext uri="{FF2B5EF4-FFF2-40B4-BE49-F238E27FC236}">
                <a16:creationId xmlns:a16="http://schemas.microsoft.com/office/drawing/2014/main" id="{3CC3C0EA-FA1B-0E44-69B8-BDD0832FF8B4}"/>
              </a:ext>
            </a:extLst>
          </p:cNvPr>
          <p:cNvSpPr txBox="1"/>
          <p:nvPr/>
        </p:nvSpPr>
        <p:spPr>
          <a:xfrm>
            <a:off x="9461358" y="661113"/>
            <a:ext cx="262898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Courtesy : J. van </a:t>
            </a:r>
            <a:r>
              <a:rPr lang="en-US" dirty="0" err="1"/>
              <a:t>Nugteren</a:t>
            </a:r>
            <a:endParaRPr lang="en-US" dirty="0"/>
          </a:p>
          <a:p>
            <a:r>
              <a:rPr lang="en-US" dirty="0"/>
              <a:t>Little  Beast Engineering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A0709D-B500-D1F6-72B0-B0359731CEF4}"/>
              </a:ext>
            </a:extLst>
          </p:cNvPr>
          <p:cNvSpPr>
            <a:spLocks noGrp="1"/>
          </p:cNvSpPr>
          <p:nvPr>
            <p:ph type="dt" sz="half" idx="10"/>
          </p:nvPr>
        </p:nvSpPr>
        <p:spPr/>
        <p:txBody>
          <a:bodyPr/>
          <a:lstStyle/>
          <a:p>
            <a:r>
              <a:rPr lang="en-US"/>
              <a:t>11/October/2022</a:t>
            </a:r>
          </a:p>
        </p:txBody>
      </p:sp>
      <p:sp>
        <p:nvSpPr>
          <p:cNvPr id="3" name="Footer Placeholder 2">
            <a:extLst>
              <a:ext uri="{FF2B5EF4-FFF2-40B4-BE49-F238E27FC236}">
                <a16:creationId xmlns:a16="http://schemas.microsoft.com/office/drawing/2014/main" id="{AE411C21-3514-7863-2F85-1251EFF3C404}"/>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4" name="Slide Number Placeholder 3">
            <a:extLst>
              <a:ext uri="{FF2B5EF4-FFF2-40B4-BE49-F238E27FC236}">
                <a16:creationId xmlns:a16="http://schemas.microsoft.com/office/drawing/2014/main" id="{3B7FCAE7-8649-880E-56EC-A2DC6F11F5F5}"/>
              </a:ext>
            </a:extLst>
          </p:cNvPr>
          <p:cNvSpPr>
            <a:spLocks noGrp="1"/>
          </p:cNvSpPr>
          <p:nvPr>
            <p:ph type="sldNum" sz="quarter" idx="12"/>
          </p:nvPr>
        </p:nvSpPr>
        <p:spPr/>
        <p:txBody>
          <a:bodyPr/>
          <a:lstStyle/>
          <a:p>
            <a:fld id="{37892B85-A679-1943-821F-72C61F74835B}" type="slidenum">
              <a:rPr lang="en-US" smtClean="0"/>
              <a:t>42</a:t>
            </a:fld>
            <a:endParaRPr lang="en-US"/>
          </a:p>
        </p:txBody>
      </p:sp>
      <p:sp>
        <p:nvSpPr>
          <p:cNvPr id="5" name="Title 4">
            <a:extLst>
              <a:ext uri="{FF2B5EF4-FFF2-40B4-BE49-F238E27FC236}">
                <a16:creationId xmlns:a16="http://schemas.microsoft.com/office/drawing/2014/main" id="{0F05E385-CCF2-6A2B-76E9-4D73B643072E}"/>
              </a:ext>
            </a:extLst>
          </p:cNvPr>
          <p:cNvSpPr>
            <a:spLocks noGrp="1"/>
          </p:cNvSpPr>
          <p:nvPr>
            <p:ph type="title"/>
          </p:nvPr>
        </p:nvSpPr>
        <p:spPr/>
        <p:txBody>
          <a:bodyPr>
            <a:normAutofit fontScale="90000"/>
          </a:bodyPr>
          <a:lstStyle/>
          <a:p>
            <a:r>
              <a:rPr lang="en-US" dirty="0"/>
              <a:t>Alternative Dipole design: </a:t>
            </a:r>
            <a:br>
              <a:rPr lang="en-US" dirty="0"/>
            </a:br>
            <a:r>
              <a:rPr lang="en-US" dirty="0"/>
              <a:t>flat race track (with return flux coils)</a:t>
            </a:r>
          </a:p>
        </p:txBody>
      </p:sp>
      <p:pic>
        <p:nvPicPr>
          <p:cNvPr id="7" name="Picture 6" descr="A picture containing diagram&#10;&#10;Description automatically generated">
            <a:extLst>
              <a:ext uri="{FF2B5EF4-FFF2-40B4-BE49-F238E27FC236}">
                <a16:creationId xmlns:a16="http://schemas.microsoft.com/office/drawing/2014/main" id="{60A30907-7874-699C-CCD6-CF1292DDB9E2}"/>
              </a:ext>
            </a:extLst>
          </p:cNvPr>
          <p:cNvPicPr>
            <a:picLocks noChangeAspect="1"/>
          </p:cNvPicPr>
          <p:nvPr/>
        </p:nvPicPr>
        <p:blipFill>
          <a:blip r:embed="rId2"/>
          <a:stretch>
            <a:fillRect/>
          </a:stretch>
        </p:blipFill>
        <p:spPr>
          <a:xfrm>
            <a:off x="576973" y="2175933"/>
            <a:ext cx="5310938" cy="3073400"/>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628FBB59-D928-708B-B0BB-15E63FFBC204}"/>
              </a:ext>
            </a:extLst>
          </p:cNvPr>
          <p:cNvPicPr>
            <a:picLocks noChangeAspect="1"/>
          </p:cNvPicPr>
          <p:nvPr/>
        </p:nvPicPr>
        <p:blipFill>
          <a:blip r:embed="rId3"/>
          <a:stretch>
            <a:fillRect/>
          </a:stretch>
        </p:blipFill>
        <p:spPr>
          <a:xfrm>
            <a:off x="6341532" y="1964266"/>
            <a:ext cx="5925427" cy="3429000"/>
          </a:xfrm>
          <a:prstGeom prst="rect">
            <a:avLst/>
          </a:prstGeom>
        </p:spPr>
      </p:pic>
      <p:sp>
        <p:nvSpPr>
          <p:cNvPr id="10" name="TextBox 9">
            <a:extLst>
              <a:ext uri="{FF2B5EF4-FFF2-40B4-BE49-F238E27FC236}">
                <a16:creationId xmlns:a16="http://schemas.microsoft.com/office/drawing/2014/main" id="{C2DC4BE2-DC71-68EA-66E9-B6D469693EDA}"/>
              </a:ext>
            </a:extLst>
          </p:cNvPr>
          <p:cNvSpPr txBox="1"/>
          <p:nvPr/>
        </p:nvSpPr>
        <p:spPr>
          <a:xfrm>
            <a:off x="3788833" y="5523379"/>
            <a:ext cx="4614333"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a:t>Pictures from Magnus Dam, INFN-LASA</a:t>
            </a:r>
          </a:p>
        </p:txBody>
      </p:sp>
    </p:spTree>
    <p:extLst>
      <p:ext uri="{BB962C8B-B14F-4D97-AF65-F5344CB8AC3E}">
        <p14:creationId xmlns:p14="http://schemas.microsoft.com/office/powerpoint/2010/main" val="14825005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C25774-D739-4601-897A-6F07947CD6D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4" name="Slide Number Placeholder 3">
            <a:extLst>
              <a:ext uri="{FF2B5EF4-FFF2-40B4-BE49-F238E27FC236}">
                <a16:creationId xmlns:a16="http://schemas.microsoft.com/office/drawing/2014/main" id="{B5CBA3D1-9E0E-4C96-BA9F-ED0918D05379}"/>
              </a:ext>
            </a:extLst>
          </p:cNvPr>
          <p:cNvSpPr>
            <a:spLocks noGrp="1"/>
          </p:cNvSpPr>
          <p:nvPr>
            <p:ph type="sldNum" sz="quarter" idx="12"/>
          </p:nvPr>
        </p:nvSpPr>
        <p:spPr/>
        <p:txBody>
          <a:bodyPr/>
          <a:lstStyle/>
          <a:p>
            <a:fld id="{37892B85-A679-1943-821F-72C61F74835B}" type="slidenum">
              <a:rPr lang="en-US" smtClean="0"/>
              <a:t>43</a:t>
            </a:fld>
            <a:endParaRPr lang="en-US"/>
          </a:p>
        </p:txBody>
      </p:sp>
      <p:sp>
        <p:nvSpPr>
          <p:cNvPr id="8" name="Date Placeholder 7">
            <a:extLst>
              <a:ext uri="{FF2B5EF4-FFF2-40B4-BE49-F238E27FC236}">
                <a16:creationId xmlns:a16="http://schemas.microsoft.com/office/drawing/2014/main" id="{76551783-DCAF-480B-9551-A110981E7690}"/>
              </a:ext>
            </a:extLst>
          </p:cNvPr>
          <p:cNvSpPr>
            <a:spLocks noGrp="1"/>
          </p:cNvSpPr>
          <p:nvPr>
            <p:ph type="dt" sz="half" idx="10"/>
          </p:nvPr>
        </p:nvSpPr>
        <p:spPr/>
        <p:txBody>
          <a:bodyPr/>
          <a:lstStyle/>
          <a:p>
            <a:r>
              <a:rPr lang="en-US"/>
              <a:t>11/October/2022</a:t>
            </a:r>
          </a:p>
        </p:txBody>
      </p:sp>
      <p:sp>
        <p:nvSpPr>
          <p:cNvPr id="6" name="Title 5">
            <a:extLst>
              <a:ext uri="{FF2B5EF4-FFF2-40B4-BE49-F238E27FC236}">
                <a16:creationId xmlns:a16="http://schemas.microsoft.com/office/drawing/2014/main" id="{CA60B2F8-0D68-4B4D-A597-C90547769339}"/>
              </a:ext>
            </a:extLst>
          </p:cNvPr>
          <p:cNvSpPr>
            <a:spLocks noGrp="1"/>
          </p:cNvSpPr>
          <p:nvPr>
            <p:ph type="title"/>
          </p:nvPr>
        </p:nvSpPr>
        <p:spPr/>
        <p:txBody>
          <a:bodyPr/>
          <a:lstStyle/>
          <a:p>
            <a:endParaRPr lang="en-US"/>
          </a:p>
        </p:txBody>
      </p:sp>
      <p:sp>
        <p:nvSpPr>
          <p:cNvPr id="10" name="Rectangle 9">
            <a:extLst>
              <a:ext uri="{FF2B5EF4-FFF2-40B4-BE49-F238E27FC236}">
                <a16:creationId xmlns:a16="http://schemas.microsoft.com/office/drawing/2014/main" id="{476A5C40-F979-E608-7FDF-F9A08DA42BD8}"/>
              </a:ext>
            </a:extLst>
          </p:cNvPr>
          <p:cNvSpPr/>
          <p:nvPr/>
        </p:nvSpPr>
        <p:spPr>
          <a:xfrm>
            <a:off x="1812404" y="12130"/>
            <a:ext cx="9180952" cy="6221956"/>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2" name="Picture 1">
            <a:extLst>
              <a:ext uri="{FF2B5EF4-FFF2-40B4-BE49-F238E27FC236}">
                <a16:creationId xmlns:a16="http://schemas.microsoft.com/office/drawing/2014/main" id="{D8AA933B-E263-16D7-4854-EBB1D02CC4E3}"/>
              </a:ext>
            </a:extLst>
          </p:cNvPr>
          <p:cNvPicPr>
            <a:picLocks noChangeAspect="1"/>
          </p:cNvPicPr>
          <p:nvPr/>
        </p:nvPicPr>
        <p:blipFill>
          <a:blip r:embed="rId2"/>
          <a:stretch>
            <a:fillRect/>
          </a:stretch>
        </p:blipFill>
        <p:spPr>
          <a:xfrm>
            <a:off x="2034000" y="0"/>
            <a:ext cx="8633769" cy="6248400"/>
          </a:xfrm>
          <a:prstGeom prst="rect">
            <a:avLst/>
          </a:prstGeom>
        </p:spPr>
      </p:pic>
      <p:sp>
        <p:nvSpPr>
          <p:cNvPr id="5" name="TextBox 4">
            <a:extLst>
              <a:ext uri="{FF2B5EF4-FFF2-40B4-BE49-F238E27FC236}">
                <a16:creationId xmlns:a16="http://schemas.microsoft.com/office/drawing/2014/main" id="{DDE93D58-3ADC-7F43-37BF-C02C7D86988F}"/>
              </a:ext>
            </a:extLst>
          </p:cNvPr>
          <p:cNvSpPr txBox="1"/>
          <p:nvPr/>
        </p:nvSpPr>
        <p:spPr>
          <a:xfrm>
            <a:off x="203201" y="2607733"/>
            <a:ext cx="1418166"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a:t>Thee figure includes VAT and other duties)</a:t>
            </a:r>
          </a:p>
        </p:txBody>
      </p:sp>
    </p:spTree>
    <p:extLst>
      <p:ext uri="{BB962C8B-B14F-4D97-AF65-F5344CB8AC3E}">
        <p14:creationId xmlns:p14="http://schemas.microsoft.com/office/powerpoint/2010/main" val="18292643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A9651-EFEB-0787-FCA9-E4FFF6EDAC0A}"/>
              </a:ext>
            </a:extLst>
          </p:cNvPr>
          <p:cNvSpPr>
            <a:spLocks noGrp="1"/>
          </p:cNvSpPr>
          <p:nvPr>
            <p:ph type="ctrTitle"/>
          </p:nvPr>
        </p:nvSpPr>
        <p:spPr>
          <a:xfrm>
            <a:off x="753533" y="1818933"/>
            <a:ext cx="10574867" cy="2387600"/>
          </a:xfrm>
        </p:spPr>
        <p:txBody>
          <a:bodyPr>
            <a:normAutofit/>
          </a:bodyPr>
          <a:lstStyle/>
          <a:p>
            <a:r>
              <a:rPr lang="en-US" dirty="0"/>
              <a:t>-18 days to the start!</a:t>
            </a:r>
            <a:br>
              <a:rPr lang="en-US" dirty="0"/>
            </a:br>
            <a:r>
              <a:rPr lang="en-US" dirty="0"/>
              <a:t>3 years </a:t>
            </a:r>
            <a:r>
              <a:rPr lang="en-US"/>
              <a:t>to build</a:t>
            </a:r>
            <a:endParaRPr lang="en-US" dirty="0"/>
          </a:p>
        </p:txBody>
      </p:sp>
      <p:sp>
        <p:nvSpPr>
          <p:cNvPr id="3" name="Subtitle 2">
            <a:extLst>
              <a:ext uri="{FF2B5EF4-FFF2-40B4-BE49-F238E27FC236}">
                <a16:creationId xmlns:a16="http://schemas.microsoft.com/office/drawing/2014/main" id="{7F1718F9-31B9-E684-E0EF-3FAD594DA65D}"/>
              </a:ext>
            </a:extLst>
          </p:cNvPr>
          <p:cNvSpPr>
            <a:spLocks noGrp="1"/>
          </p:cNvSpPr>
          <p:nvPr>
            <p:ph type="subTitle" idx="1"/>
          </p:nvPr>
        </p:nvSpPr>
        <p:spPr>
          <a:xfrm>
            <a:off x="1524000" y="4704522"/>
            <a:ext cx="9144000" cy="1150178"/>
          </a:xfrm>
        </p:spPr>
        <p:txBody>
          <a:bodyPr/>
          <a:lstStyle/>
          <a:p>
            <a:r>
              <a:rPr lang="en-US" dirty="0"/>
              <a:t>Thanks for your attention</a:t>
            </a:r>
          </a:p>
        </p:txBody>
      </p:sp>
    </p:spTree>
    <p:extLst>
      <p:ext uri="{BB962C8B-B14F-4D97-AF65-F5344CB8AC3E}">
        <p14:creationId xmlns:p14="http://schemas.microsoft.com/office/powerpoint/2010/main" val="3606984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7C3BB-6CC5-11BC-FD20-F3B522AAAB0C}"/>
              </a:ext>
            </a:extLst>
          </p:cNvPr>
          <p:cNvSpPr>
            <a:spLocks noGrp="1"/>
          </p:cNvSpPr>
          <p:nvPr>
            <p:ph type="title"/>
          </p:nvPr>
        </p:nvSpPr>
        <p:spPr>
          <a:xfrm>
            <a:off x="3225114" y="321277"/>
            <a:ext cx="6771641" cy="1050324"/>
          </a:xfrm>
        </p:spPr>
        <p:txBody>
          <a:bodyPr/>
          <a:lstStyle/>
          <a:p>
            <a:r>
              <a:rPr lang="en-US" dirty="0"/>
              <a:t>IRIS - Time line</a:t>
            </a:r>
          </a:p>
        </p:txBody>
      </p:sp>
      <p:sp>
        <p:nvSpPr>
          <p:cNvPr id="3" name="Content Placeholder 2">
            <a:extLst>
              <a:ext uri="{FF2B5EF4-FFF2-40B4-BE49-F238E27FC236}">
                <a16:creationId xmlns:a16="http://schemas.microsoft.com/office/drawing/2014/main" id="{9E2BEF05-6EFA-470A-CBD7-CEBC2439336D}"/>
              </a:ext>
            </a:extLst>
          </p:cNvPr>
          <p:cNvSpPr>
            <a:spLocks noGrp="1"/>
          </p:cNvSpPr>
          <p:nvPr>
            <p:ph idx="1"/>
          </p:nvPr>
        </p:nvSpPr>
        <p:spPr>
          <a:xfrm>
            <a:off x="838200" y="1825625"/>
            <a:ext cx="10648308" cy="4351338"/>
          </a:xfrm>
        </p:spPr>
        <p:txBody>
          <a:bodyPr>
            <a:normAutofit/>
          </a:bodyPr>
          <a:lstStyle/>
          <a:p>
            <a:r>
              <a:rPr lang="it-IT" b="1" i="1" dirty="0"/>
              <a:t>Avviso MUR n. 3264 del 28-12-20221</a:t>
            </a:r>
          </a:p>
          <a:p>
            <a:r>
              <a:rPr lang="en-US" dirty="0"/>
              <a:t>Application on 25 February 2022</a:t>
            </a:r>
          </a:p>
          <a:p>
            <a:r>
              <a:rPr lang="en-US" dirty="0"/>
              <a:t>Negotiation phase with MUR:  10 June 2022 (resubmission new proposal : 17 June 2022)</a:t>
            </a:r>
          </a:p>
          <a:p>
            <a:r>
              <a:rPr lang="en-US" dirty="0"/>
              <a:t>Decree of approval: 24 June 2022</a:t>
            </a:r>
          </a:p>
          <a:p>
            <a:r>
              <a:rPr lang="en-US" b="1" dirty="0"/>
              <a:t>Start date of the project: 1 November 2022 </a:t>
            </a:r>
          </a:p>
          <a:p>
            <a:r>
              <a:rPr lang="en-US" dirty="0"/>
              <a:t>End of project: 28 February 2025 </a:t>
            </a:r>
            <a:br>
              <a:rPr lang="en-US" dirty="0"/>
            </a:br>
            <a:r>
              <a:rPr lang="en-US" dirty="0">
                <a:sym typeface="Wingdings" panose="05000000000000000000" pitchFamily="2" charset="2"/>
              </a:rPr>
              <a:t> 6-month extension, to </a:t>
            </a:r>
            <a:r>
              <a:rPr lang="en-US" b="1" dirty="0">
                <a:sym typeface="Wingdings" panose="05000000000000000000" pitchFamily="2" charset="2"/>
              </a:rPr>
              <a:t>30 October 2025 </a:t>
            </a:r>
            <a:r>
              <a:rPr lang="en-US" dirty="0">
                <a:sym typeface="Wingdings" panose="05000000000000000000" pitchFamily="2" charset="2"/>
              </a:rPr>
              <a:t>is possible (mentioned in the call)</a:t>
            </a:r>
            <a:endParaRPr lang="en-US" dirty="0"/>
          </a:p>
          <a:p>
            <a:endParaRPr lang="en-US" dirty="0"/>
          </a:p>
        </p:txBody>
      </p:sp>
      <p:sp>
        <p:nvSpPr>
          <p:cNvPr id="4" name="Date Placeholder 3">
            <a:extLst>
              <a:ext uri="{FF2B5EF4-FFF2-40B4-BE49-F238E27FC236}">
                <a16:creationId xmlns:a16="http://schemas.microsoft.com/office/drawing/2014/main" id="{999C1747-2E6E-03A9-A557-9B66D0B91ADD}"/>
              </a:ext>
            </a:extLst>
          </p:cNvPr>
          <p:cNvSpPr>
            <a:spLocks noGrp="1"/>
          </p:cNvSpPr>
          <p:nvPr>
            <p:ph type="dt" sz="half" idx="10"/>
          </p:nvPr>
        </p:nvSpPr>
        <p:spPr/>
        <p:txBody>
          <a:bodyPr/>
          <a:lstStyle/>
          <a:p>
            <a:r>
              <a:rPr lang="en-US"/>
              <a:t>11/October/2022</a:t>
            </a:r>
          </a:p>
        </p:txBody>
      </p:sp>
      <p:sp>
        <p:nvSpPr>
          <p:cNvPr id="5" name="Footer Placeholder 4">
            <a:extLst>
              <a:ext uri="{FF2B5EF4-FFF2-40B4-BE49-F238E27FC236}">
                <a16:creationId xmlns:a16="http://schemas.microsoft.com/office/drawing/2014/main" id="{1C01CA10-BBE0-617A-198E-A68ACA12E3EC}"/>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6" name="Slide Number Placeholder 5">
            <a:extLst>
              <a:ext uri="{FF2B5EF4-FFF2-40B4-BE49-F238E27FC236}">
                <a16:creationId xmlns:a16="http://schemas.microsoft.com/office/drawing/2014/main" id="{FE10789F-B794-6577-4BF9-C64FE5B4E069}"/>
              </a:ext>
            </a:extLst>
          </p:cNvPr>
          <p:cNvSpPr>
            <a:spLocks noGrp="1"/>
          </p:cNvSpPr>
          <p:nvPr>
            <p:ph type="sldNum" sz="quarter" idx="12"/>
          </p:nvPr>
        </p:nvSpPr>
        <p:spPr/>
        <p:txBody>
          <a:bodyPr/>
          <a:lstStyle/>
          <a:p>
            <a:fld id="{37892B85-A679-1943-821F-72C61F74835B}" type="slidenum">
              <a:rPr lang="en-US" smtClean="0"/>
              <a:t>5</a:t>
            </a:fld>
            <a:endParaRPr lang="en-US"/>
          </a:p>
        </p:txBody>
      </p:sp>
    </p:spTree>
    <p:extLst>
      <p:ext uri="{BB962C8B-B14F-4D97-AF65-F5344CB8AC3E}">
        <p14:creationId xmlns:p14="http://schemas.microsoft.com/office/powerpoint/2010/main" val="4194863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C53E23D-A239-ADCE-4180-F8880490E381}"/>
              </a:ext>
            </a:extLst>
          </p:cNvPr>
          <p:cNvPicPr>
            <a:picLocks noChangeAspect="1"/>
          </p:cNvPicPr>
          <p:nvPr/>
        </p:nvPicPr>
        <p:blipFill>
          <a:blip r:embed="rId2"/>
          <a:stretch>
            <a:fillRect/>
          </a:stretch>
        </p:blipFill>
        <p:spPr>
          <a:xfrm>
            <a:off x="1387146" y="1358697"/>
            <a:ext cx="10124928" cy="4920183"/>
          </a:xfrm>
          <a:prstGeom prst="rect">
            <a:avLst/>
          </a:prstGeom>
        </p:spPr>
      </p:pic>
      <p:sp>
        <p:nvSpPr>
          <p:cNvPr id="10" name="Rounded Rectangle 9">
            <a:extLst>
              <a:ext uri="{FF2B5EF4-FFF2-40B4-BE49-F238E27FC236}">
                <a16:creationId xmlns:a16="http://schemas.microsoft.com/office/drawing/2014/main" id="{C3960392-E53A-F94F-A807-8ABC11073095}"/>
              </a:ext>
            </a:extLst>
          </p:cNvPr>
          <p:cNvSpPr/>
          <p:nvPr/>
        </p:nvSpPr>
        <p:spPr>
          <a:xfrm>
            <a:off x="-6657474" y="5566075"/>
            <a:ext cx="1934677" cy="11069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a:t>WP6 - Salento Laboratory for Superconductivity and Magnetism</a:t>
            </a:r>
            <a:endParaRPr lang="en-GB" sz="1400" dirty="0"/>
          </a:p>
        </p:txBody>
      </p:sp>
      <p:pic>
        <p:nvPicPr>
          <p:cNvPr id="22" name="Picture 21">
            <a:extLst>
              <a:ext uri="{FF2B5EF4-FFF2-40B4-BE49-F238E27FC236}">
                <a16:creationId xmlns:a16="http://schemas.microsoft.com/office/drawing/2014/main" id="{E22074B0-F468-6F4E-9239-DF4F857FA132}"/>
              </a:ext>
            </a:extLst>
          </p:cNvPr>
          <p:cNvPicPr>
            <a:picLocks noChangeAspect="1"/>
          </p:cNvPicPr>
          <p:nvPr/>
        </p:nvPicPr>
        <p:blipFill>
          <a:blip r:embed="rId3"/>
          <a:stretch>
            <a:fillRect/>
          </a:stretch>
        </p:blipFill>
        <p:spPr>
          <a:xfrm>
            <a:off x="500807" y="2565145"/>
            <a:ext cx="923180" cy="615453"/>
          </a:xfrm>
          <a:prstGeom prst="rect">
            <a:avLst/>
          </a:prstGeom>
        </p:spPr>
      </p:pic>
      <p:pic>
        <p:nvPicPr>
          <p:cNvPr id="25" name="Picture 24">
            <a:extLst>
              <a:ext uri="{FF2B5EF4-FFF2-40B4-BE49-F238E27FC236}">
                <a16:creationId xmlns:a16="http://schemas.microsoft.com/office/drawing/2014/main" id="{CC2A25D7-60A0-0E4E-A34E-9277E6C5F3CA}"/>
              </a:ext>
            </a:extLst>
          </p:cNvPr>
          <p:cNvPicPr>
            <a:picLocks noChangeAspect="1"/>
          </p:cNvPicPr>
          <p:nvPr/>
        </p:nvPicPr>
        <p:blipFill>
          <a:blip r:embed="rId4"/>
          <a:stretch>
            <a:fillRect/>
          </a:stretch>
        </p:blipFill>
        <p:spPr>
          <a:xfrm>
            <a:off x="11068622" y="3592270"/>
            <a:ext cx="714265" cy="714265"/>
          </a:xfrm>
          <a:prstGeom prst="rect">
            <a:avLst/>
          </a:prstGeom>
        </p:spPr>
      </p:pic>
      <p:pic>
        <p:nvPicPr>
          <p:cNvPr id="26" name="Picture 25">
            <a:extLst>
              <a:ext uri="{FF2B5EF4-FFF2-40B4-BE49-F238E27FC236}">
                <a16:creationId xmlns:a16="http://schemas.microsoft.com/office/drawing/2014/main" id="{94900805-37E9-CE49-82C1-DCC11FB2D9BA}"/>
              </a:ext>
            </a:extLst>
          </p:cNvPr>
          <p:cNvPicPr>
            <a:picLocks noChangeAspect="1"/>
          </p:cNvPicPr>
          <p:nvPr/>
        </p:nvPicPr>
        <p:blipFill>
          <a:blip r:embed="rId5"/>
          <a:stretch>
            <a:fillRect/>
          </a:stretch>
        </p:blipFill>
        <p:spPr>
          <a:xfrm>
            <a:off x="11081559" y="4634201"/>
            <a:ext cx="688392" cy="729443"/>
          </a:xfrm>
          <a:prstGeom prst="rect">
            <a:avLst/>
          </a:prstGeom>
        </p:spPr>
      </p:pic>
      <p:pic>
        <p:nvPicPr>
          <p:cNvPr id="27" name="Picture 26">
            <a:extLst>
              <a:ext uri="{FF2B5EF4-FFF2-40B4-BE49-F238E27FC236}">
                <a16:creationId xmlns:a16="http://schemas.microsoft.com/office/drawing/2014/main" id="{94CFF1D9-35FE-8744-9350-D4B350F8994F}"/>
              </a:ext>
            </a:extLst>
          </p:cNvPr>
          <p:cNvPicPr>
            <a:picLocks noChangeAspect="1"/>
          </p:cNvPicPr>
          <p:nvPr/>
        </p:nvPicPr>
        <p:blipFill>
          <a:blip r:embed="rId6"/>
          <a:stretch>
            <a:fillRect/>
          </a:stretch>
        </p:blipFill>
        <p:spPr>
          <a:xfrm>
            <a:off x="10960915" y="2612199"/>
            <a:ext cx="929678" cy="652405"/>
          </a:xfrm>
          <a:prstGeom prst="rect">
            <a:avLst/>
          </a:prstGeom>
        </p:spPr>
      </p:pic>
      <p:pic>
        <p:nvPicPr>
          <p:cNvPr id="28" name="Picture 27">
            <a:extLst>
              <a:ext uri="{FF2B5EF4-FFF2-40B4-BE49-F238E27FC236}">
                <a16:creationId xmlns:a16="http://schemas.microsoft.com/office/drawing/2014/main" id="{2B9033B3-611E-7D41-9C43-0C9E7C1BAE36}"/>
              </a:ext>
            </a:extLst>
          </p:cNvPr>
          <p:cNvPicPr>
            <a:picLocks noChangeAspect="1"/>
          </p:cNvPicPr>
          <p:nvPr/>
        </p:nvPicPr>
        <p:blipFill>
          <a:blip r:embed="rId7"/>
          <a:stretch>
            <a:fillRect/>
          </a:stretch>
        </p:blipFill>
        <p:spPr>
          <a:xfrm>
            <a:off x="527768" y="4835236"/>
            <a:ext cx="831652" cy="831652"/>
          </a:xfrm>
          <a:prstGeom prst="rect">
            <a:avLst/>
          </a:prstGeom>
        </p:spPr>
      </p:pic>
      <p:pic>
        <p:nvPicPr>
          <p:cNvPr id="34" name="Picture 33">
            <a:extLst>
              <a:ext uri="{FF2B5EF4-FFF2-40B4-BE49-F238E27FC236}">
                <a16:creationId xmlns:a16="http://schemas.microsoft.com/office/drawing/2014/main" id="{DD7C6070-74AA-6040-9A43-6B484897AD60}"/>
              </a:ext>
            </a:extLst>
          </p:cNvPr>
          <p:cNvPicPr>
            <a:picLocks noChangeAspect="1"/>
          </p:cNvPicPr>
          <p:nvPr/>
        </p:nvPicPr>
        <p:blipFill>
          <a:blip r:embed="rId8"/>
          <a:stretch>
            <a:fillRect/>
          </a:stretch>
        </p:blipFill>
        <p:spPr>
          <a:xfrm>
            <a:off x="3581400" y="1420559"/>
            <a:ext cx="1364903" cy="757521"/>
          </a:xfrm>
          <a:prstGeom prst="rect">
            <a:avLst/>
          </a:prstGeom>
        </p:spPr>
      </p:pic>
      <p:pic>
        <p:nvPicPr>
          <p:cNvPr id="35" name="Picture 34">
            <a:extLst>
              <a:ext uri="{FF2B5EF4-FFF2-40B4-BE49-F238E27FC236}">
                <a16:creationId xmlns:a16="http://schemas.microsoft.com/office/drawing/2014/main" id="{71A3822C-8995-A446-B178-8C59C8182090}"/>
              </a:ext>
            </a:extLst>
          </p:cNvPr>
          <p:cNvPicPr>
            <a:picLocks noChangeAspect="1"/>
          </p:cNvPicPr>
          <p:nvPr/>
        </p:nvPicPr>
        <p:blipFill>
          <a:blip r:embed="rId9"/>
          <a:stretch>
            <a:fillRect/>
          </a:stretch>
        </p:blipFill>
        <p:spPr>
          <a:xfrm>
            <a:off x="679926" y="3741214"/>
            <a:ext cx="539801" cy="714155"/>
          </a:xfrm>
          <a:prstGeom prst="rect">
            <a:avLst/>
          </a:prstGeom>
        </p:spPr>
      </p:pic>
      <p:sp>
        <p:nvSpPr>
          <p:cNvPr id="18" name="Title 17">
            <a:extLst>
              <a:ext uri="{FF2B5EF4-FFF2-40B4-BE49-F238E27FC236}">
                <a16:creationId xmlns:a16="http://schemas.microsoft.com/office/drawing/2014/main" id="{C6BC8426-CF1D-7849-B0D0-58F5A16C259F}"/>
              </a:ext>
            </a:extLst>
          </p:cNvPr>
          <p:cNvSpPr>
            <a:spLocks noGrp="1"/>
          </p:cNvSpPr>
          <p:nvPr>
            <p:ph type="title"/>
          </p:nvPr>
        </p:nvSpPr>
        <p:spPr>
          <a:xfrm>
            <a:off x="2949258" y="118859"/>
            <a:ext cx="7461839" cy="1239838"/>
          </a:xfrm>
        </p:spPr>
        <p:txBody>
          <a:bodyPr>
            <a:normAutofit fontScale="90000"/>
          </a:bodyPr>
          <a:lstStyle/>
          <a:p>
            <a:r>
              <a:rPr lang="it-IT" dirty="0"/>
              <a:t>Organization and </a:t>
            </a:r>
            <a:br>
              <a:rPr lang="it-IT" dirty="0"/>
            </a:br>
            <a:r>
              <a:rPr lang="it-IT" dirty="0"/>
              <a:t>Project </a:t>
            </a:r>
            <a:r>
              <a:rPr lang="it-IT" dirty="0" err="1"/>
              <a:t>structure</a:t>
            </a:r>
            <a:r>
              <a:rPr lang="it-IT" dirty="0"/>
              <a:t> </a:t>
            </a:r>
            <a:endParaRPr lang="en-GB" dirty="0"/>
          </a:p>
        </p:txBody>
      </p:sp>
      <p:sp>
        <p:nvSpPr>
          <p:cNvPr id="20" name="Footer Placeholder 19">
            <a:extLst>
              <a:ext uri="{FF2B5EF4-FFF2-40B4-BE49-F238E27FC236}">
                <a16:creationId xmlns:a16="http://schemas.microsoft.com/office/drawing/2014/main" id="{04BAB034-5F86-6040-A8EF-CA4090543A2A}"/>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37" name="Slide Number Placeholder 36">
            <a:extLst>
              <a:ext uri="{FF2B5EF4-FFF2-40B4-BE49-F238E27FC236}">
                <a16:creationId xmlns:a16="http://schemas.microsoft.com/office/drawing/2014/main" id="{06D83548-C7E8-2B41-80A0-2DECBB513682}"/>
              </a:ext>
            </a:extLst>
          </p:cNvPr>
          <p:cNvSpPr>
            <a:spLocks noGrp="1"/>
          </p:cNvSpPr>
          <p:nvPr>
            <p:ph type="sldNum" sz="quarter" idx="12"/>
          </p:nvPr>
        </p:nvSpPr>
        <p:spPr/>
        <p:txBody>
          <a:bodyPr/>
          <a:lstStyle/>
          <a:p>
            <a:fld id="{37892B85-A679-1943-821F-72C61F74835B}" type="slidenum">
              <a:rPr lang="en-US" smtClean="0"/>
              <a:t>6</a:t>
            </a:fld>
            <a:endParaRPr lang="en-US"/>
          </a:p>
        </p:txBody>
      </p:sp>
      <p:sp>
        <p:nvSpPr>
          <p:cNvPr id="2" name="Date Placeholder 1">
            <a:extLst>
              <a:ext uri="{FF2B5EF4-FFF2-40B4-BE49-F238E27FC236}">
                <a16:creationId xmlns:a16="http://schemas.microsoft.com/office/drawing/2014/main" id="{936A25EC-99BA-401E-909C-3ABA3D27B6D4}"/>
              </a:ext>
            </a:extLst>
          </p:cNvPr>
          <p:cNvSpPr>
            <a:spLocks noGrp="1"/>
          </p:cNvSpPr>
          <p:nvPr>
            <p:ph type="dt" sz="half" idx="10"/>
          </p:nvPr>
        </p:nvSpPr>
        <p:spPr/>
        <p:txBody>
          <a:bodyPr/>
          <a:lstStyle/>
          <a:p>
            <a:r>
              <a:rPr lang="en-US"/>
              <a:t>11/October/2022</a:t>
            </a:r>
          </a:p>
        </p:txBody>
      </p:sp>
    </p:spTree>
    <p:extLst>
      <p:ext uri="{BB962C8B-B14F-4D97-AF65-F5344CB8AC3E}">
        <p14:creationId xmlns:p14="http://schemas.microsoft.com/office/powerpoint/2010/main" val="42495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1C2A4B-1C8F-0F38-AB5C-2905BA516AD6}"/>
              </a:ext>
            </a:extLst>
          </p:cNvPr>
          <p:cNvSpPr>
            <a:spLocks noGrp="1"/>
          </p:cNvSpPr>
          <p:nvPr>
            <p:ph type="dt" sz="half" idx="10"/>
          </p:nvPr>
        </p:nvSpPr>
        <p:spPr/>
        <p:txBody>
          <a:bodyPr/>
          <a:lstStyle/>
          <a:p>
            <a:r>
              <a:rPr lang="en-US"/>
              <a:t>11/October/2022</a:t>
            </a:r>
          </a:p>
        </p:txBody>
      </p:sp>
      <p:sp>
        <p:nvSpPr>
          <p:cNvPr id="3" name="Footer Placeholder 2">
            <a:extLst>
              <a:ext uri="{FF2B5EF4-FFF2-40B4-BE49-F238E27FC236}">
                <a16:creationId xmlns:a16="http://schemas.microsoft.com/office/drawing/2014/main" id="{99C33243-782A-50A3-0E26-B551868D80D7}"/>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4" name="Slide Number Placeholder 3">
            <a:extLst>
              <a:ext uri="{FF2B5EF4-FFF2-40B4-BE49-F238E27FC236}">
                <a16:creationId xmlns:a16="http://schemas.microsoft.com/office/drawing/2014/main" id="{922989A5-36BD-0747-0249-3ADADC9A0B79}"/>
              </a:ext>
            </a:extLst>
          </p:cNvPr>
          <p:cNvSpPr>
            <a:spLocks noGrp="1"/>
          </p:cNvSpPr>
          <p:nvPr>
            <p:ph type="sldNum" sz="quarter" idx="12"/>
          </p:nvPr>
        </p:nvSpPr>
        <p:spPr/>
        <p:txBody>
          <a:bodyPr/>
          <a:lstStyle/>
          <a:p>
            <a:fld id="{37892B85-A679-1943-821F-72C61F74835B}" type="slidenum">
              <a:rPr lang="en-US" smtClean="0"/>
              <a:t>7</a:t>
            </a:fld>
            <a:endParaRPr lang="en-US"/>
          </a:p>
        </p:txBody>
      </p:sp>
      <p:sp>
        <p:nvSpPr>
          <p:cNvPr id="5" name="Title 4">
            <a:extLst>
              <a:ext uri="{FF2B5EF4-FFF2-40B4-BE49-F238E27FC236}">
                <a16:creationId xmlns:a16="http://schemas.microsoft.com/office/drawing/2014/main" id="{9866CD2A-C434-7DB7-D17C-2E20FD4DE1DE}"/>
              </a:ext>
            </a:extLst>
          </p:cNvPr>
          <p:cNvSpPr>
            <a:spLocks noGrp="1"/>
          </p:cNvSpPr>
          <p:nvPr>
            <p:ph type="title"/>
          </p:nvPr>
        </p:nvSpPr>
        <p:spPr/>
        <p:txBody>
          <a:bodyPr>
            <a:normAutofit fontScale="90000"/>
          </a:bodyPr>
          <a:lstStyle/>
          <a:p>
            <a:r>
              <a:rPr lang="en-US" dirty="0"/>
              <a:t>Structure and Organigram</a:t>
            </a:r>
            <a:br>
              <a:rPr lang="en-US" dirty="0"/>
            </a:br>
            <a:r>
              <a:rPr lang="en-US" dirty="0"/>
              <a:t>(by Project and by Institution)</a:t>
            </a:r>
          </a:p>
        </p:txBody>
      </p:sp>
      <p:pic>
        <p:nvPicPr>
          <p:cNvPr id="7" name="Picture 6">
            <a:extLst>
              <a:ext uri="{FF2B5EF4-FFF2-40B4-BE49-F238E27FC236}">
                <a16:creationId xmlns:a16="http://schemas.microsoft.com/office/drawing/2014/main" id="{584D25CF-B8C1-EE1D-672D-E8FF6FD265BD}"/>
              </a:ext>
            </a:extLst>
          </p:cNvPr>
          <p:cNvPicPr>
            <a:picLocks noChangeAspect="1"/>
          </p:cNvPicPr>
          <p:nvPr/>
        </p:nvPicPr>
        <p:blipFill>
          <a:blip r:embed="rId2"/>
          <a:stretch>
            <a:fillRect/>
          </a:stretch>
        </p:blipFill>
        <p:spPr>
          <a:xfrm>
            <a:off x="-1" y="1543035"/>
            <a:ext cx="12218845" cy="4599517"/>
          </a:xfrm>
          <a:prstGeom prst="rect">
            <a:avLst/>
          </a:prstGeom>
        </p:spPr>
      </p:pic>
    </p:spTree>
    <p:extLst>
      <p:ext uri="{BB962C8B-B14F-4D97-AF65-F5344CB8AC3E}">
        <p14:creationId xmlns:p14="http://schemas.microsoft.com/office/powerpoint/2010/main" val="2772760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BABB5-86E7-01F0-091E-AADF266BF533}"/>
              </a:ext>
            </a:extLst>
          </p:cNvPr>
          <p:cNvSpPr>
            <a:spLocks noGrp="1"/>
          </p:cNvSpPr>
          <p:nvPr>
            <p:ph type="title"/>
          </p:nvPr>
        </p:nvSpPr>
        <p:spPr/>
        <p:txBody>
          <a:bodyPr>
            <a:normAutofit fontScale="90000"/>
          </a:bodyPr>
          <a:lstStyle/>
          <a:p>
            <a:r>
              <a:rPr lang="en-US" dirty="0"/>
              <a:t>WP2 – Frascati</a:t>
            </a:r>
            <a:br>
              <a:rPr lang="en-US" dirty="0"/>
            </a:br>
            <a:r>
              <a:rPr lang="en-US" dirty="0"/>
              <a:t>INFN-LNF</a:t>
            </a:r>
          </a:p>
        </p:txBody>
      </p:sp>
      <p:sp>
        <p:nvSpPr>
          <p:cNvPr id="3" name="Segnaposto contenuto 2"/>
          <p:cNvSpPr>
            <a:spLocks noGrp="1"/>
          </p:cNvSpPr>
          <p:nvPr>
            <p:ph idx="1"/>
          </p:nvPr>
        </p:nvSpPr>
        <p:spPr>
          <a:xfrm>
            <a:off x="364067" y="1441523"/>
            <a:ext cx="11743266" cy="2704042"/>
          </a:xfrm>
        </p:spPr>
        <p:txBody>
          <a:bodyPr>
            <a:normAutofit fontScale="70000" lnSpcReduction="20000"/>
          </a:bodyPr>
          <a:lstStyle/>
          <a:p>
            <a:pPr marL="0" indent="0" algn="ctr">
              <a:lnSpc>
                <a:spcPct val="120000"/>
              </a:lnSpc>
              <a:buNone/>
            </a:pPr>
            <a:r>
              <a:rPr lang="it-IT" sz="3400" b="1" dirty="0" err="1"/>
              <a:t>Magnetic</a:t>
            </a:r>
            <a:r>
              <a:rPr lang="it-IT" sz="3400" b="1" dirty="0"/>
              <a:t> </a:t>
            </a:r>
            <a:r>
              <a:rPr lang="it-IT" sz="3400" b="1" dirty="0" err="1"/>
              <a:t>Measurements</a:t>
            </a:r>
            <a:r>
              <a:rPr lang="it-IT" sz="3400" b="1" dirty="0"/>
              <a:t> </a:t>
            </a:r>
            <a:r>
              <a:rPr lang="it-IT" sz="3400" b="1" dirty="0" err="1"/>
              <a:t>Laboratory</a:t>
            </a:r>
            <a:r>
              <a:rPr lang="it-IT" sz="3400" b="1" dirty="0"/>
              <a:t> @ LNF</a:t>
            </a:r>
            <a:endParaRPr lang="en-GB" sz="3400" b="1" dirty="0"/>
          </a:p>
          <a:p>
            <a:pPr marL="0" indent="0">
              <a:lnSpc>
                <a:spcPct val="120000"/>
              </a:lnSpc>
              <a:buNone/>
            </a:pPr>
            <a:r>
              <a:rPr lang="en-GB" dirty="0"/>
              <a:t>The INFN-LNF magnetic measurements laboratory, about 200 m</a:t>
            </a:r>
            <a:r>
              <a:rPr lang="en-GB" baseline="30000" dirty="0"/>
              <a:t>2</a:t>
            </a:r>
            <a:r>
              <a:rPr lang="en-GB" dirty="0"/>
              <a:t>, with 15 T crane has already : </a:t>
            </a:r>
          </a:p>
          <a:p>
            <a:pPr>
              <a:lnSpc>
                <a:spcPct val="120000"/>
              </a:lnSpc>
            </a:pPr>
            <a:r>
              <a:rPr lang="en-GB" dirty="0"/>
              <a:t>a Hall effect digital </a:t>
            </a:r>
            <a:r>
              <a:rPr lang="en-GB" dirty="0" err="1"/>
              <a:t>teslameter</a:t>
            </a:r>
            <a:r>
              <a:rPr lang="en-GB" dirty="0"/>
              <a:t> with a 5-axes movement device on a granite bench;</a:t>
            </a:r>
          </a:p>
          <a:p>
            <a:pPr>
              <a:lnSpc>
                <a:spcPct val="120000"/>
              </a:lnSpc>
            </a:pPr>
            <a:r>
              <a:rPr lang="en-GB" dirty="0"/>
              <a:t>a stretched wire bench for integral measurements of fields and mechanical </a:t>
            </a:r>
            <a:r>
              <a:rPr lang="en-GB" dirty="0" err="1"/>
              <a:t>fiducialization</a:t>
            </a:r>
            <a:r>
              <a:rPr lang="en-GB" dirty="0"/>
              <a:t>;</a:t>
            </a:r>
          </a:p>
          <a:p>
            <a:pPr>
              <a:lnSpc>
                <a:spcPct val="120000"/>
              </a:lnSpc>
            </a:pPr>
            <a:r>
              <a:rPr lang="en-GB" dirty="0"/>
              <a:t>a rotating coil multipole measurement system; an NMR </a:t>
            </a:r>
            <a:r>
              <a:rPr lang="en-GB" dirty="0" err="1"/>
              <a:t>teslameter</a:t>
            </a:r>
            <a:r>
              <a:rPr lang="en-GB" dirty="0"/>
              <a:t>.</a:t>
            </a:r>
          </a:p>
          <a:p>
            <a:pPr marL="0" indent="0">
              <a:lnSpc>
                <a:spcPct val="120000"/>
              </a:lnSpc>
              <a:buNone/>
            </a:pPr>
            <a:r>
              <a:rPr lang="en-GB" dirty="0"/>
              <a:t>Several other ancillary instruments are available, such as gaussmeters, integrators, etc…</a:t>
            </a:r>
          </a:p>
        </p:txBody>
      </p:sp>
      <p:pic>
        <p:nvPicPr>
          <p:cNvPr id="4" name="Segnaposto contenuto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075" y="4290028"/>
            <a:ext cx="2140240" cy="2531784"/>
          </a:xfrm>
          <a:prstGeom prst="rect">
            <a:avLst/>
          </a:prstGeo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800" y="4290028"/>
            <a:ext cx="1900401" cy="2531784"/>
          </a:xfrm>
          <a:prstGeom prst="rect">
            <a:avLst/>
          </a:prstGeom>
        </p:spPr>
      </p:pic>
      <p:pic>
        <p:nvPicPr>
          <p:cNvPr id="6" name="Immagine 5"/>
          <p:cNvPicPr>
            <a:picLocks noChangeAspect="1"/>
          </p:cNvPicPr>
          <p:nvPr/>
        </p:nvPicPr>
        <p:blipFill rotWithShape="1">
          <a:blip r:embed="rId4">
            <a:extLst>
              <a:ext uri="{28A0092B-C50C-407E-A947-70E740481C1C}">
                <a14:useLocalDpi xmlns:a14="http://schemas.microsoft.com/office/drawing/2010/main" val="0"/>
              </a:ext>
            </a:extLst>
          </a:blip>
          <a:srcRect l="3161" t="2975" r="2663" b="3679"/>
          <a:stretch/>
        </p:blipFill>
        <p:spPr>
          <a:xfrm>
            <a:off x="6921124" y="5012261"/>
            <a:ext cx="2261937" cy="1809551"/>
          </a:xfrm>
          <a:prstGeom prst="rect">
            <a:avLst/>
          </a:prstGeom>
        </p:spPr>
      </p:pic>
      <p:pic>
        <p:nvPicPr>
          <p:cNvPr id="7" name="Immagin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8668" y="5015071"/>
            <a:ext cx="2710113" cy="1806742"/>
          </a:xfrm>
          <a:prstGeom prst="rect">
            <a:avLst/>
          </a:prstGeom>
        </p:spPr>
      </p:pic>
      <p:pic>
        <p:nvPicPr>
          <p:cNvPr id="9" name="Immagine 8"/>
          <p:cNvPicPr>
            <a:picLocks noChangeAspect="1"/>
          </p:cNvPicPr>
          <p:nvPr/>
        </p:nvPicPr>
        <p:blipFill rotWithShape="1">
          <a:blip r:embed="rId6" cstate="print">
            <a:extLst>
              <a:ext uri="{28A0092B-C50C-407E-A947-70E740481C1C}">
                <a14:useLocalDpi xmlns:a14="http://schemas.microsoft.com/office/drawing/2010/main" val="0"/>
              </a:ext>
            </a:extLst>
          </a:blip>
          <a:srcRect l="5350" t="12329" r="8196" b="7763"/>
          <a:stretch/>
        </p:blipFill>
        <p:spPr>
          <a:xfrm>
            <a:off x="9230627" y="5012983"/>
            <a:ext cx="2935471" cy="1808829"/>
          </a:xfrm>
          <a:prstGeom prst="rect">
            <a:avLst/>
          </a:prstGeom>
        </p:spPr>
      </p:pic>
      <p:sp>
        <p:nvSpPr>
          <p:cNvPr id="11" name="CasellaDiTesto 10"/>
          <p:cNvSpPr txBox="1"/>
          <p:nvPr/>
        </p:nvSpPr>
        <p:spPr>
          <a:xfrm>
            <a:off x="6967521" y="4642929"/>
            <a:ext cx="2423626" cy="369332"/>
          </a:xfrm>
          <a:prstGeom prst="rect">
            <a:avLst/>
          </a:prstGeom>
          <a:noFill/>
        </p:spPr>
        <p:txBody>
          <a:bodyPr wrap="square" rtlCol="0">
            <a:spAutoFit/>
          </a:bodyPr>
          <a:lstStyle/>
          <a:p>
            <a:r>
              <a:rPr lang="it-IT" dirty="0" err="1"/>
              <a:t>Stretched</a:t>
            </a:r>
            <a:r>
              <a:rPr lang="it-IT" dirty="0"/>
              <a:t> </a:t>
            </a:r>
            <a:r>
              <a:rPr lang="it-IT" dirty="0" err="1"/>
              <a:t>wire</a:t>
            </a:r>
            <a:r>
              <a:rPr lang="it-IT" dirty="0"/>
              <a:t> </a:t>
            </a:r>
            <a:r>
              <a:rPr lang="it-IT" dirty="0" err="1"/>
              <a:t>bench</a:t>
            </a:r>
            <a:endParaRPr lang="en-GB" dirty="0"/>
          </a:p>
        </p:txBody>
      </p:sp>
      <p:sp>
        <p:nvSpPr>
          <p:cNvPr id="12" name="CasellaDiTesto 11"/>
          <p:cNvSpPr txBox="1"/>
          <p:nvPr/>
        </p:nvSpPr>
        <p:spPr>
          <a:xfrm>
            <a:off x="4164460" y="4414695"/>
            <a:ext cx="2696835" cy="646331"/>
          </a:xfrm>
          <a:prstGeom prst="rect">
            <a:avLst/>
          </a:prstGeom>
          <a:noFill/>
        </p:spPr>
        <p:txBody>
          <a:bodyPr wrap="square" rtlCol="0">
            <a:spAutoFit/>
          </a:bodyPr>
          <a:lstStyle/>
          <a:p>
            <a:pPr algn="ctr"/>
            <a:r>
              <a:rPr lang="it-IT" dirty="0"/>
              <a:t>Hall probe </a:t>
            </a:r>
            <a:r>
              <a:rPr lang="it-IT" dirty="0" err="1"/>
              <a:t>mounted</a:t>
            </a:r>
            <a:r>
              <a:rPr lang="it-IT" dirty="0"/>
              <a:t> on the </a:t>
            </a:r>
            <a:r>
              <a:rPr lang="it-IT" dirty="0" err="1"/>
              <a:t>coordinatometer</a:t>
            </a:r>
            <a:endParaRPr lang="en-GB" dirty="0"/>
          </a:p>
        </p:txBody>
      </p:sp>
      <p:sp>
        <p:nvSpPr>
          <p:cNvPr id="14" name="CasellaDiTesto 13"/>
          <p:cNvSpPr txBox="1"/>
          <p:nvPr/>
        </p:nvSpPr>
        <p:spPr>
          <a:xfrm>
            <a:off x="9779267" y="4642929"/>
            <a:ext cx="2079057" cy="369332"/>
          </a:xfrm>
          <a:prstGeom prst="rect">
            <a:avLst/>
          </a:prstGeom>
          <a:noFill/>
        </p:spPr>
        <p:txBody>
          <a:bodyPr wrap="square" rtlCol="0">
            <a:spAutoFit/>
          </a:bodyPr>
          <a:lstStyle/>
          <a:p>
            <a:r>
              <a:rPr lang="it-IT" dirty="0" err="1"/>
              <a:t>Rotating</a:t>
            </a:r>
            <a:r>
              <a:rPr lang="it-IT" dirty="0"/>
              <a:t> coil </a:t>
            </a:r>
            <a:r>
              <a:rPr lang="it-IT" dirty="0" err="1"/>
              <a:t>bench</a:t>
            </a:r>
            <a:endParaRPr lang="en-GB" dirty="0"/>
          </a:p>
        </p:txBody>
      </p:sp>
      <p:sp>
        <p:nvSpPr>
          <p:cNvPr id="8" name="Date Placeholder 7">
            <a:extLst>
              <a:ext uri="{FF2B5EF4-FFF2-40B4-BE49-F238E27FC236}">
                <a16:creationId xmlns:a16="http://schemas.microsoft.com/office/drawing/2014/main" id="{0F7FC1D0-60D0-840B-EB95-7C05DFCAC39A}"/>
              </a:ext>
            </a:extLst>
          </p:cNvPr>
          <p:cNvSpPr>
            <a:spLocks noGrp="1"/>
          </p:cNvSpPr>
          <p:nvPr>
            <p:ph type="dt" sz="half" idx="10"/>
          </p:nvPr>
        </p:nvSpPr>
        <p:spPr/>
        <p:txBody>
          <a:bodyPr/>
          <a:lstStyle/>
          <a:p>
            <a:r>
              <a:rPr lang="en-US"/>
              <a:t>11/October/2022</a:t>
            </a:r>
          </a:p>
        </p:txBody>
      </p:sp>
      <p:sp>
        <p:nvSpPr>
          <p:cNvPr id="10" name="Footer Placeholder 9">
            <a:extLst>
              <a:ext uri="{FF2B5EF4-FFF2-40B4-BE49-F238E27FC236}">
                <a16:creationId xmlns:a16="http://schemas.microsoft.com/office/drawing/2014/main" id="{DA903AD0-ED62-5D52-2C2B-07CE7C06FEAB}"/>
              </a:ext>
            </a:extLst>
          </p:cNvPr>
          <p:cNvSpPr>
            <a:spLocks noGrp="1"/>
          </p:cNvSpPr>
          <p:nvPr>
            <p:ph type="ftr" sz="quarter" idx="11"/>
          </p:nvPr>
        </p:nvSpPr>
        <p:spPr/>
        <p:txBody>
          <a:bodyPr/>
          <a:lstStyle/>
          <a:p>
            <a:r>
              <a:rPr lang="it-IT"/>
              <a:t>Prof. Lucio Rossi - Università e INFN Milano L.A.S.A. - IRIS @ INFN-A Seminars</a:t>
            </a:r>
            <a:endParaRPr lang="en-US"/>
          </a:p>
        </p:txBody>
      </p:sp>
      <p:sp>
        <p:nvSpPr>
          <p:cNvPr id="13" name="Slide Number Placeholder 12">
            <a:extLst>
              <a:ext uri="{FF2B5EF4-FFF2-40B4-BE49-F238E27FC236}">
                <a16:creationId xmlns:a16="http://schemas.microsoft.com/office/drawing/2014/main" id="{525D37D8-C277-29AE-B8DB-0996FBC29ADE}"/>
              </a:ext>
            </a:extLst>
          </p:cNvPr>
          <p:cNvSpPr>
            <a:spLocks noGrp="1"/>
          </p:cNvSpPr>
          <p:nvPr>
            <p:ph type="sldNum" sz="quarter" idx="12"/>
          </p:nvPr>
        </p:nvSpPr>
        <p:spPr/>
        <p:txBody>
          <a:bodyPr/>
          <a:lstStyle/>
          <a:p>
            <a:fld id="{37892B85-A679-1943-821F-72C61F74835B}" type="slidenum">
              <a:rPr lang="en-US" smtClean="0"/>
              <a:t>8</a:t>
            </a:fld>
            <a:endParaRPr lang="en-US"/>
          </a:p>
        </p:txBody>
      </p:sp>
    </p:spTree>
    <p:extLst>
      <p:ext uri="{BB962C8B-B14F-4D97-AF65-F5344CB8AC3E}">
        <p14:creationId xmlns:p14="http://schemas.microsoft.com/office/powerpoint/2010/main" val="429316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1" y="0"/>
            <a:ext cx="12191999" cy="847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a:solidFill>
                  <a:schemeClr val="bg1"/>
                </a:solidFill>
              </a:rPr>
              <a:t>LNF </a:t>
            </a:r>
            <a:r>
              <a:rPr lang="it-IT" dirty="0" err="1">
                <a:solidFill>
                  <a:schemeClr val="bg1"/>
                </a:solidFill>
              </a:rPr>
              <a:t>Magnetic</a:t>
            </a:r>
            <a:r>
              <a:rPr lang="it-IT" dirty="0">
                <a:solidFill>
                  <a:schemeClr val="bg1"/>
                </a:solidFill>
              </a:rPr>
              <a:t> </a:t>
            </a:r>
            <a:r>
              <a:rPr lang="it-IT" dirty="0" err="1">
                <a:solidFill>
                  <a:schemeClr val="bg1"/>
                </a:solidFill>
              </a:rPr>
              <a:t>Measurements</a:t>
            </a:r>
            <a:r>
              <a:rPr lang="it-IT" dirty="0">
                <a:solidFill>
                  <a:schemeClr val="bg1"/>
                </a:solidFill>
              </a:rPr>
              <a:t> </a:t>
            </a:r>
            <a:r>
              <a:rPr lang="it-IT" dirty="0" err="1">
                <a:solidFill>
                  <a:schemeClr val="bg1"/>
                </a:solidFill>
              </a:rPr>
              <a:t>Facility</a:t>
            </a:r>
            <a:endParaRPr lang="it-IT" dirty="0">
              <a:solidFill>
                <a:schemeClr val="bg1"/>
              </a:solidFill>
            </a:endParaRPr>
          </a:p>
        </p:txBody>
      </p:sp>
      <p:grpSp>
        <p:nvGrpSpPr>
          <p:cNvPr id="19" name="Gruppo 18"/>
          <p:cNvGrpSpPr/>
          <p:nvPr/>
        </p:nvGrpSpPr>
        <p:grpSpPr>
          <a:xfrm>
            <a:off x="373406" y="992895"/>
            <a:ext cx="3163722" cy="2462126"/>
            <a:chOff x="778077" y="1728767"/>
            <a:chExt cx="3868606" cy="3143331"/>
          </a:xfrm>
        </p:grpSpPr>
        <p:sp>
          <p:nvSpPr>
            <p:cNvPr id="20" name="Rettangolo 19"/>
            <p:cNvSpPr/>
            <p:nvPr/>
          </p:nvSpPr>
          <p:spPr>
            <a:xfrm>
              <a:off x="778077" y="4282703"/>
              <a:ext cx="3868606" cy="589395"/>
            </a:xfrm>
            <a:prstGeom prst="rect">
              <a:avLst/>
            </a:prstGeom>
          </p:spPr>
          <p:txBody>
            <a:bodyPr wrap="square">
              <a:spAutoFit/>
            </a:bodyPr>
            <a:lstStyle/>
            <a:p>
              <a:pPr algn="ctr"/>
              <a:r>
                <a:rPr lang="en-US" sz="1200" dirty="0">
                  <a:solidFill>
                    <a:srgbClr val="0070C0"/>
                  </a:solidFill>
                  <a:latin typeface="Calibri" panose="020F0502020204030204" pitchFamily="34" charset="0"/>
                  <a:cs typeface="Calibri" panose="020F0502020204030204" pitchFamily="34" charset="0"/>
                </a:rPr>
                <a:t>5-axes  digital Movement device equipped with Hall Probe</a:t>
              </a:r>
            </a:p>
          </p:txBody>
        </p:sp>
        <p:grpSp>
          <p:nvGrpSpPr>
            <p:cNvPr id="22" name="Gruppo 21"/>
            <p:cNvGrpSpPr/>
            <p:nvPr/>
          </p:nvGrpSpPr>
          <p:grpSpPr>
            <a:xfrm>
              <a:off x="957113" y="1728767"/>
              <a:ext cx="3510535" cy="2632902"/>
              <a:chOff x="957113" y="1728767"/>
              <a:chExt cx="3510535" cy="2632902"/>
            </a:xfrm>
          </p:grpSpPr>
          <p:pic>
            <p:nvPicPr>
              <p:cNvPr id="23" name="Immagin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113" y="1728767"/>
                <a:ext cx="3510535" cy="2632902"/>
              </a:xfrm>
              <a:prstGeom prst="rect">
                <a:avLst/>
              </a:prstGeom>
            </p:spPr>
          </p:pic>
          <p:cxnSp>
            <p:nvCxnSpPr>
              <p:cNvPr id="25" name="Connettore 2 24"/>
              <p:cNvCxnSpPr/>
              <p:nvPr/>
            </p:nvCxnSpPr>
            <p:spPr>
              <a:xfrm flipV="1">
                <a:off x="1334218" y="3620625"/>
                <a:ext cx="695325" cy="161925"/>
              </a:xfrm>
              <a:prstGeom prst="straightConnector1">
                <a:avLst/>
              </a:prstGeom>
              <a:ln w="57150">
                <a:solidFill>
                  <a:schemeClr val="accent2">
                    <a:shade val="95000"/>
                    <a:satMod val="150000"/>
                    <a:alpha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6" name="Connettore 2 25"/>
              <p:cNvCxnSpPr/>
              <p:nvPr/>
            </p:nvCxnSpPr>
            <p:spPr>
              <a:xfrm flipH="1" flipV="1">
                <a:off x="2057400" y="2543326"/>
                <a:ext cx="9525" cy="735019"/>
              </a:xfrm>
              <a:prstGeom prst="straightConnector1">
                <a:avLst/>
              </a:prstGeom>
              <a:ln w="57150">
                <a:solidFill>
                  <a:schemeClr val="accent2">
                    <a:shade val="95000"/>
                    <a:satMod val="150000"/>
                    <a:alpha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7" name="Connettore 2 26"/>
              <p:cNvCxnSpPr/>
              <p:nvPr/>
            </p:nvCxnSpPr>
            <p:spPr>
              <a:xfrm>
                <a:off x="2196706" y="3278345"/>
                <a:ext cx="571499" cy="174466"/>
              </a:xfrm>
              <a:prstGeom prst="straightConnector1">
                <a:avLst/>
              </a:prstGeom>
              <a:ln w="57150">
                <a:solidFill>
                  <a:schemeClr val="accent2">
                    <a:shade val="95000"/>
                    <a:satMod val="150000"/>
                    <a:alpha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8" name="Connettore 7 27"/>
              <p:cNvCxnSpPr/>
              <p:nvPr/>
            </p:nvCxnSpPr>
            <p:spPr>
              <a:xfrm rot="5400000">
                <a:off x="2401335" y="3352259"/>
                <a:ext cx="297937" cy="205600"/>
              </a:xfrm>
              <a:prstGeom prst="curvedConnector3">
                <a:avLst>
                  <a:gd name="adj1" fmla="val -42308"/>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7 28"/>
              <p:cNvCxnSpPr/>
              <p:nvPr/>
            </p:nvCxnSpPr>
            <p:spPr>
              <a:xfrm rot="16200000" flipH="1">
                <a:off x="1537734" y="3629894"/>
                <a:ext cx="289812" cy="246460"/>
              </a:xfrm>
              <a:prstGeom prst="curvedConnector3">
                <a:avLst>
                  <a:gd name="adj1" fmla="val -32652"/>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0" name="Rettangolo 29"/>
              <p:cNvSpPr/>
              <p:nvPr/>
            </p:nvSpPr>
            <p:spPr>
              <a:xfrm>
                <a:off x="1080069" y="3454778"/>
                <a:ext cx="651891" cy="369332"/>
              </a:xfrm>
              <a:prstGeom prst="rect">
                <a:avLst/>
              </a:prstGeom>
            </p:spPr>
            <p:txBody>
              <a:bodyPr wrap="square">
                <a:spAutoFit/>
              </a:bodyPr>
              <a:lstStyle/>
              <a:p>
                <a:pPr algn="ctr"/>
                <a:r>
                  <a:rPr lang="en-US" b="1" dirty="0">
                    <a:solidFill>
                      <a:schemeClr val="accent2"/>
                    </a:solidFill>
                  </a:rPr>
                  <a:t>X</a:t>
                </a:r>
              </a:p>
            </p:txBody>
          </p:sp>
          <p:sp>
            <p:nvSpPr>
              <p:cNvPr id="31" name="Rettangolo 30"/>
              <p:cNvSpPr/>
              <p:nvPr/>
            </p:nvSpPr>
            <p:spPr>
              <a:xfrm>
                <a:off x="1943299" y="3322161"/>
                <a:ext cx="651891" cy="369332"/>
              </a:xfrm>
              <a:prstGeom prst="rect">
                <a:avLst/>
              </a:prstGeom>
            </p:spPr>
            <p:txBody>
              <a:bodyPr wrap="square">
                <a:spAutoFit/>
              </a:bodyPr>
              <a:lstStyle/>
              <a:p>
                <a:pPr algn="ctr"/>
                <a:r>
                  <a:rPr lang="en-US" b="1" dirty="0">
                    <a:solidFill>
                      <a:schemeClr val="accent2"/>
                    </a:solidFill>
                  </a:rPr>
                  <a:t>Y</a:t>
                </a:r>
              </a:p>
            </p:txBody>
          </p:sp>
          <p:sp>
            <p:nvSpPr>
              <p:cNvPr id="32" name="Rettangolo 31"/>
              <p:cNvSpPr/>
              <p:nvPr/>
            </p:nvSpPr>
            <p:spPr>
              <a:xfrm>
                <a:off x="1574021" y="2557886"/>
                <a:ext cx="651891" cy="369332"/>
              </a:xfrm>
              <a:prstGeom prst="rect">
                <a:avLst/>
              </a:prstGeom>
            </p:spPr>
            <p:txBody>
              <a:bodyPr wrap="square">
                <a:spAutoFit/>
              </a:bodyPr>
              <a:lstStyle/>
              <a:p>
                <a:pPr algn="ctr"/>
                <a:r>
                  <a:rPr lang="en-US" b="1" dirty="0">
                    <a:solidFill>
                      <a:schemeClr val="accent2"/>
                    </a:solidFill>
                  </a:rPr>
                  <a:t>Z</a:t>
                </a:r>
              </a:p>
            </p:txBody>
          </p:sp>
          <p:sp>
            <p:nvSpPr>
              <p:cNvPr id="33" name="Rettangolo 32"/>
              <p:cNvSpPr/>
              <p:nvPr/>
            </p:nvSpPr>
            <p:spPr>
              <a:xfrm>
                <a:off x="2115787" y="3544366"/>
                <a:ext cx="651891" cy="343998"/>
              </a:xfrm>
              <a:prstGeom prst="rect">
                <a:avLst/>
              </a:prstGeom>
            </p:spPr>
            <p:txBody>
              <a:bodyPr wrap="square">
                <a:spAutoFit/>
              </a:bodyPr>
              <a:lstStyle/>
              <a:p>
                <a:pPr algn="ctr"/>
                <a:r>
                  <a:rPr lang="el-GR" b="1" dirty="0">
                    <a:solidFill>
                      <a:schemeClr val="accent4">
                        <a:lumMod val="60000"/>
                        <a:lumOff val="40000"/>
                      </a:schemeClr>
                    </a:solidFill>
                  </a:rPr>
                  <a:t>Φ</a:t>
                </a:r>
                <a:endParaRPr lang="en-US" b="1" dirty="0">
                  <a:solidFill>
                    <a:schemeClr val="accent4">
                      <a:lumMod val="60000"/>
                      <a:lumOff val="40000"/>
                    </a:schemeClr>
                  </a:solidFill>
                </a:endParaRPr>
              </a:p>
            </p:txBody>
          </p:sp>
          <p:sp>
            <p:nvSpPr>
              <p:cNvPr id="34" name="Rettangolo 33"/>
              <p:cNvSpPr/>
              <p:nvPr/>
            </p:nvSpPr>
            <p:spPr>
              <a:xfrm>
                <a:off x="1563034" y="3773499"/>
                <a:ext cx="651891" cy="343998"/>
              </a:xfrm>
              <a:prstGeom prst="rect">
                <a:avLst/>
              </a:prstGeom>
            </p:spPr>
            <p:txBody>
              <a:bodyPr wrap="square">
                <a:spAutoFit/>
              </a:bodyPr>
              <a:lstStyle/>
              <a:p>
                <a:pPr algn="ctr"/>
                <a:r>
                  <a:rPr lang="el-GR" b="1" dirty="0">
                    <a:solidFill>
                      <a:schemeClr val="accent4">
                        <a:lumMod val="60000"/>
                        <a:lumOff val="40000"/>
                      </a:schemeClr>
                    </a:solidFill>
                  </a:rPr>
                  <a:t>θ</a:t>
                </a:r>
                <a:endParaRPr lang="en-US" b="1" dirty="0">
                  <a:solidFill>
                    <a:schemeClr val="accent4">
                      <a:lumMod val="60000"/>
                      <a:lumOff val="40000"/>
                    </a:schemeClr>
                  </a:solidFill>
                </a:endParaRPr>
              </a:p>
            </p:txBody>
          </p:sp>
        </p:grpSp>
      </p:grpSp>
      <p:grpSp>
        <p:nvGrpSpPr>
          <p:cNvPr id="11" name="Gruppo 10"/>
          <p:cNvGrpSpPr/>
          <p:nvPr/>
        </p:nvGrpSpPr>
        <p:grpSpPr>
          <a:xfrm>
            <a:off x="3646297" y="992895"/>
            <a:ext cx="4568938" cy="2354023"/>
            <a:chOff x="6915151" y="4339209"/>
            <a:chExt cx="4568938" cy="2354023"/>
          </a:xfrm>
        </p:grpSpPr>
        <p:grpSp>
          <p:nvGrpSpPr>
            <p:cNvPr id="44" name="Gruppo 43"/>
            <p:cNvGrpSpPr/>
            <p:nvPr/>
          </p:nvGrpSpPr>
          <p:grpSpPr>
            <a:xfrm>
              <a:off x="6915151" y="4339209"/>
              <a:ext cx="4568938" cy="2062314"/>
              <a:chOff x="1207282" y="4094745"/>
              <a:chExt cx="4568938" cy="2062314"/>
            </a:xfrm>
          </p:grpSpPr>
          <p:grpSp>
            <p:nvGrpSpPr>
              <p:cNvPr id="45" name="Gruppo 44"/>
              <p:cNvGrpSpPr/>
              <p:nvPr/>
            </p:nvGrpSpPr>
            <p:grpSpPr>
              <a:xfrm>
                <a:off x="1207282" y="4094745"/>
                <a:ext cx="4568938" cy="2062314"/>
                <a:chOff x="152401" y="4138067"/>
                <a:chExt cx="5029200" cy="2130065"/>
              </a:xfrm>
            </p:grpSpPr>
            <p:pic>
              <p:nvPicPr>
                <p:cNvPr id="48" name="Immagin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1" y="4138067"/>
                  <a:ext cx="5029200" cy="213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9" name="Connettore diritto 56"/>
                <p:cNvCxnSpPr/>
                <p:nvPr/>
              </p:nvCxnSpPr>
              <p:spPr>
                <a:xfrm>
                  <a:off x="3124200" y="5105400"/>
                  <a:ext cx="936609" cy="41738"/>
                </a:xfrm>
                <a:prstGeom prst="line">
                  <a:avLst/>
                </a:prstGeom>
                <a:ln w="28575">
                  <a:solidFill>
                    <a:srgbClr val="66FF33"/>
                  </a:solidFill>
                </a:ln>
              </p:spPr>
              <p:style>
                <a:lnRef idx="1">
                  <a:schemeClr val="accent1"/>
                </a:lnRef>
                <a:fillRef idx="0">
                  <a:schemeClr val="accent1"/>
                </a:fillRef>
                <a:effectRef idx="0">
                  <a:schemeClr val="accent1"/>
                </a:effectRef>
                <a:fontRef idx="minor">
                  <a:schemeClr val="tx1"/>
                </a:fontRef>
              </p:style>
            </p:cxnSp>
            <p:cxnSp>
              <p:nvCxnSpPr>
                <p:cNvPr id="50" name="Connettore diritto 57"/>
                <p:cNvCxnSpPr/>
                <p:nvPr/>
              </p:nvCxnSpPr>
              <p:spPr>
                <a:xfrm>
                  <a:off x="1120791" y="5029200"/>
                  <a:ext cx="936609" cy="41738"/>
                </a:xfrm>
                <a:prstGeom prst="line">
                  <a:avLst/>
                </a:prstGeom>
                <a:ln w="28575">
                  <a:solidFill>
                    <a:srgbClr val="66FF33"/>
                  </a:solidFill>
                </a:ln>
              </p:spPr>
              <p:style>
                <a:lnRef idx="1">
                  <a:schemeClr val="accent1"/>
                </a:lnRef>
                <a:fillRef idx="0">
                  <a:schemeClr val="accent1"/>
                </a:fillRef>
                <a:effectRef idx="0">
                  <a:schemeClr val="accent1"/>
                </a:effectRef>
                <a:fontRef idx="minor">
                  <a:schemeClr val="tx1"/>
                </a:fontRef>
              </p:style>
            </p:cxnSp>
            <p:sp>
              <p:nvSpPr>
                <p:cNvPr id="51" name="Rettangolo 50"/>
                <p:cNvSpPr/>
                <p:nvPr/>
              </p:nvSpPr>
              <p:spPr>
                <a:xfrm>
                  <a:off x="3347212" y="4797674"/>
                  <a:ext cx="490584" cy="292388"/>
                </a:xfrm>
                <a:prstGeom prst="rect">
                  <a:avLst/>
                </a:prstGeom>
              </p:spPr>
              <p:txBody>
                <a:bodyPr wrap="none">
                  <a:spAutoFit/>
                </a:bodyPr>
                <a:lstStyle/>
                <a:p>
                  <a:r>
                    <a:rPr lang="it-IT" sz="1300" b="1" dirty="0" err="1">
                      <a:solidFill>
                        <a:srgbClr val="66FF33"/>
                      </a:solidFill>
                    </a:rPr>
                    <a:t>wire</a:t>
                  </a:r>
                  <a:endParaRPr lang="it-IT" sz="1300" b="1" dirty="0">
                    <a:solidFill>
                      <a:srgbClr val="66FF33"/>
                    </a:solidFill>
                  </a:endParaRPr>
                </a:p>
              </p:txBody>
            </p:sp>
          </p:grpSp>
          <p:cxnSp>
            <p:nvCxnSpPr>
              <p:cNvPr id="46" name="Connettore 2 45"/>
              <p:cNvCxnSpPr/>
              <p:nvPr/>
            </p:nvCxnSpPr>
            <p:spPr>
              <a:xfrm>
                <a:off x="1959764" y="4385844"/>
                <a:ext cx="226312" cy="1109394"/>
              </a:xfrm>
              <a:prstGeom prst="straightConnector1">
                <a:avLst/>
              </a:prstGeom>
              <a:ln w="285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p:cNvCxnSpPr/>
              <p:nvPr/>
            </p:nvCxnSpPr>
            <p:spPr>
              <a:xfrm flipH="1">
                <a:off x="1704982" y="4819977"/>
                <a:ext cx="698012" cy="259071"/>
              </a:xfrm>
              <a:prstGeom prst="straightConnector1">
                <a:avLst/>
              </a:prstGeom>
              <a:ln w="285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52" name="Rettangolo 51"/>
            <p:cNvSpPr/>
            <p:nvPr/>
          </p:nvSpPr>
          <p:spPr>
            <a:xfrm>
              <a:off x="7617759" y="6416233"/>
              <a:ext cx="3163722" cy="276999"/>
            </a:xfrm>
            <a:prstGeom prst="rect">
              <a:avLst/>
            </a:prstGeom>
          </p:spPr>
          <p:txBody>
            <a:bodyPr wrap="square">
              <a:spAutoFit/>
            </a:bodyPr>
            <a:lstStyle/>
            <a:p>
              <a:pPr algn="ctr"/>
              <a:r>
                <a:rPr lang="en-US" sz="1200" dirty="0">
                  <a:solidFill>
                    <a:srgbClr val="0070C0"/>
                  </a:solidFill>
                  <a:latin typeface="Calibri" panose="020F0502020204030204" pitchFamily="34" charset="0"/>
                  <a:cs typeface="Calibri" panose="020F0502020204030204" pitchFamily="34" charset="0"/>
                </a:rPr>
                <a:t>Stretched Wire Measurement Bench</a:t>
              </a:r>
            </a:p>
          </p:txBody>
        </p:sp>
      </p:grpSp>
      <p:grpSp>
        <p:nvGrpSpPr>
          <p:cNvPr id="35" name="Gruppo 34"/>
          <p:cNvGrpSpPr>
            <a:grpSpLocks noChangeAspect="1"/>
          </p:cNvGrpSpPr>
          <p:nvPr/>
        </p:nvGrpSpPr>
        <p:grpSpPr>
          <a:xfrm>
            <a:off x="3390715" y="3421372"/>
            <a:ext cx="5638800" cy="3250998"/>
            <a:chOff x="179070" y="1071140"/>
            <a:chExt cx="6018530" cy="3469928"/>
          </a:xfrm>
        </p:grpSpPr>
        <p:pic>
          <p:nvPicPr>
            <p:cNvPr id="36" name="Immagine 35"/>
            <p:cNvPicPr>
              <a:picLocks noChangeAspect="1"/>
            </p:cNvPicPr>
            <p:nvPr/>
          </p:nvPicPr>
          <p:blipFill>
            <a:blip r:embed="rId5"/>
            <a:stretch>
              <a:fillRect/>
            </a:stretch>
          </p:blipFill>
          <p:spPr>
            <a:xfrm>
              <a:off x="179070" y="1071140"/>
              <a:ext cx="6018530" cy="3192929"/>
            </a:xfrm>
            <a:prstGeom prst="rect">
              <a:avLst/>
            </a:prstGeom>
          </p:spPr>
        </p:pic>
        <p:sp>
          <p:nvSpPr>
            <p:cNvPr id="37" name="Rettangolo 36"/>
            <p:cNvSpPr/>
            <p:nvPr/>
          </p:nvSpPr>
          <p:spPr>
            <a:xfrm>
              <a:off x="179070" y="4264069"/>
              <a:ext cx="6018529" cy="276999"/>
            </a:xfrm>
            <a:prstGeom prst="rect">
              <a:avLst/>
            </a:prstGeom>
          </p:spPr>
          <p:txBody>
            <a:bodyPr wrap="square">
              <a:spAutoFit/>
            </a:bodyPr>
            <a:lstStyle/>
            <a:p>
              <a:pPr algn="ctr"/>
              <a:r>
                <a:rPr lang="en-US" sz="1200" dirty="0">
                  <a:solidFill>
                    <a:srgbClr val="0070C0"/>
                  </a:solidFill>
                  <a:latin typeface="Calibri" panose="020F0502020204030204" pitchFamily="34" charset="0"/>
                  <a:cs typeface="Calibri" panose="020F0502020204030204" pitchFamily="34" charset="0"/>
                </a:rPr>
                <a:t>Rotating Coil under test at CERN</a:t>
              </a:r>
            </a:p>
          </p:txBody>
        </p:sp>
      </p:grpSp>
      <p:sp>
        <p:nvSpPr>
          <p:cNvPr id="3" name="Footer Placeholder 2">
            <a:extLst>
              <a:ext uri="{FF2B5EF4-FFF2-40B4-BE49-F238E27FC236}">
                <a16:creationId xmlns:a16="http://schemas.microsoft.com/office/drawing/2014/main" id="{8DBAAB5D-5116-52D4-60C9-B92921B3B1FB}"/>
              </a:ext>
            </a:extLst>
          </p:cNvPr>
          <p:cNvSpPr>
            <a:spLocks noGrp="1"/>
          </p:cNvSpPr>
          <p:nvPr>
            <p:ph type="ftr" sz="quarter" idx="11"/>
          </p:nvPr>
        </p:nvSpPr>
        <p:spPr/>
        <p:txBody>
          <a:bodyPr/>
          <a:lstStyle/>
          <a:p>
            <a:r>
              <a:rPr lang="it-IT"/>
              <a:t>Prof. Lucio Rossi - Università e INFN Milano L.A.S.A. - IRIS @ INFN-A Seminars</a:t>
            </a:r>
          </a:p>
        </p:txBody>
      </p:sp>
    </p:spTree>
    <p:extLst>
      <p:ext uri="{BB962C8B-B14F-4D97-AF65-F5344CB8AC3E}">
        <p14:creationId xmlns:p14="http://schemas.microsoft.com/office/powerpoint/2010/main" val="1249941595"/>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IS_breve presentazione_TB_14022022_v2" id="{B42B5A84-82E4-3544-A171-C3ADDC858898}" vid="{4EBCB58B-BE29-9243-9A2B-D037E97D93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7409D6C37E8445800C5B72E88BF051" ma:contentTypeVersion="11" ma:contentTypeDescription="Create a new document." ma:contentTypeScope="" ma:versionID="d19c7fe6d90db3bd686f789cae24a3b2">
  <xsd:schema xmlns:xsd="http://www.w3.org/2001/XMLSchema" xmlns:xs="http://www.w3.org/2001/XMLSchema" xmlns:p="http://schemas.microsoft.com/office/2006/metadata/properties" xmlns:ns2="b54cb66a-0687-4087-b916-9fe4529546d7" xmlns:ns3="262aeeb5-d0c0-46ee-853b-13f0c3f3017e" targetNamespace="http://schemas.microsoft.com/office/2006/metadata/properties" ma:root="true" ma:fieldsID="edb5f8642ed11c7068d6e91a4584b8de" ns2:_="" ns3:_="">
    <xsd:import namespace="b54cb66a-0687-4087-b916-9fe4529546d7"/>
    <xsd:import namespace="262aeeb5-d0c0-46ee-853b-13f0c3f3017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cb66a-0687-4087-b916-9fe4529546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2aeeb5-d0c0-46ee-853b-13f0c3f3017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364166-454B-48A4-80BD-EF53AD3CA1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4cb66a-0687-4087-b916-9fe4529546d7"/>
    <ds:schemaRef ds:uri="262aeeb5-d0c0-46ee-853b-13f0c3f301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86155A0-03BD-4CCE-BBF3-8214FD28E9E6}">
  <ds:schemaRefs>
    <ds:schemaRef ds:uri="http://schemas.microsoft.com/sharepoint/v3/contenttype/forms"/>
  </ds:schemaRefs>
</ds:datastoreItem>
</file>

<file path=customXml/itemProps3.xml><?xml version="1.0" encoding="utf-8"?>
<ds:datastoreItem xmlns:ds="http://schemas.openxmlformats.org/officeDocument/2006/customXml" ds:itemID="{3C6F8C28-0669-409E-B218-D6CCDFF3100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3621</Words>
  <Application>Microsoft Office PowerPoint</Application>
  <PresentationFormat>Widescreen</PresentationFormat>
  <Paragraphs>391</Paragraphs>
  <Slides>44</Slides>
  <Notes>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5" baseType="lpstr">
      <vt:lpstr>Arial</vt:lpstr>
      <vt:lpstr>Calibri</vt:lpstr>
      <vt:lpstr>Calibri Light</vt:lpstr>
      <vt:lpstr>FuturaA Bk BT</vt:lpstr>
      <vt:lpstr>Helvetica Neue</vt:lpstr>
      <vt:lpstr>Helvetica Neue Medium</vt:lpstr>
      <vt:lpstr>Times New Roman</vt:lpstr>
      <vt:lpstr>Verdana</vt:lpstr>
      <vt:lpstr>Wingdings</vt:lpstr>
      <vt:lpstr>Office Theme</vt:lpstr>
      <vt:lpstr>CorelPHOTOPAINT.Image.15</vt:lpstr>
      <vt:lpstr>IRIS Innovative Research Infrastructure on applied Superconductivity                   PNRR program (Next Generation Europe in Italy)</vt:lpstr>
      <vt:lpstr>IRIS project - scope</vt:lpstr>
      <vt:lpstr>IRIS project scope -1  Fundamental Physics instrumentation</vt:lpstr>
      <vt:lpstr>IRIS project scope -2  Societal Applications</vt:lpstr>
      <vt:lpstr>IRIS - Time line</vt:lpstr>
      <vt:lpstr>Organization and  Project structure </vt:lpstr>
      <vt:lpstr>Structure and Organigram (by Project and by Institution)</vt:lpstr>
      <vt:lpstr>WP2 – Frascati INFN-LNF</vt:lpstr>
      <vt:lpstr>LNF Magnetic Measurements Facility</vt:lpstr>
      <vt:lpstr>New instruments: Vibrating Wire</vt:lpstr>
      <vt:lpstr>New instruments: Hall probe Mole and Modular PS</vt:lpstr>
      <vt:lpstr>WP3 – Genova INFN, CNR-SPIN, UNIGE-DIFI</vt:lpstr>
      <vt:lpstr>PowerPoint Presentation</vt:lpstr>
      <vt:lpstr>INFN-Ge lab</vt:lpstr>
      <vt:lpstr>PowerPoint Presentation</vt:lpstr>
      <vt:lpstr>PowerPoint Presentation</vt:lpstr>
      <vt:lpstr>Unige - DIFI</vt:lpstr>
      <vt:lpstr>WP4 – Milano LASA INFN-Milano, UNIMI-DIFI</vt:lpstr>
      <vt:lpstr>Main activity WP4</vt:lpstr>
      <vt:lpstr>LASA Hall </vt:lpstr>
      <vt:lpstr>300-400 m2 surface building 2 floors + underground bunker</vt:lpstr>
      <vt:lpstr>PowerPoint Presentation</vt:lpstr>
      <vt:lpstr>WP5 – Napoli - CIRMIS IMPALAB expertise</vt:lpstr>
      <vt:lpstr>Napoli:  DIFI CRYOLAB</vt:lpstr>
      <vt:lpstr>New facility: IRIS ACME laboratory</vt:lpstr>
      <vt:lpstr>Napoli CNR-SPIN MOKE</vt:lpstr>
      <vt:lpstr>SALENTO (Lecde) Laboratory for Superconductivity and Magnetism</vt:lpstr>
      <vt:lpstr>Laboratorio di Superconduttività e Magnetismo</vt:lpstr>
      <vt:lpstr>WP6 – Salento (Lecce) UNISALENTO- DMF</vt:lpstr>
      <vt:lpstr>WP7 – Salerno INFN-NA-G.C.Salerno, CNR-SPIN- UNISA</vt:lpstr>
      <vt:lpstr>WP7 – Salerno THOR Lab </vt:lpstr>
      <vt:lpstr>THOR: present and IRIS extension </vt:lpstr>
      <vt:lpstr>WP7 – Salerno CNR-SPIN</vt:lpstr>
      <vt:lpstr>WP8 – Demonstrator Green SC LINE at zero emission </vt:lpstr>
      <vt:lpstr>IRIS 1GW DC 25 kV-40 kA power cable </vt:lpstr>
      <vt:lpstr>Manufactured with industrial cabling processes</vt:lpstr>
      <vt:lpstr>PowerPoint Presentation</vt:lpstr>
      <vt:lpstr>WP9 – Demonstrator Energy Saver Superconducting Magnet in HTS </vt:lpstr>
      <vt:lpstr>Post HiLumi LHC SC Magnets</vt:lpstr>
      <vt:lpstr>HTS should be explored for next hadron collider design</vt:lpstr>
      <vt:lpstr>8 T- 10 K 810 T 20 K) DIPOLE steady state Cloverleaf desing</vt:lpstr>
      <vt:lpstr>Alternative Dipole design:  flat race track (with return flux coils)</vt:lpstr>
      <vt:lpstr>PowerPoint Presentation</vt:lpstr>
      <vt:lpstr>-18 days to the start! 3 years to build</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IRIS</dc:title>
  <dc:subject/>
  <dc:creator>Tiina Benson</dc:creator>
  <cp:keywords/>
  <dc:description/>
  <cp:lastModifiedBy>Lucio</cp:lastModifiedBy>
  <cp:revision>54</cp:revision>
  <dcterms:created xsi:type="dcterms:W3CDTF">2022-02-14T08:09:59Z</dcterms:created>
  <dcterms:modified xsi:type="dcterms:W3CDTF">2022-10-12T10:10:23Z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0x010100A07409D6C37E8445800C5B72E88BF051</vt:lpwstr>
  </property>
</Properties>
</file>