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27"/>
  </p:notesMasterIdLst>
  <p:handoutMasterIdLst>
    <p:handoutMasterId r:id="rId28"/>
  </p:handoutMasterIdLst>
  <p:sldIdLst>
    <p:sldId id="264" r:id="rId3"/>
    <p:sldId id="1417" r:id="rId4"/>
    <p:sldId id="1411" r:id="rId5"/>
    <p:sldId id="265" r:id="rId6"/>
    <p:sldId id="285" r:id="rId7"/>
    <p:sldId id="1429" r:id="rId8"/>
    <p:sldId id="1410" r:id="rId9"/>
    <p:sldId id="1430" r:id="rId10"/>
    <p:sldId id="1409" r:id="rId11"/>
    <p:sldId id="1421" r:id="rId12"/>
    <p:sldId id="1422" r:id="rId13"/>
    <p:sldId id="1423" r:id="rId14"/>
    <p:sldId id="1431" r:id="rId15"/>
    <p:sldId id="282" r:id="rId16"/>
    <p:sldId id="1412" r:id="rId17"/>
    <p:sldId id="1419" r:id="rId18"/>
    <p:sldId id="1427" r:id="rId19"/>
    <p:sldId id="1428" r:id="rId20"/>
    <p:sldId id="1432" r:id="rId21"/>
    <p:sldId id="1424" r:id="rId22"/>
    <p:sldId id="1434" r:id="rId23"/>
    <p:sldId id="1425" r:id="rId24"/>
    <p:sldId id="1426" r:id="rId25"/>
    <p:sldId id="938" r:id="rId2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1" autoAdjust="0"/>
    <p:restoredTop sz="94579" autoAdjust="0"/>
  </p:normalViewPr>
  <p:slideViewPr>
    <p:cSldViewPr snapToObjects="1" showGuides="1">
      <p:cViewPr varScale="1">
        <p:scale>
          <a:sx n="73" d="100"/>
          <a:sy n="73" d="100"/>
        </p:scale>
        <p:origin x="1232" y="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13/10/2022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13/10/2022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325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57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96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431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504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327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732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723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545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4275189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13/10/2022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729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617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7" r:id="rId5"/>
    <p:sldLayoutId id="2147483678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4" r:id="rId5"/>
    <p:sldLayoutId id="2147483675" r:id="rId6"/>
    <p:sldLayoutId id="2147483676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microsoft.com/office/2007/relationships/media" Target="../media/media2.mp4"/><Relationship Id="rId7" Type="http://schemas.openxmlformats.org/officeDocument/2006/relationships/image" Target="../media/image2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8.png"/><Relationship Id="rId4" Type="http://schemas.openxmlformats.org/officeDocument/2006/relationships/video" Target="../media/media2.mp4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media" Target="../media/media3.mp4"/><Relationship Id="rId7" Type="http://schemas.openxmlformats.org/officeDocument/2006/relationships/hyperlink" Target="https://indico.cern.ch/event/1135879/contributions/4765848/attachments/2408128/4121102/20220315_ShortRangeWakes4muonRCS.pdf" TargetMode="Externa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7.png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0.png"/><Relationship Id="rId4" Type="http://schemas.openxmlformats.org/officeDocument/2006/relationships/video" Target="../media/media3.mp4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microsoft.com/office/2007/relationships/media" Target="../media/media5.mp4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notesSlide" Target="../notesSlides/notesSlide2.xml"/><Relationship Id="rId11" Type="http://schemas.openxmlformats.org/officeDocument/2006/relationships/image" Target="../media/image3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4.png"/><Relationship Id="rId4" Type="http://schemas.openxmlformats.org/officeDocument/2006/relationships/video" Target="../media/media5.mp4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8.png"/><Relationship Id="rId4" Type="http://schemas.openxmlformats.org/officeDocument/2006/relationships/hyperlink" Target="https://inspirehep.net/literature/423542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0.png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39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3.png"/><Relationship Id="rId2" Type="http://schemas.openxmlformats.org/officeDocument/2006/relationships/video" Target="../media/media7.mp4"/><Relationship Id="rId1" Type="http://schemas.microsoft.com/office/2007/relationships/media" Target="../media/media7.mp4"/><Relationship Id="rId6" Type="http://schemas.openxmlformats.org/officeDocument/2006/relationships/image" Target="../media/image42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45.png"/><Relationship Id="rId10" Type="http://schemas.openxmlformats.org/officeDocument/2006/relationships/image" Target="../media/image55.png"/><Relationship Id="rId4" Type="http://schemas.openxmlformats.org/officeDocument/2006/relationships/image" Target="../media/image50.png"/><Relationship Id="rId9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59.png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1.png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5126/contributions/5025342/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event/1175126/contributions/502424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cernbox.cern.ch/index.php/s/I9VpITncUeCBtiz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hyperlink" Target="https://www.researchgate.net/figure/Kilpatricks-limit-on-surface-field-as-a-function-of-frequency-as-expressed-in_fig9_309385740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journals.aps.org/prab/abstract/10.1103/PhysRevSTAB.3.09200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STAB.3.092001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s://indico.cern.ch/event/1175126/contributions/5032967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lond.web.cern.ch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github.com/blond-admin/BLonD" TargetMode="External"/><Relationship Id="rId4" Type="http://schemas.openxmlformats.org/officeDocument/2006/relationships/hyperlink" Target="http://blond-admin.github.io/BLonD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sy.de/~dohlus/2013/2013.07.ASTRA_cavity_wakes/wake_files/tesla2003-19.pdf" TargetMode="External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hyperlink" Target="https://inspirehep.net/files/246565fbf4498a1246965a1e761a2b9d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074909" y="493065"/>
            <a:ext cx="6781800" cy="857250"/>
          </a:xfrm>
        </p:spPr>
        <p:txBody>
          <a:bodyPr/>
          <a:lstStyle/>
          <a:p>
            <a:r>
              <a:rPr lang="en-GB" sz="3600" dirty="0"/>
              <a:t>RF Parameter Choices and</a:t>
            </a:r>
            <a:br>
              <a:rPr lang="en-GB" sz="3600" dirty="0"/>
            </a:br>
            <a:r>
              <a:rPr lang="en-GB" sz="3600" dirty="0"/>
              <a:t>Longitudinal Stability </a:t>
            </a:r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907705" y="2073671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000" b="1" i="1" dirty="0"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F. Batsch, H. Damerau, I. Karpov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ZoneTexte 10">
            <a:extLst>
              <a:ext uri="{FF2B5EF4-FFF2-40B4-BE49-F238E27FC236}">
                <a16:creationId xmlns:a16="http://schemas.microsoft.com/office/drawing/2014/main" id="{725E2892-B0A2-E685-64CD-0CA7CF471AF8}"/>
              </a:ext>
            </a:extLst>
          </p:cNvPr>
          <p:cNvSpPr txBox="1"/>
          <p:nvPr/>
        </p:nvSpPr>
        <p:spPr>
          <a:xfrm>
            <a:off x="1907705" y="2838996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i="1" u="sng" dirty="0"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Acknowledgements</a:t>
            </a:r>
            <a:r>
              <a:rPr lang="en-US" sz="2400" b="1" i="1" dirty="0"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: David Amorim, Scott Berg, Fulvio Boattini, Luca </a:t>
            </a:r>
            <a:r>
              <a:rPr lang="en-US" sz="2400" b="1" i="1" dirty="0" err="1"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Bottura</a:t>
            </a:r>
            <a:r>
              <a:rPr lang="en-US" sz="2400" b="1" i="1" dirty="0"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, Christian Carli, Antoine </a:t>
            </a:r>
            <a:r>
              <a:rPr lang="en-US" sz="2400" b="1" i="1" dirty="0" err="1"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Chancé</a:t>
            </a:r>
            <a:r>
              <a:rPr lang="en-US" sz="2400" b="1" i="1" dirty="0"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b="1" i="1" dirty="0" err="1"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Alexej</a:t>
            </a:r>
            <a:r>
              <a:rPr lang="en-US" sz="2400" b="1" i="1" dirty="0">
                <a:latin typeface="Arial Narrow"/>
                <a:ea typeface="Calibri" panose="020F0502020204030204" pitchFamily="34" charset="0"/>
                <a:cs typeface="Times New Roman" panose="02020603050405020304" pitchFamily="18" charset="0"/>
              </a:rPr>
              <a:t> Grudiev, Elias Metral, Daniel Schulte</a:t>
            </a:r>
            <a:endParaRPr lang="en-GB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5B0AFD-4874-210A-25A0-A1AC536B9105}"/>
              </a:ext>
            </a:extLst>
          </p:cNvPr>
          <p:cNvSpPr txBox="1"/>
          <p:nvPr/>
        </p:nvSpPr>
        <p:spPr>
          <a:xfrm>
            <a:off x="0" y="4860554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Presented on the 1</a:t>
            </a:r>
            <a:r>
              <a:rPr lang="en-US" sz="1200" baseline="30000" dirty="0"/>
              <a:t>st</a:t>
            </a:r>
            <a:r>
              <a:rPr lang="en-US" sz="1200" dirty="0"/>
              <a:t> Muon Collider Annual Meeting, CERN, 2022</a:t>
            </a:r>
            <a:endParaRPr lang="en-GB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78" name="TextShape 1"/>
              <p:cNvSpPr txBox="1"/>
              <p:nvPr/>
            </p:nvSpPr>
            <p:spPr>
              <a:xfrm>
                <a:off x="276086" y="1203598"/>
                <a:ext cx="8197369" cy="3275578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>
                <a:no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  <a:tabLst>
                    <a:tab pos="0" algn="l"/>
                  </a:tabLst>
                </a:pPr>
                <a:r>
                  <a:rPr lang="en-GB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Simulations for RCS1 (63 </a:t>
                </a:r>
                <a:r>
                  <a:rPr lang="en-GB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GB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314 GeV), </a:t>
                </a:r>
                <a:r>
                  <a:rPr lang="en-GB" sz="1200" b="1" i="1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n</a:t>
                </a:r>
                <a:r>
                  <a:rPr lang="en-GB" sz="1200" b="1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RF</a:t>
                </a:r>
                <a:r>
                  <a:rPr lang="en-GB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48 </a:t>
                </a:r>
              </a:p>
              <a:p>
                <a:pPr marL="285750" indent="-285750"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en-GB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Initial mismatch due to assumption of continuous synchrotron motion in matching routine </a:t>
                </a:r>
                <a:br>
                  <a:rPr lang="en-GB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</a:br>
                <a14:m>
                  <m:oMath xmlns:m="http://schemas.openxmlformats.org/officeDocument/2006/math">
                    <m:r>
                      <a:rPr lang="en-GB" sz="1200" b="1" i="1" spc="-1" dirty="0" smtClean="0">
                        <a:solidFill>
                          <a:srgbClr val="171717"/>
                        </a:solidFill>
                        <a:latin typeface="Cambria Math" panose="02040503050406030204" pitchFamily="18" charset="0"/>
                        <a:cs typeface="Mangal" panose="02040503050203030202" pitchFamily="18" charset="0"/>
                      </a:rPr>
                      <m:t>→ </m:t>
                    </m:r>
                  </m:oMath>
                </a14:m>
                <a:r>
                  <a:rPr lang="en-GB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Improves with a higher </a:t>
                </a:r>
                <a:r>
                  <a:rPr lang="pt-BR" sz="12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n</a:t>
                </a:r>
                <a:r>
                  <a:rPr lang="pt-BR" sz="12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RF</a:t>
                </a:r>
                <a:r>
                  <a:rPr lang="en-GB" sz="1200" b="1" i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 </a:t>
                </a:r>
                <a:r>
                  <a:rPr lang="en-GB" sz="1200" b="1" strike="noStrike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(see following slides)</a:t>
                </a:r>
              </a:p>
              <a:p>
                <a:pPr marL="285750" indent="-285750"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en-GB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I</a:t>
                </a:r>
                <a:r>
                  <a:rPr lang="en-GB" sz="1200" b="1" strike="noStrike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nduced voltage from the short-range </a:t>
                </a:r>
                <a:r>
                  <a:rPr lang="en-GB" sz="1200" b="1" strike="noStrike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wakefield</a:t>
                </a:r>
                <a:r>
                  <a:rPr lang="en-GB" sz="1200" b="1" strike="noStrike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: 1.5 MV per cavity, i.e., also 1.5 MV/m</a:t>
                </a: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marL="285750" indent="-285750">
                  <a:lnSpc>
                    <a:spcPct val="90000"/>
                  </a:lnSpc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en-GB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Total induced voltage per turn is around 5% of </a:t>
                </a:r>
                <a:r>
                  <a:rPr lang="en-GB" sz="1200" b="1" i="1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V</a:t>
                </a:r>
                <a:r>
                  <a:rPr lang="en-GB" sz="1200" b="1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acc</a:t>
                </a:r>
                <a:endParaRPr lang="en-GB" sz="1200" b="1" spc="-1" baseline="-25000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GB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>
                  <a:lnSpc>
                    <a:spcPct val="90000"/>
                  </a:lnSpc>
                  <a:spcBef>
                    <a:spcPts val="450"/>
                  </a:spcBef>
                  <a:spcAft>
                    <a:spcPts val="300"/>
                  </a:spcAft>
                  <a:tabLst>
                    <a:tab pos="0" algn="l"/>
                  </a:tabLst>
                </a:pPr>
                <a:endParaRPr lang="en-US" sz="12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</p:txBody>
          </p:sp>
        </mc:Choice>
        <mc:Fallback xmlns="">
          <p:sp>
            <p:nvSpPr>
              <p:cNvPr id="778" name="TextShap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086" y="1203598"/>
                <a:ext cx="8197369" cy="3275578"/>
              </a:xfrm>
              <a:prstGeom prst="rect">
                <a:avLst/>
              </a:prstGeom>
              <a:blipFill>
                <a:blip r:embed="rId6"/>
                <a:stretch>
                  <a:fillRect l="-1115" t="-2230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0" name="TextShape 3"/>
          <p:cNvSpPr txBox="1"/>
          <p:nvPr/>
        </p:nvSpPr>
        <p:spPr>
          <a:xfrm>
            <a:off x="1930500" y="4763070"/>
            <a:ext cx="115641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750" spc="-1">
                <a:solidFill>
                  <a:srgbClr val="FFFFFF"/>
                </a:solidFill>
                <a:latin typeface="Arial"/>
              </a:rPr>
              <a:t>13 October 2022</a:t>
            </a:fld>
            <a:endParaRPr lang="en-GB" sz="750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767390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10</a:t>
            </a:fld>
            <a:endParaRPr lang="en-GB" sz="75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Short-range </a:t>
            </a:r>
            <a:r>
              <a:rPr lang="en-US" dirty="0" err="1"/>
              <a:t>wakefields</a:t>
            </a:r>
            <a:endParaRPr lang="en-US" dirty="0"/>
          </a:p>
        </p:txBody>
      </p:sp>
      <p:pic>
        <p:nvPicPr>
          <p:cNvPr id="11" name="indvolt">
            <a:hlinkClick r:id="" action="ppaction://media"/>
            <a:extLst>
              <a:ext uri="{FF2B5EF4-FFF2-40B4-BE49-F238E27FC236}">
                <a16:creationId xmlns:a16="http://schemas.microsoft.com/office/drawing/2014/main" id="{DF74B03F-852A-C2D9-F3F4-BE51CC6570B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079565" y="2841387"/>
            <a:ext cx="2795223" cy="19044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E8F74FC-BB91-1F1F-A56C-5FE1CC592CF7}"/>
              </a:ext>
            </a:extLst>
          </p:cNvPr>
          <p:cNvSpPr txBox="1"/>
          <p:nvPr/>
        </p:nvSpPr>
        <p:spPr>
          <a:xfrm>
            <a:off x="3525878" y="2497252"/>
            <a:ext cx="2495534" cy="263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Induced voltage per cavity</a:t>
            </a: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srgbClr val="171717"/>
              </a:solidFill>
              <a:effectLst/>
              <a:uLnTx/>
              <a:uFillTx/>
              <a:latin typeface="Mangal" panose="02040503050203030202" pitchFamily="18" charset="0"/>
              <a:ea typeface="+mn-ea"/>
              <a:cs typeface="Mangal" panose="02040503050203030202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B9E574-6E73-61AC-52CC-ECEDD38ABEC1}"/>
              </a:ext>
            </a:extLst>
          </p:cNvPr>
          <p:cNvSpPr txBox="1"/>
          <p:nvPr/>
        </p:nvSpPr>
        <p:spPr>
          <a:xfrm>
            <a:off x="6829433" y="2495739"/>
            <a:ext cx="2495534" cy="263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 err="1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Longit</a:t>
            </a: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. emittance</a:t>
            </a: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srgbClr val="171717"/>
              </a:solidFill>
              <a:effectLst/>
              <a:uLnTx/>
              <a:uFillTx/>
              <a:latin typeface="Mangal" panose="02040503050203030202" pitchFamily="18" charset="0"/>
              <a:ea typeface="+mn-ea"/>
              <a:cs typeface="Mangal" panose="02040503050203030202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91A905-3B5F-651E-48E8-9B358B46382B}"/>
              </a:ext>
            </a:extLst>
          </p:cNvPr>
          <p:cNvSpPr txBox="1"/>
          <p:nvPr/>
        </p:nvSpPr>
        <p:spPr>
          <a:xfrm>
            <a:off x="1043608" y="2497252"/>
            <a:ext cx="2495534" cy="263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Phase space</a:t>
            </a: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srgbClr val="171717"/>
              </a:solidFill>
              <a:effectLst/>
              <a:uLnTx/>
              <a:uFillTx/>
              <a:latin typeface="Mangal" panose="02040503050203030202" pitchFamily="18" charset="0"/>
              <a:ea typeface="+mn-ea"/>
              <a:cs typeface="Mangal" panose="02040503050203030202" pitchFamily="18" charset="0"/>
            </a:endParaRPr>
          </a:p>
        </p:txBody>
      </p:sp>
      <p:sp>
        <p:nvSpPr>
          <p:cNvPr id="22" name="Slide Number Placeholder 2">
            <a:extLst>
              <a:ext uri="{FF2B5EF4-FFF2-40B4-BE49-F238E27FC236}">
                <a16:creationId xmlns:a16="http://schemas.microsoft.com/office/drawing/2014/main" id="{491DE5E5-62B9-80A4-5915-ADF80928F1E3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10</a:t>
            </a:fld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0C47802-C3B5-D8C6-A121-323A37BE8E2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967898" y="2914439"/>
            <a:ext cx="2736426" cy="1831355"/>
          </a:xfrm>
          <a:prstGeom prst="rect">
            <a:avLst/>
          </a:prstGeom>
        </p:spPr>
      </p:pic>
      <p:pic>
        <p:nvPicPr>
          <p:cNvPr id="24" name="ezgif.com-gif-maker(1)">
            <a:hlinkClick r:id="" action="ppaction://media"/>
            <a:extLst>
              <a:ext uri="{FF2B5EF4-FFF2-40B4-BE49-F238E27FC236}">
                <a16:creationId xmlns:a16="http://schemas.microsoft.com/office/drawing/2014/main" id="{2630B06F-9870-2604-5B85-7104C40638F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42179" y="2777677"/>
            <a:ext cx="2790831" cy="1968117"/>
          </a:xfrm>
          <a:prstGeom prst="rect">
            <a:avLst/>
          </a:prstGeom>
        </p:spPr>
      </p:pic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C564EC33-2E5D-6A03-4F76-DB6083A9B5D0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098F449-8466-BC02-29CF-D954241286C5}"/>
              </a:ext>
            </a:extLst>
          </p:cNvPr>
          <p:cNvSpPr/>
          <p:nvPr/>
        </p:nvSpPr>
        <p:spPr>
          <a:xfrm>
            <a:off x="1710000" y="3538800"/>
            <a:ext cx="720080" cy="277200"/>
          </a:xfrm>
          <a:prstGeom prst="ellipse">
            <a:avLst/>
          </a:prstGeom>
          <a:noFill/>
          <a:ln w="1905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A72B52-6FDE-57BF-565A-91F41178220F}"/>
              </a:ext>
            </a:extLst>
          </p:cNvPr>
          <p:cNvSpPr txBox="1"/>
          <p:nvPr/>
        </p:nvSpPr>
        <p:spPr>
          <a:xfrm>
            <a:off x="606215" y="4737586"/>
            <a:ext cx="78488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Emittance = area under Hamiltonian containing 99% of the bunch</a:t>
            </a:r>
            <a:endParaRPr lang="en-GB" sz="15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9DF6FD4-04F1-3A3A-F742-3A3083AA4FCC}"/>
              </a:ext>
            </a:extLst>
          </p:cNvPr>
          <p:cNvCxnSpPr>
            <a:cxnSpLocks/>
            <a:endCxn id="3" idx="4"/>
          </p:cNvCxnSpPr>
          <p:nvPr/>
        </p:nvCxnSpPr>
        <p:spPr>
          <a:xfrm flipV="1">
            <a:off x="2051720" y="3816000"/>
            <a:ext cx="18320" cy="9297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38448EAD-4D7F-58A2-3E09-562D574FB852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52" y="4763936"/>
            <a:ext cx="413695" cy="4136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187C6D-817B-A0A9-ECD3-B1A2796A09DF}"/>
              </a:ext>
            </a:extLst>
          </p:cNvPr>
          <p:cNvSpPr txBox="1"/>
          <p:nvPr/>
        </p:nvSpPr>
        <p:spPr>
          <a:xfrm rot="16200000">
            <a:off x="2772755" y="3488982"/>
            <a:ext cx="689013" cy="2616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i="1" dirty="0" err="1"/>
              <a:t>V</a:t>
            </a:r>
            <a:r>
              <a:rPr lang="en-US" sz="1050" i="1" baseline="-25000" dirty="0" err="1"/>
              <a:t>i</a:t>
            </a:r>
            <a:r>
              <a:rPr lang="en-US" sz="1050" baseline="-25000" dirty="0" err="1"/>
              <a:t>nd</a:t>
            </a:r>
            <a:r>
              <a:rPr lang="en-US" sz="1050" dirty="0"/>
              <a:t> (V)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6494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2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7FE3E999-06E5-08C5-1CF8-CAAF396AD9F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9975" y="2875674"/>
            <a:ext cx="2856688" cy="2014560"/>
          </a:xfrm>
          <a:prstGeom prst="rect">
            <a:avLst/>
          </a:prstGeom>
        </p:spPr>
      </p:pic>
      <p:sp>
        <p:nvSpPr>
          <p:cNvPr id="780" name="TextShape 3"/>
          <p:cNvSpPr txBox="1"/>
          <p:nvPr/>
        </p:nvSpPr>
        <p:spPr>
          <a:xfrm>
            <a:off x="1930500" y="4763070"/>
            <a:ext cx="115641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750" spc="-1">
                <a:solidFill>
                  <a:srgbClr val="FFFFFF"/>
                </a:solidFill>
                <a:latin typeface="Arial"/>
              </a:rPr>
              <a:t>13 October 2022</a:t>
            </a:fld>
            <a:endParaRPr lang="en-GB" sz="750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767390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11</a:t>
            </a:fld>
            <a:endParaRPr lang="en-GB" sz="75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Induced voltages: Fundamental Beam loading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F6ADF96E-F042-5E7C-A11E-6969B652F342}"/>
              </a:ext>
            </a:extLst>
          </p:cNvPr>
          <p:cNvSpPr txBox="1"/>
          <p:nvPr/>
        </p:nvSpPr>
        <p:spPr>
          <a:xfrm>
            <a:off x="276086" y="1203598"/>
            <a:ext cx="6456153" cy="32755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Simulations for RCS1 (63 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314 GeV), </a:t>
            </a:r>
            <a:r>
              <a:rPr lang="en-GB" sz="1200" b="1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12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48, with induced voltage from fundamental mode beam loading, </a:t>
            </a:r>
            <a:r>
              <a:rPr lang="en-GB" sz="1200" b="1" u="sng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single turn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, no short-range </a:t>
            </a:r>
            <a:r>
              <a:rPr lang="en-GB" sz="12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wakefields</a:t>
            </a:r>
            <a:endParaRPr lang="en-GB" sz="1200" b="1" strike="noStrike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2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Induced voltage from beam loading for a single turn is similar, 1.5 MV per cavity (confirmed by simulations from A. </a:t>
            </a:r>
            <a:r>
              <a:rPr lang="en-GB" sz="1200" b="1" strike="noStrike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Grudiev</a:t>
            </a:r>
            <a:r>
              <a:rPr lang="en-GB" sz="12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, 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see 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7"/>
              </a:rPr>
              <a:t>this</a:t>
            </a:r>
            <a:r>
              <a:rPr lang="en-GB" sz="1200" b="1" strike="noStrike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presentation), with similar effects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GB" sz="1200" b="1" spc="-1" dirty="0">
                <a:solidFill>
                  <a:schemeClr val="accent6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Note</a:t>
            </a: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: So far for a single turn only, multi-turn implementation to follow</a:t>
            </a:r>
            <a:endParaRPr lang="en-GB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9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CE472AB-EB4D-820C-F49E-751F1ADD4A0A}"/>
                  </a:ext>
                </a:extLst>
              </p:cNvPr>
              <p:cNvSpPr txBox="1"/>
              <p:nvPr/>
            </p:nvSpPr>
            <p:spPr>
              <a:xfrm>
                <a:off x="6946896" y="1209443"/>
                <a:ext cx="2037129" cy="923330"/>
              </a:xfrm>
              <a:prstGeom prst="rect">
                <a:avLst/>
              </a:prstGeom>
              <a:noFill/>
              <a:ln w="12700">
                <a:solidFill>
                  <a:srgbClr val="0033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t-BR" sz="900" b="1" dirty="0"/>
                  <a:t>Reminder: resonator parameters 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BR" sz="900" dirty="0"/>
                  <a:t>Gradient in cavity: 30 MV/m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BR" sz="900" i="1" dirty="0"/>
                  <a:t>L</a:t>
                </a:r>
                <a:r>
                  <a:rPr lang="pt-BR" sz="900" dirty="0"/>
                  <a:t>=1.04 m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BR" sz="900" i="1" dirty="0"/>
                  <a:t>R/Q</a:t>
                </a:r>
                <a:r>
                  <a:rPr lang="pt-BR" sz="900" dirty="0"/>
                  <a:t> = 518 </a:t>
                </a:r>
                <a:r>
                  <a:rPr lang="el-GR" sz="900" dirty="0"/>
                  <a:t>Ω</a:t>
                </a:r>
                <a:endParaRPr lang="pt-BR" sz="9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900" b="0" i="1" dirty="0" smtClean="0">
                        <a:latin typeface="Cambria Math" panose="02040503050406030204" pitchFamily="18" charset="0"/>
                      </a:rPr>
                      <m:t>𝛥</m:t>
                    </m:r>
                  </m:oMath>
                </a14:m>
                <a:r>
                  <a:rPr lang="pt-BR" sz="900" i="1" dirty="0"/>
                  <a:t>f</a:t>
                </a:r>
                <a:r>
                  <a:rPr lang="pt-BR" sz="900" dirty="0"/>
                  <a:t> = 320 Hz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pt-BR" sz="900" i="1" dirty="0"/>
                  <a:t>Q</a:t>
                </a:r>
                <a:r>
                  <a:rPr lang="pt-BR" sz="900" baseline="-25000" dirty="0"/>
                  <a:t>L </a:t>
                </a:r>
                <a:r>
                  <a:rPr lang="pt-BR" sz="900" dirty="0"/>
                  <a:t>= 2.2e6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CE472AB-EB4D-820C-F49E-751F1ADD4A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6896" y="1209443"/>
                <a:ext cx="2037129" cy="923330"/>
              </a:xfrm>
              <a:prstGeom prst="rect">
                <a:avLst/>
              </a:prstGeom>
              <a:blipFill>
                <a:blip r:embed="rId8"/>
                <a:stretch>
                  <a:fillRect b="-1299"/>
                </a:stretch>
              </a:blipFill>
              <a:ln w="12700">
                <a:solidFill>
                  <a:srgbClr val="0033A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B14F3F55-0B88-E439-3EE4-EC36249690C2}"/>
              </a:ext>
            </a:extLst>
          </p:cNvPr>
          <p:cNvSpPr txBox="1"/>
          <p:nvPr/>
        </p:nvSpPr>
        <p:spPr>
          <a:xfrm>
            <a:off x="3324233" y="2591305"/>
            <a:ext cx="2495534" cy="263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Induced voltage per cavity</a:t>
            </a: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srgbClr val="171717"/>
              </a:solidFill>
              <a:effectLst/>
              <a:uLnTx/>
              <a:uFillTx/>
              <a:latin typeface="Mangal" panose="02040503050203030202" pitchFamily="18" charset="0"/>
              <a:ea typeface="+mn-ea"/>
              <a:cs typeface="Mangal" panose="02040503050203030202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734EA3C-92EF-F63F-3845-6ED10F2B8F4E}"/>
              </a:ext>
            </a:extLst>
          </p:cNvPr>
          <p:cNvSpPr txBox="1"/>
          <p:nvPr/>
        </p:nvSpPr>
        <p:spPr>
          <a:xfrm>
            <a:off x="6373672" y="2612525"/>
            <a:ext cx="2495534" cy="263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 err="1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Longit</a:t>
            </a: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. emittance</a:t>
            </a: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srgbClr val="171717"/>
              </a:solidFill>
              <a:effectLst/>
              <a:uLnTx/>
              <a:uFillTx/>
              <a:latin typeface="Mangal" panose="02040503050203030202" pitchFamily="18" charset="0"/>
              <a:ea typeface="+mn-ea"/>
              <a:cs typeface="Mangal" panose="02040503050203030202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7FBD7B-046D-68A5-A448-4A3380CAA394}"/>
              </a:ext>
            </a:extLst>
          </p:cNvPr>
          <p:cNvSpPr txBox="1"/>
          <p:nvPr/>
        </p:nvSpPr>
        <p:spPr>
          <a:xfrm>
            <a:off x="1115616" y="2571750"/>
            <a:ext cx="2495534" cy="263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Phase space</a:t>
            </a: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srgbClr val="171717"/>
              </a:solidFill>
              <a:effectLst/>
              <a:uLnTx/>
              <a:uFillTx/>
              <a:latin typeface="Mangal" panose="02040503050203030202" pitchFamily="18" charset="0"/>
              <a:ea typeface="+mn-ea"/>
              <a:cs typeface="Mangal" panose="02040503050203030202" pitchFamily="18" charset="0"/>
            </a:endParaRPr>
          </a:p>
        </p:txBody>
      </p:sp>
      <p:pic>
        <p:nvPicPr>
          <p:cNvPr id="21" name="indVolt">
            <a:hlinkClick r:id="" action="ppaction://media"/>
            <a:extLst>
              <a:ext uri="{FF2B5EF4-FFF2-40B4-BE49-F238E27FC236}">
                <a16:creationId xmlns:a16="http://schemas.microsoft.com/office/drawing/2014/main" id="{4A6386BB-BD0A-9585-191C-0F613C3DD28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909396" y="2948771"/>
            <a:ext cx="2715393" cy="1915566"/>
          </a:xfrm>
          <a:prstGeom prst="rect">
            <a:avLst/>
          </a:prstGeom>
        </p:spPr>
      </p:pic>
      <p:pic>
        <p:nvPicPr>
          <p:cNvPr id="27" name="Picture 26" descr="Chart, line chart&#10;&#10;Description automatically generated">
            <a:extLst>
              <a:ext uri="{FF2B5EF4-FFF2-40B4-BE49-F238E27FC236}">
                <a16:creationId xmlns:a16="http://schemas.microsoft.com/office/drawing/2014/main" id="{2C4208F5-E474-3923-82E6-90CD2C3C68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8020" y="3032982"/>
            <a:ext cx="2736428" cy="1831355"/>
          </a:xfrm>
          <a:prstGeom prst="rect">
            <a:avLst/>
          </a:prstGeom>
        </p:spPr>
      </p:pic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C564EC33-2E5D-6A03-4F76-DB6083A9B5D0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6A8E3914-D8D1-B2ED-A16B-9D3339965786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11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816524-123E-DAAA-BB80-1FDFB8998411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C21E0A-8C13-89DF-97EA-73288BC339FC}"/>
              </a:ext>
            </a:extLst>
          </p:cNvPr>
          <p:cNvSpPr txBox="1"/>
          <p:nvPr/>
        </p:nvSpPr>
        <p:spPr>
          <a:xfrm rot="16200000">
            <a:off x="2695696" y="3639824"/>
            <a:ext cx="689013" cy="2616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i="1" dirty="0" err="1"/>
              <a:t>V</a:t>
            </a:r>
            <a:r>
              <a:rPr lang="en-US" sz="1050" i="1" baseline="-25000" dirty="0" err="1"/>
              <a:t>i</a:t>
            </a:r>
            <a:r>
              <a:rPr lang="en-US" sz="1050" baseline="-25000" dirty="0" err="1"/>
              <a:t>nd</a:t>
            </a:r>
            <a:r>
              <a:rPr lang="en-US" sz="1050" dirty="0"/>
              <a:t> (V)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62898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9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TextShape 3"/>
          <p:cNvSpPr txBox="1"/>
          <p:nvPr/>
        </p:nvSpPr>
        <p:spPr>
          <a:xfrm>
            <a:off x="1930500" y="4763070"/>
            <a:ext cx="115641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750" spc="-1">
                <a:solidFill>
                  <a:srgbClr val="FFFFFF"/>
                </a:solidFill>
                <a:latin typeface="Arial"/>
              </a:rPr>
              <a:t>13 October 2022</a:t>
            </a:fld>
            <a:endParaRPr lang="en-GB" sz="750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767390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12</a:t>
            </a:fld>
            <a:endParaRPr lang="en-GB" sz="75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Induced voltages: both contributions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F6ADF96E-F042-5E7C-A11E-6969B652F342}"/>
              </a:ext>
            </a:extLst>
          </p:cNvPr>
          <p:cNvSpPr txBox="1"/>
          <p:nvPr/>
        </p:nvSpPr>
        <p:spPr>
          <a:xfrm>
            <a:off x="276086" y="1138326"/>
            <a:ext cx="8072644" cy="36247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4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Both effects combined: total induced voltage in a cavity is around 2.2 MV per cavity / per meter, i.e. 10-11% of the RF voltage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85750" indent="-285750">
              <a:lnSpc>
                <a:spcPct val="20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400" b="1" spc="-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Intensity effects on bunch are mitigated by high RF voltage</a:t>
            </a:r>
            <a:endParaRPr lang="en-GB" sz="10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0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61A354-53CA-4A34-1815-06561D731A2D}"/>
              </a:ext>
            </a:extLst>
          </p:cNvPr>
          <p:cNvSpPr txBox="1"/>
          <p:nvPr/>
        </p:nvSpPr>
        <p:spPr>
          <a:xfrm>
            <a:off x="348889" y="2947735"/>
            <a:ext cx="8063735" cy="291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  <a:defRPr/>
            </a:pPr>
            <a:r>
              <a:rPr lang="en-GB" sz="14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Total induced voltage per cavity =   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short-range </a:t>
            </a:r>
            <a:r>
              <a:rPr kumimoji="0" lang="en-GB" sz="1400" b="0" i="0" u="none" strike="noStrike" kern="1200" cap="none" spc="-1" normalizeH="0" baseline="0" noProof="0" dirty="0" err="1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wakefield</a:t>
            </a:r>
            <a:r>
              <a:rPr kumimoji="0" lang="en-GB" sz="1400" b="0" i="0" u="none" strike="noStrike" kern="1200" cap="none" spc="-1" normalizeH="0" baseline="0" noProof="0" dirty="0">
                <a:ln>
                  <a:noFill/>
                </a:ln>
                <a:solidFill>
                  <a:srgbClr val="171717"/>
                </a:solidFill>
                <a:effectLst/>
                <a:uLnTx/>
                <a:uFillTx/>
                <a:latin typeface="Mangal" panose="02040503050203030202" pitchFamily="18" charset="0"/>
                <a:ea typeface="+mn-ea"/>
                <a:cs typeface="Mangal" panose="02040503050203030202" pitchFamily="18" charset="0"/>
              </a:rPr>
              <a:t>	  + beam loading, fundamental</a:t>
            </a: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676388D1-F4A3-26C2-1D62-6C0759820B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918" y="1563638"/>
            <a:ext cx="1965332" cy="13831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B643EF-109F-C9ED-DB96-9C2A7A7C86EE}"/>
              </a:ext>
            </a:extLst>
          </p:cNvPr>
          <p:cNvSpPr txBox="1"/>
          <p:nvPr/>
        </p:nvSpPr>
        <p:spPr>
          <a:xfrm>
            <a:off x="7247038" y="1599313"/>
            <a:ext cx="1101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RF voltage</a:t>
            </a:r>
          </a:p>
          <a:p>
            <a:r>
              <a:rPr lang="en-US" sz="800" dirty="0">
                <a:solidFill>
                  <a:srgbClr val="FF0000"/>
                </a:solidFill>
              </a:rPr>
              <a:t>Induced voltage</a:t>
            </a:r>
          </a:p>
          <a:p>
            <a:r>
              <a:rPr lang="en-US" sz="800" dirty="0">
                <a:solidFill>
                  <a:srgbClr val="0F0FFF"/>
                </a:solidFill>
              </a:rPr>
              <a:t>Total voltage</a:t>
            </a:r>
            <a:endParaRPr lang="en-GB" sz="800" dirty="0">
              <a:solidFill>
                <a:srgbClr val="0F0FFF"/>
              </a:solidFill>
            </a:endParaRP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C415E7A6-6170-52A8-EBF5-1241288762F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160" y="3226509"/>
            <a:ext cx="2027192" cy="1345011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681BC6CC-3757-A65C-F0F3-34795E37908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950" y="3239353"/>
            <a:ext cx="1926250" cy="1359131"/>
          </a:xfrm>
          <a:prstGeom prst="rect">
            <a:avLst/>
          </a:prstGeom>
        </p:spPr>
      </p:pic>
      <p:pic>
        <p:nvPicPr>
          <p:cNvPr id="12" name="indvolt">
            <a:hlinkClick r:id="" action="ppaction://media"/>
            <a:extLst>
              <a:ext uri="{FF2B5EF4-FFF2-40B4-BE49-F238E27FC236}">
                <a16:creationId xmlns:a16="http://schemas.microsoft.com/office/drawing/2014/main" id="{F0A56A29-CFA8-D9FB-D120-C2DFE5AAF8F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34782" y="3267425"/>
            <a:ext cx="1814404" cy="1279967"/>
          </a:xfrm>
          <a:prstGeom prst="rect">
            <a:avLst/>
          </a:prstGeom>
        </p:spPr>
      </p:pic>
      <p:pic>
        <p:nvPicPr>
          <p:cNvPr id="17" name="Picture 16" descr="Chart, line chart&#10;&#10;Description automatically generated">
            <a:extLst>
              <a:ext uri="{FF2B5EF4-FFF2-40B4-BE49-F238E27FC236}">
                <a16:creationId xmlns:a16="http://schemas.microsoft.com/office/drawing/2014/main" id="{2E5B7FD3-CBAA-F49D-A25E-95B420DDD3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61451" y="1628509"/>
            <a:ext cx="1925770" cy="128882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FC203D6-A8A9-33BB-B23A-451D968CB127}"/>
              </a:ext>
            </a:extLst>
          </p:cNvPr>
          <p:cNvSpPr txBox="1"/>
          <p:nvPr/>
        </p:nvSpPr>
        <p:spPr>
          <a:xfrm>
            <a:off x="3718568" y="1628509"/>
            <a:ext cx="63740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b="1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7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en-GB" sz="7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48 </a:t>
            </a:r>
            <a:endParaRPr lang="en-GB" sz="700" dirty="0"/>
          </a:p>
        </p:txBody>
      </p:sp>
      <p:pic>
        <p:nvPicPr>
          <p:cNvPr id="24" name="ezgif.com-gif-maker(1)">
            <a:hlinkClick r:id="" action="ppaction://media"/>
            <a:extLst>
              <a:ext uri="{FF2B5EF4-FFF2-40B4-BE49-F238E27FC236}">
                <a16:creationId xmlns:a16="http://schemas.microsoft.com/office/drawing/2014/main" id="{37ED044E-6684-9A5C-11FC-3DDB41D415D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01670" y="1594743"/>
            <a:ext cx="1893002" cy="1334960"/>
          </a:xfrm>
          <a:prstGeom prst="rect">
            <a:avLst/>
          </a:prstGeom>
        </p:spPr>
      </p:pic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03C0054D-B81D-30BA-F420-CD8FB335AEE9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12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64B330-4A76-B95B-4864-32E40F2D93BD}"/>
              </a:ext>
            </a:extLst>
          </p:cNvPr>
          <p:cNvSpPr txBox="1"/>
          <p:nvPr/>
        </p:nvSpPr>
        <p:spPr>
          <a:xfrm>
            <a:off x="899592" y="1648046"/>
            <a:ext cx="63740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b="1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7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en-GB" sz="7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48 </a:t>
            </a:r>
            <a:endParaRPr lang="en-GB" sz="7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1E615B-4369-26E6-BB14-D3DE1B522C00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230040-4669-9A0F-9115-C315AD693B8D}"/>
              </a:ext>
            </a:extLst>
          </p:cNvPr>
          <p:cNvSpPr txBox="1"/>
          <p:nvPr/>
        </p:nvSpPr>
        <p:spPr>
          <a:xfrm rot="16200000">
            <a:off x="3062984" y="3650797"/>
            <a:ext cx="689013" cy="2616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i="1" dirty="0" err="1"/>
              <a:t>V</a:t>
            </a:r>
            <a:r>
              <a:rPr lang="en-US" sz="1050" i="1" baseline="-25000" dirty="0" err="1"/>
              <a:t>i</a:t>
            </a:r>
            <a:r>
              <a:rPr lang="en-US" sz="1050" baseline="-25000" dirty="0" err="1"/>
              <a:t>nd</a:t>
            </a:r>
            <a:r>
              <a:rPr lang="en-US" sz="1050" dirty="0"/>
              <a:t> (V)</a:t>
            </a:r>
            <a:endParaRPr lang="en-GB" sz="10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FBA5F9-2C90-65E8-DC97-7EE575404548}"/>
              </a:ext>
            </a:extLst>
          </p:cNvPr>
          <p:cNvSpPr txBox="1"/>
          <p:nvPr/>
        </p:nvSpPr>
        <p:spPr>
          <a:xfrm rot="16200000">
            <a:off x="5812525" y="3702784"/>
            <a:ext cx="689013" cy="2616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i="1" dirty="0" err="1"/>
              <a:t>V</a:t>
            </a:r>
            <a:r>
              <a:rPr lang="en-US" sz="1050" i="1" baseline="-25000" dirty="0" err="1"/>
              <a:t>i</a:t>
            </a:r>
            <a:r>
              <a:rPr lang="en-US" sz="1050" baseline="-25000" dirty="0" err="1"/>
              <a:t>nd</a:t>
            </a:r>
            <a:r>
              <a:rPr lang="en-US" sz="1050" dirty="0"/>
              <a:t> (V)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6851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920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The TESLA cavity and RCS parameter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Intensity effects &amp; longitudinal beam dynamics: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latin typeface="+mj-lt"/>
              </a:rPr>
              <a:t>	Short-range </a:t>
            </a:r>
            <a:r>
              <a:rPr lang="en-US" sz="1600" b="1" dirty="0" err="1">
                <a:latin typeface="+mj-lt"/>
              </a:rPr>
              <a:t>wakefield</a:t>
            </a:r>
            <a:r>
              <a:rPr lang="en-US" sz="1600" b="1" dirty="0">
                <a:latin typeface="+mj-lt"/>
              </a:rPr>
              <a:t> and beam loading compared to the cavity voltage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/>
                </a:solidFill>
                <a:latin typeface="+mj-lt"/>
              </a:rPr>
              <a:t>Synchrotron tune &amp; Number of RF stations versus emittance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Emittance evolution during the acceleration stages</a:t>
            </a:r>
          </a:p>
          <a:p>
            <a:r>
              <a:rPr lang="en-US" sz="1600" b="1" dirty="0">
                <a:latin typeface="+mj-lt"/>
              </a:rPr>
              <a:t>Outlook and Summary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3ED9A11-2267-CA1D-4EC6-1BDC2D68C5D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401385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B0203644-E823-6333-C2AA-2E9D56AF3A1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36822" y="2097903"/>
            <a:ext cx="2507178" cy="250717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6347048" cy="3536156"/>
          </a:xfrm>
        </p:spPr>
        <p:txBody>
          <a:bodyPr/>
          <a:lstStyle/>
          <a:p>
            <a:r>
              <a:rPr lang="en-US" sz="1800" b="1" dirty="0">
                <a:latin typeface="+mj-lt"/>
              </a:rPr>
              <a:t>Number of synchrotron oscillations per turn:</a:t>
            </a:r>
          </a:p>
          <a:p>
            <a:endParaRPr lang="en-US" sz="1800" b="1" dirty="0">
              <a:latin typeface="+mj-lt"/>
            </a:endParaRPr>
          </a:p>
          <a:p>
            <a:endParaRPr lang="en-US" sz="1800" b="1" dirty="0">
              <a:latin typeface="+mj-lt"/>
            </a:endParaRPr>
          </a:p>
          <a:p>
            <a:endParaRPr lang="en-US" sz="800" b="1" dirty="0">
              <a:latin typeface="+mj-lt"/>
            </a:endParaRPr>
          </a:p>
          <a:p>
            <a:r>
              <a:rPr lang="en-US" sz="1800" b="1" dirty="0">
                <a:latin typeface="+mj-lt"/>
              </a:rPr>
              <a:t>Stable synchrotron oscillations and phase</a:t>
            </a:r>
            <a:br>
              <a:rPr lang="en-US" sz="1800" b="1" dirty="0">
                <a:latin typeface="+mj-lt"/>
              </a:rPr>
            </a:br>
            <a:r>
              <a:rPr lang="en-US" sz="1800" b="1" dirty="0">
                <a:latin typeface="+mj-lt"/>
              </a:rPr>
              <a:t>focusing only for </a:t>
            </a:r>
            <a:r>
              <a:rPr lang="en-GB" sz="18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1800" b="1" baseline="-25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8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&lt;&lt; 1/</a:t>
            </a:r>
            <a:r>
              <a:rPr lang="en-GB" sz="1800" b="1" dirty="0">
                <a:solidFill>
                  <a:srgbClr val="C0504D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(T. Suzuki,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KEK Report 96-10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US" sz="1400" b="1" dirty="0">
                <a:latin typeface="+mj-lt"/>
              </a:rPr>
              <a:t>RCSs exceed this limit: 0.3 &lt; </a:t>
            </a:r>
            <a:r>
              <a:rPr lang="en-US" sz="1400" b="1" i="1" dirty="0">
                <a:latin typeface="+mj-lt"/>
              </a:rPr>
              <a:t>Q</a:t>
            </a:r>
            <a:r>
              <a:rPr lang="en-US" sz="1400" b="1" baseline="-25000" dirty="0">
                <a:latin typeface="+mj-lt"/>
              </a:rPr>
              <a:t>s</a:t>
            </a:r>
            <a:r>
              <a:rPr lang="en-US" sz="1400" b="1" dirty="0">
                <a:latin typeface="+mj-lt"/>
              </a:rPr>
              <a:t> &lt; 1.5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US" sz="1400" b="1" dirty="0">
                <a:latin typeface="+mj-lt"/>
                <a:cs typeface="Arial" panose="020B0604020202020204" pitchFamily="34" charset="0"/>
              </a:rPr>
              <a:t>Several longitudinal kicks per turn for </a:t>
            </a:r>
            <a:r>
              <a:rPr lang="en-US" sz="1400" b="1" dirty="0">
                <a:solidFill>
                  <a:schemeClr val="accent6"/>
                </a:solidFill>
                <a:latin typeface="+mj-lt"/>
                <a:cs typeface="Arial" panose="020B0604020202020204" pitchFamily="34" charset="0"/>
              </a:rPr>
              <a:t>small</a:t>
            </a:r>
            <a:r>
              <a:rPr lang="en-US" sz="1400" b="1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en-US" sz="1400" b="1" i="1" dirty="0">
                <a:solidFill>
                  <a:schemeClr val="accent6"/>
                </a:solidFill>
                <a:latin typeface="+mj-lt"/>
              </a:rPr>
              <a:t>Q</a:t>
            </a:r>
            <a:r>
              <a:rPr lang="en-US" sz="1400" b="1" baseline="-25000" dirty="0">
                <a:solidFill>
                  <a:schemeClr val="accent6"/>
                </a:solidFill>
                <a:latin typeface="+mj-lt"/>
              </a:rPr>
              <a:t>s</a:t>
            </a:r>
            <a:r>
              <a:rPr lang="en-US" sz="1400" b="1" dirty="0">
                <a:solidFill>
                  <a:schemeClr val="accent6"/>
                </a:solidFill>
                <a:latin typeface="+mj-lt"/>
                <a:cs typeface="Arial" panose="020B0604020202020204" pitchFamily="34" charset="0"/>
              </a:rPr>
              <a:t> between stations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en-US" sz="1400" b="1" dirty="0">
                <a:latin typeface="+mj-lt"/>
                <a:cs typeface="Arial" panose="020B0604020202020204" pitchFamily="34" charset="0"/>
              </a:rPr>
              <a:t>Distribute </a:t>
            </a:r>
            <a:r>
              <a:rPr lang="en-US" sz="14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RF system over </a:t>
            </a:r>
            <a:r>
              <a:rPr lang="en-US" sz="1400" b="1" i="1" dirty="0" err="1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n</a:t>
            </a:r>
            <a:r>
              <a:rPr lang="en-US" sz="1400" b="1" baseline="-25000" dirty="0" err="1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RF</a:t>
            </a:r>
            <a:r>
              <a:rPr lang="en-US" sz="14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 sections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latin typeface="+mj-lt"/>
                <a:cs typeface="Arial" panose="020B0604020202020204" pitchFamily="34" charset="0"/>
              </a:rPr>
              <a:t>Advantageous also for counter-rotating beams!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sz="18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800" b="1" i="1" u="sng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</a:t>
            </a:r>
            <a:r>
              <a:rPr lang="en-GB" sz="1800" b="1" u="sng" baseline="-25000" dirty="0" err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RF</a:t>
            </a:r>
            <a:r>
              <a:rPr lang="en-GB" sz="1800" b="1" u="sng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is an important quantity to determine!</a:t>
            </a:r>
            <a:endParaRPr lang="en-US" sz="1800" b="1" u="sng" dirty="0">
              <a:solidFill>
                <a:schemeClr val="accent6"/>
              </a:solidFill>
              <a:latin typeface="+mj-lt"/>
            </a:endParaRPr>
          </a:p>
          <a:p>
            <a:endParaRPr lang="en-US" sz="1800" b="1" dirty="0">
              <a:latin typeface="+mj-lt"/>
            </a:endParaRPr>
          </a:p>
          <a:p>
            <a:endParaRPr lang="en-US" sz="1800" dirty="0">
              <a:latin typeface="+mj-lt"/>
            </a:endParaRP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4D77CE82-384E-0E47-C41B-C23EE4E35D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1723996"/>
            <a:ext cx="4104456" cy="6309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4D564D-2D1D-316D-4BAD-63118B2CD64B}"/>
              </a:ext>
            </a:extLst>
          </p:cNvPr>
          <p:cNvSpPr txBox="1"/>
          <p:nvPr/>
        </p:nvSpPr>
        <p:spPr>
          <a:xfrm rot="883954">
            <a:off x="7582930" y="983963"/>
            <a:ext cx="1296621" cy="584775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From: 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H. </a:t>
            </a:r>
            <a:r>
              <a:rPr lang="en-US" sz="1600" dirty="0" err="1">
                <a:solidFill>
                  <a:schemeClr val="accent6"/>
                </a:solidFill>
              </a:rPr>
              <a:t>Damerau</a:t>
            </a:r>
            <a:endParaRPr lang="en-GB" sz="1600" dirty="0">
              <a:solidFill>
                <a:schemeClr val="accent6"/>
              </a:solidFill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54FFC6F8-876F-82B4-5E23-3D9F29EEA627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Synchrotron tune and number of RF stations</a:t>
            </a:r>
          </a:p>
        </p:txBody>
      </p:sp>
      <p:pic>
        <p:nvPicPr>
          <p:cNvPr id="14" name="Picture 13" descr="Logo, company name&#10;&#10;Description automatically generated">
            <a:extLst>
              <a:ext uri="{FF2B5EF4-FFF2-40B4-BE49-F238E27FC236}">
                <a16:creationId xmlns:a16="http://schemas.microsoft.com/office/drawing/2014/main" id="{7A06F413-371A-8287-763E-5BDA74A4AD3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E748C9C9-1442-3508-CA2B-73F4D46EB7E6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14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C6D680-8742-BC85-BBDD-20F434CC62EE}"/>
              </a:ext>
            </a:extLst>
          </p:cNvPr>
          <p:cNvSpPr txBox="1"/>
          <p:nvPr/>
        </p:nvSpPr>
        <p:spPr>
          <a:xfrm>
            <a:off x="5829400" y="1885178"/>
            <a:ext cx="1429816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LHC: </a:t>
            </a:r>
            <a:r>
              <a:rPr lang="en-US" sz="1400" i="1" dirty="0">
                <a:solidFill>
                  <a:schemeClr val="accent6"/>
                </a:solidFill>
              </a:rPr>
              <a:t>Q</a:t>
            </a:r>
            <a:r>
              <a:rPr lang="en-US" sz="1400" i="1" baseline="-25000" dirty="0">
                <a:solidFill>
                  <a:schemeClr val="accent6"/>
                </a:solidFill>
              </a:rPr>
              <a:t>s</a:t>
            </a:r>
            <a:r>
              <a:rPr lang="en-US" sz="1400" dirty="0">
                <a:solidFill>
                  <a:schemeClr val="accent6"/>
                </a:solidFill>
              </a:rPr>
              <a:t>=0.005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5EEC14-B33E-3BD1-7FE4-348B388628CF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2169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276087" y="1203598"/>
            <a:ext cx="8197368" cy="393990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6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not choosing a high </a:t>
            </a:r>
            <a:r>
              <a:rPr lang="en-GB" sz="1600" b="1" i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b="1" baseline="-2500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GB" sz="16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fulfil Q</a:t>
            </a:r>
            <a:r>
              <a:rPr lang="en-GB" sz="1600" b="1" baseline="-25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&lt;&lt; 1/</a:t>
            </a:r>
            <a:r>
              <a:rPr lang="en-GB" sz="1600" b="1" dirty="0">
                <a:solidFill>
                  <a:srgbClr val="C0504D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GB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High </a:t>
            </a:r>
            <a:r>
              <a:rPr lang="en-US" sz="1600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 smaller quadrupole-like oscillations caused by discrete energy steps and resulting mismatching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BUT: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higher </a:t>
            </a:r>
            <a:r>
              <a:rPr lang="en-US" sz="1600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results in higher construction / cooling / cryogenics and powering costs, even though the number of cavities is constant and defined by </a:t>
            </a:r>
            <a:r>
              <a:rPr lang="en-US" sz="16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D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 per turn</a:t>
            </a:r>
          </a:p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Determine emittance growth using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BLonD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also as a function of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as 	</a:t>
            </a:r>
          </a:p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	   main criteria for beam quality for each RCS</a:t>
            </a: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Examples: </a:t>
            </a:r>
            <a:r>
              <a:rPr lang="en-GB" sz="1600" b="1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16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= 4</a:t>
            </a: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80" name="TextShape 3"/>
          <p:cNvSpPr txBox="1"/>
          <p:nvPr/>
        </p:nvSpPr>
        <p:spPr>
          <a:xfrm>
            <a:off x="1930500" y="4763070"/>
            <a:ext cx="115641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750" spc="-1">
                <a:solidFill>
                  <a:srgbClr val="FFFFFF"/>
                </a:solidFill>
                <a:latin typeface="Arial"/>
              </a:rPr>
              <a:t>13 October 2022</a:t>
            </a:fld>
            <a:endParaRPr lang="en-GB" sz="750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767390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15</a:t>
            </a:fld>
            <a:endParaRPr lang="en-GB" sz="75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Synchrotron tune and number of RF stations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DD340E2F-6276-676A-BB50-0DC8077D7DB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7FB5C88-F2D8-EFB3-8045-FAC8D9848524}"/>
              </a:ext>
            </a:extLst>
          </p:cNvPr>
          <p:cNvSpPr txBox="1"/>
          <p:nvPr/>
        </p:nvSpPr>
        <p:spPr>
          <a:xfrm>
            <a:off x="735805" y="4470682"/>
            <a:ext cx="1937852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/>
                </a:solidFill>
              </a:rPr>
              <a:t>High </a:t>
            </a:r>
            <a:r>
              <a:rPr lang="en-US" sz="1600" i="1" dirty="0">
                <a:solidFill>
                  <a:schemeClr val="accent1"/>
                </a:solidFill>
              </a:rPr>
              <a:t>Q</a:t>
            </a:r>
            <a:r>
              <a:rPr lang="en-US" sz="1600" i="1" baseline="-25000" dirty="0">
                <a:solidFill>
                  <a:schemeClr val="accent1"/>
                </a:solidFill>
              </a:rPr>
              <a:t>s</a:t>
            </a:r>
            <a:r>
              <a:rPr lang="en-US" sz="1600" dirty="0">
                <a:solidFill>
                  <a:schemeClr val="accent1"/>
                </a:solidFill>
              </a:rPr>
              <a:t> destroys bunch!</a:t>
            </a:r>
            <a:endParaRPr lang="en-GB" sz="1600" dirty="0">
              <a:solidFill>
                <a:schemeClr val="accent1"/>
              </a:solidFill>
            </a:endParaRPr>
          </a:p>
        </p:txBody>
      </p:sp>
      <p:pic>
        <p:nvPicPr>
          <p:cNvPr id="15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77313356-5A82-C815-F7FC-994D17CEE22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987824" y="3566281"/>
            <a:ext cx="1943886" cy="13708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8C50746-D70D-9C36-0CC5-73C4539BA1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0235" y="3295753"/>
            <a:ext cx="1943887" cy="1371871"/>
          </a:xfrm>
          <a:prstGeom prst="rect">
            <a:avLst/>
          </a:prstGeom>
        </p:spPr>
      </p:pic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1D9AC95B-2E11-46F1-33F0-BEB4BDC153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7674" y="3422501"/>
            <a:ext cx="1943887" cy="137187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D79977A-868A-7097-8B8A-3B212803887D}"/>
              </a:ext>
            </a:extLst>
          </p:cNvPr>
          <p:cNvSpPr txBox="1"/>
          <p:nvPr/>
        </p:nvSpPr>
        <p:spPr>
          <a:xfrm>
            <a:off x="3203848" y="3646170"/>
            <a:ext cx="158417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RCS1, 17 turns, no </a:t>
            </a:r>
            <a:r>
              <a:rPr lang="en-US" sz="700" i="1" dirty="0" err="1"/>
              <a:t>V</a:t>
            </a:r>
            <a:r>
              <a:rPr lang="en-US" sz="700" baseline="-25000" dirty="0" err="1"/>
              <a:t>ind</a:t>
            </a:r>
            <a:endParaRPr lang="en-GB" sz="700" baseline="-25000" dirty="0"/>
          </a:p>
        </p:txBody>
      </p:sp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3497C3B4-76F8-B487-A856-822C6E13C59D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15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3E1261-A008-0267-500D-4B87CA361402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12337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TextShape 3"/>
          <p:cNvSpPr txBox="1"/>
          <p:nvPr/>
        </p:nvSpPr>
        <p:spPr>
          <a:xfrm>
            <a:off x="1930500" y="4763070"/>
            <a:ext cx="115641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750" spc="-1">
                <a:solidFill>
                  <a:srgbClr val="FFFFFF"/>
                </a:solidFill>
                <a:latin typeface="Arial"/>
              </a:rPr>
              <a:t>13 October 2022</a:t>
            </a:fld>
            <a:endParaRPr lang="en-GB" sz="750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767390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16</a:t>
            </a:fld>
            <a:endParaRPr lang="en-GB" sz="75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Synchrotron tune and number of RF stations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DD340E2F-6276-676A-BB50-0DC8077D7DB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7FB5C88-F2D8-EFB3-8045-FAC8D9848524}"/>
              </a:ext>
            </a:extLst>
          </p:cNvPr>
          <p:cNvSpPr txBox="1"/>
          <p:nvPr/>
        </p:nvSpPr>
        <p:spPr>
          <a:xfrm>
            <a:off x="738345" y="4469208"/>
            <a:ext cx="2485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5"/>
                </a:solidFill>
              </a:rPr>
              <a:t>Emittance growth: 4% </a:t>
            </a:r>
            <a:endParaRPr lang="en-GB" sz="1200" b="1" dirty="0">
              <a:solidFill>
                <a:schemeClr val="accent5"/>
              </a:solidFill>
            </a:endParaRP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D2711046-C068-1341-34E9-02025BD151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4144" y="3377630"/>
            <a:ext cx="1969236" cy="1389760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332CA1E8-E440-CE68-67E3-08DBA70AAB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74327" y="3329360"/>
            <a:ext cx="1980021" cy="1325130"/>
          </a:xfrm>
          <a:prstGeom prst="rect">
            <a:avLst/>
          </a:prstGeom>
        </p:spPr>
      </p:pic>
      <p:pic>
        <p:nvPicPr>
          <p:cNvPr id="10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FC2188E1-51EC-2FE1-22C7-E054A1E1787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601381" y="3533530"/>
            <a:ext cx="1969236" cy="1388721"/>
          </a:xfrm>
          <a:prstGeom prst="rect">
            <a:avLst/>
          </a:prstGeom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647C4402-A851-C25F-B705-EA7704AC677E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16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E83F8E-5735-EB2A-B8FB-82E6D02C9CAD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sp>
        <p:nvSpPr>
          <p:cNvPr id="8" name="TextShape 1">
            <a:extLst>
              <a:ext uri="{FF2B5EF4-FFF2-40B4-BE49-F238E27FC236}">
                <a16:creationId xmlns:a16="http://schemas.microsoft.com/office/drawing/2014/main" id="{4DBDEDA3-A3E3-9657-F92E-D570ECDF5038}"/>
              </a:ext>
            </a:extLst>
          </p:cNvPr>
          <p:cNvSpPr txBox="1"/>
          <p:nvPr/>
        </p:nvSpPr>
        <p:spPr>
          <a:xfrm>
            <a:off x="276087" y="1203598"/>
            <a:ext cx="8197368" cy="393990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6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not choosing a high </a:t>
            </a:r>
            <a:r>
              <a:rPr lang="en-GB" sz="1600" b="1" i="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b="1" baseline="-2500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GB" sz="16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fulfil Q</a:t>
            </a:r>
            <a:r>
              <a:rPr lang="en-GB" sz="1600" b="1" baseline="-25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="1" i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&lt;&lt; 1/</a:t>
            </a:r>
            <a:r>
              <a:rPr lang="en-GB" sz="1600" b="1" dirty="0">
                <a:solidFill>
                  <a:srgbClr val="C0504D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GB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  <a:endParaRPr lang="en-US" sz="16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High </a:t>
            </a:r>
            <a:r>
              <a:rPr lang="en-US" sz="1600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 smaller quadrupole-like oscillations caused by discrete energy steps and resulting mismatching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BUT: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higher </a:t>
            </a:r>
            <a:r>
              <a:rPr lang="en-US" sz="1600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results in higher construction / cooling / cryogenics and powering costs, even though the number of cavities is constant and defined by </a:t>
            </a:r>
            <a:r>
              <a:rPr lang="en-US" sz="16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D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 per turn</a:t>
            </a:r>
          </a:p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Determine emittance growth using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BLonD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, also as a function of </a:t>
            </a:r>
            <a:r>
              <a:rPr lang="en-US" sz="16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as 	</a:t>
            </a:r>
          </a:p>
          <a:p>
            <a:pPr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	   main criteria for beam quality for each RCS</a:t>
            </a: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Examples: </a:t>
            </a:r>
            <a:r>
              <a:rPr lang="en-GB" sz="1600" b="1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16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GB" sz="1600" b="1" spc="-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= 48</a:t>
            </a: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56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2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276087" y="1203598"/>
            <a:ext cx="8197368" cy="393990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en-GB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each </a:t>
            </a:r>
            <a:r>
              <a:rPr lang="en-GB" sz="1600" b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RCS, with </a:t>
            </a:r>
            <a:r>
              <a:rPr lang="en-GB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without induced voltage / intensity effects</a:t>
            </a:r>
            <a:r>
              <a:rPr lang="en-US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400" spc="-1" dirty="0">
                <a:latin typeface="Mangal" panose="02040503050203030202" pitchFamily="18" charset="0"/>
                <a:cs typeface="Mangal" panose="02040503050203030202" pitchFamily="18" charset="0"/>
              </a:rPr>
              <a:t>No improvement in emittance growth for </a:t>
            </a:r>
            <a:r>
              <a:rPr lang="en-US" sz="1400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4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4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4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&gt;48</a:t>
            </a: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400" b="1" spc="-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Minimum </a:t>
            </a:r>
            <a:r>
              <a:rPr lang="en-GB" sz="1400" b="1" i="1" spc="-1" dirty="0" err="1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1400" b="1" spc="-1" baseline="-25000" dirty="0" err="1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en-GB" sz="1400" b="1" spc="-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&gt;24 RF stations for RCS1, e.g. 32.</a:t>
            </a: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767390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17</a:t>
            </a:fld>
            <a:endParaRPr lang="en-GB" sz="75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Synchrotron tune and number of RF stations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F96FD6-FD71-ED59-829A-6FE340E33FA6}"/>
              </a:ext>
            </a:extLst>
          </p:cNvPr>
          <p:cNvSpPr txBox="1"/>
          <p:nvPr/>
        </p:nvSpPr>
        <p:spPr>
          <a:xfrm>
            <a:off x="1867711" y="1506827"/>
            <a:ext cx="927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RCS1</a:t>
            </a:r>
            <a:endParaRPr lang="en-GB" sz="1400" dirty="0"/>
          </a:p>
        </p:txBody>
      </p:sp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05BB2E5D-2FF8-EA6A-F672-E0B2664B2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814604"/>
            <a:ext cx="3219941" cy="2414956"/>
          </a:xfrm>
          <a:prstGeom prst="rect">
            <a:avLst/>
          </a:prstGeom>
        </p:spPr>
      </p:pic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1B8676A1-44FC-FC6F-3FDA-EE2B1B9161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847" y="1732902"/>
            <a:ext cx="3219941" cy="2414956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C43D8996-DA20-4189-8241-2156C6C205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827" y="2310715"/>
            <a:ext cx="1877748" cy="1325194"/>
          </a:xfrm>
          <a:prstGeom prst="rect">
            <a:avLst/>
          </a:prstGeom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F7020B50-AF2C-2455-6B5C-2DB12D04EE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9542" y="2301211"/>
            <a:ext cx="1917391" cy="13531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40722DE-5DA4-057F-D601-3C45A6189E89}"/>
              </a:ext>
            </a:extLst>
          </p:cNvPr>
          <p:cNvSpPr txBox="1"/>
          <p:nvPr/>
        </p:nvSpPr>
        <p:spPr>
          <a:xfrm>
            <a:off x="4644007" y="1506827"/>
            <a:ext cx="4499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Standard deviation measure for bunch oscillations:</a:t>
            </a:r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F58986-A4F2-3D5D-7374-18F1F4E04111}"/>
              </a:ext>
            </a:extLst>
          </p:cNvPr>
          <p:cNvSpPr txBox="1"/>
          <p:nvPr/>
        </p:nvSpPr>
        <p:spPr>
          <a:xfrm>
            <a:off x="2683526" y="2426871"/>
            <a:ext cx="5469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n</a:t>
            </a:r>
            <a:r>
              <a:rPr lang="en-US" sz="900" baseline="-25000" dirty="0" err="1"/>
              <a:t>RF</a:t>
            </a:r>
            <a:r>
              <a:rPr lang="en-US" sz="900" dirty="0"/>
              <a:t>=24</a:t>
            </a:r>
            <a:endParaRPr lang="en-GB" sz="9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887C563-5C22-D2D4-30F1-DE16EEEBF660}"/>
              </a:ext>
            </a:extLst>
          </p:cNvPr>
          <p:cNvSpPr txBox="1"/>
          <p:nvPr/>
        </p:nvSpPr>
        <p:spPr>
          <a:xfrm>
            <a:off x="7452320" y="2425212"/>
            <a:ext cx="5469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n</a:t>
            </a:r>
            <a:r>
              <a:rPr lang="en-US" sz="900" baseline="-25000" dirty="0" err="1"/>
              <a:t>RF</a:t>
            </a:r>
            <a:r>
              <a:rPr lang="en-US" sz="900" dirty="0"/>
              <a:t>=48</a:t>
            </a:r>
            <a:endParaRPr lang="en-GB" sz="9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5BD1DB-EDE5-0B97-7578-EAFB8DC30326}"/>
              </a:ext>
            </a:extLst>
          </p:cNvPr>
          <p:cNvCxnSpPr/>
          <p:nvPr/>
        </p:nvCxnSpPr>
        <p:spPr>
          <a:xfrm flipV="1">
            <a:off x="3131840" y="2787774"/>
            <a:ext cx="288032" cy="1855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DEA1788-0D13-7446-D4C6-FEE2483E5B51}"/>
              </a:ext>
            </a:extLst>
          </p:cNvPr>
          <p:cNvCxnSpPr>
            <a:cxnSpLocks/>
          </p:cNvCxnSpPr>
          <p:nvPr/>
        </p:nvCxnSpPr>
        <p:spPr>
          <a:xfrm flipH="1">
            <a:off x="3712678" y="2913834"/>
            <a:ext cx="346785" cy="152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4B552DB1-043E-569B-3D46-636514DE86DC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17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CFE3062-15A1-BBD7-2189-FCE80A320C58}"/>
              </a:ext>
            </a:extLst>
          </p:cNvPr>
          <p:cNvSpPr/>
          <p:nvPr/>
        </p:nvSpPr>
        <p:spPr>
          <a:xfrm>
            <a:off x="1295400" y="1908435"/>
            <a:ext cx="288032" cy="1944216"/>
          </a:xfrm>
          <a:prstGeom prst="rect">
            <a:avLst/>
          </a:prstGeom>
          <a:solidFill>
            <a:schemeClr val="accent5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A56C57-C08A-2017-B16D-F490751265BB}"/>
              </a:ext>
            </a:extLst>
          </p:cNvPr>
          <p:cNvSpPr/>
          <p:nvPr/>
        </p:nvSpPr>
        <p:spPr>
          <a:xfrm>
            <a:off x="5258583" y="1998000"/>
            <a:ext cx="288000" cy="1933200"/>
          </a:xfrm>
          <a:prstGeom prst="rect">
            <a:avLst/>
          </a:prstGeom>
          <a:solidFill>
            <a:schemeClr val="accent5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587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Logo, company name&#10;&#10;Description automatically generated">
            <a:extLst>
              <a:ext uri="{FF2B5EF4-FFF2-40B4-BE49-F238E27FC236}">
                <a16:creationId xmlns:a16="http://schemas.microsoft.com/office/drawing/2014/main" id="{534D4E69-BE1E-4DAA-883F-63980AEACD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224" y="4637743"/>
            <a:ext cx="310271" cy="310271"/>
          </a:xfrm>
          <a:prstGeom prst="rect">
            <a:avLst/>
          </a:prstGeom>
        </p:spPr>
      </p:pic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F76196D2-244F-7CCF-39F2-8D3E9E6C7D95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18</a:t>
            </a:fld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4" name="Picture 23" descr="Chart, bubble chart&#10;&#10;Description automatically generated">
            <a:extLst>
              <a:ext uri="{FF2B5EF4-FFF2-40B4-BE49-F238E27FC236}">
                <a16:creationId xmlns:a16="http://schemas.microsoft.com/office/drawing/2014/main" id="{CE14B138-7361-3337-132D-510AF196E5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8304" y="3702991"/>
            <a:ext cx="1712447" cy="1208535"/>
          </a:xfrm>
          <a:prstGeom prst="rect">
            <a:avLst/>
          </a:prstGeom>
        </p:spPr>
      </p:pic>
      <p:sp>
        <p:nvSpPr>
          <p:cNvPr id="778" name="TextShape 1"/>
          <p:cNvSpPr txBox="1"/>
          <p:nvPr/>
        </p:nvSpPr>
        <p:spPr>
          <a:xfrm>
            <a:off x="276087" y="1203598"/>
            <a:ext cx="8197368" cy="393990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en-GB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each RCS and with and without induced voltage / intensity effects</a:t>
            </a:r>
            <a:r>
              <a:rPr lang="en-US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Similar behaviour for RCS 2&amp;3, no change for </a:t>
            </a:r>
            <a:r>
              <a:rPr lang="en-US" sz="1200" b="1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2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2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&gt; 48</a:t>
            </a: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Lower </a:t>
            </a:r>
            <a:r>
              <a:rPr lang="en-US" sz="1200" b="1" i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Q</a:t>
            </a:r>
            <a:r>
              <a:rPr lang="en-US" sz="12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</a:t>
            </a: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allows for slightly smaller number in RCS 2&amp;3,</a:t>
            </a: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e.g. </a:t>
            </a:r>
            <a:r>
              <a:rPr lang="en-US" sz="1200" b="1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2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</a:t>
            </a: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24 and 16</a:t>
            </a:r>
            <a:endParaRPr lang="en-GB" sz="12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171450" indent="-171450"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0" algn="l"/>
              </a:tabLst>
            </a:pPr>
            <a:r>
              <a:rPr lang="en-GB" sz="1200" b="1" spc="-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Influence of small </a:t>
            </a:r>
            <a:r>
              <a:rPr lang="en-GB" sz="1200" b="1" i="1" spc="-1" dirty="0" err="1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1200" b="1" spc="-1" baseline="-25000" dirty="0" err="1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en-GB" sz="1200" b="1" spc="-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on two bunches to be investigated</a:t>
            </a:r>
            <a:endParaRPr lang="en-GB" sz="1100" b="1" spc="-1" dirty="0">
              <a:solidFill>
                <a:srgbClr val="FF000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638016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18</a:t>
            </a:fld>
            <a:endParaRPr lang="en-GB" sz="75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Synchrotron tune and number of RF stations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F96FD6-FD71-ED59-829A-6FE340E33FA6}"/>
              </a:ext>
            </a:extLst>
          </p:cNvPr>
          <p:cNvSpPr txBox="1"/>
          <p:nvPr/>
        </p:nvSpPr>
        <p:spPr>
          <a:xfrm>
            <a:off x="1404707" y="1377453"/>
            <a:ext cx="1534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RCS1, </a:t>
            </a:r>
            <a:r>
              <a:rPr lang="en-US" sz="1400" dirty="0">
                <a:latin typeface="Symbol" panose="05050102010706020507" pitchFamily="18" charset="2"/>
              </a:rPr>
              <a:t>De</a:t>
            </a:r>
            <a:r>
              <a:rPr lang="en-US" sz="1400" dirty="0"/>
              <a:t> (std)</a:t>
            </a:r>
            <a:endParaRPr lang="en-GB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B8676A1-44FC-FC6F-3FDA-EE2B1B91613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11560" y="1700898"/>
            <a:ext cx="2579878" cy="19349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9F86E6-08DA-D507-33B7-A5D42EF02DA7}"/>
              </a:ext>
            </a:extLst>
          </p:cNvPr>
          <p:cNvSpPr txBox="1"/>
          <p:nvPr/>
        </p:nvSpPr>
        <p:spPr>
          <a:xfrm>
            <a:off x="4058341" y="1383575"/>
            <a:ext cx="1503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RCS2, </a:t>
            </a:r>
            <a:r>
              <a:rPr lang="en-US" sz="1400" dirty="0">
                <a:latin typeface="Symbol" panose="05050102010706020507" pitchFamily="18" charset="2"/>
              </a:rPr>
              <a:t>De</a:t>
            </a:r>
            <a:r>
              <a:rPr lang="en-US" sz="1400" dirty="0"/>
              <a:t> (std)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782D81-0FE2-CEFF-A58B-129A3F71B97B}"/>
              </a:ext>
            </a:extLst>
          </p:cNvPr>
          <p:cNvSpPr txBox="1"/>
          <p:nvPr/>
        </p:nvSpPr>
        <p:spPr>
          <a:xfrm>
            <a:off x="6997373" y="1373845"/>
            <a:ext cx="1391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RCS3, </a:t>
            </a:r>
            <a:r>
              <a:rPr lang="en-US" sz="1400" dirty="0">
                <a:latin typeface="Symbol" panose="05050102010706020507" pitchFamily="18" charset="2"/>
              </a:rPr>
              <a:t>De</a:t>
            </a:r>
            <a:r>
              <a:rPr lang="en-US" sz="1400" dirty="0"/>
              <a:t> (std)</a:t>
            </a:r>
            <a:endParaRPr lang="en-GB" sz="1400" dirty="0"/>
          </a:p>
        </p:txBody>
      </p:sp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10FD6C7E-3AD5-57FD-D574-3F181B764C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2061" y="1700898"/>
            <a:ext cx="2579878" cy="19349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C9B5BD-178A-0661-7D3A-778D3D78001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195226" y="1735243"/>
            <a:ext cx="2579878" cy="1934909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25092687-4548-402D-C69D-7B37EDB7A0E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7989"/>
          <a:stretch/>
        </p:blipFill>
        <p:spPr>
          <a:xfrm>
            <a:off x="4698085" y="3662026"/>
            <a:ext cx="1674115" cy="10870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1223FF-C4BB-E57A-BEC5-11C4F5F856B7}"/>
              </a:ext>
            </a:extLst>
          </p:cNvPr>
          <p:cNvSpPr txBox="1"/>
          <p:nvPr/>
        </p:nvSpPr>
        <p:spPr>
          <a:xfrm>
            <a:off x="4889151" y="3717301"/>
            <a:ext cx="5469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 err="1"/>
              <a:t>n</a:t>
            </a:r>
            <a:r>
              <a:rPr lang="en-US" sz="900" baseline="-25000" dirty="0" err="1"/>
              <a:t>RF</a:t>
            </a:r>
            <a:r>
              <a:rPr lang="en-US" sz="900" dirty="0"/>
              <a:t>=24</a:t>
            </a:r>
            <a:endParaRPr lang="en-GB" sz="9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183BD3-4C49-E418-A250-A40477211B74}"/>
              </a:ext>
            </a:extLst>
          </p:cNvPr>
          <p:cNvSpPr txBox="1"/>
          <p:nvPr/>
        </p:nvSpPr>
        <p:spPr>
          <a:xfrm>
            <a:off x="7379781" y="3772154"/>
            <a:ext cx="5469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 err="1"/>
              <a:t>n</a:t>
            </a:r>
            <a:r>
              <a:rPr lang="en-US" sz="900" baseline="-25000" dirty="0" err="1"/>
              <a:t>RF</a:t>
            </a:r>
            <a:r>
              <a:rPr lang="en-US" sz="900" dirty="0"/>
              <a:t>=16</a:t>
            </a:r>
            <a:endParaRPr lang="en-GB" sz="900" dirty="0"/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1C4F108D-E08E-EF87-266E-00978617FE6B}"/>
              </a:ext>
            </a:extLst>
          </p:cNvPr>
          <p:cNvCxnSpPr>
            <a:cxnSpLocks/>
            <a:stCxn id="16" idx="1"/>
          </p:cNvCxnSpPr>
          <p:nvPr/>
        </p:nvCxnSpPr>
        <p:spPr>
          <a:xfrm rot="10800000">
            <a:off x="3860077" y="3306477"/>
            <a:ext cx="1029075" cy="526240"/>
          </a:xfrm>
          <a:prstGeom prst="bentConnector3">
            <a:avLst>
              <a:gd name="adj1" fmla="val 99083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5D64318F-B2A5-143F-4917-10E7150869D6}"/>
              </a:ext>
            </a:extLst>
          </p:cNvPr>
          <p:cNvCxnSpPr>
            <a:cxnSpLocks/>
          </p:cNvCxnSpPr>
          <p:nvPr/>
        </p:nvCxnSpPr>
        <p:spPr>
          <a:xfrm rot="10800000">
            <a:off x="6687109" y="3432425"/>
            <a:ext cx="749197" cy="475454"/>
          </a:xfrm>
          <a:prstGeom prst="bentConnector3">
            <a:avLst>
              <a:gd name="adj1" fmla="val 99634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51EFDD4-FFC2-7E5B-BF9D-7937F137C8D6}"/>
              </a:ext>
            </a:extLst>
          </p:cNvPr>
          <p:cNvCxnSpPr>
            <a:cxnSpLocks/>
          </p:cNvCxnSpPr>
          <p:nvPr/>
        </p:nvCxnSpPr>
        <p:spPr>
          <a:xfrm flipH="1" flipV="1">
            <a:off x="1259632" y="3208034"/>
            <a:ext cx="35768" cy="4487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4410584-01A2-0B38-4C78-4EF78604CEDF}"/>
              </a:ext>
            </a:extLst>
          </p:cNvPr>
          <p:cNvSpPr txBox="1"/>
          <p:nvPr/>
        </p:nvSpPr>
        <p:spPr>
          <a:xfrm>
            <a:off x="1115616" y="3619730"/>
            <a:ext cx="5469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n</a:t>
            </a:r>
            <a:r>
              <a:rPr lang="en-US" sz="900" baseline="-25000" dirty="0" err="1"/>
              <a:t>RF</a:t>
            </a:r>
            <a:r>
              <a:rPr lang="en-US" sz="900" dirty="0"/>
              <a:t>=32</a:t>
            </a:r>
            <a:endParaRPr lang="en-GB" sz="900" dirty="0"/>
          </a:p>
        </p:txBody>
      </p:sp>
      <p:pic>
        <p:nvPicPr>
          <p:cNvPr id="39" name="Picture 38" descr="Chart, scatter chart&#10;&#10;Description automatically generated">
            <a:extLst>
              <a:ext uri="{FF2B5EF4-FFF2-40B4-BE49-F238E27FC236}">
                <a16:creationId xmlns:a16="http://schemas.microsoft.com/office/drawing/2014/main" id="{DB5304E3-15CA-0974-8CB1-60F9D7FA0F7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177" t="5070" r="8772" b="6268"/>
          <a:stretch/>
        </p:blipFill>
        <p:spPr>
          <a:xfrm>
            <a:off x="4002685" y="1869861"/>
            <a:ext cx="1584176" cy="119636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643A28A-8245-4F5B-6EE3-359B1A5578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49273" y="1912037"/>
            <a:ext cx="812128" cy="212475"/>
          </a:xfrm>
          <a:prstGeom prst="rect">
            <a:avLst/>
          </a:prstGeom>
        </p:spPr>
      </p:pic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160906C-24B3-BC4E-BB87-169F870329B2}"/>
              </a:ext>
            </a:extLst>
          </p:cNvPr>
          <p:cNvCxnSpPr/>
          <p:nvPr/>
        </p:nvCxnSpPr>
        <p:spPr>
          <a:xfrm flipH="1">
            <a:off x="4548197" y="2571750"/>
            <a:ext cx="138103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Picture 48" descr="Chart, scatter chart&#10;&#10;Description automatically generated">
            <a:extLst>
              <a:ext uri="{FF2B5EF4-FFF2-40B4-BE49-F238E27FC236}">
                <a16:creationId xmlns:a16="http://schemas.microsoft.com/office/drawing/2014/main" id="{5EBE91AA-A3AC-EBB2-0A7D-713B2F572A1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424" t="5582" r="6604" b="445"/>
          <a:stretch/>
        </p:blipFill>
        <p:spPr>
          <a:xfrm>
            <a:off x="6742841" y="1895112"/>
            <a:ext cx="1775926" cy="139116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7DE8BB0-067D-828C-18A6-964093358D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50180" y="1923678"/>
            <a:ext cx="812128" cy="212475"/>
          </a:xfrm>
          <a:prstGeom prst="rect">
            <a:avLst/>
          </a:prstGeom>
        </p:spPr>
      </p:pic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9D7FC49-0EE5-EAE5-D705-F8741D584E11}"/>
              </a:ext>
            </a:extLst>
          </p:cNvPr>
          <p:cNvCxnSpPr/>
          <p:nvPr/>
        </p:nvCxnSpPr>
        <p:spPr>
          <a:xfrm flipH="1">
            <a:off x="7240210" y="2616791"/>
            <a:ext cx="138103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E616261E-ED38-AA14-D694-DC31B99244B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t="2262" b="2262"/>
          <a:stretch/>
        </p:blipFill>
        <p:spPr>
          <a:xfrm>
            <a:off x="1244454" y="1852396"/>
            <a:ext cx="1695122" cy="1213834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B3FE035-3F4E-3DC3-CB17-F11D59B5218C}"/>
              </a:ext>
            </a:extLst>
          </p:cNvPr>
          <p:cNvCxnSpPr/>
          <p:nvPr/>
        </p:nvCxnSpPr>
        <p:spPr>
          <a:xfrm flipH="1">
            <a:off x="1695867" y="2558681"/>
            <a:ext cx="138103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026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The TESLA cavity and RCS parameter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Intensity effects &amp; longitudinal beam dynamics: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latin typeface="+mj-lt"/>
              </a:rPr>
              <a:t>	Short-range </a:t>
            </a:r>
            <a:r>
              <a:rPr lang="en-US" sz="1600" b="1" dirty="0" err="1">
                <a:latin typeface="+mj-lt"/>
              </a:rPr>
              <a:t>wakefield</a:t>
            </a:r>
            <a:r>
              <a:rPr lang="en-US" sz="1600" b="1" dirty="0">
                <a:latin typeface="+mj-lt"/>
              </a:rPr>
              <a:t> and beam loading compared to the cavity voltage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Synchrotron tune &amp; Number of RF stations versus emittance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latin typeface="+mj-lt"/>
              </a:rPr>
              <a:t>Emittance evolution during the acceleration stages</a:t>
            </a:r>
          </a:p>
          <a:p>
            <a:r>
              <a:rPr lang="en-US" sz="1600" b="1" dirty="0">
                <a:latin typeface="+mj-lt"/>
              </a:rPr>
              <a:t>Outlook and Summary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CE45C8-59EE-EA9C-7464-15EE61AD94B1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62631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The TESLA cavity and RCS parameter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Intensity effects &amp; longitudinal beam dynamics: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latin typeface="+mj-lt"/>
              </a:rPr>
              <a:t>	Short-range </a:t>
            </a:r>
            <a:r>
              <a:rPr lang="en-US" sz="1600" b="1" dirty="0" err="1">
                <a:latin typeface="+mj-lt"/>
              </a:rPr>
              <a:t>wakefield</a:t>
            </a:r>
            <a:r>
              <a:rPr lang="en-US" sz="1600" b="1" dirty="0">
                <a:latin typeface="+mj-lt"/>
              </a:rPr>
              <a:t> and beam loading compared to the cavity voltage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Synchrotron tune &amp; Number of RF stations versus emittance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Emittance evolution during the acceleration stages</a:t>
            </a:r>
          </a:p>
          <a:p>
            <a:r>
              <a:rPr lang="en-US" sz="1600" b="1" dirty="0">
                <a:latin typeface="+mj-lt"/>
              </a:rPr>
              <a:t>Outlook and Summary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589F6F-892E-D543-3FDB-AA9159F616A9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544459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TextShape 3"/>
          <p:cNvSpPr txBox="1"/>
          <p:nvPr/>
        </p:nvSpPr>
        <p:spPr>
          <a:xfrm>
            <a:off x="1930500" y="4763070"/>
            <a:ext cx="115641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750" spc="-1">
                <a:solidFill>
                  <a:srgbClr val="FFFFFF"/>
                </a:solidFill>
                <a:latin typeface="Arial"/>
              </a:rPr>
              <a:t>13 October 2022</a:t>
            </a:fld>
            <a:endParaRPr lang="en-GB" sz="750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767390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20</a:t>
            </a:fld>
            <a:endParaRPr lang="en-GB" sz="75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Beam transport though the RCS chain:</a:t>
            </a:r>
          </a:p>
          <a:p>
            <a:r>
              <a:rPr lang="en-US" dirty="0"/>
              <a:t>Evolution of bunch parameter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9DFA42AB-E060-C7A6-C13B-E769D3A45C07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20</a:t>
            </a:fld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9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F52928CD-4E5C-9EFB-7141-CC426CD7985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834" y="2098811"/>
            <a:ext cx="3048000" cy="21494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363538-B11D-D01E-7EEB-2EF259D2278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432760" y="1832408"/>
            <a:ext cx="2175997" cy="14019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25A0D1-58F7-3F1B-F2F5-2194004BBD5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6458487" y="3317631"/>
            <a:ext cx="2162523" cy="1461910"/>
          </a:xfrm>
          <a:prstGeom prst="rect">
            <a:avLst/>
          </a:prstGeom>
        </p:spPr>
      </p:pic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9F822CA2-A56E-3C28-4D8F-FE536F5533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97402" y="2254183"/>
            <a:ext cx="2949196" cy="1973751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0D1FB56-2BA3-AF2E-F0C0-C7AFF58817A8}"/>
              </a:ext>
            </a:extLst>
          </p:cNvPr>
          <p:cNvCxnSpPr>
            <a:cxnSpLocks/>
          </p:cNvCxnSpPr>
          <p:nvPr/>
        </p:nvCxnSpPr>
        <p:spPr>
          <a:xfrm flipV="1">
            <a:off x="3563888" y="3935676"/>
            <a:ext cx="288032" cy="4260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Chart, line chart&#10;&#10;Description automatically generated">
            <a:extLst>
              <a:ext uri="{FF2B5EF4-FFF2-40B4-BE49-F238E27FC236}">
                <a16:creationId xmlns:a16="http://schemas.microsoft.com/office/drawing/2014/main" id="{6AEA5C52-6C34-C8A3-39A6-B9542F15EFB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708" t="23942" r="3913" b="7946"/>
          <a:stretch/>
        </p:blipFill>
        <p:spPr>
          <a:xfrm>
            <a:off x="4686299" y="2856976"/>
            <a:ext cx="1669463" cy="811407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0A0AEDB-0466-FFBD-7F09-1EE39C514C35}"/>
              </a:ext>
            </a:extLst>
          </p:cNvPr>
          <p:cNvCxnSpPr>
            <a:cxnSpLocks/>
          </p:cNvCxnSpPr>
          <p:nvPr/>
        </p:nvCxnSpPr>
        <p:spPr>
          <a:xfrm flipV="1">
            <a:off x="3563888" y="3509602"/>
            <a:ext cx="1534665" cy="8521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Shape 1">
            <a:extLst>
              <a:ext uri="{FF2B5EF4-FFF2-40B4-BE49-F238E27FC236}">
                <a16:creationId xmlns:a16="http://schemas.microsoft.com/office/drawing/2014/main" id="{2F666AD9-A204-B66B-D143-3092088955E5}"/>
              </a:ext>
            </a:extLst>
          </p:cNvPr>
          <p:cNvSpPr txBox="1"/>
          <p:nvPr/>
        </p:nvSpPr>
        <p:spPr>
          <a:xfrm>
            <a:off x="276087" y="1203598"/>
            <a:ext cx="8197368" cy="393990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the bunch length, energy spread and emittance evolve when propagating the bunch through not one, but all RCS?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RCS with </a:t>
            </a:r>
            <a:r>
              <a:rPr lang="en-US" sz="1600" b="1" i="1" spc="-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b="1" spc="-1" baseline="-2500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US" sz="1600" b="1" spc="-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=48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5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Unmatched bunch remains main problem</a:t>
            </a:r>
            <a:r>
              <a:rPr lang="en-US" sz="1600" b="1" spc="-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emittance growth 90%</a:t>
            </a: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D65F66-DB41-B7A6-A633-CEB0B3F6F79D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883979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92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276087" y="1203598"/>
            <a:ext cx="8197368" cy="393990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the bunch length, energy spread and emittance evolve when propagating the bunch through not one, but all RCS?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RCS with </a:t>
            </a:r>
            <a:r>
              <a:rPr lang="en-US" sz="1600" b="1" i="1" spc="-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b="1" spc="-1" baseline="-2500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US" sz="1600" b="1" spc="-1" baseline="-25000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spc="-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48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600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Unmatched beam main problem, emittance growth 90%</a:t>
            </a: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 Optimize voltages ≙ acc. time ≙ decay rate between RCS</a:t>
            </a: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767390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21</a:t>
            </a:fld>
            <a:endParaRPr lang="en-GB" sz="75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Beam transport though the RCS chain:</a:t>
            </a:r>
          </a:p>
          <a:p>
            <a:r>
              <a:rPr lang="en-US" dirty="0"/>
              <a:t>Evolution of bunch parameter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9DFA42AB-E060-C7A6-C13B-E769D3A45C07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21</a:t>
            </a:fld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5CF232A5-88A0-5E56-35AA-2CD8BC60B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402" y="2254183"/>
            <a:ext cx="2949196" cy="197375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3257664-CB88-915E-9FD5-6FF0723AC2A2}"/>
              </a:ext>
            </a:extLst>
          </p:cNvPr>
          <p:cNvCxnSpPr>
            <a:cxnSpLocks/>
          </p:cNvCxnSpPr>
          <p:nvPr/>
        </p:nvCxnSpPr>
        <p:spPr>
          <a:xfrm flipV="1">
            <a:off x="3563888" y="3935676"/>
            <a:ext cx="288032" cy="4260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AA02E90-FD2E-6365-D9CF-2C0737EC203D}"/>
              </a:ext>
            </a:extLst>
          </p:cNvPr>
          <p:cNvSpPr txBox="1"/>
          <p:nvPr/>
        </p:nvSpPr>
        <p:spPr>
          <a:xfrm>
            <a:off x="6397777" y="1884354"/>
            <a:ext cx="2470136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Final bunch parameter:</a:t>
            </a:r>
          </a:p>
          <a:p>
            <a:pPr>
              <a:lnSpc>
                <a:spcPct val="150000"/>
              </a:lnSpc>
            </a:pP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4</a:t>
            </a:r>
            <a:r>
              <a:rPr lang="en-US" sz="16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ps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6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 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&lt; 0.19 eVs </a:t>
            </a:r>
          </a:p>
          <a:p>
            <a:pPr algn="r"/>
            <a:r>
              <a:rPr lang="en-US" sz="105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(190MeVm)	</a:t>
            </a:r>
          </a:p>
          <a:p>
            <a:endParaRPr lang="en-US" sz="1050" dirty="0"/>
          </a:p>
          <a:p>
            <a:r>
              <a:rPr lang="en-US" sz="1600" spc="-1" dirty="0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4s</a:t>
            </a:r>
            <a:r>
              <a:rPr lang="en-US" sz="1600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t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0.08 ns </a:t>
            </a:r>
            <a:endParaRPr lang="en-US" sz="1600" spc="-1" baseline="-25000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  <a:sym typeface="Wingdings" panose="05000000000000000000" pitchFamily="2" charset="2"/>
            </a:endParaRPr>
          </a:p>
          <a:p>
            <a:r>
              <a:rPr lang="en-US" sz="1600" spc="-1" dirty="0" err="1">
                <a:solidFill>
                  <a:srgbClr val="171717"/>
                </a:solidFill>
                <a:latin typeface="Symbol" panose="05050102010706020507" pitchFamily="18" charset="2"/>
                <a:cs typeface="Mangal" panose="02040503050203030202" pitchFamily="18" charset="0"/>
                <a:sym typeface="Wingdings" panose="05000000000000000000" pitchFamily="2" charset="2"/>
              </a:rPr>
              <a:t>s</a:t>
            </a:r>
            <a:r>
              <a:rPr lang="en-US" sz="1600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E</a:t>
            </a:r>
            <a:r>
              <a:rPr lang="en-US" sz="16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0.6 GeV</a:t>
            </a:r>
            <a:endParaRPr lang="en-US" sz="1600" dirty="0"/>
          </a:p>
          <a:p>
            <a:endParaRPr lang="en-GB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55B88-ED41-9756-8D2F-CD87188B8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24" y="2090094"/>
            <a:ext cx="3017822" cy="21297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8D67F0-2346-45EA-0C25-2CF5780EC1D3}"/>
              </a:ext>
            </a:extLst>
          </p:cNvPr>
          <p:cNvSpPr txBox="1"/>
          <p:nvPr/>
        </p:nvSpPr>
        <p:spPr>
          <a:xfrm>
            <a:off x="6483071" y="3534318"/>
            <a:ext cx="2426857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Factor 2-3 above nominal, but improvement with better matching</a:t>
            </a:r>
            <a:endParaRPr lang="en-GB" sz="1600" dirty="0"/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A8F1416F-B453-39BC-2CFC-6B5530ED34C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08" t="23942" r="3913" b="7946"/>
          <a:stretch/>
        </p:blipFill>
        <p:spPr>
          <a:xfrm>
            <a:off x="4686299" y="2856976"/>
            <a:ext cx="1669463" cy="81140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4F9B818-8E2D-C154-E262-5ECF4B9F2EA5}"/>
              </a:ext>
            </a:extLst>
          </p:cNvPr>
          <p:cNvCxnSpPr>
            <a:cxnSpLocks/>
          </p:cNvCxnSpPr>
          <p:nvPr/>
        </p:nvCxnSpPr>
        <p:spPr>
          <a:xfrm flipV="1">
            <a:off x="3563888" y="3509602"/>
            <a:ext cx="1534665" cy="8521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03505AB-DC0C-307D-DA60-A1799B4E06EE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525491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01AD4590-9489-E59F-F818-6D7E001C1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8764" y="1995686"/>
            <a:ext cx="1997732" cy="1336983"/>
          </a:xfrm>
          <a:prstGeom prst="rect">
            <a:avLst/>
          </a:prstGeom>
        </p:spPr>
      </p:pic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7283152" cy="3536156"/>
          </a:xfrm>
        </p:spPr>
        <p:txBody>
          <a:bodyPr/>
          <a:lstStyle/>
          <a:p>
            <a:r>
              <a:rPr lang="en-US" sz="1800" b="1" dirty="0">
                <a:latin typeface="+mj-lt"/>
              </a:rPr>
              <a:t>Parameter to be optimized  for the construction point-of-view:</a:t>
            </a:r>
          </a:p>
          <a:p>
            <a:pPr lvl="1"/>
            <a:r>
              <a:rPr lang="en-US" sz="1600" b="1" dirty="0">
                <a:latin typeface="+mj-lt"/>
              </a:rPr>
              <a:t>Decay rate: </a:t>
            </a:r>
            <a:r>
              <a:rPr lang="en-US" sz="1600" dirty="0">
                <a:latin typeface="+mj-lt"/>
              </a:rPr>
              <a:t>RF voltage and ramp rates better distributed to e.g. lose more muons earlier and less later. </a:t>
            </a:r>
            <a:r>
              <a:rPr lang="en-US" sz="1600" b="1" dirty="0">
                <a:latin typeface="+mj-lt"/>
              </a:rPr>
              <a:t>Matching improved?</a:t>
            </a:r>
          </a:p>
          <a:p>
            <a:pPr lvl="1"/>
            <a:r>
              <a:rPr lang="en-US" sz="1600" b="1" dirty="0">
                <a:latin typeface="+mj-lt"/>
              </a:rPr>
              <a:t>Synchronous phase ⇔</a:t>
            </a:r>
            <a:r>
              <a:rPr lang="en-US" sz="1600" dirty="0">
                <a:latin typeface="+mj-lt"/>
              </a:rPr>
              <a:t> higher voltage </a:t>
            </a:r>
            <a:r>
              <a:rPr lang="en-US" sz="1600" b="1" dirty="0">
                <a:latin typeface="+mj-lt"/>
              </a:rPr>
              <a:t>⇔</a:t>
            </a:r>
            <a:r>
              <a:rPr lang="en-US" sz="1600" dirty="0">
                <a:latin typeface="+mj-lt"/>
              </a:rPr>
              <a:t> emittance budget</a:t>
            </a:r>
          </a:p>
          <a:p>
            <a:pPr lvl="1"/>
            <a:r>
              <a:rPr lang="en-US" sz="1600" b="1" dirty="0">
                <a:latin typeface="+mj-lt"/>
              </a:rPr>
              <a:t>Beam optics</a:t>
            </a:r>
            <a:r>
              <a:rPr lang="en-US" sz="1600" dirty="0">
                <a:latin typeface="+mj-lt"/>
              </a:rPr>
              <a:t>, see e.g. </a:t>
            </a:r>
            <a:r>
              <a:rPr lang="en-US" sz="1600" dirty="0">
                <a:latin typeface="+mj-lt"/>
                <a:hlinkClick r:id="rId3"/>
              </a:rPr>
              <a:t>talk</a:t>
            </a:r>
            <a:r>
              <a:rPr lang="en-US" sz="1600" dirty="0">
                <a:latin typeface="+mj-lt"/>
              </a:rPr>
              <a:t> by A. </a:t>
            </a:r>
            <a:r>
              <a:rPr lang="en-US" sz="1600" dirty="0" err="1">
                <a:latin typeface="+mj-lt"/>
              </a:rPr>
              <a:t>Chancé</a:t>
            </a:r>
            <a:r>
              <a:rPr lang="en-US" sz="1600" dirty="0">
                <a:latin typeface="+mj-lt"/>
              </a:rPr>
              <a:t> before</a:t>
            </a:r>
          </a:p>
          <a:p>
            <a:pPr lvl="1"/>
            <a:r>
              <a:rPr lang="en-US" sz="1600" b="1" dirty="0">
                <a:latin typeface="+mj-lt"/>
              </a:rPr>
              <a:t>Magnet’s ramping functions:</a:t>
            </a:r>
            <a:r>
              <a:rPr lang="en-US" sz="1600" dirty="0">
                <a:latin typeface="+mj-lt"/>
              </a:rPr>
              <a:t> See my talk tomorrow at 14:20</a:t>
            </a:r>
          </a:p>
          <a:p>
            <a:pPr lvl="1"/>
            <a:endParaRPr lang="en-US" sz="1200" b="1" dirty="0">
              <a:latin typeface="+mj-lt"/>
            </a:endParaRPr>
          </a:p>
          <a:p>
            <a:r>
              <a:rPr lang="en-US" sz="1800" b="1" dirty="0">
                <a:latin typeface="+mj-lt"/>
              </a:rPr>
              <a:t>Multi-turn </a:t>
            </a:r>
            <a:r>
              <a:rPr lang="en-US" sz="1800" b="1" dirty="0" err="1">
                <a:latin typeface="+mj-lt"/>
              </a:rPr>
              <a:t>wakefields</a:t>
            </a:r>
            <a:r>
              <a:rPr lang="en-US" sz="1800" b="1" dirty="0">
                <a:latin typeface="+mj-lt"/>
              </a:rPr>
              <a:t> and resistive-wall impedance will have an effect, which must be included</a:t>
            </a:r>
          </a:p>
          <a:p>
            <a:endParaRPr lang="en-US" sz="1800" b="1" dirty="0">
              <a:latin typeface="+mj-lt"/>
            </a:endParaRPr>
          </a:p>
          <a:p>
            <a:r>
              <a:rPr lang="en-US" sz="1800" b="1" dirty="0" err="1">
                <a:latin typeface="+mj-lt"/>
              </a:rPr>
              <a:t>Wakefields</a:t>
            </a:r>
            <a:r>
              <a:rPr lang="en-US" sz="1800" b="1" dirty="0">
                <a:latin typeface="+mj-lt"/>
              </a:rPr>
              <a:t> of the counter-rotating bunch remains open question</a:t>
            </a:r>
          </a:p>
          <a:p>
            <a:endParaRPr lang="en-US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– Follow ups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12" name="Arc 11">
            <a:extLst>
              <a:ext uri="{FF2B5EF4-FFF2-40B4-BE49-F238E27FC236}">
                <a16:creationId xmlns:a16="http://schemas.microsoft.com/office/drawing/2014/main" id="{81A9600A-2ADC-2C3B-9149-02F211AD70C8}"/>
              </a:ext>
            </a:extLst>
          </p:cNvPr>
          <p:cNvSpPr/>
          <p:nvPr/>
        </p:nvSpPr>
        <p:spPr>
          <a:xfrm rot="20980768">
            <a:off x="5870311" y="1995486"/>
            <a:ext cx="1709092" cy="1147232"/>
          </a:xfrm>
          <a:prstGeom prst="arc">
            <a:avLst>
              <a:gd name="adj1" fmla="val 16200000"/>
              <a:gd name="adj2" fmla="val 23037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6F2D92-E73D-F79D-35ED-237DA78D3315}"/>
              </a:ext>
            </a:extLst>
          </p:cNvPr>
          <p:cNvSpPr txBox="1"/>
          <p:nvPr/>
        </p:nvSpPr>
        <p:spPr>
          <a:xfrm>
            <a:off x="7672026" y="2499742"/>
            <a:ext cx="1378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Smaller emittance blow-up</a:t>
            </a:r>
            <a:endParaRPr lang="en-GB" sz="105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876BDDF-1F92-52D6-9D9F-D77FE3A3F184}"/>
              </a:ext>
            </a:extLst>
          </p:cNvPr>
          <p:cNvCxnSpPr>
            <a:cxnSpLocks/>
          </p:cNvCxnSpPr>
          <p:nvPr/>
        </p:nvCxnSpPr>
        <p:spPr>
          <a:xfrm flipH="1">
            <a:off x="7524328" y="2850647"/>
            <a:ext cx="216024" cy="1937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33E65EF-624F-2A49-47F8-73629A7F9BC8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133478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</p:spPr>
        <p:txBody>
          <a:bodyPr/>
          <a:lstStyle/>
          <a:p>
            <a:r>
              <a:rPr lang="en-US" sz="1600" b="1" dirty="0">
                <a:latin typeface="+mj-lt"/>
              </a:rPr>
              <a:t>1.3 GHz TESLA Cavity </a:t>
            </a:r>
            <a:r>
              <a:rPr lang="en-US" sz="1600" b="1" u="sng" dirty="0">
                <a:latin typeface="+mj-lt"/>
              </a:rPr>
              <a:t>suited for muon acceleration</a:t>
            </a:r>
            <a:r>
              <a:rPr lang="en-US" sz="1600" b="1" dirty="0">
                <a:latin typeface="+mj-lt"/>
              </a:rPr>
              <a:t> in the RCSs, but not all effects studied</a:t>
            </a:r>
          </a:p>
          <a:p>
            <a:endParaRPr lang="en-US" sz="1600" b="1" dirty="0">
              <a:latin typeface="+mj-lt"/>
            </a:endParaRPr>
          </a:p>
          <a:p>
            <a:r>
              <a:rPr lang="en-US" sz="1600" b="1" dirty="0">
                <a:latin typeface="+mj-lt"/>
              </a:rPr>
              <a:t>High intensities: Short-range </a:t>
            </a:r>
            <a:r>
              <a:rPr lang="en-US" sz="1600" b="1" dirty="0" err="1">
                <a:latin typeface="+mj-lt"/>
              </a:rPr>
              <a:t>wakefields</a:t>
            </a:r>
            <a:r>
              <a:rPr lang="en-US" sz="1600" b="1" dirty="0">
                <a:latin typeface="+mj-lt"/>
              </a:rPr>
              <a:t> and beam loading cause induced voltage ~2 MV/m per cavity, or 10% of </a:t>
            </a:r>
            <a:r>
              <a:rPr lang="en-US" sz="1600" b="1" i="1" dirty="0" err="1">
                <a:latin typeface="+mj-lt"/>
              </a:rPr>
              <a:t>V</a:t>
            </a:r>
            <a:r>
              <a:rPr lang="en-US" sz="1600" b="1" baseline="-25000" dirty="0" err="1">
                <a:latin typeface="+mj-lt"/>
              </a:rPr>
              <a:t>acc</a:t>
            </a:r>
            <a:r>
              <a:rPr lang="en-US" sz="1600" b="1" dirty="0">
                <a:latin typeface="+mj-lt"/>
              </a:rPr>
              <a:t>, but do not harm beam transport due to the high </a:t>
            </a:r>
            <a:r>
              <a:rPr lang="en-US" sz="1600" b="1" i="1" dirty="0">
                <a:latin typeface="+mj-lt"/>
              </a:rPr>
              <a:t>Q</a:t>
            </a:r>
            <a:r>
              <a:rPr lang="en-US" sz="1600" b="1" baseline="-25000" dirty="0">
                <a:latin typeface="+mj-lt"/>
              </a:rPr>
              <a:t>s</a:t>
            </a:r>
            <a:r>
              <a:rPr lang="en-US" sz="1600" b="1" dirty="0">
                <a:latin typeface="+mj-lt"/>
              </a:rPr>
              <a:t> and high </a:t>
            </a:r>
            <a:r>
              <a:rPr lang="en-US" sz="1600" b="1" i="1" dirty="0">
                <a:latin typeface="+mj-lt"/>
              </a:rPr>
              <a:t>V</a:t>
            </a:r>
            <a:r>
              <a:rPr lang="en-US" sz="1600" b="1" baseline="-25000" dirty="0">
                <a:latin typeface="+mj-lt"/>
              </a:rPr>
              <a:t>RF</a:t>
            </a:r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r>
              <a:rPr lang="en-US" sz="1600" b="1" dirty="0">
                <a:latin typeface="+mj-lt"/>
              </a:rPr>
              <a:t>Beam is transported with % level emittance growth in each RCS, if </a:t>
            </a:r>
            <a:r>
              <a:rPr lang="en-US" sz="1600" b="1" i="1" dirty="0" err="1">
                <a:latin typeface="+mj-lt"/>
              </a:rPr>
              <a:t>n</a:t>
            </a:r>
            <a:r>
              <a:rPr lang="en-US" sz="1600" b="1" baseline="-25000" dirty="0" err="1">
                <a:latin typeface="+mj-lt"/>
              </a:rPr>
              <a:t>RF</a:t>
            </a:r>
            <a:r>
              <a:rPr lang="en-US" sz="1600" b="1" dirty="0">
                <a:latin typeface="+mj-lt"/>
              </a:rPr>
              <a:t> high enough</a:t>
            </a:r>
          </a:p>
          <a:p>
            <a:endParaRPr lang="en-US" sz="1600" b="1" dirty="0">
              <a:latin typeface="+mj-lt"/>
            </a:endParaRPr>
          </a:p>
          <a:p>
            <a:r>
              <a:rPr lang="en-US" sz="1600" b="1" u="sng" dirty="0">
                <a:latin typeface="+mj-lt"/>
              </a:rPr>
              <a:t>A large number of RF </a:t>
            </a:r>
            <a:r>
              <a:rPr lang="en-US" sz="1600" b="1" dirty="0">
                <a:latin typeface="+mj-lt"/>
              </a:rPr>
              <a:t>stations on the order </a:t>
            </a:r>
            <a:r>
              <a:rPr lang="en-US" sz="1600" b="1" i="1" dirty="0" err="1">
                <a:latin typeface="+mj-lt"/>
              </a:rPr>
              <a:t>n</a:t>
            </a:r>
            <a:r>
              <a:rPr lang="en-US" sz="1600" b="1" baseline="-25000" dirty="0" err="1">
                <a:latin typeface="+mj-lt"/>
              </a:rPr>
              <a:t>RF</a:t>
            </a:r>
            <a:r>
              <a:rPr lang="en-US" sz="1600" b="1" dirty="0">
                <a:latin typeface="+mj-lt"/>
              </a:rPr>
              <a:t> = 32 needed to ensure a sufficiently low synchrotron tune between the stations</a:t>
            </a:r>
          </a:p>
          <a:p>
            <a:endParaRPr lang="en-US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+mj-lt"/>
              </a:rPr>
              <a:t>Summary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6" name="Arrow: Left-Right 5">
            <a:extLst>
              <a:ext uri="{FF2B5EF4-FFF2-40B4-BE49-F238E27FC236}">
                <a16:creationId xmlns:a16="http://schemas.microsoft.com/office/drawing/2014/main" id="{E100A448-51D9-A484-BA23-824EAD2DCDA1}"/>
              </a:ext>
            </a:extLst>
          </p:cNvPr>
          <p:cNvSpPr/>
          <p:nvPr/>
        </p:nvSpPr>
        <p:spPr>
          <a:xfrm rot="5400000">
            <a:off x="4434272" y="3687874"/>
            <a:ext cx="360040" cy="144016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0F9DED-97D5-2BE6-331D-40CB20FCA88A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220038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5FE03185-2997-4E73-8CCB-7FC6A6BEF0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" b="335"/>
          <a:stretch/>
        </p:blipFill>
        <p:spPr>
          <a:xfrm>
            <a:off x="3292769" y="1287160"/>
            <a:ext cx="2558462" cy="256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53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32DB1D18-22C6-40AD-EFF7-1ECE44AF779B}"/>
              </a:ext>
            </a:extLst>
          </p:cNvPr>
          <p:cNvGrpSpPr/>
          <p:nvPr/>
        </p:nvGrpSpPr>
        <p:grpSpPr>
          <a:xfrm>
            <a:off x="462783" y="915566"/>
            <a:ext cx="8532440" cy="3581076"/>
            <a:chOff x="611560" y="1063625"/>
            <a:chExt cx="8532440" cy="358107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67455F-E1FE-F3AA-7B8F-D66EC4813D54}"/>
                </a:ext>
              </a:extLst>
            </p:cNvPr>
            <p:cNvSpPr/>
            <p:nvPr/>
          </p:nvSpPr>
          <p:spPr>
            <a:xfrm>
              <a:off x="1156430" y="2464882"/>
              <a:ext cx="843762" cy="843762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norm.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cond. RCS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86DD56C-4033-9D4F-A556-2EA34E5BD01F}"/>
                </a:ext>
              </a:extLst>
            </p:cNvPr>
            <p:cNvCxnSpPr>
              <a:cxnSpLocks/>
            </p:cNvCxnSpPr>
            <p:nvPr/>
          </p:nvCxnSpPr>
          <p:spPr>
            <a:xfrm>
              <a:off x="611560" y="2887538"/>
              <a:ext cx="544870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headEnd w="med" len="lg"/>
              <a:tailEnd type="triangle" w="med" len="lg"/>
            </a:ln>
            <a:effectLst/>
          </p:spPr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5C7CD8B-F8E5-ABDF-3515-A8CEECD435EB}"/>
                </a:ext>
              </a:extLst>
            </p:cNvPr>
            <p:cNvGrpSpPr/>
            <p:nvPr/>
          </p:nvGrpSpPr>
          <p:grpSpPr>
            <a:xfrm>
              <a:off x="3907238" y="2121657"/>
              <a:ext cx="2074976" cy="1530213"/>
              <a:chOff x="5824500" y="1579200"/>
              <a:chExt cx="2611666" cy="1926000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EC3D35AD-B55A-D1CB-13B0-C08BE6751BF5}"/>
                  </a:ext>
                </a:extLst>
              </p:cNvPr>
              <p:cNvSpPr/>
              <p:nvPr/>
            </p:nvSpPr>
            <p:spPr>
              <a:xfrm>
                <a:off x="5824500" y="1579200"/>
                <a:ext cx="1926000" cy="19260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25400" cap="flat" cmpd="sng" algn="ctr">
                <a:solidFill>
                  <a:srgbClr val="C0504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hybrid</a:t>
                </a:r>
                <a:br>
                  <a:rPr kumimoji="0" lang="en-US" sz="2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2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RCS</a:t>
                </a:r>
                <a:br>
                  <a:rPr lang="en-GB" sz="2100" kern="0" dirty="0">
                    <a:solidFill>
                      <a:prstClr val="white"/>
                    </a:solidFill>
                    <a:latin typeface="Calibri"/>
                  </a:rPr>
                </a:br>
                <a:r>
                  <a:rPr lang="en-GB" sz="2100" kern="0" dirty="0">
                    <a:solidFill>
                      <a:prstClr val="white"/>
                    </a:solidFill>
                    <a:latin typeface="Calibri"/>
                  </a:rPr>
                  <a:t>1.5 </a:t>
                </a:r>
                <a:r>
                  <a:rPr lang="en-GB" sz="2100" kern="0" dirty="0" err="1">
                    <a:solidFill>
                      <a:prstClr val="white"/>
                    </a:solidFill>
                    <a:latin typeface="Calibri"/>
                  </a:rPr>
                  <a:t>TeV</a:t>
                </a:r>
                <a:endParaRPr kumimoji="0" lang="en-US" sz="2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A8C972D9-63FF-15B6-3BEF-E58476D520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0366" y="2543175"/>
                <a:ext cx="6858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headEnd w="med" len="lg"/>
                <a:tailEnd type="triangle" w="med" len="lg"/>
              </a:ln>
              <a:effectLst/>
            </p:spPr>
          </p:cxnSp>
        </p:grp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EBBD1C4-5CE2-8D58-1086-1A766C486BAE}"/>
                </a:ext>
              </a:extLst>
            </p:cNvPr>
            <p:cNvCxnSpPr>
              <a:cxnSpLocks/>
            </p:cNvCxnSpPr>
            <p:nvPr/>
          </p:nvCxnSpPr>
          <p:spPr>
            <a:xfrm>
              <a:off x="2004006" y="2887538"/>
              <a:ext cx="544870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headEnd w="med" len="lg"/>
              <a:tailEnd type="triangle" w="med" len="lg"/>
            </a:ln>
            <a:effectLst/>
          </p:spPr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2AF2D93-37B9-2ABB-C07E-689517952659}"/>
                </a:ext>
              </a:extLst>
            </p:cNvPr>
            <p:cNvGrpSpPr/>
            <p:nvPr/>
          </p:nvGrpSpPr>
          <p:grpSpPr>
            <a:xfrm>
              <a:off x="2531834" y="2464882"/>
              <a:ext cx="1388632" cy="843762"/>
              <a:chOff x="4093350" y="2011200"/>
              <a:chExt cx="1747800" cy="1062000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C7760178-33A4-D5BC-C60E-B9940D889B17}"/>
                  </a:ext>
                </a:extLst>
              </p:cNvPr>
              <p:cNvSpPr/>
              <p:nvPr/>
            </p:nvSpPr>
            <p:spPr>
              <a:xfrm>
                <a:off x="4093350" y="2011200"/>
                <a:ext cx="1062000" cy="1062000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hybrid  RCS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475AA964-7182-9178-A441-49BEECFED7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5350" y="2544600"/>
                <a:ext cx="6858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headEnd w="med" len="lg"/>
                <a:tailEnd type="triangle" w="med" len="lg"/>
              </a:ln>
              <a:effectLst/>
            </p:spPr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27025D5-A806-C255-3812-DD40DE53B699}"/>
                </a:ext>
              </a:extLst>
            </p:cNvPr>
            <p:cNvGrpSpPr/>
            <p:nvPr/>
          </p:nvGrpSpPr>
          <p:grpSpPr>
            <a:xfrm>
              <a:off x="914266" y="2198880"/>
              <a:ext cx="2663809" cy="1419712"/>
              <a:chOff x="2057400" y="1676396"/>
              <a:chExt cx="3352800" cy="1786918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6617232C-516B-F506-E9E0-ABB990D1BEE6}"/>
                  </a:ext>
                </a:extLst>
              </p:cNvPr>
              <p:cNvSpPr/>
              <p:nvPr/>
            </p:nvSpPr>
            <p:spPr>
              <a:xfrm>
                <a:off x="2057400" y="1676396"/>
                <a:ext cx="3352800" cy="1752604"/>
              </a:xfrm>
              <a:prstGeom prst="roundRect">
                <a:avLst/>
              </a:prstGeom>
              <a:noFill/>
              <a:ln w="4445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3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5684330-C3C1-FA54-F966-1C561042AD10}"/>
                  </a:ext>
                </a:extLst>
              </p:cNvPr>
              <p:cNvSpPr txBox="1"/>
              <p:nvPr/>
            </p:nvSpPr>
            <p:spPr>
              <a:xfrm>
                <a:off x="2384235" y="3095300"/>
                <a:ext cx="2676179" cy="3680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22041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Both in the same tunnel</a:t>
                </a:r>
                <a:endParaRPr kumimoji="0" lang="en-US" sz="13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3E4B3F7-6C18-DC0F-716B-408DFC91337A}"/>
                </a:ext>
              </a:extLst>
            </p:cNvPr>
            <p:cNvSpPr/>
            <p:nvPr/>
          </p:nvSpPr>
          <p:spPr>
            <a:xfrm>
              <a:off x="5998914" y="1331670"/>
              <a:ext cx="3109282" cy="3109284"/>
            </a:xfrm>
            <a:prstGeom prst="ellipse">
              <a:avLst/>
            </a:prstGeom>
            <a:solidFill>
              <a:srgbClr val="C0504D">
                <a:lumMod val="60000"/>
                <a:lumOff val="40000"/>
              </a:srgbClr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hybrid</a:t>
              </a:r>
              <a:br>
                <a:rPr kumimoji="0" lang="en-US" sz="2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2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RCS</a:t>
              </a:r>
              <a:br>
                <a:rPr kumimoji="0" lang="en-US" sz="2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2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 </a:t>
              </a:r>
              <a:r>
                <a:rPr kumimoji="0" lang="en-US" sz="2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TeV</a:t>
              </a:r>
              <a:endParaRPr kumimoji="0" lang="en-GB" sz="2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1678342-F976-B108-22F7-D9AF469AEC79}"/>
                </a:ext>
              </a:extLst>
            </p:cNvPr>
            <p:cNvSpPr/>
            <p:nvPr/>
          </p:nvSpPr>
          <p:spPr>
            <a:xfrm>
              <a:off x="8305800" y="1063625"/>
              <a:ext cx="838200" cy="35361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6AE2E48-FDE2-9AF5-80FA-01C6D80ECAD9}"/>
                </a:ext>
              </a:extLst>
            </p:cNvPr>
            <p:cNvSpPr/>
            <p:nvPr/>
          </p:nvSpPr>
          <p:spPr>
            <a:xfrm>
              <a:off x="5796136" y="1118944"/>
              <a:ext cx="3347864" cy="9801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BB8C085-B65B-29A4-E67D-406DECED1B20}"/>
                </a:ext>
              </a:extLst>
            </p:cNvPr>
            <p:cNvSpPr/>
            <p:nvPr/>
          </p:nvSpPr>
          <p:spPr>
            <a:xfrm>
              <a:off x="5796136" y="3664574"/>
              <a:ext cx="3347864" cy="9801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</p:spPr>
        <p:txBody>
          <a:bodyPr/>
          <a:lstStyle/>
          <a:p>
            <a:r>
              <a:rPr lang="en-US" sz="1600" b="1" dirty="0">
                <a:latin typeface="+mj-lt"/>
              </a:rPr>
              <a:t>Chain of rapid cycling synchrotrons, counter-rotating </a:t>
            </a:r>
            <a:r>
              <a:rPr lang="en-US" sz="1600" b="1" dirty="0">
                <a:latin typeface="Symbol" panose="05050102010706020507" pitchFamily="18" charset="2"/>
              </a:rPr>
              <a:t>m</a:t>
            </a:r>
            <a:r>
              <a:rPr lang="en-US" sz="1600" b="1" baseline="30000" dirty="0">
                <a:latin typeface="+mj-lt"/>
              </a:rPr>
              <a:t>+</a:t>
            </a:r>
            <a:r>
              <a:rPr lang="en-US" sz="1600" b="1" dirty="0">
                <a:latin typeface="+mj-lt"/>
              </a:rPr>
              <a:t>/</a:t>
            </a:r>
            <a:r>
              <a:rPr lang="en-US" sz="1600" b="1" dirty="0">
                <a:latin typeface="Symbol" panose="05050102010706020507" pitchFamily="18" charset="2"/>
              </a:rPr>
              <a:t>m</a:t>
            </a:r>
            <a:r>
              <a:rPr lang="en-US" sz="1600" b="1" baseline="30000" dirty="0">
                <a:latin typeface="+mj-lt"/>
              </a:rPr>
              <a:t>-</a:t>
            </a:r>
            <a:r>
              <a:rPr lang="en-US" sz="1600" b="1" dirty="0">
                <a:latin typeface="+mj-lt"/>
              </a:rPr>
              <a:t> beams</a:t>
            </a:r>
            <a:br>
              <a:rPr lang="en-US" sz="1600" b="1" dirty="0">
                <a:latin typeface="+mj-lt"/>
              </a:rPr>
            </a:br>
            <a:r>
              <a:rPr lang="en-US" sz="1600" b="1" dirty="0">
                <a:latin typeface="+mj-lt"/>
              </a:rPr>
              <a:t>        </a:t>
            </a:r>
            <a:r>
              <a:rPr lang="en-US" sz="1600" b="1" dirty="0">
                <a:latin typeface="+mj-lt"/>
                <a:sym typeface="Symbol" panose="05050102010706020507" pitchFamily="18" charset="2"/>
              </a:rPr>
              <a:t></a:t>
            </a:r>
            <a:r>
              <a:rPr lang="en-US" sz="1600" b="1" dirty="0">
                <a:latin typeface="+mj-lt"/>
              </a:rPr>
              <a:t> 63 GeV </a:t>
            </a:r>
            <a:r>
              <a:rPr lang="en-US" sz="1600" b="1" dirty="0">
                <a:latin typeface="+mj-lt"/>
                <a:sym typeface="Symbol" panose="05050102010706020507" pitchFamily="18" charset="2"/>
              </a:rPr>
              <a:t></a:t>
            </a:r>
            <a:r>
              <a:rPr lang="en-US" sz="1600" b="1" dirty="0">
                <a:latin typeface="+mj-lt"/>
              </a:rPr>
              <a:t> 314 GeV </a:t>
            </a:r>
            <a:r>
              <a:rPr lang="en-US" sz="1600" b="1" dirty="0">
                <a:latin typeface="+mj-lt"/>
                <a:sym typeface="Symbol" panose="05050102010706020507" pitchFamily="18" charset="2"/>
              </a:rPr>
              <a:t></a:t>
            </a:r>
            <a:r>
              <a:rPr lang="en-US" sz="1600" b="1" dirty="0">
                <a:latin typeface="+mj-lt"/>
              </a:rPr>
              <a:t> 750 GeV </a:t>
            </a:r>
            <a:r>
              <a:rPr lang="en-US" sz="1600" b="1" dirty="0">
                <a:latin typeface="+mj-lt"/>
                <a:sym typeface="Symbol" panose="05050102010706020507" pitchFamily="18" charset="2"/>
              </a:rPr>
              <a:t></a:t>
            </a:r>
            <a:r>
              <a:rPr lang="en-US" sz="1600" b="1" dirty="0">
                <a:latin typeface="+mj-lt"/>
              </a:rPr>
              <a:t> 1.5 </a:t>
            </a:r>
            <a:r>
              <a:rPr lang="en-US" sz="1600" b="1" dirty="0" err="1">
                <a:latin typeface="+mj-lt"/>
              </a:rPr>
              <a:t>TeV</a:t>
            </a:r>
            <a:r>
              <a:rPr lang="en-US" sz="1600" b="1" dirty="0">
                <a:latin typeface="+mj-lt"/>
              </a:rPr>
              <a:t> (</a:t>
            </a:r>
            <a:r>
              <a:rPr lang="en-US" sz="1600" b="1" dirty="0">
                <a:latin typeface="+mj-lt"/>
                <a:sym typeface="Symbol" panose="05050102010706020507" pitchFamily="18" charset="2"/>
              </a:rPr>
              <a:t></a:t>
            </a:r>
            <a:r>
              <a:rPr lang="en-US" sz="1600" b="1" dirty="0">
                <a:latin typeface="+mj-lt"/>
              </a:rPr>
              <a:t> 5 </a:t>
            </a:r>
            <a:r>
              <a:rPr lang="en-US" sz="1600" b="1" dirty="0" err="1">
                <a:latin typeface="+mj-lt"/>
              </a:rPr>
              <a:t>TeV</a:t>
            </a:r>
            <a:r>
              <a:rPr lang="en-US" sz="1600" b="1" dirty="0">
                <a:latin typeface="+mj-lt"/>
              </a:rPr>
              <a:t>)</a:t>
            </a: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r>
              <a:rPr lang="en-US" sz="1600" b="1" dirty="0">
                <a:latin typeface="+mj-lt"/>
              </a:rPr>
              <a:t>Hybrid RCSs have intersecting normal conducting (NC) and superconducting (SC) magnets</a:t>
            </a:r>
          </a:p>
          <a:p>
            <a:r>
              <a:rPr lang="en-US" sz="1600" b="1" dirty="0">
                <a:latin typeface="+mj-lt"/>
              </a:rPr>
              <a:t>Studies presented aim to determine the RF (cavity) and lattice parameters (number of RF stations, momentum compaction factor,…)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acceleration to high energies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EA636C-38F9-07AA-F209-629B0FA41DC3}"/>
              </a:ext>
            </a:extLst>
          </p:cNvPr>
          <p:cNvSpPr txBox="1"/>
          <p:nvPr/>
        </p:nvSpPr>
        <p:spPr>
          <a:xfrm>
            <a:off x="7497625" y="1200045"/>
            <a:ext cx="1479696" cy="646331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Details on RCS: See </a:t>
            </a:r>
            <a:r>
              <a:rPr lang="en-US" sz="1200" dirty="0">
                <a:solidFill>
                  <a:schemeClr val="accent6"/>
                </a:solidFill>
                <a:hlinkClick r:id="rId2"/>
              </a:rPr>
              <a:t>talk</a:t>
            </a:r>
            <a:r>
              <a:rPr lang="en-US" sz="1200" dirty="0">
                <a:solidFill>
                  <a:schemeClr val="accent6"/>
                </a:solidFill>
              </a:rPr>
              <a:t> by H. </a:t>
            </a:r>
            <a:r>
              <a:rPr lang="en-US" sz="1200" dirty="0" err="1">
                <a:solidFill>
                  <a:schemeClr val="accent6"/>
                </a:solidFill>
              </a:rPr>
              <a:t>Damerau</a:t>
            </a:r>
            <a:r>
              <a:rPr lang="en-US" sz="1200" dirty="0">
                <a:solidFill>
                  <a:schemeClr val="accent6"/>
                </a:solidFill>
              </a:rPr>
              <a:t> </a:t>
            </a:r>
            <a:endParaRPr lang="en-GB" sz="1200" dirty="0">
              <a:solidFill>
                <a:schemeClr val="accent6"/>
              </a:solidFill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0046D812-0609-5BA4-F210-811B02C7C51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109F71-0366-8660-16F0-F4423474103D}"/>
              </a:ext>
            </a:extLst>
          </p:cNvPr>
          <p:cNvSpPr txBox="1"/>
          <p:nvPr/>
        </p:nvSpPr>
        <p:spPr>
          <a:xfrm>
            <a:off x="7497625" y="4496642"/>
            <a:ext cx="187230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6"/>
                </a:solidFill>
              </a:rPr>
              <a:t>H. </a:t>
            </a:r>
            <a:r>
              <a:rPr lang="en-US" sz="1050" dirty="0" err="1">
                <a:solidFill>
                  <a:schemeClr val="accent6"/>
                </a:solidFill>
              </a:rPr>
              <a:t>Damerau</a:t>
            </a:r>
            <a:r>
              <a:rPr lang="en-US" sz="1050" dirty="0">
                <a:solidFill>
                  <a:schemeClr val="accent6"/>
                </a:solidFill>
              </a:rPr>
              <a:t> </a:t>
            </a:r>
            <a:endParaRPr lang="en-GB" sz="10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80B21-A635-E9D0-38E6-9F688ABEDE5B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  <p:pic>
        <p:nvPicPr>
          <p:cNvPr id="6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BA94D457-C21E-EB58-4165-7D2F3325D2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60" b="16735"/>
          <a:stretch/>
        </p:blipFill>
        <p:spPr>
          <a:xfrm>
            <a:off x="7220467" y="267494"/>
            <a:ext cx="1873112" cy="358435"/>
          </a:xfrm>
          <a:prstGeom prst="rect">
            <a:avLst/>
          </a:prstGeom>
          <a:ln w="25400">
            <a:solidFill>
              <a:schemeClr val="tx1"/>
            </a:solidFill>
          </a:ln>
          <a:effectLst/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11895F1-AD32-1029-EBD7-8922184985F3}"/>
              </a:ext>
            </a:extLst>
          </p:cNvPr>
          <p:cNvCxnSpPr/>
          <p:nvPr/>
        </p:nvCxnSpPr>
        <p:spPr>
          <a:xfrm flipV="1">
            <a:off x="8388424" y="661736"/>
            <a:ext cx="144016" cy="2538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589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073D30D-F111-FBEF-AED3-A800D694D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4922" y="1678165"/>
            <a:ext cx="2474706" cy="1631439"/>
          </a:xfrm>
          <a:prstGeom prst="rect">
            <a:avLst/>
          </a:prstGeom>
        </p:spPr>
      </p:pic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</p:spPr>
        <p:txBody>
          <a:bodyPr/>
          <a:lstStyle/>
          <a:p>
            <a:r>
              <a:rPr lang="en-US" sz="1600" b="1" dirty="0">
                <a:latin typeface="+mj-lt"/>
              </a:rPr>
              <a:t>Detailed parameter table: </a:t>
            </a:r>
            <a:r>
              <a:rPr lang="en-US" sz="1600" b="1" dirty="0">
                <a:latin typeface="+mj-lt"/>
                <a:hlinkClick r:id="rId4"/>
              </a:rPr>
              <a:t>https://cernbox.cern.ch/index.php/s/I9VpITncUeCBtiz</a:t>
            </a:r>
            <a:endParaRPr lang="en-US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and tools:</a:t>
            </a:r>
            <a:br>
              <a:rPr lang="en-US" dirty="0"/>
            </a:br>
            <a:r>
              <a:rPr lang="en-US" dirty="0"/>
              <a:t>General parameter</a:t>
            </a:r>
            <a:endParaRPr lang="en-GB" dirty="0"/>
          </a:p>
        </p:txBody>
      </p: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785D24A7-18E9-1E52-BA1E-4EED781508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316653"/>
              </p:ext>
            </p:extLst>
          </p:nvPr>
        </p:nvGraphicFramePr>
        <p:xfrm>
          <a:off x="271684" y="1662933"/>
          <a:ext cx="5963437" cy="3368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39961">
                  <a:extLst>
                    <a:ext uri="{9D8B030D-6E8A-4147-A177-3AD203B41FA5}">
                      <a16:colId xmlns:a16="http://schemas.microsoft.com/office/drawing/2014/main" val="2501970494"/>
                    </a:ext>
                  </a:extLst>
                </a:gridCol>
                <a:gridCol w="1283018">
                  <a:extLst>
                    <a:ext uri="{9D8B030D-6E8A-4147-A177-3AD203B41FA5}">
                      <a16:colId xmlns:a16="http://schemas.microsoft.com/office/drawing/2014/main" val="3017025813"/>
                    </a:ext>
                  </a:extLst>
                </a:gridCol>
                <a:gridCol w="1244918">
                  <a:extLst>
                    <a:ext uri="{9D8B030D-6E8A-4147-A177-3AD203B41FA5}">
                      <a16:colId xmlns:a16="http://schemas.microsoft.com/office/drawing/2014/main" val="1078524597"/>
                    </a:ext>
                  </a:extLst>
                </a:gridCol>
                <a:gridCol w="1195540">
                  <a:extLst>
                    <a:ext uri="{9D8B030D-6E8A-4147-A177-3AD203B41FA5}">
                      <a16:colId xmlns:a16="http://schemas.microsoft.com/office/drawing/2014/main" val="2056293376"/>
                    </a:ext>
                  </a:extLst>
                </a:gridCol>
              </a:tblGrid>
              <a:tr h="253285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RCS1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100" dirty="0"/>
                        <a:t>314 GeV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RCS2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100" dirty="0"/>
                        <a:t>750 GeV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RCS3</a:t>
                      </a:r>
                      <a:r>
                        <a:rPr lang="en-US" sz="1100" dirty="0">
                          <a:sym typeface="Wingdings" panose="05000000000000000000" pitchFamily="2" charset="2"/>
                        </a:rPr>
                        <a:t>1.5 </a:t>
                      </a:r>
                      <a:r>
                        <a:rPr lang="en-US" sz="1100" dirty="0" err="1">
                          <a:sym typeface="Wingdings" panose="05000000000000000000" pitchFamily="2" charset="2"/>
                        </a:rPr>
                        <a:t>TeV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191306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/>
                        <a:t>Circumference, 2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US" sz="1100" i="1" dirty="0"/>
                        <a:t>R</a:t>
                      </a:r>
                      <a:r>
                        <a:rPr lang="en-US" sz="1100" i="0" dirty="0"/>
                        <a:t> [m]</a:t>
                      </a:r>
                      <a:endParaRPr lang="en-GB" sz="11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5990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5590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592197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/>
                        <a:t>Energy factor, </a:t>
                      </a:r>
                      <a:r>
                        <a:rPr lang="en-US" sz="1100" i="1" dirty="0" err="1"/>
                        <a:t>E</a:t>
                      </a:r>
                      <a:r>
                        <a:rPr lang="en-US" sz="1100" baseline="-25000" dirty="0" err="1"/>
                        <a:t>ej</a:t>
                      </a:r>
                      <a:r>
                        <a:rPr lang="en-US" sz="1100" dirty="0"/>
                        <a:t>/</a:t>
                      </a:r>
                      <a:r>
                        <a:rPr lang="en-US" sz="1100" i="1" dirty="0" err="1"/>
                        <a:t>E</a:t>
                      </a:r>
                      <a:r>
                        <a:rPr lang="en-US" sz="1100" baseline="-25000" dirty="0" err="1"/>
                        <a:t>inj</a:t>
                      </a:r>
                      <a:endParaRPr lang="en-GB" sz="11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5.0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7566296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/>
                        <a:t>Repetition rate, </a:t>
                      </a:r>
                      <a:r>
                        <a:rPr lang="en-US" sz="1100" i="1" dirty="0" err="1"/>
                        <a:t>f</a:t>
                      </a:r>
                      <a:r>
                        <a:rPr lang="en-US" sz="1100" baseline="-25000" dirty="0" err="1"/>
                        <a:t>rep</a:t>
                      </a:r>
                      <a:r>
                        <a:rPr lang="en-US" sz="1100" dirty="0"/>
                        <a:t> [Hz]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 (</a:t>
                      </a:r>
                      <a:r>
                        <a:rPr lang="en-US" sz="1100" dirty="0" err="1"/>
                        <a:t>asym</a:t>
                      </a:r>
                      <a:r>
                        <a:rPr lang="en-US" sz="1100" dirty="0"/>
                        <a:t>.)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083363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/>
                        <a:t>Number of bunches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+</a:t>
                      </a:r>
                      <a:r>
                        <a:rPr lang="en-US" sz="1100" dirty="0"/>
                        <a:t>, 1</a:t>
                      </a:r>
                      <a:r>
                        <a:rPr lang="en-US" sz="11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baseline="30000" dirty="0"/>
                        <a:t>-</a:t>
                      </a:r>
                      <a:endParaRPr lang="en-GB" sz="11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550630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Bunch population</a:t>
                      </a:r>
                      <a:endParaRPr lang="en-GB" sz="11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2.5x10</a:t>
                      </a:r>
                      <a:r>
                        <a:rPr lang="en-US" sz="1100" baseline="30000" dirty="0">
                          <a:solidFill>
                            <a:schemeClr val="accent1"/>
                          </a:solidFill>
                        </a:rPr>
                        <a:t>12</a:t>
                      </a:r>
                      <a:endParaRPr lang="en-GB" sz="11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2.3x10</a:t>
                      </a:r>
                      <a:r>
                        <a:rPr lang="en-US" sz="1100" baseline="30000" dirty="0">
                          <a:solidFill>
                            <a:schemeClr val="accent1"/>
                          </a:solidFill>
                        </a:rPr>
                        <a:t>12</a:t>
                      </a:r>
                      <a:endParaRPr lang="en-GB" sz="11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2.2x10</a:t>
                      </a:r>
                      <a:r>
                        <a:rPr lang="en-US" sz="1100" baseline="30000" dirty="0">
                          <a:solidFill>
                            <a:schemeClr val="accent1"/>
                          </a:solidFill>
                        </a:rPr>
                        <a:t>12</a:t>
                      </a:r>
                      <a:endParaRPr lang="en-GB" sz="1100" baseline="300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307250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/>
                        <a:t>Survival rate per ring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90%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649310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/>
                        <a:t>Acceleration time [</a:t>
                      </a:r>
                      <a:r>
                        <a:rPr lang="en-US" sz="1100" dirty="0" err="1"/>
                        <a:t>ms</a:t>
                      </a:r>
                      <a:r>
                        <a:rPr lang="en-US" sz="1100" dirty="0"/>
                        <a:t>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0.34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/>
                        <a:t>1.04</a:t>
                      </a:r>
                      <a:endParaRPr lang="en-GB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2.37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827653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/>
                        <a:t>Number of turns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55</a:t>
                      </a:r>
                      <a:endParaRPr lang="en-GB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66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337306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Energy gain per turn,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E [GeV]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14.8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7.9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11.4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663253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Acc. gradient for survival [MV/m]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2.4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1.1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320848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/>
                        <a:t>Acc. field in RF cavity [MV/m]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/>
                        <a:t>30</a:t>
                      </a:r>
                      <a:endParaRPr lang="en-GB" sz="11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211139"/>
                  </a:ext>
                </a:extLst>
              </a:tr>
              <a:tr h="253285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Max. RF voltage for </a:t>
                      </a:r>
                      <a:r>
                        <a:rPr lang="en-US" sz="1100" baseline="0" dirty="0">
                          <a:solidFill>
                            <a:schemeClr val="accent1"/>
                          </a:solidFill>
                          <a:latin typeface="Symbol" panose="05050102010706020507" pitchFamily="18" charset="2"/>
                        </a:rPr>
                        <a:t>f</a:t>
                      </a:r>
                      <a:r>
                        <a:rPr lang="en-US" sz="1100" baseline="-25000" dirty="0">
                          <a:solidFill>
                            <a:schemeClr val="accent1"/>
                          </a:solidFill>
                        </a:rPr>
                        <a:t>s</a:t>
                      </a:r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=45</a:t>
                      </a:r>
                      <a:r>
                        <a:rPr lang="de-DE" sz="1100" dirty="0">
                          <a:solidFill>
                            <a:schemeClr val="accent1"/>
                          </a:solidFill>
                        </a:rPr>
                        <a:t>°</a:t>
                      </a:r>
                      <a:r>
                        <a:rPr lang="en-US" sz="1100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[GV]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20.9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11.2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FF0000"/>
                          </a:solidFill>
                        </a:rPr>
                        <a:t>16.1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661258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2AE246D-0EBE-2F3E-741A-C2197220D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00" y="3329681"/>
            <a:ext cx="2477428" cy="154632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8C23AF4-E9F7-A944-FBAE-9A4C799CD190}"/>
              </a:ext>
            </a:extLst>
          </p:cNvPr>
          <p:cNvCxnSpPr/>
          <p:nvPr/>
        </p:nvCxnSpPr>
        <p:spPr>
          <a:xfrm>
            <a:off x="6444208" y="1635646"/>
            <a:ext cx="648072" cy="1406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575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49382" y="1276350"/>
            <a:ext cx="8305800" cy="3536156"/>
          </a:xfrm>
        </p:spPr>
        <p:txBody>
          <a:bodyPr/>
          <a:lstStyle/>
          <a:p>
            <a:r>
              <a:rPr lang="en-US" sz="1600" b="1" dirty="0">
                <a:latin typeface="+mj-lt"/>
              </a:rPr>
              <a:t>Common </a:t>
            </a:r>
            <a:r>
              <a:rPr lang="en-US" sz="1600" b="1" i="1" dirty="0" err="1">
                <a:latin typeface="+mj-lt"/>
              </a:rPr>
              <a:t>f</a:t>
            </a:r>
            <a:r>
              <a:rPr lang="en-US" sz="1600" b="1" i="1" baseline="-25000" dirty="0" err="1">
                <a:latin typeface="+mj-lt"/>
              </a:rPr>
              <a:t>RF</a:t>
            </a:r>
            <a:r>
              <a:rPr lang="en-US" sz="1600" b="1" dirty="0">
                <a:latin typeface="+mj-lt"/>
              </a:rPr>
              <a:t>, from H. </a:t>
            </a:r>
            <a:r>
              <a:rPr lang="en-US" sz="1600" b="1" dirty="0" err="1">
                <a:latin typeface="+mj-lt"/>
              </a:rPr>
              <a:t>Damerau’s</a:t>
            </a:r>
            <a:r>
              <a:rPr lang="en-US" sz="1600" b="1" dirty="0">
                <a:latin typeface="+mj-lt"/>
              </a:rPr>
              <a:t> talk &amp; citation from design report:</a:t>
            </a: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endParaRPr lang="en-US" sz="1600" b="1" dirty="0">
              <a:latin typeface="+mj-lt"/>
            </a:endParaRPr>
          </a:p>
          <a:p>
            <a:r>
              <a:rPr lang="en-US" sz="1600" b="1" i="1" dirty="0" err="1">
                <a:latin typeface="+mj-lt"/>
              </a:rPr>
              <a:t>f</a:t>
            </a:r>
            <a:r>
              <a:rPr lang="en-US" sz="1600" b="1" i="1" baseline="-25000" dirty="0" err="1">
                <a:latin typeface="+mj-lt"/>
              </a:rPr>
              <a:t>RF</a:t>
            </a:r>
            <a:r>
              <a:rPr lang="en-US" sz="1600" b="1" dirty="0">
                <a:latin typeface="+mj-lt"/>
              </a:rPr>
              <a:t> &amp; </a:t>
            </a:r>
            <a:r>
              <a:rPr lang="en-US" sz="1600" b="1" i="1" dirty="0">
                <a:latin typeface="+mj-lt"/>
              </a:rPr>
              <a:t>h</a:t>
            </a:r>
            <a:r>
              <a:rPr lang="en-US" sz="1600" b="1" dirty="0">
                <a:latin typeface="+mj-lt"/>
              </a:rPr>
              <a:t> impact bucket area and gradient!</a:t>
            </a:r>
          </a:p>
          <a:p>
            <a:endParaRPr lang="en-US" sz="1600" b="1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US" sz="1600" b="1" dirty="0">
                <a:latin typeface="+mj-lt"/>
                <a:sym typeface="Wingdings" panose="05000000000000000000" pitchFamily="2" charset="2"/>
              </a:rPr>
              <a:t></a:t>
            </a:r>
            <a:r>
              <a:rPr lang="en-US" sz="1600" b="1" dirty="0">
                <a:latin typeface="+mj-lt"/>
              </a:rPr>
              <a:t> 1.3 GHz TESLA cavity as base for muon collider RCS</a:t>
            </a:r>
            <a:endParaRPr lang="pt-BR" sz="11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endParaRPr lang="en-US" sz="1600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and tools:</a:t>
            </a:r>
            <a:br>
              <a:rPr lang="en-US" dirty="0"/>
            </a:br>
            <a:r>
              <a:rPr lang="en-US" dirty="0"/>
              <a:t>RF – The TESLA cavity</a:t>
            </a:r>
            <a:endParaRPr lang="en-GB" dirty="0"/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2F224E2A-5CA1-CEF0-7B77-7F4D958C5D9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graphicFrame>
        <p:nvGraphicFramePr>
          <p:cNvPr id="14" name="Table 5">
            <a:extLst>
              <a:ext uri="{FF2B5EF4-FFF2-40B4-BE49-F238E27FC236}">
                <a16:creationId xmlns:a16="http://schemas.microsoft.com/office/drawing/2014/main" id="{48B099B7-055C-0C69-42F3-78597165EA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278092"/>
              </p:ext>
            </p:extLst>
          </p:nvPr>
        </p:nvGraphicFramePr>
        <p:xfrm>
          <a:off x="244861" y="1650311"/>
          <a:ext cx="4642058" cy="209394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27443">
                  <a:extLst>
                    <a:ext uri="{9D8B030D-6E8A-4147-A177-3AD203B41FA5}">
                      <a16:colId xmlns:a16="http://schemas.microsoft.com/office/drawing/2014/main" val="2121656086"/>
                    </a:ext>
                  </a:extLst>
                </a:gridCol>
                <a:gridCol w="1949448">
                  <a:extLst>
                    <a:ext uri="{9D8B030D-6E8A-4147-A177-3AD203B41FA5}">
                      <a16:colId xmlns:a16="http://schemas.microsoft.com/office/drawing/2014/main" val="285359097"/>
                    </a:ext>
                  </a:extLst>
                </a:gridCol>
                <a:gridCol w="1565167">
                  <a:extLst>
                    <a:ext uri="{9D8B030D-6E8A-4147-A177-3AD203B41FA5}">
                      <a16:colId xmlns:a16="http://schemas.microsoft.com/office/drawing/2014/main" val="3453856745"/>
                    </a:ext>
                  </a:extLst>
                </a:gridCol>
              </a:tblGrid>
              <a:tr h="301761">
                <a:tc>
                  <a:txBody>
                    <a:bodyPr/>
                    <a:lstStyle/>
                    <a:p>
                      <a:r>
                        <a:rPr lang="en-US" sz="1200" dirty="0"/>
                        <a:t>Frequency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Accelerator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Remark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731006"/>
                  </a:ext>
                </a:extLst>
              </a:tr>
              <a:tr h="292594">
                <a:tc>
                  <a:txBody>
                    <a:bodyPr/>
                    <a:lstStyle/>
                    <a:p>
                      <a:r>
                        <a:rPr lang="en-US" sz="1200" dirty="0"/>
                        <a:t>352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LEP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Moderate gradient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724899"/>
                  </a:ext>
                </a:extLst>
              </a:tr>
              <a:tr h="292594">
                <a:tc>
                  <a:txBody>
                    <a:bodyPr/>
                    <a:lstStyle/>
                    <a:p>
                      <a:r>
                        <a:rPr lang="en-US" sz="1200" dirty="0"/>
                        <a:t>400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LHC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Moderate gradient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612043"/>
                  </a:ext>
                </a:extLst>
              </a:tr>
              <a:tr h="447010">
                <a:tc>
                  <a:txBody>
                    <a:bodyPr/>
                    <a:lstStyle/>
                    <a:p>
                      <a:r>
                        <a:rPr lang="en-US" sz="1200" dirty="0"/>
                        <a:t>800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ERL, FCC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Alternative for </a:t>
                      </a:r>
                      <a:r>
                        <a:rPr lang="en-US" sz="12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200" dirty="0" err="1"/>
                        <a:t>RCS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602893"/>
                  </a:ext>
                </a:extLst>
              </a:tr>
              <a:tr h="447010">
                <a:tc>
                  <a:txBody>
                    <a:bodyPr/>
                    <a:lstStyle/>
                    <a:p>
                      <a:r>
                        <a:rPr lang="en-US" sz="1200" dirty="0"/>
                        <a:t>1.3 GHz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TESLA, ILC, FELs (XFEL)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200" dirty="0" err="1"/>
                        <a:t>RCS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1820613"/>
                  </a:ext>
                </a:extLst>
              </a:tr>
              <a:tr h="292594">
                <a:tc>
                  <a:txBody>
                    <a:bodyPr/>
                    <a:lstStyle/>
                    <a:p>
                      <a:r>
                        <a:rPr lang="en-US" sz="1200" dirty="0"/>
                        <a:t>1.5 GHz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JLab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-CEBAF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812417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325F5376-BE2B-1D13-BF70-80969E446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919" y="1579972"/>
            <a:ext cx="4225471" cy="2948905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F06A6DAB-96D9-69A5-AAC3-5D7B73FD33B6}"/>
              </a:ext>
            </a:extLst>
          </p:cNvPr>
          <p:cNvGrpSpPr/>
          <p:nvPr/>
        </p:nvGrpSpPr>
        <p:grpSpPr>
          <a:xfrm>
            <a:off x="4886919" y="1618232"/>
            <a:ext cx="4152416" cy="2896277"/>
            <a:chOff x="4682336" y="1387682"/>
            <a:chExt cx="7004497" cy="488835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30F1591-7BD2-4FCD-F850-E535836EB6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82336" y="1387682"/>
              <a:ext cx="7004497" cy="4888354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7A6CB88-69BF-CB5D-C002-09178A274316}"/>
                </a:ext>
              </a:extLst>
            </p:cNvPr>
            <p:cNvCxnSpPr/>
            <p:nvPr/>
          </p:nvCxnSpPr>
          <p:spPr>
            <a:xfrm>
              <a:off x="9014346" y="2920621"/>
              <a:ext cx="227917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8AFC1C-CA1B-3E97-8D16-872BEA8ACBFD}"/>
                </a:ext>
              </a:extLst>
            </p:cNvPr>
            <p:cNvCxnSpPr>
              <a:cxnSpLocks/>
            </p:cNvCxnSpPr>
            <p:nvPr/>
          </p:nvCxnSpPr>
          <p:spPr>
            <a:xfrm>
              <a:off x="4813110" y="3120788"/>
              <a:ext cx="50337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8407C4C-76ED-F5F1-2157-4ADBC2D7F21B}"/>
                </a:ext>
              </a:extLst>
            </p:cNvPr>
            <p:cNvCxnSpPr>
              <a:cxnSpLocks/>
            </p:cNvCxnSpPr>
            <p:nvPr/>
          </p:nvCxnSpPr>
          <p:spPr>
            <a:xfrm>
              <a:off x="4888172" y="4098877"/>
              <a:ext cx="2618096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3348120-CD5C-36B5-5549-B07B0452262E}"/>
                </a:ext>
              </a:extLst>
            </p:cNvPr>
            <p:cNvCxnSpPr>
              <a:cxnSpLocks/>
            </p:cNvCxnSpPr>
            <p:nvPr/>
          </p:nvCxnSpPr>
          <p:spPr>
            <a:xfrm>
              <a:off x="9476094" y="3896435"/>
              <a:ext cx="181742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7626FD4-AF4C-A487-661B-84E79756E56A}"/>
                </a:ext>
              </a:extLst>
            </p:cNvPr>
            <p:cNvCxnSpPr>
              <a:cxnSpLocks/>
            </p:cNvCxnSpPr>
            <p:nvPr/>
          </p:nvCxnSpPr>
          <p:spPr>
            <a:xfrm>
              <a:off x="5992504" y="4831307"/>
              <a:ext cx="530101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DAADF21-A196-3D92-5DEF-1881CD13B785}"/>
                </a:ext>
              </a:extLst>
            </p:cNvPr>
            <p:cNvCxnSpPr>
              <a:cxnSpLocks/>
            </p:cNvCxnSpPr>
            <p:nvPr/>
          </p:nvCxnSpPr>
          <p:spPr>
            <a:xfrm>
              <a:off x="5254767" y="5045122"/>
              <a:ext cx="1125561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F217DA9-B748-61E8-AAB5-6BACA80C3847}"/>
                </a:ext>
              </a:extLst>
            </p:cNvPr>
            <p:cNvCxnSpPr>
              <a:cxnSpLocks/>
            </p:cNvCxnSpPr>
            <p:nvPr/>
          </p:nvCxnSpPr>
          <p:spPr>
            <a:xfrm>
              <a:off x="9971964" y="5393140"/>
              <a:ext cx="132155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74798AF-D41E-F84D-5F88-CF100898C91A}"/>
                </a:ext>
              </a:extLst>
            </p:cNvPr>
            <p:cNvCxnSpPr>
              <a:cxnSpLocks/>
            </p:cNvCxnSpPr>
            <p:nvPr/>
          </p:nvCxnSpPr>
          <p:spPr>
            <a:xfrm>
              <a:off x="5113361" y="6143560"/>
              <a:ext cx="5484126" cy="0"/>
            </a:xfrm>
            <a:prstGeom prst="line">
              <a:avLst/>
            </a:prstGeom>
            <a:ln w="19050">
              <a:solidFill>
                <a:srgbClr val="0033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843F9D75-BE11-5833-1EBC-C958E559D842}"/>
              </a:ext>
            </a:extLst>
          </p:cNvPr>
          <p:cNvSpPr txBox="1"/>
          <p:nvPr/>
        </p:nvSpPr>
        <p:spPr>
          <a:xfrm>
            <a:off x="6767993" y="4428849"/>
            <a:ext cx="220185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b="1" dirty="0">
                <a:hlinkClick r:id="rId4"/>
              </a:rPr>
              <a:t>Phys. Rev. ST Accel. Beams 3, 092001, 2000</a:t>
            </a:r>
            <a:endParaRPr lang="en-GB" sz="7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B576AF-E8DD-BF8C-39AA-96917A32D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9132" y="4222862"/>
            <a:ext cx="2023566" cy="458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CFBF92E-852A-113F-FF3B-04B353C84275}"/>
              </a:ext>
            </a:extLst>
          </p:cNvPr>
          <p:cNvSpPr txBox="1"/>
          <p:nvPr/>
        </p:nvSpPr>
        <p:spPr>
          <a:xfrm>
            <a:off x="3393688" y="4293518"/>
            <a:ext cx="93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~1/h</a:t>
            </a:r>
            <a:r>
              <a:rPr lang="en-US" sz="1600" baseline="30000" dirty="0"/>
              <a:t>3/2</a:t>
            </a:r>
            <a:endParaRPr lang="en-GB" sz="1600" baseline="30000" dirty="0"/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4BBC63B5-A414-A54A-795D-85BA204084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2201" y="98956"/>
            <a:ext cx="2546526" cy="11773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B9EEEA-DA31-B207-3071-DF7CEA9C9790}"/>
              </a:ext>
            </a:extLst>
          </p:cNvPr>
          <p:cNvSpPr txBox="1"/>
          <p:nvPr/>
        </p:nvSpPr>
        <p:spPr>
          <a:xfrm>
            <a:off x="8344810" y="906878"/>
            <a:ext cx="69010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hlinkClick r:id="rId7"/>
              </a:rPr>
              <a:t>Source link</a:t>
            </a:r>
            <a:endParaRPr lang="en-GB" sz="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3FC51A-E4CF-38B2-0BA8-364D66D2D6F3}"/>
              </a:ext>
            </a:extLst>
          </p:cNvPr>
          <p:cNvSpPr txBox="1"/>
          <p:nvPr/>
        </p:nvSpPr>
        <p:spPr>
          <a:xfrm>
            <a:off x="6643406" y="198539"/>
            <a:ext cx="1301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0033A0"/>
                </a:solidFill>
              </a:rPr>
              <a:t>Kilpatrick </a:t>
            </a:r>
            <a:r>
              <a:rPr lang="en-US" sz="1200" dirty="0">
                <a:solidFill>
                  <a:srgbClr val="0033A0"/>
                </a:solidFill>
              </a:rPr>
              <a:t>limit</a:t>
            </a:r>
            <a:endParaRPr lang="en-GB" sz="1200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637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276F3F2-44DD-46B6-BD13-9DF6C03B00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1" r="1997"/>
          <a:stretch/>
        </p:blipFill>
        <p:spPr>
          <a:xfrm>
            <a:off x="6624155" y="1599548"/>
            <a:ext cx="2484349" cy="29960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449382" y="1276350"/>
                <a:ext cx="8305800" cy="3536156"/>
              </a:xfrm>
            </p:spPr>
            <p:txBody>
              <a:bodyPr/>
              <a:lstStyle/>
              <a:p>
                <a:r>
                  <a:rPr lang="en-US" sz="1600" b="1" dirty="0">
                    <a:latin typeface="+mj-lt"/>
                  </a:rPr>
                  <a:t>Studies are based on the 1.3 GHz Tesla cavity (</a:t>
                </a:r>
                <a:r>
                  <a:rPr lang="en-US" sz="1000" b="1" dirty="0">
                    <a:latin typeface="+mj-lt"/>
                  </a:rPr>
                  <a:t>design report: </a:t>
                </a:r>
                <a:r>
                  <a:rPr lang="en-GB" sz="1000" b="1" dirty="0">
                    <a:hlinkClick r:id="rId3"/>
                  </a:rPr>
                  <a:t>Phys. Rev. ST Accel. Beams 3, 092001, 2000</a:t>
                </a:r>
                <a:r>
                  <a:rPr lang="en-US" sz="1600" b="1" dirty="0">
                    <a:latin typeface="+mj-lt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1600" b="1" dirty="0">
                    <a:latin typeface="+mj-lt"/>
                  </a:rPr>
                  <a:t>	</a:t>
                </a:r>
                <a:r>
                  <a:rPr lang="en-US" sz="1600" b="1" dirty="0">
                    <a:solidFill>
                      <a:schemeClr val="accent5"/>
                    </a:solidFill>
                    <a:latin typeface="+mj-lt"/>
                    <a:sym typeface="Wingdings" panose="05000000000000000000" pitchFamily="2" charset="2"/>
                  </a:rPr>
                  <a:t> see </a:t>
                </a:r>
                <a:r>
                  <a:rPr lang="en-US" sz="1600" b="1" dirty="0">
                    <a:solidFill>
                      <a:schemeClr val="accent5"/>
                    </a:solidFill>
                    <a:latin typeface="+mj-lt"/>
                    <a:sym typeface="Wingdings" panose="05000000000000000000" pitchFamily="2" charset="2"/>
                    <a:hlinkClick r:id="rId4"/>
                  </a:rPr>
                  <a:t>talk</a:t>
                </a:r>
                <a:r>
                  <a:rPr lang="en-US" sz="1600" b="1" dirty="0">
                    <a:solidFill>
                      <a:schemeClr val="accent5"/>
                    </a:solidFill>
                    <a:latin typeface="+mj-lt"/>
                    <a:sym typeface="Wingdings" panose="05000000000000000000" pitchFamily="2" charset="2"/>
                  </a:rPr>
                  <a:t> by A. Yamamoto</a:t>
                </a:r>
                <a:endParaRPr lang="en-US" sz="1600" b="1" dirty="0">
                  <a:solidFill>
                    <a:schemeClr val="accent5"/>
                  </a:solidFill>
                  <a:latin typeface="+mj-lt"/>
                </a:endParaRPr>
              </a:p>
              <a:p>
                <a:r>
                  <a:rPr lang="en-US" sz="1500" b="1" dirty="0">
                    <a:latin typeface="+mj-lt"/>
                  </a:rPr>
                  <a:t>Relevant beam parameter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en-US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Bunch population 2.54x10</a:t>
                </a:r>
                <a:r>
                  <a:rPr lang="en-US" sz="1200" b="1" spc="-1" baseline="30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12</a:t>
                </a:r>
                <a:r>
                  <a:rPr lang="en-US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, </a:t>
                </a:r>
                <a:r>
                  <a:rPr lang="en-US" sz="1600" b="1" i="1" spc="-1" dirty="0" err="1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e</a:t>
                </a:r>
                <a:r>
                  <a:rPr lang="en-US" sz="1200" b="1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L</a:t>
                </a:r>
                <a:r>
                  <a:rPr lang="en-US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=0.01 eVs</a:t>
                </a:r>
                <a:r>
                  <a:rPr lang="en-US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en-US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 large intensity effects</a:t>
                </a:r>
                <a:endParaRPr lang="en-US" sz="1200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marL="742950" lvl="1" indent="-285750"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2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Bunch current 20.4 / 18.8 / 10.0 mA</a:t>
                </a:r>
                <a:r>
                  <a:rPr lang="pt-BR" sz="1200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200" b="1" spc="-1" dirty="0">
                    <a:solidFill>
                      <a:schemeClr val="accent1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</a:t>
                </a:r>
                <a:r>
                  <a:rPr lang="pt-BR" sz="12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r>
                  <a:rPr lang="pt-BR" sz="1200" b="1" spc="-1" dirty="0">
                    <a:solidFill>
                      <a:schemeClr val="accent1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2x430 kW per cavity</a:t>
                </a:r>
                <a:endParaRPr lang="pt-BR" sz="1200" b="1" spc="-1" dirty="0">
                  <a:solidFill>
                    <a:schemeClr val="accent1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marL="742950" lvl="1" indent="-285750"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700 / 374 / 532 cavities</a:t>
                </a:r>
                <a:r>
                  <a:rPr lang="pt-BR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in ring, distributed over </a:t>
                </a:r>
                <a:r>
                  <a:rPr lang="pt-BR" sz="1200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n</a:t>
                </a:r>
                <a:r>
                  <a:rPr lang="pt-BR" sz="12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RF</a:t>
                </a:r>
                <a:r>
                  <a:rPr lang="pt-BR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RF stations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Synchronous phase 45</a:t>
                </a:r>
                <a:r>
                  <a:rPr lang="de-DE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° </a:t>
                </a:r>
                <a:r>
                  <a:rPr lang="de-DE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</a:t>
                </a:r>
                <a:r>
                  <a:rPr lang="de-DE" sz="1200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above</a:t>
                </a:r>
                <a:r>
                  <a:rPr lang="de-DE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de-DE" sz="1200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transition</a:t>
                </a:r>
                <a:r>
                  <a:rPr lang="de-DE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: </a:t>
                </a:r>
                <a:r>
                  <a:rPr lang="de-DE" sz="1400" spc="-1" dirty="0" err="1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g</a:t>
                </a:r>
                <a:r>
                  <a:rPr lang="de-DE" sz="1200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tr</a:t>
                </a:r>
                <a:r>
                  <a:rPr lang="de-DE" sz="12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de-DE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 20.41, 600 &lt; </a:t>
                </a:r>
                <a:r>
                  <a:rPr lang="de-DE" sz="1600" spc="-1" dirty="0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g </a:t>
                </a:r>
                <a:r>
                  <a:rPr lang="de-DE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&lt; 14200</a:t>
                </a:r>
                <a:r>
                  <a:rPr lang="de-DE" sz="11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)</a:t>
                </a:r>
                <a:endParaRPr lang="pt-BR" sz="1100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indent="-285750"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5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TESLA Cavity parameter </a:t>
                </a:r>
                <a:r>
                  <a:rPr lang="pt-BR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(9 cells,</a:t>
                </a:r>
                <a:r>
                  <a:rPr lang="pt-BR" sz="14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L</a:t>
                </a:r>
                <a:r>
                  <a:rPr lang="pt-BR" sz="14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=1.06 m)</a:t>
                </a:r>
                <a:r>
                  <a:rPr lang="pt-BR" sz="14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:</a:t>
                </a:r>
                <a:endParaRPr lang="pt-BR" sz="1400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2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f</a:t>
                </a:r>
                <a:r>
                  <a:rPr lang="pt-BR" sz="12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RF</a:t>
                </a:r>
                <a:r>
                  <a:rPr lang="pt-BR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1.3 GHz </a:t>
                </a:r>
                <a:r>
                  <a:rPr lang="pt-BR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</a:t>
                </a:r>
                <a:r>
                  <a:rPr lang="pt-BR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harmonic number </a:t>
                </a:r>
                <a:r>
                  <a:rPr lang="pt-BR" sz="12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h</a:t>
                </a:r>
                <a:r>
                  <a:rPr lang="pt-BR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25957 to 46367</a:t>
                </a:r>
              </a:p>
              <a:p>
                <a:pPr lvl="1"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2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R/Q</a:t>
                </a:r>
                <a:r>
                  <a:rPr lang="pt-BR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518 </a:t>
                </a:r>
                <a:r>
                  <a:rPr lang="pt-BR" sz="1200" b="1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W</a:t>
                </a:r>
                <a:r>
                  <a:rPr lang="pt-BR" sz="1200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, </a:t>
                </a:r>
                <a:r>
                  <a:rPr lang="pt-BR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total </a:t>
                </a:r>
                <a:r>
                  <a:rPr lang="pt-BR" sz="1200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</a:t>
                </a:r>
                <a:r>
                  <a:rPr lang="pt-BR" sz="12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s</a:t>
                </a:r>
                <a:r>
                  <a:rPr lang="pt-BR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306 </a:t>
                </a:r>
                <a:r>
                  <a:rPr lang="pt-BR" sz="12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  <a:r>
                  <a:rPr lang="pt-BR" sz="1200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W</a:t>
                </a:r>
                <a:endParaRPr lang="pt-BR" sz="1200" spc="-1" dirty="0">
                  <a:solidFill>
                    <a:srgbClr val="171717"/>
                  </a:solidFill>
                  <a:latin typeface="Mangal" panose="02040503050203030202" pitchFamily="18" charset="0"/>
                  <a:ea typeface="Segoe UI Symbol" panose="020B0502040204020203" pitchFamily="34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ea typeface="Segoe UI Symbol" panose="020B0502040204020203" pitchFamily="34" charset="0"/>
                    <a:cs typeface="Mangal" panose="02040503050203030202" pitchFamily="18" charset="0"/>
                  </a:rPr>
                  <a:t>Gradient 30 MV/m</a:t>
                </a:r>
                <a:endParaRPr lang="pt-BR" sz="1200" b="1" spc="-1" dirty="0">
                  <a:solidFill>
                    <a:srgbClr val="171717"/>
                  </a:solidFill>
                  <a:latin typeface="Symbol" panose="05050102010706020507" pitchFamily="18" charset="2"/>
                  <a:ea typeface="Segoe UI Symbol" panose="020B0502040204020203" pitchFamily="34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6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2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Q</a:t>
                </a:r>
                <a:r>
                  <a:rPr lang="pt-BR" sz="12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L</a:t>
                </a:r>
                <a:r>
                  <a:rPr lang="pt-BR" sz="1200" b="1" i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2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 2.2e6 </a:t>
                </a:r>
                <a:r>
                  <a:rPr lang="pt-BR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(for beam loading compensation with </a:t>
                </a:r>
                <a14:m>
                  <m:oMath xmlns:m="http://schemas.openxmlformats.org/officeDocument/2006/math">
                    <m:r>
                      <a:rPr lang="en-US" sz="1200" i="1" dirty="0">
                        <a:latin typeface="Cambria Math" panose="02040503050406030204" pitchFamily="18" charset="0"/>
                      </a:rPr>
                      <m:t>𝛥</m:t>
                    </m:r>
                  </m:oMath>
                </a14:m>
                <a:r>
                  <a:rPr lang="pt-BR" sz="1200" i="1" dirty="0"/>
                  <a:t>f</a:t>
                </a:r>
                <a:r>
                  <a:rPr lang="pt-BR" sz="1200" dirty="0"/>
                  <a:t> = 320 Hz</a:t>
                </a:r>
                <a:r>
                  <a:rPr lang="pt-BR" sz="12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) </a:t>
                </a:r>
              </a:p>
              <a:p>
                <a:pPr marL="457200" lvl="1" indent="0">
                  <a:spcBef>
                    <a:spcPts val="600"/>
                  </a:spcBef>
                  <a:spcAft>
                    <a:spcPts val="400"/>
                  </a:spcAft>
                  <a:buNone/>
                  <a:tabLst>
                    <a:tab pos="0" algn="l"/>
                  </a:tabLst>
                </a:pPr>
                <a:r>
                  <a:rPr lang="pt-BR" sz="11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	</a:t>
                </a:r>
                <a:endParaRPr lang="en-US" sz="16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449382" y="1276350"/>
                <a:ext cx="8305800" cy="3536156"/>
              </a:xfrm>
              <a:blipFill>
                <a:blip r:embed="rId5"/>
                <a:stretch>
                  <a:fillRect l="-294" t="-517" b="-91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and tools:</a:t>
            </a:r>
            <a:br>
              <a:rPr lang="en-US" dirty="0"/>
            </a:br>
            <a:r>
              <a:rPr lang="en-US" dirty="0"/>
              <a:t>RF – The TESLA cavity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8B896D-1302-2E35-078B-E48EAFCAE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0232" y="262443"/>
            <a:ext cx="2304256" cy="9411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85A621-2FCE-7F60-F338-C12D7A1A46C4}"/>
              </a:ext>
            </a:extLst>
          </p:cNvPr>
          <p:cNvSpPr txBox="1"/>
          <p:nvPr/>
        </p:nvSpPr>
        <p:spPr>
          <a:xfrm>
            <a:off x="8172271" y="4558773"/>
            <a:ext cx="116582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From design report</a:t>
            </a:r>
            <a:endParaRPr lang="en-GB" sz="7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7F54C0-5C13-4AA9-0914-01B9D355A7C8}"/>
              </a:ext>
            </a:extLst>
          </p:cNvPr>
          <p:cNvSpPr txBox="1"/>
          <p:nvPr/>
        </p:nvSpPr>
        <p:spPr>
          <a:xfrm>
            <a:off x="7978179" y="1063625"/>
            <a:ext cx="16589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From design report</a:t>
            </a:r>
            <a:endParaRPr lang="en-GB" sz="700" dirty="0"/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2F224E2A-5CA1-CEF0-7B77-7F4D958C5D9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D2CF98-61D9-E185-3B14-8897A62B6D34}"/>
              </a:ext>
            </a:extLst>
          </p:cNvPr>
          <p:cNvSpPr txBox="1"/>
          <p:nvPr/>
        </p:nvSpPr>
        <p:spPr>
          <a:xfrm>
            <a:off x="1187623" y="2966746"/>
            <a:ext cx="248478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(with 30 MV/m accelerating gradient)</a:t>
            </a:r>
          </a:p>
        </p:txBody>
      </p:sp>
    </p:spTree>
    <p:extLst>
      <p:ext uri="{BB962C8B-B14F-4D97-AF65-F5344CB8AC3E}">
        <p14:creationId xmlns:p14="http://schemas.microsoft.com/office/powerpoint/2010/main" val="3028004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3094A5-0F18-44BD-8030-282D2259E9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214" t="16024" r="30197" b="14818"/>
          <a:stretch/>
        </p:blipFill>
        <p:spPr>
          <a:xfrm>
            <a:off x="5944120" y="1635646"/>
            <a:ext cx="2777057" cy="2806189"/>
          </a:xfrm>
          <a:prstGeom prst="rect">
            <a:avLst/>
          </a:prstGeom>
        </p:spPr>
      </p:pic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49382" y="1276350"/>
            <a:ext cx="5850810" cy="3536156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3"/>
              </a:rPr>
              <a:t>BLonD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: macro-particle tracking code, developed at CERN since 2014 </a:t>
            </a:r>
          </a:p>
          <a:p>
            <a:pPr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Links: </a:t>
            </a:r>
            <a:r>
              <a:rPr lang="en-GB" sz="12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4"/>
              </a:rPr>
              <a:t>documentation</a:t>
            </a:r>
            <a:r>
              <a:rPr lang="en-GB" sz="12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and </a:t>
            </a:r>
            <a:r>
              <a:rPr lang="en-GB" sz="1200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5"/>
              </a:rPr>
              <a:t>github</a:t>
            </a:r>
            <a:endParaRPr lang="en-GB" sz="120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MuC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-specific to multiple RF stations &amp; muon decay</a:t>
            </a:r>
            <a:endParaRPr lang="en-GB" sz="20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Using the </a:t>
            </a:r>
            <a:r>
              <a:rPr lang="en-GB" sz="16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3"/>
              </a:rPr>
              <a:t>BLonD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code to observe effects of </a:t>
            </a:r>
          </a:p>
          <a:p>
            <a:pPr marL="685800" lvl="1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Short-range </a:t>
            </a:r>
            <a:r>
              <a:rPr lang="en-US" sz="120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wakefields</a:t>
            </a:r>
            <a:endParaRPr lang="en-US" sz="12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685800" lvl="1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Fundamental beam loading</a:t>
            </a:r>
          </a:p>
          <a:p>
            <a:pPr marL="685800" lvl="1"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Synchrotron tune </a:t>
            </a:r>
            <a:r>
              <a:rPr lang="en-US" sz="1200" b="1" i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Q</a:t>
            </a:r>
            <a:r>
              <a:rPr lang="en-US" sz="12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</a:t>
            </a:r>
            <a:r>
              <a:rPr lang="en-US" sz="12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between RF stations</a:t>
            </a: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First studies with only one bunch, 2</a:t>
            </a:r>
            <a:r>
              <a:rPr lang="en-GB" sz="1600" b="1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nd</a:t>
            </a: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to follow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Studies &amp; </a:t>
            </a:r>
            <a:r>
              <a:rPr lang="en-US" dirty="0" err="1"/>
              <a:t>BLonD</a:t>
            </a:r>
            <a:r>
              <a:rPr lang="en-US" dirty="0"/>
              <a:t> code</a:t>
            </a:r>
            <a:br>
              <a:rPr lang="en-US" dirty="0"/>
            </a:br>
            <a:r>
              <a:rPr lang="en-GB" sz="1200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(</a:t>
            </a:r>
            <a:r>
              <a:rPr lang="en-GB" sz="1200" dirty="0"/>
              <a:t>Beam Longitudinal Dynamics code)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1D9B79-2819-23A2-2E28-23CCD97FD64D}"/>
              </a:ext>
            </a:extLst>
          </p:cNvPr>
          <p:cNvSpPr txBox="1"/>
          <p:nvPr/>
        </p:nvSpPr>
        <p:spPr>
          <a:xfrm>
            <a:off x="7096173" y="4237477"/>
            <a:ext cx="16589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/>
              <a:t>From </a:t>
            </a:r>
            <a:r>
              <a:rPr lang="en-US" sz="750" dirty="0" err="1"/>
              <a:t>BLonD</a:t>
            </a:r>
            <a:r>
              <a:rPr lang="en-US" sz="750" dirty="0"/>
              <a:t> documentation</a:t>
            </a:r>
            <a:endParaRPr lang="en-GB" sz="750" dirty="0"/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A934F6B8-EF4E-814B-39D9-D5D7BB07E53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7672A5-5FFA-E2C9-CE92-A1A57D31D46F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814169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The TESLA cavity and RCS parameter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5"/>
                </a:solidFill>
                <a:latin typeface="+mj-lt"/>
              </a:rPr>
              <a:t>Intensity effects &amp; longitudinal beam dynamics: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b="1" dirty="0">
                <a:solidFill>
                  <a:schemeClr val="accent5"/>
                </a:solidFill>
                <a:latin typeface="+mj-lt"/>
              </a:rPr>
              <a:t>	Short-range </a:t>
            </a:r>
            <a:r>
              <a:rPr lang="en-US" sz="1600" b="1" dirty="0" err="1">
                <a:solidFill>
                  <a:schemeClr val="accent5"/>
                </a:solidFill>
                <a:latin typeface="+mj-lt"/>
              </a:rPr>
              <a:t>wakefield</a:t>
            </a:r>
            <a:r>
              <a:rPr lang="en-US" sz="1600" b="1" dirty="0">
                <a:solidFill>
                  <a:schemeClr val="accent5"/>
                </a:solidFill>
                <a:latin typeface="+mj-lt"/>
              </a:rPr>
              <a:t> and beam loading compared to the cavity voltage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Synchrotron tune &amp; Number of RF stations versus emittance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+mj-lt"/>
              </a:rPr>
              <a:t>Emittance evolution during the acceleration stages</a:t>
            </a:r>
          </a:p>
          <a:p>
            <a:r>
              <a:rPr lang="en-US" sz="1600" b="1" dirty="0">
                <a:latin typeface="+mj-lt"/>
              </a:rPr>
              <a:t>Outlook and Summary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8723CAA1-174E-1F03-3544-CFB17E1715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D166A3-E6C5-3BFD-720E-490D6F261297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45421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TextShape 1"/>
          <p:cNvSpPr txBox="1"/>
          <p:nvPr/>
        </p:nvSpPr>
        <p:spPr>
          <a:xfrm>
            <a:off x="276087" y="1203598"/>
            <a:ext cx="4707394" cy="327557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Based on K. Bane et al., ‘</a:t>
            </a:r>
            <a:r>
              <a:rPr lang="en-GB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Calculation of the short-range longitudinal </a:t>
            </a:r>
            <a:r>
              <a:rPr lang="en-GB" sz="105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wakefields</a:t>
            </a:r>
            <a:r>
              <a:rPr lang="en-GB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 in the NLC </a:t>
            </a:r>
            <a:r>
              <a:rPr lang="en-GB" sz="105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hlinkClick r:id="rId2" tooltip="https://inspirehep.net/files/246565fbf4498a1246965a1e761a2b9d"/>
              </a:rPr>
              <a:t>linac</a:t>
            </a:r>
            <a:r>
              <a:rPr lang="en-GB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’, ICAP98, 1998</a:t>
            </a: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longitudinal wake function is given by:</a:t>
            </a: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One can approximate this by a semi-analytically expression, valid for small </a:t>
            </a:r>
            <a:r>
              <a:rPr lang="en-GB" sz="1050" b="1" i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</a:t>
            </a:r>
            <a:r>
              <a:rPr lang="en-GB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and </a:t>
            </a:r>
            <a:r>
              <a:rPr lang="en-GB" sz="1050" b="1" i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s/L </a:t>
            </a:r>
            <a:r>
              <a:rPr lang="en-GB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&lt; 0.15:</a:t>
            </a: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The parameters for the Tesla cavity</a:t>
            </a:r>
            <a:r>
              <a:rPr lang="en-GB" sz="1050" b="1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1</a:t>
            </a: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gives long. wake functions on the order of 30</a:t>
            </a:r>
            <a:r>
              <a:rPr lang="en-US" sz="788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</a:t>
            </a: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V/</a:t>
            </a:r>
            <a:r>
              <a:rPr lang="en-US" sz="1050" b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pC</a:t>
            </a:r>
            <a:r>
              <a:rPr lang="en-US" sz="105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/m: </a:t>
            </a: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GB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endParaRPr lang="en-US" sz="105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80" name="TextShape 3"/>
          <p:cNvSpPr txBox="1"/>
          <p:nvPr/>
        </p:nvSpPr>
        <p:spPr>
          <a:xfrm>
            <a:off x="1930500" y="4763070"/>
            <a:ext cx="115641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750" spc="-1">
                <a:solidFill>
                  <a:srgbClr val="FFFFFF"/>
                </a:solidFill>
                <a:latin typeface="Arial"/>
              </a:rPr>
              <a:t>13 October 2022</a:t>
            </a:fld>
            <a:endParaRPr lang="en-GB" sz="750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8473455" y="4767390"/>
            <a:ext cx="510570" cy="2735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750" spc="-1">
                <a:solidFill>
                  <a:srgbClr val="FFFFFF"/>
                </a:solidFill>
                <a:latin typeface="Arial"/>
              </a:rPr>
              <a:t>9</a:t>
            </a:fld>
            <a:endParaRPr lang="en-GB" sz="750" spc="-1">
              <a:latin typeface="Times New Roman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B27333-87FF-4BDF-8411-26B2A382F1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21" t="36070" r="29204" b="3878"/>
          <a:stretch/>
        </p:blipFill>
        <p:spPr>
          <a:xfrm>
            <a:off x="276086" y="2572968"/>
            <a:ext cx="1964715" cy="413741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ysDash"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758A2CF-14DC-450A-BD2E-84527B188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4524" y="2574805"/>
            <a:ext cx="1319353" cy="413741"/>
          </a:xfrm>
          <a:prstGeom prst="rect">
            <a:avLst/>
          </a:prstGeom>
          <a:ln w="12700">
            <a:solidFill>
              <a:srgbClr val="FF0000"/>
            </a:solidFill>
            <a:prstDash val="sysDash"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C3F4596-F704-421E-A091-99C1190822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856" t="2837" r="19710"/>
          <a:stretch/>
        </p:blipFill>
        <p:spPr>
          <a:xfrm>
            <a:off x="632047" y="3573444"/>
            <a:ext cx="2492153" cy="15013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75DC9FF-E1CA-4710-9AEB-964C805A2B1D}"/>
              </a:ext>
            </a:extLst>
          </p:cNvPr>
          <p:cNvSpPr txBox="1"/>
          <p:nvPr/>
        </p:nvSpPr>
        <p:spPr>
          <a:xfrm>
            <a:off x="3159406" y="4207065"/>
            <a:ext cx="1015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F0FFF"/>
                </a:solidFill>
              </a:rPr>
              <a:t>L= 115.4 mm</a:t>
            </a:r>
          </a:p>
          <a:p>
            <a:r>
              <a:rPr lang="en-US" sz="1050" dirty="0">
                <a:solidFill>
                  <a:srgbClr val="0F0FFF"/>
                </a:solidFill>
              </a:rPr>
              <a:t>g= 82 mm</a:t>
            </a:r>
          </a:p>
          <a:p>
            <a:r>
              <a:rPr lang="en-US" sz="1050" dirty="0">
                <a:solidFill>
                  <a:srgbClr val="0F0FFF"/>
                </a:solidFill>
              </a:rPr>
              <a:t>a= 35 mm</a:t>
            </a:r>
          </a:p>
          <a:p>
            <a:r>
              <a:rPr lang="en-US" sz="1050" dirty="0">
                <a:solidFill>
                  <a:srgbClr val="0F0FFF"/>
                </a:solidFill>
              </a:rPr>
              <a:t>b= 103.3 mm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8EA6E3-939E-4721-A202-3B71FCBB0659}"/>
              </a:ext>
            </a:extLst>
          </p:cNvPr>
          <p:cNvGrpSpPr/>
          <p:nvPr/>
        </p:nvGrpSpPr>
        <p:grpSpPr>
          <a:xfrm>
            <a:off x="276086" y="1604287"/>
            <a:ext cx="3251498" cy="520484"/>
            <a:chOff x="359916" y="2385036"/>
            <a:chExt cx="4335330" cy="69397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89E923D-4FC5-4A2B-A5E8-1399E96A28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41671"/>
            <a:stretch/>
          </p:blipFill>
          <p:spPr>
            <a:xfrm>
              <a:off x="368115" y="2385036"/>
              <a:ext cx="4327131" cy="693978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2918B8D-9E53-40B0-AEF7-F1DA985C3DA6}"/>
                </a:ext>
              </a:extLst>
            </p:cNvPr>
            <p:cNvSpPr/>
            <p:nvPr/>
          </p:nvSpPr>
          <p:spPr>
            <a:xfrm>
              <a:off x="359916" y="2385036"/>
              <a:ext cx="3562380" cy="58312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1584ACA-4A07-4EEA-944E-E5CDDB185CA4}"/>
                </a:ext>
              </a:extLst>
            </p:cNvPr>
            <p:cNvCxnSpPr/>
            <p:nvPr/>
          </p:nvCxnSpPr>
          <p:spPr>
            <a:xfrm>
              <a:off x="1666875" y="2659380"/>
              <a:ext cx="51435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37FB6A4-7871-429B-9A28-E07353B838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202" y="964705"/>
            <a:ext cx="3743325" cy="247888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91E61F0-C89E-4074-A909-DA5493CFA2DC}"/>
              </a:ext>
            </a:extLst>
          </p:cNvPr>
          <p:cNvSpPr txBox="1"/>
          <p:nvPr/>
        </p:nvSpPr>
        <p:spPr>
          <a:xfrm>
            <a:off x="5701560" y="3619745"/>
            <a:ext cx="3375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</a:t>
            </a:r>
            <a:r>
              <a:rPr lang="en-US" sz="1200" dirty="0" err="1"/>
              <a:t>BLonD</a:t>
            </a:r>
            <a:r>
              <a:rPr lang="en-US" sz="1200" dirty="0"/>
              <a:t> code convolutes the wake function with the beam profile to obtain the induced voltage</a:t>
            </a: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E0B4C9-4585-491E-8C6B-80D75A5B2460}"/>
              </a:ext>
            </a:extLst>
          </p:cNvPr>
          <p:cNvSpPr txBox="1"/>
          <p:nvPr/>
        </p:nvSpPr>
        <p:spPr>
          <a:xfrm>
            <a:off x="4984838" y="4567817"/>
            <a:ext cx="4572000" cy="209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450"/>
              </a:spcBef>
              <a:spcAft>
                <a:spcPts val="300"/>
              </a:spcAft>
              <a:tabLst>
                <a:tab pos="0" algn="l"/>
              </a:tabLst>
            </a:pPr>
            <a:r>
              <a:rPr lang="en-GB" sz="825" spc="-1" baseline="30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1</a:t>
            </a:r>
            <a:r>
              <a:rPr lang="en-GB" sz="825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Wakefield studies for the Tesla cavity shown in </a:t>
            </a:r>
            <a:r>
              <a:rPr lang="en-GB" sz="825" dirty="0">
                <a:latin typeface="Times New Roman" panose="02020603050405020304" pitchFamily="18" charset="0"/>
                <a:hlinkClick r:id="rId8"/>
              </a:rPr>
              <a:t>TESLA Report 2003-19</a:t>
            </a:r>
            <a:r>
              <a:rPr lang="en-GB" sz="825" dirty="0">
                <a:latin typeface="Times New Roman" panose="02020603050405020304" pitchFamily="18" charset="0"/>
              </a:rPr>
              <a:t> </a:t>
            </a:r>
            <a:endParaRPr lang="en-GB" sz="825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Induced voltages: Short-range </a:t>
            </a:r>
            <a:r>
              <a:rPr lang="en-US" dirty="0" err="1"/>
              <a:t>wakefields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40BC12-CA91-9972-298D-3CF3B94220F5}"/>
              </a:ext>
            </a:extLst>
          </p:cNvPr>
          <p:cNvSpPr txBox="1"/>
          <p:nvPr/>
        </p:nvSpPr>
        <p:spPr>
          <a:xfrm>
            <a:off x="3766036" y="3498542"/>
            <a:ext cx="1526044" cy="600164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b="1" dirty="0" err="1">
                <a:solidFill>
                  <a:schemeClr val="accent5"/>
                </a:solidFill>
              </a:rPr>
              <a:t>Adjusting</a:t>
            </a:r>
            <a:r>
              <a:rPr lang="de-DE" sz="1100" b="1" dirty="0">
                <a:solidFill>
                  <a:schemeClr val="accent5"/>
                </a:solidFill>
              </a:rPr>
              <a:t> ‚</a:t>
            </a:r>
            <a:r>
              <a:rPr lang="de-DE" sz="1100" b="1" i="1" dirty="0">
                <a:solidFill>
                  <a:schemeClr val="accent5"/>
                </a:solidFill>
              </a:rPr>
              <a:t>a‘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can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be</a:t>
            </a:r>
            <a:r>
              <a:rPr lang="de-DE" sz="1100" b="1" dirty="0">
                <a:solidFill>
                  <a:schemeClr val="accent5"/>
                </a:solidFill>
              </a:rPr>
              <a:t> a powerful </a:t>
            </a:r>
            <a:r>
              <a:rPr lang="de-DE" sz="1100" b="1" dirty="0" err="1">
                <a:solidFill>
                  <a:schemeClr val="accent5"/>
                </a:solidFill>
              </a:rPr>
              <a:t>tool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to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mitigate</a:t>
            </a:r>
            <a:r>
              <a:rPr lang="de-DE" sz="1100" b="1" dirty="0">
                <a:solidFill>
                  <a:schemeClr val="accent5"/>
                </a:solidFill>
              </a:rPr>
              <a:t> </a:t>
            </a:r>
            <a:r>
              <a:rPr lang="de-DE" sz="1100" b="1" dirty="0" err="1">
                <a:solidFill>
                  <a:schemeClr val="accent5"/>
                </a:solidFill>
              </a:rPr>
              <a:t>wakefields</a:t>
            </a:r>
            <a:r>
              <a:rPr lang="de-DE" sz="1100" b="1" dirty="0">
                <a:solidFill>
                  <a:schemeClr val="accent5"/>
                </a:solidFill>
              </a:rPr>
              <a:t>! </a:t>
            </a:r>
            <a:endParaRPr lang="en-GB" sz="1100" b="1" dirty="0">
              <a:solidFill>
                <a:schemeClr val="accent5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CB3E46B-2452-CC55-E96D-8377C5BD03FF}"/>
              </a:ext>
            </a:extLst>
          </p:cNvPr>
          <p:cNvCxnSpPr>
            <a:cxnSpLocks/>
          </p:cNvCxnSpPr>
          <p:nvPr/>
        </p:nvCxnSpPr>
        <p:spPr>
          <a:xfrm flipH="1" flipV="1">
            <a:off x="1115616" y="2986709"/>
            <a:ext cx="2650420" cy="6729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C564EC33-2E5D-6A03-4F76-DB6083A9B5D0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52" y="4611536"/>
            <a:ext cx="413695" cy="413695"/>
          </a:xfrm>
          <a:prstGeom prst="rect">
            <a:avLst/>
          </a:prstGeom>
        </p:spPr>
      </p:pic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68A64AAC-A261-86F3-49C1-B278B85FFBD0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100" b="1" smtClean="0">
                <a:solidFill>
                  <a:schemeClr val="bg1"/>
                </a:solidFill>
              </a:rPr>
              <a:pPr algn="r"/>
              <a:t>9</a:t>
            </a:fld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506D21-7347-27E0-8F93-4DB7AD6F28B7}"/>
              </a:ext>
            </a:extLst>
          </p:cNvPr>
          <p:cNvSpPr txBox="1"/>
          <p:nvPr/>
        </p:nvSpPr>
        <p:spPr>
          <a:xfrm>
            <a:off x="0" y="4860554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F. Batsch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24770294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17048</TotalTime>
  <Words>2163</Words>
  <Application>Microsoft Office PowerPoint</Application>
  <PresentationFormat>On-screen Show (16:9)</PresentationFormat>
  <Paragraphs>480</Paragraphs>
  <Slides>24</Slides>
  <Notes>9</Notes>
  <HiddenSlides>0</HiddenSlides>
  <MMClips>9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Arial Narrow</vt:lpstr>
      <vt:lpstr>Calibri</vt:lpstr>
      <vt:lpstr>Cambria Math</vt:lpstr>
      <vt:lpstr>Mangal</vt:lpstr>
      <vt:lpstr>Symbol</vt:lpstr>
      <vt:lpstr>Times New Roman</vt:lpstr>
      <vt:lpstr>Wingdings</vt:lpstr>
      <vt:lpstr>IMCC - 1</vt:lpstr>
      <vt:lpstr>1_IMCC - 1</vt:lpstr>
      <vt:lpstr>RF Parameter Choices and Longitudinal Stability </vt:lpstr>
      <vt:lpstr>Outline</vt:lpstr>
      <vt:lpstr>Muon acceleration to high energies</vt:lpstr>
      <vt:lpstr>Parameters and tools: General parameter</vt:lpstr>
      <vt:lpstr>Parameters and tools: RF – The TESLA cavity</vt:lpstr>
      <vt:lpstr>Parameters and tools: RF – The TESLA cavity</vt:lpstr>
      <vt:lpstr>Studies &amp; BLonD code (Beam Longitudinal Dynamics code)</vt:lpstr>
      <vt:lpstr>Outline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Outlook – Follow ups</vt:lpstr>
      <vt:lpstr>Summary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Fabian Batsch</cp:lastModifiedBy>
  <cp:revision>646</cp:revision>
  <dcterms:created xsi:type="dcterms:W3CDTF">2021-05-17T12:13:58Z</dcterms:created>
  <dcterms:modified xsi:type="dcterms:W3CDTF">2022-10-13T07:24:32Z</dcterms:modified>
</cp:coreProperties>
</file>