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4" r:id="rId2"/>
    <p:sldId id="280" r:id="rId3"/>
    <p:sldId id="278" r:id="rId4"/>
    <p:sldId id="305" r:id="rId5"/>
    <p:sldId id="281" r:id="rId6"/>
    <p:sldId id="283" r:id="rId7"/>
    <p:sldId id="304" r:id="rId8"/>
    <p:sldId id="306" r:id="rId9"/>
    <p:sldId id="307" r:id="rId10"/>
    <p:sldId id="287" r:id="rId11"/>
    <p:sldId id="310" r:id="rId12"/>
    <p:sldId id="311" r:id="rId13"/>
    <p:sldId id="295" r:id="rId14"/>
    <p:sldId id="312" r:id="rId15"/>
    <p:sldId id="313" r:id="rId16"/>
    <p:sldId id="314" r:id="rId17"/>
    <p:sldId id="272" r:id="rId18"/>
    <p:sldId id="320" r:id="rId19"/>
    <p:sldId id="309" r:id="rId20"/>
    <p:sldId id="315" r:id="rId21"/>
    <p:sldId id="317" r:id="rId22"/>
    <p:sldId id="321" r:id="rId23"/>
    <p:sldId id="318" r:id="rId24"/>
    <p:sldId id="308" r:id="rId25"/>
    <p:sldId id="322" r:id="rId26"/>
    <p:sldId id="323" r:id="rId27"/>
    <p:sldId id="269" r:id="rId2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92" autoAdjust="0"/>
    <p:restoredTop sz="94579" autoAdjust="0"/>
  </p:normalViewPr>
  <p:slideViewPr>
    <p:cSldViewPr snapToObjects="1" showGuides="1">
      <p:cViewPr varScale="1">
        <p:scale>
          <a:sx n="97" d="100"/>
          <a:sy n="97" d="100"/>
        </p:scale>
        <p:origin x="484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13/10/2022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13/10/2022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4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to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0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898702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2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5126/contributions/5025475/" TargetMode="External"/><Relationship Id="rId2" Type="http://schemas.openxmlformats.org/officeDocument/2006/relationships/hyperlink" Target="https://indico.cern.ch/event/1175126/contributions/5025493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75126/contributions/5025495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hep-ex/0005006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arxiv.org/abs/physics/990801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vent/1175126/contributions/5025493/" TargetMode="External"/><Relationship Id="rId4" Type="http://schemas.openxmlformats.org/officeDocument/2006/relationships/hyperlink" Target="https://inspirehep.net/literature/526161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physics/990801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291230"/>
            <a:ext cx="37444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Muon Collider Collaboration Meeting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13</a:t>
            </a:r>
            <a:r>
              <a:rPr lang="en-US" sz="1600" baseline="30000" dirty="0">
                <a:solidFill>
                  <a:schemeClr val="bg1"/>
                </a:solidFill>
                <a:latin typeface="Arial Narrow"/>
                <a:cs typeface="Arial Narrow"/>
              </a:rPr>
              <a:t>th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 October 2022    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2303748" y="1879153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>
                <a:latin typeface="Arial Narrow"/>
                <a:cs typeface="Arial Narrow"/>
              </a:rPr>
              <a:t>FLUKA dose calculations for neutrinos</a:t>
            </a:r>
            <a:endParaRPr lang="en-GB" sz="3600" b="1" i="1" dirty="0"/>
          </a:p>
        </p:txBody>
      </p:sp>
      <p:sp>
        <p:nvSpPr>
          <p:cNvPr id="9" name="ZoneTexte 86"/>
          <p:cNvSpPr txBox="1"/>
          <p:nvPr/>
        </p:nvSpPr>
        <p:spPr>
          <a:xfrm>
            <a:off x="251520" y="4291230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G. Lerner, D. 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Calzolari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, A. Lechner, C. Ahdida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C989AFA-5596-5D95-C4CC-FDEECA4EE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929" y="306439"/>
            <a:ext cx="900731" cy="7371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8688" y="206375"/>
            <a:ext cx="8018512" cy="857250"/>
          </a:xfrm>
        </p:spPr>
        <p:txBody>
          <a:bodyPr/>
          <a:lstStyle/>
          <a:p>
            <a:r>
              <a:rPr lang="en-GB" b="0" dirty="0"/>
              <a:t>Effective dose build-up in soil for 5-TeV µ</a:t>
            </a:r>
            <a:r>
              <a:rPr lang="en-GB" b="0" baseline="30000" dirty="0"/>
              <a:t>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36CE8B-D8A6-4E14-888C-C9D6EE6784EB}"/>
              </a:ext>
            </a:extLst>
          </p:cNvPr>
          <p:cNvSpPr txBox="1"/>
          <p:nvPr/>
        </p:nvSpPr>
        <p:spPr>
          <a:xfrm>
            <a:off x="5489444" y="1059582"/>
            <a:ext cx="34784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Sampling the neutrino interactions within a </a:t>
            </a:r>
            <a:r>
              <a:rPr lang="en-US" b="1" dirty="0"/>
              <a:t>10m range </a:t>
            </a:r>
            <a:r>
              <a:rPr lang="en-US" dirty="0"/>
              <a:t>at </a:t>
            </a:r>
            <a:r>
              <a:rPr lang="en-US" b="1" dirty="0"/>
              <a:t>10km</a:t>
            </a:r>
            <a:r>
              <a:rPr lang="en-US" dirty="0"/>
              <a:t> from the muon decay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Narrow cone of </a:t>
            </a:r>
            <a:r>
              <a:rPr lang="en-US" b="1" dirty="0">
                <a:solidFill>
                  <a:schemeClr val="accent1"/>
                </a:solidFill>
              </a:rPr>
              <a:t>effective dose</a:t>
            </a:r>
            <a:r>
              <a:rPr lang="en-US" dirty="0"/>
              <a:t> (see the talk by C. Ahdida) near the neutrino beam axis (i.e., at small R)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The build-up of the shower occurs within a few meters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A1A0FB-616C-709F-A79B-0FA82315D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FA836C-F559-9866-F561-51033BAF61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3"/>
          <a:stretch/>
        </p:blipFill>
        <p:spPr>
          <a:xfrm>
            <a:off x="1182085" y="688977"/>
            <a:ext cx="4182003" cy="421219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BF42CE-B7A4-F1A4-0A53-BA6A8196FEEA}"/>
              </a:ext>
            </a:extLst>
          </p:cNvPr>
          <p:cNvGrpSpPr/>
          <p:nvPr/>
        </p:nvGrpSpPr>
        <p:grpSpPr>
          <a:xfrm>
            <a:off x="77694" y="2871807"/>
            <a:ext cx="1165603" cy="775868"/>
            <a:chOff x="909308" y="1537001"/>
            <a:chExt cx="1165603" cy="775868"/>
          </a:xfrm>
        </p:grpSpPr>
        <p:pic>
          <p:nvPicPr>
            <p:cNvPr id="8194" name="Picture 2">
              <a:extLst>
                <a:ext uri="{FF2B5EF4-FFF2-40B4-BE49-F238E27FC236}">
                  <a16:creationId xmlns:a16="http://schemas.microsoft.com/office/drawing/2014/main" id="{761B6C41-1C3A-48C5-B622-1E1C73937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308" y="1537001"/>
              <a:ext cx="1165603" cy="775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B0BB8E-CBA5-431D-8784-2838D33FA908}"/>
                </a:ext>
              </a:extLst>
            </p:cNvPr>
            <p:cNvSpPr/>
            <p:nvPr/>
          </p:nvSpPr>
          <p:spPr>
            <a:xfrm>
              <a:off x="1800000" y="1872000"/>
              <a:ext cx="228662" cy="216024"/>
            </a:xfrm>
            <a:prstGeom prst="ellipse">
              <a:avLst/>
            </a:prstGeom>
            <a:noFill/>
            <a:ln w="3175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BE66BE-8993-A0AE-75A7-9BD1B369AFE5}"/>
              </a:ext>
            </a:extLst>
          </p:cNvPr>
          <p:cNvGrpSpPr/>
          <p:nvPr/>
        </p:nvGrpSpPr>
        <p:grpSpPr>
          <a:xfrm>
            <a:off x="108162" y="843558"/>
            <a:ext cx="1165603" cy="803356"/>
            <a:chOff x="58688" y="914400"/>
            <a:chExt cx="2016224" cy="1398469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7CF3BC5A-1001-2F2D-DFDA-923EAA23E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8" y="970797"/>
              <a:ext cx="2016224" cy="1342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4548F57-01BF-B61A-1C63-DBDE237D93CF}"/>
                </a:ext>
              </a:extLst>
            </p:cNvPr>
            <p:cNvSpPr/>
            <p:nvPr/>
          </p:nvSpPr>
          <p:spPr>
            <a:xfrm>
              <a:off x="1619671" y="914400"/>
              <a:ext cx="372679" cy="386677"/>
            </a:xfrm>
            <a:prstGeom prst="ellipse">
              <a:avLst/>
            </a:prstGeom>
            <a:noFill/>
            <a:ln w="31750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290FBAC-7142-7D5D-7872-DA1F580F0270}"/>
              </a:ext>
            </a:extLst>
          </p:cNvPr>
          <p:cNvSpPr txBox="1"/>
          <p:nvPr/>
        </p:nvSpPr>
        <p:spPr>
          <a:xfrm>
            <a:off x="6300428" y="4442559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(very similar results for µ</a:t>
            </a:r>
            <a:r>
              <a:rPr lang="en-US" sz="1600" i="1" baseline="30000" dirty="0">
                <a:solidFill>
                  <a:schemeClr val="accent1"/>
                </a:solidFill>
              </a:rPr>
              <a:t>+</a:t>
            </a:r>
            <a:r>
              <a:rPr lang="en-US" sz="1600" i="1" dirty="0">
                <a:solidFill>
                  <a:schemeClr val="accent1"/>
                </a:solidFill>
              </a:rPr>
              <a:t>)</a:t>
            </a:r>
            <a:endParaRPr lang="en-GB" sz="16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1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8688" y="206375"/>
            <a:ext cx="8018512" cy="857250"/>
          </a:xfrm>
        </p:spPr>
        <p:txBody>
          <a:bodyPr/>
          <a:lstStyle/>
          <a:p>
            <a:r>
              <a:rPr lang="en-GB" b="0" dirty="0"/>
              <a:t>Effective dose build-up in soil for 5-TeV µ</a:t>
            </a:r>
            <a:r>
              <a:rPr lang="en-GB" b="0" baseline="30000" dirty="0"/>
              <a:t>-</a:t>
            </a:r>
            <a:r>
              <a:rPr lang="en-GB" b="0" dirty="0"/>
              <a:t> and µ</a:t>
            </a:r>
            <a:r>
              <a:rPr lang="en-GB" b="0" baseline="30000" dirty="0"/>
              <a:t>+</a:t>
            </a:r>
            <a:r>
              <a:rPr lang="en-GB" b="0" dirty="0"/>
              <a:t> (1D)</a:t>
            </a:r>
            <a:endParaRPr lang="en-GB" b="0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36CE8B-D8A6-4E14-888C-C9D6EE6784EB}"/>
              </a:ext>
            </a:extLst>
          </p:cNvPr>
          <p:cNvSpPr txBox="1"/>
          <p:nvPr/>
        </p:nvSpPr>
        <p:spPr>
          <a:xfrm>
            <a:off x="5489444" y="1059582"/>
            <a:ext cx="347504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The 1D projections of the effective dose within 20cm from the neutrino beam axis show that </a:t>
            </a:r>
            <a:r>
              <a:rPr lang="en-US" b="1" dirty="0">
                <a:solidFill>
                  <a:schemeClr val="accent1"/>
                </a:solidFill>
              </a:rPr>
              <a:t>a plateau of the effective dose is reached after a few meters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/>
              <a:t>In µ</a:t>
            </a:r>
            <a:r>
              <a:rPr lang="en-GB" baseline="30000" dirty="0"/>
              <a:t>-</a:t>
            </a:r>
            <a:r>
              <a:rPr lang="en-GB" dirty="0"/>
              <a:t> and µ+ decays the contribution of the two neutrinos to the total effective dose is different, but the plateau values of the effective dose are similar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A1A0FB-616C-709F-A79B-0FA82315D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CF3BC5A-1001-2F2D-DFDA-923EAA23E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62" y="875955"/>
            <a:ext cx="1165603" cy="77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1FFD5E40-69DE-1A8E-E5F1-4F32C6EA9E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58043" y="2914505"/>
            <a:ext cx="1129581" cy="7373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48938D-344E-692D-F580-F3477625F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891" y="713424"/>
            <a:ext cx="4166205" cy="42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28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C382C0-8CDB-C54C-B3FF-651ADFD7E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45558"/>
            <a:ext cx="4220970" cy="427467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8688" y="206375"/>
            <a:ext cx="8018512" cy="857250"/>
          </a:xfrm>
        </p:spPr>
        <p:txBody>
          <a:bodyPr/>
          <a:lstStyle/>
          <a:p>
            <a:r>
              <a:rPr lang="en-GB" b="0" dirty="0"/>
              <a:t>Effective dose build-up in soil for 5-TeV µ</a:t>
            </a:r>
            <a:r>
              <a:rPr lang="en-GB" b="0" baseline="30000" dirty="0"/>
              <a:t>-</a:t>
            </a:r>
            <a:r>
              <a:rPr lang="en-GB" b="0" dirty="0"/>
              <a:t>: large distances</a:t>
            </a:r>
            <a:endParaRPr lang="en-GB" b="0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36CE8B-D8A6-4E14-888C-C9D6EE6784EB}"/>
              </a:ext>
            </a:extLst>
          </p:cNvPr>
          <p:cNvSpPr txBox="1"/>
          <p:nvPr/>
        </p:nvSpPr>
        <p:spPr>
          <a:xfrm>
            <a:off x="5454174" y="987574"/>
            <a:ext cx="336629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Due to </a:t>
            </a:r>
            <a:r>
              <a:rPr lang="en-US" b="1" dirty="0"/>
              <a:t>high-energy muon production</a:t>
            </a:r>
            <a:r>
              <a:rPr lang="en-US" dirty="0"/>
              <a:t>, the radiation showers induced by muon neutrinos and antineutrinos build up over km-scale distance, and reach larger radial distances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…but </a:t>
            </a:r>
            <a:r>
              <a:rPr lang="en-US" b="1" dirty="0"/>
              <a:t>muons give a small contribution to the effective dose</a:t>
            </a:r>
            <a:r>
              <a:rPr lang="en-US" dirty="0"/>
              <a:t>, so they can be ignored for the dose kernel calculations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A1A0FB-616C-709F-A79B-0FA82315D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EBF42CE-B7A4-F1A4-0A53-BA6A8196FEEA}"/>
              </a:ext>
            </a:extLst>
          </p:cNvPr>
          <p:cNvGrpSpPr/>
          <p:nvPr/>
        </p:nvGrpSpPr>
        <p:grpSpPr>
          <a:xfrm>
            <a:off x="77694" y="2871807"/>
            <a:ext cx="1165603" cy="775868"/>
            <a:chOff x="909308" y="1537001"/>
            <a:chExt cx="1165603" cy="775868"/>
          </a:xfrm>
        </p:grpSpPr>
        <p:pic>
          <p:nvPicPr>
            <p:cNvPr id="8194" name="Picture 2">
              <a:extLst>
                <a:ext uri="{FF2B5EF4-FFF2-40B4-BE49-F238E27FC236}">
                  <a16:creationId xmlns:a16="http://schemas.microsoft.com/office/drawing/2014/main" id="{761B6C41-1C3A-48C5-B622-1E1C73937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308" y="1537001"/>
              <a:ext cx="1165603" cy="775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B0BB8E-CBA5-431D-8784-2838D33FA908}"/>
                </a:ext>
              </a:extLst>
            </p:cNvPr>
            <p:cNvSpPr/>
            <p:nvPr/>
          </p:nvSpPr>
          <p:spPr>
            <a:xfrm>
              <a:off x="1800000" y="1872000"/>
              <a:ext cx="228662" cy="216024"/>
            </a:xfrm>
            <a:prstGeom prst="ellipse">
              <a:avLst/>
            </a:prstGeom>
            <a:noFill/>
            <a:ln w="3175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BE66BE-8993-A0AE-75A7-9BD1B369AFE5}"/>
              </a:ext>
            </a:extLst>
          </p:cNvPr>
          <p:cNvGrpSpPr/>
          <p:nvPr/>
        </p:nvGrpSpPr>
        <p:grpSpPr>
          <a:xfrm>
            <a:off x="108162" y="843558"/>
            <a:ext cx="1165603" cy="803356"/>
            <a:chOff x="58688" y="914400"/>
            <a:chExt cx="2016224" cy="1398469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7CF3BC5A-1001-2F2D-DFDA-923EAA23E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8" y="970797"/>
              <a:ext cx="2016224" cy="1342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4548F57-01BF-B61A-1C63-DBDE237D93CF}"/>
                </a:ext>
              </a:extLst>
            </p:cNvPr>
            <p:cNvSpPr/>
            <p:nvPr/>
          </p:nvSpPr>
          <p:spPr>
            <a:xfrm>
              <a:off x="1619671" y="914400"/>
              <a:ext cx="372679" cy="386677"/>
            </a:xfrm>
            <a:prstGeom prst="ellipse">
              <a:avLst/>
            </a:prstGeom>
            <a:noFill/>
            <a:ln w="31750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290FBAC-7142-7D5D-7872-DA1F580F0270}"/>
              </a:ext>
            </a:extLst>
          </p:cNvPr>
          <p:cNvSpPr txBox="1"/>
          <p:nvPr/>
        </p:nvSpPr>
        <p:spPr>
          <a:xfrm>
            <a:off x="6300428" y="4609460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(very similar results for µ</a:t>
            </a:r>
            <a:r>
              <a:rPr lang="en-US" sz="1600" i="1" baseline="30000" dirty="0">
                <a:solidFill>
                  <a:schemeClr val="accent1"/>
                </a:solidFill>
              </a:rPr>
              <a:t>+</a:t>
            </a:r>
            <a:r>
              <a:rPr lang="en-US" sz="1600" i="1" dirty="0">
                <a:solidFill>
                  <a:schemeClr val="accent1"/>
                </a:solidFill>
              </a:rPr>
              <a:t>)</a:t>
            </a:r>
            <a:endParaRPr lang="en-GB" sz="1600" i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E7F251-6CB3-9E6D-A769-BCCC0577144B}"/>
              </a:ext>
            </a:extLst>
          </p:cNvPr>
          <p:cNvSpPr txBox="1"/>
          <p:nvPr/>
        </p:nvSpPr>
        <p:spPr>
          <a:xfrm>
            <a:off x="2433569" y="1304932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High-energy muons!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563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206375"/>
            <a:ext cx="7825680" cy="857250"/>
          </a:xfrm>
        </p:spPr>
        <p:txBody>
          <a:bodyPr/>
          <a:lstStyle/>
          <a:p>
            <a:r>
              <a:rPr lang="en-US" b="0" dirty="0"/>
              <a:t>Effective dose from </a:t>
            </a:r>
            <a:r>
              <a:rPr lang="en-GB" b="0" dirty="0"/>
              <a:t>5-TeV µ</a:t>
            </a:r>
            <a:r>
              <a:rPr lang="en-GB" b="0" baseline="30000" dirty="0"/>
              <a:t>-</a:t>
            </a:r>
            <a:r>
              <a:rPr lang="en-GB" b="0" dirty="0"/>
              <a:t>: from soil to air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E0AAC9-D7E7-4AB9-876E-1301EF071490}"/>
              </a:ext>
            </a:extLst>
          </p:cNvPr>
          <p:cNvSpPr txBox="1"/>
          <p:nvPr/>
        </p:nvSpPr>
        <p:spPr>
          <a:xfrm>
            <a:off x="443507" y="98757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If we assume that the neutrino beam exits orthogonally from soil to air, the effective dose rapidly drops from the plateau in soil (more than 4x decrease after only 5m)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B7F6D6-BE64-A24F-9B0E-2BEB8AE7C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AAC3CB-E3F2-CD42-3E01-5AB7C887A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987" y="1914262"/>
            <a:ext cx="5527008" cy="28687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929293-9FCD-339C-8BEE-3D0E78A71DA1}"/>
              </a:ext>
            </a:extLst>
          </p:cNvPr>
          <p:cNvSpPr txBox="1"/>
          <p:nvPr/>
        </p:nvSpPr>
        <p:spPr>
          <a:xfrm>
            <a:off x="439005" y="1923678"/>
            <a:ext cx="26208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In realistic scenarios the angle between the neutrino beam and the earth’s surface plays a role, but we can regard the plateau dose in soil as the maximum dose that a person can be exposed to</a:t>
            </a:r>
          </a:p>
        </p:txBody>
      </p:sp>
    </p:spTree>
    <p:extLst>
      <p:ext uri="{BB962C8B-B14F-4D97-AF65-F5344CB8AC3E}">
        <p14:creationId xmlns:p14="http://schemas.microsoft.com/office/powerpoint/2010/main" val="1102842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206375"/>
            <a:ext cx="7825680" cy="857250"/>
          </a:xfrm>
        </p:spPr>
        <p:txBody>
          <a:bodyPr/>
          <a:lstStyle/>
          <a:p>
            <a:r>
              <a:rPr lang="en-US" b="0" dirty="0"/>
              <a:t>Effective dose kernel calculation: effective dose vs R</a:t>
            </a:r>
            <a:endParaRPr lang="en-GB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E0AAC9-D7E7-4AB9-876E-1301EF071490}"/>
              </a:ext>
            </a:extLst>
          </p:cNvPr>
          <p:cNvSpPr txBox="1"/>
          <p:nvPr/>
        </p:nvSpPr>
        <p:spPr>
          <a:xfrm>
            <a:off x="419944" y="915566"/>
            <a:ext cx="3744416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1D projection of the effective dose vs R at the plateau in soil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The profile is modeled by a </a:t>
            </a:r>
            <a:r>
              <a:rPr lang="en-US" b="1" dirty="0"/>
              <a:t>Gaussian fit </a:t>
            </a:r>
            <a:r>
              <a:rPr lang="en-US" dirty="0"/>
              <a:t>(not accurate in the tails) yielding:</a:t>
            </a:r>
          </a:p>
          <a:p>
            <a:pPr marL="742950" lvl="1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Peak dose </a:t>
            </a:r>
            <a:r>
              <a:rPr lang="en-US" dirty="0"/>
              <a:t>[</a:t>
            </a:r>
            <a:r>
              <a:rPr lang="en-US" dirty="0" err="1"/>
              <a:t>pSv</a:t>
            </a:r>
            <a:r>
              <a:rPr lang="en-US" dirty="0"/>
              <a:t> / µ decay]</a:t>
            </a:r>
          </a:p>
          <a:p>
            <a:pPr marL="742950" lvl="1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Dose width </a:t>
            </a:r>
            <a:r>
              <a:rPr lang="en-US" dirty="0"/>
              <a:t>[</a:t>
            </a:r>
            <a:r>
              <a:rPr lang="el-GR" dirty="0"/>
              <a:t>σ</a:t>
            </a:r>
            <a:r>
              <a:rPr lang="en-US" dirty="0"/>
              <a:t>, in meters]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To obtain the </a:t>
            </a:r>
            <a:r>
              <a:rPr lang="en-US" b="1" dirty="0"/>
              <a:t>effective dose kernel</a:t>
            </a:r>
            <a:r>
              <a:rPr lang="en-US" dirty="0"/>
              <a:t> we extract these two parameters for different muon signs, energies, and baseline distances from the decay point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B7F6D6-BE64-A24F-9B0E-2BEB8AE7C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8E436D92-407C-EEDB-7943-CE0429E567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74"/>
          <a:stretch/>
        </p:blipFill>
        <p:spPr>
          <a:xfrm>
            <a:off x="4428447" y="1060315"/>
            <a:ext cx="4608049" cy="38033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72D7CB-FDC3-63FB-BEEF-984C38F5DF79}"/>
              </a:ext>
            </a:extLst>
          </p:cNvPr>
          <p:cNvSpPr txBox="1"/>
          <p:nvPr/>
        </p:nvSpPr>
        <p:spPr>
          <a:xfrm>
            <a:off x="6876256" y="223652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The breakdown of the effective dose from different particle types is shown in C. </a:t>
            </a:r>
            <a:r>
              <a:rPr lang="en-US" sz="1200" i="1" dirty="0" err="1"/>
              <a:t>Ahdida’s</a:t>
            </a:r>
            <a:r>
              <a:rPr lang="en-US" sz="1200" i="1" dirty="0"/>
              <a:t> talk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483070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206375"/>
            <a:ext cx="7825680" cy="857250"/>
          </a:xfrm>
        </p:spPr>
        <p:txBody>
          <a:bodyPr/>
          <a:lstStyle/>
          <a:p>
            <a:r>
              <a:rPr lang="en-US" b="0" dirty="0"/>
              <a:t>Effective dose kernel results: 5-TeV muon beam</a:t>
            </a:r>
            <a:endParaRPr lang="en-GB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E0AAC9-D7E7-4AB9-876E-1301EF071490}"/>
              </a:ext>
            </a:extLst>
          </p:cNvPr>
          <p:cNvSpPr txBox="1"/>
          <p:nvPr/>
        </p:nvSpPr>
        <p:spPr>
          <a:xfrm>
            <a:off x="399954" y="771550"/>
            <a:ext cx="842051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Very similar effective dose parameters for positive and negative muons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Peak dose from ~1.6·10</a:t>
            </a:r>
            <a:r>
              <a:rPr lang="en-US" baseline="30000" dirty="0"/>
              <a:t>-5</a:t>
            </a:r>
            <a:r>
              <a:rPr lang="en-US" dirty="0"/>
              <a:t> </a:t>
            </a:r>
            <a:r>
              <a:rPr lang="en-US" dirty="0" err="1"/>
              <a:t>pSv</a:t>
            </a:r>
            <a:r>
              <a:rPr lang="en-US" dirty="0"/>
              <a:t>/decay at 5 km to ~9·10</a:t>
            </a:r>
            <a:r>
              <a:rPr lang="en-US" baseline="30000" dirty="0"/>
              <a:t>-8</a:t>
            </a:r>
            <a:r>
              <a:rPr lang="en-US" dirty="0"/>
              <a:t> </a:t>
            </a:r>
            <a:r>
              <a:rPr lang="en-US" dirty="0" err="1"/>
              <a:t>pSv</a:t>
            </a:r>
            <a:r>
              <a:rPr lang="en-US" dirty="0"/>
              <a:t>/decay at 100 km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l-GR" dirty="0"/>
              <a:t>σ</a:t>
            </a:r>
            <a:r>
              <a:rPr lang="en-US" dirty="0"/>
              <a:t> exhibits a linear increase from just 5 cm at 5 km to ~90 cm at 100 km, reflecting the increasing aperture of the neutrino cone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B7F6D6-BE64-A24F-9B0E-2BEB8AE7C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701E7C0-A0DB-804A-118D-18A2D9DD83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0" t="8000" r="2222" b="2400"/>
          <a:stretch/>
        </p:blipFill>
        <p:spPr>
          <a:xfrm>
            <a:off x="35496" y="2253419"/>
            <a:ext cx="3748484" cy="26507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C6B449-2CBB-C685-31E6-F2BD402F0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2308497"/>
            <a:ext cx="5256584" cy="231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423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206375"/>
            <a:ext cx="7825680" cy="857250"/>
          </a:xfrm>
        </p:spPr>
        <p:txBody>
          <a:bodyPr/>
          <a:lstStyle/>
          <a:p>
            <a:r>
              <a:rPr lang="en-US" b="0" dirty="0"/>
              <a:t>Effective dose kernel results: 1.5-TeV muon beam</a:t>
            </a:r>
            <a:endParaRPr lang="en-GB" b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B7F6D6-BE64-A24F-9B0E-2BEB8AE7C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6C6E0EAD-1A6E-4691-BE99-19AEDCCE7A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1" t="8000" r="2750" b="2400"/>
          <a:stretch/>
        </p:blipFill>
        <p:spPr>
          <a:xfrm>
            <a:off x="107504" y="2289261"/>
            <a:ext cx="3670596" cy="26395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107B47-22D7-3D6F-4E1E-F23EDABF5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2322166"/>
            <a:ext cx="5259845" cy="23126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4C3D87-6037-6DBC-89ED-83DCA5532410}"/>
              </a:ext>
            </a:extLst>
          </p:cNvPr>
          <p:cNvSpPr txBox="1"/>
          <p:nvPr/>
        </p:nvSpPr>
        <p:spPr>
          <a:xfrm>
            <a:off x="399954" y="843558"/>
            <a:ext cx="842051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Peak dose from ~2·10</a:t>
            </a:r>
            <a:r>
              <a:rPr lang="en-US" baseline="30000" dirty="0"/>
              <a:t>-7</a:t>
            </a:r>
            <a:r>
              <a:rPr lang="en-US" dirty="0"/>
              <a:t> </a:t>
            </a:r>
            <a:r>
              <a:rPr lang="en-US" dirty="0" err="1"/>
              <a:t>pSv</a:t>
            </a:r>
            <a:r>
              <a:rPr lang="en-US" dirty="0"/>
              <a:t>/decay at 5 km to ~9·10</a:t>
            </a:r>
            <a:r>
              <a:rPr lang="en-US" baseline="30000" dirty="0"/>
              <a:t>-10</a:t>
            </a:r>
            <a:r>
              <a:rPr lang="en-US" dirty="0"/>
              <a:t> </a:t>
            </a:r>
            <a:r>
              <a:rPr lang="en-US" dirty="0" err="1"/>
              <a:t>pSv</a:t>
            </a:r>
            <a:r>
              <a:rPr lang="en-US" dirty="0"/>
              <a:t>/decay at 100 km, i.e., lower by a factor of ~100 compared to the 5-TeV beam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l-GR" dirty="0"/>
              <a:t>σ</a:t>
            </a:r>
            <a:r>
              <a:rPr lang="en-US" dirty="0"/>
              <a:t> from ~16 cm at 5 km to ~285 cm at 100 km, i.e., ~3x larger than the 5-TeV case, coherently with the 1/</a:t>
            </a:r>
            <a:r>
              <a:rPr lang="el-GR" dirty="0"/>
              <a:t>γ</a:t>
            </a:r>
            <a:r>
              <a:rPr lang="en-US" dirty="0"/>
              <a:t> scaling of the neutrino cone width</a:t>
            </a:r>
          </a:p>
        </p:txBody>
      </p:sp>
    </p:spTree>
    <p:extLst>
      <p:ext uri="{BB962C8B-B14F-4D97-AF65-F5344CB8AC3E}">
        <p14:creationId xmlns:p14="http://schemas.microsoft.com/office/powerpoint/2010/main" val="3479984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DE1A5D-5C09-8C7D-5196-B99B3C82E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857772"/>
            <a:ext cx="4230086" cy="204491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395536" y="812080"/>
            <a:ext cx="7992888" cy="1327622"/>
          </a:xfrm>
        </p:spPr>
        <p:txBody>
          <a:bodyPr/>
          <a:lstStyle/>
          <a:p>
            <a:pPr marL="198000" indent="-198000"/>
            <a:r>
              <a:rPr lang="en-US" sz="1800" dirty="0">
                <a:latin typeface="+mn-lt"/>
              </a:rPr>
              <a:t>Reminder: </a:t>
            </a:r>
            <a:r>
              <a:rPr lang="en-US" sz="1800" b="1" dirty="0">
                <a:solidFill>
                  <a:schemeClr val="accent1"/>
                </a:solidFill>
                <a:latin typeface="+mn-lt"/>
              </a:rPr>
              <a:t>the effective dose kernel refers to a single muon trajectory</a:t>
            </a:r>
            <a:r>
              <a:rPr lang="en-US" sz="1800" dirty="0">
                <a:latin typeface="+mn-lt"/>
              </a:rPr>
              <a:t> </a:t>
            </a:r>
          </a:p>
          <a:p>
            <a:pPr marL="198000" indent="-198000"/>
            <a:r>
              <a:rPr lang="en-GB" sz="1800" dirty="0">
                <a:latin typeface="+mn-lt"/>
              </a:rPr>
              <a:t>Still, we can combine the kernel with baseline accelerator parameters to compute the effective dose in a hypothetical/simplified straight section of 1m where we neglect the muon beam divergence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First look at an (unrealistic) straight section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D60DE-E55C-14EB-8148-71FB6BF5E1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719335-6D09-6A6A-EE75-6B7B7AA90163}"/>
              </a:ext>
            </a:extLst>
          </p:cNvPr>
          <p:cNvSpPr txBox="1"/>
          <p:nvPr/>
        </p:nvSpPr>
        <p:spPr>
          <a:xfrm>
            <a:off x="395536" y="3956304"/>
            <a:ext cx="8568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/>
                </a:solidFill>
                <a:latin typeface="+mn-lt"/>
              </a:rPr>
              <a:t>Important message: the muon divergence </a:t>
            </a:r>
            <a:r>
              <a:rPr lang="en-GB" dirty="0">
                <a:solidFill>
                  <a:schemeClr val="accent1"/>
                </a:solidFill>
              </a:rPr>
              <a:t>and, possibly,</a:t>
            </a:r>
            <a:r>
              <a:rPr lang="en-GB" dirty="0">
                <a:solidFill>
                  <a:schemeClr val="accent1"/>
                </a:solidFill>
                <a:latin typeface="+mn-lt"/>
              </a:rPr>
              <a:t> mitigation measures are essential to reduce the peak dose in realistic scenarios</a:t>
            </a:r>
            <a:r>
              <a:rPr lang="en-GB" dirty="0">
                <a:latin typeface="+mn-lt"/>
              </a:rPr>
              <a:t> (see talk by C. Carli)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8B163C-1CE0-FCB2-53D7-ED78890E1F74}"/>
              </a:ext>
            </a:extLst>
          </p:cNvPr>
          <p:cNvSpPr txBox="1"/>
          <p:nvPr/>
        </p:nvSpPr>
        <p:spPr>
          <a:xfrm>
            <a:off x="1403648" y="341697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&gt;&gt;10 </a:t>
            </a:r>
            <a:r>
              <a:rPr lang="en-GB" b="1" dirty="0">
                <a:solidFill>
                  <a:schemeClr val="accent1"/>
                </a:solidFill>
                <a:latin typeface="+mn-lt"/>
              </a:rPr>
              <a:t>µ</a:t>
            </a:r>
            <a:r>
              <a:rPr lang="en-GB" b="1" dirty="0" err="1">
                <a:solidFill>
                  <a:schemeClr val="accent1"/>
                </a:solidFill>
                <a:latin typeface="+mn-lt"/>
              </a:rPr>
              <a:t>Sv</a:t>
            </a:r>
            <a:r>
              <a:rPr lang="en-GB" b="1" dirty="0">
                <a:solidFill>
                  <a:schemeClr val="accent1"/>
                </a:solidFill>
                <a:latin typeface="+mn-lt"/>
              </a:rPr>
              <a:t>/y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E351AB-554A-FC9C-C94D-0355EE1013CD}"/>
              </a:ext>
            </a:extLst>
          </p:cNvPr>
          <p:cNvSpPr txBox="1"/>
          <p:nvPr/>
        </p:nvSpPr>
        <p:spPr>
          <a:xfrm>
            <a:off x="395536" y="2228265"/>
            <a:ext cx="4572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n-lt"/>
              </a:rPr>
              <a:t>Peak effective dose at 100km: </a:t>
            </a:r>
          </a:p>
          <a:p>
            <a:pPr marL="685800" lvl="1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n-lt"/>
              </a:rPr>
              <a:t>1.5 </a:t>
            </a:r>
            <a:r>
              <a:rPr lang="en-GB" dirty="0" err="1">
                <a:latin typeface="+mn-lt"/>
              </a:rPr>
              <a:t>TeV</a:t>
            </a:r>
            <a:r>
              <a:rPr lang="en-GB" dirty="0">
                <a:latin typeface="+mn-lt"/>
              </a:rPr>
              <a:t> → ~40 µ</a:t>
            </a:r>
            <a:r>
              <a:rPr lang="en-GB" dirty="0" err="1">
                <a:latin typeface="+mn-lt"/>
              </a:rPr>
              <a:t>Sv</a:t>
            </a:r>
            <a:r>
              <a:rPr lang="en-GB" dirty="0">
                <a:latin typeface="+mn-lt"/>
              </a:rPr>
              <a:t>/y</a:t>
            </a:r>
          </a:p>
          <a:p>
            <a:pPr marL="685800" lvl="1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+mn-lt"/>
              </a:rPr>
              <a:t>5 </a:t>
            </a:r>
            <a:r>
              <a:rPr lang="en-GB" dirty="0" err="1">
                <a:latin typeface="+mn-lt"/>
              </a:rPr>
              <a:t>TeV</a:t>
            </a:r>
            <a:r>
              <a:rPr lang="en-GB" dirty="0">
                <a:latin typeface="+mn-lt"/>
              </a:rPr>
              <a:t> → ~1.4 mSv/y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647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43760" y="884088"/>
            <a:ext cx="8305800" cy="3919910"/>
          </a:xfrm>
        </p:spPr>
        <p:txBody>
          <a:bodyPr/>
          <a:lstStyle/>
          <a:p>
            <a:pPr marL="198000" indent="-198000"/>
            <a:r>
              <a:rPr lang="en-US" sz="1800" dirty="0">
                <a:latin typeface="+mn-lt"/>
              </a:rPr>
              <a:t>The issue of neutrino-induced radiation is critical at muon colliders, as introduced in the talk by C. Ahdida: “</a:t>
            </a:r>
            <a:r>
              <a:rPr lang="en-US" sz="1800" dirty="0">
                <a:latin typeface="+mn-lt"/>
                <a:hlinkClick r:id="rId2"/>
              </a:rPr>
              <a:t>Update on RP aspects</a:t>
            </a:r>
            <a:r>
              <a:rPr lang="en-US" sz="1800" dirty="0">
                <a:latin typeface="+mn-lt"/>
              </a:rPr>
              <a:t>”</a:t>
            </a:r>
          </a:p>
          <a:p>
            <a:pPr marL="198000" indent="-198000"/>
            <a:r>
              <a:rPr lang="en-US" sz="1800" dirty="0">
                <a:latin typeface="+mn-lt"/>
              </a:rPr>
              <a:t>An 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effective dose kernel </a:t>
            </a:r>
            <a:r>
              <a:rPr lang="en-US" sz="1800" dirty="0">
                <a:latin typeface="+mn-lt"/>
              </a:rPr>
              <a:t>is calculated using the FLUKA Monte Carlo code for neutrino-induced radiation</a:t>
            </a:r>
          </a:p>
          <a:p>
            <a:pPr marL="198000" indent="-198000"/>
            <a:r>
              <a:rPr lang="en-US" sz="1800" dirty="0">
                <a:latin typeface="+mn-lt"/>
              </a:rPr>
              <a:t>For muon beam energies of 1.5 </a:t>
            </a:r>
            <a:r>
              <a:rPr lang="en-US" sz="1800" dirty="0" err="1">
                <a:latin typeface="+mn-lt"/>
              </a:rPr>
              <a:t>TeV</a:t>
            </a:r>
            <a:r>
              <a:rPr lang="en-US" sz="1800" dirty="0">
                <a:latin typeface="+mn-lt"/>
              </a:rPr>
              <a:t> and 5 </a:t>
            </a:r>
            <a:r>
              <a:rPr lang="en-US" sz="1800" dirty="0" err="1">
                <a:latin typeface="+mn-lt"/>
              </a:rPr>
              <a:t>TeV</a:t>
            </a:r>
            <a:r>
              <a:rPr lang="en-US" sz="1800" dirty="0">
                <a:latin typeface="+mn-lt"/>
              </a:rPr>
              <a:t>, and for baseline distances ranging from 5 km to 100 km, we provide:</a:t>
            </a:r>
          </a:p>
          <a:p>
            <a:pPr marL="598050" lvl="1" indent="-198000"/>
            <a:r>
              <a:rPr lang="en-GB" sz="1800" dirty="0">
                <a:latin typeface="+mn-lt"/>
              </a:rPr>
              <a:t>Peak dose in soil [</a:t>
            </a:r>
            <a:r>
              <a:rPr lang="en-GB" sz="1800" dirty="0" err="1">
                <a:latin typeface="+mn-lt"/>
              </a:rPr>
              <a:t>pSv</a:t>
            </a:r>
            <a:r>
              <a:rPr lang="en-GB" sz="1800" dirty="0">
                <a:latin typeface="+mn-lt"/>
              </a:rPr>
              <a:t> / µ decay]</a:t>
            </a:r>
          </a:p>
          <a:p>
            <a:pPr marL="598050" lvl="1" indent="-198000"/>
            <a:r>
              <a:rPr lang="en-GB" sz="1800" dirty="0">
                <a:latin typeface="+mn-lt"/>
              </a:rPr>
              <a:t>Dose cone width [σ, in meters]</a:t>
            </a:r>
          </a:p>
          <a:p>
            <a:pPr marL="198000" indent="-198000"/>
            <a:r>
              <a:rPr lang="en-GB" sz="1800" dirty="0">
                <a:latin typeface="+mn-lt"/>
              </a:rPr>
              <a:t>The above parameters serve as a key input for more specific calculations considering the muon collider lattices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→ talk by C. Carli: “</a:t>
            </a:r>
            <a:r>
              <a:rPr lang="en-GB" sz="1800" dirty="0">
                <a:latin typeface="+mn-lt"/>
                <a:hlinkClick r:id="rId3"/>
              </a:rPr>
              <a:t>Neutrino radiation for a realistic collider</a:t>
            </a:r>
            <a:r>
              <a:rPr lang="en-GB" sz="1800" dirty="0">
                <a:latin typeface="+mn-lt"/>
              </a:rPr>
              <a:t>”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→ talk by G. Lacerda: “</a:t>
            </a:r>
            <a:r>
              <a:rPr lang="en-GB" sz="1800" dirty="0">
                <a:latin typeface="+mn-lt"/>
                <a:hlinkClick r:id="rId4"/>
              </a:rPr>
              <a:t>Dose tool development and siting at CERN</a:t>
            </a:r>
            <a:r>
              <a:rPr lang="en-GB" sz="1800" dirty="0">
                <a:latin typeface="+mn-lt"/>
              </a:rPr>
              <a:t>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33697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Summary and Outlook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D60DE-E55C-14EB-8148-71FB6BF5E1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357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81100" y="2248569"/>
            <a:ext cx="6781800" cy="646361"/>
          </a:xfrm>
        </p:spPr>
        <p:txBody>
          <a:bodyPr/>
          <a:lstStyle/>
          <a:p>
            <a:r>
              <a:rPr lang="en-US" sz="4000" dirty="0">
                <a:latin typeface="Arial Narrow" panose="020B0606020202030204" pitchFamily="34" charset="0"/>
              </a:rPr>
              <a:t>BACKUP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D60DE-E55C-14EB-8148-71FB6BF5E1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04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242967" y="3465793"/>
            <a:ext cx="7834234" cy="1401317"/>
          </a:xfrm>
        </p:spPr>
        <p:txBody>
          <a:bodyPr/>
          <a:lstStyle/>
          <a:p>
            <a:pPr marL="177800" indent="-177800"/>
            <a:r>
              <a:rPr lang="en-US" sz="1800" dirty="0">
                <a:latin typeface="+mn-lt"/>
              </a:rPr>
              <a:t>Previous work (among others):</a:t>
            </a:r>
          </a:p>
          <a:p>
            <a:pPr marL="577850" lvl="1" indent="-177800"/>
            <a:r>
              <a:rPr lang="en-US" sz="1400" dirty="0">
                <a:latin typeface="+mn-lt"/>
              </a:rPr>
              <a:t>Calculations by B.J. King: </a:t>
            </a:r>
            <a:r>
              <a:rPr lang="en-US" sz="1400" dirty="0" err="1">
                <a:latin typeface="+mn-lt"/>
                <a:hlinkClick r:id="rId2"/>
              </a:rPr>
              <a:t>arXiv:physics</a:t>
            </a:r>
            <a:r>
              <a:rPr lang="en-US" sz="1400" dirty="0">
                <a:latin typeface="+mn-lt"/>
                <a:hlinkClick r:id="rId2"/>
              </a:rPr>
              <a:t>/9908017 (1999)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  <a:hlinkClick r:id="rId3"/>
              </a:rPr>
              <a:t>arXiv:hep-ex</a:t>
            </a:r>
            <a:r>
              <a:rPr lang="en-US" sz="1400" dirty="0">
                <a:latin typeface="+mn-lt"/>
                <a:hlinkClick r:id="rId3"/>
              </a:rPr>
              <a:t>/0005006 (2000)</a:t>
            </a:r>
            <a:endParaRPr lang="en-US" sz="1400" dirty="0">
              <a:latin typeface="+mn-lt"/>
            </a:endParaRPr>
          </a:p>
          <a:p>
            <a:pPr marL="577850" lvl="1" indent="-177800"/>
            <a:r>
              <a:rPr lang="en-US" sz="1400" dirty="0">
                <a:latin typeface="+mn-lt"/>
              </a:rPr>
              <a:t>Work by N. </a:t>
            </a:r>
            <a:r>
              <a:rPr lang="en-US" sz="1400" dirty="0" err="1">
                <a:latin typeface="+mn-lt"/>
              </a:rPr>
              <a:t>Mokhov</a:t>
            </a:r>
            <a:r>
              <a:rPr lang="en-US" sz="1400" dirty="0">
                <a:latin typeface="+mn-lt"/>
              </a:rPr>
              <a:t>, A. Van </a:t>
            </a:r>
            <a:r>
              <a:rPr lang="en-US" sz="1400" dirty="0" err="1">
                <a:latin typeface="+mn-lt"/>
              </a:rPr>
              <a:t>Ginneken</a:t>
            </a:r>
            <a:r>
              <a:rPr lang="en-US" sz="1400" dirty="0">
                <a:latin typeface="+mn-lt"/>
              </a:rPr>
              <a:t>: </a:t>
            </a:r>
            <a:r>
              <a:rPr lang="en-GB" sz="1400" dirty="0">
                <a:latin typeface="+mn-lt"/>
                <a:hlinkClick r:id="rId4"/>
              </a:rPr>
              <a:t>Proc. 9th Int. Conf. Rad. Shielding, J. </a:t>
            </a:r>
            <a:r>
              <a:rPr lang="en-GB" sz="1400" dirty="0" err="1">
                <a:latin typeface="+mn-lt"/>
                <a:hlinkClick r:id="rId4"/>
              </a:rPr>
              <a:t>Nucl</a:t>
            </a:r>
            <a:r>
              <a:rPr lang="en-GB" sz="1400" dirty="0">
                <a:latin typeface="+mn-lt"/>
                <a:hlinkClick r:id="rId4"/>
              </a:rPr>
              <a:t>. Sci. Tech. S1 172 (2000)</a:t>
            </a:r>
            <a:endParaRPr lang="en-GB" sz="1400" dirty="0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Introduction</a:t>
            </a:r>
          </a:p>
        </p:txBody>
      </p:sp>
      <p:sp>
        <p:nvSpPr>
          <p:cNvPr id="55" name="Espace réservé du contenu 12">
            <a:extLst>
              <a:ext uri="{FF2B5EF4-FFF2-40B4-BE49-F238E27FC236}">
                <a16:creationId xmlns:a16="http://schemas.microsoft.com/office/drawing/2014/main" id="{A5C02D8B-A2F4-436E-988E-56E488E07C1C}"/>
              </a:ext>
            </a:extLst>
          </p:cNvPr>
          <p:cNvSpPr txBox="1">
            <a:spLocks/>
          </p:cNvSpPr>
          <p:nvPr/>
        </p:nvSpPr>
        <p:spPr>
          <a:xfrm>
            <a:off x="258034" y="890423"/>
            <a:ext cx="5419663" cy="7184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/>
            <a:r>
              <a:rPr lang="en-GB" sz="1800" dirty="0">
                <a:latin typeface="+mn-lt"/>
              </a:rPr>
              <a:t>Neutrinos from µ</a:t>
            </a:r>
            <a:r>
              <a:rPr lang="en-GB" sz="1800" baseline="30000" dirty="0">
                <a:latin typeface="+mn-lt"/>
              </a:rPr>
              <a:t>±</a:t>
            </a:r>
            <a:r>
              <a:rPr lang="en-GB" sz="1800" dirty="0">
                <a:latin typeface="+mn-lt"/>
              </a:rPr>
              <a:t> decays can lead to significant dose levels, as introduced in the </a:t>
            </a:r>
            <a:r>
              <a:rPr lang="en-GB" sz="1800" dirty="0">
                <a:latin typeface="+mn-lt"/>
                <a:hlinkClick r:id="rId5"/>
              </a:rPr>
              <a:t>talk by C. Ahdida</a:t>
            </a:r>
            <a:endParaRPr lang="en-GB" sz="1800" dirty="0">
              <a:latin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4974675" y="2704731"/>
            <a:ext cx="2689412" cy="1048871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8966794">
            <a:off x="7904381" y="2835120"/>
            <a:ext cx="444407" cy="1542157"/>
          </a:xfrm>
          <a:prstGeom prst="triangle">
            <a:avLst>
              <a:gd name="adj" fmla="val 47607"/>
            </a:avLst>
          </a:prstGeom>
          <a:gradFill>
            <a:gsLst>
              <a:gs pos="5000">
                <a:srgbClr val="203F63">
                  <a:alpha val="48000"/>
                </a:srgbClr>
              </a:gs>
              <a:gs pos="52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8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478381" y="3941114"/>
            <a:ext cx="408940" cy="48259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endCxn id="10" idx="7"/>
          </p:cNvCxnSpPr>
          <p:nvPr/>
        </p:nvCxnSpPr>
        <p:spPr>
          <a:xfrm>
            <a:off x="7547545" y="3014610"/>
            <a:ext cx="1279888" cy="99717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0" idx="3"/>
          </p:cNvCxnSpPr>
          <p:nvPr/>
        </p:nvCxnSpPr>
        <p:spPr>
          <a:xfrm>
            <a:off x="7547545" y="3014610"/>
            <a:ext cx="990724" cy="133842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Arc 55">
            <a:extLst>
              <a:ext uri="{FF2B5EF4-FFF2-40B4-BE49-F238E27FC236}">
                <a16:creationId xmlns:a16="http://schemas.microsoft.com/office/drawing/2014/main" id="{F109BD4D-2E92-4F4B-BC79-621DB75D5CAE}"/>
              </a:ext>
            </a:extLst>
          </p:cNvPr>
          <p:cNvSpPr/>
          <p:nvPr/>
        </p:nvSpPr>
        <p:spPr>
          <a:xfrm>
            <a:off x="4593526" y="1975876"/>
            <a:ext cx="122490" cy="944704"/>
          </a:xfrm>
          <a:prstGeom prst="arc">
            <a:avLst>
              <a:gd name="adj1" fmla="val 16200000"/>
              <a:gd name="adj2" fmla="val 5375792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A90C5D8-8380-41CB-902F-1C66B1582AAD}"/>
              </a:ext>
            </a:extLst>
          </p:cNvPr>
          <p:cNvCxnSpPr>
            <a:cxnSpLocks/>
          </p:cNvCxnSpPr>
          <p:nvPr/>
        </p:nvCxnSpPr>
        <p:spPr>
          <a:xfrm flipV="1">
            <a:off x="4716016" y="2271383"/>
            <a:ext cx="360040" cy="15635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B7FB79A-4744-43BB-85CC-3351BC651720}"/>
              </a:ext>
            </a:extLst>
          </p:cNvPr>
          <p:cNvSpPr txBox="1"/>
          <p:nvPr/>
        </p:nvSpPr>
        <p:spPr>
          <a:xfrm>
            <a:off x="5076056" y="2105380"/>
            <a:ext cx="2689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Strong dependence of the peak dose on the muon energy</a:t>
            </a:r>
            <a:endParaRPr lang="en-GB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D21D53F-4A61-4297-950D-B12BE598601C}"/>
              </a:ext>
            </a:extLst>
          </p:cNvPr>
          <p:cNvSpPr txBox="1"/>
          <p:nvPr/>
        </p:nvSpPr>
        <p:spPr>
          <a:xfrm>
            <a:off x="8045236" y="2765330"/>
            <a:ext cx="91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by C. Carli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DBCFB4-3E83-4D64-BCB5-4D9EFD68C11F}"/>
              </a:ext>
            </a:extLst>
          </p:cNvPr>
          <p:cNvSpPr txBox="1"/>
          <p:nvPr/>
        </p:nvSpPr>
        <p:spPr>
          <a:xfrm>
            <a:off x="271586" y="1632935"/>
            <a:ext cx="458844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+mn-lt"/>
              </a:rPr>
              <a:t>Main features:</a:t>
            </a:r>
            <a:endParaRPr lang="en-GB" sz="1400" dirty="0">
              <a:latin typeface="+mn-lt"/>
            </a:endParaRPr>
          </a:p>
          <a:p>
            <a:pPr marL="685800" lvl="1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Narrow neutrino cone (width ~ 1/</a:t>
            </a:r>
            <a:r>
              <a:rPr lang="el-GR" sz="1600" dirty="0">
                <a:latin typeface="+mn-lt"/>
              </a:rPr>
              <a:t>γ</a:t>
            </a:r>
            <a:r>
              <a:rPr lang="en-US" sz="1600" dirty="0">
                <a:latin typeface="+mn-lt"/>
              </a:rPr>
              <a:t>) emerging on the earth’s surface</a:t>
            </a:r>
            <a:endParaRPr lang="en-GB" sz="1600" dirty="0">
              <a:latin typeface="+mn-lt"/>
            </a:endParaRPr>
          </a:p>
          <a:p>
            <a:pPr marL="685800" lvl="1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Neutrino cross sections growing linearly with the energy</a:t>
            </a:r>
          </a:p>
          <a:p>
            <a:pPr marL="685800" lvl="1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No benefit from shielding (possibly detrimental)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66EBCC-DA9E-F804-772A-52D44E393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Lerner                   Muon Collider Collaboration meeting                   13/10/2022</a:t>
            </a:r>
          </a:p>
        </p:txBody>
      </p:sp>
      <p:pic>
        <p:nvPicPr>
          <p:cNvPr id="5" name="Picture 4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4370AA8C-C17A-8FD3-D81F-3E483F14C1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1552" y="1082733"/>
            <a:ext cx="1518760" cy="991413"/>
          </a:xfrm>
          <a:prstGeom prst="rect">
            <a:avLst/>
          </a:prstGeom>
        </p:spPr>
      </p:pic>
      <p:pic>
        <p:nvPicPr>
          <p:cNvPr id="8" name="Picture 7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D9A40F65-13DD-D91F-80BC-03531243B9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0312" y="1076280"/>
            <a:ext cx="1518762" cy="99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98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683568" y="979353"/>
            <a:ext cx="4230757" cy="3760859"/>
          </a:xfrm>
        </p:spPr>
        <p:txBody>
          <a:bodyPr/>
          <a:lstStyle/>
          <a:p>
            <a:pPr marL="177800" indent="-177800"/>
            <a:r>
              <a:rPr lang="en-US" sz="1800" dirty="0">
                <a:latin typeface="+mn-lt"/>
                <a:cs typeface="Calibri"/>
              </a:rPr>
              <a:t>The soil composition used to obtain the effective dose kernel is shown in the table</a:t>
            </a:r>
          </a:p>
          <a:p>
            <a:pPr marL="177800" indent="-177800"/>
            <a:r>
              <a:rPr lang="en-US" sz="1800" dirty="0">
                <a:latin typeface="+mn-lt"/>
                <a:cs typeface="Calibri"/>
              </a:rPr>
              <a:t>Different calculations must be made for different materials and/or densities</a:t>
            </a:r>
          </a:p>
          <a:p>
            <a:pPr marL="177800" indent="-177800"/>
            <a:r>
              <a:rPr lang="en-US" sz="1800" dirty="0">
                <a:latin typeface="+mn-lt"/>
                <a:cs typeface="Calibri"/>
              </a:rPr>
              <a:t>While no major differences are expected regarding the material composition, a larger density will result in a higher concentration of neutrino interactions, likely resulting in a higher peak dose inside the material</a:t>
            </a: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857250"/>
          </a:xfrm>
        </p:spPr>
        <p:txBody>
          <a:bodyPr/>
          <a:lstStyle/>
          <a:p>
            <a:r>
              <a:rPr lang="en-GB" b="0" dirty="0">
                <a:latin typeface="Arial Narrow" panose="020B0606020202030204" pitchFamily="34" charset="0"/>
              </a:rPr>
              <a:t>Soil composition and density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0030BD-0599-2297-F957-6BB4B51FD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662" y="771550"/>
            <a:ext cx="2636289" cy="376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64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857250"/>
          </a:xfrm>
        </p:spPr>
        <p:txBody>
          <a:bodyPr/>
          <a:lstStyle/>
          <a:p>
            <a:r>
              <a:rPr lang="en-GB" b="0" dirty="0">
                <a:latin typeface="Arial Narrow" panose="020B0606020202030204" pitchFamily="34" charset="0"/>
              </a:rPr>
              <a:t>Energy spectra: 5-TeV µ</a:t>
            </a:r>
            <a:r>
              <a:rPr lang="en-GB" b="0" baseline="30000" dirty="0">
                <a:latin typeface="Arial Narrow" panose="020B0606020202030204" pitchFamily="34" charset="0"/>
              </a:rPr>
              <a:t>-</a:t>
            </a:r>
            <a:r>
              <a:rPr lang="en-GB" b="0" dirty="0">
                <a:latin typeface="Arial Narrow" panose="020B0606020202030204" pitchFamily="34" charset="0"/>
              </a:rPr>
              <a:t> decay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97E3D38C-2C21-6790-6B23-ECB6098A6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8" y="2016224"/>
            <a:ext cx="4530132" cy="2787774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EA46B050-1B27-D9AE-3CC1-65E53591E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621" y="2016224"/>
            <a:ext cx="4530132" cy="278777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32BF94B-2379-61DA-07FD-5CEBAFE8BCD5}"/>
              </a:ext>
            </a:extLst>
          </p:cNvPr>
          <p:cNvGrpSpPr/>
          <p:nvPr/>
        </p:nvGrpSpPr>
        <p:grpSpPr>
          <a:xfrm>
            <a:off x="1835696" y="826828"/>
            <a:ext cx="1307471" cy="857250"/>
            <a:chOff x="909308" y="1537001"/>
            <a:chExt cx="1165603" cy="775868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453B51FD-9387-5DBF-2288-4E6E39155E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308" y="1537001"/>
              <a:ext cx="1165603" cy="775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0DD6BE4-B550-693B-C279-5E6D0A89971D}"/>
                </a:ext>
              </a:extLst>
            </p:cNvPr>
            <p:cNvSpPr/>
            <p:nvPr/>
          </p:nvSpPr>
          <p:spPr>
            <a:xfrm>
              <a:off x="1800000" y="1872000"/>
              <a:ext cx="228662" cy="216024"/>
            </a:xfrm>
            <a:prstGeom prst="ellipse">
              <a:avLst/>
            </a:prstGeom>
            <a:noFill/>
            <a:ln w="3175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A76389D-B858-FE69-794B-8B5A3780AF5A}"/>
              </a:ext>
            </a:extLst>
          </p:cNvPr>
          <p:cNvGrpSpPr/>
          <p:nvPr/>
        </p:nvGrpSpPr>
        <p:grpSpPr>
          <a:xfrm>
            <a:off x="5798284" y="826828"/>
            <a:ext cx="1307471" cy="895077"/>
            <a:chOff x="58688" y="914400"/>
            <a:chExt cx="2016224" cy="1398469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0D4752AE-75F7-E783-EBC6-F576F3B2B0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8" y="970797"/>
              <a:ext cx="2016224" cy="1342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347B925-8697-5E3A-4734-A7AC0E1A52AF}"/>
                </a:ext>
              </a:extLst>
            </p:cNvPr>
            <p:cNvSpPr/>
            <p:nvPr/>
          </p:nvSpPr>
          <p:spPr>
            <a:xfrm>
              <a:off x="1619671" y="914400"/>
              <a:ext cx="372679" cy="386677"/>
            </a:xfrm>
            <a:prstGeom prst="ellipse">
              <a:avLst/>
            </a:prstGeom>
            <a:noFill/>
            <a:ln w="31750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63786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857250"/>
          </a:xfrm>
        </p:spPr>
        <p:txBody>
          <a:bodyPr/>
          <a:lstStyle/>
          <a:p>
            <a:r>
              <a:rPr lang="en-GB" b="0" dirty="0">
                <a:latin typeface="Arial Narrow" panose="020B0606020202030204" pitchFamily="34" charset="0"/>
              </a:rPr>
              <a:t>Energy spectra: 5-TeV µ</a:t>
            </a:r>
            <a:r>
              <a:rPr lang="en-GB" b="0" baseline="30000" dirty="0">
                <a:latin typeface="Arial Narrow" panose="020B0606020202030204" pitchFamily="34" charset="0"/>
              </a:rPr>
              <a:t>+</a:t>
            </a:r>
            <a:r>
              <a:rPr lang="en-GB" b="0" dirty="0">
                <a:latin typeface="Arial Narrow" panose="020B0606020202030204" pitchFamily="34" charset="0"/>
              </a:rPr>
              <a:t> decay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8352906-2AC9-D110-C97D-E9BEF4CA293C}"/>
              </a:ext>
            </a:extLst>
          </p:cNvPr>
          <p:cNvGrpSpPr/>
          <p:nvPr/>
        </p:nvGrpSpPr>
        <p:grpSpPr>
          <a:xfrm>
            <a:off x="1907704" y="867519"/>
            <a:ext cx="1368152" cy="857250"/>
            <a:chOff x="58688" y="1170000"/>
            <a:chExt cx="1129581" cy="770963"/>
          </a:xfrm>
        </p:grpSpPr>
        <p:pic>
          <p:nvPicPr>
            <p:cNvPr id="3" name="Picture 2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ED53932E-024F-0745-8199-CD0789892B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58688" y="1203598"/>
              <a:ext cx="1129581" cy="737365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72C81D9-EC85-2BB4-058F-72EC567346B3}"/>
                </a:ext>
              </a:extLst>
            </p:cNvPr>
            <p:cNvSpPr/>
            <p:nvPr/>
          </p:nvSpPr>
          <p:spPr>
            <a:xfrm>
              <a:off x="921600" y="1170000"/>
              <a:ext cx="228662" cy="216024"/>
            </a:xfrm>
            <a:prstGeom prst="ellipse">
              <a:avLst/>
            </a:prstGeom>
            <a:noFill/>
            <a:ln w="3175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FF6AE94-1A45-14E5-406A-E6C9F9E2B515}"/>
              </a:ext>
            </a:extLst>
          </p:cNvPr>
          <p:cNvGrpSpPr/>
          <p:nvPr/>
        </p:nvGrpSpPr>
        <p:grpSpPr>
          <a:xfrm>
            <a:off x="5591387" y="777514"/>
            <a:ext cx="1368152" cy="857250"/>
            <a:chOff x="58043" y="2554465"/>
            <a:chExt cx="1129581" cy="737365"/>
          </a:xfrm>
        </p:grpSpPr>
        <p:pic>
          <p:nvPicPr>
            <p:cNvPr id="7" name="Picture 6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8E4FFFE2-7363-0CD1-AC9A-E981664352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58043" y="2554465"/>
              <a:ext cx="1129581" cy="737365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6498752-963D-C588-0DBB-3CCE2D0B02DC}"/>
                </a:ext>
              </a:extLst>
            </p:cNvPr>
            <p:cNvSpPr/>
            <p:nvPr/>
          </p:nvSpPr>
          <p:spPr>
            <a:xfrm>
              <a:off x="936000" y="2859782"/>
              <a:ext cx="215450" cy="222128"/>
            </a:xfrm>
            <a:prstGeom prst="ellipse">
              <a:avLst/>
            </a:prstGeom>
            <a:noFill/>
            <a:ln w="31750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EACC76D2-96EA-2466-9795-3675CC6E5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22355"/>
            <a:ext cx="4530133" cy="2787774"/>
          </a:xfrm>
          <a:prstGeom prst="rect">
            <a:avLst/>
          </a:prstGeom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60C61550-A7C3-6ABC-D516-E76684C61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501" y="2022355"/>
            <a:ext cx="4533771" cy="279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80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629275" y="771550"/>
            <a:ext cx="8054121" cy="1068746"/>
          </a:xfrm>
        </p:spPr>
        <p:txBody>
          <a:bodyPr/>
          <a:lstStyle/>
          <a:p>
            <a:pPr marL="177800" indent="-177800"/>
            <a:r>
              <a:rPr lang="en-US" sz="1800" dirty="0">
                <a:latin typeface="+mn-lt"/>
                <a:cs typeface="Calibri"/>
              </a:rPr>
              <a:t>The peak effective dose is driven by the width of the neutrino beam</a:t>
            </a:r>
          </a:p>
          <a:p>
            <a:pPr marL="177800" indent="-177800"/>
            <a:r>
              <a:rPr lang="en-US" sz="1800" dirty="0">
                <a:latin typeface="+mn-lt"/>
                <a:cs typeface="Calibri"/>
              </a:rPr>
              <a:t>Instead, the tails are driven by the width of the radiation shower originating from the neutrino interactions</a:t>
            </a:r>
            <a:endParaRPr lang="en-GB" sz="1800" dirty="0">
              <a:latin typeface="+mn-lt"/>
              <a:cs typeface="Calibri"/>
            </a:endParaRPr>
          </a:p>
          <a:p>
            <a:pPr marL="177800" indent="-177800"/>
            <a:endParaRPr lang="en-US" sz="1800" b="1" dirty="0">
              <a:latin typeface="+mn-lt"/>
              <a:cs typeface="Calibri"/>
            </a:endParaRP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857250"/>
          </a:xfrm>
        </p:spPr>
        <p:txBody>
          <a:bodyPr/>
          <a:lstStyle/>
          <a:p>
            <a:r>
              <a:rPr lang="en-US" b="0" dirty="0">
                <a:latin typeface="Arial Narrow" panose="020B0606020202030204" pitchFamily="34" charset="0"/>
              </a:rPr>
              <a:t>I</a:t>
            </a:r>
            <a:r>
              <a:rPr lang="en-GB" b="0" dirty="0" err="1">
                <a:latin typeface="Arial Narrow" panose="020B0606020202030204" pitchFamily="34" charset="0"/>
              </a:rPr>
              <a:t>mpact</a:t>
            </a:r>
            <a:r>
              <a:rPr lang="en-GB" b="0" dirty="0">
                <a:latin typeface="Arial Narrow" panose="020B0606020202030204" pitchFamily="34" charset="0"/>
              </a:rPr>
              <a:t> of the angular width of the neutrino beam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C444B01B-BA1C-2C77-5BBA-9A4B11BFF6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60" r="2960"/>
          <a:stretch/>
        </p:blipFill>
        <p:spPr>
          <a:xfrm>
            <a:off x="683568" y="1906502"/>
            <a:ext cx="3498912" cy="2975306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A99D98E8-D49B-AD60-91F8-114970E91B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60" r="2960"/>
          <a:stretch/>
        </p:blipFill>
        <p:spPr>
          <a:xfrm>
            <a:off x="4945676" y="1919202"/>
            <a:ext cx="3370740" cy="286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47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8688" y="206375"/>
            <a:ext cx="8018512" cy="857250"/>
          </a:xfrm>
        </p:spPr>
        <p:txBody>
          <a:bodyPr/>
          <a:lstStyle/>
          <a:p>
            <a:r>
              <a:rPr lang="en-GB" b="0" dirty="0"/>
              <a:t>Effective dose build-up in soil for 5-TeV mu</a:t>
            </a:r>
            <a:r>
              <a:rPr lang="en-GB" b="0" baseline="30000" dirty="0"/>
              <a:t>+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A1A0FB-616C-709F-A79B-0FA82315D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B9F102-C8A1-88BE-A5EB-40BDEBC6B2F7}"/>
              </a:ext>
            </a:extLst>
          </p:cNvPr>
          <p:cNvGrpSpPr/>
          <p:nvPr/>
        </p:nvGrpSpPr>
        <p:grpSpPr>
          <a:xfrm>
            <a:off x="58688" y="843558"/>
            <a:ext cx="1129581" cy="770963"/>
            <a:chOff x="58688" y="1170000"/>
            <a:chExt cx="1129581" cy="770963"/>
          </a:xfrm>
        </p:grpSpPr>
        <p:pic>
          <p:nvPicPr>
            <p:cNvPr id="3" name="Picture 2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5E16B003-8062-2A27-F7AE-929B0BF58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58688" y="1203598"/>
              <a:ext cx="1129581" cy="737365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B0BB8E-CBA5-431D-8784-2838D33FA908}"/>
                </a:ext>
              </a:extLst>
            </p:cNvPr>
            <p:cNvSpPr/>
            <p:nvPr/>
          </p:nvSpPr>
          <p:spPr>
            <a:xfrm>
              <a:off x="921600" y="1170000"/>
              <a:ext cx="228662" cy="216024"/>
            </a:xfrm>
            <a:prstGeom prst="ellipse">
              <a:avLst/>
            </a:prstGeom>
            <a:noFill/>
            <a:ln w="3175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6B4F7FB-F443-AFDB-E90A-E3DE7528885D}"/>
              </a:ext>
            </a:extLst>
          </p:cNvPr>
          <p:cNvGrpSpPr/>
          <p:nvPr/>
        </p:nvGrpSpPr>
        <p:grpSpPr>
          <a:xfrm>
            <a:off x="58043" y="2914505"/>
            <a:ext cx="1129581" cy="737365"/>
            <a:chOff x="58043" y="2554465"/>
            <a:chExt cx="1129581" cy="737365"/>
          </a:xfrm>
        </p:grpSpPr>
        <p:pic>
          <p:nvPicPr>
            <p:cNvPr id="16" name="Picture 15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7136E97D-E786-E18C-851E-2771009FC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58043" y="2554465"/>
              <a:ext cx="1129581" cy="737365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4548F57-01BF-B61A-1C63-DBDE237D93CF}"/>
                </a:ext>
              </a:extLst>
            </p:cNvPr>
            <p:cNvSpPr/>
            <p:nvPr/>
          </p:nvSpPr>
          <p:spPr>
            <a:xfrm>
              <a:off x="936000" y="2859782"/>
              <a:ext cx="215450" cy="222128"/>
            </a:xfrm>
            <a:prstGeom prst="ellipse">
              <a:avLst/>
            </a:prstGeom>
            <a:noFill/>
            <a:ln w="31750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830CC98-1C23-FADF-0F05-FF9762FE4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675414"/>
            <a:ext cx="4182003" cy="42617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A80CECE-9863-52C4-40F7-4BB776A3FE3E}"/>
              </a:ext>
            </a:extLst>
          </p:cNvPr>
          <p:cNvSpPr txBox="1"/>
          <p:nvPr/>
        </p:nvSpPr>
        <p:spPr>
          <a:xfrm>
            <a:off x="5489444" y="1059582"/>
            <a:ext cx="34784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Sampling the neutrino interactions within a </a:t>
            </a:r>
            <a:r>
              <a:rPr lang="en-US" b="1" dirty="0"/>
              <a:t>10m range </a:t>
            </a:r>
            <a:r>
              <a:rPr lang="en-US" dirty="0"/>
              <a:t>at </a:t>
            </a:r>
            <a:r>
              <a:rPr lang="en-US" b="1" dirty="0"/>
              <a:t>10km</a:t>
            </a:r>
            <a:r>
              <a:rPr lang="en-US" dirty="0"/>
              <a:t> from the muon decay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Narrow cone of </a:t>
            </a:r>
            <a:r>
              <a:rPr lang="en-US" b="1" dirty="0">
                <a:solidFill>
                  <a:schemeClr val="accent1"/>
                </a:solidFill>
              </a:rPr>
              <a:t>effective dose</a:t>
            </a:r>
            <a:r>
              <a:rPr lang="en-US" dirty="0"/>
              <a:t> (see the talk by C. Ahdida) near the neutrino beam axis (i.e., at small R)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The build-up of the shower occurs within a few meters</a:t>
            </a:r>
          </a:p>
        </p:txBody>
      </p:sp>
    </p:spTree>
    <p:extLst>
      <p:ext uri="{BB962C8B-B14F-4D97-AF65-F5344CB8AC3E}">
        <p14:creationId xmlns:p14="http://schemas.microsoft.com/office/powerpoint/2010/main" val="2964263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629275" y="817510"/>
            <a:ext cx="7543125" cy="729368"/>
          </a:xfrm>
        </p:spPr>
        <p:txBody>
          <a:bodyPr/>
          <a:lstStyle/>
          <a:p>
            <a:pPr marL="177800" indent="-177800"/>
            <a:r>
              <a:rPr lang="en-GB" sz="1800" dirty="0">
                <a:latin typeface="+mn-lt"/>
                <a:cs typeface="Calibri"/>
              </a:rPr>
              <a:t>The effective dose peak is larger than the absorbed dose by a factor of 1.5-2, while the </a:t>
            </a:r>
            <a:r>
              <a:rPr lang="el-GR" sz="1800" dirty="0">
                <a:latin typeface="+mn-lt"/>
                <a:cs typeface="Calibri"/>
              </a:rPr>
              <a:t>σ</a:t>
            </a:r>
            <a:r>
              <a:rPr lang="en-US" sz="1800" dirty="0">
                <a:latin typeface="+mn-lt"/>
                <a:cs typeface="Calibri"/>
              </a:rPr>
              <a:t> is similar for the two quantities</a:t>
            </a:r>
            <a:endParaRPr lang="en-GB" sz="1800" dirty="0">
              <a:latin typeface="+mn-lt"/>
              <a:cs typeface="Calibri"/>
            </a:endParaRP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492566"/>
          </a:xfrm>
        </p:spPr>
        <p:txBody>
          <a:bodyPr/>
          <a:lstStyle/>
          <a:p>
            <a:r>
              <a:rPr lang="en-GB" b="0" dirty="0">
                <a:latin typeface="Arial Narrow" panose="020B0606020202030204" pitchFamily="34" charset="0"/>
              </a:rPr>
              <a:t>Effective dose vs absorbed dose: 5-TeV µ decay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DC024C3-E684-6960-7837-D30A568B40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1" t="8001" r="8351" b="3800"/>
          <a:stretch/>
        </p:blipFill>
        <p:spPr>
          <a:xfrm>
            <a:off x="460605" y="1546878"/>
            <a:ext cx="3746884" cy="3278523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FE087574-39C5-A1BA-5AA7-99578057B5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5" t="8001" r="8350" b="3800"/>
          <a:stretch/>
        </p:blipFill>
        <p:spPr>
          <a:xfrm>
            <a:off x="4716720" y="1546878"/>
            <a:ext cx="3833027" cy="340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95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629275" y="817510"/>
            <a:ext cx="7517973" cy="729368"/>
          </a:xfrm>
        </p:spPr>
        <p:txBody>
          <a:bodyPr/>
          <a:lstStyle/>
          <a:p>
            <a:pPr marL="177800" indent="-177800"/>
            <a:r>
              <a:rPr lang="en-GB" sz="1800" dirty="0">
                <a:latin typeface="+mn-lt"/>
                <a:cs typeface="Calibri"/>
              </a:rPr>
              <a:t>The effective dose peak is larger than the absorbed dose by a factor of 1.5-2, while the </a:t>
            </a:r>
            <a:r>
              <a:rPr lang="el-GR" sz="1800" dirty="0">
                <a:latin typeface="+mn-lt"/>
                <a:cs typeface="Calibri"/>
              </a:rPr>
              <a:t>σ</a:t>
            </a:r>
            <a:r>
              <a:rPr lang="en-US" sz="1800" dirty="0">
                <a:latin typeface="+mn-lt"/>
                <a:cs typeface="Calibri"/>
              </a:rPr>
              <a:t> is similar for the two quantities</a:t>
            </a:r>
            <a:endParaRPr lang="en-GB" sz="1800" dirty="0">
              <a:latin typeface="+mn-lt"/>
              <a:cs typeface="Calibri"/>
            </a:endParaRP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492566"/>
          </a:xfrm>
        </p:spPr>
        <p:txBody>
          <a:bodyPr/>
          <a:lstStyle/>
          <a:p>
            <a:r>
              <a:rPr lang="en-GB" b="0" dirty="0">
                <a:latin typeface="Arial Narrow" panose="020B0606020202030204" pitchFamily="34" charset="0"/>
              </a:rPr>
              <a:t>Effective dose vs absorbed dose: 1.5-TeV µ decay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5A8C13E9-FD33-DA77-3B90-02568E111F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1" t="8000" r="9576" b="3933"/>
          <a:stretch/>
        </p:blipFill>
        <p:spPr>
          <a:xfrm>
            <a:off x="493542" y="1546878"/>
            <a:ext cx="3692702" cy="3271678"/>
          </a:xfrm>
          <a:prstGeom prst="rect">
            <a:avLst/>
          </a:prstGeom>
        </p:spPr>
      </p:pic>
      <p:pic>
        <p:nvPicPr>
          <p:cNvPr id="8" name="Picture 7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B0FC4EB5-DE57-CC69-7A47-EB1BDEF7C5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5" t="8001" r="9576" b="3800"/>
          <a:stretch/>
        </p:blipFill>
        <p:spPr>
          <a:xfrm>
            <a:off x="4545733" y="1518143"/>
            <a:ext cx="3779041" cy="340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787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629275" y="930934"/>
            <a:ext cx="7689591" cy="3859013"/>
          </a:xfrm>
        </p:spPr>
        <p:txBody>
          <a:bodyPr/>
          <a:lstStyle/>
          <a:p>
            <a:pPr marL="177800" indent="-177800"/>
            <a:r>
              <a:rPr lang="en-US" sz="1800" dirty="0">
                <a:latin typeface="+mn-lt"/>
                <a:cs typeface="Calibri"/>
              </a:rPr>
              <a:t>Comparison with the absorbed dose profile calculated by C. Carli, which yields a peak of approximately 7·10</a:t>
            </a:r>
            <a:r>
              <a:rPr lang="en-US" sz="1800" baseline="30000" dirty="0">
                <a:latin typeface="+mn-lt"/>
                <a:cs typeface="Calibri"/>
              </a:rPr>
              <a:t>-8</a:t>
            </a:r>
            <a:r>
              <a:rPr lang="en-US" sz="1800" dirty="0">
                <a:latin typeface="+mn-lt"/>
                <a:cs typeface="Calibri"/>
              </a:rPr>
              <a:t> </a:t>
            </a:r>
            <a:r>
              <a:rPr lang="en-US" sz="1800" dirty="0" err="1">
                <a:latin typeface="+mn-lt"/>
                <a:cs typeface="Calibri"/>
              </a:rPr>
              <a:t>pGy</a:t>
            </a:r>
            <a:r>
              <a:rPr lang="en-US" sz="1800" dirty="0">
                <a:latin typeface="+mn-lt"/>
                <a:cs typeface="Calibri"/>
              </a:rPr>
              <a:t> / µ</a:t>
            </a:r>
          </a:p>
          <a:p>
            <a:pPr marL="177800" indent="-177800"/>
            <a:r>
              <a:rPr lang="en-US" sz="1800" dirty="0">
                <a:latin typeface="+mn-lt"/>
                <a:cs typeface="Calibri"/>
              </a:rPr>
              <a:t>To be compared with a peak effective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dose of around 9·10</a:t>
            </a:r>
            <a:r>
              <a:rPr lang="en-US" sz="1800" baseline="30000" dirty="0">
                <a:latin typeface="+mn-lt"/>
                <a:cs typeface="Calibri"/>
              </a:rPr>
              <a:t>-8</a:t>
            </a:r>
            <a:r>
              <a:rPr lang="en-US" sz="1800" dirty="0">
                <a:latin typeface="+mn-lt"/>
                <a:cs typeface="Calibri"/>
              </a:rPr>
              <a:t> </a:t>
            </a:r>
            <a:r>
              <a:rPr lang="en-US" sz="1800" dirty="0" err="1">
                <a:latin typeface="+mn-lt"/>
                <a:cs typeface="Calibri"/>
              </a:rPr>
              <a:t>pSv</a:t>
            </a:r>
            <a:r>
              <a:rPr lang="en-US" sz="1800" dirty="0">
                <a:latin typeface="+mn-lt"/>
                <a:cs typeface="Calibri"/>
              </a:rPr>
              <a:t> / µ (from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the kernel)</a:t>
            </a:r>
          </a:p>
          <a:p>
            <a:pPr marL="177800" indent="-177800"/>
            <a:r>
              <a:rPr lang="en-US" sz="1800" dirty="0">
                <a:latin typeface="+mn-lt"/>
                <a:cs typeface="Calibri"/>
              </a:rPr>
              <a:t>From FLUKA we have seen that the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ratio of effective dose and absorbed 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dose at 100km is around 1.7-1.8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→ C. Carli’s prediction corresponds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to around 1.2·10</a:t>
            </a:r>
            <a:r>
              <a:rPr lang="en-US" sz="1800" baseline="30000" dirty="0">
                <a:latin typeface="+mn-lt"/>
                <a:cs typeface="Calibri"/>
              </a:rPr>
              <a:t>-7</a:t>
            </a:r>
            <a:r>
              <a:rPr lang="en-US" sz="1800" dirty="0">
                <a:latin typeface="+mn-lt"/>
                <a:cs typeface="Calibri"/>
              </a:rPr>
              <a:t> </a:t>
            </a:r>
            <a:r>
              <a:rPr lang="en-US" sz="1800" dirty="0" err="1">
                <a:latin typeface="+mn-lt"/>
                <a:cs typeface="Calibri"/>
              </a:rPr>
              <a:t>pSv</a:t>
            </a:r>
            <a:r>
              <a:rPr lang="en-US" sz="1800" dirty="0">
                <a:latin typeface="+mn-lt"/>
                <a:cs typeface="Calibri"/>
              </a:rPr>
              <a:t> / µ, i.e., 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approximately 30% more than the </a:t>
            </a:r>
            <a:br>
              <a:rPr lang="en-US" sz="1800" dirty="0">
                <a:latin typeface="+mn-lt"/>
                <a:cs typeface="Calibri"/>
              </a:rPr>
            </a:br>
            <a:r>
              <a:rPr lang="en-US" sz="1800" dirty="0">
                <a:latin typeface="+mn-lt"/>
                <a:cs typeface="Calibri"/>
              </a:rPr>
              <a:t>FLUKA-based effective dose kernel</a:t>
            </a:r>
            <a:br>
              <a:rPr lang="en-US" sz="1800" dirty="0">
                <a:latin typeface="+mn-lt"/>
                <a:cs typeface="Calibri"/>
              </a:rPr>
            </a:br>
            <a:endParaRPr lang="en-GB" sz="1800" b="1" dirty="0">
              <a:solidFill>
                <a:srgbClr val="FF0000"/>
              </a:solidFill>
              <a:latin typeface="+mn-lt"/>
              <a:cs typeface="Calibri"/>
            </a:endParaRPr>
          </a:p>
          <a:p>
            <a:pPr marL="177800" indent="-177800"/>
            <a:endParaRPr lang="en-US" sz="1800" b="1" dirty="0">
              <a:latin typeface="+mn-lt"/>
              <a:cs typeface="Calibri"/>
            </a:endParaRP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539552" y="202332"/>
            <a:ext cx="7285856" cy="857250"/>
          </a:xfrm>
        </p:spPr>
        <p:txBody>
          <a:bodyPr/>
          <a:lstStyle/>
          <a:p>
            <a:r>
              <a:rPr lang="en-GB" b="0" dirty="0">
                <a:latin typeface="Arial Narrow" panose="020B0606020202030204" pitchFamily="34" charset="0"/>
              </a:rPr>
              <a:t>Comparing FLUKA and B. J. King / C. Carli calculations</a:t>
            </a:r>
          </a:p>
        </p:txBody>
      </p:sp>
      <p:sp>
        <p:nvSpPr>
          <p:cNvPr id="5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7248" y="4948014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55" name="Picture 54" descr="OneMuon_100k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297" y="1858750"/>
            <a:ext cx="4348863" cy="23941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94063" y="4451394"/>
            <a:ext cx="302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err="1">
                <a:latin typeface="Calibri"/>
                <a:cs typeface="Calibri"/>
              </a:rPr>
              <a:t>c.o.m.</a:t>
            </a:r>
            <a:r>
              <a:rPr lang="en-US" sz="1600" dirty="0">
                <a:latin typeface="Calibri"/>
                <a:cs typeface="Calibri"/>
              </a:rPr>
              <a:t> energy,  </a:t>
            </a:r>
            <a:r>
              <a:rPr lang="en-US" sz="1600" i="1" dirty="0">
                <a:latin typeface="Times New Roman"/>
                <a:cs typeface="Times New Roman"/>
              </a:rPr>
              <a:t>L</a:t>
            </a:r>
            <a:r>
              <a:rPr lang="en-US" sz="1600" i="1" baseline="-25000" dirty="0">
                <a:latin typeface="Times New Roman"/>
                <a:cs typeface="Times New Roman"/>
              </a:rPr>
              <a:t>s</a:t>
            </a:r>
            <a:r>
              <a:rPr lang="en-US" sz="1600" dirty="0">
                <a:latin typeface="Calibri"/>
                <a:cs typeface="Calibri"/>
              </a:rPr>
              <a:t> = 100 km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CE62C5-24D2-457D-B3A4-DC70B3ED43F0}"/>
              </a:ext>
            </a:extLst>
          </p:cNvPr>
          <p:cNvSpPr txBox="1"/>
          <p:nvPr/>
        </p:nvSpPr>
        <p:spPr>
          <a:xfrm>
            <a:off x="6889729" y="2156251"/>
            <a:ext cx="1612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C. Carli figure</a:t>
            </a:r>
            <a:br>
              <a:rPr lang="en-US" sz="1600" b="1" dirty="0"/>
            </a:br>
            <a:r>
              <a:rPr lang="en-US" sz="1600" b="1" dirty="0"/>
              <a:t>(with B.J. King</a:t>
            </a:r>
            <a:br>
              <a:rPr lang="en-US" sz="1600" b="1" dirty="0"/>
            </a:br>
            <a:r>
              <a:rPr lang="en-US" sz="1600" b="1" dirty="0"/>
              <a:t> approach)</a:t>
            </a:r>
            <a:endParaRPr lang="en-GB" sz="1600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6F482-6B60-36A2-604A-11ECA5BC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964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73844"/>
            <a:ext cx="7920880" cy="543479"/>
          </a:xfrm>
        </p:spPr>
        <p:txBody>
          <a:bodyPr>
            <a:noAutofit/>
          </a:bodyPr>
          <a:lstStyle/>
          <a:p>
            <a:r>
              <a:rPr lang="en-US" b="0" dirty="0">
                <a:latin typeface="Arial Narrow" panose="020B0606020202030204" pitchFamily="34" charset="0"/>
              </a:rPr>
              <a:t>Requirements for a full dose assessment in real scenarios</a:t>
            </a:r>
            <a:endParaRPr lang="en-GB" b="0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pPr algn="r"/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4E2976-0559-1B60-74E0-158D8272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AA81F7EF-6A0E-97B0-FC04-1AB75A8956DD}"/>
              </a:ext>
            </a:extLst>
          </p:cNvPr>
          <p:cNvSpPr txBox="1">
            <a:spLocks/>
          </p:cNvSpPr>
          <p:nvPr/>
        </p:nvSpPr>
        <p:spPr>
          <a:xfrm>
            <a:off x="1591816" y="4896000"/>
            <a:ext cx="7516688" cy="23001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 Narrow" panose="020B0606020202030204" pitchFamily="34" charset="0"/>
              </a:rPr>
              <a:t>G. Lerner                   Muon Collider Collaboration meeting                   13/10/2022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3BC52B-B84F-EE24-1102-4E6D0190FAF4}"/>
              </a:ext>
            </a:extLst>
          </p:cNvPr>
          <p:cNvGrpSpPr/>
          <p:nvPr/>
        </p:nvGrpSpPr>
        <p:grpSpPr>
          <a:xfrm>
            <a:off x="49523" y="2257026"/>
            <a:ext cx="8338901" cy="1178820"/>
            <a:chOff x="-33101" y="2215860"/>
            <a:chExt cx="8338901" cy="117882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6786E99-F19D-4200-8230-927D6418471F}"/>
                </a:ext>
              </a:extLst>
            </p:cNvPr>
            <p:cNvGrpSpPr/>
            <p:nvPr/>
          </p:nvGrpSpPr>
          <p:grpSpPr>
            <a:xfrm>
              <a:off x="661827" y="2471350"/>
              <a:ext cx="7643973" cy="923330"/>
              <a:chOff x="661827" y="2471350"/>
              <a:chExt cx="7643973" cy="923330"/>
            </a:xfrm>
          </p:grpSpPr>
          <p:pic>
            <p:nvPicPr>
              <p:cNvPr id="4" name="Graphic 3" descr="Badge with solid fill">
                <a:extLst>
                  <a:ext uri="{FF2B5EF4-FFF2-40B4-BE49-F238E27FC236}">
                    <a16:creationId xmlns:a16="http://schemas.microsoft.com/office/drawing/2014/main" id="{2A9B5167-BD5F-457C-A07A-F20E90000C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61827" y="247581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A5AA7B0-159F-4E6A-8651-2283E6A6772D}"/>
                  </a:ext>
                </a:extLst>
              </p:cNvPr>
              <p:cNvSpPr txBox="1"/>
              <p:nvPr/>
            </p:nvSpPr>
            <p:spPr>
              <a:xfrm>
                <a:off x="1619672" y="2471350"/>
                <a:ext cx="66861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Folding with </a:t>
                </a:r>
                <a:r>
                  <a:rPr lang="en-US" b="1" dirty="0">
                    <a:solidFill>
                      <a:schemeClr val="accent2"/>
                    </a:solidFill>
                  </a:rPr>
                  <a:t>BEAM PARAMETERS</a:t>
                </a:r>
                <a:r>
                  <a:rPr lang="en-US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/>
                  <a:t>taking into account space distribution of muon decays (e.g., along arc or straight sections), angular divergence (due to optics) and beam intensity</a:t>
                </a:r>
                <a:endParaRPr lang="en-GB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E0A7B38-EB8C-7EED-E13D-1BF3C9782274}"/>
                </a:ext>
              </a:extLst>
            </p:cNvPr>
            <p:cNvSpPr txBox="1"/>
            <p:nvPr/>
          </p:nvSpPr>
          <p:spPr>
            <a:xfrm>
              <a:off x="-33101" y="2215860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accent2"/>
                  </a:solidFill>
                </a:rPr>
                <a:t>Talk by C. Carli</a:t>
              </a:r>
              <a:endParaRPr lang="en-GB" sz="1400" i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C709DCE-5CD7-54C8-C164-8B496D03F884}"/>
              </a:ext>
            </a:extLst>
          </p:cNvPr>
          <p:cNvGrpSpPr/>
          <p:nvPr/>
        </p:nvGrpSpPr>
        <p:grpSpPr>
          <a:xfrm>
            <a:off x="43458" y="3591342"/>
            <a:ext cx="8344966" cy="1174291"/>
            <a:chOff x="-33101" y="3591342"/>
            <a:chExt cx="8344966" cy="117429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1756928-0168-4117-B607-0B421BDF6DCE}"/>
                </a:ext>
              </a:extLst>
            </p:cNvPr>
            <p:cNvGrpSpPr/>
            <p:nvPr/>
          </p:nvGrpSpPr>
          <p:grpSpPr>
            <a:xfrm>
              <a:off x="661827" y="3851233"/>
              <a:ext cx="7650038" cy="914400"/>
              <a:chOff x="661827" y="3851233"/>
              <a:chExt cx="7650038" cy="914400"/>
            </a:xfrm>
          </p:grpSpPr>
          <p:pic>
            <p:nvPicPr>
              <p:cNvPr id="6" name="Graphic 5" descr="Badge 3 with solid fill">
                <a:extLst>
                  <a:ext uri="{FF2B5EF4-FFF2-40B4-BE49-F238E27FC236}">
                    <a16:creationId xmlns:a16="http://schemas.microsoft.com/office/drawing/2014/main" id="{643E3547-AB2D-4567-9AA5-9D14F01002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61827" y="3851233"/>
                <a:ext cx="914400" cy="914400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DBE81BB-CBC0-4112-A851-8AE28133A9AE}"/>
                  </a:ext>
                </a:extLst>
              </p:cNvPr>
              <p:cNvSpPr txBox="1"/>
              <p:nvPr/>
            </p:nvSpPr>
            <p:spPr>
              <a:xfrm>
                <a:off x="1625737" y="3985267"/>
                <a:ext cx="6686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Merging the  the real-world geometry to obtain a realistic </a:t>
                </a:r>
                <a:r>
                  <a:rPr lang="en-US" b="1" dirty="0">
                    <a:solidFill>
                      <a:schemeClr val="accent3"/>
                    </a:solidFill>
                  </a:rPr>
                  <a:t>DOSE SURFACE MAP</a:t>
                </a:r>
                <a:r>
                  <a:rPr lang="en-US" dirty="0"/>
                  <a:t> using dedicated tools (e.g., </a:t>
                </a:r>
                <a:r>
                  <a:rPr lang="en-US" dirty="0" err="1"/>
                  <a:t>GeoProfiler</a:t>
                </a:r>
                <a:r>
                  <a:rPr lang="en-US" dirty="0"/>
                  <a:t>)</a:t>
                </a:r>
                <a:endParaRPr lang="en-GB" dirty="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F1FF5D3-3E1C-4C2D-FEAA-21A863C5F427}"/>
                </a:ext>
              </a:extLst>
            </p:cNvPr>
            <p:cNvSpPr txBox="1"/>
            <p:nvPr/>
          </p:nvSpPr>
          <p:spPr>
            <a:xfrm>
              <a:off x="-33101" y="3591342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accent3"/>
                  </a:solidFill>
                </a:rPr>
                <a:t>Talk by G. Lacerda</a:t>
              </a:r>
              <a:endParaRPr lang="en-GB" sz="1400" i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BAFD1E2-F847-3AC0-9720-278902C44FDC}"/>
              </a:ext>
            </a:extLst>
          </p:cNvPr>
          <p:cNvGrpSpPr/>
          <p:nvPr/>
        </p:nvGrpSpPr>
        <p:grpSpPr>
          <a:xfrm>
            <a:off x="28778" y="882262"/>
            <a:ext cx="8215630" cy="1401456"/>
            <a:chOff x="-47781" y="739644"/>
            <a:chExt cx="8215630" cy="140145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62016F9-1BD2-4330-8571-97A1BC445D1A}"/>
                </a:ext>
              </a:extLst>
            </p:cNvPr>
            <p:cNvGrpSpPr/>
            <p:nvPr/>
          </p:nvGrpSpPr>
          <p:grpSpPr>
            <a:xfrm>
              <a:off x="661827" y="940771"/>
              <a:ext cx="7506022" cy="1200329"/>
              <a:chOff x="661827" y="940771"/>
              <a:chExt cx="7506022" cy="1200329"/>
            </a:xfrm>
          </p:grpSpPr>
          <p:pic>
            <p:nvPicPr>
              <p:cNvPr id="9" name="Graphic 8" descr="Badge 1 with solid fill">
                <a:extLst>
                  <a:ext uri="{FF2B5EF4-FFF2-40B4-BE49-F238E27FC236}">
                    <a16:creationId xmlns:a16="http://schemas.microsoft.com/office/drawing/2014/main" id="{696A0FB8-8B1D-4113-A958-42D5289EA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61827" y="1083736"/>
                <a:ext cx="914400" cy="914400"/>
              </a:xfrm>
              <a:prstGeom prst="rect">
                <a:avLst/>
              </a:prstGeom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EA8FB9D-6DD7-4C28-99E0-8D4A01DA980C}"/>
                  </a:ext>
                </a:extLst>
              </p:cNvPr>
              <p:cNvSpPr txBox="1"/>
              <p:nvPr/>
            </p:nvSpPr>
            <p:spPr>
              <a:xfrm>
                <a:off x="1625737" y="940771"/>
                <a:ext cx="65421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accent1"/>
                    </a:solidFill>
                  </a:rPr>
                  <a:t>DOSE KERNEL</a:t>
                </a:r>
                <a:r>
                  <a:rPr lang="en-US" dirty="0"/>
                  <a:t>: dose (or dose-equivalent) in a reference material vs longitudinal and lateral distance from fixed-point decay of monoenergetic and mono-directional muons, </a:t>
                </a:r>
                <a:br>
                  <a:rPr lang="en-US" dirty="0"/>
                </a:br>
                <a:r>
                  <a:rPr lang="en-US" dirty="0"/>
                  <a:t>per unit muon decay </a:t>
                </a:r>
                <a:endParaRPr lang="en-GB" dirty="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EB1F13-7C18-E2A3-C899-B33662D9BD7A}"/>
                </a:ext>
              </a:extLst>
            </p:cNvPr>
            <p:cNvSpPr txBox="1"/>
            <p:nvPr/>
          </p:nvSpPr>
          <p:spPr>
            <a:xfrm>
              <a:off x="-47781" y="739644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accent1"/>
                  </a:solidFill>
                </a:rPr>
                <a:t>Focus of this talk</a:t>
              </a:r>
              <a:endParaRPr lang="en-GB" sz="1400" i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6911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Two-step FLUKA simulation of effective dose kernel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3E2438-B817-917C-2C84-F87BE5F28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346F855-B6B7-40DE-8576-549B6A6759D7}"/>
              </a:ext>
            </a:extLst>
          </p:cNvPr>
          <p:cNvGrpSpPr/>
          <p:nvPr/>
        </p:nvGrpSpPr>
        <p:grpSpPr>
          <a:xfrm>
            <a:off x="323528" y="843558"/>
            <a:ext cx="8424936" cy="1648872"/>
            <a:chOff x="395536" y="800472"/>
            <a:chExt cx="8424936" cy="1648872"/>
          </a:xfrm>
        </p:grpSpPr>
        <p:pic>
          <p:nvPicPr>
            <p:cNvPr id="3" name="Picture 2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DA84F61E-D3DC-B6B5-A8C1-D68864B9D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76256" y="800472"/>
              <a:ext cx="1279416" cy="83517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C46CE97-3DDD-FFF0-31FB-B3F5967D2D8E}"/>
                </a:ext>
              </a:extLst>
            </p:cNvPr>
            <p:cNvSpPr txBox="1"/>
            <p:nvPr/>
          </p:nvSpPr>
          <p:spPr>
            <a:xfrm>
              <a:off x="395536" y="972016"/>
              <a:ext cx="8424936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GB" sz="1600" b="1" dirty="0">
                  <a:solidFill>
                    <a:schemeClr val="accent1"/>
                  </a:solidFill>
                  <a:latin typeface="+mn-lt"/>
                </a:rPr>
                <a:t>MUON DECAYS</a:t>
              </a:r>
            </a:p>
            <a:p>
              <a:pPr lvl="1" indent="-342900">
                <a:spcBef>
                  <a:spcPts val="384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+mn-lt"/>
                </a:rPr>
                <a:t>Samples the muon decay products with a focus on the neutrinos</a:t>
              </a:r>
            </a:p>
            <a:p>
              <a:pPr lvl="1" indent="-342900">
                <a:spcBef>
                  <a:spcPts val="384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+mn-lt"/>
                </a:rPr>
                <a:t>Yields (1) a </a:t>
              </a:r>
              <a:r>
                <a:rPr lang="en-GB" sz="1600" b="1" dirty="0">
                  <a:latin typeface="+mn-lt"/>
                </a:rPr>
                <a:t>list of all decay neutrinos </a:t>
              </a:r>
              <a:r>
                <a:rPr lang="en-GB" sz="1600" dirty="0">
                  <a:latin typeface="+mn-lt"/>
                </a:rPr>
                <a:t>with their </a:t>
              </a:r>
              <a:r>
                <a:rPr lang="en-GB" sz="1600" dirty="0" err="1">
                  <a:latin typeface="+mn-lt"/>
                </a:rPr>
                <a:t>flavor</a:t>
              </a:r>
              <a:r>
                <a:rPr lang="en-GB" sz="1600" dirty="0">
                  <a:latin typeface="+mn-lt"/>
                </a:rPr>
                <a:t>, energy, and lab-frame angle</a:t>
              </a:r>
            </a:p>
            <a:p>
              <a:pPr lvl="1" indent="-342900">
                <a:spcBef>
                  <a:spcPts val="384"/>
                </a:spcBef>
                <a:spcAft>
                  <a:spcPts val="60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+mn-lt"/>
                </a:rPr>
                <a:t>Yields (2) a </a:t>
              </a:r>
              <a:r>
                <a:rPr lang="en-GB" sz="1600" b="1" dirty="0">
                  <a:latin typeface="+mn-lt"/>
                </a:rPr>
                <a:t>list of interacting neutrinos </a:t>
              </a:r>
              <a:r>
                <a:rPr lang="en-GB" sz="1600" dirty="0">
                  <a:latin typeface="+mn-lt"/>
                </a:rPr>
                <a:t>by filtering the above list based on the interaction probability in soil (via the macroscopic cross section)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5028813-A1B2-6097-8F10-318A6FD994D4}"/>
              </a:ext>
            </a:extLst>
          </p:cNvPr>
          <p:cNvGrpSpPr/>
          <p:nvPr/>
        </p:nvGrpSpPr>
        <p:grpSpPr>
          <a:xfrm>
            <a:off x="323528" y="2276293"/>
            <a:ext cx="8712968" cy="2383689"/>
            <a:chOff x="323528" y="2276293"/>
            <a:chExt cx="8712968" cy="238368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D5B95D6-F06F-1AEB-11E4-D42474DA4E9A}"/>
                </a:ext>
              </a:extLst>
            </p:cNvPr>
            <p:cNvGrpSpPr/>
            <p:nvPr/>
          </p:nvGrpSpPr>
          <p:grpSpPr>
            <a:xfrm>
              <a:off x="323528" y="2295581"/>
              <a:ext cx="8712968" cy="2364401"/>
              <a:chOff x="251520" y="2295581"/>
              <a:chExt cx="8712968" cy="2364401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A714A48-3C7E-9B03-530C-0996DE74A9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7561"/>
              <a:stretch/>
            </p:blipFill>
            <p:spPr>
              <a:xfrm>
                <a:off x="7020272" y="2295581"/>
                <a:ext cx="728649" cy="924466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C5A4FB8-7901-F675-BBA6-C9AF8710C6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72458" y="2307716"/>
                <a:ext cx="666683" cy="924467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0E92653-3DCB-A472-1527-61516CB15BFD}"/>
                  </a:ext>
                </a:extLst>
              </p:cNvPr>
              <p:cNvSpPr txBox="1"/>
              <p:nvPr/>
            </p:nvSpPr>
            <p:spPr>
              <a:xfrm>
                <a:off x="251520" y="2638916"/>
                <a:ext cx="8712968" cy="2021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  <a:buClr>
                    <a:schemeClr val="accent3">
                      <a:lumMod val="20000"/>
                      <a:lumOff val="80000"/>
                    </a:schemeClr>
                  </a:buClr>
                  <a:buFont typeface="+mj-lt"/>
                  <a:buAutoNum type="arabicPeriod" startAt="2"/>
                </a:pPr>
                <a:r>
                  <a:rPr lang="en-GB" sz="1600" b="1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  <a:latin typeface="+mn-lt"/>
                  </a:rPr>
                  <a:t>NEUTRINO INTERACTIONS IN SOIL</a:t>
                </a:r>
              </a:p>
              <a:p>
                <a:pPr marL="742950" lvl="1" indent="-285750">
                  <a:spcBef>
                    <a:spcPts val="384"/>
                  </a:spcBef>
                  <a:buClr>
                    <a:schemeClr val="accent3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Input: list of interacting neutrinos from the muon decay</a:t>
                </a:r>
              </a:p>
              <a:p>
                <a:pPr marL="742950" lvl="1" indent="-285750">
                  <a:spcBef>
                    <a:spcPts val="384"/>
                  </a:spcBef>
                  <a:buClr>
                    <a:schemeClr val="accent3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Samples linearly the </a:t>
                </a:r>
                <a:r>
                  <a:rPr lang="en-GB" sz="16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rPr>
                  <a:t>distance of the interaction from the muon decay point </a:t>
                </a: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rPr>
                  <a:t>within a user-defined range, obtaining the e</a:t>
                </a: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xact (x-y-z) position of the interaction by combining it with the angular direction from the input</a:t>
                </a:r>
              </a:p>
              <a:p>
                <a:pPr marL="742950" lvl="1" indent="-285750">
                  <a:spcBef>
                    <a:spcPts val="384"/>
                  </a:spcBef>
                  <a:buClr>
                    <a:schemeClr val="accent3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Simulates the radiation showers from the neutrino interactions in soil</a:t>
                </a:r>
              </a:p>
              <a:p>
                <a:pPr marL="742950" lvl="1" indent="-285750">
                  <a:spcBef>
                    <a:spcPts val="384"/>
                  </a:spcBef>
                  <a:buClr>
                    <a:schemeClr val="accent3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Scores 3D distributions of relevant quantities (e.g., absorbed dose, </a:t>
                </a:r>
                <a:r>
                  <a:rPr lang="en-GB" sz="16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effective dose</a:t>
                </a: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…)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503D59-12AC-2982-4DE6-B23D437591B1}"/>
                </a:ext>
              </a:extLst>
            </p:cNvPr>
            <p:cNvSpPr/>
            <p:nvPr/>
          </p:nvSpPr>
          <p:spPr>
            <a:xfrm>
              <a:off x="6956832" y="2276293"/>
              <a:ext cx="1863639" cy="1008337"/>
            </a:xfrm>
            <a:prstGeom prst="rect">
              <a:avLst/>
            </a:prstGeom>
            <a:solidFill>
              <a:schemeClr val="bg1">
                <a:alpha val="91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7419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364734" y="943348"/>
            <a:ext cx="8383730" cy="3748881"/>
          </a:xfrm>
        </p:spPr>
        <p:txBody>
          <a:bodyPr/>
          <a:lstStyle/>
          <a:p>
            <a:pPr marL="177800" indent="-177800"/>
            <a:r>
              <a:rPr lang="en-GB" sz="1800" dirty="0">
                <a:latin typeface="+mn-lt"/>
              </a:rPr>
              <a:t>Individual curves of neutrino cross section vs energy for:</a:t>
            </a:r>
            <a:endParaRPr lang="en-GB" sz="1400" dirty="0">
              <a:latin typeface="+mn-lt"/>
            </a:endParaRPr>
          </a:p>
          <a:p>
            <a:pPr marL="577850" lvl="1" indent="-177800"/>
            <a:r>
              <a:rPr lang="en-US" sz="1400" b="1" dirty="0">
                <a:latin typeface="+mn-lt"/>
              </a:rPr>
              <a:t>Target nucleons </a:t>
            </a:r>
            <a:r>
              <a:rPr lang="en-US" sz="1400" dirty="0">
                <a:latin typeface="+mn-lt"/>
              </a:rPr>
              <a:t>(proton vs neutron)</a:t>
            </a:r>
          </a:p>
          <a:p>
            <a:pPr marL="577850" lvl="1" indent="-177800"/>
            <a:r>
              <a:rPr lang="en-US" sz="1400" b="1" dirty="0">
                <a:latin typeface="+mn-lt"/>
              </a:rPr>
              <a:t>Reaction process </a:t>
            </a:r>
            <a:r>
              <a:rPr lang="en-US" sz="1400" dirty="0">
                <a:latin typeface="+mn-lt"/>
              </a:rPr>
              <a:t>(dominated by Deep Inelastic Scattering, DIS)</a:t>
            </a:r>
            <a:endParaRPr lang="en-GB" sz="1400" b="1" dirty="0">
              <a:latin typeface="+mn-lt"/>
            </a:endParaRPr>
          </a:p>
          <a:p>
            <a:pPr marL="577850" lvl="1" indent="-177800"/>
            <a:r>
              <a:rPr lang="en-GB" sz="1400" b="1" dirty="0">
                <a:latin typeface="+mn-lt"/>
              </a:rPr>
              <a:t>Neutrino flavours </a:t>
            </a:r>
            <a:r>
              <a:rPr lang="en-GB" sz="1400" dirty="0">
                <a:latin typeface="+mn-lt"/>
              </a:rPr>
              <a:t>(e-µ-</a:t>
            </a:r>
            <a:r>
              <a:rPr lang="el-GR" sz="1400" dirty="0">
                <a:latin typeface="+mn-lt"/>
              </a:rPr>
              <a:t>τ</a:t>
            </a:r>
            <a:r>
              <a:rPr lang="en-US" sz="1400" dirty="0">
                <a:latin typeface="+mn-lt"/>
              </a:rPr>
              <a:t>) yielding negligible differences (especially at high energy)</a:t>
            </a:r>
          </a:p>
          <a:p>
            <a:pPr marL="577850" lvl="1" indent="-177800"/>
            <a:r>
              <a:rPr lang="en-US" sz="1400" b="1" dirty="0">
                <a:latin typeface="+mn-lt"/>
              </a:rPr>
              <a:t>Neutrino vs antineutrino</a:t>
            </a:r>
            <a:r>
              <a:rPr lang="en-US" sz="1400" dirty="0">
                <a:latin typeface="+mn-lt"/>
              </a:rPr>
              <a:t>, with antineutrino cross sections generally lower (around a factor 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Neutrino cross sections on nucleons in FLUKA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837FD1-FF86-12E9-743E-A454BEC43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D3DC329F-352D-CD92-43F8-BFD147EC3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4238"/>
            <a:ext cx="900731" cy="7371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5960EA-674E-4B11-1367-652221E5B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50921"/>
            <a:ext cx="6948264" cy="25277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29B0B68-3136-BD6C-926A-433EF02506CE}"/>
              </a:ext>
            </a:extLst>
          </p:cNvPr>
          <p:cNvSpPr txBox="1"/>
          <p:nvPr/>
        </p:nvSpPr>
        <p:spPr>
          <a:xfrm>
            <a:off x="7380312" y="2931790"/>
            <a:ext cx="15721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Close to the values used by B.J. King in </a:t>
            </a:r>
            <a:r>
              <a:rPr lang="en-US" sz="1400" dirty="0" err="1">
                <a:hlinkClick r:id="rId4"/>
              </a:rPr>
              <a:t>arXiv:physics</a:t>
            </a:r>
            <a:r>
              <a:rPr lang="en-US" sz="1400" dirty="0">
                <a:hlinkClick r:id="rId4"/>
              </a:rPr>
              <a:t>/9908017 (1999)</a:t>
            </a:r>
            <a:r>
              <a:rPr lang="en-US" sz="1400" dirty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32423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Macroscopic neutrino cross sections in soil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0" name="Espace réservé du contenu 12">
            <a:extLst>
              <a:ext uri="{FF2B5EF4-FFF2-40B4-BE49-F238E27FC236}">
                <a16:creationId xmlns:a16="http://schemas.microsoft.com/office/drawing/2014/main" id="{B562C721-31B0-4420-9C24-AB27114D53B3}"/>
              </a:ext>
            </a:extLst>
          </p:cNvPr>
          <p:cNvSpPr txBox="1">
            <a:spLocks/>
          </p:cNvSpPr>
          <p:nvPr/>
        </p:nvSpPr>
        <p:spPr>
          <a:xfrm>
            <a:off x="395536" y="2313801"/>
            <a:ext cx="3456384" cy="247981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/>
            <a:r>
              <a:rPr lang="en-US" sz="1600" dirty="0">
                <a:latin typeface="+mn-lt"/>
              </a:rPr>
              <a:t>This </a:t>
            </a:r>
            <a:r>
              <a:rPr lang="en-US" sz="1600" b="1" dirty="0">
                <a:latin typeface="+mn-lt"/>
              </a:rPr>
              <a:t>simplified approach </a:t>
            </a:r>
            <a:r>
              <a:rPr lang="en-US" sz="1600" dirty="0">
                <a:latin typeface="+mn-lt"/>
              </a:rPr>
              <a:t>yields a macroscopic cross section vs energy curve in soil</a:t>
            </a:r>
          </a:p>
          <a:p>
            <a:pPr marL="177800" indent="-177800"/>
            <a:r>
              <a:rPr lang="en-GB" sz="1600" dirty="0">
                <a:latin typeface="+mn-lt"/>
              </a:rPr>
              <a:t>Neglected: Fermi motion and Pauli exclusion principle, requiring more accurate simulations  (verified for a few energies, finding small discrepancies from the above formula)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5A67C8-ED17-45E0-AFE7-C423898F33C3}"/>
              </a:ext>
            </a:extLst>
          </p:cNvPr>
          <p:cNvSpPr/>
          <p:nvPr/>
        </p:nvSpPr>
        <p:spPr>
          <a:xfrm>
            <a:off x="4427984" y="1794108"/>
            <a:ext cx="4464496" cy="373375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55C81C8-643B-4D3E-8CB1-98EE69D1360E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4609171" y="1312232"/>
            <a:ext cx="2051061" cy="48187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8550-BAF8-4ED4-BE78-964BCD83BCD1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084168" y="1347614"/>
            <a:ext cx="576064" cy="44649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89487AC-B999-4044-BC10-944272F29FCA}"/>
              </a:ext>
            </a:extLst>
          </p:cNvPr>
          <p:cNvSpPr txBox="1"/>
          <p:nvPr/>
        </p:nvSpPr>
        <p:spPr>
          <a:xfrm>
            <a:off x="4355976" y="179410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Neutrino cross section on protons/neutrons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A3700-DE11-4600-ABF1-0C9D7CBD8F95}"/>
              </a:ext>
            </a:extLst>
          </p:cNvPr>
          <p:cNvSpPr/>
          <p:nvPr/>
        </p:nvSpPr>
        <p:spPr>
          <a:xfrm>
            <a:off x="827584" y="1790065"/>
            <a:ext cx="3168352" cy="373375"/>
          </a:xfrm>
          <a:prstGeom prst="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BB2D468-9886-48A2-A964-82676FB7092D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2411760" y="1347614"/>
            <a:ext cx="1296144" cy="44245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82D5101-D09C-4137-8F1D-F7AAA2B3ED04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2411760" y="1372713"/>
            <a:ext cx="2952328" cy="41735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33FCA41-AC7C-4910-A213-C92647CA3127}"/>
              </a:ext>
            </a:extLst>
          </p:cNvPr>
          <p:cNvSpPr txBox="1"/>
          <p:nvPr/>
        </p:nvSpPr>
        <p:spPr>
          <a:xfrm>
            <a:off x="827584" y="179006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Proton/neutron density in soil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space réservé du contenu 12">
                <a:extLst>
                  <a:ext uri="{FF2B5EF4-FFF2-40B4-BE49-F238E27FC236}">
                    <a16:creationId xmlns:a16="http://schemas.microsoft.com/office/drawing/2014/main" id="{E7FCF006-C741-4F79-828E-DA6CAE5DC6D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8" y="776338"/>
                <a:ext cx="8496944" cy="781427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 baseline="-250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en-US" sz="2400" i="1" baseline="-250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a:rPr lang="en-US" sz="2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 baseline="-250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r>
                        <m:rPr>
                          <m:sty m:val="p"/>
                        </m:rPr>
                        <a:rPr lang="el-GR" sz="2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a:rPr lang="en-US" sz="2400" i="1" baseline="-2500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" name="Espace réservé du contenu 12">
                <a:extLst>
                  <a:ext uri="{FF2B5EF4-FFF2-40B4-BE49-F238E27FC236}">
                    <a16:creationId xmlns:a16="http://schemas.microsoft.com/office/drawing/2014/main" id="{E7FCF006-C741-4F79-828E-DA6CAE5DC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776338"/>
                <a:ext cx="8496944" cy="7814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FD3443-AC78-4872-2C5E-E52FE13A1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Lerner                   Muon Collider Collaboration meeting                   13/10/2022</a:t>
            </a:r>
          </a:p>
        </p:txBody>
      </p:sp>
      <p:pic>
        <p:nvPicPr>
          <p:cNvPr id="35" name="Picture 34" descr="Chart&#10;&#10;Description automatically generated">
            <a:extLst>
              <a:ext uri="{FF2B5EF4-FFF2-40B4-BE49-F238E27FC236}">
                <a16:creationId xmlns:a16="http://schemas.microsoft.com/office/drawing/2014/main" id="{AFF33FCA-677B-296F-F33F-D571DD9196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6" t="6367" r="8875"/>
          <a:stretch/>
        </p:blipFill>
        <p:spPr>
          <a:xfrm>
            <a:off x="3995936" y="2262455"/>
            <a:ext cx="4896544" cy="261991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90DD137-00B0-5CDA-62CF-CE1D934B0BAC}"/>
              </a:ext>
            </a:extLst>
          </p:cNvPr>
          <p:cNvSpPr txBox="1"/>
          <p:nvPr/>
        </p:nvSpPr>
        <p:spPr>
          <a:xfrm>
            <a:off x="173439" y="886403"/>
            <a:ext cx="2051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Soil density: 2 g/cm</a:t>
            </a:r>
            <a:r>
              <a:rPr lang="en-US" sz="1200" i="1" baseline="30000" dirty="0"/>
              <a:t>3</a:t>
            </a:r>
          </a:p>
          <a:p>
            <a:pPr algn="ctr"/>
            <a:r>
              <a:rPr lang="en-US" sz="1200" i="1" dirty="0"/>
              <a:t>Composition in the backup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626667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9A55356E-D1E7-A3F4-3278-355B45C2DE0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421650" y="1886205"/>
            <a:ext cx="3923928" cy="2942946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346429" y="206375"/>
            <a:ext cx="7741922" cy="857250"/>
          </a:xfrm>
        </p:spPr>
        <p:txBody>
          <a:bodyPr/>
          <a:lstStyle/>
          <a:p>
            <a:r>
              <a:rPr lang="en-GB" b="0" dirty="0">
                <a:solidFill>
                  <a:schemeClr val="accent1"/>
                </a:solidFill>
              </a:rPr>
              <a:t>5-TeV muon decay: </a:t>
            </a:r>
            <a:r>
              <a:rPr lang="en-GB" b="0" dirty="0"/>
              <a:t>neutrino energy spectra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3E2438-B817-917C-2C84-F87BE5F28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6CD9AA86-FC82-A2A1-50FC-05C261A2B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62" y="830649"/>
            <a:ext cx="1518760" cy="991413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43458DCA-0439-0406-509F-6A5338E15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243" y="854620"/>
            <a:ext cx="1518762" cy="99141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A9A5766-916B-66AB-9B93-197E6EBD7460}"/>
              </a:ext>
            </a:extLst>
          </p:cNvPr>
          <p:cNvSpPr txBox="1"/>
          <p:nvPr/>
        </p:nvSpPr>
        <p:spPr>
          <a:xfrm>
            <a:off x="1043608" y="3795886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ALL NEUTRINOS</a:t>
            </a:r>
            <a:endParaRPr lang="en-GB" sz="1400" b="1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38E597C-0AB7-2E3F-4533-1E94AB8D606D}"/>
              </a:ext>
            </a:extLst>
          </p:cNvPr>
          <p:cNvGrpSpPr/>
          <p:nvPr/>
        </p:nvGrpSpPr>
        <p:grpSpPr>
          <a:xfrm>
            <a:off x="3721635" y="932024"/>
            <a:ext cx="5120033" cy="3871974"/>
            <a:chOff x="3721635" y="872659"/>
            <a:chExt cx="5120033" cy="387197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091C2A1-CE7A-B179-B63B-5D391E09972A}"/>
                </a:ext>
              </a:extLst>
            </p:cNvPr>
            <p:cNvGrpSpPr/>
            <p:nvPr/>
          </p:nvGrpSpPr>
          <p:grpSpPr>
            <a:xfrm>
              <a:off x="3993387" y="872659"/>
              <a:ext cx="4848281" cy="3871974"/>
              <a:chOff x="3993387" y="872659"/>
              <a:chExt cx="4848281" cy="3871974"/>
            </a:xfrm>
          </p:grpSpPr>
          <p:pic>
            <p:nvPicPr>
              <p:cNvPr id="8" name="Picture 7" descr="Chart, line chart&#10;&#10;Description automatically generated">
                <a:extLst>
                  <a:ext uri="{FF2B5EF4-FFF2-40B4-BE49-F238E27FC236}">
                    <a16:creationId xmlns:a16="http://schemas.microsoft.com/office/drawing/2014/main" id="{EDBA16AB-BD77-33A9-0342-30288C32A6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17740" y="1801687"/>
                <a:ext cx="3923928" cy="2942946"/>
              </a:xfrm>
              <a:prstGeom prst="rect">
                <a:avLst/>
              </a:prstGeom>
            </p:spPr>
          </p:pic>
          <p:sp>
            <p:nvSpPr>
              <p:cNvPr id="15" name="Espace réservé du contenu 12">
                <a:extLst>
                  <a:ext uri="{FF2B5EF4-FFF2-40B4-BE49-F238E27FC236}">
                    <a16:creationId xmlns:a16="http://schemas.microsoft.com/office/drawing/2014/main" id="{C33F234C-C042-709A-78DE-614F631479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6599" y="872659"/>
                <a:ext cx="4203965" cy="122094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7800" indent="-177800">
                  <a:spcAft>
                    <a:spcPts val="600"/>
                  </a:spcAft>
                </a:pPr>
                <a:r>
                  <a:rPr lang="en-US" sz="1800" dirty="0">
                    <a:latin typeface="+mn-lt"/>
                  </a:rPr>
                  <a:t>Energy spectrum of the interacting neutrinos peaking at around half of the muon beam energy</a:t>
                </a:r>
                <a:endParaRPr lang="en-GB" sz="1800" dirty="0">
                  <a:latin typeface="+mn-lt"/>
                </a:endParaRPr>
              </a:p>
            </p:txBody>
          </p:sp>
          <p:sp>
            <p:nvSpPr>
              <p:cNvPr id="16" name="Arrow: Right 15">
                <a:extLst>
                  <a:ext uri="{FF2B5EF4-FFF2-40B4-BE49-F238E27FC236}">
                    <a16:creationId xmlns:a16="http://schemas.microsoft.com/office/drawing/2014/main" id="{94E0B42A-3B59-2C6C-6CD3-D9B82B0CECEF}"/>
                  </a:ext>
                </a:extLst>
              </p:cNvPr>
              <p:cNvSpPr/>
              <p:nvPr/>
            </p:nvSpPr>
            <p:spPr>
              <a:xfrm>
                <a:off x="3993387" y="3115362"/>
                <a:ext cx="978408" cy="484632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5E1C670-8D90-23A8-BE01-A19B8EC715C4}"/>
                </a:ext>
              </a:extLst>
            </p:cNvPr>
            <p:cNvSpPr txBox="1"/>
            <p:nvPr/>
          </p:nvSpPr>
          <p:spPr>
            <a:xfrm>
              <a:off x="5947492" y="3580442"/>
              <a:ext cx="151216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INTERACTING NEUTRINOS (IN SOIL)</a:t>
              </a:r>
              <a:endParaRPr lang="en-GB" sz="1400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C403A8-317A-6A43-1300-007EE0A9FAB2}"/>
                </a:ext>
              </a:extLst>
            </p:cNvPr>
            <p:cNvSpPr txBox="1"/>
            <p:nvPr/>
          </p:nvSpPr>
          <p:spPr>
            <a:xfrm>
              <a:off x="3721635" y="2683181"/>
              <a:ext cx="16204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1"/>
                  </a:solidFill>
                </a:rPr>
                <a:t>CROSS SECTION FILTERING</a:t>
              </a:r>
              <a:endParaRPr lang="en-GB" sz="10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336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346429" y="206375"/>
            <a:ext cx="7741922" cy="857250"/>
          </a:xfrm>
        </p:spPr>
        <p:txBody>
          <a:bodyPr/>
          <a:lstStyle/>
          <a:p>
            <a:r>
              <a:rPr lang="en-GB" b="0" dirty="0">
                <a:solidFill>
                  <a:schemeClr val="accent1"/>
                </a:solidFill>
              </a:rPr>
              <a:t>5-TeV muon decay: </a:t>
            </a:r>
            <a:r>
              <a:rPr lang="en-GB" b="0" dirty="0"/>
              <a:t>neutrino angles and energy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3E2438-B817-917C-2C84-F87BE5F28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6CD9AA86-FC82-A2A1-50FC-05C261A2B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62" y="830649"/>
            <a:ext cx="1518760" cy="991413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43458DCA-0439-0406-509F-6A5338E15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243" y="854620"/>
            <a:ext cx="1518762" cy="991414"/>
          </a:xfrm>
          <a:prstGeom prst="rect">
            <a:avLst/>
          </a:prstGeom>
        </p:spPr>
      </p:pic>
      <p:pic>
        <p:nvPicPr>
          <p:cNvPr id="23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0E6D0CD9-0DCD-4669-1DF4-809DD7FEC8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12" t="5704" r="6935"/>
          <a:stretch/>
        </p:blipFill>
        <p:spPr>
          <a:xfrm>
            <a:off x="5004048" y="2016224"/>
            <a:ext cx="3681909" cy="2859782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F5A3B4B-EB6F-C86B-6E33-25706E0EA7CE}"/>
              </a:ext>
            </a:extLst>
          </p:cNvPr>
          <p:cNvGrpSpPr/>
          <p:nvPr/>
        </p:nvGrpSpPr>
        <p:grpSpPr>
          <a:xfrm>
            <a:off x="570406" y="2014579"/>
            <a:ext cx="3857380" cy="2859782"/>
            <a:chOff x="570406" y="2014579"/>
            <a:chExt cx="3857380" cy="285978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6215F11-5BA1-9760-CF74-39B2BB84A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0406" y="2014579"/>
              <a:ext cx="3857380" cy="2859782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5181AFF-7A9A-F951-66C7-672D14C05E66}"/>
                </a:ext>
              </a:extLst>
            </p:cNvPr>
            <p:cNvCxnSpPr/>
            <p:nvPr/>
          </p:nvCxnSpPr>
          <p:spPr>
            <a:xfrm>
              <a:off x="2268000" y="3458692"/>
              <a:ext cx="67557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BBF5A66-1429-8352-86BB-1797369FA8BE}"/>
                </a:ext>
              </a:extLst>
            </p:cNvPr>
            <p:cNvSpPr txBox="1"/>
            <p:nvPr/>
          </p:nvSpPr>
          <p:spPr>
            <a:xfrm>
              <a:off x="2099836" y="3536723"/>
              <a:ext cx="10320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O(1m) </a:t>
              </a:r>
              <a:br>
                <a:rPr lang="en-US" sz="1400" b="1" dirty="0">
                  <a:solidFill>
                    <a:schemeClr val="accent1"/>
                  </a:solidFill>
                </a:rPr>
              </a:br>
              <a:r>
                <a:rPr lang="en-US" sz="1400" b="1" dirty="0">
                  <a:solidFill>
                    <a:schemeClr val="accent1"/>
                  </a:solidFill>
                </a:rPr>
                <a:t>at 100 km</a:t>
              </a:r>
            </a:p>
            <a:p>
              <a:pPr algn="ctr"/>
              <a:r>
                <a:rPr lang="en-US" sz="1400" b="1" dirty="0">
                  <a:solidFill>
                    <a:schemeClr val="accent1"/>
                  </a:solidFill>
                </a:rPr>
                <a:t>[~1/</a:t>
              </a:r>
              <a:r>
                <a:rPr lang="el-GR" sz="1400" b="1" dirty="0">
                  <a:solidFill>
                    <a:schemeClr val="accent1"/>
                  </a:solidFill>
                </a:rPr>
                <a:t>γ</a:t>
              </a:r>
              <a:r>
                <a:rPr lang="en-US" sz="1400" b="1" dirty="0">
                  <a:solidFill>
                    <a:schemeClr val="accent1"/>
                  </a:solidFill>
                </a:rPr>
                <a:t>]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8" name="Espace réservé du contenu 12">
            <a:extLst>
              <a:ext uri="{FF2B5EF4-FFF2-40B4-BE49-F238E27FC236}">
                <a16:creationId xmlns:a16="http://schemas.microsoft.com/office/drawing/2014/main" id="{BD86FF4C-488C-FDE4-06F9-F59B3155072D}"/>
              </a:ext>
            </a:extLst>
          </p:cNvPr>
          <p:cNvSpPr txBox="1">
            <a:spLocks/>
          </p:cNvSpPr>
          <p:nvPr/>
        </p:nvSpPr>
        <p:spPr>
          <a:xfrm>
            <a:off x="4296599" y="872659"/>
            <a:ext cx="4203965" cy="122094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>
              <a:spcAft>
                <a:spcPts val="600"/>
              </a:spcAft>
            </a:pPr>
            <a:r>
              <a:rPr lang="en-US" sz="1800" dirty="0">
                <a:latin typeface="+mn-lt"/>
              </a:rPr>
              <a:t>Very narrow neutrino cone, with 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anti-correlation between neutrino energy and angle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0363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Two-step FLUKA simulation of effective dose kernel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3E2438-B817-917C-2C84-F87BE5F28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Lerner                   Muon Collider Collaboration meeting                   13/10/2022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D5B95D6-F06F-1AEB-11E4-D42474DA4E9A}"/>
              </a:ext>
            </a:extLst>
          </p:cNvPr>
          <p:cNvGrpSpPr/>
          <p:nvPr/>
        </p:nvGrpSpPr>
        <p:grpSpPr>
          <a:xfrm>
            <a:off x="323528" y="2295581"/>
            <a:ext cx="8712968" cy="2364401"/>
            <a:chOff x="251520" y="2295581"/>
            <a:chExt cx="8712968" cy="236440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A714A48-3C7E-9B03-530C-0996DE74A9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7561"/>
            <a:stretch/>
          </p:blipFill>
          <p:spPr>
            <a:xfrm>
              <a:off x="7020272" y="2295581"/>
              <a:ext cx="728649" cy="92446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C5A4FB8-7901-F675-BBA6-C9AF8710C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72458" y="2307716"/>
              <a:ext cx="666683" cy="92446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E92653-3DCB-A472-1527-61516CB15BFD}"/>
                </a:ext>
              </a:extLst>
            </p:cNvPr>
            <p:cNvSpPr txBox="1"/>
            <p:nvPr/>
          </p:nvSpPr>
          <p:spPr>
            <a:xfrm>
              <a:off x="251520" y="2638916"/>
              <a:ext cx="8712968" cy="2021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ts val="1200"/>
                </a:spcBef>
                <a:buClr>
                  <a:schemeClr val="accent3"/>
                </a:buClr>
                <a:buFont typeface="+mj-lt"/>
                <a:buAutoNum type="arabicPeriod" startAt="2"/>
              </a:pPr>
              <a:r>
                <a:rPr lang="en-GB" sz="1600" b="1" dirty="0">
                  <a:solidFill>
                    <a:schemeClr val="accent3"/>
                  </a:solidFill>
                  <a:latin typeface="+mn-lt"/>
                </a:rPr>
                <a:t>NEUTRINO INTERACTIONS IN SOIL</a:t>
              </a:r>
            </a:p>
            <a:p>
              <a:pPr marL="742950" lvl="1" indent="-285750">
                <a:spcBef>
                  <a:spcPts val="384"/>
                </a:spcBef>
                <a:buClr>
                  <a:schemeClr val="accent3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+mn-lt"/>
                </a:rPr>
                <a:t>Input: list of interacting neutrinos from the muon decay</a:t>
              </a:r>
            </a:p>
            <a:p>
              <a:pPr marL="742950" lvl="1" indent="-285750">
                <a:spcBef>
                  <a:spcPts val="384"/>
                </a:spcBef>
                <a:buClr>
                  <a:schemeClr val="accent3"/>
                </a:buClr>
                <a:buFont typeface="Wingdings" panose="05000000000000000000" pitchFamily="2" charset="2"/>
                <a:buChar char="§"/>
              </a:pPr>
              <a:r>
                <a:rPr lang="en-GB" sz="1600" b="1" dirty="0">
                  <a:latin typeface="+mn-lt"/>
                </a:rPr>
                <a:t>Samples linearly the </a:t>
              </a:r>
              <a:r>
                <a:rPr lang="en-GB" sz="1600" b="1" dirty="0"/>
                <a:t>distance of the interaction from the muon decay point </a:t>
              </a:r>
              <a:r>
                <a:rPr lang="en-GB" sz="1600" dirty="0"/>
                <a:t>within a user-defined range, obtaining the e</a:t>
              </a:r>
              <a:r>
                <a:rPr lang="en-GB" sz="1600" dirty="0">
                  <a:latin typeface="+mn-lt"/>
                </a:rPr>
                <a:t>xact (x-y-z) position of the interaction by combining it with the angular direction from the input</a:t>
              </a:r>
            </a:p>
            <a:p>
              <a:pPr marL="742950" lvl="1" indent="-285750">
                <a:spcBef>
                  <a:spcPts val="384"/>
                </a:spcBef>
                <a:buClr>
                  <a:schemeClr val="accent3"/>
                </a:buClr>
                <a:buFont typeface="Wingdings" panose="05000000000000000000" pitchFamily="2" charset="2"/>
                <a:buChar char="§"/>
              </a:pPr>
              <a:r>
                <a:rPr lang="en-GB" sz="1600" b="1" dirty="0">
                  <a:latin typeface="+mn-lt"/>
                </a:rPr>
                <a:t>Simulates the radiation showers from the neutrino interactions in soil</a:t>
              </a:r>
            </a:p>
            <a:p>
              <a:pPr marL="742950" lvl="1" indent="-285750">
                <a:spcBef>
                  <a:spcPts val="384"/>
                </a:spcBef>
                <a:buClr>
                  <a:schemeClr val="accent3"/>
                </a:buClr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+mn-lt"/>
                </a:rPr>
                <a:t>Scores 3D distributions of relevant quantities (e.g., absorbed dose, </a:t>
              </a:r>
              <a:r>
                <a:rPr lang="en-GB" sz="1600" b="1" dirty="0">
                  <a:latin typeface="+mn-lt"/>
                </a:rPr>
                <a:t>effective dose</a:t>
              </a:r>
              <a:r>
                <a:rPr lang="en-GB" sz="1600" dirty="0">
                  <a:latin typeface="+mn-lt"/>
                </a:rPr>
                <a:t>…)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DF6BB5-676B-C267-0C72-8FF5402E3389}"/>
              </a:ext>
            </a:extLst>
          </p:cNvPr>
          <p:cNvGrpSpPr/>
          <p:nvPr/>
        </p:nvGrpSpPr>
        <p:grpSpPr>
          <a:xfrm>
            <a:off x="323528" y="815469"/>
            <a:ext cx="8424936" cy="1676961"/>
            <a:chOff x="323528" y="815469"/>
            <a:chExt cx="8424936" cy="167696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346F855-B6B7-40DE-8576-549B6A6759D7}"/>
                </a:ext>
              </a:extLst>
            </p:cNvPr>
            <p:cNvGrpSpPr/>
            <p:nvPr/>
          </p:nvGrpSpPr>
          <p:grpSpPr>
            <a:xfrm>
              <a:off x="323528" y="843558"/>
              <a:ext cx="8424936" cy="1648872"/>
              <a:chOff x="395536" y="800472"/>
              <a:chExt cx="8424936" cy="1648872"/>
            </a:xfrm>
          </p:grpSpPr>
          <p:pic>
            <p:nvPicPr>
              <p:cNvPr id="3" name="Picture 2" descr="A picture containing text, clock&#10;&#10;Description automatically generated">
                <a:extLst>
                  <a:ext uri="{FF2B5EF4-FFF2-40B4-BE49-F238E27FC236}">
                    <a16:creationId xmlns:a16="http://schemas.microsoft.com/office/drawing/2014/main" id="{DA84F61E-D3DC-B6B5-A8C1-D68864B9D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76256" y="800472"/>
                <a:ext cx="1279416" cy="835174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46CE97-3DDD-FFF0-31FB-B3F5967D2D8E}"/>
                  </a:ext>
                </a:extLst>
              </p:cNvPr>
              <p:cNvSpPr txBox="1"/>
              <p:nvPr/>
            </p:nvSpPr>
            <p:spPr>
              <a:xfrm>
                <a:off x="395536" y="972016"/>
                <a:ext cx="8424936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GB" sz="16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+mn-lt"/>
                  </a:rPr>
                  <a:t>MUON DECAYS</a:t>
                </a:r>
              </a:p>
              <a:p>
                <a:pPr lvl="1" indent="-342900">
                  <a:spcBef>
                    <a:spcPts val="384"/>
                  </a:spcBef>
                  <a:buClr>
                    <a:schemeClr val="accent1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Samples the muon decay products with a focus on the neutrinos</a:t>
                </a:r>
              </a:p>
              <a:p>
                <a:pPr lvl="1" indent="-342900">
                  <a:spcBef>
                    <a:spcPts val="384"/>
                  </a:spcBef>
                  <a:buClr>
                    <a:schemeClr val="accent1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Yields (1) a </a:t>
                </a:r>
                <a:r>
                  <a:rPr lang="en-GB" sz="16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list of all decay neutrinos </a:t>
                </a: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with their flavour, energy, and lab-frame angle</a:t>
                </a:r>
              </a:p>
              <a:p>
                <a:pPr lvl="1" indent="-342900">
                  <a:spcBef>
                    <a:spcPts val="384"/>
                  </a:spcBef>
                  <a:spcAft>
                    <a:spcPts val="600"/>
                  </a:spcAft>
                  <a:buClr>
                    <a:schemeClr val="accent1">
                      <a:lumMod val="20000"/>
                      <a:lumOff val="8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Yields (2) a </a:t>
                </a:r>
                <a:r>
                  <a:rPr lang="en-GB" sz="16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list of interacting neutrinos </a:t>
                </a:r>
                <a:r>
                  <a:rPr lang="en-GB" sz="1600" dirty="0">
                    <a:solidFill>
                      <a:schemeClr val="tx2">
                        <a:lumMod val="20000"/>
                        <a:lumOff val="80000"/>
                      </a:schemeClr>
                    </a:solidFill>
                    <a:latin typeface="+mn-lt"/>
                  </a:rPr>
                  <a:t>by filtering the above list based on the interaction probability in soil (via the macroscopic cross section)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7DBA189-BFC9-5678-5E08-A10F9B49A2CD}"/>
                </a:ext>
              </a:extLst>
            </p:cNvPr>
            <p:cNvSpPr/>
            <p:nvPr/>
          </p:nvSpPr>
          <p:spPr>
            <a:xfrm>
              <a:off x="6769472" y="815469"/>
              <a:ext cx="1348968" cy="835174"/>
            </a:xfrm>
            <a:prstGeom prst="rect">
              <a:avLst/>
            </a:prstGeom>
            <a:solidFill>
              <a:schemeClr val="bg1">
                <a:alpha val="91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7772082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6766</TotalTime>
  <Words>2220</Words>
  <Application>Microsoft Office PowerPoint</Application>
  <PresentationFormat>On-screen Show (16:9)</PresentationFormat>
  <Paragraphs>195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Narrow</vt:lpstr>
      <vt:lpstr>Calibri</vt:lpstr>
      <vt:lpstr>Cambria Math</vt:lpstr>
      <vt:lpstr>Times New Roman</vt:lpstr>
      <vt:lpstr>Wingdings</vt:lpstr>
      <vt:lpstr>IMCC - 1</vt:lpstr>
      <vt:lpstr>PowerPoint Presentation</vt:lpstr>
      <vt:lpstr>Introduction</vt:lpstr>
      <vt:lpstr>Requirements for a full dose assessment in real scenarios</vt:lpstr>
      <vt:lpstr>Two-step FLUKA simulation of effective dose kernel</vt:lpstr>
      <vt:lpstr>Neutrino cross sections on nucleons in FLUKA</vt:lpstr>
      <vt:lpstr>Macroscopic neutrino cross sections in soil</vt:lpstr>
      <vt:lpstr>5-TeV muon decay: neutrino energy spectra</vt:lpstr>
      <vt:lpstr>5-TeV muon decay: neutrino angles and energy</vt:lpstr>
      <vt:lpstr>Two-step FLUKA simulation of effective dose kernel</vt:lpstr>
      <vt:lpstr>Effective dose build-up in soil for 5-TeV µ-</vt:lpstr>
      <vt:lpstr>Effective dose build-up in soil for 5-TeV µ- and µ+ (1D)</vt:lpstr>
      <vt:lpstr>Effective dose build-up in soil for 5-TeV µ-: large distances</vt:lpstr>
      <vt:lpstr>Effective dose from 5-TeV µ-: from soil to air </vt:lpstr>
      <vt:lpstr>Effective dose kernel calculation: effective dose vs R</vt:lpstr>
      <vt:lpstr>Effective dose kernel results: 5-TeV muon beam</vt:lpstr>
      <vt:lpstr>Effective dose kernel results: 1.5-TeV muon beam</vt:lpstr>
      <vt:lpstr>First look at an (unrealistic) straight section</vt:lpstr>
      <vt:lpstr>Summary and Outlook</vt:lpstr>
      <vt:lpstr>BACKUP</vt:lpstr>
      <vt:lpstr>Soil composition and density</vt:lpstr>
      <vt:lpstr>Energy spectra: 5-TeV µ- decay</vt:lpstr>
      <vt:lpstr>Energy spectra: 5-TeV µ+ decay</vt:lpstr>
      <vt:lpstr>Impact of the angular width of the neutrino beam</vt:lpstr>
      <vt:lpstr>Effective dose build-up in soil for 5-TeV mu+</vt:lpstr>
      <vt:lpstr>Effective dose vs absorbed dose: 5-TeV µ decay</vt:lpstr>
      <vt:lpstr>Effective dose vs absorbed dose: 1.5-TeV µ decay</vt:lpstr>
      <vt:lpstr>Comparing FLUKA and B. J. King / C. Carli calculations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Giuseppe Lerner</cp:lastModifiedBy>
  <cp:revision>126</cp:revision>
  <dcterms:created xsi:type="dcterms:W3CDTF">2021-05-17T12:13:58Z</dcterms:created>
  <dcterms:modified xsi:type="dcterms:W3CDTF">2022-10-13T12:43:24Z</dcterms:modified>
</cp:coreProperties>
</file>