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</p:sldMasterIdLst>
  <p:notesMasterIdLst>
    <p:notesMasterId r:id="rId17"/>
  </p:notesMasterIdLst>
  <p:sldIdLst>
    <p:sldId id="405" r:id="rId7"/>
    <p:sldId id="435" r:id="rId8"/>
    <p:sldId id="436" r:id="rId9"/>
    <p:sldId id="439" r:id="rId10"/>
    <p:sldId id="443" r:id="rId11"/>
    <p:sldId id="437" r:id="rId12"/>
    <p:sldId id="442" r:id="rId13"/>
    <p:sldId id="438" r:id="rId14"/>
    <p:sldId id="440" r:id="rId15"/>
    <p:sldId id="441" r:id="rId16"/>
  </p:sldIdLst>
  <p:sldSz cx="9144000" cy="6858000" type="screen4x3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FFFF66"/>
    <a:srgbClr val="006600"/>
    <a:srgbClr val="E1E1FF"/>
    <a:srgbClr val="D0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5896" autoAdjust="0"/>
  </p:normalViewPr>
  <p:slideViewPr>
    <p:cSldViewPr snapToGrid="0">
      <p:cViewPr varScale="1">
        <p:scale>
          <a:sx n="109" d="100"/>
          <a:sy n="109" d="100"/>
        </p:scale>
        <p:origin x="12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3992D0B-193E-4F7F-AD36-8AC95F4709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634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992D0B-193E-4F7F-AD36-8AC95F47097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37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992D0B-193E-4F7F-AD36-8AC95F47097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274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BBD90-BE13-429A-BFE4-563CDF779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1481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05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1008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490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420D8-9834-42D4-82DA-A2CA00C0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9709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E3E4D-D8A0-4F7B-9102-F8D497D960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1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277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64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512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99365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34492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16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93E83C1-E0D0-4A8D-899F-37159B8C7C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00" r:id="rId1"/>
    <p:sldLayoutId id="2147484701" r:id="rId2"/>
    <p:sldLayoutId id="2147484702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AF83BBB6-F5EE-4393-B884-58D6E20627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03" r:id="rId1"/>
    <p:sldLayoutId id="2147484704" r:id="rId2"/>
    <p:sldLayoutId id="2147484705" r:id="rId3"/>
    <p:sldLayoutId id="2147484706" r:id="rId4"/>
    <p:sldLayoutId id="2147484707" r:id="rId5"/>
    <p:sldLayoutId id="2147484708" r:id="rId6"/>
    <p:sldLayoutId id="2147484709" r:id="rId7"/>
    <p:sldLayoutId id="2147484710" r:id="rId8"/>
    <p:sldLayoutId id="214748471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cid:part1.cJISwrKU.xvdYA6XS@stfc.ac.uk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cid:part2.BgQkzVO0.1fC0lYi4@stfc.ac.uk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3C8C93"/>
                </a:solidFill>
                <a:latin typeface="Calibri" panose="020F0502020204030204" pitchFamily="34" charset="0"/>
              </a:rPr>
              <a:t>Technology Group</a:t>
            </a:r>
            <a:br>
              <a:rPr lang="en-US" altLang="en-US" dirty="0" smtClean="0">
                <a:solidFill>
                  <a:srgbClr val="3C8C93"/>
                </a:solidFill>
                <a:latin typeface="Calibri" panose="020F0502020204030204" pitchFamily="34" charset="0"/>
              </a:rPr>
            </a:br>
            <a:r>
              <a:rPr lang="en-US" altLang="en-US" dirty="0" smtClean="0">
                <a:solidFill>
                  <a:srgbClr val="3C8C93"/>
                </a:solidFill>
                <a:latin typeface="Calibri" panose="020F0502020204030204" pitchFamily="34" charset="0"/>
              </a:rPr>
              <a:t>4T magnet</a:t>
            </a:r>
          </a:p>
        </p:txBody>
      </p:sp>
      <p:sp>
        <p:nvSpPr>
          <p:cNvPr id="13315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en-US" dirty="0" smtClean="0"/>
              <a:t>Josef Boehm</a:t>
            </a:r>
          </a:p>
          <a:p>
            <a:r>
              <a:rPr lang="en-GB" altLang="en-US" dirty="0" smtClean="0"/>
              <a:t>October 2022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06" y="1645400"/>
            <a:ext cx="9144000" cy="1143000"/>
          </a:xfrm>
        </p:spPr>
        <p:txBody>
          <a:bodyPr/>
          <a:lstStyle/>
          <a:p>
            <a:r>
              <a:rPr lang="en-GB" sz="2800" dirty="0"/>
              <a:t>A very coarse estimation of cost to restart an existing  focus coil</a:t>
            </a:r>
            <a:br>
              <a:rPr lang="en-GB" sz="2800" dirty="0"/>
            </a:br>
            <a:endParaRPr lang="en-GB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826668"/>
              </p:ext>
            </p:extLst>
          </p:nvPr>
        </p:nvGraphicFramePr>
        <p:xfrm>
          <a:off x="969815" y="2890628"/>
          <a:ext cx="725978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9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9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9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Activity/Equipment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Effort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Material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FC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£ 700k </a:t>
                      </a:r>
                      <a:r>
                        <a:rPr lang="en-GB" dirty="0" smtClean="0"/>
                        <a:t>– existing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Checkout in UK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QPS Refit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Shipping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Checkout in Paris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Instrument Racks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Cabling and sundries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9695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72" y="969264"/>
            <a:ext cx="9144000" cy="1143000"/>
          </a:xfrm>
        </p:spPr>
        <p:txBody>
          <a:bodyPr/>
          <a:lstStyle/>
          <a:p>
            <a:r>
              <a:rPr lang="en-GB" dirty="0" smtClean="0"/>
              <a:t>Magnet commissioning at RAL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9" y="2112263"/>
            <a:ext cx="5831169" cy="43733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08955" y="2271252"/>
            <a:ext cx="2380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Bore: ~450mm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Field: 4T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Solenoid or cusp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cold head for sample cooling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6550" y="4582604"/>
            <a:ext cx="4277450" cy="227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0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66750"/>
            <a:ext cx="9144000" cy="1143000"/>
          </a:xfrm>
        </p:spPr>
        <p:txBody>
          <a:bodyPr/>
          <a:lstStyle/>
          <a:p>
            <a:r>
              <a:rPr lang="en-GB" dirty="0" smtClean="0"/>
              <a:t>Magnet details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962275" y="1685925"/>
            <a:ext cx="581977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Two internal coils, independent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Modes: solenoid / cusp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In solenoid mode ~ 4T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Bore diameter ~ 470mm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Can take large horizontal forces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~ 2MJ, 100H, 180A, ramp-time: ~ 1h</a:t>
            </a:r>
            <a:endParaRPr lang="en-GB" sz="1800" dirty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2 pulse tubes &amp; </a:t>
            </a:r>
            <a:r>
              <a:rPr lang="en-GB" sz="1800" dirty="0" err="1" smtClean="0">
                <a:latin typeface="Century Schoolbook" panose="02040604050505020304" pitchFamily="18" charset="0"/>
              </a:rPr>
              <a:t>compr</a:t>
            </a:r>
            <a:r>
              <a:rPr lang="en-GB" sz="1800" dirty="0" smtClean="0">
                <a:latin typeface="Century Schoolbook" panose="02040604050505020304" pitchFamily="18" charset="0"/>
              </a:rPr>
              <a:t>., 3</a:t>
            </a:r>
            <a:r>
              <a:rPr lang="en-GB" sz="1800" baseline="30000" dirty="0" smtClean="0">
                <a:latin typeface="Century Schoolbook" panose="02040604050505020304" pitchFamily="18" charset="0"/>
              </a:rPr>
              <a:t>rd</a:t>
            </a:r>
            <a:r>
              <a:rPr lang="en-GB" sz="1800" dirty="0" smtClean="0">
                <a:latin typeface="Century Schoolbook" panose="02040604050505020304" pitchFamily="18" charset="0"/>
              </a:rPr>
              <a:t> PT for insert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Dry cool-down ~ 2 weeks, quicker with liquids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Once cold the cryostat is zero boil-off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5" y="1495425"/>
            <a:ext cx="2590800" cy="5162550"/>
          </a:xfrm>
          <a:prstGeom prst="rect">
            <a:avLst/>
          </a:prstGeom>
        </p:spPr>
      </p:pic>
      <p:sp>
        <p:nvSpPr>
          <p:cNvPr id="7" name="Up Arrow 6"/>
          <p:cNvSpPr/>
          <p:nvPr/>
        </p:nvSpPr>
        <p:spPr bwMode="auto">
          <a:xfrm>
            <a:off x="6181725" y="2271712"/>
            <a:ext cx="95250" cy="32385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Up Arrow 7"/>
          <p:cNvSpPr/>
          <p:nvPr/>
        </p:nvSpPr>
        <p:spPr bwMode="auto">
          <a:xfrm>
            <a:off x="6362700" y="2271712"/>
            <a:ext cx="104775" cy="32385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Up Arrow 8"/>
          <p:cNvSpPr/>
          <p:nvPr/>
        </p:nvSpPr>
        <p:spPr bwMode="auto">
          <a:xfrm>
            <a:off x="6750844" y="2271712"/>
            <a:ext cx="95250" cy="32385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6938962" y="2271712"/>
            <a:ext cx="95250" cy="32385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127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714375"/>
            <a:ext cx="9144000" cy="1143000"/>
          </a:xfrm>
        </p:spPr>
        <p:txBody>
          <a:bodyPr/>
          <a:lstStyle/>
          <a:p>
            <a:r>
              <a:rPr lang="en-GB" dirty="0" smtClean="0"/>
              <a:t>Magnetic flux lines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" y="1857375"/>
            <a:ext cx="3887635" cy="4495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83034" y="2762250"/>
            <a:ext cx="3370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Magnet in solenoid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Centre flux density: 4T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89653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8" y="888023"/>
            <a:ext cx="9144000" cy="1143000"/>
          </a:xfrm>
        </p:spPr>
        <p:txBody>
          <a:bodyPr/>
          <a:lstStyle/>
          <a:p>
            <a:r>
              <a:rPr lang="en-GB" sz="3600" dirty="0" smtClean="0"/>
              <a:t>Coils in split mode (cusp mode)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095" y="2198076"/>
            <a:ext cx="2076450" cy="37814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63545" y="2195806"/>
            <a:ext cx="40532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1800" dirty="0" smtClean="0"/>
              <a:t>Coils driven with anti-parallel current</a:t>
            </a:r>
          </a:p>
          <a:p>
            <a:pPr marL="342900" indent="-342900">
              <a:buFontTx/>
              <a:buChar char="-"/>
            </a:pPr>
            <a:r>
              <a:rPr lang="en-GB" sz="1800" dirty="0" smtClean="0"/>
              <a:t>Axial field lower (~2.5T)</a:t>
            </a:r>
          </a:p>
          <a:p>
            <a:pPr marL="342900" indent="-342900">
              <a:buFontTx/>
              <a:buChar char="-"/>
            </a:pPr>
            <a:r>
              <a:rPr lang="en-GB" sz="1800" dirty="0" smtClean="0"/>
              <a:t>High radial gradient field</a:t>
            </a:r>
          </a:p>
          <a:p>
            <a:pPr marL="342900" indent="-342900">
              <a:buFontTx/>
              <a:buChar char="-"/>
            </a:pPr>
            <a:endParaRPr lang="en-GB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7979" y="2319430"/>
            <a:ext cx="2264357" cy="17229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4571" y="4165980"/>
            <a:ext cx="2737960" cy="16193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72339" y="4265292"/>
            <a:ext cx="1592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 smtClean="0"/>
              <a:t>Bmod</a:t>
            </a:r>
            <a:r>
              <a:rPr lang="en-GB" sz="1100" dirty="0" smtClean="0"/>
              <a:t> vs r at mid-point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6575545" y="2319430"/>
            <a:ext cx="1619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Bmod</a:t>
            </a:r>
            <a:r>
              <a:rPr lang="en-GB" sz="1200" dirty="0" smtClean="0"/>
              <a:t> vs r at mid-coil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9715" y="4165980"/>
            <a:ext cx="3758234" cy="22393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27938" y="4526902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B</a:t>
            </a:r>
            <a:r>
              <a:rPr lang="en-GB" sz="1400" baseline="-25000" dirty="0" err="1" smtClean="0"/>
              <a:t>z</a:t>
            </a:r>
            <a:r>
              <a:rPr lang="en-GB" sz="1400" dirty="0" smtClean="0"/>
              <a:t> on axis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88107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75" y="685800"/>
            <a:ext cx="9144000" cy="1143000"/>
          </a:xfrm>
        </p:spPr>
        <p:txBody>
          <a:bodyPr/>
          <a:lstStyle/>
          <a:p>
            <a:r>
              <a:rPr lang="en-GB" dirty="0" smtClean="0"/>
              <a:t>Stray fields (solenoid)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081400"/>
              </p:ext>
            </p:extLst>
          </p:nvPr>
        </p:nvGraphicFramePr>
        <p:xfrm>
          <a:off x="1290709" y="5696034"/>
          <a:ext cx="5937250" cy="782828"/>
        </p:xfrm>
        <a:graphic>
          <a:graphicData uri="http://schemas.openxmlformats.org/drawingml/2006/table">
            <a:tbl>
              <a:tblPr firstRow="1" firstCol="1" bandRow="1"/>
              <a:tblGrid>
                <a:gridCol w="1615440">
                  <a:extLst>
                    <a:ext uri="{9D8B030D-6E8A-4147-A177-3AD203B41FA5}">
                      <a16:colId xmlns:a16="http://schemas.microsoft.com/office/drawing/2014/main" val="1527313511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800957757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784907570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1786152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Stray field (4T setting)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@50G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@30G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@5G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474102"/>
                  </a:ext>
                </a:extLst>
              </a:tr>
              <a:tr h="444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 magnet centre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7744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Axial (m)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3.45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7.4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5695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Radial (m)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5.9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2908556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03375" y="4394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 descr="cid:part1.cJISwrKU.xvdYA6XS@stfc.ac.uk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1934527"/>
            <a:ext cx="2486025" cy="3029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id:part2.BgQkzVO0.1fC0lYi4@stfc.ac.uk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734" y="1934527"/>
            <a:ext cx="2578100" cy="3001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2999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0584"/>
            <a:ext cx="9144000" cy="1143000"/>
          </a:xfrm>
        </p:spPr>
        <p:txBody>
          <a:bodyPr/>
          <a:lstStyle/>
          <a:p>
            <a:r>
              <a:rPr lang="en-GB" dirty="0" smtClean="0"/>
              <a:t>Reducing the stray field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4" y="2303584"/>
            <a:ext cx="2196432" cy="37480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26877" y="2453054"/>
            <a:ext cx="42466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800" dirty="0" smtClean="0"/>
              <a:t>Iron cladding on wall reduces extent of 5G-line from 5.9m to 3m (radial). This level can be optimised.</a:t>
            </a:r>
          </a:p>
          <a:p>
            <a:pPr marL="285750" indent="-285750">
              <a:buFontTx/>
              <a:buChar char="-"/>
            </a:pPr>
            <a:r>
              <a:rPr lang="en-GB" sz="1800" dirty="0" smtClean="0"/>
              <a:t>Iron thickness here: 25mm</a:t>
            </a:r>
          </a:p>
          <a:p>
            <a:pPr marL="285750" indent="-285750">
              <a:buFontTx/>
              <a:buChar char="-"/>
            </a:pPr>
            <a:r>
              <a:rPr lang="en-GB" sz="1800" dirty="0" smtClean="0"/>
              <a:t>Low carbon steel or silicon steel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3079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723900"/>
            <a:ext cx="9144000" cy="1143000"/>
          </a:xfrm>
        </p:spPr>
        <p:txBody>
          <a:bodyPr/>
          <a:lstStyle/>
          <a:p>
            <a:r>
              <a:rPr lang="en-GB" sz="3600" dirty="0" smtClean="0"/>
              <a:t>Requirements to operate magnet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866900"/>
            <a:ext cx="75819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 smtClean="0"/>
              <a:t>Magnet in cryostat with two </a:t>
            </a:r>
            <a:r>
              <a:rPr lang="en-GB" dirty="0" err="1" smtClean="0"/>
              <a:t>cryocoolers</a:t>
            </a:r>
            <a:r>
              <a:rPr lang="en-GB" dirty="0" smtClean="0"/>
              <a:t> (pulse tubes)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 smtClean="0"/>
              <a:t>2 compressors for PT’s, </a:t>
            </a:r>
            <a:r>
              <a:rPr lang="en-GB" dirty="0" err="1" smtClean="0"/>
              <a:t>Cryomech</a:t>
            </a:r>
            <a:r>
              <a:rPr lang="en-GB" dirty="0" smtClean="0"/>
              <a:t> CP1000, 13 kW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 smtClean="0"/>
              <a:t>20m gas lines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Large building to operate the magnet, ~ 15m x 12m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Control cabinet with PSU, temperature monitors, He-level monitor, switch gear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Chilled water for compressors, ~ 15 – 20 l/min @ 15 </a:t>
            </a:r>
            <a:r>
              <a:rPr lang="en-GB" dirty="0" err="1" smtClean="0"/>
              <a:t>degC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Helium gas supply (gas cylinders), approx. 4 per run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382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47725"/>
            <a:ext cx="9144000" cy="1143000"/>
          </a:xfrm>
        </p:spPr>
        <p:txBody>
          <a:bodyPr/>
          <a:lstStyle/>
          <a:p>
            <a:r>
              <a:rPr lang="en-GB" sz="3600" dirty="0" smtClean="0"/>
              <a:t>Requirements to prepare the magnet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42949" y="1990725"/>
            <a:ext cx="77247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control cabinet will have to be assembled from existing and newly purchased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quench protection circuitry will have to be assembled (resistors and diodes, on side of magnet)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magnet will have to be tested at RAL before shipment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348045"/>
      </p:ext>
    </p:extLst>
  </p:cSld>
  <p:clrMapOvr>
    <a:masterClrMapping/>
  </p:clrMapOvr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7CD5D1-875A-441B-8ADD-5D10EFD2D105}">
  <ds:schemaRefs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microsoft.com/sharepoint/v3"/>
    <ds:schemaRef ds:uri="http://www.w3.org/XML/1998/namespace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43DFA70B-2EBB-489B-8E34-F6A10FA68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3867</TotalTime>
  <Words>388</Words>
  <Application>Microsoft Office PowerPoint</Application>
  <PresentationFormat>On-screen Show (4:3)</PresentationFormat>
  <Paragraphs>94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Century Schoolbook</vt:lpstr>
      <vt:lpstr>Lucida Grande</vt:lpstr>
      <vt:lpstr>Times New Roman</vt:lpstr>
      <vt:lpstr>Wingdings</vt:lpstr>
      <vt:lpstr>ヒラギノ角ゴ Pro W3</vt:lpstr>
      <vt:lpstr>STFC_PowerPoint_template</vt:lpstr>
      <vt:lpstr>1_Blank Presentation</vt:lpstr>
      <vt:lpstr>Technology Group 4T magnet</vt:lpstr>
      <vt:lpstr>Magnet commissioning at RAL</vt:lpstr>
      <vt:lpstr>Magnet details</vt:lpstr>
      <vt:lpstr>Magnetic flux lines</vt:lpstr>
      <vt:lpstr>Coils in split mode (cusp mode)</vt:lpstr>
      <vt:lpstr>Stray fields (solenoid)</vt:lpstr>
      <vt:lpstr>Reducing the stray field</vt:lpstr>
      <vt:lpstr>Requirements to operate magnet</vt:lpstr>
      <vt:lpstr>Requirements to prepare the magnet</vt:lpstr>
      <vt:lpstr>A very coarse estimation of cost to restart an existing  focus coil 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Template: corporate powerpoint</dc:title>
  <dc:creator>kw77</dc:creator>
  <cp:lastModifiedBy>Boehm, Josef (STFC,RAL,TECH)</cp:lastModifiedBy>
  <cp:revision>132</cp:revision>
  <dcterms:created xsi:type="dcterms:W3CDTF">2012-07-12T11:46:55Z</dcterms:created>
  <dcterms:modified xsi:type="dcterms:W3CDTF">2022-10-11T09:33:40Z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</Properties>
</file>