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5"/>
  </p:notesMasterIdLst>
  <p:handoutMasterIdLst>
    <p:handoutMasterId r:id="rId16"/>
  </p:handoutMasterIdLst>
  <p:sldIdLst>
    <p:sldId id="264" r:id="rId3"/>
    <p:sldId id="763" r:id="rId4"/>
    <p:sldId id="766" r:id="rId5"/>
    <p:sldId id="762" r:id="rId6"/>
    <p:sldId id="764" r:id="rId7"/>
    <p:sldId id="773" r:id="rId8"/>
    <p:sldId id="765" r:id="rId9"/>
    <p:sldId id="768" r:id="rId10"/>
    <p:sldId id="767" r:id="rId11"/>
    <p:sldId id="769" r:id="rId12"/>
    <p:sldId id="772" r:id="rId13"/>
    <p:sldId id="770" r:id="rId14"/>
  </p:sldIdLst>
  <p:sldSz cx="13411200" cy="7543800"/>
  <p:notesSz cx="6858000" cy="9144000"/>
  <p:defaultTextStyle>
    <a:defPPr>
      <a:defRPr lang="en-US"/>
    </a:defPPr>
    <a:lvl1pPr marL="0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2587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5173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7760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10347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12934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5520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18107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20693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 userDrawn="1">
          <p15:clr>
            <a:srgbClr val="A4A3A4"/>
          </p15:clr>
        </p15:guide>
        <p15:guide id="2" pos="42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2600"/>
    <a:srgbClr val="0432FF"/>
    <a:srgbClr val="BB3B66"/>
    <a:srgbClr val="873E85"/>
    <a:srgbClr val="FC3645"/>
    <a:srgbClr val="941100"/>
    <a:srgbClr val="FF2F92"/>
    <a:srgbClr val="942093"/>
    <a:srgbClr val="FF4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63"/>
    <p:restoredTop sz="99632" autoAdjust="0"/>
  </p:normalViewPr>
  <p:slideViewPr>
    <p:cSldViewPr snapToGrid="0" snapToObjects="1">
      <p:cViewPr varScale="1">
        <p:scale>
          <a:sx n="103" d="100"/>
          <a:sy n="103" d="100"/>
        </p:scale>
        <p:origin x="176" y="408"/>
      </p:cViewPr>
      <p:guideLst>
        <p:guide orient="horz" pos="2376"/>
        <p:guide pos="42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10/11/22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10/11/22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2587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5173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7760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10347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12934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5520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8107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20693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5841" y="2343468"/>
            <a:ext cx="11399520" cy="1617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11681" y="4274820"/>
            <a:ext cx="9387841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707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41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121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82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53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0242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694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3656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D. Schulte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07569"/>
            <a:ext cx="13411200" cy="5655056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53427" y="0"/>
            <a:ext cx="1657773" cy="1243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D. Schulte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23120" y="302102"/>
            <a:ext cx="3017520" cy="643667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0561" y="302102"/>
            <a:ext cx="8829040" cy="64366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D. Schulte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844149" y="7025844"/>
            <a:ext cx="9276080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760">
                <a:latin typeface="Arial Narrow"/>
                <a:cs typeface="Arial Narrow"/>
              </a:defRPr>
            </a:lvl1pPr>
          </a:lstStyle>
          <a:p>
            <a:r>
              <a:rPr lang="en-GB"/>
              <a:t>Donatella Lucchesi Muon Agora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616547" y="6958614"/>
            <a:ext cx="792088" cy="536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6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899920" y="302684"/>
            <a:ext cx="9946640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2D442948-7CED-8544-8117-DD2AC5EE29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963007" y="7025843"/>
            <a:ext cx="301752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5502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011681" y="7058344"/>
            <a:ext cx="9276080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735">
                <a:latin typeface="Arial Narrow"/>
                <a:cs typeface="Arial Narrow"/>
              </a:defRPr>
            </a:lvl1pPr>
          </a:lstStyle>
          <a:p>
            <a:r>
              <a:rPr lang="fr-FR"/>
              <a:t>Muon Collider, EPS-HEP, July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11282" y="7192807"/>
            <a:ext cx="670559" cy="401638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r">
              <a:defRPr sz="1735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899920" y="302684"/>
            <a:ext cx="9946640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1523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70559" y="1871982"/>
            <a:ext cx="12181840" cy="5186362"/>
          </a:xfrm>
          <a:prstGeom prst="rect">
            <a:avLst/>
          </a:prstGeom>
        </p:spPr>
        <p:txBody>
          <a:bodyPr lIns="100517" tIns="50259" rIns="100517" bIns="50259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011681" y="7058344"/>
            <a:ext cx="9276080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735">
                <a:latin typeface="Arial Narrow"/>
                <a:cs typeface="Arial Narrow"/>
              </a:defRPr>
            </a:lvl1pPr>
          </a:lstStyle>
          <a:p>
            <a:r>
              <a:rPr lang="fr-FR"/>
              <a:t>Muon Collider, EPS-HEP, July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11282" y="7192807"/>
            <a:ext cx="670559" cy="401638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r">
              <a:defRPr sz="1735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899920" y="302684"/>
            <a:ext cx="9946640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27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670563" y="1871980"/>
            <a:ext cx="12070079" cy="5140960"/>
          </a:xfrm>
          <a:prstGeom prst="rect">
            <a:avLst/>
          </a:prstGeom>
        </p:spPr>
        <p:txBody>
          <a:bodyPr vert="horz" lIns="100517" tIns="50259" rIns="100517" bIns="50259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011681" y="7058344"/>
            <a:ext cx="9276080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735">
                <a:latin typeface="Arial Narrow"/>
                <a:cs typeface="Arial Narrow"/>
              </a:defRPr>
            </a:lvl1pPr>
          </a:lstStyle>
          <a:p>
            <a:r>
              <a:rPr lang="fr-FR"/>
              <a:t>Muon Collider, EPS-HEP, July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11282" y="7192807"/>
            <a:ext cx="670559" cy="401638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r">
              <a:defRPr sz="1735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899920" y="302684"/>
            <a:ext cx="9946640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715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899920" y="302684"/>
            <a:ext cx="9946640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670560" y="1871984"/>
            <a:ext cx="5476240" cy="4805681"/>
          </a:xfrm>
          <a:prstGeom prst="rect">
            <a:avLst/>
          </a:prstGeom>
        </p:spPr>
        <p:txBody>
          <a:bodyPr vert="horz" lIns="100517" tIns="50259" rIns="100517" bIns="50259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6370319" y="1871980"/>
            <a:ext cx="6482080" cy="4805680"/>
          </a:xfrm>
          <a:prstGeom prst="rect">
            <a:avLst/>
          </a:prstGeom>
        </p:spPr>
        <p:txBody>
          <a:bodyPr vert="horz" lIns="100517" tIns="50259" rIns="100517" bIns="50259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011681" y="7058344"/>
            <a:ext cx="9276080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735">
                <a:latin typeface="Arial Narrow"/>
                <a:cs typeface="Arial Narrow"/>
              </a:defRPr>
            </a:lvl1pPr>
          </a:lstStyle>
          <a:p>
            <a:r>
              <a:rPr lang="fr-FR"/>
              <a:t>Muon Collider, EPS-HEP, July 2021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11282" y="7192807"/>
            <a:ext cx="670559" cy="401638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r">
              <a:defRPr sz="1735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16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8625" y="6901183"/>
            <a:ext cx="13411200" cy="7450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208521"/>
            <a:ext cx="1864195" cy="293370"/>
          </a:xfrm>
        </p:spPr>
        <p:txBody>
          <a:bodyPr/>
          <a:lstStyle/>
          <a:p>
            <a:r>
              <a:rPr lang="en-US"/>
              <a:t>D. Schulte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81294" y="7219001"/>
            <a:ext cx="6146801" cy="282893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Muon Collider, EPS-HEP, July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97549" y="7219002"/>
            <a:ext cx="596052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393" y="4847591"/>
            <a:ext cx="11399520" cy="1498282"/>
          </a:xfrm>
        </p:spPr>
        <p:txBody>
          <a:bodyPr anchor="t"/>
          <a:lstStyle>
            <a:lvl1pPr algn="l">
              <a:defRPr sz="587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9393" y="3197385"/>
            <a:ext cx="11399520" cy="1650206"/>
          </a:xfrm>
        </p:spPr>
        <p:txBody>
          <a:bodyPr anchor="b"/>
          <a:lstStyle>
            <a:lvl1pPr marL="0" indent="0">
              <a:buNone/>
              <a:defRPr sz="2936">
                <a:solidFill>
                  <a:schemeClr val="tx1">
                    <a:tint val="75000"/>
                  </a:schemeClr>
                </a:solidFill>
              </a:defRPr>
            </a:lvl1pPr>
            <a:lvl2pPr marL="670702" indent="0">
              <a:buNone/>
              <a:defRPr sz="2669">
                <a:solidFill>
                  <a:schemeClr val="tx1">
                    <a:tint val="75000"/>
                  </a:schemeClr>
                </a:solidFill>
              </a:defRPr>
            </a:lvl2pPr>
            <a:lvl3pPr marL="1341404" indent="0">
              <a:buNone/>
              <a:defRPr sz="2403">
                <a:solidFill>
                  <a:schemeClr val="tx1">
                    <a:tint val="75000"/>
                  </a:schemeClr>
                </a:solidFill>
              </a:defRPr>
            </a:lvl3pPr>
            <a:lvl4pPr marL="2012106" indent="0">
              <a:buNone/>
              <a:defRPr sz="2001">
                <a:solidFill>
                  <a:schemeClr val="tx1">
                    <a:tint val="75000"/>
                  </a:schemeClr>
                </a:solidFill>
              </a:defRPr>
            </a:lvl4pPr>
            <a:lvl5pPr marL="2682808" indent="0">
              <a:buNone/>
              <a:defRPr sz="2001">
                <a:solidFill>
                  <a:schemeClr val="tx1">
                    <a:tint val="75000"/>
                  </a:schemeClr>
                </a:solidFill>
              </a:defRPr>
            </a:lvl5pPr>
            <a:lvl6pPr marL="3353511" indent="0">
              <a:buNone/>
              <a:defRPr sz="2001">
                <a:solidFill>
                  <a:schemeClr val="tx1">
                    <a:tint val="75000"/>
                  </a:schemeClr>
                </a:solidFill>
              </a:defRPr>
            </a:lvl6pPr>
            <a:lvl7pPr marL="4024211" indent="0">
              <a:buNone/>
              <a:defRPr sz="2001">
                <a:solidFill>
                  <a:schemeClr val="tx1">
                    <a:tint val="75000"/>
                  </a:schemeClr>
                </a:solidFill>
              </a:defRPr>
            </a:lvl7pPr>
            <a:lvl8pPr marL="4694913" indent="0">
              <a:buNone/>
              <a:defRPr sz="2001">
                <a:solidFill>
                  <a:schemeClr val="tx1">
                    <a:tint val="75000"/>
                  </a:schemeClr>
                </a:solidFill>
              </a:defRPr>
            </a:lvl8pPr>
            <a:lvl9pPr marL="5365615" indent="0">
              <a:buNone/>
              <a:defRPr sz="20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D. Schulte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0561" y="1760223"/>
            <a:ext cx="5923280" cy="4978559"/>
          </a:xfrm>
        </p:spPr>
        <p:txBody>
          <a:bodyPr/>
          <a:lstStyle>
            <a:lvl1pPr>
              <a:defRPr sz="4137"/>
            </a:lvl1pPr>
            <a:lvl2pPr>
              <a:defRPr sz="3469"/>
            </a:lvl2pPr>
            <a:lvl3pPr>
              <a:defRPr sz="2936"/>
            </a:lvl3pPr>
            <a:lvl4pPr>
              <a:defRPr sz="2669"/>
            </a:lvl4pPr>
            <a:lvl5pPr>
              <a:defRPr sz="2669"/>
            </a:lvl5pPr>
            <a:lvl6pPr>
              <a:defRPr sz="2669"/>
            </a:lvl6pPr>
            <a:lvl7pPr>
              <a:defRPr sz="2669"/>
            </a:lvl7pPr>
            <a:lvl8pPr>
              <a:defRPr sz="2669"/>
            </a:lvl8pPr>
            <a:lvl9pPr>
              <a:defRPr sz="266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17360" y="1760223"/>
            <a:ext cx="5923280" cy="4978559"/>
          </a:xfrm>
        </p:spPr>
        <p:txBody>
          <a:bodyPr/>
          <a:lstStyle>
            <a:lvl1pPr>
              <a:defRPr sz="4137"/>
            </a:lvl1pPr>
            <a:lvl2pPr>
              <a:defRPr sz="3469"/>
            </a:lvl2pPr>
            <a:lvl3pPr>
              <a:defRPr sz="2936"/>
            </a:lvl3pPr>
            <a:lvl4pPr>
              <a:defRPr sz="2669"/>
            </a:lvl4pPr>
            <a:lvl5pPr>
              <a:defRPr sz="2669"/>
            </a:lvl5pPr>
            <a:lvl6pPr>
              <a:defRPr sz="2669"/>
            </a:lvl6pPr>
            <a:lvl7pPr>
              <a:defRPr sz="2669"/>
            </a:lvl7pPr>
            <a:lvl8pPr>
              <a:defRPr sz="2669"/>
            </a:lvl8pPr>
            <a:lvl9pPr>
              <a:defRPr sz="266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D. Schulte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0561" y="1688625"/>
            <a:ext cx="5925609" cy="703738"/>
          </a:xfrm>
        </p:spPr>
        <p:txBody>
          <a:bodyPr anchor="b"/>
          <a:lstStyle>
            <a:lvl1pPr marL="0" indent="0">
              <a:buNone/>
              <a:defRPr sz="3469" b="1"/>
            </a:lvl1pPr>
            <a:lvl2pPr marL="670702" indent="0">
              <a:buNone/>
              <a:defRPr sz="2936" b="1"/>
            </a:lvl2pPr>
            <a:lvl3pPr marL="1341404" indent="0">
              <a:buNone/>
              <a:defRPr sz="2669" b="1"/>
            </a:lvl3pPr>
            <a:lvl4pPr marL="2012106" indent="0">
              <a:buNone/>
              <a:defRPr sz="2403" b="1"/>
            </a:lvl4pPr>
            <a:lvl5pPr marL="2682808" indent="0">
              <a:buNone/>
              <a:defRPr sz="2403" b="1"/>
            </a:lvl5pPr>
            <a:lvl6pPr marL="3353511" indent="0">
              <a:buNone/>
              <a:defRPr sz="2403" b="1"/>
            </a:lvl6pPr>
            <a:lvl7pPr marL="4024211" indent="0">
              <a:buNone/>
              <a:defRPr sz="2403" b="1"/>
            </a:lvl7pPr>
            <a:lvl8pPr marL="4694913" indent="0">
              <a:buNone/>
              <a:defRPr sz="2403" b="1"/>
            </a:lvl8pPr>
            <a:lvl9pPr marL="5365615" indent="0">
              <a:buNone/>
              <a:defRPr sz="240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0561" y="2392365"/>
            <a:ext cx="5925609" cy="4346417"/>
          </a:xfrm>
        </p:spPr>
        <p:txBody>
          <a:bodyPr/>
          <a:lstStyle>
            <a:lvl1pPr>
              <a:defRPr sz="3469"/>
            </a:lvl1pPr>
            <a:lvl2pPr>
              <a:defRPr sz="2936"/>
            </a:lvl2pPr>
            <a:lvl3pPr>
              <a:defRPr sz="2669"/>
            </a:lvl3pPr>
            <a:lvl4pPr>
              <a:defRPr sz="2403"/>
            </a:lvl4pPr>
            <a:lvl5pPr>
              <a:defRPr sz="2403"/>
            </a:lvl5pPr>
            <a:lvl6pPr>
              <a:defRPr sz="2403"/>
            </a:lvl6pPr>
            <a:lvl7pPr>
              <a:defRPr sz="2403"/>
            </a:lvl7pPr>
            <a:lvl8pPr>
              <a:defRPr sz="2403"/>
            </a:lvl8pPr>
            <a:lvl9pPr>
              <a:defRPr sz="240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12705" y="1688625"/>
            <a:ext cx="5927937" cy="703738"/>
          </a:xfrm>
        </p:spPr>
        <p:txBody>
          <a:bodyPr anchor="b"/>
          <a:lstStyle>
            <a:lvl1pPr marL="0" indent="0">
              <a:buNone/>
              <a:defRPr sz="3469" b="1"/>
            </a:lvl1pPr>
            <a:lvl2pPr marL="670702" indent="0">
              <a:buNone/>
              <a:defRPr sz="2936" b="1"/>
            </a:lvl2pPr>
            <a:lvl3pPr marL="1341404" indent="0">
              <a:buNone/>
              <a:defRPr sz="2669" b="1"/>
            </a:lvl3pPr>
            <a:lvl4pPr marL="2012106" indent="0">
              <a:buNone/>
              <a:defRPr sz="2403" b="1"/>
            </a:lvl4pPr>
            <a:lvl5pPr marL="2682808" indent="0">
              <a:buNone/>
              <a:defRPr sz="2403" b="1"/>
            </a:lvl5pPr>
            <a:lvl6pPr marL="3353511" indent="0">
              <a:buNone/>
              <a:defRPr sz="2403" b="1"/>
            </a:lvl6pPr>
            <a:lvl7pPr marL="4024211" indent="0">
              <a:buNone/>
              <a:defRPr sz="2403" b="1"/>
            </a:lvl7pPr>
            <a:lvl8pPr marL="4694913" indent="0">
              <a:buNone/>
              <a:defRPr sz="2403" b="1"/>
            </a:lvl8pPr>
            <a:lvl9pPr marL="5365615" indent="0">
              <a:buNone/>
              <a:defRPr sz="240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12705" y="2392365"/>
            <a:ext cx="5927937" cy="4346417"/>
          </a:xfrm>
        </p:spPr>
        <p:txBody>
          <a:bodyPr/>
          <a:lstStyle>
            <a:lvl1pPr>
              <a:defRPr sz="3469"/>
            </a:lvl1pPr>
            <a:lvl2pPr>
              <a:defRPr sz="2936"/>
            </a:lvl2pPr>
            <a:lvl3pPr>
              <a:defRPr sz="2669"/>
            </a:lvl3pPr>
            <a:lvl4pPr>
              <a:defRPr sz="2403"/>
            </a:lvl4pPr>
            <a:lvl5pPr>
              <a:defRPr sz="2403"/>
            </a:lvl5pPr>
            <a:lvl6pPr>
              <a:defRPr sz="2403"/>
            </a:lvl6pPr>
            <a:lvl7pPr>
              <a:defRPr sz="2403"/>
            </a:lvl7pPr>
            <a:lvl8pPr>
              <a:defRPr sz="2403"/>
            </a:lvl8pPr>
            <a:lvl9pPr>
              <a:defRPr sz="240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D. Schulte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D. Schulte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D. Schulte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1" y="300357"/>
            <a:ext cx="4412192" cy="1278255"/>
          </a:xfrm>
        </p:spPr>
        <p:txBody>
          <a:bodyPr anchor="b"/>
          <a:lstStyle>
            <a:lvl1pPr algn="l">
              <a:defRPr sz="293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3409" y="300356"/>
            <a:ext cx="7497233" cy="6438424"/>
          </a:xfrm>
        </p:spPr>
        <p:txBody>
          <a:bodyPr/>
          <a:lstStyle>
            <a:lvl1pPr>
              <a:defRPr sz="4671"/>
            </a:lvl1pPr>
            <a:lvl2pPr>
              <a:defRPr sz="4137"/>
            </a:lvl2pPr>
            <a:lvl3pPr>
              <a:defRPr sz="3469"/>
            </a:lvl3pPr>
            <a:lvl4pPr>
              <a:defRPr sz="2936"/>
            </a:lvl4pPr>
            <a:lvl5pPr>
              <a:defRPr sz="2936"/>
            </a:lvl5pPr>
            <a:lvl6pPr>
              <a:defRPr sz="2936"/>
            </a:lvl6pPr>
            <a:lvl7pPr>
              <a:defRPr sz="2936"/>
            </a:lvl7pPr>
            <a:lvl8pPr>
              <a:defRPr sz="2936"/>
            </a:lvl8pPr>
            <a:lvl9pPr>
              <a:defRPr sz="293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0561" y="1578613"/>
            <a:ext cx="4412192" cy="5160169"/>
          </a:xfrm>
        </p:spPr>
        <p:txBody>
          <a:bodyPr/>
          <a:lstStyle>
            <a:lvl1pPr marL="0" indent="0">
              <a:buNone/>
              <a:defRPr sz="2001"/>
            </a:lvl1pPr>
            <a:lvl2pPr marL="670702" indent="0">
              <a:buNone/>
              <a:defRPr sz="1735"/>
            </a:lvl2pPr>
            <a:lvl3pPr marL="1341404" indent="0">
              <a:buNone/>
              <a:defRPr sz="1468"/>
            </a:lvl3pPr>
            <a:lvl4pPr marL="2012106" indent="0">
              <a:buNone/>
              <a:defRPr sz="1335"/>
            </a:lvl4pPr>
            <a:lvl5pPr marL="2682808" indent="0">
              <a:buNone/>
              <a:defRPr sz="1335"/>
            </a:lvl5pPr>
            <a:lvl6pPr marL="3353511" indent="0">
              <a:buNone/>
              <a:defRPr sz="1335"/>
            </a:lvl6pPr>
            <a:lvl7pPr marL="4024211" indent="0">
              <a:buNone/>
              <a:defRPr sz="1335"/>
            </a:lvl7pPr>
            <a:lvl8pPr marL="4694913" indent="0">
              <a:buNone/>
              <a:defRPr sz="1335"/>
            </a:lvl8pPr>
            <a:lvl9pPr marL="5365615" indent="0">
              <a:buNone/>
              <a:defRPr sz="133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D. Schulte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691" y="5280660"/>
            <a:ext cx="8046720" cy="623412"/>
          </a:xfrm>
        </p:spPr>
        <p:txBody>
          <a:bodyPr anchor="b"/>
          <a:lstStyle>
            <a:lvl1pPr algn="l">
              <a:defRPr sz="2936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28691" y="674053"/>
            <a:ext cx="8046720" cy="4526280"/>
          </a:xfrm>
        </p:spPr>
        <p:txBody>
          <a:bodyPr/>
          <a:lstStyle>
            <a:lvl1pPr marL="0" indent="0">
              <a:buNone/>
              <a:defRPr sz="4671"/>
            </a:lvl1pPr>
            <a:lvl2pPr marL="670702" indent="0">
              <a:buNone/>
              <a:defRPr sz="4137"/>
            </a:lvl2pPr>
            <a:lvl3pPr marL="1341404" indent="0">
              <a:buNone/>
              <a:defRPr sz="3469"/>
            </a:lvl3pPr>
            <a:lvl4pPr marL="2012106" indent="0">
              <a:buNone/>
              <a:defRPr sz="2936"/>
            </a:lvl4pPr>
            <a:lvl5pPr marL="2682808" indent="0">
              <a:buNone/>
              <a:defRPr sz="2936"/>
            </a:lvl5pPr>
            <a:lvl6pPr marL="3353511" indent="0">
              <a:buNone/>
              <a:defRPr sz="2936"/>
            </a:lvl6pPr>
            <a:lvl7pPr marL="4024211" indent="0">
              <a:buNone/>
              <a:defRPr sz="2936"/>
            </a:lvl7pPr>
            <a:lvl8pPr marL="4694913" indent="0">
              <a:buNone/>
              <a:defRPr sz="2936"/>
            </a:lvl8pPr>
            <a:lvl9pPr marL="5365615" indent="0">
              <a:buNone/>
              <a:defRPr sz="2936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691" y="5904072"/>
            <a:ext cx="8046720" cy="885348"/>
          </a:xfrm>
        </p:spPr>
        <p:txBody>
          <a:bodyPr/>
          <a:lstStyle>
            <a:lvl1pPr marL="0" indent="0">
              <a:buNone/>
              <a:defRPr sz="2001"/>
            </a:lvl1pPr>
            <a:lvl2pPr marL="670702" indent="0">
              <a:buNone/>
              <a:defRPr sz="1735"/>
            </a:lvl2pPr>
            <a:lvl3pPr marL="1341404" indent="0">
              <a:buNone/>
              <a:defRPr sz="1468"/>
            </a:lvl3pPr>
            <a:lvl4pPr marL="2012106" indent="0">
              <a:buNone/>
              <a:defRPr sz="1335"/>
            </a:lvl4pPr>
            <a:lvl5pPr marL="2682808" indent="0">
              <a:buNone/>
              <a:defRPr sz="1335"/>
            </a:lvl5pPr>
            <a:lvl6pPr marL="3353511" indent="0">
              <a:buNone/>
              <a:defRPr sz="1335"/>
            </a:lvl6pPr>
            <a:lvl7pPr marL="4024211" indent="0">
              <a:buNone/>
              <a:defRPr sz="1335"/>
            </a:lvl7pPr>
            <a:lvl8pPr marL="4694913" indent="0">
              <a:buNone/>
              <a:defRPr sz="1335"/>
            </a:lvl8pPr>
            <a:lvl9pPr marL="5365615" indent="0">
              <a:buNone/>
              <a:defRPr sz="133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D. Schulte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0563" y="302103"/>
            <a:ext cx="12070079" cy="1257300"/>
          </a:xfrm>
          <a:prstGeom prst="rect">
            <a:avLst/>
          </a:prstGeom>
        </p:spPr>
        <p:txBody>
          <a:bodyPr vert="horz" lIns="100517" tIns="50259" rIns="100517" bIns="50259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0563" y="1760223"/>
            <a:ext cx="12070079" cy="4978559"/>
          </a:xfrm>
          <a:prstGeom prst="rect">
            <a:avLst/>
          </a:prstGeom>
        </p:spPr>
        <p:txBody>
          <a:bodyPr vert="horz" lIns="100517" tIns="50259" rIns="100517" bIns="5025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7306311"/>
            <a:ext cx="2067560" cy="293370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l">
              <a:defRPr sz="17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D. Schulte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04815" y="7316791"/>
            <a:ext cx="6817360" cy="282893"/>
          </a:xfrm>
          <a:prstGeom prst="rect">
            <a:avLst/>
          </a:prstGeom>
          <a:noFill/>
        </p:spPr>
        <p:txBody>
          <a:bodyPr vert="horz" lIns="100517" tIns="50259" rIns="100517" bIns="50259" rtlCol="0" anchor="ctr"/>
          <a:lstStyle>
            <a:lvl1pPr algn="ctr">
              <a:defRPr sz="1735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Muon Collider, EPS-HEP, July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144589" y="7306313"/>
            <a:ext cx="596052" cy="282893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r">
              <a:defRPr sz="1735">
                <a:solidFill>
                  <a:schemeClr val="bg1"/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44589" y="1"/>
            <a:ext cx="1266615" cy="949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5" r:id="rId12"/>
  </p:sldLayoutIdLst>
  <p:hf hdr="0" ftr="0" dt="0"/>
  <p:txStyles>
    <p:titleStyle>
      <a:lvl1pPr algn="ctr" defTabSz="670702" rtl="0" eaLnBrk="1" latinLnBrk="0" hangingPunct="1">
        <a:spcBef>
          <a:spcPct val="0"/>
        </a:spcBef>
        <a:buNone/>
        <a:defRPr sz="65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03026" indent="-503026" algn="l" defTabSz="670702" rtl="0" eaLnBrk="1" latinLnBrk="0" hangingPunct="1">
        <a:spcBef>
          <a:spcPct val="20000"/>
        </a:spcBef>
        <a:buFont typeface="Arial"/>
        <a:buChar char="•"/>
        <a:defRPr sz="4671" kern="1200">
          <a:solidFill>
            <a:schemeClr val="tx1"/>
          </a:solidFill>
          <a:latin typeface="+mn-lt"/>
          <a:ea typeface="+mn-ea"/>
          <a:cs typeface="+mn-cs"/>
        </a:defRPr>
      </a:lvl1pPr>
      <a:lvl2pPr marL="1089890" indent="-419190" algn="l" defTabSz="670702" rtl="0" eaLnBrk="1" latinLnBrk="0" hangingPunct="1">
        <a:spcBef>
          <a:spcPct val="20000"/>
        </a:spcBef>
        <a:buFont typeface="Arial"/>
        <a:buChar char="–"/>
        <a:defRPr sz="4137" kern="1200">
          <a:solidFill>
            <a:schemeClr val="tx1"/>
          </a:solidFill>
          <a:latin typeface="+mn-lt"/>
          <a:ea typeface="+mn-ea"/>
          <a:cs typeface="+mn-cs"/>
        </a:defRPr>
      </a:lvl2pPr>
      <a:lvl3pPr marL="1676754" indent="-335350" algn="l" defTabSz="670702" rtl="0" eaLnBrk="1" latinLnBrk="0" hangingPunct="1">
        <a:spcBef>
          <a:spcPct val="20000"/>
        </a:spcBef>
        <a:buFont typeface="Arial"/>
        <a:buChar char="•"/>
        <a:defRPr sz="3469" kern="1200">
          <a:solidFill>
            <a:schemeClr val="tx1"/>
          </a:solidFill>
          <a:latin typeface="+mn-lt"/>
          <a:ea typeface="+mn-ea"/>
          <a:cs typeface="+mn-cs"/>
        </a:defRPr>
      </a:lvl3pPr>
      <a:lvl4pPr marL="2347457" indent="-335350" algn="l" defTabSz="670702" rtl="0" eaLnBrk="1" latinLnBrk="0" hangingPunct="1">
        <a:spcBef>
          <a:spcPct val="20000"/>
        </a:spcBef>
        <a:buFont typeface="Arial"/>
        <a:buChar char="–"/>
        <a:defRPr sz="2936" kern="1200">
          <a:solidFill>
            <a:schemeClr val="tx1"/>
          </a:solidFill>
          <a:latin typeface="+mn-lt"/>
          <a:ea typeface="+mn-ea"/>
          <a:cs typeface="+mn-cs"/>
        </a:defRPr>
      </a:lvl4pPr>
      <a:lvl5pPr marL="3018159" indent="-335350" algn="l" defTabSz="670702" rtl="0" eaLnBrk="1" latinLnBrk="0" hangingPunct="1">
        <a:spcBef>
          <a:spcPct val="20000"/>
        </a:spcBef>
        <a:buFont typeface="Arial"/>
        <a:buChar char="»"/>
        <a:defRPr sz="2936" kern="1200">
          <a:solidFill>
            <a:schemeClr val="tx1"/>
          </a:solidFill>
          <a:latin typeface="+mn-lt"/>
          <a:ea typeface="+mn-ea"/>
          <a:cs typeface="+mn-cs"/>
        </a:defRPr>
      </a:lvl5pPr>
      <a:lvl6pPr marL="3688861" indent="-335350" algn="l" defTabSz="670702" rtl="0" eaLnBrk="1" latinLnBrk="0" hangingPunct="1">
        <a:spcBef>
          <a:spcPct val="20000"/>
        </a:spcBef>
        <a:buFont typeface="Arial"/>
        <a:buChar char="•"/>
        <a:defRPr sz="2936" kern="1200">
          <a:solidFill>
            <a:schemeClr val="tx1"/>
          </a:solidFill>
          <a:latin typeface="+mn-lt"/>
          <a:ea typeface="+mn-ea"/>
          <a:cs typeface="+mn-cs"/>
        </a:defRPr>
      </a:lvl6pPr>
      <a:lvl7pPr marL="4359563" indent="-335350" algn="l" defTabSz="670702" rtl="0" eaLnBrk="1" latinLnBrk="0" hangingPunct="1">
        <a:spcBef>
          <a:spcPct val="20000"/>
        </a:spcBef>
        <a:buFont typeface="Arial"/>
        <a:buChar char="•"/>
        <a:defRPr sz="2936" kern="1200">
          <a:solidFill>
            <a:schemeClr val="tx1"/>
          </a:solidFill>
          <a:latin typeface="+mn-lt"/>
          <a:ea typeface="+mn-ea"/>
          <a:cs typeface="+mn-cs"/>
        </a:defRPr>
      </a:lvl7pPr>
      <a:lvl8pPr marL="5030264" indent="-335350" algn="l" defTabSz="670702" rtl="0" eaLnBrk="1" latinLnBrk="0" hangingPunct="1">
        <a:spcBef>
          <a:spcPct val="20000"/>
        </a:spcBef>
        <a:buFont typeface="Arial"/>
        <a:buChar char="•"/>
        <a:defRPr sz="2936" kern="1200">
          <a:solidFill>
            <a:schemeClr val="tx1"/>
          </a:solidFill>
          <a:latin typeface="+mn-lt"/>
          <a:ea typeface="+mn-ea"/>
          <a:cs typeface="+mn-cs"/>
        </a:defRPr>
      </a:lvl8pPr>
      <a:lvl9pPr marL="5700967" indent="-335350" algn="l" defTabSz="670702" rtl="0" eaLnBrk="1" latinLnBrk="0" hangingPunct="1">
        <a:spcBef>
          <a:spcPct val="20000"/>
        </a:spcBef>
        <a:buFont typeface="Arial"/>
        <a:buChar char="•"/>
        <a:defRPr sz="293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0702" rtl="0" eaLnBrk="1" latinLnBrk="0" hangingPunct="1">
        <a:defRPr sz="2669" kern="1200">
          <a:solidFill>
            <a:schemeClr val="tx1"/>
          </a:solidFill>
          <a:latin typeface="+mn-lt"/>
          <a:ea typeface="+mn-ea"/>
          <a:cs typeface="+mn-cs"/>
        </a:defRPr>
      </a:lvl1pPr>
      <a:lvl2pPr marL="670702" algn="l" defTabSz="670702" rtl="0" eaLnBrk="1" latinLnBrk="0" hangingPunct="1">
        <a:defRPr sz="2669" kern="1200">
          <a:solidFill>
            <a:schemeClr val="tx1"/>
          </a:solidFill>
          <a:latin typeface="+mn-lt"/>
          <a:ea typeface="+mn-ea"/>
          <a:cs typeface="+mn-cs"/>
        </a:defRPr>
      </a:lvl2pPr>
      <a:lvl3pPr marL="1341404" algn="l" defTabSz="670702" rtl="0" eaLnBrk="1" latinLnBrk="0" hangingPunct="1">
        <a:defRPr sz="2669" kern="1200">
          <a:solidFill>
            <a:schemeClr val="tx1"/>
          </a:solidFill>
          <a:latin typeface="+mn-lt"/>
          <a:ea typeface="+mn-ea"/>
          <a:cs typeface="+mn-cs"/>
        </a:defRPr>
      </a:lvl3pPr>
      <a:lvl4pPr marL="2012106" algn="l" defTabSz="670702" rtl="0" eaLnBrk="1" latinLnBrk="0" hangingPunct="1">
        <a:defRPr sz="2669" kern="1200">
          <a:solidFill>
            <a:schemeClr val="tx1"/>
          </a:solidFill>
          <a:latin typeface="+mn-lt"/>
          <a:ea typeface="+mn-ea"/>
          <a:cs typeface="+mn-cs"/>
        </a:defRPr>
      </a:lvl4pPr>
      <a:lvl5pPr marL="2682808" algn="l" defTabSz="670702" rtl="0" eaLnBrk="1" latinLnBrk="0" hangingPunct="1">
        <a:defRPr sz="2669" kern="1200">
          <a:solidFill>
            <a:schemeClr val="tx1"/>
          </a:solidFill>
          <a:latin typeface="+mn-lt"/>
          <a:ea typeface="+mn-ea"/>
          <a:cs typeface="+mn-cs"/>
        </a:defRPr>
      </a:lvl5pPr>
      <a:lvl6pPr marL="3353511" algn="l" defTabSz="670702" rtl="0" eaLnBrk="1" latinLnBrk="0" hangingPunct="1">
        <a:defRPr sz="2669" kern="1200">
          <a:solidFill>
            <a:schemeClr val="tx1"/>
          </a:solidFill>
          <a:latin typeface="+mn-lt"/>
          <a:ea typeface="+mn-ea"/>
          <a:cs typeface="+mn-cs"/>
        </a:defRPr>
      </a:lvl6pPr>
      <a:lvl7pPr marL="4024211" algn="l" defTabSz="670702" rtl="0" eaLnBrk="1" latinLnBrk="0" hangingPunct="1">
        <a:defRPr sz="2669" kern="1200">
          <a:solidFill>
            <a:schemeClr val="tx1"/>
          </a:solidFill>
          <a:latin typeface="+mn-lt"/>
          <a:ea typeface="+mn-ea"/>
          <a:cs typeface="+mn-cs"/>
        </a:defRPr>
      </a:lvl7pPr>
      <a:lvl8pPr marL="4694913" algn="l" defTabSz="670702" rtl="0" eaLnBrk="1" latinLnBrk="0" hangingPunct="1">
        <a:defRPr sz="2669" kern="1200">
          <a:solidFill>
            <a:schemeClr val="tx1"/>
          </a:solidFill>
          <a:latin typeface="+mn-lt"/>
          <a:ea typeface="+mn-ea"/>
          <a:cs typeface="+mn-cs"/>
        </a:defRPr>
      </a:lvl8pPr>
      <a:lvl9pPr marL="5365615" algn="l" defTabSz="670702" rtl="0" eaLnBrk="1" latinLnBrk="0" hangingPunct="1">
        <a:defRPr sz="2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" y="6901183"/>
            <a:ext cx="13411200" cy="745067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498" y="195583"/>
            <a:ext cx="1486905" cy="148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022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ftr="0" dt="0"/>
  <p:txStyles>
    <p:titleStyle>
      <a:lvl1pPr algn="ctr" defTabSz="670702" rtl="0" eaLnBrk="1" latinLnBrk="0" hangingPunct="1">
        <a:spcBef>
          <a:spcPct val="0"/>
        </a:spcBef>
        <a:buNone/>
        <a:defRPr sz="4137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503026" indent="-503026" algn="l" defTabSz="670702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4137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1089890" indent="-419190" algn="l" defTabSz="670702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469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676754" indent="-335350" algn="l" defTabSz="670702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936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2347457" indent="-335350" algn="l" defTabSz="670702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936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3018159" indent="-335350" algn="l" defTabSz="670702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936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3688861" indent="-335350" algn="l" defTabSz="670702" rtl="0" eaLnBrk="1" latinLnBrk="0" hangingPunct="1">
        <a:spcBef>
          <a:spcPct val="20000"/>
        </a:spcBef>
        <a:buFont typeface="Arial"/>
        <a:buChar char="•"/>
        <a:defRPr sz="2936" kern="1200">
          <a:solidFill>
            <a:schemeClr val="tx1"/>
          </a:solidFill>
          <a:latin typeface="+mn-lt"/>
          <a:ea typeface="+mn-ea"/>
          <a:cs typeface="+mn-cs"/>
        </a:defRPr>
      </a:lvl6pPr>
      <a:lvl7pPr marL="4359563" indent="-335350" algn="l" defTabSz="670702" rtl="0" eaLnBrk="1" latinLnBrk="0" hangingPunct="1">
        <a:spcBef>
          <a:spcPct val="20000"/>
        </a:spcBef>
        <a:buFont typeface="Arial"/>
        <a:buChar char="•"/>
        <a:defRPr sz="2936" kern="1200">
          <a:solidFill>
            <a:schemeClr val="tx1"/>
          </a:solidFill>
          <a:latin typeface="+mn-lt"/>
          <a:ea typeface="+mn-ea"/>
          <a:cs typeface="+mn-cs"/>
        </a:defRPr>
      </a:lvl7pPr>
      <a:lvl8pPr marL="5030264" indent="-335350" algn="l" defTabSz="670702" rtl="0" eaLnBrk="1" latinLnBrk="0" hangingPunct="1">
        <a:spcBef>
          <a:spcPct val="20000"/>
        </a:spcBef>
        <a:buFont typeface="Arial"/>
        <a:buChar char="•"/>
        <a:defRPr sz="2936" kern="1200">
          <a:solidFill>
            <a:schemeClr val="tx1"/>
          </a:solidFill>
          <a:latin typeface="+mn-lt"/>
          <a:ea typeface="+mn-ea"/>
          <a:cs typeface="+mn-cs"/>
        </a:defRPr>
      </a:lvl8pPr>
      <a:lvl9pPr marL="5700967" indent="-335350" algn="l" defTabSz="670702" rtl="0" eaLnBrk="1" latinLnBrk="0" hangingPunct="1">
        <a:spcBef>
          <a:spcPct val="20000"/>
        </a:spcBef>
        <a:buFont typeface="Arial"/>
        <a:buChar char="•"/>
        <a:defRPr sz="293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70702" rtl="0" eaLnBrk="1" latinLnBrk="0" hangingPunct="1">
        <a:defRPr sz="2669" kern="1200">
          <a:solidFill>
            <a:schemeClr val="tx1"/>
          </a:solidFill>
          <a:latin typeface="+mn-lt"/>
          <a:ea typeface="+mn-ea"/>
          <a:cs typeface="+mn-cs"/>
        </a:defRPr>
      </a:lvl1pPr>
      <a:lvl2pPr marL="670702" algn="l" defTabSz="670702" rtl="0" eaLnBrk="1" latinLnBrk="0" hangingPunct="1">
        <a:defRPr sz="2669" kern="1200">
          <a:solidFill>
            <a:schemeClr val="tx1"/>
          </a:solidFill>
          <a:latin typeface="+mn-lt"/>
          <a:ea typeface="+mn-ea"/>
          <a:cs typeface="+mn-cs"/>
        </a:defRPr>
      </a:lvl2pPr>
      <a:lvl3pPr marL="1341404" algn="l" defTabSz="670702" rtl="0" eaLnBrk="1" latinLnBrk="0" hangingPunct="1">
        <a:defRPr sz="2669" kern="1200">
          <a:solidFill>
            <a:schemeClr val="tx1"/>
          </a:solidFill>
          <a:latin typeface="+mn-lt"/>
          <a:ea typeface="+mn-ea"/>
          <a:cs typeface="+mn-cs"/>
        </a:defRPr>
      </a:lvl3pPr>
      <a:lvl4pPr marL="2012106" algn="l" defTabSz="670702" rtl="0" eaLnBrk="1" latinLnBrk="0" hangingPunct="1">
        <a:defRPr sz="2669" kern="1200">
          <a:solidFill>
            <a:schemeClr val="tx1"/>
          </a:solidFill>
          <a:latin typeface="+mn-lt"/>
          <a:ea typeface="+mn-ea"/>
          <a:cs typeface="+mn-cs"/>
        </a:defRPr>
      </a:lvl4pPr>
      <a:lvl5pPr marL="2682808" algn="l" defTabSz="670702" rtl="0" eaLnBrk="1" latinLnBrk="0" hangingPunct="1">
        <a:defRPr sz="2669" kern="1200">
          <a:solidFill>
            <a:schemeClr val="tx1"/>
          </a:solidFill>
          <a:latin typeface="+mn-lt"/>
          <a:ea typeface="+mn-ea"/>
          <a:cs typeface="+mn-cs"/>
        </a:defRPr>
      </a:lvl5pPr>
      <a:lvl6pPr marL="3353511" algn="l" defTabSz="670702" rtl="0" eaLnBrk="1" latinLnBrk="0" hangingPunct="1">
        <a:defRPr sz="2669" kern="1200">
          <a:solidFill>
            <a:schemeClr val="tx1"/>
          </a:solidFill>
          <a:latin typeface="+mn-lt"/>
          <a:ea typeface="+mn-ea"/>
          <a:cs typeface="+mn-cs"/>
        </a:defRPr>
      </a:lvl6pPr>
      <a:lvl7pPr marL="4024211" algn="l" defTabSz="670702" rtl="0" eaLnBrk="1" latinLnBrk="0" hangingPunct="1">
        <a:defRPr sz="2669" kern="1200">
          <a:solidFill>
            <a:schemeClr val="tx1"/>
          </a:solidFill>
          <a:latin typeface="+mn-lt"/>
          <a:ea typeface="+mn-ea"/>
          <a:cs typeface="+mn-cs"/>
        </a:defRPr>
      </a:lvl7pPr>
      <a:lvl8pPr marL="4694913" algn="l" defTabSz="670702" rtl="0" eaLnBrk="1" latinLnBrk="0" hangingPunct="1">
        <a:defRPr sz="2669" kern="1200">
          <a:solidFill>
            <a:schemeClr val="tx1"/>
          </a:solidFill>
          <a:latin typeface="+mn-lt"/>
          <a:ea typeface="+mn-ea"/>
          <a:cs typeface="+mn-cs"/>
        </a:defRPr>
      </a:lvl8pPr>
      <a:lvl9pPr marL="5365615" algn="l" defTabSz="670702" rtl="0" eaLnBrk="1" latinLnBrk="0" hangingPunct="1">
        <a:defRPr sz="2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953063/contributions/4004535/attachments/2101907/3533828/delphes_card_mucol.pdf" TargetMode="External"/><Relationship Id="rId4" Type="http://schemas.openxmlformats.org/officeDocument/2006/relationships/image" Target="../media/image2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953063/contributions/4004535/attachments/2101907/3533828/delphes_card_mucol.pdf" TargetMode="External"/><Relationship Id="rId5" Type="http://schemas.openxmlformats.org/officeDocument/2006/relationships/image" Target="../media/image31.emf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-groups.cern.ch/e-groups/Egroup.do?egroupId=10486879&amp;AI_USERNAME=DLUCCHES&amp;searchField=0&amp;searchMethod=0&amp;searchValue=muoncollider&amp;pageSize=30&amp;hideSearchFields=false&amp;searchMemberOnly=false&amp;searchAdminOnly=false&amp;AI_SESSION=4C1649F1F5949C3907CD88890CB75061" TargetMode="External"/><Relationship Id="rId2" Type="http://schemas.openxmlformats.org/officeDocument/2006/relationships/hyperlink" Target="https://e-groups.cern.ch/e-groups/Egroup.do?egroupId=10506848&amp;AI_USERNAME=DLUCCHES&amp;searchField=0&amp;searchMethod=0&amp;searchValue=muoncollider&amp;pageSize=30&amp;hideSearchFields=false&amp;searchMemberOnly=false&amp;searchAdminOnly=false&amp;AI_SESSION=4C1649F1F5949C3907CD88890CB7506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-groups.cern.ch/e-groups/Egroup.do?egroupId=10486873&amp;AI_USERNAME=DLUCCHES&amp;searchField=0&amp;searchMethod=0&amp;searchValue=muoncollider&amp;pageSize=30&amp;hideSearchFields=false&amp;searchMemberOnly=false&amp;searchAdminOnly=false&amp;AI_SESSION=4C1649F1F5949C3907CD88890CB75061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953063/contributions/4004535/attachments/2101907/3533828/delphes_card_mucol.pdf" TargetMode="External"/><Relationship Id="rId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953063/contributions/4004535/attachments/2101907/3533828/delphes_card_mucol.pdf" TargetMode="External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953063/contributions/4004535/attachments/2101907/3533828/delphes_card_mucol.pdf" TargetMode="Externa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4502419"/>
            <a:ext cx="13411200" cy="3092027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13411200" cy="7540075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342" y="83823"/>
            <a:ext cx="2040861" cy="204086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8F689E0D-32A5-A246-BDA4-FF6BD511A9C8}"/>
              </a:ext>
            </a:extLst>
          </p:cNvPr>
          <p:cNvGrpSpPr/>
          <p:nvPr/>
        </p:nvGrpSpPr>
        <p:grpSpPr>
          <a:xfrm>
            <a:off x="2" y="6582721"/>
            <a:ext cx="3676109" cy="991207"/>
            <a:chOff x="209879" y="4799614"/>
            <a:chExt cx="3026679" cy="912902"/>
          </a:xfrm>
        </p:grpSpPr>
        <p:pic>
          <p:nvPicPr>
            <p:cNvPr id="13" name="Picture 4" descr="http://www.dfa.unipd.it/fileadmin/templates/colored/logo_dfa_trasp.png">
              <a:extLst>
                <a:ext uri="{FF2B5EF4-FFF2-40B4-BE49-F238E27FC236}">
                  <a16:creationId xmlns:a16="http://schemas.microsoft.com/office/drawing/2014/main" id="{BF42F561-C22A-014E-9841-A83265D78F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8009" y="4799614"/>
              <a:ext cx="958549" cy="912902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4" name="Picture 13" descr="Università degli Studi di Padova">
              <a:extLst>
                <a:ext uri="{FF2B5EF4-FFF2-40B4-BE49-F238E27FC236}">
                  <a16:creationId xmlns:a16="http://schemas.microsoft.com/office/drawing/2014/main" id="{2BB01D45-5B72-8147-A1E5-BE2C2147E6A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225"/>
            <a:stretch/>
          </p:blipFill>
          <p:spPr bwMode="auto">
            <a:xfrm>
              <a:off x="209879" y="4799614"/>
              <a:ext cx="2058759" cy="9101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5" name="Picture 2" descr="LOGO INFN NEWS sito">
            <a:extLst>
              <a:ext uri="{FF2B5EF4-FFF2-40B4-BE49-F238E27FC236}">
                <a16:creationId xmlns:a16="http://schemas.microsoft.com/office/drawing/2014/main" id="{7B6BE36E-4A88-204B-A91F-060E3C7737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8701" y="6472629"/>
            <a:ext cx="1919875" cy="1067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E9F992F-803C-475B-0802-655A97B0F77C}"/>
              </a:ext>
            </a:extLst>
          </p:cNvPr>
          <p:cNvSpPr txBox="1">
            <a:spLocks/>
          </p:cNvSpPr>
          <p:nvPr/>
        </p:nvSpPr>
        <p:spPr>
          <a:xfrm>
            <a:off x="1928238" y="368311"/>
            <a:ext cx="10831798" cy="103561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 defTabSz="670702" rtl="0" eaLnBrk="1" latinLnBrk="0" hangingPunct="1">
              <a:spcBef>
                <a:spcPct val="0"/>
              </a:spcBef>
              <a:buNone/>
              <a:defRPr sz="6539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Shared resources, simulated sample, and </a:t>
            </a:r>
            <a:r>
              <a:rPr lang="en-US" sz="3200" b="1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FastSim</a:t>
            </a:r>
            <a:r>
              <a:rPr lang="en-US" sz="32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update 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363A149-8151-32A9-7000-A59CDB707966}"/>
              </a:ext>
            </a:extLst>
          </p:cNvPr>
          <p:cNvSpPr txBox="1">
            <a:spLocks/>
          </p:cNvSpPr>
          <p:nvPr/>
        </p:nvSpPr>
        <p:spPr>
          <a:xfrm>
            <a:off x="3478037" y="2815270"/>
            <a:ext cx="5887635" cy="1687147"/>
          </a:xfrm>
          <a:prstGeom prst="rect">
            <a:avLst/>
          </a:prstGeom>
        </p:spPr>
        <p:txBody>
          <a:bodyPr>
            <a:noAutofit/>
          </a:bodyPr>
          <a:lstStyle>
            <a:lvl1pPr marL="503026" indent="-503026" algn="l" defTabSz="670702" rtl="0" eaLnBrk="1" latinLnBrk="0" hangingPunct="1">
              <a:spcBef>
                <a:spcPct val="20000"/>
              </a:spcBef>
              <a:buFont typeface="Arial"/>
              <a:buChar char="•"/>
              <a:defRPr sz="46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89890" indent="-419190" algn="l" defTabSz="670702" rtl="0" eaLnBrk="1" latinLnBrk="0" hangingPunct="1">
              <a:spcBef>
                <a:spcPct val="20000"/>
              </a:spcBef>
              <a:buFont typeface="Arial"/>
              <a:buChar char="–"/>
              <a:defRPr sz="413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76754" indent="-335350" algn="l" defTabSz="670702" rtl="0" eaLnBrk="1" latinLnBrk="0" hangingPunct="1">
              <a:spcBef>
                <a:spcPct val="20000"/>
              </a:spcBef>
              <a:buFont typeface="Arial"/>
              <a:buChar char="•"/>
              <a:defRPr sz="346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347457" indent="-335350" algn="l" defTabSz="670702" rtl="0" eaLnBrk="1" latinLnBrk="0" hangingPunct="1">
              <a:spcBef>
                <a:spcPct val="20000"/>
              </a:spcBef>
              <a:buFont typeface="Arial"/>
              <a:buChar char="–"/>
              <a:defRPr sz="29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8159" indent="-335350" algn="l" defTabSz="670702" rtl="0" eaLnBrk="1" latinLnBrk="0" hangingPunct="1">
              <a:spcBef>
                <a:spcPct val="20000"/>
              </a:spcBef>
              <a:buFont typeface="Arial"/>
              <a:buChar char="»"/>
              <a:defRPr sz="29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88861" indent="-335350" algn="l" defTabSz="670702" rtl="0" eaLnBrk="1" latinLnBrk="0" hangingPunct="1">
              <a:spcBef>
                <a:spcPct val="20000"/>
              </a:spcBef>
              <a:buFont typeface="Arial"/>
              <a:buChar char="•"/>
              <a:defRPr sz="29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9563" indent="-335350" algn="l" defTabSz="670702" rtl="0" eaLnBrk="1" latinLnBrk="0" hangingPunct="1">
              <a:spcBef>
                <a:spcPct val="20000"/>
              </a:spcBef>
              <a:buFont typeface="Arial"/>
              <a:buChar char="•"/>
              <a:defRPr sz="29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30264" indent="-335350" algn="l" defTabSz="670702" rtl="0" eaLnBrk="1" latinLnBrk="0" hangingPunct="1">
              <a:spcBef>
                <a:spcPct val="20000"/>
              </a:spcBef>
              <a:buFont typeface="Arial"/>
              <a:buChar char="•"/>
              <a:defRPr sz="29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00967" indent="-335350" algn="l" defTabSz="670702" rtl="0" eaLnBrk="1" latinLnBrk="0" hangingPunct="1">
              <a:spcBef>
                <a:spcPct val="20000"/>
              </a:spcBef>
              <a:buFont typeface="Arial"/>
              <a:buChar char="•"/>
              <a:defRPr sz="293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>
                <a:solidFill>
                  <a:srgbClr val="942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Donatella Lucchesi 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rgbClr val="942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 and INFN Padova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rgbClr val="942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rgbClr val="942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Physics and Detector Group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5" y="-1262066"/>
            <a:ext cx="12070079" cy="915267"/>
          </a:xfrm>
        </p:spPr>
        <p:txBody>
          <a:bodyPr>
            <a:normAutofit/>
          </a:bodyPr>
          <a:lstStyle/>
          <a:p>
            <a:r>
              <a:rPr lang="en-US" sz="4804" dirty="0"/>
              <a:t>Tentative Scenario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23ADE1-CDE5-06BF-BF75-C997FC974AC8}"/>
              </a:ext>
            </a:extLst>
          </p:cNvPr>
          <p:cNvSpPr txBox="1"/>
          <p:nvPr/>
        </p:nvSpPr>
        <p:spPr>
          <a:xfrm>
            <a:off x="823024" y="318411"/>
            <a:ext cx="2260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94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b-tag Efficiency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7E3C52-E00E-23FB-B7A0-ECC853B8E5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9601" y="990865"/>
            <a:ext cx="4925399" cy="307349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3469B24-F4D9-643A-05E9-58D3095501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411" y="4427320"/>
            <a:ext cx="4682889" cy="280586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3D3566-B39D-4A4E-3EAB-62C4160967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6101" y="4457663"/>
            <a:ext cx="4925399" cy="280586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DC36989-FF02-FCF3-77BB-EB2AB29C973C}"/>
              </a:ext>
            </a:extLst>
          </p:cNvPr>
          <p:cNvSpPr txBox="1"/>
          <p:nvPr/>
        </p:nvSpPr>
        <p:spPr>
          <a:xfrm>
            <a:off x="8057948" y="1050753"/>
            <a:ext cx="3759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Michele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Selvaggi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Muon collider card performance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1EFF7A-4323-A96D-7637-C1C4C992B881}"/>
              </a:ext>
            </a:extLst>
          </p:cNvPr>
          <p:cNvSpPr txBox="1"/>
          <p:nvPr/>
        </p:nvSpPr>
        <p:spPr>
          <a:xfrm>
            <a:off x="9050718" y="3864156"/>
            <a:ext cx="11180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FullSim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3D59F55-F10F-97CF-3F7E-B6CE68DD5D7A}"/>
              </a:ext>
            </a:extLst>
          </p:cNvPr>
          <p:cNvSpPr/>
          <p:nvPr/>
        </p:nvSpPr>
        <p:spPr>
          <a:xfrm>
            <a:off x="951470" y="4264266"/>
            <a:ext cx="10256108" cy="309922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07F873-8561-8F0F-D243-CA5288311D32}"/>
              </a:ext>
            </a:extLst>
          </p:cNvPr>
          <p:cNvSpPr txBox="1"/>
          <p:nvPr/>
        </p:nvSpPr>
        <p:spPr>
          <a:xfrm>
            <a:off x="669251" y="835220"/>
            <a:ext cx="15937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Delphes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card </a:t>
            </a:r>
          </a:p>
        </p:txBody>
      </p:sp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7A999C8C-497B-FBE0-913A-EC4E1B1BABE1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2262957" y="1035275"/>
            <a:ext cx="566740" cy="336325"/>
          </a:xfrm>
          <a:prstGeom prst="curvedConnector3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488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5" y="-1262066"/>
            <a:ext cx="12070079" cy="915267"/>
          </a:xfrm>
        </p:spPr>
        <p:txBody>
          <a:bodyPr>
            <a:normAutofit/>
          </a:bodyPr>
          <a:lstStyle/>
          <a:p>
            <a:r>
              <a:rPr lang="en-US" sz="4804" dirty="0"/>
              <a:t>Tentative Scenario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23ADE1-CDE5-06BF-BF75-C997FC974AC8}"/>
              </a:ext>
            </a:extLst>
          </p:cNvPr>
          <p:cNvSpPr txBox="1"/>
          <p:nvPr/>
        </p:nvSpPr>
        <p:spPr>
          <a:xfrm>
            <a:off x="823024" y="318411"/>
            <a:ext cx="1090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94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Mistag</a:t>
            </a:r>
            <a:endParaRPr lang="en-US" sz="2400" b="1" dirty="0">
              <a:solidFill>
                <a:srgbClr val="94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05C760-33FE-B6FB-3B1E-32A981F6A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713" y="911419"/>
            <a:ext cx="4498335" cy="343197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1177874-EF34-D521-E0BF-8ABF73F5E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630" y="4484112"/>
            <a:ext cx="5222918" cy="302716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451B9EC-568A-C340-C646-9CC7BC1761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9213" y="916108"/>
            <a:ext cx="4498336" cy="338899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62B8AB7-46B7-68FE-1920-1FFCFCC7E3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4600" y="4484112"/>
            <a:ext cx="5372949" cy="304832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7E7A016-749F-46C0-5FCB-E37B7B9CCBB0}"/>
              </a:ext>
            </a:extLst>
          </p:cNvPr>
          <p:cNvSpPr txBox="1"/>
          <p:nvPr/>
        </p:nvSpPr>
        <p:spPr>
          <a:xfrm>
            <a:off x="3796033" y="477330"/>
            <a:ext cx="54912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Michele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Selvaggi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Muon collider card performance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CA17D1-4D5F-B366-A7F7-43C6818F98C6}"/>
              </a:ext>
            </a:extLst>
          </p:cNvPr>
          <p:cNvSpPr txBox="1"/>
          <p:nvPr/>
        </p:nvSpPr>
        <p:spPr>
          <a:xfrm>
            <a:off x="11927222" y="4484112"/>
            <a:ext cx="12850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FullSim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794AA96-F3B8-5B57-7627-914D79BA7523}"/>
              </a:ext>
            </a:extLst>
          </p:cNvPr>
          <p:cNvSpPr/>
          <p:nvPr/>
        </p:nvSpPr>
        <p:spPr>
          <a:xfrm>
            <a:off x="185352" y="4355747"/>
            <a:ext cx="11788346" cy="315850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2D85F0-B880-20D2-BFAC-5682FAC0B051}"/>
              </a:ext>
            </a:extLst>
          </p:cNvPr>
          <p:cNvSpPr txBox="1"/>
          <p:nvPr/>
        </p:nvSpPr>
        <p:spPr>
          <a:xfrm>
            <a:off x="5241265" y="1045288"/>
            <a:ext cx="15937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Delphes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card </a:t>
            </a:r>
          </a:p>
        </p:txBody>
      </p:sp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B7DF7A87-4A18-48E8-36ED-B9E092309506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6834971" y="1245343"/>
            <a:ext cx="364242" cy="299252"/>
          </a:xfrm>
          <a:prstGeom prst="curvedConnector3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>
            <a:extLst>
              <a:ext uri="{FF2B5EF4-FFF2-40B4-BE49-F238E27FC236}">
                <a16:creationId xmlns:a16="http://schemas.microsoft.com/office/drawing/2014/main" id="{B5320EC8-E8CC-0B73-D1BA-6439596A98BA}"/>
              </a:ext>
            </a:extLst>
          </p:cNvPr>
          <p:cNvCxnSpPr>
            <a:cxnSpLocks/>
          </p:cNvCxnSpPr>
          <p:nvPr/>
        </p:nvCxnSpPr>
        <p:spPr>
          <a:xfrm rot="10800000" flipV="1">
            <a:off x="4905633" y="1245343"/>
            <a:ext cx="360346" cy="299250"/>
          </a:xfrm>
          <a:prstGeom prst="curvedConnector3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7075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5" y="-1262066"/>
            <a:ext cx="12070079" cy="915267"/>
          </a:xfrm>
        </p:spPr>
        <p:txBody>
          <a:bodyPr>
            <a:normAutofit/>
          </a:bodyPr>
          <a:lstStyle/>
          <a:p>
            <a:r>
              <a:rPr lang="en-US" sz="4804" dirty="0"/>
              <a:t>Tentative Scenario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23ADE1-CDE5-06BF-BF75-C997FC974AC8}"/>
              </a:ext>
            </a:extLst>
          </p:cNvPr>
          <p:cNvSpPr txBox="1"/>
          <p:nvPr/>
        </p:nvSpPr>
        <p:spPr>
          <a:xfrm>
            <a:off x="810324" y="432711"/>
            <a:ext cx="3427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 and next steps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E7722C-2516-7294-1FB9-7A27C4879991}"/>
              </a:ext>
            </a:extLst>
          </p:cNvPr>
          <p:cNvSpPr txBox="1"/>
          <p:nvPr/>
        </p:nvSpPr>
        <p:spPr>
          <a:xfrm>
            <a:off x="741061" y="1478007"/>
            <a:ext cx="111887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C3645"/>
              </a:buClr>
              <a:buFont typeface="Wingdings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working package, beam-induced background sample at 1.5 TeV, and simulated/reconstructed data are available.</a:t>
            </a:r>
          </a:p>
          <a:p>
            <a:pPr marL="342900" indent="-342900">
              <a:buClr>
                <a:srgbClr val="FC3645"/>
              </a:buClr>
              <a:buFont typeface="Wingdings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Resources are available in several places and common shared resources start to be available</a:t>
            </a:r>
          </a:p>
          <a:p>
            <a:pPr>
              <a:buClr>
                <a:srgbClr val="FC3645"/>
              </a:buClr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C3645"/>
              </a:buClr>
            </a:pPr>
            <a:r>
              <a:rPr lang="en-US" dirty="0">
                <a:solidFill>
                  <a:srgbClr val="FF2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steps</a:t>
            </a:r>
          </a:p>
          <a:p>
            <a:pPr marL="342900" indent="-342900">
              <a:buClr>
                <a:srgbClr val="0432FF"/>
              </a:buClr>
              <a:buFont typeface="Wingdings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Move to  a common framework that all the resources may/can (?) be used from every collaborator everywhere</a:t>
            </a:r>
          </a:p>
          <a:p>
            <a:pPr marL="342900" indent="-342900">
              <a:buClr>
                <a:srgbClr val="0432FF"/>
              </a:buClr>
              <a:buFont typeface="Wingdings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Define rules, procedure and resources to make beam-induced background events available to the collaboration and publish instructions to use them</a:t>
            </a:r>
          </a:p>
          <a:p>
            <a:pPr marL="342900" indent="-342900">
              <a:buClr>
                <a:srgbClr val="0432FF"/>
              </a:buClr>
              <a:buFont typeface="Wingdings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Update the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delphes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card:</a:t>
            </a:r>
          </a:p>
          <a:p>
            <a:pPr marL="845487" lvl="1" indent="-342900">
              <a:buClr>
                <a:srgbClr val="0432FF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keep a target efficiencies and resolutions at 3 TeV for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pheno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studies</a:t>
            </a:r>
          </a:p>
          <a:p>
            <a:pPr marL="845487" lvl="1" indent="-342900">
              <a:buClr>
                <a:srgbClr val="0432FF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3 TeV “realistic” version for student’s thesis </a:t>
            </a:r>
          </a:p>
          <a:p>
            <a:pPr marL="845487" lvl="1" indent="-342900">
              <a:buClr>
                <a:srgbClr val="0432FF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proposal?</a:t>
            </a:r>
          </a:p>
        </p:txBody>
      </p:sp>
    </p:spTree>
    <p:extLst>
      <p:ext uri="{BB962C8B-B14F-4D97-AF65-F5344CB8AC3E}">
        <p14:creationId xmlns:p14="http://schemas.microsoft.com/office/powerpoint/2010/main" val="2116302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4A5C4E-47B0-8528-1AE1-02300F157B1A}"/>
              </a:ext>
            </a:extLst>
          </p:cNvPr>
          <p:cNvSpPr txBox="1"/>
          <p:nvPr/>
        </p:nvSpPr>
        <p:spPr>
          <a:xfrm>
            <a:off x="670565" y="495300"/>
            <a:ext cx="6399509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 Resources for Physics &amp; Detector activities:</a:t>
            </a:r>
          </a:p>
          <a:p>
            <a:r>
              <a:rPr lang="en-US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INFN-University Padova </a:t>
            </a:r>
          </a:p>
          <a:p>
            <a:r>
              <a:rPr lang="en-US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INFN-Trieste </a:t>
            </a:r>
          </a:p>
          <a:p>
            <a:r>
              <a:rPr lang="en-US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INFN-Bari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Berkeley</a:t>
            </a:r>
          </a:p>
          <a:p>
            <a:r>
              <a:rPr lang="en-US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NERSC/Cori</a:t>
            </a:r>
          </a:p>
          <a:p>
            <a:r>
              <a:rPr lang="en-US" sz="20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FermiLab</a:t>
            </a:r>
            <a:endParaRPr lang="en-US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IHEP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2A2624-0A72-A040-7305-A6429461EDD2}"/>
              </a:ext>
            </a:extLst>
          </p:cNvPr>
          <p:cNvSpPr txBox="1"/>
          <p:nvPr/>
        </p:nvSpPr>
        <p:spPr>
          <a:xfrm>
            <a:off x="4686300" y="1701800"/>
            <a:ext cx="55178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4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Mainly access by local people, with some exception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1EE596-B239-1B49-2280-D6924A6973BF}"/>
              </a:ext>
            </a:extLst>
          </p:cNvPr>
          <p:cNvSpPr txBox="1"/>
          <p:nvPr/>
        </p:nvSpPr>
        <p:spPr>
          <a:xfrm>
            <a:off x="695965" y="3390900"/>
            <a:ext cx="12181835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Shared Resources for Physics &amp; Detector activities: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INFN Tier-1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CPU resources access not possible outside INFN currently due to software configuration, possible in the future with new software framework or wrapper if that takes too long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Disk storage access possible via GRID tools provide you are in the </a:t>
            </a:r>
            <a:r>
              <a:rPr lang="en-US" dirty="0">
                <a:solidFill>
                  <a:srgbClr val="FF2F9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VO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FF2F9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muoncoll.infn.it</a:t>
            </a:r>
            <a:endParaRPr lang="en-US" dirty="0">
              <a:solidFill>
                <a:srgbClr val="FF2F9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CERN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Access via subscription to the e-groups: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muoncollider-batch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(batch queue)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muoncollider-readers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(read from disk)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muoncollider-writers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(write to disk)             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Granted to developers for the moment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4FE0058E-D5CA-F4AA-C5B5-0A52C7CA9F5E}"/>
              </a:ext>
            </a:extLst>
          </p:cNvPr>
          <p:cNvSpPr/>
          <p:nvPr/>
        </p:nvSpPr>
        <p:spPr>
          <a:xfrm>
            <a:off x="4826000" y="5676900"/>
            <a:ext cx="292100" cy="584200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00FF00"/>
              </a:highligh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F251AD-DD35-CD39-58A4-E4DA3A4F8337}"/>
              </a:ext>
            </a:extLst>
          </p:cNvPr>
          <p:cNvSpPr txBox="1"/>
          <p:nvPr/>
        </p:nvSpPr>
        <p:spPr>
          <a:xfrm>
            <a:off x="5207000" y="5730845"/>
            <a:ext cx="60516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Granted to everybody of the Muon Collider collaboration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B0A4A9E-8D46-7E06-14DA-8B0D66CB3C79}"/>
              </a:ext>
            </a:extLst>
          </p:cNvPr>
          <p:cNvCxnSpPr/>
          <p:nvPr/>
        </p:nvCxnSpPr>
        <p:spPr>
          <a:xfrm>
            <a:off x="4559300" y="6717614"/>
            <a:ext cx="5588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1198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4669DD-F6AF-F0F5-A796-817FA0BCD61E}"/>
              </a:ext>
            </a:extLst>
          </p:cNvPr>
          <p:cNvSpPr txBox="1"/>
          <p:nvPr/>
        </p:nvSpPr>
        <p:spPr>
          <a:xfrm>
            <a:off x="531341" y="421717"/>
            <a:ext cx="5237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 simulation/reconstruction comments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5BD441-5531-194A-4937-114FC0BC3CA9}"/>
              </a:ext>
            </a:extLst>
          </p:cNvPr>
          <p:cNvSpPr txBox="1"/>
          <p:nvPr/>
        </p:nvSpPr>
        <p:spPr>
          <a:xfrm>
            <a:off x="531341" y="6106420"/>
            <a:ext cx="118929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Same type of events, full BIB overlaid: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Conformal tracking, Double Layer requirement ~ 32 hours per event, often crashes, ~40GB of memory needed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ACTS:  10 minutes ~ 8 GB memory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9ABEF68-E770-517C-7E4C-6C90C7070D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29" b="2980"/>
          <a:stretch/>
        </p:blipFill>
        <p:spPr>
          <a:xfrm>
            <a:off x="531341" y="993132"/>
            <a:ext cx="6952517" cy="500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526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05C421F-2211-4CB7-CBDB-BA55BFBA9733}"/>
              </a:ext>
            </a:extLst>
          </p:cNvPr>
          <p:cNvGrpSpPr/>
          <p:nvPr/>
        </p:nvGrpSpPr>
        <p:grpSpPr>
          <a:xfrm>
            <a:off x="293679" y="1013269"/>
            <a:ext cx="12866264" cy="4765232"/>
            <a:chOff x="505463" y="1215885"/>
            <a:chExt cx="12095625" cy="424150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CD35673-2F96-0EF7-DF16-1749C7CBD9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5463" y="1215885"/>
              <a:ext cx="7772400" cy="4241509"/>
            </a:xfrm>
            <a:prstGeom prst="rect">
              <a:avLst/>
            </a:prstGeom>
          </p:spPr>
        </p:pic>
        <p:pic>
          <p:nvPicPr>
            <p:cNvPr id="13" name="Picture 12" descr="Table&#10;&#10;Description automatically generated">
              <a:extLst>
                <a:ext uri="{FF2B5EF4-FFF2-40B4-BE49-F238E27FC236}">
                  <a16:creationId xmlns:a16="http://schemas.microsoft.com/office/drawing/2014/main" id="{75925F45-B486-10F8-0C8D-0B854226AF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63349" y="1215885"/>
              <a:ext cx="4337739" cy="4241509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4CFA4BAB-FDDB-8BD8-B530-A67CF129421F}"/>
              </a:ext>
            </a:extLst>
          </p:cNvPr>
          <p:cNvSpPr txBox="1"/>
          <p:nvPr/>
        </p:nvSpPr>
        <p:spPr>
          <a:xfrm>
            <a:off x="9982200" y="5869215"/>
            <a:ext cx="20986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and much more</a:t>
            </a:r>
          </a:p>
        </p:txBody>
      </p:sp>
      <p:pic>
        <p:nvPicPr>
          <p:cNvPr id="1028" name="Picture 4" descr="Free Scissors Image, Download Free Scissors Image png images ...">
            <a:extLst>
              <a:ext uri="{FF2B5EF4-FFF2-40B4-BE49-F238E27FC236}">
                <a16:creationId xmlns:a16="http://schemas.microsoft.com/office/drawing/2014/main" id="{B5DCACA1-6570-A1C3-15AE-447A394CF8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3" y="5869215"/>
            <a:ext cx="624837" cy="44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DCEAB0CB-E794-05AD-2ABE-520AB7D856B9}"/>
              </a:ext>
            </a:extLst>
          </p:cNvPr>
          <p:cNvSpPr/>
          <p:nvPr/>
        </p:nvSpPr>
        <p:spPr>
          <a:xfrm>
            <a:off x="318393" y="2387445"/>
            <a:ext cx="12774413" cy="1384455"/>
          </a:xfrm>
          <a:prstGeom prst="rect">
            <a:avLst/>
          </a:prstGeom>
          <a:noFill/>
          <a:ln w="508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57DC7DB-352F-EA7F-93C4-3CD63D87EDEA}"/>
              </a:ext>
            </a:extLst>
          </p:cNvPr>
          <p:cNvCxnSpPr>
            <a:stCxn id="1028" idx="3"/>
          </p:cNvCxnSpPr>
          <p:nvPr/>
        </p:nvCxnSpPr>
        <p:spPr>
          <a:xfrm>
            <a:off x="1066800" y="6092371"/>
            <a:ext cx="89154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7A97F17-8278-3272-DC13-7C174D032EFC}"/>
              </a:ext>
            </a:extLst>
          </p:cNvPr>
          <p:cNvSpPr txBox="1"/>
          <p:nvPr/>
        </p:nvSpPr>
        <p:spPr>
          <a:xfrm>
            <a:off x="441963" y="6464127"/>
            <a:ext cx="125120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Beam-induced background events, will be copied at CERN. Example on how to use them need to be published to avoid mis-usage.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E185E2-C2E2-F31C-B1B1-7444A0D6049E}"/>
              </a:ext>
            </a:extLst>
          </p:cNvPr>
          <p:cNvSpPr txBox="1"/>
          <p:nvPr/>
        </p:nvSpPr>
        <p:spPr>
          <a:xfrm>
            <a:off x="293679" y="305383"/>
            <a:ext cx="86517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Simulated and reconstructed sample available to everybody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confluence.infn.it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/display/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muoncollider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Monte+Carlo+Simulated+Samples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46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8D0C16-5CF4-B8B3-F443-9EC4631597D2}"/>
              </a:ext>
            </a:extLst>
          </p:cNvPr>
          <p:cNvSpPr txBox="1"/>
          <p:nvPr/>
        </p:nvSpPr>
        <p:spPr>
          <a:xfrm>
            <a:off x="568966" y="678741"/>
            <a:ext cx="116230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Among the information: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19E044-DCCE-47C9-DE0F-A8BD6EC0A9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48" y="1104900"/>
            <a:ext cx="12704948" cy="56261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B1C0472-BCC4-645F-A083-444288DD4D97}"/>
              </a:ext>
            </a:extLst>
          </p:cNvPr>
          <p:cNvSpPr/>
          <p:nvPr/>
        </p:nvSpPr>
        <p:spPr>
          <a:xfrm>
            <a:off x="568966" y="2082800"/>
            <a:ext cx="5400034" cy="254000"/>
          </a:xfrm>
          <a:prstGeom prst="rect">
            <a:avLst/>
          </a:prstGeom>
          <a:noFill/>
          <a:ln w="25400">
            <a:solidFill>
              <a:srgbClr val="FF2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AEBB2AB-52AB-D01C-8F63-006DCED35F2D}"/>
              </a:ext>
            </a:extLst>
          </p:cNvPr>
          <p:cNvSpPr/>
          <p:nvPr/>
        </p:nvSpPr>
        <p:spPr>
          <a:xfrm>
            <a:off x="568966" y="3714750"/>
            <a:ext cx="2110734" cy="254000"/>
          </a:xfrm>
          <a:prstGeom prst="rect">
            <a:avLst/>
          </a:prstGeom>
          <a:noFill/>
          <a:ln w="25400">
            <a:solidFill>
              <a:srgbClr val="FF2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086D0FA-4D98-21C5-9F1E-4641A7408E32}"/>
              </a:ext>
            </a:extLst>
          </p:cNvPr>
          <p:cNvSpPr/>
          <p:nvPr/>
        </p:nvSpPr>
        <p:spPr>
          <a:xfrm>
            <a:off x="558800" y="4267200"/>
            <a:ext cx="8343900" cy="254000"/>
          </a:xfrm>
          <a:prstGeom prst="rect">
            <a:avLst/>
          </a:prstGeom>
          <a:noFill/>
          <a:ln w="25400">
            <a:solidFill>
              <a:srgbClr val="FF2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99026A-D911-66A5-045F-76C9B788C467}"/>
              </a:ext>
            </a:extLst>
          </p:cNvPr>
          <p:cNvSpPr/>
          <p:nvPr/>
        </p:nvSpPr>
        <p:spPr>
          <a:xfrm>
            <a:off x="571500" y="4813300"/>
            <a:ext cx="9207500" cy="254000"/>
          </a:xfrm>
          <a:prstGeom prst="rect">
            <a:avLst/>
          </a:prstGeom>
          <a:noFill/>
          <a:ln w="25400">
            <a:solidFill>
              <a:srgbClr val="FF2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600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964A7D-D68B-2916-97A5-E8D5DD327B61}"/>
              </a:ext>
            </a:extLst>
          </p:cNvPr>
          <p:cNvSpPr txBox="1"/>
          <p:nvPr/>
        </p:nvSpPr>
        <p:spPr>
          <a:xfrm>
            <a:off x="2236574" y="2728215"/>
            <a:ext cx="8254312" cy="21236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>
                <a:gradFill flip="none" rotWithShape="1">
                  <a:gsLst>
                    <a:gs pos="0">
                      <a:srgbClr val="0432FF"/>
                    </a:gs>
                    <a:gs pos="37000">
                      <a:srgbClr val="873E85"/>
                    </a:gs>
                    <a:gs pos="63000">
                      <a:srgbClr val="BB3B66"/>
                    </a:gs>
                    <a:gs pos="99000">
                      <a:srgbClr val="FC3645"/>
                    </a:gs>
                  </a:gsLst>
                  <a:lin ang="0" scaled="1"/>
                  <a:tileRect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FastSim</a:t>
            </a:r>
            <a:r>
              <a:rPr lang="en-US" sz="4400" b="1" dirty="0">
                <a:gradFill flip="none" rotWithShape="1">
                  <a:gsLst>
                    <a:gs pos="0">
                      <a:srgbClr val="0432FF"/>
                    </a:gs>
                    <a:gs pos="37000">
                      <a:srgbClr val="873E85"/>
                    </a:gs>
                    <a:gs pos="63000">
                      <a:srgbClr val="BB3B66"/>
                    </a:gs>
                    <a:gs pos="99000">
                      <a:srgbClr val="FC3645"/>
                    </a:gs>
                  </a:gsLst>
                  <a:lin ang="0" scaled="1"/>
                  <a:tileRect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Status aka </a:t>
            </a:r>
            <a:r>
              <a:rPr lang="en-US" sz="4400" b="1" dirty="0" err="1">
                <a:gradFill flip="none" rotWithShape="1">
                  <a:gsLst>
                    <a:gs pos="0">
                      <a:srgbClr val="0432FF"/>
                    </a:gs>
                    <a:gs pos="37000">
                      <a:srgbClr val="873E85"/>
                    </a:gs>
                    <a:gs pos="63000">
                      <a:srgbClr val="BB3B66"/>
                    </a:gs>
                    <a:gs pos="99000">
                      <a:srgbClr val="FC3645"/>
                    </a:gs>
                  </a:gsLst>
                  <a:lin ang="0" scaled="1"/>
                  <a:tileRect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delphes</a:t>
            </a:r>
            <a:r>
              <a:rPr lang="en-US" sz="4400" b="1" dirty="0">
                <a:gradFill flip="none" rotWithShape="1">
                  <a:gsLst>
                    <a:gs pos="0">
                      <a:srgbClr val="0432FF"/>
                    </a:gs>
                    <a:gs pos="37000">
                      <a:srgbClr val="873E85"/>
                    </a:gs>
                    <a:gs pos="63000">
                      <a:srgbClr val="BB3B66"/>
                    </a:gs>
                    <a:gs pos="99000">
                      <a:srgbClr val="FC3645"/>
                    </a:gs>
                  </a:gsLst>
                  <a:lin ang="0" scaled="1"/>
                  <a:tileRect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card</a:t>
            </a:r>
          </a:p>
          <a:p>
            <a:pPr algn="ctr"/>
            <a:r>
              <a:rPr lang="en-US" sz="4400" b="1" dirty="0">
                <a:gradFill flip="none" rotWithShape="1">
                  <a:gsLst>
                    <a:gs pos="0">
                      <a:srgbClr val="0432FF"/>
                    </a:gs>
                    <a:gs pos="37000">
                      <a:srgbClr val="873E85"/>
                    </a:gs>
                    <a:gs pos="63000">
                      <a:srgbClr val="BB3B66"/>
                    </a:gs>
                    <a:gs pos="99000">
                      <a:srgbClr val="FC3645"/>
                    </a:gs>
                  </a:gsLst>
                  <a:lin ang="0" scaled="1"/>
                  <a:tileRect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</a:p>
          <a:p>
            <a:pPr algn="ctr"/>
            <a:r>
              <a:rPr lang="en-US" sz="4400" b="1" dirty="0">
                <a:gradFill flip="none" rotWithShape="1">
                  <a:gsLst>
                    <a:gs pos="0">
                      <a:srgbClr val="0432FF"/>
                    </a:gs>
                    <a:gs pos="37000">
                      <a:srgbClr val="873E85"/>
                    </a:gs>
                    <a:gs pos="63000">
                      <a:srgbClr val="BB3B66"/>
                    </a:gs>
                    <a:gs pos="99000">
                      <a:srgbClr val="FC3645"/>
                    </a:gs>
                  </a:gsLst>
                  <a:lin ang="0" scaled="1"/>
                  <a:tileRect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with </a:t>
            </a:r>
            <a:r>
              <a:rPr lang="en-US" sz="4400" b="1" dirty="0" err="1">
                <a:gradFill flip="none" rotWithShape="1">
                  <a:gsLst>
                    <a:gs pos="0">
                      <a:srgbClr val="0432FF"/>
                    </a:gs>
                    <a:gs pos="37000">
                      <a:srgbClr val="873E85"/>
                    </a:gs>
                    <a:gs pos="63000">
                      <a:srgbClr val="BB3B66"/>
                    </a:gs>
                    <a:gs pos="99000">
                      <a:srgbClr val="FC3645"/>
                    </a:gs>
                  </a:gsLst>
                  <a:lin ang="0" scaled="1"/>
                  <a:tileRect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FullSim</a:t>
            </a:r>
            <a:endParaRPr lang="en-US" sz="4400" b="1" dirty="0">
              <a:gradFill flip="none" rotWithShape="1">
                <a:gsLst>
                  <a:gs pos="0">
                    <a:srgbClr val="0432FF"/>
                  </a:gs>
                  <a:gs pos="37000">
                    <a:srgbClr val="873E85"/>
                  </a:gs>
                  <a:gs pos="63000">
                    <a:srgbClr val="BB3B66"/>
                  </a:gs>
                  <a:gs pos="99000">
                    <a:srgbClr val="FC3645"/>
                  </a:gs>
                </a:gsLst>
                <a:lin ang="0" scaled="1"/>
                <a:tileRect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540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B329A6-A1FD-8A1E-189E-AA7E51FFC408}"/>
              </a:ext>
            </a:extLst>
          </p:cNvPr>
          <p:cNvSpPr txBox="1"/>
          <p:nvPr/>
        </p:nvSpPr>
        <p:spPr>
          <a:xfrm>
            <a:off x="823024" y="318411"/>
            <a:ext cx="23631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Muon Efficiency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063CE8-068A-7C01-626F-CDC1EDB339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953" y="4388700"/>
            <a:ext cx="4225768" cy="297564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2B5B450-2B63-3236-4FB3-51375132A2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4548" y="929534"/>
            <a:ext cx="4028436" cy="313502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2FC849A-6847-3790-8F35-B7BD010B88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7212" y="4383957"/>
            <a:ext cx="4028436" cy="298038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1AFCDCF-1A86-E123-EBFB-0D0A69C9147B}"/>
              </a:ext>
            </a:extLst>
          </p:cNvPr>
          <p:cNvSpPr txBox="1"/>
          <p:nvPr/>
        </p:nvSpPr>
        <p:spPr>
          <a:xfrm>
            <a:off x="8096048" y="881387"/>
            <a:ext cx="3759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Michele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Selvaggi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Muon collider card performance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FAABC55-63B9-4AB2-473A-D9451AA7B801}"/>
              </a:ext>
            </a:extLst>
          </p:cNvPr>
          <p:cNvSpPr txBox="1"/>
          <p:nvPr/>
        </p:nvSpPr>
        <p:spPr>
          <a:xfrm>
            <a:off x="669251" y="835220"/>
            <a:ext cx="15937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Delphes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card </a:t>
            </a:r>
          </a:p>
        </p:txBody>
      </p:sp>
      <p:cxnSp>
        <p:nvCxnSpPr>
          <p:cNvPr id="3" name="Curved Connector 2">
            <a:extLst>
              <a:ext uri="{FF2B5EF4-FFF2-40B4-BE49-F238E27FC236}">
                <a16:creationId xmlns:a16="http://schemas.microsoft.com/office/drawing/2014/main" id="{AFAE1F8F-98AC-21A1-1451-4C347D197DF2}"/>
              </a:ext>
            </a:extLst>
          </p:cNvPr>
          <p:cNvCxnSpPr>
            <a:stCxn id="15" idx="3"/>
          </p:cNvCxnSpPr>
          <p:nvPr/>
        </p:nvCxnSpPr>
        <p:spPr>
          <a:xfrm>
            <a:off x="2262957" y="1035275"/>
            <a:ext cx="1234005" cy="299252"/>
          </a:xfrm>
          <a:prstGeom prst="curvedConnector3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88F887E5-443E-620E-F6F1-B962238AE903}"/>
              </a:ext>
            </a:extLst>
          </p:cNvPr>
          <p:cNvSpPr txBox="1"/>
          <p:nvPr/>
        </p:nvSpPr>
        <p:spPr>
          <a:xfrm>
            <a:off x="9161929" y="3664253"/>
            <a:ext cx="10086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FullSim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3631DC5-032E-4D8A-4A0B-8BAFDA7903CB}"/>
              </a:ext>
            </a:extLst>
          </p:cNvPr>
          <p:cNvSpPr/>
          <p:nvPr/>
        </p:nvSpPr>
        <p:spPr>
          <a:xfrm>
            <a:off x="951470" y="4164227"/>
            <a:ext cx="9252393" cy="333766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525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5" y="-1262066"/>
            <a:ext cx="12070079" cy="915267"/>
          </a:xfrm>
        </p:spPr>
        <p:txBody>
          <a:bodyPr>
            <a:normAutofit/>
          </a:bodyPr>
          <a:lstStyle/>
          <a:p>
            <a:r>
              <a:rPr lang="en-US" sz="4804" dirty="0"/>
              <a:t>Tentative Scenario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FE34AA-0949-1241-CB08-2D8A842B23A7}"/>
              </a:ext>
            </a:extLst>
          </p:cNvPr>
          <p:cNvSpPr txBox="1"/>
          <p:nvPr/>
        </p:nvSpPr>
        <p:spPr>
          <a:xfrm>
            <a:off x="823024" y="318411"/>
            <a:ext cx="26974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 Efficiency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B419D1-A3F5-2F4C-B415-019AEF3DEF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0349" y="907076"/>
            <a:ext cx="4156274" cy="318232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042660-5FD9-A65B-8636-CAF5D32E0B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783" y="4276064"/>
            <a:ext cx="4141039" cy="299373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60ACDD-0081-5DC6-53E4-51AC62707A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3203" y="4285626"/>
            <a:ext cx="4332536" cy="307350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640B621-9CDB-1C22-0EEA-53774E9D4CD7}"/>
              </a:ext>
            </a:extLst>
          </p:cNvPr>
          <p:cNvSpPr txBox="1"/>
          <p:nvPr/>
        </p:nvSpPr>
        <p:spPr>
          <a:xfrm>
            <a:off x="7524548" y="907076"/>
            <a:ext cx="3759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Michele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Selvaggi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Muon collider card performance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1C60D7-F56C-E5A0-378C-8F683D3B5E5A}"/>
              </a:ext>
            </a:extLst>
          </p:cNvPr>
          <p:cNvSpPr txBox="1"/>
          <p:nvPr/>
        </p:nvSpPr>
        <p:spPr>
          <a:xfrm>
            <a:off x="9161929" y="3664253"/>
            <a:ext cx="10086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FullSim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FC009A4-37A4-DF0C-9DF1-68A41F01EDDB}"/>
              </a:ext>
            </a:extLst>
          </p:cNvPr>
          <p:cNvSpPr/>
          <p:nvPr/>
        </p:nvSpPr>
        <p:spPr>
          <a:xfrm>
            <a:off x="481914" y="4176810"/>
            <a:ext cx="9721949" cy="318232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181E4AA-9891-8FD6-82C7-BA867E799EF2}"/>
              </a:ext>
            </a:extLst>
          </p:cNvPr>
          <p:cNvSpPr txBox="1"/>
          <p:nvPr/>
        </p:nvSpPr>
        <p:spPr>
          <a:xfrm>
            <a:off x="669251" y="835220"/>
            <a:ext cx="15937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Delphes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card </a:t>
            </a:r>
          </a:p>
        </p:txBody>
      </p:sp>
      <p:cxnSp>
        <p:nvCxnSpPr>
          <p:cNvPr id="10" name="Curved Connector 9">
            <a:extLst>
              <a:ext uri="{FF2B5EF4-FFF2-40B4-BE49-F238E27FC236}">
                <a16:creationId xmlns:a16="http://schemas.microsoft.com/office/drawing/2014/main" id="{D47F4395-1F3A-2A22-3B9D-440135C38437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2262957" y="1035275"/>
            <a:ext cx="591454" cy="311611"/>
          </a:xfrm>
          <a:prstGeom prst="curvedConnector3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8678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5" y="-1262066"/>
            <a:ext cx="12070079" cy="915267"/>
          </a:xfrm>
        </p:spPr>
        <p:txBody>
          <a:bodyPr>
            <a:normAutofit/>
          </a:bodyPr>
          <a:lstStyle/>
          <a:p>
            <a:r>
              <a:rPr lang="en-US" sz="4804" dirty="0"/>
              <a:t>Tentative Scenario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23ADE1-CDE5-06BF-BF75-C997FC974AC8}"/>
              </a:ext>
            </a:extLst>
          </p:cNvPr>
          <p:cNvSpPr txBox="1"/>
          <p:nvPr/>
        </p:nvSpPr>
        <p:spPr>
          <a:xfrm>
            <a:off x="823024" y="318411"/>
            <a:ext cx="25170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2F9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Photon Efficiency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413C60-4247-FF4A-083C-21312AF593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" y="4230246"/>
            <a:ext cx="4219420" cy="298875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08A3E5C-16E8-6D5C-3D11-CE948A9434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9165" y="4230245"/>
            <a:ext cx="4247181" cy="298875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5D821E-5425-96F4-9067-64D6F6089F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1920" y="986134"/>
            <a:ext cx="3922820" cy="303805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72CC9A-4346-2618-95AF-3FECF545C0B5}"/>
              </a:ext>
            </a:extLst>
          </p:cNvPr>
          <p:cNvSpPr txBox="1"/>
          <p:nvPr/>
        </p:nvSpPr>
        <p:spPr>
          <a:xfrm>
            <a:off x="7410248" y="1144657"/>
            <a:ext cx="3759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Michele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Selvaggi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Muon collider card performance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51C545-7493-F0C4-4E94-23A350A92256}"/>
              </a:ext>
            </a:extLst>
          </p:cNvPr>
          <p:cNvSpPr txBox="1"/>
          <p:nvPr/>
        </p:nvSpPr>
        <p:spPr>
          <a:xfrm>
            <a:off x="9147927" y="3664253"/>
            <a:ext cx="1022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FullSim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FD3A586-8077-5969-00E8-886C05C13D9D}"/>
              </a:ext>
            </a:extLst>
          </p:cNvPr>
          <p:cNvSpPr/>
          <p:nvPr/>
        </p:nvSpPr>
        <p:spPr>
          <a:xfrm>
            <a:off x="823024" y="4090086"/>
            <a:ext cx="9380839" cy="327454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E12A6B-1807-C871-C304-F8EA3CF53D29}"/>
              </a:ext>
            </a:extLst>
          </p:cNvPr>
          <p:cNvSpPr txBox="1"/>
          <p:nvPr/>
        </p:nvSpPr>
        <p:spPr>
          <a:xfrm>
            <a:off x="669251" y="835220"/>
            <a:ext cx="15937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Delphes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card </a:t>
            </a:r>
          </a:p>
        </p:txBody>
      </p:sp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30D5767D-57EC-F826-EE09-10CC9E04E2B3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2262957" y="1035275"/>
            <a:ext cx="739735" cy="385752"/>
          </a:xfrm>
          <a:prstGeom prst="curvedConnector3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7168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G-MDI" id="{6BA5DC3E-4D13-F14E-B1F9-7989CF515CAF}" vid="{BF47D954-C5BD-1D44-8B3E-B30C535A3F42}"/>
    </a:ext>
  </a:extLst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G-MDI" id="{6BA5DC3E-4D13-F14E-B1F9-7989CF515CAF}" vid="{2FCDCAA5-655B-964B-A377-93A4B1A96B9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3224</TotalTime>
  <Words>438</Words>
  <Application>Microsoft Macintosh PowerPoint</Application>
  <PresentationFormat>Custom</PresentationFormat>
  <Paragraphs>87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Arial Narrow</vt:lpstr>
      <vt:lpstr>Calibri</vt:lpstr>
      <vt:lpstr>Times New Roman</vt:lpstr>
      <vt:lpstr>Wingdings</vt:lpstr>
      <vt:lpstr>Office Theme</vt:lpstr>
      <vt:lpstr>IMCC - 1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Tentative Scenario</vt:lpstr>
      <vt:lpstr>Tentative Scenario</vt:lpstr>
      <vt:lpstr>Tentative Scenario</vt:lpstr>
      <vt:lpstr>Tentative Scenario</vt:lpstr>
      <vt:lpstr>Tentative Scenario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Deliverable Plan MDI</dc:title>
  <dc:creator>Lucchesi Donatella</dc:creator>
  <cp:lastModifiedBy>Lucchesi Donatella</cp:lastModifiedBy>
  <cp:revision>32</cp:revision>
  <cp:lastPrinted>2021-07-28T11:13:04Z</cp:lastPrinted>
  <dcterms:created xsi:type="dcterms:W3CDTF">2022-10-10T08:46:09Z</dcterms:created>
  <dcterms:modified xsi:type="dcterms:W3CDTF">2022-10-12T14:33:53Z</dcterms:modified>
</cp:coreProperties>
</file>