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18"/>
  </p:notesMasterIdLst>
  <p:handoutMasterIdLst>
    <p:handoutMasterId r:id="rId19"/>
  </p:handoutMasterIdLst>
  <p:sldIdLst>
    <p:sldId id="256" r:id="rId2"/>
    <p:sldId id="1032" r:id="rId3"/>
    <p:sldId id="720" r:id="rId4"/>
    <p:sldId id="279" r:id="rId5"/>
    <p:sldId id="928" r:id="rId6"/>
    <p:sldId id="917" r:id="rId7"/>
    <p:sldId id="863" r:id="rId8"/>
    <p:sldId id="357" r:id="rId9"/>
    <p:sldId id="263" r:id="rId10"/>
    <p:sldId id="322" r:id="rId11"/>
    <p:sldId id="936" r:id="rId12"/>
    <p:sldId id="940" r:id="rId13"/>
    <p:sldId id="939" r:id="rId14"/>
    <p:sldId id="937" r:id="rId15"/>
    <p:sldId id="1033" r:id="rId16"/>
    <p:sldId id="88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C0"/>
    <a:srgbClr val="A1ACFF"/>
    <a:srgbClr val="51C5FF"/>
    <a:srgbClr val="C000C0"/>
    <a:srgbClr val="970000"/>
    <a:srgbClr val="DB3600"/>
    <a:srgbClr val="A20000"/>
    <a:srgbClr val="000051"/>
    <a:srgbClr val="00BC00"/>
    <a:srgbClr val="C12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 autoAdjust="0"/>
    <p:restoredTop sz="91701" autoAdjust="0"/>
  </p:normalViewPr>
  <p:slideViewPr>
    <p:cSldViewPr snapToGrid="0" snapToObjects="1">
      <p:cViewPr varScale="1">
        <p:scale>
          <a:sx n="100" d="100"/>
          <a:sy n="100" d="100"/>
        </p:scale>
        <p:origin x="184" y="5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colo/Downloads/RSD2_Digitiz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colo/Downloads/RSD2_Digitiz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colo/Downloads/RSD2_Digitize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spatial resolution when the total AC amplitude = 60  mV</a:t>
            </a:r>
          </a:p>
        </c:rich>
      </c:tx>
      <c:layout>
        <c:manualLayout>
          <c:xMode val="edge"/>
          <c:yMode val="edge"/>
          <c:x val="0.13645833333333332"/>
          <c:y val="2.01412836116296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title>
    <c:autoTitleDeleted val="0"/>
    <c:plotArea>
      <c:layout>
        <c:manualLayout>
          <c:layoutTarget val="inner"/>
          <c:xMode val="edge"/>
          <c:yMode val="edge"/>
          <c:x val="0.11918242762179347"/>
          <c:y val="0.15374618482135988"/>
          <c:w val="0.83934047187700467"/>
          <c:h val="0.6561439708127413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Sheet1!$I$4</c:f>
              <c:strCache>
                <c:ptCount val="1"/>
                <c:pt idx="0">
                  <c:v>1300 um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12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22225" cap="rnd">
                <a:solidFill>
                  <a:schemeClr val="tx1"/>
                </a:solidFill>
                <a:prstDash val="dash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37835031941963421"/>
                  <c:y val="0.11374864590014194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IT"/>
                </a:p>
              </c:txPr>
            </c:trendlineLbl>
          </c:trendline>
          <c:xVal>
            <c:numRef>
              <c:f>Sheet1!$CB$425:$CB$428</c:f>
              <c:numCache>
                <c:formatCode>General</c:formatCode>
                <c:ptCount val="4"/>
                <c:pt idx="0">
                  <c:v>1300</c:v>
                </c:pt>
                <c:pt idx="1">
                  <c:v>450</c:v>
                </c:pt>
                <c:pt idx="2">
                  <c:v>340</c:v>
                </c:pt>
                <c:pt idx="3">
                  <c:v>200</c:v>
                </c:pt>
              </c:numCache>
            </c:numRef>
          </c:xVal>
          <c:yVal>
            <c:numRef>
              <c:f>Sheet1!$CC$425:$CC$428</c:f>
              <c:numCache>
                <c:formatCode>General</c:formatCode>
                <c:ptCount val="4"/>
                <c:pt idx="0">
                  <c:v>40</c:v>
                </c:pt>
                <c:pt idx="1">
                  <c:v>15</c:v>
                </c:pt>
                <c:pt idx="2">
                  <c:v>13</c:v>
                </c:pt>
                <c:pt idx="3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43C-DA43-8B45-89AE0B9A116B}"/>
            </c:ext>
          </c:extLst>
        </c:ser>
        <c:ser>
          <c:idx val="3"/>
          <c:order val="1"/>
          <c:tx>
            <c:strRef>
              <c:f>Sheet1!$AH$25</c:f>
              <c:strCache>
                <c:ptCount val="1"/>
              </c:strCache>
            </c:strRef>
          </c:tx>
          <c:spPr>
            <a:ln w="254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strRef>
              <c:f>Sheet1!$AP$41:$AP$46</c:f>
              <c:strCache>
                <c:ptCount val="6"/>
                <c:pt idx="0">
                  <c:v>Gain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strCache>
            </c:strRef>
          </c:xVal>
          <c:yVal>
            <c:numRef>
              <c:f>Sheet1!$AT$20:$AT$31</c:f>
              <c:numCache>
                <c:formatCode>General</c:formatCode>
                <c:ptCount val="12"/>
                <c:pt idx="0">
                  <c:v>9.6519428096109241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43C-DA43-8B45-89AE0B9A116B}"/>
            </c:ext>
          </c:extLst>
        </c:ser>
        <c:ser>
          <c:idx val="1"/>
          <c:order val="2"/>
          <c:tx>
            <c:strRef>
              <c:f>Sheet1!$K$23</c:f>
              <c:strCache>
                <c:ptCount val="1"/>
              </c:strCache>
            </c:strRef>
          </c:tx>
          <c:spPr>
            <a:ln w="25400" cap="rnd">
              <a:solidFill>
                <a:schemeClr val="accent4"/>
              </a:solidFill>
              <a:prstDash val="lgDashDot"/>
              <a:round/>
            </a:ln>
            <a:effectLst/>
          </c:spPr>
          <c:marker>
            <c:symbol val="none"/>
          </c:marker>
          <c:xVal>
            <c:strRef>
              <c:f>Sheet1!$AP$41:$AP$46</c:f>
              <c:strCache>
                <c:ptCount val="6"/>
                <c:pt idx="0">
                  <c:v>Gain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strCache>
            </c:strRef>
          </c:xVal>
          <c:yVal>
            <c:numRef>
              <c:f>Sheet1!$AS$34:$AS$39</c:f>
              <c:numCache>
                <c:formatCode>General</c:formatCode>
                <c:ptCount val="6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43C-DA43-8B45-89AE0B9A116B}"/>
            </c:ext>
          </c:extLst>
        </c:ser>
        <c:ser>
          <c:idx val="2"/>
          <c:order val="3"/>
          <c:tx>
            <c:strRef>
              <c:f>Sheet1!$J$23</c:f>
              <c:strCache>
                <c:ptCount val="1"/>
              </c:strCache>
            </c:strRef>
          </c:tx>
          <c:spPr>
            <a:ln w="25400" cap="rnd">
              <a:solidFill>
                <a:srgbClr val="00B05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Sheet1!$AG$40:$AG$45</c:f>
              <c:numCache>
                <c:formatCode>General</c:formatCode>
                <c:ptCount val="6"/>
              </c:numCache>
            </c:numRef>
          </c:xVal>
          <c:yVal>
            <c:numRef>
              <c:f>Sheet1!$AR$41:$AR$46</c:f>
              <c:numCache>
                <c:formatCode>General</c:formatCode>
                <c:ptCount val="6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43C-DA43-8B45-89AE0B9A11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Pitch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414208895"/>
        <c:crosses val="autoZero"/>
        <c:crossBetween val="midCat"/>
      </c:valAx>
      <c:valAx>
        <c:axId val="414208895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[um]</a:t>
                </a:r>
              </a:p>
            </c:rich>
          </c:tx>
          <c:layout>
            <c:manualLayout>
              <c:xMode val="edge"/>
              <c:yMode val="edge"/>
              <c:x val="3.4161832849252054E-2"/>
              <c:y val="0.219866625294993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spatial resolution for 4 different pitch sizes</a:t>
            </a:r>
            <a:endParaRPr lang="en-IT"/>
          </a:p>
        </c:rich>
      </c:tx>
      <c:layout>
        <c:manualLayout>
          <c:xMode val="edge"/>
          <c:yMode val="edge"/>
          <c:x val="0.1665998048901481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title>
    <c:autoTitleDeleted val="0"/>
    <c:plotArea>
      <c:layout>
        <c:manualLayout>
          <c:layoutTarget val="inner"/>
          <c:xMode val="edge"/>
          <c:yMode val="edge"/>
          <c:x val="9.1183080739112035E-2"/>
          <c:y val="0.1202311573392028"/>
          <c:w val="0.88823487215193953"/>
          <c:h val="0.66687078052260806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Sheet1!$I$4</c:f>
              <c:strCache>
                <c:ptCount val="1"/>
                <c:pt idx="0">
                  <c:v>1300 um 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square"/>
            <c:size val="10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Sheet1!$C$11:$C$14</c:f>
              <c:numCache>
                <c:formatCode>General</c:formatCode>
                <c:ptCount val="4"/>
                <c:pt idx="0">
                  <c:v>29</c:v>
                </c:pt>
                <c:pt idx="1">
                  <c:v>53</c:v>
                </c:pt>
                <c:pt idx="2">
                  <c:v>69</c:v>
                </c:pt>
                <c:pt idx="3">
                  <c:v>154</c:v>
                </c:pt>
              </c:numCache>
            </c:numRef>
          </c:xVal>
          <c:yVal>
            <c:numRef>
              <c:f>Sheet1!$I$11:$I$14</c:f>
              <c:numCache>
                <c:formatCode>General</c:formatCode>
                <c:ptCount val="4"/>
                <c:pt idx="0">
                  <c:v>95</c:v>
                </c:pt>
                <c:pt idx="1">
                  <c:v>50</c:v>
                </c:pt>
                <c:pt idx="2">
                  <c:v>33</c:v>
                </c:pt>
                <c:pt idx="3">
                  <c:v>15.4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F85-264E-8585-44750C5AF4CE}"/>
            </c:ext>
          </c:extLst>
        </c:ser>
        <c:ser>
          <c:idx val="5"/>
          <c:order val="1"/>
          <c:tx>
            <c:strRef>
              <c:f>Sheet1!$S$4</c:f>
              <c:strCache>
                <c:ptCount val="1"/>
                <c:pt idx="0">
                  <c:v>450 um</c:v>
                </c:pt>
              </c:strCache>
            </c:strRef>
          </c:tx>
          <c:spPr>
            <a:ln w="2540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Sheet1!$O$9:$O$17</c:f>
              <c:numCache>
                <c:formatCode>General</c:formatCode>
                <c:ptCount val="9"/>
                <c:pt idx="0">
                  <c:v>32</c:v>
                </c:pt>
                <c:pt idx="1">
                  <c:v>39</c:v>
                </c:pt>
                <c:pt idx="2">
                  <c:v>48</c:v>
                </c:pt>
                <c:pt idx="3">
                  <c:v>57</c:v>
                </c:pt>
                <c:pt idx="4">
                  <c:v>80</c:v>
                </c:pt>
                <c:pt idx="5">
                  <c:v>83</c:v>
                </c:pt>
                <c:pt idx="6">
                  <c:v>103</c:v>
                </c:pt>
                <c:pt idx="7">
                  <c:v>108</c:v>
                </c:pt>
                <c:pt idx="8">
                  <c:v>80</c:v>
                </c:pt>
              </c:numCache>
            </c:numRef>
          </c:xVal>
          <c:yVal>
            <c:numRef>
              <c:f>Sheet1!$T$9:$T$17</c:f>
              <c:numCache>
                <c:formatCode>General</c:formatCode>
                <c:ptCount val="9"/>
                <c:pt idx="0">
                  <c:v>34</c:v>
                </c:pt>
                <c:pt idx="1">
                  <c:v>25.3</c:v>
                </c:pt>
                <c:pt idx="2">
                  <c:v>19.899999999999999</c:v>
                </c:pt>
                <c:pt idx="3">
                  <c:v>15.5</c:v>
                </c:pt>
                <c:pt idx="4">
                  <c:v>10.6</c:v>
                </c:pt>
                <c:pt idx="5">
                  <c:v>10.1</c:v>
                </c:pt>
                <c:pt idx="6">
                  <c:v>8.4</c:v>
                </c:pt>
                <c:pt idx="7">
                  <c:v>7.9</c:v>
                </c:pt>
                <c:pt idx="8">
                  <c:v>10.6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F85-264E-8585-44750C5AF4CE}"/>
            </c:ext>
          </c:extLst>
        </c:ser>
        <c:ser>
          <c:idx val="6"/>
          <c:order val="2"/>
          <c:tx>
            <c:strRef>
              <c:f>Sheet1!$AM$4</c:f>
              <c:strCache>
                <c:ptCount val="1"/>
                <c:pt idx="0">
                  <c:v>340 um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triangle"/>
            <c:size val="12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Sheet1!$AF$12:$AF$20</c:f>
              <c:numCache>
                <c:formatCode>General</c:formatCode>
                <c:ptCount val="9"/>
                <c:pt idx="0">
                  <c:v>20.7</c:v>
                </c:pt>
                <c:pt idx="1">
                  <c:v>23</c:v>
                </c:pt>
                <c:pt idx="2">
                  <c:v>30.6</c:v>
                </c:pt>
                <c:pt idx="3">
                  <c:v>39</c:v>
                </c:pt>
                <c:pt idx="4">
                  <c:v>59.5</c:v>
                </c:pt>
                <c:pt idx="5">
                  <c:v>76</c:v>
                </c:pt>
                <c:pt idx="6">
                  <c:v>94</c:v>
                </c:pt>
                <c:pt idx="7">
                  <c:v>139</c:v>
                </c:pt>
                <c:pt idx="8">
                  <c:v>173</c:v>
                </c:pt>
              </c:numCache>
            </c:numRef>
          </c:xVal>
          <c:yVal>
            <c:numRef>
              <c:f>Sheet1!$AO$12:$AO$20</c:f>
              <c:numCache>
                <c:formatCode>General</c:formatCode>
                <c:ptCount val="9"/>
                <c:pt idx="0">
                  <c:v>44.8</c:v>
                </c:pt>
                <c:pt idx="1">
                  <c:v>34.1</c:v>
                </c:pt>
                <c:pt idx="2">
                  <c:v>21.87</c:v>
                </c:pt>
                <c:pt idx="3">
                  <c:v>19.899999999999999</c:v>
                </c:pt>
                <c:pt idx="4">
                  <c:v>13.85</c:v>
                </c:pt>
                <c:pt idx="5">
                  <c:v>12.8</c:v>
                </c:pt>
                <c:pt idx="6">
                  <c:v>10.6</c:v>
                </c:pt>
                <c:pt idx="7">
                  <c:v>7.4</c:v>
                </c:pt>
                <c:pt idx="8">
                  <c:v>6.33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F85-264E-8585-44750C5AF4CE}"/>
            </c:ext>
          </c:extLst>
        </c:ser>
        <c:ser>
          <c:idx val="0"/>
          <c:order val="3"/>
          <c:tx>
            <c:strRef>
              <c:f>Sheet1!$BF$4</c:f>
              <c:strCache>
                <c:ptCount val="1"/>
                <c:pt idx="0">
                  <c:v>200 um</c:v>
                </c:pt>
              </c:strCache>
            </c:strRef>
          </c:tx>
          <c:spPr>
            <a:ln w="19050" cap="rnd">
              <a:solidFill>
                <a:srgbClr val="221AC0"/>
              </a:solidFill>
              <a:prstDash val="dash"/>
              <a:round/>
            </a:ln>
            <a:effectLst/>
          </c:spPr>
          <c:marker>
            <c:symbol val="square"/>
            <c:size val="10"/>
            <c:spPr>
              <a:solidFill>
                <a:srgbClr val="221AC0"/>
              </a:solidFill>
              <a:ln w="9525">
                <a:noFill/>
              </a:ln>
              <a:effectLst/>
            </c:spPr>
          </c:marker>
          <c:xVal>
            <c:numRef>
              <c:f>Sheet1!$AW$11:$AW$20</c:f>
              <c:numCache>
                <c:formatCode>0.0</c:formatCode>
                <c:ptCount val="10"/>
                <c:pt idx="0">
                  <c:v>12.595375497009083</c:v>
                </c:pt>
                <c:pt idx="1">
                  <c:v>20.7</c:v>
                </c:pt>
                <c:pt idx="2">
                  <c:v>23</c:v>
                </c:pt>
                <c:pt idx="3">
                  <c:v>30.6</c:v>
                </c:pt>
                <c:pt idx="4">
                  <c:v>39</c:v>
                </c:pt>
                <c:pt idx="5">
                  <c:v>59.5</c:v>
                </c:pt>
                <c:pt idx="6" formatCode="General">
                  <c:v>76</c:v>
                </c:pt>
                <c:pt idx="7" formatCode="General">
                  <c:v>94</c:v>
                </c:pt>
                <c:pt idx="8" formatCode="General">
                  <c:v>139</c:v>
                </c:pt>
                <c:pt idx="9" formatCode="General">
                  <c:v>173</c:v>
                </c:pt>
              </c:numCache>
            </c:numRef>
          </c:xVal>
          <c:yVal>
            <c:numRef>
              <c:f>Sheet1!$BF$11:$BF$20</c:f>
              <c:numCache>
                <c:formatCode>General</c:formatCode>
                <c:ptCount val="10"/>
                <c:pt idx="0">
                  <c:v>45.9</c:v>
                </c:pt>
                <c:pt idx="1">
                  <c:v>26</c:v>
                </c:pt>
                <c:pt idx="2">
                  <c:v>24.13</c:v>
                </c:pt>
                <c:pt idx="3">
                  <c:v>18.5</c:v>
                </c:pt>
                <c:pt idx="4">
                  <c:v>15.9</c:v>
                </c:pt>
                <c:pt idx="5">
                  <c:v>10.5</c:v>
                </c:pt>
                <c:pt idx="6">
                  <c:v>8.5</c:v>
                </c:pt>
                <c:pt idx="7">
                  <c:v>7.8</c:v>
                </c:pt>
                <c:pt idx="8">
                  <c:v>5.2</c:v>
                </c:pt>
                <c:pt idx="9">
                  <c:v>4.4000000000000004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F85-264E-8585-44750C5AF4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  <c:max val="1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 AC amplitude 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414208895"/>
        <c:crosses val="autoZero"/>
        <c:crossBetween val="midCat"/>
      </c:valAx>
      <c:valAx>
        <c:axId val="414208895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529065651615728"/>
          <c:y val="0.16058593711473404"/>
          <c:w val="0.1530910322971592"/>
          <c:h val="0.290190430281451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1">
          <a:solidFill>
            <a:schemeClr val="tx1"/>
          </a:solidFill>
        </a:defRPr>
      </a:pPr>
      <a:endParaRPr lang="en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time jitter  for 3 different pixel sizes </a:t>
            </a:r>
          </a:p>
        </c:rich>
      </c:tx>
      <c:layout>
        <c:manualLayout>
          <c:xMode val="edge"/>
          <c:yMode val="edge"/>
          <c:x val="0.19943178970201289"/>
          <c:y val="4.07521405103025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title>
    <c:autoTitleDeleted val="0"/>
    <c:plotArea>
      <c:layout>
        <c:manualLayout>
          <c:layoutTarget val="inner"/>
          <c:xMode val="edge"/>
          <c:yMode val="edge"/>
          <c:x val="9.9070645740715543E-2"/>
          <c:y val="0.15374618482135988"/>
          <c:w val="0.85945219200861922"/>
          <c:h val="0.6892936469260561"/>
        </c:manualLayout>
      </c:layout>
      <c:scatterChart>
        <c:scatterStyle val="smoothMarker"/>
        <c:varyColors val="0"/>
        <c:ser>
          <c:idx val="3"/>
          <c:order val="0"/>
          <c:tx>
            <c:strRef>
              <c:f>Sheet1!$V$35</c:f>
              <c:strCache>
                <c:ptCount val="1"/>
                <c:pt idx="0">
                  <c:v>Calculated Jitter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Sheet1!$U$36:$U$60</c:f>
              <c:numCache>
                <c:formatCode>General</c:formatCode>
                <c:ptCount val="2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75</c:v>
                </c:pt>
                <c:pt idx="14">
                  <c:v>85</c:v>
                </c:pt>
                <c:pt idx="15">
                  <c:v>95</c:v>
                </c:pt>
                <c:pt idx="16">
                  <c:v>105</c:v>
                </c:pt>
                <c:pt idx="17">
                  <c:v>115</c:v>
                </c:pt>
                <c:pt idx="18">
                  <c:v>125</c:v>
                </c:pt>
                <c:pt idx="19">
                  <c:v>135</c:v>
                </c:pt>
                <c:pt idx="20">
                  <c:v>145</c:v>
                </c:pt>
                <c:pt idx="21">
                  <c:v>155</c:v>
                </c:pt>
                <c:pt idx="22">
                  <c:v>165</c:v>
                </c:pt>
                <c:pt idx="23">
                  <c:v>175</c:v>
                </c:pt>
                <c:pt idx="24">
                  <c:v>185</c:v>
                </c:pt>
              </c:numCache>
            </c:numRef>
          </c:xVal>
          <c:yVal>
            <c:numRef>
              <c:f>Sheet1!$AA$36:$AA$60</c:f>
              <c:numCache>
                <c:formatCode>General</c:formatCode>
                <c:ptCount val="25"/>
                <c:pt idx="0">
                  <c:v>240</c:v>
                </c:pt>
                <c:pt idx="1">
                  <c:v>120</c:v>
                </c:pt>
                <c:pt idx="2">
                  <c:v>80</c:v>
                </c:pt>
                <c:pt idx="3">
                  <c:v>60</c:v>
                </c:pt>
                <c:pt idx="4">
                  <c:v>48</c:v>
                </c:pt>
                <c:pt idx="5">
                  <c:v>40</c:v>
                </c:pt>
                <c:pt idx="6">
                  <c:v>34.285714285714285</c:v>
                </c:pt>
                <c:pt idx="7">
                  <c:v>30</c:v>
                </c:pt>
                <c:pt idx="8">
                  <c:v>26.666666666666668</c:v>
                </c:pt>
                <c:pt idx="9">
                  <c:v>24</c:v>
                </c:pt>
                <c:pt idx="10">
                  <c:v>21.818181818181817</c:v>
                </c:pt>
                <c:pt idx="11">
                  <c:v>20</c:v>
                </c:pt>
                <c:pt idx="12">
                  <c:v>18.46153846153846</c:v>
                </c:pt>
                <c:pt idx="13">
                  <c:v>16</c:v>
                </c:pt>
                <c:pt idx="14">
                  <c:v>14.117647058823529</c:v>
                </c:pt>
                <c:pt idx="15">
                  <c:v>12.631578947368421</c:v>
                </c:pt>
                <c:pt idx="16">
                  <c:v>11.428571428571429</c:v>
                </c:pt>
                <c:pt idx="17">
                  <c:v>10.434782608695652</c:v>
                </c:pt>
                <c:pt idx="18">
                  <c:v>9.6</c:v>
                </c:pt>
                <c:pt idx="19">
                  <c:v>8.8888888888888893</c:v>
                </c:pt>
                <c:pt idx="20">
                  <c:v>8.2758620689655178</c:v>
                </c:pt>
                <c:pt idx="21">
                  <c:v>7.741935483870968</c:v>
                </c:pt>
                <c:pt idx="22">
                  <c:v>7.2727272727272725</c:v>
                </c:pt>
                <c:pt idx="23">
                  <c:v>6.8571428571428568</c:v>
                </c:pt>
                <c:pt idx="24">
                  <c:v>6.4864864864864868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C0E-A243-BF2A-9D5077CF07C8}"/>
            </c:ext>
          </c:extLst>
        </c:ser>
        <c:ser>
          <c:idx val="1"/>
          <c:order val="1"/>
          <c:tx>
            <c:strRef>
              <c:f>Sheet1!$I$5</c:f>
              <c:strCache>
                <c:ptCount val="1"/>
                <c:pt idx="0">
                  <c:v>1300 x 1300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12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Sheet1!$C$16:$C$18</c:f>
              <c:numCache>
                <c:formatCode>General</c:formatCode>
                <c:ptCount val="3"/>
                <c:pt idx="0">
                  <c:v>25</c:v>
                </c:pt>
                <c:pt idx="1">
                  <c:v>44</c:v>
                </c:pt>
                <c:pt idx="2">
                  <c:v>63</c:v>
                </c:pt>
              </c:numCache>
            </c:numRef>
          </c:xVal>
          <c:yVal>
            <c:numRef>
              <c:f>Sheet1!$H$16:$H$18</c:f>
              <c:numCache>
                <c:formatCode>0.00</c:formatCode>
                <c:ptCount val="3"/>
                <c:pt idx="0">
                  <c:v>56.745043836444431</c:v>
                </c:pt>
                <c:pt idx="1">
                  <c:v>32.878564445547191</c:v>
                </c:pt>
                <c:pt idx="2">
                  <c:v>23.402777612924499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C0E-A243-BF2A-9D5077CF07C8}"/>
            </c:ext>
          </c:extLst>
        </c:ser>
        <c:ser>
          <c:idx val="0"/>
          <c:order val="2"/>
          <c:tx>
            <c:strRef>
              <c:f>Sheet1!$U$5</c:f>
              <c:strCache>
                <c:ptCount val="1"/>
                <c:pt idx="0">
                  <c:v>450 x 450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16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Sheet1!$O$10:$O$16</c:f>
              <c:numCache>
                <c:formatCode>General</c:formatCode>
                <c:ptCount val="7"/>
                <c:pt idx="0">
                  <c:v>39</c:v>
                </c:pt>
                <c:pt idx="1">
                  <c:v>48</c:v>
                </c:pt>
                <c:pt idx="2">
                  <c:v>57</c:v>
                </c:pt>
                <c:pt idx="3">
                  <c:v>80</c:v>
                </c:pt>
                <c:pt idx="4">
                  <c:v>83</c:v>
                </c:pt>
                <c:pt idx="5">
                  <c:v>103</c:v>
                </c:pt>
                <c:pt idx="6">
                  <c:v>108</c:v>
                </c:pt>
              </c:numCache>
            </c:numRef>
          </c:xVal>
          <c:yVal>
            <c:numRef>
              <c:f>Sheet1!$Y$10:$Y$16</c:f>
              <c:numCache>
                <c:formatCode>0.0</c:formatCode>
                <c:ptCount val="7"/>
                <c:pt idx="0">
                  <c:v>36.371554819666422</c:v>
                </c:pt>
                <c:pt idx="1">
                  <c:v>28.908303305451881</c:v>
                </c:pt>
                <c:pt idx="2">
                  <c:v>22.726416347501864</c:v>
                </c:pt>
                <c:pt idx="3">
                  <c:v>17.598011251274958</c:v>
                </c:pt>
                <c:pt idx="4">
                  <c:v>16.497272501841024</c:v>
                </c:pt>
                <c:pt idx="5">
                  <c:v>15.370426148939398</c:v>
                </c:pt>
                <c:pt idx="6">
                  <c:v>14.211263138792415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C0E-A243-BF2A-9D5077CF07C8}"/>
            </c:ext>
          </c:extLst>
        </c:ser>
        <c:ser>
          <c:idx val="2"/>
          <c:order val="3"/>
          <c:tx>
            <c:strRef>
              <c:f>Sheet1!$AM$5</c:f>
              <c:strCache>
                <c:ptCount val="1"/>
                <c:pt idx="0">
                  <c:v>200 x 340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1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Sheet1!$AF$12:$AF$20</c:f>
              <c:numCache>
                <c:formatCode>General</c:formatCode>
                <c:ptCount val="9"/>
                <c:pt idx="0">
                  <c:v>20.7</c:v>
                </c:pt>
                <c:pt idx="1">
                  <c:v>23</c:v>
                </c:pt>
                <c:pt idx="2">
                  <c:v>30.6</c:v>
                </c:pt>
                <c:pt idx="3">
                  <c:v>39</c:v>
                </c:pt>
                <c:pt idx="4">
                  <c:v>59.5</c:v>
                </c:pt>
                <c:pt idx="5">
                  <c:v>76</c:v>
                </c:pt>
                <c:pt idx="6">
                  <c:v>94</c:v>
                </c:pt>
                <c:pt idx="7">
                  <c:v>139</c:v>
                </c:pt>
                <c:pt idx="8">
                  <c:v>173</c:v>
                </c:pt>
              </c:numCache>
            </c:numRef>
          </c:xVal>
          <c:yVal>
            <c:numRef>
              <c:f>Sheet1!$AR$12:$AR$20</c:f>
              <c:numCache>
                <c:formatCode>General</c:formatCode>
                <c:ptCount val="9"/>
                <c:pt idx="0">
                  <c:v>54.801551072939532</c:v>
                </c:pt>
                <c:pt idx="1">
                  <c:v>56.540604878264254</c:v>
                </c:pt>
                <c:pt idx="2">
                  <c:v>39.413703200790465</c:v>
                </c:pt>
                <c:pt idx="3">
                  <c:v>30.311054089226261</c:v>
                </c:pt>
                <c:pt idx="4">
                  <c:v>18.677258899528056</c:v>
                </c:pt>
                <c:pt idx="5">
                  <c:v>15.749285698088025</c:v>
                </c:pt>
                <c:pt idx="6">
                  <c:v>12.041594578792296</c:v>
                </c:pt>
                <c:pt idx="7">
                  <c:v>8.662563131083088</c:v>
                </c:pt>
                <c:pt idx="8">
                  <c:v>7.7775317421403054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C0E-A243-BF2A-9D5077CF07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 AC amplitude 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414208895"/>
        <c:crosses val="autoZero"/>
        <c:crossBetween val="midCat"/>
        <c:majorUnit val="20"/>
      </c:valAx>
      <c:valAx>
        <c:axId val="414208895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Jitter  [ps]</a:t>
                </a:r>
              </a:p>
            </c:rich>
          </c:tx>
          <c:layout>
            <c:manualLayout>
              <c:xMode val="edge"/>
              <c:yMode val="edge"/>
              <c:x val="1.7820406081701743E-2"/>
              <c:y val="0.362086371547383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250434733274541"/>
          <c:y val="0.17113151734411577"/>
          <c:w val="0.25129593755043428"/>
          <c:h val="0.32563479626273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10/11/22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10/11/22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75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363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2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87359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93835" y="3322582"/>
            <a:ext cx="6699052" cy="3438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N. Cartiglia , INFN Torino,  12/10 MuCol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pic>
        <p:nvPicPr>
          <p:cNvPr id="4" name="Picture 3" descr="A picture containing text, linedrawing&#10;&#10;Description automatically generated">
            <a:extLst>
              <a:ext uri="{FF2B5EF4-FFF2-40B4-BE49-F238E27FC236}">
                <a16:creationId xmlns:a16="http://schemas.microsoft.com/office/drawing/2014/main" id="{728EECCF-76B5-97EA-7DCE-44F1401AD2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56583" y="-1"/>
            <a:ext cx="1535417" cy="12963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27595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01221" y="3415202"/>
            <a:ext cx="6513817" cy="3438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N. Cartiglia , INFN Torino,  12/10 MuCol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77578" y="76200"/>
            <a:ext cx="11814423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565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An R&amp;D path for the </a:t>
            </a:r>
            <a:r>
              <a:rPr lang="en-GB" dirty="0" err="1">
                <a:solidFill>
                  <a:schemeClr val="tx1"/>
                </a:solidFill>
              </a:rPr>
              <a:t>muColl</a:t>
            </a:r>
            <a:r>
              <a:rPr lang="en-GB" dirty="0">
                <a:solidFill>
                  <a:schemeClr val="tx1"/>
                </a:solidFill>
              </a:rPr>
              <a:t> silicon tracker</a:t>
            </a:r>
            <a:endParaRPr lang="en-IT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07CE12-C61B-EF4F-9CA2-7A52CCAE6B5B}"/>
              </a:ext>
            </a:extLst>
          </p:cNvPr>
          <p:cNvSpPr txBox="1"/>
          <p:nvPr/>
        </p:nvSpPr>
        <p:spPr>
          <a:xfrm>
            <a:off x="1815020" y="1948017"/>
            <a:ext cx="8561959" cy="1480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Request for the muColl tracker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State of the art of LGAD-based 4D sensors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400" dirty="0"/>
              <a:t>Path forward for a muColl tracker based on UFSD_RSD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C895B8-F557-C608-C02C-296B8C78E6E6}"/>
              </a:ext>
            </a:extLst>
          </p:cNvPr>
          <p:cNvSpPr txBox="1"/>
          <p:nvPr/>
        </p:nvSpPr>
        <p:spPr>
          <a:xfrm>
            <a:off x="3784600" y="4025900"/>
            <a:ext cx="4179349" cy="772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dirty="0">
                <a:solidFill>
                  <a:srgbClr val="800000"/>
                </a:solidFill>
              </a:rPr>
              <a:t>N. Bartosik,  </a:t>
            </a:r>
            <a:r>
              <a:rPr lang="en-IT" u="sng" dirty="0">
                <a:solidFill>
                  <a:srgbClr val="800000"/>
                </a:solidFill>
              </a:rPr>
              <a:t>N. Cartiglia</a:t>
            </a:r>
            <a:r>
              <a:rPr lang="en-IT" dirty="0">
                <a:solidFill>
                  <a:srgbClr val="800000"/>
                </a:solidFill>
              </a:rPr>
              <a:t>, N. Pastrone</a:t>
            </a:r>
            <a:br>
              <a:rPr lang="en-IT" dirty="0">
                <a:solidFill>
                  <a:srgbClr val="800000"/>
                </a:solidFill>
              </a:rPr>
            </a:br>
            <a:r>
              <a:rPr lang="en-IT" dirty="0">
                <a:solidFill>
                  <a:srgbClr val="800000"/>
                </a:solidFill>
              </a:rPr>
              <a:t>	INFN, Torino</a:t>
            </a:r>
          </a:p>
        </p:txBody>
      </p:sp>
    </p:spTree>
    <p:extLst>
      <p:ext uri="{BB962C8B-B14F-4D97-AF65-F5344CB8AC3E}">
        <p14:creationId xmlns:p14="http://schemas.microsoft.com/office/powerpoint/2010/main" val="179396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D1659-74B9-A676-2B7E-2ADAB0325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ACD5-DBBC-4041-9454-70A8D25A0F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2EEB7B-FCDB-A785-A1BC-BEDE7D6F08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150F40E-BDB1-F538-E7C1-36AD45738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RSD2 structures used in this analysis (FBK - RSD2 production) </a:t>
            </a:r>
          </a:p>
        </p:txBody>
      </p:sp>
      <p:pic>
        <p:nvPicPr>
          <p:cNvPr id="6" name="Picture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B8A4A8C2-83EC-6879-2C64-1C9D5BD4AC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541" y="3050956"/>
            <a:ext cx="8966587" cy="33814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2D9F4B-C1D7-9DC1-EFBF-F6EC81ED5D69}"/>
              </a:ext>
            </a:extLst>
          </p:cNvPr>
          <p:cNvSpPr txBox="1"/>
          <p:nvPr/>
        </p:nvSpPr>
        <p:spPr>
          <a:xfrm>
            <a:off x="8181571" y="6226789"/>
            <a:ext cx="1923925" cy="41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b="1" dirty="0"/>
              <a:t>Pitch = 1300 </a:t>
            </a:r>
            <a:r>
              <a:rPr lang="x-none" b="1" dirty="0">
                <a:latin typeface="Symbol" pitchFamily="2" charset="2"/>
              </a:rPr>
              <a:t>m</a:t>
            </a:r>
            <a:r>
              <a:rPr lang="x-none" b="1" dirty="0"/>
              <a:t>m</a:t>
            </a:r>
            <a:endParaRPr lang="x-none" b="1" baseline="3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80BF4-FB5C-2272-5D37-191D9117DD4D}"/>
              </a:ext>
            </a:extLst>
          </p:cNvPr>
          <p:cNvSpPr txBox="1"/>
          <p:nvPr/>
        </p:nvSpPr>
        <p:spPr>
          <a:xfrm>
            <a:off x="4469892" y="6240333"/>
            <a:ext cx="1837362" cy="41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1" dirty="0"/>
              <a:t>P</a:t>
            </a:r>
            <a:r>
              <a:rPr lang="x-none" b="1" dirty="0"/>
              <a:t>itch = 450 </a:t>
            </a:r>
            <a:r>
              <a:rPr lang="x-none" b="1" dirty="0">
                <a:latin typeface="Symbol" pitchFamily="2" charset="2"/>
              </a:rPr>
              <a:t>m</a:t>
            </a:r>
            <a:r>
              <a:rPr lang="x-none" b="1" dirty="0"/>
              <a:t>m</a:t>
            </a:r>
            <a:r>
              <a:rPr lang="x-none" b="1" baseline="300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B28EF0-2AED-035A-C4AC-E4799F33FA32}"/>
              </a:ext>
            </a:extLst>
          </p:cNvPr>
          <p:cNvSpPr txBox="1"/>
          <p:nvPr/>
        </p:nvSpPr>
        <p:spPr>
          <a:xfrm>
            <a:off x="1094866" y="6226789"/>
            <a:ext cx="2129109" cy="41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1" dirty="0"/>
              <a:t>     </a:t>
            </a:r>
            <a:r>
              <a:rPr lang="x-none" b="1" dirty="0"/>
              <a:t>200 x 340 </a:t>
            </a:r>
            <a:r>
              <a:rPr lang="x-none" b="1" dirty="0">
                <a:latin typeface="Symbol" pitchFamily="2" charset="2"/>
              </a:rPr>
              <a:t>m</a:t>
            </a:r>
            <a:r>
              <a:rPr lang="x-none" b="1" dirty="0"/>
              <a:t>m</a:t>
            </a:r>
            <a:r>
              <a:rPr lang="x-none" b="1" baseline="30000" dirty="0"/>
              <a:t>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343949-536A-ECD0-2C12-9797DADF3B86}"/>
              </a:ext>
            </a:extLst>
          </p:cNvPr>
          <p:cNvSpPr txBox="1"/>
          <p:nvPr/>
        </p:nvSpPr>
        <p:spPr>
          <a:xfrm>
            <a:off x="684798" y="961745"/>
            <a:ext cx="7334737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dirty="0"/>
              <a:t>In this study, the perfomance of sensors with electrodes shaped as crosses </a:t>
            </a:r>
            <a:r>
              <a:rPr lang="en-US" dirty="0"/>
              <a:t>is</a:t>
            </a:r>
            <a:r>
              <a:rPr lang="x-none" dirty="0"/>
              <a:t> presented.</a:t>
            </a:r>
          </a:p>
          <a:p>
            <a:pPr>
              <a:lnSpc>
                <a:spcPct val="130000"/>
              </a:lnSpc>
            </a:pPr>
            <a:endParaRPr lang="x-none" dirty="0"/>
          </a:p>
          <a:p>
            <a:pPr>
              <a:lnSpc>
                <a:spcPct val="130000"/>
              </a:lnSpc>
            </a:pPr>
            <a:r>
              <a:rPr lang="x-none" b="1" dirty="0"/>
              <a:t>4 different dimensions: 200, 340,  450,  and 1300 </a:t>
            </a:r>
            <a:r>
              <a:rPr lang="x-none" b="1" dirty="0">
                <a:latin typeface="Symbol" pitchFamily="2" charset="2"/>
              </a:rPr>
              <a:t>m</a:t>
            </a:r>
            <a:r>
              <a:rPr lang="x-none" b="1" dirty="0"/>
              <a:t>m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A7DC26-2028-D33D-7A2C-2486FECD73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876">
            <a:off x="9385534" y="883413"/>
            <a:ext cx="2456253" cy="21503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45DE4E-6E4C-55A0-4950-D7679DB233E9}"/>
              </a:ext>
            </a:extLst>
          </p:cNvPr>
          <p:cNvSpPr txBox="1"/>
          <p:nvPr/>
        </p:nvSpPr>
        <p:spPr>
          <a:xfrm>
            <a:off x="9564127" y="526053"/>
            <a:ext cx="198483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1" dirty="0"/>
              <a:t>P</a:t>
            </a:r>
            <a:r>
              <a:rPr lang="x-none" b="1" dirty="0"/>
              <a:t>itch = 0.45 mm</a:t>
            </a:r>
            <a:r>
              <a:rPr lang="x-none" b="1" baseline="30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1786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850687-C935-7B05-56A1-CD4B5B82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D803B9-0B00-0A92-6C92-56345307F6D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0838782E-9AE3-9C98-5163-93B5655F8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RSD position resolution (FBK RSD2 production)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42F342-F408-B9D8-FBEE-007880A946A7}"/>
              </a:ext>
            </a:extLst>
          </p:cNvPr>
          <p:cNvSpPr txBox="1"/>
          <p:nvPr/>
        </p:nvSpPr>
        <p:spPr>
          <a:xfrm>
            <a:off x="437787" y="1803902"/>
            <a:ext cx="4782388" cy="3413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RSDs at gain = 30 achieve a spatial resolution of about 2-3% of the pitch size:</a:t>
            </a:r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FF0000"/>
                </a:solidFill>
              </a:rPr>
              <a:t>RSD: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1300 x 1300 mm</a:t>
            </a:r>
            <a:r>
              <a:rPr lang="en-IT" b="1" baseline="30000" dirty="0"/>
              <a:t>2</a:t>
            </a:r>
            <a:r>
              <a:rPr lang="en-IT" b="1" dirty="0"/>
              <a:t>: </a:t>
            </a:r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>
                <a:latin typeface="+mj-lt"/>
              </a:rPr>
              <a:t>x</a:t>
            </a:r>
            <a:r>
              <a:rPr lang="en-IT" b="1" dirty="0"/>
              <a:t> ~ 30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450 x 450 mm</a:t>
            </a:r>
            <a:r>
              <a:rPr lang="en-IT" b="1" baseline="30000" dirty="0"/>
              <a:t>2</a:t>
            </a:r>
            <a:r>
              <a:rPr lang="en-IT" b="1" dirty="0"/>
              <a:t>: </a:t>
            </a:r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>
                <a:latin typeface="+mj-lt"/>
              </a:rPr>
              <a:t>x</a:t>
            </a:r>
            <a:r>
              <a:rPr lang="en-IT" b="1" dirty="0"/>
              <a:t> ~ 5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  <a:endParaRPr lang="en-IT" b="1" baseline="300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b="1" baseline="300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b="1" baseline="30000" dirty="0"/>
          </a:p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FF0000"/>
                </a:solidFill>
              </a:rPr>
              <a:t>Compared to a standard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1300 x 1300 mm</a:t>
            </a:r>
            <a:r>
              <a:rPr lang="en-IT" b="1" baseline="30000" dirty="0"/>
              <a:t>2</a:t>
            </a:r>
            <a:r>
              <a:rPr lang="en-IT" b="1" dirty="0"/>
              <a:t>: </a:t>
            </a:r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>
                <a:latin typeface="+mj-lt"/>
              </a:rPr>
              <a:t>x</a:t>
            </a:r>
            <a:r>
              <a:rPr lang="en-IT" b="1" dirty="0"/>
              <a:t> ~ 920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450 x 450 mm</a:t>
            </a:r>
            <a:r>
              <a:rPr lang="en-IT" b="1" baseline="30000" dirty="0"/>
              <a:t>2</a:t>
            </a:r>
            <a:r>
              <a:rPr lang="en-IT" b="1" dirty="0"/>
              <a:t>: </a:t>
            </a:r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>
                <a:latin typeface="+mj-lt"/>
              </a:rPr>
              <a:t>x</a:t>
            </a:r>
            <a:r>
              <a:rPr lang="en-IT" b="1" dirty="0"/>
              <a:t> ~ 320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  <a:endParaRPr lang="en-IT" b="1" baseline="30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4A2E051-9EFC-4B90-6EB2-717014A10752}"/>
              </a:ext>
            </a:extLst>
          </p:cNvPr>
          <p:cNvGrpSpPr/>
          <p:nvPr/>
        </p:nvGrpSpPr>
        <p:grpSpPr>
          <a:xfrm>
            <a:off x="4823729" y="1153531"/>
            <a:ext cx="7270959" cy="5235694"/>
            <a:chOff x="1016000" y="250256"/>
            <a:chExt cx="10607040" cy="660774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7E9E49-1672-9763-24E0-0D5AFD66C6F9}"/>
                </a:ext>
              </a:extLst>
            </p:cNvPr>
            <p:cNvGrpSpPr/>
            <p:nvPr/>
          </p:nvGrpSpPr>
          <p:grpSpPr>
            <a:xfrm>
              <a:off x="1016000" y="250256"/>
              <a:ext cx="10607040" cy="6607744"/>
              <a:chOff x="0" y="-532533"/>
              <a:chExt cx="19767257" cy="19241235"/>
            </a:xfrm>
          </p:grpSpPr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CE5E0A50-08C3-CB24-B568-A3F96377192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53173921"/>
                  </p:ext>
                </p:extLst>
              </p:nvPr>
            </p:nvGraphicFramePr>
            <p:xfrm>
              <a:off x="0" y="9783954"/>
              <a:ext cx="19767257" cy="892474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13" name="Chart 12">
                <a:extLst>
                  <a:ext uri="{FF2B5EF4-FFF2-40B4-BE49-F238E27FC236}">
                    <a16:creationId xmlns:a16="http://schemas.microsoft.com/office/drawing/2014/main" id="{0A365EF7-D3C8-839B-EA95-ADBBE3E9A99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92701856"/>
                  </p:ext>
                </p:extLst>
              </p:nvPr>
            </p:nvGraphicFramePr>
            <p:xfrm>
              <a:off x="582785" y="-532533"/>
              <a:ext cx="18753477" cy="1039527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2A20CD2-7B15-B8F3-20B2-A1BD9DA2B95E}"/>
                </a:ext>
              </a:extLst>
            </p:cNvPr>
            <p:cNvCxnSpPr/>
            <p:nvPr/>
          </p:nvCxnSpPr>
          <p:spPr>
            <a:xfrm>
              <a:off x="5567680" y="926010"/>
              <a:ext cx="0" cy="2174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C5911C8-4A95-8A4A-B508-B93D2CCBB278}"/>
              </a:ext>
            </a:extLst>
          </p:cNvPr>
          <p:cNvSpPr txBox="1"/>
          <p:nvPr/>
        </p:nvSpPr>
        <p:spPr>
          <a:xfrm>
            <a:off x="7996445" y="1688970"/>
            <a:ext cx="981359" cy="341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400" b="1" dirty="0"/>
              <a:t>g</a:t>
            </a:r>
            <a:r>
              <a:rPr lang="en-IT" sz="1400" b="1" dirty="0"/>
              <a:t>ain = 30</a:t>
            </a:r>
          </a:p>
        </p:txBody>
      </p:sp>
    </p:spTree>
    <p:extLst>
      <p:ext uri="{BB962C8B-B14F-4D97-AF65-F5344CB8AC3E}">
        <p14:creationId xmlns:p14="http://schemas.microsoft.com/office/powerpoint/2010/main" val="1377631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D51858-0229-B7BD-E934-E8D2966BA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B9E852-772B-F0F1-EA54-F5144F283C4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EF7EA798-EFA8-76FB-20EA-3AB884433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RSD temporal resolution (FBK RSD2 production)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0C002E-3139-AA7E-B86D-5C7CAC55D17D}"/>
              </a:ext>
            </a:extLst>
          </p:cNvPr>
          <p:cNvGrpSpPr/>
          <p:nvPr/>
        </p:nvGrpSpPr>
        <p:grpSpPr>
          <a:xfrm>
            <a:off x="1612964" y="2176040"/>
            <a:ext cx="9218784" cy="4178660"/>
            <a:chOff x="-304800" y="330201"/>
            <a:chExt cx="14523848" cy="7041078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BE7CEE2E-F575-732B-B2E3-7935D149C77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23950451"/>
                </p:ext>
              </p:extLst>
            </p:nvPr>
          </p:nvGraphicFramePr>
          <p:xfrm>
            <a:off x="-304800" y="330201"/>
            <a:ext cx="14523848" cy="70410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C20C4BD-F5AD-6548-2576-05E44118C10C}"/>
                </a:ext>
              </a:extLst>
            </p:cNvPr>
            <p:cNvCxnSpPr/>
            <p:nvPr/>
          </p:nvCxnSpPr>
          <p:spPr>
            <a:xfrm>
              <a:off x="4881880" y="4012110"/>
              <a:ext cx="0" cy="2174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192C81-3CAE-96A9-F653-B40E6A3EEAEB}"/>
              </a:ext>
            </a:extLst>
          </p:cNvPr>
          <p:cNvSpPr txBox="1"/>
          <p:nvPr/>
        </p:nvSpPr>
        <p:spPr>
          <a:xfrm>
            <a:off x="4967561" y="4346393"/>
            <a:ext cx="981359" cy="341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400" b="1" dirty="0"/>
              <a:t>g</a:t>
            </a:r>
            <a:r>
              <a:rPr lang="en-IT" sz="1400" b="1" dirty="0"/>
              <a:t>ain = 30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3A5871-67BC-86E2-E806-C2B3F255E1D3}"/>
              </a:ext>
            </a:extLst>
          </p:cNvPr>
          <p:cNvSpPr txBox="1"/>
          <p:nvPr/>
        </p:nvSpPr>
        <p:spPr>
          <a:xfrm>
            <a:off x="1550532" y="955827"/>
            <a:ext cx="9343649" cy="773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The resolution </a:t>
            </a:r>
            <a:r>
              <a:rPr lang="en-IT" dirty="0"/>
              <a:t>depends mostly upon the signal size and </a:t>
            </a:r>
            <a:r>
              <a:rPr lang="en-IT" b="1" dirty="0"/>
              <a:t>weakly on the pixel size</a:t>
            </a:r>
          </a:p>
          <a:p>
            <a:pPr>
              <a:lnSpc>
                <a:spcPct val="130000"/>
              </a:lnSpc>
            </a:pPr>
            <a:r>
              <a:rPr lang="en-IT" dirty="0"/>
              <a:t>RSDs at gain = 30 achieve a temporal jitter of about 20 ps</a:t>
            </a:r>
          </a:p>
        </p:txBody>
      </p:sp>
    </p:spTree>
    <p:extLst>
      <p:ext uri="{BB962C8B-B14F-4D97-AF65-F5344CB8AC3E}">
        <p14:creationId xmlns:p14="http://schemas.microsoft.com/office/powerpoint/2010/main" val="178789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0BD95C-A765-748A-8BD5-59C503E5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00FF9D-F118-5020-8F18-CAD69FD3ECD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6FEAFCF-F297-447E-5362-E4A00D6D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RSD2 performance summary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FD3762EE-87D6-FACE-54A6-336A2F74F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87" y="1212329"/>
            <a:ext cx="8608545" cy="503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85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766250-1509-4C98-8343-16FC5E02C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A8CCA4-F16E-4A79-662D-A9AB129F6FF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194847-43FA-080B-BCBC-DF9829DC4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Final goal of RSD R&amp;D: a completely new tracker</a:t>
            </a:r>
          </a:p>
        </p:txBody>
      </p:sp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77426B99-FDC4-F4E8-B595-D13BEB71C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646" y="1086927"/>
            <a:ext cx="9460706" cy="26674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F8B798-A402-44EF-7BEC-180148033B26}"/>
              </a:ext>
            </a:extLst>
          </p:cNvPr>
          <p:cNvSpPr txBox="1"/>
          <p:nvPr/>
        </p:nvSpPr>
        <p:spPr>
          <a:xfrm>
            <a:off x="906649" y="4421394"/>
            <a:ext cx="9919703" cy="22140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The design of a tracker based on RSD is truly innovative</a:t>
            </a:r>
            <a:r>
              <a:rPr lang="en-IT" dirty="0"/>
              <a:t>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It delivers ~ 20 -30 ps temporal resolution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IT" dirty="0"/>
              <a:t>or the same spatial resolution, the number of pixel is reduced by 50-100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electronic circuitry can be easily accomodated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IT" dirty="0"/>
              <a:t>he power consumption is much lower, it might even be air cooled (~ 0.1-0.2 W/cm</a:t>
            </a:r>
            <a:r>
              <a:rPr lang="en-IT" baseline="30000" dirty="0"/>
              <a:t>2</a:t>
            </a:r>
            <a:r>
              <a:rPr lang="en-IT" dirty="0"/>
              <a:t>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sensors can be really thin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B8113B-7283-6143-3D9E-F6C36DD8846B}"/>
              </a:ext>
            </a:extLst>
          </p:cNvPr>
          <p:cNvSpPr txBox="1"/>
          <p:nvPr/>
        </p:nvSpPr>
        <p:spPr>
          <a:xfrm>
            <a:off x="2666771" y="3754419"/>
            <a:ext cx="2056973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Standard tracker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FC35FE-B638-277B-67F6-7E3D4D4A5081}"/>
              </a:ext>
            </a:extLst>
          </p:cNvPr>
          <p:cNvSpPr txBox="1"/>
          <p:nvPr/>
        </p:nvSpPr>
        <p:spPr>
          <a:xfrm>
            <a:off x="7154502" y="3754419"/>
            <a:ext cx="2265364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RSD-based tracker</a:t>
            </a:r>
          </a:p>
        </p:txBody>
      </p:sp>
    </p:spTree>
    <p:extLst>
      <p:ext uri="{BB962C8B-B14F-4D97-AF65-F5344CB8AC3E}">
        <p14:creationId xmlns:p14="http://schemas.microsoft.com/office/powerpoint/2010/main" val="3372070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6B34D3-A32A-4B2B-C134-C3BC7F2B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F8F666-1A34-136E-DD07-79322D8F5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Cartiglia , INFN Torino,  12/10 </a:t>
            </a:r>
            <a:r>
              <a:rPr lang="en-US" dirty="0" err="1"/>
              <a:t>MuCol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5085BE-705D-C65F-E680-E9E561267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Matching UFSD-RSD capabilities to the muColl requests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8F0E89-4BFF-5FD3-0C64-81A311E54311}"/>
              </a:ext>
            </a:extLst>
          </p:cNvPr>
          <p:cNvGrpSpPr/>
          <p:nvPr/>
        </p:nvGrpSpPr>
        <p:grpSpPr>
          <a:xfrm>
            <a:off x="566058" y="716984"/>
            <a:ext cx="11473543" cy="1925598"/>
            <a:chOff x="566058" y="716984"/>
            <a:chExt cx="11473543" cy="192559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655698-E8CA-FD27-82CC-32604762A1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685" b="57808"/>
            <a:stretch/>
          </p:blipFill>
          <p:spPr>
            <a:xfrm>
              <a:off x="566058" y="1040899"/>
              <a:ext cx="6094828" cy="1277398"/>
            </a:xfrm>
            <a:prstGeom prst="rect">
              <a:avLst/>
            </a:prstGeom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91B035C6-FB67-0041-064E-A0EA56B77494}"/>
                </a:ext>
              </a:extLst>
            </p:cNvPr>
            <p:cNvSpPr/>
            <p:nvPr/>
          </p:nvSpPr>
          <p:spPr>
            <a:xfrm>
              <a:off x="7380515" y="716984"/>
              <a:ext cx="4659086" cy="1925598"/>
            </a:xfrm>
            <a:prstGeom prst="wedgeRectCallout">
              <a:avLst>
                <a:gd name="adj1" fmla="val -69268"/>
                <a:gd name="adj2" fmla="val 9808"/>
              </a:avLst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chemeClr val="tx1"/>
                  </a:solidFill>
                </a:rPr>
                <a:t>High occupancy and levels. </a:t>
              </a:r>
            </a:p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rgbClr val="FF0000"/>
                  </a:solidFill>
                </a:rPr>
                <a:t>TI-LGAD</a:t>
              </a:r>
              <a:r>
                <a:rPr lang="en-IT" sz="1600" b="1" dirty="0">
                  <a:solidFill>
                    <a:schemeClr val="tx1"/>
                  </a:solidFill>
                </a:rPr>
                <a:t> can be used up to 1-2E15 n/cm</a:t>
              </a:r>
              <a:r>
                <a:rPr lang="en-IT" sz="1600" b="1" baseline="30000" dirty="0">
                  <a:solidFill>
                    <a:schemeClr val="tx1"/>
                  </a:solidFill>
                </a:rPr>
                <a:t>2</a:t>
              </a:r>
            </a:p>
            <a:p>
              <a:pPr>
                <a:lnSpc>
                  <a:spcPct val="130000"/>
                </a:lnSpc>
              </a:pPr>
              <a:endParaRPr lang="en-IT" sz="1600" b="1" baseline="30000" dirty="0">
                <a:solidFill>
                  <a:schemeClr val="tx1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chemeClr val="tx1"/>
                  </a:solidFill>
                </a:rPr>
                <a:t>R&amp;D in radiation harness needed to cover the full radiation field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44B54A0-3DD6-6F7D-E928-B6817F1C3708}"/>
              </a:ext>
            </a:extLst>
          </p:cNvPr>
          <p:cNvGrpSpPr/>
          <p:nvPr/>
        </p:nvGrpSpPr>
        <p:grpSpPr>
          <a:xfrm>
            <a:off x="566058" y="2706637"/>
            <a:ext cx="11473543" cy="2013506"/>
            <a:chOff x="566058" y="2706637"/>
            <a:chExt cx="11473543" cy="20135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5BBB0CA-9C47-B3F3-5E50-C88A4042E5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685" t="43705" r="2334" b="30349"/>
            <a:stretch/>
          </p:blipFill>
          <p:spPr>
            <a:xfrm>
              <a:off x="566058" y="3429000"/>
              <a:ext cx="5942428" cy="785533"/>
            </a:xfrm>
            <a:prstGeom prst="rect">
              <a:avLst/>
            </a:prstGeom>
          </p:spPr>
        </p:pic>
        <p:sp>
          <p:nvSpPr>
            <p:cNvPr id="10" name="Rectangular Callout 9">
              <a:extLst>
                <a:ext uri="{FF2B5EF4-FFF2-40B4-BE49-F238E27FC236}">
                  <a16:creationId xmlns:a16="http://schemas.microsoft.com/office/drawing/2014/main" id="{90E734CA-99B4-7316-FBAA-6DD0E36DF773}"/>
                </a:ext>
              </a:extLst>
            </p:cNvPr>
            <p:cNvSpPr/>
            <p:nvPr/>
          </p:nvSpPr>
          <p:spPr>
            <a:xfrm>
              <a:off x="7380515" y="2706637"/>
              <a:ext cx="4659086" cy="2013506"/>
            </a:xfrm>
            <a:prstGeom prst="wedgeRectCallout">
              <a:avLst>
                <a:gd name="adj1" fmla="val -69268"/>
                <a:gd name="adj2" fmla="val -1994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chemeClr val="tx1"/>
                  </a:solidFill>
                </a:rPr>
                <a:t>Low occupancy and radiation levels. Ideal for macro-pixels. </a:t>
              </a:r>
            </a:p>
            <a:p>
              <a:pPr>
                <a:lnSpc>
                  <a:spcPct val="130000"/>
                </a:lnSpc>
              </a:pPr>
              <a:endParaRPr lang="en-IT" sz="1600" b="1" baseline="30000" dirty="0">
                <a:solidFill>
                  <a:schemeClr val="tx1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chemeClr val="tx1"/>
                  </a:solidFill>
                </a:rPr>
                <a:t>Pixel size, spatial, and temporal resolutions are a perfect fit for present RSD technology</a:t>
              </a:r>
            </a:p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rgbClr val="FF0000"/>
                  </a:solidFill>
                </a:rPr>
                <a:t>RSD</a:t>
              </a:r>
              <a:r>
                <a:rPr lang="en-IT" sz="1600" b="1" dirty="0">
                  <a:solidFill>
                    <a:schemeClr val="tx1"/>
                  </a:solidFill>
                </a:rPr>
                <a:t> will strongly reduce the number of pixels</a:t>
              </a:r>
            </a:p>
            <a:p>
              <a:pPr>
                <a:lnSpc>
                  <a:spcPct val="130000"/>
                </a:lnSpc>
              </a:pPr>
              <a:endParaRPr lang="en-IT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27900A-922A-03D4-24BC-2DA7AE5816D0}"/>
              </a:ext>
            </a:extLst>
          </p:cNvPr>
          <p:cNvGrpSpPr/>
          <p:nvPr/>
        </p:nvGrpSpPr>
        <p:grpSpPr>
          <a:xfrm>
            <a:off x="566058" y="4934020"/>
            <a:ext cx="11473543" cy="1765759"/>
            <a:chOff x="566058" y="4934020"/>
            <a:chExt cx="11473543" cy="176575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34CED0D-C2D0-CEAA-68E4-AFD375BAE1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685" t="70551" b="3502"/>
            <a:stretch/>
          </p:blipFill>
          <p:spPr>
            <a:xfrm>
              <a:off x="566058" y="5325236"/>
              <a:ext cx="6094828" cy="785533"/>
            </a:xfrm>
            <a:prstGeom prst="rect">
              <a:avLst/>
            </a:prstGeom>
          </p:spPr>
        </p:pic>
        <p:sp>
          <p:nvSpPr>
            <p:cNvPr id="11" name="Rectangular Callout 10">
              <a:extLst>
                <a:ext uri="{FF2B5EF4-FFF2-40B4-BE49-F238E27FC236}">
                  <a16:creationId xmlns:a16="http://schemas.microsoft.com/office/drawing/2014/main" id="{32C3B39B-E843-4672-5C9D-AD06B90367A5}"/>
                </a:ext>
              </a:extLst>
            </p:cNvPr>
            <p:cNvSpPr/>
            <p:nvPr/>
          </p:nvSpPr>
          <p:spPr>
            <a:xfrm>
              <a:off x="7380515" y="4934020"/>
              <a:ext cx="4659086" cy="1765759"/>
            </a:xfrm>
            <a:prstGeom prst="wedgeRectCallout">
              <a:avLst>
                <a:gd name="adj1" fmla="val -70202"/>
                <a:gd name="adj2" fmla="val -1879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30000"/>
                </a:lnSpc>
              </a:pPr>
              <a:r>
                <a:rPr lang="en-GB" sz="1600" b="1" dirty="0">
                  <a:solidFill>
                    <a:schemeClr val="tx1"/>
                  </a:solidFill>
                </a:rPr>
                <a:t>V</a:t>
              </a:r>
              <a:r>
                <a:rPr lang="en-IT" sz="1600" b="1" dirty="0">
                  <a:solidFill>
                    <a:schemeClr val="tx1"/>
                  </a:solidFill>
                </a:rPr>
                <a:t>ery Low-occupancy and radiation levels. Long strips do not provide accurate temporal resolution. </a:t>
              </a:r>
            </a:p>
            <a:p>
              <a:pPr>
                <a:lnSpc>
                  <a:spcPct val="130000"/>
                </a:lnSpc>
              </a:pPr>
              <a:endParaRPr lang="en-IT" sz="1600" b="1" baseline="30000" dirty="0">
                <a:solidFill>
                  <a:schemeClr val="tx1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en-IT" sz="1600" b="1" dirty="0">
                  <a:solidFill>
                    <a:schemeClr val="tx1"/>
                  </a:solidFill>
                </a:rPr>
                <a:t>Propose to replace it with </a:t>
              </a:r>
              <a:r>
                <a:rPr lang="en-IT" sz="1600" b="1" dirty="0">
                  <a:solidFill>
                    <a:srgbClr val="FF0000"/>
                  </a:solidFill>
                </a:rPr>
                <a:t>RSD macro pads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429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8EFEC1-016A-E742-9D2D-17299830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ACD5-DBBC-4041-9454-70A8D25A0F7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EA71E-4F47-164C-94BE-28B6E1F404A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292A0D-FF0A-FD48-AA60-39C3EC5F3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Conclusions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1903CE-A9A2-50B1-B3D3-2B39ED351C6C}"/>
              </a:ext>
            </a:extLst>
          </p:cNvPr>
          <p:cNvSpPr/>
          <p:nvPr/>
        </p:nvSpPr>
        <p:spPr>
          <a:xfrm>
            <a:off x="807328" y="5927003"/>
            <a:ext cx="8641472" cy="772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C00000"/>
                </a:solidFill>
              </a:rPr>
              <a:t>In Torino we are continuing the development of TI-LGAD and RSD for applications to the </a:t>
            </a:r>
            <a:r>
              <a:rPr lang="en-US" b="1" dirty="0" err="1">
                <a:solidFill>
                  <a:srgbClr val="C00000"/>
                </a:solidFill>
              </a:rPr>
              <a:t>muColl</a:t>
            </a:r>
            <a:r>
              <a:rPr lang="en-US" b="1" dirty="0">
                <a:solidFill>
                  <a:srgbClr val="C00000"/>
                </a:solidFill>
              </a:rPr>
              <a:t> tracker </a:t>
            </a:r>
            <a:endParaRPr lang="x-none" b="1" dirty="0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E49098-EBB2-6496-981F-8A57FF001E34}"/>
              </a:ext>
            </a:extLst>
          </p:cNvPr>
          <p:cNvSpPr/>
          <p:nvPr/>
        </p:nvSpPr>
        <p:spPr>
          <a:xfrm>
            <a:off x="1255628" y="791747"/>
            <a:ext cx="10293338" cy="69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/>
              <a:t>UFSD and RSD offer very good combined spatial and temporal performances</a:t>
            </a:r>
          </a:p>
          <a:p>
            <a:pPr>
              <a:lnSpc>
                <a:spcPct val="130000"/>
              </a:lnSpc>
            </a:pPr>
            <a:r>
              <a:rPr lang="en-US" sz="1600" dirty="0"/>
              <a:t>These designs are a good fit to the need of the </a:t>
            </a:r>
            <a:r>
              <a:rPr lang="en-US" sz="1600" dirty="0" err="1"/>
              <a:t>muColl</a:t>
            </a:r>
            <a:r>
              <a:rPr lang="en-US" sz="1600" dirty="0"/>
              <a:t> design</a:t>
            </a:r>
            <a:endParaRPr lang="x-none" sz="16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79783DF-8D1B-9939-5A8F-3A0026AD7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798" y="1823237"/>
            <a:ext cx="6531429" cy="3027589"/>
          </a:xfrm>
          <a:prstGeom prst="rect">
            <a:avLst/>
          </a:prstGeom>
        </p:spPr>
      </p:pic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0A897829-EC2B-A64F-FDD1-8772F4D6B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012328"/>
              </p:ext>
            </p:extLst>
          </p:nvPr>
        </p:nvGraphicFramePr>
        <p:xfrm>
          <a:off x="7461582" y="1957263"/>
          <a:ext cx="4235116" cy="27329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8779">
                  <a:extLst>
                    <a:ext uri="{9D8B030D-6E8A-4147-A177-3AD203B41FA5}">
                      <a16:colId xmlns:a16="http://schemas.microsoft.com/office/drawing/2014/main" val="3957088055"/>
                    </a:ext>
                  </a:extLst>
                </a:gridCol>
                <a:gridCol w="1042739">
                  <a:extLst>
                    <a:ext uri="{9D8B030D-6E8A-4147-A177-3AD203B41FA5}">
                      <a16:colId xmlns:a16="http://schemas.microsoft.com/office/drawing/2014/main" val="236830151"/>
                    </a:ext>
                  </a:extLst>
                </a:gridCol>
                <a:gridCol w="1074819">
                  <a:extLst>
                    <a:ext uri="{9D8B030D-6E8A-4147-A177-3AD203B41FA5}">
                      <a16:colId xmlns:a16="http://schemas.microsoft.com/office/drawing/2014/main" val="3182851380"/>
                    </a:ext>
                  </a:extLst>
                </a:gridCol>
                <a:gridCol w="1058779">
                  <a:extLst>
                    <a:ext uri="{9D8B030D-6E8A-4147-A177-3AD203B41FA5}">
                      <a16:colId xmlns:a16="http://schemas.microsoft.com/office/drawing/2014/main" val="648200160"/>
                    </a:ext>
                  </a:extLst>
                </a:gridCol>
              </a:tblGrid>
              <a:tr h="378449">
                <a:tc>
                  <a:txBody>
                    <a:bodyPr/>
                    <a:lstStyle/>
                    <a:p>
                      <a:r>
                        <a:rPr lang="en-GB" sz="1200" b="1" dirty="0"/>
                        <a:t>C</a:t>
                      </a:r>
                      <a:r>
                        <a:rPr lang="en-IT" sz="1200" b="1" dirty="0"/>
                        <a:t>ell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N</a:t>
                      </a:r>
                      <a:r>
                        <a:rPr lang="en-IT" sz="1200" b="1" dirty="0"/>
                        <a:t>umber of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200" b="1" dirty="0"/>
                        <a:t>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b="1" dirty="0"/>
                        <a:t>Detector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038441"/>
                  </a:ext>
                </a:extLst>
              </a:tr>
              <a:tr h="75689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T</a:t>
                      </a:r>
                      <a:r>
                        <a:rPr lang="en-IT" sz="1100" b="1" dirty="0"/>
                        <a:t>o be decided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IT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100" b="1" dirty="0"/>
                        <a:t>50 um</a:t>
                      </a:r>
                    </a:p>
                    <a:p>
                      <a:endParaRPr lang="en-IT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T" sz="1600" b="1" dirty="0"/>
                        <a:t>TI_LGAD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2951509"/>
                  </a:ext>
                </a:extLst>
              </a:tr>
              <a:tr h="756898">
                <a:tc>
                  <a:txBody>
                    <a:bodyPr/>
                    <a:lstStyle/>
                    <a:p>
                      <a:pPr algn="ctr"/>
                      <a:r>
                        <a:rPr lang="en-IT" sz="1100" b="1" dirty="0"/>
                        <a:t>200 um x </a:t>
                      </a:r>
                    </a:p>
                    <a:p>
                      <a:pPr algn="ctr"/>
                      <a:r>
                        <a:rPr lang="en-IT" sz="1100" b="1" dirty="0"/>
                        <a:t>2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100" b="1" dirty="0"/>
                        <a:t>1/8 # of present design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100" b="1" dirty="0"/>
                        <a:t>50 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600" b="1" dirty="0"/>
                        <a:t>RSD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923248"/>
                  </a:ext>
                </a:extLst>
              </a:tr>
              <a:tr h="7568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100" b="1" dirty="0"/>
                        <a:t>200 um x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100" b="1" dirty="0"/>
                        <a:t>2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/>
                        <a:t>S</a:t>
                      </a:r>
                      <a:r>
                        <a:rPr lang="en-IT" sz="1100" b="1" dirty="0"/>
                        <a:t>imilar to the present design</a:t>
                      </a:r>
                    </a:p>
                    <a:p>
                      <a:pPr algn="ctr"/>
                      <a:endParaRPr lang="en-IT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100" b="1" dirty="0"/>
                        <a:t>50 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sz="1600" b="1" dirty="0"/>
                        <a:t>RSD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852846"/>
                  </a:ext>
                </a:extLst>
              </a:tr>
            </a:tbl>
          </a:graphicData>
        </a:graphic>
      </p:graphicFrame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6EC2FF5-B7F1-4FB3-E567-27A6FC87C167}"/>
              </a:ext>
            </a:extLst>
          </p:cNvPr>
          <p:cNvCxnSpPr>
            <a:cxnSpLocks/>
          </p:cNvCxnSpPr>
          <p:nvPr/>
        </p:nvCxnSpPr>
        <p:spPr>
          <a:xfrm flipH="1" flipV="1">
            <a:off x="3695700" y="4898994"/>
            <a:ext cx="647700" cy="244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FB5C7151-E8E1-6D9C-EFD3-98F7559219CB}"/>
              </a:ext>
            </a:extLst>
          </p:cNvPr>
          <p:cNvSpPr/>
          <p:nvPr/>
        </p:nvSpPr>
        <p:spPr>
          <a:xfrm>
            <a:off x="2273300" y="4000500"/>
            <a:ext cx="1422400" cy="8596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5E7BE6F-4B45-DF95-F2BA-10631199B3FB}"/>
              </a:ext>
            </a:extLst>
          </p:cNvPr>
          <p:cNvSpPr/>
          <p:nvPr/>
        </p:nvSpPr>
        <p:spPr>
          <a:xfrm>
            <a:off x="2726816" y="5106947"/>
            <a:ext cx="6264783" cy="69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Very difficult (impossible?) to achieve good timing with strips</a:t>
            </a:r>
          </a:p>
          <a:p>
            <a:pPr>
              <a:lnSpc>
                <a:spcPct val="130000"/>
              </a:lnSpc>
            </a:pPr>
            <a:r>
              <a:rPr lang="en-US" sz="1600" b="1" dirty="0"/>
              <a:t>Better to use macro-pads?</a:t>
            </a:r>
            <a:endParaRPr lang="x-none" sz="16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991BB7-A0CA-DD76-C6DC-1009860248C2}"/>
              </a:ext>
            </a:extLst>
          </p:cNvPr>
          <p:cNvSpPr/>
          <p:nvPr/>
        </p:nvSpPr>
        <p:spPr>
          <a:xfrm>
            <a:off x="4508500" y="4000500"/>
            <a:ext cx="901700" cy="7732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64D48A9-B38A-CDDB-7D6B-053578038D34}"/>
              </a:ext>
            </a:extLst>
          </p:cNvPr>
          <p:cNvCxnSpPr>
            <a:cxnSpLocks/>
          </p:cNvCxnSpPr>
          <p:nvPr/>
        </p:nvCxnSpPr>
        <p:spPr>
          <a:xfrm flipV="1">
            <a:off x="4343400" y="4802659"/>
            <a:ext cx="615950" cy="3553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F1EC6C4-5223-0D65-2272-9903B9AD1B71}"/>
              </a:ext>
            </a:extLst>
          </p:cNvPr>
          <p:cNvSpPr txBox="1"/>
          <p:nvPr/>
        </p:nvSpPr>
        <p:spPr>
          <a:xfrm>
            <a:off x="8295424" y="1538606"/>
            <a:ext cx="2254143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Proposed detector</a:t>
            </a:r>
          </a:p>
        </p:txBody>
      </p:sp>
    </p:spTree>
    <p:extLst>
      <p:ext uri="{BB962C8B-B14F-4D97-AF65-F5344CB8AC3E}">
        <p14:creationId xmlns:p14="http://schemas.microsoft.com/office/powerpoint/2010/main" val="326143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D71C0E-AB88-B7D3-E1D2-8D86C067A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AAC189-2ECD-CA95-585A-8602214C4EE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0A352-5574-6B81-D2CB-5D21ED82DB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Setting the stage: resolution and occupancy</a:t>
            </a:r>
          </a:p>
        </p:txBody>
      </p:sp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E0C929DC-21B1-0F23-F59E-CB326A1C4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475" y="3428491"/>
            <a:ext cx="4268764" cy="28599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055552-C154-6200-2639-F248399C923C}"/>
              </a:ext>
            </a:extLst>
          </p:cNvPr>
          <p:cNvSpPr txBox="1"/>
          <p:nvPr/>
        </p:nvSpPr>
        <p:spPr>
          <a:xfrm>
            <a:off x="919534" y="3647083"/>
            <a:ext cx="5075428" cy="2213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Fairly stringent requests for resolutions </a:t>
            </a:r>
          </a:p>
          <a:p>
            <a:pPr>
              <a:lnSpc>
                <a:spcPct val="130000"/>
              </a:lnSpc>
            </a:pPr>
            <a:r>
              <a:rPr lang="en-GB" b="1" dirty="0"/>
              <a:t>V</a:t>
            </a:r>
            <a:r>
              <a:rPr lang="en-IT" b="1" dirty="0"/>
              <a:t>ery high occupancy in the vertex detector</a:t>
            </a:r>
          </a:p>
          <a:p>
            <a:pPr>
              <a:lnSpc>
                <a:spcPct val="130000"/>
              </a:lnSpc>
            </a:pPr>
            <a:r>
              <a:rPr lang="en-IT" dirty="0"/>
              <a:t>To be combined with: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As low as possible material budget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As low as possible power consumption</a:t>
            </a:r>
          </a:p>
          <a:p>
            <a:pPr>
              <a:lnSpc>
                <a:spcPct val="130000"/>
              </a:lnSpc>
            </a:pPr>
            <a:endParaRPr lang="en-IT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5294D5-904B-568C-CEE1-B72B5925C4B1}"/>
              </a:ext>
            </a:extLst>
          </p:cNvPr>
          <p:cNvGrpSpPr/>
          <p:nvPr/>
        </p:nvGrpSpPr>
        <p:grpSpPr>
          <a:xfrm>
            <a:off x="480934" y="787591"/>
            <a:ext cx="10857498" cy="2456352"/>
            <a:chOff x="546248" y="972139"/>
            <a:chExt cx="10857498" cy="245635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78BFB16-3E58-D8D4-352C-D3F4C6B8D341}"/>
                </a:ext>
              </a:extLst>
            </p:cNvPr>
            <p:cNvGrpSpPr/>
            <p:nvPr/>
          </p:nvGrpSpPr>
          <p:grpSpPr>
            <a:xfrm>
              <a:off x="546248" y="1003314"/>
              <a:ext cx="5822000" cy="2304520"/>
              <a:chOff x="1311965" y="1278048"/>
              <a:chExt cx="5579440" cy="1984953"/>
            </a:xfrm>
          </p:grpSpPr>
          <p:pic>
            <p:nvPicPr>
              <p:cNvPr id="6" name="Picture 5" descr="Chart&#10;&#10;Description automatically generated">
                <a:extLst>
                  <a:ext uri="{FF2B5EF4-FFF2-40B4-BE49-F238E27FC236}">
                    <a16:creationId xmlns:a16="http://schemas.microsoft.com/office/drawing/2014/main" id="{17EAC533-07B4-9786-C744-1676B447B9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53038" b="1334"/>
              <a:stretch/>
            </p:blipFill>
            <p:spPr>
              <a:xfrm>
                <a:off x="1311965" y="1278048"/>
                <a:ext cx="4343482" cy="198495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B992C2E-6909-F432-C676-543657A69635}"/>
                      </a:ext>
                    </a:extLst>
                  </p:cNvPr>
                  <p:cNvSpPr txBox="1"/>
                  <p:nvPr/>
                </p:nvSpPr>
                <p:spPr>
                  <a:xfrm>
                    <a:off x="3075011" y="1647021"/>
                    <a:ext cx="3014981" cy="22373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T" sz="1400" b="1" i="1" smtClean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T" sz="1400" b="1" i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en-IT" sz="1400" b="1" i="0" smtClean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∅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T" sz="1400" b="1" i="1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T" sz="1400" b="1" i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𝐳</m:t>
                            </m:r>
                          </m:sub>
                        </m:sSub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𝟗𝟎</m:t>
                        </m:r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IT" sz="1400" b="1" i="1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T" sz="1400" b="1" i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rgbClr val="221A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 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221A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𝐩𝐬</m:t>
                        </m:r>
                      </m:oMath>
                    </a14:m>
                    <a:r>
                      <a:rPr lang="en-IT" sz="1400" b="1" dirty="0">
                        <a:solidFill>
                          <a:srgbClr val="221AC0"/>
                        </a:solidFill>
                      </a:rPr>
                      <a:t> (strips)</a:t>
                    </a: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B992C2E-6909-F432-C676-543657A6963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5011" y="1647021"/>
                    <a:ext cx="3014981" cy="22373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205" t="-9524" r="-2410" b="-38095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A632DBB0-8EE9-5C2D-39E9-0B4284FF0F88}"/>
                      </a:ext>
                    </a:extLst>
                  </p:cNvPr>
                  <p:cNvSpPr txBox="1"/>
                  <p:nvPr/>
                </p:nvSpPr>
                <p:spPr>
                  <a:xfrm>
                    <a:off x="3075011" y="1919757"/>
                    <a:ext cx="3632540" cy="22373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IT" sz="1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T" sz="1400" b="1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en-IT" sz="1400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∅</m:t>
                            </m:r>
                          </m:sub>
                        </m:sSub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IT" sz="14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T" sz="1400" b="1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𝐳</m:t>
                            </m:r>
                          </m:sub>
                        </m:sSub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𝟗𝟎</m:t>
                        </m:r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IT" sz="14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T" sz="1400" b="1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en-US" sz="1400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 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𝐩𝐬</m:t>
                        </m:r>
                      </m:oMath>
                    </a14:m>
                    <a:r>
                      <a:rPr lang="en-IT" sz="1400" b="1" dirty="0">
                        <a:solidFill>
                          <a:srgbClr val="00B050"/>
                        </a:solidFill>
                      </a:rPr>
                      <a:t> (macropixels)</a:t>
                    </a: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A632DBB0-8EE9-5C2D-39E9-0B4284FF0F8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5011" y="1919757"/>
                    <a:ext cx="3632540" cy="2237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003" t="-9524" r="-2341" b="-38095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9E2A448D-FF05-EE71-E9F9-EAF84DA7D999}"/>
                      </a:ext>
                    </a:extLst>
                  </p:cNvPr>
                  <p:cNvSpPr txBox="1"/>
                  <p:nvPr/>
                </p:nvSpPr>
                <p:spPr>
                  <a:xfrm>
                    <a:off x="3075011" y="2184605"/>
                    <a:ext cx="3816394" cy="244663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IT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T" sz="1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𝛔</m:t>
                              </m:r>
                            </m:e>
                            <m:sub>
                              <m:r>
                                <a:rPr lang="en-IT" sz="1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∅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𝛍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𝐦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IT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T" sz="1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𝛔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𝐳</m:t>
                              </m:r>
                            </m:sub>
                          </m:sSub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𝛍</m:t>
                          </m:r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𝐦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IT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T" sz="14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𝛔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𝐭</m:t>
                              </m:r>
                            </m:sub>
                          </m:sSub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 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𝐩𝐬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𝐩𝐢𝐱𝐞𝐥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𝟐𝟓𝐱𝟐𝟓</m:t>
                          </m:r>
                          <m:r>
                            <a:rPr lang="en-US" sz="1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𝛍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𝐦</m:t>
                          </m:r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IT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9E2A448D-FF05-EE71-E9F9-EAF84DA7D99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5011" y="2184605"/>
                    <a:ext cx="3816394" cy="24466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952" b="-21739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0" name="Picture 9" descr="Chart&#10;&#10;Description automatically generated">
              <a:extLst>
                <a:ext uri="{FF2B5EF4-FFF2-40B4-BE49-F238E27FC236}">
                  <a16:creationId xmlns:a16="http://schemas.microsoft.com/office/drawing/2014/main" id="{EE2FBAD5-A1F1-35CD-E7A3-313A9771F5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748"/>
            <a:stretch/>
          </p:blipFill>
          <p:spPr>
            <a:xfrm>
              <a:off x="6650475" y="972139"/>
              <a:ext cx="4753271" cy="233569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8AF223-2341-5B29-176B-195B1FEE9CD9}"/>
                </a:ext>
              </a:extLst>
            </p:cNvPr>
            <p:cNvSpPr/>
            <p:nvPr/>
          </p:nvSpPr>
          <p:spPr>
            <a:xfrm>
              <a:off x="4377094" y="2998650"/>
              <a:ext cx="782735" cy="4298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1BD2D90-E4ED-7461-175A-7F6949D5FDD0}"/>
                </a:ext>
              </a:extLst>
            </p:cNvPr>
            <p:cNvSpPr/>
            <p:nvPr/>
          </p:nvSpPr>
          <p:spPr>
            <a:xfrm>
              <a:off x="6228408" y="2925729"/>
              <a:ext cx="782735" cy="4298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43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66025-8BB9-2B4C-8874-4D97EDEB0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A50FA-B2A0-B24E-9ED7-1903E6A2F5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8B0541C8-9C28-6DB7-EAE8-D0C260ED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First design innovation: </a:t>
            </a:r>
            <a:r>
              <a:rPr lang="en-US" sz="3200" dirty="0">
                <a:solidFill>
                  <a:schemeClr val="accent1"/>
                </a:solidFill>
              </a:rPr>
              <a:t>low gain avalanche diode (LGAD)</a:t>
            </a:r>
            <a:endParaRPr lang="en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DCE66A-F885-5844-ACD2-B2B16221E1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041" y="880089"/>
            <a:ext cx="6851312" cy="25587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5C925F0-FE5C-FC47-AAAC-160B8E8D5B16}"/>
              </a:ext>
            </a:extLst>
          </p:cNvPr>
          <p:cNvSpPr/>
          <p:nvPr/>
        </p:nvSpPr>
        <p:spPr>
          <a:xfrm>
            <a:off x="866130" y="3584806"/>
            <a:ext cx="9772206" cy="69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800000"/>
                </a:solidFill>
              </a:rPr>
              <a:t>High field obtained by adding an extra doping layer</a:t>
            </a:r>
          </a:p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000000"/>
                </a:solidFill>
              </a:rPr>
              <a:t>E ~ 300 kV/cm, closed to breakdown voltage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9037F0-B88C-DE48-8433-CF75B7A21E11}"/>
              </a:ext>
            </a:extLst>
          </p:cNvPr>
          <p:cNvSpPr txBox="1"/>
          <p:nvPr/>
        </p:nvSpPr>
        <p:spPr>
          <a:xfrm>
            <a:off x="750651" y="4282493"/>
            <a:ext cx="11275697" cy="10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low-gain mechanism, obtained with a moderately doped p-implant,  is the defining feature of the design.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low gain allows segmenting and keeping the shot noise below the electronic noise,  since the leakage current is low.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9658C9-4C02-D948-9723-91A595726ECE}"/>
              </a:ext>
            </a:extLst>
          </p:cNvPr>
          <p:cNvSpPr/>
          <p:nvPr/>
        </p:nvSpPr>
        <p:spPr>
          <a:xfrm>
            <a:off x="9735392" y="2936511"/>
            <a:ext cx="2185675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/>
              <a:t>The gain layer: </a:t>
            </a:r>
          </a:p>
          <a:p>
            <a:r>
              <a:rPr lang="en-US" sz="1400"/>
              <a:t>a parallel plate capacitor with high field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E751D4-0B8C-0F40-AF93-6E9EC4B62614}"/>
              </a:ext>
            </a:extLst>
          </p:cNvPr>
          <p:cNvSpPr/>
          <p:nvPr/>
        </p:nvSpPr>
        <p:spPr>
          <a:xfrm>
            <a:off x="9339777" y="1566519"/>
            <a:ext cx="2098714" cy="10970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221C59-3624-8A42-9824-33EC9E553F40}"/>
              </a:ext>
            </a:extLst>
          </p:cNvPr>
          <p:cNvSpPr/>
          <p:nvPr/>
        </p:nvSpPr>
        <p:spPr>
          <a:xfrm>
            <a:off x="9628970" y="1566519"/>
            <a:ext cx="1528591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9FE13F-198E-3A43-9396-0D5B6FAC0A22}"/>
              </a:ext>
            </a:extLst>
          </p:cNvPr>
          <p:cNvSpPr/>
          <p:nvPr/>
        </p:nvSpPr>
        <p:spPr>
          <a:xfrm rot="5400000">
            <a:off x="9116686" y="1963126"/>
            <a:ext cx="925417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844F46-1830-8C47-8A87-037A3333A5F5}"/>
              </a:ext>
            </a:extLst>
          </p:cNvPr>
          <p:cNvSpPr/>
          <p:nvPr/>
        </p:nvSpPr>
        <p:spPr>
          <a:xfrm rot="5400000">
            <a:off x="10752691" y="1963126"/>
            <a:ext cx="925417" cy="132202"/>
          </a:xfrm>
          <a:prstGeom prst="rect">
            <a:avLst/>
          </a:prstGeom>
          <a:solidFill>
            <a:srgbClr val="221AC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D75D22-6415-9A49-B8AA-40A011691278}"/>
              </a:ext>
            </a:extLst>
          </p:cNvPr>
          <p:cNvSpPr/>
          <p:nvPr/>
        </p:nvSpPr>
        <p:spPr>
          <a:xfrm>
            <a:off x="9728122" y="2250943"/>
            <a:ext cx="1342834" cy="8400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B91BC1-FB30-F347-B808-F012955E9DF2}"/>
              </a:ext>
            </a:extLst>
          </p:cNvPr>
          <p:cNvSpPr txBox="1"/>
          <p:nvPr/>
        </p:nvSpPr>
        <p:spPr>
          <a:xfrm>
            <a:off x="8628396" y="1770625"/>
            <a:ext cx="647934" cy="3332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50"/>
              <a:t>zoom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DABFAD-5A47-9945-B729-24BCF3B88376}"/>
              </a:ext>
            </a:extLst>
          </p:cNvPr>
          <p:cNvCxnSpPr>
            <a:cxnSpLocks/>
          </p:cNvCxnSpPr>
          <p:nvPr/>
        </p:nvCxnSpPr>
        <p:spPr>
          <a:xfrm>
            <a:off x="8322496" y="2103858"/>
            <a:ext cx="1017280" cy="559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61CD65-E76C-9A40-83BE-ACC41C8BB780}"/>
              </a:ext>
            </a:extLst>
          </p:cNvPr>
          <p:cNvCxnSpPr>
            <a:cxnSpLocks/>
          </p:cNvCxnSpPr>
          <p:nvPr/>
        </p:nvCxnSpPr>
        <p:spPr>
          <a:xfrm flipV="1">
            <a:off x="8348745" y="1566519"/>
            <a:ext cx="991031" cy="139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8A9EA83-6E7C-BA4D-B594-02411C47BDE7}"/>
              </a:ext>
            </a:extLst>
          </p:cNvPr>
          <p:cNvSpPr txBox="1"/>
          <p:nvPr/>
        </p:nvSpPr>
        <p:spPr>
          <a:xfrm>
            <a:off x="9616821" y="1712438"/>
            <a:ext cx="1418978" cy="48981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b="1"/>
              <a:t>Drift area with gain</a:t>
            </a:r>
          </a:p>
          <a:p>
            <a:pPr>
              <a:lnSpc>
                <a:spcPct val="130000"/>
              </a:lnSpc>
            </a:pPr>
            <a:r>
              <a:rPr lang="en-US" sz="1050" b="1"/>
              <a:t>0.5 – 2 </a:t>
            </a:r>
            <a:r>
              <a:rPr lang="en-US" sz="1050" b="1">
                <a:latin typeface="Symbol" pitchFamily="2" charset="2"/>
              </a:rPr>
              <a:t>m</a:t>
            </a:r>
            <a:r>
              <a:rPr lang="en-US" sz="1050" b="1"/>
              <a:t>m long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343F879-4BD8-3D48-B77B-4B1A9D01A929}"/>
              </a:ext>
            </a:extLst>
          </p:cNvPr>
          <p:cNvCxnSpPr>
            <a:cxnSpLocks/>
          </p:cNvCxnSpPr>
          <p:nvPr/>
        </p:nvCxnSpPr>
        <p:spPr>
          <a:xfrm flipV="1">
            <a:off x="10043517" y="2373922"/>
            <a:ext cx="282793" cy="586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D81154-66B3-BC44-92EA-356F7349F05C}"/>
              </a:ext>
            </a:extLst>
          </p:cNvPr>
          <p:cNvCxnSpPr/>
          <p:nvPr/>
        </p:nvCxnSpPr>
        <p:spPr>
          <a:xfrm>
            <a:off x="10988410" y="1781121"/>
            <a:ext cx="0" cy="4316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CC42F8-385D-9D49-AF11-B9D45BDBFCBB}"/>
              </a:ext>
            </a:extLst>
          </p:cNvPr>
          <p:cNvSpPr txBox="1"/>
          <p:nvPr/>
        </p:nvSpPr>
        <p:spPr>
          <a:xfrm>
            <a:off x="2620341" y="5203954"/>
            <a:ext cx="6655989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Low gain is the key ingredient to good temporal resolution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BE9805-3C04-841A-D600-C46B24CCCDE9}"/>
              </a:ext>
            </a:extLst>
          </p:cNvPr>
          <p:cNvSpPr txBox="1"/>
          <p:nvPr/>
        </p:nvSpPr>
        <p:spPr>
          <a:xfrm>
            <a:off x="2173578" y="5901905"/>
            <a:ext cx="8713839" cy="412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LGAD optimized for timing are often called Ultra-Fast Silicon Detector (UFSD)</a:t>
            </a:r>
          </a:p>
        </p:txBody>
      </p:sp>
    </p:spTree>
    <p:extLst>
      <p:ext uri="{BB962C8B-B14F-4D97-AF65-F5344CB8AC3E}">
        <p14:creationId xmlns:p14="http://schemas.microsoft.com/office/powerpoint/2010/main" val="314784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4395D96-1561-D8C0-9B4D-D4A3FC5B2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49" y="-49815"/>
            <a:ext cx="11814423" cy="667871"/>
          </a:xfrm>
        </p:spPr>
        <p:txBody>
          <a:bodyPr/>
          <a:lstStyle/>
          <a:p>
            <a:r>
              <a:rPr lang="en-US" dirty="0"/>
              <a:t>Summary of UFSD temporal resolution</a:t>
            </a:r>
            <a:endParaRPr lang="en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250" y="1070279"/>
            <a:ext cx="7419610" cy="41369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61047" y="1854234"/>
            <a:ext cx="2191626" cy="3422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/>
              <a:t>Resolution without gain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8567585" y="2196444"/>
            <a:ext cx="694915" cy="207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65C5AB5-5C1F-B749-85DC-25FF970986AB}"/>
              </a:ext>
            </a:extLst>
          </p:cNvPr>
          <p:cNvSpPr txBox="1"/>
          <p:nvPr/>
        </p:nvSpPr>
        <p:spPr>
          <a:xfrm>
            <a:off x="1854189" y="5353220"/>
            <a:ext cx="7640233" cy="1134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There are now hundreds of measurements on 45-55 </a:t>
            </a:r>
            <a:r>
              <a:rPr lang="en-US" b="1" dirty="0">
                <a:latin typeface="Symbol" pitchFamily="2" charset="2"/>
              </a:rPr>
              <a:t>m</a:t>
            </a:r>
            <a:r>
              <a:rPr lang="en-US" b="1" dirty="0"/>
              <a:t>m-thick UFSDs</a:t>
            </a:r>
          </a:p>
          <a:p>
            <a:pPr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r>
              <a:rPr lang="en-US" b="1" dirty="0">
                <a:sym typeface="Wingdings" pitchFamily="2" charset="2"/>
              </a:rPr>
              <a:t> Current sensor choice for the ATLAS and CMS timing layers</a:t>
            </a:r>
            <a:r>
              <a:rPr lang="en-US" b="1" dirty="0"/>
              <a:t>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57E63A7-3A70-EF45-8225-15B111682714}"/>
              </a:ext>
            </a:extLst>
          </p:cNvPr>
          <p:cNvSpPr/>
          <p:nvPr/>
        </p:nvSpPr>
        <p:spPr>
          <a:xfrm>
            <a:off x="3605645" y="3813464"/>
            <a:ext cx="363682" cy="5715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608907-376C-8B44-BFBE-7822F4CE4DC9}"/>
              </a:ext>
            </a:extLst>
          </p:cNvPr>
          <p:cNvCxnSpPr/>
          <p:nvPr/>
        </p:nvCxnSpPr>
        <p:spPr>
          <a:xfrm flipV="1">
            <a:off x="3138055" y="4384964"/>
            <a:ext cx="467590" cy="9682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268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934CA-6B3B-EF4A-A228-6EDCCF152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196E96-2F31-4B4F-9583-DB95D62040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334FBD-008B-254B-9BDB-1889BA6FE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</p:spPr>
        <p:txBody>
          <a:bodyPr/>
          <a:lstStyle/>
          <a:p>
            <a:r>
              <a:rPr lang="en-US" dirty="0"/>
              <a:t>UFSD: State-of-the art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FB6C8-329E-744A-B929-F7C97B15AD8C}"/>
              </a:ext>
            </a:extLst>
          </p:cNvPr>
          <p:cNvSpPr txBox="1"/>
          <p:nvPr/>
        </p:nvSpPr>
        <p:spPr>
          <a:xfrm>
            <a:off x="9216100" y="613204"/>
            <a:ext cx="630015" cy="3059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>
                <a:solidFill>
                  <a:schemeClr val="bg1"/>
                </a:solidFill>
              </a:rPr>
              <a:t>Physicist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A5A893C-5666-9443-8EAA-98564ED7FFCF}"/>
              </a:ext>
            </a:extLst>
          </p:cNvPr>
          <p:cNvGrpSpPr/>
          <p:nvPr/>
        </p:nvGrpSpPr>
        <p:grpSpPr>
          <a:xfrm>
            <a:off x="2190896" y="760931"/>
            <a:ext cx="2387482" cy="1396002"/>
            <a:chOff x="530481" y="480377"/>
            <a:chExt cx="4727319" cy="2451778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C5AB40EC-8CCF-B247-8589-E78F97DCA443}"/>
                </a:ext>
              </a:extLst>
            </p:cNvPr>
            <p:cNvGrpSpPr/>
            <p:nvPr/>
          </p:nvGrpSpPr>
          <p:grpSpPr>
            <a:xfrm>
              <a:off x="530481" y="1478161"/>
              <a:ext cx="4727319" cy="1453994"/>
              <a:chOff x="720981" y="1878211"/>
              <a:chExt cx="2386941" cy="1453994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BE375BBC-35B9-874B-96A9-529F86A7CBED}"/>
                  </a:ext>
                </a:extLst>
              </p:cNvPr>
              <p:cNvSpPr/>
              <p:nvPr/>
            </p:nvSpPr>
            <p:spPr>
              <a:xfrm>
                <a:off x="720981" y="1878211"/>
                <a:ext cx="2386941" cy="1365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ECFC214C-0B75-FE4C-B22F-22B7AE26EC70}"/>
                  </a:ext>
                </a:extLst>
              </p:cNvPr>
              <p:cNvSpPr/>
              <p:nvPr/>
            </p:nvSpPr>
            <p:spPr>
              <a:xfrm>
                <a:off x="720981" y="3224205"/>
                <a:ext cx="2386941" cy="10800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45CF921F-7537-4D41-A8B3-808586AC6FC2}"/>
                </a:ext>
              </a:extLst>
            </p:cNvPr>
            <p:cNvGrpSpPr/>
            <p:nvPr/>
          </p:nvGrpSpPr>
          <p:grpSpPr>
            <a:xfrm>
              <a:off x="991320" y="1478161"/>
              <a:ext cx="1470102" cy="201817"/>
              <a:chOff x="1181820" y="1878211"/>
              <a:chExt cx="1470102" cy="201817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89DFF368-5D4B-F746-8E28-49BD97298779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49DA0D7-6C1C-7144-937A-9B485CD534DD}"/>
                  </a:ext>
                </a:extLst>
              </p:cNvPr>
              <p:cNvSpPr/>
              <p:nvPr/>
            </p:nvSpPr>
            <p:spPr>
              <a:xfrm>
                <a:off x="1313526" y="2006861"/>
                <a:ext cx="1201850" cy="5825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84E47B5C-D8E7-3E4D-95E2-3111F4BBBC7B}"/>
                  </a:ext>
                </a:extLst>
              </p:cNvPr>
              <p:cNvSpPr/>
              <p:nvPr/>
            </p:nvSpPr>
            <p:spPr>
              <a:xfrm>
                <a:off x="1181820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A0CE473E-401E-1A4E-B68D-130F455FB05D}"/>
                  </a:ext>
                </a:extLst>
              </p:cNvPr>
              <p:cNvSpPr/>
              <p:nvPr/>
            </p:nvSpPr>
            <p:spPr>
              <a:xfrm>
                <a:off x="2566669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84CC89F-74A4-A843-85D1-126432B3A38D}"/>
                </a:ext>
              </a:extLst>
            </p:cNvPr>
            <p:cNvSpPr txBox="1"/>
            <p:nvPr/>
          </p:nvSpPr>
          <p:spPr>
            <a:xfrm>
              <a:off x="1272637" y="480377"/>
              <a:ext cx="3558707" cy="5373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>
                  <a:ln w="0"/>
                  <a:solidFill>
                    <a:srgbClr val="FF0000"/>
                  </a:solidFill>
                </a:rPr>
                <a:t>No gain area ~ 50 um</a:t>
              </a: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48E149C-C695-044D-B396-BF73F9DACFDC}"/>
                </a:ext>
              </a:extLst>
            </p:cNvPr>
            <p:cNvGrpSpPr/>
            <p:nvPr/>
          </p:nvGrpSpPr>
          <p:grpSpPr>
            <a:xfrm>
              <a:off x="3359011" y="1479268"/>
              <a:ext cx="1470102" cy="201817"/>
              <a:chOff x="1181820" y="1878211"/>
              <a:chExt cx="1470102" cy="201817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7A5A710-5114-CB4E-A707-A0AB8E8CC947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7CB55C3-49BC-0741-AF2A-22BE3CFC16D6}"/>
                  </a:ext>
                </a:extLst>
              </p:cNvPr>
              <p:cNvSpPr/>
              <p:nvPr/>
            </p:nvSpPr>
            <p:spPr>
              <a:xfrm>
                <a:off x="1319813" y="2006861"/>
                <a:ext cx="1201850" cy="5825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BC217BC9-BCB1-E349-8465-12038FF15977}"/>
                  </a:ext>
                </a:extLst>
              </p:cNvPr>
              <p:cNvSpPr/>
              <p:nvPr/>
            </p:nvSpPr>
            <p:spPr>
              <a:xfrm>
                <a:off x="1181820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E6C841E-D0F8-264B-B8EB-D23598FE73F2}"/>
                  </a:ext>
                </a:extLst>
              </p:cNvPr>
              <p:cNvSpPr/>
              <p:nvPr/>
            </p:nvSpPr>
            <p:spPr>
              <a:xfrm>
                <a:off x="2566669" y="1880428"/>
                <a:ext cx="85253" cy="199600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3C6B12C-77B8-4B4A-8CE6-572F042CAB87}"/>
                </a:ext>
              </a:extLst>
            </p:cNvPr>
            <p:cNvSpPr/>
            <p:nvPr/>
          </p:nvSpPr>
          <p:spPr>
            <a:xfrm>
              <a:off x="2839404" y="1478161"/>
              <a:ext cx="106127" cy="6424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0E99D4C2-7E91-6347-9C18-42D73D5B8F9C}"/>
                </a:ext>
              </a:extLst>
            </p:cNvPr>
            <p:cNvCxnSpPr>
              <a:cxnSpLocks/>
            </p:cNvCxnSpPr>
            <p:nvPr/>
          </p:nvCxnSpPr>
          <p:spPr>
            <a:xfrm>
              <a:off x="2126711" y="1423072"/>
              <a:ext cx="151478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37D9E08-878A-8946-84C1-96253B2BFEF0}"/>
              </a:ext>
            </a:extLst>
          </p:cNvPr>
          <p:cNvGrpSpPr/>
          <p:nvPr/>
        </p:nvGrpSpPr>
        <p:grpSpPr>
          <a:xfrm>
            <a:off x="7370039" y="1357390"/>
            <a:ext cx="2389149" cy="829192"/>
            <a:chOff x="311505" y="1475858"/>
            <a:chExt cx="4730619" cy="145629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8671D9B-3A52-5848-A7D1-8B9B63451670}"/>
                </a:ext>
              </a:extLst>
            </p:cNvPr>
            <p:cNvGrpSpPr/>
            <p:nvPr/>
          </p:nvGrpSpPr>
          <p:grpSpPr>
            <a:xfrm>
              <a:off x="311505" y="1478161"/>
              <a:ext cx="4730619" cy="1453994"/>
              <a:chOff x="610415" y="1878211"/>
              <a:chExt cx="2388607" cy="1453994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F7D2263-95D8-1545-BC15-848BC3DB5AFD}"/>
                  </a:ext>
                </a:extLst>
              </p:cNvPr>
              <p:cNvSpPr/>
              <p:nvPr/>
            </p:nvSpPr>
            <p:spPr>
              <a:xfrm>
                <a:off x="612081" y="1878211"/>
                <a:ext cx="2386941" cy="1365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EB9ECDDC-F0E7-AB44-87D8-92B19E43283D}"/>
                  </a:ext>
                </a:extLst>
              </p:cNvPr>
              <p:cNvSpPr/>
              <p:nvPr/>
            </p:nvSpPr>
            <p:spPr>
              <a:xfrm>
                <a:off x="610415" y="3224205"/>
                <a:ext cx="2386941" cy="10800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55B88478-61F6-0E4E-9282-7CA32E76D601}"/>
                </a:ext>
              </a:extLst>
            </p:cNvPr>
            <p:cNvGrpSpPr/>
            <p:nvPr/>
          </p:nvGrpSpPr>
          <p:grpSpPr>
            <a:xfrm>
              <a:off x="991308" y="1478161"/>
              <a:ext cx="1496525" cy="163161"/>
              <a:chOff x="1181808" y="1878211"/>
              <a:chExt cx="1496525" cy="163161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0973838-E514-EA4C-A8B3-14B590CFA3AB}"/>
                  </a:ext>
                </a:extLst>
              </p:cNvPr>
              <p:cNvSpPr/>
              <p:nvPr/>
            </p:nvSpPr>
            <p:spPr>
              <a:xfrm>
                <a:off x="1187654" y="187821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3DA7B0C-C105-104E-81D4-9F9C2BAEDA2F}"/>
                  </a:ext>
                </a:extLst>
              </p:cNvPr>
              <p:cNvSpPr/>
              <p:nvPr/>
            </p:nvSpPr>
            <p:spPr>
              <a:xfrm>
                <a:off x="1181808" y="1995652"/>
                <a:ext cx="1496525" cy="4572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96D2C6E-4999-BC45-9179-4C4A05616090}"/>
                </a:ext>
              </a:extLst>
            </p:cNvPr>
            <p:cNvGrpSpPr/>
            <p:nvPr/>
          </p:nvGrpSpPr>
          <p:grpSpPr>
            <a:xfrm>
              <a:off x="2738374" y="1475858"/>
              <a:ext cx="1479141" cy="165464"/>
              <a:chOff x="561183" y="1874801"/>
              <a:chExt cx="1479141" cy="165464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1565C063-D62C-F648-9E2A-35FA380F9857}"/>
                  </a:ext>
                </a:extLst>
              </p:cNvPr>
              <p:cNvSpPr/>
              <p:nvPr/>
            </p:nvSpPr>
            <p:spPr>
              <a:xfrm>
                <a:off x="586730" y="1874801"/>
                <a:ext cx="1453594" cy="45719"/>
              </a:xfrm>
              <a:prstGeom prst="rect">
                <a:avLst/>
              </a:prstGeom>
              <a:solidFill>
                <a:srgbClr val="221A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24315524-AA6C-0649-A37C-3C55F8F1CF6F}"/>
                  </a:ext>
                </a:extLst>
              </p:cNvPr>
              <p:cNvSpPr/>
              <p:nvPr/>
            </p:nvSpPr>
            <p:spPr>
              <a:xfrm>
                <a:off x="561183" y="1994545"/>
                <a:ext cx="1479138" cy="4572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4A12D127-9805-6F4B-B04D-E939170D29CD}"/>
                </a:ext>
              </a:extLst>
            </p:cNvPr>
            <p:cNvCxnSpPr/>
            <p:nvPr/>
          </p:nvCxnSpPr>
          <p:spPr>
            <a:xfrm>
              <a:off x="2420766" y="1685874"/>
              <a:ext cx="36220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rapezoid 71">
            <a:extLst>
              <a:ext uri="{FF2B5EF4-FFF2-40B4-BE49-F238E27FC236}">
                <a16:creationId xmlns:a16="http://schemas.microsoft.com/office/drawing/2014/main" id="{5828E6D0-AF0C-7443-AF47-F06AFDDE0C9C}"/>
              </a:ext>
            </a:extLst>
          </p:cNvPr>
          <p:cNvSpPr/>
          <p:nvPr/>
        </p:nvSpPr>
        <p:spPr>
          <a:xfrm rot="10800000">
            <a:off x="8463338" y="1357390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3" name="Trapezoid 72">
            <a:extLst>
              <a:ext uri="{FF2B5EF4-FFF2-40B4-BE49-F238E27FC236}">
                <a16:creationId xmlns:a16="http://schemas.microsoft.com/office/drawing/2014/main" id="{95831E74-670E-5A47-B9A3-C2645EBCA92A}"/>
              </a:ext>
            </a:extLst>
          </p:cNvPr>
          <p:cNvSpPr/>
          <p:nvPr/>
        </p:nvSpPr>
        <p:spPr>
          <a:xfrm rot="10800000">
            <a:off x="9341053" y="1357390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4" name="Trapezoid 73">
            <a:extLst>
              <a:ext uri="{FF2B5EF4-FFF2-40B4-BE49-F238E27FC236}">
                <a16:creationId xmlns:a16="http://schemas.microsoft.com/office/drawing/2014/main" id="{7E47CCCE-C894-CA4B-B3D7-CCA744B9998E}"/>
              </a:ext>
            </a:extLst>
          </p:cNvPr>
          <p:cNvSpPr/>
          <p:nvPr/>
        </p:nvSpPr>
        <p:spPr>
          <a:xfrm rot="10800000">
            <a:off x="7581001" y="1357390"/>
            <a:ext cx="132365" cy="88876"/>
          </a:xfrm>
          <a:prstGeom prst="trapezoid">
            <a:avLst>
              <a:gd name="adj" fmla="val 9731"/>
            </a:avLst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066F83A-D75A-7F47-BED9-DC4A0C39AFD9}"/>
              </a:ext>
            </a:extLst>
          </p:cNvPr>
          <p:cNvCxnSpPr>
            <a:cxnSpLocks/>
          </p:cNvCxnSpPr>
          <p:nvPr/>
        </p:nvCxnSpPr>
        <p:spPr>
          <a:xfrm>
            <a:off x="8504877" y="1098463"/>
            <a:ext cx="15868" cy="17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rc 59">
            <a:extLst>
              <a:ext uri="{FF2B5EF4-FFF2-40B4-BE49-F238E27FC236}">
                <a16:creationId xmlns:a16="http://schemas.microsoft.com/office/drawing/2014/main" id="{6EA7A996-AC00-0B4A-9697-E2E73571BA36}"/>
              </a:ext>
            </a:extLst>
          </p:cNvPr>
          <p:cNvSpPr/>
          <p:nvPr/>
        </p:nvSpPr>
        <p:spPr>
          <a:xfrm>
            <a:off x="2965679" y="140803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6EA4A195-3388-B04B-8FF5-742A63E3F5F3}"/>
              </a:ext>
            </a:extLst>
          </p:cNvPr>
          <p:cNvSpPr/>
          <p:nvPr/>
        </p:nvSpPr>
        <p:spPr>
          <a:xfrm>
            <a:off x="3458848" y="140803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>
            <a:extLst>
              <a:ext uri="{FF2B5EF4-FFF2-40B4-BE49-F238E27FC236}">
                <a16:creationId xmlns:a16="http://schemas.microsoft.com/office/drawing/2014/main" id="{B0A854B0-655F-AF47-9C29-1FD005D1DA34}"/>
              </a:ext>
            </a:extLst>
          </p:cNvPr>
          <p:cNvSpPr/>
          <p:nvPr/>
        </p:nvSpPr>
        <p:spPr>
          <a:xfrm flipH="1">
            <a:off x="3451166" y="1398464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F5E90F86-1285-E842-9E81-275B807CE827}"/>
              </a:ext>
            </a:extLst>
          </p:cNvPr>
          <p:cNvSpPr/>
          <p:nvPr/>
        </p:nvSpPr>
        <p:spPr>
          <a:xfrm flipH="1">
            <a:off x="2962474" y="1408039"/>
            <a:ext cx="364190" cy="1418276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7A442505-EA17-0F42-AD60-E7FC7DF3C4DB}"/>
              </a:ext>
            </a:extLst>
          </p:cNvPr>
          <p:cNvSpPr/>
          <p:nvPr/>
        </p:nvSpPr>
        <p:spPr>
          <a:xfrm>
            <a:off x="3510890" y="1409732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F163844D-2DEA-4045-992B-E6A462F575A1}"/>
              </a:ext>
            </a:extLst>
          </p:cNvPr>
          <p:cNvSpPr/>
          <p:nvPr/>
        </p:nvSpPr>
        <p:spPr>
          <a:xfrm>
            <a:off x="3014031" y="1419677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0683ED0B-BAB2-B54C-8D18-3C5CBEFED353}"/>
              </a:ext>
            </a:extLst>
          </p:cNvPr>
          <p:cNvSpPr/>
          <p:nvPr/>
        </p:nvSpPr>
        <p:spPr>
          <a:xfrm flipH="1">
            <a:off x="3024748" y="1409732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c 66">
            <a:extLst>
              <a:ext uri="{FF2B5EF4-FFF2-40B4-BE49-F238E27FC236}">
                <a16:creationId xmlns:a16="http://schemas.microsoft.com/office/drawing/2014/main" id="{1EAB74C7-B94A-B249-8166-3797555E56B8}"/>
              </a:ext>
            </a:extLst>
          </p:cNvPr>
          <p:cNvSpPr/>
          <p:nvPr/>
        </p:nvSpPr>
        <p:spPr>
          <a:xfrm flipH="1">
            <a:off x="3510890" y="1410079"/>
            <a:ext cx="252238" cy="1407008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c 67">
            <a:extLst>
              <a:ext uri="{FF2B5EF4-FFF2-40B4-BE49-F238E27FC236}">
                <a16:creationId xmlns:a16="http://schemas.microsoft.com/office/drawing/2014/main" id="{70DE9531-C098-3140-AD58-F83D44811CE4}"/>
              </a:ext>
            </a:extLst>
          </p:cNvPr>
          <p:cNvSpPr/>
          <p:nvPr/>
        </p:nvSpPr>
        <p:spPr>
          <a:xfrm>
            <a:off x="8325182" y="1433373"/>
            <a:ext cx="217772" cy="1453779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3C1B2695-B6D3-AA4F-9329-2A2860E1C329}"/>
              </a:ext>
            </a:extLst>
          </p:cNvPr>
          <p:cNvSpPr/>
          <p:nvPr/>
        </p:nvSpPr>
        <p:spPr>
          <a:xfrm flipH="1">
            <a:off x="8532283" y="1426234"/>
            <a:ext cx="171022" cy="1453779"/>
          </a:xfrm>
          <a:prstGeom prst="arc">
            <a:avLst>
              <a:gd name="adj1" fmla="val 16200000"/>
              <a:gd name="adj2" fmla="val 20865836"/>
            </a:avLst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440B1C44-5D64-7040-B38D-34416B1EE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08" b="7953"/>
          <a:stretch/>
        </p:blipFill>
        <p:spPr>
          <a:xfrm>
            <a:off x="7581001" y="4672656"/>
            <a:ext cx="2696866" cy="1962781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F2D91E21-D816-0843-88A3-563607B2EE88}"/>
              </a:ext>
            </a:extLst>
          </p:cNvPr>
          <p:cNvSpPr txBox="1"/>
          <p:nvPr/>
        </p:nvSpPr>
        <p:spPr>
          <a:xfrm>
            <a:off x="1889573" y="2186744"/>
            <a:ext cx="3093844" cy="2942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JTE + p-stop design</a:t>
            </a:r>
          </a:p>
          <a:p>
            <a:pPr>
              <a:lnSpc>
                <a:spcPct val="130000"/>
              </a:lnSpc>
            </a:pPr>
            <a:endParaRPr lang="en-US" sz="1400" b="1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CMS &amp;&amp; ATLAS choice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Not 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Hit contained in a single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Very well tested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High Occupancy OK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Rad hardness ~ 2-3E15 n/cm2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8F7F294-598E-8B46-81D4-F38B6E075C45}"/>
              </a:ext>
            </a:extLst>
          </p:cNvPr>
          <p:cNvSpPr txBox="1"/>
          <p:nvPr/>
        </p:nvSpPr>
        <p:spPr>
          <a:xfrm>
            <a:off x="6930792" y="2204677"/>
            <a:ext cx="3833610" cy="3222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Trench-isolated  design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Almost 100% fill factor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Hit contained in a single pixel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Temporal resolution (50 </a:t>
            </a:r>
            <a:r>
              <a:rPr lang="en-US" sz="1400" b="1" dirty="0">
                <a:latin typeface="Symbol" pitchFamily="2" charset="2"/>
              </a:rPr>
              <a:t>m</a:t>
            </a:r>
            <a:r>
              <a:rPr lang="en-US" sz="1400" b="1" dirty="0"/>
              <a:t>m) : 35-40 ps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High Occupancy OK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Rate ~ 50-100 MHz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Rad hardness: ~ 1E15 n/cm2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9DFFBDA-96F1-1A47-9AD8-ED0B75413156}"/>
              </a:ext>
            </a:extLst>
          </p:cNvPr>
          <p:cNvSpPr txBox="1"/>
          <p:nvPr/>
        </p:nvSpPr>
        <p:spPr>
          <a:xfrm>
            <a:off x="7523763" y="814081"/>
            <a:ext cx="1710725" cy="3059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>
                <a:ln w="0"/>
                <a:solidFill>
                  <a:srgbClr val="FF0000"/>
                </a:solidFill>
              </a:rPr>
              <a:t>No gain area ~ 5 um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D7C041-016F-FD45-AAF2-52AA5F4E399D}"/>
              </a:ext>
            </a:extLst>
          </p:cNvPr>
          <p:cNvCxnSpPr>
            <a:cxnSpLocks/>
          </p:cNvCxnSpPr>
          <p:nvPr/>
        </p:nvCxnSpPr>
        <p:spPr>
          <a:xfrm>
            <a:off x="3363798" y="1002370"/>
            <a:ext cx="15868" cy="178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969803D-9C52-8C4D-851A-F35169A2BD16}"/>
              </a:ext>
            </a:extLst>
          </p:cNvPr>
          <p:cNvGrpSpPr/>
          <p:nvPr/>
        </p:nvGrpSpPr>
        <p:grpSpPr>
          <a:xfrm>
            <a:off x="2056446" y="4814494"/>
            <a:ext cx="2495293" cy="1962781"/>
            <a:chOff x="7643047" y="2658024"/>
            <a:chExt cx="4646829" cy="4100573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1C071990-8142-E247-822B-0CD49B0C2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63" t="9895" r="21935"/>
            <a:stretch/>
          </p:blipFill>
          <p:spPr>
            <a:xfrm rot="10800000">
              <a:off x="7643047" y="2658024"/>
              <a:ext cx="4548953" cy="4100573"/>
            </a:xfrm>
            <a:prstGeom prst="rect">
              <a:avLst/>
            </a:prstGeom>
          </p:spPr>
        </p:pic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6A7C8D4-ED3D-2D47-9ED1-3DC2721DD543}"/>
                </a:ext>
              </a:extLst>
            </p:cNvPr>
            <p:cNvSpPr/>
            <p:nvPr/>
          </p:nvSpPr>
          <p:spPr>
            <a:xfrm>
              <a:off x="10009091" y="5811039"/>
              <a:ext cx="2226016" cy="8810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HPK2  </a:t>
              </a:r>
            </a:p>
            <a:p>
              <a:pPr algn="ctr"/>
              <a:r>
                <a:rPr lang="en-US" sz="1100" b="1">
                  <a:solidFill>
                    <a:schemeClr val="bg1"/>
                  </a:solidFill>
                </a:rPr>
                <a:t>16x16 array</a:t>
              </a: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DCECA528-B641-EE47-9734-A5B5A946F167}"/>
                </a:ext>
              </a:extLst>
            </p:cNvPr>
            <p:cNvCxnSpPr>
              <a:cxnSpLocks/>
            </p:cNvCxnSpPr>
            <p:nvPr/>
          </p:nvCxnSpPr>
          <p:spPr>
            <a:xfrm>
              <a:off x="9911443" y="2884146"/>
              <a:ext cx="2139043" cy="186746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BD363AA-30FE-4840-BD55-A060A5945EB4}"/>
                </a:ext>
              </a:extLst>
            </p:cNvPr>
            <p:cNvSpPr/>
            <p:nvPr/>
          </p:nvSpPr>
          <p:spPr>
            <a:xfrm rot="2520888">
              <a:off x="10063860" y="3441306"/>
              <a:ext cx="2226016" cy="503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>
                  <a:solidFill>
                    <a:schemeClr val="bg1"/>
                  </a:solidFill>
                </a:rPr>
                <a:t>2.1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210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22A8FB17-3766-DB41-87D0-C9A2D0E5FFD8}"/>
              </a:ext>
            </a:extLst>
          </p:cNvPr>
          <p:cNvSpPr/>
          <p:nvPr/>
        </p:nvSpPr>
        <p:spPr>
          <a:xfrm>
            <a:off x="3068009" y="4757967"/>
            <a:ext cx="5718648" cy="143554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D80364F-ECBF-B643-9EF8-AC74061A088F}"/>
              </a:ext>
            </a:extLst>
          </p:cNvPr>
          <p:cNvSpPr/>
          <p:nvPr/>
        </p:nvSpPr>
        <p:spPr>
          <a:xfrm>
            <a:off x="7410832" y="4380701"/>
            <a:ext cx="763695" cy="16372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CA620DE4-5C88-064E-8A95-A238F615ADA0}"/>
              </a:ext>
            </a:extLst>
          </p:cNvPr>
          <p:cNvSpPr/>
          <p:nvPr/>
        </p:nvSpPr>
        <p:spPr>
          <a:xfrm>
            <a:off x="5511771" y="4382915"/>
            <a:ext cx="763695" cy="14087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FC4F46C6-7BB2-164F-803D-6FA29B6DFE8D}"/>
              </a:ext>
            </a:extLst>
          </p:cNvPr>
          <p:cNvSpPr/>
          <p:nvPr/>
        </p:nvSpPr>
        <p:spPr>
          <a:xfrm>
            <a:off x="3518927" y="4385128"/>
            <a:ext cx="763695" cy="138663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54EFB-6C6D-4045-87C9-318B55398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83A7E4-3D4D-3142-830E-00F9AD7722F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1143000" y="-14942"/>
            <a:ext cx="11049001" cy="667871"/>
          </a:xfrm>
          <a:prstGeom prst="rect">
            <a:avLst/>
          </a:prstGeom>
        </p:spPr>
        <p:txBody>
          <a:bodyPr tIns="35203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2800" dirty="0">
                <a:solidFill>
                  <a:srgbClr val="800000"/>
                </a:solidFill>
              </a:rPr>
              <a:t> </a:t>
            </a:r>
            <a:r>
              <a:rPr lang="en-US" sz="2800" b="1" dirty="0"/>
              <a:t>Second design innovation</a:t>
            </a:r>
            <a:r>
              <a:rPr lang="en-US" sz="2800" dirty="0"/>
              <a:t>: resistive read-out</a:t>
            </a:r>
            <a:endParaRPr lang="en-US" sz="2800" dirty="0">
              <a:solidFill>
                <a:srgbClr val="800000"/>
              </a:solidFill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C0C3C8A-9DEE-F842-B380-9B4FCD2EA575}"/>
              </a:ext>
            </a:extLst>
          </p:cNvPr>
          <p:cNvCxnSpPr/>
          <p:nvPr/>
        </p:nvCxnSpPr>
        <p:spPr>
          <a:xfrm flipH="1">
            <a:off x="7375791" y="3608602"/>
            <a:ext cx="616414" cy="3206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5696F7F-828C-114E-A4C1-C14126327C52}"/>
              </a:ext>
            </a:extLst>
          </p:cNvPr>
          <p:cNvCxnSpPr>
            <a:cxnSpLocks/>
          </p:cNvCxnSpPr>
          <p:nvPr/>
        </p:nvCxnSpPr>
        <p:spPr>
          <a:xfrm>
            <a:off x="5308531" y="3595919"/>
            <a:ext cx="463331" cy="3333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055DE490-27DB-764A-AB26-7C0F7B6A8B2E}"/>
              </a:ext>
            </a:extLst>
          </p:cNvPr>
          <p:cNvSpPr/>
          <p:nvPr/>
        </p:nvSpPr>
        <p:spPr>
          <a:xfrm>
            <a:off x="2893131" y="4411973"/>
            <a:ext cx="6046049" cy="1773903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62FB084-E25F-8E45-8C74-9EBF9D770703}"/>
              </a:ext>
            </a:extLst>
          </p:cNvPr>
          <p:cNvSpPr/>
          <p:nvPr/>
        </p:nvSpPr>
        <p:spPr>
          <a:xfrm>
            <a:off x="3534652" y="4354601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7B69B95-3FC2-814E-B575-5E3F3914341D}"/>
              </a:ext>
            </a:extLst>
          </p:cNvPr>
          <p:cNvSpPr/>
          <p:nvPr/>
        </p:nvSpPr>
        <p:spPr>
          <a:xfrm>
            <a:off x="5529978" y="4338132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99FAFD6-D456-B843-9890-6CFEFC0280CA}"/>
              </a:ext>
            </a:extLst>
          </p:cNvPr>
          <p:cNvSpPr/>
          <p:nvPr/>
        </p:nvSpPr>
        <p:spPr>
          <a:xfrm>
            <a:off x="7416190" y="4334924"/>
            <a:ext cx="746871" cy="51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F909A4E-39B4-1A4A-8C68-5C93226CD6F0}"/>
              </a:ext>
            </a:extLst>
          </p:cNvPr>
          <p:cNvSpPr/>
          <p:nvPr/>
        </p:nvSpPr>
        <p:spPr>
          <a:xfrm>
            <a:off x="2880390" y="6002170"/>
            <a:ext cx="6046049" cy="191191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195F13F-8300-7A42-96CA-D556779E518F}"/>
              </a:ext>
            </a:extLst>
          </p:cNvPr>
          <p:cNvGrpSpPr/>
          <p:nvPr/>
        </p:nvGrpSpPr>
        <p:grpSpPr>
          <a:xfrm>
            <a:off x="5886669" y="3185530"/>
            <a:ext cx="1280966" cy="1151679"/>
            <a:chOff x="5886669" y="3185530"/>
            <a:chExt cx="1280966" cy="1151679"/>
          </a:xfrm>
        </p:grpSpPr>
        <p:sp>
          <p:nvSpPr>
            <p:cNvPr id="122" name="Line 55">
              <a:extLst>
                <a:ext uri="{FF2B5EF4-FFF2-40B4-BE49-F238E27FC236}">
                  <a16:creationId xmlns:a16="http://schemas.microsoft.com/office/drawing/2014/main" id="{391C174C-629E-E04D-9AF3-0F5B52034D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3" name="AutoShape 56">
              <a:extLst>
                <a:ext uri="{FF2B5EF4-FFF2-40B4-BE49-F238E27FC236}">
                  <a16:creationId xmlns:a16="http://schemas.microsoft.com/office/drawing/2014/main" id="{AEF1F491-8467-A941-BDCC-9E67C092E4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4" name="Line 55">
              <a:extLst>
                <a:ext uri="{FF2B5EF4-FFF2-40B4-BE49-F238E27FC236}">
                  <a16:creationId xmlns:a16="http://schemas.microsoft.com/office/drawing/2014/main" id="{5D0AB877-FB0E-534C-8377-418BB0B238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03413" y="3597407"/>
              <a:ext cx="0" cy="7398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121" name="Freeform 863">
            <a:extLst>
              <a:ext uri="{FF2B5EF4-FFF2-40B4-BE49-F238E27FC236}">
                <a16:creationId xmlns:a16="http://schemas.microsoft.com/office/drawing/2014/main" id="{5835A18F-07AB-C84D-AB26-A20057B8FBDF}"/>
              </a:ext>
            </a:extLst>
          </p:cNvPr>
          <p:cNvSpPr>
            <a:spLocks/>
          </p:cNvSpPr>
          <p:nvPr/>
        </p:nvSpPr>
        <p:spPr bwMode="auto">
          <a:xfrm>
            <a:off x="6183796" y="1369983"/>
            <a:ext cx="965754" cy="823789"/>
          </a:xfrm>
          <a:custGeom>
            <a:avLst/>
            <a:gdLst>
              <a:gd name="T0" fmla="*/ 0 w 576"/>
              <a:gd name="T1" fmla="*/ 231 h 461"/>
              <a:gd name="T2" fmla="*/ 115 w 576"/>
              <a:gd name="T3" fmla="*/ 461 h 461"/>
              <a:gd name="T4" fmla="*/ 576 w 576"/>
              <a:gd name="T5" fmla="*/ 231 h 461"/>
              <a:gd name="T6" fmla="*/ 115 w 576"/>
              <a:gd name="T7" fmla="*/ 0 h 461"/>
              <a:gd name="T8" fmla="*/ 0 w 576"/>
              <a:gd name="T9" fmla="*/ 23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461">
                <a:moveTo>
                  <a:pt x="0" y="231"/>
                </a:moveTo>
                <a:lnTo>
                  <a:pt x="115" y="461"/>
                </a:lnTo>
                <a:lnTo>
                  <a:pt x="576" y="231"/>
                </a:lnTo>
                <a:lnTo>
                  <a:pt x="115" y="0"/>
                </a:lnTo>
                <a:lnTo>
                  <a:pt x="0" y="23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1AE7B9-BF9D-594F-A3DF-182501E6BE17}"/>
              </a:ext>
            </a:extLst>
          </p:cNvPr>
          <p:cNvSpPr txBox="1"/>
          <p:nvPr/>
        </p:nvSpPr>
        <p:spPr>
          <a:xfrm>
            <a:off x="1123532" y="1718244"/>
            <a:ext cx="10723280" cy="413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/>
              <a:t>The signal discharges to ground</a:t>
            </a:r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F527DB-9617-9B43-959A-3C345AB7F1D8}"/>
              </a:ext>
            </a:extLst>
          </p:cNvPr>
          <p:cNvGrpSpPr/>
          <p:nvPr/>
        </p:nvGrpSpPr>
        <p:grpSpPr>
          <a:xfrm>
            <a:off x="3057649" y="4105656"/>
            <a:ext cx="5739368" cy="290460"/>
            <a:chOff x="3085597" y="4755635"/>
            <a:chExt cx="5739368" cy="29046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0D8F7EA-4B56-294E-81B9-DD628897584D}"/>
                </a:ext>
              </a:extLst>
            </p:cNvPr>
            <p:cNvSpPr/>
            <p:nvPr/>
          </p:nvSpPr>
          <p:spPr>
            <a:xfrm>
              <a:off x="3085597" y="4825066"/>
              <a:ext cx="5739368" cy="2210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702A5AE-F7B4-6C4E-A55F-1968EAE6AC4E}"/>
                </a:ext>
              </a:extLst>
            </p:cNvPr>
            <p:cNvSpPr/>
            <p:nvPr/>
          </p:nvSpPr>
          <p:spPr>
            <a:xfrm>
              <a:off x="3546121" y="4775312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F3BB66FF-6C23-2140-9C2C-4790A888F902}"/>
                </a:ext>
              </a:extLst>
            </p:cNvPr>
            <p:cNvSpPr/>
            <p:nvPr/>
          </p:nvSpPr>
          <p:spPr>
            <a:xfrm>
              <a:off x="5541447" y="4758843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7E92EEC-179F-0F4A-A7DE-44670F9ED832}"/>
                </a:ext>
              </a:extLst>
            </p:cNvPr>
            <p:cNvSpPr/>
            <p:nvPr/>
          </p:nvSpPr>
          <p:spPr>
            <a:xfrm>
              <a:off x="7474551" y="4755635"/>
              <a:ext cx="746871" cy="514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087BA3-4889-B741-8FA8-9F9C7E1EBAC4}"/>
              </a:ext>
            </a:extLst>
          </p:cNvPr>
          <p:cNvGrpSpPr/>
          <p:nvPr/>
        </p:nvGrpSpPr>
        <p:grpSpPr>
          <a:xfrm>
            <a:off x="1833649" y="4412337"/>
            <a:ext cx="6949763" cy="894763"/>
            <a:chOff x="1770795" y="2598180"/>
            <a:chExt cx="6949763" cy="89476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FB99262-D3D9-3248-90FC-05E49C1E4AAC}"/>
                </a:ext>
              </a:extLst>
            </p:cNvPr>
            <p:cNvSpPr/>
            <p:nvPr/>
          </p:nvSpPr>
          <p:spPr>
            <a:xfrm>
              <a:off x="2981189" y="2598180"/>
              <a:ext cx="5739369" cy="23710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25" name="Line 55">
              <a:extLst>
                <a:ext uri="{FF2B5EF4-FFF2-40B4-BE49-F238E27FC236}">
                  <a16:creationId xmlns:a16="http://schemas.microsoft.com/office/drawing/2014/main" id="{895CCEC3-D36E-C842-B3D8-C125F1EB22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0597" y="2689013"/>
              <a:ext cx="98419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126" name="Line 55">
              <a:extLst>
                <a:ext uri="{FF2B5EF4-FFF2-40B4-BE49-F238E27FC236}">
                  <a16:creationId xmlns:a16="http://schemas.microsoft.com/office/drawing/2014/main" id="{AB841E2C-40D2-C746-9C37-34DC5E8765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25687" y="2689013"/>
              <a:ext cx="0" cy="586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grpSp>
          <p:nvGrpSpPr>
            <p:cNvPr id="91" name="Group 324">
              <a:extLst>
                <a:ext uri="{FF2B5EF4-FFF2-40B4-BE49-F238E27FC236}">
                  <a16:creationId xmlns:a16="http://schemas.microsoft.com/office/drawing/2014/main" id="{6B3575C9-F1BD-324F-A3C5-D8780CD88C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795" y="2978299"/>
              <a:ext cx="518087" cy="514644"/>
              <a:chOff x="2110" y="1699"/>
              <a:chExt cx="309" cy="288"/>
            </a:xfrm>
          </p:grpSpPr>
          <p:grpSp>
            <p:nvGrpSpPr>
              <p:cNvPr id="115" name="Group 126">
                <a:extLst>
                  <a:ext uri="{FF2B5EF4-FFF2-40B4-BE49-F238E27FC236}">
                    <a16:creationId xmlns:a16="http://schemas.microsoft.com/office/drawing/2014/main" id="{AFBDB3E1-57F8-3F47-BB68-1DF9A15518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872"/>
                <a:ext cx="288" cy="115"/>
                <a:chOff x="1152" y="2160"/>
                <a:chExt cx="288" cy="115"/>
              </a:xfrm>
            </p:grpSpPr>
            <p:sp>
              <p:nvSpPr>
                <p:cNvPr id="117" name="Line 127">
                  <a:extLst>
                    <a:ext uri="{FF2B5EF4-FFF2-40B4-BE49-F238E27FC236}">
                      <a16:creationId xmlns:a16="http://schemas.microsoft.com/office/drawing/2014/main" id="{54F9CFA2-CAF5-BE4A-8C0F-479DA6D38C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52" y="2160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118" name="Line 128">
                  <a:extLst>
                    <a:ext uri="{FF2B5EF4-FFF2-40B4-BE49-F238E27FC236}">
                      <a16:creationId xmlns:a16="http://schemas.microsoft.com/office/drawing/2014/main" id="{A16CBDAE-50C5-C74B-9E1B-A5C07E79AC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10" y="2218"/>
                  <a:ext cx="17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119" name="Line 129">
                  <a:extLst>
                    <a:ext uri="{FF2B5EF4-FFF2-40B4-BE49-F238E27FC236}">
                      <a16:creationId xmlns:a16="http://schemas.microsoft.com/office/drawing/2014/main" id="{9A46AC4D-EC2C-D747-9AAC-31E5BCA356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67" y="2275"/>
                  <a:ext cx="5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</p:grpSp>
          <p:sp>
            <p:nvSpPr>
              <p:cNvPr id="116" name="Freeform 323">
                <a:extLst>
                  <a:ext uri="{FF2B5EF4-FFF2-40B4-BE49-F238E27FC236}">
                    <a16:creationId xmlns:a16="http://schemas.microsoft.com/office/drawing/2014/main" id="{EDFBC473-EFB7-FD4F-8A96-CBFF9EF30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309E99D-B065-994A-85FE-9A5B3884E666}"/>
              </a:ext>
            </a:extLst>
          </p:cNvPr>
          <p:cNvGrpSpPr/>
          <p:nvPr/>
        </p:nvGrpSpPr>
        <p:grpSpPr>
          <a:xfrm>
            <a:off x="3060247" y="4497141"/>
            <a:ext cx="6031507" cy="101277"/>
            <a:chOff x="1735494" y="2138844"/>
            <a:chExt cx="5372458" cy="218809"/>
          </a:xfrm>
        </p:grpSpPr>
        <p:grpSp>
          <p:nvGrpSpPr>
            <p:cNvPr id="93" name="Group 367">
              <a:extLst>
                <a:ext uri="{FF2B5EF4-FFF2-40B4-BE49-F238E27FC236}">
                  <a16:creationId xmlns:a16="http://schemas.microsoft.com/office/drawing/2014/main" id="{7F03C374-5DF1-6141-A8F2-969D1D8D362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00619" y="1773719"/>
              <a:ext cx="184150" cy="914400"/>
              <a:chOff x="691" y="3197"/>
              <a:chExt cx="116" cy="576"/>
            </a:xfrm>
          </p:grpSpPr>
          <p:sp>
            <p:nvSpPr>
              <p:cNvPr id="113" name="Freeform 244">
                <a:extLst>
                  <a:ext uri="{FF2B5EF4-FFF2-40B4-BE49-F238E27FC236}">
                    <a16:creationId xmlns:a16="http://schemas.microsoft.com/office/drawing/2014/main" id="{208C7700-3F4A-4046-A377-64F211975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4" name="Freeform 366">
                <a:extLst>
                  <a:ext uri="{FF2B5EF4-FFF2-40B4-BE49-F238E27FC236}">
                    <a16:creationId xmlns:a16="http://schemas.microsoft.com/office/drawing/2014/main" id="{D18D4EE1-9E42-3543-A92B-017864610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4" name="Group 367">
              <a:extLst>
                <a:ext uri="{FF2B5EF4-FFF2-40B4-BE49-F238E27FC236}">
                  <a16:creationId xmlns:a16="http://schemas.microsoft.com/office/drawing/2014/main" id="{C618CAA7-9D4D-5F4C-8488-7C0402D9DBD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007197" y="1775306"/>
              <a:ext cx="184150" cy="914400"/>
              <a:chOff x="691" y="3197"/>
              <a:chExt cx="116" cy="576"/>
            </a:xfrm>
          </p:grpSpPr>
          <p:sp>
            <p:nvSpPr>
              <p:cNvPr id="111" name="Freeform 244">
                <a:extLst>
                  <a:ext uri="{FF2B5EF4-FFF2-40B4-BE49-F238E27FC236}">
                    <a16:creationId xmlns:a16="http://schemas.microsoft.com/office/drawing/2014/main" id="{69D9A5F7-2436-B14F-9B11-F7D45B5FE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2" name="Freeform 366">
                <a:extLst>
                  <a:ext uri="{FF2B5EF4-FFF2-40B4-BE49-F238E27FC236}">
                    <a16:creationId xmlns:a16="http://schemas.microsoft.com/office/drawing/2014/main" id="{55F6A108-1767-1A48-AFF4-8F58DD6EA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5" name="Group 367">
              <a:extLst>
                <a:ext uri="{FF2B5EF4-FFF2-40B4-BE49-F238E27FC236}">
                  <a16:creationId xmlns:a16="http://schemas.microsoft.com/office/drawing/2014/main" id="{7949E720-BF94-0041-A02A-38BF2C1CC8B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3913775" y="1776893"/>
              <a:ext cx="184150" cy="914400"/>
              <a:chOff x="691" y="3197"/>
              <a:chExt cx="116" cy="576"/>
            </a:xfrm>
          </p:grpSpPr>
          <p:sp>
            <p:nvSpPr>
              <p:cNvPr id="109" name="Freeform 244">
                <a:extLst>
                  <a:ext uri="{FF2B5EF4-FFF2-40B4-BE49-F238E27FC236}">
                    <a16:creationId xmlns:a16="http://schemas.microsoft.com/office/drawing/2014/main" id="{1D076723-27C4-7241-8243-E6FAF8CC9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10" name="Freeform 366">
                <a:extLst>
                  <a:ext uri="{FF2B5EF4-FFF2-40B4-BE49-F238E27FC236}">
                    <a16:creationId xmlns:a16="http://schemas.microsoft.com/office/drawing/2014/main" id="{4AFFFC81-DF51-7949-9386-2F3D121F6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6" name="Group 367">
              <a:extLst>
                <a:ext uri="{FF2B5EF4-FFF2-40B4-BE49-F238E27FC236}">
                  <a16:creationId xmlns:a16="http://schemas.microsoft.com/office/drawing/2014/main" id="{40ED0B35-407A-6D4D-8E1E-8716E5C82CCE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795409" y="1778393"/>
              <a:ext cx="184150" cy="914400"/>
              <a:chOff x="691" y="3197"/>
              <a:chExt cx="116" cy="576"/>
            </a:xfrm>
          </p:grpSpPr>
          <p:sp>
            <p:nvSpPr>
              <p:cNvPr id="106" name="Freeform 244">
                <a:extLst>
                  <a:ext uri="{FF2B5EF4-FFF2-40B4-BE49-F238E27FC236}">
                    <a16:creationId xmlns:a16="http://schemas.microsoft.com/office/drawing/2014/main" id="{6AF907ED-8A4F-6D46-B2F4-00FC8B066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8" name="Freeform 366">
                <a:extLst>
                  <a:ext uri="{FF2B5EF4-FFF2-40B4-BE49-F238E27FC236}">
                    <a16:creationId xmlns:a16="http://schemas.microsoft.com/office/drawing/2014/main" id="{C02498BD-2349-134F-BCEA-4500D3510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7" name="Group 367">
              <a:extLst>
                <a:ext uri="{FF2B5EF4-FFF2-40B4-BE49-F238E27FC236}">
                  <a16:creationId xmlns:a16="http://schemas.microsoft.com/office/drawing/2014/main" id="{E35E4BC4-CADB-C040-8DBD-AF605670660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5677043" y="1779893"/>
              <a:ext cx="184150" cy="914400"/>
              <a:chOff x="691" y="3197"/>
              <a:chExt cx="116" cy="576"/>
            </a:xfrm>
          </p:grpSpPr>
          <p:sp>
            <p:nvSpPr>
              <p:cNvPr id="104" name="Freeform 244">
                <a:extLst>
                  <a:ext uri="{FF2B5EF4-FFF2-40B4-BE49-F238E27FC236}">
                    <a16:creationId xmlns:a16="http://schemas.microsoft.com/office/drawing/2014/main" id="{12CC00FC-2684-1743-B23A-38FD63367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5" name="Freeform 366">
                <a:extLst>
                  <a:ext uri="{FF2B5EF4-FFF2-40B4-BE49-F238E27FC236}">
                    <a16:creationId xmlns:a16="http://schemas.microsoft.com/office/drawing/2014/main" id="{AFA9C0D8-C486-9640-92EA-2FA27682B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  <p:grpSp>
          <p:nvGrpSpPr>
            <p:cNvPr id="98" name="Group 367">
              <a:extLst>
                <a:ext uri="{FF2B5EF4-FFF2-40B4-BE49-F238E27FC236}">
                  <a16:creationId xmlns:a16="http://schemas.microsoft.com/office/drawing/2014/main" id="{D0856056-563B-D947-B25B-79C5D2B4A87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6545183" y="1794884"/>
              <a:ext cx="211138" cy="914400"/>
              <a:chOff x="674" y="3197"/>
              <a:chExt cx="133" cy="576"/>
            </a:xfrm>
          </p:grpSpPr>
          <p:sp>
            <p:nvSpPr>
              <p:cNvPr id="102" name="Freeform 244">
                <a:extLst>
                  <a:ext uri="{FF2B5EF4-FFF2-40B4-BE49-F238E27FC236}">
                    <a16:creationId xmlns:a16="http://schemas.microsoft.com/office/drawing/2014/main" id="{C76F2A48-3A65-2344-8E97-9BF3725C5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" y="3197"/>
                <a:ext cx="133" cy="399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230 h 1152"/>
                  <a:gd name="T4" fmla="*/ 116 w 116"/>
                  <a:gd name="T5" fmla="*/ 288 h 1152"/>
                  <a:gd name="T6" fmla="*/ 0 w 116"/>
                  <a:gd name="T7" fmla="*/ 403 h 1152"/>
                  <a:gd name="T8" fmla="*/ 116 w 116"/>
                  <a:gd name="T9" fmla="*/ 518 h 1152"/>
                  <a:gd name="T10" fmla="*/ 0 w 116"/>
                  <a:gd name="T11" fmla="*/ 634 h 1152"/>
                  <a:gd name="T12" fmla="*/ 116 w 116"/>
                  <a:gd name="T13" fmla="*/ 749 h 1152"/>
                  <a:gd name="T14" fmla="*/ 0 w 116"/>
                  <a:gd name="T15" fmla="*/ 864 h 1152"/>
                  <a:gd name="T16" fmla="*/ 58 w 116"/>
                  <a:gd name="T17" fmla="*/ 922 h 1152"/>
                  <a:gd name="T18" fmla="*/ 58 w 116"/>
                  <a:gd name="T19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03" name="Freeform 366">
                <a:extLst>
                  <a:ext uri="{FF2B5EF4-FFF2-40B4-BE49-F238E27FC236}">
                    <a16:creationId xmlns:a16="http://schemas.microsoft.com/office/drawing/2014/main" id="{D8B5B948-9E02-2A45-8EB7-F923A219C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C90093D-C9CD-5A44-B2A2-E6FF3738B2E0}"/>
              </a:ext>
            </a:extLst>
          </p:cNvPr>
          <p:cNvSpPr/>
          <p:nvPr/>
        </p:nvSpPr>
        <p:spPr>
          <a:xfrm>
            <a:off x="1143000" y="1268004"/>
            <a:ext cx="8414483" cy="4127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/>
              <a:t>The AC pads offer the smallest impedance to ground for the  fast signal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3BF444-FA66-664F-8BB7-D2C168040E78}"/>
              </a:ext>
            </a:extLst>
          </p:cNvPr>
          <p:cNvSpPr/>
          <p:nvPr/>
        </p:nvSpPr>
        <p:spPr>
          <a:xfrm>
            <a:off x="1128367" y="873746"/>
            <a:ext cx="8419039" cy="41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b="1"/>
              <a:t>The signal is formed on the n+ electrode ==&gt; no signal on the AC pads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01F236-2711-7F41-8B53-60C5B6D30A68}"/>
              </a:ext>
            </a:extLst>
          </p:cNvPr>
          <p:cNvGrpSpPr/>
          <p:nvPr/>
        </p:nvGrpSpPr>
        <p:grpSpPr>
          <a:xfrm>
            <a:off x="4611844" y="4079872"/>
            <a:ext cx="1171216" cy="2250741"/>
            <a:chOff x="4630958" y="4078947"/>
            <a:chExt cx="1171216" cy="2250741"/>
          </a:xfrm>
        </p:grpSpPr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B906B521-92AE-F14B-A941-ABA582577A63}"/>
                </a:ext>
              </a:extLst>
            </p:cNvPr>
            <p:cNvCxnSpPr>
              <a:cxnSpLocks/>
            </p:cNvCxnSpPr>
            <p:nvPr/>
          </p:nvCxnSpPr>
          <p:spPr>
            <a:xfrm>
              <a:off x="5309714" y="4307483"/>
              <a:ext cx="165122" cy="2022205"/>
            </a:xfrm>
            <a:prstGeom prst="straightConnector1">
              <a:avLst/>
            </a:prstGeom>
            <a:ln>
              <a:solidFill>
                <a:srgbClr val="00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EC9D26D-5177-0E4B-86E6-3C34F3528486}"/>
                </a:ext>
              </a:extLst>
            </p:cNvPr>
            <p:cNvSpPr txBox="1"/>
            <p:nvPr/>
          </p:nvSpPr>
          <p:spPr>
            <a:xfrm rot="21400427">
              <a:off x="5213810" y="4520174"/>
              <a:ext cx="588364" cy="173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  <a:p>
              <a:r>
                <a:rPr lang="en-US" sz="1400" b="1">
                  <a:solidFill>
                    <a:srgbClr val="FF0000"/>
                  </a:solidFill>
                </a:rPr>
                <a:t>-+</a:t>
              </a:r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724067E-98F7-CF4D-89CA-5EF21D7F5F6D}"/>
                </a:ext>
              </a:extLst>
            </p:cNvPr>
            <p:cNvSpPr/>
            <p:nvPr/>
          </p:nvSpPr>
          <p:spPr>
            <a:xfrm flipV="1">
              <a:off x="4630958" y="4078947"/>
              <a:ext cx="1045586" cy="425375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FF3EA59-674C-1946-AB94-4256322C9EAF}"/>
              </a:ext>
            </a:extLst>
          </p:cNvPr>
          <p:cNvGrpSpPr/>
          <p:nvPr/>
        </p:nvGrpSpPr>
        <p:grpSpPr>
          <a:xfrm>
            <a:off x="7780257" y="3182932"/>
            <a:ext cx="1280966" cy="940079"/>
            <a:chOff x="5886669" y="3185530"/>
            <a:chExt cx="1280966" cy="940079"/>
          </a:xfrm>
        </p:grpSpPr>
        <p:sp>
          <p:nvSpPr>
            <p:cNvPr id="76" name="Line 55">
              <a:extLst>
                <a:ext uri="{FF2B5EF4-FFF2-40B4-BE49-F238E27FC236}">
                  <a16:creationId xmlns:a16="http://schemas.microsoft.com/office/drawing/2014/main" id="{F50B3815-6D02-7E4B-B3A1-98A23CB36D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9" name="AutoShape 56">
              <a:extLst>
                <a:ext uri="{FF2B5EF4-FFF2-40B4-BE49-F238E27FC236}">
                  <a16:creationId xmlns:a16="http://schemas.microsoft.com/office/drawing/2014/main" id="{46A248AA-EFBF-894C-8B7F-80BF41215C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3" name="Line 55">
              <a:extLst>
                <a:ext uri="{FF2B5EF4-FFF2-40B4-BE49-F238E27FC236}">
                  <a16:creationId xmlns:a16="http://schemas.microsoft.com/office/drawing/2014/main" id="{640631BD-4CE7-BE4D-9F67-8F7D2533F8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5919"/>
              <a:ext cx="0" cy="5296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081D1F8-BA81-5A45-8328-4637D39AC5AF}"/>
              </a:ext>
            </a:extLst>
          </p:cNvPr>
          <p:cNvGrpSpPr/>
          <p:nvPr/>
        </p:nvGrpSpPr>
        <p:grpSpPr>
          <a:xfrm>
            <a:off x="3904574" y="3173421"/>
            <a:ext cx="1280966" cy="949590"/>
            <a:chOff x="5886669" y="3185530"/>
            <a:chExt cx="1280966" cy="949590"/>
          </a:xfrm>
        </p:grpSpPr>
        <p:sp>
          <p:nvSpPr>
            <p:cNvPr id="85" name="Line 55">
              <a:extLst>
                <a:ext uri="{FF2B5EF4-FFF2-40B4-BE49-F238E27FC236}">
                  <a16:creationId xmlns:a16="http://schemas.microsoft.com/office/drawing/2014/main" id="{D7EC3990-6253-4B46-AD3F-BF302BADC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6669" y="3595919"/>
              <a:ext cx="12809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6" name="AutoShape 56">
              <a:extLst>
                <a:ext uri="{FF2B5EF4-FFF2-40B4-BE49-F238E27FC236}">
                  <a16:creationId xmlns:a16="http://schemas.microsoft.com/office/drawing/2014/main" id="{BA6AA630-3B49-794C-AA9D-84C9EBD41D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186345" y="3327483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87" name="Line 55">
              <a:extLst>
                <a:ext uri="{FF2B5EF4-FFF2-40B4-BE49-F238E27FC236}">
                  <a16:creationId xmlns:a16="http://schemas.microsoft.com/office/drawing/2014/main" id="{EA33DDEB-BAF4-7B4B-9B21-B990E190CB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6669" y="3596654"/>
              <a:ext cx="0" cy="5384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02EAB39-9337-2644-A7D0-F115C37A78FE}"/>
              </a:ext>
            </a:extLst>
          </p:cNvPr>
          <p:cNvGrpSpPr/>
          <p:nvPr/>
        </p:nvGrpSpPr>
        <p:grpSpPr>
          <a:xfrm>
            <a:off x="2978693" y="3022706"/>
            <a:ext cx="3548459" cy="1773055"/>
            <a:chOff x="2978693" y="3022706"/>
            <a:chExt cx="3548459" cy="1773055"/>
          </a:xfrm>
        </p:grpSpPr>
        <p:sp>
          <p:nvSpPr>
            <p:cNvPr id="99" name="Right Arrow 98">
              <a:extLst>
                <a:ext uri="{FF2B5EF4-FFF2-40B4-BE49-F238E27FC236}">
                  <a16:creationId xmlns:a16="http://schemas.microsoft.com/office/drawing/2014/main" id="{C6F9B8CE-0BE4-6640-8779-38D5E6E45A68}"/>
                </a:ext>
              </a:extLst>
            </p:cNvPr>
            <p:cNvSpPr/>
            <p:nvPr/>
          </p:nvSpPr>
          <p:spPr>
            <a:xfrm flipV="1">
              <a:off x="5437644" y="4495350"/>
              <a:ext cx="611033" cy="290019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2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0" name="Right Arrow 99">
              <a:extLst>
                <a:ext uri="{FF2B5EF4-FFF2-40B4-BE49-F238E27FC236}">
                  <a16:creationId xmlns:a16="http://schemas.microsoft.com/office/drawing/2014/main" id="{D6816A6D-38DA-6545-8C76-57A0E04544AC}"/>
                </a:ext>
              </a:extLst>
            </p:cNvPr>
            <p:cNvSpPr/>
            <p:nvPr/>
          </p:nvSpPr>
          <p:spPr>
            <a:xfrm rot="10800000" flipV="1">
              <a:off x="3791352" y="4513284"/>
              <a:ext cx="1412597" cy="282477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46EA7DA2-708B-0E47-8163-8318CF3254AD}"/>
                </a:ext>
              </a:extLst>
            </p:cNvPr>
            <p:cNvSpPr/>
            <p:nvPr/>
          </p:nvSpPr>
          <p:spPr>
            <a:xfrm flipV="1">
              <a:off x="2978693" y="3105310"/>
              <a:ext cx="1045586" cy="27074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D19FD6F1-2024-2B4E-A3E9-AB3FCD1C0C98}"/>
                </a:ext>
              </a:extLst>
            </p:cNvPr>
            <p:cNvSpPr/>
            <p:nvPr/>
          </p:nvSpPr>
          <p:spPr>
            <a:xfrm flipV="1">
              <a:off x="5481566" y="3022706"/>
              <a:ext cx="1045586" cy="270740"/>
            </a:xfrm>
            <a:custGeom>
              <a:avLst/>
              <a:gdLst>
                <a:gd name="connsiteX0" fmla="*/ 0 w 1496233"/>
                <a:gd name="connsiteY0" fmla="*/ 568773 h 584900"/>
                <a:gd name="connsiteX1" fmla="*/ 339481 w 1496233"/>
                <a:gd name="connsiteY1" fmla="*/ 556199 h 584900"/>
                <a:gd name="connsiteX2" fmla="*/ 477788 w 1496233"/>
                <a:gd name="connsiteY2" fmla="*/ 304702 h 584900"/>
                <a:gd name="connsiteX3" fmla="*/ 603522 w 1496233"/>
                <a:gd name="connsiteY3" fmla="*/ 28055 h 584900"/>
                <a:gd name="connsiteX4" fmla="*/ 779550 w 1496233"/>
                <a:gd name="connsiteY4" fmla="*/ 40630 h 584900"/>
                <a:gd name="connsiteX5" fmla="*/ 905284 w 1496233"/>
                <a:gd name="connsiteY5" fmla="*/ 304702 h 584900"/>
                <a:gd name="connsiteX6" fmla="*/ 1144178 w 1496233"/>
                <a:gd name="connsiteY6" fmla="*/ 493324 h 584900"/>
                <a:gd name="connsiteX7" fmla="*/ 1496233 w 1496233"/>
                <a:gd name="connsiteY7" fmla="*/ 581348 h 584900"/>
                <a:gd name="connsiteX8" fmla="*/ 1496233 w 1496233"/>
                <a:gd name="connsiteY8" fmla="*/ 581348 h 58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233" h="584900">
                  <a:moveTo>
                    <a:pt x="0" y="568773"/>
                  </a:moveTo>
                  <a:cubicBezTo>
                    <a:pt x="129925" y="584492"/>
                    <a:pt x="259850" y="600211"/>
                    <a:pt x="339481" y="556199"/>
                  </a:cubicBezTo>
                  <a:cubicBezTo>
                    <a:pt x="419112" y="512187"/>
                    <a:pt x="433781" y="392726"/>
                    <a:pt x="477788" y="304702"/>
                  </a:cubicBezTo>
                  <a:cubicBezTo>
                    <a:pt x="521795" y="216678"/>
                    <a:pt x="553228" y="72067"/>
                    <a:pt x="603522" y="28055"/>
                  </a:cubicBezTo>
                  <a:cubicBezTo>
                    <a:pt x="653816" y="-15957"/>
                    <a:pt x="729256" y="-5478"/>
                    <a:pt x="779550" y="40630"/>
                  </a:cubicBezTo>
                  <a:cubicBezTo>
                    <a:pt x="829844" y="86738"/>
                    <a:pt x="844513" y="229253"/>
                    <a:pt x="905284" y="304702"/>
                  </a:cubicBezTo>
                  <a:cubicBezTo>
                    <a:pt x="966055" y="380151"/>
                    <a:pt x="1045687" y="447216"/>
                    <a:pt x="1144178" y="493324"/>
                  </a:cubicBezTo>
                  <a:cubicBezTo>
                    <a:pt x="1242669" y="539432"/>
                    <a:pt x="1496233" y="581348"/>
                    <a:pt x="1496233" y="581348"/>
                  </a:cubicBezTo>
                  <a:lnTo>
                    <a:pt x="1496233" y="581348"/>
                  </a:lnTo>
                </a:path>
              </a:pathLst>
            </a:cu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DA263A5-9340-EB47-AECD-5D3F18808740}"/>
              </a:ext>
            </a:extLst>
          </p:cNvPr>
          <p:cNvGrpSpPr/>
          <p:nvPr/>
        </p:nvGrpSpPr>
        <p:grpSpPr>
          <a:xfrm>
            <a:off x="5181419" y="2544458"/>
            <a:ext cx="2810524" cy="791129"/>
            <a:chOff x="1100910" y="1649522"/>
            <a:chExt cx="4212904" cy="2423648"/>
          </a:xfrm>
        </p:grpSpPr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9721D1B1-9075-A14E-BAA0-175F54EE4AF3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DC011EA3-232F-A441-B978-4F2DABAF67BD}"/>
                </a:ext>
              </a:extLst>
            </p:cNvPr>
            <p:cNvSpPr/>
            <p:nvPr/>
          </p:nvSpPr>
          <p:spPr>
            <a:xfrm>
              <a:off x="1100910" y="2148476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446F2719-36FC-5649-8519-5D5F1432930C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76A29532-D61E-734D-88D0-CD8A3404FAA5}"/>
                </a:ext>
              </a:extLst>
            </p:cNvPr>
            <p:cNvSpPr/>
            <p:nvPr/>
          </p:nvSpPr>
          <p:spPr>
            <a:xfrm>
              <a:off x="2628749" y="2565988"/>
              <a:ext cx="1429407" cy="667780"/>
            </a:xfrm>
            <a:custGeom>
              <a:avLst/>
              <a:gdLst>
                <a:gd name="connsiteX0" fmla="*/ 0 w 1429407"/>
                <a:gd name="connsiteY0" fmla="*/ 656933 h 667780"/>
                <a:gd name="connsiteX1" fmla="*/ 94593 w 1429407"/>
                <a:gd name="connsiteY1" fmla="*/ 310092 h 667780"/>
                <a:gd name="connsiteX2" fmla="*/ 178676 w 1429407"/>
                <a:gd name="connsiteY2" fmla="*/ 68354 h 667780"/>
                <a:gd name="connsiteX3" fmla="*/ 409904 w 1429407"/>
                <a:gd name="connsiteY3" fmla="*/ 15802 h 667780"/>
                <a:gd name="connsiteX4" fmla="*/ 567559 w 1429407"/>
                <a:gd name="connsiteY4" fmla="*/ 310092 h 667780"/>
                <a:gd name="connsiteX5" fmla="*/ 756745 w 1429407"/>
                <a:gd name="connsiteY5" fmla="*/ 530809 h 667780"/>
                <a:gd name="connsiteX6" fmla="*/ 966952 w 1429407"/>
                <a:gd name="connsiteY6" fmla="*/ 646423 h 667780"/>
                <a:gd name="connsiteX7" fmla="*/ 1429407 w 1429407"/>
                <a:gd name="connsiteY7" fmla="*/ 667444 h 66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9407" h="667780">
                  <a:moveTo>
                    <a:pt x="0" y="656933"/>
                  </a:moveTo>
                  <a:cubicBezTo>
                    <a:pt x="32407" y="532560"/>
                    <a:pt x="64814" y="408188"/>
                    <a:pt x="94593" y="310092"/>
                  </a:cubicBezTo>
                  <a:cubicBezTo>
                    <a:pt x="124372" y="211995"/>
                    <a:pt x="126124" y="117402"/>
                    <a:pt x="178676" y="68354"/>
                  </a:cubicBezTo>
                  <a:cubicBezTo>
                    <a:pt x="231228" y="19306"/>
                    <a:pt x="345090" y="-24488"/>
                    <a:pt x="409904" y="15802"/>
                  </a:cubicBezTo>
                  <a:cubicBezTo>
                    <a:pt x="474718" y="56092"/>
                    <a:pt x="509752" y="224258"/>
                    <a:pt x="567559" y="310092"/>
                  </a:cubicBezTo>
                  <a:cubicBezTo>
                    <a:pt x="625366" y="395926"/>
                    <a:pt x="690180" y="474754"/>
                    <a:pt x="756745" y="530809"/>
                  </a:cubicBezTo>
                  <a:cubicBezTo>
                    <a:pt x="823310" y="586864"/>
                    <a:pt x="854842" y="623651"/>
                    <a:pt x="966952" y="646423"/>
                  </a:cubicBezTo>
                  <a:cubicBezTo>
                    <a:pt x="1079062" y="669195"/>
                    <a:pt x="1254234" y="668319"/>
                    <a:pt x="1429407" y="667444"/>
                  </a:cubicBezTo>
                </a:path>
              </a:pathLst>
            </a:custGeom>
            <a:noFill/>
            <a:ln w="28575">
              <a:solidFill>
                <a:srgbClr val="221A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F8F02D2-3D51-CC41-AAE7-CF5AE309CC79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49B2403-76C5-0E48-88D1-0C81A0B08297}"/>
                </a:ext>
              </a:extLst>
            </p:cNvPr>
            <p:cNvSpPr txBox="1"/>
            <p:nvPr/>
          </p:nvSpPr>
          <p:spPr>
            <a:xfrm>
              <a:off x="3156376" y="1649522"/>
              <a:ext cx="1233842" cy="67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short RC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49BC87D-D827-E848-ACFF-BA7DD385E321}"/>
              </a:ext>
            </a:extLst>
          </p:cNvPr>
          <p:cNvGrpSpPr/>
          <p:nvPr/>
        </p:nvGrpSpPr>
        <p:grpSpPr>
          <a:xfrm>
            <a:off x="2502861" y="2567977"/>
            <a:ext cx="2970261" cy="791129"/>
            <a:chOff x="861469" y="1649522"/>
            <a:chExt cx="4452345" cy="2423648"/>
          </a:xfrm>
        </p:grpSpPr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91E21043-790B-3848-8F50-5E064B924EDA}"/>
                </a:ext>
              </a:extLst>
            </p:cNvPr>
            <p:cNvSpPr/>
            <p:nvPr/>
          </p:nvSpPr>
          <p:spPr>
            <a:xfrm>
              <a:off x="1611076" y="3213000"/>
              <a:ext cx="1042987" cy="860170"/>
            </a:xfrm>
            <a:custGeom>
              <a:avLst/>
              <a:gdLst>
                <a:gd name="connsiteX0" fmla="*/ 0 w 1042987"/>
                <a:gd name="connsiteY0" fmla="*/ 85725 h 860170"/>
                <a:gd name="connsiteX1" fmla="*/ 385762 w 1042987"/>
                <a:gd name="connsiteY1" fmla="*/ 85725 h 860170"/>
                <a:gd name="connsiteX2" fmla="*/ 557212 w 1042987"/>
                <a:gd name="connsiteY2" fmla="*/ 814388 h 860170"/>
                <a:gd name="connsiteX3" fmla="*/ 800100 w 1042987"/>
                <a:gd name="connsiteY3" fmla="*/ 714375 h 860170"/>
                <a:gd name="connsiteX4" fmla="*/ 971550 w 1042987"/>
                <a:gd name="connsiteY4" fmla="*/ 142875 h 860170"/>
                <a:gd name="connsiteX5" fmla="*/ 1042987 w 1042987"/>
                <a:gd name="connsiteY5" fmla="*/ 0 h 86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987" h="860170">
                  <a:moveTo>
                    <a:pt x="0" y="85725"/>
                  </a:moveTo>
                  <a:cubicBezTo>
                    <a:pt x="146446" y="25003"/>
                    <a:pt x="292893" y="-35719"/>
                    <a:pt x="385762" y="85725"/>
                  </a:cubicBezTo>
                  <a:cubicBezTo>
                    <a:pt x="478631" y="207169"/>
                    <a:pt x="488156" y="709613"/>
                    <a:pt x="557212" y="814388"/>
                  </a:cubicBezTo>
                  <a:cubicBezTo>
                    <a:pt x="626268" y="919163"/>
                    <a:pt x="731044" y="826294"/>
                    <a:pt x="800100" y="714375"/>
                  </a:cubicBezTo>
                  <a:cubicBezTo>
                    <a:pt x="869156" y="602456"/>
                    <a:pt x="931069" y="261938"/>
                    <a:pt x="971550" y="142875"/>
                  </a:cubicBezTo>
                  <a:cubicBezTo>
                    <a:pt x="1012031" y="23812"/>
                    <a:pt x="1027509" y="11906"/>
                    <a:pt x="1042987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AE597881-B323-0D40-89F3-43C748E074EF}"/>
                </a:ext>
              </a:extLst>
            </p:cNvPr>
            <p:cNvSpPr/>
            <p:nvPr/>
          </p:nvSpPr>
          <p:spPr>
            <a:xfrm>
              <a:off x="861469" y="2191298"/>
              <a:ext cx="1546628" cy="60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Fast signal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4D5B1C81-C3D6-984B-A364-04F5068B456B}"/>
                </a:ext>
              </a:extLst>
            </p:cNvPr>
            <p:cNvSpPr/>
            <p:nvPr/>
          </p:nvSpPr>
          <p:spPr>
            <a:xfrm>
              <a:off x="2633492" y="2986291"/>
              <a:ext cx="2680322" cy="253545"/>
            </a:xfrm>
            <a:custGeom>
              <a:avLst/>
              <a:gdLst>
                <a:gd name="connsiteX0" fmla="*/ 0 w 2128838"/>
                <a:gd name="connsiteY0" fmla="*/ 244179 h 244179"/>
                <a:gd name="connsiteX1" fmla="*/ 142875 w 2128838"/>
                <a:gd name="connsiteY1" fmla="*/ 44154 h 244179"/>
                <a:gd name="connsiteX2" fmla="*/ 457200 w 2128838"/>
                <a:gd name="connsiteY2" fmla="*/ 1291 h 244179"/>
                <a:gd name="connsiteX3" fmla="*/ 914400 w 2128838"/>
                <a:gd name="connsiteY3" fmla="*/ 72729 h 244179"/>
                <a:gd name="connsiteX4" fmla="*/ 1328738 w 2128838"/>
                <a:gd name="connsiteY4" fmla="*/ 158454 h 244179"/>
                <a:gd name="connsiteX5" fmla="*/ 2128838 w 2128838"/>
                <a:gd name="connsiteY5" fmla="*/ 201316 h 24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8838" h="244179">
                  <a:moveTo>
                    <a:pt x="0" y="244179"/>
                  </a:moveTo>
                  <a:cubicBezTo>
                    <a:pt x="33337" y="164407"/>
                    <a:pt x="66675" y="84635"/>
                    <a:pt x="142875" y="44154"/>
                  </a:cubicBezTo>
                  <a:cubicBezTo>
                    <a:pt x="219075" y="3673"/>
                    <a:pt x="328613" y="-3471"/>
                    <a:pt x="457200" y="1291"/>
                  </a:cubicBezTo>
                  <a:cubicBezTo>
                    <a:pt x="585787" y="6053"/>
                    <a:pt x="769144" y="46535"/>
                    <a:pt x="914400" y="72729"/>
                  </a:cubicBezTo>
                  <a:cubicBezTo>
                    <a:pt x="1059656" y="98923"/>
                    <a:pt x="1126332" y="137023"/>
                    <a:pt x="1328738" y="158454"/>
                  </a:cubicBezTo>
                  <a:cubicBezTo>
                    <a:pt x="1531144" y="179885"/>
                    <a:pt x="1829991" y="190600"/>
                    <a:pt x="2128838" y="201316"/>
                  </a:cubicBezTo>
                </a:path>
              </a:pathLst>
            </a:custGeom>
            <a:noFill/>
            <a:ln w="31750">
              <a:solidFill>
                <a:srgbClr val="221A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CE5E9CDF-F0DF-494B-B487-118AB23C7A7F}"/>
                </a:ext>
              </a:extLst>
            </p:cNvPr>
            <p:cNvSpPr/>
            <p:nvPr/>
          </p:nvSpPr>
          <p:spPr>
            <a:xfrm>
              <a:off x="2628749" y="2565988"/>
              <a:ext cx="1429407" cy="667780"/>
            </a:xfrm>
            <a:custGeom>
              <a:avLst/>
              <a:gdLst>
                <a:gd name="connsiteX0" fmla="*/ 0 w 1429407"/>
                <a:gd name="connsiteY0" fmla="*/ 656933 h 667780"/>
                <a:gd name="connsiteX1" fmla="*/ 94593 w 1429407"/>
                <a:gd name="connsiteY1" fmla="*/ 310092 h 667780"/>
                <a:gd name="connsiteX2" fmla="*/ 178676 w 1429407"/>
                <a:gd name="connsiteY2" fmla="*/ 68354 h 667780"/>
                <a:gd name="connsiteX3" fmla="*/ 409904 w 1429407"/>
                <a:gd name="connsiteY3" fmla="*/ 15802 h 667780"/>
                <a:gd name="connsiteX4" fmla="*/ 567559 w 1429407"/>
                <a:gd name="connsiteY4" fmla="*/ 310092 h 667780"/>
                <a:gd name="connsiteX5" fmla="*/ 756745 w 1429407"/>
                <a:gd name="connsiteY5" fmla="*/ 530809 h 667780"/>
                <a:gd name="connsiteX6" fmla="*/ 966952 w 1429407"/>
                <a:gd name="connsiteY6" fmla="*/ 646423 h 667780"/>
                <a:gd name="connsiteX7" fmla="*/ 1429407 w 1429407"/>
                <a:gd name="connsiteY7" fmla="*/ 667444 h 66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9407" h="667780">
                  <a:moveTo>
                    <a:pt x="0" y="656933"/>
                  </a:moveTo>
                  <a:cubicBezTo>
                    <a:pt x="32407" y="532560"/>
                    <a:pt x="64814" y="408188"/>
                    <a:pt x="94593" y="310092"/>
                  </a:cubicBezTo>
                  <a:cubicBezTo>
                    <a:pt x="124372" y="211995"/>
                    <a:pt x="126124" y="117402"/>
                    <a:pt x="178676" y="68354"/>
                  </a:cubicBezTo>
                  <a:cubicBezTo>
                    <a:pt x="231228" y="19306"/>
                    <a:pt x="345090" y="-24488"/>
                    <a:pt x="409904" y="15802"/>
                  </a:cubicBezTo>
                  <a:cubicBezTo>
                    <a:pt x="474718" y="56092"/>
                    <a:pt x="509752" y="224258"/>
                    <a:pt x="567559" y="310092"/>
                  </a:cubicBezTo>
                  <a:cubicBezTo>
                    <a:pt x="625366" y="395926"/>
                    <a:pt x="690180" y="474754"/>
                    <a:pt x="756745" y="530809"/>
                  </a:cubicBezTo>
                  <a:cubicBezTo>
                    <a:pt x="823310" y="586864"/>
                    <a:pt x="854842" y="623651"/>
                    <a:pt x="966952" y="646423"/>
                  </a:cubicBezTo>
                  <a:cubicBezTo>
                    <a:pt x="1079062" y="669195"/>
                    <a:pt x="1254234" y="668319"/>
                    <a:pt x="1429407" y="667444"/>
                  </a:cubicBezTo>
                </a:path>
              </a:pathLst>
            </a:custGeom>
            <a:noFill/>
            <a:ln w="28575">
              <a:solidFill>
                <a:srgbClr val="221A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AF0F074C-5C29-534F-B67E-1E64E1014E19}"/>
                </a:ext>
              </a:extLst>
            </p:cNvPr>
            <p:cNvSpPr txBox="1"/>
            <p:nvPr/>
          </p:nvSpPr>
          <p:spPr>
            <a:xfrm>
              <a:off x="4107244" y="3075540"/>
              <a:ext cx="1193912" cy="672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long RC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52C66D0-7C64-3343-A89E-38CB2E864735}"/>
                </a:ext>
              </a:extLst>
            </p:cNvPr>
            <p:cNvSpPr txBox="1"/>
            <p:nvPr/>
          </p:nvSpPr>
          <p:spPr>
            <a:xfrm>
              <a:off x="3156376" y="1649522"/>
              <a:ext cx="1233842" cy="67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>
                  <a:solidFill>
                    <a:srgbClr val="221AC0"/>
                  </a:solidFill>
                </a:rPr>
                <a:t>short RC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B7260A8-EEE5-F445-8191-62456C24DFE3}"/>
              </a:ext>
            </a:extLst>
          </p:cNvPr>
          <p:cNvSpPr txBox="1"/>
          <p:nvPr/>
        </p:nvSpPr>
        <p:spPr>
          <a:xfrm>
            <a:off x="4591322" y="5105825"/>
            <a:ext cx="7219308" cy="14929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In resistive readout the signal is naturally shared among pads </a:t>
            </a:r>
            <a:r>
              <a:rPr lang="en-US" dirty="0"/>
              <a:t>(4-6) without the need of B field or floating pads</a:t>
            </a:r>
          </a:p>
          <a:p>
            <a:pPr>
              <a:lnSpc>
                <a:spcPct val="130000"/>
              </a:lnSpc>
            </a:pPr>
            <a:r>
              <a:rPr lang="en-US" b="1" dirty="0"/>
              <a:t>Thanks to the internal gain, full efficiency even with sharing</a:t>
            </a:r>
          </a:p>
          <a:p>
            <a:pPr algn="ctr">
              <a:lnSpc>
                <a:spcPct val="130000"/>
              </a:lnSpc>
            </a:pPr>
            <a:r>
              <a:rPr lang="en-US" b="1" dirty="0"/>
              <a:t>Results presented here are from the FBK RSD2 production</a:t>
            </a:r>
          </a:p>
        </p:txBody>
      </p:sp>
    </p:spTree>
    <p:extLst>
      <p:ext uri="{BB962C8B-B14F-4D97-AF65-F5344CB8AC3E}">
        <p14:creationId xmlns:p14="http://schemas.microsoft.com/office/powerpoint/2010/main" val="3508901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6" grpId="0"/>
      <p:bldP spid="15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A16EA418-D993-F440-9CA4-05EAFFAD641C}"/>
              </a:ext>
            </a:extLst>
          </p:cNvPr>
          <p:cNvSpPr/>
          <p:nvPr/>
        </p:nvSpPr>
        <p:spPr>
          <a:xfrm flipH="1">
            <a:off x="8699937" y="4680101"/>
            <a:ext cx="258536" cy="169486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EC464B1-72FF-014A-AA2A-DCF4EAFA2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D2B7B7-17E9-5B41-8298-8EA7E77059D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tIns="35203">
            <a:noAutofit/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3200" dirty="0">
                <a:solidFill>
                  <a:srgbClr val="800000"/>
                </a:solidFill>
              </a:rPr>
              <a:t> RSD principle of operation in motion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A293A7B-E06E-0148-8CA4-4478B0C015D7}"/>
              </a:ext>
            </a:extLst>
          </p:cNvPr>
          <p:cNvSpPr/>
          <p:nvPr/>
        </p:nvSpPr>
        <p:spPr>
          <a:xfrm rot="3110930" flipV="1">
            <a:off x="7209447" y="4013172"/>
            <a:ext cx="165063" cy="27052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19839D2-B67E-8642-A6A8-3BEA6C3597A5}"/>
              </a:ext>
            </a:extLst>
          </p:cNvPr>
          <p:cNvGrpSpPr/>
          <p:nvPr/>
        </p:nvGrpSpPr>
        <p:grpSpPr>
          <a:xfrm>
            <a:off x="2008415" y="2818643"/>
            <a:ext cx="9667286" cy="3722915"/>
            <a:chOff x="2008415" y="2818643"/>
            <a:chExt cx="9667286" cy="3722915"/>
          </a:xfrm>
        </p:grpSpPr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BA0D3A48-AB61-8C44-AFD6-5DDCD9FA9EAB}"/>
                </a:ext>
              </a:extLst>
            </p:cNvPr>
            <p:cNvSpPr/>
            <p:nvPr/>
          </p:nvSpPr>
          <p:spPr>
            <a:xfrm>
              <a:off x="2008415" y="2818643"/>
              <a:ext cx="9667286" cy="3722915"/>
            </a:xfrm>
            <a:prstGeom prst="cube">
              <a:avLst>
                <a:gd name="adj" fmla="val 93376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510EE24D-764B-194A-A5F2-F4EA390161EA}"/>
                </a:ext>
              </a:extLst>
            </p:cNvPr>
            <p:cNvSpPr/>
            <p:nvPr/>
          </p:nvSpPr>
          <p:spPr>
            <a:xfrm>
              <a:off x="5277495" y="2856116"/>
              <a:ext cx="1290069" cy="1199847"/>
            </a:xfrm>
            <a:prstGeom prst="parallelogram">
              <a:avLst>
                <a:gd name="adj" fmla="val 98670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" name="Parallelogram 1">
              <a:extLst>
                <a:ext uri="{FF2B5EF4-FFF2-40B4-BE49-F238E27FC236}">
                  <a16:creationId xmlns:a16="http://schemas.microsoft.com/office/drawing/2014/main" id="{C7928F90-5F2A-3A63-2529-F97F130719B1}"/>
                </a:ext>
              </a:extLst>
            </p:cNvPr>
            <p:cNvSpPr/>
            <p:nvPr/>
          </p:nvSpPr>
          <p:spPr>
            <a:xfrm rot="10800000">
              <a:off x="4988433" y="3346855"/>
              <a:ext cx="2022980" cy="82145"/>
            </a:xfrm>
            <a:prstGeom prst="parallelogram">
              <a:avLst>
                <a:gd name="adj" fmla="val 1003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A63B8C76-C2DE-65D4-5BB5-FCB185BCF3F0}"/>
                </a:ext>
              </a:extLst>
            </p:cNvPr>
            <p:cNvSpPr/>
            <p:nvPr/>
          </p:nvSpPr>
          <p:spPr>
            <a:xfrm>
              <a:off x="8990424" y="2857312"/>
              <a:ext cx="1290069" cy="1199847"/>
            </a:xfrm>
            <a:prstGeom prst="parallelogram">
              <a:avLst>
                <a:gd name="adj" fmla="val 98670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2EE84BCB-17EB-D039-1BF2-C4FD1113D577}"/>
                </a:ext>
              </a:extLst>
            </p:cNvPr>
            <p:cNvSpPr/>
            <p:nvPr/>
          </p:nvSpPr>
          <p:spPr>
            <a:xfrm rot="10800000">
              <a:off x="8701362" y="3348051"/>
              <a:ext cx="2022980" cy="82145"/>
            </a:xfrm>
            <a:prstGeom prst="parallelogram">
              <a:avLst>
                <a:gd name="adj" fmla="val 1003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9F6201B0-61F3-4FB3-E67A-EA9C6E2FC9A1}"/>
                </a:ext>
              </a:extLst>
            </p:cNvPr>
            <p:cNvSpPr/>
            <p:nvPr/>
          </p:nvSpPr>
          <p:spPr>
            <a:xfrm>
              <a:off x="3483583" y="4784590"/>
              <a:ext cx="1290069" cy="1199847"/>
            </a:xfrm>
            <a:prstGeom prst="parallelogram">
              <a:avLst>
                <a:gd name="adj" fmla="val 98670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8B9B25DA-17CA-FBC4-BEC7-E86084DF7F80}"/>
                </a:ext>
              </a:extLst>
            </p:cNvPr>
            <p:cNvSpPr/>
            <p:nvPr/>
          </p:nvSpPr>
          <p:spPr>
            <a:xfrm rot="10800000">
              <a:off x="3194521" y="5275329"/>
              <a:ext cx="2022980" cy="82145"/>
            </a:xfrm>
            <a:prstGeom prst="parallelogram">
              <a:avLst>
                <a:gd name="adj" fmla="val 1003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FC9F82B-0CD2-13E4-B1B3-54204235B79F}"/>
                </a:ext>
              </a:extLst>
            </p:cNvPr>
            <p:cNvSpPr/>
            <p:nvPr/>
          </p:nvSpPr>
          <p:spPr>
            <a:xfrm>
              <a:off x="7196512" y="4785786"/>
              <a:ext cx="1290069" cy="1199847"/>
            </a:xfrm>
            <a:prstGeom prst="parallelogram">
              <a:avLst>
                <a:gd name="adj" fmla="val 98670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66D9CA9C-D3EC-40C9-A0B5-CDA616A76398}"/>
                </a:ext>
              </a:extLst>
            </p:cNvPr>
            <p:cNvSpPr/>
            <p:nvPr/>
          </p:nvSpPr>
          <p:spPr>
            <a:xfrm rot="10800000">
              <a:off x="6907450" y="5276525"/>
              <a:ext cx="2022980" cy="82145"/>
            </a:xfrm>
            <a:prstGeom prst="parallelogram">
              <a:avLst>
                <a:gd name="adj" fmla="val 1003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D85CC3FE-18C2-AA4A-8AEB-304AC177495A}"/>
              </a:ext>
            </a:extLst>
          </p:cNvPr>
          <p:cNvSpPr/>
          <p:nvPr/>
        </p:nvSpPr>
        <p:spPr>
          <a:xfrm>
            <a:off x="3241141" y="2447694"/>
            <a:ext cx="138873" cy="106440"/>
          </a:xfrm>
          <a:prstGeom prst="ellipse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032B0517-9A4B-1043-A666-6A4B0C895B1C}"/>
              </a:ext>
            </a:extLst>
          </p:cNvPr>
          <p:cNvSpPr/>
          <p:nvPr/>
        </p:nvSpPr>
        <p:spPr>
          <a:xfrm rot="2794649">
            <a:off x="7027507" y="3914699"/>
            <a:ext cx="408041" cy="543326"/>
          </a:xfrm>
          <a:prstGeom prst="donut">
            <a:avLst>
              <a:gd name="adj" fmla="val 15658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42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33 0.00787 L 0.32227 0.245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47" y="1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0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4 0.03009 L 0.33932 0.253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18" y="1115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6" grpId="0" animBg="1"/>
      <p:bldP spid="14" grpId="0" animBg="1"/>
      <p:bldP spid="14" grpId="1" animBg="1"/>
      <p:bldP spid="31" grpId="0" animBg="1"/>
      <p:bldP spid="3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389F3D-D866-6045-A78D-98F65880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Example of signal sharing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D3E1D7-F533-304D-9F56-7A62A0B697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1930A-9609-CD41-B54C-E5543070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8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611F58-93A3-7A48-81D5-04AD19D128B5}"/>
              </a:ext>
            </a:extLst>
          </p:cNvPr>
          <p:cNvGrpSpPr/>
          <p:nvPr/>
        </p:nvGrpSpPr>
        <p:grpSpPr>
          <a:xfrm>
            <a:off x="2153894" y="687327"/>
            <a:ext cx="8261790" cy="5631625"/>
            <a:chOff x="6233193" y="2069510"/>
            <a:chExt cx="3783784" cy="309452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6406017-3DB4-7D47-B72C-31A8ABDE17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33748" y="2112855"/>
              <a:ext cx="1694758" cy="145076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3B8CCC2-E4A6-9E46-A1F7-B8DE07FED3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81470" y="2112855"/>
              <a:ext cx="1735507" cy="145076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8415758-4464-5F4A-95FE-49774FE896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80784" y="3497100"/>
              <a:ext cx="1875557" cy="1450762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5F4E7C6-5CB3-5346-A9C1-2AB4740DBD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98140" y="3500562"/>
              <a:ext cx="1804703" cy="1450762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24C8ABF-7A9A-BE49-913F-0B7BDBA1DF54}"/>
                </a:ext>
              </a:extLst>
            </p:cNvPr>
            <p:cNvSpPr/>
            <p:nvPr/>
          </p:nvSpPr>
          <p:spPr>
            <a:xfrm>
              <a:off x="7920905" y="2134098"/>
              <a:ext cx="360565" cy="4597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1B3070-7A87-1C44-A5FA-15B4EB9C50A3}"/>
                </a:ext>
              </a:extLst>
            </p:cNvPr>
            <p:cNvSpPr/>
            <p:nvPr/>
          </p:nvSpPr>
          <p:spPr>
            <a:xfrm>
              <a:off x="9587524" y="2141008"/>
              <a:ext cx="415319" cy="419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72BEB5F-8684-CA4D-B388-707CEDEF5006}"/>
                </a:ext>
              </a:extLst>
            </p:cNvPr>
            <p:cNvSpPr/>
            <p:nvPr/>
          </p:nvSpPr>
          <p:spPr>
            <a:xfrm>
              <a:off x="9566656" y="3567079"/>
              <a:ext cx="415319" cy="419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332DA8E-B41B-CE4C-B0F1-FBC1607DE7A5}"/>
                </a:ext>
              </a:extLst>
            </p:cNvPr>
            <p:cNvSpPr txBox="1"/>
            <p:nvPr/>
          </p:nvSpPr>
          <p:spPr>
            <a:xfrm>
              <a:off x="7393435" y="2266840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42D99E-97D3-B74D-9ED8-37E3BACAC96D}"/>
                </a:ext>
              </a:extLst>
            </p:cNvPr>
            <p:cNvSpPr txBox="1"/>
            <p:nvPr/>
          </p:nvSpPr>
          <p:spPr>
            <a:xfrm>
              <a:off x="9348376" y="2266840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917C21-201B-AD4B-AAF1-C5C9443B8E3E}"/>
                </a:ext>
              </a:extLst>
            </p:cNvPr>
            <p:cNvSpPr txBox="1"/>
            <p:nvPr/>
          </p:nvSpPr>
          <p:spPr>
            <a:xfrm>
              <a:off x="9348376" y="3653640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4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0531940-9509-DB49-995D-120222FD9E7A}"/>
                </a:ext>
              </a:extLst>
            </p:cNvPr>
            <p:cNvSpPr txBox="1"/>
            <p:nvPr/>
          </p:nvSpPr>
          <p:spPr>
            <a:xfrm>
              <a:off x="6684644" y="3665027"/>
              <a:ext cx="517564" cy="3093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/>
                <a:t>Pad 3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D30D624-5BD5-A54E-B896-DFF12A1F2C01}"/>
                </a:ext>
              </a:extLst>
            </p:cNvPr>
            <p:cNvGrpSpPr/>
            <p:nvPr/>
          </p:nvGrpSpPr>
          <p:grpSpPr>
            <a:xfrm>
              <a:off x="6551897" y="4812241"/>
              <a:ext cx="1508406" cy="347996"/>
              <a:chOff x="8626969" y="4574839"/>
              <a:chExt cx="1508406" cy="347996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25163C2-7CD4-4942-86DF-6A031BB7DF25}"/>
                  </a:ext>
                </a:extLst>
              </p:cNvPr>
              <p:cNvSpPr txBox="1"/>
              <p:nvPr/>
            </p:nvSpPr>
            <p:spPr>
              <a:xfrm>
                <a:off x="8626969" y="4574839"/>
                <a:ext cx="1508406" cy="209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050" b="1"/>
                  <a:t>0          2         4          6          8        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1F88E0D-C2BE-0E4C-A011-806639FA1BD3}"/>
                  </a:ext>
                </a:extLst>
              </p:cNvPr>
              <p:cNvSpPr txBox="1"/>
              <p:nvPr/>
            </p:nvSpPr>
            <p:spPr>
              <a:xfrm>
                <a:off x="9196170" y="4706930"/>
                <a:ext cx="495115" cy="215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/>
                  <a:t>Time [ns]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97D9F85-E003-174C-AB7B-70BE5298D35F}"/>
                </a:ext>
              </a:extLst>
            </p:cNvPr>
            <p:cNvGrpSpPr/>
            <p:nvPr/>
          </p:nvGrpSpPr>
          <p:grpSpPr>
            <a:xfrm>
              <a:off x="8220549" y="4822421"/>
              <a:ext cx="1629519" cy="341610"/>
              <a:chOff x="8626969" y="4574839"/>
              <a:chExt cx="1629519" cy="341610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2CBBDF3-E8E4-6A4C-8D2E-4A0A86EC6454}"/>
                  </a:ext>
                </a:extLst>
              </p:cNvPr>
              <p:cNvSpPr txBox="1"/>
              <p:nvPr/>
            </p:nvSpPr>
            <p:spPr>
              <a:xfrm>
                <a:off x="8626969" y="4574839"/>
                <a:ext cx="1604327" cy="209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050" b="1"/>
                  <a:t>0          2         4          6          8        10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03805F5-14DB-F74F-B2C7-B97E737C9F70}"/>
                  </a:ext>
                </a:extLst>
              </p:cNvPr>
              <p:cNvSpPr txBox="1"/>
              <p:nvPr/>
            </p:nvSpPr>
            <p:spPr>
              <a:xfrm>
                <a:off x="9761373" y="4700544"/>
                <a:ext cx="495115" cy="2159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/>
                  <a:t>Time [ns]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BDD019E-3296-8741-B233-71621C49E15D}"/>
                </a:ext>
              </a:extLst>
            </p:cNvPr>
            <p:cNvSpPr txBox="1"/>
            <p:nvPr/>
          </p:nvSpPr>
          <p:spPr>
            <a:xfrm>
              <a:off x="8214117" y="3395690"/>
              <a:ext cx="1604327" cy="20922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/>
                <a:t>0          2         4          6          8        10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7639665-0440-D843-9D90-EFD7F2FB8B76}"/>
                </a:ext>
              </a:extLst>
            </p:cNvPr>
            <p:cNvSpPr txBox="1"/>
            <p:nvPr/>
          </p:nvSpPr>
          <p:spPr>
            <a:xfrm>
              <a:off x="6591342" y="3422599"/>
              <a:ext cx="1604327" cy="20922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/>
                <a:t>0          2         4          6          8        10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E3578C0-B027-E742-80F8-765A8A9CD69D}"/>
                </a:ext>
              </a:extLst>
            </p:cNvPr>
            <p:cNvGrpSpPr/>
            <p:nvPr/>
          </p:nvGrpSpPr>
          <p:grpSpPr>
            <a:xfrm>
              <a:off x="6233193" y="2164947"/>
              <a:ext cx="480261" cy="1474970"/>
              <a:chOff x="8571824" y="4568481"/>
              <a:chExt cx="480261" cy="147497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13B5211-6124-0245-B4BD-F33B9B236B90}"/>
                  </a:ext>
                </a:extLst>
              </p:cNvPr>
              <p:cNvSpPr txBox="1"/>
              <p:nvPr/>
            </p:nvSpPr>
            <p:spPr>
              <a:xfrm>
                <a:off x="8714076" y="4574839"/>
                <a:ext cx="338009" cy="14686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60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         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40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20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-20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3677D33-D571-2048-A43E-692ED73F0E30}"/>
                  </a:ext>
                </a:extLst>
              </p:cNvPr>
              <p:cNvSpPr txBox="1"/>
              <p:nvPr/>
            </p:nvSpPr>
            <p:spPr>
              <a:xfrm rot="16200000">
                <a:off x="8193678" y="4946627"/>
                <a:ext cx="939686" cy="183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100" b="1"/>
                  <a:t>Amplitude [mV]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E6422B6-B84F-5A4F-89C1-C3A085DDAD54}"/>
                </a:ext>
              </a:extLst>
            </p:cNvPr>
            <p:cNvSpPr txBox="1"/>
            <p:nvPr/>
          </p:nvSpPr>
          <p:spPr>
            <a:xfrm>
              <a:off x="8071975" y="2156412"/>
              <a:ext cx="306590" cy="14686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050" b="1"/>
                <a:t>60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         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40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20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-20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3680554-4CE6-5B41-A09E-B682FA963FA3}"/>
                </a:ext>
              </a:extLst>
            </p:cNvPr>
            <p:cNvGrpSpPr/>
            <p:nvPr/>
          </p:nvGrpSpPr>
          <p:grpSpPr>
            <a:xfrm>
              <a:off x="6233193" y="3547348"/>
              <a:ext cx="417642" cy="1474970"/>
              <a:chOff x="8634443" y="4568481"/>
              <a:chExt cx="417642" cy="1474970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5FC9384-3E6F-F642-8BDA-31AF987251EB}"/>
                  </a:ext>
                </a:extLst>
              </p:cNvPr>
              <p:cNvSpPr txBox="1"/>
              <p:nvPr/>
            </p:nvSpPr>
            <p:spPr>
              <a:xfrm>
                <a:off x="8714076" y="4574839"/>
                <a:ext cx="338009" cy="14686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 anchor="t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60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         </a:t>
                </a:r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40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20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0</a:t>
                </a:r>
              </a:p>
              <a:p>
                <a:pPr algn="r">
                  <a:lnSpc>
                    <a:spcPct val="130000"/>
                  </a:lnSpc>
                </a:pPr>
                <a:endParaRPr lang="en-US" sz="1050" b="1"/>
              </a:p>
              <a:p>
                <a:pPr algn="r">
                  <a:lnSpc>
                    <a:spcPct val="130000"/>
                  </a:lnSpc>
                </a:pPr>
                <a:r>
                  <a:rPr lang="en-US" sz="1050" b="1"/>
                  <a:t>-20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5FCFF95-E43E-FF49-A20F-FF4AD52BE654}"/>
                  </a:ext>
                </a:extLst>
              </p:cNvPr>
              <p:cNvSpPr txBox="1"/>
              <p:nvPr/>
            </p:nvSpPr>
            <p:spPr>
              <a:xfrm rot="16200000">
                <a:off x="8256297" y="4946627"/>
                <a:ext cx="939686" cy="183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30000"/>
                  </a:lnSpc>
                </a:pPr>
                <a:r>
                  <a:rPr lang="en-US" sz="1100" b="1"/>
                  <a:t>Amplitude [mV]</a:t>
                </a: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65E8FF9-6BB1-A246-9C9E-DF728E41062A}"/>
                </a:ext>
              </a:extLst>
            </p:cNvPr>
            <p:cNvSpPr txBox="1"/>
            <p:nvPr/>
          </p:nvSpPr>
          <p:spPr>
            <a:xfrm>
              <a:off x="7997686" y="3560495"/>
              <a:ext cx="324202" cy="14686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050" b="1"/>
                <a:t>60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         </a:t>
              </a:r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40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20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0</a:t>
              </a:r>
            </a:p>
            <a:p>
              <a:pPr algn="r">
                <a:lnSpc>
                  <a:spcPct val="130000"/>
                </a:lnSpc>
              </a:pPr>
              <a:endParaRPr lang="en-US" sz="1050" b="1"/>
            </a:p>
            <a:p>
              <a:pPr algn="r">
                <a:lnSpc>
                  <a:spcPct val="130000"/>
                </a:lnSpc>
              </a:pPr>
              <a:r>
                <a:rPr lang="en-US" sz="1050" b="1"/>
                <a:t>-20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F060EC9-321A-A943-BCC7-A5EB9B6CFB1A}"/>
                </a:ext>
              </a:extLst>
            </p:cNvPr>
            <p:cNvGrpSpPr/>
            <p:nvPr/>
          </p:nvGrpSpPr>
          <p:grpSpPr>
            <a:xfrm>
              <a:off x="7239237" y="3233231"/>
              <a:ext cx="1243268" cy="1023454"/>
              <a:chOff x="9530950" y="3160832"/>
              <a:chExt cx="873669" cy="777377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5D3EEEAD-8AE9-A44C-BEDB-13BFE870D800}"/>
                  </a:ext>
                </a:extLst>
              </p:cNvPr>
              <p:cNvGrpSpPr/>
              <p:nvPr/>
            </p:nvGrpSpPr>
            <p:grpSpPr>
              <a:xfrm>
                <a:off x="9530950" y="3160832"/>
                <a:ext cx="873669" cy="777377"/>
                <a:chOff x="4910536" y="1755827"/>
                <a:chExt cx="2907912" cy="2496412"/>
              </a:xfrm>
            </p:grpSpPr>
            <p:pic>
              <p:nvPicPr>
                <p:cNvPr id="53" name="Immagine 10" descr="Immagine che contiene sedendo, nero, monitor, computer&#10;&#10;Descrizione generata automaticamente">
                  <a:extLst>
                    <a:ext uri="{FF2B5EF4-FFF2-40B4-BE49-F238E27FC236}">
                      <a16:creationId xmlns:a16="http://schemas.microsoft.com/office/drawing/2014/main" id="{87024F96-0249-4B40-8496-C7C10432A8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910536" y="1755827"/>
                  <a:ext cx="2907912" cy="2496412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54" name="Ovale 6">
                  <a:extLst>
                    <a:ext uri="{FF2B5EF4-FFF2-40B4-BE49-F238E27FC236}">
                      <a16:creationId xmlns:a16="http://schemas.microsoft.com/office/drawing/2014/main" id="{A6016112-FA3B-C34C-A29E-E9B25BCA787D}"/>
                    </a:ext>
                  </a:extLst>
                </p:cNvPr>
                <p:cNvSpPr/>
                <p:nvPr/>
              </p:nvSpPr>
              <p:spPr>
                <a:xfrm>
                  <a:off x="6033969" y="3188043"/>
                  <a:ext cx="153229" cy="217023"/>
                </a:xfrm>
                <a:custGeom>
                  <a:avLst/>
                  <a:gdLst>
                    <a:gd name="connsiteX0" fmla="*/ 0 w 153229"/>
                    <a:gd name="connsiteY0" fmla="*/ 108512 h 217023"/>
                    <a:gd name="connsiteX1" fmla="*/ 76615 w 153229"/>
                    <a:gd name="connsiteY1" fmla="*/ 0 h 217023"/>
                    <a:gd name="connsiteX2" fmla="*/ 153230 w 153229"/>
                    <a:gd name="connsiteY2" fmla="*/ 108512 h 217023"/>
                    <a:gd name="connsiteX3" fmla="*/ 76615 w 153229"/>
                    <a:gd name="connsiteY3" fmla="*/ 217024 h 217023"/>
                    <a:gd name="connsiteX4" fmla="*/ 0 w 153229"/>
                    <a:gd name="connsiteY4" fmla="*/ 108512 h 21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29" h="217023" fill="none" extrusionOk="0">
                      <a:moveTo>
                        <a:pt x="0" y="108512"/>
                      </a:moveTo>
                      <a:cubicBezTo>
                        <a:pt x="2628" y="48894"/>
                        <a:pt x="34872" y="-1174"/>
                        <a:pt x="76615" y="0"/>
                      </a:cubicBezTo>
                      <a:cubicBezTo>
                        <a:pt x="113304" y="-861"/>
                        <a:pt x="147347" y="54121"/>
                        <a:pt x="153230" y="108512"/>
                      </a:cubicBezTo>
                      <a:cubicBezTo>
                        <a:pt x="153153" y="167712"/>
                        <a:pt x="115875" y="221267"/>
                        <a:pt x="76615" y="217024"/>
                      </a:cubicBezTo>
                      <a:cubicBezTo>
                        <a:pt x="43334" y="222081"/>
                        <a:pt x="700" y="168610"/>
                        <a:pt x="0" y="108512"/>
                      </a:cubicBezTo>
                      <a:close/>
                    </a:path>
                    <a:path w="153229" h="217023" stroke="0" extrusionOk="0">
                      <a:moveTo>
                        <a:pt x="0" y="108512"/>
                      </a:moveTo>
                      <a:cubicBezTo>
                        <a:pt x="-4993" y="45502"/>
                        <a:pt x="33525" y="292"/>
                        <a:pt x="76615" y="0"/>
                      </a:cubicBezTo>
                      <a:cubicBezTo>
                        <a:pt x="126645" y="1625"/>
                        <a:pt x="152506" y="48605"/>
                        <a:pt x="153230" y="108512"/>
                      </a:cubicBezTo>
                      <a:cubicBezTo>
                        <a:pt x="149739" y="171851"/>
                        <a:pt x="118014" y="222076"/>
                        <a:pt x="76615" y="217024"/>
                      </a:cubicBezTo>
                      <a:cubicBezTo>
                        <a:pt x="28626" y="213918"/>
                        <a:pt x="10389" y="173406"/>
                        <a:pt x="0" y="1085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bg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240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1D9CA2B5-2F17-BA45-955F-AB10DEB95130}"/>
                    </a:ext>
                  </a:extLst>
                </p:cNvPr>
                <p:cNvSpPr/>
                <p:nvPr/>
              </p:nvSpPr>
              <p:spPr>
                <a:xfrm>
                  <a:off x="6214117" y="2823403"/>
                  <a:ext cx="297076" cy="249075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C03B8DD2-73F3-F54E-B6C6-8C67BBCD2AD2}"/>
                    </a:ext>
                  </a:extLst>
                </p:cNvPr>
                <p:cNvSpPr/>
                <p:nvPr/>
              </p:nvSpPr>
              <p:spPr>
                <a:xfrm>
                  <a:off x="6217319" y="3394294"/>
                  <a:ext cx="297076" cy="24907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08EB3A3C-A410-4049-9367-876DB8C87F6A}"/>
                    </a:ext>
                  </a:extLst>
                </p:cNvPr>
                <p:cNvSpPr/>
                <p:nvPr/>
              </p:nvSpPr>
              <p:spPr>
                <a:xfrm>
                  <a:off x="5603144" y="3405066"/>
                  <a:ext cx="297076" cy="249075"/>
                </a:xfrm>
                <a:prstGeom prst="rect">
                  <a:avLst/>
                </a:prstGeom>
                <a:solidFill>
                  <a:srgbClr val="7030A0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0CA4FB3E-28FE-7F43-BDAC-CA6C83713D74}"/>
                    </a:ext>
                  </a:extLst>
                </p:cNvPr>
                <p:cNvSpPr/>
                <p:nvPr/>
              </p:nvSpPr>
              <p:spPr>
                <a:xfrm>
                  <a:off x="5597579" y="2825462"/>
                  <a:ext cx="297076" cy="2490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69C2DFD-022A-F44C-8483-43133E46486F}"/>
                  </a:ext>
                </a:extLst>
              </p:cNvPr>
              <p:cNvSpPr txBox="1"/>
              <p:nvPr/>
            </p:nvSpPr>
            <p:spPr>
              <a:xfrm>
                <a:off x="9628995" y="3348127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E9BF0F3-41F7-E14C-8C30-21FA79483D5A}"/>
                  </a:ext>
                </a:extLst>
              </p:cNvPr>
              <p:cNvSpPr txBox="1"/>
              <p:nvPr/>
            </p:nvSpPr>
            <p:spPr>
              <a:xfrm>
                <a:off x="9976619" y="3344233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D05959D-EB71-D840-9C3F-B8AF4220B47B}"/>
                  </a:ext>
                </a:extLst>
              </p:cNvPr>
              <p:cNvSpPr txBox="1"/>
              <p:nvPr/>
            </p:nvSpPr>
            <p:spPr>
              <a:xfrm>
                <a:off x="9979797" y="3580460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4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301A6BD-8410-7347-97DF-48679133EBFE}"/>
                  </a:ext>
                </a:extLst>
              </p:cNvPr>
              <p:cNvSpPr txBox="1"/>
              <p:nvPr/>
            </p:nvSpPr>
            <p:spPr>
              <a:xfrm>
                <a:off x="9617767" y="3585998"/>
                <a:ext cx="140691" cy="234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b="1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9AD35B-B060-5B46-A706-B125D04B7B20}"/>
                </a:ext>
              </a:extLst>
            </p:cNvPr>
            <p:cNvSpPr txBox="1"/>
            <p:nvPr/>
          </p:nvSpPr>
          <p:spPr>
            <a:xfrm>
              <a:off x="7207248" y="2096020"/>
              <a:ext cx="439775" cy="1583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50" b="1">
                  <a:solidFill>
                    <a:schemeClr val="bg1"/>
                  </a:solidFill>
                </a:rPr>
                <a:t>P 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3D54FE-FEF3-D34E-9141-BAE4108721A5}"/>
                </a:ext>
              </a:extLst>
            </p:cNvPr>
            <p:cNvSpPr txBox="1"/>
            <p:nvPr/>
          </p:nvSpPr>
          <p:spPr>
            <a:xfrm>
              <a:off x="8842640" y="2069510"/>
              <a:ext cx="516071" cy="1681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>
                  <a:solidFill>
                    <a:schemeClr val="bg1"/>
                  </a:solidFill>
                </a:rPr>
                <a:t>Pad 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B87558E-60E9-824A-8FC8-2A760112C773}"/>
              </a:ext>
            </a:extLst>
          </p:cNvPr>
          <p:cNvSpPr txBox="1"/>
          <p:nvPr/>
        </p:nvSpPr>
        <p:spPr>
          <a:xfrm>
            <a:off x="2662744" y="6289659"/>
            <a:ext cx="7423155" cy="3771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/>
              <a:t>The laser is shot at the position of the red dot: the signal is seen in 4 pads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7B04F0C-37CD-C54B-81CD-525B2226279F}"/>
              </a:ext>
            </a:extLst>
          </p:cNvPr>
          <p:cNvSpPr txBox="1"/>
          <p:nvPr/>
        </p:nvSpPr>
        <p:spPr>
          <a:xfrm>
            <a:off x="10118572" y="1770610"/>
            <a:ext cx="2023758" cy="6972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/>
              <a:t>50-mm thick RSD,</a:t>
            </a:r>
          </a:p>
          <a:p>
            <a:pPr>
              <a:lnSpc>
                <a:spcPct val="130000"/>
              </a:lnSpc>
            </a:pPr>
            <a:r>
              <a:rPr lang="en-US" sz="1600" b="1"/>
              <a:t>Gain ~ 20</a:t>
            </a:r>
          </a:p>
        </p:txBody>
      </p:sp>
    </p:spTree>
    <p:extLst>
      <p:ext uri="{BB962C8B-B14F-4D97-AF65-F5344CB8AC3E}">
        <p14:creationId xmlns:p14="http://schemas.microsoft.com/office/powerpoint/2010/main" val="381395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812225-15DA-C543-B224-14E4F7660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ACD5-DBBC-4041-9454-70A8D25A0F7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B60100-F7C2-874B-A66D-F8FED7ABC2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 , INFN Torino,  12/10 MuCol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3372BA-60B0-7945-B6FE-EB7D5DA61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Experimental set-up</a:t>
            </a:r>
          </a:p>
        </p:txBody>
      </p:sp>
      <p:pic>
        <p:nvPicPr>
          <p:cNvPr id="5129" name="Picture 9">
            <a:extLst>
              <a:ext uri="{FF2B5EF4-FFF2-40B4-BE49-F238E27FC236}">
                <a16:creationId xmlns:a16="http://schemas.microsoft.com/office/drawing/2014/main" id="{EC370502-DFEF-0541-BA91-E1076AF72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8476" y="922378"/>
            <a:ext cx="4569148" cy="210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9A92A7-AFE4-C140-93D7-7CE9FE333DE4}"/>
              </a:ext>
            </a:extLst>
          </p:cNvPr>
          <p:cNvSpPr/>
          <p:nvPr/>
        </p:nvSpPr>
        <p:spPr>
          <a:xfrm>
            <a:off x="765349" y="1058619"/>
            <a:ext cx="6096000" cy="449283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1" fontAlgn="base">
              <a:lnSpc>
                <a:spcPct val="150000"/>
              </a:lnSpc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The</a:t>
            </a:r>
            <a:r>
              <a:rPr lang="en-GB" sz="1600" b="1" dirty="0">
                <a:solidFill>
                  <a:srgbClr val="000000"/>
                </a:solidFill>
                <a:latin typeface="+mj-lt"/>
              </a:rPr>
              <a:t> Particulars TCT laser setup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 has been used: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IR laser generates a signal in the RSD,                         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simulating the passage of a MIP</a:t>
            </a:r>
          </a:p>
          <a:p>
            <a:pPr marL="742950" lvl="1" indent="-285750" fontAlgn="base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laser spot size ~ 8</a:t>
            </a:r>
            <a:r>
              <a:rPr lang="en-GB" sz="1600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+mj-lt"/>
              </a:rPr>
              <a:t>μ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m</a:t>
            </a:r>
          </a:p>
          <a:p>
            <a:pPr marL="742950" lvl="1" indent="-285750" fontAlgn="base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Laser temporal precision: ~ 8 ps</a:t>
            </a:r>
          </a:p>
          <a:p>
            <a:pPr marL="742950" lvl="1" indent="-285750" fontAlgn="base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movable x-y stage provides reference positions of the laser shots, precision: </a:t>
            </a:r>
            <a:r>
              <a:rPr lang="el-GR" sz="1600" dirty="0">
                <a:solidFill>
                  <a:srgbClr val="000000"/>
                </a:solidFill>
                <a:latin typeface="+mj-lt"/>
              </a:rPr>
              <a:t>σ</a:t>
            </a:r>
            <a:r>
              <a:rPr lang="el-GR" sz="1600" baseline="30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600" baseline="-25000" dirty="0">
                <a:solidFill>
                  <a:srgbClr val="000000"/>
                </a:solidFill>
                <a:latin typeface="+mj-lt"/>
              </a:rPr>
              <a:t>Laser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~ 2</a:t>
            </a:r>
            <a:r>
              <a:rPr lang="en-GB" sz="1600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+mj-lt"/>
              </a:rPr>
              <a:t>μ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m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latin typeface="+mj-lt"/>
              </a:rPr>
              <a:t>Sensors are read out with 16-ch fast analogue board, developed at FNAL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000000"/>
                </a:solidFill>
              </a:rPr>
              <a:t>The signals are recorded with16-ch CAEN Digitizer </a:t>
            </a:r>
            <a:r>
              <a:rPr lang="en-GB" sz="1600" dirty="0">
                <a:solidFill>
                  <a:srgbClr val="000000"/>
                </a:solidFill>
              </a:rPr>
              <a:t>(5 </a:t>
            </a:r>
            <a:r>
              <a:rPr lang="en-GB" sz="1600" dirty="0" err="1">
                <a:solidFill>
                  <a:srgbClr val="000000"/>
                </a:solidFill>
              </a:rPr>
              <a:t>Gs</a:t>
            </a:r>
            <a:r>
              <a:rPr lang="en-GB" sz="1600" dirty="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5C7097-7D51-1230-B75B-8CA3F6865F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476" y="4046416"/>
            <a:ext cx="3937052" cy="2657081"/>
          </a:xfrm>
          <a:prstGeom prst="rect">
            <a:avLst/>
          </a:prstGeo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08769B9-48FA-8D40-BB9C-EDC833F00B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99785" y="2324457"/>
            <a:ext cx="2192215" cy="172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A27DD9-C95E-AB90-5526-1D8F5A5C1FDB}"/>
              </a:ext>
            </a:extLst>
          </p:cNvPr>
          <p:cNvSpPr txBox="1"/>
          <p:nvPr/>
        </p:nvSpPr>
        <p:spPr>
          <a:xfrm>
            <a:off x="8986128" y="6474823"/>
            <a:ext cx="1350050" cy="3059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x-none" sz="1200" b="1" dirty="0"/>
              <a:t>Amplitude [mV]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982C4F-B6B3-5E5A-3E15-9746D19AE5BA}"/>
              </a:ext>
            </a:extLst>
          </p:cNvPr>
          <p:cNvSpPr txBox="1"/>
          <p:nvPr/>
        </p:nvSpPr>
        <p:spPr>
          <a:xfrm>
            <a:off x="6753311" y="4005905"/>
            <a:ext cx="2590774" cy="3059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200" b="1" dirty="0"/>
              <a:t>Amplitude of pre-signal samples</a:t>
            </a:r>
            <a:endParaRPr lang="x-none" sz="12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97E249-2EC3-1F7F-BC9D-0DE1BD349E46}"/>
              </a:ext>
            </a:extLst>
          </p:cNvPr>
          <p:cNvSpPr/>
          <p:nvPr/>
        </p:nvSpPr>
        <p:spPr>
          <a:xfrm>
            <a:off x="7793334" y="5778880"/>
            <a:ext cx="1867819" cy="3134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/>
              <a:t>RMS noise level ~ 1.1 mV</a:t>
            </a:r>
          </a:p>
        </p:txBody>
      </p:sp>
    </p:spTree>
    <p:extLst>
      <p:ext uri="{BB962C8B-B14F-4D97-AF65-F5344CB8AC3E}">
        <p14:creationId xmlns:p14="http://schemas.microsoft.com/office/powerpoint/2010/main" val="55177476"/>
      </p:ext>
    </p:extLst>
  </p:cSld>
  <p:clrMapOvr>
    <a:masterClrMapping/>
  </p:clrMapOvr>
</p:sld>
</file>

<file path=ppt/theme/theme1.xml><?xml version="1.0" encoding="utf-8"?>
<a:theme xmlns:a="http://schemas.openxmlformats.org/drawingml/2006/main" name="Clean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artiglia" id="{3760F05D-54CF-144A-A176-BC9D9B2E6600}" vid="{83754A32-434E-1E40-B532-9DA0C4812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2132</TotalTime>
  <Words>1378</Words>
  <Application>Microsoft Macintosh PowerPoint</Application>
  <PresentationFormat>Widescreen</PresentationFormat>
  <Paragraphs>259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Century Gothic</vt:lpstr>
      <vt:lpstr>Symbol</vt:lpstr>
      <vt:lpstr>Wingdings 2</vt:lpstr>
      <vt:lpstr>Clean</vt:lpstr>
      <vt:lpstr>An R&amp;D path for the muColl silicon tracker</vt:lpstr>
      <vt:lpstr>PowerPoint Presentation</vt:lpstr>
      <vt:lpstr>First design innovation: low gain avalanche diode (LGAD)</vt:lpstr>
      <vt:lpstr>Summary of UFSD temporal resolution</vt:lpstr>
      <vt:lpstr>UFSD: State-of-the art</vt:lpstr>
      <vt:lpstr> Second design innovation: resistive read-out</vt:lpstr>
      <vt:lpstr> RSD principle of operation in motion</vt:lpstr>
      <vt:lpstr>Example of signal sharing</vt:lpstr>
      <vt:lpstr>Experimental set-up</vt:lpstr>
      <vt:lpstr>RSD2 structures used in this analysis (FBK - RSD2 production) </vt:lpstr>
      <vt:lpstr>RSD position resolution (FBK RSD2 production)</vt:lpstr>
      <vt:lpstr>RSD temporal resolution (FBK RSD2 production) </vt:lpstr>
      <vt:lpstr>RSD2 performance summary</vt:lpstr>
      <vt:lpstr>Final goal of RSD R&amp;D: a completely new tracker</vt:lpstr>
      <vt:lpstr>Matching UFSD-RSD capabilities to the muColl requests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resistive read-out in thin silicon sensors with internal gain</dc:title>
  <dc:subject/>
  <dc:creator>Nicolo' Cartiglia</dc:creator>
  <cp:keywords/>
  <dc:description/>
  <cp:lastModifiedBy>Nicolo' Cartiglia</cp:lastModifiedBy>
  <cp:revision>19</cp:revision>
  <cp:lastPrinted>2020-10-30T09:46:12Z</cp:lastPrinted>
  <dcterms:created xsi:type="dcterms:W3CDTF">2022-10-08T19:57:21Z</dcterms:created>
  <dcterms:modified xsi:type="dcterms:W3CDTF">2022-10-12T11:42:28Z</dcterms:modified>
  <cp:category/>
</cp:coreProperties>
</file>