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5"/>
  </p:notesMasterIdLst>
  <p:sldIdLst>
    <p:sldId id="304" r:id="rId3"/>
    <p:sldId id="330" r:id="rId4"/>
    <p:sldId id="311" r:id="rId5"/>
    <p:sldId id="332" r:id="rId6"/>
    <p:sldId id="331" r:id="rId7"/>
    <p:sldId id="334" r:id="rId8"/>
    <p:sldId id="343" r:id="rId9"/>
    <p:sldId id="336" r:id="rId10"/>
    <p:sldId id="337" r:id="rId11"/>
    <p:sldId id="344" r:id="rId12"/>
    <p:sldId id="345" r:id="rId13"/>
    <p:sldId id="346" r:id="rId14"/>
    <p:sldId id="347" r:id="rId15"/>
    <p:sldId id="348" r:id="rId16"/>
    <p:sldId id="350" r:id="rId17"/>
    <p:sldId id="351" r:id="rId18"/>
    <p:sldId id="352" r:id="rId19"/>
    <p:sldId id="305" r:id="rId20"/>
    <p:sldId id="339" r:id="rId21"/>
    <p:sldId id="353" r:id="rId22"/>
    <p:sldId id="342" r:id="rId23"/>
    <p:sldId id="338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9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69" d="100"/>
          <a:sy n="69" d="100"/>
        </p:scale>
        <p:origin x="448" y="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7D78F6-B2F5-4C92-A4F9-35B83BA99544}" type="datetimeFigureOut">
              <a:rPr lang="fr-FR" smtClean="0"/>
              <a:t>14/10/2022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BCB3EB-0315-48AA-BAC1-33E2B76D039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7867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58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24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36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lvl="0"/>
            <a:fld id="{1B2927E1-6761-42EF-A156-C2ACE0C90D27}" type="slidenum">
              <a:t>8</a:t>
            </a:fld>
            <a:endParaRPr lang="fr-FR"/>
          </a:p>
        </p:txBody>
      </p:sp>
      <p:sp>
        <p:nvSpPr>
          <p:cNvPr id="2" name="Espace réservé de l'image des diapositives 1"/>
          <p:cNvSpPr>
            <a:spLocks noGrp="1" noRot="1" noChangeAspect="1" noResize="1"/>
          </p:cNvSpPr>
          <p:nvPr>
            <p:ph type="sldImg"/>
          </p:nvPr>
        </p:nvSpPr>
        <p:spPr>
          <a:xfrm>
            <a:off x="217488" y="812800"/>
            <a:ext cx="7124700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Espace réservé des notes 2"/>
          <p:cNvSpPr txBox="1">
            <a:spLocks noGrp="1"/>
          </p:cNvSpPr>
          <p:nvPr>
            <p:ph type="body" sz="quarter" idx="1"/>
          </p:nvPr>
        </p:nvSpPr>
        <p:spPr/>
        <p:txBody>
          <a:bodyPr vert="horz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69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7803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Modifier le style des sous-titres du masque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790"/>
            <a:ext cx="12192000" cy="5140960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933" y="0"/>
            <a:ext cx="1507067" cy="11303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08400" cy="123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37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2346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2967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A. Chance,     Muon Collider collaboration meeting, 11-14 October 2022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86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79191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0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5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6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1785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6241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609600" y="1701801"/>
            <a:ext cx="11074400" cy="47148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1785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609600" y="1701800"/>
            <a:ext cx="10972800" cy="4673600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381472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smtClean="0"/>
              <a:t>Modifiez le style du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609600" y="1701801"/>
            <a:ext cx="4978400" cy="4368801"/>
          </a:xfrm>
          <a:prstGeom prst="rect">
            <a:avLst/>
          </a:prstGeom>
        </p:spPr>
        <p:txBody>
          <a:bodyPr vert="horz"/>
          <a:lstStyle/>
          <a:p>
            <a:r>
              <a:rPr lang="fr-FR" smtClean="0"/>
              <a:t>Cliquez sur l'icône pour ajouter une image</a:t>
            </a:r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5791200" y="1701800"/>
            <a:ext cx="5892800" cy="43688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28800" y="6416677"/>
            <a:ext cx="8432800" cy="365125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464800" y="6538916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4495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1A5EA0-6D61-43B6-9F8A-109D27B5F4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C5E59-7DA3-4BF6-9E6C-700B5DDA68EC}" type="datetimeFigureOut">
              <a:rPr lang="en-GB" smtClean="0"/>
              <a:t>14/10/2022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553848-04A0-495A-9BC9-26144EC23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C01EAA-C177-4FA3-9D7C-2C692217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39ED8E-B02D-4168-95A8-7CDEE2FEDE43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392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933" y="6273801"/>
            <a:ext cx="12192000" cy="6773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6553201"/>
            <a:ext cx="1694721" cy="2667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10267" y="6562726"/>
            <a:ext cx="5588000" cy="25717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34133" y="6562727"/>
            <a:ext cx="541867" cy="257175"/>
          </a:xfrm>
        </p:spPr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706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6888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51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02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2191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4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7540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309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7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5.jpe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42101"/>
            <a:ext cx="1879600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13467" y="6651626"/>
            <a:ext cx="6197600" cy="25717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A. Chance,     Muon Collider collaboration meeting, 11-14 October 2022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40533" y="6642101"/>
            <a:ext cx="541867" cy="257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DEBE942-81F3-4A22-A997-6897B074146A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040533" y="0"/>
            <a:ext cx="1151467" cy="8636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64"/>
            <a:ext cx="1057432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732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7" r:id="rId12"/>
    <p:sldLayoutId id="2147483678" r:id="rId13"/>
    <p:sldLayoutId id="2147483685" r:id="rId14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273801"/>
            <a:ext cx="12192000" cy="677333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2270" y="177801"/>
            <a:ext cx="1351732" cy="135173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6653" y="275167"/>
            <a:ext cx="1057432" cy="864000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0052653" y="275167"/>
            <a:ext cx="864000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29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87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abstract/10.1103/PhysRevSTAB.3.092001" TargetMode="External"/><Relationship Id="rId7" Type="http://schemas.openxmlformats.org/officeDocument/2006/relationships/image" Target="../media/image4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hyperlink" Target="https://indico.cern.ch/event/1175126/contributions/5032967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1.png"/><Relationship Id="rId4" Type="http://schemas.openxmlformats.org/officeDocument/2006/relationships/hyperlink" Target="https://cernbox.cern.ch/index.php/s/I9VpITncUeCBtiz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I9VpITncUeCBtiz" TargetMode="External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28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4093106"/>
            <a:ext cx="12192000" cy="281093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4613"/>
          </a:xfrm>
          <a:prstGeom prst="rect">
            <a:avLst/>
          </a:prstGeom>
        </p:spPr>
      </p:pic>
      <p:pic>
        <p:nvPicPr>
          <p:cNvPr id="85" name="Image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443418"/>
            <a:ext cx="1145552" cy="9360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2496514" y="4930444"/>
            <a:ext cx="8845862" cy="1405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Acknowledgements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: </a:t>
            </a:r>
          </a:p>
          <a:p>
            <a:pPr algn="r"/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F. </a:t>
            </a:r>
            <a:r>
              <a:rPr lang="de-DE" sz="2133" dirty="0" err="1">
                <a:solidFill>
                  <a:schemeClr val="bg1"/>
                </a:solidFill>
                <a:latin typeface="Arial Narrow"/>
                <a:cs typeface="Arial Narrow"/>
              </a:rPr>
              <a:t>Batsch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, H. </a:t>
            </a:r>
            <a:r>
              <a:rPr lang="de-DE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Damerau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David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Amorim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 , Kyriacos 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Skoufaris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 , 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Fulvio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Boattini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</a:p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Max 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Topp-Mugglestone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de-DE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I</a:t>
            </a:r>
            <a:r>
              <a:rPr lang="de-DE" sz="2133" dirty="0">
                <a:solidFill>
                  <a:schemeClr val="bg1"/>
                </a:solidFill>
                <a:latin typeface="Arial Narrow"/>
                <a:cs typeface="Arial Narrow"/>
              </a:rPr>
              <a:t>. </a:t>
            </a:r>
            <a:r>
              <a:rPr lang="de-DE" sz="2133" dirty="0" err="1">
                <a:solidFill>
                  <a:schemeClr val="bg1"/>
                </a:solidFill>
                <a:latin typeface="Arial Narrow"/>
                <a:cs typeface="Arial Narrow"/>
              </a:rPr>
              <a:t>Karpov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Elias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>
                <a:solidFill>
                  <a:schemeClr val="bg1"/>
                </a:solidFill>
                <a:latin typeface="Arial Narrow"/>
                <a:cs typeface="Arial Narrow"/>
              </a:rPr>
              <a:t>Metral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, Scott Berg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</a:p>
          <a:p>
            <a:pPr algn="r"/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Luca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Bottura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Alexej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 </a:t>
            </a:r>
            <a:r>
              <a:rPr lang="en-GB" sz="2133" dirty="0" err="1" smtClean="0">
                <a:solidFill>
                  <a:schemeClr val="bg1"/>
                </a:solidFill>
                <a:latin typeface="Arial Narrow"/>
                <a:cs typeface="Arial Narrow"/>
              </a:rPr>
              <a:t>Grudiev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, </a:t>
            </a:r>
            <a:r>
              <a:rPr lang="en-GB" sz="2133" dirty="0">
                <a:solidFill>
                  <a:schemeClr val="bg1"/>
                </a:solidFill>
                <a:latin typeface="Arial Narrow"/>
                <a:cs typeface="Arial Narrow"/>
              </a:rPr>
              <a:t>Daniel </a:t>
            </a:r>
            <a:r>
              <a:rPr lang="en-GB" sz="2133" dirty="0" smtClean="0">
                <a:solidFill>
                  <a:schemeClr val="bg1"/>
                </a:solidFill>
                <a:latin typeface="Arial Narrow"/>
                <a:cs typeface="Arial Narrow"/>
              </a:rPr>
              <a:t>Schulte</a:t>
            </a:r>
            <a:endParaRPr lang="en-GB" sz="2133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231500" y="2870780"/>
            <a:ext cx="7729000" cy="2267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b="1" i="1" dirty="0">
                <a:latin typeface="Arial Narrow"/>
                <a:cs typeface="Arial Narrow"/>
              </a:rPr>
              <a:t>Reports of the working groups: Acceleration and </a:t>
            </a:r>
            <a:r>
              <a:rPr lang="en-US" sz="4267" b="1" i="1" dirty="0" smtClean="0">
                <a:latin typeface="Arial Narrow"/>
                <a:cs typeface="Arial Narrow"/>
              </a:rPr>
              <a:t>collider</a:t>
            </a:r>
            <a:endParaRPr lang="en-US" sz="4267" b="1" i="1" dirty="0">
              <a:latin typeface="Arial Narrow"/>
            </a:endParaRPr>
          </a:p>
          <a:p>
            <a:pPr algn="ctr"/>
            <a:r>
              <a:rPr lang="en-GB" sz="2800" dirty="0">
                <a:latin typeface="Arial Narrow"/>
                <a:cs typeface="Arial Narrow"/>
              </a:rPr>
              <a:t>by Antoine Chance (CEA Paris-</a:t>
            </a:r>
            <a:r>
              <a:rPr lang="en-GB" sz="2800" dirty="0" err="1">
                <a:latin typeface="Arial Narrow"/>
                <a:cs typeface="Arial Narrow"/>
              </a:rPr>
              <a:t>Saclay</a:t>
            </a:r>
            <a:r>
              <a:rPr lang="en-GB" sz="2800" dirty="0" smtClean="0">
                <a:latin typeface="Arial Narrow"/>
                <a:cs typeface="Arial Narrow"/>
              </a:rPr>
              <a:t>)</a:t>
            </a:r>
          </a:p>
          <a:p>
            <a:pPr algn="ctr"/>
            <a:r>
              <a:rPr lang="en-GB" sz="2800" dirty="0" smtClean="0">
                <a:latin typeface="Arial Narrow"/>
                <a:cs typeface="Arial Narrow"/>
              </a:rPr>
              <a:t> </a:t>
            </a:r>
            <a:r>
              <a:rPr lang="en-GB" sz="2800" dirty="0">
                <a:latin typeface="Arial Narrow"/>
                <a:cs typeface="Arial Narrow"/>
              </a:rPr>
              <a:t>and </a:t>
            </a:r>
            <a:r>
              <a:rPr lang="en-GB" sz="2800" dirty="0" smtClean="0">
                <a:latin typeface="Arial Narrow"/>
                <a:cs typeface="Arial Narrow"/>
              </a:rPr>
              <a:t>Christian Carli (CERN)</a:t>
            </a:r>
            <a:endParaRPr lang="en-GB" sz="2800" b="1" i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2" name="Image 11" descr="MCC-LogoCER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33600" y="443418"/>
            <a:ext cx="936000" cy="93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24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10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b="19149"/>
          <a:stretch/>
        </p:blipFill>
        <p:spPr>
          <a:xfrm>
            <a:off x="64755" y="1579561"/>
            <a:ext cx="7200000" cy="3275274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187" y="1418167"/>
            <a:ext cx="4752381" cy="348571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828800" y="1086683"/>
            <a:ext cx="393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 err="1"/>
              <a:t>Kyriacos</a:t>
            </a:r>
            <a:r>
              <a:rPr lang="fr-FR" b="1" dirty="0"/>
              <a:t> </a:t>
            </a:r>
            <a:r>
              <a:rPr lang="fr-FR" b="1" dirty="0" err="1"/>
              <a:t>Skoufaris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03387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Collider</a:t>
            </a:r>
            <a:r>
              <a:rPr lang="fr-FR" dirty="0" smtClean="0"/>
              <a:t>: a </a:t>
            </a:r>
            <a:r>
              <a:rPr lang="fr-FR" dirty="0" err="1" smtClean="0"/>
              <a:t>tremendous</a:t>
            </a:r>
            <a:r>
              <a:rPr lang="fr-FR" dirty="0" smtClean="0"/>
              <a:t> </a:t>
            </a:r>
            <a:r>
              <a:rPr lang="fr-FR" dirty="0" err="1" smtClean="0"/>
              <a:t>chromatic</a:t>
            </a:r>
            <a:r>
              <a:rPr lang="fr-FR" dirty="0" smtClean="0"/>
              <a:t> correction </a:t>
            </a:r>
            <a:r>
              <a:rPr lang="fr-FR" dirty="0" err="1" smtClean="0"/>
              <a:t>scheme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564" y="1073096"/>
            <a:ext cx="5040000" cy="2986142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9895" y="1116398"/>
            <a:ext cx="5039531" cy="283542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3237" y="3946118"/>
            <a:ext cx="5040000" cy="2835684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564" y="3996893"/>
            <a:ext cx="5040000" cy="283568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1643242" y="747066"/>
            <a:ext cx="393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 err="1"/>
              <a:t>Kyriacos</a:t>
            </a:r>
            <a:r>
              <a:rPr lang="fr-FR" b="1" dirty="0"/>
              <a:t> </a:t>
            </a:r>
            <a:r>
              <a:rPr lang="fr-FR" b="1" dirty="0" err="1"/>
              <a:t>Skoufaris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4210718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6248400" y="1116398"/>
            <a:ext cx="5040000" cy="3779999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Neutrino Radiation </a:t>
            </a:r>
            <a:r>
              <a:rPr lang="en-US" dirty="0" smtClean="0"/>
              <a:t>for </a:t>
            </a:r>
            <a:r>
              <a:rPr lang="en-US" dirty="0"/>
              <a:t>a realistic Collider</a:t>
            </a:r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600" y="1116398"/>
            <a:ext cx="5040000" cy="377999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43242" y="747066"/>
            <a:ext cx="393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Christian </a:t>
            </a:r>
            <a:r>
              <a:rPr lang="fr-FR" b="1" dirty="0" err="1" smtClean="0"/>
              <a:t>Carli</a:t>
            </a:r>
            <a:endParaRPr lang="fr-FR" b="1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4982" y="5097145"/>
            <a:ext cx="7474064" cy="1684657"/>
          </a:xfrm>
          <a:prstGeom prst="rect">
            <a:avLst/>
          </a:prstGeom>
        </p:spPr>
      </p:pic>
      <p:sp>
        <p:nvSpPr>
          <p:cNvPr id="25" name="ZoneTexte 24"/>
          <p:cNvSpPr txBox="1"/>
          <p:nvPr/>
        </p:nvSpPr>
        <p:spPr>
          <a:xfrm>
            <a:off x="480291" y="5190836"/>
            <a:ext cx="38515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Wobbling</a:t>
            </a:r>
            <a:r>
              <a:rPr lang="fr-FR" dirty="0" smtClean="0"/>
              <a:t>: first </a:t>
            </a:r>
            <a:r>
              <a:rPr lang="fr-FR" dirty="0" err="1" smtClean="0"/>
              <a:t>proposals</a:t>
            </a:r>
            <a:r>
              <a:rPr lang="fr-FR" dirty="0" smtClean="0"/>
              <a:t> to </a:t>
            </a:r>
            <a:r>
              <a:rPr lang="fr-FR" dirty="0" err="1" smtClean="0"/>
              <a:t>generate</a:t>
            </a:r>
            <a:r>
              <a:rPr lang="fr-FR" dirty="0" smtClean="0"/>
              <a:t> </a:t>
            </a:r>
            <a:r>
              <a:rPr lang="fr-FR" dirty="0" err="1" smtClean="0"/>
              <a:t>some</a:t>
            </a:r>
            <a:r>
              <a:rPr lang="fr-FR" dirty="0" smtClean="0"/>
              <a:t> parabola </a:t>
            </a:r>
            <a:r>
              <a:rPr lang="fr-FR" dirty="0" err="1" smtClean="0"/>
              <a:t>pieces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a </a:t>
            </a:r>
            <a:r>
              <a:rPr lang="fr-FR" dirty="0" err="1" smtClean="0"/>
              <a:t>cycled</a:t>
            </a:r>
            <a:r>
              <a:rPr lang="fr-FR" dirty="0" smtClean="0"/>
              <a:t> vertical </a:t>
            </a:r>
            <a:r>
              <a:rPr lang="fr-FR" dirty="0" err="1" smtClean="0"/>
              <a:t>dipoles</a:t>
            </a:r>
            <a:r>
              <a:rPr lang="fr-FR" dirty="0" smtClean="0"/>
              <a:t>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5653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Transverse </a:t>
            </a:r>
            <a:r>
              <a:rPr lang="fr-FR" dirty="0" err="1" smtClean="0"/>
              <a:t>impedances</a:t>
            </a:r>
            <a:r>
              <a:rPr lang="fr-FR" dirty="0" smtClean="0"/>
              <a:t> for &amp; 3 </a:t>
            </a:r>
            <a:r>
              <a:rPr lang="fr-FR" dirty="0" err="1" smtClean="0"/>
              <a:t>TeV</a:t>
            </a:r>
            <a:r>
              <a:rPr lang="fr-FR" dirty="0" smtClean="0"/>
              <a:t> and 10 </a:t>
            </a:r>
            <a:r>
              <a:rPr lang="fr-FR" dirty="0" err="1" smtClean="0"/>
              <a:t>TeV</a:t>
            </a:r>
            <a:r>
              <a:rPr lang="fr-FR" dirty="0" smtClean="0"/>
              <a:t> </a:t>
            </a:r>
            <a:r>
              <a:rPr lang="fr-FR" dirty="0" err="1" smtClean="0"/>
              <a:t>collider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643242" y="747066"/>
            <a:ext cx="393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</a:t>
            </a:r>
            <a:r>
              <a:rPr lang="fr-FR" b="1" dirty="0" err="1" smtClean="0"/>
              <a:t>Amorim</a:t>
            </a:r>
            <a:endParaRPr lang="fr-FR" b="1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200" y="1339206"/>
            <a:ext cx="10800000" cy="5138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484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212437" y="1701801"/>
            <a:ext cx="11748654" cy="471487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The </a:t>
            </a:r>
            <a:r>
              <a:rPr lang="en-US" sz="2400" b="1" dirty="0">
                <a:solidFill>
                  <a:srgbClr val="0070C0"/>
                </a:solidFill>
              </a:rPr>
              <a:t>design of resistive magnets has </a:t>
            </a:r>
            <a:r>
              <a:rPr lang="en-US" sz="2400" b="1" dirty="0" smtClean="0">
                <a:solidFill>
                  <a:srgbClr val="0070C0"/>
                </a:solidFill>
              </a:rPr>
              <a:t>begun</a:t>
            </a:r>
            <a:r>
              <a:rPr lang="en-US" sz="2400" dirty="0" smtClean="0">
                <a:solidFill>
                  <a:srgbClr val="0070C0"/>
                </a:solidFill>
              </a:rPr>
              <a:t>. </a:t>
            </a:r>
            <a:r>
              <a:rPr lang="en-GB" sz="2400" b="1" dirty="0" smtClean="0">
                <a:solidFill>
                  <a:srgbClr val="0070C0"/>
                </a:solidFill>
              </a:rPr>
              <a:t>Shaping </a:t>
            </a:r>
            <a:r>
              <a:rPr lang="en-GB" sz="2400" b="1" dirty="0">
                <a:solidFill>
                  <a:srgbClr val="0070C0"/>
                </a:solidFill>
              </a:rPr>
              <a:t>correctly the </a:t>
            </a:r>
            <a:r>
              <a:rPr lang="en-GB" sz="2400" b="1" dirty="0" smtClean="0">
                <a:solidFill>
                  <a:srgbClr val="0070C0"/>
                </a:solidFill>
              </a:rPr>
              <a:t>reference field ramp </a:t>
            </a:r>
            <a:r>
              <a:rPr lang="en-GB" sz="2400" b="1" dirty="0">
                <a:solidFill>
                  <a:srgbClr val="0070C0"/>
                </a:solidFill>
              </a:rPr>
              <a:t>is essential</a:t>
            </a:r>
            <a:r>
              <a:rPr lang="en-GB" sz="2400" dirty="0"/>
              <a:t> to optimize the maximum power to be delivered. </a:t>
            </a:r>
            <a:r>
              <a:rPr lang="en-GB" sz="2400" b="1" dirty="0">
                <a:solidFill>
                  <a:srgbClr val="0070C0"/>
                </a:solidFill>
              </a:rPr>
              <a:t>Optimization with RF has </a:t>
            </a:r>
            <a:r>
              <a:rPr lang="en-GB" sz="2400" b="1" dirty="0" smtClean="0">
                <a:solidFill>
                  <a:srgbClr val="0070C0"/>
                </a:solidFill>
              </a:rPr>
              <a:t>started</a:t>
            </a:r>
            <a:r>
              <a:rPr lang="en-GB" sz="2400" dirty="0" smtClean="0"/>
              <a:t>.</a:t>
            </a:r>
            <a:endParaRPr lang="fr-FR" sz="2400" dirty="0" smtClean="0"/>
          </a:p>
          <a:p>
            <a:r>
              <a:rPr lang="en-US" sz="2400" dirty="0" smtClean="0"/>
              <a:t>First longitudinal studies show that </a:t>
            </a:r>
            <a:r>
              <a:rPr lang="en-US" sz="2400" b="1" dirty="0" smtClean="0">
                <a:solidFill>
                  <a:srgbClr val="00B050"/>
                </a:solidFill>
              </a:rPr>
              <a:t>1.3 </a:t>
            </a:r>
            <a:r>
              <a:rPr lang="en-US" sz="2400" b="1" dirty="0">
                <a:solidFill>
                  <a:srgbClr val="00B050"/>
                </a:solidFill>
              </a:rPr>
              <a:t>GHz TESLA </a:t>
            </a:r>
            <a:r>
              <a:rPr lang="en-US" sz="2400" b="1" dirty="0" smtClean="0">
                <a:solidFill>
                  <a:srgbClr val="00B050"/>
                </a:solidFill>
              </a:rPr>
              <a:t>Cavity is suited </a:t>
            </a:r>
            <a:r>
              <a:rPr lang="en-US" sz="2400" b="1" dirty="0">
                <a:solidFill>
                  <a:srgbClr val="00B050"/>
                </a:solidFill>
              </a:rPr>
              <a:t>for muon acceleration</a:t>
            </a:r>
            <a:r>
              <a:rPr lang="en-US" sz="2400" dirty="0"/>
              <a:t> in the </a:t>
            </a:r>
            <a:r>
              <a:rPr lang="en-US" sz="2400" dirty="0" smtClean="0"/>
              <a:t>RCSs. </a:t>
            </a:r>
            <a:r>
              <a:rPr lang="en-US" sz="2400" b="1" dirty="0" smtClean="0">
                <a:solidFill>
                  <a:srgbClr val="0070C0"/>
                </a:solidFill>
              </a:rPr>
              <a:t>Short-range </a:t>
            </a:r>
            <a:r>
              <a:rPr lang="en-US" sz="2400" b="1" dirty="0" err="1">
                <a:solidFill>
                  <a:srgbClr val="0070C0"/>
                </a:solidFill>
              </a:rPr>
              <a:t>wakefields</a:t>
            </a:r>
            <a:r>
              <a:rPr lang="en-US" sz="2400" b="1" dirty="0">
                <a:solidFill>
                  <a:srgbClr val="0070C0"/>
                </a:solidFill>
              </a:rPr>
              <a:t> and beam loading</a:t>
            </a:r>
            <a:r>
              <a:rPr lang="en-US" sz="2400" b="1" dirty="0"/>
              <a:t> </a:t>
            </a:r>
            <a:r>
              <a:rPr lang="en-US" sz="2400" dirty="0" smtClean="0"/>
              <a:t>are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huge</a:t>
            </a:r>
            <a:r>
              <a:rPr lang="en-US" sz="2400" b="1" dirty="0" smtClean="0"/>
              <a:t> </a:t>
            </a:r>
            <a:r>
              <a:rPr lang="en-US" sz="2400" dirty="0" smtClean="0"/>
              <a:t>but</a:t>
            </a:r>
            <a:r>
              <a:rPr lang="en-US" sz="2400" b="1" dirty="0" smtClean="0"/>
              <a:t> </a:t>
            </a:r>
            <a:r>
              <a:rPr lang="en-US" sz="2400" b="1" dirty="0" smtClean="0"/>
              <a:t>seem </a:t>
            </a:r>
            <a:r>
              <a:rPr lang="en-US" sz="2400" b="1" dirty="0" smtClean="0">
                <a:solidFill>
                  <a:srgbClr val="00B050"/>
                </a:solidFill>
              </a:rPr>
              <a:t>manageable</a:t>
            </a:r>
            <a:r>
              <a:rPr lang="en-US" sz="2400" dirty="0" smtClean="0"/>
              <a:t>.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A large number of RF stations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is needed</a:t>
            </a:r>
            <a:r>
              <a:rPr lang="en-US" sz="2400" dirty="0" smtClean="0"/>
              <a:t> </a:t>
            </a:r>
            <a:r>
              <a:rPr lang="en-US" sz="2400" dirty="0"/>
              <a:t>to ensure a sufficiently low synchrotron tune between the </a:t>
            </a:r>
            <a:r>
              <a:rPr lang="en-US" sz="2400" dirty="0" smtClean="0"/>
              <a:t>stations. If done, </a:t>
            </a:r>
            <a:r>
              <a:rPr lang="en-US" sz="2400" b="1" dirty="0" smtClean="0">
                <a:solidFill>
                  <a:srgbClr val="00B050"/>
                </a:solidFill>
              </a:rPr>
              <a:t>beam </a:t>
            </a:r>
            <a:r>
              <a:rPr lang="en-US" sz="2400" b="1" dirty="0">
                <a:solidFill>
                  <a:srgbClr val="00B050"/>
                </a:solidFill>
              </a:rPr>
              <a:t>is transported with % level emittance growth</a:t>
            </a:r>
            <a:r>
              <a:rPr lang="en-US" sz="2400" dirty="0"/>
              <a:t> in </a:t>
            </a:r>
            <a:r>
              <a:rPr lang="en-US" sz="2400" dirty="0" smtClean="0"/>
              <a:t>each RCS.</a:t>
            </a:r>
          </a:p>
          <a:p>
            <a:r>
              <a:rPr lang="fr-FR" sz="2400" dirty="0"/>
              <a:t>A </a:t>
            </a:r>
            <a:r>
              <a:rPr lang="fr-FR" sz="2400" b="1" dirty="0" err="1">
                <a:solidFill>
                  <a:srgbClr val="0070C0"/>
                </a:solidFill>
              </a:rPr>
              <a:t>parametric</a:t>
            </a:r>
            <a:r>
              <a:rPr lang="fr-FR" sz="2400" b="1" dirty="0">
                <a:solidFill>
                  <a:srgbClr val="0070C0"/>
                </a:solidFill>
              </a:rPr>
              <a:t> model </a:t>
            </a:r>
            <a:r>
              <a:rPr lang="fr-FR" sz="2400" b="1" dirty="0" err="1">
                <a:solidFill>
                  <a:srgbClr val="0070C0"/>
                </a:solidFill>
              </a:rPr>
              <a:t>is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under</a:t>
            </a:r>
            <a:r>
              <a:rPr lang="fr-FR" sz="2400" b="1" dirty="0">
                <a:solidFill>
                  <a:srgbClr val="0070C0"/>
                </a:solidFill>
              </a:rPr>
              <a:t> </a:t>
            </a:r>
            <a:r>
              <a:rPr lang="fr-FR" sz="2400" b="1" dirty="0" err="1">
                <a:solidFill>
                  <a:srgbClr val="0070C0"/>
                </a:solidFill>
              </a:rPr>
              <a:t>development</a:t>
            </a:r>
            <a:r>
              <a:rPr lang="fr-FR" sz="2400" dirty="0"/>
              <a:t> to </a:t>
            </a:r>
            <a:r>
              <a:rPr lang="fr-FR" sz="2400" dirty="0" err="1"/>
              <a:t>make</a:t>
            </a:r>
            <a:r>
              <a:rPr lang="fr-FR" sz="2400" dirty="0"/>
              <a:t> </a:t>
            </a:r>
            <a:r>
              <a:rPr lang="fr-FR" sz="2400" dirty="0" err="1"/>
              <a:t>easier</a:t>
            </a:r>
            <a:r>
              <a:rPr lang="fr-FR" sz="2400" dirty="0"/>
              <a:t> the </a:t>
            </a:r>
            <a:r>
              <a:rPr lang="fr-FR" sz="2400" dirty="0" err="1"/>
              <a:t>coupling</a:t>
            </a:r>
            <a:r>
              <a:rPr lang="fr-FR" sz="2400" dirty="0"/>
              <a:t> </a:t>
            </a:r>
            <a:r>
              <a:rPr lang="fr-FR" sz="2400" dirty="0" err="1"/>
              <a:t>between</a:t>
            </a:r>
            <a:r>
              <a:rPr lang="fr-FR" sz="2400" dirty="0"/>
              <a:t> </a:t>
            </a:r>
            <a:r>
              <a:rPr lang="fr-FR" sz="2400" dirty="0" err="1"/>
              <a:t>magnet</a:t>
            </a:r>
            <a:r>
              <a:rPr lang="fr-FR" sz="2400" dirty="0"/>
              <a:t>, RF, </a:t>
            </a:r>
            <a:r>
              <a:rPr lang="fr-FR" sz="2400" dirty="0" err="1"/>
              <a:t>optics</a:t>
            </a:r>
            <a:r>
              <a:rPr lang="fr-FR" sz="2400" dirty="0"/>
              <a:t>, </a:t>
            </a:r>
            <a:r>
              <a:rPr lang="fr-FR" sz="2400" dirty="0" err="1"/>
              <a:t>stability</a:t>
            </a:r>
            <a:r>
              <a:rPr lang="fr-FR" sz="2400" dirty="0"/>
              <a:t> </a:t>
            </a:r>
            <a:r>
              <a:rPr lang="fr-FR" sz="2400" dirty="0" err="1"/>
              <a:t>constraints</a:t>
            </a:r>
            <a:r>
              <a:rPr lang="fr-FR" sz="2400" dirty="0"/>
              <a:t>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One Low losses SRF cavity </a:t>
            </a:r>
            <a:r>
              <a:rPr lang="en-US" sz="2400" b="1" dirty="0">
                <a:solidFill>
                  <a:srgbClr val="0070C0"/>
                </a:solidFill>
              </a:rPr>
              <a:t>was investigated</a:t>
            </a:r>
            <a:r>
              <a:rPr lang="en-US" sz="2400" dirty="0"/>
              <a:t> from transverse </a:t>
            </a:r>
            <a:r>
              <a:rPr lang="en-US" sz="2400" dirty="0" smtClean="0"/>
              <a:t>stability for RCS1. </a:t>
            </a:r>
            <a:r>
              <a:rPr lang="en-US" sz="2400" b="1" dirty="0" smtClean="0">
                <a:solidFill>
                  <a:srgbClr val="00B050"/>
                </a:solidFill>
              </a:rPr>
              <a:t>The </a:t>
            </a:r>
            <a:r>
              <a:rPr lang="en-US" sz="2400" b="1" dirty="0">
                <a:solidFill>
                  <a:srgbClr val="00B050"/>
                </a:solidFill>
              </a:rPr>
              <a:t>most critical HOM remains below the stability </a:t>
            </a:r>
            <a:r>
              <a:rPr lang="en-US" sz="2400" b="1" dirty="0" smtClean="0">
                <a:solidFill>
                  <a:srgbClr val="00B050"/>
                </a:solidFill>
              </a:rPr>
              <a:t>threshold</a:t>
            </a:r>
            <a:r>
              <a:rPr lang="en-US" sz="2400" dirty="0" smtClean="0"/>
              <a:t> with a margin factor ~8 </a:t>
            </a:r>
            <a:r>
              <a:rPr lang="en-US" sz="2400" dirty="0"/>
              <a:t>for this single </a:t>
            </a:r>
            <a:r>
              <a:rPr lang="en-US" sz="2400" dirty="0" smtClean="0"/>
              <a:t>mode.</a:t>
            </a:r>
          </a:p>
          <a:p>
            <a:r>
              <a:rPr lang="en-GB" sz="2400" b="1" dirty="0" smtClean="0">
                <a:solidFill>
                  <a:srgbClr val="00B050"/>
                </a:solidFill>
              </a:rPr>
              <a:t>Analytic </a:t>
            </a:r>
            <a:r>
              <a:rPr lang="en-GB" sz="2400" b="1" dirty="0" err="1" smtClean="0">
                <a:solidFill>
                  <a:srgbClr val="00B050"/>
                </a:solidFill>
              </a:rPr>
              <a:t>vFFA</a:t>
            </a:r>
            <a:r>
              <a:rPr lang="en-GB" sz="2400" b="1" dirty="0" smtClean="0">
                <a:solidFill>
                  <a:srgbClr val="00B050"/>
                </a:solidFill>
              </a:rPr>
              <a:t> modelling is close </a:t>
            </a:r>
            <a:r>
              <a:rPr lang="en-GB" sz="2400" b="1" dirty="0">
                <a:solidFill>
                  <a:srgbClr val="00B050"/>
                </a:solidFill>
              </a:rPr>
              <a:t>to a solution</a:t>
            </a:r>
            <a:r>
              <a:rPr lang="en-GB" sz="2400" dirty="0"/>
              <a:t> under </a:t>
            </a:r>
            <a:r>
              <a:rPr lang="en-GB" sz="2400" dirty="0" smtClean="0"/>
              <a:t>a set </a:t>
            </a:r>
            <a:r>
              <a:rPr lang="en-GB" sz="2400" dirty="0"/>
              <a:t>of </a:t>
            </a:r>
            <a:r>
              <a:rPr lang="en-GB" sz="2400" dirty="0" smtClean="0"/>
              <a:t>approximations and to be applied to a muon ring resign.</a:t>
            </a:r>
            <a:endParaRPr lang="en-GB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br>
              <a:rPr lang="fr-FR" dirty="0" smtClean="0"/>
            </a:br>
            <a:r>
              <a:rPr lang="fr-FR" dirty="0" err="1" smtClean="0"/>
              <a:t>Pulsed</a:t>
            </a:r>
            <a:r>
              <a:rPr lang="fr-FR" dirty="0" smtClean="0"/>
              <a:t> synchrotron and FFA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87283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240144" y="1621104"/>
            <a:ext cx="11859491" cy="4714875"/>
          </a:xfrm>
        </p:spPr>
        <p:txBody>
          <a:bodyPr/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Extensive </a:t>
            </a:r>
            <a:r>
              <a:rPr lang="en-US" sz="2400" b="1" dirty="0">
                <a:solidFill>
                  <a:srgbClr val="0070C0"/>
                </a:solidFill>
              </a:rPr>
              <a:t>use of combined function magnets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with </a:t>
            </a:r>
            <a:r>
              <a:rPr lang="en-US" sz="2400" dirty="0"/>
              <a:t>independent control of their multipolar </a:t>
            </a:r>
            <a:r>
              <a:rPr lang="en-US" sz="2400" dirty="0" smtClean="0"/>
              <a:t>components</a:t>
            </a:r>
            <a:r>
              <a:rPr lang="en-US" sz="2400" dirty="0"/>
              <a:t> in order to evenly distribute the muon decay </a:t>
            </a:r>
            <a:r>
              <a:rPr lang="en-US" sz="2400" dirty="0" smtClean="0"/>
              <a:t>products </a:t>
            </a:r>
            <a:r>
              <a:rPr lang="en-US" sz="2400" dirty="0"/>
              <a:t>and to minimize the collider </a:t>
            </a:r>
            <a:r>
              <a:rPr lang="en-US" sz="2400" dirty="0" smtClean="0"/>
              <a:t>length.</a:t>
            </a:r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Different designs for the Final Focusing scheme</a:t>
            </a:r>
            <a:r>
              <a:rPr lang="en-US" sz="2400" dirty="0">
                <a:solidFill>
                  <a:srgbClr val="0070C0"/>
                </a:solidFill>
              </a:rPr>
              <a:t> </a:t>
            </a:r>
            <a:r>
              <a:rPr lang="en-US" sz="2400" dirty="0"/>
              <a:t>that aim to mitigate the BIB.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The BIB reduction due to dipolar components was so far found lower than expected</a:t>
            </a:r>
            <a:r>
              <a:rPr lang="en-US" sz="2400" dirty="0"/>
              <a:t>, but the study is still ongoing.</a:t>
            </a:r>
          </a:p>
          <a:p>
            <a:r>
              <a:rPr lang="en-US" sz="2400" b="1" dirty="0">
                <a:solidFill>
                  <a:srgbClr val="00B050"/>
                </a:solidFill>
              </a:rPr>
              <a:t>The Chromatic Correction scheme </a:t>
            </a:r>
            <a:r>
              <a:rPr lang="en-US" sz="2400" b="1" dirty="0" smtClean="0">
                <a:solidFill>
                  <a:srgbClr val="00B050"/>
                </a:solidFill>
              </a:rPr>
              <a:t>has been designed</a:t>
            </a:r>
            <a:r>
              <a:rPr lang="en-US" sz="2400" dirty="0" smtClean="0"/>
              <a:t>. </a:t>
            </a:r>
            <a:r>
              <a:rPr lang="en-US" sz="2400" b="1" dirty="0" smtClean="0">
                <a:solidFill>
                  <a:srgbClr val="0070C0"/>
                </a:solidFill>
              </a:rPr>
              <a:t>Arc </a:t>
            </a:r>
            <a:r>
              <a:rPr lang="en-US" sz="2400" b="1" dirty="0">
                <a:solidFill>
                  <a:srgbClr val="0070C0"/>
                </a:solidFill>
              </a:rPr>
              <a:t>design with Flexible Momentum Compaction cells</a:t>
            </a:r>
            <a:r>
              <a:rPr lang="en-US" sz="2400" dirty="0"/>
              <a:t> that control the </a:t>
            </a:r>
            <a:r>
              <a:rPr lang="en-US" sz="2400" dirty="0" smtClean="0"/>
              <a:t>momentum compaction </a:t>
            </a:r>
            <a:r>
              <a:rPr lang="en-US" sz="2400" dirty="0"/>
              <a:t>factor, the linear chromaticity and the 2π closing of the trajectory with independent knobs.</a:t>
            </a:r>
          </a:p>
          <a:p>
            <a:r>
              <a:rPr lang="en-US" sz="2400" dirty="0" smtClean="0"/>
              <a:t>Dose </a:t>
            </a:r>
            <a:r>
              <a:rPr lang="en-US" sz="2400" dirty="0"/>
              <a:t>generated at </a:t>
            </a:r>
            <a:r>
              <a:rPr lang="en-US" sz="2400" dirty="0" smtClean="0"/>
              <a:t>earth </a:t>
            </a:r>
            <a:r>
              <a:rPr lang="en-US" sz="2400" dirty="0"/>
              <a:t>surface due to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showers generated by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nu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interactions is a serious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issue</a:t>
            </a:r>
            <a:r>
              <a:rPr lang="en-US" sz="2400" dirty="0" smtClean="0"/>
              <a:t>.</a:t>
            </a:r>
          </a:p>
          <a:p>
            <a:r>
              <a:rPr lang="en-US" sz="2400" b="1" dirty="0">
                <a:solidFill>
                  <a:srgbClr val="0070C0"/>
                </a:solidFill>
              </a:rPr>
              <a:t>Time-dependent vertical deformation of the whole arc</a:t>
            </a:r>
            <a:r>
              <a:rPr lang="en-US" sz="2400" dirty="0"/>
              <a:t> proposed as mitigation </a:t>
            </a:r>
            <a:r>
              <a:rPr lang="en-US" sz="2400" dirty="0" smtClean="0"/>
              <a:t>measure.</a:t>
            </a:r>
            <a:endParaRPr lang="en-US" sz="2400" dirty="0"/>
          </a:p>
          <a:p>
            <a:r>
              <a:rPr lang="en-US" sz="2400" dirty="0"/>
              <a:t>With a 100-turn damper transverse beam stability would require at </a:t>
            </a:r>
            <a:r>
              <a:rPr lang="en-US" sz="2400" smtClean="0"/>
              <a:t>least </a:t>
            </a:r>
            <a:r>
              <a:rPr lang="en-US" sz="2400" b="1" smtClean="0">
                <a:solidFill>
                  <a:srgbClr val="0070C0"/>
                </a:solidFill>
              </a:rPr>
              <a:t>25 </a:t>
            </a:r>
            <a:r>
              <a:rPr lang="en-US" sz="2400" b="1" dirty="0">
                <a:solidFill>
                  <a:srgbClr val="0070C0"/>
                </a:solidFill>
              </a:rPr>
              <a:t>mm radius with Tungsten at 300 K for the 10 </a:t>
            </a:r>
            <a:r>
              <a:rPr lang="en-US" sz="2400" b="1" dirty="0" err="1">
                <a:solidFill>
                  <a:srgbClr val="0070C0"/>
                </a:solidFill>
              </a:rPr>
              <a:t>TeV</a:t>
            </a:r>
            <a:r>
              <a:rPr lang="en-US" sz="2400" b="1" dirty="0">
                <a:solidFill>
                  <a:srgbClr val="0070C0"/>
                </a:solidFill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</a:rPr>
              <a:t>collider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pPr marL="0" indent="0">
              <a:buNone/>
            </a:pPr>
            <a:endParaRPr lang="en-US" sz="2400" b="1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br>
              <a:rPr lang="fr-FR" dirty="0" smtClean="0"/>
            </a:br>
            <a:r>
              <a:rPr lang="fr-FR" dirty="0" err="1" smtClean="0"/>
              <a:t>Collider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11248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249382" y="1701801"/>
            <a:ext cx="11693236" cy="4714875"/>
          </a:xfrm>
        </p:spPr>
        <p:txBody>
          <a:bodyPr/>
          <a:lstStyle/>
          <a:p>
            <a:r>
              <a:rPr lang="fr-FR" sz="2400" b="1" dirty="0" smtClean="0">
                <a:solidFill>
                  <a:srgbClr val="0070C0"/>
                </a:solidFill>
              </a:rPr>
              <a:t>A lot of </a:t>
            </a:r>
            <a:r>
              <a:rPr lang="fr-FR" sz="2400" b="1" dirty="0" err="1" smtClean="0">
                <a:solidFill>
                  <a:srgbClr val="0070C0"/>
                </a:solidFill>
              </a:rPr>
              <a:t>parameters</a:t>
            </a:r>
            <a:r>
              <a:rPr lang="fr-FR" sz="2400" b="1" dirty="0" smtClean="0">
                <a:solidFill>
                  <a:srgbClr val="0070C0"/>
                </a:solidFill>
              </a:rPr>
              <a:t> for the RCS </a:t>
            </a:r>
            <a:r>
              <a:rPr lang="fr-FR" sz="2400" b="1" dirty="0" err="1" smtClean="0">
                <a:solidFill>
                  <a:srgbClr val="0070C0"/>
                </a:solidFill>
              </a:rPr>
              <a:t>need</a:t>
            </a:r>
            <a:r>
              <a:rPr lang="fr-FR" sz="2400" b="1" dirty="0" smtClean="0">
                <a:solidFill>
                  <a:srgbClr val="0070C0"/>
                </a:solidFill>
              </a:rPr>
              <a:t> to </a:t>
            </a:r>
            <a:r>
              <a:rPr lang="fr-FR" sz="2400" b="1" dirty="0" err="1" smtClean="0">
                <a:solidFill>
                  <a:srgbClr val="0070C0"/>
                </a:solidFill>
              </a:rPr>
              <a:t>be</a:t>
            </a:r>
            <a:r>
              <a:rPr lang="fr-FR" sz="2400" b="1" dirty="0" smtClean="0">
                <a:solidFill>
                  <a:srgbClr val="0070C0"/>
                </a:solidFill>
              </a:rPr>
              <a:t> </a:t>
            </a:r>
            <a:r>
              <a:rPr lang="fr-FR" sz="2400" b="1" dirty="0" err="1" smtClean="0">
                <a:solidFill>
                  <a:srgbClr val="0070C0"/>
                </a:solidFill>
              </a:rPr>
              <a:t>optimized</a:t>
            </a:r>
            <a:r>
              <a:rPr lang="fr-FR" sz="2400" b="1" dirty="0" smtClean="0">
                <a:solidFill>
                  <a:srgbClr val="0070C0"/>
                </a:solidFill>
              </a:rPr>
              <a:t>:</a:t>
            </a:r>
          </a:p>
          <a:p>
            <a:pPr lvl="1"/>
            <a:r>
              <a:rPr lang="en-US" sz="2000" dirty="0" smtClean="0"/>
              <a:t>Decay rate</a:t>
            </a:r>
            <a:r>
              <a:rPr lang="en-US" sz="2000" dirty="0"/>
              <a:t>: RF voltage and ramp rates better distributed </a:t>
            </a:r>
            <a:r>
              <a:rPr lang="en-US" sz="2000" dirty="0" smtClean="0"/>
              <a:t>between the different rings</a:t>
            </a:r>
          </a:p>
          <a:p>
            <a:pPr lvl="1"/>
            <a:r>
              <a:rPr lang="en-US" sz="2000" dirty="0" smtClean="0"/>
              <a:t>Synchronous </a:t>
            </a:r>
            <a:r>
              <a:rPr lang="en-US" sz="2000" dirty="0"/>
              <a:t>phase ⇔ higher voltage ⇔ emittance </a:t>
            </a:r>
            <a:r>
              <a:rPr lang="en-US" sz="2000" dirty="0" smtClean="0"/>
              <a:t>budget.</a:t>
            </a:r>
          </a:p>
          <a:p>
            <a:pPr lvl="1"/>
            <a:r>
              <a:rPr lang="en-US" sz="2000" dirty="0" smtClean="0"/>
              <a:t>Beam optics: dedicated arc cells integrating RF cavities.</a:t>
            </a:r>
          </a:p>
          <a:p>
            <a:pPr lvl="1"/>
            <a:r>
              <a:rPr lang="en-US" sz="2000" dirty="0" smtClean="0"/>
              <a:t>Magnet’s </a:t>
            </a:r>
            <a:r>
              <a:rPr lang="en-US" sz="2000" dirty="0"/>
              <a:t>ramping </a:t>
            </a:r>
            <a:r>
              <a:rPr lang="en-US" sz="2000" dirty="0" smtClean="0"/>
              <a:t>functions to reduce power consumption.</a:t>
            </a:r>
          </a:p>
          <a:p>
            <a:pPr lvl="1"/>
            <a:r>
              <a:rPr lang="en-US" sz="2000" dirty="0"/>
              <a:t>Better Matching between the different rings to reduce emittance growth.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The transverse stability study will continue</a:t>
            </a:r>
            <a:r>
              <a:rPr lang="en-US" sz="2400" dirty="0" smtClean="0"/>
              <a:t> (more </a:t>
            </a:r>
            <a:r>
              <a:rPr lang="en-US" sz="2400" dirty="0"/>
              <a:t>detailed cavity </a:t>
            </a:r>
            <a:r>
              <a:rPr lang="en-US" sz="2400" dirty="0" smtClean="0"/>
              <a:t>models, same studies </a:t>
            </a:r>
            <a:r>
              <a:rPr lang="en-US" sz="2400" dirty="0"/>
              <a:t>for </a:t>
            </a:r>
            <a:r>
              <a:rPr lang="en-US" sz="2400" dirty="0" smtClean="0"/>
              <a:t>other RCS, adding counter-rotating beam, impact of chromaticity correction and needs for mitigation).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Completion of </a:t>
            </a:r>
            <a:r>
              <a:rPr lang="en-US" sz="2400" b="1" dirty="0" err="1" smtClean="0">
                <a:solidFill>
                  <a:srgbClr val="0070C0"/>
                </a:solidFill>
              </a:rPr>
              <a:t>vFFA</a:t>
            </a:r>
            <a:r>
              <a:rPr lang="en-US" sz="2400" b="1" dirty="0" smtClean="0">
                <a:solidFill>
                  <a:srgbClr val="0070C0"/>
                </a:solidFill>
              </a:rPr>
              <a:t> analytic tools </a:t>
            </a:r>
            <a:r>
              <a:rPr lang="en-US" sz="2400" dirty="0" smtClean="0"/>
              <a:t>to go to a design of  </a:t>
            </a:r>
            <a:r>
              <a:rPr lang="en-US" sz="2400" dirty="0" err="1" smtClean="0"/>
              <a:t>vFFA</a:t>
            </a:r>
            <a:r>
              <a:rPr lang="en-US" sz="2400" dirty="0" smtClean="0"/>
              <a:t> ring. </a:t>
            </a:r>
          </a:p>
          <a:p>
            <a:r>
              <a:rPr lang="en-US" sz="2400" dirty="0" smtClean="0"/>
              <a:t>Magnet </a:t>
            </a:r>
            <a:r>
              <a:rPr lang="en-US" sz="2400" dirty="0"/>
              <a:t>design for FETS-</a:t>
            </a:r>
            <a:r>
              <a:rPr lang="en-US" sz="2400" dirty="0" err="1"/>
              <a:t>vFFA</a:t>
            </a:r>
            <a:r>
              <a:rPr lang="en-US" sz="2400" dirty="0"/>
              <a:t> ring has been carried </a:t>
            </a:r>
            <a:r>
              <a:rPr lang="en-US" sz="2400" dirty="0" smtClean="0"/>
              <a:t>out. </a:t>
            </a:r>
            <a:r>
              <a:rPr lang="en-US" sz="2400" b="1" dirty="0" smtClean="0">
                <a:solidFill>
                  <a:srgbClr val="0070C0"/>
                </a:solidFill>
              </a:rPr>
              <a:t>Prototype </a:t>
            </a:r>
            <a:r>
              <a:rPr lang="en-US" sz="2400" b="1" dirty="0">
                <a:solidFill>
                  <a:srgbClr val="0070C0"/>
                </a:solidFill>
              </a:rPr>
              <a:t>magnet due for construction over the next few </a:t>
            </a:r>
            <a:r>
              <a:rPr lang="en-US" sz="2400" b="1" dirty="0" smtClean="0">
                <a:solidFill>
                  <a:srgbClr val="0070C0"/>
                </a:solidFill>
              </a:rPr>
              <a:t>months.</a:t>
            </a:r>
            <a:endParaRPr lang="en-US" sz="2400" b="1" dirty="0">
              <a:solidFill>
                <a:srgbClr val="0070C0"/>
              </a:solidFill>
            </a:endParaRPr>
          </a:p>
          <a:p>
            <a:endParaRPr lang="en-US" sz="2400" dirty="0" smtClean="0"/>
          </a:p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54014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207818" y="1418167"/>
            <a:ext cx="11674764" cy="4714875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b="1" dirty="0" smtClean="0">
                <a:solidFill>
                  <a:srgbClr val="0070C0"/>
                </a:solidFill>
              </a:rPr>
              <a:t>next steps for the collider</a:t>
            </a:r>
            <a:r>
              <a:rPr lang="en-US" sz="2400" dirty="0" smtClean="0"/>
              <a:t> is to refine the location of the straight sections, the </a:t>
            </a:r>
            <a:r>
              <a:rPr lang="en-US" sz="2400" dirty="0"/>
              <a:t>Final Focusing design for </a:t>
            </a:r>
            <a:r>
              <a:rPr lang="en-US" sz="2400" dirty="0" smtClean="0"/>
              <a:t>a better </a:t>
            </a:r>
            <a:r>
              <a:rPr lang="en-US" sz="2400" dirty="0"/>
              <a:t>control of the Beam Induced </a:t>
            </a:r>
            <a:r>
              <a:rPr lang="en-US" sz="2400" dirty="0" smtClean="0"/>
              <a:t>Background and </a:t>
            </a:r>
            <a:r>
              <a:rPr lang="en-US" sz="2400" dirty="0"/>
              <a:t>the Chromatic Correction scheme. 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Estimation </a:t>
            </a:r>
            <a:r>
              <a:rPr lang="en-US" sz="2400" b="1" dirty="0">
                <a:solidFill>
                  <a:srgbClr val="0070C0"/>
                </a:solidFill>
              </a:rPr>
              <a:t>of key parameters as well their tolerances</a:t>
            </a:r>
            <a:r>
              <a:rPr lang="en-US" sz="2400" dirty="0"/>
              <a:t> for </a:t>
            </a:r>
            <a:r>
              <a:rPr lang="en-US" sz="2400" dirty="0" smtClean="0"/>
              <a:t>the: minimum aperture, maximum </a:t>
            </a:r>
            <a:r>
              <a:rPr lang="en-US" sz="2400" dirty="0"/>
              <a:t>allowed magnetic </a:t>
            </a:r>
            <a:r>
              <a:rPr lang="en-US" sz="2400" dirty="0" smtClean="0"/>
              <a:t>fields, maximum </a:t>
            </a:r>
            <a:r>
              <a:rPr lang="en-US" sz="2400" dirty="0"/>
              <a:t>beta values </a:t>
            </a:r>
            <a:r>
              <a:rPr lang="en-US" sz="2400" dirty="0" smtClean="0"/>
              <a:t>out of the IR, chromaticity values, etc… </a:t>
            </a:r>
          </a:p>
          <a:p>
            <a:r>
              <a:rPr lang="en-US" sz="2400" dirty="0"/>
              <a:t>Feasibility </a:t>
            </a:r>
            <a:r>
              <a:rPr lang="en-US" sz="2400" dirty="0" smtClean="0"/>
              <a:t>of the </a:t>
            </a:r>
            <a:r>
              <a:rPr lang="en-US" sz="2400" b="1" dirty="0">
                <a:solidFill>
                  <a:srgbClr val="0070C0"/>
                </a:solidFill>
              </a:rPr>
              <a:t>Time-dependent vertical </a:t>
            </a:r>
            <a:r>
              <a:rPr lang="en-US" sz="2400" b="1" dirty="0" smtClean="0">
                <a:solidFill>
                  <a:srgbClr val="0070C0"/>
                </a:solidFill>
              </a:rPr>
              <a:t>deformation </a:t>
            </a:r>
            <a:r>
              <a:rPr lang="en-US" sz="2400" dirty="0" smtClean="0"/>
              <a:t>to </a:t>
            </a:r>
            <a:r>
              <a:rPr lang="en-US" sz="2400" dirty="0"/>
              <a:t>be </a:t>
            </a:r>
            <a:r>
              <a:rPr lang="en-US" sz="2400" dirty="0" smtClean="0"/>
              <a:t>studied.</a:t>
            </a:r>
          </a:p>
          <a:p>
            <a:r>
              <a:rPr lang="en-US" sz="2400" dirty="0" smtClean="0"/>
              <a:t>Collective effects: </a:t>
            </a:r>
            <a:r>
              <a:rPr lang="en-US" sz="2400" dirty="0"/>
              <a:t>Include additional instability mitigation measures to help reach tighter chamber radii (positive chromaticity, Landau damping with </a:t>
            </a:r>
            <a:r>
              <a:rPr lang="en-US" sz="2400" dirty="0" err="1" smtClean="0"/>
              <a:t>octupoles</a:t>
            </a:r>
            <a:r>
              <a:rPr lang="en-US" sz="2400" dirty="0" smtClean="0"/>
              <a:t>).Simulate </a:t>
            </a:r>
            <a:r>
              <a:rPr lang="en-US" sz="2400" dirty="0"/>
              <a:t>a more detailed vacuum chamber </a:t>
            </a:r>
            <a:r>
              <a:rPr lang="en-US" sz="2400" dirty="0" smtClean="0"/>
              <a:t>when available. Include </a:t>
            </a:r>
            <a:r>
              <a:rPr lang="en-US" sz="2400" dirty="0"/>
              <a:t>the second, counter-rotating, beam </a:t>
            </a:r>
            <a:r>
              <a:rPr lang="en-US" sz="2400" dirty="0" smtClean="0"/>
              <a:t>effects. Investigate </a:t>
            </a:r>
            <a:r>
              <a:rPr lang="en-US" sz="2400" dirty="0"/>
              <a:t>other potential shielding </a:t>
            </a:r>
            <a:r>
              <a:rPr lang="en-US" sz="2400" dirty="0" smtClean="0"/>
              <a:t>materials</a:t>
            </a:r>
            <a:endParaRPr lang="en-US" sz="2400" dirty="0"/>
          </a:p>
          <a:p>
            <a:r>
              <a:rPr lang="en-US" sz="2400" b="1" dirty="0">
                <a:solidFill>
                  <a:srgbClr val="0070C0"/>
                </a:solidFill>
              </a:rPr>
              <a:t>Collider and RCS </a:t>
            </a:r>
            <a:r>
              <a:rPr lang="en-US" sz="2400" b="1" dirty="0" err="1">
                <a:solidFill>
                  <a:srgbClr val="0070C0"/>
                </a:solidFill>
              </a:rPr>
              <a:t>relie</a:t>
            </a:r>
            <a:r>
              <a:rPr lang="en-US" sz="2400" b="1" dirty="0">
                <a:solidFill>
                  <a:srgbClr val="0070C0"/>
                </a:solidFill>
              </a:rPr>
              <a:t> on a close interaction between WP2/5/6/7</a:t>
            </a:r>
            <a:r>
              <a:rPr lang="en-US" sz="2400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en-US" sz="2400" b="1" dirty="0" smtClean="0">
                <a:solidFill>
                  <a:srgbClr val="0070C0"/>
                </a:solidFill>
              </a:rPr>
              <a:t>A lot of technical issues are addressed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but still a lot of work before saying that such a complex is feasible but that is why </a:t>
            </a:r>
            <a:r>
              <a:rPr lang="en-US" sz="2400" b="1" dirty="0" err="1" smtClean="0">
                <a:solidFill>
                  <a:schemeClr val="accent1">
                    <a:lumMod val="75000"/>
                  </a:schemeClr>
                </a:solidFill>
              </a:rPr>
              <a:t>MuC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 is motivating ;-). </a:t>
            </a:r>
            <a:endParaRPr lang="en-US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Next</a:t>
            </a:r>
            <a:r>
              <a:rPr lang="fr-FR" dirty="0" smtClean="0"/>
              <a:t> </a:t>
            </a:r>
            <a:r>
              <a:rPr lang="fr-FR" dirty="0" err="1" smtClean="0"/>
              <a:t>steps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Collider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547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31531"/>
            <a:ext cx="12192000" cy="501960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443418"/>
            <a:ext cx="1145552" cy="9360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3429001"/>
            <a:ext cx="5836356" cy="140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4267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4267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4267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4267" b="1" i="1" dirty="0" err="1" smtClean="0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4267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4267" b="1" i="1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87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931531"/>
            <a:ext cx="12192000" cy="5019603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200"/>
            <a:ext cx="12192000" cy="6854613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443418"/>
            <a:ext cx="1145552" cy="9360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6672" y="76201"/>
            <a:ext cx="1855329" cy="1855329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381022" y="3429001"/>
            <a:ext cx="583635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267" b="1" i="1" dirty="0" smtClean="0">
                <a:solidFill>
                  <a:schemeClr val="bg1"/>
                </a:solidFill>
                <a:latin typeface="Arial Narrow"/>
                <a:cs typeface="Arial Narrow"/>
              </a:rPr>
              <a:t>Backup</a:t>
            </a:r>
            <a:endParaRPr lang="en-GB" sz="4267" b="1" i="1" dirty="0">
              <a:solidFill>
                <a:schemeClr val="bg1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2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4462" y="1354167"/>
            <a:ext cx="1230431" cy="1002321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pPr marL="223869" indent="-223869"/>
            <a:r>
              <a:rPr lang="en-US" sz="1900" dirty="0"/>
              <a:t>Acceleration to high energy (after rec. </a:t>
            </a:r>
            <a:r>
              <a:rPr lang="en-US" sz="1900" dirty="0" err="1"/>
              <a:t>linacs</a:t>
            </a:r>
            <a:r>
              <a:rPr lang="en-US" sz="1900" dirty="0"/>
              <a:t>)</a:t>
            </a:r>
          </a:p>
          <a:p>
            <a:pPr marL="447735" lvl="1" indent="-211196"/>
            <a:r>
              <a:rPr lang="en-US" sz="1900" dirty="0"/>
              <a:t>Pulsed synchrotrons challenging</a:t>
            </a:r>
          </a:p>
          <a:p>
            <a:pPr marL="633588" lvl="2" indent="-168957"/>
            <a:r>
              <a:rPr lang="en-US" sz="1600" dirty="0"/>
              <a:t>Very fast magnet ramping (power, eddy ..)</a:t>
            </a:r>
          </a:p>
          <a:p>
            <a:pPr marL="633588" lvl="2" indent="-168957"/>
            <a:r>
              <a:rPr lang="en-US" sz="1600" dirty="0"/>
              <a:t>Orbit variations with fixed SC and </a:t>
            </a:r>
            <a:br>
              <a:rPr lang="en-US" sz="1600" dirty="0"/>
            </a:br>
            <a:r>
              <a:rPr lang="en-US" sz="1600" dirty="0"/>
              <a:t>cycled NC magnets</a:t>
            </a:r>
          </a:p>
          <a:p>
            <a:pPr marL="633588" lvl="2" indent="-168957"/>
            <a:r>
              <a:rPr lang="en-US" sz="1600" dirty="0"/>
              <a:t>Circumference variations and </a:t>
            </a:r>
            <a:br>
              <a:rPr lang="en-US" sz="1600" dirty="0"/>
            </a:br>
            <a:r>
              <a:rPr lang="en-US" sz="1600" dirty="0"/>
              <a:t>longitudinal dynamics</a:t>
            </a:r>
            <a:endParaRPr lang="en-US" sz="1900" dirty="0"/>
          </a:p>
          <a:p>
            <a:pPr marL="447735" lvl="1" indent="-211196"/>
            <a:r>
              <a:rPr lang="en-US" sz="1900" dirty="0"/>
              <a:t>FFAs (vertical) an alternative</a:t>
            </a:r>
          </a:p>
          <a:p>
            <a:pPr marL="223869" indent="-223869"/>
            <a:r>
              <a:rPr lang="en-US" sz="1900" dirty="0"/>
              <a:t>Collider ring</a:t>
            </a:r>
          </a:p>
          <a:p>
            <a:pPr marL="447735" lvl="1" indent="-211196"/>
            <a:r>
              <a:rPr lang="en-US" sz="1900" dirty="0"/>
              <a:t>Very challenging conditions for lattice</a:t>
            </a:r>
          </a:p>
          <a:p>
            <a:pPr marL="633588" lvl="2" indent="-168957"/>
            <a:r>
              <a:rPr lang="en-US" sz="1600" dirty="0"/>
              <a:t>Small </a:t>
            </a:r>
            <a:r>
              <a:rPr lang="en-US" sz="1600" dirty="0">
                <a:latin typeface="Symbol" charset="2"/>
                <a:cs typeface="Symbol" charset="2"/>
              </a:rPr>
              <a:t>b</a:t>
            </a:r>
            <a:r>
              <a:rPr lang="en-US" sz="1600" baseline="30000" dirty="0"/>
              <a:t>*</a:t>
            </a:r>
            <a:r>
              <a:rPr lang="en-US" sz="1600" dirty="0"/>
              <a:t>, short bunches, large energy spread..</a:t>
            </a:r>
          </a:p>
          <a:p>
            <a:pPr marL="633588" lvl="2" indent="-168957"/>
            <a:r>
              <a:rPr lang="en-US" sz="1600" dirty="0"/>
              <a:t>High energy, neutrino radiation</a:t>
            </a:r>
          </a:p>
          <a:p>
            <a:pPr marL="633588" lvl="2" indent="-168957"/>
            <a:r>
              <a:rPr lang="en-US" sz="1600" dirty="0"/>
              <a:t>Chromatic effects and compensation </a:t>
            </a:r>
            <a:r>
              <a:rPr lang="mr-IN" sz="1600" dirty="0"/>
              <a:t>…</a:t>
            </a:r>
            <a:r>
              <a:rPr lang="en-US" sz="1600" dirty="0"/>
              <a:t>..</a:t>
            </a:r>
          </a:p>
          <a:p>
            <a:pPr marL="447735" lvl="1" indent="-211196"/>
            <a:r>
              <a:rPr lang="en-US" sz="1900" dirty="0"/>
              <a:t>Iterations with WGs on magnet design, </a:t>
            </a:r>
            <a:br>
              <a:rPr lang="en-US" sz="1900" dirty="0"/>
            </a:br>
            <a:r>
              <a:rPr lang="en-US" sz="1900" dirty="0"/>
              <a:t>beam loss, MDI, radiation protection ..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rial Narrow" panose="020B0606020202030204" pitchFamily="34" charset="0"/>
                <a:cs typeface="Calibri" panose="020F0502020204030204" pitchFamily="34" charset="0"/>
              </a:rPr>
              <a:t>High Energy Complex</a:t>
            </a:r>
            <a:br>
              <a:rPr lang="en-GB" dirty="0">
                <a:latin typeface="Arial Narrow" panose="020B0606020202030204" pitchFamily="34" charset="0"/>
                <a:cs typeface="Calibri" panose="020F0502020204030204" pitchFamily="34" charset="0"/>
              </a:rPr>
            </a:br>
            <a:r>
              <a:rPr lang="en-GB" dirty="0">
                <a:latin typeface="Arial Narrow" panose="020B0606020202030204" pitchFamily="34" charset="0"/>
                <a:cs typeface="Calibri" panose="020F0502020204030204" pitchFamily="34" charset="0"/>
              </a:rPr>
              <a:t>working group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009" y="1873028"/>
            <a:ext cx="1939870" cy="30681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8226" y="2517974"/>
            <a:ext cx="2796667" cy="2351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14255" y="5453032"/>
            <a:ext cx="4292530" cy="1185552"/>
          </a:xfrm>
          <a:prstGeom prst="rect">
            <a:avLst/>
          </a:prstGeom>
          <a:noFill/>
        </p:spPr>
        <p:txBody>
          <a:bodyPr wrap="none" lIns="107287" tIns="53643" rIns="107287" bIns="53643" rtlCol="0">
            <a:spAutoFit/>
          </a:bodyPr>
          <a:lstStyle/>
          <a:p>
            <a:pPr algn="ctr"/>
            <a:r>
              <a:rPr lang="en-US" sz="1600" dirty="0"/>
              <a:t>Dedicated sessions on Wednesday </a:t>
            </a:r>
          </a:p>
          <a:p>
            <a:pPr algn="ctr"/>
            <a:r>
              <a:rPr lang="en-US" sz="1600" dirty="0"/>
              <a:t>and Thursday afternoon</a:t>
            </a:r>
          </a:p>
          <a:p>
            <a:pPr algn="ctr"/>
            <a:endParaRPr lang="en-US" sz="600" dirty="0"/>
          </a:p>
          <a:p>
            <a:pPr algn="ctr"/>
            <a:r>
              <a:rPr lang="en-US" sz="1600" dirty="0"/>
              <a:t>Contributions to and interaction with many WGs </a:t>
            </a:r>
          </a:p>
          <a:p>
            <a:pPr algn="ctr"/>
            <a:r>
              <a:rPr lang="en-US" sz="1600" dirty="0"/>
              <a:t>(MDI, magnets, beam loss, RP, RF ..)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80964" y="4869160"/>
            <a:ext cx="1522796" cy="539221"/>
          </a:xfrm>
          <a:prstGeom prst="rect">
            <a:avLst/>
          </a:prstGeom>
          <a:noFill/>
        </p:spPr>
        <p:txBody>
          <a:bodyPr wrap="none" lIns="107287" tIns="53643" rIns="107287" bIns="53643" rtlCol="0">
            <a:spAutoFit/>
          </a:bodyPr>
          <a:lstStyle/>
          <a:p>
            <a:pPr algn="ctr"/>
            <a:r>
              <a:rPr lang="en-US" sz="1400" dirty="0"/>
              <a:t>Wednesday 14:00</a:t>
            </a:r>
          </a:p>
          <a:p>
            <a:pPr algn="ctr"/>
            <a:r>
              <a:rPr lang="en-US" sz="1400" dirty="0"/>
              <a:t>6/R-012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799761" y="4833996"/>
            <a:ext cx="1337169" cy="539221"/>
          </a:xfrm>
          <a:prstGeom prst="rect">
            <a:avLst/>
          </a:prstGeom>
          <a:noFill/>
        </p:spPr>
        <p:txBody>
          <a:bodyPr wrap="none" lIns="107287" tIns="53643" rIns="107287" bIns="53643" rtlCol="0">
            <a:spAutoFit/>
          </a:bodyPr>
          <a:lstStyle/>
          <a:p>
            <a:pPr algn="ctr"/>
            <a:r>
              <a:rPr lang="en-US" sz="1400" dirty="0"/>
              <a:t>Thursday 14:00</a:t>
            </a:r>
          </a:p>
          <a:p>
            <a:pPr algn="ctr"/>
            <a:r>
              <a:rPr lang="en-US" sz="1400" dirty="0"/>
              <a:t>40/S2-D01</a:t>
            </a:r>
          </a:p>
        </p:txBody>
      </p:sp>
    </p:spTree>
    <p:extLst>
      <p:ext uri="{BB962C8B-B14F-4D97-AF65-F5344CB8AC3E}">
        <p14:creationId xmlns:p14="http://schemas.microsoft.com/office/powerpoint/2010/main" val="29109702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MuCol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Milestones</a:t>
            </a:r>
            <a:endParaRPr lang="fr-FR" dirty="0"/>
          </a:p>
        </p:txBody>
      </p:sp>
      <p:pic>
        <p:nvPicPr>
          <p:cNvPr id="6" name="Espace réservé du contenu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2065174" y="2693615"/>
            <a:ext cx="8163252" cy="273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0388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276F3F2-44DD-46B6-BD13-9DF6C03B00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91" r="1997"/>
          <a:stretch/>
        </p:blipFill>
        <p:spPr>
          <a:xfrm>
            <a:off x="8832208" y="2132731"/>
            <a:ext cx="3312465" cy="39946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/>
              </p:cNvSpPr>
              <p:nvPr>
                <p:ph sz="quarter" idx="12"/>
              </p:nvPr>
            </p:nvSpPr>
            <p:spPr/>
            <p:txBody>
              <a:bodyPr/>
              <a:lstStyle/>
              <a:p>
                <a:r>
                  <a:rPr lang="en-US" sz="2133" b="1" dirty="0">
                    <a:latin typeface="+mj-lt"/>
                  </a:rPr>
                  <a:t>Studies are based on the 1.3 GHz Tesla cavity (</a:t>
                </a:r>
                <a:r>
                  <a:rPr lang="en-US" sz="1333" b="1" dirty="0">
                    <a:latin typeface="+mj-lt"/>
                  </a:rPr>
                  <a:t>design report: </a:t>
                </a:r>
                <a:r>
                  <a:rPr lang="en-GB" sz="1333" b="1" dirty="0">
                    <a:hlinkClick r:id="rId3"/>
                  </a:rPr>
                  <a:t>Phys. Rev. ST Accel. Beams 3, 092001, 2000</a:t>
                </a:r>
                <a:r>
                  <a:rPr lang="en-US" sz="2133" b="1" dirty="0">
                    <a:latin typeface="+mj-lt"/>
                  </a:rPr>
                  <a:t>)</a:t>
                </a:r>
              </a:p>
              <a:p>
                <a:pPr marL="0" indent="0">
                  <a:buNone/>
                </a:pPr>
                <a:r>
                  <a:rPr lang="en-US" sz="2133" b="1" dirty="0">
                    <a:latin typeface="+mj-lt"/>
                  </a:rPr>
                  <a:t>	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 see 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  <a:hlinkClick r:id="rId4"/>
                  </a:rPr>
                  <a:t>talk</a:t>
                </a:r>
                <a:r>
                  <a:rPr lang="en-US" sz="2133" b="1" dirty="0">
                    <a:solidFill>
                      <a:schemeClr val="accent5"/>
                    </a:solidFill>
                    <a:latin typeface="+mj-lt"/>
                    <a:sym typeface="Wingdings" panose="05000000000000000000" pitchFamily="2" charset="2"/>
                  </a:rPr>
                  <a:t> by A. Yamamoto</a:t>
                </a:r>
                <a:endParaRPr lang="en-US" sz="2133" b="1" dirty="0">
                  <a:solidFill>
                    <a:schemeClr val="accent5"/>
                  </a:solidFill>
                  <a:latin typeface="+mj-lt"/>
                </a:endParaRPr>
              </a:p>
              <a:p>
                <a:r>
                  <a:rPr lang="en-US" sz="2000" b="1" dirty="0">
                    <a:latin typeface="+mj-lt"/>
                  </a:rPr>
                  <a:t>Relevant beam parameter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population 2.54x10</a:t>
                </a:r>
                <a:r>
                  <a:rPr lang="en-US" sz="1600" b="1" spc="-1" baseline="30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12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, </a:t>
                </a:r>
                <a:r>
                  <a:rPr lang="en-US" sz="2133" b="1" i="1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e</a:t>
                </a:r>
                <a:r>
                  <a:rPr lang="en-US" sz="1600" b="1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en-US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=0.01 eVs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en-US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 large intensity effects</a:t>
                </a:r>
                <a:endParaRPr lang="en-US" sz="1600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Bunch current 20.4 / 18.8 / 10.0 mA</a:t>
                </a:r>
                <a:r>
                  <a:rPr lang="pt-BR" sz="1600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6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600" b="1" spc="-1" dirty="0">
                    <a:solidFill>
                      <a:schemeClr val="accent5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 </a:t>
                </a:r>
                <a:r>
                  <a:rPr lang="pt-BR" sz="1600" b="1" spc="-1" dirty="0">
                    <a:solidFill>
                      <a:schemeClr val="accent1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2x430 kW per cavity</a:t>
                </a:r>
                <a:endParaRPr lang="pt-BR" sz="1600" b="1" spc="-1" dirty="0">
                  <a:solidFill>
                    <a:schemeClr val="accent1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700 / 374 / 532 cavities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in ring, distributed over </a:t>
                </a:r>
                <a:r>
                  <a:rPr lang="pt-BR" sz="16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n</a:t>
                </a:r>
                <a:r>
                  <a:rPr lang="pt-BR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RF stations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Synchronous phase 45</a:t>
                </a:r>
                <a:r>
                  <a:rPr lang="de-DE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°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</a:t>
                </a:r>
                <a:r>
                  <a:rPr lang="de-DE" sz="16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above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600" spc="-1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transition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 </a:t>
                </a:r>
                <a:r>
                  <a:rPr lang="de-DE" sz="1867" spc="-1" dirty="0" err="1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</a:t>
                </a:r>
                <a:r>
                  <a:rPr lang="de-DE" sz="1600" spc="-1" baseline="-25000" dirty="0" err="1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tr</a:t>
                </a:r>
                <a:r>
                  <a:rPr lang="de-DE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20.41, 600 &lt; </a:t>
                </a:r>
                <a:r>
                  <a:rPr lang="de-DE" sz="2133" spc="-1" dirty="0">
                    <a:solidFill>
                      <a:srgbClr val="171717"/>
                    </a:solidFill>
                    <a:latin typeface="Symbol" panose="05050102010706020507" pitchFamily="18" charset="2"/>
                    <a:cs typeface="Mangal" panose="02040503050203030202" pitchFamily="18" charset="0"/>
                  </a:rPr>
                  <a:t>g </a:t>
                </a:r>
                <a:r>
                  <a:rPr lang="de-DE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&lt; 14200</a:t>
                </a:r>
                <a:r>
                  <a:rPr lang="de-DE" sz="14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</a:t>
                </a:r>
                <a:endParaRPr lang="pt-BR" sz="1467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indent="-380990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20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TESLA Cavity parameter </a:t>
                </a:r>
                <a:r>
                  <a:rPr lang="pt-BR" sz="1867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(9 cells,</a:t>
                </a:r>
                <a:r>
                  <a:rPr lang="pt-BR" sz="1867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L</a:t>
                </a:r>
                <a:r>
                  <a:rPr lang="pt-BR" sz="1867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=1.06 m)</a:t>
                </a:r>
                <a:r>
                  <a:rPr lang="pt-BR" sz="18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:</a:t>
                </a:r>
                <a:endParaRPr lang="pt-BR" sz="1867" b="1" spc="-1" dirty="0">
                  <a:solidFill>
                    <a:srgbClr val="171717"/>
                  </a:solidFill>
                  <a:latin typeface="Mangal" panose="02040503050203030202" pitchFamily="18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f</a:t>
                </a:r>
                <a:r>
                  <a:rPr lang="pt-BR" sz="16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RF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1.3 GHz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  <a:sym typeface="Wingdings" panose="05000000000000000000" pitchFamily="2" charset="2"/>
                  </a:rPr>
                  <a:t>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harmonic number </a:t>
                </a: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h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25957 to 46367</a:t>
                </a: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R/Q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518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r>
                  <a:rPr lang="pt-BR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, 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total </a:t>
                </a:r>
                <a:r>
                  <a:rPr lang="pt-BR" sz="1600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R</a:t>
                </a:r>
                <a:r>
                  <a:rPr lang="pt-BR" sz="1600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s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= 306 </a:t>
                </a:r>
                <a:r>
                  <a:rPr lang="pt-BR" sz="1600" spc="-1" dirty="0">
                    <a:solidFill>
                      <a:srgbClr val="171717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:r>
                  <a:rPr lang="pt-BR" sz="1600" spc="-1" dirty="0">
                    <a:solidFill>
                      <a:srgbClr val="171717"/>
                    </a:solidFill>
                    <a:latin typeface="Symbol" panose="05050102010706020507" pitchFamily="18" charset="2"/>
                    <a:ea typeface="Segoe UI Symbol" panose="020B0502040204020203" pitchFamily="34" charset="0"/>
                    <a:cs typeface="Mangal" panose="02040503050203030202" pitchFamily="18" charset="0"/>
                  </a:rPr>
                  <a:t>W</a:t>
                </a:r>
                <a:endParaRPr lang="pt-BR" sz="1600" spc="-1" dirty="0">
                  <a:solidFill>
                    <a:srgbClr val="171717"/>
                  </a:solidFill>
                  <a:latin typeface="Mangal" panose="02040503050203030202" pitchFamily="18" charset="0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ea typeface="Segoe UI Symbol" panose="020B0502040204020203" pitchFamily="34" charset="0"/>
                    <a:cs typeface="Mangal" panose="02040503050203030202" pitchFamily="18" charset="0"/>
                  </a:rPr>
                  <a:t>Gradient 30 MV/m</a:t>
                </a:r>
                <a:endParaRPr lang="pt-BR" sz="1600" b="1" spc="-1" dirty="0">
                  <a:solidFill>
                    <a:srgbClr val="171717"/>
                  </a:solidFill>
                  <a:latin typeface="Symbol" panose="05050102010706020507" pitchFamily="18" charset="2"/>
                  <a:ea typeface="Segoe UI Symbol" panose="020B0502040204020203" pitchFamily="34" charset="0"/>
                  <a:cs typeface="Mangal" panose="02040503050203030202" pitchFamily="18" charset="0"/>
                </a:endParaRPr>
              </a:p>
              <a:p>
                <a:pPr lvl="1">
                  <a:spcBef>
                    <a:spcPts val="800"/>
                  </a:spcBef>
                  <a:spcAft>
                    <a:spcPts val="533"/>
                  </a:spcAft>
                  <a:buFont typeface="Arial" panose="020B0604020202020204" pitchFamily="34" charset="0"/>
                  <a:buChar char="•"/>
                  <a:tabLst>
                    <a:tab pos="0" algn="l"/>
                  </a:tabLst>
                </a:pPr>
                <a:r>
                  <a:rPr lang="pt-BR" sz="1600" b="1" i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Q</a:t>
                </a:r>
                <a:r>
                  <a:rPr lang="pt-BR" sz="1600" b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L</a:t>
                </a:r>
                <a:r>
                  <a:rPr lang="pt-BR" sz="1600" b="1" i="1" spc="-1" baseline="-25000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 </a:t>
                </a:r>
                <a:r>
                  <a:rPr lang="pt-BR" sz="1600" b="1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= 2.2e6 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(for beam loading compensation with </a:t>
                </a:r>
                <a14:m>
                  <m:oMath xmlns:m="http://schemas.openxmlformats.org/officeDocument/2006/math">
                    <m:r>
                      <a:rPr lang="en-US" sz="1600" i="1" dirty="0">
                        <a:latin typeface="Cambria Math" panose="02040503050406030204" pitchFamily="18" charset="0"/>
                      </a:rPr>
                      <m:t>𝛥</m:t>
                    </m:r>
                  </m:oMath>
                </a14:m>
                <a:r>
                  <a:rPr lang="pt-BR" sz="1600" i="1" dirty="0"/>
                  <a:t>f</a:t>
                </a:r>
                <a:r>
                  <a:rPr lang="pt-BR" sz="1600" dirty="0"/>
                  <a:t> = 320 Hz</a:t>
                </a:r>
                <a:r>
                  <a:rPr lang="pt-BR" sz="1600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) </a:t>
                </a:r>
              </a:p>
              <a:p>
                <a:pPr marL="609585" lvl="1" indent="0">
                  <a:spcBef>
                    <a:spcPts val="800"/>
                  </a:spcBef>
                  <a:spcAft>
                    <a:spcPts val="533"/>
                  </a:spcAft>
                  <a:buNone/>
                  <a:tabLst>
                    <a:tab pos="0" algn="l"/>
                  </a:tabLst>
                </a:pPr>
                <a:r>
                  <a:rPr lang="pt-BR" sz="1467" spc="-1" dirty="0">
                    <a:solidFill>
                      <a:srgbClr val="171717"/>
                    </a:solidFill>
                    <a:latin typeface="Mangal" panose="02040503050203030202" pitchFamily="18" charset="0"/>
                    <a:cs typeface="Mangal" panose="02040503050203030202" pitchFamily="18" charset="0"/>
                  </a:rPr>
                  <a:t>	</a:t>
                </a:r>
                <a:endParaRPr lang="en-US" sz="2133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46" name="Content Placeholder 1">
                <a:extLst>
                  <a:ext uri="{FF2B5EF4-FFF2-40B4-BE49-F238E27FC236}">
                    <a16:creationId xmlns:a16="http://schemas.microsoft.com/office/drawing/2014/main" id="{61024A8E-273C-9C3A-DC3F-EF6D1424DF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2"/>
              </p:nvPr>
            </p:nvSpPr>
            <p:spPr>
              <a:blipFill>
                <a:blip r:embed="rId5"/>
                <a:stretch>
                  <a:fillRect l="-550" t="-775" b="-801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RF – The TESLA cavity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8B896D-1302-2E35-078B-E48EAFCAEC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6930" y="399192"/>
            <a:ext cx="3072341" cy="125487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85A621-2FCE-7F60-F338-C12D7A1A46C4}"/>
              </a:ext>
            </a:extLst>
          </p:cNvPr>
          <p:cNvSpPr txBox="1"/>
          <p:nvPr/>
        </p:nvSpPr>
        <p:spPr>
          <a:xfrm>
            <a:off x="10896362" y="6078365"/>
            <a:ext cx="1554429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/>
              <a:t>From design report</a:t>
            </a:r>
            <a:endParaRPr lang="en-GB" sz="933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7F54C0-5C13-4AA9-0914-01B9D355A7C8}"/>
              </a:ext>
            </a:extLst>
          </p:cNvPr>
          <p:cNvSpPr txBox="1"/>
          <p:nvPr/>
        </p:nvSpPr>
        <p:spPr>
          <a:xfrm>
            <a:off x="1674781" y="1579213"/>
            <a:ext cx="2211924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33" dirty="0"/>
              <a:t>From design report</a:t>
            </a:r>
            <a:endParaRPr lang="en-GB" sz="933" dirty="0"/>
          </a:p>
        </p:txBody>
      </p:sp>
      <p:pic>
        <p:nvPicPr>
          <p:cNvPr id="13" name="Picture 12" descr="Logo, company name&#10;&#10;Description automatically generated">
            <a:extLst>
              <a:ext uri="{FF2B5EF4-FFF2-40B4-BE49-F238E27FC236}">
                <a16:creationId xmlns:a16="http://schemas.microsoft.com/office/drawing/2014/main" id="{2F224E2A-5CA1-CEF0-7B77-7F4D958C5D9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04" y="6148716"/>
            <a:ext cx="551593" cy="5515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D2CF98-61D9-E185-3B14-8897A62B6D34}"/>
              </a:ext>
            </a:extLst>
          </p:cNvPr>
          <p:cNvSpPr txBox="1"/>
          <p:nvPr/>
        </p:nvSpPr>
        <p:spPr>
          <a:xfrm>
            <a:off x="1583498" y="3955662"/>
            <a:ext cx="3313049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67" dirty="0"/>
              <a:t>(with 30 MV/m accelerating gradient)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7571100" y="6204774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</a:t>
            </a:r>
            <a:r>
              <a:rPr lang="fr-FR" b="1" dirty="0" err="1" smtClean="0"/>
              <a:t>Batsch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52884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73D30D-F111-FBEF-AED3-A800D694D2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9896" y="2237554"/>
            <a:ext cx="3299608" cy="2175252"/>
          </a:xfrm>
          <a:prstGeom prst="rect">
            <a:avLst/>
          </a:prstGeom>
        </p:spPr>
      </p:pic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133" b="1" dirty="0">
                <a:latin typeface="+mj-lt"/>
              </a:rPr>
              <a:t>Detailed parameter table: </a:t>
            </a:r>
            <a:r>
              <a:rPr lang="en-US" sz="2133" b="1" dirty="0">
                <a:latin typeface="+mj-lt"/>
                <a:hlinkClick r:id="rId4"/>
              </a:rPr>
              <a:t>https://cernbox.cern.ch/index.php/s/I9VpITncUeCBtiz</a:t>
            </a:r>
            <a:endParaRPr lang="en-US" sz="2133" b="1" dirty="0"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Parameters and tools:</a:t>
            </a:r>
            <a:br>
              <a:rPr lang="en-US" dirty="0"/>
            </a:br>
            <a:r>
              <a:rPr lang="en-US" dirty="0"/>
              <a:t>General parameter</a:t>
            </a:r>
            <a:endParaRPr lang="en-GB" dirty="0"/>
          </a:p>
        </p:txBody>
      </p:sp>
      <p:graphicFrame>
        <p:nvGraphicFramePr>
          <p:cNvPr id="2" name="Table 5">
            <a:extLst>
              <a:ext uri="{FF2B5EF4-FFF2-40B4-BE49-F238E27FC236}">
                <a16:creationId xmlns:a16="http://schemas.microsoft.com/office/drawing/2014/main" id="{785D24A7-18E9-1E52-BA1E-4EED781508A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62246" y="2217244"/>
          <a:ext cx="7951250" cy="4785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986615">
                  <a:extLst>
                    <a:ext uri="{9D8B030D-6E8A-4147-A177-3AD203B41FA5}">
                      <a16:colId xmlns:a16="http://schemas.microsoft.com/office/drawing/2014/main" val="2501970494"/>
                    </a:ext>
                  </a:extLst>
                </a:gridCol>
                <a:gridCol w="1710691">
                  <a:extLst>
                    <a:ext uri="{9D8B030D-6E8A-4147-A177-3AD203B41FA5}">
                      <a16:colId xmlns:a16="http://schemas.microsoft.com/office/drawing/2014/main" val="3017025813"/>
                    </a:ext>
                  </a:extLst>
                </a:gridCol>
                <a:gridCol w="1659891">
                  <a:extLst>
                    <a:ext uri="{9D8B030D-6E8A-4147-A177-3AD203B41FA5}">
                      <a16:colId xmlns:a16="http://schemas.microsoft.com/office/drawing/2014/main" val="1078524597"/>
                    </a:ext>
                  </a:extLst>
                </a:gridCol>
                <a:gridCol w="1594053">
                  <a:extLst>
                    <a:ext uri="{9D8B030D-6E8A-4147-A177-3AD203B41FA5}">
                      <a16:colId xmlns:a16="http://schemas.microsoft.com/office/drawing/2014/main" val="2056293376"/>
                    </a:ext>
                  </a:extLst>
                </a:gridCol>
              </a:tblGrid>
              <a:tr h="345440">
                <a:tc>
                  <a:txBody>
                    <a:bodyPr/>
                    <a:lstStyle/>
                    <a:p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RCS1</a:t>
                      </a:r>
                      <a:r>
                        <a:rPr lang="en-US" sz="15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500" dirty="0"/>
                        <a:t>314 GeV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RCS2</a:t>
                      </a:r>
                      <a:r>
                        <a:rPr lang="en-US" sz="1500" dirty="0"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500" dirty="0"/>
                        <a:t>750 GeV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RCS3</a:t>
                      </a:r>
                      <a:r>
                        <a:rPr lang="en-US" sz="1500" dirty="0">
                          <a:sym typeface="Wingdings" panose="05000000000000000000" pitchFamily="2" charset="2"/>
                        </a:rPr>
                        <a:t>1.5 </a:t>
                      </a:r>
                      <a:r>
                        <a:rPr lang="en-US" sz="1500" dirty="0" err="1">
                          <a:sym typeface="Wingdings" panose="05000000000000000000" pitchFamily="2" charset="2"/>
                        </a:rPr>
                        <a:t>TeV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5919130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Circumference, 2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US" sz="1500" i="1" dirty="0"/>
                        <a:t>R</a:t>
                      </a:r>
                      <a:r>
                        <a:rPr lang="en-US" sz="1500" i="0" dirty="0"/>
                        <a:t> [m]</a:t>
                      </a:r>
                      <a:endParaRPr lang="en-GB" sz="1500" i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5990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5590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10700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589592197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Energy factor, </a:t>
                      </a:r>
                      <a:r>
                        <a:rPr lang="en-US" sz="1500" i="1" dirty="0" err="1"/>
                        <a:t>E</a:t>
                      </a:r>
                      <a:r>
                        <a:rPr lang="en-US" sz="1500" baseline="-25000" dirty="0" err="1"/>
                        <a:t>ej</a:t>
                      </a:r>
                      <a:r>
                        <a:rPr lang="en-US" sz="1500" dirty="0"/>
                        <a:t>/</a:t>
                      </a:r>
                      <a:r>
                        <a:rPr lang="en-US" sz="1500" i="1" dirty="0" err="1"/>
                        <a:t>E</a:t>
                      </a:r>
                      <a:r>
                        <a:rPr lang="en-US" sz="1500" baseline="-25000" dirty="0" err="1"/>
                        <a:t>inj</a:t>
                      </a:r>
                      <a:endParaRPr lang="en-GB" sz="1500" baseline="-25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5.0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2.4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2.0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7756629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Repetition rate, </a:t>
                      </a:r>
                      <a:r>
                        <a:rPr lang="en-US" sz="1500" i="1" dirty="0" err="1"/>
                        <a:t>f</a:t>
                      </a:r>
                      <a:r>
                        <a:rPr lang="en-US" sz="1500" baseline="-25000" dirty="0" err="1"/>
                        <a:t>rep</a:t>
                      </a:r>
                      <a:r>
                        <a:rPr lang="en-US" sz="1500" dirty="0"/>
                        <a:t> [Hz]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 (</a:t>
                      </a:r>
                      <a:r>
                        <a:rPr lang="en-US" sz="1500" dirty="0" err="1"/>
                        <a:t>asym</a:t>
                      </a:r>
                      <a:r>
                        <a:rPr lang="en-US" sz="1500" dirty="0"/>
                        <a:t>.)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 (</a:t>
                      </a:r>
                      <a:r>
                        <a:rPr lang="en-US" sz="1500" dirty="0" err="1"/>
                        <a:t>asym</a:t>
                      </a:r>
                      <a:r>
                        <a:rPr lang="en-US" sz="1500" dirty="0"/>
                        <a:t>.)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 (</a:t>
                      </a:r>
                      <a:r>
                        <a:rPr lang="en-US" sz="1500" dirty="0" err="1"/>
                        <a:t>asym</a:t>
                      </a:r>
                      <a:r>
                        <a:rPr lang="en-US" sz="1500" dirty="0"/>
                        <a:t>.)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283083363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Number of bunches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+</a:t>
                      </a:r>
                      <a:r>
                        <a:rPr lang="en-US" sz="1500" dirty="0"/>
                        <a:t>, 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-</a:t>
                      </a:r>
                      <a:endParaRPr lang="en-GB" sz="1500" baseline="30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+</a:t>
                      </a:r>
                      <a:r>
                        <a:rPr lang="en-US" sz="1500" dirty="0"/>
                        <a:t>, 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-</a:t>
                      </a:r>
                      <a:endParaRPr lang="en-GB" sz="1500" baseline="30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/>
                        <a:t>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+</a:t>
                      </a:r>
                      <a:r>
                        <a:rPr lang="en-US" sz="1500" dirty="0"/>
                        <a:t>, 1</a:t>
                      </a:r>
                      <a:r>
                        <a:rPr lang="en-US" sz="15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500" baseline="30000" dirty="0"/>
                        <a:t>-</a:t>
                      </a:r>
                      <a:endParaRPr lang="en-GB" sz="1500" baseline="300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36550630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Bunch population</a:t>
                      </a:r>
                      <a:endParaRPr lang="en-GB" sz="1500" dirty="0">
                        <a:solidFill>
                          <a:schemeClr val="accent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2.5x10</a:t>
                      </a:r>
                      <a:r>
                        <a:rPr lang="en-US" sz="15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500" dirty="0">
                        <a:solidFill>
                          <a:schemeClr val="accent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2.3x10</a:t>
                      </a:r>
                      <a:r>
                        <a:rPr lang="en-US" sz="15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500" dirty="0">
                        <a:solidFill>
                          <a:schemeClr val="accent1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2.2x10</a:t>
                      </a:r>
                      <a:r>
                        <a:rPr lang="en-US" sz="1500" baseline="30000" dirty="0">
                          <a:solidFill>
                            <a:schemeClr val="accent1"/>
                          </a:solidFill>
                        </a:rPr>
                        <a:t>12</a:t>
                      </a:r>
                      <a:endParaRPr lang="en-GB" sz="1500" baseline="30000" dirty="0">
                        <a:solidFill>
                          <a:schemeClr val="accent1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786307250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Survival rate per ring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90%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90%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90%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319649310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Acceleration time [</a:t>
                      </a:r>
                      <a:r>
                        <a:rPr lang="en-US" sz="1500" dirty="0" err="1"/>
                        <a:t>ms</a:t>
                      </a:r>
                      <a:r>
                        <a:rPr lang="en-US" sz="1500" dirty="0"/>
                        <a:t>]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0.34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1.04</a:t>
                      </a:r>
                      <a:endParaRPr lang="en-GB" sz="1500" baseline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2.37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665827653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Number of turns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17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55</a:t>
                      </a:r>
                      <a:endParaRPr lang="en-GB" sz="1500" baseline="300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66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3221337306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Energy gain per turn, 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E [GeV]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14.8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7.9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11.4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624663253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Acc. gradient for survival [MV/m]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2.4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81320848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/>
                        <a:t>Acc. field in RF cavity [MV/m]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30</a:t>
                      </a:r>
                      <a:endParaRPr lang="en-GB" sz="15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baseline="0" dirty="0"/>
                        <a:t>30</a:t>
                      </a:r>
                      <a:endParaRPr lang="en-GB" sz="1500" baseline="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30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193211139"/>
                  </a:ext>
                </a:extLst>
              </a:tr>
              <a:tr h="345440"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Max. RF voltage for </a:t>
                      </a:r>
                      <a:r>
                        <a:rPr lang="en-US" sz="1500" baseline="0" dirty="0">
                          <a:solidFill>
                            <a:schemeClr val="accent1"/>
                          </a:solidFill>
                          <a:latin typeface="Symbol" panose="05050102010706020507" pitchFamily="18" charset="2"/>
                        </a:rPr>
                        <a:t>f</a:t>
                      </a:r>
                      <a:r>
                        <a:rPr lang="en-US" sz="1500" baseline="-25000" dirty="0">
                          <a:solidFill>
                            <a:schemeClr val="accent1"/>
                          </a:solidFill>
                        </a:rPr>
                        <a:t>s</a:t>
                      </a:r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=45</a:t>
                      </a:r>
                      <a:r>
                        <a:rPr lang="de-DE" sz="1500" dirty="0">
                          <a:solidFill>
                            <a:schemeClr val="accent1"/>
                          </a:solidFill>
                        </a:rPr>
                        <a:t>°</a:t>
                      </a:r>
                      <a:r>
                        <a:rPr lang="en-US" sz="1500" dirty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[GV]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20.9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11.2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1500" dirty="0">
                          <a:solidFill>
                            <a:srgbClr val="FF0000"/>
                          </a:solidFill>
                        </a:rPr>
                        <a:t>16.1</a:t>
                      </a:r>
                      <a:endParaRPr lang="en-GB" sz="1500" dirty="0">
                        <a:solidFill>
                          <a:srgbClr val="FF0000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148661258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2AE246D-0EBE-2F3E-741A-C2197220D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6267" y="4439575"/>
            <a:ext cx="3303237" cy="2061767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C23AF4-E9F7-A944-FBAE-9A4C799CD190}"/>
              </a:ext>
            </a:extLst>
          </p:cNvPr>
          <p:cNvCxnSpPr/>
          <p:nvPr/>
        </p:nvCxnSpPr>
        <p:spPr>
          <a:xfrm>
            <a:off x="8592277" y="2180862"/>
            <a:ext cx="864096" cy="1875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8931563" y="1294896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</a:t>
            </a:r>
            <a:r>
              <a:rPr lang="fr-FR" b="1" dirty="0" err="1" smtClean="0"/>
              <a:t>Batsch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69225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32DB1D18-22C6-40AD-EFF7-1ECE44AF779B}"/>
              </a:ext>
            </a:extLst>
          </p:cNvPr>
          <p:cNvGrpSpPr/>
          <p:nvPr/>
        </p:nvGrpSpPr>
        <p:grpSpPr>
          <a:xfrm>
            <a:off x="617044" y="1220755"/>
            <a:ext cx="11376587" cy="4774768"/>
            <a:chOff x="611560" y="1063625"/>
            <a:chExt cx="8532440" cy="3581076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267455F-E1FE-F3AA-7B8F-D66EC4813D54}"/>
                </a:ext>
              </a:extLst>
            </p:cNvPr>
            <p:cNvSpPr/>
            <p:nvPr/>
          </p:nvSpPr>
          <p:spPr>
            <a:xfrm>
              <a:off x="1156430" y="2464882"/>
              <a:ext cx="843762" cy="843762"/>
            </a:xfrm>
            <a:prstGeom prst="ellipse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1600" kern="0" dirty="0">
                  <a:solidFill>
                    <a:prstClr val="white"/>
                  </a:solidFill>
                  <a:latin typeface="Calibri"/>
                </a:rPr>
                <a:t>norm.</a:t>
              </a:r>
              <a:r>
                <a:rPr lang="en-GB" sz="1600" kern="0" dirty="0">
                  <a:solidFill>
                    <a:prstClr val="white"/>
                  </a:solidFill>
                  <a:latin typeface="Calibri"/>
                </a:rPr>
                <a:t> cond. RCS</a:t>
              </a:r>
              <a:endParaRPr lang="en-US" sz="1600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86DD56C-4033-9D4F-A556-2EA34E5BD01F}"/>
                </a:ext>
              </a:extLst>
            </p:cNvPr>
            <p:cNvCxnSpPr>
              <a:cxnSpLocks/>
            </p:cNvCxnSpPr>
            <p:nvPr/>
          </p:nvCxnSpPr>
          <p:spPr>
            <a:xfrm>
              <a:off x="611560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E5C7CD8B-F8E5-ABDF-3515-A8CEECD435EB}"/>
                </a:ext>
              </a:extLst>
            </p:cNvPr>
            <p:cNvGrpSpPr/>
            <p:nvPr/>
          </p:nvGrpSpPr>
          <p:grpSpPr>
            <a:xfrm>
              <a:off x="3907238" y="2121657"/>
              <a:ext cx="2074976" cy="1530213"/>
              <a:chOff x="5824500" y="1579200"/>
              <a:chExt cx="2611666" cy="1926000"/>
            </a:xfrm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EC3D35AD-B55A-D1CB-13B0-C08BE6751BF5}"/>
                  </a:ext>
                </a:extLst>
              </p:cNvPr>
              <p:cNvSpPr/>
              <p:nvPr/>
            </p:nvSpPr>
            <p:spPr>
              <a:xfrm>
                <a:off x="5824500" y="1579200"/>
                <a:ext cx="1926000" cy="1926000"/>
              </a:xfrm>
              <a:prstGeom prst="ellipse">
                <a:avLst/>
              </a:prstGeom>
              <a:solidFill>
                <a:srgbClr val="C0504D">
                  <a:lumMod val="60000"/>
                  <a:lumOff val="40000"/>
                </a:srgbClr>
              </a:solidFill>
              <a:ln w="25400" cap="flat" cmpd="sng" algn="ctr">
                <a:solidFill>
                  <a:srgbClr val="C0504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  <a:t>hybrid</a:t>
                </a:r>
                <a:b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</a:br>
                <a:r>
                  <a:rPr lang="en-US" sz="2800" kern="0" dirty="0">
                    <a:solidFill>
                      <a:prstClr val="white"/>
                    </a:solidFill>
                    <a:latin typeface="Calibri"/>
                  </a:rPr>
                  <a:t>RCS</a:t>
                </a:r>
                <a: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  <a:t/>
                </a:r>
                <a:b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</a:br>
                <a:r>
                  <a:rPr lang="en-GB" sz="2800" kern="0" dirty="0">
                    <a:solidFill>
                      <a:prstClr val="white"/>
                    </a:solidFill>
                    <a:latin typeface="Calibri"/>
                  </a:rPr>
                  <a:t>1.5 </a:t>
                </a:r>
                <a:r>
                  <a:rPr lang="en-GB" sz="2800" kern="0" dirty="0" err="1">
                    <a:solidFill>
                      <a:prstClr val="white"/>
                    </a:solidFill>
                    <a:latin typeface="Calibri"/>
                  </a:rPr>
                  <a:t>TeV</a:t>
                </a:r>
                <a:endParaRPr lang="en-US" sz="28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8C972D9-63FF-15B6-3BEF-E58476D520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0366" y="2543175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EBBD1C4-5CE2-8D58-1086-1A766C486BAE}"/>
                </a:ext>
              </a:extLst>
            </p:cNvPr>
            <p:cNvCxnSpPr>
              <a:cxnSpLocks/>
            </p:cNvCxnSpPr>
            <p:nvPr/>
          </p:nvCxnSpPr>
          <p:spPr>
            <a:xfrm>
              <a:off x="2004006" y="2887538"/>
              <a:ext cx="544870" cy="0"/>
            </a:xfrm>
            <a:prstGeom prst="straightConnector1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headEnd w="med" len="lg"/>
              <a:tailEnd type="triangle" w="med" len="lg"/>
            </a:ln>
            <a:effectLst/>
          </p:spPr>
        </p:cxn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F2AF2D93-37B9-2ABB-C07E-689517952659}"/>
                </a:ext>
              </a:extLst>
            </p:cNvPr>
            <p:cNvGrpSpPr/>
            <p:nvPr/>
          </p:nvGrpSpPr>
          <p:grpSpPr>
            <a:xfrm>
              <a:off x="2531834" y="2464882"/>
              <a:ext cx="1388632" cy="843762"/>
              <a:chOff x="4093350" y="2011200"/>
              <a:chExt cx="1747800" cy="1062000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7760178-33A4-D5BC-C60E-B9940D889B17}"/>
                  </a:ext>
                </a:extLst>
              </p:cNvPr>
              <p:cNvSpPr/>
              <p:nvPr/>
            </p:nvSpPr>
            <p:spPr>
              <a:xfrm>
                <a:off x="4093350" y="2011200"/>
                <a:ext cx="1062000" cy="1062000"/>
              </a:xfrm>
              <a:prstGeom prst="ellips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US" sz="1600" kern="0" dirty="0">
                    <a:solidFill>
                      <a:prstClr val="white"/>
                    </a:solidFill>
                    <a:latin typeface="Calibri"/>
                  </a:rPr>
                  <a:t>hybrid  RCS</a:t>
                </a:r>
                <a:endParaRPr lang="en-GB" sz="16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475AA964-7182-9178-A441-49BEECFED7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55350" y="2544600"/>
                <a:ext cx="6858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ysClr val="windowText" lastClr="000000"/>
                </a:solidFill>
                <a:prstDash val="solid"/>
                <a:headEnd w="med" len="lg"/>
                <a:tailEnd type="triangle" w="med" len="lg"/>
              </a:ln>
              <a:effectLst/>
            </p:spPr>
          </p:cxn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27025D5-A806-C255-3812-DD40DE53B699}"/>
                </a:ext>
              </a:extLst>
            </p:cNvPr>
            <p:cNvGrpSpPr/>
            <p:nvPr/>
          </p:nvGrpSpPr>
          <p:grpSpPr>
            <a:xfrm>
              <a:off x="914266" y="2198880"/>
              <a:ext cx="2663809" cy="1396580"/>
              <a:chOff x="2057400" y="1676396"/>
              <a:chExt cx="3352800" cy="1757803"/>
            </a:xfrm>
          </p:grpSpPr>
          <p:sp>
            <p:nvSpPr>
              <p:cNvPr id="29" name="Rectangle: Rounded Corners 28">
                <a:extLst>
                  <a:ext uri="{FF2B5EF4-FFF2-40B4-BE49-F238E27FC236}">
                    <a16:creationId xmlns:a16="http://schemas.microsoft.com/office/drawing/2014/main" id="{6617232C-516B-F506-E9E0-ABB990D1BEE6}"/>
                  </a:ext>
                </a:extLst>
              </p:cNvPr>
              <p:cNvSpPr/>
              <p:nvPr/>
            </p:nvSpPr>
            <p:spPr>
              <a:xfrm>
                <a:off x="2057400" y="1676396"/>
                <a:ext cx="3352800" cy="1752604"/>
              </a:xfrm>
              <a:prstGeom prst="roundRect">
                <a:avLst/>
              </a:prstGeom>
              <a:noFill/>
              <a:ln w="4445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1219170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endParaRPr lang="en-GB" sz="3067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5684330-C3C1-FA54-F966-1C561042AD10}"/>
                  </a:ext>
                </a:extLst>
              </p:cNvPr>
              <p:cNvSpPr txBox="1"/>
              <p:nvPr/>
            </p:nvSpPr>
            <p:spPr>
              <a:xfrm>
                <a:off x="2384235" y="3095300"/>
                <a:ext cx="2676179" cy="3388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562707" eaLnBrk="0" fontAlgn="base" hangingPunct="0">
                  <a:spcBef>
                    <a:spcPct val="50000"/>
                  </a:spcBef>
                  <a:spcAft>
                    <a:spcPct val="0"/>
                  </a:spcAft>
                  <a:defRPr/>
                </a:pPr>
                <a:r>
                  <a:rPr lang="en-GB" sz="1733" b="1" kern="0" dirty="0">
                    <a:solidFill>
                      <a:prstClr val="black"/>
                    </a:solidFill>
                    <a:cs typeface="Arial" panose="020B0604020202020204" pitchFamily="34" charset="0"/>
                  </a:rPr>
                  <a:t>Both in the same tunnel</a:t>
                </a:r>
                <a:endParaRPr lang="en-US" sz="1733" b="1" kern="0" dirty="0">
                  <a:solidFill>
                    <a:prstClr val="black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3E4B3F7-6C18-DC0F-716B-408DFC91337A}"/>
                </a:ext>
              </a:extLst>
            </p:cNvPr>
            <p:cNvSpPr/>
            <p:nvPr/>
          </p:nvSpPr>
          <p:spPr>
            <a:xfrm>
              <a:off x="5998914" y="1331670"/>
              <a:ext cx="3109282" cy="3109284"/>
            </a:xfrm>
            <a:prstGeom prst="ellipse">
              <a:avLst/>
            </a:prstGeom>
            <a:solidFill>
              <a:srgbClr val="C0504D">
                <a:lumMod val="60000"/>
                <a:lumOff val="40000"/>
              </a:srgbClr>
            </a:solidFill>
            <a:ln w="25400" cap="flat" cmpd="sng" algn="ctr">
              <a:solidFill>
                <a:srgbClr val="C0504D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hybrid</a:t>
              </a:r>
              <a:br>
                <a:rPr lang="en-US" sz="2800" kern="0" dirty="0">
                  <a:solidFill>
                    <a:prstClr val="white"/>
                  </a:solidFill>
                  <a:latin typeface="Calibri"/>
                </a:rPr>
              </a:b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RCS</a:t>
              </a:r>
              <a:br>
                <a:rPr lang="en-US" sz="2800" kern="0" dirty="0">
                  <a:solidFill>
                    <a:prstClr val="white"/>
                  </a:solidFill>
                  <a:latin typeface="Calibri"/>
                </a:rPr>
              </a:br>
              <a:r>
                <a:rPr lang="en-US" sz="2800" kern="0" dirty="0">
                  <a:solidFill>
                    <a:prstClr val="white"/>
                  </a:solidFill>
                  <a:latin typeface="Calibri"/>
                </a:rPr>
                <a:t>5 </a:t>
              </a:r>
              <a:r>
                <a:rPr lang="en-US" sz="2800" kern="0" dirty="0" err="1">
                  <a:solidFill>
                    <a:prstClr val="white"/>
                  </a:solidFill>
                  <a:latin typeface="Calibri"/>
                </a:rPr>
                <a:t>TeV</a:t>
              </a:r>
              <a:endParaRPr lang="en-GB" sz="2800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D1678342-F976-B108-22F7-D9AF469AEC79}"/>
                </a:ext>
              </a:extLst>
            </p:cNvPr>
            <p:cNvSpPr/>
            <p:nvPr/>
          </p:nvSpPr>
          <p:spPr>
            <a:xfrm>
              <a:off x="8305800" y="1063625"/>
              <a:ext cx="838200" cy="35361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6AE2E48-FDE2-9AF5-80FA-01C6D80ECAD9}"/>
                </a:ext>
              </a:extLst>
            </p:cNvPr>
            <p:cNvSpPr/>
            <p:nvPr/>
          </p:nvSpPr>
          <p:spPr>
            <a:xfrm>
              <a:off x="5796136" y="111894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4BB8C085-B65B-29A4-E67D-406DECED1B20}"/>
                </a:ext>
              </a:extLst>
            </p:cNvPr>
            <p:cNvSpPr/>
            <p:nvPr/>
          </p:nvSpPr>
          <p:spPr>
            <a:xfrm>
              <a:off x="5796136" y="3664574"/>
              <a:ext cx="3347864" cy="980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61024A8E-273C-9C3A-DC3F-EF6D1424DFF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sz="2133" b="1" dirty="0">
                <a:latin typeface="+mj-lt"/>
              </a:rPr>
              <a:t>Chain of rapid cycling synchrotrons, counter-rotating </a:t>
            </a:r>
            <a:r>
              <a:rPr lang="en-US" sz="2133" b="1" dirty="0">
                <a:latin typeface="Symbol" panose="05050102010706020507" pitchFamily="18" charset="2"/>
              </a:rPr>
              <a:t>m</a:t>
            </a:r>
            <a:r>
              <a:rPr lang="en-US" sz="2133" b="1" baseline="30000" dirty="0">
                <a:latin typeface="+mj-lt"/>
              </a:rPr>
              <a:t>+</a:t>
            </a:r>
            <a:r>
              <a:rPr lang="en-US" sz="2133" b="1" dirty="0">
                <a:latin typeface="+mj-lt"/>
              </a:rPr>
              <a:t>/</a:t>
            </a:r>
            <a:r>
              <a:rPr lang="en-US" sz="2133" b="1" dirty="0">
                <a:latin typeface="Symbol" panose="05050102010706020507" pitchFamily="18" charset="2"/>
              </a:rPr>
              <a:t>m</a:t>
            </a:r>
            <a:r>
              <a:rPr lang="en-US" sz="2133" b="1" baseline="30000" dirty="0">
                <a:latin typeface="+mj-lt"/>
              </a:rPr>
              <a:t>-</a:t>
            </a:r>
            <a:r>
              <a:rPr lang="en-US" sz="2133" b="1" dirty="0">
                <a:latin typeface="+mj-lt"/>
              </a:rPr>
              <a:t> beams</a:t>
            </a:r>
            <a:br>
              <a:rPr lang="en-US" sz="2133" b="1" dirty="0">
                <a:latin typeface="+mj-lt"/>
              </a:rPr>
            </a:br>
            <a:r>
              <a:rPr lang="en-US" sz="2133" b="1" dirty="0">
                <a:latin typeface="+mj-lt"/>
              </a:rPr>
              <a:t>        </a:t>
            </a:r>
            <a:r>
              <a:rPr lang="en-US" sz="2133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+mj-lt"/>
              </a:rPr>
              <a:t> 63 GeV </a:t>
            </a:r>
            <a:r>
              <a:rPr lang="en-US" sz="2133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+mj-lt"/>
              </a:rPr>
              <a:t> 0.31 </a:t>
            </a:r>
            <a:r>
              <a:rPr lang="en-US" sz="2133" b="1" dirty="0" err="1">
                <a:latin typeface="+mj-lt"/>
              </a:rPr>
              <a:t>TeV</a:t>
            </a:r>
            <a:r>
              <a:rPr lang="en-US" sz="2133" b="1" dirty="0">
                <a:latin typeface="+mj-lt"/>
              </a:rPr>
              <a:t> </a:t>
            </a:r>
            <a:r>
              <a:rPr lang="en-US" sz="2133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+mj-lt"/>
              </a:rPr>
              <a:t> 0.75 </a:t>
            </a:r>
            <a:r>
              <a:rPr lang="en-US" sz="2133" b="1" dirty="0" err="1">
                <a:latin typeface="+mj-lt"/>
              </a:rPr>
              <a:t>TeV</a:t>
            </a:r>
            <a:r>
              <a:rPr lang="en-US" sz="2133" b="1" dirty="0">
                <a:latin typeface="+mj-lt"/>
              </a:rPr>
              <a:t> </a:t>
            </a:r>
            <a:r>
              <a:rPr lang="en-US" sz="2133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+mj-lt"/>
              </a:rPr>
              <a:t> 1.5 </a:t>
            </a:r>
            <a:r>
              <a:rPr lang="en-US" sz="2133" b="1" dirty="0" err="1">
                <a:latin typeface="+mj-lt"/>
              </a:rPr>
              <a:t>TeV</a:t>
            </a:r>
            <a:r>
              <a:rPr lang="en-US" sz="2133" b="1" dirty="0">
                <a:latin typeface="+mj-lt"/>
              </a:rPr>
              <a:t> (</a:t>
            </a:r>
            <a:r>
              <a:rPr lang="en-US" sz="2133" b="1" dirty="0">
                <a:latin typeface="+mj-lt"/>
                <a:sym typeface="Symbol" panose="05050102010706020507" pitchFamily="18" charset="2"/>
              </a:rPr>
              <a:t></a:t>
            </a:r>
            <a:r>
              <a:rPr lang="en-US" sz="2133" b="1" dirty="0">
                <a:latin typeface="+mj-lt"/>
              </a:rPr>
              <a:t> 5 </a:t>
            </a:r>
            <a:r>
              <a:rPr lang="en-US" sz="2133" b="1" dirty="0" err="1">
                <a:latin typeface="+mj-lt"/>
              </a:rPr>
              <a:t>TeV</a:t>
            </a:r>
            <a:r>
              <a:rPr lang="en-US" sz="2133" b="1" dirty="0">
                <a:latin typeface="+mj-lt"/>
              </a:rPr>
              <a:t>)</a:t>
            </a:r>
          </a:p>
          <a:p>
            <a:endParaRPr lang="en-US" sz="2133" b="1" dirty="0">
              <a:latin typeface="+mj-lt"/>
            </a:endParaRPr>
          </a:p>
          <a:p>
            <a:endParaRPr lang="en-US" sz="2133" b="1" dirty="0">
              <a:latin typeface="+mj-lt"/>
            </a:endParaRPr>
          </a:p>
          <a:p>
            <a:endParaRPr lang="en-US" sz="2133" b="1" dirty="0">
              <a:latin typeface="+mj-lt"/>
            </a:endParaRPr>
          </a:p>
          <a:p>
            <a:endParaRPr lang="en-US" sz="2133" b="1" dirty="0">
              <a:latin typeface="+mj-lt"/>
            </a:endParaRPr>
          </a:p>
          <a:p>
            <a:endParaRPr lang="en-US" sz="2133" b="1" dirty="0">
              <a:latin typeface="+mj-lt"/>
            </a:endParaRPr>
          </a:p>
          <a:p>
            <a:endParaRPr lang="en-US" sz="2133" b="1" dirty="0">
              <a:latin typeface="+mj-lt"/>
            </a:endParaRPr>
          </a:p>
          <a:p>
            <a:r>
              <a:rPr lang="en-US" sz="2133" b="1" dirty="0">
                <a:latin typeface="+mj-lt"/>
              </a:rPr>
              <a:t>Hybrid RCSs have intersecting normal conducting (NC) and superconducting (SC) magnets</a:t>
            </a:r>
          </a:p>
          <a:p>
            <a:r>
              <a:rPr lang="en-US" sz="2133" b="1" dirty="0">
                <a:latin typeface="+mj-lt"/>
              </a:rPr>
              <a:t>The studies presented aim to determine the RF (cavity) and lattice parameter (number of RF stations, momentum compaction factor,…)</a:t>
            </a: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 Cycling Synchrotron</a:t>
            </a:r>
            <a:endParaRPr lang="en-GB" dirty="0"/>
          </a:p>
        </p:txBody>
      </p:sp>
      <p:sp>
        <p:nvSpPr>
          <p:cNvPr id="31" name="ZoneTexte 30"/>
          <p:cNvSpPr txBox="1"/>
          <p:nvPr/>
        </p:nvSpPr>
        <p:spPr>
          <a:xfrm>
            <a:off x="9022144" y="2193798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 err="1" smtClean="0"/>
              <a:t>Heiko</a:t>
            </a:r>
            <a:r>
              <a:rPr lang="fr-FR" b="1" dirty="0" smtClean="0"/>
              <a:t> </a:t>
            </a:r>
            <a:r>
              <a:rPr lang="fr-FR" b="1" dirty="0" err="1" smtClean="0"/>
              <a:t>Damerau</a:t>
            </a:r>
            <a:endParaRPr lang="fr-FR" b="1" dirty="0"/>
          </a:p>
        </p:txBody>
      </p:sp>
      <p:sp>
        <p:nvSpPr>
          <p:cNvPr id="2" name="Rectangle 1"/>
          <p:cNvSpPr/>
          <p:nvPr/>
        </p:nvSpPr>
        <p:spPr>
          <a:xfrm>
            <a:off x="1537642" y="1309056"/>
            <a:ext cx="8927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Detailed parameter table: </a:t>
            </a:r>
            <a:r>
              <a:rPr lang="en-US" b="1" dirty="0">
                <a:hlinkClick r:id="rId2"/>
              </a:rPr>
              <a:t>https://cernbox.cern.ch/index.php/s/I9VpITncUeCBtiz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9732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7675418" y="1803631"/>
            <a:ext cx="3600000" cy="2475211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RCS2:</a:t>
            </a:r>
            <a:br>
              <a:rPr lang="fr-FR" dirty="0" smtClean="0"/>
            </a:br>
            <a:r>
              <a:rPr lang="fr-FR" dirty="0" smtClean="0"/>
              <a:t>Case SC first </a:t>
            </a:r>
            <a:r>
              <a:rPr lang="fr-FR" dirty="0" err="1" smtClean="0"/>
              <a:t>with</a:t>
            </a:r>
            <a:r>
              <a:rPr lang="fr-FR" dirty="0" smtClean="0"/>
              <a:t> 5 </a:t>
            </a:r>
            <a:r>
              <a:rPr lang="fr-FR" dirty="0" err="1" smtClean="0"/>
              <a:t>dipoles</a:t>
            </a:r>
            <a:r>
              <a:rPr lang="fr-FR" dirty="0" smtClean="0"/>
              <a:t> and 208 </a:t>
            </a:r>
            <a:r>
              <a:rPr lang="fr-FR" dirty="0" err="1" smtClean="0"/>
              <a:t>cells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580" y="1712514"/>
            <a:ext cx="3600000" cy="25154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526" y="1712514"/>
            <a:ext cx="3600000" cy="24000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46545" y="4278842"/>
            <a:ext cx="70288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That </a:t>
            </a:r>
            <a:r>
              <a:rPr lang="fr-FR" dirty="0" err="1" smtClean="0"/>
              <a:t>is</a:t>
            </a:r>
            <a:r>
              <a:rPr lang="fr-FR" dirty="0" smtClean="0"/>
              <a:t> possible to </a:t>
            </a:r>
            <a:r>
              <a:rPr lang="fr-FR" dirty="0" err="1" smtClean="0"/>
              <a:t>get</a:t>
            </a:r>
            <a:r>
              <a:rPr lang="fr-FR" dirty="0" smtClean="0"/>
              <a:t> a </a:t>
            </a:r>
            <a:r>
              <a:rPr lang="fr-FR" dirty="0" err="1" smtClean="0"/>
              <a:t>path</a:t>
            </a:r>
            <a:r>
              <a:rPr lang="fr-FR" dirty="0" smtClean="0"/>
              <a:t> </a:t>
            </a:r>
            <a:r>
              <a:rPr lang="fr-FR" dirty="0" err="1" smtClean="0"/>
              <a:t>length</a:t>
            </a:r>
            <a:r>
              <a:rPr lang="fr-FR" dirty="0" smtClean="0"/>
              <a:t> variation of about 1 cm. </a:t>
            </a:r>
            <a:r>
              <a:rPr lang="fr-FR" dirty="0" err="1" smtClean="0"/>
              <a:t>However</a:t>
            </a:r>
            <a:r>
              <a:rPr lang="fr-FR" dirty="0" smtClean="0"/>
              <a:t>, the </a:t>
            </a:r>
            <a:r>
              <a:rPr lang="fr-FR" dirty="0" err="1" smtClean="0"/>
              <a:t>cell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compact. </a:t>
            </a:r>
          </a:p>
          <a:p>
            <a:endParaRPr lang="fr-FR" dirty="0"/>
          </a:p>
          <a:p>
            <a:r>
              <a:rPr lang="fr-FR" dirty="0" err="1" smtClean="0"/>
              <a:t>Although</a:t>
            </a:r>
            <a:r>
              <a:rPr lang="fr-FR" dirty="0" smtClean="0"/>
              <a:t> the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ramp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quasi-</a:t>
            </a:r>
            <a:r>
              <a:rPr lang="fr-FR" dirty="0" err="1" smtClean="0"/>
              <a:t>linear</a:t>
            </a:r>
            <a:r>
              <a:rPr lang="fr-FR" dirty="0" smtClean="0"/>
              <a:t>, the </a:t>
            </a:r>
            <a:r>
              <a:rPr lang="fr-FR" dirty="0" err="1" smtClean="0"/>
              <a:t>synchronous</a:t>
            </a:r>
            <a:r>
              <a:rPr lang="fr-FR" dirty="0" smtClean="0"/>
              <a:t> phase varies by more </a:t>
            </a:r>
            <a:r>
              <a:rPr lang="fr-FR" dirty="0" err="1" smtClean="0"/>
              <a:t>than</a:t>
            </a:r>
            <a:r>
              <a:rPr lang="fr-FR" dirty="0" smtClean="0"/>
              <a:t> 10 </a:t>
            </a:r>
            <a:r>
              <a:rPr lang="fr-FR" dirty="0" err="1" smtClean="0"/>
              <a:t>degrees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smtClean="0"/>
              <a:t>The voltage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assumed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constant in the </a:t>
            </a:r>
            <a:r>
              <a:rPr lang="fr-FR" dirty="0" err="1" smtClean="0"/>
              <a:t>cavity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672" y="4207237"/>
            <a:ext cx="3600000" cy="2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6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du contenu 5"/>
          <p:cNvPicPr>
            <a:picLocks noGrp="1" noChangeAspect="1"/>
          </p:cNvPicPr>
          <p:nvPr>
            <p:ph sz="quarter" idx="12"/>
          </p:nvPr>
        </p:nvPicPr>
        <p:blipFill>
          <a:blip r:embed="rId2"/>
          <a:stretch>
            <a:fillRect/>
          </a:stretch>
        </p:blipFill>
        <p:spPr>
          <a:xfrm>
            <a:off x="363725" y="1621432"/>
            <a:ext cx="5028571" cy="3771429"/>
          </a:xfrm>
          <a:prstGeom prst="rect">
            <a:avLst/>
          </a:prstGeom>
        </p:spPr>
      </p:pic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Magnet</a:t>
            </a:r>
            <a:r>
              <a:rPr lang="fr-FR" dirty="0" smtClean="0"/>
              <a:t> </a:t>
            </a:r>
            <a:r>
              <a:rPr lang="fr-FR" dirty="0" err="1" smtClean="0"/>
              <a:t>cycling</a:t>
            </a:r>
            <a:endParaRPr lang="fr-FR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026996C3-26AA-8380-6638-793AD4BF4E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0794" y="3290014"/>
            <a:ext cx="3857410" cy="2893058"/>
          </a:xfrm>
          <a:prstGeom prst="rect">
            <a:avLst/>
          </a:prstGeom>
        </p:spPr>
      </p:pic>
      <p:sp>
        <p:nvSpPr>
          <p:cNvPr id="8" name="Espace réservé du contenu 1"/>
          <p:cNvSpPr txBox="1">
            <a:spLocks/>
          </p:cNvSpPr>
          <p:nvPr/>
        </p:nvSpPr>
        <p:spPr>
          <a:xfrm>
            <a:off x="5486400" y="1559984"/>
            <a:ext cx="6225309" cy="1496428"/>
          </a:xfrm>
          <a:prstGeom prst="rect">
            <a:avLst/>
          </a:prstGeom>
        </p:spPr>
        <p:txBody>
          <a:bodyPr/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733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32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667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800" dirty="0" smtClean="0"/>
              <a:t>Multi-</a:t>
            </a:r>
            <a:r>
              <a:rPr lang="fr-FR" sz="2800" dirty="0" err="1" smtClean="0"/>
              <a:t>step</a:t>
            </a:r>
            <a:r>
              <a:rPr lang="fr-FR" sz="2800" dirty="0" smtClean="0"/>
              <a:t> </a:t>
            </a:r>
            <a:r>
              <a:rPr lang="fr-FR" sz="2800" dirty="0" err="1" smtClean="0"/>
              <a:t>optimization</a:t>
            </a:r>
            <a:r>
              <a:rPr lang="fr-FR" sz="2800" dirty="0" smtClean="0"/>
              <a:t>: </a:t>
            </a:r>
            <a:r>
              <a:rPr lang="en-US" sz="2800" dirty="0" err="1"/>
              <a:t>Bref</a:t>
            </a:r>
            <a:r>
              <a:rPr lang="en-US" sz="2800" dirty="0"/>
              <a:t> </a:t>
            </a:r>
            <a:r>
              <a:rPr lang="en-US" sz="2800" dirty="0" smtClean="0"/>
              <a:t>calculation, </a:t>
            </a:r>
            <a:r>
              <a:rPr lang="en-US" sz="2800" dirty="0"/>
              <a:t>Circuit </a:t>
            </a:r>
            <a:r>
              <a:rPr lang="en-US" sz="2800" dirty="0" smtClean="0"/>
              <a:t>parameters, </a:t>
            </a:r>
            <a:r>
              <a:rPr lang="en-US" sz="2800" dirty="0"/>
              <a:t>optimization of free </a:t>
            </a:r>
            <a:r>
              <a:rPr lang="en-US" sz="2800" dirty="0" smtClean="0"/>
              <a:t>oscillation, </a:t>
            </a:r>
            <a:r>
              <a:rPr lang="en-US" sz="2800" dirty="0"/>
              <a:t>Active Filter contribution</a:t>
            </a:r>
            <a:endParaRPr lang="fr-FR" sz="2800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en-GB" dirty="0" smtClean="0"/>
              <a:t>Promising steps towards an analytic model of the </a:t>
            </a:r>
            <a:r>
              <a:rPr lang="en-GB" dirty="0" err="1" smtClean="0"/>
              <a:t>vFFA</a:t>
            </a:r>
            <a:r>
              <a:rPr lang="en-GB" dirty="0" smtClean="0"/>
              <a:t> have been made!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739340" y="1267599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Fulvio </a:t>
            </a:r>
            <a:r>
              <a:rPr lang="fr-FR" b="1" dirty="0" err="1" smtClean="0"/>
              <a:t>Boattini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924091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Logo, company name&#10;&#10;Description automatically generated">
            <a:extLst>
              <a:ext uri="{FF2B5EF4-FFF2-40B4-BE49-F238E27FC236}">
                <a16:creationId xmlns:a16="http://schemas.microsoft.com/office/drawing/2014/main" id="{534D4E69-BE1E-4DAA-883F-63980AEACD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966" y="6183658"/>
            <a:ext cx="413695" cy="413695"/>
          </a:xfrm>
          <a:prstGeom prst="rect">
            <a:avLst/>
          </a:prstGeom>
        </p:spPr>
      </p:pic>
      <p:sp>
        <p:nvSpPr>
          <p:cNvPr id="33" name="Slide Number Placeholder 2">
            <a:extLst>
              <a:ext uri="{FF2B5EF4-FFF2-40B4-BE49-F238E27FC236}">
                <a16:creationId xmlns:a16="http://schemas.microsoft.com/office/drawing/2014/main" id="{F76196D2-244F-7CCF-39F2-8D3E9E6C7D95}"/>
              </a:ext>
            </a:extLst>
          </p:cNvPr>
          <p:cNvSpPr txBox="1">
            <a:spLocks/>
          </p:cNvSpPr>
          <p:nvPr/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467" b="1">
                <a:solidFill>
                  <a:schemeClr val="bg1"/>
                </a:solidFill>
              </a:rPr>
              <a:pPr algn="r"/>
              <a:t>6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24" name="Picture 23" descr="Chart, bubble chart&#10;&#10;Description automatically generated">
            <a:extLst>
              <a:ext uri="{FF2B5EF4-FFF2-40B4-BE49-F238E27FC236}">
                <a16:creationId xmlns:a16="http://schemas.microsoft.com/office/drawing/2014/main" id="{CE14B138-7361-3337-132D-510AF196E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24406" y="4937322"/>
            <a:ext cx="2283263" cy="1611380"/>
          </a:xfrm>
          <a:prstGeom prst="rect">
            <a:avLst/>
          </a:prstGeom>
        </p:spPr>
      </p:pic>
      <p:sp>
        <p:nvSpPr>
          <p:cNvPr id="778" name="TextShape 1"/>
          <p:cNvSpPr txBox="1"/>
          <p:nvPr/>
        </p:nvSpPr>
        <p:spPr>
          <a:xfrm>
            <a:off x="368116" y="1604797"/>
            <a:ext cx="10929824" cy="52532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r>
              <a:rPr lang="en-US" sz="2133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en-GB" sz="2133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each RCS and with and without induced voltage / intensity effects</a:t>
            </a:r>
            <a:r>
              <a:rPr lang="en-US" sz="2133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GB" sz="2133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Similar behaviour for RCS 2&amp;3, no change for </a:t>
            </a:r>
            <a:r>
              <a:rPr lang="en-US" sz="16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&gt; 48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GB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Lower </a:t>
            </a:r>
            <a:r>
              <a:rPr lang="en-US" sz="1600" b="1" i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Q</a:t>
            </a:r>
            <a:r>
              <a:rPr lang="en-US" sz="1600" b="1" spc="-1" baseline="-25000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s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allows for slightly smaller number in RCS 2&amp;3,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e.g. </a:t>
            </a:r>
            <a:r>
              <a:rPr lang="en-US" sz="1600" b="1" i="1" spc="-1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n</a:t>
            </a:r>
            <a:r>
              <a:rPr lang="en-US" sz="1600" b="1" spc="-1" baseline="-25000" dirty="0" err="1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RF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  <a:sym typeface="Wingdings" panose="05000000000000000000" pitchFamily="2" charset="2"/>
              </a:rPr>
              <a:t> = </a:t>
            </a:r>
            <a:r>
              <a:rPr lang="en-US" sz="1600" b="1" spc="-1" dirty="0">
                <a:solidFill>
                  <a:srgbClr val="171717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24 and 16</a:t>
            </a:r>
            <a:endParaRPr lang="en-GB" sz="16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 marL="228594" indent="-228594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  <a:tabLst>
                <a:tab pos="0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Influence of small </a:t>
            </a:r>
            <a:r>
              <a:rPr lang="en-GB" sz="1600" b="1" i="1" spc="-1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n</a:t>
            </a:r>
            <a:r>
              <a:rPr lang="en-GB" sz="1600" b="1" spc="-1" baseline="-25000" dirty="0" err="1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RF</a:t>
            </a:r>
            <a:r>
              <a:rPr lang="en-GB" sz="1600" b="1" spc="-1" dirty="0">
                <a:solidFill>
                  <a:srgbClr val="FF0000"/>
                </a:solidFill>
                <a:latin typeface="Mangal" panose="02040503050203030202" pitchFamily="18" charset="0"/>
                <a:cs typeface="Mangal" panose="02040503050203030202" pitchFamily="18" charset="0"/>
              </a:rPr>
              <a:t> on two bunches to be investigated</a:t>
            </a:r>
            <a:endParaRPr lang="en-GB" sz="1467" b="1" spc="-1" dirty="0">
              <a:solidFill>
                <a:srgbClr val="FF0000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184021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spc="-1">
                <a:solidFill>
                  <a:srgbClr val="FFFFFF"/>
                </a:solidFill>
                <a:latin typeface="Arial"/>
              </a:rPr>
              <a:t>6</a:t>
            </a:fld>
            <a:endParaRPr lang="en-GB" sz="100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727200" y="275167"/>
            <a:ext cx="8187875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Synchrotron tune and number of RF </a:t>
            </a:r>
            <a:r>
              <a:rPr lang="en-US" dirty="0" smtClean="0"/>
              <a:t>stations </a:t>
            </a:r>
          </a:p>
          <a:p>
            <a:r>
              <a:rPr lang="en-US" dirty="0" smtClean="0"/>
              <a:t>(TESLA-like cavities)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F96FD6-FD71-ED59-829A-6FE340E33FA6}"/>
              </a:ext>
            </a:extLst>
          </p:cNvPr>
          <p:cNvSpPr txBox="1"/>
          <p:nvPr/>
        </p:nvSpPr>
        <p:spPr>
          <a:xfrm>
            <a:off x="1872943" y="1836605"/>
            <a:ext cx="2046492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RCS1, </a:t>
            </a:r>
            <a:r>
              <a:rPr lang="en-US" sz="1867" dirty="0">
                <a:latin typeface="Symbol" panose="05050102010706020507" pitchFamily="18" charset="2"/>
              </a:rPr>
              <a:t>De</a:t>
            </a:r>
            <a:r>
              <a:rPr lang="en-US" sz="1867" dirty="0"/>
              <a:t> (std)</a:t>
            </a:r>
            <a:endParaRPr lang="en-GB" sz="1867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B8676A1-44FC-FC6F-3FDA-EE2B1B91613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15414" y="2267864"/>
            <a:ext cx="3439837" cy="257988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9F86E6-08DA-D507-33B7-A5D42EF02DA7}"/>
              </a:ext>
            </a:extLst>
          </p:cNvPr>
          <p:cNvSpPr txBox="1"/>
          <p:nvPr/>
        </p:nvSpPr>
        <p:spPr>
          <a:xfrm>
            <a:off x="5411122" y="1844767"/>
            <a:ext cx="2004079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RCS2, </a:t>
            </a:r>
            <a:r>
              <a:rPr lang="en-US" sz="1867" dirty="0">
                <a:latin typeface="Symbol" panose="05050102010706020507" pitchFamily="18" charset="2"/>
              </a:rPr>
              <a:t>De</a:t>
            </a:r>
            <a:r>
              <a:rPr lang="en-US" sz="1867" dirty="0"/>
              <a:t> (std)</a:t>
            </a:r>
            <a:endParaRPr lang="en-GB" sz="1867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782D81-0FE2-CEFF-A58B-129A3F71B97B}"/>
              </a:ext>
            </a:extLst>
          </p:cNvPr>
          <p:cNvSpPr txBox="1"/>
          <p:nvPr/>
        </p:nvSpPr>
        <p:spPr>
          <a:xfrm>
            <a:off x="9329831" y="1831794"/>
            <a:ext cx="1854735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RCS3, </a:t>
            </a:r>
            <a:r>
              <a:rPr lang="en-US" sz="1867" dirty="0">
                <a:latin typeface="Symbol" panose="05050102010706020507" pitchFamily="18" charset="2"/>
              </a:rPr>
              <a:t>De</a:t>
            </a:r>
            <a:r>
              <a:rPr lang="en-US" sz="1867" dirty="0"/>
              <a:t> (std)</a:t>
            </a:r>
            <a:endParaRPr lang="en-GB" sz="1867" dirty="0"/>
          </a:p>
        </p:txBody>
      </p:sp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10FD6C7E-3AD5-57FD-D574-3F181B764C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76082" y="2267864"/>
            <a:ext cx="3439837" cy="25798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C9B5BD-178A-0661-7D3A-778D3D78001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260302" y="2313658"/>
            <a:ext cx="3439837" cy="2579879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25092687-4548-402D-C69D-7B37EDB7A0E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7989"/>
          <a:stretch/>
        </p:blipFill>
        <p:spPr>
          <a:xfrm>
            <a:off x="6264114" y="4882702"/>
            <a:ext cx="2232153" cy="144945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1223FF-C4BB-E57A-BEC5-11C4F5F856B7}"/>
              </a:ext>
            </a:extLst>
          </p:cNvPr>
          <p:cNvSpPr txBox="1"/>
          <p:nvPr/>
        </p:nvSpPr>
        <p:spPr>
          <a:xfrm>
            <a:off x="6518869" y="4956402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n</a:t>
            </a:r>
            <a:r>
              <a:rPr lang="en-US" sz="1200" baseline="-25000" dirty="0" err="1"/>
              <a:t>RF</a:t>
            </a:r>
            <a:r>
              <a:rPr lang="en-US" sz="1200" dirty="0"/>
              <a:t>=24</a:t>
            </a:r>
            <a:endParaRPr lang="en-GB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183BD3-4C49-E418-A250-A40477211B74}"/>
              </a:ext>
            </a:extLst>
          </p:cNvPr>
          <p:cNvSpPr txBox="1"/>
          <p:nvPr/>
        </p:nvSpPr>
        <p:spPr>
          <a:xfrm>
            <a:off x="9839709" y="5029539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err="1"/>
              <a:t>n</a:t>
            </a:r>
            <a:r>
              <a:rPr lang="en-US" sz="1200" baseline="-25000" dirty="0" err="1"/>
              <a:t>RF</a:t>
            </a:r>
            <a:r>
              <a:rPr lang="en-US" sz="1200" dirty="0"/>
              <a:t>=16</a:t>
            </a:r>
            <a:endParaRPr lang="en-GB" sz="1200" dirty="0"/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1C4F108D-E08E-EF87-266E-00978617FE6B}"/>
              </a:ext>
            </a:extLst>
          </p:cNvPr>
          <p:cNvCxnSpPr>
            <a:cxnSpLocks/>
            <a:stCxn id="16" idx="1"/>
          </p:cNvCxnSpPr>
          <p:nvPr/>
        </p:nvCxnSpPr>
        <p:spPr>
          <a:xfrm rot="10800000">
            <a:off x="5146770" y="4408636"/>
            <a:ext cx="1372100" cy="701653"/>
          </a:xfrm>
          <a:prstGeom prst="bentConnector3">
            <a:avLst>
              <a:gd name="adj1" fmla="val 99083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5D64318F-B2A5-143F-4917-10E7150869D6}"/>
              </a:ext>
            </a:extLst>
          </p:cNvPr>
          <p:cNvCxnSpPr>
            <a:cxnSpLocks/>
          </p:cNvCxnSpPr>
          <p:nvPr/>
        </p:nvCxnSpPr>
        <p:spPr>
          <a:xfrm rot="10800000">
            <a:off x="8916146" y="4576567"/>
            <a:ext cx="998929" cy="633939"/>
          </a:xfrm>
          <a:prstGeom prst="bentConnector3">
            <a:avLst>
              <a:gd name="adj1" fmla="val 99634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51EFDD4-FFC2-7E5B-BF9D-7937F137C8D6}"/>
              </a:ext>
            </a:extLst>
          </p:cNvPr>
          <p:cNvCxnSpPr>
            <a:cxnSpLocks/>
          </p:cNvCxnSpPr>
          <p:nvPr/>
        </p:nvCxnSpPr>
        <p:spPr>
          <a:xfrm flipH="1" flipV="1">
            <a:off x="1679509" y="4277379"/>
            <a:ext cx="47691" cy="59837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B4410584-01A2-0B38-4C78-4EF78604CEDF}"/>
              </a:ext>
            </a:extLst>
          </p:cNvPr>
          <p:cNvSpPr txBox="1"/>
          <p:nvPr/>
        </p:nvSpPr>
        <p:spPr>
          <a:xfrm>
            <a:off x="1487489" y="4826307"/>
            <a:ext cx="6655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n</a:t>
            </a:r>
            <a:r>
              <a:rPr lang="en-US" sz="1200" baseline="-25000" dirty="0" err="1"/>
              <a:t>RF</a:t>
            </a:r>
            <a:r>
              <a:rPr lang="en-US" sz="1200" dirty="0"/>
              <a:t>=32</a:t>
            </a:r>
            <a:endParaRPr lang="en-GB" sz="1200" dirty="0"/>
          </a:p>
        </p:txBody>
      </p:sp>
      <p:pic>
        <p:nvPicPr>
          <p:cNvPr id="39" name="Picture 38" descr="Chart, scatter chart&#10;&#10;Description automatically generated">
            <a:extLst>
              <a:ext uri="{FF2B5EF4-FFF2-40B4-BE49-F238E27FC236}">
                <a16:creationId xmlns:a16="http://schemas.microsoft.com/office/drawing/2014/main" id="{DB5304E3-15CA-0974-8CB1-60F9D7FA0F73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177" t="5070" r="8772" b="6268"/>
          <a:stretch/>
        </p:blipFill>
        <p:spPr>
          <a:xfrm>
            <a:off x="5336913" y="2493149"/>
            <a:ext cx="2112235" cy="159515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643A28A-8245-4F5B-6EE3-359B1A55782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32364" y="2549383"/>
            <a:ext cx="1082837" cy="283300"/>
          </a:xfrm>
          <a:prstGeom prst="rect">
            <a:avLst/>
          </a:prstGeom>
        </p:spPr>
      </p:pic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160906C-24B3-BC4E-BB87-169F870329B2}"/>
              </a:ext>
            </a:extLst>
          </p:cNvPr>
          <p:cNvCxnSpPr/>
          <p:nvPr/>
        </p:nvCxnSpPr>
        <p:spPr>
          <a:xfrm flipH="1">
            <a:off x="6064264" y="3429000"/>
            <a:ext cx="184137" cy="384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Chart, scatter chart&#10;&#10;Description automatically generated">
            <a:extLst>
              <a:ext uri="{FF2B5EF4-FFF2-40B4-BE49-F238E27FC236}">
                <a16:creationId xmlns:a16="http://schemas.microsoft.com/office/drawing/2014/main" id="{5EBE91AA-A3AC-EBB2-0A7D-713B2F572A1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424" t="5582" r="6604" b="445"/>
          <a:stretch/>
        </p:blipFill>
        <p:spPr>
          <a:xfrm>
            <a:off x="8990455" y="2526816"/>
            <a:ext cx="2367901" cy="185488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E7DE8BB0-067D-828C-18A6-964093358D6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200240" y="2564905"/>
            <a:ext cx="1082837" cy="283300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9D7FC49-0EE5-EAE5-D705-F8741D584E11}"/>
              </a:ext>
            </a:extLst>
          </p:cNvPr>
          <p:cNvCxnSpPr/>
          <p:nvPr/>
        </p:nvCxnSpPr>
        <p:spPr>
          <a:xfrm flipH="1">
            <a:off x="9653614" y="3489055"/>
            <a:ext cx="184137" cy="384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E616261E-ED38-AA14-D694-DC31B99244B4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2262" b="2262"/>
          <a:stretch/>
        </p:blipFill>
        <p:spPr>
          <a:xfrm>
            <a:off x="1659272" y="2469862"/>
            <a:ext cx="2260163" cy="1618445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B3FE035-3F4E-3DC3-CB17-F11D59B5218C}"/>
              </a:ext>
            </a:extLst>
          </p:cNvPr>
          <p:cNvCxnSpPr/>
          <p:nvPr/>
        </p:nvCxnSpPr>
        <p:spPr>
          <a:xfrm flipH="1">
            <a:off x="2261157" y="3411575"/>
            <a:ext cx="184137" cy="3840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8739340" y="1267599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Fabian </a:t>
            </a:r>
            <a:r>
              <a:rPr lang="fr-FR" b="1" dirty="0" err="1" smtClean="0"/>
              <a:t>Batsch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2116149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" name="TextShape 3"/>
          <p:cNvSpPr txBox="1"/>
          <p:nvPr/>
        </p:nvSpPr>
        <p:spPr>
          <a:xfrm>
            <a:off x="2574000" y="6350760"/>
            <a:ext cx="154188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76E532-CE05-4509-86CB-7C93E1362D18}" type="datetime3">
              <a:rPr lang="en-US" sz="1000" spc="-1">
                <a:solidFill>
                  <a:srgbClr val="FFFFFF"/>
                </a:solidFill>
                <a:latin typeface="Arial"/>
              </a:rPr>
              <a:t>14 October 2022</a:t>
            </a:fld>
            <a:endParaRPr lang="en-GB" sz="1000" spc="-1">
              <a:latin typeface="Times New Roman"/>
            </a:endParaRPr>
          </a:p>
        </p:txBody>
      </p:sp>
      <p:sp>
        <p:nvSpPr>
          <p:cNvPr id="782" name="TextShape 5"/>
          <p:cNvSpPr txBox="1"/>
          <p:nvPr/>
        </p:nvSpPr>
        <p:spPr>
          <a:xfrm>
            <a:off x="11297940" y="6356520"/>
            <a:ext cx="680760" cy="3646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fld id="{471E2A76-1CC7-4F0D-9DC2-5006364A42AD}" type="slidenum">
              <a:rPr lang="en-US" sz="1000" spc="-1">
                <a:solidFill>
                  <a:srgbClr val="FFFFFF"/>
                </a:solidFill>
                <a:latin typeface="Arial"/>
              </a:rPr>
              <a:t>7</a:t>
            </a:fld>
            <a:endParaRPr lang="en-GB" sz="1000" spc="-1">
              <a:latin typeface="Times New Roman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62CB6D-9025-9822-7C5A-D177262595FF}"/>
              </a:ext>
            </a:extLst>
          </p:cNvPr>
          <p:cNvSpPr txBox="1">
            <a:spLocks/>
          </p:cNvSpPr>
          <p:nvPr/>
        </p:nvSpPr>
        <p:spPr>
          <a:xfrm>
            <a:off x="1727200" y="275167"/>
            <a:ext cx="90424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US" dirty="0"/>
              <a:t>Beam transport though the RCS chain:</a:t>
            </a:r>
          </a:p>
          <a:p>
            <a:r>
              <a:rPr lang="en-US" dirty="0"/>
              <a:t>Evolution of bunch parameter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9DFA42AB-E060-C7A6-C13B-E769D3A45C07}"/>
              </a:ext>
            </a:extLst>
          </p:cNvPr>
          <p:cNvSpPr txBox="1">
            <a:spLocks/>
          </p:cNvSpPr>
          <p:nvPr/>
        </p:nvSpPr>
        <p:spPr>
          <a:xfrm>
            <a:off x="10464800" y="6538914"/>
            <a:ext cx="609600" cy="365125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974172A1-1CBF-0B40-9234-7D4D80EC19EA}" type="slidenum">
              <a:rPr lang="en-GB" sz="1467" b="1">
                <a:solidFill>
                  <a:schemeClr val="bg1"/>
                </a:solidFill>
              </a:rPr>
              <a:pPr algn="r"/>
              <a:t>7</a:t>
            </a:fld>
            <a:endParaRPr lang="en-GB" sz="2400" b="1" dirty="0">
              <a:solidFill>
                <a:schemeClr val="bg1"/>
              </a:solidFill>
            </a:endParaRPr>
          </a:p>
        </p:txBody>
      </p:sp>
      <p:pic>
        <p:nvPicPr>
          <p:cNvPr id="9" name="ezgif.com-gif-maker">
            <a:hlinkClick r:id="" action="ppaction://media"/>
            <a:extLst>
              <a:ext uri="{FF2B5EF4-FFF2-40B4-BE49-F238E27FC236}">
                <a16:creationId xmlns:a16="http://schemas.microsoft.com/office/drawing/2014/main" id="{F52928CD-4E5C-9EFB-7141-CC426CD7985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7779" y="2798415"/>
            <a:ext cx="4064000" cy="28659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A363538-B11D-D01E-7EEB-2EF259D2278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8577014" y="2443211"/>
            <a:ext cx="2901329" cy="18692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25A0D1-58F7-3F1B-F2F5-2194004BBD58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8611317" y="4423508"/>
            <a:ext cx="2883364" cy="1949213"/>
          </a:xfrm>
          <a:prstGeom prst="rect">
            <a:avLst/>
          </a:prstGeom>
        </p:spPr>
      </p:pic>
      <p:pic>
        <p:nvPicPr>
          <p:cNvPr id="14" name="Picture 13" descr="Chart, line chart&#10;&#10;Description automatically generated">
            <a:extLst>
              <a:ext uri="{FF2B5EF4-FFF2-40B4-BE49-F238E27FC236}">
                <a16:creationId xmlns:a16="http://schemas.microsoft.com/office/drawing/2014/main" id="{9F822CA2-A56E-3C28-4D8F-FE536F5533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29870" y="3005578"/>
            <a:ext cx="3932261" cy="2631668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0D1FB56-2BA3-AF2E-F0C0-C7AFF58817A8}"/>
              </a:ext>
            </a:extLst>
          </p:cNvPr>
          <p:cNvCxnSpPr>
            <a:cxnSpLocks/>
          </p:cNvCxnSpPr>
          <p:nvPr/>
        </p:nvCxnSpPr>
        <p:spPr>
          <a:xfrm flipV="1">
            <a:off x="4751851" y="5247569"/>
            <a:ext cx="384043" cy="5681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Chart, line chart&#10;&#10;Description automatically generated">
            <a:extLst>
              <a:ext uri="{FF2B5EF4-FFF2-40B4-BE49-F238E27FC236}">
                <a16:creationId xmlns:a16="http://schemas.microsoft.com/office/drawing/2014/main" id="{6AEA5C52-6C34-C8A3-39A6-B9542F15EFB6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708" t="23942" r="3913" b="7946"/>
          <a:stretch/>
        </p:blipFill>
        <p:spPr>
          <a:xfrm>
            <a:off x="6248399" y="3809302"/>
            <a:ext cx="2225951" cy="1081876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A0AEDB-0466-FFBD-7F09-1EE39C514C35}"/>
              </a:ext>
            </a:extLst>
          </p:cNvPr>
          <p:cNvCxnSpPr>
            <a:cxnSpLocks/>
          </p:cNvCxnSpPr>
          <p:nvPr/>
        </p:nvCxnSpPr>
        <p:spPr>
          <a:xfrm flipV="1">
            <a:off x="4751851" y="4679470"/>
            <a:ext cx="2046220" cy="11361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Shape 1">
            <a:extLst>
              <a:ext uri="{FF2B5EF4-FFF2-40B4-BE49-F238E27FC236}">
                <a16:creationId xmlns:a16="http://schemas.microsoft.com/office/drawing/2014/main" id="{2F666AD9-A204-B66B-D143-3092088955E5}"/>
              </a:ext>
            </a:extLst>
          </p:cNvPr>
          <p:cNvSpPr txBox="1"/>
          <p:nvPr/>
        </p:nvSpPr>
        <p:spPr>
          <a:xfrm>
            <a:off x="368116" y="1604797"/>
            <a:ext cx="10929824" cy="525320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r>
              <a:rPr lang="en-US" sz="2133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do the bunch length, energy spread and emittance evolve when propagating the bunch through not one, but all RCS?</a:t>
            </a: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r>
              <a:rPr lang="en-US" sz="2133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RCS with </a:t>
            </a:r>
            <a:r>
              <a:rPr lang="en-US" sz="2133" b="1" i="1" spc="-1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2133" b="1" spc="-1" baseline="-25000" dirty="0" err="1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</a:t>
            </a:r>
            <a:r>
              <a:rPr lang="en-US" sz="2133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=48</a:t>
            </a:r>
          </a:p>
          <a:p>
            <a:pPr>
              <a:lnSpc>
                <a:spcPct val="15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spcBef>
                <a:spcPts val="800"/>
              </a:spcBef>
              <a:spcAft>
                <a:spcPts val="533"/>
              </a:spcAft>
              <a:tabLst>
                <a:tab pos="0" algn="l"/>
              </a:tabLst>
            </a:pPr>
            <a:endParaRPr lang="en-US" sz="2133" b="1" spc="-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80990" indent="-380990">
              <a:lnSpc>
                <a:spcPct val="250000"/>
              </a:lnSpc>
              <a:spcBef>
                <a:spcPts val="800"/>
              </a:spcBef>
              <a:spcAft>
                <a:spcPts val="533"/>
              </a:spcAft>
              <a:buFont typeface="Wingdings" panose="05000000000000000000" pitchFamily="2" charset="2"/>
              <a:buChar char="§"/>
              <a:tabLst>
                <a:tab pos="0" algn="l"/>
              </a:tabLst>
            </a:pPr>
            <a:r>
              <a:rPr lang="en-GB" sz="2133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Unmatched bunch remains main problem</a:t>
            </a:r>
            <a:r>
              <a:rPr lang="en-US" sz="2133" b="1" spc="-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emittance growth 90%</a:t>
            </a:r>
            <a:endParaRPr lang="en-GB" sz="2133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GB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tabLst>
                <a:tab pos="0" algn="l"/>
              </a:tabLst>
            </a:pPr>
            <a:endParaRPr lang="en-US" sz="1400" b="1" spc="-1" dirty="0">
              <a:solidFill>
                <a:srgbClr val="171717"/>
              </a:solidFill>
              <a:latin typeface="Mangal" panose="02040503050203030202" pitchFamily="18" charset="0"/>
              <a:cs typeface="Mangal" panose="02040503050203030202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0D65F66-DB41-B7A6-A633-CEB0B3F6F79D}"/>
              </a:ext>
            </a:extLst>
          </p:cNvPr>
          <p:cNvSpPr txBox="1"/>
          <p:nvPr/>
        </p:nvSpPr>
        <p:spPr>
          <a:xfrm>
            <a:off x="0" y="6480739"/>
            <a:ext cx="12192000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/>
              <a:t>F. Batsch</a:t>
            </a:r>
            <a:endParaRPr lang="en-GB" sz="1333" dirty="0"/>
          </a:p>
        </p:txBody>
      </p:sp>
    </p:spTree>
    <p:extLst>
      <p:ext uri="{BB962C8B-B14F-4D97-AF65-F5344CB8AC3E}">
        <p14:creationId xmlns:p14="http://schemas.microsoft.com/office/powerpoint/2010/main" val="23924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92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 txBox="1">
            <a:spLocks noGrp="1"/>
          </p:cNvSpPr>
          <p:nvPr>
            <p:ph sz="quarter" idx="12"/>
          </p:nvPr>
        </p:nvSpPr>
        <p:spPr>
          <a:xfrm>
            <a:off x="609600" y="1701801"/>
            <a:ext cx="5082867" cy="4714875"/>
          </a:xfrm>
        </p:spPr>
        <p:txBody>
          <a:bodyPr>
            <a:noAutofit/>
          </a:bodyPr>
          <a:lstStyle/>
          <a:p>
            <a:pPr lvl="1">
              <a:buSzPct val="45000"/>
              <a:buFont typeface="OpenSymbol"/>
              <a:buChar char="●"/>
            </a:pPr>
            <a:r>
              <a:rPr lang="en-US" sz="2419" dirty="0"/>
              <a:t>Stability threshold (single turn) </a:t>
            </a:r>
            <a:r>
              <a:rPr lang="en-US" sz="2419" dirty="0" err="1"/>
              <a:t>R</a:t>
            </a:r>
            <a:r>
              <a:rPr lang="en-US" sz="2419" baseline="-33000" dirty="0" err="1"/>
              <a:t>s</a:t>
            </a:r>
            <a:r>
              <a:rPr lang="en-US" sz="2419" dirty="0"/>
              <a:t>/Q ~ 100 [MΩ/m] / f</a:t>
            </a:r>
            <a:r>
              <a:rPr lang="en-US" sz="2419" baseline="33000" dirty="0"/>
              <a:t>2 </a:t>
            </a:r>
            <a:r>
              <a:rPr lang="en-US" sz="2419" dirty="0"/>
              <a:t>[GHz</a:t>
            </a:r>
            <a:r>
              <a:rPr lang="en-US" sz="2419" baseline="33000" dirty="0"/>
              <a:t>2</a:t>
            </a:r>
            <a:r>
              <a:rPr lang="en-US" sz="2419" dirty="0"/>
              <a:t>]</a:t>
            </a:r>
          </a:p>
          <a:p>
            <a:pPr lvl="1">
              <a:buSzPct val="45000"/>
              <a:buFont typeface="OpenSymbol"/>
              <a:buChar char="●"/>
            </a:pPr>
            <a:r>
              <a:rPr lang="en-US" sz="2419" dirty="0"/>
              <a:t>This </a:t>
            </a:r>
            <a:r>
              <a:rPr lang="en-US" sz="2419" b="1" dirty="0"/>
              <a:t>HOM</a:t>
            </a:r>
            <a:r>
              <a:rPr lang="en-US" sz="2419" dirty="0"/>
              <a:t> at </a:t>
            </a:r>
            <a:r>
              <a:rPr lang="en-US" sz="2419" b="1" dirty="0"/>
              <a:t>2.45 GHz:</a:t>
            </a:r>
          </a:p>
          <a:p>
            <a:pPr lvl="2">
              <a:buFont typeface="OpenSymbol"/>
            </a:pPr>
            <a:r>
              <a:rPr lang="en-US" b="1" dirty="0"/>
              <a:t>[</a:t>
            </a:r>
            <a:r>
              <a:rPr lang="en-US" b="1" dirty="0" err="1"/>
              <a:t>R</a:t>
            </a:r>
            <a:r>
              <a:rPr lang="en-US" b="1" baseline="-33000" dirty="0" err="1"/>
              <a:t>s</a:t>
            </a:r>
            <a:r>
              <a:rPr lang="en-US" b="1" dirty="0"/>
              <a:t>/Q]</a:t>
            </a:r>
            <a:r>
              <a:rPr lang="en-US" b="1" baseline="-33000" dirty="0"/>
              <a:t>threshold</a:t>
            </a:r>
            <a:r>
              <a:rPr lang="en-US" dirty="0"/>
              <a:t> = 100/2.45</a:t>
            </a:r>
            <a:r>
              <a:rPr lang="en-US" baseline="33000" dirty="0"/>
              <a:t>2</a:t>
            </a:r>
            <a:r>
              <a:rPr lang="en-US" dirty="0"/>
              <a:t> = </a:t>
            </a:r>
            <a:r>
              <a:rPr lang="en-US" b="1" dirty="0"/>
              <a:t>16.7MΩ/m</a:t>
            </a:r>
          </a:p>
          <a:p>
            <a:pPr lvl="2">
              <a:buFont typeface="OpenSymbol"/>
            </a:pPr>
            <a:r>
              <a:rPr lang="en-US" b="1" dirty="0"/>
              <a:t>[</a:t>
            </a:r>
            <a:r>
              <a:rPr lang="en-US" b="1" dirty="0" err="1"/>
              <a:t>R</a:t>
            </a:r>
            <a:r>
              <a:rPr lang="en-US" b="1" baseline="-33000" dirty="0" err="1"/>
              <a:t>s</a:t>
            </a:r>
            <a:r>
              <a:rPr lang="en-US" b="1" dirty="0"/>
              <a:t>/Q]</a:t>
            </a:r>
            <a:r>
              <a:rPr lang="en-US" b="1" baseline="-33000" dirty="0"/>
              <a:t>total</a:t>
            </a:r>
            <a:r>
              <a:rPr lang="en-US" dirty="0"/>
              <a:t> = </a:t>
            </a:r>
            <a:r>
              <a:rPr lang="en-US" b="1" dirty="0"/>
              <a:t>2.1 MΩ/m</a:t>
            </a:r>
          </a:p>
          <a:p>
            <a:pPr lvl="1">
              <a:buSzPct val="45000"/>
              <a:buFont typeface="OpenSymbol"/>
              <a:buChar char="●"/>
            </a:pPr>
            <a:endParaRPr lang="en-US" sz="2419" b="1" dirty="0"/>
          </a:p>
          <a:p>
            <a:pPr lvl="0"/>
            <a:r>
              <a:rPr lang="en-US" sz="2903" dirty="0"/>
              <a:t>HOM below the predicted stability limit by factor 8</a:t>
            </a:r>
          </a:p>
        </p:txBody>
      </p:sp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>
            <a:spAutoFit/>
          </a:bodyPr>
          <a:lstStyle/>
          <a:p>
            <a:r>
              <a:rPr lang="en-US" dirty="0"/>
              <a:t>Mode stability </a:t>
            </a:r>
            <a:r>
              <a:rPr lang="en-US" dirty="0" smtClean="0"/>
              <a:t>prediction</a:t>
            </a:r>
            <a:br>
              <a:rPr lang="en-US" dirty="0" smtClean="0"/>
            </a:br>
            <a:r>
              <a:rPr lang="fr-FR" dirty="0"/>
              <a:t>Transverse </a:t>
            </a:r>
            <a:r>
              <a:rPr lang="fr-FR" dirty="0" err="1"/>
              <a:t>stability</a:t>
            </a:r>
            <a:r>
              <a:rPr lang="fr-FR" dirty="0"/>
              <a:t> in RCS </a:t>
            </a:r>
            <a:r>
              <a:rPr lang="fr-FR" dirty="0" smtClean="0"/>
              <a:t>1</a:t>
            </a:r>
            <a:br>
              <a:rPr lang="fr-FR" dirty="0" smtClean="0"/>
            </a:br>
            <a:endParaRPr lang="en-US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692467" y="1196495"/>
            <a:ext cx="6499533" cy="557058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Texte 7"/>
          <p:cNvSpPr txBox="1"/>
          <p:nvPr/>
        </p:nvSpPr>
        <p:spPr>
          <a:xfrm>
            <a:off x="1727200" y="1233501"/>
            <a:ext cx="306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David </a:t>
            </a:r>
            <a:r>
              <a:rPr lang="fr-FR" b="1" dirty="0" err="1" smtClean="0"/>
              <a:t>Amorim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808669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sz="quarter" idx="12"/>
          </p:nvPr>
        </p:nvSpPr>
        <p:spPr>
          <a:xfrm>
            <a:off x="3343564" y="1701801"/>
            <a:ext cx="8340435" cy="4714875"/>
          </a:xfrm>
        </p:spPr>
        <p:txBody>
          <a:bodyPr/>
          <a:lstStyle/>
          <a:p>
            <a:r>
              <a:rPr lang="fr-FR" dirty="0" err="1" smtClean="0"/>
              <a:t>Development</a:t>
            </a:r>
            <a:r>
              <a:rPr lang="fr-FR" dirty="0" smtClean="0"/>
              <a:t> of </a:t>
            </a:r>
            <a:r>
              <a:rPr lang="fr-FR" dirty="0" err="1" smtClean="0"/>
              <a:t>analytic</a:t>
            </a:r>
            <a:r>
              <a:rPr lang="fr-FR" dirty="0" smtClean="0"/>
              <a:t> </a:t>
            </a:r>
            <a:r>
              <a:rPr lang="fr-FR" dirty="0" err="1" smtClean="0"/>
              <a:t>tools</a:t>
            </a:r>
            <a:r>
              <a:rPr lang="fr-FR" dirty="0" smtClean="0"/>
              <a:t> to </a:t>
            </a:r>
            <a:r>
              <a:rPr lang="fr-FR" dirty="0" err="1" smtClean="0"/>
              <a:t>modelize</a:t>
            </a:r>
            <a:r>
              <a:rPr lang="fr-FR" dirty="0" smtClean="0"/>
              <a:t> the 3D </a:t>
            </a:r>
            <a:r>
              <a:rPr lang="fr-FR" dirty="0" err="1" smtClean="0"/>
              <a:t>orbit</a:t>
            </a:r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en-GB" dirty="0"/>
              <a:t>Promising steps towards an analytic model of the </a:t>
            </a:r>
            <a:r>
              <a:rPr lang="en-GB" dirty="0" err="1"/>
              <a:t>vFFA</a:t>
            </a:r>
            <a:r>
              <a:rPr lang="en-GB" dirty="0"/>
              <a:t> have been made</a:t>
            </a:r>
            <a:r>
              <a:rPr lang="en-GB" dirty="0" smtClean="0"/>
              <a:t>!</a:t>
            </a:r>
            <a:endParaRPr lang="fr-FR" dirty="0"/>
          </a:p>
          <a:p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A. Chance,     Muon Collider collaboration meeting, 11-14 October 2022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Alternatives to RCS</a:t>
            </a:r>
            <a:br>
              <a:rPr lang="fr-FR" dirty="0" smtClean="0"/>
            </a:br>
            <a:r>
              <a:rPr lang="fr-FR" dirty="0" err="1" smtClean="0"/>
              <a:t>vFFA</a:t>
            </a:r>
            <a:endParaRPr lang="fr-FR" dirty="0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22249" t="2277" r="13340" b="10767"/>
          <a:stretch/>
        </p:blipFill>
        <p:spPr>
          <a:xfrm>
            <a:off x="184162" y="1701801"/>
            <a:ext cx="3086075" cy="297410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2757" y="2358788"/>
            <a:ext cx="3961941" cy="2589706"/>
          </a:xfrm>
          <a:prstGeom prst="rect">
            <a:avLst/>
          </a:prstGeom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5FF70D10-D53A-468F-9801-22DF4C379E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8237" y="2284896"/>
            <a:ext cx="4379089" cy="3073921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2107791" y="1244551"/>
            <a:ext cx="3937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/>
              <a:t>Courtesy</a:t>
            </a:r>
            <a:r>
              <a:rPr lang="fr-FR" b="1" dirty="0" smtClean="0"/>
              <a:t>: </a:t>
            </a:r>
            <a:r>
              <a:rPr lang="fr-FR" b="1" dirty="0"/>
              <a:t>Max </a:t>
            </a:r>
            <a:r>
              <a:rPr lang="fr-FR" b="1" dirty="0" err="1"/>
              <a:t>Topp-Mugglestone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644702572"/>
      </p:ext>
    </p:extLst>
  </p:cSld>
  <p:clrMapOvr>
    <a:masterClrMapping/>
  </p:clrMapOvr>
</p:sld>
</file>

<file path=ppt/theme/theme1.xml><?xml version="1.0" encoding="utf-8"?>
<a:theme xmlns:a="http://schemas.openxmlformats.org/drawingml/2006/main" name="WP_HE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WP_HEP</Template>
  <TotalTime>53302</TotalTime>
  <Words>1840</Words>
  <Application>Microsoft Office PowerPoint</Application>
  <PresentationFormat>Grand écran</PresentationFormat>
  <Paragraphs>282</Paragraphs>
  <Slides>22</Slides>
  <Notes>5</Notes>
  <HiddenSlides>0</HiddenSlides>
  <MMClips>1</MMClips>
  <ScaleCrop>false</ScaleCrop>
  <HeadingPairs>
    <vt:vector size="6" baseType="variant">
      <vt:variant>
        <vt:lpstr>Polices utilisées</vt:lpstr>
      </vt:variant>
      <vt:variant>
        <vt:i4>10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22</vt:i4>
      </vt:variant>
    </vt:vector>
  </HeadingPairs>
  <TitlesOfParts>
    <vt:vector size="34" baseType="lpstr">
      <vt:lpstr>Arial</vt:lpstr>
      <vt:lpstr>Arial Narrow</vt:lpstr>
      <vt:lpstr>Calibri</vt:lpstr>
      <vt:lpstr>Cambria Math</vt:lpstr>
      <vt:lpstr>Mangal</vt:lpstr>
      <vt:lpstr>OpenSymbol</vt:lpstr>
      <vt:lpstr>Segoe UI Symbol</vt:lpstr>
      <vt:lpstr>Symbol</vt:lpstr>
      <vt:lpstr>Times New Roman</vt:lpstr>
      <vt:lpstr>Wingdings</vt:lpstr>
      <vt:lpstr>WP_HEP</vt:lpstr>
      <vt:lpstr>IMCC - 1</vt:lpstr>
      <vt:lpstr>Présentation PowerPoint</vt:lpstr>
      <vt:lpstr>High Energy Complex working group</vt:lpstr>
      <vt:lpstr>Rapid Cycling Synchrotron</vt:lpstr>
      <vt:lpstr>RCS2: Case SC first with 5 dipoles and 208 cells</vt:lpstr>
      <vt:lpstr>Magnet cycling</vt:lpstr>
      <vt:lpstr>Présentation PowerPoint</vt:lpstr>
      <vt:lpstr>Présentation PowerPoint</vt:lpstr>
      <vt:lpstr>Mode stability prediction Transverse stability in RCS 1 </vt:lpstr>
      <vt:lpstr>Alternatives to RCS vFFA</vt:lpstr>
      <vt:lpstr>10 TeV collider</vt:lpstr>
      <vt:lpstr>Collider: a tremendous chromatic correction scheme</vt:lpstr>
      <vt:lpstr>Neutrino Radiation for a realistic Collider</vt:lpstr>
      <vt:lpstr>Transverse impedances for &amp; 3 TeV and 10 TeV collider</vt:lpstr>
      <vt:lpstr>Conclusion Pulsed synchrotron and FFA</vt:lpstr>
      <vt:lpstr>Conclusion Collider</vt:lpstr>
      <vt:lpstr>Next steps</vt:lpstr>
      <vt:lpstr>Next steps Collider</vt:lpstr>
      <vt:lpstr>Présentation PowerPoint</vt:lpstr>
      <vt:lpstr>Présentation PowerPoint</vt:lpstr>
      <vt:lpstr>MuCol  Milestones</vt:lpstr>
      <vt:lpstr>Parameters and tools: RF – The TESLA cavity</vt:lpstr>
      <vt:lpstr>Parameters and tools: General parameter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HORIZON-INFRA-2022-TECH-01-01</dc:title>
  <dc:creator>CHANCE Antoine</dc:creator>
  <cp:lastModifiedBy>CHANCE Antoine</cp:lastModifiedBy>
  <cp:revision>305</cp:revision>
  <dcterms:created xsi:type="dcterms:W3CDTF">2021-12-07T14:11:58Z</dcterms:created>
  <dcterms:modified xsi:type="dcterms:W3CDTF">2022-10-14T08:33:36Z</dcterms:modified>
</cp:coreProperties>
</file>