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375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9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847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448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48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7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52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189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35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467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82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06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47188-E8B8-4A35-860D-D2D5E9735B67}" type="datetimeFigureOut">
              <a:rPr lang="en-US" smtClean="0"/>
              <a:t>9/28/2022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3A3BF-8768-44D3-8CC2-555A4536CF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037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5561" y="3547115"/>
            <a:ext cx="8962029" cy="1821004"/>
          </a:xfrm>
        </p:spPr>
        <p:txBody>
          <a:bodyPr>
            <a:normAutofit/>
          </a:bodyPr>
          <a:lstStyle/>
          <a:p>
            <a:r>
              <a:rPr lang="en-US" dirty="0" smtClean="0"/>
              <a:t>Workshop Introduction and Meeting Goals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9283" y="5762934"/>
            <a:ext cx="9144000" cy="1020004"/>
          </a:xfrm>
        </p:spPr>
        <p:txBody>
          <a:bodyPr/>
          <a:lstStyle/>
          <a:p>
            <a:r>
              <a:rPr lang="en-US" dirty="0" smtClean="0"/>
              <a:t>David Hertzog</a:t>
            </a:r>
          </a:p>
          <a:p>
            <a:r>
              <a:rPr lang="en-US" dirty="0" smtClean="0"/>
              <a:t>University of Washington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5561" y="114654"/>
            <a:ext cx="9048750" cy="3362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5980" y="5939762"/>
            <a:ext cx="1618690" cy="84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4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412" y="183155"/>
            <a:ext cx="11171830" cy="67210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Purpose of this meeting:  a mostly “in person” event!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412" y="1038604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Articulate the Science cases for a RPD measurement program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LFUV, </a:t>
            </a:r>
            <a:r>
              <a:rPr lang="en-US" dirty="0" smtClean="0">
                <a:solidFill>
                  <a:srgbClr val="0070C0"/>
                </a:solidFill>
                <a:latin typeface="Symbol" panose="05050102010706020507" pitchFamily="18" charset="2"/>
              </a:rPr>
              <a:t>p-</a:t>
            </a:r>
            <a:r>
              <a:rPr lang="en-US" dirty="0" smtClean="0">
                <a:solidFill>
                  <a:srgbClr val="0070C0"/>
                </a:solidFill>
              </a:rPr>
              <a:t>beta and </a:t>
            </a:r>
            <a:r>
              <a:rPr lang="en-US" dirty="0" err="1" smtClean="0">
                <a:solidFill>
                  <a:srgbClr val="0070C0"/>
                </a:solidFill>
              </a:rPr>
              <a:t>V</a:t>
            </a:r>
            <a:r>
              <a:rPr lang="en-US" baseline="-25000" dirty="0" err="1" smtClean="0">
                <a:solidFill>
                  <a:srgbClr val="0070C0"/>
                </a:solidFill>
              </a:rPr>
              <a:t>ud</a:t>
            </a:r>
            <a:r>
              <a:rPr lang="en-US" dirty="0" smtClean="0">
                <a:solidFill>
                  <a:srgbClr val="0070C0"/>
                </a:solidFill>
              </a:rPr>
              <a:t>, exotic searches, … BSM motivations …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THANK YOU to our many theory friends who will present and who have helped launch this program!</a:t>
            </a:r>
          </a:p>
          <a:p>
            <a:r>
              <a:rPr lang="en-US" dirty="0" smtClean="0"/>
              <a:t>Review experiences from experts on recent RPD experiments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Lessons learned and how to overcome pitfalls.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PIENU and PEN have an enormous vault of experiences.  We must first </a:t>
            </a:r>
            <a:r>
              <a:rPr lang="en-US" b="1" dirty="0" smtClean="0">
                <a:solidFill>
                  <a:srgbClr val="0070C0"/>
                </a:solidFill>
              </a:rPr>
              <a:t>LEARN</a:t>
            </a:r>
          </a:p>
          <a:p>
            <a:r>
              <a:rPr lang="en-US" dirty="0" smtClean="0"/>
              <a:t>Launching PIONEER to the next level with 1</a:t>
            </a:r>
            <a:r>
              <a:rPr lang="en-US" baseline="30000" dirty="0" smtClean="0"/>
              <a:t>st</a:t>
            </a:r>
            <a:r>
              <a:rPr lang="en-US" dirty="0" smtClean="0"/>
              <a:t> in-person meeting of most of the participants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 lot has been done remotely, virtually, and so on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It’s time to interact and discuss as a real collaboration does – in person as much as possible (we know, it’s not totally possible)</a:t>
            </a:r>
          </a:p>
        </p:txBody>
      </p:sp>
    </p:spTree>
    <p:extLst>
      <p:ext uri="{BB962C8B-B14F-4D97-AF65-F5344CB8AC3E}">
        <p14:creationId xmlns:p14="http://schemas.microsoft.com/office/powerpoint/2010/main" val="369554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137" y="242296"/>
            <a:ext cx="11618795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Beyond these more obvious comments, what would we </a:t>
            </a:r>
            <a:r>
              <a:rPr lang="en-US" sz="3600" i="1" dirty="0" smtClean="0"/>
              <a:t>really </a:t>
            </a:r>
            <a:r>
              <a:rPr lang="en-US" sz="3600" dirty="0" smtClean="0"/>
              <a:t>like to accomplish or get out of this Workshop?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611" y="1684598"/>
            <a:ext cx="11226421" cy="4351338"/>
          </a:xfrm>
        </p:spPr>
        <p:txBody>
          <a:bodyPr/>
          <a:lstStyle/>
          <a:p>
            <a:r>
              <a:rPr lang="en-US" dirty="0" smtClean="0"/>
              <a:t>On the experimental physics side:</a:t>
            </a:r>
          </a:p>
          <a:p>
            <a:pPr lvl="1"/>
            <a:r>
              <a:rPr lang="en-US" u="sng" dirty="0" smtClean="0">
                <a:solidFill>
                  <a:srgbClr val="0070C0"/>
                </a:solidFill>
              </a:rPr>
              <a:t>Identify</a:t>
            </a:r>
            <a:r>
              <a:rPr lang="en-US" dirty="0" smtClean="0">
                <a:solidFill>
                  <a:srgbClr val="0070C0"/>
                </a:solidFill>
              </a:rPr>
              <a:t> Key Performance Parameters (KPPs)</a:t>
            </a:r>
            <a:r>
              <a:rPr lang="en-US" dirty="0" smtClean="0">
                <a:solidFill>
                  <a:srgbClr val="FF0000"/>
                </a:solidFill>
              </a:rPr>
              <a:t>*</a:t>
            </a:r>
            <a:r>
              <a:rPr lang="en-US" dirty="0" smtClean="0">
                <a:solidFill>
                  <a:srgbClr val="0070C0"/>
                </a:solidFill>
              </a:rPr>
              <a:t> and begin to assign values</a:t>
            </a:r>
          </a:p>
          <a:p>
            <a:pPr lvl="2"/>
            <a:r>
              <a:rPr lang="en-US" dirty="0" smtClean="0"/>
              <a:t>Beam: </a:t>
            </a:r>
            <a:r>
              <a:rPr lang="en-US" dirty="0" err="1" smtClean="0"/>
              <a:t>dP</a:t>
            </a:r>
            <a:r>
              <a:rPr lang="en-US" dirty="0" smtClean="0"/>
              <a:t>/P;  pi purity; intensity; spot size</a:t>
            </a:r>
          </a:p>
          <a:p>
            <a:pPr lvl="2"/>
            <a:r>
              <a:rPr lang="en-US" dirty="0" smtClean="0"/>
              <a:t>Stopping target: (</a:t>
            </a:r>
            <a:r>
              <a:rPr lang="en-US" dirty="0" err="1" smtClean="0"/>
              <a:t>x,y,z</a:t>
            </a:r>
            <a:r>
              <a:rPr lang="en-US" dirty="0" smtClean="0"/>
              <a:t>) “resolution”;  Energy dynamic range;  Timing response;  </a:t>
            </a:r>
          </a:p>
          <a:p>
            <a:pPr lvl="3"/>
            <a:r>
              <a:rPr lang="en-US" dirty="0" smtClean="0"/>
              <a:t>Practical stuff:  allowed cabling thicknesses for various phases; cross talk acceptance; </a:t>
            </a:r>
          </a:p>
          <a:p>
            <a:pPr lvl="2"/>
            <a:r>
              <a:rPr lang="en-US" dirty="0" smtClean="0"/>
              <a:t>Calorimeter options:  resolution needed;  pileup / rate capability;  triggering options</a:t>
            </a:r>
          </a:p>
          <a:p>
            <a:pPr lvl="3"/>
            <a:r>
              <a:rPr lang="en-US" dirty="0" smtClean="0"/>
              <a:t>Practical stuff:  supports, thicknesses of wrappings; #channels; calibration method</a:t>
            </a:r>
          </a:p>
          <a:p>
            <a:pPr lvl="2"/>
            <a:r>
              <a:rPr lang="en-US" dirty="0" smtClean="0"/>
              <a:t>Triggering, Digitization;  DAQ:   </a:t>
            </a:r>
          </a:p>
          <a:p>
            <a:pPr lvl="3"/>
            <a:r>
              <a:rPr lang="en-US" dirty="0" smtClean="0"/>
              <a:t>digitization speed and depth for </a:t>
            </a:r>
            <a:r>
              <a:rPr lang="en-US" dirty="0" err="1" smtClean="0"/>
              <a:t>Calo</a:t>
            </a:r>
            <a:r>
              <a:rPr lang="en-US" dirty="0" smtClean="0"/>
              <a:t> and ATAR; triggering options for tail triggers and others</a:t>
            </a:r>
          </a:p>
          <a:p>
            <a:pPr lvl="3"/>
            <a:r>
              <a:rPr lang="en-US" dirty="0" smtClean="0"/>
              <a:t>Practical stuff:  #channels;  platform choices (too soon?); building up test stands for groups to use</a:t>
            </a:r>
          </a:p>
          <a:p>
            <a:pPr lvl="2"/>
            <a:r>
              <a:rPr lang="en-US" dirty="0" smtClean="0"/>
              <a:t>Cylindrical Tracker:  (</a:t>
            </a:r>
            <a:r>
              <a:rPr lang="en-US" dirty="0" err="1" smtClean="0"/>
              <a:t>z,phi</a:t>
            </a:r>
            <a:r>
              <a:rPr lang="en-US" dirty="0" smtClean="0"/>
              <a:t>) resolution;  speed of response;  thickness maximum; </a:t>
            </a:r>
          </a:p>
          <a:p>
            <a:pPr lvl="3"/>
            <a:r>
              <a:rPr lang="en-US" dirty="0" smtClean="0"/>
              <a:t>Practical stuff:  footprint to surround ATAR but avoid </a:t>
            </a:r>
            <a:r>
              <a:rPr lang="en-US" dirty="0" err="1" smtClean="0"/>
              <a:t>Calo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71134" y="6434947"/>
            <a:ext cx="11515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r>
              <a:rPr lang="en-US" dirty="0" smtClean="0"/>
              <a:t> This language is not accidental.  We will have to use it in funding proposals and in general reports on progress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871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5372"/>
            <a:ext cx="10515600" cy="482773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KPPs … example expanded </a:t>
            </a:r>
            <a:r>
              <a:rPr lang="en-US" sz="2200" b="1" dirty="0" smtClean="0"/>
              <a:t>(from </a:t>
            </a:r>
            <a:r>
              <a:rPr lang="en-US" sz="2200" b="1" dirty="0" err="1" smtClean="0">
                <a:solidFill>
                  <a:srgbClr val="FF0000"/>
                </a:solidFill>
              </a:rPr>
              <a:t>nEDM</a:t>
            </a:r>
            <a:r>
              <a:rPr lang="en-US" sz="2200" b="1" dirty="0" smtClean="0"/>
              <a:t> collaboration)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697106"/>
            <a:ext cx="4107655" cy="14804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Performance Parameters:</a:t>
            </a:r>
            <a:endParaRPr lang="en-US" sz="2000" b="1" dirty="0">
              <a:solidFill>
                <a:srgbClr val="7030A0"/>
              </a:solidFill>
            </a:endParaRPr>
          </a:p>
          <a:p>
            <a:pPr lvl="1"/>
            <a:r>
              <a:rPr lang="en-US" b="1" dirty="0" smtClean="0">
                <a:solidFill>
                  <a:srgbClr val="7030A0"/>
                </a:solidFill>
              </a:rPr>
              <a:t>KPP (Key)         </a:t>
            </a:r>
            <a:r>
              <a:rPr lang="en-US" b="1" dirty="0" smtClean="0">
                <a:solidFill>
                  <a:srgbClr val="7030A0"/>
                </a:solidFill>
              </a:rPr>
              <a:t>  = </a:t>
            </a:r>
            <a:r>
              <a:rPr lang="en-US" b="1" dirty="0" smtClean="0">
                <a:solidFill>
                  <a:srgbClr val="7030A0"/>
                </a:solidFill>
              </a:rPr>
              <a:t>Threshold KPP </a:t>
            </a:r>
          </a:p>
          <a:p>
            <a:pPr lvl="1"/>
            <a:r>
              <a:rPr lang="en-US" b="1" dirty="0" smtClean="0">
                <a:solidFill>
                  <a:srgbClr val="7030A0"/>
                </a:solidFill>
              </a:rPr>
              <a:t>NPP (Nominal) </a:t>
            </a:r>
            <a:r>
              <a:rPr lang="en-US" b="1" dirty="0" smtClean="0">
                <a:solidFill>
                  <a:srgbClr val="7030A0"/>
                </a:solidFill>
              </a:rPr>
              <a:t> = </a:t>
            </a:r>
            <a:r>
              <a:rPr lang="en-US" b="1" dirty="0" smtClean="0">
                <a:solidFill>
                  <a:srgbClr val="7030A0"/>
                </a:solidFill>
              </a:rPr>
              <a:t>Objective KPP </a:t>
            </a:r>
          </a:p>
          <a:p>
            <a:pPr lvl="1"/>
            <a:r>
              <a:rPr lang="en-US" b="1" dirty="0" smtClean="0">
                <a:solidFill>
                  <a:srgbClr val="7030A0"/>
                </a:solidFill>
              </a:rPr>
              <a:t>UPP (Ultimate) = Ultimate KPP</a:t>
            </a:r>
            <a:endParaRPr lang="en-US" b="1" dirty="0">
              <a:solidFill>
                <a:srgbClr val="7030A0"/>
              </a:solidFill>
            </a:endParaRPr>
          </a:p>
          <a:p>
            <a:pPr algn="l">
              <a:lnSpc>
                <a:spcPct val="90000"/>
              </a:lnSpc>
            </a:pPr>
            <a:endParaRPr lang="en-US" dirty="0" smtClean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80" y="2662336"/>
            <a:ext cx="3986357" cy="25727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0872"/>
          <a:stretch/>
        </p:blipFill>
        <p:spPr>
          <a:xfrm>
            <a:off x="5501092" y="2571404"/>
            <a:ext cx="6255038" cy="345883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418148" y="3607724"/>
            <a:ext cx="653934" cy="55418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49630" y="2239913"/>
            <a:ext cx="512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Their “design goals”  … much like our Proposal goals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26" y="5265802"/>
            <a:ext cx="5126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This last line that I am hiding is experimental sensitivity given achieving all the values above in each column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74079" y="975643"/>
            <a:ext cx="47992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 NOT WORRY ABOUT THESE ENTRY NAMES OR VALUES; IT IS ONLY THE SPIRIT OF THIS EXERCISE THAT WE SHOULD EXAMINE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4826924" y="5630487"/>
            <a:ext cx="674168" cy="1939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539346" y="2202072"/>
            <a:ext cx="512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Now, map to RANGEs of achievable values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628611" y="5630486"/>
            <a:ext cx="2953789" cy="193963"/>
          </a:xfrm>
          <a:prstGeom prst="rect">
            <a:avLst/>
          </a:prstGeom>
          <a:solidFill>
            <a:srgbClr val="0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286000" y="5940285"/>
            <a:ext cx="8346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nEDM</a:t>
            </a:r>
            <a:r>
              <a:rPr lang="en-US" dirty="0" smtClean="0"/>
              <a:t> folks then did a fantastic exercise of developing analytical expressions for how the final sensitivity would depend on any combination of achieved KPP values.  What matters most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616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2" grpId="0" animBg="1"/>
      <p:bldP spid="13" grpId="0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212725"/>
            <a:ext cx="10932160" cy="51371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PIONEER examples (Phase 1) … let’s just have 2 steps</a:t>
            </a:r>
            <a:endParaRPr lang="en-US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923324"/>
              </p:ext>
            </p:extLst>
          </p:nvPr>
        </p:nvGraphicFramePr>
        <p:xfrm>
          <a:off x="1361440" y="1105746"/>
          <a:ext cx="8127999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14520936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020484050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2066268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KPP (lowest)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UPP (Ultimate)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3529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Beam flux @ 65 MeV/c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 k/s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 k/s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5735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dP</a:t>
                      </a:r>
                      <a:r>
                        <a:rPr lang="en-US" dirty="0" smtClean="0"/>
                        <a:t>/P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39764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smtClean="0"/>
                        <a:t>X x </a:t>
                      </a:r>
                      <a:r>
                        <a:rPr lang="en-US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smtClean="0"/>
                        <a:t>Y (FHWM, mm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 x 10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0168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smtClean="0"/>
                        <a:t>X’ x </a:t>
                      </a:r>
                      <a:r>
                        <a:rPr lang="en-US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smtClean="0"/>
                        <a:t>Y’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±10</a:t>
                      </a:r>
                      <a:r>
                        <a:rPr lang="en-US" dirty="0" smtClean="0"/>
                        <a:t>°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6479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Muon contamination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954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Electron</a:t>
                      </a:r>
                      <a:r>
                        <a:rPr lang="en-US" baseline="0" dirty="0" smtClean="0"/>
                        <a:t> contamination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299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ATAR parameters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0225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X,Y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pitch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453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Z thickness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0050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Timing resolution (ns)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88336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Energy dynamic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range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2419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CALO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parameters</a:t>
                      </a:r>
                      <a:endParaRPr lang="en-US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9964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Resolution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at 69 MeV</a:t>
                      </a:r>
                      <a:endParaRPr lang="en-US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55823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 rot="20372538">
            <a:off x="4151776" y="3727439"/>
            <a:ext cx="4529931" cy="461665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AND SO ON … TO BE FILLED IN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148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2480" y="75565"/>
            <a:ext cx="10515600" cy="1325563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This week, we will hear reports on individual system progress… no coupling yet, nor implications on the final result sensitivity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8520" y="1652904"/>
            <a:ext cx="10515600" cy="470217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beam tests at PSI</a:t>
            </a:r>
          </a:p>
          <a:p>
            <a:endParaRPr lang="en-US" dirty="0"/>
          </a:p>
          <a:p>
            <a:r>
              <a:rPr lang="en-US" dirty="0" smtClean="0"/>
              <a:t>Many ATAR development efforts and measurements</a:t>
            </a:r>
          </a:p>
          <a:p>
            <a:endParaRPr lang="en-US" dirty="0"/>
          </a:p>
          <a:p>
            <a:r>
              <a:rPr lang="en-US" dirty="0" smtClean="0"/>
              <a:t>How to go from MEG II LXe experience to a PIONEER-ready design and needed R&amp;D</a:t>
            </a:r>
          </a:p>
          <a:p>
            <a:endParaRPr lang="en-US" dirty="0"/>
          </a:p>
          <a:p>
            <a:r>
              <a:rPr lang="en-US" dirty="0" smtClean="0"/>
              <a:t>Crystal calorimeter options, using PEN CsI in a hybrid configuration</a:t>
            </a:r>
          </a:p>
          <a:p>
            <a:endParaRPr lang="en-US" dirty="0"/>
          </a:p>
          <a:p>
            <a:r>
              <a:rPr lang="en-US" dirty="0" smtClean="0"/>
              <a:t>Next-gen electronics platform ideas for digitization, triggering, and DAQ</a:t>
            </a:r>
          </a:p>
          <a:p>
            <a:endParaRPr lang="en-US" dirty="0"/>
          </a:p>
          <a:p>
            <a:r>
              <a:rPr lang="en-US" dirty="0" smtClean="0"/>
              <a:t>Simulation platforms to guide designs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01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423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we assess these given the interplay between all parameters?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583" y="1388745"/>
            <a:ext cx="11560313" cy="1005481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We need to do a pseudo analysis, following PIENU and PEN efforts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Sim group will discuss plans, run a simulation </a:t>
            </a:r>
            <a:r>
              <a:rPr lang="en-US" sz="2000" dirty="0" err="1" smtClean="0">
                <a:solidFill>
                  <a:srgbClr val="0070C0"/>
                </a:solidFill>
              </a:rPr>
              <a:t>Bootcamp</a:t>
            </a:r>
            <a:r>
              <a:rPr lang="en-US" sz="2000" dirty="0" smtClean="0">
                <a:solidFill>
                  <a:srgbClr val="0070C0"/>
                </a:solidFill>
              </a:rPr>
              <a:t> and establish target dates for realistic productions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9619" y="2050289"/>
            <a:ext cx="8281001" cy="4660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44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212725"/>
            <a:ext cx="6614160" cy="742315"/>
          </a:xfrm>
        </p:spPr>
        <p:txBody>
          <a:bodyPr/>
          <a:lstStyle/>
          <a:p>
            <a:r>
              <a:rPr lang="en-US" b="1" dirty="0" smtClean="0"/>
              <a:t>Back to practical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26440" y="1551305"/>
            <a:ext cx="6893560" cy="2649855"/>
          </a:xfrm>
        </p:spPr>
        <p:txBody>
          <a:bodyPr/>
          <a:lstStyle/>
          <a:p>
            <a:r>
              <a:rPr lang="en-US" dirty="0" smtClean="0"/>
              <a:t>Let’s learn</a:t>
            </a:r>
          </a:p>
          <a:p>
            <a:r>
              <a:rPr lang="en-US" dirty="0" smtClean="0"/>
              <a:t>Let’s encourage discussion</a:t>
            </a:r>
          </a:p>
          <a:p>
            <a:r>
              <a:rPr lang="en-US" dirty="0" smtClean="0"/>
              <a:t>Let’s use the breaks to brainstorm</a:t>
            </a:r>
          </a:p>
          <a:p>
            <a:r>
              <a:rPr lang="en-US" dirty="0" smtClean="0"/>
              <a:t>Let’s formalize our Collaboration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7160" y="0"/>
            <a:ext cx="4292600" cy="3756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139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53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dates coming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December:  -- Sim team will talk about external input “due”</a:t>
            </a:r>
          </a:p>
          <a:p>
            <a:r>
              <a:rPr lang="en-US" dirty="0" smtClean="0"/>
              <a:t>January:</a:t>
            </a:r>
          </a:p>
          <a:p>
            <a:pPr lvl="1"/>
            <a:r>
              <a:rPr lang="en-US" dirty="0" smtClean="0"/>
              <a:t>Report to PSI</a:t>
            </a:r>
          </a:p>
          <a:p>
            <a:pPr lvl="1"/>
            <a:r>
              <a:rPr lang="en-US" dirty="0" smtClean="0"/>
              <a:t>Beam time 2023 request (if we want it; discuss after talks)</a:t>
            </a:r>
          </a:p>
          <a:p>
            <a:pPr lvl="1"/>
            <a:r>
              <a:rPr lang="en-US" dirty="0" smtClean="0"/>
              <a:t>Possible  pre-proposal for R&amp;D to NSF (discuss Saturday)</a:t>
            </a:r>
          </a:p>
          <a:p>
            <a:pPr lvl="1"/>
            <a:r>
              <a:rPr lang="en-US" dirty="0" smtClean="0"/>
              <a:t>Launch major Simulation of events (discuss later)</a:t>
            </a:r>
          </a:p>
          <a:p>
            <a:r>
              <a:rPr lang="en-US" dirty="0" smtClean="0"/>
              <a:t>Feb – April</a:t>
            </a:r>
          </a:p>
          <a:p>
            <a:pPr lvl="1"/>
            <a:r>
              <a:rPr lang="en-US" dirty="0" smtClean="0"/>
              <a:t>Submission of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2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10448</TotalTime>
  <Words>747</Words>
  <Application>Microsoft Office PowerPoint</Application>
  <PresentationFormat>Widescreen</PresentationFormat>
  <Paragraphs>89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Office Theme</vt:lpstr>
      <vt:lpstr>Workshop Introduction and Meeting Goals</vt:lpstr>
      <vt:lpstr>Purpose of this meeting:  a mostly “in person” event!</vt:lpstr>
      <vt:lpstr>Beyond these more obvious comments, what would we really like to accomplish or get out of this Workshop?</vt:lpstr>
      <vt:lpstr>KPPs … example expanded (from nEDM collaboration)</vt:lpstr>
      <vt:lpstr>PIONEER examples (Phase 1) … let’s just have 2 steps</vt:lpstr>
      <vt:lpstr>This week, we will hear reports on individual system progress… no coupling yet, nor implications on the final result sensitivity</vt:lpstr>
      <vt:lpstr>How do we assess these given the interplay between all parameters?</vt:lpstr>
      <vt:lpstr>Back to practical</vt:lpstr>
      <vt:lpstr>Key dates coming 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Introduction and Meeting Goals</dc:title>
  <dc:creator>David Hertzog</dc:creator>
  <cp:lastModifiedBy>David Hertzog</cp:lastModifiedBy>
  <cp:revision>16</cp:revision>
  <dcterms:created xsi:type="dcterms:W3CDTF">2022-09-28T17:20:33Z</dcterms:created>
  <dcterms:modified xsi:type="dcterms:W3CDTF">2022-10-05T23:28:44Z</dcterms:modified>
</cp:coreProperties>
</file>