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58"/>
  </p:notesMasterIdLst>
  <p:handoutMasterIdLst>
    <p:handoutMasterId r:id="rId59"/>
  </p:handoutMasterIdLst>
  <p:sldIdLst>
    <p:sldId id="256" r:id="rId2"/>
    <p:sldId id="274" r:id="rId3"/>
    <p:sldId id="259" r:id="rId4"/>
    <p:sldId id="265" r:id="rId5"/>
    <p:sldId id="273" r:id="rId6"/>
    <p:sldId id="275" r:id="rId7"/>
    <p:sldId id="276" r:id="rId8"/>
    <p:sldId id="283" r:id="rId9"/>
    <p:sldId id="282" r:id="rId10"/>
    <p:sldId id="269" r:id="rId11"/>
    <p:sldId id="264" r:id="rId12"/>
    <p:sldId id="308" r:id="rId13"/>
    <p:sldId id="258" r:id="rId14"/>
    <p:sldId id="267" r:id="rId15"/>
    <p:sldId id="309" r:id="rId16"/>
    <p:sldId id="260" r:id="rId17"/>
    <p:sldId id="300" r:id="rId18"/>
    <p:sldId id="270" r:id="rId19"/>
    <p:sldId id="311" r:id="rId20"/>
    <p:sldId id="272" r:id="rId21"/>
    <p:sldId id="306" r:id="rId22"/>
    <p:sldId id="315" r:id="rId23"/>
    <p:sldId id="307" r:id="rId24"/>
    <p:sldId id="297" r:id="rId25"/>
    <p:sldId id="271" r:id="rId26"/>
    <p:sldId id="314" r:id="rId27"/>
    <p:sldId id="261" r:id="rId28"/>
    <p:sldId id="292" r:id="rId29"/>
    <p:sldId id="293" r:id="rId30"/>
    <p:sldId id="295" r:id="rId31"/>
    <p:sldId id="294" r:id="rId32"/>
    <p:sldId id="299" r:id="rId33"/>
    <p:sldId id="291" r:id="rId34"/>
    <p:sldId id="286" r:id="rId35"/>
    <p:sldId id="287" r:id="rId36"/>
    <p:sldId id="281" r:id="rId37"/>
    <p:sldId id="288" r:id="rId38"/>
    <p:sldId id="290" r:id="rId39"/>
    <p:sldId id="289" r:id="rId40"/>
    <p:sldId id="316" r:id="rId41"/>
    <p:sldId id="285" r:id="rId42"/>
    <p:sldId id="298" r:id="rId43"/>
    <p:sldId id="280" r:id="rId44"/>
    <p:sldId id="262" r:id="rId45"/>
    <p:sldId id="279" r:id="rId46"/>
    <p:sldId id="303" r:id="rId47"/>
    <p:sldId id="302" r:id="rId48"/>
    <p:sldId id="277" r:id="rId49"/>
    <p:sldId id="278" r:id="rId50"/>
    <p:sldId id="305" r:id="rId51"/>
    <p:sldId id="310" r:id="rId52"/>
    <p:sldId id="284" r:id="rId53"/>
    <p:sldId id="301" r:id="rId54"/>
    <p:sldId id="313" r:id="rId55"/>
    <p:sldId id="312" r:id="rId56"/>
    <p:sldId id="317" r:id="rId5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h LaBounty" initials="JL" lastIdx="15" clrIdx="0">
    <p:extLst>
      <p:ext uri="{19B8F6BF-5375-455C-9EA6-DF929625EA0E}">
        <p15:presenceInfo xmlns:p15="http://schemas.microsoft.com/office/powerpoint/2012/main" userId="d4233e25a28f673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9A24"/>
    <a:srgbClr val="FF3700"/>
    <a:srgbClr val="00B5E2"/>
    <a:srgbClr val="AF272F"/>
    <a:srgbClr val="000000"/>
    <a:srgbClr val="D5BB4C"/>
    <a:srgbClr val="EDEDEA"/>
    <a:srgbClr val="99D6EA"/>
    <a:srgbClr val="676D80"/>
    <a:srgbClr val="7C83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42" autoAdjust="0"/>
    <p:restoredTop sz="96247" autoAdjust="0"/>
  </p:normalViewPr>
  <p:slideViewPr>
    <p:cSldViewPr snapToGrid="0" snapToObjects="1" showGuides="1">
      <p:cViewPr varScale="1">
        <p:scale>
          <a:sx n="120" d="100"/>
          <a:sy n="120" d="100"/>
        </p:scale>
        <p:origin x="42" y="255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outlineViewPr>
    <p:cViewPr>
      <p:scale>
        <a:sx n="33" d="100"/>
        <a:sy n="33" d="100"/>
      </p:scale>
      <p:origin x="0" y="-262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2796" y="5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jp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g"/><Relationship Id="rId9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33548" b="11009"/>
          <a:stretch/>
        </p:blipFill>
        <p:spPr>
          <a:xfrm>
            <a:off x="-164961" y="576302"/>
            <a:ext cx="9424222" cy="2612572"/>
          </a:xfrm>
          <a:prstGeom prst="rect">
            <a:avLst/>
          </a:prstGeom>
        </p:spPr>
      </p:pic>
      <p:pic>
        <p:nvPicPr>
          <p:cNvPr id="12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4BAD5F02-C054-4448-AD39-0F3C73DDF5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708" y="4446205"/>
            <a:ext cx="1012137" cy="68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31082A-7EAE-4179-8531-29F39C033B54}"/>
              </a:ext>
            </a:extLst>
          </p:cNvPr>
          <p:cNvSpPr/>
          <p:nvPr userDrawn="1"/>
        </p:nvSpPr>
        <p:spPr>
          <a:xfrm>
            <a:off x="-17762" y="265099"/>
            <a:ext cx="9189720" cy="922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E70D87-4E93-4BDD-BB0C-ACEDD093CD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92611" y="4446205"/>
            <a:ext cx="3314109" cy="69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D7C8E7CF-0562-4271-9FCC-94BE35BA71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176FD7-70F9-4F52-A6E5-13435D4202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95287" y="25070"/>
            <a:ext cx="1829612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AB312530-BDBA-4D8A-92C4-6750AE94EDA1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C3D26BD8-B066-452C-A6EB-64C8885877D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">
            <a:extLst>
              <a:ext uri="{FF2B5EF4-FFF2-40B4-BE49-F238E27FC236}">
                <a16:creationId xmlns:a16="http://schemas.microsoft.com/office/drawing/2014/main" id="{69140FAB-F749-31FB-C095-41D9FE2DAB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95287" y="25070"/>
            <a:ext cx="1829612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5FABDCEA-5065-4DFA-9A20-F50FB20165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">
            <a:extLst>
              <a:ext uri="{FF2B5EF4-FFF2-40B4-BE49-F238E27FC236}">
                <a16:creationId xmlns:a16="http://schemas.microsoft.com/office/drawing/2014/main" id="{CD43A15E-7694-E83A-FF22-56DA8754BC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95287" y="25070"/>
            <a:ext cx="1829612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008382"/>
            <a:ext cx="8686800" cy="5173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C702AE3-8765-4106-B33E-E6C316F22EFC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57E2DF6-2CD7-4DF0-ADA1-CC3004749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180268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101DDCC5-109E-4482-82DA-4A1D8893DA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">
            <a:extLst>
              <a:ext uri="{FF2B5EF4-FFF2-40B4-BE49-F238E27FC236}">
                <a16:creationId xmlns:a16="http://schemas.microsoft.com/office/drawing/2014/main" id="{A8E2C643-E527-4579-07A8-9CF92821AB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95287" y="25070"/>
            <a:ext cx="1829612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B2AC85D3-C214-48CF-A443-3BECC5576BC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E373FC87-AE5F-45FE-8A80-56C0674DDD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">
            <a:extLst>
              <a:ext uri="{FF2B5EF4-FFF2-40B4-BE49-F238E27FC236}">
                <a16:creationId xmlns:a16="http://schemas.microsoft.com/office/drawing/2014/main" id="{4F20F2DA-1A69-2732-0B21-73C53CDFBF6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95287" y="25070"/>
            <a:ext cx="1829612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A9A151-6F54-40BC-BE12-D579B45165E3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3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A60B07D3-3FCF-4AB6-B7B0-569E565E501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">
            <a:extLst>
              <a:ext uri="{FF2B5EF4-FFF2-40B4-BE49-F238E27FC236}">
                <a16:creationId xmlns:a16="http://schemas.microsoft.com/office/drawing/2014/main" id="{03EEC091-D441-4524-33AD-7764624AD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95287" y="25070"/>
            <a:ext cx="1829612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estions/Thanks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6575C584-AA91-748E-A71C-0849AA5450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708" y="4446205"/>
            <a:ext cx="1012137" cy="68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oogle Shape;103;p1">
            <a:extLst>
              <a:ext uri="{FF2B5EF4-FFF2-40B4-BE49-F238E27FC236}">
                <a16:creationId xmlns:a16="http://schemas.microsoft.com/office/drawing/2014/main" id="{72B781CC-E3B9-6307-3805-79AB20A8E8B8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t="17371" b="13444"/>
          <a:stretch/>
        </p:blipFill>
        <p:spPr>
          <a:xfrm>
            <a:off x="195931" y="565188"/>
            <a:ext cx="2642249" cy="239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04;p1">
            <a:extLst>
              <a:ext uri="{FF2B5EF4-FFF2-40B4-BE49-F238E27FC236}">
                <a16:creationId xmlns:a16="http://schemas.microsoft.com/office/drawing/2014/main" id="{1C979E19-8A7A-C7EF-39E0-F3BF6B069323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 l="23383" t="30511" r="18289"/>
          <a:stretch/>
        </p:blipFill>
        <p:spPr>
          <a:xfrm>
            <a:off x="2858461" y="565187"/>
            <a:ext cx="2826491" cy="239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563E18A-C035-56D4-7008-C33F545CD3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233" y="565187"/>
            <a:ext cx="3262256" cy="239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9EA19F7-D1A4-47B4-9B1A-B3BAC531BD03}"/>
                  </a:ext>
                </a:extLst>
              </p:cNvPr>
              <p:cNvSpPr txBox="1"/>
              <p:nvPr userDrawn="1"/>
            </p:nvSpPr>
            <p:spPr>
              <a:xfrm>
                <a:off x="7562295" y="524175"/>
                <a:ext cx="23963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tx2"/>
                    </a:solidFill>
                  </a:rPr>
                  <a:t>First Test</a:t>
                </a:r>
                <a:r>
                  <a:rPr lang="en-US" sz="900" b="1" baseline="0" dirty="0">
                    <a:solidFill>
                      <a:schemeClr val="tx2"/>
                    </a:solidFill>
                  </a:rPr>
                  <a:t> B</a:t>
                </a:r>
                <a:r>
                  <a:rPr lang="en-US" sz="900" b="1" dirty="0">
                    <a:solidFill>
                      <a:schemeClr val="tx2"/>
                    </a:solidFill>
                  </a:rPr>
                  <a:t>eam </a:t>
                </a:r>
                <a14:m>
                  <m:oMath xmlns:m="http://schemas.openxmlformats.org/officeDocument/2006/math">
                    <m:r>
                      <a:rPr lang="en-US" sz="9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900" b="1" dirty="0">
                    <a:solidFill>
                      <a:schemeClr val="tx2"/>
                    </a:solidFill>
                  </a:rPr>
                  <a:t> PSI 2022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9EA19F7-D1A4-47B4-9B1A-B3BAC531B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7562295" y="524175"/>
                <a:ext cx="2396358" cy="230832"/>
              </a:xfrm>
              <a:prstGeom prst="rect">
                <a:avLst/>
              </a:prstGeom>
              <a:blipFill>
                <a:blip r:embed="rId7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9">
            <a:extLst>
              <a:ext uri="{FF2B5EF4-FFF2-40B4-BE49-F238E27FC236}">
                <a16:creationId xmlns:a16="http://schemas.microsoft.com/office/drawing/2014/main" id="{50E28047-D1C0-5F29-CDE2-40C2777CF75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792611" y="4446205"/>
            <a:ext cx="3314109" cy="69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7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8B1A2D3-AB07-42E2-B4F1-FD6F5D25048B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A08317-D1D5-4200-AF12-5A1FECA74DD2}"/>
              </a:ext>
            </a:extLst>
          </p:cNvPr>
          <p:cNvSpPr/>
          <p:nvPr userDrawn="1"/>
        </p:nvSpPr>
        <p:spPr>
          <a:xfrm>
            <a:off x="148435" y="4737207"/>
            <a:ext cx="8766965" cy="72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9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0.png"/><Relationship Id="rId5" Type="http://schemas.openxmlformats.org/officeDocument/2006/relationships/image" Target="../media/image38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44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5.png"/><Relationship Id="rId7" Type="http://schemas.openxmlformats.org/officeDocument/2006/relationships/image" Target="../media/image37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531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47.png"/><Relationship Id="rId4" Type="http://schemas.openxmlformats.org/officeDocument/2006/relationships/image" Target="../media/image47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8.png"/><Relationship Id="rId7" Type="http://schemas.openxmlformats.org/officeDocument/2006/relationships/image" Target="../media/image54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9.png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0.png"/><Relationship Id="rId5" Type="http://schemas.openxmlformats.org/officeDocument/2006/relationships/image" Target="../media/image591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0.png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0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0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55.png"/><Relationship Id="rId7" Type="http://schemas.openxmlformats.org/officeDocument/2006/relationships/image" Target="../media/image67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570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7" Type="http://schemas.openxmlformats.org/officeDocument/2006/relationships/image" Target="../media/image8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4" Type="http://schemas.openxmlformats.org/officeDocument/2006/relationships/image" Target="../media/image9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96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9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1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0.png"/><Relationship Id="rId4" Type="http://schemas.openxmlformats.org/officeDocument/2006/relationships/image" Target="../media/image3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3.png"/><Relationship Id="rId4" Type="http://schemas.openxmlformats.org/officeDocument/2006/relationships/image" Target="../media/image9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0.png"/><Relationship Id="rId4" Type="http://schemas.openxmlformats.org/officeDocument/2006/relationships/image" Target="../media/image11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119.png"/><Relationship Id="rId4" Type="http://schemas.openxmlformats.org/officeDocument/2006/relationships/image" Target="../media/image47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0.png"/><Relationship Id="rId7" Type="http://schemas.openxmlformats.org/officeDocument/2006/relationships/image" Target="../media/image12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13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12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0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CE6DA-CAF0-3256-33BF-3CDD5D77B4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Josh LaBounty</a:t>
            </a:r>
          </a:p>
          <a:p>
            <a:r>
              <a:rPr lang="en-US" dirty="0"/>
              <a:t>Rare Pion Decay Workshop</a:t>
            </a:r>
          </a:p>
          <a:p>
            <a:r>
              <a:rPr lang="en-US" dirty="0"/>
              <a:t>10/6/2022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B4575-8A35-28DF-0974-FEA7CBBA25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PIONEER Simulation General Results and Paths Forward</a:t>
            </a:r>
          </a:p>
        </p:txBody>
      </p:sp>
    </p:spTree>
    <p:extLst>
      <p:ext uri="{BB962C8B-B14F-4D97-AF65-F5344CB8AC3E}">
        <p14:creationId xmlns:p14="http://schemas.microsoft.com/office/powerpoint/2010/main" val="86610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971F79-0785-93B1-9BF6-9E778EAE5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38652"/>
            <a:ext cx="8686800" cy="320908"/>
          </a:xfrm>
        </p:spPr>
        <p:txBody>
          <a:bodyPr/>
          <a:lstStyle/>
          <a:p>
            <a:r>
              <a:rPr lang="en-US" dirty="0"/>
              <a:t>With any physical detector, we don’t see </a:t>
            </a:r>
            <a:br>
              <a:rPr lang="en-US" dirty="0"/>
            </a:br>
            <a:r>
              <a:rPr lang="en-US" dirty="0"/>
              <a:t>a “perfect” spectrum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04FC3-20A5-C5B3-C774-264E5115A9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D329B35-C2A3-495A-8CB6-BF84800354A8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90A0C-9BDD-B603-BDD3-F63C9EBE0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CB6ED-B5D8-56F0-D1E0-B295113CF5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E619FFA-B5D8-B645-CEB1-35C0F7474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73881" y="1241303"/>
            <a:ext cx="7981950" cy="3190875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207C90D-03E5-3433-2FCD-E97838BA6B7B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4A8541C-81EA-5722-2C4A-D27801B65DBB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9A3113-3B02-10F8-0826-FF8DB521667C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D09451-0E9C-B248-E731-A457052C9D5A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D09451-0E9C-B248-E731-A457052C9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CB96D592-F419-AC34-E1D1-E0896CB742BA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B91292AB-A4A0-477B-D60D-1F78AE6AB362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473DF1-8484-8811-DB06-227C9B8F034D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5B51240-BB7B-3302-B199-51342994F4E8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F756E4D-BC6F-09E9-0E4E-740B584B690A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592D64-BCE8-AD5A-AB60-31BB3C33C38B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592D64-BCE8-AD5A-AB60-31BB3C33C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D6B0731-6328-CF5B-42ED-17BE5BFD967E}"/>
              </a:ext>
            </a:extLst>
          </p:cNvPr>
          <p:cNvSpPr txBox="1"/>
          <p:nvPr/>
        </p:nvSpPr>
        <p:spPr>
          <a:xfrm>
            <a:off x="222250" y="737667"/>
            <a:ext cx="2148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Calo Resolution: 1.8%</a:t>
            </a:r>
          </a:p>
          <a:p>
            <a:r>
              <a:rPr lang="en-US" sz="1200" dirty="0">
                <a:solidFill>
                  <a:schemeClr val="accent4"/>
                </a:solidFill>
              </a:rPr>
              <a:t>ATAR Resolution: 20%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1668D8-2FCC-BA38-8E99-B80BE4775B3A}"/>
              </a:ext>
            </a:extLst>
          </p:cNvPr>
          <p:cNvSpPr txBox="1"/>
          <p:nvPr/>
        </p:nvSpPr>
        <p:spPr>
          <a:xfrm>
            <a:off x="49678" y="4458839"/>
            <a:ext cx="7622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Opening angle and finite length increase the tail fraction.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82EBF1-9CA6-2B0E-30B0-0E3BCF95ABF3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071577-25C3-EE9B-7072-27439E1B583C}"/>
              </a:ext>
            </a:extLst>
          </p:cNvPr>
          <p:cNvSpPr/>
          <p:nvPr/>
        </p:nvSpPr>
        <p:spPr>
          <a:xfrm>
            <a:off x="1947081" y="1369325"/>
            <a:ext cx="1410268" cy="2549742"/>
          </a:xfrm>
          <a:prstGeom prst="rect">
            <a:avLst/>
          </a:prstGeom>
          <a:solidFill>
            <a:srgbClr val="519A2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CB51D5F-5E85-6FE0-BA8C-F0E786450296}"/>
              </a:ext>
            </a:extLst>
          </p:cNvPr>
          <p:cNvSpPr/>
          <p:nvPr/>
        </p:nvSpPr>
        <p:spPr>
          <a:xfrm>
            <a:off x="6973855" y="2047164"/>
            <a:ext cx="386838" cy="1519451"/>
          </a:xfrm>
          <a:prstGeom prst="ellipse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650BC7-0158-9F8B-3700-62E6197F72B4}"/>
              </a:ext>
            </a:extLst>
          </p:cNvPr>
          <p:cNvSpPr/>
          <p:nvPr/>
        </p:nvSpPr>
        <p:spPr>
          <a:xfrm>
            <a:off x="4876800" y="1165015"/>
            <a:ext cx="3857864" cy="333931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08CAA8F-5032-A385-81ED-FE1E26BD3559}"/>
                  </a:ext>
                </a:extLst>
              </p:cNvPr>
              <p:cNvSpPr/>
              <p:nvPr/>
            </p:nvSpPr>
            <p:spPr>
              <a:xfrm>
                <a:off x="1597605" y="4136786"/>
                <a:ext cx="2127945" cy="2512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accent6"/>
                    </a:solidFill>
                  </a:rPr>
                  <a:t>Cos(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sz="1400" b="1" dirty="0">
                    <a:solidFill>
                      <a:schemeClr val="accent6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08CAA8F-5032-A385-81ED-FE1E26BD35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7605" y="4136786"/>
                <a:ext cx="2127945" cy="251297"/>
              </a:xfrm>
              <a:prstGeom prst="rect">
                <a:avLst/>
              </a:prstGeom>
              <a:blipFill>
                <a:blip r:embed="rId5"/>
                <a:stretch>
                  <a:fillRect t="-17073" b="-365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195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03E3F0-0322-7641-4A06-39A4FD63B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Physics Lists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955F3-38FC-8419-5A88-34DABB2B32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761CBB3-E169-4A24-B0C7-9F5E1246590E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91FB9-E3ED-26A6-31E0-3C2F8908BD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36DD0-C589-0D55-94E3-124D5976C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Content Placeholder 13">
            <a:extLst>
              <a:ext uri="{FF2B5EF4-FFF2-40B4-BE49-F238E27FC236}">
                <a16:creationId xmlns:a16="http://schemas.microsoft.com/office/drawing/2014/main" id="{04C859F8-732E-9D42-9644-333FB84A6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448" y="407837"/>
            <a:ext cx="5534404" cy="4143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7FCDB3-291A-CBB7-75E2-EE63EE097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666715"/>
            <a:ext cx="3022217" cy="1972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F8DDCC-8691-BF0C-7F7E-E9849FC85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983" y="2479118"/>
            <a:ext cx="2679186" cy="20374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F00BC1-66D9-02E2-B4E2-A5693A1372D6}"/>
              </a:ext>
            </a:extLst>
          </p:cNvPr>
          <p:cNvSpPr txBox="1"/>
          <p:nvPr/>
        </p:nvSpPr>
        <p:spPr>
          <a:xfrm>
            <a:off x="49678" y="4478049"/>
            <a:ext cx="8872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Geant4’s physics cannot be taken as gospel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FA9EF-1AD8-E544-1D8D-6EFC627FDAE4}"/>
              </a:ext>
            </a:extLst>
          </p:cNvPr>
          <p:cNvSpPr txBox="1"/>
          <p:nvPr/>
        </p:nvSpPr>
        <p:spPr>
          <a:xfrm>
            <a:off x="765236" y="909295"/>
            <a:ext cx="2370161" cy="71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All Events</a:t>
            </a:r>
          </a:p>
          <a:p>
            <a:r>
              <a:rPr lang="en-US" sz="1200" dirty="0">
                <a:solidFill>
                  <a:schemeClr val="accent2"/>
                </a:solidFill>
              </a:rPr>
              <a:t>Electromagnetic</a:t>
            </a:r>
          </a:p>
          <a:p>
            <a:r>
              <a:rPr lang="en-US" sz="1200" dirty="0">
                <a:solidFill>
                  <a:schemeClr val="accent3"/>
                </a:solidFill>
              </a:rPr>
              <a:t>Hadronic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DFE2B66-4723-8B8C-8CF7-C5836AC0805D}"/>
              </a:ext>
            </a:extLst>
          </p:cNvPr>
          <p:cNvSpPr/>
          <p:nvPr/>
        </p:nvSpPr>
        <p:spPr>
          <a:xfrm>
            <a:off x="2677190" y="2466859"/>
            <a:ext cx="245751" cy="259872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2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chart&#10;&#10;Description automatically generated">
            <a:extLst>
              <a:ext uri="{FF2B5EF4-FFF2-40B4-BE49-F238E27FC236}">
                <a16:creationId xmlns:a16="http://schemas.microsoft.com/office/drawing/2014/main" id="{82C169CE-6692-2E6B-96A9-56670060C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55624" y="234348"/>
            <a:ext cx="8607920" cy="45908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0C721D5-0A38-845B-6B88-941AB2A25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520910"/>
            <a:ext cx="8686800" cy="320908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Wandering Neutrons </a:t>
            </a:r>
            <a:br>
              <a:rPr lang="en-US" dirty="0">
                <a:solidFill>
                  <a:schemeClr val="accent4"/>
                </a:solidFill>
              </a:rPr>
            </a:b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FAA0F-3F7C-80C9-1A76-803408AB99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E2EC9-9930-A939-27A9-FA5804A05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73030-CEDD-6BE0-6D38-8D03C975F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81EC515-8377-4E2B-C7C1-07972E5C9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342" y="417726"/>
            <a:ext cx="2693195" cy="198934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C4D4D7B-E6D1-24CD-110D-E59D160E6E00}"/>
              </a:ext>
            </a:extLst>
          </p:cNvPr>
          <p:cNvSpPr/>
          <p:nvPr/>
        </p:nvSpPr>
        <p:spPr>
          <a:xfrm>
            <a:off x="6965576" y="1635764"/>
            <a:ext cx="468726" cy="407254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F31DFB5-ABB5-4845-DB34-6B3B9FCE76D3}"/>
              </a:ext>
            </a:extLst>
          </p:cNvPr>
          <p:cNvSpPr/>
          <p:nvPr/>
        </p:nvSpPr>
        <p:spPr>
          <a:xfrm rot="19400319">
            <a:off x="6889525" y="612582"/>
            <a:ext cx="368594" cy="712268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A85AD3-16AB-0E96-C292-11CFB9B02377}"/>
              </a:ext>
            </a:extLst>
          </p:cNvPr>
          <p:cNvSpPr txBox="1"/>
          <p:nvPr/>
        </p:nvSpPr>
        <p:spPr>
          <a:xfrm>
            <a:off x="7261799" y="1190842"/>
            <a:ext cx="903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Looks like pileup!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016157-9B5D-9BE8-5DFD-27568D1C52B6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776703" y="1412400"/>
            <a:ext cx="2076639" cy="7621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76AEF882-2E27-B349-3334-EFE6A3E618E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57591" y="2529794"/>
            <a:ext cx="2946385" cy="218828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6703854-EE8B-E1D2-C081-83E24A0F008F}"/>
              </a:ext>
            </a:extLst>
          </p:cNvPr>
          <p:cNvSpPr txBox="1"/>
          <p:nvPr/>
        </p:nvSpPr>
        <p:spPr>
          <a:xfrm>
            <a:off x="7552772" y="2529794"/>
            <a:ext cx="1123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QGSP_BERT_HP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0E4E2-FBFE-BD9D-163B-CF62278215A2}"/>
              </a:ext>
            </a:extLst>
          </p:cNvPr>
          <p:cNvSpPr txBox="1"/>
          <p:nvPr/>
        </p:nvSpPr>
        <p:spPr>
          <a:xfrm>
            <a:off x="6384012" y="4878161"/>
            <a:ext cx="2817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(more in Patrick’s talk tomorrow)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A64AF3-AA33-3DE8-8E04-DDFCA7DA8FA4}"/>
              </a:ext>
            </a:extLst>
          </p:cNvPr>
          <p:cNvSpPr txBox="1"/>
          <p:nvPr/>
        </p:nvSpPr>
        <p:spPr>
          <a:xfrm>
            <a:off x="7081376" y="2766823"/>
            <a:ext cx="1659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4"/>
                </a:solidFill>
              </a:rPr>
              <a:t>Neutrons can travel for 100’s of 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66083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64B7F-AAE6-E9A9-8CD8-38151F7BA3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CC9B4AD-2A0F-4982-A9D6-1C5D670DDC12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A76F0-2C55-69D5-9F2A-1CB1FAAE5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0DD6A-7A3F-C545-FA7F-4D2633289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22415D-39D3-1793-C6C6-6D0A41390349}"/>
              </a:ext>
            </a:extLst>
          </p:cNvPr>
          <p:cNvSpPr txBox="1"/>
          <p:nvPr/>
        </p:nvSpPr>
        <p:spPr>
          <a:xfrm>
            <a:off x="49678" y="4448865"/>
            <a:ext cx="8872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A dedicated (prototype) measurement campaign is required to tune the simulation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389950-4882-70A1-3216-5AF831FAE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701" y="444408"/>
            <a:ext cx="5161550" cy="24428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A84032C-79C1-BB48-E84F-1FA92332E6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011"/>
          <a:stretch/>
        </p:blipFill>
        <p:spPr>
          <a:xfrm>
            <a:off x="6095780" y="2794401"/>
            <a:ext cx="2323573" cy="16836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A78B6A1-3ADF-8A7F-7B14-76D0589845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7599"/>
          <a:stretch/>
        </p:blipFill>
        <p:spPr>
          <a:xfrm>
            <a:off x="3422272" y="2957705"/>
            <a:ext cx="2811523" cy="1489565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22F571A-3558-A8F7-FB12-15DB81B614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7214" y="622366"/>
            <a:ext cx="2690589" cy="379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5E48880-78A4-7DBA-E3D8-7E91DC92B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Photonuclear Effects: Measurements Required</a:t>
            </a:r>
          </a:p>
        </p:txBody>
      </p:sp>
    </p:spTree>
    <p:extLst>
      <p:ext uri="{BB962C8B-B14F-4D97-AF65-F5344CB8AC3E}">
        <p14:creationId xmlns:p14="http://schemas.microsoft.com/office/powerpoint/2010/main" val="3164134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Content Placeholder 37">
            <a:extLst>
              <a:ext uri="{FF2B5EF4-FFF2-40B4-BE49-F238E27FC236}">
                <a16:creationId xmlns:a16="http://schemas.microsoft.com/office/drawing/2014/main" id="{F7636684-1307-2DFE-B569-420E9E9A34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63907" y="2096101"/>
            <a:ext cx="7801898" cy="250348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BD41D-8B92-5041-1870-AF02B7C0D2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C9F5003-123B-491E-BC12-8A214C9B5764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E46B5-DACB-AE6D-24A6-25929F779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1A5CE-0AFF-C664-46CC-64A4164BE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D27DFA-C0A8-7907-F7F9-D560C7AF04E4}"/>
              </a:ext>
            </a:extLst>
          </p:cNvPr>
          <p:cNvSpPr txBox="1"/>
          <p:nvPr/>
        </p:nvSpPr>
        <p:spPr>
          <a:xfrm>
            <a:off x="49677" y="4478049"/>
            <a:ext cx="846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Immense challenge to design a multi-ton detector with as little dead material as possible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FE76C7-FBB7-143B-C95A-52D1E00FB96F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2A8370-9C78-55B6-0AB5-53EEDF060869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87F370-B56A-4263-F5A3-9360C2C87E4E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5CBACE-E2A2-F5ED-043F-2DC88E436354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5CBACE-E2A2-F5ED-043F-2DC88E436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F19442A-E8DA-46DE-0BB4-5FBD97220545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4BD5D6DD-2490-E1E7-525C-B375E9053F02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D67D64-A3AF-E0AF-A213-057752A2A615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EFCE6A-C52D-2C74-C7AF-A26348341885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8B33A9-8172-3329-B784-BD91005E0851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4DB3EDDB-759E-75DA-A444-10DC2404E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 Material: Beampipe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765D264-59AD-5468-EE20-8E9B9FECAE95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80E0C80-31AE-1DB3-96AD-8373CB1F6002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5C31E57-1586-FEFF-A948-C5A111050836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A36CAB0-EEE1-0E86-4D2F-9BEF3EA65D6E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719F456-5C59-EC91-8A34-8F8CBDCB77BE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AB56B49-6CFA-CFA0-4A60-68CDDF1A32AE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25B82C1-A336-2FAE-9495-04A97D8E4DC7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25B82C1-A336-2FAE-9495-04A97D8E4D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93370DAD-715F-F1AD-CD32-79F7ADD12C63}"/>
              </a:ext>
            </a:extLst>
          </p:cNvPr>
          <p:cNvSpPr txBox="1"/>
          <p:nvPr/>
        </p:nvSpPr>
        <p:spPr>
          <a:xfrm>
            <a:off x="213017" y="525822"/>
            <a:ext cx="3396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Window: 0.1 cm Be</a:t>
            </a:r>
          </a:p>
          <a:p>
            <a:r>
              <a:rPr lang="en-US" sz="1200" dirty="0">
                <a:solidFill>
                  <a:schemeClr val="accent4"/>
                </a:solidFill>
              </a:rPr>
              <a:t>Cones: 1 cm Al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DD011DC-5371-F424-D882-54B3D8B68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0814" y="536456"/>
            <a:ext cx="4962077" cy="1555455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83EC845C-B191-2B20-C991-96403CEB96E8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04BD8CB-C1E0-C580-8EC6-96D4516987EB}"/>
                  </a:ext>
                </a:extLst>
              </p:cNvPr>
              <p:cNvSpPr txBox="1"/>
              <p:nvPr/>
            </p:nvSpPr>
            <p:spPr>
              <a:xfrm>
                <a:off x="6903262" y="1272378"/>
                <a:ext cx="1257636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dirty="0"/>
                  <a:t>Resolution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.8%→2.1%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04BD8CB-C1E0-C580-8EC6-96D451698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262" y="1272378"/>
                <a:ext cx="1257636" cy="518283"/>
              </a:xfrm>
              <a:prstGeom prst="rect">
                <a:avLst/>
              </a:prstGeom>
              <a:blipFill>
                <a:blip r:embed="rId6"/>
                <a:stretch>
                  <a:fillRect l="-1449" t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1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2D9F9-E303-396E-1825-D3A5DB4825F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CE069-E506-EEFB-380F-D08BA1D912B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CB67B-F4A8-9330-930E-44211AFD625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6779E54-1E88-608D-2F6E-7B8433D9B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 Material: ATAR Readout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552AC5-8DB3-A75D-D498-B9EB7985BD0C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23B9E5-A20B-ED66-2966-A7D3BDF14ED4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98E612-957D-361B-B614-850D6A0E67A7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72F86B-DEEE-908D-7FD0-BF4746520956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72F86B-DEEE-908D-7FD0-BF4746520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E08F0213-1193-94DD-662F-430D3E9D4341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63A3AC5F-A976-AFC5-6D39-C30C8EA80E19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DE996E9-DD0E-082D-E00E-65C60336A197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EC97CD9-18A8-6C46-D37B-9C397A1A98D6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7171E6-6272-3469-A531-0CFE4F08D0A3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2CBA58D-559C-ACB6-1402-4B063C8A983E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50D4523-1001-550B-43F9-81BB5CDC8107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79479D5-6F27-FD74-DD48-27B6DAE82027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DB23B44-26CF-707B-9F19-2D87FD0097B4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31D10AC-99A4-B42C-8CA4-D9C1D1976636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5A01EF-3E39-6DD5-656F-AAB9077EB999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5A01EF-3E39-6DD5-656F-AAB9077EB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7FC22D5B-D2AB-EC7C-C156-CE67E06885AB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93CFD3-4DEB-7BC7-3AFA-FF48293049BB}"/>
              </a:ext>
            </a:extLst>
          </p:cNvPr>
          <p:cNvSpPr txBox="1"/>
          <p:nvPr/>
        </p:nvSpPr>
        <p:spPr>
          <a:xfrm>
            <a:off x="6547662" y="845841"/>
            <a:ext cx="4852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2"/>
                </a:solidFill>
              </a:rPr>
              <a:t>PCB/Epoxy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82C0160-34A0-FCF6-2A97-60E444771C3A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8D35FC9-BB78-76BA-4BD7-2138E531EBE7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AFAAB00-56D4-344B-CDA4-850D61651162}"/>
                  </a:ext>
                </a:extLst>
              </p:cNvPr>
              <p:cNvSpPr txBox="1"/>
              <p:nvPr/>
            </p:nvSpPr>
            <p:spPr>
              <a:xfrm>
                <a:off x="49677" y="4458839"/>
                <a:ext cx="90559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4"/>
                    </a:solidFill>
                  </a:rPr>
                  <a:t>Takeaway: Readouts will affect the energy loss and will capture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accent4"/>
                    </a:solidFill>
                  </a:rPr>
                  <a:t>, must be carefully engineered.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AFAAB00-56D4-344B-CDA4-850D61651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7" y="4458839"/>
                <a:ext cx="9055903" cy="338554"/>
              </a:xfrm>
              <a:prstGeom prst="rect">
                <a:avLst/>
              </a:prstGeom>
              <a:blipFill>
                <a:blip r:embed="rId4"/>
                <a:stretch>
                  <a:fillRect l="-33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B051E55E-3EB9-4E26-B69E-7065CDB8C0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591"/>
          <a:stretch/>
        </p:blipFill>
        <p:spPr>
          <a:xfrm>
            <a:off x="352241" y="2608209"/>
            <a:ext cx="8312729" cy="188036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8CC01BE-3AF3-E28B-9191-671B71BCBB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428" y="547104"/>
            <a:ext cx="6741210" cy="208963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0426B20-6721-F31C-2C74-DA449872BB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3646" y="1289851"/>
            <a:ext cx="1692002" cy="120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520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47E42600-F07F-A695-840D-F90A2D4A7D98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The tracker which exists in the PIONEER simulation is a basic sketch of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/>
                  <a:t>R-WELL Geometry</a:t>
                </a:r>
              </a:p>
              <a:p>
                <a:endParaRPr lang="en-US" dirty="0"/>
              </a:p>
              <a:p>
                <a:r>
                  <a:rPr lang="en-US" dirty="0"/>
                  <a:t>With some rough material estimates, we get an energy loss in a single Proto-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/>
                  <a:t>RWELL tracker layer </a:t>
                </a:r>
                <a:r>
                  <a:rPr lang="en-US" dirty="0">
                    <a:solidFill>
                      <a:schemeClr val="accent4"/>
                    </a:solidFill>
                  </a:rPr>
                  <a:t>on the same order as that of the Be </a:t>
                </a:r>
                <a:r>
                  <a:rPr lang="en-US" dirty="0" err="1">
                    <a:solidFill>
                      <a:schemeClr val="accent4"/>
                    </a:solidFill>
                  </a:rPr>
                  <a:t>LXe</a:t>
                </a:r>
                <a:r>
                  <a:rPr lang="en-US" dirty="0">
                    <a:solidFill>
                      <a:schemeClr val="accent4"/>
                    </a:solidFill>
                  </a:rPr>
                  <a:t> window.</a:t>
                </a:r>
              </a:p>
              <a:p>
                <a:endParaRPr lang="en-US" dirty="0"/>
              </a:p>
              <a:p>
                <a:r>
                  <a:rPr lang="en-US" dirty="0"/>
                  <a:t>Distortion to the calo energy spectrum must be kept to a minimum, and the thickness of the tracker should be incorporated as part of the ‘dead material’ budget.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47E42600-F07F-A695-840D-F90A2D4A7D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blipFill>
                <a:blip r:embed="rId2"/>
                <a:stretch>
                  <a:fillRect l="-3427" t="-1456" r="-34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Content Placeholder 28">
            <a:extLst>
              <a:ext uri="{FF2B5EF4-FFF2-40B4-BE49-F238E27FC236}">
                <a16:creationId xmlns:a16="http://schemas.microsoft.com/office/drawing/2014/main" id="{6E6B3CA0-096D-93E7-3959-354EC0641924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3"/>
          <a:srcRect/>
          <a:stretch/>
        </p:blipFill>
        <p:spPr>
          <a:xfrm>
            <a:off x="3241387" y="2372696"/>
            <a:ext cx="5881369" cy="21351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DE091-CD8E-4256-7815-8F72E60E7BF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A964A097-9456-4BF7-B0D4-83D2588EAB5B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0B9D2-465B-5D23-BBFC-239F9CD7A74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C7B80-8627-75CB-6611-F42CFB3C4C9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17656C-457D-3819-5776-47221D3D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Tracker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99F925-83D7-90F8-37E3-340928E0304A}"/>
              </a:ext>
            </a:extLst>
          </p:cNvPr>
          <p:cNvSpPr txBox="1"/>
          <p:nvPr/>
        </p:nvSpPr>
        <p:spPr>
          <a:xfrm>
            <a:off x="49677" y="4458839"/>
            <a:ext cx="846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The tracker will contribute to the low energy tail, and so any design must be lightweight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893461-FBBF-F4BC-0D71-AFBCB69B0410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468D37-A057-408C-F170-DFB890F885C6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28304E-F8A1-16E8-E4A1-19120190A6E2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CC2CC6-39CB-DA63-7780-25004176D497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CC2CC6-39CB-DA63-7780-25004176D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4B746D32-5FC0-5C15-3308-C03D762EFFC0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33B8056D-0384-69F1-5036-7D52C1597F8D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10F7DE-ECD6-8096-2F67-FC0E977FF9E5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D15BB50-32BE-97F1-3345-DAB4177D5817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161A95C-5C25-592E-4FE7-4C9DC8E99F6C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0F184F-3AF2-E130-D2F4-DF356A0CAAA2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B78D84-F3DE-9689-C5C7-BCD24C09255C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9C13500-BB3B-9FCC-A18A-326828F06B9A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2FD0CB5-1F4F-7F84-40F2-E330EBA06F23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A8994E0-12CE-884E-F5D8-857924268477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E06A9E7-757F-CDFE-C095-F6465CDA3240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E06A9E7-757F-CDFE-C095-F6465CDA3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205E80C-ED22-AEC3-AA73-ADDF98899282}"/>
              </a:ext>
            </a:extLst>
          </p:cNvPr>
          <p:cNvCxnSpPr/>
          <p:nvPr/>
        </p:nvCxnSpPr>
        <p:spPr>
          <a:xfrm>
            <a:off x="7548557" y="523098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5AE8B97-EF5D-5A20-3FD8-F9892D9429BB}"/>
              </a:ext>
            </a:extLst>
          </p:cNvPr>
          <p:cNvCxnSpPr/>
          <p:nvPr/>
        </p:nvCxnSpPr>
        <p:spPr>
          <a:xfrm>
            <a:off x="7548557" y="654923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CC51F72-2D44-4383-3AA7-7C18EEA1F981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AA113FB-550A-29CB-1BCE-AAC29272E1A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5010"/>
          <a:stretch/>
        </p:blipFill>
        <p:spPr>
          <a:xfrm>
            <a:off x="3387335" y="-23616"/>
            <a:ext cx="2403814" cy="22044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95E3D60-6A4F-DBC0-D6AA-CD4D7DA87942}"/>
              </a:ext>
            </a:extLst>
          </p:cNvPr>
          <p:cNvSpPr/>
          <p:nvPr/>
        </p:nvSpPr>
        <p:spPr>
          <a:xfrm>
            <a:off x="6124652" y="857714"/>
            <a:ext cx="904470" cy="1329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41D411-0A0E-AA88-F9C1-41F5B187C88F}"/>
              </a:ext>
            </a:extLst>
          </p:cNvPr>
          <p:cNvSpPr/>
          <p:nvPr/>
        </p:nvSpPr>
        <p:spPr>
          <a:xfrm>
            <a:off x="6126184" y="994755"/>
            <a:ext cx="904470" cy="51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34A962E-AC86-569D-5482-EB85225AD351}"/>
              </a:ext>
            </a:extLst>
          </p:cNvPr>
          <p:cNvSpPr/>
          <p:nvPr/>
        </p:nvSpPr>
        <p:spPr>
          <a:xfrm>
            <a:off x="6124851" y="1053634"/>
            <a:ext cx="904470" cy="555377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98C2A62-C3B1-F926-A40E-18EF962D7825}"/>
              </a:ext>
            </a:extLst>
          </p:cNvPr>
          <p:cNvSpPr/>
          <p:nvPr/>
        </p:nvSpPr>
        <p:spPr>
          <a:xfrm>
            <a:off x="6124652" y="1616599"/>
            <a:ext cx="904470" cy="51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9FBEC2-CFCC-BEAE-9A29-5F2022AF7931}"/>
              </a:ext>
            </a:extLst>
          </p:cNvPr>
          <p:cNvSpPr/>
          <p:nvPr/>
        </p:nvSpPr>
        <p:spPr>
          <a:xfrm>
            <a:off x="6123153" y="1676420"/>
            <a:ext cx="904470" cy="1329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B8427AC-A5D7-36BD-DFD1-AC079E3318A1}"/>
              </a:ext>
            </a:extLst>
          </p:cNvPr>
          <p:cNvSpPr/>
          <p:nvPr/>
        </p:nvSpPr>
        <p:spPr>
          <a:xfrm>
            <a:off x="6123153" y="1817933"/>
            <a:ext cx="904470" cy="13295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97B4409-A760-E26E-57AB-3E93D5086444}"/>
              </a:ext>
            </a:extLst>
          </p:cNvPr>
          <p:cNvSpPr txBox="1"/>
          <p:nvPr/>
        </p:nvSpPr>
        <p:spPr>
          <a:xfrm>
            <a:off x="6547662" y="845841"/>
            <a:ext cx="4852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2"/>
                </a:solidFill>
              </a:rPr>
              <a:t>PCB/Epoxy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B624EFA-644A-621E-5A2A-04FC0AADF167}"/>
              </a:ext>
            </a:extLst>
          </p:cNvPr>
          <p:cNvSpPr txBox="1"/>
          <p:nvPr/>
        </p:nvSpPr>
        <p:spPr>
          <a:xfrm>
            <a:off x="6546585" y="934476"/>
            <a:ext cx="4852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2"/>
                </a:solidFill>
              </a:rPr>
              <a:t>Copper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9EE856-77D3-2598-526F-29595323FDA5}"/>
              </a:ext>
            </a:extLst>
          </p:cNvPr>
          <p:cNvSpPr txBox="1"/>
          <p:nvPr/>
        </p:nvSpPr>
        <p:spPr>
          <a:xfrm>
            <a:off x="6526977" y="1154926"/>
            <a:ext cx="5337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err="1">
                <a:solidFill>
                  <a:schemeClr val="bg2"/>
                </a:solidFill>
              </a:rPr>
              <a:t>Ar</a:t>
            </a:r>
            <a:r>
              <a:rPr lang="en-US" sz="500" dirty="0">
                <a:solidFill>
                  <a:schemeClr val="bg2"/>
                </a:solidFill>
              </a:rPr>
              <a:t>/CO</a:t>
            </a:r>
            <a:r>
              <a:rPr lang="en-US" sz="500" baseline="-25000" dirty="0">
                <a:solidFill>
                  <a:schemeClr val="bg2"/>
                </a:solidFill>
              </a:rPr>
              <a:t>2</a:t>
            </a:r>
            <a:r>
              <a:rPr lang="en-US" sz="500" dirty="0">
                <a:solidFill>
                  <a:schemeClr val="bg2"/>
                </a:solidFill>
              </a:rPr>
              <a:t>/CF</a:t>
            </a:r>
            <a:r>
              <a:rPr lang="en-US" sz="500" baseline="-25000" dirty="0">
                <a:solidFill>
                  <a:schemeClr val="bg2"/>
                </a:solidFill>
              </a:rPr>
              <a:t>4</a:t>
            </a:r>
            <a:r>
              <a:rPr lang="en-US" sz="500" dirty="0">
                <a:solidFill>
                  <a:schemeClr val="bg2"/>
                </a:solidFill>
              </a:rPr>
              <a:t> (45/15/40)</a:t>
            </a:r>
            <a:br>
              <a:rPr lang="en-US" sz="500" dirty="0">
                <a:solidFill>
                  <a:schemeClr val="bg2"/>
                </a:solidFill>
              </a:rPr>
            </a:br>
            <a:r>
              <a:rPr lang="en-US" sz="500" dirty="0">
                <a:solidFill>
                  <a:schemeClr val="bg2"/>
                </a:solidFill>
              </a:rPr>
              <a:t>Gas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F052D3-0672-A91D-2E64-EB5E5C9836E7}"/>
              </a:ext>
            </a:extLst>
          </p:cNvPr>
          <p:cNvSpPr txBox="1"/>
          <p:nvPr/>
        </p:nvSpPr>
        <p:spPr>
          <a:xfrm>
            <a:off x="6527535" y="1554199"/>
            <a:ext cx="4852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2"/>
                </a:solidFill>
              </a:rPr>
              <a:t>Copper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A6FA12C-3CF8-BAC6-2ABE-744DF010E493}"/>
              </a:ext>
            </a:extLst>
          </p:cNvPr>
          <p:cNvSpPr txBox="1"/>
          <p:nvPr/>
        </p:nvSpPr>
        <p:spPr>
          <a:xfrm>
            <a:off x="6527535" y="1666257"/>
            <a:ext cx="4852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2"/>
                </a:solidFill>
              </a:rPr>
              <a:t>Kapton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1E4FB3-2D92-2EF9-91B5-6E101E6C6964}"/>
              </a:ext>
            </a:extLst>
          </p:cNvPr>
          <p:cNvSpPr txBox="1"/>
          <p:nvPr/>
        </p:nvSpPr>
        <p:spPr>
          <a:xfrm>
            <a:off x="6525618" y="1789585"/>
            <a:ext cx="4852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2"/>
                </a:solidFill>
              </a:rPr>
              <a:t>Backing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E36947C-787D-148B-FD76-30B8DBC7A8F4}"/>
                  </a:ext>
                </a:extLst>
              </p:cNvPr>
              <p:cNvSpPr txBox="1"/>
              <p:nvPr/>
            </p:nvSpPr>
            <p:spPr>
              <a:xfrm>
                <a:off x="7014718" y="1312514"/>
                <a:ext cx="205305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 mm Gas </a:t>
                </a:r>
              </a:p>
              <a:p>
                <a:r>
                  <a:rPr lang="en-US" sz="1400" dirty="0"/>
                  <a:t>1.6 mm dielectric/epoxy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sz="1400"/>
                  <a:t>(0.1</a:t>
                </a:r>
                <a:r>
                  <a:rPr lang="en-US" sz="1400" dirty="0"/>
                  <a:t>) mm copper</a:t>
                </a:r>
              </a:p>
              <a:p>
                <a:endParaRPr lang="en-US" sz="14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E36947C-787D-148B-FD76-30B8DBC7A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718" y="1312514"/>
                <a:ext cx="2053052" cy="954107"/>
              </a:xfrm>
              <a:prstGeom prst="rect">
                <a:avLst/>
              </a:prstGeom>
              <a:blipFill>
                <a:blip r:embed="rId8"/>
                <a:stretch>
                  <a:fillRect l="-893" t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Oval 45">
            <a:extLst>
              <a:ext uri="{FF2B5EF4-FFF2-40B4-BE49-F238E27FC236}">
                <a16:creationId xmlns:a16="http://schemas.microsoft.com/office/drawing/2014/main" id="{0CB08E90-D98C-F523-60F6-E8E56A12CB0F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CDCF6B7-F72E-A31B-01DB-2327ED3197B7}"/>
              </a:ext>
            </a:extLst>
          </p:cNvPr>
          <p:cNvCxnSpPr/>
          <p:nvPr/>
        </p:nvCxnSpPr>
        <p:spPr>
          <a:xfrm>
            <a:off x="6100389" y="876493"/>
            <a:ext cx="947253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D4A701-638F-9AFB-7B85-50DB61FAAE09}"/>
              </a:ext>
            </a:extLst>
          </p:cNvPr>
          <p:cNvCxnSpPr/>
          <p:nvPr/>
        </p:nvCxnSpPr>
        <p:spPr>
          <a:xfrm>
            <a:off x="6098625" y="1968537"/>
            <a:ext cx="947253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133335B9-DD9F-FBDF-9E2C-911C6FB43A7A}"/>
              </a:ext>
            </a:extLst>
          </p:cNvPr>
          <p:cNvSpPr/>
          <p:nvPr/>
        </p:nvSpPr>
        <p:spPr>
          <a:xfrm>
            <a:off x="7524310" y="610010"/>
            <a:ext cx="96808" cy="83456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606AB9-3271-29C9-80CA-A1D8BA7652AE}"/>
              </a:ext>
            </a:extLst>
          </p:cNvPr>
          <p:cNvSpPr/>
          <p:nvPr/>
        </p:nvSpPr>
        <p:spPr>
          <a:xfrm>
            <a:off x="6061850" y="790598"/>
            <a:ext cx="992608" cy="125117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D04C1C3-3EA6-393C-E8A1-67D4485DD2FF}"/>
              </a:ext>
            </a:extLst>
          </p:cNvPr>
          <p:cNvCxnSpPr>
            <a:stCxn id="50" idx="0"/>
          </p:cNvCxnSpPr>
          <p:nvPr/>
        </p:nvCxnSpPr>
        <p:spPr>
          <a:xfrm flipV="1">
            <a:off x="6558154" y="650662"/>
            <a:ext cx="966156" cy="1399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1BAF1C4-6B90-532C-F947-EC410D21E1D3}"/>
              </a:ext>
            </a:extLst>
          </p:cNvPr>
          <p:cNvCxnSpPr>
            <a:stCxn id="50" idx="3"/>
            <a:endCxn id="49" idx="2"/>
          </p:cNvCxnSpPr>
          <p:nvPr/>
        </p:nvCxnSpPr>
        <p:spPr>
          <a:xfrm flipV="1">
            <a:off x="7054458" y="693466"/>
            <a:ext cx="518256" cy="722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7139867-40AC-F294-E427-D639545B14A2}"/>
              </a:ext>
            </a:extLst>
          </p:cNvPr>
          <p:cNvCxnSpPr/>
          <p:nvPr/>
        </p:nvCxnSpPr>
        <p:spPr>
          <a:xfrm>
            <a:off x="6573006" y="700341"/>
            <a:ext cx="0" cy="14459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2DBF9E34-95E8-1592-105D-C89F41D4F5FB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3A6FFE-408F-58E2-8B7D-2799AFEEAED8}"/>
              </a:ext>
            </a:extLst>
          </p:cNvPr>
          <p:cNvSpPr txBox="1"/>
          <p:nvPr/>
        </p:nvSpPr>
        <p:spPr>
          <a:xfrm>
            <a:off x="6029837" y="4897279"/>
            <a:ext cx="3349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Thanks to Jaydeep for providing preliminary dimensions!</a:t>
            </a:r>
          </a:p>
        </p:txBody>
      </p:sp>
    </p:spTree>
    <p:extLst>
      <p:ext uri="{BB962C8B-B14F-4D97-AF65-F5344CB8AC3E}">
        <p14:creationId xmlns:p14="http://schemas.microsoft.com/office/powerpoint/2010/main" val="4150500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7CFD9EB-FA8B-207C-F9E1-3A2A83F1F45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4"/>
                    </a:solidFill>
                  </a:rPr>
                  <a:t>Aside: Truth vs. Calo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7CFD9EB-FA8B-207C-F9E1-3A2A83F1F4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65" t="-30189" b="-5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8F55F-2403-5F52-B420-2B6B471A24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4F7FD-7A1B-0BB3-5BB2-99C86A7EA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4EF72-1866-5473-80F5-FA153B431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D2CB35-97DC-3F54-76CC-BDA7103887EF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4FFA59E-3F87-C433-8A29-3AD5651A47E7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9EDA97-68E5-AD01-7B2E-254341DB4124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91C84A-9C6E-D557-0093-2784B1DA4F93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91C84A-9C6E-D557-0093-2784B1DA4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DD2ED5D0-F56D-A0E1-188C-27D236881E71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CE58D7BB-3CF5-3694-E7C3-B278A4BCB7EF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EF878F-07DA-9063-F615-B7BE247E20CA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D42F30-8720-8346-BABA-18EF131CC35D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D22643-A404-32D3-B02F-EFE8DA76A47C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86D57FB-F06D-F542-AEF5-E73D14C8204C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e>
                        <m:sup>
                          <m:r>
                            <a:rPr lang="en-US" sz="105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b="1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86D57FB-F06D-F542-AEF5-E73D14C82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68C3C56B-151A-4D2D-45FA-7B3E66B88B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/>
        </p:blipFill>
        <p:spPr>
          <a:xfrm>
            <a:off x="228600" y="925982"/>
            <a:ext cx="8672512" cy="3345699"/>
          </a:xfr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EFBC40-DECD-733F-827E-2706BED52792}"/>
              </a:ext>
            </a:extLst>
          </p:cNvPr>
          <p:cNvCxnSpPr>
            <a:cxnSpLocks/>
          </p:cNvCxnSpPr>
          <p:nvPr/>
        </p:nvCxnSpPr>
        <p:spPr>
          <a:xfrm flipH="1">
            <a:off x="3050561" y="1591082"/>
            <a:ext cx="441832" cy="18936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792435D-7F0A-571C-4DED-FD328F03982B}"/>
              </a:ext>
            </a:extLst>
          </p:cNvPr>
          <p:cNvCxnSpPr>
            <a:cxnSpLocks/>
          </p:cNvCxnSpPr>
          <p:nvPr/>
        </p:nvCxnSpPr>
        <p:spPr>
          <a:xfrm>
            <a:off x="5690027" y="1591082"/>
            <a:ext cx="2178876" cy="1955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1CAAAB-EF43-34E0-A0CB-ECEE10B463B8}"/>
              </a:ext>
            </a:extLst>
          </p:cNvPr>
          <p:cNvCxnSpPr>
            <a:stCxn id="13" idx="3"/>
          </p:cNvCxnSpPr>
          <p:nvPr/>
        </p:nvCxnSpPr>
        <p:spPr>
          <a:xfrm flipV="1">
            <a:off x="7868903" y="295835"/>
            <a:ext cx="145544" cy="296405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1329189-68B8-20AB-E06E-EBD51FEE074D}"/>
              </a:ext>
            </a:extLst>
          </p:cNvPr>
          <p:cNvSpPr txBox="1"/>
          <p:nvPr/>
        </p:nvSpPr>
        <p:spPr>
          <a:xfrm>
            <a:off x="5383412" y="130829"/>
            <a:ext cx="1862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Example: 2 Particles leaving ATAR, the higher energy one misses CALO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BE3D7EE-672F-69EB-BFB0-9E7090A07378}"/>
              </a:ext>
            </a:extLst>
          </p:cNvPr>
          <p:cNvCxnSpPr>
            <a:cxnSpLocks/>
          </p:cNvCxnSpPr>
          <p:nvPr/>
        </p:nvCxnSpPr>
        <p:spPr>
          <a:xfrm>
            <a:off x="1882370" y="925982"/>
            <a:ext cx="208516" cy="12765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F914488-CCC1-E3F8-9225-92DA8E59B7DA}"/>
                  </a:ext>
                </a:extLst>
              </p:cNvPr>
              <p:cNvSpPr txBox="1"/>
              <p:nvPr/>
            </p:nvSpPr>
            <p:spPr>
              <a:xfrm>
                <a:off x="734173" y="569814"/>
                <a:ext cx="1592859" cy="432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sz="1100" dirty="0"/>
                  <a:t> For all particles, weighted by their energy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F914488-CCC1-E3F8-9225-92DA8E59B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173" y="569814"/>
                <a:ext cx="1592859" cy="432747"/>
              </a:xfrm>
              <a:prstGeom prst="rect">
                <a:avLst/>
              </a:prstGeom>
              <a:blipFill>
                <a:blip r:embed="rId6"/>
                <a:stretch>
                  <a:fillRect b="-47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6EE7A1D-2452-E270-DA26-483820ACDF54}"/>
                  </a:ext>
                </a:extLst>
              </p:cNvPr>
              <p:cNvSpPr/>
              <p:nvPr/>
            </p:nvSpPr>
            <p:spPr>
              <a:xfrm>
                <a:off x="2993411" y="847319"/>
                <a:ext cx="3185136" cy="743763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accent4"/>
                    </a:solidFill>
                  </a:rPr>
                  <a:t>If you look at what leaves the </a:t>
                </a:r>
                <a:r>
                  <a:rPr lang="en-US" sz="1400" dirty="0" err="1">
                    <a:solidFill>
                      <a:schemeClr val="accent4"/>
                    </a:solidFill>
                  </a:rPr>
                  <a:t>atar</a:t>
                </a:r>
                <a:r>
                  <a:rPr lang="en-US" sz="1400" dirty="0">
                    <a:solidFill>
                      <a:schemeClr val="accent4"/>
                    </a:solidFill>
                  </a:rPr>
                  <a:t> vs. what enters the calo, you get two different answers for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sz="14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6EE7A1D-2452-E270-DA26-483820ACDF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411" y="847319"/>
                <a:ext cx="3185136" cy="743763"/>
              </a:xfrm>
              <a:prstGeom prst="rect">
                <a:avLst/>
              </a:prstGeom>
              <a:blipFill>
                <a:blip r:embed="rId7"/>
                <a:stretch>
                  <a:fillRect r="-190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81B8C97-394F-4A5C-ACAE-8131BF0285A6}"/>
              </a:ext>
            </a:extLst>
          </p:cNvPr>
          <p:cNvSpPr txBox="1"/>
          <p:nvPr/>
        </p:nvSpPr>
        <p:spPr>
          <a:xfrm>
            <a:off x="49677" y="4458839"/>
            <a:ext cx="846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A tracker/endcap extending beyond the Calo opening angle will help reduce tail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DEAC4C8-D68A-009F-52E7-FA96B343FBBA}"/>
              </a:ext>
            </a:extLst>
          </p:cNvPr>
          <p:cNvCxnSpPr/>
          <p:nvPr/>
        </p:nvCxnSpPr>
        <p:spPr>
          <a:xfrm>
            <a:off x="7548557" y="509997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9FB561F-43A7-4AC2-B268-8D117BCACF3F}"/>
              </a:ext>
            </a:extLst>
          </p:cNvPr>
          <p:cNvCxnSpPr/>
          <p:nvPr/>
        </p:nvCxnSpPr>
        <p:spPr>
          <a:xfrm>
            <a:off x="7548557" y="675170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7494CD2-680B-D8CA-B686-5D11E157586E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EE071C-2516-9B74-61ED-9BEC12DCAD9A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30B7BA1-7DFF-88E2-63CE-5DBC11EF0A61}"/>
              </a:ext>
            </a:extLst>
          </p:cNvPr>
          <p:cNvCxnSpPr>
            <a:stCxn id="13" idx="3"/>
          </p:cNvCxnSpPr>
          <p:nvPr/>
        </p:nvCxnSpPr>
        <p:spPr>
          <a:xfrm flipV="1">
            <a:off x="7868903" y="453358"/>
            <a:ext cx="865761" cy="1388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4ECCFFB-9414-2308-348A-B71D1455CD2C}"/>
              </a:ext>
            </a:extLst>
          </p:cNvPr>
          <p:cNvSpPr txBox="1"/>
          <p:nvPr/>
        </p:nvSpPr>
        <p:spPr>
          <a:xfrm>
            <a:off x="5807855" y="4896184"/>
            <a:ext cx="3611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Note: exaggerated opening angle to illustrate effect</a:t>
            </a:r>
          </a:p>
        </p:txBody>
      </p:sp>
    </p:spTree>
    <p:extLst>
      <p:ext uri="{BB962C8B-B14F-4D97-AF65-F5344CB8AC3E}">
        <p14:creationId xmlns:p14="http://schemas.microsoft.com/office/powerpoint/2010/main" val="277737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" grpId="0" animBg="1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C1BBD97-9A9C-5993-2BAB-F0019D7793C5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At the test beam, we were unable to achieve an acceptable rate with a 55 MeV/c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beam.</a:t>
                </a:r>
              </a:p>
              <a:p>
                <a:r>
                  <a:rPr lang="en-US" dirty="0"/>
                  <a:t>This means that we will need either: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 upstream degrader to stop the pions in the appropriate place within the ATAR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Active (Plastic Scintillator) vs. Passive (Be, reduced scattering)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Location carefully chosen to not shadow the calorimeter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 thicker ATAR, possibly with variable thickness layers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AC1BBD97-9A9C-5993-2BAB-F0019D7793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blipFill>
                <a:blip r:embed="rId2"/>
                <a:stretch>
                  <a:fillRect l="-3427" t="-1456" r="-22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FBCBADE-C36F-00AA-69A0-C74D055BF7D9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3"/>
          <a:stretch>
            <a:fillRect/>
          </a:stretch>
        </p:blipFill>
        <p:spPr>
          <a:xfrm>
            <a:off x="3543300" y="892945"/>
            <a:ext cx="5346700" cy="341952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83593-3BFE-D0F2-E11C-C4AE8861C29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856C6EF3-1E90-42C6-B940-452E1267559C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2B23E-5DC2-C581-90A8-C02600928D3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9566A-D36B-D326-0DF7-B18461047A8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B16131-B8F9-DE79-6A8A-67974C986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Beam: Tradeoffs of a Degrader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59FA6A-505A-4AC9-8774-889A002FD5F6}"/>
              </a:ext>
            </a:extLst>
          </p:cNvPr>
          <p:cNvCxnSpPr/>
          <p:nvPr/>
        </p:nvCxnSpPr>
        <p:spPr>
          <a:xfrm flipV="1">
            <a:off x="3784387" y="2754726"/>
            <a:ext cx="2935300" cy="991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0295138-26BA-D4B6-E4EB-FC46AA69832F}"/>
              </a:ext>
            </a:extLst>
          </p:cNvPr>
          <p:cNvSpPr/>
          <p:nvPr/>
        </p:nvSpPr>
        <p:spPr>
          <a:xfrm>
            <a:off x="6120333" y="2571750"/>
            <a:ext cx="430306" cy="597914"/>
          </a:xfrm>
          <a:prstGeom prst="ellips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08710CE-C3E4-A87E-4724-1A846BC3DE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264" y="694404"/>
            <a:ext cx="1544773" cy="1489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5BA048-975E-4AF0-57FF-E42B2C98718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572000" y="3480471"/>
            <a:ext cx="4414513" cy="1617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120287-2894-16EF-0FE8-44F9D45FF4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847" y="3490694"/>
            <a:ext cx="2883841" cy="1597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F154ED7-59EB-AF9A-FCA2-936747A0B4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6001" y="694404"/>
            <a:ext cx="1945371" cy="1476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7EA5BCC-5B69-E704-6D54-E6E1568B6900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56B3644-C67E-ED41-6995-77BA735BA1AE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6B3EE4-253B-D3BB-4F52-3067B4743634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8EA3CC-9866-DAB4-2BCE-3F8787F84AD0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8EA3CC-9866-DAB4-2BCE-3F8787F84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B3AFAB5-0D23-D955-47B2-6205F3F30B65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8CEBB1AF-11BA-FCC5-E1F8-845B9838D89C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602F1B-255F-215C-2C49-FD6502F5B85B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9D612F7-E2C4-697E-6F62-04F2493D5EAD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70D6C8-DB52-00A6-8687-651E885BBD16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C896394-E83D-EC4C-EE7E-3D954F1E82BE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43C3A2-7FC5-34F3-68AB-2970A25A139C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5063F8-CCD8-E709-67E1-6E4430351385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1511938-7379-C6DA-F4C6-6D929B32FA9B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3EC291B-C524-A7C8-6A3D-C2625CE17F5E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2FD76EC-8577-B1BF-CC29-CC1810CE753B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240781E-0645-9405-DE10-39C0AC668B0A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240781E-0645-9405-DE10-39C0AC668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>
            <a:extLst>
              <a:ext uri="{FF2B5EF4-FFF2-40B4-BE49-F238E27FC236}">
                <a16:creationId xmlns:a16="http://schemas.microsoft.com/office/drawing/2014/main" id="{F4C2E8F3-A89B-022E-7E03-3ED9ED4EC4FB}"/>
              </a:ext>
            </a:extLst>
          </p:cNvPr>
          <p:cNvSpPr/>
          <p:nvPr/>
        </p:nvSpPr>
        <p:spPr>
          <a:xfrm>
            <a:off x="7547321" y="534807"/>
            <a:ext cx="63658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5A26887-07C9-335E-4AC2-C865380D3A82}"/>
              </a:ext>
            </a:extLst>
          </p:cNvPr>
          <p:cNvCxnSpPr>
            <a:cxnSpLocks/>
          </p:cNvCxnSpPr>
          <p:nvPr/>
        </p:nvCxnSpPr>
        <p:spPr>
          <a:xfrm>
            <a:off x="7097633" y="592240"/>
            <a:ext cx="737380" cy="0"/>
          </a:xfrm>
          <a:prstGeom prst="straightConnector1">
            <a:avLst/>
          </a:prstGeom>
          <a:ln>
            <a:tailEnd type="stealt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CA4AB43-0604-734F-4421-FD089CB38A61}"/>
              </a:ext>
            </a:extLst>
          </p:cNvPr>
          <p:cNvCxnSpPr/>
          <p:nvPr/>
        </p:nvCxnSpPr>
        <p:spPr>
          <a:xfrm>
            <a:off x="7548557" y="509997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539AA3E-1E56-8653-CB74-7C4202E57BB2}"/>
              </a:ext>
            </a:extLst>
          </p:cNvPr>
          <p:cNvCxnSpPr/>
          <p:nvPr/>
        </p:nvCxnSpPr>
        <p:spPr>
          <a:xfrm>
            <a:off x="7548557" y="675170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4721FBA-4A84-2EFD-1159-682566F030FB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75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AD5B904-7797-CF02-65F1-33CE4E6EC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Pion Decay Locations / Decay </a:t>
            </a:r>
            <a:r>
              <a:rPr lang="en-US">
                <a:solidFill>
                  <a:schemeClr val="accent4"/>
                </a:solidFill>
              </a:rPr>
              <a:t>in Flight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0413F-99B2-47FE-EE7E-40E3B31AF0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B87A9-604C-8541-4B82-7588538301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E7710-0F02-B737-A792-6BCCA459E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D48617-77FD-C55E-854F-8878DC9D210B}"/>
              </a:ext>
            </a:extLst>
          </p:cNvPr>
          <p:cNvSpPr txBox="1"/>
          <p:nvPr/>
        </p:nvSpPr>
        <p:spPr>
          <a:xfrm>
            <a:off x="49677" y="4458839"/>
            <a:ext cx="846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ATAR tagging of pions will be essential to reject background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C531B7D-C4DE-6E0F-33CA-6E2DFE0A4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644" y="496051"/>
            <a:ext cx="6152133" cy="40528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096F7D-5E6F-75FB-8EB9-30326D5DC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192" y="1119720"/>
            <a:ext cx="2524213" cy="180858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CD719F5-547F-8F21-7BA2-9DF7D82E2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5303" y="2920248"/>
            <a:ext cx="2537224" cy="1808585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F4B0F06F-3A74-AD71-DE21-168B2082052F}"/>
              </a:ext>
            </a:extLst>
          </p:cNvPr>
          <p:cNvSpPr/>
          <p:nvPr/>
        </p:nvSpPr>
        <p:spPr>
          <a:xfrm>
            <a:off x="6681267" y="-13906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8174E6A-6DE9-D2F4-E41B-B68233FE2C9B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2D142B4-0CB6-1507-9E3D-9EA6DD7E0A4F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083C887-BD9F-3464-5DE1-C0A58EF8EE55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083C887-BD9F-3464-5DE1-C0A58EF8E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BC4906B1-7FA0-CE0A-917C-862598A22BB6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0F74A92-CF29-7389-5A46-2B2BD094A174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34EA0B2-BA8E-0388-77E3-881F2AD0E7AE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8562C29-97DF-F840-CD39-4B78433DB7ED}"/>
              </a:ext>
            </a:extLst>
          </p:cNvPr>
          <p:cNvCxnSpPr>
            <a:cxnSpLocks/>
            <a:stCxn id="49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4044D8D-4343-3569-0FC5-A0E8958F25CA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E9C10A3-4B13-8909-F528-1083B1215E3F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832B6C0-0923-705B-8F39-2B2060919987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58CF311-79D6-4E0C-8AEF-D574C35A0C9F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FD68FDA-66AD-613F-8828-98F2C8D95DC4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DE69651-464D-7887-7842-9E5F56368D91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E3C6DD3-3890-2786-65D1-036D761CD995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C40D755-DE16-E159-349D-05A49BC0BDBB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C40D755-DE16-E159-349D-05A49BC0B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D5636FE7-C3A0-C77C-D4AF-F196A87D5463}"/>
              </a:ext>
            </a:extLst>
          </p:cNvPr>
          <p:cNvSpPr/>
          <p:nvPr/>
        </p:nvSpPr>
        <p:spPr>
          <a:xfrm>
            <a:off x="7547321" y="534807"/>
            <a:ext cx="63658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9B678BB-8AA6-3DFD-85D8-A31169A8C695}"/>
              </a:ext>
            </a:extLst>
          </p:cNvPr>
          <p:cNvCxnSpPr>
            <a:cxnSpLocks/>
          </p:cNvCxnSpPr>
          <p:nvPr/>
        </p:nvCxnSpPr>
        <p:spPr>
          <a:xfrm>
            <a:off x="7097633" y="592240"/>
            <a:ext cx="737380" cy="0"/>
          </a:xfrm>
          <a:prstGeom prst="straightConnector1">
            <a:avLst/>
          </a:prstGeom>
          <a:ln>
            <a:tailEnd type="stealt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47BC114-909A-4D74-81E5-9E63D7EA7F4F}"/>
              </a:ext>
            </a:extLst>
          </p:cNvPr>
          <p:cNvCxnSpPr/>
          <p:nvPr/>
        </p:nvCxnSpPr>
        <p:spPr>
          <a:xfrm>
            <a:off x="7548557" y="509997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62D5FD6-5873-5558-8AD4-4C2DE3D865CD}"/>
              </a:ext>
            </a:extLst>
          </p:cNvPr>
          <p:cNvCxnSpPr/>
          <p:nvPr/>
        </p:nvCxnSpPr>
        <p:spPr>
          <a:xfrm>
            <a:off x="7548557" y="675170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BC52F86-2F7D-71DE-2337-E6A36247D86F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23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A51CD9B-620A-397E-7145-82C9E17533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7615" y="737788"/>
            <a:ext cx="4729277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C4DF77-E1FC-F301-745D-4A17C3FA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Technique Reminder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C6C20-D2A8-8E48-6146-9E678828D3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1B7F5-4F2A-B02E-BFBE-8160C2A722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E90F7-73F0-8175-5D7B-7FE4FD07D7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CD4ADC-0448-0E86-25E7-CB2166960033}"/>
              </a:ext>
            </a:extLst>
          </p:cNvPr>
          <p:cNvSpPr/>
          <p:nvPr/>
        </p:nvSpPr>
        <p:spPr>
          <a:xfrm>
            <a:off x="806824" y="956662"/>
            <a:ext cx="1824957" cy="2316736"/>
          </a:xfrm>
          <a:prstGeom prst="rect">
            <a:avLst/>
          </a:prstGeom>
          <a:solidFill>
            <a:srgbClr val="AF272F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1AB2AC-1675-949E-BBE8-4A9FB2881AC7}"/>
              </a:ext>
            </a:extLst>
          </p:cNvPr>
          <p:cNvSpPr/>
          <p:nvPr/>
        </p:nvSpPr>
        <p:spPr>
          <a:xfrm>
            <a:off x="2631782" y="956662"/>
            <a:ext cx="1655910" cy="2316736"/>
          </a:xfrm>
          <a:prstGeom prst="rect">
            <a:avLst/>
          </a:prstGeom>
          <a:solidFill>
            <a:srgbClr val="00B5E2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CF1360-8748-FE96-2DF0-C6AFFA5C6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006" y="407917"/>
            <a:ext cx="3612623" cy="425082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D60776C-7EF3-4F4E-AD15-733BDAD676DA}"/>
              </a:ext>
            </a:extLst>
          </p:cNvPr>
          <p:cNvSpPr/>
          <p:nvPr/>
        </p:nvSpPr>
        <p:spPr>
          <a:xfrm>
            <a:off x="5109882" y="2397418"/>
            <a:ext cx="478974" cy="1915886"/>
          </a:xfrm>
          <a:prstGeom prst="rect">
            <a:avLst/>
          </a:prstGeom>
          <a:solidFill>
            <a:srgbClr val="00B5E2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8B3F48-E203-8480-2341-C334B464C5EC}"/>
              </a:ext>
            </a:extLst>
          </p:cNvPr>
          <p:cNvSpPr/>
          <p:nvPr/>
        </p:nvSpPr>
        <p:spPr>
          <a:xfrm>
            <a:off x="5109882" y="537882"/>
            <a:ext cx="478974" cy="1859536"/>
          </a:xfrm>
          <a:prstGeom prst="rect">
            <a:avLst/>
          </a:prstGeom>
          <a:solidFill>
            <a:srgbClr val="AF272F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E6554B-345E-A67B-3D7B-59196454C6BA}"/>
              </a:ext>
            </a:extLst>
          </p:cNvPr>
          <p:cNvSpPr txBox="1"/>
          <p:nvPr/>
        </p:nvSpPr>
        <p:spPr>
          <a:xfrm>
            <a:off x="71078" y="4564316"/>
            <a:ext cx="60915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Phys. Rev. Lett. 115, 071601 (2015)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71F1FE-AA11-6DFA-BD9D-5BACDDBB85C5}"/>
              </a:ext>
            </a:extLst>
          </p:cNvPr>
          <p:cNvSpPr/>
          <p:nvPr/>
        </p:nvSpPr>
        <p:spPr>
          <a:xfrm>
            <a:off x="2920256" y="3414149"/>
            <a:ext cx="3612623" cy="163956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>
                <a:solidFill>
                  <a:schemeClr val="accent4"/>
                </a:solidFill>
              </a:rPr>
              <a:t>Requires: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>
                <a:solidFill>
                  <a:schemeClr val="accent4"/>
                </a:solidFill>
              </a:rPr>
              <a:t>Energy Resolution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>
                <a:solidFill>
                  <a:schemeClr val="accent4"/>
                </a:solidFill>
              </a:rPr>
              <a:t>Timing Resolution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>
                <a:solidFill>
                  <a:schemeClr val="accent4"/>
                </a:solidFill>
              </a:rPr>
              <a:t>Fast Triggering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85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00FD0B-85E3-4B5C-5126-4D31DD778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In order to finalize the design of the ATAR, we will need to know what the acceptable fiducial volume is.</a:t>
            </a:r>
          </a:p>
          <a:p>
            <a:endParaRPr lang="en-US" dirty="0"/>
          </a:p>
          <a:p>
            <a:r>
              <a:rPr lang="en-US" dirty="0"/>
              <a:t>This changes based on the divergence and momentum spread within the beam. </a:t>
            </a:r>
            <a:r>
              <a:rPr lang="en-US" dirty="0">
                <a:solidFill>
                  <a:schemeClr val="accent4"/>
                </a:solidFill>
              </a:rPr>
              <a:t>Having an upstream degrader will make some requirements more stringent.</a:t>
            </a:r>
            <a:endParaRPr lang="en-US" dirty="0"/>
          </a:p>
          <a:p>
            <a:endParaRPr lang="en-US" dirty="0"/>
          </a:p>
          <a:p>
            <a:r>
              <a:rPr lang="en-US" dirty="0"/>
              <a:t>Inputs about the contamination of the beam will also be crucial for simulations of 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652CE-5DA4-0F14-742A-1117E7996DDA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E9B0D-0124-4C48-FD6B-6DFFFDE6EFB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9D24E-0BDE-54D8-0BDF-DCE2A5F7133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1DBFD-7836-1089-D4B1-51CA7B76E63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87E686D-8F59-ED24-9FC9-FA070AEF0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Inputs: Realistic Phase Space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919999-F15E-8C9E-7AC0-F7642BA4B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542" y="479921"/>
            <a:ext cx="3935950" cy="30464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1A84C9-8FD1-4E1B-2F95-FE90652ECB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93979" y="3506577"/>
            <a:ext cx="4013194" cy="1470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15CCDF-DCBE-4A7B-F288-65B7B6298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26" y="3526346"/>
            <a:ext cx="3063805" cy="13019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4A2B9D-16F5-78CB-64D2-7D8FFBFAA2A4}"/>
              </a:ext>
            </a:extLst>
          </p:cNvPr>
          <p:cNvSpPr/>
          <p:nvPr/>
        </p:nvSpPr>
        <p:spPr>
          <a:xfrm>
            <a:off x="6681267" y="-13906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84CCD8A-14D0-98BE-B533-33E422DE3BA1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A56B00-BD95-3D6B-28B5-059926BCBDD6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10F651-4D53-0E51-2C19-21C9CB7ED97E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10F651-4D53-0E51-2C19-21C9CB7ED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F8FD3ABC-9042-D567-6539-DA658A7B8955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25C1B9B-392C-F5FA-407A-E3AF0CAFB150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FFE09-A53C-FFBD-0570-FB5E1AF9AA4E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A12735-5E2D-E2B2-EC65-1F557E26942A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2F2884D-6527-F0C8-3FFC-72E97E0F937A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9F0BC1D-DE8C-99B8-FA37-DE6406F915A8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C8BF0CC-DEE9-FA6B-11AA-8EB76DF169E7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C41FA7-FAA9-8F4B-5259-FC604F74D119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D7D8C94-24B1-0208-C5C0-588C6A2AD96B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6AF65AF-9B5A-52A5-62FD-5E4C4A0EE337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A0FC39F-6C1C-0A8B-A03F-14DBE886D31E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38E1B1-C920-F125-ECB4-77EBD0E29A11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38E1B1-C920-F125-ECB4-77EBD0E29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E27E1957-1EEC-3590-B7AC-C26EA243407D}"/>
              </a:ext>
            </a:extLst>
          </p:cNvPr>
          <p:cNvSpPr/>
          <p:nvPr/>
        </p:nvSpPr>
        <p:spPr>
          <a:xfrm>
            <a:off x="7547321" y="534807"/>
            <a:ext cx="63658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09EF807-DE44-7AD8-7F1A-4B60DDC9FBA0}"/>
              </a:ext>
            </a:extLst>
          </p:cNvPr>
          <p:cNvCxnSpPr>
            <a:cxnSpLocks/>
          </p:cNvCxnSpPr>
          <p:nvPr/>
        </p:nvCxnSpPr>
        <p:spPr>
          <a:xfrm>
            <a:off x="7097633" y="592240"/>
            <a:ext cx="737380" cy="0"/>
          </a:xfrm>
          <a:prstGeom prst="straightConnector1">
            <a:avLst/>
          </a:prstGeom>
          <a:ln>
            <a:tailEnd type="stealt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641452B-5398-21FA-5F30-7608807C01C1}"/>
              </a:ext>
            </a:extLst>
          </p:cNvPr>
          <p:cNvCxnSpPr/>
          <p:nvPr/>
        </p:nvCxnSpPr>
        <p:spPr>
          <a:xfrm>
            <a:off x="7548557" y="509997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21B782E-4CDF-B670-5D3B-FEED9E7BB31D}"/>
              </a:ext>
            </a:extLst>
          </p:cNvPr>
          <p:cNvCxnSpPr/>
          <p:nvPr/>
        </p:nvCxnSpPr>
        <p:spPr>
          <a:xfrm>
            <a:off x="7548557" y="675170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93DDBDB-0048-0EEE-1156-9F86A22ECF0D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04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2C7378-1D09-F87B-9517-FC24870BF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Pre-ATAR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1919-B09E-A4B3-60DD-0502589B7F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78CDA-0BAE-B473-8674-4B3D2D8C57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CA9F7-572F-D021-CABF-13513D401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FF1822-1332-EC9D-5ED0-2CEAB37EF1BE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82CCDDB-48D8-E7B6-4C21-A3DAD3E88DEA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7AC8F8-99EA-9F55-8566-721D7E23398F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9F00BC-5FDD-EF6D-86CD-13893B5FFC19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9F00BC-5FDD-EF6D-86CD-13893B5FF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8B5FF6AB-DBDA-6DB3-1184-E59F7363D54A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58992BD0-2A71-2C58-FE69-A879A93F373F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AB447C-E20E-03B5-D6C0-63FEE7825291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77C6D8-E049-EEFB-C8DC-2CE0FAA85AC0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00278C-8940-73DF-BF46-6FA07F02CF0D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BB53B2A-C2D1-2659-8FC6-623F78993359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E6C226-EC21-A9DD-E81B-FA70536438F8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311211-FCE8-FF81-4844-7BFFF9CA271C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2D12ADE-0588-B255-A53F-4F1D66D868AD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BEB5E9F-B4F2-5923-2BD8-BA476F30993B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538BC16-BE3B-2017-CED8-8699981B1B96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E7E7B52-E76B-34F1-774C-1DAAAF9C40DD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E7E7B52-E76B-34F1-774C-1DAAAF9C4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823993A3-AE9E-7244-20E8-F7E5538359DB}"/>
              </a:ext>
            </a:extLst>
          </p:cNvPr>
          <p:cNvSpPr/>
          <p:nvPr/>
        </p:nvSpPr>
        <p:spPr>
          <a:xfrm>
            <a:off x="7748302" y="534807"/>
            <a:ext cx="35933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4DEC056-2E66-9495-157E-E908EC12C6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8960" y="515493"/>
            <a:ext cx="7028133" cy="425082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6582178-7A3F-EBF2-BE28-B1DC04734A98}"/>
              </a:ext>
            </a:extLst>
          </p:cNvPr>
          <p:cNvSpPr/>
          <p:nvPr/>
        </p:nvSpPr>
        <p:spPr>
          <a:xfrm>
            <a:off x="7805245" y="1539227"/>
            <a:ext cx="627012" cy="139258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E69559F-F747-4C12-ED9C-A4D9BDEF89F4}"/>
              </a:ext>
            </a:extLst>
          </p:cNvPr>
          <p:cNvSpPr/>
          <p:nvPr/>
        </p:nvSpPr>
        <p:spPr>
          <a:xfrm>
            <a:off x="7429149" y="1540217"/>
            <a:ext cx="353932" cy="13925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6230DDC-87EA-76CE-4302-9F4BD9D184CA}"/>
              </a:ext>
            </a:extLst>
          </p:cNvPr>
          <p:cNvSpPr/>
          <p:nvPr/>
        </p:nvSpPr>
        <p:spPr>
          <a:xfrm>
            <a:off x="7695156" y="451798"/>
            <a:ext cx="277806" cy="263366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7C65402-A461-A4B3-5832-84E478D824E4}"/>
              </a:ext>
            </a:extLst>
          </p:cNvPr>
          <p:cNvSpPr/>
          <p:nvPr/>
        </p:nvSpPr>
        <p:spPr>
          <a:xfrm>
            <a:off x="7328483" y="1430354"/>
            <a:ext cx="1558101" cy="163453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A689933-F11E-1800-DDF4-A8811E6C72C9}"/>
              </a:ext>
            </a:extLst>
          </p:cNvPr>
          <p:cNvCxnSpPr/>
          <p:nvPr/>
        </p:nvCxnSpPr>
        <p:spPr>
          <a:xfrm flipH="1">
            <a:off x="7328483" y="715164"/>
            <a:ext cx="362339" cy="71519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BFDCFC-6D60-619F-BFF7-8F18290E491A}"/>
              </a:ext>
            </a:extLst>
          </p:cNvPr>
          <p:cNvCxnSpPr>
            <a:cxnSpLocks/>
          </p:cNvCxnSpPr>
          <p:nvPr/>
        </p:nvCxnSpPr>
        <p:spPr>
          <a:xfrm>
            <a:off x="7972962" y="715164"/>
            <a:ext cx="909862" cy="71519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63D1337-3E83-8E64-69FA-CB5801A5542A}"/>
                  </a:ext>
                </a:extLst>
              </p:cNvPr>
              <p:cNvSpPr txBox="1"/>
              <p:nvPr/>
            </p:nvSpPr>
            <p:spPr>
              <a:xfrm>
                <a:off x="7328483" y="3098633"/>
                <a:ext cx="150607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4"/>
                    </a:solidFill>
                  </a:rPr>
                  <a:t>48 layer LGAD (5.76 mm) @ 20%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𝝈</m:t>
                    </m:r>
                    <m:r>
                      <m:rPr>
                        <m:lit/>
                      </m:rPr>
                      <a:rPr lang="en-US" sz="16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600" b="1" dirty="0">
                    <a:solidFill>
                      <a:schemeClr val="accent4"/>
                    </a:solidFill>
                  </a:rPr>
                  <a:t> </a:t>
                </a:r>
                <a:endParaRPr lang="en-US" sz="1600" b="1" dirty="0"/>
              </a:p>
              <a:p>
                <a:r>
                  <a:rPr lang="en-US" sz="1600" b="1" dirty="0">
                    <a:solidFill>
                      <a:schemeClr val="accent3"/>
                    </a:solidFill>
                  </a:rPr>
                  <a:t>3.12 mm Si strip Pre-ATAR @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% </m:t>
                    </m:r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𝝈</m:t>
                    </m:r>
                    <m:r>
                      <m:rPr>
                        <m:lit/>
                      </m:rP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endParaRPr lang="en-US" sz="1600" b="1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63D1337-3E83-8E64-69FA-CB5801A55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8483" y="3098633"/>
                <a:ext cx="1506075" cy="1569660"/>
              </a:xfrm>
              <a:prstGeom prst="rect">
                <a:avLst/>
              </a:prstGeom>
              <a:blipFill>
                <a:blip r:embed="rId5"/>
                <a:stretch>
                  <a:fillRect l="-2024" t="-1163" b="-3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B2396846-FCE4-33C3-9281-FD18BE50407F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7C45CB3-D6E7-DB5F-D4C0-33E2451B4DEE}"/>
              </a:ext>
            </a:extLst>
          </p:cNvPr>
          <p:cNvSpPr/>
          <p:nvPr/>
        </p:nvSpPr>
        <p:spPr>
          <a:xfrm>
            <a:off x="8067435" y="2201070"/>
            <a:ext cx="81846" cy="7227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64E793-71A7-EC2A-EEEF-BCD0C66B9D94}"/>
              </a:ext>
            </a:extLst>
          </p:cNvPr>
          <p:cNvCxnSpPr/>
          <p:nvPr/>
        </p:nvCxnSpPr>
        <p:spPr>
          <a:xfrm>
            <a:off x="7548557" y="509997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9E4F1F-D5F5-7A6B-58D2-DF272A67DDE8}"/>
              </a:ext>
            </a:extLst>
          </p:cNvPr>
          <p:cNvCxnSpPr/>
          <p:nvPr/>
        </p:nvCxnSpPr>
        <p:spPr>
          <a:xfrm>
            <a:off x="7548557" y="675170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B64331C3-CFB1-3252-728B-C1D456BA2AE1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108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5F429-7B21-D40A-1868-5ED89EED2F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883B4-36E7-7931-62C5-F2E5D3C0F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1AB90-6918-15DA-94DF-0DBDF1250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89EC00-1402-4969-D214-FCA586733E95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217EEE9-60CD-3D05-A201-87DF0448C015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31297E-35BF-F863-C9B7-EBBC30E2602E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5B3A61-84F7-AFA3-883B-6F5286E95D7B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5B3A61-84F7-AFA3-883B-6F5286E95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7073D8F-9708-BEE2-4E69-FD140F6CE175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4B9E2E3-5B9D-5C64-CC64-CF63BF8AA15F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DB73A8-1ACA-8AC7-9FAF-4B1987690D11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CA3763-9691-2BAC-015E-FB8B6B405DC6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2A8D72-B924-B093-9BCB-95559AB64FC4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E46F61-6E48-D4A3-1DBC-8D535A820EA1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B1D507F-55C3-9491-0E99-F91AE13CE3B3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493F64-711A-D96A-F321-A0F27B9BA4E2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CE7738C-14F4-E286-604D-954140854FB5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66C39E-35C5-8AFF-A0F1-4DD60A02EF9C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78A86E9-35DA-1CFA-CD87-E3BBBC812708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9307425-F00F-BAE7-CB88-19D4DA584DF2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9307425-F00F-BAE7-CB88-19D4DA584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C26F1712-D13F-4633-018F-86E8C9FFFDF1}"/>
              </a:ext>
            </a:extLst>
          </p:cNvPr>
          <p:cNvSpPr/>
          <p:nvPr/>
        </p:nvSpPr>
        <p:spPr>
          <a:xfrm>
            <a:off x="7748302" y="534807"/>
            <a:ext cx="35933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407AAB-51D9-1C26-D4E2-2F2BDA0CBFB7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21C5BD9-BE5C-ACDB-AA90-547B2869D5F2}"/>
              </a:ext>
            </a:extLst>
          </p:cNvPr>
          <p:cNvCxnSpPr/>
          <p:nvPr/>
        </p:nvCxnSpPr>
        <p:spPr>
          <a:xfrm>
            <a:off x="7535539" y="516566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78D2022-C983-1672-4F0F-7E68D4E0B6D7}"/>
              </a:ext>
            </a:extLst>
          </p:cNvPr>
          <p:cNvCxnSpPr/>
          <p:nvPr/>
        </p:nvCxnSpPr>
        <p:spPr>
          <a:xfrm>
            <a:off x="7535539" y="658794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ED4DBDE-3123-78FA-1E71-95BF5B6FA4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2571750"/>
            <a:ext cx="3329737" cy="195519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A5F23F6-434C-7026-0C44-77B32DCD3DD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741414" y="1181952"/>
            <a:ext cx="5173985" cy="3334823"/>
          </a:xfrm>
          <a:prstGeom prst="rect">
            <a:avLst/>
          </a:prstGeom>
        </p:spPr>
      </p:pic>
      <p:sp>
        <p:nvSpPr>
          <p:cNvPr id="37" name="Arrow: Right 36">
            <a:extLst>
              <a:ext uri="{FF2B5EF4-FFF2-40B4-BE49-F238E27FC236}">
                <a16:creationId xmlns:a16="http://schemas.microsoft.com/office/drawing/2014/main" id="{43BDFFE7-AE49-FF1B-C6CD-0BA02B898A78}"/>
              </a:ext>
            </a:extLst>
          </p:cNvPr>
          <p:cNvSpPr/>
          <p:nvPr/>
        </p:nvSpPr>
        <p:spPr>
          <a:xfrm>
            <a:off x="3150757" y="2645269"/>
            <a:ext cx="619168" cy="32090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5E44AC7-76CF-70C9-9AE4-21EF72C47B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Final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𝑫𝑨𝑹</m:t>
                        </m:r>
                      </m:sub>
                    </m:sSub>
                  </m:oMath>
                </a14:m>
                <a:r>
                  <a:rPr lang="en-US" dirty="0"/>
                  <a:t> Positrons: 1.8%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2.5%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5E44AC7-76CF-70C9-9AE4-21EF72C47B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6"/>
                <a:stretch>
                  <a:fillRect l="-1965" t="-30189" b="-5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A4F73D8B-C975-D02A-9F23-54E470C7252B}"/>
              </a:ext>
            </a:extLst>
          </p:cNvPr>
          <p:cNvSpPr txBox="1"/>
          <p:nvPr/>
        </p:nvSpPr>
        <p:spPr>
          <a:xfrm>
            <a:off x="4221281" y="4900887"/>
            <a:ext cx="48750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/>
              <a:t>Note: Here no dead material energy ‘repair’ has been attempted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FEDEDB7-AA33-EA8F-E6DC-A64FD7A23D77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933447-BDB2-EA9F-9B7A-971B2E676505}"/>
              </a:ext>
            </a:extLst>
          </p:cNvPr>
          <p:cNvSpPr txBox="1"/>
          <p:nvPr/>
        </p:nvSpPr>
        <p:spPr>
          <a:xfrm>
            <a:off x="317182" y="694861"/>
            <a:ext cx="3441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Finally: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0.1 cm Be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2 Tracking layers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ATAR/Calo resolution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Readouts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01347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13F6B6B4-CE40-944B-9775-2F771EB79355}"/>
              </a:ext>
            </a:extLst>
          </p:cNvPr>
          <p:cNvGrpSpPr/>
          <p:nvPr/>
        </p:nvGrpSpPr>
        <p:grpSpPr>
          <a:xfrm>
            <a:off x="4817256" y="1821056"/>
            <a:ext cx="1830288" cy="1118026"/>
            <a:chOff x="4882755" y="2069655"/>
            <a:chExt cx="1830288" cy="111802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7D5C712-BBC7-D93A-ACAE-F02A925D2D04}"/>
                </a:ext>
              </a:extLst>
            </p:cNvPr>
            <p:cNvGrpSpPr/>
            <p:nvPr/>
          </p:nvGrpSpPr>
          <p:grpSpPr>
            <a:xfrm>
              <a:off x="4882755" y="2069655"/>
              <a:ext cx="1830288" cy="1118026"/>
              <a:chOff x="4945815" y="2090675"/>
              <a:chExt cx="1830288" cy="1118026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B8E8ED9A-13B1-32D7-7845-711E9F345AB8}"/>
                  </a:ext>
                </a:extLst>
              </p:cNvPr>
              <p:cNvSpPr/>
              <p:nvPr/>
            </p:nvSpPr>
            <p:spPr>
              <a:xfrm>
                <a:off x="5283436" y="2090675"/>
                <a:ext cx="1118026" cy="111802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9F5DA94-D02C-D178-0E91-CC753AC31DFC}"/>
                  </a:ext>
                </a:extLst>
              </p:cNvPr>
              <p:cNvSpPr/>
              <p:nvPr/>
            </p:nvSpPr>
            <p:spPr>
              <a:xfrm>
                <a:off x="4967703" y="2558851"/>
                <a:ext cx="1808400" cy="21020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79EFB274-4E6B-7202-C2C9-F911872B4644}"/>
                      </a:ext>
                    </a:extLst>
                  </p:cNvPr>
                  <p:cNvSpPr txBox="1"/>
                  <p:nvPr/>
                </p:nvSpPr>
                <p:spPr>
                  <a:xfrm>
                    <a:off x="5239729" y="2885940"/>
                    <a:ext cx="121312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25 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79EFB274-4E6B-7202-C2C9-F911872B464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39729" y="2885940"/>
                    <a:ext cx="1213124" cy="307777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EE53A6BD-692E-9701-6417-F6398EFBC7B5}"/>
                  </a:ext>
                </a:extLst>
              </p:cNvPr>
              <p:cNvSpPr/>
              <p:nvPr/>
            </p:nvSpPr>
            <p:spPr>
              <a:xfrm rot="5400000">
                <a:off x="4920842" y="2211505"/>
                <a:ext cx="941294" cy="891348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id="{99A10F5A-238E-883E-49C7-16EA5B80A1D2}"/>
                  </a:ext>
                </a:extLst>
              </p:cNvPr>
              <p:cNvSpPr/>
              <p:nvPr/>
            </p:nvSpPr>
            <p:spPr>
              <a:xfrm rot="16200000">
                <a:off x="5812191" y="2211505"/>
                <a:ext cx="941294" cy="891348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BD26DD2-F5B1-1C54-2056-1D7A5EFE7321}"/>
                  </a:ext>
                </a:extLst>
              </p:cNvPr>
              <p:cNvSpPr/>
              <p:nvPr/>
            </p:nvSpPr>
            <p:spPr>
              <a:xfrm>
                <a:off x="5799093" y="2608009"/>
                <a:ext cx="63658" cy="11684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4B21B7C-7C6C-D051-75CE-EB1124878118}"/>
                  </a:ext>
                </a:extLst>
              </p:cNvPr>
              <p:cNvCxnSpPr>
                <a:cxnSpLocks/>
                <a:stCxn id="17" idx="1"/>
              </p:cNvCxnSpPr>
              <p:nvPr/>
            </p:nvCxnSpPr>
            <p:spPr>
              <a:xfrm flipH="1">
                <a:off x="5100778" y="2666432"/>
                <a:ext cx="698315" cy="0"/>
              </a:xfrm>
              <a:prstGeom prst="line">
                <a:avLst/>
              </a:prstGeom>
              <a:ln w="9525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5A0E632-267B-2B15-BA7F-0D5E4D8C26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00778" y="2290255"/>
                <a:ext cx="698315" cy="353125"/>
              </a:xfrm>
              <a:prstGeom prst="line">
                <a:avLst/>
              </a:prstGeom>
              <a:ln w="9525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8203A1B1-1231-3885-121F-1FBA48D58A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38830" y="2404720"/>
                <a:ext cx="314258" cy="165523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A6AAEABA-FA98-4CDF-A808-1EE23CEB58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41485" y="2570243"/>
                <a:ext cx="387080" cy="0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2EE5D55-30B1-D65E-27C4-80930B897D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9822" y="2401089"/>
                <a:ext cx="326615" cy="169154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7BB5BFA-535C-1B24-ACFE-6BC3796321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38853" y="2752128"/>
                <a:ext cx="314258" cy="165523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8034038-C993-3B70-F534-94BC67EF74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41508" y="2755723"/>
                <a:ext cx="387080" cy="0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0319383-67B0-75F7-8142-D1A3A5695A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15081" y="2750879"/>
                <a:ext cx="326615" cy="169154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8BDE1A21-4CC0-D78E-5BE7-A8B76A2CCD3D}"/>
                      </a:ext>
                    </a:extLst>
                  </p:cNvPr>
                  <p:cNvSpPr txBox="1"/>
                  <p:nvPr/>
                </p:nvSpPr>
                <p:spPr>
                  <a:xfrm>
                    <a:off x="5030288" y="2445597"/>
                    <a:ext cx="677476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05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17</m:t>
                              </m:r>
                            </m:e>
                            <m:sup>
                              <m:r>
                                <a:rPr lang="en-US" sz="105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∘</m:t>
                              </m:r>
                            </m:sup>
                          </m:sSup>
                        </m:oMath>
                      </m:oMathPara>
                    </a14:m>
                    <a:endParaRPr lang="en-US" sz="1050" dirty="0">
                      <a:solidFill>
                        <a:schemeClr val="accent6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8BDE1A21-4CC0-D78E-5BE7-A8B76A2CCD3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30288" y="2445597"/>
                    <a:ext cx="677476" cy="26161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D5C832D-0697-7CD8-A1B6-5EC36668E37C}"/>
                  </a:ext>
                </a:extLst>
              </p:cNvPr>
              <p:cNvSpPr/>
              <p:nvPr/>
            </p:nvSpPr>
            <p:spPr>
              <a:xfrm>
                <a:off x="5541169" y="2608999"/>
                <a:ext cx="63658" cy="116845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AD33FED0-E69E-5EA2-722D-5972484D7C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91481" y="2666432"/>
                <a:ext cx="737380" cy="0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3040AC7-D20F-9CE2-35C9-89A08A15C9E7}"/>
                </a:ext>
              </a:extLst>
            </p:cNvPr>
            <p:cNvCxnSpPr/>
            <p:nvPr/>
          </p:nvCxnSpPr>
          <p:spPr>
            <a:xfrm>
              <a:off x="5451929" y="2574469"/>
              <a:ext cx="588169" cy="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20E9907-D264-85DC-D9D7-42A6C73BBB5F}"/>
                </a:ext>
              </a:extLst>
            </p:cNvPr>
            <p:cNvCxnSpPr/>
            <p:nvPr/>
          </p:nvCxnSpPr>
          <p:spPr>
            <a:xfrm>
              <a:off x="5451929" y="2716697"/>
              <a:ext cx="588169" cy="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5724CA0-71AE-DE87-22A4-D165EB3A6291}"/>
                </a:ext>
              </a:extLst>
            </p:cNvPr>
            <p:cNvSpPr/>
            <p:nvPr/>
          </p:nvSpPr>
          <p:spPr>
            <a:xfrm>
              <a:off x="5812806" y="2621715"/>
              <a:ext cx="546360" cy="45719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C7799C1F-AEDC-11F7-F088-1626E24A6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TLDR: Things Get Complicated Quickly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040EA-71C5-9E38-85EA-D5903583E5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075F5-81A0-3354-82A5-8111391F6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69A10-83AE-F59E-B0E6-3D89688CC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10" name="Content Placeholder 13">
            <a:extLst>
              <a:ext uri="{FF2B5EF4-FFF2-40B4-BE49-F238E27FC236}">
                <a16:creationId xmlns:a16="http://schemas.microsoft.com/office/drawing/2014/main" id="{D00D3598-1F5E-B2C1-F01B-B5F4774233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961"/>
          <a:stretch/>
        </p:blipFill>
        <p:spPr>
          <a:xfrm>
            <a:off x="-8142" y="533605"/>
            <a:ext cx="2909952" cy="2077416"/>
          </a:xfrm>
          <a:prstGeom prst="rect">
            <a:avLst/>
          </a:prstGeom>
        </p:spPr>
      </p:pic>
      <p:pic>
        <p:nvPicPr>
          <p:cNvPr id="11" name="Content Placeholder 13">
            <a:extLst>
              <a:ext uri="{FF2B5EF4-FFF2-40B4-BE49-F238E27FC236}">
                <a16:creationId xmlns:a16="http://schemas.microsoft.com/office/drawing/2014/main" id="{2E502009-165A-6B1F-6446-B067BF6FC0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45" r="635"/>
          <a:stretch/>
        </p:blipFill>
        <p:spPr>
          <a:xfrm>
            <a:off x="89039" y="2625925"/>
            <a:ext cx="2456638" cy="207741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4BF7D3B-A4F4-3860-DD1C-21E428902951}"/>
              </a:ext>
            </a:extLst>
          </p:cNvPr>
          <p:cNvSpPr/>
          <p:nvPr/>
        </p:nvSpPr>
        <p:spPr>
          <a:xfrm>
            <a:off x="3477882" y="3120487"/>
            <a:ext cx="2188236" cy="10104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+ Pileup</a:t>
            </a:r>
          </a:p>
          <a:p>
            <a:r>
              <a:rPr lang="en-US" sz="1400" dirty="0"/>
              <a:t>+ Reconstruction effects</a:t>
            </a:r>
          </a:p>
          <a:p>
            <a:r>
              <a:rPr lang="en-US" sz="1400" dirty="0"/>
              <a:t>+ Detector response </a:t>
            </a:r>
          </a:p>
          <a:p>
            <a:r>
              <a:rPr lang="en-US" sz="1400" dirty="0"/>
              <a:t>(see later talks)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EF419BC-B629-75AA-6D1E-62E1E1290C1F}"/>
              </a:ext>
            </a:extLst>
          </p:cNvPr>
          <p:cNvGrpSpPr/>
          <p:nvPr/>
        </p:nvGrpSpPr>
        <p:grpSpPr>
          <a:xfrm>
            <a:off x="2805764" y="1840577"/>
            <a:ext cx="1213124" cy="1218510"/>
            <a:chOff x="3233150" y="727058"/>
            <a:chExt cx="1213124" cy="121851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1716123-D1CA-79A4-CA37-DA65F6874A91}"/>
                </a:ext>
              </a:extLst>
            </p:cNvPr>
            <p:cNvSpPr/>
            <p:nvPr/>
          </p:nvSpPr>
          <p:spPr>
            <a:xfrm>
              <a:off x="3280699" y="727058"/>
              <a:ext cx="1118026" cy="11180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CE19DEF-6E6E-1470-A0AE-895B6853AB75}"/>
                </a:ext>
              </a:extLst>
            </p:cNvPr>
            <p:cNvSpPr/>
            <p:nvPr/>
          </p:nvSpPr>
          <p:spPr>
            <a:xfrm>
              <a:off x="3486441" y="938969"/>
              <a:ext cx="694205" cy="6942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E949C13-0820-24C1-9DF8-3D9628693A3C}"/>
                </a:ext>
              </a:extLst>
            </p:cNvPr>
            <p:cNvSpPr/>
            <p:nvPr/>
          </p:nvSpPr>
          <p:spPr>
            <a:xfrm>
              <a:off x="3766160" y="1151281"/>
              <a:ext cx="124051" cy="30306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4F92162-EE56-4FC6-B7D7-1317860B52F2}"/>
                    </a:ext>
                  </a:extLst>
                </p:cNvPr>
                <p:cNvSpPr txBox="1"/>
                <p:nvPr/>
              </p:nvSpPr>
              <p:spPr>
                <a:xfrm>
                  <a:off x="3233150" y="1483903"/>
                  <a:ext cx="121312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4F92162-EE56-4FC6-B7D7-1317860B52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33150" y="1483903"/>
                  <a:ext cx="1213124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E5551A9-7A09-2423-6277-736E1894D9C0}"/>
                </a:ext>
              </a:extLst>
            </p:cNvPr>
            <p:cNvSpPr/>
            <p:nvPr/>
          </p:nvSpPr>
          <p:spPr>
            <a:xfrm>
              <a:off x="3810248" y="1275710"/>
              <a:ext cx="46200" cy="44875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68857E5-2DE5-4050-DCBE-18B46AEC1678}"/>
              </a:ext>
            </a:extLst>
          </p:cNvPr>
          <p:cNvSpPr/>
          <p:nvPr/>
        </p:nvSpPr>
        <p:spPr>
          <a:xfrm>
            <a:off x="4030248" y="2152682"/>
            <a:ext cx="902706" cy="49381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6CC39E7-D6DA-F270-E85F-093182EA8C6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178364" y="2661470"/>
            <a:ext cx="2785085" cy="208074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E014D9-F243-B7CF-1657-D904D05D039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316610" y="550523"/>
            <a:ext cx="2844717" cy="19355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EC3237-02C2-A210-A155-8102A29F6BEF}"/>
                  </a:ext>
                </a:extLst>
              </p:cNvPr>
              <p:cNvSpPr txBox="1"/>
              <p:nvPr/>
            </p:nvSpPr>
            <p:spPr>
              <a:xfrm>
                <a:off x="7922978" y="2738515"/>
                <a:ext cx="991049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−0.5≤</m:t>
                      </m:r>
                      <m:func>
                        <m:funcPr>
                          <m:ctrlPr>
                            <a:rPr lang="en-US" sz="7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700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7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7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  <m:r>
                        <a:rPr lang="en-US" sz="7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≤0.5</m:t>
                      </m:r>
                    </m:oMath>
                  </m:oMathPara>
                </a14:m>
                <a:endParaRPr lang="en-US" sz="7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EC3237-02C2-A210-A155-8102A29F6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978" y="2738515"/>
                <a:ext cx="991049" cy="20005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012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9CBAB97-0CF6-B9D7-821E-C25CF3C3EB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87" b="22957"/>
          <a:stretch/>
        </p:blipFill>
        <p:spPr>
          <a:xfrm>
            <a:off x="542479" y="3124824"/>
            <a:ext cx="2312805" cy="1577739"/>
          </a:xfrm>
          <a:prstGeom prst="rect">
            <a:avLst/>
          </a:prstGeom>
          <a:ln>
            <a:noFill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DBD7E6-3FC5-1509-4E8A-DBC398B0C7F1}"/>
                  </a:ext>
                </a:extLst>
              </p:cNvPr>
              <p:cNvSpPr>
                <a:spLocks noGrp="1"/>
              </p:cNvSpPr>
              <p:nvPr>
                <p:ph sz="half" idx="15"/>
              </p:nvPr>
            </p:nvSpPr>
            <p:spPr>
              <a:xfrm>
                <a:off x="3542715" y="560389"/>
                <a:ext cx="5347605" cy="3767006"/>
              </a:xfrm>
            </p:spPr>
            <p:txBody>
              <a:bodyPr/>
              <a:lstStyle/>
              <a:p>
                <a:r>
                  <a:rPr lang="en-US" dirty="0"/>
                  <a:t>Critical Inputs: Dec 12</a:t>
                </a:r>
                <a:r>
                  <a:rPr lang="en-US" baseline="30000" dirty="0"/>
                  <a:t>th</a:t>
                </a:r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Best guess at all geometries</a:t>
                </a:r>
              </a:p>
              <a:p>
                <a:pPr lvl="1"/>
                <a:r>
                  <a:rPr lang="en-US" dirty="0"/>
                  <a:t>Event combination (pileup generation, etc.)</a:t>
                </a:r>
              </a:p>
              <a:p>
                <a:r>
                  <a:rPr lang="en-US" dirty="0"/>
                  <a:t>External Inputs: Jan 15</a:t>
                </a:r>
                <a:r>
                  <a:rPr lang="en-US" baseline="30000" dirty="0"/>
                  <a:t>th</a:t>
                </a:r>
                <a:endParaRPr lang="en-US" dirty="0"/>
              </a:p>
              <a:p>
                <a:pPr lvl="1"/>
                <a:r>
                  <a:rPr lang="en-US" dirty="0"/>
                  <a:t>Detector response functions</a:t>
                </a:r>
              </a:p>
              <a:p>
                <a:pPr lvl="1"/>
                <a:r>
                  <a:rPr lang="en-US" dirty="0"/>
                  <a:t>Initial analysis features</a:t>
                </a:r>
              </a:p>
              <a:p>
                <a:r>
                  <a:rPr lang="en-US" dirty="0"/>
                  <a:t>Campaign Launches: Jan 31</a:t>
                </a:r>
                <a:r>
                  <a:rPr lang="en-US" baseline="30000" dirty="0"/>
                  <a:t>st</a:t>
                </a:r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~2e9 unbiased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decays</a:t>
                </a:r>
              </a:p>
              <a:p>
                <a:pPr lvl="1"/>
                <a:r>
                  <a:rPr lang="en-US" dirty="0"/>
                  <a:t>~70 TB of raw simulation data, equivalent amount of reconstructed data</a:t>
                </a:r>
              </a:p>
              <a:p>
                <a:r>
                  <a:rPr lang="en-US" dirty="0"/>
                  <a:t>Afterwards: Analysis Challenge (Feb-March)</a:t>
                </a:r>
              </a:p>
              <a:p>
                <a:pPr lvl="1"/>
                <a:r>
                  <a:rPr lang="en-US" dirty="0"/>
                  <a:t>Replicate a PIENU style analysis using the simulated data and ‘realistic’ detector response</a:t>
                </a:r>
              </a:p>
              <a:p>
                <a:pPr lvl="1"/>
                <a:r>
                  <a:rPr lang="en-US" dirty="0"/>
                  <a:t>Cut the collaborations teeth on big data processing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DBD7E6-3FC5-1509-4E8A-DBC398B0C7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5"/>
              </p:nvPr>
            </p:nvSpPr>
            <p:spPr>
              <a:xfrm>
                <a:off x="3542715" y="560389"/>
                <a:ext cx="5347605" cy="3767006"/>
              </a:xfrm>
              <a:blipFill>
                <a:blip r:embed="rId3"/>
                <a:stretch>
                  <a:fillRect l="-2395" t="-2104" r="-2052" b="-11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4EFF4-570A-7DFC-35AE-0164D8461AA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3C730-3491-25AC-20AB-F744A6C9FA2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66D15-A6F9-2ED2-F176-9AF5AA667CA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441C23F-B785-309D-F10A-5D10DA2F1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Proposal: Simulation Data Challenge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758E0145-8F3B-986C-3E71-C2090592CF5E}"/>
              </a:ext>
            </a:extLst>
          </p:cNvPr>
          <p:cNvSpPr/>
          <p:nvPr/>
        </p:nvSpPr>
        <p:spPr>
          <a:xfrm>
            <a:off x="1479550" y="2330450"/>
            <a:ext cx="527050" cy="100965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0BB8197-5EAC-CF74-E746-FA28C46B6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7" y="713920"/>
            <a:ext cx="2301440" cy="18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F0B6D41-8A5C-5477-D9AE-F94512272DEF}"/>
              </a:ext>
            </a:extLst>
          </p:cNvPr>
          <p:cNvSpPr/>
          <p:nvPr/>
        </p:nvSpPr>
        <p:spPr>
          <a:xfrm>
            <a:off x="1871341" y="4275766"/>
            <a:ext cx="5580645" cy="80645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Hope to refine and push forward this idea during the workshop!</a:t>
            </a:r>
          </a:p>
        </p:txBody>
      </p:sp>
    </p:spTree>
    <p:extLst>
      <p:ext uri="{BB962C8B-B14F-4D97-AF65-F5344CB8AC3E}">
        <p14:creationId xmlns:p14="http://schemas.microsoft.com/office/powerpoint/2010/main" val="315136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06FECCF-39EA-2A0D-9FDC-2F6894FD5AA7}"/>
              </a:ext>
            </a:extLst>
          </p:cNvPr>
          <p:cNvSpPr txBox="1">
            <a:spLocks/>
          </p:cNvSpPr>
          <p:nvPr/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The PIONEER Simulation is helping to tackle big design choices, with many knobs to turn. Challenges are large, but not insurmountable.</a:t>
            </a:r>
          </a:p>
          <a:p>
            <a:pPr marL="0" indent="0">
              <a:buFont typeface="Arial" charset="0"/>
              <a:buNone/>
            </a:pPr>
            <a:r>
              <a:rPr lang="en-US" dirty="0"/>
              <a:t>Takeaways:</a:t>
            </a:r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r>
              <a:rPr lang="en-US" dirty="0"/>
              <a:t>Thank you!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BEC911-B66F-6829-A538-6C3DBCB2F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1651502"/>
            <a:ext cx="8672513" cy="2356099"/>
          </a:xfrm>
        </p:spPr>
        <p:txBody>
          <a:bodyPr numCol="2"/>
          <a:lstStyle/>
          <a:p>
            <a:r>
              <a:rPr lang="en-US" sz="1400" dirty="0"/>
              <a:t>Radiative/scattering processes matter!</a:t>
            </a:r>
          </a:p>
          <a:p>
            <a:r>
              <a:rPr lang="en-US" sz="1400" dirty="0"/>
              <a:t>We may need to recombine multiple tracks/event</a:t>
            </a:r>
          </a:p>
          <a:p>
            <a:r>
              <a:rPr lang="en-US" sz="1400" dirty="0"/>
              <a:t>ATAR impact on CALO Resolution is highest ⊥ to the beam</a:t>
            </a:r>
          </a:p>
          <a:p>
            <a:r>
              <a:rPr lang="en-US" sz="1400" dirty="0"/>
              <a:t>An ATAR with poor energy resolution can be deadly</a:t>
            </a:r>
          </a:p>
          <a:p>
            <a:r>
              <a:rPr lang="en-US" sz="1400" dirty="0"/>
              <a:t>ATAR should be as live as possible, but small dead layers aren’t a disaster</a:t>
            </a:r>
          </a:p>
          <a:p>
            <a:r>
              <a:rPr lang="en-US" sz="1400" dirty="0"/>
              <a:t>Opening angle and finite length increase the tail fraction.</a:t>
            </a:r>
          </a:p>
          <a:p>
            <a:r>
              <a:rPr lang="en-US" sz="1400" dirty="0"/>
              <a:t>Geant4’s physics cannot be taken as gospel</a:t>
            </a:r>
          </a:p>
          <a:p>
            <a:r>
              <a:rPr lang="en-US" sz="1400" dirty="0"/>
              <a:t>A dedicated prototype measurement campaign is required to tune the simulation</a:t>
            </a:r>
          </a:p>
          <a:p>
            <a:r>
              <a:rPr lang="en-US" sz="1400" dirty="0"/>
              <a:t>Immense (but necessary) challenge to design a multi-ton detector with as little dead material as possible</a:t>
            </a:r>
          </a:p>
          <a:p>
            <a:r>
              <a:rPr lang="en-US" sz="1400" dirty="0"/>
              <a:t>The tracker will contribute to the low energy tail, and so any design must be lightweight</a:t>
            </a:r>
          </a:p>
          <a:p>
            <a:r>
              <a:rPr lang="en-US" sz="1400" dirty="0"/>
              <a:t>A tracker/endcap extending beyond the Calo opening angle will help reduce tail</a:t>
            </a:r>
          </a:p>
          <a:p>
            <a:r>
              <a:rPr lang="en-US" sz="1400" dirty="0"/>
              <a:t>ATAR tagging of pions will be essential to reject background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A0CDC4-6A7A-3348-0187-36AC7F054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A94B8-1AC7-F95E-926F-F68352DFE1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3A441-E4C6-24D4-A577-671D89CFAF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AD266-8792-601B-8FD3-C644BA8C9D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3D9DEF-DC1D-EE77-8DBC-E9E4E62309C0}"/>
              </a:ext>
            </a:extLst>
          </p:cNvPr>
          <p:cNvSpPr/>
          <p:nvPr/>
        </p:nvSpPr>
        <p:spPr>
          <a:xfrm>
            <a:off x="1988190" y="4273378"/>
            <a:ext cx="5175305" cy="8079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Some more exciting simulation results to see in the next few days!</a:t>
            </a:r>
          </a:p>
        </p:txBody>
      </p:sp>
    </p:spTree>
    <p:extLst>
      <p:ext uri="{BB962C8B-B14F-4D97-AF65-F5344CB8AC3E}">
        <p14:creationId xmlns:p14="http://schemas.microsoft.com/office/powerpoint/2010/main" val="5891261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F9B9DB-8279-7476-5A82-FB7F61295D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7D73AE-9BBB-7F8D-868B-43D6BA6935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41643327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7C8B7A-5AA6-5B01-0FA5-2616E33A14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F4FB2-B57D-0DBB-CA7C-C63195A60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Backups</a:t>
            </a:r>
          </a:p>
        </p:txBody>
      </p:sp>
    </p:spTree>
    <p:extLst>
      <p:ext uri="{BB962C8B-B14F-4D97-AF65-F5344CB8AC3E}">
        <p14:creationId xmlns:p14="http://schemas.microsoft.com/office/powerpoint/2010/main" val="991458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77F8AD-F3D2-4F77-912E-8FE929998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ATAR Group is working hard to make this detector a reality</a:t>
            </a:r>
          </a:p>
          <a:p>
            <a:endParaRPr lang="en-US" dirty="0"/>
          </a:p>
          <a:p>
            <a:r>
              <a:rPr lang="en-US" dirty="0"/>
              <a:t>We will see a lot of interesting talks from them 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Hardware design/implementation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Modelling detector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Event reconstruction</a:t>
            </a:r>
          </a:p>
          <a:p>
            <a:endParaRPr lang="en-US" dirty="0"/>
          </a:p>
          <a:p>
            <a:r>
              <a:rPr lang="en-US" dirty="0"/>
              <a:t>And much more!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0C192BE-DFDE-A9F9-5F23-30E6097C7FED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0737B-8F8B-B9F6-FF50-8D9C7BE13F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91673-78B7-AF57-2A03-0B8EE44B81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AC03-1ED1-A1FB-FE2E-9EE00D68B6E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CD9426-D17B-217F-92CB-D89B1420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Works In Progress: ATAR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E7C372-D889-807E-9B03-096E83378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844" y="670447"/>
            <a:ext cx="5339344" cy="386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945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77F8AD-F3D2-4F77-912E-8FE929998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Input from MEG, PANDAX, and more will be invaluable in forging a path forward.</a:t>
            </a:r>
          </a:p>
          <a:p>
            <a:endParaRPr lang="en-US" dirty="0"/>
          </a:p>
          <a:p>
            <a:r>
              <a:rPr lang="en-US" dirty="0"/>
              <a:t>Many talks from those sharing their experiences with </a:t>
            </a:r>
            <a:r>
              <a:rPr lang="en-US" dirty="0" err="1"/>
              <a:t>LXe</a:t>
            </a:r>
            <a:r>
              <a:rPr lang="en-US" dirty="0"/>
              <a:t> and those in PIONEER beginning to develop tools to understand it.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0C192BE-DFDE-A9F9-5F23-30E6097C7FED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0737B-8F8B-B9F6-FF50-8D9C7BE13F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91673-78B7-AF57-2A03-0B8EE44B81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AC03-1ED1-A1FB-FE2E-9EE00D68B6E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CD9426-D17B-217F-92CB-D89B1420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Works In Progress: </a:t>
            </a:r>
            <a:r>
              <a:rPr lang="en-US" dirty="0" err="1">
                <a:solidFill>
                  <a:schemeClr val="accent3"/>
                </a:solidFill>
              </a:rPr>
              <a:t>LXe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0409F3-CC88-A394-EA53-7D89C4EC4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136" y="3784255"/>
            <a:ext cx="5161550" cy="4908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0159E2-CAA5-9C25-495D-324D6C3A3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188" y="4295683"/>
            <a:ext cx="5161550" cy="4179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05CFF4-EBAE-A64C-BD20-35E3BFE885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7188" y="3258834"/>
            <a:ext cx="5138498" cy="49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5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9DB25A-3069-CCA1-068F-B494C99B1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the Simulation?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4E52F-F372-E723-C8B6-D22A884767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8B4A666-D402-4E97-8F66-3E98D731E737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92479-8327-988F-1358-929E843480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EB293-C6C1-F0CD-E8E2-E1FE1CA30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1" name="Calo_Animation">
            <a:hlinkClick r:id="" action="ppaction://media"/>
            <a:extLst>
              <a:ext uri="{FF2B5EF4-FFF2-40B4-BE49-F238E27FC236}">
                <a16:creationId xmlns:a16="http://schemas.microsoft.com/office/drawing/2014/main" id="{35A37C29-6BE2-01C0-263E-16D5B8BE890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4948" y="538956"/>
            <a:ext cx="7419816" cy="4173538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45BBA37-1B94-DC38-E983-671E9D45B783}"/>
              </a:ext>
            </a:extLst>
          </p:cNvPr>
          <p:cNvSpPr/>
          <p:nvPr/>
        </p:nvSpPr>
        <p:spPr>
          <a:xfrm>
            <a:off x="5768454" y="3769305"/>
            <a:ext cx="3318396" cy="133254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+ Optical Models for all materials (</a:t>
            </a:r>
            <a:r>
              <a:rPr lang="en-US" sz="1400" dirty="0" err="1"/>
              <a:t>LXe</a:t>
            </a:r>
            <a:r>
              <a:rPr lang="en-US" sz="1400" dirty="0"/>
              <a:t>, LYSO, Al, Si…)</a:t>
            </a:r>
          </a:p>
          <a:p>
            <a:r>
              <a:rPr lang="en-US" sz="1400" dirty="0"/>
              <a:t>+ Calorimeter Outer shell/readouts (not shown here)</a:t>
            </a:r>
          </a:p>
          <a:p>
            <a:r>
              <a:rPr lang="en-US" sz="1400" dirty="0"/>
              <a:t>+ reconstruction</a:t>
            </a:r>
          </a:p>
          <a:p>
            <a:r>
              <a:rPr lang="en-US" sz="1400" dirty="0"/>
              <a:t>+ …</a:t>
            </a:r>
          </a:p>
        </p:txBody>
      </p:sp>
    </p:spTree>
    <p:extLst>
      <p:ext uri="{BB962C8B-B14F-4D97-AF65-F5344CB8AC3E}">
        <p14:creationId xmlns:p14="http://schemas.microsoft.com/office/powerpoint/2010/main" val="262298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7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78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77F8AD-F3D2-4F77-912E-8FE929998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0C192BE-DFDE-A9F9-5F23-30E6097C7FED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0737B-8F8B-B9F6-FF50-8D9C7BE13F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91673-78B7-AF57-2A03-0B8EE44B81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AC03-1ED1-A1FB-FE2E-9EE00D68B6E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CD9426-D17B-217F-92CB-D89B1420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Works In Progress: Beam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546030-2D6D-0A6A-3C4F-DDC0D359E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765" y="3884598"/>
            <a:ext cx="4692318" cy="79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34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77F8AD-F3D2-4F77-912E-8FE929998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0C192BE-DFDE-A9F9-5F23-30E6097C7FED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0737B-8F8B-B9F6-FF50-8D9C7BE13F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91673-78B7-AF57-2A03-0B8EE44B81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AC03-1ED1-A1FB-FE2E-9EE00D68B6E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CD9426-D17B-217F-92CB-D89B1420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Works In Progress: Tracker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48FB49-84E8-E562-6D77-A52AA7958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715" y="4234497"/>
            <a:ext cx="5290359" cy="425831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BFB8FB27-AF53-F632-BC48-A50D0536E8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852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F628A5-CF9A-3714-08DF-1F87627B2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Angular Distribution of Energies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292CE-189A-06CD-377F-F30D678138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8E61E-7162-05CF-1F97-8D403514C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715BD-5208-810A-1C7E-F27699E97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4644C2-9D13-11B0-DB21-E707AB2F0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155" y="1025098"/>
            <a:ext cx="4565703" cy="33376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E3086F-E5A6-E9FA-ACEA-81DECEE065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4014" y="2021389"/>
            <a:ext cx="3929063" cy="2745105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B6DC347-3C9D-43BD-2629-5445EB5A0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06559" y="1223378"/>
            <a:ext cx="1664286" cy="1058358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93DA33-9E5D-3993-BE77-7D10492F8D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4370" y="591210"/>
            <a:ext cx="2193658" cy="14301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D97E6F-AB3A-86BD-8F31-34963FB62879}"/>
              </a:ext>
            </a:extLst>
          </p:cNvPr>
          <p:cNvSpPr txBox="1"/>
          <p:nvPr/>
        </p:nvSpPr>
        <p:spPr>
          <a:xfrm>
            <a:off x="1332906" y="4478049"/>
            <a:ext cx="7622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</a:rPr>
              <a:t>Takeaway: Multi-particle events usually appear co-linear in Calo.</a:t>
            </a:r>
          </a:p>
        </p:txBody>
      </p:sp>
    </p:spTree>
    <p:extLst>
      <p:ext uri="{BB962C8B-B14F-4D97-AF65-F5344CB8AC3E}">
        <p14:creationId xmlns:p14="http://schemas.microsoft.com/office/powerpoint/2010/main" val="24143562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F139C88-1727-B853-A180-C7713FAA72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228600" y="624764"/>
            <a:ext cx="2932323" cy="1946986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09D34BB-236C-0B75-B937-32BB14FCF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Number/Energy of Particles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0B861-6507-2E86-FD5C-11403464EF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ADB13-0290-E3B9-5954-766599B6C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8C334-DE0E-0414-4102-29FE27726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C32D67-F36E-FE71-CD38-000CE3754E4B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691AAF-970D-F12F-F8EB-71CB235C0840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277F379-F26E-AB12-8A3A-62A9BEC21E7D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AF4E32-03D5-E724-6E62-FEFC8B11E799}"/>
              </a:ext>
            </a:extLst>
          </p:cNvPr>
          <p:cNvSpPr/>
          <p:nvPr/>
        </p:nvSpPr>
        <p:spPr>
          <a:xfrm>
            <a:off x="7775049" y="440706"/>
            <a:ext cx="124051" cy="303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Content Placeholder 10">
            <a:extLst>
              <a:ext uri="{FF2B5EF4-FFF2-40B4-BE49-F238E27FC236}">
                <a16:creationId xmlns:a16="http://schemas.microsoft.com/office/drawing/2014/main" id="{0846F40F-CC3C-1436-4867-E1ADEFA79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2788" y="624764"/>
            <a:ext cx="2980276" cy="19469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BC043C-28ED-47C1-08D4-B35C74317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827" y="2543948"/>
            <a:ext cx="4703624" cy="21663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8EC39F3-E957-FB11-5407-6777072055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6383" y="228394"/>
            <a:ext cx="1070513" cy="8415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62CCC3-A99C-9891-29B6-7689A86C13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6811" y="1104863"/>
            <a:ext cx="2785189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4136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7E7528D-120F-EFEC-B4C9-94B1C60421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60" y="538956"/>
            <a:ext cx="8829593" cy="41735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6F2D770-409D-04BB-8F3B-C91688BC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ATAR Summed with Energy Cut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7F388-D734-200B-3CD9-9702EF0D77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58107-B17B-27DC-58F3-C890E2C6F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4AB87-C3A3-509B-3E70-A31D2F2D6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8788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7E7528D-120F-EFEC-B4C9-94B1C60421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50060" y="538956"/>
            <a:ext cx="8829593" cy="417353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6F2D770-409D-04BB-8F3B-C91688BC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ATAR Summed with Energy Cut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7F388-D734-200B-3CD9-9702EF0D77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58107-B17B-27DC-58F3-C890E2C6F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4AB87-C3A3-509B-3E70-A31D2F2D6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7712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D1844A-4790-A000-6CF4-8F72764C8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ATAR Dead 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80265-2073-3F90-3C3E-E3255246BF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56A36-D760-049B-E259-9F73C680E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E1D0B-4C6E-F5C2-4053-A91EA4956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36D98CE-9FE4-FE93-1FA6-D6A19D33ED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19" y="501985"/>
            <a:ext cx="8208211" cy="403159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617D19-07D3-49E0-A2F2-3BC3C691E2A6}"/>
              </a:ext>
            </a:extLst>
          </p:cNvPr>
          <p:cNvSpPr/>
          <p:nvPr/>
        </p:nvSpPr>
        <p:spPr>
          <a:xfrm>
            <a:off x="7447924" y="2456490"/>
            <a:ext cx="174637" cy="15650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E1F533-EF09-4A09-C34A-BD3F7BDC5842}"/>
              </a:ext>
            </a:extLst>
          </p:cNvPr>
          <p:cNvSpPr txBox="1"/>
          <p:nvPr/>
        </p:nvSpPr>
        <p:spPr>
          <a:xfrm>
            <a:off x="49678" y="4478049"/>
            <a:ext cx="7622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ATAR should be as live as possible, but small dead layers aren’t a disaster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618C4F-1365-72CC-D124-BF396135E242}"/>
              </a:ext>
            </a:extLst>
          </p:cNvPr>
          <p:cNvSpPr txBox="1"/>
          <p:nvPr/>
        </p:nvSpPr>
        <p:spPr>
          <a:xfrm>
            <a:off x="783772" y="645459"/>
            <a:ext cx="23551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4"/>
                </a:solidFill>
              </a:rPr>
              <a:t>Resolution on live material: 20%</a:t>
            </a:r>
          </a:p>
          <a:p>
            <a:r>
              <a:rPr lang="en-US" sz="1100" dirty="0">
                <a:solidFill>
                  <a:schemeClr val="accent4"/>
                </a:solidFill>
              </a:rPr>
              <a:t>Not corrected for track length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947472-3E19-E760-A764-15A05635F401}"/>
              </a:ext>
            </a:extLst>
          </p:cNvPr>
          <p:cNvSpPr/>
          <p:nvPr/>
        </p:nvSpPr>
        <p:spPr>
          <a:xfrm>
            <a:off x="5647114" y="-178584"/>
            <a:ext cx="4263544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9E3AEF1-D4B0-1211-CAE7-383CAD9C85C2}"/>
              </a:ext>
            </a:extLst>
          </p:cNvPr>
          <p:cNvSpPr/>
          <p:nvPr/>
        </p:nvSpPr>
        <p:spPr>
          <a:xfrm>
            <a:off x="8056245" y="-65079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4A57F5E-0039-AE5B-AD5B-84905AE8F424}"/>
              </a:ext>
            </a:extLst>
          </p:cNvPr>
          <p:cNvSpPr/>
          <p:nvPr/>
        </p:nvSpPr>
        <p:spPr>
          <a:xfrm>
            <a:off x="8261987" y="146832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861E23-75EA-DAA5-D5FF-596D745189B8}"/>
              </a:ext>
            </a:extLst>
          </p:cNvPr>
          <p:cNvSpPr/>
          <p:nvPr/>
        </p:nvSpPr>
        <p:spPr>
          <a:xfrm>
            <a:off x="8541706" y="359144"/>
            <a:ext cx="124051" cy="303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CABF92-2856-F772-AB96-16021EAAFA28}"/>
                  </a:ext>
                </a:extLst>
              </p:cNvPr>
              <p:cNvSpPr txBox="1"/>
              <p:nvPr/>
            </p:nvSpPr>
            <p:spPr>
              <a:xfrm>
                <a:off x="8008696" y="691766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CABF92-2856-F772-AB96-16021EAAFA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8696" y="691766"/>
                <a:ext cx="121312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80963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F2D770-409D-04BB-8F3B-C91688BC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ATAR Summed with Energy Cut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7F388-D734-200B-3CD9-9702EF0D77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58107-B17B-27DC-58F3-C890E2C6F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4AB87-C3A3-509B-3E70-A31D2F2D6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59B2333-80D9-FAAC-C43C-89CE2465DC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397171" y="538957"/>
            <a:ext cx="6335370" cy="417353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9AD71E-4863-C0B2-1500-C04F712044B6}"/>
              </a:ext>
            </a:extLst>
          </p:cNvPr>
          <p:cNvSpPr txBox="1"/>
          <p:nvPr/>
        </p:nvSpPr>
        <p:spPr>
          <a:xfrm>
            <a:off x="53789" y="1994007"/>
            <a:ext cx="1590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(Does not include </a:t>
            </a:r>
            <a:r>
              <a:rPr lang="en-US" sz="1600" dirty="0" err="1">
                <a:solidFill>
                  <a:schemeClr val="accent4"/>
                </a:solidFill>
              </a:rPr>
              <a:t>atar</a:t>
            </a:r>
            <a:r>
              <a:rPr lang="en-US" sz="1600" dirty="0">
                <a:solidFill>
                  <a:schemeClr val="accent4"/>
                </a:solidFill>
              </a:rPr>
              <a:t> live energy)</a:t>
            </a:r>
          </a:p>
        </p:txBody>
      </p:sp>
    </p:spTree>
    <p:extLst>
      <p:ext uri="{BB962C8B-B14F-4D97-AF65-F5344CB8AC3E}">
        <p14:creationId xmlns:p14="http://schemas.microsoft.com/office/powerpoint/2010/main" val="28290125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7E7528D-120F-EFEC-B4C9-94B1C60421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50060" y="538956"/>
            <a:ext cx="8829592" cy="417353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6F2D770-409D-04BB-8F3B-C91688BC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ATAR Summed with Energy Cut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7F388-D734-200B-3CD9-9702EF0D77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58107-B17B-27DC-58F3-C890E2C6F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4AB87-C3A3-509B-3E70-A31D2F2D6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D4F6BF-1D29-ADC1-1880-49A7A2671BB1}"/>
              </a:ext>
            </a:extLst>
          </p:cNvPr>
          <p:cNvSpPr txBox="1"/>
          <p:nvPr/>
        </p:nvSpPr>
        <p:spPr>
          <a:xfrm>
            <a:off x="484095" y="1478783"/>
            <a:ext cx="1590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(Includes </a:t>
            </a:r>
            <a:r>
              <a:rPr lang="en-US" sz="1600" dirty="0" err="1">
                <a:solidFill>
                  <a:schemeClr val="accent4"/>
                </a:solidFill>
              </a:rPr>
              <a:t>atar</a:t>
            </a:r>
            <a:r>
              <a:rPr lang="en-US" sz="1600" dirty="0">
                <a:solidFill>
                  <a:schemeClr val="accent4"/>
                </a:solidFill>
              </a:rPr>
              <a:t> live energy, 20% resolution)</a:t>
            </a:r>
          </a:p>
        </p:txBody>
      </p:sp>
    </p:spTree>
    <p:extLst>
      <p:ext uri="{BB962C8B-B14F-4D97-AF65-F5344CB8AC3E}">
        <p14:creationId xmlns:p14="http://schemas.microsoft.com/office/powerpoint/2010/main" val="29051951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F2D770-409D-04BB-8F3B-C91688BC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ATAR Summed with Energy Cut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7F388-D734-200B-3CD9-9702EF0D77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58107-B17B-27DC-58F3-C890E2C6F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4AB87-C3A3-509B-3E70-A31D2F2D6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59B2333-80D9-FAAC-C43C-89CE2465DC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397172" y="538957"/>
            <a:ext cx="6335367" cy="417353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9AD71E-4863-C0B2-1500-C04F712044B6}"/>
              </a:ext>
            </a:extLst>
          </p:cNvPr>
          <p:cNvSpPr txBox="1"/>
          <p:nvPr/>
        </p:nvSpPr>
        <p:spPr>
          <a:xfrm>
            <a:off x="53789" y="1994007"/>
            <a:ext cx="1590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(Includes </a:t>
            </a:r>
            <a:r>
              <a:rPr lang="en-US" sz="1600" dirty="0" err="1">
                <a:solidFill>
                  <a:schemeClr val="accent4"/>
                </a:solidFill>
              </a:rPr>
              <a:t>atar</a:t>
            </a:r>
            <a:r>
              <a:rPr lang="en-US" sz="1600" dirty="0">
                <a:solidFill>
                  <a:schemeClr val="accent4"/>
                </a:solidFill>
              </a:rPr>
              <a:t> live energy, 20% resolution)</a:t>
            </a:r>
          </a:p>
        </p:txBody>
      </p:sp>
    </p:spTree>
    <p:extLst>
      <p:ext uri="{BB962C8B-B14F-4D97-AF65-F5344CB8AC3E}">
        <p14:creationId xmlns:p14="http://schemas.microsoft.com/office/powerpoint/2010/main" val="154676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8F2AB5EB-F219-C818-5A78-84039B40A2E7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86C3C-BF75-5D10-9A8B-B0C5A2816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Up The Simulation: A Perfect World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15A10-34B9-4E18-96D3-7ED289D6B2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F8F6F4D-B7F7-4EC0-92B5-892E74E6E7A6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A9192-4F9E-668E-C85D-B363D9639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895B2-DB26-1CD3-416C-839D335F8C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9BDC622-175F-805D-6CEE-2F13E9434D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31382" y="1352256"/>
            <a:ext cx="8672512" cy="3345699"/>
          </a:xfr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F3C8E6FA-9BA7-FC85-BFF2-C0A1A7F0CCDF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D7A4A30-7D84-261C-13DC-E2390E5BDDCC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3A51A66-85A8-6ECA-215D-AFCC30AA7B7D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3A51A66-85A8-6ECA-215D-AFCC30AA7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CE7ABB-9331-EE7F-6D27-53756B5CEE65}"/>
              </a:ext>
            </a:extLst>
          </p:cNvPr>
          <p:cNvCxnSpPr>
            <a:cxnSpLocks/>
          </p:cNvCxnSpPr>
          <p:nvPr/>
        </p:nvCxnSpPr>
        <p:spPr>
          <a:xfrm flipV="1">
            <a:off x="6314364" y="1044861"/>
            <a:ext cx="1128655" cy="9772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37F2849-6AE1-CE69-3CA0-41337BB71878}"/>
              </a:ext>
            </a:extLst>
          </p:cNvPr>
          <p:cNvSpPr/>
          <p:nvPr/>
        </p:nvSpPr>
        <p:spPr>
          <a:xfrm>
            <a:off x="2552749" y="1888022"/>
            <a:ext cx="4404851" cy="1545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Starting with an infinite, perfect calorimeter and no ATAR.</a:t>
            </a:r>
          </a:p>
          <a:p>
            <a:pPr algn="ctr"/>
            <a:r>
              <a:rPr lang="en-US" dirty="0"/>
              <a:t>This diagram will update as the simulation gets more accurate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B73853D-9275-2DB7-873C-C8812A8835E2}"/>
              </a:ext>
            </a:extLst>
          </p:cNvPr>
          <p:cNvGrpSpPr/>
          <p:nvPr/>
        </p:nvGrpSpPr>
        <p:grpSpPr>
          <a:xfrm>
            <a:off x="3810320" y="399214"/>
            <a:ext cx="1872336" cy="1353745"/>
            <a:chOff x="3751751" y="3292533"/>
            <a:chExt cx="1872336" cy="135374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41D51C-DC18-ACBA-9E54-B99B79C169D9}"/>
                </a:ext>
              </a:extLst>
            </p:cNvPr>
            <p:cNvSpPr/>
            <p:nvPr/>
          </p:nvSpPr>
          <p:spPr>
            <a:xfrm>
              <a:off x="4482382" y="3731238"/>
              <a:ext cx="268941" cy="91504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C783CDE-88EF-9DA2-4D45-CD8DEE8B8989}"/>
                </a:ext>
              </a:extLst>
            </p:cNvPr>
            <p:cNvCxnSpPr/>
            <p:nvPr/>
          </p:nvCxnSpPr>
          <p:spPr>
            <a:xfrm flipV="1">
              <a:off x="4616853" y="3468815"/>
              <a:ext cx="429010" cy="7146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93A2AD7-3642-DAC0-A36A-63EEA164DE70}"/>
                </a:ext>
              </a:extLst>
            </p:cNvPr>
            <p:cNvCxnSpPr>
              <a:cxnSpLocks/>
            </p:cNvCxnSpPr>
            <p:nvPr/>
          </p:nvCxnSpPr>
          <p:spPr>
            <a:xfrm>
              <a:off x="4181409" y="4183430"/>
              <a:ext cx="1442678" cy="0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B99568F3-1A1B-E522-88C3-D69E4D0A8D88}"/>
                </a:ext>
              </a:extLst>
            </p:cNvPr>
            <p:cNvSpPr/>
            <p:nvPr/>
          </p:nvSpPr>
          <p:spPr>
            <a:xfrm>
              <a:off x="4527191" y="3754668"/>
              <a:ext cx="783771" cy="820156"/>
            </a:xfrm>
            <a:prstGeom prst="arc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713612E-ECB7-00F6-B694-5E1BDA97A414}"/>
                    </a:ext>
                  </a:extLst>
                </p:cNvPr>
                <p:cNvSpPr txBox="1"/>
                <p:nvPr/>
              </p:nvSpPr>
              <p:spPr>
                <a:xfrm>
                  <a:off x="4467639" y="3754355"/>
                  <a:ext cx="115644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AAF1EC4-8DAE-92B9-4748-0B40384C09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7639" y="3754355"/>
                  <a:ext cx="1156448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876A7B0-D772-CCD5-82CE-69597A2B9CBB}"/>
                    </a:ext>
                  </a:extLst>
                </p:cNvPr>
                <p:cNvSpPr txBox="1"/>
                <p:nvPr/>
              </p:nvSpPr>
              <p:spPr>
                <a:xfrm>
                  <a:off x="3751751" y="3783910"/>
                  <a:ext cx="107960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876A7B0-D772-CCD5-82CE-69597A2B9C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1751" y="3783910"/>
                  <a:ext cx="1079607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7C607088-B5CB-4457-5ABE-D11F8BF1020A}"/>
                    </a:ext>
                  </a:extLst>
                </p:cNvPr>
                <p:cNvSpPr txBox="1"/>
                <p:nvPr/>
              </p:nvSpPr>
              <p:spPr>
                <a:xfrm>
                  <a:off x="4333809" y="3292533"/>
                  <a:ext cx="107960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8110664-45DB-CB95-D6EE-411AE7DF2D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3809" y="3292533"/>
                  <a:ext cx="1079607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30F39B5D-5AF4-10E5-344D-F4E9394783A4}"/>
              </a:ext>
            </a:extLst>
          </p:cNvPr>
          <p:cNvSpPr/>
          <p:nvPr/>
        </p:nvSpPr>
        <p:spPr>
          <a:xfrm>
            <a:off x="4621515" y="1231300"/>
            <a:ext cx="99032" cy="9619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AEE0EE-78BA-9357-42AA-A8E7D08953E6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8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F139C88-1727-B853-A180-C7713FAA72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323947" y="689828"/>
            <a:ext cx="5714266" cy="379412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09D34BB-236C-0B75-B937-32BB14FCF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Up The Simulation: ATAR (Summed)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0B861-6507-2E86-FD5C-11403464EF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ADB13-0290-E3B9-5954-766599B6C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8C334-DE0E-0414-4102-29FE27726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C32D67-F36E-FE71-CD38-000CE3754E4B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691AAF-970D-F12F-F8EB-71CB235C0840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277F379-F26E-AB12-8A3A-62A9BEC21E7D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AF4E32-03D5-E724-6E62-FEFC8B11E799}"/>
              </a:ext>
            </a:extLst>
          </p:cNvPr>
          <p:cNvSpPr/>
          <p:nvPr/>
        </p:nvSpPr>
        <p:spPr>
          <a:xfrm>
            <a:off x="7775049" y="440706"/>
            <a:ext cx="124051" cy="303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4F737D9C-214D-A3DB-45FE-BCBD1BA0CCF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108418" y="1484473"/>
            <a:ext cx="2957136" cy="24189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6F66E5-FF02-7A50-D549-4D943A734776}"/>
              </a:ext>
            </a:extLst>
          </p:cNvPr>
          <p:cNvSpPr txBox="1"/>
          <p:nvPr/>
        </p:nvSpPr>
        <p:spPr>
          <a:xfrm>
            <a:off x="943512" y="891495"/>
            <a:ext cx="253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4"/>
                </a:solidFill>
              </a:rPr>
              <a:t>Calo:  Perfect Resolution</a:t>
            </a:r>
          </a:p>
          <a:p>
            <a:r>
              <a:rPr lang="en-US" sz="1800" dirty="0">
                <a:solidFill>
                  <a:schemeClr val="accent4"/>
                </a:solidFill>
              </a:rPr>
              <a:t>ATAR: 20%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980853-92F8-12B9-3E00-233EABF5ED7E}"/>
                  </a:ext>
                </a:extLst>
              </p:cNvPr>
              <p:cNvSpPr txBox="1"/>
              <p:nvPr/>
            </p:nvSpPr>
            <p:spPr>
              <a:xfrm>
                <a:off x="49678" y="4478049"/>
                <a:ext cx="60548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4"/>
                    </a:solidFill>
                  </a:rPr>
                  <a:t>Takeaway: ATAR impact on CALO Resolution is highest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sz="1600" dirty="0">
                    <a:solidFill>
                      <a:schemeClr val="accent4"/>
                    </a:solidFill>
                  </a:rPr>
                  <a:t> to the beam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980853-92F8-12B9-3E00-233EABF5E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8" y="4478049"/>
                <a:ext cx="6054858" cy="338554"/>
              </a:xfrm>
              <a:prstGeom prst="rect">
                <a:avLst/>
              </a:prstGeom>
              <a:blipFill>
                <a:blip r:embed="rId5"/>
                <a:stretch>
                  <a:fillRect l="-504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47893467-2FD6-AE37-C1C2-183A3ABEAA17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920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6405D23-9E44-23E2-B94C-ADB8A009E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" y="2647489"/>
            <a:ext cx="3198855" cy="198944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111EE9B-73D7-E38A-71CD-01FB0BF50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42494"/>
            <a:ext cx="8686800" cy="320908"/>
          </a:xfrm>
        </p:spPr>
        <p:txBody>
          <a:bodyPr/>
          <a:lstStyle/>
          <a:p>
            <a:r>
              <a:rPr lang="en-US" dirty="0"/>
              <a:t>How much energy can we put in ATAR </a:t>
            </a:r>
            <a:br>
              <a:rPr lang="en-US" dirty="0"/>
            </a:br>
            <a:r>
              <a:rPr lang="en-US" dirty="0"/>
              <a:t>before it hurts us?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40BB3-1361-C6B8-5613-3CC56F8FF2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9D88C-61A9-4508-7168-72E660B0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B2703-2326-9351-AA71-185A52C3A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0E0C62F4-CEAF-0165-D612-6862AF56BE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596" y="700503"/>
            <a:ext cx="2932323" cy="19469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BD2310-8551-AC9C-30D2-F55E12929336}"/>
                  </a:ext>
                </a:extLst>
              </p:cNvPr>
              <p:cNvSpPr txBox="1"/>
              <p:nvPr/>
            </p:nvSpPr>
            <p:spPr>
              <a:xfrm>
                <a:off x="1607583" y="2696617"/>
                <a:ext cx="1259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=2.65</m:t>
                    </m:r>
                  </m:oMath>
                </a14:m>
                <a:r>
                  <a:rPr lang="en-US" sz="1400" dirty="0"/>
                  <a:t> MeV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BD2310-8551-AC9C-30D2-F55E12929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583" y="2696617"/>
                <a:ext cx="1259640" cy="307777"/>
              </a:xfrm>
              <a:prstGeom prst="rect">
                <a:avLst/>
              </a:prstGeom>
              <a:blipFill>
                <a:blip r:embed="rId4"/>
                <a:stretch>
                  <a:fillRect r="-48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A5F1942C-C28B-D9B7-0812-7B63BB0A0B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5587" y="363554"/>
            <a:ext cx="3472295" cy="24072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6570E4-0130-BC0D-2FE2-7369BB089E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5587" y="2731172"/>
            <a:ext cx="3472295" cy="24072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678C55-1636-C79C-3A2A-CF419A824F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7223" y="1711949"/>
            <a:ext cx="3039938" cy="221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928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D5178B-3CB0-34C0-7EDB-23DB11077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Choice of Opening Angle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1F8A5-4B0F-37B0-AAD0-957A812CEF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00189-D9EB-0D76-1BA6-BAC6963E75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0A135-EBAC-8CEF-E93E-3757CC947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037E8D-4195-5FB1-8197-85526CEF05D9}"/>
              </a:ext>
            </a:extLst>
          </p:cNvPr>
          <p:cNvSpPr/>
          <p:nvPr/>
        </p:nvSpPr>
        <p:spPr>
          <a:xfrm>
            <a:off x="6109649" y="-97022"/>
            <a:ext cx="3443786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9869B3F-B35F-30AB-013A-58B17053D5A3}"/>
              </a:ext>
            </a:extLst>
          </p:cNvPr>
          <p:cNvSpPr/>
          <p:nvPr/>
        </p:nvSpPr>
        <p:spPr>
          <a:xfrm>
            <a:off x="7699022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9F67DF-5433-6013-9783-EEBA047BB486}"/>
              </a:ext>
            </a:extLst>
          </p:cNvPr>
          <p:cNvSpPr/>
          <p:nvPr/>
        </p:nvSpPr>
        <p:spPr>
          <a:xfrm>
            <a:off x="7383289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269EA0-A2F1-E3AB-12E9-3E5EF4A00839}"/>
                  </a:ext>
                </a:extLst>
              </p:cNvPr>
              <p:cNvSpPr txBox="1"/>
              <p:nvPr/>
            </p:nvSpPr>
            <p:spPr>
              <a:xfrm>
                <a:off x="7655315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269EA0-A2F1-E3AB-12E9-3E5EF4A00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5315" y="811748"/>
                <a:ext cx="1213124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E3AEAAAE-435C-D5CB-4F13-481177628EC1}"/>
              </a:ext>
            </a:extLst>
          </p:cNvPr>
          <p:cNvSpPr/>
          <p:nvPr/>
        </p:nvSpPr>
        <p:spPr>
          <a:xfrm rot="5400000">
            <a:off x="7336428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1A602967-66BF-3FB0-775D-04E2225C27F3}"/>
              </a:ext>
            </a:extLst>
          </p:cNvPr>
          <p:cNvSpPr/>
          <p:nvPr/>
        </p:nvSpPr>
        <p:spPr>
          <a:xfrm rot="16200000">
            <a:off x="8227777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EBAE4C-F7D2-EC27-63C0-C6664DF93FC8}"/>
              </a:ext>
            </a:extLst>
          </p:cNvPr>
          <p:cNvSpPr/>
          <p:nvPr/>
        </p:nvSpPr>
        <p:spPr>
          <a:xfrm>
            <a:off x="8214679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DBA0A7-F3CC-3F16-1A9F-6B9ACC0831D2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516364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5AD60F9-B39E-BBF9-5172-925E5E8050B3}"/>
              </a:ext>
            </a:extLst>
          </p:cNvPr>
          <p:cNvCxnSpPr>
            <a:cxnSpLocks/>
          </p:cNvCxnSpPr>
          <p:nvPr/>
        </p:nvCxnSpPr>
        <p:spPr>
          <a:xfrm flipH="1" flipV="1">
            <a:off x="7516364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E61559-2D27-6291-F369-58544D121ADA}"/>
                  </a:ext>
                </a:extLst>
              </p:cNvPr>
              <p:cNvSpPr txBox="1"/>
              <p:nvPr/>
            </p:nvSpPr>
            <p:spPr>
              <a:xfrm>
                <a:off x="7445874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E61559-2D27-6291-F369-58544D121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5874" y="371405"/>
                <a:ext cx="677476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32FE20E8-C295-CDEC-26FC-B1D5257EC3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/>
        </p:blipFill>
        <p:spPr>
          <a:xfrm>
            <a:off x="1064792" y="538957"/>
            <a:ext cx="7000129" cy="4173536"/>
          </a:xfrm>
        </p:spPr>
      </p:pic>
    </p:spTree>
    <p:extLst>
      <p:ext uri="{BB962C8B-B14F-4D97-AF65-F5344CB8AC3E}">
        <p14:creationId xmlns:p14="http://schemas.microsoft.com/office/powerpoint/2010/main" val="16016352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4DBA0A9-BA0B-146B-4D7D-8271D1BB9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79768"/>
            <a:ext cx="3898445" cy="30300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C1937FA-C240-E097-C2D4-03473C20A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LYSO Radioactivity: Constant “Rumble” at 1 MeV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BE49E-4AB8-CA29-B697-AF3F83D51A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B22CF-3B01-6E2B-9DAB-AB3E79FD2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497627-4827-7202-745D-505DE8D15F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CABBD9-B0A6-6E84-BE47-95F3DEA93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44" y="1585925"/>
            <a:ext cx="1151275" cy="13552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B87976-5720-E15D-A44C-E74206C24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809" y="1078104"/>
            <a:ext cx="2024077" cy="3000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EC5C52-DE09-0E68-50B4-2C5C8E371825}"/>
              </a:ext>
            </a:extLst>
          </p:cNvPr>
          <p:cNvSpPr txBox="1"/>
          <p:nvPr/>
        </p:nvSpPr>
        <p:spPr>
          <a:xfrm>
            <a:off x="57630" y="4477436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/>
              <a:t>Jianglai</a:t>
            </a:r>
            <a:r>
              <a:rPr lang="en-US" sz="1200" dirty="0"/>
              <a:t> Liu, Yong Yang, </a:t>
            </a:r>
            <a:r>
              <a:rPr lang="en-US" sz="1200" dirty="0" err="1"/>
              <a:t>Guangping</a:t>
            </a:r>
            <a:r>
              <a:rPr lang="en-US" sz="1200" dirty="0"/>
              <a:t> Zhang (SJTU)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18F87A1-ED9F-59BD-52FC-1729F1ABF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3395" y="513969"/>
            <a:ext cx="3572223" cy="22296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4E03EDB-1712-D721-735D-ADF2C56834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8386" y="931897"/>
            <a:ext cx="1799611" cy="118196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85E7FE-AE63-13C4-89F9-5690E4D3F6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8078" y="2694178"/>
            <a:ext cx="4422578" cy="208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7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1F88E9-01D5-95A4-89AB-57444E037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5546"/>
            <a:ext cx="8686800" cy="320908"/>
          </a:xfrm>
        </p:spPr>
        <p:txBody>
          <a:bodyPr/>
          <a:lstStyle/>
          <a:p>
            <a:r>
              <a:rPr lang="en-US" dirty="0"/>
              <a:t>Simulation Upgrade Introduced </a:t>
            </a:r>
            <a:br>
              <a:rPr lang="en-US" dirty="0"/>
            </a:br>
            <a:r>
              <a:rPr lang="en-US" dirty="0"/>
              <a:t>Photonuclear Changes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A4DC7-BF4C-ABDA-F3FE-BB42F5AE36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5F0F0D7-412A-454C-AC03-8FBE58A9C824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F554B-336F-25CA-C53D-7786D3214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0496A-94B3-F03F-0EEA-56FD54C48C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1C5779C-A378-770A-8535-F419F62B2F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029983"/>
            <a:ext cx="8672513" cy="3191484"/>
          </a:xfrm>
        </p:spPr>
      </p:pic>
    </p:spTree>
    <p:extLst>
      <p:ext uri="{BB962C8B-B14F-4D97-AF65-F5344CB8AC3E}">
        <p14:creationId xmlns:p14="http://schemas.microsoft.com/office/powerpoint/2010/main" val="32534359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5E9BEF1-2A4B-BCE1-4E1A-B0EBCE008BC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Photonuclear processes in Geant4 do not conserve energy “on an event by event basis”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A4DC7-BF4C-ABDA-F3FE-BB42F5AE363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55F0F0D7-412A-454C-AC03-8FBE58A9C824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F554B-336F-25CA-C53D-7786D3214AD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0496A-94B3-F03F-0EEA-56FD54C48C5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1F88E9-01D5-95A4-89AB-57444E037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List Choice is Important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793CE5E-B54E-ECFB-B31B-2A4D00B71B9B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2"/>
          <a:stretch>
            <a:fillRect/>
          </a:stretch>
        </p:blipFill>
        <p:spPr>
          <a:xfrm>
            <a:off x="3449448" y="530781"/>
            <a:ext cx="5534404" cy="4143851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D285138-1605-AD03-727B-FC9F32304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08" y="1384571"/>
            <a:ext cx="2497700" cy="16301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DD91008-0104-5EA9-E2C9-97C06EE0F0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827" y="2998283"/>
            <a:ext cx="2214204" cy="168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8345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3803B11-1EA1-4E28-ED07-93CCB61D28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426" y="728663"/>
            <a:ext cx="4740337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B9B63D6-DF69-7526-36C3-3180130DF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Window Thickness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309AD-80CE-807B-172F-922E40A13C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5DF3B-FF9C-DD89-9692-6ABC2ACA6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65076-24FA-67BE-FD57-B5F122C38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F17795-6A9E-256A-F339-751968506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609" y="1157812"/>
            <a:ext cx="3904463" cy="32196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0234DA-7FCC-74FA-F731-040C8D57F8C1}"/>
              </a:ext>
            </a:extLst>
          </p:cNvPr>
          <p:cNvSpPr txBox="1"/>
          <p:nvPr/>
        </p:nvSpPr>
        <p:spPr>
          <a:xfrm>
            <a:off x="49677" y="4446206"/>
            <a:ext cx="846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Immense challenge to design a multi-ton detector with as little dead material as possible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F6B38A-4E75-6C65-9578-82D5800B4AE7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3E0298A-2B41-61DB-BB66-A02113C00EF7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C6C6A6-BD77-2CAB-CD95-E505BBFAD484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7026B3-1AAA-71DA-0749-49F21F85FFD1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7026B3-1AAA-71DA-0749-49F21F85F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C4753B3-5323-141D-27C7-F970D8633B57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F4D786B-71B9-8B9E-92FB-7ABB0B1ED831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A07BF6-5BA5-A5E0-E867-3201B24E84D7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18BF43-0C2C-20C3-4C76-AE25877B33FD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E883072-2A3F-391E-2F9C-808A7EAE28E1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457F2E3-ED3E-93FD-0EF1-B30E5E7EBA08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BAAA08-109E-B30A-DCA4-8A98559217F2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5534424-040D-7CEE-A070-8A00F21521B9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0C45DC-91B2-9213-6151-521BD1896AFD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5567D2D-1EFE-1A31-1D01-FFE2C8AB93F1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2302E9-91E6-EDC2-0DCA-63F62C9595C1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8EA258-0A93-1CAE-256D-2A977EDC72AD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8EA258-0A93-1CAE-256D-2A977EDC72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>
            <a:extLst>
              <a:ext uri="{FF2B5EF4-FFF2-40B4-BE49-F238E27FC236}">
                <a16:creationId xmlns:a16="http://schemas.microsoft.com/office/drawing/2014/main" id="{2F9990E3-EECD-2F01-535B-FEB98D4618AE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275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BD41D-8B92-5041-1870-AF02B7C0D2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C9F5003-123B-491E-BC12-8A214C9B5764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E46B5-DACB-AE6D-24A6-25929F779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1A5CE-0AFF-C664-46CC-64A4164BE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D27DFA-C0A8-7907-F7F9-D560C7AF04E4}"/>
              </a:ext>
            </a:extLst>
          </p:cNvPr>
          <p:cNvSpPr txBox="1"/>
          <p:nvPr/>
        </p:nvSpPr>
        <p:spPr>
          <a:xfrm>
            <a:off x="49677" y="4478049"/>
            <a:ext cx="846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Immense challenge to design a multi-ton detector with as little dead material as possible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FE76C7-FBB7-143B-C95A-52D1E00FB96F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2A8370-9C78-55B6-0AB5-53EEDF060869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87F370-B56A-4263-F5A3-9360C2C87E4E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5CBACE-E2A2-F5ED-043F-2DC88E436354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5CBACE-E2A2-F5ED-043F-2DC88E436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F19442A-E8DA-46DE-0BB4-5FBD97220545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4BD5D6DD-2490-E1E7-525C-B375E9053F02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D67D64-A3AF-E0AF-A213-057752A2A615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EFCE6A-C52D-2C74-C7AF-A26348341885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8B33A9-8172-3329-B784-BD91005E0851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4DB3EDDB-759E-75DA-A444-10DC2404E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 Material: Beampipe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765D264-59AD-5468-EE20-8E9B9FECAE95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80E0C80-31AE-1DB3-96AD-8373CB1F6002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5C31E57-1586-FEFF-A948-C5A111050836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A36CAB0-EEE1-0E86-4D2F-9BEF3EA65D6E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719F456-5C59-EC91-8A34-8F8CBDCB77BE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AB56B49-6CFA-CFA0-4A60-68CDDF1A32AE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25B82C1-A336-2FAE-9495-04A97D8E4DC7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25B82C1-A336-2FAE-9495-04A97D8E4D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F5D1029E-B2CB-F45F-5CF8-CFC1F2A6A5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/>
        </p:blipFill>
        <p:spPr>
          <a:xfrm>
            <a:off x="1777100" y="728663"/>
            <a:ext cx="5575512" cy="3794125"/>
          </a:xfr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F0A537D1-0645-613E-A3C2-BA108CB1E571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972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45A831E-8FCB-E28A-878F-E508F08FF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518468"/>
            <a:ext cx="8672513" cy="228583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CEB5B2-6966-67B3-038E-5405A5200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Fraction vs. Angular Fiducial Volume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AEA2E-0ECA-96A4-37D1-22B5310B61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D7F3F-F8E9-0124-0D57-527BA4EF14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10C93-2CB6-B223-8271-92A410A21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F54C42-F600-2F70-90C2-8DE4C2403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472" y="2775975"/>
            <a:ext cx="3258765" cy="19812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C7DEC7-6708-F103-DE5F-43B646501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4689" y="2885565"/>
            <a:ext cx="2852315" cy="179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386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E424BDC-F8FA-19E5-0499-8A643E21CC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9222" y="454439"/>
            <a:ext cx="3826536" cy="2117311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826F073-E7F5-9835-593F-891523380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Degrader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739EC-ED81-E0CF-D1AA-104B995483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3F817-B4CC-5314-4173-242845690D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FEF94-C8E9-9E3A-D167-5D93CA795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3E2D4D-EE0A-4432-4D54-BFEE4D9D7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75" y="1630843"/>
            <a:ext cx="3838393" cy="2126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74E64EC3-5A96-7339-8003-ADAA5C8C92D7}"/>
              </a:ext>
            </a:extLst>
          </p:cNvPr>
          <p:cNvSpPr/>
          <p:nvPr/>
        </p:nvSpPr>
        <p:spPr>
          <a:xfrm>
            <a:off x="4042548" y="2440682"/>
            <a:ext cx="749193" cy="4513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9CA6E3-9771-3568-4428-2970B17B55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703" y="2571750"/>
            <a:ext cx="3826536" cy="211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990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D4E86C3C-BF75-5D10-9A8B-B0C5A281699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28600" y="521747"/>
                <a:ext cx="8686800" cy="320908"/>
              </a:xfrm>
            </p:spPr>
            <p:txBody>
              <a:bodyPr/>
              <a:lstStyle/>
              <a:p>
                <a:r>
                  <a:rPr lang="en-US" dirty="0"/>
                  <a:t>Building Up The Simulation: A Perfect World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dirty="0"/>
                  <a:t> Only,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US" dirty="0"/>
                  <a:t> at ATAR center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D4E86C3C-BF75-5D10-9A8B-B0C5A28169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8600" y="521747"/>
                <a:ext cx="8686800" cy="320908"/>
              </a:xfrm>
              <a:blipFill>
                <a:blip r:embed="rId2"/>
                <a:stretch>
                  <a:fillRect l="-1965" t="-136538" b="-5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15A10-34B9-4E18-96D3-7ED289D6B2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F8F6F4D-B7F7-4EC0-92B5-892E74E6E7A6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A9192-4F9E-668E-C85D-B363D9639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895B2-DB26-1CD3-416C-839D335F8C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9BDC622-175F-805D-6CEE-2F13E9434D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131382" y="1352256"/>
            <a:ext cx="8672512" cy="3345699"/>
          </a:xfr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4F20D30-2B33-A118-84FF-B874AB0FE1A7}"/>
              </a:ext>
            </a:extLst>
          </p:cNvPr>
          <p:cNvGrpSpPr/>
          <p:nvPr/>
        </p:nvGrpSpPr>
        <p:grpSpPr>
          <a:xfrm>
            <a:off x="3810320" y="399214"/>
            <a:ext cx="1872336" cy="1353745"/>
            <a:chOff x="3751751" y="3292533"/>
            <a:chExt cx="1872336" cy="135374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371F431-FA7E-7885-5BF9-413E39019476}"/>
                </a:ext>
              </a:extLst>
            </p:cNvPr>
            <p:cNvSpPr/>
            <p:nvPr/>
          </p:nvSpPr>
          <p:spPr>
            <a:xfrm>
              <a:off x="4482382" y="3731238"/>
              <a:ext cx="268941" cy="91504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09754B9-989F-BEAD-8D58-BD597249CAF0}"/>
                </a:ext>
              </a:extLst>
            </p:cNvPr>
            <p:cNvCxnSpPr/>
            <p:nvPr/>
          </p:nvCxnSpPr>
          <p:spPr>
            <a:xfrm flipV="1">
              <a:off x="4616853" y="3468815"/>
              <a:ext cx="429010" cy="7146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DAB5C22-4B64-D4B9-7779-37CD007B4B63}"/>
                </a:ext>
              </a:extLst>
            </p:cNvPr>
            <p:cNvCxnSpPr>
              <a:cxnSpLocks/>
            </p:cNvCxnSpPr>
            <p:nvPr/>
          </p:nvCxnSpPr>
          <p:spPr>
            <a:xfrm>
              <a:off x="4181409" y="4183430"/>
              <a:ext cx="1442678" cy="0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A28C0632-1A0B-1F53-DD05-645056987018}"/>
                </a:ext>
              </a:extLst>
            </p:cNvPr>
            <p:cNvSpPr/>
            <p:nvPr/>
          </p:nvSpPr>
          <p:spPr>
            <a:xfrm>
              <a:off x="4527191" y="3754668"/>
              <a:ext cx="783771" cy="820156"/>
            </a:xfrm>
            <a:prstGeom prst="arc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AAF1EC4-8DAE-92B9-4748-0B40384C09B3}"/>
                    </a:ext>
                  </a:extLst>
                </p:cNvPr>
                <p:cNvSpPr txBox="1"/>
                <p:nvPr/>
              </p:nvSpPr>
              <p:spPr>
                <a:xfrm>
                  <a:off x="4467639" y="3754355"/>
                  <a:ext cx="115644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AAF1EC4-8DAE-92B9-4748-0B40384C09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7639" y="3754355"/>
                  <a:ext cx="1156448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F05F229-B8C9-F192-5824-D2FFEF2FE2A6}"/>
                    </a:ext>
                  </a:extLst>
                </p:cNvPr>
                <p:cNvSpPr txBox="1"/>
                <p:nvPr/>
              </p:nvSpPr>
              <p:spPr>
                <a:xfrm>
                  <a:off x="3751751" y="3783910"/>
                  <a:ext cx="107960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4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F05F229-B8C9-F192-5824-D2FFEF2FE2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1751" y="3783910"/>
                  <a:ext cx="1079607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8110664-45DB-CB95-D6EE-411AE7DF2DDE}"/>
                    </a:ext>
                  </a:extLst>
                </p:cNvPr>
                <p:cNvSpPr txBox="1"/>
                <p:nvPr/>
              </p:nvSpPr>
              <p:spPr>
                <a:xfrm>
                  <a:off x="4333809" y="3292533"/>
                  <a:ext cx="107960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8110664-45DB-CB95-D6EE-411AE7DF2D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3809" y="3292533"/>
                  <a:ext cx="1079607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B01FC8B-4A07-E953-CC4A-0BAAA1D6EF27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FCA68B-4F55-26CF-6FC6-20E82FC5384A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803A613-1802-71AF-E65D-67BAB6748493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180A280-633D-065A-98B2-1ED16E95491B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180A280-633D-065A-98B2-1ED16E954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F9E3A091-76C1-F28D-A275-310E4FFFBE47}"/>
              </a:ext>
            </a:extLst>
          </p:cNvPr>
          <p:cNvSpPr/>
          <p:nvPr/>
        </p:nvSpPr>
        <p:spPr>
          <a:xfrm>
            <a:off x="4621515" y="1231300"/>
            <a:ext cx="99032" cy="9619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668B70A-E418-F93F-8F77-B4DC3B56D7FF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009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32BC04-0462-716E-02E8-2448E569B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Dead Material Energy Putback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8695C-34B1-2205-EB1F-100F077F5F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9CCBB-661C-8FB4-BA58-094CFEEB13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33326-FA2D-3BE3-8FBA-C925EEBBDC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4610E8F7-2AEF-7703-B30F-352F2A51FB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831364" y="603515"/>
            <a:ext cx="3039663" cy="114267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3957072-AAF5-D9E1-C4B5-4AF2A4FA7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02" y="2101384"/>
            <a:ext cx="3586189" cy="26289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D2CF32-C623-449A-12D9-DA6ED05310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10"/>
          <a:stretch/>
        </p:blipFill>
        <p:spPr>
          <a:xfrm>
            <a:off x="4800163" y="2148327"/>
            <a:ext cx="3599890" cy="25772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6191D5-72DD-6679-A0AE-E1EDBB434BD7}"/>
              </a:ext>
            </a:extLst>
          </p:cNvPr>
          <p:cNvSpPr txBox="1"/>
          <p:nvPr/>
        </p:nvSpPr>
        <p:spPr>
          <a:xfrm>
            <a:off x="742954" y="1781825"/>
            <a:ext cx="73398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chemeClr val="accent6"/>
                </a:solidFill>
                <a:effectLst/>
                <a:latin typeface="Consolas" panose="020B0609020204030204" pitchFamily="49" charset="0"/>
              </a:rPr>
              <a:t>RMS (%) = 1.802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D927B5-C723-54E4-22A6-254B78A3EAA4}"/>
              </a:ext>
            </a:extLst>
          </p:cNvPr>
          <p:cNvSpPr txBox="1"/>
          <p:nvPr/>
        </p:nvSpPr>
        <p:spPr>
          <a:xfrm>
            <a:off x="4790345" y="1522455"/>
            <a:ext cx="60853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chemeClr val="accent6"/>
                </a:solidFill>
                <a:effectLst/>
                <a:latin typeface="Consolas" panose="020B0609020204030204" pitchFamily="49" charset="0"/>
              </a:rPr>
              <a:t>RMS (%) = 2.123</a:t>
            </a:r>
          </a:p>
          <a:p>
            <a:r>
              <a:rPr lang="en-US" sz="1600" dirty="0">
                <a:solidFill>
                  <a:schemeClr val="accent6"/>
                </a:solidFill>
                <a:latin typeface="Consolas" panose="020B0609020204030204" pitchFamily="49" charset="0"/>
              </a:rPr>
              <a:t>Tail Fraction (&lt; 58 MeV) = </a:t>
            </a:r>
            <a:r>
              <a:rPr lang="en-US" sz="1600" b="0" i="0" dirty="0">
                <a:solidFill>
                  <a:schemeClr val="accent6"/>
                </a:solidFill>
                <a:effectLst/>
                <a:latin typeface="Consolas" panose="020B0609020204030204" pitchFamily="49" charset="0"/>
              </a:rPr>
              <a:t>0.0355 %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523A9F-06C4-7894-2B8B-07015D837563}"/>
              </a:ext>
            </a:extLst>
          </p:cNvPr>
          <p:cNvSpPr txBox="1"/>
          <p:nvPr/>
        </p:nvSpPr>
        <p:spPr>
          <a:xfrm>
            <a:off x="6812924" y="380937"/>
            <a:ext cx="227956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*study done with previous version of the simulation</a:t>
            </a:r>
          </a:p>
        </p:txBody>
      </p:sp>
    </p:spTree>
    <p:extLst>
      <p:ext uri="{BB962C8B-B14F-4D97-AF65-F5344CB8AC3E}">
        <p14:creationId xmlns:p14="http://schemas.microsoft.com/office/powerpoint/2010/main" val="22760508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07770F5-0A1B-4EC6-F754-E2569157F5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250" y="1002947"/>
            <a:ext cx="6260523" cy="3437659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1C9F09D-A4AF-3C44-0760-B2C7910D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Tracker Energy Loss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B2FB5-DD1F-CD1F-5385-1D96A9D181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41974-3CF4-9312-5C09-C589E36B0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80008-037A-F4B8-838F-382D43427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637DFD2-3E5B-09F3-4CAF-11ABBE59B815}"/>
              </a:ext>
            </a:extLst>
          </p:cNvPr>
          <p:cNvCxnSpPr/>
          <p:nvPr/>
        </p:nvCxnSpPr>
        <p:spPr>
          <a:xfrm flipH="1">
            <a:off x="4783311" y="1544491"/>
            <a:ext cx="2105425" cy="729983"/>
          </a:xfrm>
          <a:prstGeom prst="straightConnector1">
            <a:avLst/>
          </a:prstGeom>
          <a:ln>
            <a:solidFill>
              <a:srgbClr val="FF37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55C9C8D-47B2-70AD-B7BB-D26AF6A927AC}"/>
              </a:ext>
            </a:extLst>
          </p:cNvPr>
          <p:cNvSpPr txBox="1"/>
          <p:nvPr/>
        </p:nvSpPr>
        <p:spPr>
          <a:xfrm>
            <a:off x="6851710" y="1379785"/>
            <a:ext cx="18057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3700"/>
                </a:solidFill>
              </a:rPr>
              <a:t>Energy deposit in the tracker is driven primarily by the upper ‘PCB’ epoxy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9F6E2-2632-EB82-3202-769B1AD52C4D}"/>
              </a:ext>
            </a:extLst>
          </p:cNvPr>
          <p:cNvSpPr txBox="1"/>
          <p:nvPr/>
        </p:nvSpPr>
        <p:spPr>
          <a:xfrm>
            <a:off x="591171" y="1909482"/>
            <a:ext cx="21690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(Note: Log x-bins)</a:t>
            </a:r>
          </a:p>
        </p:txBody>
      </p:sp>
    </p:spTree>
    <p:extLst>
      <p:ext uri="{BB962C8B-B14F-4D97-AF65-F5344CB8AC3E}">
        <p14:creationId xmlns:p14="http://schemas.microsoft.com/office/powerpoint/2010/main" val="26511871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2C7378-1D09-F87B-9517-FC24870BF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Pre-ATAR + Post-ATAR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1919-B09E-A4B3-60DD-0502589B7F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78CDA-0BAE-B473-8674-4B3D2D8C57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CA9F7-572F-D021-CABF-13513D401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FF1822-1332-EC9D-5ED0-2CEAB37EF1BE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82CCDDB-48D8-E7B6-4C21-A3DAD3E88DEA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7AC8F8-99EA-9F55-8566-721D7E23398F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9F00BC-5FDD-EF6D-86CD-13893B5FFC19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9F00BC-5FDD-EF6D-86CD-13893B5FF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8B5FF6AB-DBDA-6DB3-1184-E59F7363D54A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58992BD0-2A71-2C58-FE69-A879A93F373F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AB447C-E20E-03B5-D6C0-63FEE7825291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77C6D8-E049-EEFB-C8DC-2CE0FAA85AC0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00278C-8940-73DF-BF46-6FA07F02CF0D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BB53B2A-C2D1-2659-8FC6-623F78993359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E6C226-EC21-A9DD-E81B-FA70536438F8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311211-FCE8-FF81-4844-7BFFF9CA271C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2D12ADE-0588-B255-A53F-4F1D66D868AD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BEB5E9F-B4F2-5923-2BD8-BA476F30993B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538BC16-BE3B-2017-CED8-8699981B1B96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E7E7B52-E76B-34F1-774C-1DAAAF9C40DD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E7E7B52-E76B-34F1-774C-1DAAAF9C4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823993A3-AE9E-7244-20E8-F7E5538359DB}"/>
              </a:ext>
            </a:extLst>
          </p:cNvPr>
          <p:cNvSpPr/>
          <p:nvPr/>
        </p:nvSpPr>
        <p:spPr>
          <a:xfrm>
            <a:off x="7748302" y="534807"/>
            <a:ext cx="35933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AFBDD2-879A-1B11-40AE-5E34D48AFD75}"/>
              </a:ext>
            </a:extLst>
          </p:cNvPr>
          <p:cNvSpPr/>
          <p:nvPr/>
        </p:nvSpPr>
        <p:spPr>
          <a:xfrm>
            <a:off x="7894459" y="532528"/>
            <a:ext cx="35933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4DEC056-2E66-9495-157E-E908EC12C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59" y="515493"/>
            <a:ext cx="7028135" cy="425082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6582178-7A3F-EBF2-BE28-B1DC04734A98}"/>
              </a:ext>
            </a:extLst>
          </p:cNvPr>
          <p:cNvSpPr/>
          <p:nvPr/>
        </p:nvSpPr>
        <p:spPr>
          <a:xfrm>
            <a:off x="7805245" y="1539227"/>
            <a:ext cx="627012" cy="139258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E69559F-F747-4C12-ED9C-A4D9BDEF89F4}"/>
              </a:ext>
            </a:extLst>
          </p:cNvPr>
          <p:cNvSpPr/>
          <p:nvPr/>
        </p:nvSpPr>
        <p:spPr>
          <a:xfrm>
            <a:off x="7429149" y="1540217"/>
            <a:ext cx="353932" cy="13925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027FDAD-CB9B-DC7D-2540-4A4A921D8852}"/>
              </a:ext>
            </a:extLst>
          </p:cNvPr>
          <p:cNvSpPr/>
          <p:nvPr/>
        </p:nvSpPr>
        <p:spPr>
          <a:xfrm>
            <a:off x="8451282" y="1537938"/>
            <a:ext cx="353932" cy="13925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6230DDC-87EA-76CE-4302-9F4BD9D184CA}"/>
              </a:ext>
            </a:extLst>
          </p:cNvPr>
          <p:cNvSpPr/>
          <p:nvPr/>
        </p:nvSpPr>
        <p:spPr>
          <a:xfrm>
            <a:off x="7695156" y="451798"/>
            <a:ext cx="277806" cy="263366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7C65402-A461-A4B3-5832-84E478D824E4}"/>
              </a:ext>
            </a:extLst>
          </p:cNvPr>
          <p:cNvSpPr/>
          <p:nvPr/>
        </p:nvSpPr>
        <p:spPr>
          <a:xfrm>
            <a:off x="7328483" y="1430354"/>
            <a:ext cx="1558101" cy="163453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A689933-F11E-1800-DDF4-A8811E6C72C9}"/>
              </a:ext>
            </a:extLst>
          </p:cNvPr>
          <p:cNvCxnSpPr/>
          <p:nvPr/>
        </p:nvCxnSpPr>
        <p:spPr>
          <a:xfrm flipH="1">
            <a:off x="7328483" y="715164"/>
            <a:ext cx="362339" cy="71519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BFDCFC-6D60-619F-BFF7-8F18290E491A}"/>
              </a:ext>
            </a:extLst>
          </p:cNvPr>
          <p:cNvCxnSpPr>
            <a:cxnSpLocks/>
          </p:cNvCxnSpPr>
          <p:nvPr/>
        </p:nvCxnSpPr>
        <p:spPr>
          <a:xfrm>
            <a:off x="7972962" y="715164"/>
            <a:ext cx="909862" cy="71519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DFDE7C1-8E8F-BD2E-37A7-ADF0BF257A2A}"/>
                  </a:ext>
                </a:extLst>
              </p:cNvPr>
              <p:cNvSpPr txBox="1"/>
              <p:nvPr/>
            </p:nvSpPr>
            <p:spPr>
              <a:xfrm>
                <a:off x="7328483" y="3098633"/>
                <a:ext cx="150607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4"/>
                    </a:solidFill>
                  </a:rPr>
                  <a:t>48 layer LGAD @ 20%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𝝈</m:t>
                    </m:r>
                    <m:r>
                      <m:rPr>
                        <m:lit/>
                      </m:rPr>
                      <a:rPr lang="en-US" sz="16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600" b="1" dirty="0">
                    <a:solidFill>
                      <a:schemeClr val="accent4"/>
                    </a:solidFill>
                  </a:rPr>
                  <a:t> </a:t>
                </a:r>
                <a:endParaRPr lang="en-US" sz="1600" b="1" dirty="0"/>
              </a:p>
              <a:p>
                <a:r>
                  <a:rPr lang="en-US" sz="1600" b="1" dirty="0">
                    <a:solidFill>
                      <a:schemeClr val="accent3"/>
                    </a:solidFill>
                  </a:rPr>
                  <a:t>3.12 mm Si strip Pre/Post-ATAR @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% </m:t>
                    </m:r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𝝈</m:t>
                    </m:r>
                    <m:r>
                      <m:rPr>
                        <m:lit/>
                      </m:rP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endParaRPr lang="en-US" sz="1600" b="1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DFDE7C1-8E8F-BD2E-37A7-ADF0BF257A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8483" y="3098633"/>
                <a:ext cx="1506075" cy="1569660"/>
              </a:xfrm>
              <a:prstGeom prst="rect">
                <a:avLst/>
              </a:prstGeom>
              <a:blipFill>
                <a:blip r:embed="rId5"/>
                <a:stretch>
                  <a:fillRect l="-2024" t="-1163" b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29B8801B-784B-A96B-6E08-A85FFA8D6AFA}"/>
              </a:ext>
            </a:extLst>
          </p:cNvPr>
          <p:cNvSpPr txBox="1"/>
          <p:nvPr/>
        </p:nvSpPr>
        <p:spPr>
          <a:xfrm>
            <a:off x="65045" y="4486656"/>
            <a:ext cx="1595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</a:rPr>
              <a:t>(positron energy only)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F4A5901-1BFC-92C3-D8A1-FA290EB224AF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35ACE4D-BC40-9711-CB3B-B55324CBD72B}"/>
              </a:ext>
            </a:extLst>
          </p:cNvPr>
          <p:cNvSpPr/>
          <p:nvPr/>
        </p:nvSpPr>
        <p:spPr>
          <a:xfrm>
            <a:off x="8067435" y="2201070"/>
            <a:ext cx="81846" cy="7227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512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7CFD9EB-FA8B-207C-F9E1-3A2A83F1F45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4"/>
                    </a:solidFill>
                  </a:rPr>
                  <a:t>Aside: Truth vs. Calo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7CFD9EB-FA8B-207C-F9E1-3A2A83F1F4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65" t="-30189" b="-5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8F55F-2403-5F52-B420-2B6B471A24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4F7FD-7A1B-0BB3-5BB2-99C86A7EA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4EF72-1866-5473-80F5-FA153B431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D2CB35-97DC-3F54-76CC-BDA7103887EF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4FFA59E-3F87-C433-8A29-3AD5651A47E7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9EDA97-68E5-AD01-7B2E-254341DB4124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91C84A-9C6E-D557-0093-2784B1DA4F93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91C84A-9C6E-D557-0093-2784B1DA4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DD2ED5D0-F56D-A0E1-188C-27D236881E71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CE58D7BB-3CF5-3694-E7C3-B278A4BCB7EF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EF878F-07DA-9063-F615-B7BE247E20CA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D42F30-8720-8346-BABA-18EF131CC35D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D22643-A404-32D3-B02F-EFE8DA76A47C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86D57FB-F06D-F542-AEF5-E73D14C8204C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</m:e>
                        <m:sup>
                          <m:r>
                            <a:rPr lang="en-US" sz="105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b="1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86D57FB-F06D-F542-AEF5-E73D14C82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30B7BA1-7DFF-88E2-63CE-5DBC11EF0A61}"/>
              </a:ext>
            </a:extLst>
          </p:cNvPr>
          <p:cNvCxnSpPr>
            <a:stCxn id="13" idx="3"/>
          </p:cNvCxnSpPr>
          <p:nvPr/>
        </p:nvCxnSpPr>
        <p:spPr>
          <a:xfrm flipV="1">
            <a:off x="7868903" y="453358"/>
            <a:ext cx="865761" cy="13888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1CAAAB-EF43-34E0-A0CB-ECEE10B463B8}"/>
              </a:ext>
            </a:extLst>
          </p:cNvPr>
          <p:cNvCxnSpPr>
            <a:stCxn id="13" idx="3"/>
          </p:cNvCxnSpPr>
          <p:nvPr/>
        </p:nvCxnSpPr>
        <p:spPr>
          <a:xfrm flipV="1">
            <a:off x="7868903" y="295835"/>
            <a:ext cx="145544" cy="296405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1329189-68B8-20AB-E06E-EBD51FEE074D}"/>
              </a:ext>
            </a:extLst>
          </p:cNvPr>
          <p:cNvSpPr txBox="1"/>
          <p:nvPr/>
        </p:nvSpPr>
        <p:spPr>
          <a:xfrm>
            <a:off x="5383412" y="130829"/>
            <a:ext cx="1862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Example: 2 Particles leaving ATAR, the higher energy one misses CALO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569557-FEF4-D185-743A-B4BFBBF24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935" y="1317100"/>
            <a:ext cx="8312729" cy="3206902"/>
          </a:xfrm>
          <a:prstGeom prst="rect">
            <a:avLst/>
          </a:prstGeom>
        </p:spPr>
      </p:pic>
      <p:pic>
        <p:nvPicPr>
          <p:cNvPr id="23" name="Content Placeholder 17">
            <a:extLst>
              <a:ext uri="{FF2B5EF4-FFF2-40B4-BE49-F238E27FC236}">
                <a16:creationId xmlns:a16="http://schemas.microsoft.com/office/drawing/2014/main" id="{47E36531-7C0A-E44A-1723-263A3A6AFB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rcRect/>
          <a:stretch/>
        </p:blipFill>
        <p:spPr>
          <a:xfrm>
            <a:off x="1200857" y="707297"/>
            <a:ext cx="3039662" cy="1172648"/>
          </a:xfr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F8C8E47-D098-D723-D806-3204E2303E02}"/>
              </a:ext>
            </a:extLst>
          </p:cNvPr>
          <p:cNvSpPr/>
          <p:nvPr/>
        </p:nvSpPr>
        <p:spPr>
          <a:xfrm>
            <a:off x="1828800" y="795558"/>
            <a:ext cx="288151" cy="90645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4A301F-8D9E-3DFC-3DCA-D224B6D9862D}"/>
              </a:ext>
            </a:extLst>
          </p:cNvPr>
          <p:cNvSpPr/>
          <p:nvPr/>
        </p:nvSpPr>
        <p:spPr>
          <a:xfrm>
            <a:off x="3275852" y="796380"/>
            <a:ext cx="288151" cy="92484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4BA6CCD-425C-2F72-B3E4-F61B98443863}"/>
              </a:ext>
            </a:extLst>
          </p:cNvPr>
          <p:cNvCxnSpPr/>
          <p:nvPr/>
        </p:nvCxnSpPr>
        <p:spPr>
          <a:xfrm>
            <a:off x="7548557" y="509997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2CDCA1-AFEA-A302-E767-F9C5DA99AAD4}"/>
              </a:ext>
            </a:extLst>
          </p:cNvPr>
          <p:cNvCxnSpPr/>
          <p:nvPr/>
        </p:nvCxnSpPr>
        <p:spPr>
          <a:xfrm>
            <a:off x="7548557" y="675170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C8F0BE6-DE7C-39E6-5C13-D48DF3BF0E2D}"/>
              </a:ext>
            </a:extLst>
          </p:cNvPr>
          <p:cNvSpPr txBox="1"/>
          <p:nvPr/>
        </p:nvSpPr>
        <p:spPr>
          <a:xfrm>
            <a:off x="49677" y="4458839"/>
            <a:ext cx="846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A tracker/endcap extending beyond the Calo opening angle will help reduce tail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E8D2E17-6762-5B5F-4B4C-B5C1A2F56A6E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824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27">
            <a:extLst>
              <a:ext uri="{FF2B5EF4-FFF2-40B4-BE49-F238E27FC236}">
                <a16:creationId xmlns:a16="http://schemas.microsoft.com/office/drawing/2014/main" id="{1E587E95-0C46-B324-CC6D-DF214C3E3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17" y="423389"/>
            <a:ext cx="3227479" cy="221844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480C122-2195-769D-695C-D9B5FA0E0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DIF Cuts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F690A-A07A-079A-0079-E414C22CA9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5E288-3342-2072-C872-ECCEDBEF7B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51D56-5614-B122-B814-061AAF13F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72DA6C-1EA9-06B0-4743-77DF5AFE20FC}"/>
              </a:ext>
            </a:extLst>
          </p:cNvPr>
          <p:cNvSpPr/>
          <p:nvPr/>
        </p:nvSpPr>
        <p:spPr>
          <a:xfrm>
            <a:off x="6681267" y="-13906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DCEFBB-7C47-D535-D252-2E1272A7B8F5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DFC6AF-E7F9-E942-254A-38C15C2CC7FE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317B35-35EE-5B4F-5439-F2012D46D3F6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317B35-35EE-5B4F-5439-F2012D46D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372C8F30-C4A2-F821-821D-0C080225B7B8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4F4D8413-FA3F-2E2E-F135-92360B14EB00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8A26C7-0DB8-A48D-5523-0FFBBBD10524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738FEB8-D920-2DA3-BA1A-0A90CBE7C33E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78BA12-EBE0-C955-EF86-F29C3D920FC7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DC50A35-DCD1-F27A-6B86-9241AF80084F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6589D97-0E2B-4457-DB3A-C5D2F9C20904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C04BF11-0F45-9674-3DE6-E07190158BA7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1100D48-12ED-6591-8F1B-959BFD8AA994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BD4950-D655-8F3B-D11C-60E170A5E303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DE3D729-14CF-6477-2301-F4FC181FF2A7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CD214C-2F34-DA8C-FA49-EBF2EB83ABB7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CD214C-2F34-DA8C-FA49-EBF2EB83A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C1F08BA5-B205-6912-EF85-2D97D8072822}"/>
              </a:ext>
            </a:extLst>
          </p:cNvPr>
          <p:cNvSpPr/>
          <p:nvPr/>
        </p:nvSpPr>
        <p:spPr>
          <a:xfrm>
            <a:off x="7547321" y="534807"/>
            <a:ext cx="63658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52F6165-FF13-E69D-C034-81E443842AFC}"/>
              </a:ext>
            </a:extLst>
          </p:cNvPr>
          <p:cNvCxnSpPr>
            <a:cxnSpLocks/>
          </p:cNvCxnSpPr>
          <p:nvPr/>
        </p:nvCxnSpPr>
        <p:spPr>
          <a:xfrm>
            <a:off x="7097633" y="592240"/>
            <a:ext cx="737380" cy="0"/>
          </a:xfrm>
          <a:prstGeom prst="straightConnector1">
            <a:avLst/>
          </a:prstGeom>
          <a:ln>
            <a:tailEnd type="stealt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8CAC2BB0-C96F-3747-0F3E-AFC5ABE3A4F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5848" y="2474168"/>
            <a:ext cx="3294110" cy="225923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260DF60-2DD0-3D7B-99E5-62839ACD5B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8072" y="321613"/>
            <a:ext cx="2869665" cy="214688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AB0F445-8A05-5CC1-4594-ABF74A15E29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083863" y="2635460"/>
            <a:ext cx="2926915" cy="2146881"/>
          </a:xfrm>
          <a:prstGeom prst="rect">
            <a:avLst/>
          </a:prstGeom>
        </p:spPr>
      </p:pic>
      <p:sp>
        <p:nvSpPr>
          <p:cNvPr id="31" name="Arrow: Right 30">
            <a:extLst>
              <a:ext uri="{FF2B5EF4-FFF2-40B4-BE49-F238E27FC236}">
                <a16:creationId xmlns:a16="http://schemas.microsoft.com/office/drawing/2014/main" id="{3694A3ED-D0B4-8221-EC27-1698AF180BFB}"/>
              </a:ext>
            </a:extLst>
          </p:cNvPr>
          <p:cNvSpPr/>
          <p:nvPr/>
        </p:nvSpPr>
        <p:spPr>
          <a:xfrm rot="3587649">
            <a:off x="5841475" y="2367784"/>
            <a:ext cx="976722" cy="4079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179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AD5B904-7797-CF02-65F1-33CE4E6EC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Pion Decay Locations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0413F-99B2-47FE-EE7E-40E3B31AF0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B87A9-604C-8541-4B82-7588538301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E7710-0F02-B737-A792-6BCCA459E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D48617-77FD-C55E-854F-8878DC9D210B}"/>
              </a:ext>
            </a:extLst>
          </p:cNvPr>
          <p:cNvSpPr txBox="1"/>
          <p:nvPr/>
        </p:nvSpPr>
        <p:spPr>
          <a:xfrm>
            <a:off x="6015850" y="4164708"/>
            <a:ext cx="3289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ATAR tagging of pions will be essential to reject background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B56A26C-6684-7421-F0B1-16087F5A54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695" y="438730"/>
            <a:ext cx="5923443" cy="1482025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A1C7DE-E2E2-4553-E7F9-6F9A3BCA7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49" y="1878379"/>
            <a:ext cx="5923443" cy="14820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409D355-5FBD-E6B7-D906-4F3AE1BA68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54695" y="3306424"/>
            <a:ext cx="5861155" cy="146644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24DD36F-A674-6459-D4D1-39080FEC4FB2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C1BF067-460E-1CFE-F886-AE86AC8CBECD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FCFE3-176E-26BF-45E2-2B0B8DED8FA4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77DB448-F141-0EB7-79B2-CA6AA9060C76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77DB448-F141-0EB7-79B2-CA6AA9060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A8268D9-8678-2BF3-4ABD-357125007CC6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1FC4DCC1-F7D5-F80B-C45D-24BCE397DB0E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6F6A98E-848B-94C3-2001-2C87E7742292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3BD9844-AC4F-E8EF-6236-CC4452099AE5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DD6E2D7-979E-6ED7-BC17-DA3FBDA21AD7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BDDC146-F936-B024-73B9-834A0E7BD328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77A7B70-11B0-BB70-A476-4CAD80EACAE5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7DC9769-9A59-EFEE-C756-02632A9716D5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7D44150-A595-E9E9-74E3-A96FE0AC97CA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AB005CF-F501-CECC-B561-211D127972A4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79015CA-225D-DC7E-C054-484DC646A3E3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79015CA-225D-DC7E-C054-484DC646A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9168D8E-4228-56E6-FED6-8E9014E26229}"/>
              </a:ext>
            </a:extLst>
          </p:cNvPr>
          <p:cNvCxnSpPr/>
          <p:nvPr/>
        </p:nvCxnSpPr>
        <p:spPr>
          <a:xfrm>
            <a:off x="7548557" y="523098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83BF2D5-8C8B-AC39-D858-3E9D540542CE}"/>
              </a:ext>
            </a:extLst>
          </p:cNvPr>
          <p:cNvCxnSpPr/>
          <p:nvPr/>
        </p:nvCxnSpPr>
        <p:spPr>
          <a:xfrm>
            <a:off x="7548557" y="654923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0BACD1E5-1F36-615A-2904-C726064DE3A5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998FF71-CB83-EC70-BA1B-69CD42A64AAE}"/>
              </a:ext>
            </a:extLst>
          </p:cNvPr>
          <p:cNvSpPr txBox="1"/>
          <p:nvPr/>
        </p:nvSpPr>
        <p:spPr>
          <a:xfrm>
            <a:off x="6547662" y="845841"/>
            <a:ext cx="4852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solidFill>
                  <a:schemeClr val="bg2"/>
                </a:solidFill>
              </a:rPr>
              <a:t>PCB/Epoxy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16FB3CA-216E-FDE8-6052-6E1543482B08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FC54112-5854-CC96-F944-F301BCBCAC34}"/>
              </a:ext>
            </a:extLst>
          </p:cNvPr>
          <p:cNvSpPr/>
          <p:nvPr/>
        </p:nvSpPr>
        <p:spPr>
          <a:xfrm>
            <a:off x="7547321" y="534807"/>
            <a:ext cx="63658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45AD172-C8BC-1788-C2E4-0DA3064ED909}"/>
              </a:ext>
            </a:extLst>
          </p:cNvPr>
          <p:cNvCxnSpPr>
            <a:cxnSpLocks/>
          </p:cNvCxnSpPr>
          <p:nvPr/>
        </p:nvCxnSpPr>
        <p:spPr>
          <a:xfrm>
            <a:off x="7097633" y="592240"/>
            <a:ext cx="737380" cy="0"/>
          </a:xfrm>
          <a:prstGeom prst="straightConnector1">
            <a:avLst/>
          </a:prstGeom>
          <a:ln>
            <a:tailEnd type="stealt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26119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5F429-7B21-D40A-1868-5ED89EED2F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883B4-36E7-7931-62C5-F2E5D3C0F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1AB90-6918-15DA-94DF-0DBDF1250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89EC00-1402-4969-D214-FCA586733E95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217EEE9-60CD-3D05-A201-87DF0448C015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31297E-35BF-F863-C9B7-EBBC30E2602E}"/>
              </a:ext>
            </a:extLst>
          </p:cNvPr>
          <p:cNvSpPr/>
          <p:nvPr/>
        </p:nvSpPr>
        <p:spPr>
          <a:xfrm>
            <a:off x="6973855" y="484659"/>
            <a:ext cx="1808400" cy="21020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5B3A61-84F7-AFA3-883B-6F5286E95D7B}"/>
                  </a:ext>
                </a:extLst>
              </p:cNvPr>
              <p:cNvSpPr txBox="1"/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25 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5B3A61-84F7-AFA3-883B-6F5286E95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881" y="811748"/>
                <a:ext cx="1213124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7073D8F-9708-BEE2-4E69-FD140F6CE175}"/>
              </a:ext>
            </a:extLst>
          </p:cNvPr>
          <p:cNvSpPr/>
          <p:nvPr/>
        </p:nvSpPr>
        <p:spPr>
          <a:xfrm rot="5400000">
            <a:off x="6926994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4B9E2E3-5B9D-5C64-CC64-CF63BF8AA15F}"/>
              </a:ext>
            </a:extLst>
          </p:cNvPr>
          <p:cNvSpPr/>
          <p:nvPr/>
        </p:nvSpPr>
        <p:spPr>
          <a:xfrm rot="16200000">
            <a:off x="7818343" y="137313"/>
            <a:ext cx="941294" cy="891348"/>
          </a:xfrm>
          <a:prstGeom prst="triangl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DB73A8-1ACA-8AC7-9FAF-4B1987690D11}"/>
              </a:ext>
            </a:extLst>
          </p:cNvPr>
          <p:cNvSpPr/>
          <p:nvPr/>
        </p:nvSpPr>
        <p:spPr>
          <a:xfrm>
            <a:off x="7805245" y="533817"/>
            <a:ext cx="63658" cy="1168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CA3763-9691-2BAC-015E-FB8B6B405DC6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106930" y="592240"/>
            <a:ext cx="69831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2A8D72-B924-B093-9BCB-95559AB64FC4}"/>
              </a:ext>
            </a:extLst>
          </p:cNvPr>
          <p:cNvCxnSpPr>
            <a:cxnSpLocks/>
          </p:cNvCxnSpPr>
          <p:nvPr/>
        </p:nvCxnSpPr>
        <p:spPr>
          <a:xfrm flipH="1" flipV="1">
            <a:off x="7106930" y="216063"/>
            <a:ext cx="698315" cy="35312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E46F61-6E48-D4A3-1DBC-8D535A820EA1}"/>
              </a:ext>
            </a:extLst>
          </p:cNvPr>
          <p:cNvCxnSpPr>
            <a:cxnSpLocks/>
          </p:cNvCxnSpPr>
          <p:nvPr/>
        </p:nvCxnSpPr>
        <p:spPr>
          <a:xfrm>
            <a:off x="7344982" y="330528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B1D507F-55C3-9491-0E99-F91AE13CE3B3}"/>
              </a:ext>
            </a:extLst>
          </p:cNvPr>
          <p:cNvCxnSpPr>
            <a:cxnSpLocks/>
          </p:cNvCxnSpPr>
          <p:nvPr/>
        </p:nvCxnSpPr>
        <p:spPr>
          <a:xfrm>
            <a:off x="7647637" y="49605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493F64-711A-D96A-F321-A0F27B9BA4E2}"/>
              </a:ext>
            </a:extLst>
          </p:cNvPr>
          <p:cNvCxnSpPr>
            <a:cxnSpLocks/>
          </p:cNvCxnSpPr>
          <p:nvPr/>
        </p:nvCxnSpPr>
        <p:spPr>
          <a:xfrm flipV="1">
            <a:off x="8025974" y="32689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CE7738C-14F4-E286-604D-954140854FB5}"/>
              </a:ext>
            </a:extLst>
          </p:cNvPr>
          <p:cNvCxnSpPr>
            <a:cxnSpLocks/>
          </p:cNvCxnSpPr>
          <p:nvPr/>
        </p:nvCxnSpPr>
        <p:spPr>
          <a:xfrm flipH="1">
            <a:off x="7345005" y="677936"/>
            <a:ext cx="314258" cy="16552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66C39E-35C5-8AFF-A0F1-4DD60A02EF9C}"/>
              </a:ext>
            </a:extLst>
          </p:cNvPr>
          <p:cNvCxnSpPr>
            <a:cxnSpLocks/>
          </p:cNvCxnSpPr>
          <p:nvPr/>
        </p:nvCxnSpPr>
        <p:spPr>
          <a:xfrm flipH="1">
            <a:off x="7647660" y="681531"/>
            <a:ext cx="38708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78A86E9-35DA-1CFA-CD87-E3BBBC812708}"/>
              </a:ext>
            </a:extLst>
          </p:cNvPr>
          <p:cNvCxnSpPr>
            <a:cxnSpLocks/>
          </p:cNvCxnSpPr>
          <p:nvPr/>
        </p:nvCxnSpPr>
        <p:spPr>
          <a:xfrm flipH="1" flipV="1">
            <a:off x="8021233" y="676687"/>
            <a:ext cx="326615" cy="169154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9307425-F00F-BAE7-CB88-19D4DA584DF2}"/>
                  </a:ext>
                </a:extLst>
              </p:cNvPr>
              <p:cNvSpPr txBox="1"/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105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en-US" sz="105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9307425-F00F-BAE7-CB88-19D4DA584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440" y="371405"/>
                <a:ext cx="677476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C26F1712-D13F-4633-018F-86E8C9FFFDF1}"/>
              </a:ext>
            </a:extLst>
          </p:cNvPr>
          <p:cNvSpPr/>
          <p:nvPr/>
        </p:nvSpPr>
        <p:spPr>
          <a:xfrm>
            <a:off x="7748302" y="534807"/>
            <a:ext cx="35933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407AAB-51D9-1C26-D4E2-2F2BDA0CBFB7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21C5BD9-BE5C-ACDB-AA90-547B2869D5F2}"/>
              </a:ext>
            </a:extLst>
          </p:cNvPr>
          <p:cNvCxnSpPr/>
          <p:nvPr/>
        </p:nvCxnSpPr>
        <p:spPr>
          <a:xfrm>
            <a:off x="7535539" y="516566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78D2022-C983-1672-4F0F-7E68D4E0B6D7}"/>
              </a:ext>
            </a:extLst>
          </p:cNvPr>
          <p:cNvCxnSpPr/>
          <p:nvPr/>
        </p:nvCxnSpPr>
        <p:spPr>
          <a:xfrm>
            <a:off x="7535539" y="658794"/>
            <a:ext cx="58816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ED4DBDE-3123-78FA-1E71-95BF5B6FA4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723" y="2435459"/>
            <a:ext cx="3027034" cy="212914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A5F23F6-434C-7026-0C44-77B32DCD3D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1414" y="1181952"/>
            <a:ext cx="5173986" cy="3334823"/>
          </a:xfrm>
          <a:prstGeom prst="rect">
            <a:avLst/>
          </a:prstGeom>
        </p:spPr>
      </p:pic>
      <p:sp>
        <p:nvSpPr>
          <p:cNvPr id="37" name="Arrow: Right 36">
            <a:extLst>
              <a:ext uri="{FF2B5EF4-FFF2-40B4-BE49-F238E27FC236}">
                <a16:creationId xmlns:a16="http://schemas.microsoft.com/office/drawing/2014/main" id="{43BDFFE7-AE49-FF1B-C6CD-0BA02B898A78}"/>
              </a:ext>
            </a:extLst>
          </p:cNvPr>
          <p:cNvSpPr/>
          <p:nvPr/>
        </p:nvSpPr>
        <p:spPr>
          <a:xfrm>
            <a:off x="3150757" y="2645269"/>
            <a:ext cx="619168" cy="32090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5E44AC7-76CF-70C9-9AE4-21EF72C47B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28600" y="379549"/>
                <a:ext cx="8686800" cy="320908"/>
              </a:xfrm>
            </p:spPr>
            <p:txBody>
              <a:bodyPr/>
              <a:lstStyle/>
              <a:p>
                <a:r>
                  <a:rPr lang="en-US" dirty="0"/>
                  <a:t>Final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𝑫𝑨𝑹</m:t>
                        </m:r>
                      </m:sub>
                    </m:sSub>
                  </m:oMath>
                </a14:m>
                <a:r>
                  <a:rPr lang="en-US" dirty="0"/>
                  <a:t> Positrons: 1.8%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2.5%</a:t>
                </a:r>
                <a:br>
                  <a:rPr lang="en-US" dirty="0"/>
                </a:br>
                <a:r>
                  <a:rPr lang="en-US" dirty="0"/>
                  <a:t>Pre + Post ATAR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45E44AC7-76CF-70C9-9AE4-21EF72C47B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8600" y="379549"/>
                <a:ext cx="8686800" cy="320908"/>
              </a:xfrm>
              <a:blipFill>
                <a:blip r:embed="rId6"/>
                <a:stretch>
                  <a:fillRect l="-1965" t="-132075" b="-5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A4F73D8B-C975-D02A-9F23-54E470C7252B}"/>
              </a:ext>
            </a:extLst>
          </p:cNvPr>
          <p:cNvSpPr txBox="1"/>
          <p:nvPr/>
        </p:nvSpPr>
        <p:spPr>
          <a:xfrm>
            <a:off x="4221281" y="4900887"/>
            <a:ext cx="48750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/>
              <a:t>Note: Here no dead material energy ‘repair’ has been attempted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FEDEDB7-AA33-EA8F-E6DC-A64FD7A23D77}"/>
              </a:ext>
            </a:extLst>
          </p:cNvPr>
          <p:cNvSpPr/>
          <p:nvPr/>
        </p:nvSpPr>
        <p:spPr>
          <a:xfrm>
            <a:off x="7879618" y="565135"/>
            <a:ext cx="1064703" cy="457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933447-BDB2-EA9F-9B7A-971B2E676505}"/>
              </a:ext>
            </a:extLst>
          </p:cNvPr>
          <p:cNvSpPr txBox="1"/>
          <p:nvPr/>
        </p:nvSpPr>
        <p:spPr>
          <a:xfrm>
            <a:off x="317182" y="694861"/>
            <a:ext cx="3441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Finally: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0.1 cm Be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2 Tracking layers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ATAR/Calo resolution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Readouts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…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69C63D2-A121-BF34-2BED-E01D0F7D1E12}"/>
              </a:ext>
            </a:extLst>
          </p:cNvPr>
          <p:cNvSpPr/>
          <p:nvPr/>
        </p:nvSpPr>
        <p:spPr>
          <a:xfrm>
            <a:off x="7893361" y="527773"/>
            <a:ext cx="35933" cy="1168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99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F139C88-1727-B853-A180-C7713FAA72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0999" y="728663"/>
            <a:ext cx="5807714" cy="3794125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09D34BB-236C-0B75-B937-32BB14FCF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Up The Simulation: ATAR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0B861-6507-2E86-FD5C-11403464EF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ADB13-0290-E3B9-5954-766599B6C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8C334-DE0E-0414-4102-29FE27726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C32D67-F36E-FE71-CD38-000CE3754E4B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691AAF-970D-F12F-F8EB-71CB235C0840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277F379-F26E-AB12-8A3A-62A9BEC21E7D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AF4E32-03D5-E724-6E62-FEFC8B11E799}"/>
              </a:ext>
            </a:extLst>
          </p:cNvPr>
          <p:cNvSpPr/>
          <p:nvPr/>
        </p:nvSpPr>
        <p:spPr>
          <a:xfrm>
            <a:off x="7775049" y="440706"/>
            <a:ext cx="124051" cy="303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ABB0E43-6FD1-FE85-6851-707CDA40F47E}"/>
              </a:ext>
            </a:extLst>
          </p:cNvPr>
          <p:cNvSpPr txBox="1"/>
          <p:nvPr/>
        </p:nvSpPr>
        <p:spPr>
          <a:xfrm>
            <a:off x="61472" y="4457384"/>
            <a:ext cx="4876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radiative processes matter!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42528CC-1485-38B7-07BE-8130DEB887FF}"/>
              </a:ext>
            </a:extLst>
          </p:cNvPr>
          <p:cNvCxnSpPr>
            <a:cxnSpLocks/>
          </p:cNvCxnSpPr>
          <p:nvPr/>
        </p:nvCxnSpPr>
        <p:spPr>
          <a:xfrm>
            <a:off x="1530603" y="1317812"/>
            <a:ext cx="701609" cy="5912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0563783-459F-B833-509A-E4A6F8DF238B}"/>
              </a:ext>
            </a:extLst>
          </p:cNvPr>
          <p:cNvSpPr txBox="1"/>
          <p:nvPr/>
        </p:nvSpPr>
        <p:spPr>
          <a:xfrm>
            <a:off x="84524" y="1036888"/>
            <a:ext cx="1759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“Normal” Events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EF20A7-F875-4301-B185-B236C840ED92}"/>
              </a:ext>
            </a:extLst>
          </p:cNvPr>
          <p:cNvCxnSpPr>
            <a:cxnSpLocks/>
          </p:cNvCxnSpPr>
          <p:nvPr/>
        </p:nvCxnSpPr>
        <p:spPr>
          <a:xfrm>
            <a:off x="1634382" y="3108588"/>
            <a:ext cx="63112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5650A0C-C386-B1BB-89A9-1C86C87512BA}"/>
              </a:ext>
            </a:extLst>
          </p:cNvPr>
          <p:cNvSpPr txBox="1"/>
          <p:nvPr/>
        </p:nvSpPr>
        <p:spPr>
          <a:xfrm>
            <a:off x="192203" y="2169405"/>
            <a:ext cx="1759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Intermediate Events (Bhabha scattering, Bremsstrahlung, etc.)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89E131E-3926-22E3-E491-E832AF4E36F8}"/>
              </a:ext>
            </a:extLst>
          </p:cNvPr>
          <p:cNvCxnSpPr>
            <a:cxnSpLocks/>
          </p:cNvCxnSpPr>
          <p:nvPr/>
        </p:nvCxnSpPr>
        <p:spPr>
          <a:xfrm>
            <a:off x="1782696" y="3704346"/>
            <a:ext cx="518672" cy="2283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72013EE-CA8E-606D-A222-EB70BD5D0F27}"/>
              </a:ext>
            </a:extLst>
          </p:cNvPr>
          <p:cNvSpPr txBox="1"/>
          <p:nvPr/>
        </p:nvSpPr>
        <p:spPr>
          <a:xfrm>
            <a:off x="117822" y="3526780"/>
            <a:ext cx="1759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Low Energy Events (won’t be able to see them anyway)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BE0597-7726-FAFA-45C9-73CCBD7E9790}"/>
              </a:ext>
            </a:extLst>
          </p:cNvPr>
          <p:cNvSpPr/>
          <p:nvPr/>
        </p:nvSpPr>
        <p:spPr>
          <a:xfrm>
            <a:off x="2563965" y="754430"/>
            <a:ext cx="3739441" cy="23259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Energy of Any Particles Leaving ATAR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4BD4DB-8476-E585-C1DB-D043048B0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7923" y="3300547"/>
            <a:ext cx="1955132" cy="1358816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B5243826-C055-4F42-B592-A182B09CE686}"/>
              </a:ext>
            </a:extLst>
          </p:cNvPr>
          <p:cNvSpPr/>
          <p:nvPr/>
        </p:nvSpPr>
        <p:spPr>
          <a:xfrm>
            <a:off x="7813683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F139C88-1727-B853-A180-C7713FAA72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323947" y="689828"/>
            <a:ext cx="5714266" cy="3794125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09D34BB-236C-0B75-B937-32BB14FCF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Up The Simulation: ATAR (Summed)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0B861-6507-2E86-FD5C-11403464EF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ADB13-0290-E3B9-5954-766599B6C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8C334-DE0E-0414-4102-29FE27726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C32D67-F36E-FE71-CD38-000CE3754E4B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691AAF-970D-F12F-F8EB-71CB235C0840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277F379-F26E-AB12-8A3A-62A9BEC21E7D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AF4E32-03D5-E724-6E62-FEFC8B11E799}"/>
              </a:ext>
            </a:extLst>
          </p:cNvPr>
          <p:cNvSpPr/>
          <p:nvPr/>
        </p:nvSpPr>
        <p:spPr>
          <a:xfrm>
            <a:off x="7775049" y="440706"/>
            <a:ext cx="124051" cy="303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4F737D9C-214D-A3DB-45FE-BCBD1BA0C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0613" y="2496020"/>
            <a:ext cx="2712746" cy="19991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87AC49-6F2B-67EA-50E9-E4DA1B06A1B6}"/>
              </a:ext>
            </a:extLst>
          </p:cNvPr>
          <p:cNvSpPr txBox="1"/>
          <p:nvPr/>
        </p:nvSpPr>
        <p:spPr>
          <a:xfrm>
            <a:off x="61472" y="4457384"/>
            <a:ext cx="59767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We need to recombine multiple tracks for some events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5B806E-BAC9-D9FA-B74B-D3B9E8B707ED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6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F139C88-1727-B853-A180-C7713FAA72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323947" y="689828"/>
            <a:ext cx="5714266" cy="379412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09D34BB-236C-0B75-B937-32BB14FCF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Up The Simulation: ATAR (Summed)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0B861-6507-2E86-FD5C-11403464EF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36253F-80F1-404C-B072-FFC41BDB809A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ADB13-0290-E3B9-5954-766599B6C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8C334-DE0E-0414-4102-29FE27726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C32D67-F36E-FE71-CD38-000CE3754E4B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691AAF-970D-F12F-F8EB-71CB235C0840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277F379-F26E-AB12-8A3A-62A9BEC21E7D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AF4E32-03D5-E724-6E62-FEFC8B11E799}"/>
              </a:ext>
            </a:extLst>
          </p:cNvPr>
          <p:cNvSpPr/>
          <p:nvPr/>
        </p:nvSpPr>
        <p:spPr>
          <a:xfrm>
            <a:off x="7775049" y="440706"/>
            <a:ext cx="124051" cy="303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DCCC52-A060-EF66-9DB7-57A4E0326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4F737D9C-214D-A3DB-45FE-BCBD1BA0CCF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230613" y="2496021"/>
            <a:ext cx="2712746" cy="1999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6F66E5-FF02-7A50-D549-4D943A734776}"/>
              </a:ext>
            </a:extLst>
          </p:cNvPr>
          <p:cNvSpPr txBox="1"/>
          <p:nvPr/>
        </p:nvSpPr>
        <p:spPr>
          <a:xfrm>
            <a:off x="943512" y="891495"/>
            <a:ext cx="253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4"/>
                </a:solidFill>
              </a:rPr>
              <a:t>Calo:  Perfect Resolution</a:t>
            </a:r>
          </a:p>
          <a:p>
            <a:r>
              <a:rPr lang="en-US" sz="1800" dirty="0">
                <a:solidFill>
                  <a:schemeClr val="accent4"/>
                </a:solidFill>
              </a:rPr>
              <a:t>ATAR: 20%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980853-92F8-12B9-3E00-233EABF5ED7E}"/>
                  </a:ext>
                </a:extLst>
              </p:cNvPr>
              <p:cNvSpPr txBox="1"/>
              <p:nvPr/>
            </p:nvSpPr>
            <p:spPr>
              <a:xfrm>
                <a:off x="49678" y="4478049"/>
                <a:ext cx="60548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4"/>
                    </a:solidFill>
                  </a:rPr>
                  <a:t>Takeaway: ATAR impact on CALO Resolution is highest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sz="1600" dirty="0">
                    <a:solidFill>
                      <a:schemeClr val="accent4"/>
                    </a:solidFill>
                  </a:rPr>
                  <a:t> to the beam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980853-92F8-12B9-3E00-233EABF5E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8" y="4478049"/>
                <a:ext cx="6054858" cy="338554"/>
              </a:xfrm>
              <a:prstGeom prst="rect">
                <a:avLst/>
              </a:prstGeom>
              <a:blipFill>
                <a:blip r:embed="rId5"/>
                <a:stretch>
                  <a:fillRect l="-504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47893467-2FD6-AE37-C1C2-183A3ABEAA17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66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184CD5E-AB99-41D7-55A1-95F420DE7B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90" y="475070"/>
            <a:ext cx="6163163" cy="406836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0123F37-DB44-83D3-62E0-06B77B5CD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Aside: ATAR Energy Resolution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C13D2-5BB1-BD45-A0B2-12A1F06565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FC0D2B-278D-48C5-B674-68FF187A1300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75D77-CC86-3318-0C6B-C32097886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| Simulation General Results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6ED19-5A72-D195-5846-C104847EE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CF183C-146A-DCE0-8E02-38DB0C0A036A}"/>
              </a:ext>
            </a:extLst>
          </p:cNvPr>
          <p:cNvSpPr txBox="1"/>
          <p:nvPr/>
        </p:nvSpPr>
        <p:spPr>
          <a:xfrm>
            <a:off x="49678" y="4478049"/>
            <a:ext cx="6054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Takeaway: An ATAR with poor energy resolution can be deadly, 20% ok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49FAB2-0F23-73AD-3C43-0D1187EDD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201" y="1125128"/>
            <a:ext cx="2869665" cy="19894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87DECC-AC9C-0E7C-D448-26B2274BF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622" y="3092995"/>
            <a:ext cx="2869665" cy="198944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68BF56D-7B88-9476-7E30-10C8DBE90415}"/>
              </a:ext>
            </a:extLst>
          </p:cNvPr>
          <p:cNvCxnSpPr/>
          <p:nvPr/>
        </p:nvCxnSpPr>
        <p:spPr>
          <a:xfrm>
            <a:off x="6189489" y="407254"/>
            <a:ext cx="0" cy="4208753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230DE07-98EE-731F-7B7A-B590D683E307}"/>
              </a:ext>
            </a:extLst>
          </p:cNvPr>
          <p:cNvSpPr/>
          <p:nvPr/>
        </p:nvSpPr>
        <p:spPr>
          <a:xfrm>
            <a:off x="15090" y="2443523"/>
            <a:ext cx="3169942" cy="2099914"/>
          </a:xfrm>
          <a:prstGeom prst="rect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389C31-C7B5-3EFE-7A78-581A88BFAF75}"/>
              </a:ext>
            </a:extLst>
          </p:cNvPr>
          <p:cNvSpPr txBox="1"/>
          <p:nvPr/>
        </p:nvSpPr>
        <p:spPr>
          <a:xfrm>
            <a:off x="315045" y="584516"/>
            <a:ext cx="1851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4"/>
                </a:solidFill>
              </a:rPr>
              <a:t>Perfect Calo Resolution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D8F586-5786-7EE0-93B9-B7E4546B0D98}"/>
              </a:ext>
            </a:extLst>
          </p:cNvPr>
          <p:cNvSpPr/>
          <p:nvPr/>
        </p:nvSpPr>
        <p:spPr>
          <a:xfrm>
            <a:off x="6681267" y="-97022"/>
            <a:ext cx="2462733" cy="6425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1FE68B7-9290-22CB-B587-8485A81DB1C1}"/>
              </a:ext>
            </a:extLst>
          </p:cNvPr>
          <p:cNvSpPr/>
          <p:nvPr/>
        </p:nvSpPr>
        <p:spPr>
          <a:xfrm>
            <a:off x="7289588" y="16483"/>
            <a:ext cx="1118026" cy="1118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DCC87F-E541-95C2-0F26-3AFE5CF7843E}"/>
              </a:ext>
            </a:extLst>
          </p:cNvPr>
          <p:cNvSpPr/>
          <p:nvPr/>
        </p:nvSpPr>
        <p:spPr>
          <a:xfrm>
            <a:off x="7495330" y="228394"/>
            <a:ext cx="694205" cy="694205"/>
          </a:xfrm>
          <a:prstGeom prst="ellips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01E7E9-D854-E5B5-8D1C-9629E0A22DB6}"/>
              </a:ext>
            </a:extLst>
          </p:cNvPr>
          <p:cNvSpPr/>
          <p:nvPr/>
        </p:nvSpPr>
        <p:spPr>
          <a:xfrm>
            <a:off x="7775049" y="440706"/>
            <a:ext cx="124051" cy="3030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F47D1A-BFE6-FE76-DCA0-8701D0D130E5}"/>
                  </a:ext>
                </a:extLst>
              </p:cNvPr>
              <p:cNvSpPr txBox="1"/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F47D1A-BFE6-FE76-DCA0-8701D0D13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39" y="773328"/>
                <a:ext cx="1213124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F799389B-7A2F-0460-57E2-19D9CF4C7A13}"/>
              </a:ext>
            </a:extLst>
          </p:cNvPr>
          <p:cNvSpPr/>
          <p:nvPr/>
        </p:nvSpPr>
        <p:spPr>
          <a:xfrm>
            <a:off x="7819137" y="565135"/>
            <a:ext cx="46200" cy="448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A5797A9-E841-61E1-2EFA-4C42E2844D6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8315239" y="3866636"/>
            <a:ext cx="457226" cy="5344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ACE6C58-DE7F-1A6B-1B4E-87DADD2E4DAF}"/>
              </a:ext>
            </a:extLst>
          </p:cNvPr>
          <p:cNvSpPr txBox="1"/>
          <p:nvPr/>
        </p:nvSpPr>
        <p:spPr>
          <a:xfrm>
            <a:off x="8496020" y="3281861"/>
            <a:ext cx="5528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accent3"/>
                </a:solidFill>
              </a:rPr>
              <a:t>Average Energy Loss in ATAR</a:t>
            </a:r>
          </a:p>
        </p:txBody>
      </p:sp>
    </p:spTree>
    <p:extLst>
      <p:ext uri="{BB962C8B-B14F-4D97-AF65-F5344CB8AC3E}">
        <p14:creationId xmlns:p14="http://schemas.microsoft.com/office/powerpoint/2010/main" val="220808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</p:bldLst>
  </p:timing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4BDFDFF-D010-4A38-BF4D-ABF30FC269A6}" vid="{51E3E7C2-4FC7-43FA-ABB8-CD9CD10888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PIONEER Template</Template>
  <TotalTime>13685</TotalTime>
  <Words>2328</Words>
  <Application>Microsoft Office PowerPoint</Application>
  <PresentationFormat>On-screen Show (16:9)</PresentationFormat>
  <Paragraphs>445</Paragraphs>
  <Slides>56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Arial</vt:lpstr>
      <vt:lpstr>Calibri</vt:lpstr>
      <vt:lpstr>Cambria Math</vt:lpstr>
      <vt:lpstr>Consolas</vt:lpstr>
      <vt:lpstr>Helvetica</vt:lpstr>
      <vt:lpstr>Wingdings</vt:lpstr>
      <vt:lpstr>Fermilab_PPT_090915</vt:lpstr>
      <vt:lpstr>PowerPoint Presentation</vt:lpstr>
      <vt:lpstr>Analysis Technique Reminder</vt:lpstr>
      <vt:lpstr>What’s in the Simulation?</vt:lpstr>
      <vt:lpstr>Building Up The Simulation: A Perfect World</vt:lpstr>
      <vt:lpstr>Building Up The Simulation: A Perfect World π→e Only, π at ATAR center</vt:lpstr>
      <vt:lpstr>Building Up The Simulation: ATAR</vt:lpstr>
      <vt:lpstr>Building Up The Simulation: ATAR (Summed)</vt:lpstr>
      <vt:lpstr>Building Up The Simulation: ATAR (Summed)</vt:lpstr>
      <vt:lpstr>Aside: ATAR Energy Resolution</vt:lpstr>
      <vt:lpstr>With any physical detector, we don’t see  a “perfect” spectrum</vt:lpstr>
      <vt:lpstr>Aside: Physics Lists</vt:lpstr>
      <vt:lpstr>Aside: Wandering Neutrons  </vt:lpstr>
      <vt:lpstr>Photonuclear Effects: Measurements Required</vt:lpstr>
      <vt:lpstr>Dead Material: Beampipe</vt:lpstr>
      <vt:lpstr>Dead Material: ATAR Readout</vt:lpstr>
      <vt:lpstr>Adding A Tracker</vt:lpstr>
      <vt:lpstr>Aside: Truth vs. Calo θ </vt:lpstr>
      <vt:lpstr>Beam: Tradeoffs of a Degrader</vt:lpstr>
      <vt:lpstr>Aside: Pion Decay Locations / Decay in Flight</vt:lpstr>
      <vt:lpstr>Beam Inputs: Realistic Phase Space</vt:lpstr>
      <vt:lpstr>Pre-ATAR</vt:lpstr>
      <vt:lpstr>Final Resolution for π_DAR Positrons: 1.8% → 2.5%</vt:lpstr>
      <vt:lpstr>TLDR: Things Get Complicated Quickly</vt:lpstr>
      <vt:lpstr>Proposal: Simulation Data Challenge</vt:lpstr>
      <vt:lpstr>Summary</vt:lpstr>
      <vt:lpstr>PowerPoint Presentation</vt:lpstr>
      <vt:lpstr>PowerPoint Presentation</vt:lpstr>
      <vt:lpstr>Works In Progress: ATAR</vt:lpstr>
      <vt:lpstr>Works In Progress: LXe</vt:lpstr>
      <vt:lpstr>Works In Progress: Beam</vt:lpstr>
      <vt:lpstr>Works In Progress: Tracker</vt:lpstr>
      <vt:lpstr>Aside: Angular Distribution of Energies</vt:lpstr>
      <vt:lpstr>Aside: Number/Energy of Particles</vt:lpstr>
      <vt:lpstr>Aside: ATAR Summed with Energy Cut</vt:lpstr>
      <vt:lpstr>Aside: ATAR Summed with Energy Cut</vt:lpstr>
      <vt:lpstr>Aside: ATAR Dead Material</vt:lpstr>
      <vt:lpstr>Aside: ATAR Summed with Energy Cut</vt:lpstr>
      <vt:lpstr>Aside: ATAR Summed with Energy Cut</vt:lpstr>
      <vt:lpstr>Aside: ATAR Summed with Energy Cut</vt:lpstr>
      <vt:lpstr>Building Up The Simulation: ATAR (Summed)</vt:lpstr>
      <vt:lpstr>How much energy can we put in ATAR  before it hurts us?</vt:lpstr>
      <vt:lpstr>Aside: Choice of Opening Angle</vt:lpstr>
      <vt:lpstr>LYSO Radioactivity: Constant “Rumble” at 1 MeV</vt:lpstr>
      <vt:lpstr>Simulation Upgrade Introduced  Photonuclear Changes</vt:lpstr>
      <vt:lpstr>Physics List Choice is Important</vt:lpstr>
      <vt:lpstr>Aside: Window Thickness</vt:lpstr>
      <vt:lpstr>Dead Material: Beampipe</vt:lpstr>
      <vt:lpstr>Tail Fraction vs. Angular Fiducial Volume</vt:lpstr>
      <vt:lpstr>Adding A Degrader</vt:lpstr>
      <vt:lpstr>Aside: Dead Material Energy Putback</vt:lpstr>
      <vt:lpstr>Aside: Tracker Energy Loss</vt:lpstr>
      <vt:lpstr>Pre-ATAR + Post-ATAR</vt:lpstr>
      <vt:lpstr>Aside: Truth vs. Calo θ </vt:lpstr>
      <vt:lpstr>Aside: DIF Cuts</vt:lpstr>
      <vt:lpstr>Aside: Pion Decay Locations</vt:lpstr>
      <vt:lpstr>Final Resolution for π_DAR Positrons: 1.8% → 2.5% Pre + Post ATAR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LaBounty</dc:creator>
  <cp:lastModifiedBy>Josh LaBounty</cp:lastModifiedBy>
  <cp:revision>98</cp:revision>
  <cp:lastPrinted>2018-11-11T07:42:25Z</cp:lastPrinted>
  <dcterms:created xsi:type="dcterms:W3CDTF">2022-09-08T16:16:42Z</dcterms:created>
  <dcterms:modified xsi:type="dcterms:W3CDTF">2022-10-06T20:45:20Z</dcterms:modified>
</cp:coreProperties>
</file>