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8" r:id="rId21"/>
    <p:sldId id="275" r:id="rId22"/>
    <p:sldId id="276" r:id="rId23"/>
    <p:sldId id="277" r:id="rId24"/>
    <p:sldId id="278" r:id="rId25"/>
    <p:sldId id="279" r:id="rId26"/>
    <p:sldId id="289" r:id="rId27"/>
    <p:sldId id="290" r:id="rId28"/>
    <p:sldId id="287" r:id="rId29"/>
    <p:sldId id="280" r:id="rId30"/>
    <p:sldId id="281" r:id="rId31"/>
    <p:sldId id="282" r:id="rId32"/>
    <p:sldId id="283" r:id="rId33"/>
  </p:sldIdLst>
  <p:sldSz cx="12192000" cy="6858000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Helvetica Neue" panose="020B060402020202020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0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4"/>
    <p:restoredTop sz="94648"/>
  </p:normalViewPr>
  <p:slideViewPr>
    <p:cSldViewPr snapToGrid="0">
      <p:cViewPr varScale="1">
        <p:scale>
          <a:sx n="119" d="100"/>
          <a:sy n="119" d="100"/>
        </p:scale>
        <p:origin x="110" y="806"/>
      </p:cViewPr>
      <p:guideLst>
        <p:guide orient="horz" pos="300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86" name="Google Shape;18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5e577125f0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15e577125f0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04" name="Google Shape;204;g15e577125f0_0_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5e577125f0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g15e577125f0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15" name="Google Shape;215;g15e577125f0_0_1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5e577125f0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g15e577125f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5e577125f0_0_1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g15e577125f0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5e577125f0_0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g15e577125f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48394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6122dd6aaf_33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16122dd6aaf_3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6122dd6aaf_33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g16122dd6aaf_3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5e577125f0_0_1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g15e577125f0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5ef9f6f26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15ef9f6f26d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g15ef9f6f26d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5ef9f6f26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5ef9f6f26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g15ef9f6f26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5e577125f0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15e577125f0_0_1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g15e577125f0_0_1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5e577125f0_0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15e577125f0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5e577125f0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15e577125f0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8600160" y="4477320"/>
            <a:ext cx="1434720" cy="24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2" descr="Screen Clippi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80" y="-54766"/>
            <a:ext cx="121968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70462" y="131040"/>
            <a:ext cx="3098338" cy="5567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198785" y="2732046"/>
            <a:ext cx="11589424" cy="152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198785" y="1732157"/>
            <a:ext cx="11589425" cy="82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Title &amp; Content">
  <p:cSld name="Logo Bottom: Title &amp;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44D6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3" descr="https://www.washington.edu/brand/files/2014/09/W-Logo_Purple_RGB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027877" y="33428"/>
            <a:ext cx="694195" cy="4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 descr="A picture containing meter, gaug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2072" y="33427"/>
            <a:ext cx="2449437" cy="51327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/>
          <p:nvPr/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>
              <a:solidFill>
                <a:srgbClr val="004C9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Content &amp; Caption">
  <p:cSld name="Logo Bottom: Content &amp;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dt" idx="10"/>
          </p:nvPr>
        </p:nvSpPr>
        <p:spPr>
          <a:xfrm>
            <a:off x="982436" y="6504215"/>
            <a:ext cx="900491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ftr" idx="11"/>
          </p:nvPr>
        </p:nvSpPr>
        <p:spPr>
          <a:xfrm>
            <a:off x="2040806" y="6504215"/>
            <a:ext cx="8349492" cy="250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9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41" name="Google Shape;41;p4" descr="https://www.washington.edu/brand/files/2014/09/W-Logo_Purple_RGB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027877" y="33428"/>
            <a:ext cx="694195" cy="4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" descr="A picture containing meter, gaug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2072" y="33427"/>
            <a:ext cx="2449437" cy="513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Logo Bottom: Title &amp; Content">
  <p:cSld name="1_Logo Bottom: Title &amp; Content">
    <p:bg>
      <p:bgPr>
        <a:solidFill>
          <a:schemeClr val="l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>
            <a:spLocks noGrp="1"/>
          </p:cNvSpPr>
          <p:nvPr>
            <p:ph type="title"/>
          </p:nvPr>
        </p:nvSpPr>
        <p:spPr>
          <a:xfrm>
            <a:off x="304803" y="154515"/>
            <a:ext cx="11572775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1"/>
          </p:nvPr>
        </p:nvSpPr>
        <p:spPr>
          <a:xfrm>
            <a:off x="304801" y="962526"/>
            <a:ext cx="5689643" cy="5492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44D6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spcBef>
                <a:spcPts val="0"/>
              </a:spcBef>
              <a:buNone/>
              <a:defRPr sz="12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2"/>
          </p:nvPr>
        </p:nvSpPr>
        <p:spPr>
          <a:xfrm>
            <a:off x="6198672" y="962526"/>
            <a:ext cx="5678905" cy="5459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44D6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48" name="Google Shape;48;p5" descr="https://www.washington.edu/brand/files/2014/09/W-Logo_Purple_RGB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027877" y="33428"/>
            <a:ext cx="694195" cy="4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5" descr="A picture containing meter, gaug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2072" y="33427"/>
            <a:ext cx="2449437" cy="513272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5"/>
          <p:cNvSpPr txBox="1"/>
          <p:nvPr/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>
              <a:solidFill>
                <a:srgbClr val="004C9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" name="Google Shape;51;p5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8600019" y="4477484"/>
            <a:ext cx="1435100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 txBox="1">
            <a:spLocks noGrp="1"/>
          </p:cNvSpPr>
          <p:nvPr>
            <p:ph type="body" idx="1"/>
          </p:nvPr>
        </p:nvSpPr>
        <p:spPr>
          <a:xfrm>
            <a:off x="198785" y="2732046"/>
            <a:ext cx="11589424" cy="2182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lvl="0"/>
            <a:r>
              <a:rPr lang="en-US" dirty="0"/>
              <a:t>Peter </a:t>
            </a:r>
            <a:r>
              <a:rPr lang="en-US" dirty="0" err="1"/>
              <a:t>Kammel</a:t>
            </a:r>
            <a:r>
              <a:rPr lang="en-US" dirty="0"/>
              <a:t> for the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Nascent </a:t>
            </a:r>
            <a:r>
              <a:rPr lang="en-US" dirty="0"/>
              <a:t>PIONEER </a:t>
            </a:r>
            <a:r>
              <a:rPr lang="en-US" dirty="0"/>
              <a:t>Beam Dynamics Team</a:t>
            </a:r>
            <a:endParaRPr dirty="0"/>
          </a:p>
          <a:p>
            <a: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</a:pPr>
            <a:endParaRPr dirty="0"/>
          </a:p>
          <a:p>
            <a: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David Rubin (Cornell)          </a:t>
            </a:r>
            <a:endParaRPr dirty="0"/>
          </a:p>
          <a:p>
            <a: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David </a:t>
            </a:r>
            <a:r>
              <a:rPr lang="en-US" dirty="0" err="1">
                <a:solidFill>
                  <a:schemeClr val="dk1"/>
                </a:solidFill>
              </a:rPr>
              <a:t>Tarazona</a:t>
            </a:r>
            <a:r>
              <a:rPr lang="en-US" dirty="0">
                <a:solidFill>
                  <a:schemeClr val="dk1"/>
                </a:solidFill>
              </a:rPr>
              <a:t> (Cornell)    </a:t>
            </a:r>
            <a:endParaRPr dirty="0"/>
          </a:p>
          <a:p>
            <a: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Urs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Langenegger</a:t>
            </a:r>
            <a:r>
              <a:rPr lang="en-US" dirty="0">
                <a:solidFill>
                  <a:schemeClr val="dk1"/>
                </a:solidFill>
              </a:rPr>
              <a:t> (PSI)</a:t>
            </a:r>
          </a:p>
          <a:p>
            <a: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Anna </a:t>
            </a:r>
            <a:r>
              <a:rPr lang="en-US" dirty="0" err="1">
                <a:solidFill>
                  <a:schemeClr val="dk1"/>
                </a:solidFill>
              </a:rPr>
              <a:t>Soter</a:t>
            </a:r>
            <a:r>
              <a:rPr lang="en-US" dirty="0">
                <a:solidFill>
                  <a:schemeClr val="dk1"/>
                </a:solidFill>
              </a:rPr>
              <a:t> (PSI)               </a:t>
            </a:r>
            <a:endParaRPr dirty="0"/>
          </a:p>
          <a:p>
            <a: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</a:pPr>
            <a:endParaRPr b="1" dirty="0"/>
          </a:p>
        </p:txBody>
      </p:sp>
      <p:sp>
        <p:nvSpPr>
          <p:cNvPr id="59" name="Google Shape;59;p6"/>
          <p:cNvSpPr txBox="1">
            <a:spLocks noGrp="1"/>
          </p:cNvSpPr>
          <p:nvPr>
            <p:ph type="body" idx="2"/>
          </p:nvPr>
        </p:nvSpPr>
        <p:spPr>
          <a:xfrm>
            <a:off x="198785" y="1503349"/>
            <a:ext cx="11589425" cy="82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3200"/>
              <a:buFont typeface="Arial"/>
              <a:buNone/>
            </a:pPr>
            <a:r>
              <a:rPr lang="en-US" dirty="0"/>
              <a:t>The piE5 Beamline Model and Going Forward</a:t>
            </a:r>
            <a:endParaRPr dirty="0"/>
          </a:p>
        </p:txBody>
      </p:sp>
      <p:sp>
        <p:nvSpPr>
          <p:cNvPr id="60" name="Google Shape;60;p6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sldNum" idx="4294967295"/>
          </p:nvPr>
        </p:nvSpPr>
        <p:spPr>
          <a:xfrm>
            <a:off x="11639550" y="6550025"/>
            <a:ext cx="552450" cy="236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63" name="Google Shape;63;p6"/>
          <p:cNvSpPr txBox="1"/>
          <p:nvPr/>
        </p:nvSpPr>
        <p:spPr>
          <a:xfrm>
            <a:off x="287867" y="5362907"/>
            <a:ext cx="74366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Thanks: A. Knecht, P-R.  Kettle, Z. Hodges, G. Dal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Maso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91EF7D-7ABA-810A-B2C5-916C63273671}"/>
              </a:ext>
            </a:extLst>
          </p:cNvPr>
          <p:cNvSpPr txBox="1"/>
          <p:nvPr/>
        </p:nvSpPr>
        <p:spPr>
          <a:xfrm>
            <a:off x="287867" y="5987020"/>
            <a:ext cx="8237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Workshop is being generously supported by an award from the Gordon and Betty Moore Foundation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00" cy="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89" name="Google Shape;189;p15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Particle Separation Good Enough? </a:t>
            </a:r>
            <a:endParaRPr b="0" dirty="0">
              <a:solidFill>
                <a:srgbClr val="FF0000"/>
              </a:solidFill>
            </a:endParaRPr>
          </a:p>
        </p:txBody>
      </p:sp>
      <p:pic>
        <p:nvPicPr>
          <p:cNvPr id="190" name="Google Shape;19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6894" y="3760597"/>
            <a:ext cx="9261972" cy="2993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1" name="Google Shape;191;p15"/>
          <p:cNvSpPr txBox="1"/>
          <p:nvPr/>
        </p:nvSpPr>
        <p:spPr>
          <a:xfrm>
            <a:off x="8432850" y="1415925"/>
            <a:ext cx="36648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4C97"/>
                </a:solidFill>
              </a:rPr>
              <a:t>In area restricted to ATAR</a:t>
            </a:r>
            <a:endParaRPr sz="1900">
              <a:solidFill>
                <a:srgbClr val="004C97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004C97"/>
                </a:solidFill>
              </a:rPr>
              <a:t>(optimistic accounting)</a:t>
            </a:r>
            <a:endParaRPr sz="1700">
              <a:solidFill>
                <a:srgbClr val="004C97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0000"/>
                </a:solidFill>
              </a:rPr>
              <a:t>e:   25.0%</a:t>
            </a:r>
            <a:endParaRPr sz="1500"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μ</a:t>
            </a:r>
            <a:r>
              <a:rPr lang="en-US" sz="1500">
                <a:solidFill>
                  <a:srgbClr val="000000"/>
                </a:solidFill>
              </a:rPr>
              <a:t>:   32.1%</a:t>
            </a:r>
            <a:endParaRPr sz="1500"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π</a:t>
            </a:r>
            <a:r>
              <a:rPr lang="en-US" sz="1500">
                <a:solidFill>
                  <a:srgbClr val="000000"/>
                </a:solidFill>
              </a:rPr>
              <a:t>:   42.9%</a:t>
            </a:r>
            <a:endParaRPr sz="1967">
              <a:solidFill>
                <a:srgbClr val="000000"/>
              </a:solidFill>
            </a:endParaRPr>
          </a:p>
        </p:txBody>
      </p:sp>
      <p:pic>
        <p:nvPicPr>
          <p:cNvPr id="193" name="Google Shape;1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6225" y="761724"/>
            <a:ext cx="3825270" cy="260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5"/>
          <p:cNvSpPr txBox="1"/>
          <p:nvPr/>
        </p:nvSpPr>
        <p:spPr>
          <a:xfrm rot="-5400000">
            <a:off x="2770820" y="1562174"/>
            <a:ext cx="2370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amplitude in </a:t>
            </a:r>
            <a:r>
              <a:rPr lang="en-US" dirty="0" err="1"/>
              <a:t>scint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195" name="Google Shape;195;p15"/>
          <p:cNvSpPr txBox="1"/>
          <p:nvPr/>
        </p:nvSpPr>
        <p:spPr>
          <a:xfrm>
            <a:off x="5610600" y="3265638"/>
            <a:ext cx="237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TOF (ns)</a:t>
            </a:r>
            <a:endParaRPr/>
          </a:p>
        </p:txBody>
      </p:sp>
      <p:sp>
        <p:nvSpPr>
          <p:cNvPr id="196" name="Google Shape;196;p15"/>
          <p:cNvSpPr txBox="1"/>
          <p:nvPr/>
        </p:nvSpPr>
        <p:spPr>
          <a:xfrm>
            <a:off x="352375" y="1306258"/>
            <a:ext cx="3201575" cy="164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2933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</a:t>
            </a:r>
            <a:br>
              <a:rPr lang="en-US" sz="2933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location of collimator !</a:t>
            </a:r>
            <a:endParaRPr lang="en-US" sz="2933" dirty="0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2933" dirty="0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6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Separator HV can be increased</a:t>
            </a:r>
          </a:p>
        </p:txBody>
      </p:sp>
      <p:sp>
        <p:nvSpPr>
          <p:cNvPr id="197" name="Google Shape;197;p15"/>
          <p:cNvSpPr txBox="1"/>
          <p:nvPr/>
        </p:nvSpPr>
        <p:spPr>
          <a:xfrm>
            <a:off x="5809350" y="1024775"/>
            <a:ext cx="133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0000"/>
                </a:solidFill>
              </a:rPr>
              <a:t>π</a:t>
            </a:r>
            <a:endParaRPr sz="2600" b="1">
              <a:solidFill>
                <a:srgbClr val="FF0000"/>
              </a:solidFill>
            </a:endParaRPr>
          </a:p>
        </p:txBody>
      </p:sp>
      <p:sp>
        <p:nvSpPr>
          <p:cNvPr id="198" name="Google Shape;198;p15"/>
          <p:cNvSpPr txBox="1"/>
          <p:nvPr/>
        </p:nvSpPr>
        <p:spPr>
          <a:xfrm>
            <a:off x="4681650" y="1103250"/>
            <a:ext cx="133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0000"/>
                </a:solidFill>
              </a:rPr>
              <a:t>μ</a:t>
            </a:r>
            <a:endParaRPr sz="2600" b="1">
              <a:solidFill>
                <a:srgbClr val="FF0000"/>
              </a:solidFill>
            </a:endParaRPr>
          </a:p>
        </p:txBody>
      </p:sp>
      <p:sp>
        <p:nvSpPr>
          <p:cNvPr id="199" name="Google Shape;199;p15"/>
          <p:cNvSpPr txBox="1"/>
          <p:nvPr/>
        </p:nvSpPr>
        <p:spPr>
          <a:xfrm>
            <a:off x="6096000" y="2461347"/>
            <a:ext cx="400200" cy="5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solidFill>
                  <a:srgbClr val="FF0000"/>
                </a:solidFill>
              </a:rPr>
              <a:t>e</a:t>
            </a:r>
            <a:endParaRPr sz="2600" b="1" dirty="0">
              <a:solidFill>
                <a:srgbClr val="FF0000"/>
              </a:solidFill>
            </a:endParaRPr>
          </a:p>
        </p:txBody>
      </p:sp>
      <p:sp>
        <p:nvSpPr>
          <p:cNvPr id="200" name="Google Shape;200;p15"/>
          <p:cNvSpPr txBox="1"/>
          <p:nvPr/>
        </p:nvSpPr>
        <p:spPr>
          <a:xfrm>
            <a:off x="11130500" y="5316400"/>
            <a:ext cx="1781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8761D"/>
                </a:solidFill>
              </a:rPr>
              <a:t>Patrick</a:t>
            </a:r>
            <a:endParaRPr sz="20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8761D"/>
                </a:solidFill>
              </a:rPr>
              <a:t>Josh</a:t>
            </a:r>
            <a:endParaRPr sz="2000">
              <a:solidFill>
                <a:srgbClr val="38761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576E8D-AF93-308A-FD04-D995661C51C9}"/>
              </a:ext>
            </a:extLst>
          </p:cNvPr>
          <p:cNvSpPr txBox="1"/>
          <p:nvPr/>
        </p:nvSpPr>
        <p:spPr>
          <a:xfrm>
            <a:off x="4681650" y="682027"/>
            <a:ext cx="269784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6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3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07" name="Google Shape;207;p16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Dispersion at Target Location? </a:t>
            </a:r>
            <a:endParaRPr b="0" dirty="0">
              <a:solidFill>
                <a:srgbClr val="FF0000"/>
              </a:solidFill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3239700" y="5711875"/>
            <a:ext cx="69519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TOF changes when when detector moves 5 cm to the left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X=X(P), significant dispersion D at target location, deteriorates focus. </a:t>
            </a:r>
            <a:endParaRPr sz="1700"/>
          </a:p>
        </p:txBody>
      </p:sp>
      <p:pic>
        <p:nvPicPr>
          <p:cNvPr id="209" name="Google Shape;2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9175" y="967065"/>
            <a:ext cx="6553648" cy="445986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6"/>
          <p:cNvSpPr txBox="1"/>
          <p:nvPr/>
        </p:nvSpPr>
        <p:spPr>
          <a:xfrm>
            <a:off x="10334600" y="1389975"/>
            <a:ext cx="1781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8761D"/>
                </a:solidFill>
              </a:rPr>
              <a:t>Patrick</a:t>
            </a:r>
            <a:endParaRPr sz="2000">
              <a:solidFill>
                <a:srgbClr val="38761D"/>
              </a:solidFill>
            </a:endParaRPr>
          </a:p>
        </p:txBody>
      </p:sp>
      <p:cxnSp>
        <p:nvCxnSpPr>
          <p:cNvPr id="211" name="Google Shape;211;p16"/>
          <p:cNvCxnSpPr/>
          <p:nvPr/>
        </p:nvCxnSpPr>
        <p:spPr>
          <a:xfrm flipH="1">
            <a:off x="4563000" y="5446788"/>
            <a:ext cx="3066000" cy="20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7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3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18" name="Google Shape;218;p17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1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Dispersion at Target Location? </a:t>
            </a:r>
            <a:endParaRPr b="0" dirty="0">
              <a:solidFill>
                <a:srgbClr val="FF0000"/>
              </a:solidFill>
            </a:endParaRPr>
          </a:p>
        </p:txBody>
      </p:sp>
      <p:pic>
        <p:nvPicPr>
          <p:cNvPr id="219" name="Google Shape;2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9050" y="1312187"/>
            <a:ext cx="5575850" cy="376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8625" y="1333213"/>
            <a:ext cx="5575850" cy="37275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17"/>
          <p:cNvCxnSpPr/>
          <p:nvPr/>
        </p:nvCxnSpPr>
        <p:spPr>
          <a:xfrm>
            <a:off x="10007725" y="2403250"/>
            <a:ext cx="65400" cy="227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17"/>
          <p:cNvCxnSpPr/>
          <p:nvPr/>
        </p:nvCxnSpPr>
        <p:spPr>
          <a:xfrm>
            <a:off x="3197925" y="2403250"/>
            <a:ext cx="65400" cy="227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3" name="Google Shape;22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97750" y="5630675"/>
            <a:ext cx="2496275" cy="57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7"/>
          <p:cNvSpPr txBox="1"/>
          <p:nvPr/>
        </p:nvSpPr>
        <p:spPr>
          <a:xfrm>
            <a:off x="6046175" y="5580350"/>
            <a:ext cx="3116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/>
              <a:t>D~1 cm/%</a:t>
            </a:r>
            <a:endParaRPr sz="1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/>
              <a:t>similar to dispersive section??</a:t>
            </a:r>
            <a:endParaRPr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8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Other Results</a:t>
            </a:r>
            <a:endParaRPr dirty="0"/>
          </a:p>
        </p:txBody>
      </p:sp>
      <p:sp>
        <p:nvSpPr>
          <p:cNvPr id="230" name="Google Shape;230;p18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  <a:p>
            <a:pPr marL="230182" indent="-230182">
              <a:spcBef>
                <a:spcPts val="0"/>
              </a:spcBef>
            </a:pPr>
            <a:r>
              <a:rPr lang="en-US" dirty="0"/>
              <a:t>Momentum slits inconsistent with simple TRANSPORT model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  <a:p>
            <a:pPr marL="230182" lvl="0" indent="-230182">
              <a:spcBef>
                <a:spcPts val="0"/>
              </a:spcBef>
            </a:pPr>
            <a:r>
              <a:rPr lang="en-US" dirty="0"/>
              <a:t>Beam meandering in upstream channel</a:t>
            </a:r>
            <a:endParaRPr dirty="0"/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  <a:p>
            <a:pPr marL="230182" indent="-230182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Quad scan to measure phase space at target</a:t>
            </a:r>
            <a:endParaRPr dirty="0"/>
          </a:p>
          <a:p>
            <a:pPr lvl="1">
              <a:spcBef>
                <a:spcPts val="0"/>
              </a:spcBef>
            </a:pPr>
            <a:r>
              <a:rPr lang="en-US" dirty="0"/>
              <a:t>indirect, not yet analyzed</a:t>
            </a:r>
            <a:endParaRPr dirty="0"/>
          </a:p>
          <a:p>
            <a:pPr lvl="1">
              <a:spcBef>
                <a:spcPts val="0"/>
              </a:spcBef>
            </a:pPr>
            <a:r>
              <a:rPr lang="en-US" dirty="0"/>
              <a:t>next time direct measurement with wire chambers?</a:t>
            </a:r>
            <a:endParaRPr dirty="0"/>
          </a:p>
          <a:p>
            <a:pPr lvl="1">
              <a:spcBef>
                <a:spcPts val="0"/>
              </a:spcBef>
            </a:pPr>
            <a:endParaRPr dirty="0"/>
          </a:p>
          <a:p>
            <a:pPr lvl="1">
              <a:spcBef>
                <a:spcPts val="0"/>
              </a:spcBef>
            </a:pPr>
            <a:r>
              <a:rPr lang="en-US" dirty="0"/>
              <a:t>important for beam optimization and extension</a:t>
            </a:r>
            <a:endParaRPr dirty="0"/>
          </a:p>
          <a:p>
            <a:pPr lvl="1">
              <a:spcBef>
                <a:spcPts val="0"/>
              </a:spcBef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</p:txBody>
      </p:sp>
      <p:sp>
        <p:nvSpPr>
          <p:cNvPr id="231" name="Google Shape;231;p18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32" name="Google Shape;232;p18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33" name="Google Shape;233;p18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9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239" name="Google Shape;239;p19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Experimental requirements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piE5 beamline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>
              <a:solidFill>
                <a:srgbClr val="4E74A3"/>
              </a:solidFill>
            </a:endParaRPr>
          </a:p>
          <a:p>
            <a:pPr marL="230182" marR="0" lvl="0" indent="-23018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PIONEER Run ‘22 results</a:t>
            </a:r>
            <a:endParaRPr>
              <a:solidFill>
                <a:srgbClr val="B7B7B7"/>
              </a:solidFill>
            </a:endParaRPr>
          </a:p>
          <a:p>
            <a:pPr marL="230182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b="1">
                <a:solidFill>
                  <a:schemeClr val="dk1"/>
                </a:solidFill>
              </a:rPr>
              <a:t>TRANSPORT studies</a:t>
            </a:r>
            <a:endParaRPr b="1">
              <a:solidFill>
                <a:schemeClr val="dk1"/>
              </a:solidFill>
            </a:endParaRPr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Major upgrades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Beam development plan</a:t>
            </a:r>
            <a:endParaRPr>
              <a:solidFill>
                <a:srgbClr val="B7B7B7"/>
              </a:solidFill>
            </a:endParaRPr>
          </a:p>
        </p:txBody>
      </p:sp>
      <p:sp>
        <p:nvSpPr>
          <p:cNvPr id="240" name="Google Shape;240;p19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41" name="Google Shape;241;p19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42" name="Google Shape;242;p19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0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Final Focus Variants</a:t>
            </a:r>
            <a:endParaRPr/>
          </a:p>
        </p:txBody>
      </p:sp>
      <p:sp>
        <p:nvSpPr>
          <p:cNvPr id="248" name="Google Shape;248;p20"/>
          <p:cNvSpPr txBox="1">
            <a:spLocks noGrp="1"/>
          </p:cNvSpPr>
          <p:nvPr>
            <p:ph type="body" idx="1"/>
          </p:nvPr>
        </p:nvSpPr>
        <p:spPr>
          <a:xfrm>
            <a:off x="287867" y="96740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dirty="0"/>
              <a:t>vary focus distance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closer focus promising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larger final quads required 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but limited by d and </a:t>
            </a:r>
            <a:br>
              <a:rPr lang="en-US" dirty="0"/>
            </a:br>
            <a:r>
              <a:rPr lang="en-US" dirty="0"/>
              <a:t>calo opening angle</a:t>
            </a: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typically similar/poorer results</a:t>
            </a:r>
            <a:br>
              <a:rPr lang="en-US" dirty="0"/>
            </a:br>
            <a:r>
              <a:rPr lang="en-US" dirty="0"/>
              <a:t>with inverted last triplet used</a:t>
            </a:r>
            <a:br>
              <a:rPr lang="en-US" dirty="0"/>
            </a:br>
            <a:r>
              <a:rPr lang="en-US" dirty="0"/>
              <a:t>in run’22 ??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Google Shape;249;p20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250" name="Google Shape;250;p20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51" name="Google Shape;251;p20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pic>
        <p:nvPicPr>
          <p:cNvPr id="252" name="Google Shape;2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487" y="2725262"/>
            <a:ext cx="3248025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B84760C-6BA9-0ABC-2538-791F45F13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934" y="796937"/>
            <a:ext cx="7772400" cy="5605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1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Magnet Calibration</a:t>
            </a:r>
            <a:endParaRPr dirty="0"/>
          </a:p>
        </p:txBody>
      </p:sp>
      <p:sp>
        <p:nvSpPr>
          <p:cNvPr id="259" name="Google Shape;259;p21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Magnet calibration from PSI sources </a:t>
            </a:r>
            <a:br>
              <a:rPr lang="en-US" dirty="0"/>
            </a:br>
            <a:r>
              <a:rPr lang="en-US" sz="1800" dirty="0"/>
              <a:t>(P-R Kettle and old manuals)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Opera field maps available (?), new maps of shielded magnets impossible</a:t>
            </a: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Unfortunately, when translating Run’22 current files, beam optics does not seem correct ??</a:t>
            </a:r>
            <a:endParaRPr dirty="0"/>
          </a:p>
        </p:txBody>
      </p:sp>
      <p:sp>
        <p:nvSpPr>
          <p:cNvPr id="260" name="Google Shape;260;p2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61" name="Google Shape;261;p2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62" name="Google Shape;262;p2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pic>
        <p:nvPicPr>
          <p:cNvPr id="264" name="Google Shape;2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5295" y="2194058"/>
            <a:ext cx="3915349" cy="270885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1"/>
          <p:cNvSpPr txBox="1"/>
          <p:nvPr/>
        </p:nvSpPr>
        <p:spPr>
          <a:xfrm>
            <a:off x="8276875" y="1706875"/>
            <a:ext cx="2668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 AST</a:t>
            </a:r>
            <a:endParaRPr/>
          </a:p>
        </p:txBody>
      </p:sp>
      <p:pic>
        <p:nvPicPr>
          <p:cNvPr id="266" name="Google Shape;26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2335" y="832060"/>
            <a:ext cx="3122975" cy="60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76F60E-941A-0BFA-E2C8-981608F70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391" y="1813376"/>
            <a:ext cx="6526976" cy="3231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2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272" name="Google Shape;272;p22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Experimental requirements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piE5 beamline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>
              <a:solidFill>
                <a:srgbClr val="4E74A3"/>
              </a:solidFill>
            </a:endParaRPr>
          </a:p>
          <a:p>
            <a:pPr marL="230182" marR="0" lvl="0" indent="-23018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PIONEER Run ‘22 results</a:t>
            </a:r>
            <a:endParaRPr>
              <a:solidFill>
                <a:srgbClr val="B7B7B7"/>
              </a:solidFill>
            </a:endParaRPr>
          </a:p>
          <a:p>
            <a:pPr marL="230182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TRANSPORT studies</a:t>
            </a:r>
            <a:endParaRPr b="1">
              <a:solidFill>
                <a:schemeClr val="dk1"/>
              </a:solidFill>
            </a:endParaRPr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marR="0" lvl="0" indent="-23018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b="1">
                <a:solidFill>
                  <a:schemeClr val="dk1"/>
                </a:solidFill>
              </a:rPr>
              <a:t>Major upgrades</a:t>
            </a:r>
            <a:endParaRPr b="1">
              <a:solidFill>
                <a:schemeClr val="dk1"/>
              </a:solidFill>
            </a:endParaRPr>
          </a:p>
          <a:p>
            <a:pPr marL="230182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b="1">
              <a:solidFill>
                <a:schemeClr val="dk1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Beam development plan</a:t>
            </a:r>
            <a:endParaRPr>
              <a:solidFill>
                <a:srgbClr val="B7B7B7"/>
              </a:solidFill>
            </a:endParaRPr>
          </a:p>
        </p:txBody>
      </p:sp>
      <p:sp>
        <p:nvSpPr>
          <p:cNvPr id="273" name="Google Shape;273;p22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74" name="Google Shape;274;p22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75" name="Google Shape;275;p22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3"/>
          <p:cNvSpPr txBox="1">
            <a:spLocks noGrp="1"/>
          </p:cNvSpPr>
          <p:nvPr>
            <p:ph type="title"/>
          </p:nvPr>
        </p:nvSpPr>
        <p:spPr>
          <a:xfrm>
            <a:off x="519487" y="17956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Extend Beam with Two Vertical Foci</a:t>
            </a:r>
            <a:br>
              <a:rPr lang="en-US" dirty="0"/>
            </a:br>
            <a:endParaRPr dirty="0"/>
          </a:p>
        </p:txBody>
      </p:sp>
      <p:sp>
        <p:nvSpPr>
          <p:cNvPr id="281" name="Google Shape;281;p2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For particle separation and target focus two separate foci required, </a:t>
            </a:r>
            <a:br>
              <a:rPr lang="en-US" dirty="0"/>
            </a:br>
            <a:r>
              <a:rPr lang="en-US" dirty="0"/>
              <a:t>so that background is rejected outside of detector 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focus separates particles after </a:t>
            </a:r>
            <a:r>
              <a:rPr lang="en-US" dirty="0" err="1"/>
              <a:t>ExB</a:t>
            </a:r>
            <a:r>
              <a:rPr lang="en-US" dirty="0"/>
              <a:t> velocity filter and reject </a:t>
            </a:r>
            <a:r>
              <a:rPr lang="en-US" dirty="0" err="1"/>
              <a:t>μ</a:t>
            </a:r>
            <a:r>
              <a:rPr lang="en-US" dirty="0"/>
              <a:t> and e on collimator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focus is a double x/y focus aimed at ATAR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First attempt with s-t promising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large final magnet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phase space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initial  x: 240 π cm </a:t>
            </a:r>
            <a:r>
              <a:rPr lang="en-US" dirty="0" err="1"/>
              <a:t>mr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    y:     9 π cm </a:t>
            </a:r>
            <a:r>
              <a:rPr lang="en-US" dirty="0" err="1"/>
              <a:t>mr</a:t>
            </a:r>
            <a:endParaRPr lang="en-US"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promising final focus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2" name="Google Shape;282;p2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283" name="Google Shape;283;p23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84" name="Google Shape;284;p23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287" name="Google Shape;287;p23"/>
          <p:cNvSpPr txBox="1"/>
          <p:nvPr/>
        </p:nvSpPr>
        <p:spPr>
          <a:xfrm>
            <a:off x="2236700" y="4686975"/>
            <a:ext cx="60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20</a:t>
            </a:r>
            <a:r>
              <a:rPr lang="en-US" baseline="30000">
                <a:solidFill>
                  <a:schemeClr val="lt1"/>
                </a:solidFill>
              </a:rPr>
              <a:t>0</a:t>
            </a:r>
            <a:endParaRPr baseline="30000">
              <a:solidFill>
                <a:schemeClr val="l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BDC97E-E9F3-9B91-E7C8-C2C495A2A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180" y="2219078"/>
            <a:ext cx="5919970" cy="4256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C1FFAA-56E0-7EB4-714B-E95942847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91" y="4347505"/>
            <a:ext cx="3729318" cy="18776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DB972-9598-4F92-D705-13CE8A5EF2AC}"/>
              </a:ext>
            </a:extLst>
          </p:cNvPr>
          <p:cNvSpPr txBox="1"/>
          <p:nvPr/>
        </p:nvSpPr>
        <p:spPr>
          <a:xfrm>
            <a:off x="3949908" y="5727925"/>
            <a:ext cx="277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4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Smaller Momentum Bite</a:t>
            </a:r>
            <a:endParaRPr dirty="0"/>
          </a:p>
        </p:txBody>
      </p:sp>
      <p:sp>
        <p:nvSpPr>
          <p:cNvPr id="293" name="Google Shape;293;p24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en-US"/>
              <a:t>another exercise in history</a:t>
            </a:r>
            <a:endParaRPr/>
          </a:p>
        </p:txBody>
      </p:sp>
      <p:sp>
        <p:nvSpPr>
          <p:cNvPr id="294" name="Google Shape;294;p24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295" name="Google Shape;295;p24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96" name="Google Shape;296;p24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pic>
        <p:nvPicPr>
          <p:cNvPr id="297" name="Google Shape;29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477" y="1558788"/>
            <a:ext cx="5361175" cy="4144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D8ED0C-AA46-FEFC-C689-0B5948C28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405" y="1707776"/>
            <a:ext cx="5674536" cy="4096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Experimental requirements</a:t>
            </a:r>
            <a:endParaRPr/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piE5 beamline</a:t>
            </a:r>
            <a:endParaRPr/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>
              <a:solidFill>
                <a:srgbClr val="4E74A3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PIONEER Run ‘22 results</a:t>
            </a:r>
            <a:endParaRPr/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/>
              <a:t>TRANSPORT studies</a:t>
            </a:r>
            <a:endParaRPr/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Major upgrades</a:t>
            </a:r>
            <a:endParaRPr/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Beam development plan</a:t>
            </a:r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72" name="Google Shape;72;p7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73" name="Google Shape;73;p7"/>
          <p:cNvSpPr txBox="1"/>
          <p:nvPr/>
        </p:nvSpPr>
        <p:spPr>
          <a:xfrm rot="2219306">
            <a:off x="6104218" y="2292542"/>
            <a:ext cx="4292169" cy="538561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lt1"/>
                </a:solidFill>
              </a:rPr>
              <a:t> All PIONEER data preliminary</a:t>
            </a:r>
            <a:endParaRPr sz="23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9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239" name="Google Shape;239;p19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 dirty="0">
                <a:solidFill>
                  <a:srgbClr val="B7B7B7"/>
                </a:solidFill>
              </a:rPr>
              <a:t>Experimental requirements</a:t>
            </a:r>
            <a:endParaRPr dirty="0"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 dirty="0">
                <a:solidFill>
                  <a:srgbClr val="B7B7B7"/>
                </a:solidFill>
              </a:rPr>
              <a:t>piE5 beamline</a:t>
            </a:r>
            <a:endParaRPr dirty="0"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 dirty="0">
              <a:solidFill>
                <a:srgbClr val="4E74A3"/>
              </a:solidFill>
            </a:endParaRPr>
          </a:p>
          <a:p>
            <a:pPr marL="230182" marR="0" lvl="0" indent="-23018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 dirty="0">
                <a:solidFill>
                  <a:srgbClr val="B7B7B7"/>
                </a:solidFill>
              </a:rPr>
              <a:t>PIONEER Run ‘22 results</a:t>
            </a:r>
            <a:endParaRPr dirty="0">
              <a:solidFill>
                <a:srgbClr val="B7B7B7"/>
              </a:solidFill>
            </a:endParaRPr>
          </a:p>
          <a:p>
            <a:pPr marL="230182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dirty="0">
              <a:solidFill>
                <a:srgbClr val="B7B7B7"/>
              </a:solidFill>
            </a:endParaRPr>
          </a:p>
          <a:p>
            <a:pPr marL="230182" indent="-230182">
              <a:buClr>
                <a:srgbClr val="B7B7B7"/>
              </a:buClr>
            </a:pPr>
            <a:r>
              <a:rPr lang="en-US" dirty="0">
                <a:solidFill>
                  <a:srgbClr val="B7B7B7"/>
                </a:solidFill>
              </a:rPr>
              <a:t>TRANSPORT studies</a:t>
            </a:r>
            <a:endParaRPr dirty="0">
              <a:solidFill>
                <a:srgbClr val="B7B7B7"/>
              </a:solidFill>
            </a:endParaRPr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 dirty="0">
                <a:solidFill>
                  <a:srgbClr val="B7B7B7"/>
                </a:solidFill>
              </a:rPr>
              <a:t>Major upgrades</a:t>
            </a:r>
            <a:endParaRPr dirty="0"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>
              <a:solidFill>
                <a:srgbClr val="B7B7B7"/>
              </a:solidFill>
            </a:endParaRPr>
          </a:p>
          <a:p>
            <a:pPr marL="230182" indent="-230182">
              <a:buClr>
                <a:schemeClr val="dk1"/>
              </a:buClr>
            </a:pPr>
            <a:r>
              <a:rPr lang="en-US" b="1" dirty="0">
                <a:solidFill>
                  <a:schemeClr val="dk1"/>
                </a:solidFill>
              </a:rPr>
              <a:t>Beam development plan</a:t>
            </a:r>
            <a:endParaRPr b="1" dirty="0">
              <a:solidFill>
                <a:schemeClr val="dk1"/>
              </a:solidFill>
            </a:endParaRPr>
          </a:p>
        </p:txBody>
      </p:sp>
      <p:sp>
        <p:nvSpPr>
          <p:cNvPr id="240" name="Google Shape;240;p19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241" name="Google Shape;241;p19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242" name="Google Shape;242;p19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527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5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Beam Development Plan</a:t>
            </a:r>
            <a:endParaRPr/>
          </a:p>
        </p:txBody>
      </p:sp>
      <p:sp>
        <p:nvSpPr>
          <p:cNvPr id="304" name="Google Shape;304;p25"/>
          <p:cNvSpPr txBox="1">
            <a:spLocks noGrp="1"/>
          </p:cNvSpPr>
          <p:nvPr>
            <p:ph type="body" idx="1"/>
          </p:nvPr>
        </p:nvSpPr>
        <p:spPr>
          <a:xfrm>
            <a:off x="410001" y="1109975"/>
            <a:ext cx="6797524" cy="5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marR="0" lvl="0" indent="-23018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Higher order calculations and corrections</a:t>
            </a:r>
            <a:br>
              <a:rPr lang="en-US" dirty="0"/>
            </a:br>
            <a:r>
              <a:rPr lang="en-US" sz="1600" dirty="0"/>
              <a:t>(chromatic and large transverse phase space)</a:t>
            </a:r>
            <a:endParaRPr sz="1600" dirty="0"/>
          </a:p>
          <a:p>
            <a:pPr marL="400041" marR="0" lvl="1" indent="-22859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modern programs: BMAD, COSY, G4BL</a:t>
            </a:r>
            <a:endParaRPr dirty="0"/>
          </a:p>
          <a:p>
            <a:pPr marL="23018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marR="0" lvl="0" indent="-23018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Characterize individual elements </a:t>
            </a:r>
            <a:endParaRPr dirty="0"/>
          </a:p>
          <a:p>
            <a:pPr marL="400041" marR="0" lvl="1" indent="-22859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including field maps</a:t>
            </a:r>
          </a:p>
          <a:p>
            <a:pPr marL="400041" marR="0" lvl="1" indent="-22859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compare transfer matrices in different programs</a:t>
            </a:r>
            <a:endParaRPr dirty="0"/>
          </a:p>
          <a:p>
            <a:pPr marL="400041" marR="0" lvl="1" indent="-22859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resolve inconsistencies with actual current files used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Beamline</a:t>
            </a:r>
            <a:br>
              <a:rPr lang="en-US" dirty="0"/>
            </a:b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upstream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modern pion production and first bend model (HIMB)</a:t>
            </a: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(currently historic 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order matrix is used in TRANSPORT)</a:t>
            </a:r>
          </a:p>
          <a:p>
            <a:pPr marL="514338" lvl="2" indent="-171446">
              <a:spcBef>
                <a:spcPts val="0"/>
              </a:spcBef>
            </a:pPr>
            <a:r>
              <a:rPr lang="en-US" dirty="0"/>
              <a:t>systematic measurement program with slits 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proper higher order </a:t>
            </a:r>
            <a:r>
              <a:rPr lang="en-US" dirty="0" err="1"/>
              <a:t>sextupol</a:t>
            </a:r>
            <a:r>
              <a:rPr lang="en-US" dirty="0"/>
              <a:t> corrections</a:t>
            </a:r>
            <a:br>
              <a:rPr lang="en-US" dirty="0"/>
            </a:b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downstream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optimize separation and final focus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</p:txBody>
      </p:sp>
      <p:sp>
        <p:nvSpPr>
          <p:cNvPr id="305" name="Google Shape;305;p25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06" name="Google Shape;306;p25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307" name="Google Shape;307;p25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308" name="Google Shape;308;p25"/>
          <p:cNvSpPr txBox="1"/>
          <p:nvPr/>
        </p:nvSpPr>
        <p:spPr>
          <a:xfrm>
            <a:off x="7207525" y="783300"/>
            <a:ext cx="499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3EBAEF-9D1D-FADD-67D6-50057ACB1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26" y="847196"/>
            <a:ext cx="7304890" cy="4589495"/>
          </a:xfrm>
          <a:prstGeom prst="rect">
            <a:avLst/>
          </a:prstGeom>
        </p:spPr>
      </p:pic>
      <p:sp>
        <p:nvSpPr>
          <p:cNvPr id="313" name="Google Shape;313;p26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Beam Development Plan</a:t>
            </a:r>
            <a:endParaRPr/>
          </a:p>
        </p:txBody>
      </p:sp>
      <p:sp>
        <p:nvSpPr>
          <p:cNvPr id="314" name="Google Shape;314;p26"/>
          <p:cNvSpPr txBox="1">
            <a:spLocks noGrp="1"/>
          </p:cNvSpPr>
          <p:nvPr>
            <p:ph type="body" idx="1"/>
          </p:nvPr>
        </p:nvSpPr>
        <p:spPr>
          <a:xfrm>
            <a:off x="472564" y="1275116"/>
            <a:ext cx="5438400" cy="3808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Explore/explain </a:t>
            </a:r>
            <a:br>
              <a:rPr lang="en-US" dirty="0"/>
            </a:br>
            <a:r>
              <a:rPr lang="en-US" dirty="0"/>
              <a:t>most striking puzzles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514338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</p:txBody>
      </p:sp>
      <p:sp>
        <p:nvSpPr>
          <p:cNvPr id="315" name="Google Shape;315;p26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316" name="Google Shape;316;p26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317" name="Google Shape;317;p26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318" name="Google Shape;318;p26"/>
          <p:cNvSpPr txBox="1"/>
          <p:nvPr/>
        </p:nvSpPr>
        <p:spPr>
          <a:xfrm>
            <a:off x="7207525" y="783300"/>
            <a:ext cx="499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peech Bubble: Rectangle with Corners Rounded 13">
            <a:extLst>
              <a:ext uri="{FF2B5EF4-FFF2-40B4-BE49-F238E27FC236}">
                <a16:creationId xmlns:a16="http://schemas.microsoft.com/office/drawing/2014/main" id="{E2A6C522-600B-3043-8B42-C0E71ACE3E06}"/>
              </a:ext>
            </a:extLst>
          </p:cNvPr>
          <p:cNvSpPr/>
          <p:nvPr/>
        </p:nvSpPr>
        <p:spPr>
          <a:xfrm>
            <a:off x="4282942" y="5773995"/>
            <a:ext cx="1538344" cy="602428"/>
          </a:xfrm>
          <a:prstGeom prst="wedgeRoundRectCallout">
            <a:avLst>
              <a:gd name="adj1" fmla="val 21999"/>
              <a:gd name="adj2" fmla="val -47165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strong</a:t>
            </a:r>
          </a:p>
          <a:p>
            <a:pPr algn="ctr"/>
            <a:r>
              <a:rPr lang="en-US" dirty="0"/>
              <a:t>dispersion</a:t>
            </a:r>
          </a:p>
          <a:p>
            <a:pPr algn="ctr"/>
            <a:endParaRPr lang="en-US" dirty="0"/>
          </a:p>
        </p:txBody>
      </p:sp>
      <p:sp>
        <p:nvSpPr>
          <p:cNvPr id="10" name="Speech Bubble: Rectangle with Corners Rounded 14">
            <a:extLst>
              <a:ext uri="{FF2B5EF4-FFF2-40B4-BE49-F238E27FC236}">
                <a16:creationId xmlns:a16="http://schemas.microsoft.com/office/drawing/2014/main" id="{5BB4665F-CFAF-C030-E11C-955956EFBAC6}"/>
              </a:ext>
            </a:extLst>
          </p:cNvPr>
          <p:cNvSpPr/>
          <p:nvPr/>
        </p:nvSpPr>
        <p:spPr>
          <a:xfrm>
            <a:off x="2040806" y="4631941"/>
            <a:ext cx="1538344" cy="804750"/>
          </a:xfrm>
          <a:prstGeom prst="wedgeRoundRectCallout">
            <a:avLst>
              <a:gd name="adj1" fmla="val 118153"/>
              <a:gd name="adj2" fmla="val -21859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beam meandering</a:t>
            </a:r>
          </a:p>
          <a:p>
            <a:pPr algn="ctr"/>
            <a:endParaRPr lang="en-US" dirty="0"/>
          </a:p>
        </p:txBody>
      </p:sp>
      <p:sp>
        <p:nvSpPr>
          <p:cNvPr id="11" name="Speech Bubble: Rectangle with Corners Rounded 15">
            <a:extLst>
              <a:ext uri="{FF2B5EF4-FFF2-40B4-BE49-F238E27FC236}">
                <a16:creationId xmlns:a16="http://schemas.microsoft.com/office/drawing/2014/main" id="{748C1557-6486-9FFB-124E-9FF46FC5EF70}"/>
              </a:ext>
            </a:extLst>
          </p:cNvPr>
          <p:cNvSpPr/>
          <p:nvPr/>
        </p:nvSpPr>
        <p:spPr>
          <a:xfrm>
            <a:off x="8293269" y="5324331"/>
            <a:ext cx="1538344" cy="602428"/>
          </a:xfrm>
          <a:prstGeom prst="wedgeRoundRectCallout">
            <a:avLst>
              <a:gd name="adj1" fmla="val 110821"/>
              <a:gd name="adj2" fmla="val -402629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significant</a:t>
            </a:r>
            <a:br>
              <a:rPr lang="en-US" dirty="0"/>
            </a:br>
            <a:r>
              <a:rPr lang="en-US" dirty="0"/>
              <a:t>dispersion</a:t>
            </a:r>
          </a:p>
          <a:p>
            <a:pPr algn="ctr"/>
            <a:endParaRPr lang="en-US" dirty="0"/>
          </a:p>
        </p:txBody>
      </p:sp>
      <p:sp>
        <p:nvSpPr>
          <p:cNvPr id="12" name="Speech Bubble: Rectangle with Corners Rounded 16">
            <a:extLst>
              <a:ext uri="{FF2B5EF4-FFF2-40B4-BE49-F238E27FC236}">
                <a16:creationId xmlns:a16="http://schemas.microsoft.com/office/drawing/2014/main" id="{52BD72FC-A3B2-0A1D-0401-7221B72C2E6A}"/>
              </a:ext>
            </a:extLst>
          </p:cNvPr>
          <p:cNvSpPr/>
          <p:nvPr/>
        </p:nvSpPr>
        <p:spPr>
          <a:xfrm>
            <a:off x="10126772" y="5758296"/>
            <a:ext cx="1538344" cy="602428"/>
          </a:xfrm>
          <a:prstGeom prst="wedgeRoundRectCallout">
            <a:avLst>
              <a:gd name="adj1" fmla="val -5623"/>
              <a:gd name="adj2" fmla="val -44776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insufficient focus</a:t>
            </a:r>
          </a:p>
          <a:p>
            <a:pPr algn="ctr"/>
            <a:endParaRPr lang="en-US" dirty="0"/>
          </a:p>
        </p:txBody>
      </p:sp>
      <p:sp>
        <p:nvSpPr>
          <p:cNvPr id="13" name="Speech Bubble: Rectangle with Corners Rounded 17">
            <a:extLst>
              <a:ext uri="{FF2B5EF4-FFF2-40B4-BE49-F238E27FC236}">
                <a16:creationId xmlns:a16="http://schemas.microsoft.com/office/drawing/2014/main" id="{69F14CC8-71B4-5792-4C3A-E569136071CC}"/>
              </a:ext>
            </a:extLst>
          </p:cNvPr>
          <p:cNvSpPr/>
          <p:nvPr/>
        </p:nvSpPr>
        <p:spPr>
          <a:xfrm>
            <a:off x="6960528" y="616559"/>
            <a:ext cx="2862157" cy="804750"/>
          </a:xfrm>
          <a:prstGeom prst="wedgeRoundRectCallout">
            <a:avLst>
              <a:gd name="adj1" fmla="val 80849"/>
              <a:gd name="adj2" fmla="val 242471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cannot achieve PID separation and target focus simultaneously 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7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Beam Development Plan</a:t>
            </a:r>
            <a:endParaRPr/>
          </a:p>
        </p:txBody>
      </p:sp>
      <p:sp>
        <p:nvSpPr>
          <p:cNvPr id="325" name="Google Shape;325;p27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26" name="Google Shape;326;p27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327" name="Google Shape;327;p27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328" name="Google Shape;328;p27"/>
          <p:cNvSpPr txBox="1"/>
          <p:nvPr/>
        </p:nvSpPr>
        <p:spPr>
          <a:xfrm>
            <a:off x="7207525" y="783300"/>
            <a:ext cx="499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27"/>
          <p:cNvSpPr txBox="1"/>
          <p:nvPr/>
        </p:nvSpPr>
        <p:spPr>
          <a:xfrm>
            <a:off x="6381625" y="958450"/>
            <a:ext cx="5438400" cy="1285500"/>
          </a:xfrm>
          <a:prstGeom prst="rect">
            <a:avLst/>
          </a:prstGeom>
          <a:noFill/>
          <a:ln w="19050" cap="flat" cmpd="sng">
            <a:solidFill>
              <a:srgbClr val="4E74A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 dirty="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Major upgrade studies</a:t>
            </a: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b="1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vertical foci</a:t>
            </a:r>
            <a:endParaRPr sz="1800" b="1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upstream retune for large dispersion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 err="1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</a:t>
            </a: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/dx π/</a:t>
            </a:r>
            <a:r>
              <a:rPr lang="en-US" sz="1800" dirty="0" err="1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μ</a:t>
            </a: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/e separation in last bends?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0" name="Google Shape;330;p27"/>
          <p:cNvSpPr txBox="1"/>
          <p:nvPr/>
        </p:nvSpPr>
        <p:spPr>
          <a:xfrm>
            <a:off x="463701" y="958450"/>
            <a:ext cx="5438400" cy="5439600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 dirty="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Higher order calculations and corrections</a:t>
            </a: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modern programs: BMAD, COSY, G4BL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 dirty="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Characterize individual elements </a:t>
            </a: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including field maps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resolve inconsistencies with actual </a:t>
            </a:r>
            <a:b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files used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 dirty="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Beamline</a:t>
            </a: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upstream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Clr>
                <a:srgbClr val="935409"/>
              </a:buClr>
              <a:buSzPts val="1600"/>
              <a:buChar char="•"/>
            </a:pPr>
            <a:r>
              <a:rPr lang="en-US" sz="1600" dirty="0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systematic measurement program with slits </a:t>
            </a:r>
            <a:endParaRPr sz="1600" dirty="0">
              <a:solidFill>
                <a:srgbClr val="93540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Clr>
                <a:srgbClr val="935409"/>
              </a:buClr>
              <a:buSzPts val="1600"/>
              <a:buChar char="•"/>
            </a:pPr>
            <a:r>
              <a:rPr lang="en-US" sz="1600" dirty="0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modern pion production and first bend model</a:t>
            </a:r>
            <a:endParaRPr sz="1600" dirty="0">
              <a:solidFill>
                <a:srgbClr val="93540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Clr>
                <a:srgbClr val="935409"/>
              </a:buClr>
              <a:buSzPts val="1600"/>
              <a:buChar char="•"/>
            </a:pPr>
            <a:r>
              <a:rPr lang="en-US" sz="1600" dirty="0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proper higher order </a:t>
            </a:r>
            <a:r>
              <a:rPr lang="en-US" sz="1600" dirty="0" err="1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sextupol</a:t>
            </a:r>
            <a:r>
              <a:rPr lang="en-US" sz="1600" dirty="0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corrections</a:t>
            </a:r>
            <a:endParaRPr sz="1600" dirty="0">
              <a:solidFill>
                <a:srgbClr val="93540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dirty="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downstream</a:t>
            </a: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Clr>
                <a:srgbClr val="935409"/>
              </a:buClr>
              <a:buSzPts val="1600"/>
              <a:buChar char="•"/>
            </a:pPr>
            <a:r>
              <a:rPr lang="en-US" sz="1600" dirty="0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focusing and separation</a:t>
            </a:r>
            <a:endParaRPr sz="1600" dirty="0">
              <a:solidFill>
                <a:srgbClr val="93540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E74A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 dirty="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Explore/explain most striking puzzles</a:t>
            </a: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514338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3DD787-CCD6-6772-9D6B-058B7D2BB142}"/>
              </a:ext>
            </a:extLst>
          </p:cNvPr>
          <p:cNvSpPr txBox="1"/>
          <p:nvPr/>
        </p:nvSpPr>
        <p:spPr>
          <a:xfrm>
            <a:off x="6293644" y="712215"/>
            <a:ext cx="5728606" cy="310969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35" name="Google Shape;335;p28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Summary</a:t>
            </a:r>
            <a:endParaRPr dirty="0"/>
          </a:p>
        </p:txBody>
      </p:sp>
      <p:sp>
        <p:nvSpPr>
          <p:cNvPr id="336" name="Google Shape;336;p28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337" name="Google Shape;337;p28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338" name="Google Shape;338;p28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339" name="Google Shape;339;p28"/>
          <p:cNvSpPr txBox="1">
            <a:spLocks noGrp="1"/>
          </p:cNvSpPr>
          <p:nvPr>
            <p:ph type="body" idx="1"/>
          </p:nvPr>
        </p:nvSpPr>
        <p:spPr>
          <a:xfrm>
            <a:off x="287874" y="911100"/>
            <a:ext cx="7885200" cy="5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600"/>
              </a:spcAft>
              <a:buSzPts val="2000"/>
              <a:buChar char="•"/>
            </a:pPr>
            <a:r>
              <a:rPr lang="en-US" dirty="0"/>
              <a:t>Overall promising results, but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PIONEER requirements are challenging and unique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lot of work remains towards realizing the potential </a:t>
            </a: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often success of ambitious experiment </a:t>
            </a:r>
            <a:br>
              <a:rPr lang="en-US" dirty="0"/>
            </a:br>
            <a:r>
              <a:rPr lang="en-US" dirty="0"/>
              <a:t>intimately linked to beam quality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Beam team needs to be strengthened with </a:t>
            </a:r>
            <a:br>
              <a:rPr lang="en-US" dirty="0"/>
            </a:br>
            <a:r>
              <a:rPr lang="en-US" dirty="0"/>
              <a:t>professional beam physicists from PSI, …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synergy with 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High Intensity Muon Beam project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Cornell center? </a:t>
            </a: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Muon g-2 as template</a:t>
            </a:r>
            <a:endParaRPr dirty="0"/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 dirty="0"/>
          </a:p>
        </p:txBody>
      </p:sp>
      <p:sp>
        <p:nvSpPr>
          <p:cNvPr id="340" name="Google Shape;340;p28"/>
          <p:cNvSpPr/>
          <p:nvPr/>
        </p:nvSpPr>
        <p:spPr>
          <a:xfrm>
            <a:off x="230725" y="4052556"/>
            <a:ext cx="5486700" cy="1894343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28"/>
          <p:cNvSpPr txBox="1">
            <a:spLocks noGrp="1"/>
          </p:cNvSpPr>
          <p:nvPr>
            <p:ph type="body" idx="1"/>
          </p:nvPr>
        </p:nvSpPr>
        <p:spPr>
          <a:xfrm>
            <a:off x="6535550" y="858925"/>
            <a:ext cx="5486700" cy="2908200"/>
          </a:xfrm>
          <a:prstGeom prst="rect">
            <a:avLst/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tabLst>
                <a:tab pos="55563" algn="l"/>
              </a:tabLst>
            </a:pPr>
            <a:r>
              <a:rPr lang="en-US" dirty="0"/>
              <a:t>Rate</a:t>
            </a:r>
            <a:endParaRPr dirty="0"/>
          </a:p>
          <a:p>
            <a:pPr marL="400041" lvl="1" indent="-228593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dirty="0"/>
              <a:t>300k π/s stopped in ATAR</a:t>
            </a: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dirty="0"/>
              <a:t>Momentum bite</a:t>
            </a:r>
            <a:endParaRPr dirty="0"/>
          </a:p>
          <a:p>
            <a:pPr marL="400041" lvl="1" indent="-228593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–"/>
            </a:pPr>
            <a:r>
              <a:rPr lang="en-US" dirty="0">
                <a:solidFill>
                  <a:schemeClr val="accent6"/>
                </a:solidFill>
              </a:rPr>
              <a:t>∆p/p</a:t>
            </a:r>
            <a:r>
              <a:rPr lang="en-US" dirty="0"/>
              <a:t> &lt;2% </a:t>
            </a: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dirty="0"/>
              <a:t>Spot size</a:t>
            </a:r>
            <a:endParaRPr dirty="0"/>
          </a:p>
          <a:p>
            <a:pPr marL="400041" lvl="1" indent="-228593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dirty="0"/>
              <a:t>smaller than ATAR Size of 20mm x 20mm</a:t>
            </a: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dirty="0"/>
              <a:t>Particle contamination</a:t>
            </a:r>
            <a:endParaRPr dirty="0"/>
          </a:p>
          <a:p>
            <a:pPr marL="400041" lvl="1" indent="-228593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dirty="0"/>
              <a:t>µ/e less than 10% of π</a:t>
            </a:r>
            <a:endParaRPr dirty="0"/>
          </a:p>
        </p:txBody>
      </p:sp>
      <p:sp>
        <p:nvSpPr>
          <p:cNvPr id="342" name="Google Shape;342;p28"/>
          <p:cNvSpPr txBox="1"/>
          <p:nvPr/>
        </p:nvSpPr>
        <p:spPr>
          <a:xfrm>
            <a:off x="10185650" y="1061175"/>
            <a:ext cx="144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</a:rPr>
              <a:t>ok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43" name="Google Shape;343;p28"/>
          <p:cNvSpPr txBox="1"/>
          <p:nvPr/>
        </p:nvSpPr>
        <p:spPr>
          <a:xfrm>
            <a:off x="10185650" y="1571675"/>
            <a:ext cx="1867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</a:rPr>
              <a:t>can improve (?)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44" name="Google Shape;344;p28"/>
          <p:cNvSpPr txBox="1"/>
          <p:nvPr/>
        </p:nvSpPr>
        <p:spPr>
          <a:xfrm>
            <a:off x="10185650" y="3019025"/>
            <a:ext cx="1867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</a:rPr>
              <a:t>can improve (?)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45" name="Google Shape;345;p28"/>
          <p:cNvSpPr txBox="1"/>
          <p:nvPr/>
        </p:nvSpPr>
        <p:spPr>
          <a:xfrm>
            <a:off x="10185650" y="2033375"/>
            <a:ext cx="18678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0000"/>
                </a:solidFill>
              </a:rPr>
              <a:t>that’s hard, </a:t>
            </a:r>
            <a:r>
              <a:rPr lang="en-US" dirty="0">
                <a:solidFill>
                  <a:srgbClr val="FF0000"/>
                </a:solidFill>
              </a:rPr>
              <a:t>impact on exp.</a:t>
            </a:r>
            <a:endParaRPr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9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Backup</a:t>
            </a:r>
            <a:endParaRPr/>
          </a:p>
        </p:txBody>
      </p:sp>
      <p:sp>
        <p:nvSpPr>
          <p:cNvPr id="351" name="Google Shape;351;p29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352" name="Google Shape;352;p29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353" name="Google Shape;353;p29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piE1 study for PIONEER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487" y="962529"/>
            <a:ext cx="6486620" cy="5439757"/>
          </a:xfrm>
        </p:spPr>
        <p:txBody>
          <a:bodyPr/>
          <a:lstStyle/>
          <a:p>
            <a:r>
              <a:rPr lang="en-US" dirty="0" smtClean="0"/>
              <a:t>Beamline setup </a:t>
            </a:r>
            <a:r>
              <a:rPr lang="en-US" sz="1600" dirty="0" smtClean="0"/>
              <a:t>(Peter 10/10/22)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12280693" y="6781801"/>
            <a:ext cx="552451" cy="237285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854" y="1350279"/>
            <a:ext cx="8025888" cy="6198067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7910478" y="3546277"/>
            <a:ext cx="3171278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44D6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 smtClean="0"/>
              <a:t>Profiles</a:t>
            </a:r>
          </a:p>
          <a:p>
            <a:endParaRPr lang="en-US" dirty="0" smtClean="0"/>
          </a:p>
          <a:p>
            <a:endParaRPr lang="en-US" dirty="0" smtClean="0"/>
          </a:p>
          <a:p>
            <a:pPr marL="10160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Initial phase space</a:t>
            </a:r>
          </a:p>
          <a:p>
            <a:pPr marL="101600" indent="0">
              <a:buFont typeface="Arial"/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5351" y="4120822"/>
            <a:ext cx="3391527" cy="828164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391538"/>
              </p:ext>
            </p:extLst>
          </p:nvPr>
        </p:nvGraphicFramePr>
        <p:xfrm>
          <a:off x="8115930" y="5808590"/>
          <a:ext cx="3458711" cy="91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434">
                  <a:extLst>
                    <a:ext uri="{9D8B030D-6E8A-4147-A177-3AD203B41FA5}">
                      <a16:colId xmlns:a16="http://schemas.microsoft.com/office/drawing/2014/main" val="3278157892"/>
                    </a:ext>
                  </a:extLst>
                </a:gridCol>
                <a:gridCol w="1024818">
                  <a:extLst>
                    <a:ext uri="{9D8B030D-6E8A-4147-A177-3AD203B41FA5}">
                      <a16:colId xmlns:a16="http://schemas.microsoft.com/office/drawing/2014/main" val="1136397720"/>
                    </a:ext>
                  </a:extLst>
                </a:gridCol>
                <a:gridCol w="891146">
                  <a:extLst>
                    <a:ext uri="{9D8B030D-6E8A-4147-A177-3AD203B41FA5}">
                      <a16:colId xmlns:a16="http://schemas.microsoft.com/office/drawing/2014/main" val="2961304561"/>
                    </a:ext>
                  </a:extLst>
                </a:gridCol>
                <a:gridCol w="1176313">
                  <a:extLst>
                    <a:ext uri="{9D8B030D-6E8A-4147-A177-3AD203B41FA5}">
                      <a16:colId xmlns:a16="http://schemas.microsoft.com/office/drawing/2014/main" val="3084600062"/>
                    </a:ext>
                  </a:extLst>
                </a:gridCol>
              </a:tblGrid>
              <a:tr h="3050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 panose="05050102010706020507" pitchFamily="18" charset="2"/>
                        </a:rPr>
                        <a:t> (cm </a:t>
                      </a:r>
                      <a:r>
                        <a:rPr lang="en-US" dirty="0" err="1" smtClean="0">
                          <a:sym typeface="Symbol" panose="05050102010706020507" pitchFamily="18" charset="2"/>
                        </a:rPr>
                        <a:t>mr</a:t>
                      </a:r>
                      <a:r>
                        <a:rPr lang="en-US" dirty="0" smtClean="0">
                          <a:sym typeface="Symbol" panose="05050102010706020507" pitchFamily="18" charset="2"/>
                        </a:rPr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(cm)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X’ (</a:t>
                      </a:r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499942"/>
                  </a:ext>
                </a:extLst>
              </a:tr>
              <a:tr h="305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66166"/>
                  </a:ext>
                </a:extLst>
              </a:tr>
              <a:tr h="305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515288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F0E801DE-C120-6CE2-B8A8-FC36CD926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0478" y="0"/>
            <a:ext cx="4227002" cy="340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piE1 beamline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119097"/>
              </p:ext>
            </p:extLst>
          </p:nvPr>
        </p:nvGraphicFramePr>
        <p:xfrm>
          <a:off x="209554" y="797750"/>
          <a:ext cx="5162544" cy="5148790"/>
        </p:xfrm>
        <a:graphic>
          <a:graphicData uri="http://schemas.openxmlformats.org/drawingml/2006/table">
            <a:tbl>
              <a:tblPr/>
              <a:tblGrid>
                <a:gridCol w="430212">
                  <a:extLst>
                    <a:ext uri="{9D8B030D-6E8A-4147-A177-3AD203B41FA5}">
                      <a16:colId xmlns:a16="http://schemas.microsoft.com/office/drawing/2014/main" val="752125757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1902054440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2432235460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3421982041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861947867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1407409611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213663334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1807677253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1012537432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3478403096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1241170960"/>
                    </a:ext>
                  </a:extLst>
                </a:gridCol>
                <a:gridCol w="430212">
                  <a:extLst>
                    <a:ext uri="{9D8B030D-6E8A-4147-A177-3AD203B41FA5}">
                      <a16:colId xmlns:a16="http://schemas.microsoft.com/office/drawing/2014/main" val="12940065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TITEL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LABEL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Z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X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Y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R16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R36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dirty="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135969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*BEAM*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BEAM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0.5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0.25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51630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dirty="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0.638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1.67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10.21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5693711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QTH1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1.238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4.73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11.69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890343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1.393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6.11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9.89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812562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QTH2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1.993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8.85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5.71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258516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FSH1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2.218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8.78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5.03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046771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2.443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8.72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4.35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593746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QTH3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3.043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8.54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2.6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597538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dirty="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3.693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8.35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1.29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354830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*Z RO*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3.693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8.35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893848"/>
                  </a:ext>
                </a:extLst>
              </a:tr>
              <a:tr h="1723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*ROTAT*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R11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3.693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8.35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555043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*BEND*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ASZ1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4.389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8.22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-0.17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559744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*BEND*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ASZ1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5.086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6.12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4.32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-0.64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775633"/>
                  </a:ext>
                </a:extLst>
              </a:tr>
              <a:tr h="16770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*ROTAT*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R12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5.086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6.12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4.32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-0.64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775697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*Z RO*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5.086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6.12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4.32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-0.64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880185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6.132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3.27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6.84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-1.64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516747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QTB1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6.607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3.32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6.11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-2.61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537656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6.712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3.58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5.55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-2.96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799314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QTB2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7.187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4.33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3.74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-4.03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3991913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7.68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4.66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-4.55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843471"/>
                  </a:ext>
                </a:extLst>
              </a:tr>
              <a:tr h="1688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*ROTAT*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7.68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4.66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-4.55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21091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*BEND*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ASY1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8.149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4.88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1.76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-4.82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691919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*BEND*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ASY1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8.618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4.77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1.57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-4.64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225646"/>
                  </a:ext>
                </a:extLst>
              </a:tr>
              <a:tr h="19628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*ROTAT*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8.618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4.77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1.57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-4.64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375741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9.071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4.57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2.18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-4.25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373432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QSL1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9.671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3.69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3.97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-2.98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9011077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9.771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3.45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4.39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-2.66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975012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*QUAD*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QSL2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10.371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3.47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5.27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-1.44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270442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FS53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10.671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4.25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4.84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-1.13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285154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*DRIFT*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11.229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5.89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4.08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-0.54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821662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*Z RO*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>
                        <a:effectLst/>
                      </a:endParaRP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11.229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5.89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4.08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-0.54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5602565"/>
                  </a:ext>
                </a:extLst>
              </a:tr>
              <a:tr h="13929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*ROTAT*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R31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11.229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5.89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4.08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-0.54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539768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*BEND*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ASL1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11.832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8.44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2.49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-0.14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079236"/>
                  </a:ext>
                </a:extLst>
              </a:tr>
              <a:tr h="1447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*BEND*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ASL1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12.435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9.11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1.4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0.01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>
                          <a:effectLst/>
                        </a:rPr>
                        <a:t>0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dirty="0">
                          <a:effectLst/>
                        </a:rPr>
                        <a:t>cm/%</a:t>
                      </a:r>
                    </a:p>
                  </a:txBody>
                  <a:tcPr marL="11655" marR="11655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11868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214167"/>
              </p:ext>
            </p:extLst>
          </p:nvPr>
        </p:nvGraphicFramePr>
        <p:xfrm>
          <a:off x="5562596" y="912044"/>
          <a:ext cx="5976873" cy="4907730"/>
        </p:xfrm>
        <a:graphic>
          <a:graphicData uri="http://schemas.openxmlformats.org/drawingml/2006/table">
            <a:tbl>
              <a:tblPr/>
              <a:tblGrid>
                <a:gridCol w="695818">
                  <a:extLst>
                    <a:ext uri="{9D8B030D-6E8A-4147-A177-3AD203B41FA5}">
                      <a16:colId xmlns:a16="http://schemas.microsoft.com/office/drawing/2014/main" val="850677887"/>
                    </a:ext>
                  </a:extLst>
                </a:gridCol>
                <a:gridCol w="410353">
                  <a:extLst>
                    <a:ext uri="{9D8B030D-6E8A-4147-A177-3AD203B41FA5}">
                      <a16:colId xmlns:a16="http://schemas.microsoft.com/office/drawing/2014/main" val="3450611038"/>
                    </a:ext>
                  </a:extLst>
                </a:gridCol>
                <a:gridCol w="642290">
                  <a:extLst>
                    <a:ext uri="{9D8B030D-6E8A-4147-A177-3AD203B41FA5}">
                      <a16:colId xmlns:a16="http://schemas.microsoft.com/office/drawing/2014/main" val="4096752765"/>
                    </a:ext>
                  </a:extLst>
                </a:gridCol>
                <a:gridCol w="243830">
                  <a:extLst>
                    <a:ext uri="{9D8B030D-6E8A-4147-A177-3AD203B41FA5}">
                      <a16:colId xmlns:a16="http://schemas.microsoft.com/office/drawing/2014/main" val="898545711"/>
                    </a:ext>
                  </a:extLst>
                </a:gridCol>
                <a:gridCol w="498073">
                  <a:extLst>
                    <a:ext uri="{9D8B030D-6E8A-4147-A177-3AD203B41FA5}">
                      <a16:colId xmlns:a16="http://schemas.microsoft.com/office/drawing/2014/main" val="2932421126"/>
                    </a:ext>
                  </a:extLst>
                </a:gridCol>
                <a:gridCol w="333104">
                  <a:extLst>
                    <a:ext uri="{9D8B030D-6E8A-4147-A177-3AD203B41FA5}">
                      <a16:colId xmlns:a16="http://schemas.microsoft.com/office/drawing/2014/main" val="1065515570"/>
                    </a:ext>
                  </a:extLst>
                </a:gridCol>
                <a:gridCol w="410100">
                  <a:extLst>
                    <a:ext uri="{9D8B030D-6E8A-4147-A177-3AD203B41FA5}">
                      <a16:colId xmlns:a16="http://schemas.microsoft.com/office/drawing/2014/main" val="2093076827"/>
                    </a:ext>
                  </a:extLst>
                </a:gridCol>
                <a:gridCol w="398039">
                  <a:extLst>
                    <a:ext uri="{9D8B030D-6E8A-4147-A177-3AD203B41FA5}">
                      <a16:colId xmlns:a16="http://schemas.microsoft.com/office/drawing/2014/main" val="3922544729"/>
                    </a:ext>
                  </a:extLst>
                </a:gridCol>
                <a:gridCol w="452317">
                  <a:extLst>
                    <a:ext uri="{9D8B030D-6E8A-4147-A177-3AD203B41FA5}">
                      <a16:colId xmlns:a16="http://schemas.microsoft.com/office/drawing/2014/main" val="3600280512"/>
                    </a:ext>
                  </a:extLst>
                </a:gridCol>
                <a:gridCol w="530718">
                  <a:extLst>
                    <a:ext uri="{9D8B030D-6E8A-4147-A177-3AD203B41FA5}">
                      <a16:colId xmlns:a16="http://schemas.microsoft.com/office/drawing/2014/main" val="1996764108"/>
                    </a:ext>
                  </a:extLst>
                </a:gridCol>
                <a:gridCol w="271391">
                  <a:extLst>
                    <a:ext uri="{9D8B030D-6E8A-4147-A177-3AD203B41FA5}">
                      <a16:colId xmlns:a16="http://schemas.microsoft.com/office/drawing/2014/main" val="1354371452"/>
                    </a:ext>
                  </a:extLst>
                </a:gridCol>
                <a:gridCol w="1090840">
                  <a:extLst>
                    <a:ext uri="{9D8B030D-6E8A-4147-A177-3AD203B41FA5}">
                      <a16:colId xmlns:a16="http://schemas.microsoft.com/office/drawing/2014/main" val="1682908305"/>
                    </a:ext>
                  </a:extLst>
                </a:gridCol>
              </a:tblGrid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*ROTAT*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R32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12.435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9.11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1.4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889822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*Z RO*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12.435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9.11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1.4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209785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VKA3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12.735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10.06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1.36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618252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13.55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12.64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3.18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8708042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*QUAD*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QSL3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14.15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9.31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6.62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148155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14.25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7.96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7.55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3333407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*QUAD*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QSL4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14.85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3.38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8.11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142648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 dirty="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15.05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2.72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6.57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181971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PID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15.9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0.52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193234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L1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16.5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2.14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4.69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4940119"/>
                  </a:ext>
                </a:extLst>
              </a:tr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*FRINGE*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16.5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2.18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4.61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591277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*QUAD*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QSL5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16.89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4.69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5.3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800797"/>
                  </a:ext>
                </a:extLst>
              </a:tr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*FRINGE*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16.89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4.58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5.39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8169441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5.76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4.9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341872"/>
                  </a:ext>
                </a:extLst>
              </a:tr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*FRINGE*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5.61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5.07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161142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*QUAD*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QSL6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17.39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5.32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7.09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324391"/>
                  </a:ext>
                </a:extLst>
              </a:tr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*FRINGE*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17.39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5.46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6.82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0.05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471453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17.5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4.13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8.64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0.04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654308"/>
                  </a:ext>
                </a:extLst>
              </a:tr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*FRINGE*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17.5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4.28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8.44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0.04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941756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*QUAD*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QSL7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17.89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1.73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8.78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813651"/>
                  </a:ext>
                </a:extLst>
              </a:tr>
              <a:tr h="32718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*FRINGE*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17.89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1.69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8.99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0.01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93364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>
                        <a:effectLst/>
                      </a:endParaRP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18.49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0.44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0.27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-0.03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389488"/>
                  </a:ext>
                </a:extLst>
              </a:tr>
              <a:tr h="1635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*DRIFT*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T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18.491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0.44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0.27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-0.03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0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dirty="0">
                          <a:effectLst/>
                        </a:rPr>
                        <a:t>cm/%</a:t>
                      </a:r>
                    </a:p>
                  </a:txBody>
                  <a:tcPr marL="15540" marR="15540" marT="0" marB="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520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50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289AA31-0FDD-1CFA-DBA1-024CC3BBC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486" y="-108393"/>
            <a:ext cx="11226396" cy="557705"/>
          </a:xfrm>
        </p:spPr>
        <p:txBody>
          <a:bodyPr/>
          <a:lstStyle/>
          <a:p>
            <a:r>
              <a:rPr lang="en-US" dirty="0"/>
              <a:t>piE1/5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5E8B5-2B80-BB98-3D25-B0D7A51CD4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28</a:t>
            </a:fld>
            <a:endParaRPr lang="en-US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9592363-E2FD-B074-FD94-89A15C0CFB80}"/>
              </a:ext>
            </a:extLst>
          </p:cNvPr>
          <p:cNvSpPr txBox="1">
            <a:spLocks/>
          </p:cNvSpPr>
          <p:nvPr/>
        </p:nvSpPr>
        <p:spPr>
          <a:xfrm>
            <a:off x="1126213" y="890551"/>
            <a:ext cx="4663696" cy="5480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piE1 </a:t>
            </a:r>
          </a:p>
          <a:p>
            <a:r>
              <a:rPr lang="en-US" sz="1400" b="0" dirty="0" err="1">
                <a:solidFill>
                  <a:schemeClr val="tx1"/>
                </a:solidFill>
              </a:rPr>
              <a:t>dp</a:t>
            </a:r>
            <a:r>
              <a:rPr lang="en-US" sz="1400" b="0" dirty="0">
                <a:solidFill>
                  <a:schemeClr val="tx1"/>
                </a:solidFill>
              </a:rPr>
              <a:t>/p ±1% ??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piE5</a:t>
            </a:r>
          </a:p>
          <a:p>
            <a:r>
              <a:rPr lang="en-US" sz="1400" b="0" dirty="0" err="1">
                <a:solidFill>
                  <a:schemeClr val="tx1"/>
                </a:solidFill>
              </a:rPr>
              <a:t>dp</a:t>
            </a:r>
            <a:r>
              <a:rPr lang="en-US" sz="1400" b="0" dirty="0">
                <a:solidFill>
                  <a:schemeClr val="tx1"/>
                </a:solidFill>
              </a:rPr>
              <a:t>/p  ??</a:t>
            </a:r>
          </a:p>
          <a:p>
            <a:endParaRPr lang="en-US" sz="1400" b="0" dirty="0">
              <a:solidFill>
                <a:schemeClr val="tx1"/>
              </a:solidFill>
            </a:endParaRPr>
          </a:p>
          <a:p>
            <a:endParaRPr lang="en-US" sz="1400" b="0" dirty="0">
              <a:solidFill>
                <a:schemeClr val="tx1"/>
              </a:solidFill>
            </a:endParaRPr>
          </a:p>
          <a:p>
            <a:r>
              <a:rPr lang="en-US" sz="1400" b="0" dirty="0">
                <a:solidFill>
                  <a:schemeClr val="accent2">
                    <a:lumMod val="50000"/>
                  </a:schemeClr>
                </a:solidFill>
              </a:rPr>
              <a:t>can check with</a:t>
            </a:r>
          </a:p>
          <a:p>
            <a:r>
              <a:rPr lang="en-US" sz="1400" b="0" dirty="0">
                <a:solidFill>
                  <a:schemeClr val="accent2">
                    <a:lumMod val="50000"/>
                  </a:schemeClr>
                </a:solidFill>
              </a:rPr>
              <a:t>beam test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271215-8627-53F4-815D-82BE9D7EF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777" y="268355"/>
            <a:ext cx="5975878" cy="29765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F5E5B0-0453-389F-1667-04F6A61B2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7298" y="3110718"/>
            <a:ext cx="4751522" cy="359276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28194A8-1621-499B-2B06-FACAB3E3D800}"/>
              </a:ext>
            </a:extLst>
          </p:cNvPr>
          <p:cNvCxnSpPr>
            <a:cxnSpLocks/>
          </p:cNvCxnSpPr>
          <p:nvPr/>
        </p:nvCxnSpPr>
        <p:spPr>
          <a:xfrm flipV="1">
            <a:off x="5897713" y="433367"/>
            <a:ext cx="0" cy="5728358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98D9C5C-BEA6-B9EA-DFB2-DB505632DA52}"/>
              </a:ext>
            </a:extLst>
          </p:cNvPr>
          <p:cNvCxnSpPr/>
          <p:nvPr/>
        </p:nvCxnSpPr>
        <p:spPr>
          <a:xfrm flipV="1">
            <a:off x="5693134" y="433367"/>
            <a:ext cx="0" cy="24450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14CF687-F851-FB6E-6746-EBD97AC9A8E8}"/>
              </a:ext>
            </a:extLst>
          </p:cNvPr>
          <p:cNvSpPr txBox="1"/>
          <p:nvPr/>
        </p:nvSpPr>
        <p:spPr>
          <a:xfrm>
            <a:off x="2849557" y="1846746"/>
            <a:ext cx="2014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need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Dinko’s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point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rate and target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564173-7E76-1115-1C33-3695B1D3638D}"/>
              </a:ext>
            </a:extLst>
          </p:cNvPr>
          <p:cNvCxnSpPr/>
          <p:nvPr/>
        </p:nvCxnSpPr>
        <p:spPr>
          <a:xfrm flipV="1">
            <a:off x="5243059" y="3716720"/>
            <a:ext cx="0" cy="24450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12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0"/>
          <p:cNvSpPr txBox="1">
            <a:spLocks noGrp="1"/>
          </p:cNvSpPr>
          <p:nvPr>
            <p:ph type="title"/>
          </p:nvPr>
        </p:nvSpPr>
        <p:spPr>
          <a:xfrm>
            <a:off x="304803" y="154515"/>
            <a:ext cx="11572800" cy="55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Properties of beam particles</a:t>
            </a:r>
            <a:endParaRPr/>
          </a:p>
        </p:txBody>
      </p:sp>
      <p:sp>
        <p:nvSpPr>
          <p:cNvPr id="360" name="Google Shape;360;p30"/>
          <p:cNvSpPr txBox="1">
            <a:spLocks noGrp="1"/>
          </p:cNvSpPr>
          <p:nvPr>
            <p:ph type="body" idx="1"/>
          </p:nvPr>
        </p:nvSpPr>
        <p:spPr>
          <a:xfrm>
            <a:off x="304801" y="962526"/>
            <a:ext cx="5689500" cy="549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US"/>
              <a:t>kinematics</a:t>
            </a:r>
            <a:endParaRPr/>
          </a:p>
        </p:txBody>
      </p:sp>
      <p:sp>
        <p:nvSpPr>
          <p:cNvPr id="361" name="Google Shape;361;p30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pic>
        <p:nvPicPr>
          <p:cNvPr id="362" name="Google Shape;36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00" y="1536900"/>
            <a:ext cx="6059599" cy="481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30"/>
          <p:cNvSpPr txBox="1">
            <a:spLocks noGrp="1"/>
          </p:cNvSpPr>
          <p:nvPr>
            <p:ph type="body" idx="2"/>
          </p:nvPr>
        </p:nvSpPr>
        <p:spPr>
          <a:xfrm>
            <a:off x="6565722" y="979176"/>
            <a:ext cx="5679000" cy="545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US"/>
              <a:t>range</a:t>
            </a:r>
            <a:endParaRPr/>
          </a:p>
        </p:txBody>
      </p:sp>
      <p:pic>
        <p:nvPicPr>
          <p:cNvPr id="364" name="Google Shape;36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8550" y="1583950"/>
            <a:ext cx="4556825" cy="4854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Requirements Phase I</a:t>
            </a:r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Rate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300k π/s stopped in ATAR</a:t>
            </a:r>
            <a:endParaRPr/>
          </a:p>
          <a:p>
            <a:pPr marL="230182" lvl="0" indent="-103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Momentum bite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–"/>
            </a:pPr>
            <a:r>
              <a:rPr lang="en-US">
                <a:solidFill>
                  <a:schemeClr val="accent6"/>
                </a:solidFill>
              </a:rPr>
              <a:t>∆p/p</a:t>
            </a:r>
            <a:r>
              <a:rPr lang="en-US"/>
              <a:t> &lt;2% </a:t>
            </a: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Momentum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lowest p preferred 55-70 MeV/c</a:t>
            </a:r>
            <a:endParaRPr/>
          </a:p>
          <a:p>
            <a:pPr marL="230182" lvl="0" indent="-103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Spot size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smaller than ATAR Size of 20mm x 20mm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Particle contamination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µ/e less than 10% of π</a:t>
            </a:r>
            <a:endParaRPr/>
          </a:p>
          <a:p>
            <a:pPr marL="230182" lvl="0" indent="-103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1" name="Google Shape;81;p8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82" name="Google Shape;82;p8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pic>
        <p:nvPicPr>
          <p:cNvPr id="83" name="Google Shape;83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4475" y="3401650"/>
            <a:ext cx="2495675" cy="2123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4375" y="1160325"/>
            <a:ext cx="3689376" cy="43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67150" y="1810850"/>
            <a:ext cx="2784175" cy="219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85700" y="4889711"/>
            <a:ext cx="3689376" cy="1512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1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1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</p:txBody>
      </p:sp>
      <p:sp>
        <p:nvSpPr>
          <p:cNvPr id="371" name="Google Shape;371;p3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372" name="Google Shape;372;p3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373" name="Google Shape;373;p3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pic>
        <p:nvPicPr>
          <p:cNvPr id="374" name="Google Shape;37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89" y="2310874"/>
            <a:ext cx="10603685" cy="264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2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Paul Scherrer Institute </a:t>
            </a:r>
            <a:endParaRPr/>
          </a:p>
        </p:txBody>
      </p:sp>
      <p:sp>
        <p:nvSpPr>
          <p:cNvPr id="381" name="Google Shape;381;p32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pic>
        <p:nvPicPr>
          <p:cNvPr id="382" name="Google Shape;3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4836" y="1051575"/>
            <a:ext cx="8561415" cy="580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43275" y="0"/>
            <a:ext cx="4248725" cy="170015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2"/>
          <p:cNvSpPr txBox="1"/>
          <p:nvPr/>
        </p:nvSpPr>
        <p:spPr>
          <a:xfrm>
            <a:off x="1274850" y="1963300"/>
            <a:ext cx="3888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4E74A3"/>
                </a:solidFill>
              </a:rPr>
              <a:t>A multi-disciplinary research driver</a:t>
            </a:r>
            <a:endParaRPr sz="1600">
              <a:solidFill>
                <a:srgbClr val="4E74A3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3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3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pic>
        <p:nvPicPr>
          <p:cNvPr id="392" name="Google Shape;3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0"/>
            <a:ext cx="9153525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9925" y="3688450"/>
            <a:ext cx="5350749" cy="291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>
            <a:spLocks noGrp="1"/>
          </p:cNvSpPr>
          <p:nvPr>
            <p:ph type="title"/>
          </p:nvPr>
        </p:nvSpPr>
        <p:spPr>
          <a:xfrm>
            <a:off x="519537" y="4048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piE5 @ PSI </a:t>
            </a:r>
            <a:r>
              <a:rPr lang="en-US" sz="3000" dirty="0"/>
              <a:t>- </a:t>
            </a:r>
            <a:r>
              <a:rPr lang="en-US" sz="2700" dirty="0"/>
              <a:t>World’s Brightest Stopped Pion Beam</a:t>
            </a:r>
            <a:endParaRPr sz="2700" dirty="0"/>
          </a:p>
        </p:txBody>
      </p:sp>
      <p:sp>
        <p:nvSpPr>
          <p:cNvPr id="92" name="Google Shape;92;p9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93" name="Google Shape;93;p9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grpSp>
        <p:nvGrpSpPr>
          <p:cNvPr id="94" name="Google Shape;94;p9"/>
          <p:cNvGrpSpPr/>
          <p:nvPr/>
        </p:nvGrpSpPr>
        <p:grpSpPr>
          <a:xfrm>
            <a:off x="3920725" y="1142239"/>
            <a:ext cx="7371163" cy="4208477"/>
            <a:chOff x="2875721" y="222194"/>
            <a:chExt cx="8220322" cy="4451060"/>
          </a:xfrm>
        </p:grpSpPr>
        <p:pic>
          <p:nvPicPr>
            <p:cNvPr id="95" name="Google Shape;95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75721" y="222194"/>
              <a:ext cx="8220322" cy="44510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9"/>
            <p:cNvSpPr/>
            <p:nvPr/>
          </p:nvSpPr>
          <p:spPr>
            <a:xfrm>
              <a:off x="3102429" y="1097280"/>
              <a:ext cx="2678916" cy="3304903"/>
            </a:xfrm>
            <a:custGeom>
              <a:avLst/>
              <a:gdLst/>
              <a:ahLst/>
              <a:cxnLst/>
              <a:rect l="l" t="t" r="r" b="b"/>
              <a:pathLst>
                <a:path w="2678916" h="3304903" extrusionOk="0">
                  <a:moveTo>
                    <a:pt x="1188720" y="137160"/>
                  </a:moveTo>
                  <a:cubicBezTo>
                    <a:pt x="1227909" y="152400"/>
                    <a:pt x="1193400" y="211165"/>
                    <a:pt x="1195251" y="248194"/>
                  </a:cubicBezTo>
                  <a:cubicBezTo>
                    <a:pt x="1197754" y="298253"/>
                    <a:pt x="1198448" y="348406"/>
                    <a:pt x="1201782" y="398417"/>
                  </a:cubicBezTo>
                  <a:cubicBezTo>
                    <a:pt x="1202806" y="413778"/>
                    <a:pt x="1206480" y="428852"/>
                    <a:pt x="1208314" y="444137"/>
                  </a:cubicBezTo>
                  <a:cubicBezTo>
                    <a:pt x="1213012" y="483286"/>
                    <a:pt x="1221377" y="561703"/>
                    <a:pt x="1221377" y="561703"/>
                  </a:cubicBezTo>
                  <a:cubicBezTo>
                    <a:pt x="1223554" y="627017"/>
                    <a:pt x="1224070" y="692408"/>
                    <a:pt x="1227908" y="757646"/>
                  </a:cubicBezTo>
                  <a:cubicBezTo>
                    <a:pt x="1228435" y="766607"/>
                    <a:pt x="1233500" y="774844"/>
                    <a:pt x="1234440" y="783771"/>
                  </a:cubicBezTo>
                  <a:cubicBezTo>
                    <a:pt x="1237866" y="816321"/>
                    <a:pt x="1233717" y="849827"/>
                    <a:pt x="1240971" y="881743"/>
                  </a:cubicBezTo>
                  <a:cubicBezTo>
                    <a:pt x="1244861" y="898859"/>
                    <a:pt x="1259247" y="911763"/>
                    <a:pt x="1267097" y="927463"/>
                  </a:cubicBezTo>
                  <a:cubicBezTo>
                    <a:pt x="1270176" y="933621"/>
                    <a:pt x="1268339" y="942650"/>
                    <a:pt x="1273628" y="947057"/>
                  </a:cubicBezTo>
                  <a:cubicBezTo>
                    <a:pt x="1292634" y="962896"/>
                    <a:pt x="1339488" y="964270"/>
                    <a:pt x="1358537" y="966651"/>
                  </a:cubicBezTo>
                  <a:cubicBezTo>
                    <a:pt x="1488136" y="1027131"/>
                    <a:pt x="1420540" y="1010123"/>
                    <a:pt x="1561011" y="1018903"/>
                  </a:cubicBezTo>
                  <a:cubicBezTo>
                    <a:pt x="1589314" y="1016726"/>
                    <a:pt x="1617847" y="1016582"/>
                    <a:pt x="1645920" y="1012371"/>
                  </a:cubicBezTo>
                  <a:cubicBezTo>
                    <a:pt x="1661594" y="1010020"/>
                    <a:pt x="1676070" y="1002275"/>
                    <a:pt x="1691640" y="999309"/>
                  </a:cubicBezTo>
                  <a:cubicBezTo>
                    <a:pt x="1721886" y="993548"/>
                    <a:pt x="1752600" y="990600"/>
                    <a:pt x="1783080" y="986246"/>
                  </a:cubicBezTo>
                  <a:cubicBezTo>
                    <a:pt x="1822268" y="988423"/>
                    <a:pt x="1862238" y="984691"/>
                    <a:pt x="1900645" y="992777"/>
                  </a:cubicBezTo>
                  <a:cubicBezTo>
                    <a:pt x="1945788" y="1002281"/>
                    <a:pt x="1986767" y="1026359"/>
                    <a:pt x="2031274" y="1038497"/>
                  </a:cubicBezTo>
                  <a:cubicBezTo>
                    <a:pt x="2058901" y="1046032"/>
                    <a:pt x="2087879" y="1047206"/>
                    <a:pt x="2116182" y="1051560"/>
                  </a:cubicBezTo>
                  <a:cubicBezTo>
                    <a:pt x="2175152" y="1071215"/>
                    <a:pt x="2117849" y="1050206"/>
                    <a:pt x="2233748" y="1123406"/>
                  </a:cubicBezTo>
                  <a:cubicBezTo>
                    <a:pt x="2241980" y="1128605"/>
                    <a:pt x="2251165" y="1132115"/>
                    <a:pt x="2259874" y="1136469"/>
                  </a:cubicBezTo>
                  <a:cubicBezTo>
                    <a:pt x="2281645" y="1164772"/>
                    <a:pt x="2300766" y="1195327"/>
                    <a:pt x="2325188" y="1221377"/>
                  </a:cubicBezTo>
                  <a:cubicBezTo>
                    <a:pt x="2333870" y="1230638"/>
                    <a:pt x="2349806" y="1231146"/>
                    <a:pt x="2357845" y="1240971"/>
                  </a:cubicBezTo>
                  <a:cubicBezTo>
                    <a:pt x="2370176" y="1256042"/>
                    <a:pt x="2373516" y="1276794"/>
                    <a:pt x="2383971" y="1293223"/>
                  </a:cubicBezTo>
                  <a:cubicBezTo>
                    <a:pt x="2388930" y="1301016"/>
                    <a:pt x="2397386" y="1305951"/>
                    <a:pt x="2403565" y="1312817"/>
                  </a:cubicBezTo>
                  <a:cubicBezTo>
                    <a:pt x="2471365" y="1388150"/>
                    <a:pt x="2418161" y="1333944"/>
                    <a:pt x="2462348" y="1378131"/>
                  </a:cubicBezTo>
                  <a:cubicBezTo>
                    <a:pt x="2466702" y="1393371"/>
                    <a:pt x="2467547" y="1410089"/>
                    <a:pt x="2475411" y="1423851"/>
                  </a:cubicBezTo>
                  <a:cubicBezTo>
                    <a:pt x="2529252" y="1518073"/>
                    <a:pt x="2529138" y="1507181"/>
                    <a:pt x="2606040" y="1561011"/>
                  </a:cubicBezTo>
                  <a:cubicBezTo>
                    <a:pt x="2646218" y="1621284"/>
                    <a:pt x="2598627" y="1545296"/>
                    <a:pt x="2651760" y="1704703"/>
                  </a:cubicBezTo>
                  <a:cubicBezTo>
                    <a:pt x="2661998" y="1735420"/>
                    <a:pt x="2655734" y="1717905"/>
                    <a:pt x="2671354" y="1756954"/>
                  </a:cubicBezTo>
                  <a:cubicBezTo>
                    <a:pt x="2680600" y="1941891"/>
                    <a:pt x="2682241" y="1909331"/>
                    <a:pt x="2671354" y="2148840"/>
                  </a:cubicBezTo>
                  <a:cubicBezTo>
                    <a:pt x="2670946" y="2157807"/>
                    <a:pt x="2666582" y="2166164"/>
                    <a:pt x="2664822" y="2174966"/>
                  </a:cubicBezTo>
                  <a:cubicBezTo>
                    <a:pt x="2660048" y="2198834"/>
                    <a:pt x="2654977" y="2222684"/>
                    <a:pt x="2651760" y="2246811"/>
                  </a:cubicBezTo>
                  <a:cubicBezTo>
                    <a:pt x="2614817" y="2523893"/>
                    <a:pt x="2658976" y="2249238"/>
                    <a:pt x="2625634" y="2449286"/>
                  </a:cubicBezTo>
                  <a:cubicBezTo>
                    <a:pt x="2623457" y="2508069"/>
                    <a:pt x="2627050" y="2567350"/>
                    <a:pt x="2619102" y="2625634"/>
                  </a:cubicBezTo>
                  <a:cubicBezTo>
                    <a:pt x="2613889" y="2663860"/>
                    <a:pt x="2592099" y="2698506"/>
                    <a:pt x="2586445" y="2736669"/>
                  </a:cubicBezTo>
                  <a:cubicBezTo>
                    <a:pt x="2573203" y="2826057"/>
                    <a:pt x="2563617" y="2916703"/>
                    <a:pt x="2540725" y="3004457"/>
                  </a:cubicBezTo>
                  <a:cubicBezTo>
                    <a:pt x="2537976" y="3014996"/>
                    <a:pt x="2517136" y="3077762"/>
                    <a:pt x="2508068" y="3095897"/>
                  </a:cubicBezTo>
                  <a:cubicBezTo>
                    <a:pt x="2504557" y="3102918"/>
                    <a:pt x="2499359" y="3108960"/>
                    <a:pt x="2495005" y="3115491"/>
                  </a:cubicBezTo>
                  <a:cubicBezTo>
                    <a:pt x="2481412" y="3169868"/>
                    <a:pt x="2497964" y="3116103"/>
                    <a:pt x="2475411" y="3161211"/>
                  </a:cubicBezTo>
                  <a:cubicBezTo>
                    <a:pt x="2465200" y="3181633"/>
                    <a:pt x="2472809" y="3186541"/>
                    <a:pt x="2455817" y="3206931"/>
                  </a:cubicBezTo>
                  <a:cubicBezTo>
                    <a:pt x="2424144" y="3244939"/>
                    <a:pt x="2398442" y="3270314"/>
                    <a:pt x="2351314" y="3285309"/>
                  </a:cubicBezTo>
                  <a:cubicBezTo>
                    <a:pt x="2321609" y="3294760"/>
                    <a:pt x="2290354" y="3298372"/>
                    <a:pt x="2259874" y="3304903"/>
                  </a:cubicBezTo>
                  <a:cubicBezTo>
                    <a:pt x="2211977" y="3298372"/>
                    <a:pt x="2163865" y="3293256"/>
                    <a:pt x="2116182" y="3285309"/>
                  </a:cubicBezTo>
                  <a:cubicBezTo>
                    <a:pt x="2085434" y="3280184"/>
                    <a:pt x="2051472" y="3281752"/>
                    <a:pt x="2024742" y="3265714"/>
                  </a:cubicBezTo>
                  <a:cubicBezTo>
                    <a:pt x="2003777" y="3253135"/>
                    <a:pt x="1905086" y="3143838"/>
                    <a:pt x="1861457" y="3122023"/>
                  </a:cubicBezTo>
                  <a:cubicBezTo>
                    <a:pt x="1785513" y="3084051"/>
                    <a:pt x="1719901" y="3078386"/>
                    <a:pt x="1639388" y="3056709"/>
                  </a:cubicBezTo>
                  <a:cubicBezTo>
                    <a:pt x="1619444" y="3051339"/>
                    <a:pt x="1599079" y="3046351"/>
                    <a:pt x="1580605" y="3037114"/>
                  </a:cubicBezTo>
                  <a:cubicBezTo>
                    <a:pt x="1511758" y="3002690"/>
                    <a:pt x="1448020" y="2958336"/>
                    <a:pt x="1378131" y="2926080"/>
                  </a:cubicBezTo>
                  <a:cubicBezTo>
                    <a:pt x="1334374" y="2905884"/>
                    <a:pt x="1284296" y="2901467"/>
                    <a:pt x="1240971" y="2880360"/>
                  </a:cubicBezTo>
                  <a:cubicBezTo>
                    <a:pt x="1198630" y="2859732"/>
                    <a:pt x="1165531" y="2823046"/>
                    <a:pt x="1123405" y="2801983"/>
                  </a:cubicBezTo>
                  <a:cubicBezTo>
                    <a:pt x="1082143" y="2781352"/>
                    <a:pt x="1033863" y="2777243"/>
                    <a:pt x="992777" y="2756263"/>
                  </a:cubicBezTo>
                  <a:cubicBezTo>
                    <a:pt x="930912" y="2724672"/>
                    <a:pt x="878559" y="2676295"/>
                    <a:pt x="816428" y="2645229"/>
                  </a:cubicBezTo>
                  <a:cubicBezTo>
                    <a:pt x="790302" y="2632166"/>
                    <a:pt x="761755" y="2623107"/>
                    <a:pt x="738051" y="2606040"/>
                  </a:cubicBezTo>
                  <a:cubicBezTo>
                    <a:pt x="706793" y="2583534"/>
                    <a:pt x="683342" y="2551571"/>
                    <a:pt x="653142" y="2527663"/>
                  </a:cubicBezTo>
                  <a:cubicBezTo>
                    <a:pt x="630886" y="2510044"/>
                    <a:pt x="602452" y="2500871"/>
                    <a:pt x="581297" y="2481943"/>
                  </a:cubicBezTo>
                  <a:cubicBezTo>
                    <a:pt x="560519" y="2463352"/>
                    <a:pt x="547405" y="2437612"/>
                    <a:pt x="529045" y="2416629"/>
                  </a:cubicBezTo>
                  <a:cubicBezTo>
                    <a:pt x="493553" y="2376067"/>
                    <a:pt x="496990" y="2381720"/>
                    <a:pt x="457200" y="2357846"/>
                  </a:cubicBezTo>
                  <a:cubicBezTo>
                    <a:pt x="425169" y="2309799"/>
                    <a:pt x="440402" y="2326589"/>
                    <a:pt x="346165" y="2279469"/>
                  </a:cubicBezTo>
                  <a:cubicBezTo>
                    <a:pt x="337457" y="2275115"/>
                    <a:pt x="329114" y="2269935"/>
                    <a:pt x="320040" y="2266406"/>
                  </a:cubicBezTo>
                  <a:cubicBezTo>
                    <a:pt x="289875" y="2254675"/>
                    <a:pt x="228600" y="2233749"/>
                    <a:pt x="228600" y="2233749"/>
                  </a:cubicBezTo>
                  <a:lnTo>
                    <a:pt x="150222" y="2181497"/>
                  </a:lnTo>
                  <a:cubicBezTo>
                    <a:pt x="139564" y="2174601"/>
                    <a:pt x="126143" y="2171261"/>
                    <a:pt x="117565" y="2161903"/>
                  </a:cubicBezTo>
                  <a:cubicBezTo>
                    <a:pt x="101652" y="2144543"/>
                    <a:pt x="92735" y="2121786"/>
                    <a:pt x="78377" y="2103120"/>
                  </a:cubicBezTo>
                  <a:cubicBezTo>
                    <a:pt x="70868" y="2093358"/>
                    <a:pt x="58587" y="2087555"/>
                    <a:pt x="52251" y="2076994"/>
                  </a:cubicBezTo>
                  <a:cubicBezTo>
                    <a:pt x="32214" y="2043598"/>
                    <a:pt x="0" y="1972491"/>
                    <a:pt x="0" y="1972491"/>
                  </a:cubicBezTo>
                  <a:cubicBezTo>
                    <a:pt x="4821" y="1919460"/>
                    <a:pt x="5118" y="1902592"/>
                    <a:pt x="13062" y="1854926"/>
                  </a:cubicBezTo>
                  <a:cubicBezTo>
                    <a:pt x="14887" y="1843976"/>
                    <a:pt x="16902" y="1833039"/>
                    <a:pt x="19594" y="1822269"/>
                  </a:cubicBezTo>
                  <a:cubicBezTo>
                    <a:pt x="23303" y="1807435"/>
                    <a:pt x="34687" y="1782018"/>
                    <a:pt x="39188" y="1770017"/>
                  </a:cubicBezTo>
                  <a:cubicBezTo>
                    <a:pt x="58062" y="1719689"/>
                    <a:pt x="31660" y="1786071"/>
                    <a:pt x="52251" y="1724297"/>
                  </a:cubicBezTo>
                  <a:cubicBezTo>
                    <a:pt x="55958" y="1713174"/>
                    <a:pt x="60960" y="1702526"/>
                    <a:pt x="65314" y="1691640"/>
                  </a:cubicBezTo>
                  <a:cubicBezTo>
                    <a:pt x="81317" y="1579614"/>
                    <a:pt x="63176" y="1687129"/>
                    <a:pt x="78377" y="1626326"/>
                  </a:cubicBezTo>
                  <a:cubicBezTo>
                    <a:pt x="81069" y="1615556"/>
                    <a:pt x="81643" y="1604279"/>
                    <a:pt x="84908" y="1593669"/>
                  </a:cubicBezTo>
                  <a:cubicBezTo>
                    <a:pt x="90378" y="1575890"/>
                    <a:pt x="98620" y="1559064"/>
                    <a:pt x="104502" y="1541417"/>
                  </a:cubicBezTo>
                  <a:cubicBezTo>
                    <a:pt x="109514" y="1526380"/>
                    <a:pt x="112148" y="1510593"/>
                    <a:pt x="117565" y="1495697"/>
                  </a:cubicBezTo>
                  <a:cubicBezTo>
                    <a:pt x="128907" y="1464507"/>
                    <a:pt x="129445" y="1476094"/>
                    <a:pt x="143691" y="1449977"/>
                  </a:cubicBezTo>
                  <a:cubicBezTo>
                    <a:pt x="153016" y="1432882"/>
                    <a:pt x="161582" y="1415372"/>
                    <a:pt x="169817" y="1397726"/>
                  </a:cubicBezTo>
                  <a:cubicBezTo>
                    <a:pt x="176829" y="1382701"/>
                    <a:pt x="183253" y="1367401"/>
                    <a:pt x="189411" y="1352006"/>
                  </a:cubicBezTo>
                  <a:cubicBezTo>
                    <a:pt x="191968" y="1345613"/>
                    <a:pt x="192863" y="1338569"/>
                    <a:pt x="195942" y="1332411"/>
                  </a:cubicBezTo>
                  <a:cubicBezTo>
                    <a:pt x="199452" y="1325390"/>
                    <a:pt x="205110" y="1319632"/>
                    <a:pt x="209005" y="1312817"/>
                  </a:cubicBezTo>
                  <a:cubicBezTo>
                    <a:pt x="213836" y="1304363"/>
                    <a:pt x="218232" y="1295640"/>
                    <a:pt x="222068" y="1286691"/>
                  </a:cubicBezTo>
                  <a:cubicBezTo>
                    <a:pt x="224780" y="1280363"/>
                    <a:pt x="225256" y="1273115"/>
                    <a:pt x="228600" y="1267097"/>
                  </a:cubicBezTo>
                  <a:cubicBezTo>
                    <a:pt x="236224" y="1253373"/>
                    <a:pt x="246017" y="1240972"/>
                    <a:pt x="254725" y="1227909"/>
                  </a:cubicBezTo>
                  <a:cubicBezTo>
                    <a:pt x="271655" y="1160195"/>
                    <a:pt x="250620" y="1260173"/>
                    <a:pt x="248194" y="1136469"/>
                  </a:cubicBezTo>
                  <a:cubicBezTo>
                    <a:pt x="246443" y="1047197"/>
                    <a:pt x="250760" y="957881"/>
                    <a:pt x="254725" y="868680"/>
                  </a:cubicBezTo>
                  <a:cubicBezTo>
                    <a:pt x="255124" y="859712"/>
                    <a:pt x="259310" y="851317"/>
                    <a:pt x="261257" y="842554"/>
                  </a:cubicBezTo>
                  <a:cubicBezTo>
                    <a:pt x="263665" y="831717"/>
                    <a:pt x="266321" y="820901"/>
                    <a:pt x="267788" y="809897"/>
                  </a:cubicBezTo>
                  <a:cubicBezTo>
                    <a:pt x="280516" y="714438"/>
                    <a:pt x="266838" y="774513"/>
                    <a:pt x="280851" y="718457"/>
                  </a:cubicBezTo>
                  <a:cubicBezTo>
                    <a:pt x="278674" y="703217"/>
                    <a:pt x="282859" y="685546"/>
                    <a:pt x="274320" y="672737"/>
                  </a:cubicBezTo>
                  <a:cubicBezTo>
                    <a:pt x="267816" y="662982"/>
                    <a:pt x="253036" y="662518"/>
                    <a:pt x="241662" y="659674"/>
                  </a:cubicBezTo>
                  <a:cubicBezTo>
                    <a:pt x="218048" y="653770"/>
                    <a:pt x="193765" y="650965"/>
                    <a:pt x="169817" y="646611"/>
                  </a:cubicBezTo>
                  <a:cubicBezTo>
                    <a:pt x="152400" y="637903"/>
                    <a:pt x="134122" y="630736"/>
                    <a:pt x="117565" y="620486"/>
                  </a:cubicBezTo>
                  <a:cubicBezTo>
                    <a:pt x="88296" y="602367"/>
                    <a:pt x="32657" y="561703"/>
                    <a:pt x="32657" y="561703"/>
                  </a:cubicBezTo>
                  <a:cubicBezTo>
                    <a:pt x="28303" y="546463"/>
                    <a:pt x="19594" y="531833"/>
                    <a:pt x="19594" y="515983"/>
                  </a:cubicBezTo>
                  <a:cubicBezTo>
                    <a:pt x="19594" y="446178"/>
                    <a:pt x="24948" y="376355"/>
                    <a:pt x="32657" y="306977"/>
                  </a:cubicBezTo>
                  <a:cubicBezTo>
                    <a:pt x="33732" y="297300"/>
                    <a:pt x="41691" y="289715"/>
                    <a:pt x="45720" y="280851"/>
                  </a:cubicBezTo>
                  <a:cubicBezTo>
                    <a:pt x="62169" y="244662"/>
                    <a:pt x="63020" y="233118"/>
                    <a:pt x="84908" y="202474"/>
                  </a:cubicBezTo>
                  <a:cubicBezTo>
                    <a:pt x="206763" y="31877"/>
                    <a:pt x="86856" y="200137"/>
                    <a:pt x="150222" y="124097"/>
                  </a:cubicBezTo>
                  <a:cubicBezTo>
                    <a:pt x="166113" y="105027"/>
                    <a:pt x="175288" y="79083"/>
                    <a:pt x="195942" y="65314"/>
                  </a:cubicBezTo>
                  <a:cubicBezTo>
                    <a:pt x="216957" y="51304"/>
                    <a:pt x="216802" y="50238"/>
                    <a:pt x="241662" y="39189"/>
                  </a:cubicBezTo>
                  <a:cubicBezTo>
                    <a:pt x="252376" y="34427"/>
                    <a:pt x="263606" y="30888"/>
                    <a:pt x="274320" y="26126"/>
                  </a:cubicBezTo>
                  <a:cubicBezTo>
                    <a:pt x="283217" y="22172"/>
                    <a:pt x="290968" y="15293"/>
                    <a:pt x="300445" y="13063"/>
                  </a:cubicBezTo>
                  <a:cubicBezTo>
                    <a:pt x="328320" y="6504"/>
                    <a:pt x="357051" y="4354"/>
                    <a:pt x="385354" y="0"/>
                  </a:cubicBezTo>
                  <a:cubicBezTo>
                    <a:pt x="448491" y="17417"/>
                    <a:pt x="512450" y="32090"/>
                    <a:pt x="574765" y="52251"/>
                  </a:cubicBezTo>
                  <a:cubicBezTo>
                    <a:pt x="586843" y="56159"/>
                    <a:pt x="595069" y="68920"/>
                    <a:pt x="607422" y="71846"/>
                  </a:cubicBezTo>
                  <a:cubicBezTo>
                    <a:pt x="1020333" y="169641"/>
                    <a:pt x="654717" y="54953"/>
                    <a:pt x="960120" y="156754"/>
                  </a:cubicBezTo>
                  <a:cubicBezTo>
                    <a:pt x="1138639" y="149888"/>
                    <a:pt x="1149531" y="121920"/>
                    <a:pt x="1188720" y="1371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9"/>
            <p:cNvSpPr txBox="1"/>
            <p:nvPr/>
          </p:nvSpPr>
          <p:spPr>
            <a:xfrm>
              <a:off x="3200400" y="969061"/>
              <a:ext cx="1084200" cy="944100"/>
            </a:xfrm>
            <a:prstGeom prst="rect">
              <a:avLst/>
            </a:prstGeom>
            <a:solidFill>
              <a:schemeClr val="accent2"/>
            </a:solidFill>
            <a:ln w="38100" cap="flat" cmpd="sng">
              <a:solidFill>
                <a:srgbClr val="B177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PIONEER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8" name="Google Shape;9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1255" y="2845764"/>
            <a:ext cx="3587825" cy="259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9"/>
          <p:cNvGrpSpPr/>
          <p:nvPr/>
        </p:nvGrpSpPr>
        <p:grpSpPr>
          <a:xfrm>
            <a:off x="1289982" y="2028875"/>
            <a:ext cx="2197658" cy="531700"/>
            <a:chOff x="1181550" y="2609125"/>
            <a:chExt cx="2197658" cy="531700"/>
          </a:xfrm>
        </p:grpSpPr>
        <p:sp>
          <p:nvSpPr>
            <p:cNvPr id="100" name="Google Shape;100;p9"/>
            <p:cNvSpPr txBox="1"/>
            <p:nvPr/>
          </p:nvSpPr>
          <p:spPr>
            <a:xfrm>
              <a:off x="1181550" y="2617625"/>
              <a:ext cx="2155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/>
                <a:t>MEG </a:t>
              </a:r>
              <a:endParaRPr sz="2200"/>
            </a:p>
          </p:txBody>
        </p:sp>
        <p:pic>
          <p:nvPicPr>
            <p:cNvPr id="101" name="Google Shape;101;p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942625" y="2617613"/>
              <a:ext cx="1436583" cy="52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9"/>
            <p:cNvSpPr/>
            <p:nvPr/>
          </p:nvSpPr>
          <p:spPr>
            <a:xfrm>
              <a:off x="1223975" y="2609125"/>
              <a:ext cx="2003100" cy="523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  <p:grpSp>
        <p:nvGrpSpPr>
          <p:cNvPr id="103" name="Google Shape;103;p9"/>
          <p:cNvGrpSpPr/>
          <p:nvPr/>
        </p:nvGrpSpPr>
        <p:grpSpPr>
          <a:xfrm>
            <a:off x="5075024" y="4141964"/>
            <a:ext cx="2928300" cy="523200"/>
            <a:chOff x="4631850" y="6156125"/>
            <a:chExt cx="2928300" cy="523200"/>
          </a:xfrm>
        </p:grpSpPr>
        <p:sp>
          <p:nvSpPr>
            <p:cNvPr id="104" name="Google Shape;104;p9"/>
            <p:cNvSpPr txBox="1"/>
            <p:nvPr/>
          </p:nvSpPr>
          <p:spPr>
            <a:xfrm>
              <a:off x="4753825" y="6156125"/>
              <a:ext cx="2155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/>
                <a:t>Mu3e </a:t>
              </a:r>
              <a:endParaRPr sz="2200"/>
            </a:p>
          </p:txBody>
        </p:sp>
        <p:sp>
          <p:nvSpPr>
            <p:cNvPr id="105" name="Google Shape;105;p9"/>
            <p:cNvSpPr/>
            <p:nvPr/>
          </p:nvSpPr>
          <p:spPr>
            <a:xfrm>
              <a:off x="4631850" y="6156125"/>
              <a:ext cx="2928300" cy="523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6" name="Google Shape;106;p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613638" y="6235250"/>
              <a:ext cx="1946500" cy="36497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07" name="Google Shape;107;p9"/>
          <p:cNvCxnSpPr/>
          <p:nvPr/>
        </p:nvCxnSpPr>
        <p:spPr>
          <a:xfrm rot="10800000" flipH="1">
            <a:off x="3005840" y="3790314"/>
            <a:ext cx="481800" cy="22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2A90A1A-68D6-7574-4287-FE737F67B98E}"/>
              </a:ext>
            </a:extLst>
          </p:cNvPr>
          <p:cNvSpPr txBox="1"/>
          <p:nvPr/>
        </p:nvSpPr>
        <p:spPr>
          <a:xfrm>
            <a:off x="8236619" y="5577893"/>
            <a:ext cx="3010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experimenters have full control over beam line (after first bend)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F7814-3D23-54E8-984E-8D170EEAFF0A}"/>
              </a:ext>
            </a:extLst>
          </p:cNvPr>
          <p:cNvSpPr txBox="1"/>
          <p:nvPr/>
        </p:nvSpPr>
        <p:spPr>
          <a:xfrm>
            <a:off x="4018483" y="5577893"/>
            <a:ext cx="358782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carefully studied for fundamental muon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surprises for </a:t>
            </a:r>
            <a:r>
              <a:rPr lang="en-US" sz="1600" dirty="0" err="1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pions</a:t>
            </a:r>
            <a:r>
              <a:rPr lang="en-US" sz="1600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unique PIONEER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Target E and Pion Production</a:t>
            </a:r>
            <a:endParaRPr dirty="0"/>
          </a:p>
        </p:txBody>
      </p:sp>
      <p:sp>
        <p:nvSpPr>
          <p:cNvPr id="113" name="Google Shape;113;p10"/>
          <p:cNvSpPr txBox="1">
            <a:spLocks noGrp="1"/>
          </p:cNvSpPr>
          <p:nvPr>
            <p:ph type="body" idx="1"/>
          </p:nvPr>
        </p:nvSpPr>
        <p:spPr>
          <a:xfrm>
            <a:off x="8428675" y="6144903"/>
            <a:ext cx="3088200" cy="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1793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</a:pPr>
            <a:r>
              <a:rPr lang="en-US" sz="1200"/>
              <a:t>165</a:t>
            </a:r>
            <a:r>
              <a:rPr lang="en-US" sz="1200" baseline="30000"/>
              <a:t>0</a:t>
            </a:r>
            <a:r>
              <a:rPr lang="en-US" sz="1200"/>
              <a:t> to proton beam</a:t>
            </a:r>
            <a:endParaRPr sz="1200"/>
          </a:p>
          <a:p>
            <a:pPr marL="230182" lvl="0" indent="-1793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1200"/>
              <a:buChar char="•"/>
            </a:pPr>
            <a:r>
              <a:rPr lang="en-US" sz="1200"/>
              <a:t>bending </a:t>
            </a:r>
            <a:r>
              <a:rPr lang="en-US" sz="1000"/>
              <a:t>+47.5</a:t>
            </a:r>
            <a:r>
              <a:rPr lang="en-US" sz="1000" baseline="30000"/>
              <a:t>0</a:t>
            </a:r>
            <a:r>
              <a:rPr lang="en-US" sz="1000"/>
              <a:t>, -47.5</a:t>
            </a:r>
            <a:r>
              <a:rPr lang="en-US" sz="1000" baseline="30000"/>
              <a:t>0</a:t>
            </a:r>
            <a:r>
              <a:rPr lang="en-US" sz="1000"/>
              <a:t>, +77.5</a:t>
            </a:r>
            <a:r>
              <a:rPr lang="en-US" sz="1000" baseline="30000"/>
              <a:t>0</a:t>
            </a:r>
            <a:endParaRPr baseline="30000"/>
          </a:p>
        </p:txBody>
      </p:sp>
      <p:sp>
        <p:nvSpPr>
          <p:cNvPr id="114" name="Google Shape;114;p10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15" name="Google Shape;115;p10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16" name="Google Shape;116;p10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pic>
        <p:nvPicPr>
          <p:cNvPr id="117" name="Google Shape;11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660234">
            <a:off x="3275644" y="3696382"/>
            <a:ext cx="3208913" cy="2379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1900" y="1071404"/>
            <a:ext cx="4598701" cy="4893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5175" y="3982699"/>
            <a:ext cx="2008050" cy="246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2425" y="992025"/>
            <a:ext cx="5950406" cy="27514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E49588-CACB-A496-0983-7345A15D0ED3}"/>
              </a:ext>
            </a:extLst>
          </p:cNvPr>
          <p:cNvSpPr txBox="1"/>
          <p:nvPr/>
        </p:nvSpPr>
        <p:spPr>
          <a:xfrm>
            <a:off x="4277148" y="5657465"/>
            <a:ext cx="480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15</a:t>
            </a:r>
            <a:r>
              <a:rPr lang="en-US" baseline="30000" dirty="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87CB80B-F34F-5FDC-D67D-2428A31ADF80}"/>
              </a:ext>
            </a:extLst>
          </p:cNvPr>
          <p:cNvCxnSpPr/>
          <p:nvPr/>
        </p:nvCxnSpPr>
        <p:spPr>
          <a:xfrm flipH="1">
            <a:off x="4207790" y="5330664"/>
            <a:ext cx="1573078" cy="10175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62EB0E9-8AFD-1E07-8B1F-505B45E14BC6}"/>
              </a:ext>
            </a:extLst>
          </p:cNvPr>
          <p:cNvSpPr txBox="1"/>
          <p:nvPr/>
        </p:nvSpPr>
        <p:spPr>
          <a:xfrm>
            <a:off x="4668865" y="6026578"/>
            <a:ext cx="65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sz="2400" baseline="30000" dirty="0">
                <a:solidFill>
                  <a:srgbClr val="FF0000"/>
                </a:solidFill>
                <a:latin typeface="Symbol" pitchFamily="2" charset="2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"/>
          <p:cNvSpPr txBox="1">
            <a:spLocks noGrp="1"/>
          </p:cNvSpPr>
          <p:nvPr>
            <p:ph type="body" idx="1"/>
          </p:nvPr>
        </p:nvSpPr>
        <p:spPr>
          <a:xfrm>
            <a:off x="243357" y="805695"/>
            <a:ext cx="11226300" cy="5439900"/>
          </a:xfrm>
          <a:prstGeom prst="rect">
            <a:avLst/>
          </a:prstGeom>
          <a:noFill/>
          <a:ln w="3175"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Compare </a:t>
            </a:r>
            <a:r>
              <a:rPr lang="el-GR" dirty="0"/>
              <a:t>Δ</a:t>
            </a:r>
            <a:r>
              <a:rPr lang="en-US" dirty="0"/>
              <a:t>p/p= 3/0 %</a:t>
            </a: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1</a:t>
            </a:r>
            <a:r>
              <a:rPr lang="en-US" sz="2100" baseline="30000" dirty="0"/>
              <a:t>st</a:t>
            </a:r>
            <a:r>
              <a:rPr lang="en-US" dirty="0"/>
              <a:t> order only</a:t>
            </a: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2nd order diverges</a:t>
            </a: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other discrepancies to</a:t>
            </a:r>
            <a:br>
              <a:rPr lang="en-US" dirty="0"/>
            </a:br>
            <a:r>
              <a:rPr lang="en-US" dirty="0"/>
              <a:t>PIONEER Run ‘22 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 dirty="0">
                <a:solidFill>
                  <a:srgbClr val="3F3F3F"/>
                </a:solidFill>
              </a:rPr>
              <a:t>upstream part in shielding</a:t>
            </a:r>
            <a:endParaRPr sz="2000" dirty="0">
              <a:solidFill>
                <a:srgbClr val="3F3F3F"/>
              </a:solidFill>
            </a:endParaRPr>
          </a:p>
          <a:p>
            <a:pPr marL="514338" lvl="2" indent="-184146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•"/>
            </a:pPr>
            <a:r>
              <a:rPr lang="en-US" sz="1800" dirty="0">
                <a:solidFill>
                  <a:srgbClr val="4E74A3"/>
                </a:solidFill>
              </a:rPr>
              <a:t>indirect diagnostics with slits</a:t>
            </a:r>
            <a:endParaRPr lang="en-US" dirty="0"/>
          </a:p>
        </p:txBody>
      </p:sp>
      <p:sp>
        <p:nvSpPr>
          <p:cNvPr id="126" name="Google Shape;126;p11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Simple Transport Model</a:t>
            </a:r>
            <a:endParaRPr dirty="0"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28" name="Google Shape;128;p1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29" name="Google Shape;129;p1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131" name="Google Shape;131;p11"/>
          <p:cNvSpPr txBox="1"/>
          <p:nvPr/>
        </p:nvSpPr>
        <p:spPr>
          <a:xfrm rot="-5400000">
            <a:off x="2300766" y="2461951"/>
            <a:ext cx="4046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beam envelope in V-H planes</a:t>
            </a:r>
            <a:endParaRPr sz="1700"/>
          </a:p>
        </p:txBody>
      </p:sp>
      <p:sp>
        <p:nvSpPr>
          <p:cNvPr id="132" name="Google Shape;132;p11"/>
          <p:cNvSpPr txBox="1"/>
          <p:nvPr/>
        </p:nvSpPr>
        <p:spPr>
          <a:xfrm>
            <a:off x="4590475" y="2438850"/>
            <a:ext cx="39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00"/>
                </a:solidFill>
              </a:rPr>
              <a:t>V</a:t>
            </a:r>
            <a:endParaRPr sz="2000">
              <a:solidFill>
                <a:srgbClr val="FFFF00"/>
              </a:solidFill>
            </a:endParaRPr>
          </a:p>
        </p:txBody>
      </p:sp>
      <p:sp>
        <p:nvSpPr>
          <p:cNvPr id="133" name="Google Shape;133;p11"/>
          <p:cNvSpPr txBox="1"/>
          <p:nvPr/>
        </p:nvSpPr>
        <p:spPr>
          <a:xfrm>
            <a:off x="4590475" y="3602950"/>
            <a:ext cx="39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00"/>
                </a:solidFill>
              </a:rPr>
              <a:t>H</a:t>
            </a:r>
            <a:endParaRPr sz="2000">
              <a:solidFill>
                <a:srgbClr val="FFFF00"/>
              </a:solidFill>
            </a:endParaRPr>
          </a:p>
        </p:txBody>
      </p:sp>
      <p:sp>
        <p:nvSpPr>
          <p:cNvPr id="134" name="Google Shape;134;p11"/>
          <p:cNvSpPr txBox="1"/>
          <p:nvPr/>
        </p:nvSpPr>
        <p:spPr>
          <a:xfrm>
            <a:off x="4534300" y="5484155"/>
            <a:ext cx="4377300" cy="431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extraction, momentum selection and achromat</a:t>
            </a:r>
            <a:endParaRPr sz="1600"/>
          </a:p>
        </p:txBody>
      </p:sp>
      <p:sp>
        <p:nvSpPr>
          <p:cNvPr id="135" name="Google Shape;135;p11"/>
          <p:cNvSpPr txBox="1"/>
          <p:nvPr/>
        </p:nvSpPr>
        <p:spPr>
          <a:xfrm>
            <a:off x="8179357" y="6030045"/>
            <a:ext cx="3420592" cy="431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particle separation, focus on target</a:t>
            </a:r>
            <a:endParaRPr sz="1600"/>
          </a:p>
        </p:txBody>
      </p:sp>
      <p:sp>
        <p:nvSpPr>
          <p:cNvPr id="136" name="Google Shape;136;p11"/>
          <p:cNvSpPr txBox="1"/>
          <p:nvPr/>
        </p:nvSpPr>
        <p:spPr>
          <a:xfrm>
            <a:off x="4590475" y="748725"/>
            <a:ext cx="579753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r>
              <a:rPr lang="en-US" sz="1500" dirty="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MEG tune adjusted to PIONEER geometry, P-R Kettle</a:t>
            </a:r>
            <a:endParaRPr sz="1500" dirty="0"/>
          </a:p>
        </p:txBody>
      </p:sp>
      <p:sp>
        <p:nvSpPr>
          <p:cNvPr id="137" name="Google Shape;137;p11"/>
          <p:cNvSpPr txBox="1"/>
          <p:nvPr/>
        </p:nvSpPr>
        <p:spPr>
          <a:xfrm>
            <a:off x="9532725" y="1904625"/>
            <a:ext cx="55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00"/>
                </a:solidFill>
              </a:rPr>
              <a:t>BxE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38" name="Google Shape;138;p11"/>
          <p:cNvSpPr txBox="1"/>
          <p:nvPr/>
        </p:nvSpPr>
        <p:spPr>
          <a:xfrm>
            <a:off x="6722950" y="2830113"/>
            <a:ext cx="55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00"/>
                </a:solidFill>
              </a:rPr>
              <a:t>D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39" name="Google Shape;139;p11"/>
          <p:cNvSpPr txBox="1"/>
          <p:nvPr/>
        </p:nvSpPr>
        <p:spPr>
          <a:xfrm>
            <a:off x="11532925" y="1504425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 cm</a:t>
            </a:r>
            <a:endParaRPr/>
          </a:p>
        </p:txBody>
      </p:sp>
      <p:sp>
        <p:nvSpPr>
          <p:cNvPr id="140" name="Google Shape;140;p11"/>
          <p:cNvSpPr txBox="1"/>
          <p:nvPr/>
        </p:nvSpPr>
        <p:spPr>
          <a:xfrm>
            <a:off x="11532925" y="4661450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 cm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5C5C6F-BE07-4A2C-1380-CA2FA2CC1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831" y="1179804"/>
            <a:ext cx="7098118" cy="413300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Up Arrow 3">
            <a:extLst>
              <a:ext uri="{FF2B5EF4-FFF2-40B4-BE49-F238E27FC236}">
                <a16:creationId xmlns:a16="http://schemas.microsoft.com/office/drawing/2014/main" id="{026FE559-B362-9508-26FB-382CD4781A38}"/>
              </a:ext>
            </a:extLst>
          </p:cNvPr>
          <p:cNvSpPr/>
          <p:nvPr/>
        </p:nvSpPr>
        <p:spPr>
          <a:xfrm>
            <a:off x="5305349" y="3804083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>
            <a:extLst>
              <a:ext uri="{FF2B5EF4-FFF2-40B4-BE49-F238E27FC236}">
                <a16:creationId xmlns:a16="http://schemas.microsoft.com/office/drawing/2014/main" id="{42419711-017C-0F63-B369-297724DEEEE4}"/>
              </a:ext>
            </a:extLst>
          </p:cNvPr>
          <p:cNvSpPr/>
          <p:nvPr/>
        </p:nvSpPr>
        <p:spPr>
          <a:xfrm>
            <a:off x="5981530" y="3804083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>
            <a:extLst>
              <a:ext uri="{FF2B5EF4-FFF2-40B4-BE49-F238E27FC236}">
                <a16:creationId xmlns:a16="http://schemas.microsoft.com/office/drawing/2014/main" id="{A8C405DA-9ECB-7DD9-DAB4-E88F267F222E}"/>
              </a:ext>
            </a:extLst>
          </p:cNvPr>
          <p:cNvSpPr/>
          <p:nvPr/>
        </p:nvSpPr>
        <p:spPr>
          <a:xfrm>
            <a:off x="3825946" y="4633645"/>
            <a:ext cx="149023" cy="319282"/>
          </a:xfrm>
          <a:prstGeom prst="upArrow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E16ED28F-7759-80BE-7C29-73BD8F0278B6}"/>
              </a:ext>
            </a:extLst>
          </p:cNvPr>
          <p:cNvSpPr/>
          <p:nvPr/>
        </p:nvSpPr>
        <p:spPr>
          <a:xfrm>
            <a:off x="6662833" y="3776268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61680C-F4C6-F205-11FC-BF29954319C1}"/>
              </a:ext>
            </a:extLst>
          </p:cNvPr>
          <p:cNvCxnSpPr>
            <a:cxnSpLocks/>
          </p:cNvCxnSpPr>
          <p:nvPr/>
        </p:nvCxnSpPr>
        <p:spPr>
          <a:xfrm>
            <a:off x="9316800" y="1418400"/>
            <a:ext cx="0" cy="383760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F22FB4-1E0C-3D89-6655-734ECCACF0C1}"/>
              </a:ext>
            </a:extLst>
          </p:cNvPr>
          <p:cNvCxnSpPr>
            <a:cxnSpLocks/>
          </p:cNvCxnSpPr>
          <p:nvPr/>
        </p:nvCxnSpPr>
        <p:spPr>
          <a:xfrm>
            <a:off x="2953947" y="3326766"/>
            <a:ext cx="94651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FD14C64-AF0B-FB53-3B03-AFEB9B247928}"/>
              </a:ext>
            </a:extLst>
          </p:cNvPr>
          <p:cNvSpPr txBox="1"/>
          <p:nvPr/>
        </p:nvSpPr>
        <p:spPr>
          <a:xfrm>
            <a:off x="3127195" y="3276669"/>
            <a:ext cx="65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sz="2400" baseline="30000" dirty="0">
                <a:solidFill>
                  <a:srgbClr val="FF0000"/>
                </a:solidFill>
                <a:latin typeface="Symbol" pitchFamily="2" charset="2"/>
              </a:rPr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9D3DA8-0521-91D3-F98B-EC3944F8A085}"/>
              </a:ext>
            </a:extLst>
          </p:cNvPr>
          <p:cNvSpPr txBox="1"/>
          <p:nvPr/>
        </p:nvSpPr>
        <p:spPr>
          <a:xfrm>
            <a:off x="7935978" y="4565961"/>
            <a:ext cx="75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dipoles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58CB99-31E5-EC82-0FC3-FAAC65030A82}"/>
              </a:ext>
            </a:extLst>
          </p:cNvPr>
          <p:cNvSpPr/>
          <p:nvPr/>
        </p:nvSpPr>
        <p:spPr>
          <a:xfrm>
            <a:off x="7773864" y="2257425"/>
            <a:ext cx="261177" cy="1492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B6ECB4-4B59-A785-B7B8-E41B6E1D0592}"/>
              </a:ext>
            </a:extLst>
          </p:cNvPr>
          <p:cNvSpPr/>
          <p:nvPr/>
        </p:nvSpPr>
        <p:spPr>
          <a:xfrm>
            <a:off x="8223631" y="2257424"/>
            <a:ext cx="307594" cy="1492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158126-B607-D645-8F06-1BE247891601}"/>
              </a:ext>
            </a:extLst>
          </p:cNvPr>
          <p:cNvSpPr/>
          <p:nvPr/>
        </p:nvSpPr>
        <p:spPr>
          <a:xfrm>
            <a:off x="7765619" y="5201579"/>
            <a:ext cx="261177" cy="6489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6381BA-C6C6-0B3C-D15D-E4A56CEC0932}"/>
              </a:ext>
            </a:extLst>
          </p:cNvPr>
          <p:cNvSpPr/>
          <p:nvPr/>
        </p:nvSpPr>
        <p:spPr>
          <a:xfrm>
            <a:off x="8223631" y="5203712"/>
            <a:ext cx="307594" cy="6489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1C0D8F-237C-A40F-080D-5825EA5318EC}"/>
              </a:ext>
            </a:extLst>
          </p:cNvPr>
          <p:cNvSpPr txBox="1"/>
          <p:nvPr/>
        </p:nvSpPr>
        <p:spPr>
          <a:xfrm>
            <a:off x="9325045" y="2247945"/>
            <a:ext cx="830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separator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146" name="Google Shape;146;p12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Experimental requirements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piE5 Beamline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>
              <a:solidFill>
                <a:srgbClr val="4E74A3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b="1"/>
              <a:t>PIONEER Run ‘22 results</a:t>
            </a:r>
            <a:endParaRPr b="1"/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TRANSPORT studies</a:t>
            </a:r>
            <a:endParaRPr>
              <a:solidFill>
                <a:srgbClr val="B7B7B7"/>
              </a:solidFill>
            </a:endParaRPr>
          </a:p>
          <a:p>
            <a:pPr marL="400041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Major upgrades</a:t>
            </a:r>
            <a:endParaRPr>
              <a:solidFill>
                <a:srgbClr val="B7B7B7"/>
              </a:solidFill>
            </a:endParaRPr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B7B7B7"/>
              </a:solidFill>
            </a:endParaRPr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B7B7B7"/>
              </a:buClr>
              <a:buSzPts val="2000"/>
              <a:buChar char="•"/>
            </a:pPr>
            <a:r>
              <a:rPr lang="en-US">
                <a:solidFill>
                  <a:srgbClr val="B7B7B7"/>
                </a:solidFill>
              </a:rPr>
              <a:t>Beam development plan</a:t>
            </a:r>
            <a:endParaRPr>
              <a:solidFill>
                <a:srgbClr val="B7B7B7"/>
              </a:solidFill>
            </a:endParaRPr>
          </a:p>
        </p:txBody>
      </p:sp>
      <p:sp>
        <p:nvSpPr>
          <p:cNvPr id="147" name="Google Shape;147;p12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48" name="Google Shape;148;p12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49" name="Google Shape;149;p12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3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Good Enough Focus ?</a:t>
            </a:r>
            <a:endParaRPr dirty="0"/>
          </a:p>
        </p:txBody>
      </p:sp>
      <p:sp>
        <p:nvSpPr>
          <p:cNvPr id="155" name="Google Shape;155;p1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56" name="Google Shape;156;p13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57" name="Google Shape;157;p13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158" name="Google Shape;158;p13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Char char="•"/>
            </a:pPr>
            <a:r>
              <a:rPr lang="en-US" dirty="0"/>
              <a:t>Beam behaves as expected (basic p scaling)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we measured 28 MeV/c muons and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 err="1"/>
              <a:t>pions</a:t>
            </a:r>
            <a:r>
              <a:rPr lang="en-US" dirty="0"/>
              <a:t> of 55, 65 and 75 MeV/c</a:t>
            </a:r>
            <a:endParaRPr dirty="0"/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dirty="0" err="1"/>
              <a:t>Pions</a:t>
            </a:r>
            <a:r>
              <a:rPr lang="en-US" dirty="0"/>
              <a:t> better focus than surface muons</a:t>
            </a:r>
            <a:endParaRPr dirty="0"/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But only 46% of beam in ATAR box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AST/ASC combination not problematic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2000"/>
              <a:buChar char="•"/>
            </a:pPr>
            <a:r>
              <a:rPr lang="en-US" dirty="0">
                <a:solidFill>
                  <a:srgbClr val="FF0000"/>
                </a:solidFill>
              </a:rPr>
              <a:t>Not yet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59" name="Google Shape;1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6888" y="805450"/>
            <a:ext cx="5000625" cy="461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6125" y="5415538"/>
            <a:ext cx="3905250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6F1DCCD-53E9-AF29-5D30-AB2DF588433A}"/>
              </a:ext>
            </a:extLst>
          </p:cNvPr>
          <p:cNvSpPr txBox="1"/>
          <p:nvPr/>
        </p:nvSpPr>
        <p:spPr>
          <a:xfrm>
            <a:off x="613175" y="3774422"/>
            <a:ext cx="4132790" cy="2100698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5D61E9-77C0-6F70-4157-F611314F037F}"/>
              </a:ext>
            </a:extLst>
          </p:cNvPr>
          <p:cNvSpPr txBox="1"/>
          <p:nvPr/>
        </p:nvSpPr>
        <p:spPr>
          <a:xfrm>
            <a:off x="5453268" y="3249697"/>
            <a:ext cx="6457200" cy="3280318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73" name="Google Shape;1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1508" y="4108795"/>
            <a:ext cx="3846142" cy="221302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4"/>
          <p:cNvSpPr/>
          <p:nvPr/>
        </p:nvSpPr>
        <p:spPr>
          <a:xfrm>
            <a:off x="6754275" y="4889678"/>
            <a:ext cx="269700" cy="10500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4"/>
          <p:cNvSpPr txBox="1">
            <a:spLocks noGrp="1"/>
          </p:cNvSpPr>
          <p:nvPr>
            <p:ph type="title"/>
          </p:nvPr>
        </p:nvSpPr>
        <p:spPr>
          <a:xfrm>
            <a:off x="560654" y="122175"/>
            <a:ext cx="72669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Sufficient Rate and Small ∆p/p ?</a:t>
            </a:r>
            <a:endParaRPr sz="2000" b="0" dirty="0">
              <a:solidFill>
                <a:srgbClr val="3F3F3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</p:txBody>
      </p:sp>
      <p:sp>
        <p:nvSpPr>
          <p:cNvPr id="167" name="Google Shape;167;p14"/>
          <p:cNvSpPr txBox="1">
            <a:spLocks noGrp="1"/>
          </p:cNvSpPr>
          <p:nvPr>
            <p:ph type="body" idx="1"/>
          </p:nvPr>
        </p:nvSpPr>
        <p:spPr>
          <a:xfrm>
            <a:off x="519476" y="962528"/>
            <a:ext cx="10529100" cy="17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Cannot answer without determination of ∆p/p</a:t>
            </a:r>
            <a:endParaRPr dirty="0"/>
          </a:p>
          <a:p>
            <a:pPr marL="230182" indent="-230182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First impression 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55 MeV/c insufficient</a:t>
            </a:r>
            <a:endParaRPr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65 MeV/c enough rate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Longitudinal phase space (i.e. ∆p/p), </a:t>
            </a:r>
            <a:br>
              <a:rPr lang="en-US" dirty="0"/>
            </a:br>
            <a:r>
              <a:rPr lang="en-US" dirty="0"/>
              <a:t>two methods being analyzed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Google Shape;168;p14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69" name="Google Shape;169;p14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70" name="Google Shape;170;p14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171" name="Google Shape;171;p14"/>
          <p:cNvSpPr txBox="1"/>
          <p:nvPr/>
        </p:nvSpPr>
        <p:spPr>
          <a:xfrm>
            <a:off x="806472" y="3714359"/>
            <a:ext cx="33915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4E74A3"/>
                </a:solidFill>
              </a:rPr>
              <a:t>Time of flight</a:t>
            </a:r>
            <a:endParaRPr sz="2000" dirty="0">
              <a:solidFill>
                <a:srgbClr val="4E74A3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 dirty="0">
                <a:solidFill>
                  <a:srgbClr val="505050"/>
                </a:solidFill>
              </a:rPr>
              <a:t>16m beamline</a:t>
            </a:r>
            <a:endParaRPr sz="1600" dirty="0">
              <a:solidFill>
                <a:srgbClr val="505050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 dirty="0">
                <a:solidFill>
                  <a:srgbClr val="505050"/>
                </a:solidFill>
              </a:rPr>
              <a:t>1% </a:t>
            </a:r>
            <a:r>
              <a:rPr lang="en-US" sz="1600" dirty="0" err="1">
                <a:solidFill>
                  <a:srgbClr val="505050"/>
                </a:solidFill>
              </a:rPr>
              <a:t>Δp</a:t>
            </a:r>
            <a:r>
              <a:rPr lang="en-US" sz="1600" dirty="0">
                <a:solidFill>
                  <a:srgbClr val="505050"/>
                </a:solidFill>
              </a:rPr>
              <a:t>/p ~ 1 ns (65 MeV/c)</a:t>
            </a:r>
            <a:endParaRPr sz="1600" dirty="0">
              <a:solidFill>
                <a:srgbClr val="50505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50505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505050"/>
                </a:solidFill>
              </a:rPr>
              <a:t/>
            </a:r>
            <a:br>
              <a:rPr lang="en-US" sz="1600" dirty="0">
                <a:solidFill>
                  <a:srgbClr val="505050"/>
                </a:solidFill>
              </a:rPr>
            </a:br>
            <a:endParaRPr sz="1600" dirty="0">
              <a:solidFill>
                <a:srgbClr val="50505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4E74A3"/>
              </a:solidFill>
            </a:endParaRPr>
          </a:p>
        </p:txBody>
      </p:sp>
      <p:sp>
        <p:nvSpPr>
          <p:cNvPr id="172" name="Google Shape;172;p14"/>
          <p:cNvSpPr txBox="1"/>
          <p:nvPr/>
        </p:nvSpPr>
        <p:spPr>
          <a:xfrm>
            <a:off x="5607949" y="3312118"/>
            <a:ext cx="53562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solidFill>
                  <a:srgbClr val="4E74A3"/>
                </a:solidFill>
              </a:rPr>
              <a:t>Direct stopping measurement with range curve</a:t>
            </a:r>
            <a:endParaRPr sz="1900" dirty="0">
              <a:solidFill>
                <a:srgbClr val="4E74A3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 dirty="0">
                <a:solidFill>
                  <a:srgbClr val="505050"/>
                </a:solidFill>
              </a:rPr>
              <a:t>pion signal amplitudes with different degraders</a:t>
            </a:r>
            <a:endParaRPr sz="1600" dirty="0">
              <a:solidFill>
                <a:srgbClr val="505050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 dirty="0">
                <a:solidFill>
                  <a:srgbClr val="505050"/>
                </a:solidFill>
              </a:rPr>
              <a:t>use π→ </a:t>
            </a:r>
            <a:r>
              <a:rPr lang="en-US" sz="1600" dirty="0" err="1">
                <a:solidFill>
                  <a:srgbClr val="505050"/>
                </a:solidFill>
              </a:rPr>
              <a:t>μ</a:t>
            </a:r>
            <a:r>
              <a:rPr lang="en-US" sz="1600" dirty="0">
                <a:solidFill>
                  <a:srgbClr val="505050"/>
                </a:solidFill>
              </a:rPr>
              <a:t> sequence to identity stops</a:t>
            </a:r>
            <a:endParaRPr sz="1600" dirty="0">
              <a:solidFill>
                <a:srgbClr val="505050"/>
              </a:solidFill>
            </a:endParaRPr>
          </a:p>
        </p:txBody>
      </p:sp>
      <p:sp>
        <p:nvSpPr>
          <p:cNvPr id="174" name="Google Shape;174;p14"/>
          <p:cNvSpPr txBox="1"/>
          <p:nvPr/>
        </p:nvSpPr>
        <p:spPr>
          <a:xfrm>
            <a:off x="6564475" y="4839853"/>
            <a:ext cx="11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4"/>
          <p:cNvSpPr/>
          <p:nvPr/>
        </p:nvSpPr>
        <p:spPr>
          <a:xfrm>
            <a:off x="6564475" y="4887816"/>
            <a:ext cx="113100" cy="105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6" name="Google Shape;176;p14"/>
          <p:cNvCxnSpPr/>
          <p:nvPr/>
        </p:nvCxnSpPr>
        <p:spPr>
          <a:xfrm rot="10800000" flipH="1">
            <a:off x="5958025" y="5113579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7" name="Google Shape;177;p14"/>
          <p:cNvSpPr txBox="1"/>
          <p:nvPr/>
        </p:nvSpPr>
        <p:spPr>
          <a:xfrm>
            <a:off x="5810974" y="5950728"/>
            <a:ext cx="159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degrader</a:t>
            </a:r>
            <a:endParaRPr dirty="0"/>
          </a:p>
        </p:txBody>
      </p:sp>
      <p:sp>
        <p:nvSpPr>
          <p:cNvPr id="178" name="Google Shape;178;p14"/>
          <p:cNvSpPr txBox="1"/>
          <p:nvPr/>
        </p:nvSpPr>
        <p:spPr>
          <a:xfrm>
            <a:off x="6690949" y="4470783"/>
            <a:ext cx="159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scintillator</a:t>
            </a:r>
            <a:endParaRPr dirty="0"/>
          </a:p>
        </p:txBody>
      </p:sp>
      <p:cxnSp>
        <p:nvCxnSpPr>
          <p:cNvPr id="179" name="Google Shape;179;p14"/>
          <p:cNvCxnSpPr/>
          <p:nvPr/>
        </p:nvCxnSpPr>
        <p:spPr>
          <a:xfrm rot="10800000" flipH="1">
            <a:off x="5810975" y="5336053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0" name="Google Shape;180;p14"/>
          <p:cNvCxnSpPr/>
          <p:nvPr/>
        </p:nvCxnSpPr>
        <p:spPr>
          <a:xfrm rot="10800000" flipH="1">
            <a:off x="5676225" y="5571278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81" name="Google Shape;18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9125" y="588064"/>
            <a:ext cx="3524850" cy="23356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77D2BD-45A9-E224-554C-A014D90F0200}"/>
              </a:ext>
            </a:extLst>
          </p:cNvPr>
          <p:cNvSpPr txBox="1"/>
          <p:nvPr/>
        </p:nvSpPr>
        <p:spPr>
          <a:xfrm>
            <a:off x="8590512" y="6213528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amplitude in </a:t>
            </a:r>
            <a:r>
              <a:rPr lang="en-US" dirty="0" err="1"/>
              <a:t>scint</a:t>
            </a:r>
            <a:r>
              <a:rPr lang="en-US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34E7B3-CDF8-3D48-4075-515A889A0201}"/>
              </a:ext>
            </a:extLst>
          </p:cNvPr>
          <p:cNvSpPr txBox="1"/>
          <p:nvPr/>
        </p:nvSpPr>
        <p:spPr>
          <a:xfrm>
            <a:off x="9216308" y="4516994"/>
            <a:ext cx="500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505050"/>
                </a:solidFill>
              </a:rPr>
              <a:t>μ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C1CFAF-65A9-C177-506D-117D41D0F9C1}"/>
              </a:ext>
            </a:extLst>
          </p:cNvPr>
          <p:cNvSpPr txBox="1"/>
          <p:nvPr/>
        </p:nvSpPr>
        <p:spPr>
          <a:xfrm>
            <a:off x="9888697" y="5112122"/>
            <a:ext cx="998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05050"/>
                </a:solidFill>
              </a:rPr>
              <a:t>π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190C66-49BC-E976-729E-B0A95D262CCD}"/>
              </a:ext>
            </a:extLst>
          </p:cNvPr>
          <p:cNvSpPr txBox="1"/>
          <p:nvPr/>
        </p:nvSpPr>
        <p:spPr>
          <a:xfrm>
            <a:off x="7827554" y="4143443"/>
            <a:ext cx="63064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9BC92-C766-652D-A9D8-3082102328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372" y="4999945"/>
            <a:ext cx="3730620" cy="5502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73205B-EC5E-4266-770E-0117710FA021}"/>
              </a:ext>
            </a:extLst>
          </p:cNvPr>
          <p:cNvSpPr txBox="1"/>
          <p:nvPr/>
        </p:nvSpPr>
        <p:spPr>
          <a:xfrm>
            <a:off x="806372" y="4999945"/>
            <a:ext cx="3730620" cy="5502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7" name="Google Shape;180;p14">
            <a:extLst>
              <a:ext uri="{FF2B5EF4-FFF2-40B4-BE49-F238E27FC236}">
                <a16:creationId xmlns:a16="http://schemas.microsoft.com/office/drawing/2014/main" id="{CDEB08B9-9EF3-26B8-DF8A-6033BBFB727D}"/>
              </a:ext>
            </a:extLst>
          </p:cNvPr>
          <p:cNvCxnSpPr/>
          <p:nvPr/>
        </p:nvCxnSpPr>
        <p:spPr>
          <a:xfrm rot="10800000" flipH="1">
            <a:off x="5446548" y="5754182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on Captur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1915</Words>
  <Application>Microsoft Office PowerPoint</Application>
  <PresentationFormat>Widescreen</PresentationFormat>
  <Paragraphs>1107</Paragraphs>
  <Slides>32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Symbol</vt:lpstr>
      <vt:lpstr>Calibri</vt:lpstr>
      <vt:lpstr>Helvetica Neue</vt:lpstr>
      <vt:lpstr>Arial</vt:lpstr>
      <vt:lpstr>Muon Capture</vt:lpstr>
      <vt:lpstr>PowerPoint Presentation</vt:lpstr>
      <vt:lpstr>Overview</vt:lpstr>
      <vt:lpstr>Requirements Phase I</vt:lpstr>
      <vt:lpstr>piE5 @ PSI - World’s Brightest Stopped Pion Beam</vt:lpstr>
      <vt:lpstr>Target E and Pion Production</vt:lpstr>
      <vt:lpstr>Simple Transport Model</vt:lpstr>
      <vt:lpstr>Overview</vt:lpstr>
      <vt:lpstr>Good Enough Focus ?</vt:lpstr>
      <vt:lpstr>Sufficient Rate and Small ∆p/p ?  </vt:lpstr>
      <vt:lpstr>Particle Separation Good Enough? </vt:lpstr>
      <vt:lpstr>Dispersion at Target Location? </vt:lpstr>
      <vt:lpstr>Dispersion at Target Location? </vt:lpstr>
      <vt:lpstr>Other Results</vt:lpstr>
      <vt:lpstr>Overview</vt:lpstr>
      <vt:lpstr>Final Focus Variants</vt:lpstr>
      <vt:lpstr>Magnet Calibration</vt:lpstr>
      <vt:lpstr>Overview</vt:lpstr>
      <vt:lpstr>Extend Beam with Two Vertical Foci </vt:lpstr>
      <vt:lpstr>Smaller Momentum Bite</vt:lpstr>
      <vt:lpstr>Overview</vt:lpstr>
      <vt:lpstr>Beam Development Plan</vt:lpstr>
      <vt:lpstr>Beam Development Plan</vt:lpstr>
      <vt:lpstr>Beam Development Plan</vt:lpstr>
      <vt:lpstr>Summary</vt:lpstr>
      <vt:lpstr>Backup</vt:lpstr>
      <vt:lpstr>piE1 study for PIONEER</vt:lpstr>
      <vt:lpstr>piE1 beamline</vt:lpstr>
      <vt:lpstr>piE1/5 comparison</vt:lpstr>
      <vt:lpstr>Properties of beam particles</vt:lpstr>
      <vt:lpstr>PowerPoint Presentation</vt:lpstr>
      <vt:lpstr>Paul Scherrer Institute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pkammel</cp:lastModifiedBy>
  <cp:revision>15</cp:revision>
  <dcterms:modified xsi:type="dcterms:W3CDTF">2022-10-10T23:43:54Z</dcterms:modified>
</cp:coreProperties>
</file>