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94" r:id="rId2"/>
    <p:sldMasterId id="2147483981" r:id="rId3"/>
  </p:sldMasterIdLst>
  <p:notesMasterIdLst>
    <p:notesMasterId r:id="rId33"/>
  </p:notesMasterIdLst>
  <p:handoutMasterIdLst>
    <p:handoutMasterId r:id="rId34"/>
  </p:handoutMasterIdLst>
  <p:sldIdLst>
    <p:sldId id="331" r:id="rId4"/>
    <p:sldId id="507" r:id="rId5"/>
    <p:sldId id="590" r:id="rId6"/>
    <p:sldId id="575" r:id="rId7"/>
    <p:sldId id="595" r:id="rId8"/>
    <p:sldId id="574" r:id="rId9"/>
    <p:sldId id="604" r:id="rId10"/>
    <p:sldId id="565" r:id="rId11"/>
    <p:sldId id="598" r:id="rId12"/>
    <p:sldId id="602" r:id="rId13"/>
    <p:sldId id="605" r:id="rId14"/>
    <p:sldId id="601" r:id="rId15"/>
    <p:sldId id="607" r:id="rId16"/>
    <p:sldId id="606" r:id="rId17"/>
    <p:sldId id="600" r:id="rId18"/>
    <p:sldId id="596" r:id="rId19"/>
    <p:sldId id="597" r:id="rId20"/>
    <p:sldId id="594" r:id="rId21"/>
    <p:sldId id="583" r:id="rId22"/>
    <p:sldId id="499" r:id="rId23"/>
    <p:sldId id="545" r:id="rId24"/>
    <p:sldId id="542" r:id="rId25"/>
    <p:sldId id="547" r:id="rId26"/>
    <p:sldId id="548" r:id="rId27"/>
    <p:sldId id="549" r:id="rId28"/>
    <p:sldId id="550" r:id="rId29"/>
    <p:sldId id="573" r:id="rId30"/>
    <p:sldId id="578" r:id="rId31"/>
    <p:sldId id="580" r:id="rId32"/>
  </p:sldIdLst>
  <p:sldSz cx="9144000" cy="6858000" type="screen4x3"/>
  <p:notesSz cx="7099300" cy="10234613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507"/>
            <p14:sldId id="590"/>
            <p14:sldId id="575"/>
            <p14:sldId id="595"/>
            <p14:sldId id="574"/>
            <p14:sldId id="604"/>
            <p14:sldId id="565"/>
            <p14:sldId id="598"/>
            <p14:sldId id="602"/>
            <p14:sldId id="605"/>
            <p14:sldId id="601"/>
            <p14:sldId id="607"/>
            <p14:sldId id="606"/>
            <p14:sldId id="600"/>
            <p14:sldId id="596"/>
            <p14:sldId id="597"/>
            <p14:sldId id="594"/>
            <p14:sldId id="583"/>
            <p14:sldId id="499"/>
            <p14:sldId id="545"/>
            <p14:sldId id="542"/>
            <p14:sldId id="547"/>
            <p14:sldId id="548"/>
            <p14:sldId id="549"/>
            <p14:sldId id="550"/>
            <p14:sldId id="573"/>
            <p14:sldId id="578"/>
            <p14:sldId id="58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006"/>
    <a:srgbClr val="004986"/>
    <a:srgbClr val="DCE6F4"/>
    <a:srgbClr val="EACBCC"/>
    <a:srgbClr val="DFAAAA"/>
    <a:srgbClr val="EFD9DA"/>
    <a:srgbClr val="CC0000"/>
    <a:srgbClr val="E6B7B9"/>
    <a:srgbClr val="3A0001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49" autoAdjust="0"/>
    <p:restoredTop sz="91937" autoAdjust="0"/>
  </p:normalViewPr>
  <p:slideViewPr>
    <p:cSldViewPr snapToObjects="1">
      <p:cViewPr varScale="1">
        <p:scale>
          <a:sx n="135" d="100"/>
          <a:sy n="135" d="100"/>
        </p:scale>
        <p:origin x="-960" y="-57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1" d="100"/>
          <a:sy n="91" d="100"/>
        </p:scale>
        <p:origin x="-2697" y="-45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2B868A-8C9B-4A8E-B4FB-AFA11C31A9E6}" type="doc">
      <dgm:prSet loTypeId="urn:microsoft.com/office/officeart/2005/8/layout/venn1" loCatId="relationship" qsTypeId="urn:microsoft.com/office/officeart/2005/8/quickstyle/simple1" qsCatId="simple" csTypeId="urn:microsoft.com/office/officeart/2005/8/colors/accent3_2" csCatId="accent3" phldr="1"/>
      <dgm:spPr/>
    </dgm:pt>
    <dgm:pt modelId="{F9E75CBB-ADAF-4C1A-8468-DDF0AD03C0FC}">
      <dgm:prSet phldrT="[Text]" custT="1"/>
      <dgm:spPr>
        <a:solidFill>
          <a:srgbClr val="004986">
            <a:alpha val="40000"/>
          </a:srgbClr>
        </a:solidFill>
        <a:ln>
          <a:solidFill>
            <a:srgbClr val="004986"/>
          </a:solidFill>
        </a:ln>
      </dgm:spPr>
      <dgm:t>
        <a:bodyPr/>
        <a:lstStyle/>
        <a:p>
          <a:endParaRPr lang="en-GB" sz="3500" b="1" dirty="0">
            <a:ln>
              <a:noFill/>
            </a:ln>
            <a:solidFill>
              <a:srgbClr val="00498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CF8F352E-E904-4902-9F1E-81C4318E4342}" type="parTrans" cxnId="{CBF17A83-C362-46F7-8C82-1EE7C57F08A3}">
      <dgm:prSet/>
      <dgm:spPr/>
      <dgm:t>
        <a:bodyPr/>
        <a:lstStyle/>
        <a:p>
          <a:endParaRPr lang="en-GB"/>
        </a:p>
      </dgm:t>
    </dgm:pt>
    <dgm:pt modelId="{64F87A41-7F96-4322-8E67-321458646EA0}" type="sibTrans" cxnId="{CBF17A83-C362-46F7-8C82-1EE7C57F08A3}">
      <dgm:prSet/>
      <dgm:spPr/>
      <dgm:t>
        <a:bodyPr/>
        <a:lstStyle/>
        <a:p>
          <a:endParaRPr lang="en-GB"/>
        </a:p>
      </dgm:t>
    </dgm:pt>
    <dgm:pt modelId="{A1C4A0E7-1743-4653-AEC4-8E810F5B6346}">
      <dgm:prSet phldrT="[Text]" custT="1"/>
      <dgm:spPr>
        <a:solidFill>
          <a:srgbClr val="004986">
            <a:alpha val="68000"/>
          </a:srgbClr>
        </a:solidFill>
        <a:ln>
          <a:solidFill>
            <a:srgbClr val="004986"/>
          </a:solidFill>
        </a:ln>
      </dgm:spPr>
      <dgm:t>
        <a:bodyPr/>
        <a:lstStyle/>
        <a:p>
          <a:pPr algn="l"/>
          <a:endParaRPr lang="en-GB" sz="3500" b="1" dirty="0">
            <a:ln>
              <a:noFill/>
            </a:ln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9A2C7F71-9AAB-4979-BDF8-8CE7C5C5E57E}" type="parTrans" cxnId="{F8073EF6-E7EE-4277-BC0C-2D0783D823DC}">
      <dgm:prSet/>
      <dgm:spPr/>
      <dgm:t>
        <a:bodyPr/>
        <a:lstStyle/>
        <a:p>
          <a:endParaRPr lang="en-GB"/>
        </a:p>
      </dgm:t>
    </dgm:pt>
    <dgm:pt modelId="{ABF537C3-0B6F-4520-8C0F-4C35182E95CA}" type="sibTrans" cxnId="{F8073EF6-E7EE-4277-BC0C-2D0783D823DC}">
      <dgm:prSet/>
      <dgm:spPr/>
      <dgm:t>
        <a:bodyPr/>
        <a:lstStyle/>
        <a:p>
          <a:endParaRPr lang="en-GB"/>
        </a:p>
      </dgm:t>
    </dgm:pt>
    <dgm:pt modelId="{36B41FE7-6D9D-4669-9431-42581BBB4F0E}">
      <dgm:prSet phldrT="[Text]" custT="1"/>
      <dgm:spPr>
        <a:solidFill>
          <a:srgbClr val="004986">
            <a:alpha val="40000"/>
          </a:srgbClr>
        </a:solidFill>
        <a:ln>
          <a:solidFill>
            <a:srgbClr val="004986"/>
          </a:solidFill>
        </a:ln>
      </dgm:spPr>
      <dgm:t>
        <a:bodyPr/>
        <a:lstStyle/>
        <a:p>
          <a:pPr algn="r"/>
          <a:endParaRPr lang="en-GB" sz="3500" b="1" dirty="0">
            <a:ln>
              <a:noFill/>
            </a:ln>
            <a:solidFill>
              <a:srgbClr val="00498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D62A0ED3-550A-42CE-94E4-02FA83D11225}" type="sibTrans" cxnId="{A430A59C-A1C5-494E-9E60-70EA133A29DE}">
      <dgm:prSet/>
      <dgm:spPr/>
      <dgm:t>
        <a:bodyPr/>
        <a:lstStyle/>
        <a:p>
          <a:endParaRPr lang="en-GB"/>
        </a:p>
      </dgm:t>
    </dgm:pt>
    <dgm:pt modelId="{223EB7F0-0821-4F22-958B-978101622E7B}" type="parTrans" cxnId="{A430A59C-A1C5-494E-9E60-70EA133A29DE}">
      <dgm:prSet/>
      <dgm:spPr/>
      <dgm:t>
        <a:bodyPr/>
        <a:lstStyle/>
        <a:p>
          <a:endParaRPr lang="en-GB"/>
        </a:p>
      </dgm:t>
    </dgm:pt>
    <dgm:pt modelId="{E6A474A1-E748-4EB4-9AD7-A7C308B04573}" type="pres">
      <dgm:prSet presAssocID="{6E2B868A-8C9B-4A8E-B4FB-AFA11C31A9E6}" presName="compositeShape" presStyleCnt="0">
        <dgm:presLayoutVars>
          <dgm:chMax val="7"/>
          <dgm:dir/>
          <dgm:resizeHandles val="exact"/>
        </dgm:presLayoutVars>
      </dgm:prSet>
      <dgm:spPr/>
    </dgm:pt>
    <dgm:pt modelId="{A212B7D8-C507-4D8D-9800-089D166CEB9B}" type="pres">
      <dgm:prSet presAssocID="{F9E75CBB-ADAF-4C1A-8468-DDF0AD03C0FC}" presName="circ1" presStyleLbl="vennNode1" presStyleIdx="0" presStyleCnt="3" custLinFactNeighborX="-4992" custLinFactNeighborY="5472"/>
      <dgm:spPr/>
      <dgm:t>
        <a:bodyPr/>
        <a:lstStyle/>
        <a:p>
          <a:endParaRPr lang="en-GB"/>
        </a:p>
      </dgm:t>
    </dgm:pt>
    <dgm:pt modelId="{DF4C65B7-64F8-4AEB-9F47-69649F414F81}" type="pres">
      <dgm:prSet presAssocID="{F9E75CBB-ADAF-4C1A-8468-DDF0AD03C0F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0C93762-1840-490E-896D-97858160BEE6}" type="pres">
      <dgm:prSet presAssocID="{36B41FE7-6D9D-4669-9431-42581BBB4F0E}" presName="circ2" presStyleLbl="vennNode1" presStyleIdx="1" presStyleCnt="3" custLinFactNeighborX="-9642" custLinFactNeighborY="-1448"/>
      <dgm:spPr/>
      <dgm:t>
        <a:bodyPr/>
        <a:lstStyle/>
        <a:p>
          <a:endParaRPr lang="en-GB"/>
        </a:p>
      </dgm:t>
    </dgm:pt>
    <dgm:pt modelId="{8C3FFEE6-444C-4BD3-95A0-637058BD60C2}" type="pres">
      <dgm:prSet presAssocID="{36B41FE7-6D9D-4669-9431-42581BBB4F0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3F1CC5-1871-48C6-A6E6-6C3B72986109}" type="pres">
      <dgm:prSet presAssocID="{A1C4A0E7-1743-4653-AEC4-8E810F5B6346}" presName="circ3" presStyleLbl="vennNode1" presStyleIdx="2" presStyleCnt="3" custLinFactNeighborX="-2331" custLinFactNeighborY="-928"/>
      <dgm:spPr/>
      <dgm:t>
        <a:bodyPr/>
        <a:lstStyle/>
        <a:p>
          <a:endParaRPr lang="en-GB"/>
        </a:p>
      </dgm:t>
    </dgm:pt>
    <dgm:pt modelId="{D67CEAFE-6981-4937-99F3-5DEEB5213F39}" type="pres">
      <dgm:prSet presAssocID="{A1C4A0E7-1743-4653-AEC4-8E810F5B634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A0E1E1F-AA8A-47A0-A062-E8C1FF770163}" type="presOf" srcId="{36B41FE7-6D9D-4669-9431-42581BBB4F0E}" destId="{8C3FFEE6-444C-4BD3-95A0-637058BD60C2}" srcOrd="1" destOrd="0" presId="urn:microsoft.com/office/officeart/2005/8/layout/venn1"/>
    <dgm:cxn modelId="{543F14B8-567E-4669-B53F-CC2F39234C19}" type="presOf" srcId="{36B41FE7-6D9D-4669-9431-42581BBB4F0E}" destId="{70C93762-1840-490E-896D-97858160BEE6}" srcOrd="0" destOrd="0" presId="urn:microsoft.com/office/officeart/2005/8/layout/venn1"/>
    <dgm:cxn modelId="{72FAD0C8-307E-435F-8CCB-F06C8837105E}" type="presOf" srcId="{F9E75CBB-ADAF-4C1A-8468-DDF0AD03C0FC}" destId="{DF4C65B7-64F8-4AEB-9F47-69649F414F81}" srcOrd="1" destOrd="0" presId="urn:microsoft.com/office/officeart/2005/8/layout/venn1"/>
    <dgm:cxn modelId="{CBF17A83-C362-46F7-8C82-1EE7C57F08A3}" srcId="{6E2B868A-8C9B-4A8E-B4FB-AFA11C31A9E6}" destId="{F9E75CBB-ADAF-4C1A-8468-DDF0AD03C0FC}" srcOrd="0" destOrd="0" parTransId="{CF8F352E-E904-4902-9F1E-81C4318E4342}" sibTransId="{64F87A41-7F96-4322-8E67-321458646EA0}"/>
    <dgm:cxn modelId="{ED1D444A-6255-4395-9CAF-9EFE3643BCD7}" type="presOf" srcId="{F9E75CBB-ADAF-4C1A-8468-DDF0AD03C0FC}" destId="{A212B7D8-C507-4D8D-9800-089D166CEB9B}" srcOrd="0" destOrd="0" presId="urn:microsoft.com/office/officeart/2005/8/layout/venn1"/>
    <dgm:cxn modelId="{C883D7F7-2AD6-4398-A52E-D018CA33BF45}" type="presOf" srcId="{A1C4A0E7-1743-4653-AEC4-8E810F5B6346}" destId="{D67CEAFE-6981-4937-99F3-5DEEB5213F39}" srcOrd="1" destOrd="0" presId="urn:microsoft.com/office/officeart/2005/8/layout/venn1"/>
    <dgm:cxn modelId="{A430A59C-A1C5-494E-9E60-70EA133A29DE}" srcId="{6E2B868A-8C9B-4A8E-B4FB-AFA11C31A9E6}" destId="{36B41FE7-6D9D-4669-9431-42581BBB4F0E}" srcOrd="1" destOrd="0" parTransId="{223EB7F0-0821-4F22-958B-978101622E7B}" sibTransId="{D62A0ED3-550A-42CE-94E4-02FA83D11225}"/>
    <dgm:cxn modelId="{FD3E7F0D-8407-43D5-B26E-26F875CBAF2D}" type="presOf" srcId="{6E2B868A-8C9B-4A8E-B4FB-AFA11C31A9E6}" destId="{E6A474A1-E748-4EB4-9AD7-A7C308B04573}" srcOrd="0" destOrd="0" presId="urn:microsoft.com/office/officeart/2005/8/layout/venn1"/>
    <dgm:cxn modelId="{A1272CFA-EB74-4BC1-9A8F-2B19BD514C88}" type="presOf" srcId="{A1C4A0E7-1743-4653-AEC4-8E810F5B6346}" destId="{D73F1CC5-1871-48C6-A6E6-6C3B72986109}" srcOrd="0" destOrd="0" presId="urn:microsoft.com/office/officeart/2005/8/layout/venn1"/>
    <dgm:cxn modelId="{F8073EF6-E7EE-4277-BC0C-2D0783D823DC}" srcId="{6E2B868A-8C9B-4A8E-B4FB-AFA11C31A9E6}" destId="{A1C4A0E7-1743-4653-AEC4-8E810F5B6346}" srcOrd="2" destOrd="0" parTransId="{9A2C7F71-9AAB-4979-BDF8-8CE7C5C5E57E}" sibTransId="{ABF537C3-0B6F-4520-8C0F-4C35182E95CA}"/>
    <dgm:cxn modelId="{C84AA241-052D-464F-B0A7-A20D173F1CAC}" type="presParOf" srcId="{E6A474A1-E748-4EB4-9AD7-A7C308B04573}" destId="{A212B7D8-C507-4D8D-9800-089D166CEB9B}" srcOrd="0" destOrd="0" presId="urn:microsoft.com/office/officeart/2005/8/layout/venn1"/>
    <dgm:cxn modelId="{1B066274-98C2-4DF9-B23B-CFB13C9B6393}" type="presParOf" srcId="{E6A474A1-E748-4EB4-9AD7-A7C308B04573}" destId="{DF4C65B7-64F8-4AEB-9F47-69649F414F81}" srcOrd="1" destOrd="0" presId="urn:microsoft.com/office/officeart/2005/8/layout/venn1"/>
    <dgm:cxn modelId="{C63D5985-3030-4349-AB32-231B5A870198}" type="presParOf" srcId="{E6A474A1-E748-4EB4-9AD7-A7C308B04573}" destId="{70C93762-1840-490E-896D-97858160BEE6}" srcOrd="2" destOrd="0" presId="urn:microsoft.com/office/officeart/2005/8/layout/venn1"/>
    <dgm:cxn modelId="{4CBCD513-3C07-46A4-A0D9-88A71D47C775}" type="presParOf" srcId="{E6A474A1-E748-4EB4-9AD7-A7C308B04573}" destId="{8C3FFEE6-444C-4BD3-95A0-637058BD60C2}" srcOrd="3" destOrd="0" presId="urn:microsoft.com/office/officeart/2005/8/layout/venn1"/>
    <dgm:cxn modelId="{3E7FCC74-3C6C-4FCD-8408-4F125EA3F5F8}" type="presParOf" srcId="{E6A474A1-E748-4EB4-9AD7-A7C308B04573}" destId="{D73F1CC5-1871-48C6-A6E6-6C3B72986109}" srcOrd="4" destOrd="0" presId="urn:microsoft.com/office/officeart/2005/8/layout/venn1"/>
    <dgm:cxn modelId="{94E38D0C-DD19-4785-8187-C51F701A689A}" type="presParOf" srcId="{E6A474A1-E748-4EB4-9AD7-A7C308B04573}" destId="{D67CEAFE-6981-4937-99F3-5DEEB5213F3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12B7D8-C507-4D8D-9800-089D166CEB9B}">
      <dsp:nvSpPr>
        <dsp:cNvPr id="0" name=""/>
        <dsp:cNvSpPr/>
      </dsp:nvSpPr>
      <dsp:spPr>
        <a:xfrm>
          <a:off x="1333647" y="187693"/>
          <a:ext cx="2484255" cy="2484255"/>
        </a:xfrm>
        <a:prstGeom prst="ellipse">
          <a:avLst/>
        </a:prstGeom>
        <a:solidFill>
          <a:srgbClr val="004986">
            <a:alpha val="40000"/>
          </a:srgbClr>
        </a:solidFill>
        <a:ln w="25400" cap="flat" cmpd="sng" algn="ctr">
          <a:solidFill>
            <a:srgbClr val="00498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500" b="1" kern="1200" dirty="0">
            <a:ln>
              <a:noFill/>
            </a:ln>
            <a:solidFill>
              <a:srgbClr val="00498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1664881" y="622438"/>
        <a:ext cx="1821787" cy="1117914"/>
      </dsp:txXfrm>
    </dsp:sp>
    <dsp:sp modelId="{70C93762-1840-490E-896D-97858160BEE6}">
      <dsp:nvSpPr>
        <dsp:cNvPr id="0" name=""/>
        <dsp:cNvSpPr/>
      </dsp:nvSpPr>
      <dsp:spPr>
        <a:xfrm>
          <a:off x="2114531" y="1568442"/>
          <a:ext cx="2484255" cy="2484255"/>
        </a:xfrm>
        <a:prstGeom prst="ellipse">
          <a:avLst/>
        </a:prstGeom>
        <a:solidFill>
          <a:srgbClr val="004986">
            <a:alpha val="40000"/>
          </a:srgbClr>
        </a:solidFill>
        <a:ln w="25400" cap="flat" cmpd="sng" algn="ctr">
          <a:solidFill>
            <a:srgbClr val="00498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500" b="1" kern="1200" dirty="0">
            <a:ln>
              <a:noFill/>
            </a:ln>
            <a:solidFill>
              <a:srgbClr val="004986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2874299" y="2210208"/>
        <a:ext cx="1490553" cy="1366340"/>
      </dsp:txXfrm>
    </dsp:sp>
    <dsp:sp modelId="{D73F1CC5-1871-48C6-A6E6-6C3B72986109}">
      <dsp:nvSpPr>
        <dsp:cNvPr id="0" name=""/>
        <dsp:cNvSpPr/>
      </dsp:nvSpPr>
      <dsp:spPr>
        <a:xfrm>
          <a:off x="503351" y="1581360"/>
          <a:ext cx="2484255" cy="2484255"/>
        </a:xfrm>
        <a:prstGeom prst="ellipse">
          <a:avLst/>
        </a:prstGeom>
        <a:solidFill>
          <a:srgbClr val="004986">
            <a:alpha val="68000"/>
          </a:srgbClr>
        </a:solidFill>
        <a:ln w="25400" cap="flat" cmpd="sng" algn="ctr">
          <a:solidFill>
            <a:srgbClr val="00498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500" b="1" kern="1200" dirty="0">
            <a:ln>
              <a:noFill/>
            </a:ln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737285" y="2223126"/>
        <a:ext cx="1490553" cy="1366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image" Target="../media/image33.wmf"/><Relationship Id="rId18" Type="http://schemas.openxmlformats.org/officeDocument/2006/relationships/image" Target="../media/image3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12" Type="http://schemas.openxmlformats.org/officeDocument/2006/relationships/image" Target="../media/image32.wmf"/><Relationship Id="rId17" Type="http://schemas.openxmlformats.org/officeDocument/2006/relationships/image" Target="../media/image37.wmf"/><Relationship Id="rId2" Type="http://schemas.openxmlformats.org/officeDocument/2006/relationships/image" Target="../media/image22.wmf"/><Relationship Id="rId16" Type="http://schemas.openxmlformats.org/officeDocument/2006/relationships/image" Target="../media/image36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11" Type="http://schemas.openxmlformats.org/officeDocument/2006/relationships/image" Target="../media/image31.wmf"/><Relationship Id="rId5" Type="http://schemas.openxmlformats.org/officeDocument/2006/relationships/image" Target="../media/image25.wmf"/><Relationship Id="rId15" Type="http://schemas.openxmlformats.org/officeDocument/2006/relationships/image" Target="../media/image35.wmf"/><Relationship Id="rId10" Type="http://schemas.openxmlformats.org/officeDocument/2006/relationships/image" Target="../media/image30.wmf"/><Relationship Id="rId19" Type="http://schemas.openxmlformats.org/officeDocument/2006/relationships/image" Target="../media/image39.wmf"/><Relationship Id="rId4" Type="http://schemas.openxmlformats.org/officeDocument/2006/relationships/image" Target="../media/image24.wmf"/><Relationship Id="rId9" Type="http://schemas.openxmlformats.org/officeDocument/2006/relationships/image" Target="../media/image29.wmf"/><Relationship Id="rId14" Type="http://schemas.openxmlformats.org/officeDocument/2006/relationships/image" Target="../media/image3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392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392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392" y="0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t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9688" cy="3840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303" y="4862120"/>
            <a:ext cx="5204695" cy="460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defTabSz="99022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392" y="9722432"/>
            <a:ext cx="3076910" cy="512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17" tIns="49509" rIns="99017" bIns="49509" numCol="1" anchor="b" anchorCtr="0" compatLnSpc="1">
            <a:prstTxWarp prst="textNoShape">
              <a:avLst/>
            </a:prstTxWarp>
          </a:bodyPr>
          <a:lstStyle>
            <a:lvl1pPr algn="r" defTabSz="99022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6494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4733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29167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4ED57-AA6D-44F7-A183-601668E8991B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51149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662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96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207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246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511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18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8231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1161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379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467544" y="183862"/>
            <a:ext cx="7738768" cy="508500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  <a:effectLst/>
              </a:defRPr>
            </a:lvl1pPr>
          </a:lstStyle>
          <a:p>
            <a:r>
              <a:rPr lang="de-DE" noProof="0" dirty="0" smtClean="0"/>
              <a:t>Titelmasterformat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39883" y="6661150"/>
            <a:ext cx="991757" cy="196850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Andreas </a:t>
            </a:r>
            <a:r>
              <a:rPr lang="en-US" dirty="0" err="1" smtClean="0"/>
              <a:t>Crivellin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00498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97624" y="6652684"/>
            <a:ext cx="2495541" cy="213783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New Physics in the </a:t>
            </a:r>
            <a:r>
              <a:rPr lang="en-US" dirty="0" err="1" smtClean="0"/>
              <a:t>Flavour</a:t>
            </a:r>
            <a:r>
              <a:rPr lang="en-US" dirty="0" smtClean="0"/>
              <a:t> Sector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4617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0843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586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60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402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921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998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643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75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222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77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415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840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4" name="Titel 9"/>
          <p:cNvSpPr>
            <a:spLocks noGrp="1"/>
          </p:cNvSpPr>
          <p:nvPr>
            <p:ph type="title" hasCustomPrompt="1"/>
          </p:nvPr>
        </p:nvSpPr>
        <p:spPr>
          <a:xfrm>
            <a:off x="467544" y="183862"/>
            <a:ext cx="7738768" cy="508500"/>
          </a:xfrm>
        </p:spPr>
        <p:txBody>
          <a:bodyPr/>
          <a:lstStyle>
            <a:lvl1pPr>
              <a:defRPr sz="3400" baseline="0">
                <a:solidFill>
                  <a:srgbClr val="C00000"/>
                </a:solidFill>
                <a:effectLst/>
              </a:defRPr>
            </a:lvl1pPr>
          </a:lstStyle>
          <a:p>
            <a:r>
              <a:rPr lang="de-DE" noProof="0" dirty="0" smtClean="0"/>
              <a:t>Titelmasterformat bearbeiten</a:t>
            </a:r>
            <a:endParaRPr lang="en-GB" noProof="0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3097624" y="6652684"/>
            <a:ext cx="2495541" cy="213783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New Physics in the </a:t>
            </a:r>
            <a:r>
              <a:rPr lang="en-US" dirty="0" err="1" smtClean="0"/>
              <a:t>Flavour</a:t>
            </a:r>
            <a:r>
              <a:rPr lang="en-US" dirty="0" smtClean="0"/>
              <a:t> Sector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339883" y="6661150"/>
            <a:ext cx="991757" cy="196850"/>
          </a:xfrm>
        </p:spPr>
        <p:txBody>
          <a:bodyPr/>
          <a:lstStyle>
            <a:lvl1pPr marL="0" indent="0">
              <a:buNone/>
              <a:defRPr sz="1000" baseline="0"/>
            </a:lvl1pPr>
          </a:lstStyle>
          <a:p>
            <a:pPr lvl="0"/>
            <a:r>
              <a:rPr lang="en-US" dirty="0" smtClean="0"/>
              <a:t>Andreas </a:t>
            </a:r>
            <a:r>
              <a:rPr lang="en-US" dirty="0" err="1" smtClean="0"/>
              <a:t>Crivellin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360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 dirty="0" smtClean="0"/>
              <a:t>Textmasterformat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6054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464373" y="836712"/>
            <a:ext cx="8317681" cy="0"/>
          </a:xfrm>
          <a:prstGeom prst="line">
            <a:avLst/>
          </a:prstGeom>
          <a:solidFill>
            <a:schemeClr val="accent1"/>
          </a:solidFill>
          <a:ln w="3175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11BC5-3E16-4BCE-8396-4E3CE6EF4509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451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544" y="1341438"/>
            <a:ext cx="8317681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9225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4006" r:id="rId9"/>
    <p:sldLayoutId id="2147484007" r:id="rId10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F153E-3E35-4A02-A00D-866062190E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50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A7E71-EE06-4DAD-BB93-06F7BA398D9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72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5.wmf"/><Relationship Id="rId18" Type="http://schemas.openxmlformats.org/officeDocument/2006/relationships/oleObject" Target="../embeddings/oleObject12.bin"/><Relationship Id="rId26" Type="http://schemas.openxmlformats.org/officeDocument/2006/relationships/oleObject" Target="../embeddings/oleObject16.bin"/><Relationship Id="rId39" Type="http://schemas.openxmlformats.org/officeDocument/2006/relationships/image" Target="../media/image38.wmf"/><Relationship Id="rId21" Type="http://schemas.openxmlformats.org/officeDocument/2006/relationships/image" Target="../media/image29.wmf"/><Relationship Id="rId34" Type="http://schemas.openxmlformats.org/officeDocument/2006/relationships/oleObject" Target="../embeddings/oleObject20.bin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1.bin"/><Relationship Id="rId20" Type="http://schemas.openxmlformats.org/officeDocument/2006/relationships/oleObject" Target="../embeddings/oleObject13.bin"/><Relationship Id="rId29" Type="http://schemas.openxmlformats.org/officeDocument/2006/relationships/image" Target="../media/image33.wmf"/><Relationship Id="rId41" Type="http://schemas.openxmlformats.org/officeDocument/2006/relationships/image" Target="../media/image39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24.wmf"/><Relationship Id="rId24" Type="http://schemas.openxmlformats.org/officeDocument/2006/relationships/oleObject" Target="../embeddings/oleObject15.bin"/><Relationship Id="rId32" Type="http://schemas.openxmlformats.org/officeDocument/2006/relationships/oleObject" Target="../embeddings/oleObject19.bin"/><Relationship Id="rId37" Type="http://schemas.openxmlformats.org/officeDocument/2006/relationships/image" Target="../media/image37.wmf"/><Relationship Id="rId40" Type="http://schemas.openxmlformats.org/officeDocument/2006/relationships/oleObject" Target="../embeddings/oleObject23.bin"/><Relationship Id="rId5" Type="http://schemas.openxmlformats.org/officeDocument/2006/relationships/image" Target="../media/image21.wmf"/><Relationship Id="rId15" Type="http://schemas.openxmlformats.org/officeDocument/2006/relationships/image" Target="../media/image26.wmf"/><Relationship Id="rId23" Type="http://schemas.openxmlformats.org/officeDocument/2006/relationships/image" Target="../media/image30.wmf"/><Relationship Id="rId28" Type="http://schemas.openxmlformats.org/officeDocument/2006/relationships/oleObject" Target="../embeddings/oleObject17.bin"/><Relationship Id="rId36" Type="http://schemas.openxmlformats.org/officeDocument/2006/relationships/oleObject" Target="../embeddings/oleObject21.bin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28.wmf"/><Relationship Id="rId31" Type="http://schemas.openxmlformats.org/officeDocument/2006/relationships/image" Target="../media/image34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0.bin"/><Relationship Id="rId22" Type="http://schemas.openxmlformats.org/officeDocument/2006/relationships/oleObject" Target="../embeddings/oleObject14.bin"/><Relationship Id="rId27" Type="http://schemas.openxmlformats.org/officeDocument/2006/relationships/image" Target="../media/image32.wmf"/><Relationship Id="rId30" Type="http://schemas.openxmlformats.org/officeDocument/2006/relationships/oleObject" Target="../embeddings/oleObject18.bin"/><Relationship Id="rId35" Type="http://schemas.openxmlformats.org/officeDocument/2006/relationships/image" Target="../media/image36.wmf"/><Relationship Id="rId8" Type="http://schemas.openxmlformats.org/officeDocument/2006/relationships/oleObject" Target="../embeddings/oleObject7.bin"/><Relationship Id="rId3" Type="http://schemas.openxmlformats.org/officeDocument/2006/relationships/image" Target="../media/image40.png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27.wmf"/><Relationship Id="rId25" Type="http://schemas.openxmlformats.org/officeDocument/2006/relationships/image" Target="../media/image31.wmf"/><Relationship Id="rId33" Type="http://schemas.openxmlformats.org/officeDocument/2006/relationships/image" Target="../media/image35.wmf"/><Relationship Id="rId38" Type="http://schemas.openxmlformats.org/officeDocument/2006/relationships/oleObject" Target="../embeddings/oleObject22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6.png"/><Relationship Id="rId4" Type="http://schemas.openxmlformats.org/officeDocument/2006/relationships/image" Target="../media/image4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.png"/><Relationship Id="rId5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oleObject" Target="../embeddings/oleObject30.bin"/><Relationship Id="rId18" Type="http://schemas.openxmlformats.org/officeDocument/2006/relationships/image" Target="../media/image59.wmf"/><Relationship Id="rId3" Type="http://schemas.openxmlformats.org/officeDocument/2006/relationships/image" Target="../media/image60.png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56.wmf"/><Relationship Id="rId1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8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53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1.bin"/><Relationship Id="rId10" Type="http://schemas.openxmlformats.org/officeDocument/2006/relationships/image" Target="../media/image55.wmf"/><Relationship Id="rId4" Type="http://schemas.openxmlformats.org/officeDocument/2006/relationships/image" Target="../media/image61.png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57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oleObject" Target="../embeddings/oleObject4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wmf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oleObject" Target="../embeddings/oleObject3.bin"/><Relationship Id="rId5" Type="http://schemas.openxmlformats.org/officeDocument/2006/relationships/image" Target="../media/image3.png"/><Relationship Id="rId10" Type="http://schemas.openxmlformats.org/officeDocument/2006/relationships/image" Target="../media/image8.wmf"/><Relationship Id="rId4" Type="http://schemas.openxmlformats.org/officeDocument/2006/relationships/hyperlink" Target="https://www.google.de/url?sa=i&amp;rct=j&amp;q=&amp;esrc=s&amp;source=images&amp;cd=&amp;cad=rja&amp;uact=8&amp;ved=2ahUKEwjDyfKcyv_gAhVSDOwKHfmcAqQQjRx6BAgBEAU&amp;url=https://de.wikipedia.org/wiki/Datei:Universit%C3%A4t_Z%C3%BCrich_logo.svg&amp;psig=AOvVaw0mGnqwg7i1FQzPvymXZvWV&amp;ust=1552581890306287" TargetMode="External"/><Relationship Id="rId9" Type="http://schemas.openxmlformats.org/officeDocument/2006/relationships/oleObject" Target="../embeddings/oleObject2.bin"/><Relationship Id="rId14" Type="http://schemas.openxmlformats.org/officeDocument/2006/relationships/image" Target="../media/image10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03210" y="4714789"/>
            <a:ext cx="7969249" cy="1090800"/>
          </a:xfrm>
          <a:effectLst/>
        </p:spPr>
        <p:txBody>
          <a:bodyPr/>
          <a:lstStyle/>
          <a:p>
            <a:r>
              <a:rPr lang="en-GB" sz="3200" dirty="0" smtClean="0">
                <a:solidFill>
                  <a:srgbClr val="C00000"/>
                </a:solidFill>
              </a:rPr>
              <a:t>Finding New Physics with PIONEER</a:t>
            </a:r>
            <a:endParaRPr lang="de-DE" sz="3200" dirty="0">
              <a:solidFill>
                <a:srgbClr val="C00000"/>
              </a:solidFill>
            </a:endParaRPr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0986" y="3808992"/>
            <a:ext cx="7969249" cy="1348199"/>
          </a:xfrm>
        </p:spPr>
        <p:txBody>
          <a:bodyPr/>
          <a:lstStyle/>
          <a:p>
            <a:r>
              <a:rPr lang="en-GB" sz="3200" dirty="0" smtClean="0">
                <a:solidFill>
                  <a:srgbClr val="004986"/>
                </a:solidFill>
              </a:rPr>
              <a:t>Andreas </a:t>
            </a:r>
            <a:r>
              <a:rPr lang="en-GB" sz="3200" dirty="0" err="1" smtClean="0">
                <a:solidFill>
                  <a:srgbClr val="004986"/>
                </a:solidFill>
              </a:rPr>
              <a:t>Crivellin</a:t>
            </a:r>
            <a:endParaRPr lang="en-GB" sz="3200" dirty="0" smtClean="0">
              <a:solidFill>
                <a:srgbClr val="004986"/>
              </a:solidFill>
            </a:endParaRPr>
          </a:p>
          <a:p>
            <a:r>
              <a:rPr lang="en-GB" sz="2000" dirty="0" smtClean="0">
                <a:solidFill>
                  <a:schemeClr val="tx1"/>
                </a:solidFill>
              </a:rPr>
              <a:t>PSI &amp; UZH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95434" y="5783855"/>
            <a:ext cx="7862069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b="1" dirty="0" smtClean="0">
                <a:latin typeface="+mn-lt"/>
              </a:rPr>
              <a:t>PIONEER collaboration meeting,</a:t>
            </a:r>
            <a:r>
              <a:rPr lang="en-GB" sz="2000" b="1" dirty="0" smtClean="0">
                <a:latin typeface="+mn-lt"/>
              </a:rPr>
              <a:t> 07.10.2022</a:t>
            </a:r>
            <a:endParaRPr lang="en-GB" sz="2000" b="1" kern="1000" spc="30" dirty="0" smtClean="0">
              <a:latin typeface="+mn-lt"/>
              <a:cs typeface="Franklin Gothic Book"/>
            </a:endParaRPr>
          </a:p>
        </p:txBody>
      </p:sp>
      <p:pic>
        <p:nvPicPr>
          <p:cNvPr id="8" name="Picture 2" descr="Bildergebnis für uzh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49931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Logo SN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7332" y="6165304"/>
            <a:ext cx="1498166" cy="84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5452019" y="6401624"/>
            <a:ext cx="7862069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b="1" dirty="0" smtClean="0">
                <a:latin typeface="+mn-lt"/>
              </a:rPr>
              <a:t>Work supported by</a:t>
            </a:r>
            <a:endParaRPr lang="en-GB" sz="2000" b="1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Vector-like leptons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54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914246"/>
            <a:ext cx="5148263" cy="273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4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908720"/>
            <a:ext cx="5324475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4139952" y="5103445"/>
            <a:ext cx="4824536" cy="360040"/>
          </a:xfrm>
          <a:prstGeom prst="rect">
            <a:avLst/>
          </a:prstGeom>
          <a:noFill/>
          <a:ln w="25400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67544" y="995181"/>
            <a:ext cx="8496300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de-CH" altLang="en-US" sz="2800" dirty="0" smtClean="0">
                <a:latin typeface="+mn-lt"/>
              </a:rPr>
              <a:t>5 </a:t>
            </a:r>
            <a:r>
              <a:rPr lang="de-CH" altLang="en-US" sz="2800" dirty="0" err="1" smtClean="0">
                <a:latin typeface="+mn-lt"/>
              </a:rPr>
              <a:t>represenations</a:t>
            </a:r>
            <a:r>
              <a:rPr lang="de-CH" altLang="en-US" sz="2800" dirty="0" smtClean="0">
                <a:latin typeface="+mn-lt"/>
              </a:rPr>
              <a:t> </a:t>
            </a:r>
            <a:r>
              <a:rPr lang="de-CH" altLang="en-US" sz="2800" dirty="0" err="1" smtClean="0">
                <a:latin typeface="+mn-lt"/>
              </a:rPr>
              <a:t>of</a:t>
            </a:r>
            <a:r>
              <a:rPr lang="de-CH" altLang="en-US" sz="2800" dirty="0">
                <a:latin typeface="+mn-lt"/>
              </a:rPr>
              <a:t/>
            </a:r>
            <a:br>
              <a:rPr lang="de-CH" altLang="en-US" sz="2800" dirty="0">
                <a:latin typeface="+mn-lt"/>
              </a:rPr>
            </a:br>
            <a:r>
              <a:rPr lang="de-CH" altLang="en-US" sz="2800" dirty="0" err="1" smtClean="0">
                <a:latin typeface="+mn-lt"/>
              </a:rPr>
              <a:t>which</a:t>
            </a:r>
            <a:r>
              <a:rPr lang="de-CH" altLang="en-US" sz="2800" dirty="0" smtClean="0">
                <a:latin typeface="+mn-lt"/>
              </a:rPr>
              <a:t> 3 </a:t>
            </a:r>
            <a:r>
              <a:rPr lang="de-CH" altLang="en-US" sz="2800" dirty="0" err="1" smtClean="0">
                <a:latin typeface="+mn-lt"/>
              </a:rPr>
              <a:t>generate</a:t>
            </a:r>
            <a:r>
              <a:rPr lang="de-CH" altLang="en-US" sz="2800" dirty="0" smtClean="0">
                <a:latin typeface="+mn-lt"/>
              </a:rPr>
              <a:t> </a:t>
            </a:r>
            <a:br>
              <a:rPr lang="de-CH" altLang="en-US" sz="2800" dirty="0" smtClean="0">
                <a:latin typeface="+mn-lt"/>
              </a:rPr>
            </a:br>
            <a:r>
              <a:rPr lang="de-CH" altLang="en-US" sz="2800" dirty="0" err="1" smtClean="0">
                <a:latin typeface="+mn-lt"/>
              </a:rPr>
              <a:t>modified</a:t>
            </a:r>
            <a:r>
              <a:rPr lang="de-CH" altLang="en-US" sz="2800" dirty="0" smtClean="0">
                <a:latin typeface="+mn-lt"/>
              </a:rPr>
              <a:t> </a:t>
            </a:r>
            <a:r>
              <a:rPr lang="de-CH" altLang="en-US" sz="2800" dirty="0" err="1" smtClean="0">
                <a:latin typeface="+mn-lt"/>
              </a:rPr>
              <a:t>Wl</a:t>
            </a:r>
            <a:r>
              <a:rPr lang="el-GR" altLang="en-US" sz="2800" dirty="0" smtClean="0">
                <a:latin typeface="+mn-lt"/>
              </a:rPr>
              <a:t>ν</a:t>
            </a:r>
            <a:r>
              <a:rPr lang="de-CH" altLang="en-US" sz="2800" dirty="0">
                <a:latin typeface="+mn-lt"/>
              </a:rPr>
              <a:t/>
            </a:r>
            <a:br>
              <a:rPr lang="de-CH" altLang="en-US" sz="2800" dirty="0">
                <a:latin typeface="+mn-lt"/>
              </a:rPr>
            </a:br>
            <a:r>
              <a:rPr lang="de-CH" altLang="en-US" sz="2800" dirty="0" err="1" smtClean="0">
                <a:latin typeface="+mn-lt"/>
              </a:rPr>
              <a:t>couplings</a:t>
            </a:r>
            <a:endParaRPr lang="de-CH" altLang="en-US" sz="2800" dirty="0" smtClean="0">
              <a:latin typeface="+mn-lt"/>
            </a:endParaRP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de-CH" altLang="en-US" sz="2800" dirty="0" err="1" smtClean="0">
                <a:latin typeface="+mn-lt"/>
              </a:rPr>
              <a:t>Bounds</a:t>
            </a:r>
            <a:r>
              <a:rPr lang="de-CH" altLang="en-US" sz="2800" dirty="0" smtClean="0">
                <a:latin typeface="+mn-lt"/>
              </a:rPr>
              <a:t> </a:t>
            </a:r>
            <a:r>
              <a:rPr lang="de-CH" altLang="en-US" sz="2800" dirty="0" err="1" smtClean="0">
                <a:latin typeface="+mn-lt"/>
              </a:rPr>
              <a:t>from</a:t>
            </a:r>
            <a:r>
              <a:rPr lang="de-CH" altLang="en-US" sz="2800" dirty="0" smtClean="0">
                <a:latin typeface="+mn-lt"/>
              </a:rPr>
              <a:t> EW </a:t>
            </a:r>
            <a:br>
              <a:rPr lang="de-CH" altLang="en-US" sz="2800" dirty="0" smtClean="0">
                <a:latin typeface="+mn-lt"/>
              </a:rPr>
            </a:br>
            <a:r>
              <a:rPr lang="de-CH" altLang="en-US" sz="2800" dirty="0" err="1" smtClean="0">
                <a:latin typeface="+mn-lt"/>
              </a:rPr>
              <a:t>precision</a:t>
            </a:r>
            <a:r>
              <a:rPr lang="de-CH" altLang="en-US" sz="2800" dirty="0" smtClean="0">
                <a:latin typeface="+mn-lt"/>
              </a:rPr>
              <a:t> </a:t>
            </a:r>
            <a:br>
              <a:rPr lang="de-CH" altLang="en-US" sz="2800" dirty="0" smtClean="0">
                <a:latin typeface="+mn-lt"/>
              </a:rPr>
            </a:br>
            <a:r>
              <a:rPr lang="de-CH" altLang="en-US" sz="2800" dirty="0" smtClean="0">
                <a:latin typeface="+mn-lt"/>
              </a:rPr>
              <a:t>observables 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800" dirty="0">
              <a:latin typeface="+mn-lt"/>
            </a:endParaRPr>
          </a:p>
        </p:txBody>
      </p:sp>
      <p:grpSp>
        <p:nvGrpSpPr>
          <p:cNvPr id="11" name="Group 17"/>
          <p:cNvGrpSpPr/>
          <p:nvPr/>
        </p:nvGrpSpPr>
        <p:grpSpPr>
          <a:xfrm>
            <a:off x="408931" y="4223420"/>
            <a:ext cx="3442989" cy="2504416"/>
            <a:chOff x="2250" y="-1597616"/>
            <a:chExt cx="6091499" cy="3600400"/>
          </a:xfrm>
        </p:grpSpPr>
        <p:sp>
          <p:nvSpPr>
            <p:cNvPr id="12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Effect in R(</a:t>
              </a:r>
              <a:r>
                <a:rPr lang="el-GR" sz="3200" dirty="0" smtClean="0"/>
                <a:t>π</a:t>
              </a:r>
              <a:r>
                <a:rPr lang="en-GB" sz="3200" dirty="0" smtClean="0"/>
                <a:t>), R(K)</a:t>
              </a:r>
              <a:br>
                <a:rPr lang="en-GB" sz="3200" dirty="0" smtClean="0"/>
              </a:br>
              <a:r>
                <a:rPr lang="en-GB" sz="3200" dirty="0" smtClean="0"/>
                <a:t>and LFUV in </a:t>
              </a:r>
              <a:r>
                <a:rPr lang="el-GR" sz="3200" dirty="0" smtClean="0"/>
                <a:t>τ</a:t>
              </a:r>
              <a:r>
                <a:rPr lang="de-CH" sz="3200" dirty="0" smtClean="0"/>
                <a:t> </a:t>
              </a:r>
              <a:r>
                <a:rPr lang="de-CH" sz="3200" dirty="0" err="1" smtClean="0"/>
                <a:t>decays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32931239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926578"/>
            <a:ext cx="5061348" cy="4936186"/>
          </a:xfrm>
          <a:prstGeom prst="rect">
            <a:avLst/>
          </a:prstGeom>
        </p:spPr>
      </p:pic>
      <p:sp>
        <p:nvSpPr>
          <p:cNvPr id="13" name="Title 3"/>
          <p:cNvSpPr txBox="1">
            <a:spLocks/>
          </p:cNvSpPr>
          <p:nvPr/>
        </p:nvSpPr>
        <p:spPr bwMode="auto">
          <a:xfrm>
            <a:off x="493057" y="189505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 smtClean="0">
                <a:solidFill>
                  <a:srgbClr val="C50006"/>
                </a:solidFill>
              </a:rPr>
              <a:t>W’ in </a:t>
            </a:r>
            <a:r>
              <a:rPr lang="en-GB" sz="3600" dirty="0" smtClean="0">
                <a:solidFill>
                  <a:srgbClr val="C50006"/>
                </a:solidFill>
              </a:rPr>
              <a:t>R(</a:t>
            </a:r>
            <a:r>
              <a:rPr lang="en-GB" sz="3600" dirty="0" err="1" smtClean="0">
                <a:solidFill>
                  <a:srgbClr val="C50006"/>
                </a:solidFill>
              </a:rPr>
              <a:t>V</a:t>
            </a:r>
            <a:r>
              <a:rPr lang="en-GB" sz="3600" baseline="-25000" dirty="0" err="1" smtClean="0">
                <a:solidFill>
                  <a:srgbClr val="C50006"/>
                </a:solidFill>
              </a:rPr>
              <a:t>us</a:t>
            </a:r>
            <a:r>
              <a:rPr lang="en-GB" sz="3600" dirty="0" smtClean="0">
                <a:solidFill>
                  <a:srgbClr val="C50006"/>
                </a:solidFill>
              </a:rPr>
              <a:t>) &amp; </a:t>
            </a:r>
            <a:r>
              <a:rPr lang="en-GB" sz="3600" dirty="0" err="1">
                <a:solidFill>
                  <a:srgbClr val="C50006"/>
                </a:solidFill>
              </a:rPr>
              <a:t>b→</a:t>
            </a:r>
            <a:r>
              <a:rPr lang="en-GB" sz="3600" dirty="0" err="1" smtClean="0">
                <a:solidFill>
                  <a:srgbClr val="C50006"/>
                </a:solidFill>
              </a:rPr>
              <a:t>sll</a:t>
            </a:r>
            <a:r>
              <a:rPr lang="en-GB" sz="3600" dirty="0" smtClean="0">
                <a:solidFill>
                  <a:srgbClr val="C50006"/>
                </a:solidFill>
              </a:rPr>
              <a:t> </a:t>
            </a:r>
            <a:r>
              <a:rPr lang="en-GB" dirty="0" smtClean="0">
                <a:solidFill>
                  <a:srgbClr val="C50006"/>
                </a:solidFill>
              </a:rPr>
              <a:t> </a:t>
            </a:r>
            <a:endParaRPr lang="en-GB" dirty="0">
              <a:solidFill>
                <a:srgbClr val="C50006"/>
              </a:solidFill>
            </a:endParaRPr>
          </a:p>
        </p:txBody>
      </p:sp>
      <p:grpSp>
        <p:nvGrpSpPr>
          <p:cNvPr id="17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8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Common explanation possible</a:t>
              </a:r>
              <a:endParaRPr lang="en-GB" sz="3200" dirty="0"/>
            </a:p>
          </p:txBody>
        </p:sp>
      </p:grpSp>
      <p:sp>
        <p:nvSpPr>
          <p:cNvPr id="20" name="Rechteck 19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67544" y="995181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+mn-lt"/>
              </a:rPr>
              <a:t>Region preferred by</a:t>
            </a:r>
            <a:br>
              <a:rPr lang="en-GB" altLang="en-US" sz="2800" dirty="0" smtClean="0">
                <a:latin typeface="+mn-lt"/>
              </a:rPr>
            </a:br>
            <a:r>
              <a:rPr lang="en-GB" altLang="en-US" sz="2800" dirty="0" smtClean="0">
                <a:latin typeface="+mn-lt"/>
              </a:rPr>
              <a:t>EW fit overlaps with</a:t>
            </a:r>
            <a:br>
              <a:rPr lang="en-GB" altLang="en-US" sz="2800" dirty="0" smtClean="0">
                <a:latin typeface="+mn-lt"/>
              </a:rPr>
            </a:br>
            <a:r>
              <a:rPr lang="en-GB" altLang="en-US" sz="2800" dirty="0" err="1" smtClean="0">
                <a:latin typeface="+mn-lt"/>
              </a:rPr>
              <a:t>b</a:t>
            </a:r>
            <a:r>
              <a:rPr lang="en-GB" alt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→sll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region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Correlations </a:t>
            </a:r>
            <a:b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en-GB" altLang="en-US" sz="2800" dirty="0" smtClean="0">
                <a:latin typeface="+mn-lt"/>
              </a:rPr>
              <a:t/>
            </a:r>
            <a:br>
              <a:rPr lang="en-GB" altLang="en-US" sz="2800" dirty="0" smtClean="0">
                <a:latin typeface="+mn-lt"/>
              </a:rPr>
            </a:br>
            <a:r>
              <a:rPr lang="en-GB" altLang="en-US" sz="2800" dirty="0" smtClean="0">
                <a:latin typeface="+mn-lt"/>
              </a:rPr>
              <a:t>e.g. π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alt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μν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/π→</a:t>
            </a:r>
            <a:r>
              <a:rPr lang="en-GB" alt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eν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R(K</a:t>
            </a:r>
            <a:r>
              <a:rPr lang="en-GB" altLang="en-US" sz="28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altLang="en-US" sz="28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) are </a:t>
            </a:r>
            <a:b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predicted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Global fit significantly</a:t>
            </a:r>
            <a:b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improved</a:t>
            </a:r>
          </a:p>
        </p:txBody>
      </p:sp>
    </p:spTree>
    <p:extLst>
      <p:ext uri="{BB962C8B-B14F-4D97-AF65-F5344CB8AC3E}">
        <p14:creationId xmlns:p14="http://schemas.microsoft.com/office/powerpoint/2010/main" val="20404844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sz="3200" dirty="0" smtClean="0">
                <a:solidFill>
                  <a:srgbClr val="A50021"/>
                </a:solidFill>
              </a:rPr>
              <a:t>Impact of PIONEER</a:t>
            </a:r>
            <a:endParaRPr lang="en-GB" dirty="0">
              <a:solidFill>
                <a:srgbClr val="A50021"/>
              </a:solidFill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96180" y="1052736"/>
            <a:ext cx="8496300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rgbClr val="C50006"/>
                </a:solidFill>
                <a:latin typeface="+mn-lt"/>
              </a:rPr>
              <a:t>Test µ-e LFUV with unprecedented precision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rgbClr val="004986"/>
                </a:solidFill>
                <a:latin typeface="+mn-lt"/>
              </a:rPr>
              <a:t>Measure </a:t>
            </a:r>
            <a:r>
              <a:rPr lang="en-US" altLang="en-US" dirty="0" err="1" smtClean="0">
                <a:solidFill>
                  <a:srgbClr val="004986"/>
                </a:solidFill>
                <a:latin typeface="+mn-lt"/>
              </a:rPr>
              <a:t>V</a:t>
            </a:r>
            <a:r>
              <a:rPr lang="en-US" altLang="en-US" baseline="-25000" dirty="0" err="1" smtClean="0">
                <a:solidFill>
                  <a:srgbClr val="004986"/>
                </a:solidFill>
                <a:latin typeface="+mn-lt"/>
              </a:rPr>
              <a:t>ud</a:t>
            </a:r>
            <a:r>
              <a:rPr lang="en-US" altLang="en-US" dirty="0" smtClean="0">
                <a:solidFill>
                  <a:srgbClr val="004986"/>
                </a:solidFill>
                <a:latin typeface="+mn-lt"/>
              </a:rPr>
              <a:t> in theoretically clean pion beta decay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n-lt"/>
              </a:rPr>
              <a:t>Test of</a:t>
            </a:r>
            <a:r>
              <a:rPr lang="en-US" altLang="en-US" dirty="0">
                <a:latin typeface="+mn-lt"/>
              </a:rPr>
              <a:t> </a:t>
            </a:r>
            <a:r>
              <a:rPr lang="en-US" altLang="en-US" dirty="0" smtClean="0">
                <a:latin typeface="+mn-lt"/>
              </a:rPr>
              <a:t>New Physics </a:t>
            </a:r>
            <a:br>
              <a:rPr lang="en-US" altLang="en-US" dirty="0" smtClean="0">
                <a:latin typeface="+mn-lt"/>
              </a:rPr>
            </a:br>
            <a:r>
              <a:rPr lang="en-US" altLang="en-US" dirty="0" smtClean="0">
                <a:latin typeface="+mn-lt"/>
              </a:rPr>
              <a:t>model</a:t>
            </a:r>
          </a:p>
          <a:p>
            <a:pPr lvl="1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err="1" smtClean="0">
                <a:latin typeface="+mn-lt"/>
              </a:rPr>
              <a:t>Leptoquarks</a:t>
            </a:r>
            <a:endParaRPr lang="en-US" altLang="en-US" dirty="0" smtClean="0">
              <a:latin typeface="+mn-lt"/>
            </a:endParaRPr>
          </a:p>
          <a:p>
            <a:pPr lvl="1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n-lt"/>
              </a:rPr>
              <a:t>Vector-like leptons</a:t>
            </a:r>
          </a:p>
          <a:p>
            <a:pPr lvl="1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n-lt"/>
              </a:rPr>
              <a:t>W` bosons</a:t>
            </a:r>
          </a:p>
          <a:p>
            <a:pPr lvl="1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n-lt"/>
              </a:rPr>
              <a:t>Vector-like quarks</a:t>
            </a:r>
          </a:p>
          <a:p>
            <a:pPr lvl="1"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n-lt"/>
              </a:rPr>
              <a:t>Light new physics</a:t>
            </a:r>
          </a:p>
          <a:p>
            <a:pPr lvl="1">
              <a:buSzPct val="100000"/>
              <a:buFont typeface="Arial" panose="020B0604020202020204" pitchFamily="34" charset="0"/>
              <a:buChar char="•"/>
              <a:defRPr/>
            </a:pPr>
            <a:endParaRPr lang="en-US" altLang="en-US" dirty="0" smtClean="0">
              <a:latin typeface="+mn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018" y="2276872"/>
            <a:ext cx="3844782" cy="3985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244114" y="623494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 smtClean="0">
                <a:solidFill>
                  <a:srgbClr val="004986"/>
                </a:solidFill>
                <a:latin typeface="+mn-lt"/>
                <a:cs typeface="Franklin Gothic Book"/>
              </a:rPr>
              <a:t>talks</a:t>
            </a:r>
            <a:r>
              <a:rPr lang="de-CH" sz="1800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solidFill>
                  <a:srgbClr val="004986"/>
                </a:solidFill>
                <a:latin typeface="+mn-lt"/>
                <a:cs typeface="Franklin Gothic Book"/>
              </a:rPr>
              <a:t>of</a:t>
            </a:r>
            <a:r>
              <a:rPr lang="de-CH" sz="1800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 Asaf </a:t>
            </a:r>
            <a:r>
              <a:rPr lang="de-CH" sz="1800" kern="1000" spc="30" dirty="0" err="1" smtClean="0">
                <a:solidFill>
                  <a:srgbClr val="004986"/>
                </a:solidFill>
                <a:latin typeface="+mn-lt"/>
                <a:cs typeface="Franklin Gothic Book"/>
              </a:rPr>
              <a:t>and</a:t>
            </a:r>
            <a:r>
              <a:rPr lang="de-CH" sz="1800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 Robert</a:t>
            </a:r>
          </a:p>
        </p:txBody>
      </p:sp>
    </p:spTree>
    <p:extLst>
      <p:ext uri="{BB962C8B-B14F-4D97-AF65-F5344CB8AC3E}">
        <p14:creationId xmlns:p14="http://schemas.microsoft.com/office/powerpoint/2010/main" val="1385512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 bwMode="auto">
          <a:xfrm>
            <a:off x="7605341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sz="3200" dirty="0" smtClean="0">
                <a:solidFill>
                  <a:srgbClr val="A50021"/>
                </a:solidFill>
              </a:rPr>
              <a:t>Impact of PIONEER II</a:t>
            </a:r>
            <a:endParaRPr lang="en-GB" dirty="0">
              <a:solidFill>
                <a:srgbClr val="A50021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8438" y="878251"/>
            <a:ext cx="7422888" cy="5801236"/>
          </a:xfrm>
          <a:prstGeom prst="rect">
            <a:avLst/>
          </a:prstGeom>
        </p:spPr>
      </p:pic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423941"/>
              </p:ext>
            </p:extLst>
          </p:nvPr>
        </p:nvGraphicFramePr>
        <p:xfrm>
          <a:off x="1750730" y="1268760"/>
          <a:ext cx="622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78" name="Equation" r:id="rId4" imgW="622080" imgH="164880" progId="Equation.DSMT4">
                  <p:embed/>
                </p:oleObj>
              </mc:Choice>
              <mc:Fallback>
                <p:oleObj name="Equation" r:id="rId4" imgW="6220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50730" y="1268760"/>
                        <a:ext cx="622300" cy="165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4669027"/>
              </p:ext>
            </p:extLst>
          </p:nvPr>
        </p:nvGraphicFramePr>
        <p:xfrm>
          <a:off x="6574942" y="1170391"/>
          <a:ext cx="53657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79" name="Equation" r:id="rId6" imgW="609480" imgH="380880" progId="Equation.DSMT4">
                  <p:embed/>
                </p:oleObj>
              </mc:Choice>
              <mc:Fallback>
                <p:oleObj name="Equation" r:id="rId6" imgW="609480" imgH="380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74942" y="1170391"/>
                        <a:ext cx="536575" cy="3365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4403004"/>
              </p:ext>
            </p:extLst>
          </p:nvPr>
        </p:nvGraphicFramePr>
        <p:xfrm>
          <a:off x="3440724" y="1196221"/>
          <a:ext cx="526938" cy="2634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80" name="Equation" r:id="rId8" imgW="406080" imgH="203040" progId="Equation.DSMT4">
                  <p:embed/>
                </p:oleObj>
              </mc:Choice>
              <mc:Fallback>
                <p:oleObj name="Equation" r:id="rId8" imgW="4060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440724" y="1196221"/>
                        <a:ext cx="526938" cy="26346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8891440"/>
              </p:ext>
            </p:extLst>
          </p:nvPr>
        </p:nvGraphicFramePr>
        <p:xfrm>
          <a:off x="4671556" y="1173163"/>
          <a:ext cx="53975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81" name="Equation" r:id="rId10" imgW="393480" imgH="203040" progId="Equation.DSMT4">
                  <p:embed/>
                </p:oleObj>
              </mc:Choice>
              <mc:Fallback>
                <p:oleObj name="Equation" r:id="rId10" imgW="3934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71556" y="1173163"/>
                        <a:ext cx="539750" cy="279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4132877"/>
              </p:ext>
            </p:extLst>
          </p:nvPr>
        </p:nvGraphicFramePr>
        <p:xfrm>
          <a:off x="3496806" y="2578100"/>
          <a:ext cx="3810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82" name="Equation" r:id="rId12" imgW="380880" imgH="253800" progId="Equation.DSMT4">
                  <p:embed/>
                </p:oleObj>
              </mc:Choice>
              <mc:Fallback>
                <p:oleObj name="Equation" r:id="rId12" imgW="3808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496806" y="2578100"/>
                        <a:ext cx="381000" cy="254000"/>
                      </a:xfrm>
                      <a:prstGeom prst="rect">
                        <a:avLst/>
                      </a:prstGeom>
                      <a:solidFill>
                        <a:srgbClr val="F3D2C2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9912872"/>
              </p:ext>
            </p:extLst>
          </p:nvPr>
        </p:nvGraphicFramePr>
        <p:xfrm>
          <a:off x="4564659" y="2605088"/>
          <a:ext cx="7239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83" name="Equation" r:id="rId14" imgW="723600" imgH="203040" progId="Equation.DSMT4">
                  <p:embed/>
                </p:oleObj>
              </mc:Choice>
              <mc:Fallback>
                <p:oleObj name="Equation" r:id="rId14" imgW="72360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564659" y="2605088"/>
                        <a:ext cx="723900" cy="203200"/>
                      </a:xfrm>
                      <a:prstGeom prst="rect">
                        <a:avLst/>
                      </a:prstGeom>
                      <a:solidFill>
                        <a:srgbClr val="F3D2C2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1170642"/>
              </p:ext>
            </p:extLst>
          </p:nvPr>
        </p:nvGraphicFramePr>
        <p:xfrm>
          <a:off x="2202994" y="3978275"/>
          <a:ext cx="495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84" name="Equation" r:id="rId16" imgW="495000" imgH="177480" progId="Equation.DSMT4">
                  <p:embed/>
                </p:oleObj>
              </mc:Choice>
              <mc:Fallback>
                <p:oleObj name="Equation" r:id="rId16" imgW="4950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202994" y="3978275"/>
                        <a:ext cx="495300" cy="177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583253"/>
              </p:ext>
            </p:extLst>
          </p:nvPr>
        </p:nvGraphicFramePr>
        <p:xfrm>
          <a:off x="6760706" y="2489200"/>
          <a:ext cx="5969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85" name="Equation" r:id="rId18" imgW="596880" imgH="431640" progId="Equation.DSMT4">
                  <p:embed/>
                </p:oleObj>
              </mc:Choice>
              <mc:Fallback>
                <p:oleObj name="Equation" r:id="rId18" imgW="59688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6760706" y="2489200"/>
                        <a:ext cx="596900" cy="431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6437305"/>
              </p:ext>
            </p:extLst>
          </p:nvPr>
        </p:nvGraphicFramePr>
        <p:xfrm>
          <a:off x="7127015" y="3471612"/>
          <a:ext cx="6477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86" name="Equation" r:id="rId20" imgW="647640" imgH="177480" progId="Equation.DSMT4">
                  <p:embed/>
                </p:oleObj>
              </mc:Choice>
              <mc:Fallback>
                <p:oleObj name="Equation" r:id="rId20" imgW="6476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127015" y="3471612"/>
                        <a:ext cx="647700" cy="177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5542149"/>
              </p:ext>
            </p:extLst>
          </p:nvPr>
        </p:nvGraphicFramePr>
        <p:xfrm>
          <a:off x="3504545" y="3965575"/>
          <a:ext cx="3683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87" name="Equation" r:id="rId22" imgW="368280" imgH="203040" progId="Equation.DSMT4">
                  <p:embed/>
                </p:oleObj>
              </mc:Choice>
              <mc:Fallback>
                <p:oleObj name="Equation" r:id="rId22" imgW="368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3504545" y="3965575"/>
                        <a:ext cx="368300" cy="203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0689310"/>
              </p:ext>
            </p:extLst>
          </p:nvPr>
        </p:nvGraphicFramePr>
        <p:xfrm>
          <a:off x="4754106" y="3952875"/>
          <a:ext cx="3683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88" name="Equation" r:id="rId24" imgW="368280" imgH="203040" progId="Equation.DSMT4">
                  <p:embed/>
                </p:oleObj>
              </mc:Choice>
              <mc:Fallback>
                <p:oleObj name="Equation" r:id="rId24" imgW="36828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4754106" y="3952875"/>
                        <a:ext cx="368300" cy="2032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5903682"/>
              </p:ext>
            </p:extLst>
          </p:nvPr>
        </p:nvGraphicFramePr>
        <p:xfrm>
          <a:off x="5766931" y="4483100"/>
          <a:ext cx="215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89" name="Equation" r:id="rId26" imgW="215640" imgH="228600" progId="Equation.DSMT4">
                  <p:embed/>
                </p:oleObj>
              </mc:Choice>
              <mc:Fallback>
                <p:oleObj name="Equation" r:id="rId26" imgW="2156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5766931" y="4483100"/>
                        <a:ext cx="215900" cy="228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2178649"/>
              </p:ext>
            </p:extLst>
          </p:nvPr>
        </p:nvGraphicFramePr>
        <p:xfrm>
          <a:off x="2381878" y="5113553"/>
          <a:ext cx="649498" cy="3450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90" name="Equation" r:id="rId28" imgW="812520" imgH="431640" progId="Equation.DSMT4">
                  <p:embed/>
                </p:oleObj>
              </mc:Choice>
              <mc:Fallback>
                <p:oleObj name="Equation" r:id="rId28" imgW="8125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2381878" y="5113553"/>
                        <a:ext cx="649498" cy="34504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4892253"/>
              </p:ext>
            </p:extLst>
          </p:nvPr>
        </p:nvGraphicFramePr>
        <p:xfrm>
          <a:off x="3496806" y="5101171"/>
          <a:ext cx="661851" cy="375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91" name="Equation" r:id="rId30" imgW="761760" imgH="431640" progId="Equation.DSMT4">
                  <p:embed/>
                </p:oleObj>
              </mc:Choice>
              <mc:Fallback>
                <p:oleObj name="Equation" r:id="rId30" imgW="76176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3496806" y="5101171"/>
                        <a:ext cx="661851" cy="37504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2302050"/>
              </p:ext>
            </p:extLst>
          </p:nvPr>
        </p:nvGraphicFramePr>
        <p:xfrm>
          <a:off x="4646030" y="5203525"/>
          <a:ext cx="5842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92" name="Equation" r:id="rId32" imgW="583920" imgH="164880" progId="Equation.DSMT4">
                  <p:embed/>
                </p:oleObj>
              </mc:Choice>
              <mc:Fallback>
                <p:oleObj name="Equation" r:id="rId32" imgW="58392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4646030" y="5203525"/>
                        <a:ext cx="584200" cy="165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k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8393307"/>
              </p:ext>
            </p:extLst>
          </p:nvPr>
        </p:nvGraphicFramePr>
        <p:xfrm>
          <a:off x="6519406" y="5154506"/>
          <a:ext cx="487908" cy="228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93" name="Equation" r:id="rId34" imgW="406080" imgH="190440" progId="Equation.DSMT4">
                  <p:embed/>
                </p:oleObj>
              </mc:Choice>
              <mc:Fallback>
                <p:oleObj name="Equation" r:id="rId34" imgW="40608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6519406" y="5154506"/>
                        <a:ext cx="487908" cy="2287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k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9724658"/>
              </p:ext>
            </p:extLst>
          </p:nvPr>
        </p:nvGraphicFramePr>
        <p:xfrm>
          <a:off x="8232319" y="5203825"/>
          <a:ext cx="5842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94" name="Equation" r:id="rId36" imgW="583920" imgH="164880" progId="Equation.DSMT4">
                  <p:embed/>
                </p:oleObj>
              </mc:Choice>
              <mc:Fallback>
                <p:oleObj name="Equation" r:id="rId36" imgW="58392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8232319" y="5203825"/>
                        <a:ext cx="584200" cy="1651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k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419377"/>
              </p:ext>
            </p:extLst>
          </p:nvPr>
        </p:nvGraphicFramePr>
        <p:xfrm>
          <a:off x="7360781" y="6221413"/>
          <a:ext cx="2413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95" name="Equation" r:id="rId38" imgW="241200" imgH="228600" progId="Equation.DSMT4">
                  <p:embed/>
                </p:oleObj>
              </mc:Choice>
              <mc:Fallback>
                <p:oleObj name="Equation" r:id="rId38" imgW="2412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7360781" y="6221413"/>
                        <a:ext cx="241300" cy="228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08505"/>
              </p:ext>
            </p:extLst>
          </p:nvPr>
        </p:nvGraphicFramePr>
        <p:xfrm>
          <a:off x="4480329" y="6317040"/>
          <a:ext cx="5207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96" name="Equation" r:id="rId40" imgW="520560" imgH="228600" progId="Equation.DSMT4">
                  <p:embed/>
                </p:oleObj>
              </mc:Choice>
              <mc:Fallback>
                <p:oleObj name="Equation" r:id="rId40" imgW="5205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1"/>
                      <a:stretch>
                        <a:fillRect/>
                      </a:stretch>
                    </p:blipFill>
                    <p:spPr>
                      <a:xfrm>
                        <a:off x="4480329" y="6317040"/>
                        <a:ext cx="520700" cy="228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344152" y="1775783"/>
            <a:ext cx="8496300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de-CH" altLang="en-US" sz="2800" dirty="0" smtClean="0">
                <a:solidFill>
                  <a:srgbClr val="C50006"/>
                </a:solidFill>
                <a:latin typeface="+mn-lt"/>
              </a:rPr>
              <a:t>Observables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de-CH" altLang="en-US" sz="2800" dirty="0" smtClean="0">
                <a:solidFill>
                  <a:srgbClr val="0070C0"/>
                </a:solidFill>
                <a:latin typeface="+mn-lt"/>
              </a:rPr>
              <a:t>Operators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de-CH" altLang="en-US" sz="2800" dirty="0" smtClean="0">
                <a:solidFill>
                  <a:srgbClr val="00B050"/>
                </a:solidFill>
                <a:latin typeface="+mn-lt"/>
              </a:rPr>
              <a:t>SM Parameters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75056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sz="3200" dirty="0" smtClean="0">
                <a:solidFill>
                  <a:srgbClr val="A50021"/>
                </a:solidFill>
              </a:rPr>
              <a:t>Conclusions</a:t>
            </a:r>
            <a:endParaRPr lang="en-GB" dirty="0">
              <a:solidFill>
                <a:srgbClr val="A50021"/>
              </a:solidFill>
            </a:endParaRPr>
          </a:p>
        </p:txBody>
      </p:sp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868024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96180" y="1052736"/>
            <a:ext cx="8496300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n-lt"/>
              </a:rPr>
              <a:t>Many intriguing anomalies emerged in the last years:</a:t>
            </a:r>
          </a:p>
          <a:p>
            <a:pPr lvl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rgbClr val="C50006"/>
                </a:solidFill>
                <a:latin typeface="+mn-lt"/>
              </a:rPr>
              <a:t>LFUV</a:t>
            </a:r>
          </a:p>
          <a:p>
            <a:pPr lvl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solidFill>
                  <a:srgbClr val="004986"/>
                </a:solidFill>
                <a:latin typeface="+mn-lt"/>
              </a:rPr>
              <a:t>EW observables</a:t>
            </a:r>
          </a:p>
          <a:p>
            <a:pPr lvl="1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dirty="0" smtClean="0">
                <a:latin typeface="+mn-lt"/>
              </a:rPr>
              <a:t>Direct LHC searches</a:t>
            </a:r>
          </a:p>
        </p:txBody>
      </p:sp>
      <p:grpSp>
        <p:nvGrpSpPr>
          <p:cNvPr id="22" name="Group 17"/>
          <p:cNvGrpSpPr/>
          <p:nvPr/>
        </p:nvGrpSpPr>
        <p:grpSpPr>
          <a:xfrm>
            <a:off x="4375024" y="792197"/>
            <a:ext cx="4032448" cy="3988157"/>
            <a:chOff x="2250" y="-1597616"/>
            <a:chExt cx="6091499" cy="3600400"/>
          </a:xfrm>
        </p:grpSpPr>
        <p:sp>
          <p:nvSpPr>
            <p:cNvPr id="23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dirty="0" smtClean="0"/>
                <a:t>The Standard Model is crumbling;</a:t>
              </a:r>
              <a:br>
                <a:rPr lang="en-US" sz="3200" dirty="0" smtClean="0"/>
              </a:br>
              <a:r>
                <a:rPr lang="en-US" sz="3200" dirty="0" smtClean="0"/>
                <a:t>PIONEER can contribute to its fall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107920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2"/>
          <p:cNvSpPr txBox="1">
            <a:spLocks/>
          </p:cNvSpPr>
          <p:nvPr/>
        </p:nvSpPr>
        <p:spPr bwMode="auto">
          <a:xfrm>
            <a:off x="0" y="2276872"/>
            <a:ext cx="9144000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lvl="0" algn="ctr">
              <a:defRPr/>
            </a:pPr>
            <a:r>
              <a:rPr lang="en-GB" sz="6600" dirty="0" smtClean="0">
                <a:solidFill>
                  <a:srgbClr val="004986"/>
                </a:solidFill>
              </a:rPr>
              <a:t>Backup</a:t>
            </a:r>
            <a:endParaRPr lang="en-GB" sz="6600" dirty="0">
              <a:solidFill>
                <a:srgbClr val="0049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512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42284" y="212715"/>
            <a:ext cx="7272808" cy="508500"/>
          </a:xfrm>
        </p:spPr>
        <p:txBody>
          <a:bodyPr/>
          <a:lstStyle/>
          <a:p>
            <a:r>
              <a:rPr lang="de-CH" sz="3600" dirty="0" err="1" smtClean="0"/>
              <a:t>Discovering</a:t>
            </a:r>
            <a:r>
              <a:rPr lang="de-CH" sz="3600" dirty="0" smtClean="0"/>
              <a:t> New </a:t>
            </a:r>
            <a:r>
              <a:rPr lang="de-CH" sz="3600" dirty="0" err="1" smtClean="0"/>
              <a:t>Physics</a:t>
            </a:r>
            <a:endParaRPr lang="de-CH" sz="3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21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7039557" y="3525895"/>
            <a:ext cx="17908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writescience.wordpress.com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724128" y="33149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36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NP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516216" y="257391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Dark </a:t>
            </a:r>
            <a:br>
              <a:rPr lang="en-GB" sz="20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</a:br>
            <a:r>
              <a:rPr lang="en-GB" sz="20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Matter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5662972" y="405591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Dark </a:t>
            </a:r>
            <a:br>
              <a:rPr lang="en-GB" sz="20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</a:br>
            <a:r>
              <a:rPr lang="en-GB" sz="20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Matter</a:t>
            </a:r>
          </a:p>
        </p:txBody>
      </p:sp>
      <p:sp>
        <p:nvSpPr>
          <p:cNvPr id="25" name="Inhaltsplatzhalter 1"/>
          <p:cNvSpPr>
            <a:spLocks noGrp="1"/>
          </p:cNvSpPr>
          <p:nvPr>
            <p:ph sz="quarter" idx="13"/>
          </p:nvPr>
        </p:nvSpPr>
        <p:spPr>
          <a:xfrm>
            <a:off x="442284" y="989941"/>
            <a:ext cx="7560840" cy="5448449"/>
          </a:xfrm>
        </p:spPr>
        <p:txBody>
          <a:bodyPr/>
          <a:lstStyle/>
          <a:p>
            <a:r>
              <a:rPr lang="en-US" sz="3200" dirty="0"/>
              <a:t>Cosmic Frontier</a:t>
            </a:r>
          </a:p>
          <a:p>
            <a:pPr lvl="1"/>
            <a:r>
              <a:rPr lang="en-US" sz="2600" dirty="0">
                <a:solidFill>
                  <a:srgbClr val="004986"/>
                </a:solidFill>
              </a:rPr>
              <a:t> Cosmic rays and neutrinos</a:t>
            </a:r>
          </a:p>
          <a:p>
            <a:pPr lvl="1"/>
            <a:r>
              <a:rPr lang="en-US" sz="2600" dirty="0" smtClean="0">
                <a:solidFill>
                  <a:srgbClr val="004986"/>
                </a:solidFill>
              </a:rPr>
              <a:t> Dark </a:t>
            </a:r>
            <a:r>
              <a:rPr lang="en-US" sz="2600" dirty="0">
                <a:solidFill>
                  <a:srgbClr val="004986"/>
                </a:solidFill>
              </a:rPr>
              <a:t>Matter</a:t>
            </a:r>
          </a:p>
          <a:p>
            <a:pPr lvl="1"/>
            <a:r>
              <a:rPr lang="en-US" sz="2600" dirty="0">
                <a:solidFill>
                  <a:srgbClr val="004986"/>
                </a:solidFill>
              </a:rPr>
              <a:t> Dark Energy</a:t>
            </a:r>
          </a:p>
          <a:p>
            <a:r>
              <a:rPr lang="en-US" sz="3200" dirty="0" smtClean="0"/>
              <a:t>Energy Frontier</a:t>
            </a:r>
          </a:p>
          <a:p>
            <a:pPr lvl="1"/>
            <a:r>
              <a:rPr lang="en-US" sz="2600" b="1" dirty="0" smtClean="0">
                <a:solidFill>
                  <a:srgbClr val="C00000"/>
                </a:solidFill>
              </a:rPr>
              <a:t> </a:t>
            </a:r>
            <a:r>
              <a:rPr lang="en-US" sz="2600" dirty="0" smtClean="0">
                <a:solidFill>
                  <a:srgbClr val="004986"/>
                </a:solidFill>
              </a:rPr>
              <a:t>LHC</a:t>
            </a:r>
          </a:p>
          <a:p>
            <a:pPr lvl="1"/>
            <a:r>
              <a:rPr lang="en-US" sz="2600" dirty="0">
                <a:solidFill>
                  <a:srgbClr val="004986"/>
                </a:solidFill>
              </a:rPr>
              <a:t> </a:t>
            </a:r>
            <a:r>
              <a:rPr lang="en-US" sz="2600" dirty="0" smtClean="0">
                <a:solidFill>
                  <a:srgbClr val="004986"/>
                </a:solidFill>
              </a:rPr>
              <a:t>Future colliders</a:t>
            </a:r>
          </a:p>
          <a:p>
            <a:r>
              <a:rPr lang="en-US" sz="3200" dirty="0" smtClean="0"/>
              <a:t>Intensity Frontier</a:t>
            </a:r>
            <a:endParaRPr lang="en-US" sz="3200" b="1" dirty="0" smtClean="0"/>
          </a:p>
          <a:p>
            <a:pPr lvl="1"/>
            <a:r>
              <a:rPr lang="en-US" sz="2600" dirty="0" smtClean="0">
                <a:solidFill>
                  <a:srgbClr val="004986"/>
                </a:solidFill>
              </a:rPr>
              <a:t> </a:t>
            </a:r>
            <a:r>
              <a:rPr lang="en-US" sz="2600" dirty="0" err="1" smtClean="0">
                <a:solidFill>
                  <a:srgbClr val="004986"/>
                </a:solidFill>
              </a:rPr>
              <a:t>Flavour</a:t>
            </a:r>
            <a:endParaRPr lang="en-US" sz="2600" dirty="0">
              <a:solidFill>
                <a:srgbClr val="004986"/>
              </a:solidFill>
            </a:endParaRPr>
          </a:p>
          <a:p>
            <a:pPr lvl="1"/>
            <a:r>
              <a:rPr lang="en-US" sz="2600" dirty="0" smtClean="0">
                <a:solidFill>
                  <a:srgbClr val="004986"/>
                </a:solidFill>
              </a:rPr>
              <a:t> Neutrino-less double-</a:t>
            </a:r>
            <a:r>
              <a:rPr lang="el-GR" sz="2600" dirty="0" smtClean="0">
                <a:solidFill>
                  <a:srgbClr val="004986"/>
                </a:solidFill>
              </a:rPr>
              <a:t>β</a:t>
            </a:r>
            <a:r>
              <a:rPr lang="de-DE" sz="2600" dirty="0" smtClean="0">
                <a:solidFill>
                  <a:srgbClr val="004986"/>
                </a:solidFill>
              </a:rPr>
              <a:t> </a:t>
            </a:r>
            <a:r>
              <a:rPr lang="en-US" sz="2600" dirty="0" smtClean="0">
                <a:solidFill>
                  <a:srgbClr val="004986"/>
                </a:solidFill>
              </a:rPr>
              <a:t>decay</a:t>
            </a:r>
          </a:p>
          <a:p>
            <a:pPr lvl="1"/>
            <a:r>
              <a:rPr lang="en-US" sz="2600" dirty="0">
                <a:solidFill>
                  <a:srgbClr val="004986"/>
                </a:solidFill>
              </a:rPr>
              <a:t> </a:t>
            </a:r>
            <a:r>
              <a:rPr lang="en-US" sz="2600" dirty="0" smtClean="0">
                <a:solidFill>
                  <a:srgbClr val="004986"/>
                </a:solidFill>
              </a:rPr>
              <a:t>Test of fundamental symmetries</a:t>
            </a:r>
          </a:p>
          <a:p>
            <a:pPr lvl="1"/>
            <a:r>
              <a:rPr lang="en-US" sz="2600" dirty="0" smtClean="0">
                <a:solidFill>
                  <a:srgbClr val="004986"/>
                </a:solidFill>
              </a:rPr>
              <a:t> Proton decay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graphicFrame>
        <p:nvGraphicFramePr>
          <p:cNvPr id="38" name="Diagramm 14"/>
          <p:cNvGraphicFramePr/>
          <p:nvPr>
            <p:extLst/>
          </p:nvPr>
        </p:nvGraphicFramePr>
        <p:xfrm>
          <a:off x="3635896" y="872750"/>
          <a:ext cx="5399578" cy="4140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hteck 7"/>
          <p:cNvSpPr/>
          <p:nvPr/>
        </p:nvSpPr>
        <p:spPr>
          <a:xfrm>
            <a:off x="5688515" y="3145319"/>
            <a:ext cx="989856" cy="367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2444750">
              <a:lnSpc>
                <a:spcPct val="5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CH" sz="3000" b="1" dirty="0" smtClean="0">
                <a:solidFill>
                  <a:schemeClr val="bg1"/>
                </a:solidFill>
                <a:latin typeface="+mn-lt"/>
              </a:rPr>
              <a:t>NP</a:t>
            </a:r>
            <a:endParaRPr lang="en-GB" sz="3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493623" y="3512343"/>
            <a:ext cx="1584176" cy="83416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Intensity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Frontier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5724128" y="1244250"/>
            <a:ext cx="1584176" cy="83416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Energy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Frontier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6857254" y="3478140"/>
            <a:ext cx="1584176" cy="83416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Cosmic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1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Frontier</a:t>
            </a:r>
          </a:p>
        </p:txBody>
      </p:sp>
      <p:pic>
        <p:nvPicPr>
          <p:cNvPr id="39" name="Picture 2" descr="Bildergebnis für uzh logo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18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hteck 41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6046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hteck 31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7" name="Inhaltsplatzhalter 1"/>
          <p:cNvSpPr>
            <a:spLocks noGrp="1"/>
          </p:cNvSpPr>
          <p:nvPr>
            <p:ph sz="quarter" idx="13"/>
          </p:nvPr>
        </p:nvSpPr>
        <p:spPr>
          <a:xfrm>
            <a:off x="467544" y="906129"/>
            <a:ext cx="8496944" cy="5448449"/>
          </a:xfrm>
        </p:spPr>
        <p:txBody>
          <a:bodyPr/>
          <a:lstStyle/>
          <a:p>
            <a:r>
              <a:rPr lang="en-US" sz="2800" dirty="0" err="1" smtClean="0"/>
              <a:t>Perfrom</a:t>
            </a:r>
            <a:r>
              <a:rPr lang="en-US" sz="2800" dirty="0" smtClean="0"/>
              <a:t> high-statistics measurements to search for the quantum effects of new particles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188747"/>
            <a:ext cx="7128792" cy="508500"/>
          </a:xfrm>
        </p:spPr>
        <p:txBody>
          <a:bodyPr/>
          <a:lstStyle/>
          <a:p>
            <a:r>
              <a:rPr lang="en-US" sz="3600" dirty="0" smtClean="0"/>
              <a:t>Indirect Searches for New Physics</a:t>
            </a:r>
            <a:endParaRPr lang="en-US" sz="3600" dirty="0"/>
          </a:p>
        </p:txBody>
      </p:sp>
      <p:sp>
        <p:nvSpPr>
          <p:cNvPr id="15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11560" y="2484121"/>
            <a:ext cx="7594752" cy="7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39234" y="5393470"/>
            <a:ext cx="8342819" cy="1525934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Flavour observables </a:t>
              </a:r>
              <a:r>
                <a:rPr lang="en-GB" sz="3200" dirty="0" smtClean="0"/>
                <a:t>can be </a:t>
              </a:r>
              <a:r>
                <a:rPr lang="en-GB" sz="3200" dirty="0"/>
                <a:t>sensitive to higher energy scales than </a:t>
              </a:r>
              <a:r>
                <a:rPr lang="en-GB" sz="3200" dirty="0" smtClean="0"/>
                <a:t>collider </a:t>
              </a:r>
              <a:r>
                <a:rPr lang="en-GB" sz="3200" dirty="0"/>
                <a:t>searches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7544" y="1959634"/>
            <a:ext cx="3359612" cy="613182"/>
            <a:chOff x="3206506" y="-12996"/>
            <a:chExt cx="1587832" cy="1587832"/>
          </a:xfrm>
        </p:grpSpPr>
        <p:sp>
          <p:nvSpPr>
            <p:cNvPr id="22" name="Oval 21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Experiment</a:t>
              </a:r>
              <a:endParaRPr lang="en-GB" sz="2800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67544" y="3449642"/>
            <a:ext cx="3359612" cy="586993"/>
            <a:chOff x="3206506" y="-12996"/>
            <a:chExt cx="1587832" cy="1587832"/>
          </a:xfrm>
        </p:grpSpPr>
        <p:sp>
          <p:nvSpPr>
            <p:cNvPr id="25" name="Oval 24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Standard Model</a:t>
              </a:r>
              <a:endParaRPr lang="en-GB" sz="2800" kern="1200" dirty="0"/>
            </a:p>
          </p:txBody>
        </p:sp>
      </p:grpSp>
      <p:sp>
        <p:nvSpPr>
          <p:cNvPr id="27" name="Not Equal 26"/>
          <p:cNvSpPr/>
          <p:nvPr/>
        </p:nvSpPr>
        <p:spPr bwMode="auto">
          <a:xfrm>
            <a:off x="1718987" y="2661226"/>
            <a:ext cx="829265" cy="666946"/>
          </a:xfrm>
          <a:prstGeom prst="mathNotEqual">
            <a:avLst/>
          </a:prstGeom>
          <a:solidFill>
            <a:srgbClr val="DCE6F4"/>
          </a:solidFill>
          <a:ln w="19050" cap="flat" cmpd="sng" algn="ctr">
            <a:solidFill>
              <a:srgbClr val="00498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EACBCC"/>
              </a:solidFill>
              <a:effectLst/>
              <a:latin typeface="Times" charset="0"/>
            </a:endParaRPr>
          </a:p>
        </p:txBody>
      </p:sp>
      <p:sp>
        <p:nvSpPr>
          <p:cNvPr id="28" name="Up Arrow 27"/>
          <p:cNvSpPr/>
          <p:nvPr/>
        </p:nvSpPr>
        <p:spPr bwMode="auto">
          <a:xfrm flipV="1">
            <a:off x="1690531" y="4167676"/>
            <a:ext cx="886178" cy="503119"/>
          </a:xfrm>
          <a:prstGeom prst="upArrow">
            <a:avLst>
              <a:gd name="adj1" fmla="val 50000"/>
              <a:gd name="adj2" fmla="val 48285"/>
            </a:avLst>
          </a:prstGeom>
          <a:solidFill>
            <a:srgbClr val="DCE6F4"/>
          </a:solidFill>
          <a:ln w="19050" cap="flat" cmpd="sng" algn="ctr">
            <a:solidFill>
              <a:srgbClr val="00498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+mn-lt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467544" y="4728940"/>
            <a:ext cx="3359612" cy="586993"/>
            <a:chOff x="3206506" y="-12996"/>
            <a:chExt cx="1587832" cy="1587832"/>
          </a:xfrm>
        </p:grpSpPr>
        <p:sp>
          <p:nvSpPr>
            <p:cNvPr id="30" name="Oval 29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New Physics</a:t>
              </a:r>
              <a:endParaRPr lang="en-GB" sz="2800" kern="12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885210" y="1979911"/>
            <a:ext cx="4896844" cy="3503086"/>
            <a:chOff x="1187324" y="1069341"/>
            <a:chExt cx="7042438" cy="4393379"/>
          </a:xfrm>
        </p:grpSpPr>
        <p:pic>
          <p:nvPicPr>
            <p:cNvPr id="3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3"/>
            <a:stretch/>
          </p:blipFill>
          <p:spPr bwMode="auto">
            <a:xfrm>
              <a:off x="1187324" y="1069341"/>
              <a:ext cx="7042438" cy="4393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7" name="Group 36"/>
            <p:cNvGrpSpPr/>
            <p:nvPr/>
          </p:nvGrpSpPr>
          <p:grpSpPr>
            <a:xfrm>
              <a:off x="2255763" y="1951330"/>
              <a:ext cx="4168175" cy="2931776"/>
              <a:chOff x="2320003" y="2531226"/>
              <a:chExt cx="3865768" cy="2808312"/>
            </a:xfrm>
          </p:grpSpPr>
          <p:sp>
            <p:nvSpPr>
              <p:cNvPr id="40" name="TextBox 39"/>
              <p:cNvSpPr txBox="1"/>
              <p:nvPr/>
            </p:nvSpPr>
            <p:spPr>
              <a:xfrm rot="19214600">
                <a:off x="2970713" y="3145738"/>
                <a:ext cx="3215058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3200" kern="1000" spc="50" dirty="0" smtClean="0">
                    <a:solidFill>
                      <a:srgbClr val="004986"/>
                    </a:solidFill>
                    <a:latin typeface="+mn-lt"/>
                    <a:cs typeface="Franklin Gothic Book"/>
                  </a:rPr>
                  <a:t>Flavour observables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 rot="16200000">
                <a:off x="1373047" y="3478182"/>
                <a:ext cx="2808312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3000" kern="1000" spc="30" dirty="0" smtClean="0">
                    <a:latin typeface="+mn-lt"/>
                    <a:cs typeface="Franklin Gothic Book"/>
                  </a:rPr>
                  <a:t>Direct searches</a:t>
                </a: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4640141" y="4720270"/>
              <a:ext cx="707578" cy="4817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3200" b="1" kern="1000" spc="30" dirty="0" smtClean="0">
                  <a:solidFill>
                    <a:schemeClr val="bg1"/>
                  </a:solidFill>
                  <a:latin typeface="+mn-lt"/>
                  <a:cs typeface="Franklin Gothic Book"/>
                </a:rPr>
                <a:t>PSI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839997" y="4736491"/>
              <a:ext cx="1066369" cy="476647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3200" b="1" kern="1000" spc="30" dirty="0" smtClean="0">
                  <a:solidFill>
                    <a:schemeClr val="bg1"/>
                  </a:solidFill>
                  <a:latin typeface="+mn-lt"/>
                  <a:cs typeface="Franklin Gothic Book"/>
                </a:rPr>
                <a:t>PSI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43579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Left Arrow 22"/>
          <p:cNvSpPr/>
          <p:nvPr/>
        </p:nvSpPr>
        <p:spPr>
          <a:xfrm rot="5400000">
            <a:off x="2031153" y="2019530"/>
            <a:ext cx="1316528" cy="81951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45" name="Left Arrow 22"/>
          <p:cNvSpPr/>
          <p:nvPr/>
        </p:nvSpPr>
        <p:spPr>
          <a:xfrm rot="5400000">
            <a:off x="286932" y="2141722"/>
            <a:ext cx="1480143" cy="81951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44" name="Left Arrow 22"/>
          <p:cNvSpPr/>
          <p:nvPr/>
        </p:nvSpPr>
        <p:spPr>
          <a:xfrm rot="16200000">
            <a:off x="2154484" y="3970823"/>
            <a:ext cx="1091712" cy="81951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42" name="Left Arrow 22"/>
          <p:cNvSpPr/>
          <p:nvPr/>
        </p:nvSpPr>
        <p:spPr>
          <a:xfrm rot="18048593">
            <a:off x="2968138" y="3782548"/>
            <a:ext cx="1651806" cy="81951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43" name="Left Arrow 22"/>
          <p:cNvSpPr/>
          <p:nvPr/>
        </p:nvSpPr>
        <p:spPr>
          <a:xfrm rot="13773156">
            <a:off x="785292" y="3863678"/>
            <a:ext cx="1595197" cy="81951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41" name="Left Arrow 22"/>
          <p:cNvSpPr/>
          <p:nvPr/>
        </p:nvSpPr>
        <p:spPr>
          <a:xfrm rot="5400000">
            <a:off x="3757717" y="2004597"/>
            <a:ext cx="1219428" cy="819511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rgbClr r="0" g="0" b="0"/>
          </a:lnRef>
          <a:fillRef idx="1">
            <a:scrgbClr r="0" g="0" b="0"/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grpSp>
        <p:nvGrpSpPr>
          <p:cNvPr id="17" name="Group 17"/>
          <p:cNvGrpSpPr/>
          <p:nvPr/>
        </p:nvGrpSpPr>
        <p:grpSpPr>
          <a:xfrm>
            <a:off x="408931" y="5661248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Simple model provides combined explanation</a:t>
              </a:r>
              <a:endParaRPr lang="en-GB" sz="3200" dirty="0"/>
            </a:p>
          </p:txBody>
        </p:sp>
      </p:grp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 smtClean="0"/>
              <a:t>Model for </a:t>
            </a:r>
            <a:r>
              <a:rPr lang="en-GB" sz="3200" dirty="0" err="1" smtClean="0"/>
              <a:t>b</a:t>
            </a:r>
            <a:r>
              <a:rPr lang="en-GB" sz="3200" i="1" dirty="0" err="1" smtClean="0"/>
              <a:t>→</a:t>
            </a:r>
            <a:r>
              <a:rPr lang="en-GB" sz="3200" dirty="0" err="1" smtClean="0"/>
              <a:t>s</a:t>
            </a:r>
            <a:r>
              <a:rPr lang="en-GB" sz="3200" dirty="0" smtClean="0"/>
              <a:t>ℓℓ, CAA, Z</a:t>
            </a:r>
            <a:r>
              <a:rPr lang="en-GB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→bb and </a:t>
            </a:r>
            <a:r>
              <a:rPr lang="el-G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GB" sz="3200" dirty="0" smtClean="0"/>
              <a:t> → </a:t>
            </a:r>
            <a:r>
              <a:rPr lang="el-G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μνν</a:t>
            </a:r>
            <a:r>
              <a:rPr lang="en-GB" sz="3200" dirty="0" smtClean="0"/>
              <a:t> </a:t>
            </a:r>
            <a:endParaRPr lang="en-GB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471372" y="2781639"/>
            <a:ext cx="1080000" cy="1080000"/>
            <a:chOff x="3791768" y="252617"/>
            <a:chExt cx="1587782" cy="1587782"/>
          </a:xfrm>
        </p:grpSpPr>
        <p:sp>
          <p:nvSpPr>
            <p:cNvPr id="16" name="Ellipse 15"/>
            <p:cNvSpPr/>
            <p:nvPr/>
          </p:nvSpPr>
          <p:spPr>
            <a:xfrm>
              <a:off x="3791768" y="252617"/>
              <a:ext cx="1587782" cy="158778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Ellipse 4"/>
            <p:cNvSpPr/>
            <p:nvPr/>
          </p:nvSpPr>
          <p:spPr>
            <a:xfrm>
              <a:off x="4024293" y="485142"/>
              <a:ext cx="1122732" cy="11227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Q</a:t>
              </a:r>
              <a:r>
                <a:rPr lang="en-GB" sz="2800" kern="1200" baseline="-25000" dirty="0" smtClean="0"/>
                <a:t>L,R</a:t>
              </a:r>
              <a:br>
                <a:rPr lang="en-GB" sz="2800" kern="1200" baseline="-25000" dirty="0" smtClean="0"/>
              </a:br>
              <a:r>
                <a:rPr lang="en-GB" sz="2800" kern="1200" dirty="0" smtClean="0"/>
                <a:t>D</a:t>
              </a:r>
              <a:r>
                <a:rPr lang="en-GB" sz="2800" kern="1200" baseline="-25000" dirty="0" smtClean="0"/>
                <a:t>L,R</a:t>
              </a:r>
              <a:endParaRPr lang="en-GB" sz="2800" kern="1200" baseline="-25000" dirty="0"/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3817492" y="2856119"/>
            <a:ext cx="1080000" cy="1080000"/>
            <a:chOff x="3791768" y="252617"/>
            <a:chExt cx="1587782" cy="1587782"/>
          </a:xfrm>
        </p:grpSpPr>
        <p:sp>
          <p:nvSpPr>
            <p:cNvPr id="23" name="Ellipse 22"/>
            <p:cNvSpPr/>
            <p:nvPr/>
          </p:nvSpPr>
          <p:spPr>
            <a:xfrm>
              <a:off x="3791768" y="252617"/>
              <a:ext cx="1587782" cy="158778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Ellipse 4"/>
            <p:cNvSpPr/>
            <p:nvPr/>
          </p:nvSpPr>
          <p:spPr>
            <a:xfrm>
              <a:off x="4024293" y="485142"/>
              <a:ext cx="1122732" cy="11227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800" kern="1200" dirty="0" smtClean="0"/>
                <a:t>Φ</a:t>
              </a:r>
              <a:r>
                <a:rPr lang="de-DE" sz="2800" kern="1200" baseline="30000" dirty="0" smtClean="0"/>
                <a:t>+</a:t>
              </a:r>
              <a:endParaRPr lang="en-GB" sz="2800" kern="1200" baseline="30000" dirty="0"/>
            </a:p>
          </p:txBody>
        </p:sp>
      </p:grpSp>
      <p:grpSp>
        <p:nvGrpSpPr>
          <p:cNvPr id="25" name="Group 12"/>
          <p:cNvGrpSpPr/>
          <p:nvPr/>
        </p:nvGrpSpPr>
        <p:grpSpPr>
          <a:xfrm>
            <a:off x="2157757" y="2817445"/>
            <a:ext cx="1080000" cy="1080000"/>
            <a:chOff x="3206506" y="-12996"/>
            <a:chExt cx="1587832" cy="1587832"/>
          </a:xfrm>
        </p:grpSpPr>
        <p:sp>
          <p:nvSpPr>
            <p:cNvPr id="26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kern="1200" dirty="0" smtClean="0"/>
                <a:t>Z’</a:t>
              </a:r>
              <a:endParaRPr lang="en-GB" sz="2800" kern="1200" dirty="0"/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1875945" y="4963862"/>
            <a:ext cx="1626943" cy="739719"/>
            <a:chOff x="7589031" y="1385548"/>
            <a:chExt cx="1508393" cy="1206714"/>
          </a:xfrm>
        </p:grpSpPr>
        <p:sp>
          <p:nvSpPr>
            <p:cNvPr id="29" name="Abgerundetes Rechteck 28"/>
            <p:cNvSpPr/>
            <p:nvPr/>
          </p:nvSpPr>
          <p:spPr>
            <a:xfrm>
              <a:off x="7589031" y="1385548"/>
              <a:ext cx="1508393" cy="1206714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Abgerundetes Rechteck 4"/>
            <p:cNvSpPr/>
            <p:nvPr/>
          </p:nvSpPr>
          <p:spPr>
            <a:xfrm>
              <a:off x="7624374" y="1420891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400" kern="1200" dirty="0" err="1" smtClean="0">
                  <a:solidFill>
                    <a:srgbClr val="004986"/>
                  </a:solidFill>
                </a:rPr>
                <a:t>b</a:t>
              </a:r>
              <a:r>
                <a:rPr lang="en-GB" sz="3400" kern="1200" dirty="0" err="1" smtClean="0">
                  <a:solidFill>
                    <a:srgbClr val="004986"/>
                  </a:solidFill>
                  <a:latin typeface="Arial Narrow" panose="020B0606020202030204" pitchFamily="34" charset="0"/>
                </a:rPr>
                <a:t>→</a:t>
              </a:r>
              <a:r>
                <a:rPr lang="en-GB" sz="3400" kern="1200" dirty="0" err="1" smtClean="0">
                  <a:solidFill>
                    <a:srgbClr val="004986"/>
                  </a:solidFill>
                  <a:latin typeface="Calibri" panose="020F0502020204030204" pitchFamily="34" charset="0"/>
                </a:rPr>
                <a:t>s</a:t>
              </a:r>
              <a:r>
                <a:rPr lang="el-GR" sz="3400" kern="1200" dirty="0" smtClean="0">
                  <a:solidFill>
                    <a:srgbClr val="004986"/>
                  </a:solidFill>
                  <a:latin typeface="Calibri" panose="020F0502020204030204" pitchFamily="34" charset="0"/>
                </a:rPr>
                <a:t>μμ</a:t>
              </a:r>
              <a:endParaRPr lang="en-GB" sz="3400" kern="12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1969240" y="993157"/>
            <a:ext cx="1440357" cy="712301"/>
            <a:chOff x="5478008" y="918945"/>
            <a:chExt cx="1508368" cy="1206695"/>
          </a:xfrm>
        </p:grpSpPr>
        <p:sp>
          <p:nvSpPr>
            <p:cNvPr id="32" name="Abgerundetes Rechteck 31"/>
            <p:cNvSpPr/>
            <p:nvPr/>
          </p:nvSpPr>
          <p:spPr>
            <a:xfrm>
              <a:off x="5478008" y="918945"/>
              <a:ext cx="1508368" cy="1206695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Abgerundetes Rechteck 4"/>
            <p:cNvSpPr/>
            <p:nvPr/>
          </p:nvSpPr>
          <p:spPr>
            <a:xfrm>
              <a:off x="5513351" y="954288"/>
              <a:ext cx="1437682" cy="1136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6675" tIns="66675" rIns="66675" bIns="6667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3500" kern="1200" dirty="0" smtClean="0">
                  <a:solidFill>
                    <a:srgbClr val="004986"/>
                  </a:solidFill>
                </a:rPr>
                <a:t>τ</a:t>
              </a:r>
              <a:r>
                <a:rPr lang="el-GR" sz="3500" kern="1200" dirty="0" smtClean="0">
                  <a:solidFill>
                    <a:srgbClr val="00498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→μνν</a:t>
              </a:r>
              <a:endParaRPr lang="en-GB" sz="3500" kern="1200" baseline="-250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3715538" y="993156"/>
            <a:ext cx="1247571" cy="728205"/>
            <a:chOff x="800757" y="1373298"/>
            <a:chExt cx="1508393" cy="1206714"/>
          </a:xfrm>
        </p:grpSpPr>
        <p:sp>
          <p:nvSpPr>
            <p:cNvPr id="35" name="Abgerundetes Rechteck 34"/>
            <p:cNvSpPr/>
            <p:nvPr/>
          </p:nvSpPr>
          <p:spPr>
            <a:xfrm>
              <a:off x="800757" y="1373298"/>
              <a:ext cx="1508393" cy="1206714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Abgerundetes Rechteck 4"/>
            <p:cNvSpPr/>
            <p:nvPr/>
          </p:nvSpPr>
          <p:spPr>
            <a:xfrm>
              <a:off x="836100" y="1408641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3400" kern="1200" dirty="0" smtClean="0">
                  <a:solidFill>
                    <a:srgbClr val="004986"/>
                  </a:solidFill>
                </a:rPr>
                <a:t>CAA</a:t>
              </a:r>
              <a:endParaRPr lang="en-GB" sz="3400" kern="12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37" name="Gruppieren 36"/>
          <p:cNvGrpSpPr/>
          <p:nvPr/>
        </p:nvGrpSpPr>
        <p:grpSpPr>
          <a:xfrm>
            <a:off x="436645" y="993158"/>
            <a:ext cx="1327043" cy="728204"/>
            <a:chOff x="5478008" y="918945"/>
            <a:chExt cx="1508368" cy="1206695"/>
          </a:xfrm>
        </p:grpSpPr>
        <p:sp>
          <p:nvSpPr>
            <p:cNvPr id="38" name="Abgerundetes Rechteck 37"/>
            <p:cNvSpPr/>
            <p:nvPr/>
          </p:nvSpPr>
          <p:spPr>
            <a:xfrm>
              <a:off x="5478008" y="918945"/>
              <a:ext cx="1508368" cy="1206695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Abgerundetes Rechteck 4"/>
            <p:cNvSpPr/>
            <p:nvPr/>
          </p:nvSpPr>
          <p:spPr>
            <a:xfrm>
              <a:off x="5513351" y="954288"/>
              <a:ext cx="1437682" cy="1136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6675" tIns="66675" rIns="66675" bIns="6667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3000" kern="1200" dirty="0" smtClean="0">
                  <a:solidFill>
                    <a:srgbClr val="004986"/>
                  </a:solidFill>
                </a:rPr>
                <a:t>Z</a:t>
              </a:r>
              <a:r>
                <a:rPr lang="el-GR" sz="3000" dirty="0">
                  <a:solidFill>
                    <a:srgbClr val="00498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→ </a:t>
              </a:r>
              <a:r>
                <a:rPr lang="de-DE" sz="3000" kern="1200" dirty="0" err="1" smtClean="0">
                  <a:solidFill>
                    <a:srgbClr val="004986"/>
                  </a:solidFill>
                </a:rPr>
                <a:t>bb</a:t>
              </a:r>
              <a:endParaRPr lang="en-GB" sz="3000" kern="1200" baseline="-25000" dirty="0">
                <a:solidFill>
                  <a:srgbClr val="004986"/>
                </a:solidFill>
              </a:endParaRPr>
            </a:p>
          </p:txBody>
        </p:sp>
      </p:grpSp>
      <p:pic>
        <p:nvPicPr>
          <p:cNvPr id="40" name="Grafik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7481" y="919657"/>
            <a:ext cx="3896604" cy="3665850"/>
          </a:xfrm>
          <a:prstGeom prst="rect">
            <a:avLst/>
          </a:prstGeom>
        </p:spPr>
      </p:pic>
      <p:sp>
        <p:nvSpPr>
          <p:cNvPr id="48" name="Textfeld 47"/>
          <p:cNvSpPr txBox="1"/>
          <p:nvPr/>
        </p:nvSpPr>
        <p:spPr>
          <a:xfrm rot="5400000">
            <a:off x="2193021" y="4317846"/>
            <a:ext cx="1009471" cy="2941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Z’ penguin</a:t>
            </a:r>
          </a:p>
        </p:txBody>
      </p:sp>
      <p:sp>
        <p:nvSpPr>
          <p:cNvPr id="49" name="Textfeld 48"/>
          <p:cNvSpPr txBox="1"/>
          <p:nvPr/>
        </p:nvSpPr>
        <p:spPr>
          <a:xfrm rot="17990751">
            <a:off x="3242546" y="4119012"/>
            <a:ext cx="1009471" cy="2941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Z’ penguin</a:t>
            </a:r>
          </a:p>
        </p:txBody>
      </p:sp>
      <p:sp>
        <p:nvSpPr>
          <p:cNvPr id="50" name="Textfeld 49"/>
          <p:cNvSpPr txBox="1"/>
          <p:nvPr/>
        </p:nvSpPr>
        <p:spPr>
          <a:xfrm rot="2920634">
            <a:off x="1137503" y="4031152"/>
            <a:ext cx="1009471" cy="2941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Z’ penguin</a:t>
            </a:r>
            <a:b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</a:br>
            <a:r>
              <a:rPr lang="en-GB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Zsb</a:t>
            </a:r>
            <a: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 coupling</a:t>
            </a:r>
          </a:p>
        </p:txBody>
      </p:sp>
      <p:sp>
        <p:nvSpPr>
          <p:cNvPr id="51" name="Textfeld 50"/>
          <p:cNvSpPr txBox="1"/>
          <p:nvPr/>
        </p:nvSpPr>
        <p:spPr>
          <a:xfrm rot="16200000">
            <a:off x="516515" y="2045496"/>
            <a:ext cx="1009471" cy="2941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GB" kern="1000" spc="30" dirty="0" err="1" smtClean="0">
                <a:solidFill>
                  <a:srgbClr val="C00000"/>
                </a:solidFill>
                <a:latin typeface="+mn-lt"/>
                <a:cs typeface="Franklin Gothic Book"/>
              </a:rPr>
              <a:t>Zbb</a:t>
            </a:r>
            <a:endParaRPr lang="en-GB" kern="1000" spc="30" dirty="0" smtClean="0">
              <a:solidFill>
                <a:srgbClr val="C00000"/>
              </a:solidFill>
              <a:latin typeface="+mn-lt"/>
              <a:cs typeface="Franklin Gothic Book"/>
            </a:endParaRPr>
          </a:p>
        </p:txBody>
      </p:sp>
      <p:sp>
        <p:nvSpPr>
          <p:cNvPr id="52" name="Textfeld 51"/>
          <p:cNvSpPr txBox="1"/>
          <p:nvPr/>
        </p:nvSpPr>
        <p:spPr>
          <a:xfrm rot="16200000">
            <a:off x="2193021" y="2053546"/>
            <a:ext cx="1009471" cy="2941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box</a:t>
            </a:r>
          </a:p>
        </p:txBody>
      </p:sp>
      <p:sp>
        <p:nvSpPr>
          <p:cNvPr id="53" name="Textfeld 52"/>
          <p:cNvSpPr txBox="1"/>
          <p:nvPr/>
        </p:nvSpPr>
        <p:spPr>
          <a:xfrm rot="16200000">
            <a:off x="3870289" y="2155527"/>
            <a:ext cx="1009471" cy="29411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0"/>
              </a:spcBef>
            </a:pPr>
            <a:r>
              <a:rPr lang="en-GB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Tree-level</a:t>
            </a:r>
          </a:p>
        </p:txBody>
      </p:sp>
      <p:sp>
        <p:nvSpPr>
          <p:cNvPr id="54" name="Rectangle 3"/>
          <p:cNvSpPr>
            <a:spLocks noChangeArrowheads="1"/>
          </p:cNvSpPr>
          <p:nvPr/>
        </p:nvSpPr>
        <p:spPr bwMode="auto">
          <a:xfrm>
            <a:off x="4689328" y="4487482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en-US" sz="2800" dirty="0" smtClean="0">
                <a:latin typeface="+mn-lt"/>
              </a:rPr>
              <a:t>Z’ penguin + modified </a:t>
            </a:r>
            <a:r>
              <a:rPr lang="en-US" altLang="en-US" sz="2800" dirty="0" err="1" smtClean="0">
                <a:latin typeface="+mn-lt"/>
              </a:rPr>
              <a:t>Zsb</a:t>
            </a:r>
            <a:r>
              <a:rPr lang="en-US" altLang="en-US" sz="2800" dirty="0" smtClean="0">
                <a:latin typeface="+mn-lt"/>
              </a:rPr>
              <a:t> </a:t>
            </a:r>
            <a:br>
              <a:rPr lang="en-US" altLang="en-US" sz="2800" dirty="0" smtClean="0">
                <a:latin typeface="+mn-lt"/>
              </a:rPr>
            </a:br>
            <a:r>
              <a:rPr lang="en-US" altLang="en-US" sz="2800" dirty="0" smtClean="0">
                <a:latin typeface="+mn-lt"/>
              </a:rPr>
              <a:t>coupling give very </a:t>
            </a:r>
            <a:br>
              <a:rPr lang="en-US" altLang="en-US" sz="2800" dirty="0" smtClean="0">
                <a:latin typeface="+mn-lt"/>
              </a:rPr>
            </a:br>
            <a:r>
              <a:rPr lang="en-US" altLang="en-US" sz="2800" dirty="0" smtClean="0">
                <a:latin typeface="+mn-lt"/>
              </a:rPr>
              <a:t>good fit to </a:t>
            </a:r>
            <a:r>
              <a:rPr lang="en-US" altLang="en-US" sz="2800" dirty="0" err="1" smtClean="0">
                <a:latin typeface="+mn-lt"/>
              </a:rPr>
              <a:t>b</a:t>
            </a:r>
            <a:r>
              <a:rPr lang="en-US" alt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→sll</a:t>
            </a:r>
            <a:r>
              <a:rPr lang="en-US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data</a:t>
            </a:r>
            <a:endParaRPr lang="en-US" altLang="en-US" sz="2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72096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eft Arrow 37"/>
          <p:cNvSpPr/>
          <p:nvPr/>
        </p:nvSpPr>
        <p:spPr>
          <a:xfrm rot="20081315">
            <a:off x="4284473" y="2326667"/>
            <a:ext cx="3373402" cy="48461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6" name="Left Arrow 37"/>
          <p:cNvSpPr/>
          <p:nvPr/>
        </p:nvSpPr>
        <p:spPr>
          <a:xfrm rot="16200000">
            <a:off x="5013657" y="1659552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Left Arrow 37"/>
          <p:cNvSpPr/>
          <p:nvPr/>
        </p:nvSpPr>
        <p:spPr>
          <a:xfrm rot="16200000">
            <a:off x="7095223" y="1554023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9" name="Left Arrow 37"/>
          <p:cNvSpPr/>
          <p:nvPr/>
        </p:nvSpPr>
        <p:spPr>
          <a:xfrm rot="2252398">
            <a:off x="6131655" y="4846797"/>
            <a:ext cx="2089997" cy="659919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3" name="Left Arrow 37"/>
          <p:cNvSpPr/>
          <p:nvPr/>
        </p:nvSpPr>
        <p:spPr>
          <a:xfrm rot="2252398">
            <a:off x="1940185" y="4956976"/>
            <a:ext cx="2089997" cy="659919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3" name="Left Arrow 37"/>
          <p:cNvSpPr/>
          <p:nvPr/>
        </p:nvSpPr>
        <p:spPr>
          <a:xfrm rot="13080794">
            <a:off x="3811331" y="1763656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2" name="Left Arrow 37"/>
          <p:cNvSpPr/>
          <p:nvPr/>
        </p:nvSpPr>
        <p:spPr>
          <a:xfrm rot="9339843">
            <a:off x="1474567" y="4792862"/>
            <a:ext cx="3865377" cy="647970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1" name="Left Arrow 37"/>
          <p:cNvSpPr/>
          <p:nvPr/>
        </p:nvSpPr>
        <p:spPr>
          <a:xfrm rot="7908612">
            <a:off x="3861670" y="5062826"/>
            <a:ext cx="1656933" cy="573949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0" name="Left Arrow 37"/>
          <p:cNvSpPr/>
          <p:nvPr/>
        </p:nvSpPr>
        <p:spPr>
          <a:xfrm rot="5400000">
            <a:off x="7061953" y="5033429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6" name="Left Arrow 37"/>
          <p:cNvSpPr/>
          <p:nvPr/>
        </p:nvSpPr>
        <p:spPr>
          <a:xfrm rot="19218985">
            <a:off x="6101602" y="1944011"/>
            <a:ext cx="2062333" cy="705186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9" name="Left Arrow 37"/>
          <p:cNvSpPr/>
          <p:nvPr/>
        </p:nvSpPr>
        <p:spPr>
          <a:xfrm rot="5400000">
            <a:off x="5029873" y="5084139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8" name="Left Arrow 37"/>
          <p:cNvSpPr/>
          <p:nvPr/>
        </p:nvSpPr>
        <p:spPr>
          <a:xfrm rot="5400000">
            <a:off x="2980229" y="5084138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5" name="Left Arrow 37"/>
          <p:cNvSpPr/>
          <p:nvPr/>
        </p:nvSpPr>
        <p:spPr>
          <a:xfrm rot="16200000">
            <a:off x="2917591" y="1577044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4" name="Left Arrow 37"/>
          <p:cNvSpPr/>
          <p:nvPr/>
        </p:nvSpPr>
        <p:spPr>
          <a:xfrm rot="5400000">
            <a:off x="790031" y="5084139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3" name="Left Arrow 37"/>
          <p:cNvSpPr/>
          <p:nvPr/>
        </p:nvSpPr>
        <p:spPr>
          <a:xfrm rot="16200000">
            <a:off x="792315" y="1577045"/>
            <a:ext cx="1656933" cy="896347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DCE6F4"/>
          </a:solidFill>
          <a:ln>
            <a:solidFill>
              <a:srgbClr val="004986"/>
            </a:solidFill>
          </a:ln>
        </p:spPr>
        <p:style>
          <a:lnRef idx="0">
            <a:schemeClr val="accent3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Implications for FCC-</a:t>
            </a:r>
            <a:r>
              <a:rPr lang="en-GB" sz="3600" dirty="0" err="1" smtClean="0"/>
              <a:t>ee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sp>
        <p:nvSpPr>
          <p:cNvPr id="28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7059690" y="1057301"/>
            <a:ext cx="1728000" cy="900000"/>
            <a:chOff x="823676" y="195157"/>
            <a:chExt cx="1508368" cy="1206695"/>
          </a:xfrm>
        </p:grpSpPr>
        <p:sp>
          <p:nvSpPr>
            <p:cNvPr id="31" name="Abgerundetes Rechteck 30"/>
            <p:cNvSpPr/>
            <p:nvPr/>
          </p:nvSpPr>
          <p:spPr>
            <a:xfrm>
              <a:off x="823676" y="195157"/>
              <a:ext cx="1508368" cy="1206695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Abgerundetes Rechteck 4"/>
            <p:cNvSpPr/>
            <p:nvPr/>
          </p:nvSpPr>
          <p:spPr>
            <a:xfrm>
              <a:off x="859019" y="230500"/>
              <a:ext cx="1437682" cy="1136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6675" tIns="66675" rIns="66675" bIns="6667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500" kern="1200" spc="30" dirty="0" smtClean="0">
                  <a:solidFill>
                    <a:srgbClr val="004986"/>
                  </a:solidFill>
                  <a:latin typeface="+mn-lt"/>
                  <a:cs typeface="Franklin Gothic Book"/>
                </a:rPr>
                <a:t>R(D</a:t>
              </a:r>
              <a:r>
                <a:rPr lang="de-CH" sz="3500" kern="1200" spc="30" baseline="30000" dirty="0" smtClean="0">
                  <a:solidFill>
                    <a:srgbClr val="004986"/>
                  </a:solidFill>
                  <a:latin typeface="+mn-lt"/>
                  <a:cs typeface="Franklin Gothic Book"/>
                </a:rPr>
                <a:t>(</a:t>
              </a:r>
              <a:r>
                <a:rPr lang="de-CH" sz="3500" kern="1200" spc="30" dirty="0" smtClean="0">
                  <a:solidFill>
                    <a:srgbClr val="004986"/>
                  </a:solidFill>
                  <a:latin typeface="+mn-lt"/>
                  <a:cs typeface="Franklin Gothic Book"/>
                </a:rPr>
                <a:t>*</a:t>
              </a:r>
              <a:r>
                <a:rPr lang="de-CH" sz="3500" kern="1200" spc="30" baseline="30000" dirty="0" smtClean="0">
                  <a:solidFill>
                    <a:srgbClr val="004986"/>
                  </a:solidFill>
                  <a:latin typeface="+mn-lt"/>
                  <a:cs typeface="Franklin Gothic Book"/>
                </a:rPr>
                <a:t>)</a:t>
              </a:r>
              <a:r>
                <a:rPr lang="de-CH" sz="3500" kern="1200" spc="30" dirty="0" smtClean="0">
                  <a:solidFill>
                    <a:srgbClr val="004986"/>
                  </a:solidFill>
                  <a:latin typeface="+mn-lt"/>
                  <a:cs typeface="Franklin Gothic Book"/>
                </a:rPr>
                <a:t>)</a:t>
              </a:r>
              <a:endParaRPr lang="en-GB" sz="3500" kern="12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43" name="Gruppieren 42"/>
          <p:cNvGrpSpPr/>
          <p:nvPr/>
        </p:nvGrpSpPr>
        <p:grpSpPr>
          <a:xfrm>
            <a:off x="2944695" y="5597088"/>
            <a:ext cx="1728000" cy="900000"/>
            <a:chOff x="7589031" y="1385548"/>
            <a:chExt cx="1508393" cy="1206714"/>
          </a:xfrm>
        </p:grpSpPr>
        <p:sp>
          <p:nvSpPr>
            <p:cNvPr id="44" name="Abgerundetes Rechteck 43"/>
            <p:cNvSpPr/>
            <p:nvPr/>
          </p:nvSpPr>
          <p:spPr>
            <a:xfrm>
              <a:off x="7589031" y="1385548"/>
              <a:ext cx="1508393" cy="1206714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Abgerundetes Rechteck 4"/>
            <p:cNvSpPr/>
            <p:nvPr/>
          </p:nvSpPr>
          <p:spPr>
            <a:xfrm>
              <a:off x="7624374" y="1420891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400" kern="1200" dirty="0" err="1" smtClean="0">
                  <a:solidFill>
                    <a:srgbClr val="004986"/>
                  </a:solidFill>
                </a:rPr>
                <a:t>b</a:t>
              </a:r>
              <a:r>
                <a:rPr lang="en-GB" sz="3400" kern="1200" dirty="0" err="1" smtClean="0">
                  <a:solidFill>
                    <a:srgbClr val="004986"/>
                  </a:solidFill>
                  <a:latin typeface="Arial Narrow" panose="020B0606020202030204" pitchFamily="34" charset="0"/>
                </a:rPr>
                <a:t>→</a:t>
              </a:r>
              <a:r>
                <a:rPr lang="en-GB" sz="3400" kern="1200" dirty="0" err="1" smtClean="0">
                  <a:solidFill>
                    <a:srgbClr val="004986"/>
                  </a:solidFill>
                  <a:latin typeface="Calibri" panose="020F0502020204030204" pitchFamily="34" charset="0"/>
                </a:rPr>
                <a:t>s</a:t>
              </a:r>
              <a:r>
                <a:rPr lang="el-GR" sz="3400" kern="1200" dirty="0" smtClean="0">
                  <a:solidFill>
                    <a:srgbClr val="004986"/>
                  </a:solidFill>
                  <a:latin typeface="Calibri" panose="020F0502020204030204" pitchFamily="34" charset="0"/>
                </a:rPr>
                <a:t>μμ</a:t>
              </a:r>
              <a:endParaRPr lang="en-GB" sz="3400" kern="1200" dirty="0">
                <a:solidFill>
                  <a:srgbClr val="004986"/>
                </a:solidFill>
              </a:endParaRPr>
            </a:p>
          </p:txBody>
        </p:sp>
      </p:grpSp>
      <p:sp>
        <p:nvSpPr>
          <p:cNvPr id="57" name="Rechteck 56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86" name="Group 12"/>
          <p:cNvGrpSpPr/>
          <p:nvPr/>
        </p:nvGrpSpPr>
        <p:grpSpPr>
          <a:xfrm>
            <a:off x="5077389" y="2992554"/>
            <a:ext cx="1620000" cy="1620000"/>
            <a:chOff x="3206506" y="-12996"/>
            <a:chExt cx="1587832" cy="1587832"/>
          </a:xfrm>
        </p:grpSpPr>
        <p:sp>
          <p:nvSpPr>
            <p:cNvPr id="87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8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100" dirty="0" smtClean="0"/>
                <a:t>5x10</a:t>
              </a:r>
              <a:r>
                <a:rPr lang="en-GB" sz="3100" baseline="30000" dirty="0" smtClean="0"/>
                <a:t>12 </a:t>
              </a:r>
              <a:r>
                <a:rPr lang="en-GB" sz="3100" dirty="0"/>
                <a:t/>
              </a:r>
              <a:br>
                <a:rPr lang="en-GB" sz="3100" dirty="0"/>
              </a:br>
              <a:r>
                <a:rPr lang="en-GB" sz="3100" dirty="0"/>
                <a:t>Z</a:t>
              </a:r>
              <a:endParaRPr lang="en-GB" sz="2800" kern="1200" dirty="0"/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7079200" y="2936192"/>
            <a:ext cx="1620000" cy="1620000"/>
            <a:chOff x="3206506" y="-12996"/>
            <a:chExt cx="1587832" cy="1587832"/>
          </a:xfrm>
        </p:grpSpPr>
        <p:sp>
          <p:nvSpPr>
            <p:cNvPr id="90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1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100" dirty="0" smtClean="0"/>
                <a:t>3x10</a:t>
              </a:r>
              <a:r>
                <a:rPr lang="en-GB" sz="3100" baseline="30000" dirty="0" smtClean="0"/>
                <a:t>11 </a:t>
              </a:r>
              <a:r>
                <a:rPr lang="en-GB" sz="3100" dirty="0"/>
                <a:t/>
              </a:r>
              <a:br>
                <a:rPr lang="en-GB" sz="3100" dirty="0"/>
              </a:br>
              <a:r>
                <a:rPr lang="el-GR" sz="3100" dirty="0" smtClean="0"/>
                <a:t>τ</a:t>
              </a:r>
              <a:endParaRPr lang="en-GB" sz="2800" kern="1200" dirty="0"/>
            </a:p>
          </p:txBody>
        </p:sp>
      </p:grpSp>
      <p:grpSp>
        <p:nvGrpSpPr>
          <p:cNvPr id="92" name="Group 12"/>
          <p:cNvGrpSpPr/>
          <p:nvPr/>
        </p:nvGrpSpPr>
        <p:grpSpPr>
          <a:xfrm>
            <a:off x="2947334" y="2972608"/>
            <a:ext cx="1620000" cy="1620000"/>
            <a:chOff x="3206506" y="-12996"/>
            <a:chExt cx="1587832" cy="1587832"/>
          </a:xfrm>
        </p:grpSpPr>
        <p:sp>
          <p:nvSpPr>
            <p:cNvPr id="93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4" name="Oval 4"/>
            <p:cNvSpPr/>
            <p:nvPr/>
          </p:nvSpPr>
          <p:spPr>
            <a:xfrm>
              <a:off x="3278514" y="232533"/>
              <a:ext cx="1440159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100" dirty="0" smtClean="0"/>
                <a:t>1.5x10</a:t>
              </a:r>
              <a:r>
                <a:rPr lang="en-GB" sz="3100" baseline="30000" dirty="0" smtClean="0"/>
                <a:t>12 </a:t>
              </a:r>
              <a:r>
                <a:rPr lang="en-GB" sz="3100" dirty="0"/>
                <a:t/>
              </a:r>
              <a:br>
                <a:rPr lang="en-GB" sz="3100" dirty="0"/>
              </a:br>
              <a:r>
                <a:rPr lang="de-DE" sz="3100" dirty="0" smtClean="0"/>
                <a:t>b</a:t>
              </a:r>
              <a:endParaRPr lang="en-GB" sz="3100" kern="1200" dirty="0"/>
            </a:p>
          </p:txBody>
        </p:sp>
      </p:grpSp>
      <p:grpSp>
        <p:nvGrpSpPr>
          <p:cNvPr id="95" name="Gruppieren 94"/>
          <p:cNvGrpSpPr/>
          <p:nvPr/>
        </p:nvGrpSpPr>
        <p:grpSpPr>
          <a:xfrm>
            <a:off x="5031341" y="5599421"/>
            <a:ext cx="1728000" cy="900000"/>
            <a:chOff x="5478008" y="918945"/>
            <a:chExt cx="1508368" cy="1206695"/>
          </a:xfrm>
        </p:grpSpPr>
        <p:sp>
          <p:nvSpPr>
            <p:cNvPr id="96" name="Abgerundetes Rechteck 95"/>
            <p:cNvSpPr/>
            <p:nvPr/>
          </p:nvSpPr>
          <p:spPr>
            <a:xfrm>
              <a:off x="5478008" y="918945"/>
              <a:ext cx="1508368" cy="1206695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7" name="Abgerundetes Rechteck 4"/>
            <p:cNvSpPr/>
            <p:nvPr/>
          </p:nvSpPr>
          <p:spPr>
            <a:xfrm>
              <a:off x="5513351" y="954288"/>
              <a:ext cx="1437682" cy="1136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6675" tIns="66675" rIns="66675" bIns="6667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4000" kern="1200" dirty="0" smtClean="0">
                  <a:solidFill>
                    <a:srgbClr val="004986"/>
                  </a:solidFill>
                </a:rPr>
                <a:t>a</a:t>
              </a:r>
              <a:r>
                <a:rPr lang="el-GR" sz="4000" kern="1200" baseline="-25000" dirty="0" smtClean="0">
                  <a:solidFill>
                    <a:srgbClr val="004986"/>
                  </a:solidFill>
                </a:rPr>
                <a:t>μ</a:t>
              </a:r>
              <a:endParaRPr lang="en-GB" sz="4000" kern="1200" baseline="-250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98" name="Gruppieren 97"/>
          <p:cNvGrpSpPr/>
          <p:nvPr/>
        </p:nvGrpSpPr>
        <p:grpSpPr>
          <a:xfrm>
            <a:off x="754497" y="5581247"/>
            <a:ext cx="1728000" cy="900000"/>
            <a:chOff x="800757" y="1373298"/>
            <a:chExt cx="1508393" cy="1206714"/>
          </a:xfrm>
        </p:grpSpPr>
        <p:sp>
          <p:nvSpPr>
            <p:cNvPr id="99" name="Abgerundetes Rechteck 98"/>
            <p:cNvSpPr/>
            <p:nvPr/>
          </p:nvSpPr>
          <p:spPr>
            <a:xfrm>
              <a:off x="800757" y="1373298"/>
              <a:ext cx="1508393" cy="1206714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0" name="Abgerundetes Rechteck 4"/>
            <p:cNvSpPr/>
            <p:nvPr/>
          </p:nvSpPr>
          <p:spPr>
            <a:xfrm>
              <a:off x="836100" y="1408641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3400" kern="1200" dirty="0" smtClean="0">
                  <a:solidFill>
                    <a:srgbClr val="004986"/>
                  </a:solidFill>
                </a:rPr>
                <a:t>CAA</a:t>
              </a:r>
              <a:endParaRPr lang="en-GB" sz="3400" kern="12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101" name="Group 12"/>
          <p:cNvGrpSpPr/>
          <p:nvPr/>
        </p:nvGrpSpPr>
        <p:grpSpPr>
          <a:xfrm>
            <a:off x="856047" y="2946090"/>
            <a:ext cx="1620000" cy="1620000"/>
            <a:chOff x="3206506" y="-12996"/>
            <a:chExt cx="1587832" cy="1587832"/>
          </a:xfrm>
        </p:grpSpPr>
        <p:sp>
          <p:nvSpPr>
            <p:cNvPr id="102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3" name="Oval 4"/>
            <p:cNvSpPr/>
            <p:nvPr/>
          </p:nvSpPr>
          <p:spPr>
            <a:xfrm>
              <a:off x="3319764" y="232533"/>
              <a:ext cx="1270407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000" dirty="0" err="1" smtClean="0"/>
                <a:t>e</a:t>
              </a:r>
              <a:r>
                <a:rPr lang="en-GB" sz="3000" baseline="30000" dirty="0" err="1" smtClean="0"/>
                <a:t>+</a:t>
              </a:r>
              <a:r>
                <a:rPr lang="en-GB" sz="3000" dirty="0" err="1" smtClean="0"/>
                <a:t>e</a:t>
              </a:r>
              <a:r>
                <a:rPr lang="en-GB" sz="3000" baseline="30000" dirty="0" smtClean="0"/>
                <a:t>-</a:t>
              </a:r>
              <a:r>
                <a:rPr lang="en-GB" sz="3000" dirty="0" smtClean="0">
                  <a:latin typeface="Calibri"/>
                  <a:cs typeface="Calibri"/>
                </a:rPr>
                <a:t>→</a:t>
              </a:r>
              <a:r>
                <a:rPr lang="en-GB" sz="3000" dirty="0" err="1" smtClean="0">
                  <a:latin typeface="Calibri"/>
                  <a:cs typeface="Calibri"/>
                </a:rPr>
                <a:t>ff</a:t>
              </a:r>
              <a:endParaRPr lang="en-GB" sz="3000" kern="1200" dirty="0"/>
            </a:p>
          </p:txBody>
        </p:sp>
      </p:grpSp>
      <p:grpSp>
        <p:nvGrpSpPr>
          <p:cNvPr id="104" name="Gruppieren 103"/>
          <p:cNvGrpSpPr/>
          <p:nvPr/>
        </p:nvGrpSpPr>
        <p:grpSpPr>
          <a:xfrm>
            <a:off x="7092280" y="5598884"/>
            <a:ext cx="1728000" cy="900000"/>
            <a:chOff x="7589031" y="1385548"/>
            <a:chExt cx="1508393" cy="1206714"/>
          </a:xfrm>
        </p:grpSpPr>
        <p:sp>
          <p:nvSpPr>
            <p:cNvPr id="105" name="Abgerundetes Rechteck 104"/>
            <p:cNvSpPr/>
            <p:nvPr/>
          </p:nvSpPr>
          <p:spPr>
            <a:xfrm>
              <a:off x="7589031" y="1385548"/>
              <a:ext cx="1508393" cy="1206714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6" name="Abgerundetes Rechteck 4"/>
            <p:cNvSpPr/>
            <p:nvPr/>
          </p:nvSpPr>
          <p:spPr>
            <a:xfrm>
              <a:off x="7624374" y="1420891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3000" kern="1200" dirty="0" smtClean="0">
                  <a:solidFill>
                    <a:srgbClr val="004986"/>
                  </a:solidFill>
                  <a:latin typeface="Calibri"/>
                  <a:cs typeface="Calibri"/>
                </a:rPr>
                <a:t>τ</a:t>
              </a:r>
              <a:r>
                <a:rPr lang="en-GB" sz="3000" dirty="0" smtClean="0">
                  <a:solidFill>
                    <a:srgbClr val="004986"/>
                  </a:solidFill>
                  <a:cs typeface="Calibri"/>
                </a:rPr>
                <a:t> </a:t>
              </a:r>
              <a:r>
                <a:rPr lang="en-GB" sz="3000" dirty="0">
                  <a:solidFill>
                    <a:srgbClr val="004986"/>
                  </a:solidFill>
                  <a:cs typeface="Calibri"/>
                </a:rPr>
                <a:t>→</a:t>
              </a:r>
              <a:r>
                <a:rPr lang="en-GB" sz="3000" dirty="0" smtClean="0">
                  <a:solidFill>
                    <a:srgbClr val="004986"/>
                  </a:solidFill>
                  <a:cs typeface="Calibri"/>
                </a:rPr>
                <a:t>µ</a:t>
              </a:r>
              <a:r>
                <a:rPr lang="el-GR" sz="3000" dirty="0" smtClean="0">
                  <a:solidFill>
                    <a:srgbClr val="004986"/>
                  </a:solidFill>
                  <a:cs typeface="Calibri"/>
                </a:rPr>
                <a:t>νν</a:t>
              </a:r>
              <a:endParaRPr lang="en-GB" sz="3000" kern="12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107" name="Gruppieren 106"/>
          <p:cNvGrpSpPr/>
          <p:nvPr/>
        </p:nvGrpSpPr>
        <p:grpSpPr>
          <a:xfrm>
            <a:off x="2839334" y="1081590"/>
            <a:ext cx="1728000" cy="900000"/>
            <a:chOff x="1086177" y="1408641"/>
            <a:chExt cx="2676098" cy="1381266"/>
          </a:xfrm>
        </p:grpSpPr>
        <p:sp>
          <p:nvSpPr>
            <p:cNvPr id="108" name="Abgerundetes Rechteck 107"/>
            <p:cNvSpPr/>
            <p:nvPr/>
          </p:nvSpPr>
          <p:spPr>
            <a:xfrm>
              <a:off x="1086177" y="1408641"/>
              <a:ext cx="2676098" cy="1381266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9" name="Abgerundetes Rechteck 4"/>
            <p:cNvSpPr/>
            <p:nvPr/>
          </p:nvSpPr>
          <p:spPr>
            <a:xfrm>
              <a:off x="1771539" y="1531259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3400" dirty="0" smtClean="0">
                  <a:solidFill>
                    <a:srgbClr val="004986"/>
                  </a:solidFill>
                </a:rPr>
                <a:t>Δ</a:t>
              </a:r>
              <a:r>
                <a:rPr lang="de-DE" sz="3400" dirty="0" smtClean="0">
                  <a:solidFill>
                    <a:srgbClr val="004986"/>
                  </a:solidFill>
                </a:rPr>
                <a:t>A</a:t>
              </a:r>
              <a:r>
                <a:rPr lang="de-DE" sz="3400" baseline="-25000" dirty="0" smtClean="0">
                  <a:solidFill>
                    <a:srgbClr val="004986"/>
                  </a:solidFill>
                </a:rPr>
                <a:t>FB</a:t>
              </a:r>
              <a:endParaRPr lang="en-GB" sz="3400" kern="1200" baseline="-25000" dirty="0">
                <a:solidFill>
                  <a:srgbClr val="004986"/>
                </a:solidFill>
              </a:endParaRPr>
            </a:p>
          </p:txBody>
        </p:sp>
      </p:grpSp>
      <p:grpSp>
        <p:nvGrpSpPr>
          <p:cNvPr id="110" name="Gruppieren 109"/>
          <p:cNvGrpSpPr/>
          <p:nvPr/>
        </p:nvGrpSpPr>
        <p:grpSpPr>
          <a:xfrm>
            <a:off x="748047" y="1066881"/>
            <a:ext cx="1728000" cy="900000"/>
            <a:chOff x="800757" y="1373298"/>
            <a:chExt cx="1508393" cy="1206714"/>
          </a:xfrm>
        </p:grpSpPr>
        <p:sp>
          <p:nvSpPr>
            <p:cNvPr id="111" name="Abgerundetes Rechteck 110"/>
            <p:cNvSpPr/>
            <p:nvPr/>
          </p:nvSpPr>
          <p:spPr>
            <a:xfrm>
              <a:off x="800757" y="1373298"/>
              <a:ext cx="1508393" cy="1206714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2" name="Abgerundetes Rechteck 4"/>
            <p:cNvSpPr/>
            <p:nvPr/>
          </p:nvSpPr>
          <p:spPr>
            <a:xfrm>
              <a:off x="836100" y="1408641"/>
              <a:ext cx="1437707" cy="11360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3400" dirty="0" err="1" smtClean="0">
                  <a:solidFill>
                    <a:srgbClr val="004986"/>
                  </a:solidFill>
                </a:rPr>
                <a:t>pp</a:t>
              </a:r>
              <a:r>
                <a:rPr lang="de-DE" sz="3400" dirty="0" err="1" smtClean="0">
                  <a:solidFill>
                    <a:srgbClr val="004986"/>
                  </a:solidFill>
                  <a:latin typeface="Calibri"/>
                  <a:cs typeface="Calibri"/>
                </a:rPr>
                <a:t>→</a:t>
              </a:r>
              <a:r>
                <a:rPr lang="de-DE" sz="3400" dirty="0" err="1" smtClean="0">
                  <a:solidFill>
                    <a:srgbClr val="004986"/>
                  </a:solidFill>
                </a:rPr>
                <a:t>e</a:t>
              </a:r>
              <a:r>
                <a:rPr lang="de-DE" sz="3400" kern="1200" baseline="30000" dirty="0" err="1" smtClean="0">
                  <a:solidFill>
                    <a:srgbClr val="004986"/>
                  </a:solidFill>
                </a:rPr>
                <a:t>+</a:t>
              </a:r>
              <a:r>
                <a:rPr lang="de-DE" sz="3400" kern="1200" dirty="0" err="1" smtClean="0">
                  <a:solidFill>
                    <a:srgbClr val="004986"/>
                  </a:solidFill>
                </a:rPr>
                <a:t>e</a:t>
              </a:r>
              <a:r>
                <a:rPr lang="de-DE" sz="3400" kern="1200" baseline="30000" dirty="0" smtClean="0">
                  <a:solidFill>
                    <a:srgbClr val="004986"/>
                  </a:solidFill>
                </a:rPr>
                <a:t>-</a:t>
              </a:r>
              <a:endParaRPr lang="en-GB" sz="3400" kern="1200" baseline="30000" dirty="0">
                <a:solidFill>
                  <a:srgbClr val="004986"/>
                </a:solidFill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1475656" y="49411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LQ</a:t>
            </a:r>
            <a:br>
              <a:rPr lang="en-GB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</a:br>
            <a:r>
              <a:rPr lang="en-GB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W’</a:t>
            </a:r>
          </a:p>
        </p:txBody>
      </p:sp>
      <p:sp>
        <p:nvSpPr>
          <p:cNvPr id="55" name="Textfeld 54"/>
          <p:cNvSpPr txBox="1"/>
          <p:nvPr/>
        </p:nvSpPr>
        <p:spPr>
          <a:xfrm rot="20130636">
            <a:off x="4163233" y="44656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VLQ, VLL</a:t>
            </a:r>
          </a:p>
        </p:txBody>
      </p:sp>
      <p:sp>
        <p:nvSpPr>
          <p:cNvPr id="58" name="Textfeld 57"/>
          <p:cNvSpPr txBox="1"/>
          <p:nvPr/>
        </p:nvSpPr>
        <p:spPr>
          <a:xfrm rot="18757456">
            <a:off x="4625827" y="49003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Z’, loop</a:t>
            </a:r>
          </a:p>
        </p:txBody>
      </p:sp>
      <p:sp>
        <p:nvSpPr>
          <p:cNvPr id="60" name="Textfeld 59"/>
          <p:cNvSpPr txBox="1"/>
          <p:nvPr/>
        </p:nvSpPr>
        <p:spPr>
          <a:xfrm rot="2278358">
            <a:off x="6347136" y="482973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kern="1000" spc="30" dirty="0" smtClean="0">
                <a:solidFill>
                  <a:srgbClr val="C00000"/>
                </a:solidFill>
                <a:latin typeface="+mn-lt"/>
                <a:cs typeface="Franklin Gothic Book"/>
              </a:rPr>
              <a:t>VLL</a:t>
            </a:r>
          </a:p>
        </p:txBody>
      </p:sp>
      <p:grpSp>
        <p:nvGrpSpPr>
          <p:cNvPr id="63" name="Gruppieren 62"/>
          <p:cNvGrpSpPr/>
          <p:nvPr/>
        </p:nvGrpSpPr>
        <p:grpSpPr>
          <a:xfrm>
            <a:off x="4932040" y="1083661"/>
            <a:ext cx="1728000" cy="900000"/>
            <a:chOff x="823676" y="195157"/>
            <a:chExt cx="1508368" cy="1206695"/>
          </a:xfrm>
        </p:grpSpPr>
        <p:sp>
          <p:nvSpPr>
            <p:cNvPr id="64" name="Abgerundetes Rechteck 63"/>
            <p:cNvSpPr/>
            <p:nvPr/>
          </p:nvSpPr>
          <p:spPr>
            <a:xfrm>
              <a:off x="823676" y="195157"/>
              <a:ext cx="1508368" cy="1206695"/>
            </a:xfrm>
            <a:prstGeom prst="roundRect">
              <a:avLst>
                <a:gd name="adj" fmla="val 10000"/>
              </a:avLst>
            </a:prstGeom>
            <a:solidFill>
              <a:srgbClr val="DCE6F4"/>
            </a:solidFill>
            <a:ln>
              <a:solidFill>
                <a:srgbClr val="00498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Abgerundetes Rechteck 4"/>
            <p:cNvSpPr/>
            <p:nvPr/>
          </p:nvSpPr>
          <p:spPr>
            <a:xfrm>
              <a:off x="859019" y="230500"/>
              <a:ext cx="1437682" cy="11360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6675" tIns="66675" rIns="66675" bIns="66675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500" kern="1200" spc="30" dirty="0" err="1" smtClean="0">
                  <a:solidFill>
                    <a:srgbClr val="004986"/>
                  </a:solidFill>
                  <a:latin typeface="+mn-lt"/>
                  <a:cs typeface="Franklin Gothic Book"/>
                </a:rPr>
                <a:t>Z</a:t>
              </a:r>
              <a:r>
                <a:rPr lang="de-CH" sz="3500" kern="1200" spc="30" dirty="0" err="1" smtClean="0">
                  <a:solidFill>
                    <a:srgbClr val="004986"/>
                  </a:solidFill>
                  <a:latin typeface="Calibri"/>
                  <a:cs typeface="Calibri"/>
                </a:rPr>
                <a:t>→bb</a:t>
              </a:r>
              <a:endParaRPr lang="en-GB" sz="3500" kern="1200" dirty="0">
                <a:solidFill>
                  <a:srgbClr val="00498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71775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42284" y="212715"/>
            <a:ext cx="7272808" cy="508500"/>
          </a:xfrm>
        </p:spPr>
        <p:txBody>
          <a:bodyPr/>
          <a:lstStyle/>
          <a:p>
            <a:r>
              <a:rPr lang="de-CH" sz="3600" dirty="0" smtClean="0"/>
              <a:t>Outline</a:t>
            </a:r>
            <a:endParaRPr lang="de-CH" sz="3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5" name="Inhaltsplatzhalter 1"/>
          <p:cNvSpPr>
            <a:spLocks noGrp="1"/>
          </p:cNvSpPr>
          <p:nvPr>
            <p:ph sz="quarter" idx="13"/>
          </p:nvPr>
        </p:nvSpPr>
        <p:spPr>
          <a:xfrm>
            <a:off x="539552" y="908720"/>
            <a:ext cx="8242502" cy="5448449"/>
          </a:xfrm>
        </p:spPr>
        <p:txBody>
          <a:bodyPr/>
          <a:lstStyle/>
          <a:p>
            <a:r>
              <a:rPr lang="en-US" sz="2800" dirty="0" smtClean="0"/>
              <a:t>Introduction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nomalies</a:t>
            </a:r>
          </a:p>
          <a:p>
            <a:pPr lvl="1">
              <a:lnSpc>
                <a:spcPct val="100000"/>
              </a:lnSpc>
            </a:pP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004986"/>
                </a:solidFill>
              </a:rPr>
              <a:t>LFUV</a:t>
            </a:r>
            <a:endParaRPr lang="en-US" sz="2800" baseline="-25000" dirty="0" smtClean="0">
              <a:solidFill>
                <a:srgbClr val="004986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2800" dirty="0" smtClean="0">
                <a:solidFill>
                  <a:srgbClr val="004986"/>
                </a:solidFill>
              </a:rPr>
              <a:t> </a:t>
            </a:r>
            <a:r>
              <a:rPr lang="en-US" sz="2800" dirty="0" err="1" smtClean="0">
                <a:solidFill>
                  <a:srgbClr val="004986"/>
                </a:solidFill>
              </a:rPr>
              <a:t>Cabibbo</a:t>
            </a:r>
            <a:r>
              <a:rPr lang="en-US" sz="2800" dirty="0" smtClean="0">
                <a:solidFill>
                  <a:srgbClr val="004986"/>
                </a:solidFill>
              </a:rPr>
              <a:t> Angle Anomaly</a:t>
            </a:r>
          </a:p>
          <a:p>
            <a:pPr lvl="1">
              <a:lnSpc>
                <a:spcPct val="100000"/>
              </a:lnSpc>
            </a:pPr>
            <a:r>
              <a:rPr lang="en-US" sz="2800" dirty="0" smtClean="0">
                <a:solidFill>
                  <a:srgbClr val="004986"/>
                </a:solidFill>
              </a:rPr>
              <a:t> Non-resonant </a:t>
            </a:r>
            <a:r>
              <a:rPr lang="en-US" sz="2800" dirty="0">
                <a:solidFill>
                  <a:srgbClr val="004986"/>
                </a:solidFill>
              </a:rPr>
              <a:t>di-leptons</a:t>
            </a:r>
            <a:endParaRPr lang="en-US" sz="2800" baseline="-25000" dirty="0">
              <a:solidFill>
                <a:srgbClr val="004986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2800" dirty="0" smtClean="0">
                <a:solidFill>
                  <a:srgbClr val="004986"/>
                </a:solidFill>
              </a:rPr>
              <a:t> W mass and EW fit</a:t>
            </a:r>
          </a:p>
          <a:p>
            <a:r>
              <a:rPr lang="en-US" sz="2800" dirty="0" smtClean="0"/>
              <a:t>Explanations</a:t>
            </a:r>
            <a:endParaRPr lang="en-US" sz="2800" dirty="0"/>
          </a:p>
          <a:p>
            <a:r>
              <a:rPr lang="en-US" sz="2800" dirty="0" smtClean="0"/>
              <a:t>Implications for PIONEER</a:t>
            </a:r>
          </a:p>
          <a:p>
            <a:r>
              <a:rPr lang="en-US" sz="2800" dirty="0" smtClean="0"/>
              <a:t>Conclusions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21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6307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4986"/>
                </a:solidFill>
              </a:rPr>
              <a:t>Correlations the neutron EDM with S1</a:t>
            </a:r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Effect in B predicts measurable </a:t>
              </a:r>
              <a:r>
                <a:rPr lang="en-GB" sz="3200" dirty="0" err="1" smtClean="0"/>
                <a:t>nEDM</a:t>
              </a:r>
              <a:r>
                <a:rPr lang="en-GB" sz="3200" dirty="0" smtClean="0"/>
                <a:t> effect</a:t>
              </a:r>
              <a:endParaRPr lang="en-GB" sz="3200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6" name="Rectangle 5"/>
          <p:cNvSpPr/>
          <p:nvPr/>
        </p:nvSpPr>
        <p:spPr bwMode="auto">
          <a:xfrm>
            <a:off x="7925586" y="1876043"/>
            <a:ext cx="151336" cy="400466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007476" y="5854193"/>
            <a:ext cx="4304940" cy="10348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28906" y="547901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>
                <a:solidFill>
                  <a:srgbClr val="004986"/>
                </a:solidFill>
              </a:rPr>
              <a:t>J. </a:t>
            </a:r>
            <a:r>
              <a:rPr lang="en-US" sz="1800" dirty="0" err="1">
                <a:solidFill>
                  <a:srgbClr val="004986"/>
                </a:solidFill>
              </a:rPr>
              <a:t>Aebischer</a:t>
            </a:r>
            <a:r>
              <a:rPr lang="en-US" sz="1800" dirty="0">
                <a:solidFill>
                  <a:srgbClr val="004986"/>
                </a:solidFill>
              </a:rPr>
              <a:t>, AC, </a:t>
            </a:r>
            <a:r>
              <a:rPr lang="en-US" sz="1800" dirty="0" smtClean="0">
                <a:solidFill>
                  <a:srgbClr val="004986"/>
                </a:solidFill>
              </a:rPr>
              <a:t>F. </a:t>
            </a:r>
            <a:r>
              <a:rPr lang="en-US" sz="1800" dirty="0" err="1" smtClean="0">
                <a:solidFill>
                  <a:srgbClr val="004986"/>
                </a:solidFill>
              </a:rPr>
              <a:t>Saturnino</a:t>
            </a:r>
            <a:r>
              <a:rPr lang="en-US" sz="1800" dirty="0" smtClean="0">
                <a:solidFill>
                  <a:srgbClr val="004986"/>
                </a:solidFill>
              </a:rPr>
              <a:t>, 1905.xxx</a:t>
            </a:r>
            <a:endParaRPr lang="de-CH" sz="1800" dirty="0">
              <a:solidFill>
                <a:srgbClr val="004986"/>
              </a:solidFill>
            </a:endParaRPr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58" y="1158539"/>
            <a:ext cx="7832465" cy="4632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724128" y="948384"/>
            <a:ext cx="316413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W. </a:t>
            </a:r>
            <a:r>
              <a:rPr lang="en-GB" altLang="en-US" sz="1800" dirty="0" err="1" smtClean="0">
                <a:solidFill>
                  <a:srgbClr val="004986"/>
                </a:solidFill>
                <a:latin typeface="+mn-lt"/>
              </a:rPr>
              <a:t>Dekens</a:t>
            </a:r>
            <a:r>
              <a:rPr lang="en-GB" altLang="en-US" sz="1800" dirty="0">
                <a:solidFill>
                  <a:srgbClr val="004986"/>
                </a:solidFill>
                <a:latin typeface="+mn-lt"/>
              </a:rPr>
              <a:t>, 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J. de </a:t>
            </a:r>
            <a:r>
              <a:rPr lang="en-GB" altLang="en-US" sz="1800" dirty="0" err="1">
                <a:solidFill>
                  <a:srgbClr val="004986"/>
                </a:solidFill>
                <a:latin typeface="+mn-lt"/>
              </a:rPr>
              <a:t>Vries</a:t>
            </a:r>
            <a:r>
              <a:rPr lang="en-GB" altLang="en-US" sz="1800" dirty="0">
                <a:solidFill>
                  <a:srgbClr val="004986"/>
                </a:solidFill>
                <a:latin typeface="+mn-lt"/>
              </a:rPr>
              <a:t>, 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M. Jung, </a:t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K. K. </a:t>
            </a:r>
            <a:r>
              <a:rPr lang="en-GB" altLang="en-US" sz="1800" dirty="0" err="1" smtClean="0">
                <a:solidFill>
                  <a:srgbClr val="004986"/>
                </a:solidFill>
                <a:latin typeface="+mn-lt"/>
              </a:rPr>
              <a:t>Vos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, arXiv:1809.09114 </a:t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AC, F. </a:t>
            </a:r>
            <a:r>
              <a:rPr lang="en-GB" altLang="en-US" sz="1800" dirty="0" err="1" smtClean="0">
                <a:solidFill>
                  <a:srgbClr val="004986"/>
                </a:solidFill>
                <a:latin typeface="+mn-lt"/>
              </a:rPr>
              <a:t>Saturnino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/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arxiv:1905:08257</a:t>
            </a:r>
            <a:endParaRPr lang="en-GB" altLang="en-US" sz="1800" dirty="0">
              <a:solidFill>
                <a:srgbClr val="004986"/>
              </a:solidFill>
              <a:latin typeface="+mn-lt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563888" y="4581128"/>
            <a:ext cx="13003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1905:08257</a:t>
            </a:r>
            <a:endParaRPr lang="en-GB" altLang="en-US" sz="1800" dirty="0">
              <a:solidFill>
                <a:srgbClr val="00498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07537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R(D</a:t>
            </a:r>
            <a:r>
              <a:rPr lang="en-GB" baseline="30000" dirty="0">
                <a:solidFill>
                  <a:srgbClr val="004986"/>
                </a:solidFill>
              </a:rPr>
              <a:t>(</a:t>
            </a:r>
            <a:r>
              <a:rPr lang="en-GB" dirty="0">
                <a:solidFill>
                  <a:srgbClr val="004986"/>
                </a:solidFill>
              </a:rPr>
              <a:t>*</a:t>
            </a:r>
            <a:r>
              <a:rPr lang="en-GB" baseline="30000" dirty="0">
                <a:solidFill>
                  <a:srgbClr val="004986"/>
                </a:solidFill>
              </a:rPr>
              <a:t>)</a:t>
            </a:r>
            <a:r>
              <a:rPr lang="en-GB" dirty="0">
                <a:solidFill>
                  <a:srgbClr val="004986"/>
                </a:solidFill>
              </a:rPr>
              <a:t>), </a:t>
            </a:r>
            <a:r>
              <a:rPr lang="en-GB" dirty="0" err="1">
                <a:solidFill>
                  <a:srgbClr val="004986"/>
                </a:solidFill>
              </a:rPr>
              <a:t>b</a:t>
            </a:r>
            <a:r>
              <a:rPr lang="en-GB" dirty="0" err="1">
                <a:solidFill>
                  <a:srgbClr val="004986"/>
                </a:solidFill>
                <a:latin typeface="Calibri" panose="020F0502020204030204" pitchFamily="34" charset="0"/>
              </a:rPr>
              <a:t>→</a:t>
            </a:r>
            <a:r>
              <a:rPr lang="en-GB" dirty="0" err="1" smtClean="0">
                <a:solidFill>
                  <a:srgbClr val="004986"/>
                </a:solidFill>
                <a:latin typeface="Calibri" panose="020F0502020204030204" pitchFamily="34" charset="0"/>
              </a:rPr>
              <a:t>s</a:t>
            </a:r>
            <a:r>
              <a:rPr lang="de-CH" dirty="0" err="1" smtClean="0">
                <a:solidFill>
                  <a:srgbClr val="004986"/>
                </a:solidFill>
                <a:latin typeface="Calibri" panose="020F0502020204030204" pitchFamily="34" charset="0"/>
              </a:rPr>
              <a:t>ll</a:t>
            </a:r>
            <a:r>
              <a:rPr lang="en-GB" dirty="0" smtClean="0">
                <a:solidFill>
                  <a:srgbClr val="004986"/>
                </a:solidFill>
                <a:latin typeface="Calibri" panose="020F0502020204030204" pitchFamily="34" charset="0"/>
              </a:rPr>
              <a:t> and a</a:t>
            </a:r>
            <a:r>
              <a:rPr lang="en-GB" baseline="-25000" dirty="0" smtClean="0">
                <a:solidFill>
                  <a:srgbClr val="004986"/>
                </a:solidFill>
                <a:latin typeface="Calibri" panose="020F0502020204030204" pitchFamily="34" charset="0"/>
              </a:rPr>
              <a:t>µ</a:t>
            </a:r>
            <a:endParaRPr lang="en-GB" baseline="-25000" dirty="0">
              <a:solidFill>
                <a:srgbClr val="004986"/>
              </a:solidFill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6649921" y="4751835"/>
          <a:ext cx="2268538" cy="148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050" name="Equation" r:id="rId3" imgW="812520" imgH="533160" progId="Equation.DSMT4">
                  <p:embed/>
                </p:oleObj>
              </mc:Choice>
              <mc:Fallback>
                <p:oleObj name="Equation" r:id="rId3" imgW="81252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49921" y="4751835"/>
                        <a:ext cx="2268538" cy="1489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29" y="1612657"/>
            <a:ext cx="8484974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0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Common explanation possible</a:t>
              </a:r>
              <a:endParaRPr lang="en-GB" sz="3200" dirty="0"/>
            </a:p>
          </p:txBody>
        </p:sp>
      </p:grp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7544" y="926578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dirty="0" smtClean="0">
                <a:latin typeface="+mn-lt"/>
              </a:rPr>
              <a:t>4 benchmark points</a:t>
            </a:r>
            <a:endParaRPr lang="en-US" altLang="en-US" sz="2000" dirty="0">
              <a:latin typeface="+mn-lt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724128" y="948384"/>
            <a:ext cx="272978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AC, D. Mueller, F. </a:t>
            </a:r>
            <a:r>
              <a:rPr lang="en-GB" altLang="en-US" sz="1800" dirty="0" err="1" smtClean="0">
                <a:solidFill>
                  <a:srgbClr val="004986"/>
                </a:solidFill>
                <a:latin typeface="+mn-lt"/>
              </a:rPr>
              <a:t>Saturnino</a:t>
            </a: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/>
            </a:r>
            <a:br>
              <a:rPr lang="en-GB" altLang="en-US" sz="1800" dirty="0" smtClean="0">
                <a:solidFill>
                  <a:srgbClr val="004986"/>
                </a:solidFill>
                <a:latin typeface="+mn-lt"/>
              </a:rPr>
            </a:br>
            <a:r>
              <a:rPr lang="en-GB" altLang="en-US" sz="1800" dirty="0" smtClean="0">
                <a:solidFill>
                  <a:srgbClr val="004986"/>
                </a:solidFill>
                <a:latin typeface="+mn-lt"/>
              </a:rPr>
              <a:t>arxiv:1912.04224</a:t>
            </a:r>
            <a:endParaRPr lang="en-GB" altLang="en-US" sz="1800" dirty="0">
              <a:solidFill>
                <a:srgbClr val="004986"/>
              </a:solidFill>
              <a:latin typeface="+mn-lt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3552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Important Loop-Effects</a:t>
            </a:r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200" dirty="0"/>
              <a:t> Explanation of </a:t>
            </a:r>
            <a:r>
              <a:rPr lang="en-US" altLang="en-US" sz="3200" dirty="0" err="1"/>
              <a:t>b</a:t>
            </a:r>
            <a:r>
              <a:rPr lang="en-US" altLang="en-US" sz="3200" dirty="0" err="1">
                <a:latin typeface="Calibri" panose="020F0502020204030204" pitchFamily="34" charset="0"/>
              </a:rPr>
              <a:t>→c</a:t>
            </a:r>
            <a:r>
              <a:rPr lang="el-GR" altLang="en-US" sz="3200" dirty="0">
                <a:latin typeface="Calibri" panose="020F0502020204030204" pitchFamily="34" charset="0"/>
              </a:rPr>
              <a:t>τν</a:t>
            </a:r>
            <a:r>
              <a:rPr lang="en-GB" altLang="en-US" sz="3200" dirty="0">
                <a:latin typeface="Calibri" panose="020F0502020204030204" pitchFamily="34" charset="0"/>
              </a:rPr>
              <a:t> requires large b</a:t>
            </a:r>
            <a:r>
              <a:rPr lang="el-GR" altLang="en-US" sz="3200" dirty="0">
                <a:latin typeface="Calibri" panose="020F0502020204030204" pitchFamily="34" charset="0"/>
              </a:rPr>
              <a:t>τ</a:t>
            </a:r>
            <a:r>
              <a:rPr lang="en-GB" altLang="en-US" sz="3200" dirty="0">
                <a:latin typeface="Calibri" panose="020F0502020204030204" pitchFamily="34" charset="0"/>
              </a:rPr>
              <a:t> and s</a:t>
            </a:r>
            <a:r>
              <a:rPr lang="el-GR" altLang="en-US" sz="3200" dirty="0">
                <a:latin typeface="Calibri" panose="020F0502020204030204" pitchFamily="34" charset="0"/>
              </a:rPr>
              <a:t>τ</a:t>
            </a:r>
            <a:r>
              <a:rPr lang="en-GB" altLang="en-US" sz="3200" dirty="0">
                <a:latin typeface="Calibri" panose="020F0502020204030204" pitchFamily="34" charset="0"/>
              </a:rPr>
              <a:t> couplings (follows from SU(2) invariance)</a:t>
            </a:r>
            <a:endParaRPr lang="en-US" altLang="en-US" sz="3200" baseline="-25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0" y="5949280"/>
            <a:ext cx="9144000" cy="717920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Large loop effects in </a:t>
              </a:r>
              <a:r>
                <a:rPr lang="en-US" altLang="en-US" sz="3200" dirty="0" err="1"/>
                <a:t>b</a:t>
              </a:r>
              <a:r>
                <a:rPr lang="en-US" altLang="en-US" sz="3200" dirty="0" err="1">
                  <a:latin typeface="Calibri" panose="020F0502020204030204" pitchFamily="34" charset="0"/>
                </a:rPr>
                <a:t>→s</a:t>
              </a:r>
              <a:r>
                <a:rPr lang="el-GR" altLang="en-US" sz="3200" dirty="0">
                  <a:latin typeface="Calibri" panose="020F0502020204030204" pitchFamily="34" charset="0"/>
                </a:rPr>
                <a:t>μμ</a:t>
              </a:r>
              <a:r>
                <a:rPr lang="en-GB" sz="3200" dirty="0"/>
                <a:t> </a:t>
              </a:r>
            </a:p>
          </p:txBody>
        </p:sp>
      </p:grpSp>
      <p:sp>
        <p:nvSpPr>
          <p:cNvPr id="12" name="Rectangle 8"/>
          <p:cNvSpPr/>
          <p:nvPr/>
        </p:nvSpPr>
        <p:spPr>
          <a:xfrm>
            <a:off x="6392895" y="5356038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4986"/>
                </a:solidFill>
              </a:rPr>
              <a:t>AC, C. </a:t>
            </a:r>
            <a:r>
              <a:rPr lang="en-GB" dirty="0" err="1">
                <a:solidFill>
                  <a:srgbClr val="004986"/>
                </a:solidFill>
              </a:rPr>
              <a:t>Greub</a:t>
            </a:r>
            <a:r>
              <a:rPr lang="en-GB" dirty="0">
                <a:solidFill>
                  <a:srgbClr val="004986"/>
                </a:solidFill>
              </a:rPr>
              <a:t>, D. Müller, </a:t>
            </a:r>
            <a:br>
              <a:rPr lang="en-GB" dirty="0">
                <a:solidFill>
                  <a:srgbClr val="004986"/>
                </a:solidFill>
              </a:rPr>
            </a:br>
            <a:r>
              <a:rPr lang="en-GB" dirty="0">
                <a:solidFill>
                  <a:srgbClr val="004986"/>
                </a:solidFill>
              </a:rPr>
              <a:t>F. </a:t>
            </a:r>
            <a:r>
              <a:rPr lang="en-GB" dirty="0" err="1">
                <a:solidFill>
                  <a:srgbClr val="004986"/>
                </a:solidFill>
              </a:rPr>
              <a:t>Saturnino</a:t>
            </a:r>
            <a:r>
              <a:rPr lang="en-GB" dirty="0">
                <a:solidFill>
                  <a:srgbClr val="004986"/>
                </a:solidFill>
              </a:rPr>
              <a:t>, PRL 2018</a:t>
            </a: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722" y="2420888"/>
            <a:ext cx="8116556" cy="282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Bildergebnis für uzh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27692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hteck 12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3681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R(D</a:t>
            </a:r>
            <a:r>
              <a:rPr lang="en-GB" baseline="30000" dirty="0">
                <a:solidFill>
                  <a:srgbClr val="004986"/>
                </a:solidFill>
              </a:rPr>
              <a:t>(</a:t>
            </a:r>
            <a:r>
              <a:rPr lang="en-GB" dirty="0">
                <a:solidFill>
                  <a:srgbClr val="004986"/>
                </a:solidFill>
              </a:rPr>
              <a:t>*</a:t>
            </a:r>
            <a:r>
              <a:rPr lang="en-GB" baseline="30000" dirty="0">
                <a:solidFill>
                  <a:srgbClr val="004986"/>
                </a:solidFill>
              </a:rPr>
              <a:t>)</a:t>
            </a:r>
            <a:r>
              <a:rPr lang="en-GB" dirty="0">
                <a:solidFill>
                  <a:srgbClr val="004986"/>
                </a:solidFill>
              </a:rPr>
              <a:t>) and </a:t>
            </a:r>
            <a:r>
              <a:rPr lang="en-GB" dirty="0" err="1">
                <a:solidFill>
                  <a:srgbClr val="004986"/>
                </a:solidFill>
              </a:rPr>
              <a:t>b→s</a:t>
            </a:r>
            <a:r>
              <a:rPr lang="el-GR" dirty="0">
                <a:solidFill>
                  <a:srgbClr val="004986"/>
                </a:solidFill>
              </a:rPr>
              <a:t>ττ</a:t>
            </a:r>
            <a:endParaRPr lang="en-GB" sz="3000" dirty="0">
              <a:solidFill>
                <a:srgbClr val="004986"/>
              </a:solidFill>
            </a:endParaRPr>
          </a:p>
        </p:txBody>
      </p:sp>
      <p:sp>
        <p:nvSpPr>
          <p:cNvPr id="5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8350514" cy="5616624"/>
          </a:xfrm>
        </p:spPr>
        <p:txBody>
          <a:bodyPr/>
          <a:lstStyle/>
          <a:p>
            <a:r>
              <a:rPr lang="en-US" altLang="en-US" sz="3000" dirty="0"/>
              <a:t> Large couplings to the second generation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762285" y="1459300"/>
            <a:ext cx="2094280" cy="4843818"/>
            <a:chOff x="2250" y="-1597616"/>
            <a:chExt cx="6091499" cy="3600400"/>
          </a:xfrm>
        </p:grpSpPr>
        <p:sp>
          <p:nvSpPr>
            <p:cNvPr id="7" name="Rounded Rectangle 6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21024" y="-1597616"/>
              <a:ext cx="6053951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err="1"/>
                <a:t>b→s</a:t>
              </a:r>
              <a:r>
                <a:rPr lang="el-GR" sz="3200" dirty="0"/>
                <a:t>ττ</a:t>
              </a:r>
              <a:endParaRPr lang="en-GB" sz="3200" dirty="0"/>
            </a:p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v</a:t>
              </a:r>
              <a:r>
                <a:rPr lang="en-GB" sz="3200" kern="1200" dirty="0"/>
                <a:t>ery strongly enhanced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5148064" y="6076375"/>
            <a:ext cx="3995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4986"/>
                </a:solidFill>
              </a:rPr>
              <a:t>B. </a:t>
            </a:r>
            <a:r>
              <a:rPr lang="en-GB" dirty="0" err="1">
                <a:solidFill>
                  <a:srgbClr val="004986"/>
                </a:solidFill>
              </a:rPr>
              <a:t>Capdevila</a:t>
            </a:r>
            <a:r>
              <a:rPr lang="en-GB" dirty="0">
                <a:solidFill>
                  <a:srgbClr val="004986"/>
                </a:solidFill>
              </a:rPr>
              <a:t>, AC, S. </a:t>
            </a:r>
            <a:r>
              <a:rPr lang="en-GB" dirty="0" err="1">
                <a:solidFill>
                  <a:srgbClr val="004986"/>
                </a:solidFill>
              </a:rPr>
              <a:t>Descotes-Genon</a:t>
            </a:r>
            <a:r>
              <a:rPr lang="en-GB" dirty="0">
                <a:solidFill>
                  <a:srgbClr val="004986"/>
                </a:solidFill>
              </a:rPr>
              <a:t>, L. Hofer and J. Matias, PRL.120.181802</a:t>
            </a: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10" y="1668716"/>
            <a:ext cx="5770503" cy="4386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Bildergebnis für uzh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9147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Important Loop-Effects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0" y="5661248"/>
            <a:ext cx="9144000" cy="1005952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Explanation </a:t>
              </a:r>
              <a:r>
                <a:rPr lang="en-GB" sz="3200" dirty="0"/>
                <a:t>of </a:t>
              </a:r>
              <a:r>
                <a:rPr lang="en-GB" sz="3200" dirty="0" err="1"/>
                <a:t>b→c</a:t>
              </a:r>
              <a:r>
                <a:rPr lang="el-GR" sz="3200" dirty="0"/>
                <a:t>τν </a:t>
              </a:r>
              <a:r>
                <a:rPr lang="de-DE" sz="3200" dirty="0" err="1" smtClean="0"/>
                <a:t>leads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to</a:t>
              </a:r>
              <a:r>
                <a:rPr lang="de-DE" sz="3200" dirty="0" smtClean="0"/>
                <a:t> </a:t>
              </a:r>
              <a:br>
                <a:rPr lang="de-DE" sz="3200" dirty="0" smtClean="0"/>
              </a:br>
              <a:r>
                <a:rPr lang="de-DE" sz="3200" dirty="0" smtClean="0"/>
                <a:t>l</a:t>
              </a:r>
              <a:r>
                <a:rPr lang="en-GB" sz="3200" dirty="0" err="1" smtClean="0"/>
                <a:t>oop</a:t>
              </a:r>
              <a:r>
                <a:rPr lang="en-GB" sz="3200" dirty="0" smtClean="0"/>
                <a:t> </a:t>
              </a:r>
              <a:r>
                <a:rPr lang="en-GB" sz="3200" dirty="0"/>
                <a:t>effects in </a:t>
              </a:r>
              <a:r>
                <a:rPr lang="en-US" altLang="en-US" sz="3200" dirty="0" err="1"/>
                <a:t>b</a:t>
              </a:r>
              <a:r>
                <a:rPr lang="en-US" altLang="en-US" sz="3200" dirty="0" err="1">
                  <a:latin typeface="Calibri" panose="020F0502020204030204" pitchFamily="34" charset="0"/>
                </a:rPr>
                <a:t>→s</a:t>
              </a:r>
              <a:r>
                <a:rPr lang="el-GR" altLang="en-US" sz="3200" dirty="0">
                  <a:latin typeface="Calibri" panose="020F0502020204030204" pitchFamily="34" charset="0"/>
                </a:rPr>
                <a:t>μμ</a:t>
              </a:r>
              <a:r>
                <a:rPr lang="en-GB" sz="3200" dirty="0"/>
                <a:t> 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2270"/>
          <a:stretch/>
        </p:blipFill>
        <p:spPr>
          <a:xfrm>
            <a:off x="4973530" y="1813411"/>
            <a:ext cx="4062966" cy="3542627"/>
          </a:xfrm>
          <a:prstGeom prst="rect">
            <a:avLst/>
          </a:prstGeom>
        </p:spPr>
      </p:pic>
      <p:sp>
        <p:nvSpPr>
          <p:cNvPr id="12" name="Rectangle 8"/>
          <p:cNvSpPr/>
          <p:nvPr/>
        </p:nvSpPr>
        <p:spPr>
          <a:xfrm>
            <a:off x="7450228" y="3467730"/>
            <a:ext cx="1512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4986"/>
                </a:solidFill>
              </a:rPr>
              <a:t>AC, C. </a:t>
            </a:r>
            <a:r>
              <a:rPr lang="en-GB" dirty="0" err="1">
                <a:solidFill>
                  <a:srgbClr val="004986"/>
                </a:solidFill>
              </a:rPr>
              <a:t>Greub</a:t>
            </a:r>
            <a:r>
              <a:rPr lang="en-GB" dirty="0">
                <a:solidFill>
                  <a:srgbClr val="004986"/>
                </a:solidFill>
              </a:rPr>
              <a:t>, D. Müller, </a:t>
            </a:r>
            <a:br>
              <a:rPr lang="en-GB" dirty="0">
                <a:solidFill>
                  <a:srgbClr val="004986"/>
                </a:solidFill>
              </a:rPr>
            </a:br>
            <a:r>
              <a:rPr lang="en-GB" dirty="0">
                <a:solidFill>
                  <a:srgbClr val="004986"/>
                </a:solidFill>
              </a:rPr>
              <a:t>F. </a:t>
            </a:r>
            <a:r>
              <a:rPr lang="en-GB" dirty="0" err="1">
                <a:solidFill>
                  <a:srgbClr val="004986"/>
                </a:solidFill>
              </a:rPr>
              <a:t>Saturnino</a:t>
            </a:r>
            <a:r>
              <a:rPr lang="en-GB" dirty="0">
                <a:solidFill>
                  <a:srgbClr val="004986"/>
                </a:solidFill>
              </a:rPr>
              <a:t>, PRL 2018</a:t>
            </a:r>
          </a:p>
        </p:txBody>
      </p:sp>
      <p:sp>
        <p:nvSpPr>
          <p:cNvPr id="9" name="Rechteck 8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1050576"/>
            <a:ext cx="8350514" cy="2234408"/>
          </a:xfrm>
        </p:spPr>
        <p:txBody>
          <a:bodyPr/>
          <a:lstStyle/>
          <a:p>
            <a:r>
              <a:rPr lang="en-US" altLang="en-US" sz="3200" dirty="0" smtClean="0"/>
              <a:t> Explanation of </a:t>
            </a:r>
            <a:r>
              <a:rPr lang="en-US" altLang="en-US" sz="3200" dirty="0" err="1" smtClean="0"/>
              <a:t>b</a:t>
            </a:r>
            <a:r>
              <a:rPr lang="en-US" altLang="en-US" sz="3200" dirty="0" err="1" smtClean="0">
                <a:latin typeface="Calibri" panose="020F0502020204030204" pitchFamily="34" charset="0"/>
              </a:rPr>
              <a:t>→c</a:t>
            </a:r>
            <a:r>
              <a:rPr lang="el-GR" altLang="en-US" sz="3200" dirty="0" smtClean="0">
                <a:latin typeface="Calibri" panose="020F0502020204030204" pitchFamily="34" charset="0"/>
              </a:rPr>
              <a:t>τν</a:t>
            </a:r>
            <a:r>
              <a:rPr lang="en-GB" altLang="en-US" sz="3200" dirty="0" smtClean="0">
                <a:latin typeface="Calibri" panose="020F0502020204030204" pitchFamily="34" charset="0"/>
              </a:rPr>
              <a:t> requires large LQ-b</a:t>
            </a:r>
            <a:r>
              <a:rPr lang="el-GR" altLang="en-US" sz="3200" dirty="0" smtClean="0">
                <a:latin typeface="Calibri" panose="020F0502020204030204" pitchFamily="34" charset="0"/>
              </a:rPr>
              <a:t>τ</a:t>
            </a:r>
            <a:r>
              <a:rPr lang="de-DE" altLang="en-US" sz="3200" dirty="0" smtClean="0">
                <a:latin typeface="Calibri" panose="020F0502020204030204" pitchFamily="34" charset="0"/>
              </a:rPr>
              <a:t> </a:t>
            </a:r>
            <a:r>
              <a:rPr lang="de-DE" altLang="en-US" sz="3200" dirty="0" err="1" smtClean="0">
                <a:latin typeface="Calibri" panose="020F0502020204030204" pitchFamily="34" charset="0"/>
              </a:rPr>
              <a:t>and</a:t>
            </a:r>
            <a:r>
              <a:rPr lang="en-GB" altLang="en-US" sz="3200" dirty="0" smtClean="0">
                <a:latin typeface="Calibri" panose="020F0502020204030204" pitchFamily="34" charset="0"/>
              </a:rPr>
              <a:t> LQ-c-</a:t>
            </a:r>
            <a:r>
              <a:rPr lang="el-GR" altLang="en-US" sz="3200" dirty="0" smtClean="0">
                <a:latin typeface="Calibri" panose="020F0502020204030204" pitchFamily="34" charset="0"/>
              </a:rPr>
              <a:t>ν</a:t>
            </a:r>
            <a:r>
              <a:rPr lang="el-GR" altLang="en-US" sz="3200" baseline="-25000" dirty="0" smtClean="0">
                <a:latin typeface="Calibri" panose="020F0502020204030204" pitchFamily="34" charset="0"/>
              </a:rPr>
              <a:t>τ</a:t>
            </a:r>
            <a:r>
              <a:rPr lang="de-DE" altLang="en-US" sz="3200" dirty="0" smtClean="0">
                <a:latin typeface="Calibri" panose="020F0502020204030204" pitchFamily="34" charset="0"/>
              </a:rPr>
              <a:t> </a:t>
            </a:r>
            <a:r>
              <a:rPr lang="de-DE" altLang="en-US" sz="3200" dirty="0" err="1" smtClean="0">
                <a:latin typeface="Calibri" panose="020F0502020204030204" pitchFamily="34" charset="0"/>
              </a:rPr>
              <a:t>couplings</a:t>
            </a:r>
            <a:endParaRPr lang="de-DE" altLang="en-US" sz="3200" dirty="0" smtClean="0">
              <a:latin typeface="Calibri" panose="020F0502020204030204" pitchFamily="34" charset="0"/>
            </a:endParaRPr>
          </a:p>
          <a:p>
            <a:r>
              <a:rPr lang="en-GB" altLang="en-US" sz="3200" dirty="0" smtClean="0">
                <a:latin typeface="Calibri" panose="020F0502020204030204" pitchFamily="34" charset="0"/>
              </a:rPr>
              <a:t> Via SU(2) invariance this </a:t>
            </a:r>
            <a:br>
              <a:rPr lang="en-GB" altLang="en-US" sz="3200" dirty="0" smtClean="0">
                <a:latin typeface="Calibri" panose="020F0502020204030204" pitchFamily="34" charset="0"/>
              </a:rPr>
            </a:br>
            <a:r>
              <a:rPr lang="en-GB" altLang="en-US" sz="3200" dirty="0" smtClean="0">
                <a:latin typeface="Calibri" panose="020F0502020204030204" pitchFamily="34" charset="0"/>
              </a:rPr>
              <a:t>leads to large effects in </a:t>
            </a:r>
            <a:br>
              <a:rPr lang="en-GB" altLang="en-US" sz="3200" dirty="0" smtClean="0">
                <a:latin typeface="Calibri" panose="020F0502020204030204" pitchFamily="34" charset="0"/>
              </a:rPr>
            </a:br>
            <a:r>
              <a:rPr lang="en-GB" altLang="en-US" sz="3200" dirty="0" err="1" smtClean="0">
                <a:latin typeface="Calibri" panose="020F0502020204030204" pitchFamily="34" charset="0"/>
              </a:rPr>
              <a:t>b</a:t>
            </a:r>
            <a:r>
              <a:rPr lang="en-GB" altLang="en-US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→s</a:t>
            </a:r>
            <a:r>
              <a:rPr lang="el-GR" alt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ττ</a:t>
            </a:r>
            <a:r>
              <a:rPr lang="de-DE" alt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altLang="en-US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processes</a:t>
            </a:r>
            <a:r>
              <a:rPr lang="en-GB" altLang="en-US" sz="3200" dirty="0" smtClean="0">
                <a:latin typeface="Calibri" panose="020F0502020204030204" pitchFamily="34" charset="0"/>
              </a:rPr>
              <a:t> </a:t>
            </a:r>
          </a:p>
          <a:p>
            <a:r>
              <a:rPr lang="en-GB" altLang="en-US" sz="3200" dirty="0" smtClean="0">
                <a:latin typeface="Calibri" panose="020F0502020204030204" pitchFamily="34" charset="0"/>
              </a:rPr>
              <a:t>Closing the tau-loop gives a LFU</a:t>
            </a:r>
            <a:br>
              <a:rPr lang="en-GB" altLang="en-US" sz="3200" dirty="0" smtClean="0">
                <a:latin typeface="Calibri" panose="020F0502020204030204" pitchFamily="34" charset="0"/>
              </a:rPr>
            </a:br>
            <a:r>
              <a:rPr lang="en-GB" altLang="en-US" sz="3200" dirty="0" smtClean="0">
                <a:latin typeface="Calibri" panose="020F0502020204030204" pitchFamily="34" charset="0"/>
              </a:rPr>
              <a:t>effect in </a:t>
            </a:r>
            <a:r>
              <a:rPr lang="en-GB" altLang="en-US" sz="3200" dirty="0" err="1">
                <a:latin typeface="Calibri" panose="020F0502020204030204" pitchFamily="34" charset="0"/>
              </a:rPr>
              <a:t>b</a:t>
            </a:r>
            <a:r>
              <a:rPr lang="en-GB" alt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altLang="en-US" sz="3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sll</a:t>
            </a:r>
            <a:endParaRPr lang="en-GB" altLang="en-US" sz="32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alt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Effect goes in the right direction</a:t>
            </a:r>
            <a:r>
              <a:rPr lang="en-GB" altLang="en-US" sz="3200" dirty="0">
                <a:latin typeface="Calibri" panose="020F0502020204030204" pitchFamily="34" charset="0"/>
              </a:rPr>
              <a:t/>
            </a:r>
            <a:br>
              <a:rPr lang="en-GB" altLang="en-US" sz="3200" dirty="0">
                <a:latin typeface="Calibri" panose="020F0502020204030204" pitchFamily="34" charset="0"/>
              </a:rPr>
            </a:br>
            <a:endParaRPr lang="en-GB" altLang="en-US" sz="3200" dirty="0" smtClean="0">
              <a:latin typeface="Calibri" panose="020F0502020204030204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059832" y="4365104"/>
            <a:ext cx="2699792" cy="46802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M. </a:t>
            </a:r>
            <a:r>
              <a:rPr kumimoji="0" lang="de-DE" altLang="de-DE" sz="1000" b="0" i="0" u="none" strike="noStrike" cap="none" normalizeH="0" baseline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Algueró</a:t>
            </a: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, B. Capdevila, S. </a:t>
            </a:r>
            <a:r>
              <a:rPr kumimoji="0" lang="de-DE" altLang="de-DE" sz="1000" b="0" i="0" u="none" strike="noStrike" cap="none" normalizeH="0" baseline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Descotes-Genon</a:t>
            </a: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, P. </a:t>
            </a:r>
            <a:r>
              <a:rPr kumimoji="0" lang="de-DE" altLang="de-DE" sz="1000" b="0" i="0" u="none" strike="noStrike" cap="none" normalizeH="0" baseline="0" dirty="0" err="1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Masjuan</a:t>
            </a:r>
            <a:r>
              <a:rPr kumimoji="0" lang="de-DE" altLang="de-DE" sz="10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, J. Matias, PRD,</a:t>
            </a:r>
            <a:r>
              <a:rPr kumimoji="0" lang="de-DE" altLang="de-DE" sz="1000" b="0" i="0" u="none" strike="noStrike" cap="none" normalizeH="0" dirty="0" smtClean="0">
                <a:ln>
                  <a:noFill/>
                </a:ln>
                <a:solidFill>
                  <a:srgbClr val="004986"/>
                </a:solidFill>
                <a:effectLst/>
                <a:latin typeface="SFMono-Regular"/>
              </a:rPr>
              <a:t> 2019</a:t>
            </a:r>
            <a:r>
              <a:rPr kumimoji="0" lang="de-DE" altLang="de-DE" sz="400" b="0" i="0" u="none" strike="noStrike" cap="none" normalizeH="0" baseline="0" dirty="0" smtClean="0">
                <a:ln>
                  <a:noFill/>
                </a:ln>
                <a:solidFill>
                  <a:srgbClr val="004986"/>
                </a:solidFill>
                <a:effectLst/>
              </a:rPr>
              <a:t> </a:t>
            </a:r>
            <a:endParaRPr kumimoji="0" lang="de-DE" altLang="de-DE" sz="1800" b="0" i="0" u="none" strike="noStrike" cap="none" normalizeH="0" baseline="0" dirty="0" smtClean="0">
              <a:ln>
                <a:noFill/>
              </a:ln>
              <a:solidFill>
                <a:srgbClr val="004986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0517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Vector LQ Phenomenology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6015662"/>
            <a:ext cx="9144000" cy="664208"/>
            <a:chOff x="42194" y="-37789"/>
            <a:chExt cx="6223298" cy="1281906"/>
          </a:xfrm>
        </p:grpSpPr>
        <p:sp>
          <p:nvSpPr>
            <p:cNvPr id="21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Compatible with constraints for generic couplings</a:t>
              </a:r>
            </a:p>
          </p:txBody>
        </p:sp>
      </p:grp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6854973" cy="4931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6192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4986"/>
                </a:solidFill>
              </a:rPr>
              <a:t>Possible UV completions</a:t>
            </a:r>
          </a:p>
        </p:txBody>
      </p:sp>
      <p:sp>
        <p:nvSpPr>
          <p:cNvPr id="10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80728"/>
            <a:ext cx="8350514" cy="5616624"/>
          </a:xfrm>
        </p:spPr>
        <p:txBody>
          <a:bodyPr/>
          <a:lstStyle/>
          <a:p>
            <a:r>
              <a:rPr lang="en-US" altLang="en-US" sz="2600" dirty="0"/>
              <a:t> </a:t>
            </a:r>
            <a:r>
              <a:rPr lang="de-CH" altLang="en-US" sz="2600" dirty="0"/>
              <a:t>SU(4)×SU(3)’×SU(2)</a:t>
            </a:r>
            <a:r>
              <a:rPr lang="de-CH" altLang="en-US" sz="2600" baseline="-25000" dirty="0"/>
              <a:t>L</a:t>
            </a:r>
            <a:r>
              <a:rPr lang="de-CH" altLang="en-US" sz="2600" dirty="0"/>
              <a:t>×U(1)</a:t>
            </a:r>
            <a:r>
              <a:rPr lang="de-CH" altLang="en-US" sz="2600" baseline="-25000" dirty="0"/>
              <a:t>Y</a:t>
            </a:r>
            <a:r>
              <a:rPr lang="de-CH" altLang="en-US" sz="2600" dirty="0"/>
              <a:t> + </a:t>
            </a:r>
            <a:r>
              <a:rPr lang="de-CH" altLang="en-US" sz="2600" dirty="0" err="1"/>
              <a:t>Vector</a:t>
            </a:r>
            <a:r>
              <a:rPr lang="de-CH" altLang="en-US" sz="2600" dirty="0"/>
              <a:t>-like </a:t>
            </a:r>
            <a:r>
              <a:rPr lang="de-CH" altLang="en-US" sz="2600" dirty="0" err="1"/>
              <a:t>fermions</a:t>
            </a:r>
            <a:r>
              <a:rPr lang="de-CH" altLang="en-US" sz="2600" dirty="0"/>
              <a:t/>
            </a:r>
            <a:br>
              <a:rPr lang="de-CH" altLang="en-US" sz="2600" dirty="0"/>
            </a:br>
            <a:r>
              <a:rPr lang="it-IT" dirty="0">
                <a:solidFill>
                  <a:srgbClr val="004986"/>
                </a:solidFill>
              </a:rPr>
              <a:t>L. Di Luzio, A. </a:t>
            </a:r>
            <a:r>
              <a:rPr lang="it-IT" dirty="0" err="1">
                <a:solidFill>
                  <a:srgbClr val="004986"/>
                </a:solidFill>
              </a:rPr>
              <a:t>Greljo</a:t>
            </a:r>
            <a:r>
              <a:rPr lang="it-IT" dirty="0">
                <a:solidFill>
                  <a:srgbClr val="004986"/>
                </a:solidFill>
              </a:rPr>
              <a:t>, M. </a:t>
            </a:r>
            <a:r>
              <a:rPr lang="it-IT" dirty="0" err="1">
                <a:solidFill>
                  <a:srgbClr val="004986"/>
                </a:solidFill>
              </a:rPr>
              <a:t>Nardecchia</a:t>
            </a:r>
            <a:r>
              <a:rPr lang="it-IT" dirty="0">
                <a:solidFill>
                  <a:srgbClr val="004986"/>
                </a:solidFill>
              </a:rPr>
              <a:t>, arXiv:1708.08450 </a:t>
            </a:r>
            <a:endParaRPr lang="de-CH" dirty="0">
              <a:solidFill>
                <a:srgbClr val="004986"/>
              </a:solidFill>
            </a:endParaRPr>
          </a:p>
          <a:p>
            <a:r>
              <a:rPr lang="en-US" altLang="en-US" sz="2600" dirty="0"/>
              <a:t> </a:t>
            </a:r>
            <a:r>
              <a:rPr lang="de-CH" altLang="en-US" sz="2600" dirty="0"/>
              <a:t>SU(4)×U(2)</a:t>
            </a:r>
            <a:r>
              <a:rPr lang="de-CH" altLang="en-US" sz="2600" baseline="-25000" dirty="0"/>
              <a:t>L</a:t>
            </a:r>
            <a:r>
              <a:rPr lang="de-CH" altLang="en-US" sz="2600" dirty="0"/>
              <a:t>×SU(2)</a:t>
            </a:r>
            <a:r>
              <a:rPr lang="de-CH" altLang="en-US" sz="2600" baseline="-25000" dirty="0"/>
              <a:t>R</a:t>
            </a:r>
            <a:r>
              <a:rPr lang="de-CH" altLang="en-US" sz="2600" dirty="0"/>
              <a:t> + </a:t>
            </a:r>
            <a:r>
              <a:rPr lang="de-CH" altLang="en-US" sz="2600" dirty="0" err="1"/>
              <a:t>Vector</a:t>
            </a:r>
            <a:r>
              <a:rPr lang="de-CH" altLang="en-US" sz="2600" dirty="0"/>
              <a:t>-like </a:t>
            </a:r>
            <a:r>
              <a:rPr lang="de-CH" altLang="en-US" sz="2600" dirty="0" err="1"/>
              <a:t>fermions</a:t>
            </a:r>
            <a:r>
              <a:rPr lang="de-CH" altLang="en-US" sz="2600" dirty="0"/>
              <a:t/>
            </a:r>
            <a:br>
              <a:rPr lang="de-CH" altLang="en-US" sz="2600" dirty="0"/>
            </a:br>
            <a:r>
              <a:rPr lang="it-IT" dirty="0">
                <a:solidFill>
                  <a:srgbClr val="004986"/>
                </a:solidFill>
              </a:rPr>
              <a:t>L. </a:t>
            </a:r>
            <a:r>
              <a:rPr lang="it-IT" dirty="0" err="1">
                <a:solidFill>
                  <a:srgbClr val="004986"/>
                </a:solidFill>
              </a:rPr>
              <a:t>Calibbi</a:t>
            </a:r>
            <a:r>
              <a:rPr lang="it-IT" dirty="0">
                <a:solidFill>
                  <a:srgbClr val="004986"/>
                </a:solidFill>
              </a:rPr>
              <a:t>, AC, T. Li, arXiv:1709.00692</a:t>
            </a:r>
            <a:r>
              <a:rPr lang="en-US" altLang="en-US" dirty="0"/>
              <a:t> </a:t>
            </a:r>
          </a:p>
          <a:p>
            <a:r>
              <a:rPr lang="en-US" altLang="en-US" sz="2600" dirty="0"/>
              <a:t> SU(4)</a:t>
            </a:r>
            <a:r>
              <a:rPr lang="de-CH" altLang="en-US" sz="2600" dirty="0" smtClean="0"/>
              <a:t>×</a:t>
            </a:r>
            <a:r>
              <a:rPr lang="en-US" altLang="en-US" sz="2600" dirty="0" smtClean="0"/>
              <a:t>SU(4</a:t>
            </a:r>
            <a:r>
              <a:rPr lang="en-US" altLang="en-US" sz="2600" dirty="0"/>
              <a:t>)</a:t>
            </a:r>
            <a:r>
              <a:rPr lang="de-CH" altLang="en-US" sz="2600" dirty="0" smtClean="0"/>
              <a:t>×</a:t>
            </a:r>
            <a:r>
              <a:rPr lang="en-US" altLang="en-US" sz="2600" dirty="0" smtClean="0"/>
              <a:t>SU(4</a:t>
            </a:r>
            <a:r>
              <a:rPr lang="en-US" altLang="en-US" sz="2600" dirty="0"/>
              <a:t>)</a:t>
            </a:r>
            <a:br>
              <a:rPr lang="en-US" altLang="en-US" sz="2600" dirty="0"/>
            </a:br>
            <a:r>
              <a:rPr lang="it-IT" altLang="en-US" dirty="0">
                <a:solidFill>
                  <a:srgbClr val="004986"/>
                </a:solidFill>
              </a:rPr>
              <a:t>M. Bordone, C. </a:t>
            </a:r>
            <a:r>
              <a:rPr lang="it-IT" altLang="en-US" dirty="0" err="1">
                <a:solidFill>
                  <a:srgbClr val="004986"/>
                </a:solidFill>
              </a:rPr>
              <a:t>Cornella</a:t>
            </a:r>
            <a:r>
              <a:rPr lang="it-IT" altLang="en-US" dirty="0">
                <a:solidFill>
                  <a:srgbClr val="004986"/>
                </a:solidFill>
              </a:rPr>
              <a:t>, J. </a:t>
            </a:r>
            <a:r>
              <a:rPr lang="it-IT" altLang="en-US" dirty="0" err="1">
                <a:solidFill>
                  <a:srgbClr val="004986"/>
                </a:solidFill>
              </a:rPr>
              <a:t>Fuentes</a:t>
            </a:r>
            <a:r>
              <a:rPr lang="it-IT" altLang="en-US" dirty="0">
                <a:solidFill>
                  <a:srgbClr val="004986"/>
                </a:solidFill>
              </a:rPr>
              <a:t>-Martin, G. </a:t>
            </a:r>
            <a:r>
              <a:rPr lang="it-IT" altLang="en-US" dirty="0" err="1">
                <a:solidFill>
                  <a:srgbClr val="004986"/>
                </a:solidFill>
              </a:rPr>
              <a:t>Isidori</a:t>
            </a:r>
            <a:r>
              <a:rPr lang="it-IT" altLang="en-US" dirty="0">
                <a:solidFill>
                  <a:srgbClr val="004986"/>
                </a:solidFill>
              </a:rPr>
              <a:t>, arXiv:1712.01368</a:t>
            </a:r>
            <a:endParaRPr lang="en-US" altLang="en-US" dirty="0">
              <a:solidFill>
                <a:srgbClr val="004986"/>
              </a:solidFill>
            </a:endParaRPr>
          </a:p>
          <a:p>
            <a:r>
              <a:rPr lang="de-CH" altLang="en-US" sz="2600" dirty="0"/>
              <a:t> </a:t>
            </a:r>
            <a:r>
              <a:rPr lang="de-CH" altLang="en-US" sz="2600"/>
              <a:t>SU(4</a:t>
            </a:r>
            <a:r>
              <a:rPr lang="de-CH" altLang="en-US" sz="2600" smtClean="0"/>
              <a:t>)×SU(2)</a:t>
            </a:r>
            <a:r>
              <a:rPr lang="de-CH" altLang="en-US" sz="2600" baseline="-25000" smtClean="0"/>
              <a:t>L</a:t>
            </a:r>
            <a:r>
              <a:rPr lang="de-CH" altLang="en-US" sz="2600" smtClean="0"/>
              <a:t>×SU(2)</a:t>
            </a:r>
            <a:r>
              <a:rPr lang="de-CH" altLang="en-US" sz="2600" baseline="-25000" smtClean="0"/>
              <a:t>R</a:t>
            </a:r>
            <a:r>
              <a:rPr lang="de-CH" altLang="en-US" sz="2600" smtClean="0"/>
              <a:t> </a:t>
            </a:r>
            <a:r>
              <a:rPr lang="de-CH" altLang="en-US" sz="2600" dirty="0" err="1"/>
              <a:t>including</a:t>
            </a:r>
            <a:r>
              <a:rPr lang="de-CH" altLang="en-US" sz="2600" dirty="0"/>
              <a:t> </a:t>
            </a:r>
            <a:r>
              <a:rPr lang="de-CH" altLang="en-US" sz="2600" dirty="0" err="1"/>
              <a:t>scalar</a:t>
            </a:r>
            <a:r>
              <a:rPr lang="de-CH" altLang="en-US" sz="2600" dirty="0"/>
              <a:t> LQs </a:t>
            </a:r>
            <a:r>
              <a:rPr lang="de-CH" altLang="en-US" sz="2600" dirty="0" err="1"/>
              <a:t>and</a:t>
            </a:r>
            <a:r>
              <a:rPr lang="de-CH" altLang="en-US" sz="2600" dirty="0"/>
              <a:t> </a:t>
            </a:r>
            <a:br>
              <a:rPr lang="de-CH" altLang="en-US" sz="2600" dirty="0"/>
            </a:br>
            <a:r>
              <a:rPr lang="de-CH" altLang="en-US" sz="2600" dirty="0"/>
              <a:t> light </a:t>
            </a:r>
            <a:r>
              <a:rPr lang="de-CH" altLang="en-US" sz="2600" dirty="0" err="1"/>
              <a:t>right-handed</a:t>
            </a:r>
            <a:r>
              <a:rPr lang="de-CH" altLang="en-US" sz="2600" dirty="0"/>
              <a:t> </a:t>
            </a:r>
            <a:r>
              <a:rPr lang="de-CH" altLang="en-US" sz="2600" dirty="0" err="1"/>
              <a:t>neutrinos</a:t>
            </a:r>
            <a:r>
              <a:rPr lang="de-CH" altLang="en-US" sz="2600" dirty="0"/>
              <a:t/>
            </a:r>
            <a:br>
              <a:rPr lang="de-CH" altLang="en-US" sz="2600" dirty="0"/>
            </a:br>
            <a:r>
              <a:rPr lang="de-CH" altLang="en-US" dirty="0">
                <a:solidFill>
                  <a:srgbClr val="004986"/>
                </a:solidFill>
              </a:rPr>
              <a:t>J. </a:t>
            </a:r>
            <a:r>
              <a:rPr lang="de-CH" altLang="en-US" dirty="0" err="1">
                <a:solidFill>
                  <a:srgbClr val="004986"/>
                </a:solidFill>
              </a:rPr>
              <a:t>Heeck</a:t>
            </a:r>
            <a:r>
              <a:rPr lang="de-CH" altLang="en-US" dirty="0">
                <a:solidFill>
                  <a:srgbClr val="004986"/>
                </a:solidFill>
              </a:rPr>
              <a:t>, D. </a:t>
            </a:r>
            <a:r>
              <a:rPr lang="de-CH" altLang="en-US" dirty="0" err="1">
                <a:solidFill>
                  <a:srgbClr val="004986"/>
                </a:solidFill>
              </a:rPr>
              <a:t>Teresi</a:t>
            </a:r>
            <a:r>
              <a:rPr lang="de-CH" altLang="en-US" dirty="0">
                <a:solidFill>
                  <a:srgbClr val="004986"/>
                </a:solidFill>
              </a:rPr>
              <a:t>, </a:t>
            </a:r>
            <a:r>
              <a:rPr lang="it-IT" dirty="0" err="1">
                <a:solidFill>
                  <a:srgbClr val="004986"/>
                </a:solidFill>
              </a:rPr>
              <a:t>arXiv</a:t>
            </a:r>
            <a:r>
              <a:rPr lang="it-IT" dirty="0">
                <a:solidFill>
                  <a:srgbClr val="004986"/>
                </a:solidFill>
              </a:rPr>
              <a:t>:</a:t>
            </a:r>
            <a:r>
              <a:rPr lang="de-CH" altLang="en-US" dirty="0">
                <a:solidFill>
                  <a:srgbClr val="004986"/>
                </a:solidFill>
              </a:rPr>
              <a:t>1808.07492 </a:t>
            </a:r>
            <a:endParaRPr lang="en-US" altLang="en-US" dirty="0">
              <a:solidFill>
                <a:srgbClr val="004986"/>
              </a:solidFill>
            </a:endParaRPr>
          </a:p>
          <a:p>
            <a:r>
              <a:rPr lang="en-US" altLang="en-US" sz="2600" dirty="0"/>
              <a:t> SU(8) might even explain ɛ’/ɛ</a:t>
            </a:r>
            <a:br>
              <a:rPr lang="en-US" altLang="en-US" sz="2600" dirty="0"/>
            </a:br>
            <a:r>
              <a:rPr lang="en-US" altLang="en-US" dirty="0">
                <a:solidFill>
                  <a:srgbClr val="004986"/>
                </a:solidFill>
              </a:rPr>
              <a:t>S. </a:t>
            </a:r>
            <a:r>
              <a:rPr lang="en-US" altLang="en-US" dirty="0" err="1">
                <a:solidFill>
                  <a:srgbClr val="004986"/>
                </a:solidFill>
              </a:rPr>
              <a:t>Matsuzaki</a:t>
            </a:r>
            <a:r>
              <a:rPr lang="en-US" altLang="en-US" dirty="0">
                <a:solidFill>
                  <a:srgbClr val="004986"/>
                </a:solidFill>
              </a:rPr>
              <a:t>, K. </a:t>
            </a:r>
            <a:r>
              <a:rPr lang="en-US" altLang="en-US" dirty="0" err="1">
                <a:solidFill>
                  <a:srgbClr val="004986"/>
                </a:solidFill>
              </a:rPr>
              <a:t>Nishiwaki</a:t>
            </a:r>
            <a:r>
              <a:rPr lang="en-US" altLang="en-US" dirty="0">
                <a:solidFill>
                  <a:srgbClr val="004986"/>
                </a:solidFill>
              </a:rPr>
              <a:t> and K. Yamamoto, </a:t>
            </a:r>
            <a:r>
              <a:rPr lang="it-IT" dirty="0" err="1">
                <a:solidFill>
                  <a:srgbClr val="004986"/>
                </a:solidFill>
              </a:rPr>
              <a:t>arXiv</a:t>
            </a:r>
            <a:r>
              <a:rPr lang="it-IT" dirty="0">
                <a:solidFill>
                  <a:srgbClr val="004986"/>
                </a:solidFill>
              </a:rPr>
              <a:t>:</a:t>
            </a:r>
            <a:r>
              <a:rPr lang="en-US" altLang="en-US" dirty="0">
                <a:solidFill>
                  <a:srgbClr val="004986"/>
                </a:solidFill>
              </a:rPr>
              <a:t>1806.02312</a:t>
            </a:r>
          </a:p>
          <a:p>
            <a:r>
              <a:rPr lang="en-US" altLang="en-US" sz="2600" dirty="0"/>
              <a:t> </a:t>
            </a:r>
            <a:r>
              <a:rPr lang="de-CH" altLang="en-US" sz="2600" dirty="0"/>
              <a:t>SU(4</a:t>
            </a:r>
            <a:r>
              <a:rPr lang="de-CH" altLang="en-US" sz="2600" dirty="0" smtClean="0"/>
              <a:t>)×SU(2)</a:t>
            </a:r>
            <a:r>
              <a:rPr lang="de-CH" altLang="en-US" sz="2600" baseline="-25000" dirty="0" smtClean="0"/>
              <a:t>L</a:t>
            </a:r>
            <a:r>
              <a:rPr lang="de-CH" altLang="en-US" sz="2600" dirty="0" smtClean="0"/>
              <a:t>×SU(2)</a:t>
            </a:r>
            <a:r>
              <a:rPr lang="de-CH" altLang="en-US" sz="2600" baseline="-25000" dirty="0" smtClean="0"/>
              <a:t>R</a:t>
            </a:r>
            <a:r>
              <a:rPr lang="de-CH" altLang="en-US" sz="2600" dirty="0" smtClean="0"/>
              <a:t> </a:t>
            </a:r>
            <a:r>
              <a:rPr lang="de-CH" altLang="en-US" sz="2600" dirty="0"/>
              <a:t>in RS </a:t>
            </a:r>
            <a:r>
              <a:rPr lang="de-CH" altLang="en-US" sz="2600" dirty="0" err="1"/>
              <a:t>background</a:t>
            </a:r>
            <a:r>
              <a:rPr lang="de-CH" altLang="en-US" sz="2600" dirty="0"/>
              <a:t/>
            </a:r>
            <a:br>
              <a:rPr lang="de-CH" altLang="en-US" sz="2600" dirty="0"/>
            </a:br>
            <a:r>
              <a:rPr lang="de-CH" altLang="en-US" dirty="0">
                <a:solidFill>
                  <a:srgbClr val="004986"/>
                </a:solidFill>
              </a:rPr>
              <a:t>M. Blanke, AC, </a:t>
            </a:r>
            <a:r>
              <a:rPr lang="it-IT" dirty="0" err="1">
                <a:solidFill>
                  <a:srgbClr val="004986"/>
                </a:solidFill>
              </a:rPr>
              <a:t>arXiv</a:t>
            </a:r>
            <a:r>
              <a:rPr lang="it-IT" dirty="0">
                <a:solidFill>
                  <a:srgbClr val="004986"/>
                </a:solidFill>
              </a:rPr>
              <a:t>:</a:t>
            </a:r>
            <a:r>
              <a:rPr lang="de-CH" dirty="0">
                <a:solidFill>
                  <a:srgbClr val="004986"/>
                </a:solidFill>
              </a:rPr>
              <a:t>1801.07256</a:t>
            </a:r>
            <a:endParaRPr lang="de-CH" altLang="en-US" dirty="0">
              <a:solidFill>
                <a:srgbClr val="004986"/>
              </a:solidFill>
            </a:endParaRPr>
          </a:p>
          <a:p>
            <a:endParaRPr lang="de-CH" altLang="en-US" sz="26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0" y="5949280"/>
            <a:ext cx="9144000" cy="717920"/>
            <a:chOff x="42194" y="1460"/>
            <a:chExt cx="6223298" cy="1281906"/>
          </a:xfrm>
        </p:grpSpPr>
        <p:sp>
          <p:nvSpPr>
            <p:cNvPr id="20" name="Rounded Rectangle 19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42194" y="268701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/>
                <a:t>Good solution, but challenging UV completion</a:t>
              </a:r>
            </a:p>
          </p:txBody>
        </p:sp>
      </p:grpSp>
      <p:pic>
        <p:nvPicPr>
          <p:cNvPr id="7" name="Picture 2" descr="Bildergebnis für uzh 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27692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/>
          <p:cNvSpPr/>
          <p:nvPr/>
        </p:nvSpPr>
        <p:spPr bwMode="auto">
          <a:xfrm>
            <a:off x="7164288" y="183862"/>
            <a:ext cx="1944216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8461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3962" y="1053417"/>
            <a:ext cx="5027902" cy="453769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solidFill>
                  <a:srgbClr val="004986"/>
                </a:solidFill>
              </a:rPr>
              <a:t>τ</a:t>
            </a:r>
            <a:r>
              <a:rPr lang="el-GR" dirty="0" smtClean="0">
                <a:solidFill>
                  <a:srgbClr val="00498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→μνν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-2412776" y="4470637"/>
            <a:ext cx="61926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2340884" y="2089200"/>
            <a:ext cx="4648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1" name="Group 19"/>
          <p:cNvGrpSpPr/>
          <p:nvPr/>
        </p:nvGrpSpPr>
        <p:grpSpPr>
          <a:xfrm>
            <a:off x="-16532" y="5877272"/>
            <a:ext cx="9144000" cy="658582"/>
            <a:chOff x="42194" y="-37789"/>
            <a:chExt cx="6223298" cy="1281906"/>
          </a:xfrm>
        </p:grpSpPr>
        <p:sp>
          <p:nvSpPr>
            <p:cNvPr id="12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≈2</a:t>
              </a:r>
              <a:r>
                <a:rPr lang="el-GR" sz="3200" dirty="0" smtClean="0"/>
                <a:t>σ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hint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for</a:t>
              </a:r>
              <a:r>
                <a:rPr lang="de-DE" sz="3200" dirty="0" smtClean="0"/>
                <a:t> LFUV in tau </a:t>
              </a:r>
              <a:r>
                <a:rPr lang="de-DE" sz="3200" dirty="0" err="1" smtClean="0"/>
                <a:t>decays</a:t>
              </a:r>
              <a:endParaRPr lang="en-GB" sz="3200" dirty="0"/>
            </a:p>
          </p:txBody>
        </p:sp>
      </p:grpSp>
      <p:pic>
        <p:nvPicPr>
          <p:cNvPr id="20" name="Picture 2" descr="Bildergebnis für uzh logo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1"/>
          <p:cNvSpPr>
            <a:spLocks noChangeArrowheads="1"/>
          </p:cNvSpPr>
          <p:nvPr/>
        </p:nvSpPr>
        <p:spPr bwMode="auto">
          <a:xfrm>
            <a:off x="468312" y="981075"/>
            <a:ext cx="8346949" cy="4680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600" dirty="0" smtClean="0">
                <a:latin typeface="Arial" panose="020B0604020202020204" pitchFamily="34" charset="0"/>
              </a:rPr>
              <a:t>Ratios of </a:t>
            </a:r>
            <a:r>
              <a:rPr lang="en-GB" altLang="en-US" sz="2600" dirty="0" err="1" smtClean="0">
                <a:latin typeface="Arial" panose="020B0604020202020204" pitchFamily="34" charset="0"/>
              </a:rPr>
              <a:t>leptonic</a:t>
            </a:r>
            <a:r>
              <a:rPr lang="en-GB" altLang="en-US" sz="2600" dirty="0" smtClean="0">
                <a:latin typeface="Arial" panose="020B0604020202020204" pitchFamily="34" charset="0"/>
              </a:rPr>
              <a:t/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tau decays</a:t>
            </a: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10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600" dirty="0" smtClean="0">
                <a:latin typeface="Arial" panose="020B0604020202020204" pitchFamily="34" charset="0"/>
              </a:rPr>
              <a:t>NP in muon decay too </a:t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constrained from EW data</a:t>
            </a: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700" dirty="0">
              <a:latin typeface="Arial" panose="020B0604020202020204" pitchFamily="34" charset="0"/>
            </a:endParaRPr>
          </a:p>
          <a:p>
            <a:pPr marL="0" indent="0" eaLnBrk="1" hangingPunct="1">
              <a:lnSpc>
                <a:spcPct val="110000"/>
              </a:lnSpc>
              <a:spcBef>
                <a:spcPct val="25000"/>
              </a:spcBef>
              <a:buSzPct val="100000"/>
              <a:buNone/>
              <a:defRPr/>
            </a:pPr>
            <a:endParaRPr lang="en-GB" altLang="en-US" sz="27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700" dirty="0" smtClean="0">
              <a:latin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7617906"/>
              </p:ext>
            </p:extLst>
          </p:nvPr>
        </p:nvGraphicFramePr>
        <p:xfrm>
          <a:off x="482197" y="1916322"/>
          <a:ext cx="3152775" cy="294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359" name="Equation" r:id="rId7" imgW="2171520" imgH="2031840" progId="Equation.DSMT4">
                  <p:embed/>
                </p:oleObj>
              </mc:Choice>
              <mc:Fallback>
                <p:oleObj name="Equation" r:id="rId7" imgW="2171520" imgH="2031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2197" y="1916322"/>
                        <a:ext cx="3152775" cy="294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02307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06" y="3573016"/>
            <a:ext cx="4030794" cy="1942655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solidFill>
                  <a:srgbClr val="004986"/>
                </a:solidFill>
              </a:rPr>
              <a:t>τ</a:t>
            </a:r>
            <a:r>
              <a:rPr lang="el-GR" dirty="0">
                <a:solidFill>
                  <a:srgbClr val="00498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→μνν</a:t>
            </a:r>
            <a:endParaRPr lang="en-GB" dirty="0">
              <a:solidFill>
                <a:srgbClr val="00498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grpSp>
        <p:nvGrpSpPr>
          <p:cNvPr id="9" name="Group 9"/>
          <p:cNvGrpSpPr/>
          <p:nvPr/>
        </p:nvGrpSpPr>
        <p:grpSpPr>
          <a:xfrm>
            <a:off x="44155" y="5949280"/>
            <a:ext cx="9144000" cy="554764"/>
            <a:chOff x="42194" y="1460"/>
            <a:chExt cx="6223298" cy="1281906"/>
          </a:xfrm>
        </p:grpSpPr>
        <p:sp>
          <p:nvSpPr>
            <p:cNvPr id="10" name="Rounded Rectangle 10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  <a:ln>
              <a:solidFill>
                <a:srgbClr val="004986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4</a:t>
              </a:r>
              <a:r>
                <a:rPr lang="el-GR" sz="3200" dirty="0" smtClean="0"/>
                <a:t>σ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hint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for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modified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neutrino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couplings</a:t>
              </a:r>
              <a:endParaRPr lang="en-GB" sz="3200" dirty="0"/>
            </a:p>
          </p:txBody>
        </p:sp>
      </p:grpSp>
      <p:sp>
        <p:nvSpPr>
          <p:cNvPr id="12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951585"/>
            <a:ext cx="4144413" cy="3009972"/>
          </a:xfrm>
        </p:spPr>
        <p:txBody>
          <a:bodyPr/>
          <a:lstStyle/>
          <a:p>
            <a:r>
              <a:rPr lang="de-DE" altLang="en-US" sz="2800" dirty="0" smtClean="0"/>
              <a:t>L</a:t>
            </a:r>
            <a:r>
              <a:rPr lang="el-GR" altLang="en-US" sz="2800" baseline="-25000" dirty="0" smtClean="0"/>
              <a:t>μ</a:t>
            </a:r>
            <a:r>
              <a:rPr lang="de-DE" altLang="en-US" sz="2800" dirty="0" smtClean="0"/>
              <a:t>-L</a:t>
            </a:r>
            <a:r>
              <a:rPr lang="el-GR" altLang="en-US" sz="2800" baseline="-25000" dirty="0" smtClean="0"/>
              <a:t>τ</a:t>
            </a:r>
            <a:r>
              <a:rPr lang="de-DE" altLang="en-US" sz="2800" dirty="0" smtClean="0"/>
              <a:t> Z‘ (box </a:t>
            </a:r>
            <a:r>
              <a:rPr lang="de-DE" altLang="en-US" sz="2800" dirty="0" err="1" smtClean="0"/>
              <a:t>diagrams</a:t>
            </a:r>
            <a:r>
              <a:rPr lang="de-DE" altLang="en-US" sz="2800" dirty="0" smtClean="0"/>
              <a:t>)</a:t>
            </a:r>
          </a:p>
          <a:p>
            <a:r>
              <a:rPr lang="de-DE" altLang="en-US" sz="2800" dirty="0" smtClean="0"/>
              <a:t>LFV </a:t>
            </a:r>
            <a:r>
              <a:rPr lang="de-DE" altLang="en-US" sz="2800" dirty="0" err="1" smtClean="0"/>
              <a:t>violating</a:t>
            </a:r>
            <a:r>
              <a:rPr lang="de-DE" altLang="en-US" sz="2800" dirty="0" smtClean="0"/>
              <a:t> Z‘</a:t>
            </a:r>
          </a:p>
          <a:p>
            <a:r>
              <a:rPr lang="de-DE" altLang="en-US" sz="2800" dirty="0" err="1" smtClean="0"/>
              <a:t>Modified</a:t>
            </a:r>
            <a:r>
              <a:rPr lang="de-DE" altLang="en-US" sz="2800" dirty="0" smtClean="0"/>
              <a:t> </a:t>
            </a:r>
            <a:r>
              <a:rPr lang="de-DE" altLang="en-US" sz="2800" dirty="0" err="1" smtClean="0"/>
              <a:t>Wl</a:t>
            </a:r>
            <a:r>
              <a:rPr lang="de-DE" altLang="en-US" sz="2800" dirty="0" err="1">
                <a:latin typeface="Calibri" panose="020F0502020204030204" pitchFamily="34" charset="0"/>
                <a:cs typeface="Calibri" panose="020F0502020204030204" pitchFamily="34" charset="0"/>
              </a:rPr>
              <a:t>ν</a:t>
            </a:r>
            <a:r>
              <a:rPr lang="de-DE" altLang="en-US" sz="2800" dirty="0" smtClean="0"/>
              <a:t> </a:t>
            </a:r>
            <a:r>
              <a:rPr lang="de-DE" altLang="en-US" sz="2800" dirty="0" err="1" smtClean="0"/>
              <a:t>couplings</a:t>
            </a:r>
            <a:endParaRPr lang="de-DE" altLang="en-US" sz="2800" dirty="0" smtClean="0"/>
          </a:p>
          <a:p>
            <a:r>
              <a:rPr lang="de-DE" altLang="en-US" sz="2800" dirty="0" smtClean="0"/>
              <a:t>W‘</a:t>
            </a:r>
          </a:p>
          <a:p>
            <a:r>
              <a:rPr lang="de-DE" altLang="en-US" sz="2800" dirty="0" err="1"/>
              <a:t>Singly</a:t>
            </a:r>
            <a:r>
              <a:rPr lang="de-DE" altLang="en-US" sz="2800" dirty="0"/>
              <a:t> </a:t>
            </a:r>
            <a:r>
              <a:rPr lang="de-DE" altLang="en-US" sz="2800" dirty="0" err="1"/>
              <a:t>charged</a:t>
            </a:r>
            <a:r>
              <a:rPr lang="de-DE" altLang="en-US" sz="2800" dirty="0"/>
              <a:t> </a:t>
            </a:r>
            <a:r>
              <a:rPr lang="de-DE" altLang="en-US" sz="2800" dirty="0" err="1" smtClean="0"/>
              <a:t>scalar</a:t>
            </a:r>
            <a:r>
              <a:rPr lang="de-DE" altLang="en-US" sz="2800" dirty="0"/>
              <a:t/>
            </a:r>
            <a:br>
              <a:rPr lang="de-DE" altLang="en-US" sz="2800" dirty="0"/>
            </a:br>
            <a:endParaRPr lang="de-DE" altLang="en-US" sz="2800" dirty="0" smtClean="0">
              <a:latin typeface="Calibri"/>
            </a:endParaRPr>
          </a:p>
        </p:txBody>
      </p:sp>
      <p:sp>
        <p:nvSpPr>
          <p:cNvPr id="38" name="Rechteck 37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1340768"/>
            <a:ext cx="4650776" cy="4214027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4499992" y="5513230"/>
            <a:ext cx="44905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4986"/>
                </a:solidFill>
              </a:rPr>
              <a:t>A.C., F. Kirk</a:t>
            </a:r>
            <a:r>
              <a:rPr lang="en-GB" sz="1400" dirty="0">
                <a:solidFill>
                  <a:srgbClr val="004986"/>
                </a:solidFill>
              </a:rPr>
              <a:t>, C</a:t>
            </a:r>
            <a:r>
              <a:rPr lang="en-GB" sz="1400" dirty="0" smtClean="0">
                <a:solidFill>
                  <a:srgbClr val="004986"/>
                </a:solidFill>
              </a:rPr>
              <a:t>. </a:t>
            </a:r>
            <a:r>
              <a:rPr lang="en-GB" sz="1400" dirty="0" err="1" smtClean="0">
                <a:solidFill>
                  <a:srgbClr val="004986"/>
                </a:solidFill>
              </a:rPr>
              <a:t>Manzari</a:t>
            </a:r>
            <a:r>
              <a:rPr lang="en-GB" sz="1400" dirty="0" smtClean="0">
                <a:solidFill>
                  <a:srgbClr val="004986"/>
                </a:solidFill>
              </a:rPr>
              <a:t>, L. </a:t>
            </a:r>
            <a:r>
              <a:rPr lang="en-GB" sz="1400" dirty="0" err="1" smtClean="0">
                <a:solidFill>
                  <a:srgbClr val="004986"/>
                </a:solidFill>
              </a:rPr>
              <a:t>Panizzi</a:t>
            </a:r>
            <a:r>
              <a:rPr lang="en-GB" sz="1400" dirty="0" smtClean="0">
                <a:solidFill>
                  <a:srgbClr val="004986"/>
                </a:solidFill>
              </a:rPr>
              <a:t>, arXiv:2012.09845</a:t>
            </a:r>
            <a:endParaRPr lang="en-GB" sz="1400" dirty="0">
              <a:solidFill>
                <a:srgbClr val="004986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632280" y="1074556"/>
            <a:ext cx="51480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4986"/>
                </a:solidFill>
              </a:rPr>
              <a:t>Singly charged scalar</a:t>
            </a:r>
            <a:endParaRPr lang="en-GB" dirty="0">
              <a:solidFill>
                <a:srgbClr val="004986"/>
              </a:solidFill>
            </a:endParaRPr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463359"/>
              </p:ext>
            </p:extLst>
          </p:nvPr>
        </p:nvGraphicFramePr>
        <p:xfrm>
          <a:off x="316106" y="3735310"/>
          <a:ext cx="3175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33" name="Equation" r:id="rId5" imgW="126720" imgH="139680" progId="Equation.DSMT4">
                  <p:embed/>
                </p:oleObj>
              </mc:Choice>
              <mc:Fallback>
                <p:oleObj name="Equation" r:id="rId5" imgW="12672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6106" y="3735310"/>
                        <a:ext cx="317500" cy="304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1515880"/>
              </p:ext>
            </p:extLst>
          </p:nvPr>
        </p:nvGraphicFramePr>
        <p:xfrm>
          <a:off x="3875301" y="4377031"/>
          <a:ext cx="381000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34" name="Equation" r:id="rId7" imgW="152280" imgH="164880" progId="Equation.DSMT4">
                  <p:embed/>
                </p:oleObj>
              </mc:Choice>
              <mc:Fallback>
                <p:oleObj name="Equation" r:id="rId7" imgW="152280" imgH="1648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875301" y="4377031"/>
                        <a:ext cx="381000" cy="3603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7395697"/>
              </p:ext>
            </p:extLst>
          </p:nvPr>
        </p:nvGraphicFramePr>
        <p:xfrm>
          <a:off x="3813175" y="3646488"/>
          <a:ext cx="44450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35" name="Equation" r:id="rId9" imgW="177480" imgH="241200" progId="Equation.DSMT4">
                  <p:embed/>
                </p:oleObj>
              </mc:Choice>
              <mc:Fallback>
                <p:oleObj name="Equation" r:id="rId9" imgW="17748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813175" y="3646488"/>
                        <a:ext cx="444500" cy="527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1334295"/>
              </p:ext>
            </p:extLst>
          </p:nvPr>
        </p:nvGraphicFramePr>
        <p:xfrm>
          <a:off x="3917950" y="4997450"/>
          <a:ext cx="41275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36" name="Equation" r:id="rId11" imgW="164880" imgH="228600" progId="Equation.DSMT4">
                  <p:embed/>
                </p:oleObj>
              </mc:Choice>
              <mc:Fallback>
                <p:oleObj name="Equation" r:id="rId11" imgW="164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917950" y="4997450"/>
                        <a:ext cx="412750" cy="4984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k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434534"/>
              </p:ext>
            </p:extLst>
          </p:nvPr>
        </p:nvGraphicFramePr>
        <p:xfrm>
          <a:off x="1542869" y="4291907"/>
          <a:ext cx="47625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37" name="Equation" r:id="rId13" imgW="190440" imgH="228600" progId="Equation.DSMT4">
                  <p:embed/>
                </p:oleObj>
              </mc:Choice>
              <mc:Fallback>
                <p:oleObj name="Equation" r:id="rId13" imgW="1904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42869" y="4291907"/>
                        <a:ext cx="476250" cy="4984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776687"/>
              </p:ext>
            </p:extLst>
          </p:nvPr>
        </p:nvGraphicFramePr>
        <p:xfrm>
          <a:off x="1554163" y="3373438"/>
          <a:ext cx="53975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38" name="Equation" r:id="rId15" imgW="215640" imgH="228600" progId="Equation.DSMT4">
                  <p:embed/>
                </p:oleObj>
              </mc:Choice>
              <mc:Fallback>
                <p:oleObj name="Equation" r:id="rId15" imgW="2156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54163" y="3373438"/>
                        <a:ext cx="539750" cy="4984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k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203643"/>
              </p:ext>
            </p:extLst>
          </p:nvPr>
        </p:nvGraphicFramePr>
        <p:xfrm>
          <a:off x="1919823" y="4733925"/>
          <a:ext cx="53975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539" name="Equation" r:id="rId17" imgW="215640" imgH="241200" progId="Equation.DSMT4">
                  <p:embed/>
                </p:oleObj>
              </mc:Choice>
              <mc:Fallback>
                <p:oleObj name="Equation" r:id="rId17" imgW="2156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919823" y="4733925"/>
                        <a:ext cx="539750" cy="527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90062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29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926578"/>
            <a:ext cx="5061348" cy="4936186"/>
          </a:xfrm>
          <a:prstGeom prst="rect">
            <a:avLst/>
          </a:prstGeom>
        </p:spPr>
      </p:pic>
      <p:sp>
        <p:nvSpPr>
          <p:cNvPr id="13" name="Title 3"/>
          <p:cNvSpPr txBox="1">
            <a:spLocks/>
          </p:cNvSpPr>
          <p:nvPr/>
        </p:nvSpPr>
        <p:spPr bwMode="auto">
          <a:xfrm>
            <a:off x="493057" y="189505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dirty="0" smtClean="0"/>
              <a:t>Vector Triplet in </a:t>
            </a:r>
            <a:r>
              <a:rPr lang="en-GB" sz="3600" dirty="0" smtClean="0"/>
              <a:t>R(</a:t>
            </a:r>
            <a:r>
              <a:rPr lang="en-GB" sz="3600" dirty="0" err="1" smtClean="0"/>
              <a:t>V</a:t>
            </a:r>
            <a:r>
              <a:rPr lang="en-GB" sz="3600" baseline="-25000" dirty="0" err="1" smtClean="0"/>
              <a:t>us</a:t>
            </a:r>
            <a:r>
              <a:rPr lang="en-GB" sz="3600" dirty="0" smtClean="0"/>
              <a:t>) &amp; </a:t>
            </a:r>
            <a:r>
              <a:rPr lang="en-GB" sz="3600" dirty="0" err="1"/>
              <a:t>b→</a:t>
            </a:r>
            <a:r>
              <a:rPr lang="en-GB" sz="3600" dirty="0" err="1" smtClean="0"/>
              <a:t>sll</a:t>
            </a:r>
            <a:r>
              <a:rPr lang="en-GB" sz="3600" dirty="0" smtClean="0"/>
              <a:t> </a:t>
            </a:r>
            <a:r>
              <a:rPr lang="en-GB" dirty="0" smtClean="0"/>
              <a:t> </a:t>
            </a:r>
            <a:endParaRPr lang="en-GB" dirty="0"/>
          </a:p>
        </p:txBody>
      </p:sp>
      <p:grpSp>
        <p:nvGrpSpPr>
          <p:cNvPr id="17" name="Group 17"/>
          <p:cNvGrpSpPr/>
          <p:nvPr/>
        </p:nvGrpSpPr>
        <p:grpSpPr>
          <a:xfrm>
            <a:off x="409575" y="5736383"/>
            <a:ext cx="8554913" cy="1066588"/>
            <a:chOff x="2250" y="-1597616"/>
            <a:chExt cx="6091499" cy="3600400"/>
          </a:xfrm>
        </p:grpSpPr>
        <p:sp>
          <p:nvSpPr>
            <p:cNvPr id="18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Common explanation possible</a:t>
              </a:r>
              <a:endParaRPr lang="en-GB" sz="3200" dirty="0"/>
            </a:p>
          </p:txBody>
        </p:sp>
      </p:grpSp>
      <p:sp>
        <p:nvSpPr>
          <p:cNvPr id="20" name="Rechteck 19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67544" y="995181"/>
            <a:ext cx="8496300" cy="51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+mn-lt"/>
              </a:rPr>
              <a:t>Region preferred by</a:t>
            </a:r>
            <a:br>
              <a:rPr lang="en-GB" altLang="en-US" sz="2800" dirty="0" smtClean="0">
                <a:latin typeface="+mn-lt"/>
              </a:rPr>
            </a:br>
            <a:r>
              <a:rPr lang="en-GB" altLang="en-US" sz="2800" dirty="0" smtClean="0">
                <a:latin typeface="+mn-lt"/>
              </a:rPr>
              <a:t>EW fit overlaps with</a:t>
            </a:r>
            <a:br>
              <a:rPr lang="en-GB" altLang="en-US" sz="2800" dirty="0" smtClean="0">
                <a:latin typeface="+mn-lt"/>
              </a:rPr>
            </a:br>
            <a:r>
              <a:rPr lang="en-GB" altLang="en-US" sz="2800" dirty="0" err="1" smtClean="0">
                <a:latin typeface="+mn-lt"/>
              </a:rPr>
              <a:t>b</a:t>
            </a:r>
            <a:r>
              <a:rPr lang="en-GB" alt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→sll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region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Correlations </a:t>
            </a:r>
            <a:b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en-GB" altLang="en-US" sz="2800" dirty="0" smtClean="0">
                <a:latin typeface="+mn-lt"/>
              </a:rPr>
              <a:t/>
            </a:r>
            <a:br>
              <a:rPr lang="en-GB" altLang="en-US" sz="2800" dirty="0" smtClean="0">
                <a:latin typeface="+mn-lt"/>
              </a:rPr>
            </a:br>
            <a:r>
              <a:rPr lang="en-GB" altLang="en-US" sz="2800" dirty="0" smtClean="0">
                <a:latin typeface="+mn-lt"/>
              </a:rPr>
              <a:t>e.g. π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alt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μν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/π→</a:t>
            </a:r>
            <a:r>
              <a:rPr lang="en-GB" altLang="en-US" sz="28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eν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and R(K</a:t>
            </a:r>
            <a:r>
              <a:rPr lang="en-GB" altLang="en-US" sz="28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*</a:t>
            </a:r>
            <a:r>
              <a:rPr lang="en-GB" altLang="en-US" sz="28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) are </a:t>
            </a:r>
            <a:b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predicted</a:t>
            </a: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Global fit significantly</a:t>
            </a:r>
            <a:b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altLang="en-US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improved</a:t>
            </a:r>
          </a:p>
        </p:txBody>
      </p:sp>
    </p:spTree>
    <p:extLst>
      <p:ext uri="{BB962C8B-B14F-4D97-AF65-F5344CB8AC3E}">
        <p14:creationId xmlns:p14="http://schemas.microsoft.com/office/powerpoint/2010/main" val="25828182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21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25" name="Inhaltsplatzhalter 1"/>
          <p:cNvSpPr>
            <a:spLocks noGrp="1"/>
          </p:cNvSpPr>
          <p:nvPr>
            <p:ph sz="quarter" idx="13"/>
          </p:nvPr>
        </p:nvSpPr>
        <p:spPr>
          <a:xfrm>
            <a:off x="442284" y="989941"/>
            <a:ext cx="8318542" cy="5448449"/>
          </a:xfrm>
        </p:spPr>
        <p:txBody>
          <a:bodyPr/>
          <a:lstStyle/>
          <a:p>
            <a:r>
              <a:rPr lang="en-US" sz="3200" dirty="0"/>
              <a:t>Improve</a:t>
            </a:r>
          </a:p>
          <a:p>
            <a:pPr lvl="1"/>
            <a:r>
              <a:rPr lang="en-US" sz="3200" dirty="0" smtClean="0">
                <a:cs typeface="Times New Roman"/>
              </a:rPr>
              <a:t> </a:t>
            </a:r>
            <a:r>
              <a:rPr lang="en-US" sz="3200" dirty="0" smtClean="0">
                <a:solidFill>
                  <a:srgbClr val="C50006"/>
                </a:solidFill>
                <a:cs typeface="Times New Roman"/>
              </a:rPr>
              <a:t>R(</a:t>
            </a:r>
            <a:r>
              <a:rPr lang="el-GR" sz="3200" dirty="0">
                <a:solidFill>
                  <a:srgbClr val="C50006"/>
                </a:solidFill>
                <a:cs typeface="Times New Roman"/>
              </a:rPr>
              <a:t>π</a:t>
            </a:r>
            <a:r>
              <a:rPr lang="en-US" sz="3200" dirty="0" smtClean="0">
                <a:solidFill>
                  <a:srgbClr val="C50006"/>
                </a:solidFill>
                <a:cs typeface="Times New Roman"/>
              </a:rPr>
              <a:t>)=</a:t>
            </a:r>
            <a:r>
              <a:rPr lang="el-GR" sz="3200" dirty="0" smtClean="0">
                <a:solidFill>
                  <a:srgbClr val="C50006"/>
                </a:solidFill>
                <a:cs typeface="Times New Roman"/>
              </a:rPr>
              <a:t>π→µν</a:t>
            </a:r>
            <a:r>
              <a:rPr lang="en-US" sz="3200" dirty="0" smtClean="0">
                <a:solidFill>
                  <a:srgbClr val="C50006"/>
                </a:solidFill>
                <a:cs typeface="Times New Roman"/>
              </a:rPr>
              <a:t>/</a:t>
            </a:r>
            <a:r>
              <a:rPr lang="el-GR" sz="3200" dirty="0">
                <a:solidFill>
                  <a:srgbClr val="C50006"/>
                </a:solidFill>
                <a:cs typeface="Times New Roman"/>
              </a:rPr>
              <a:t>π</a:t>
            </a:r>
            <a:r>
              <a:rPr lang="el-GR" sz="3200" dirty="0" smtClean="0">
                <a:solidFill>
                  <a:srgbClr val="C50006"/>
                </a:solidFill>
                <a:cs typeface="Times New Roman"/>
              </a:rPr>
              <a:t>→</a:t>
            </a:r>
            <a:r>
              <a:rPr lang="de-CH" sz="3200" dirty="0" smtClean="0">
                <a:solidFill>
                  <a:srgbClr val="C50006"/>
                </a:solidFill>
                <a:cs typeface="Times New Roman"/>
              </a:rPr>
              <a:t>e</a:t>
            </a:r>
            <a:r>
              <a:rPr lang="el-GR" sz="3200" dirty="0" smtClean="0">
                <a:solidFill>
                  <a:srgbClr val="C50006"/>
                </a:solidFill>
                <a:cs typeface="Times New Roman"/>
              </a:rPr>
              <a:t>ν</a:t>
            </a:r>
            <a:endParaRPr lang="en-US" sz="3200" dirty="0" smtClean="0">
              <a:solidFill>
                <a:srgbClr val="C50006"/>
              </a:solidFill>
            </a:endParaRPr>
          </a:p>
          <a:p>
            <a:pPr lvl="1"/>
            <a:r>
              <a:rPr lang="en-US" sz="3200" dirty="0"/>
              <a:t> </a:t>
            </a:r>
            <a:r>
              <a:rPr lang="en-US" sz="3200" dirty="0" smtClean="0">
                <a:solidFill>
                  <a:srgbClr val="004986"/>
                </a:solidFill>
              </a:rPr>
              <a:t>Pion beta decay </a:t>
            </a:r>
            <a:r>
              <a:rPr lang="el-GR" sz="3200" dirty="0" smtClean="0">
                <a:solidFill>
                  <a:srgbClr val="004986"/>
                </a:solidFill>
                <a:cs typeface="Times New Roman"/>
              </a:rPr>
              <a:t>π</a:t>
            </a:r>
            <a:r>
              <a:rPr lang="en-US" sz="3200" baseline="30000" dirty="0">
                <a:solidFill>
                  <a:srgbClr val="004986"/>
                </a:solidFill>
                <a:cs typeface="Times New Roman"/>
              </a:rPr>
              <a:t>+</a:t>
            </a:r>
            <a:r>
              <a:rPr lang="el-GR" sz="3200" dirty="0" smtClean="0">
                <a:solidFill>
                  <a:srgbClr val="004986"/>
                </a:solidFill>
                <a:cs typeface="Times New Roman"/>
              </a:rPr>
              <a:t>→</a:t>
            </a:r>
            <a:r>
              <a:rPr lang="el-GR" sz="3200" dirty="0">
                <a:solidFill>
                  <a:srgbClr val="004986"/>
                </a:solidFill>
                <a:cs typeface="Times New Roman"/>
              </a:rPr>
              <a:t> </a:t>
            </a:r>
            <a:r>
              <a:rPr lang="el-GR" sz="3200" dirty="0" smtClean="0">
                <a:solidFill>
                  <a:srgbClr val="004986"/>
                </a:solidFill>
                <a:cs typeface="Times New Roman"/>
              </a:rPr>
              <a:t>π</a:t>
            </a:r>
            <a:r>
              <a:rPr lang="en-US" sz="3200" baseline="30000" dirty="0">
                <a:solidFill>
                  <a:srgbClr val="004986"/>
                </a:solidFill>
                <a:cs typeface="Times New Roman"/>
              </a:rPr>
              <a:t>0</a:t>
            </a:r>
            <a:r>
              <a:rPr lang="en-US" sz="3200" dirty="0" smtClean="0">
                <a:solidFill>
                  <a:srgbClr val="004986"/>
                </a:solidFill>
                <a:cs typeface="Times New Roman"/>
              </a:rPr>
              <a:t>e</a:t>
            </a:r>
            <a:r>
              <a:rPr lang="el-GR" sz="3200" dirty="0" smtClean="0">
                <a:solidFill>
                  <a:srgbClr val="004986"/>
                </a:solidFill>
                <a:cs typeface="Times New Roman"/>
              </a:rPr>
              <a:t>ν</a:t>
            </a:r>
            <a:endParaRPr lang="en-US" sz="3200" dirty="0">
              <a:solidFill>
                <a:srgbClr val="004986"/>
              </a:solidFill>
            </a:endParaRPr>
          </a:p>
          <a:p>
            <a:pPr marL="177800" lvl="1" indent="0">
              <a:buNone/>
            </a:pPr>
            <a:r>
              <a:rPr lang="en-US" sz="3200" dirty="0" smtClean="0"/>
              <a:t>by an order of magnitude compare to current limits</a:t>
            </a:r>
          </a:p>
          <a:p>
            <a:r>
              <a:rPr lang="en-US" sz="3200" dirty="0" smtClean="0"/>
              <a:t>Provide most </a:t>
            </a:r>
            <a:r>
              <a:rPr lang="en-US" sz="3200" dirty="0"/>
              <a:t>precise test of</a:t>
            </a:r>
          </a:p>
          <a:p>
            <a:pPr lvl="1"/>
            <a:r>
              <a:rPr lang="en-US" sz="3200" dirty="0" smtClean="0">
                <a:cs typeface="Times New Roman"/>
              </a:rPr>
              <a:t> </a:t>
            </a:r>
            <a:r>
              <a:rPr lang="el-GR" sz="3200" dirty="0" smtClean="0">
                <a:solidFill>
                  <a:srgbClr val="C00000"/>
                </a:solidFill>
                <a:cs typeface="Times New Roman"/>
              </a:rPr>
              <a:t>µ</a:t>
            </a:r>
            <a:r>
              <a:rPr lang="en-US" sz="3200" dirty="0" smtClean="0">
                <a:solidFill>
                  <a:srgbClr val="C00000"/>
                </a:solidFill>
                <a:cs typeface="Times New Roman"/>
              </a:rPr>
              <a:t>/e universality</a:t>
            </a:r>
          </a:p>
          <a:p>
            <a:pPr lvl="1"/>
            <a:r>
              <a:rPr lang="en-US" sz="3200" dirty="0" smtClean="0">
                <a:cs typeface="Times New Roman"/>
              </a:rPr>
              <a:t> </a:t>
            </a:r>
            <a:r>
              <a:rPr lang="en-US" sz="3200" dirty="0" smtClean="0">
                <a:solidFill>
                  <a:srgbClr val="004986"/>
                </a:solidFill>
                <a:cs typeface="Times New Roman"/>
              </a:rPr>
              <a:t>CKM </a:t>
            </a:r>
            <a:r>
              <a:rPr lang="en-US" sz="3200" dirty="0" err="1" smtClean="0">
                <a:solidFill>
                  <a:srgbClr val="004986"/>
                </a:solidFill>
                <a:cs typeface="Times New Roman"/>
              </a:rPr>
              <a:t>unitarity</a:t>
            </a:r>
            <a:endParaRPr lang="en-US" sz="3200" dirty="0" smtClean="0">
              <a:solidFill>
                <a:srgbClr val="004986"/>
              </a:solidFill>
            </a:endParaRPr>
          </a:p>
        </p:txBody>
      </p:sp>
      <p:pic>
        <p:nvPicPr>
          <p:cNvPr id="39" name="Picture 2" descr="Bildergebnis für uzh log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18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hteck 41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42284" y="212715"/>
            <a:ext cx="8388148" cy="508500"/>
          </a:xfrm>
        </p:spPr>
        <p:txBody>
          <a:bodyPr/>
          <a:lstStyle/>
          <a:p>
            <a:r>
              <a:rPr lang="de-CH" sz="3600" dirty="0" smtClean="0">
                <a:solidFill>
                  <a:srgbClr val="A50021"/>
                </a:solidFill>
              </a:rPr>
              <a:t>PIONEER Goals</a:t>
            </a:r>
            <a:endParaRPr lang="de-CH" sz="3600" dirty="0">
              <a:solidFill>
                <a:srgbClr val="A50021"/>
              </a:solidFill>
            </a:endParaRPr>
          </a:p>
        </p:txBody>
      </p:sp>
      <p:grpSp>
        <p:nvGrpSpPr>
          <p:cNvPr id="17" name="Group 17"/>
          <p:cNvGrpSpPr/>
          <p:nvPr/>
        </p:nvGrpSpPr>
        <p:grpSpPr>
          <a:xfrm>
            <a:off x="331982" y="4941168"/>
            <a:ext cx="8458525" cy="1897361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What is the impact of these measurements?</a:t>
              </a:r>
              <a:br>
                <a:rPr lang="en-GB" sz="3200" dirty="0" smtClean="0"/>
              </a:br>
              <a:r>
                <a:rPr lang="en-GB" sz="3200" dirty="0" smtClean="0"/>
                <a:t>Which New Physics can be found?</a:t>
              </a:r>
              <a:endParaRPr lang="en-GB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899889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199102"/>
            <a:ext cx="7738768" cy="508500"/>
          </a:xfrm>
        </p:spPr>
        <p:txBody>
          <a:bodyPr/>
          <a:lstStyle/>
          <a:p>
            <a:r>
              <a:rPr lang="en-GB" sz="3600" dirty="0" smtClean="0">
                <a:solidFill>
                  <a:srgbClr val="A50021"/>
                </a:solidFill>
              </a:rPr>
              <a:t>Hints for New Physics</a:t>
            </a:r>
            <a:endParaRPr lang="en-GB" sz="3600" dirty="0">
              <a:solidFill>
                <a:srgbClr val="A5002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21" name="Rechteck 24"/>
          <p:cNvSpPr/>
          <p:nvPr/>
        </p:nvSpPr>
        <p:spPr bwMode="auto">
          <a:xfrm>
            <a:off x="4759234" y="4804750"/>
            <a:ext cx="3971654" cy="24335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Foliennummernplatzhalter 13"/>
          <p:cNvSpPr txBox="1">
            <a:spLocks/>
          </p:cNvSpPr>
          <p:nvPr/>
        </p:nvSpPr>
        <p:spPr>
          <a:xfrm>
            <a:off x="-440626" y="6656298"/>
            <a:ext cx="1604500" cy="21602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Andreas </a:t>
            </a:r>
            <a:r>
              <a:rPr lang="de-DE" dirty="0" err="1" smtClean="0"/>
              <a:t>Crivellin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49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78" y="1680589"/>
            <a:ext cx="5792319" cy="463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/>
          <p:cNvSpPr/>
          <p:nvPr/>
        </p:nvSpPr>
        <p:spPr>
          <a:xfrm>
            <a:off x="1475656" y="1272058"/>
            <a:ext cx="36004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500" dirty="0" smtClean="0">
                <a:solidFill>
                  <a:srgbClr val="004986"/>
                </a:solidFill>
              </a:rPr>
              <a:t>AC, M. </a:t>
            </a:r>
            <a:r>
              <a:rPr lang="de-DE" sz="1500" dirty="0" err="1" smtClean="0">
                <a:solidFill>
                  <a:srgbClr val="004986"/>
                </a:solidFill>
              </a:rPr>
              <a:t>Hoferichter</a:t>
            </a:r>
            <a:r>
              <a:rPr lang="de-DE" sz="1500" dirty="0" smtClean="0">
                <a:solidFill>
                  <a:srgbClr val="004986"/>
                </a:solidFill>
              </a:rPr>
              <a:t>, Science </a:t>
            </a:r>
            <a:r>
              <a:rPr lang="de-DE" sz="1500" dirty="0">
                <a:solidFill>
                  <a:srgbClr val="004986"/>
                </a:solidFill>
              </a:rPr>
              <a:t>374 (2021)</a:t>
            </a:r>
          </a:p>
        </p:txBody>
      </p:sp>
      <p:grpSp>
        <p:nvGrpSpPr>
          <p:cNvPr id="11" name="Group 12"/>
          <p:cNvGrpSpPr/>
          <p:nvPr/>
        </p:nvGrpSpPr>
        <p:grpSpPr>
          <a:xfrm>
            <a:off x="5802726" y="1556792"/>
            <a:ext cx="1426980" cy="1368152"/>
            <a:chOff x="3206506" y="-12996"/>
            <a:chExt cx="1587832" cy="1587832"/>
          </a:xfrm>
        </p:grpSpPr>
        <p:sp>
          <p:nvSpPr>
            <p:cNvPr id="12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dirty="0" err="1" smtClean="0"/>
                <a:t>m</a:t>
              </a:r>
              <a:r>
                <a:rPr lang="en-GB" sz="2800" baseline="-25000" dirty="0" err="1" smtClean="0"/>
                <a:t>W</a:t>
              </a:r>
              <a:r>
                <a:rPr lang="en-GB" sz="2800" baseline="-25000" dirty="0" smtClean="0"/>
                <a:t/>
              </a:r>
              <a:br>
                <a:rPr lang="en-GB" sz="2800" baseline="-25000" dirty="0" smtClean="0"/>
              </a:br>
              <a:r>
                <a:rPr lang="en-GB" sz="2800" dirty="0" smtClean="0"/>
                <a:t>≈3-4</a:t>
              </a:r>
              <a:r>
                <a:rPr lang="el-GR" sz="2800" dirty="0" smtClean="0"/>
                <a:t>σ</a:t>
              </a:r>
              <a:endParaRPr lang="en-GB" sz="2800" kern="1200" dirty="0" smtClean="0"/>
            </a:p>
          </p:txBody>
        </p:sp>
      </p:grpSp>
      <p:grpSp>
        <p:nvGrpSpPr>
          <p:cNvPr id="14" name="Group 12"/>
          <p:cNvGrpSpPr/>
          <p:nvPr/>
        </p:nvGrpSpPr>
        <p:grpSpPr>
          <a:xfrm>
            <a:off x="7290728" y="1556792"/>
            <a:ext cx="1440160" cy="1359768"/>
            <a:chOff x="3206506" y="-12996"/>
            <a:chExt cx="1587832" cy="1587832"/>
          </a:xfrm>
        </p:grpSpPr>
        <p:sp>
          <p:nvSpPr>
            <p:cNvPr id="15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dirty="0" err="1" smtClean="0"/>
                <a:t>Z</a:t>
              </a:r>
              <a:r>
                <a:rPr lang="en-US" sz="2800" dirty="0" err="1" smtClean="0">
                  <a:latin typeface="Times New Roman"/>
                  <a:cs typeface="Times New Roman"/>
                </a:rPr>
                <a:t>→bb</a:t>
              </a:r>
              <a:endParaRPr lang="en-GB" sz="2800" kern="1200" dirty="0" smtClean="0"/>
            </a:p>
          </p:txBody>
        </p:sp>
      </p:grpSp>
      <p:grpSp>
        <p:nvGrpSpPr>
          <p:cNvPr id="22" name="Group 12"/>
          <p:cNvGrpSpPr/>
          <p:nvPr/>
        </p:nvGrpSpPr>
        <p:grpSpPr>
          <a:xfrm>
            <a:off x="6640084" y="3739623"/>
            <a:ext cx="1440160" cy="1359768"/>
            <a:chOff x="3206506" y="-12996"/>
            <a:chExt cx="1587832" cy="1587832"/>
          </a:xfrm>
        </p:grpSpPr>
        <p:sp>
          <p:nvSpPr>
            <p:cNvPr id="23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C50006"/>
            </a:solidFill>
            <a:ln>
              <a:solidFill>
                <a:srgbClr val="C00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l-GR" sz="2800" dirty="0" smtClean="0"/>
                <a:t>γγ</a:t>
              </a:r>
              <a:r>
                <a:rPr lang="en-US" sz="2800" dirty="0"/>
                <a:t/>
              </a:r>
              <a:br>
                <a:rPr lang="en-US" sz="2800" dirty="0"/>
              </a:br>
              <a:r>
                <a:rPr lang="el-GR" sz="2800" dirty="0" smtClean="0"/>
                <a:t>ττ</a:t>
              </a:r>
              <a:endParaRPr lang="en-GB" sz="2800" kern="1200" dirty="0" smtClean="0"/>
            </a:p>
          </p:txBody>
        </p:sp>
      </p:grpSp>
      <p:grpSp>
        <p:nvGrpSpPr>
          <p:cNvPr id="25" name="Group 12"/>
          <p:cNvGrpSpPr/>
          <p:nvPr/>
        </p:nvGrpSpPr>
        <p:grpSpPr>
          <a:xfrm>
            <a:off x="6619992" y="5215896"/>
            <a:ext cx="1440160" cy="1359768"/>
            <a:chOff x="3206506" y="-12996"/>
            <a:chExt cx="1587832" cy="1587832"/>
          </a:xfrm>
        </p:grpSpPr>
        <p:sp>
          <p:nvSpPr>
            <p:cNvPr id="27" name="Oval 13"/>
            <p:cNvSpPr/>
            <p:nvPr/>
          </p:nvSpPr>
          <p:spPr>
            <a:xfrm>
              <a:off x="3206506" y="-12996"/>
              <a:ext cx="1587832" cy="1587832"/>
            </a:xfrm>
            <a:prstGeom prst="ellipse">
              <a:avLst/>
            </a:prstGeom>
            <a:solidFill>
              <a:srgbClr val="C5000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Oval 4"/>
            <p:cNvSpPr/>
            <p:nvPr/>
          </p:nvSpPr>
          <p:spPr>
            <a:xfrm>
              <a:off x="3394673" y="232533"/>
              <a:ext cx="1122766" cy="112276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685" tIns="19685" rIns="19685" bIns="19685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dirty="0" smtClean="0"/>
                <a:t>bb</a:t>
              </a:r>
              <a:r>
                <a:rPr lang="el-GR" sz="2800" dirty="0" smtClean="0"/>
                <a:t>γγ</a:t>
              </a:r>
              <a:r>
                <a:rPr lang="en-US" sz="2800" dirty="0" smtClean="0"/>
                <a:t/>
              </a:r>
              <a:br>
                <a:rPr lang="en-US" sz="2800" dirty="0" smtClean="0"/>
              </a:br>
              <a:r>
                <a:rPr lang="en-US" sz="2800" dirty="0" smtClean="0"/>
                <a:t>WW</a:t>
              </a:r>
              <a:br>
                <a:rPr lang="en-US" sz="2800" dirty="0" smtClean="0"/>
              </a:br>
              <a:r>
                <a:rPr lang="en-US" sz="2800" dirty="0" err="1" smtClean="0"/>
                <a:t>jj</a:t>
              </a:r>
              <a:r>
                <a:rPr lang="en-US" sz="2800" dirty="0" smtClean="0"/>
                <a:t>(</a:t>
              </a:r>
              <a:r>
                <a:rPr lang="en-US" sz="2800" dirty="0" err="1" smtClean="0"/>
                <a:t>jj</a:t>
              </a:r>
              <a:r>
                <a:rPr lang="en-US" sz="2800" dirty="0" smtClean="0"/>
                <a:t>)</a:t>
              </a:r>
              <a:endParaRPr lang="en-GB" sz="2800" kern="1200" dirty="0" smtClean="0"/>
            </a:p>
          </p:txBody>
        </p:sp>
      </p:grpSp>
      <p:sp>
        <p:nvSpPr>
          <p:cNvPr id="29" name="Inhaltsplatzhalter 1"/>
          <p:cNvSpPr>
            <a:spLocks noGrp="1"/>
          </p:cNvSpPr>
          <p:nvPr>
            <p:ph sz="quarter" idx="13"/>
          </p:nvPr>
        </p:nvSpPr>
        <p:spPr>
          <a:xfrm>
            <a:off x="427587" y="1119918"/>
            <a:ext cx="8032845" cy="3009972"/>
          </a:xfrm>
        </p:spPr>
        <p:txBody>
          <a:bodyPr/>
          <a:lstStyle/>
          <a:p>
            <a:r>
              <a:rPr lang="de-DE" altLang="en-US" sz="3200" dirty="0" smtClean="0"/>
              <a:t>LFUV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2800" dirty="0" smtClean="0"/>
              <a:t> </a:t>
            </a:r>
            <a:endParaRPr lang="de-DE" altLang="en-US" sz="2800" dirty="0" smtClean="0">
              <a:latin typeface="Calibri"/>
            </a:endParaRPr>
          </a:p>
        </p:txBody>
      </p:sp>
      <p:sp>
        <p:nvSpPr>
          <p:cNvPr id="30" name="Inhaltsplatzhalter 1"/>
          <p:cNvSpPr txBox="1">
            <a:spLocks/>
          </p:cNvSpPr>
          <p:nvPr/>
        </p:nvSpPr>
        <p:spPr>
          <a:xfrm>
            <a:off x="5967287" y="980728"/>
            <a:ext cx="8032845" cy="30099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DE" altLang="en-US" sz="3200" dirty="0" smtClean="0"/>
              <a:t>EW observables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2800" dirty="0" smtClean="0"/>
              <a:t> </a:t>
            </a:r>
            <a:endParaRPr lang="de-DE" altLang="en-US" sz="2800" dirty="0" smtClean="0">
              <a:latin typeface="Calibri"/>
            </a:endParaRPr>
          </a:p>
        </p:txBody>
      </p:sp>
      <p:sp>
        <p:nvSpPr>
          <p:cNvPr id="31" name="Inhaltsplatzhalter 1"/>
          <p:cNvSpPr txBox="1">
            <a:spLocks/>
          </p:cNvSpPr>
          <p:nvPr/>
        </p:nvSpPr>
        <p:spPr>
          <a:xfrm>
            <a:off x="6159094" y="3212976"/>
            <a:ext cx="2733386" cy="30099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DE" altLang="en-US" sz="3200" dirty="0" err="1" smtClean="0"/>
              <a:t>Direct</a:t>
            </a:r>
            <a:r>
              <a:rPr lang="de-DE" altLang="en-US" sz="3200" dirty="0" smtClean="0"/>
              <a:t> </a:t>
            </a:r>
            <a:r>
              <a:rPr lang="de-DE" altLang="en-US" sz="3200" dirty="0" err="1" smtClean="0"/>
              <a:t>searches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 </a:t>
            </a:r>
            <a:endParaRPr lang="de-DE" altLang="en-US" sz="3200" dirty="0" smtClean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31252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208912" cy="5852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GB" sz="3200" dirty="0" err="1" smtClean="0">
                <a:solidFill>
                  <a:srgbClr val="A50021"/>
                </a:solidFill>
              </a:rPr>
              <a:t>Expanations</a:t>
            </a:r>
            <a:endParaRPr lang="en-GB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8056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>
                <a:solidFill>
                  <a:srgbClr val="A50021"/>
                </a:solidFill>
              </a:rPr>
              <a:t>Cabibbo</a:t>
            </a:r>
            <a:r>
              <a:rPr lang="de-CH" dirty="0" smtClean="0">
                <a:solidFill>
                  <a:srgbClr val="A50021"/>
                </a:solidFill>
              </a:rPr>
              <a:t> Angle </a:t>
            </a:r>
            <a:r>
              <a:rPr lang="de-CH" dirty="0" err="1" smtClean="0">
                <a:solidFill>
                  <a:srgbClr val="A50021"/>
                </a:solidFill>
              </a:rPr>
              <a:t>Anomaly</a:t>
            </a:r>
            <a:r>
              <a:rPr lang="de-CH" dirty="0" smtClean="0">
                <a:solidFill>
                  <a:srgbClr val="A50021"/>
                </a:solidFill>
              </a:rPr>
              <a:t> (CAA)</a:t>
            </a:r>
            <a:endParaRPr lang="en-GB" dirty="0">
              <a:solidFill>
                <a:srgbClr val="A5002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-2340884" y="2089200"/>
            <a:ext cx="4648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solidFill>
                <a:srgbClr val="004986"/>
              </a:solidFill>
            </a:endParaRPr>
          </a:p>
        </p:txBody>
      </p:sp>
      <p:grpSp>
        <p:nvGrpSpPr>
          <p:cNvPr id="11" name="Group 19"/>
          <p:cNvGrpSpPr/>
          <p:nvPr/>
        </p:nvGrpSpPr>
        <p:grpSpPr>
          <a:xfrm>
            <a:off x="-16532" y="5877272"/>
            <a:ext cx="9144000" cy="658582"/>
            <a:chOff x="42194" y="-37789"/>
            <a:chExt cx="6223298" cy="1281906"/>
          </a:xfrm>
        </p:grpSpPr>
        <p:sp>
          <p:nvSpPr>
            <p:cNvPr id="12" name="Rounded Rectangle 20"/>
            <p:cNvSpPr/>
            <p:nvPr/>
          </p:nvSpPr>
          <p:spPr>
            <a:xfrm>
              <a:off x="278406" y="-37789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/>
            <p:cNvSpPr/>
            <p:nvPr/>
          </p:nvSpPr>
          <p:spPr>
            <a:xfrm>
              <a:off x="42194" y="290103"/>
              <a:ext cx="6223298" cy="8541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3200" dirty="0" smtClean="0"/>
                <a:t>3</a:t>
              </a:r>
              <a:r>
                <a:rPr lang="el-GR" sz="3200" dirty="0" smtClean="0"/>
                <a:t>σ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tension</a:t>
              </a:r>
              <a:r>
                <a:rPr lang="de-DE" sz="3200" dirty="0" smtClean="0"/>
                <a:t>, </a:t>
              </a:r>
              <a:r>
                <a:rPr lang="de-DE" sz="3200" dirty="0" err="1" smtClean="0"/>
                <a:t>can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be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interpreted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as</a:t>
              </a:r>
              <a:r>
                <a:rPr lang="de-DE" sz="3200" dirty="0" smtClean="0"/>
                <a:t> LFUV</a:t>
              </a:r>
              <a:endParaRPr lang="en-GB" sz="3200" dirty="0"/>
            </a:p>
          </p:txBody>
        </p:sp>
      </p:grpSp>
      <p:pic>
        <p:nvPicPr>
          <p:cNvPr id="20" name="Picture 2" descr="Bildergebnis für uzh log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0586" y="19226"/>
            <a:ext cx="1800200" cy="810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1"/>
          <p:cNvSpPr>
            <a:spLocks noChangeArrowheads="1"/>
          </p:cNvSpPr>
          <p:nvPr/>
        </p:nvSpPr>
        <p:spPr bwMode="auto">
          <a:xfrm>
            <a:off x="468313" y="981075"/>
            <a:ext cx="8229600" cy="518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600" dirty="0" smtClean="0">
                <a:latin typeface="Arial" panose="020B0604020202020204" pitchFamily="34" charset="0"/>
              </a:rPr>
              <a:t>Deficit in first row and first column CKM </a:t>
            </a:r>
            <a:r>
              <a:rPr lang="en-GB" altLang="en-US" sz="2600" dirty="0" err="1" smtClean="0">
                <a:latin typeface="Arial" panose="020B0604020202020204" pitchFamily="34" charset="0"/>
              </a:rPr>
              <a:t>unitarity</a:t>
            </a:r>
            <a:endParaRPr lang="en-GB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GB" altLang="en-US" sz="2600" dirty="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600" dirty="0" smtClean="0">
                <a:latin typeface="Arial" panose="020B0604020202020204" pitchFamily="34" charset="0"/>
              </a:rPr>
              <a:t>NP in the determination</a:t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of       from beta decays</a:t>
            </a:r>
            <a:br>
              <a:rPr lang="en-GB" altLang="en-US" sz="2600" dirty="0" smtClean="0">
                <a:latin typeface="Arial" panose="020B0604020202020204" pitchFamily="34" charset="0"/>
              </a:rPr>
            </a:br>
            <a:r>
              <a:rPr lang="en-GB" altLang="en-US" sz="2600" dirty="0" smtClean="0">
                <a:latin typeface="Arial" panose="020B0604020202020204" pitchFamily="34" charset="0"/>
              </a:rPr>
              <a:t>needed</a:t>
            </a:r>
          </a:p>
          <a:p>
            <a:pPr eaLnBrk="1" hangingPunct="1">
              <a:lnSpc>
                <a:spcPct val="110000"/>
              </a:lnSpc>
              <a:spcBef>
                <a:spcPct val="25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2600" dirty="0" smtClean="0">
                <a:latin typeface="Arial" panose="020B0604020202020204" pitchFamily="34" charset="0"/>
              </a:rPr>
              <a:t>Can be interpreted as</a:t>
            </a:r>
          </a:p>
          <a:p>
            <a:pPr lvl="1" eaLnBrk="1" hangingPunct="1">
              <a:lnSpc>
                <a:spcPct val="110000"/>
              </a:lnSpc>
              <a:spcBef>
                <a:spcPct val="25000"/>
              </a:spcBef>
              <a:buClr>
                <a:srgbClr val="00498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100" dirty="0" smtClean="0">
                <a:latin typeface="Arial" panose="020B0604020202020204" pitchFamily="34" charset="0"/>
              </a:rPr>
              <a:t>NP in beta decays</a:t>
            </a:r>
          </a:p>
          <a:p>
            <a:pPr lvl="1" eaLnBrk="1" hangingPunct="1">
              <a:lnSpc>
                <a:spcPct val="110000"/>
              </a:lnSpc>
              <a:spcBef>
                <a:spcPct val="25000"/>
              </a:spcBef>
              <a:buClr>
                <a:srgbClr val="00498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100" dirty="0" smtClean="0">
                <a:latin typeface="Arial" panose="020B0604020202020204" pitchFamily="34" charset="0"/>
              </a:rPr>
              <a:t>NP in the Fermi constant</a:t>
            </a:r>
          </a:p>
          <a:p>
            <a:pPr lvl="1" eaLnBrk="1" hangingPunct="1">
              <a:lnSpc>
                <a:spcPct val="110000"/>
              </a:lnSpc>
              <a:spcBef>
                <a:spcPct val="25000"/>
              </a:spcBef>
              <a:buClr>
                <a:srgbClr val="004986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2100" dirty="0" smtClean="0">
                <a:latin typeface="Arial" panose="020B0604020202020204" pitchFamily="34" charset="0"/>
              </a:rPr>
              <a:t>LFUV (modified Wµ</a:t>
            </a:r>
            <a:r>
              <a:rPr lang="el-GR" altLang="en-US" sz="2100" dirty="0" smtClean="0">
                <a:latin typeface="Arial" panose="020B0604020202020204" pitchFamily="34" charset="0"/>
              </a:rPr>
              <a:t>ν</a:t>
            </a:r>
            <a:r>
              <a:rPr lang="de-DE" altLang="en-US" sz="2100" dirty="0" smtClean="0">
                <a:latin typeface="Arial" panose="020B0604020202020204" pitchFamily="34" charset="0"/>
              </a:rPr>
              <a:t> </a:t>
            </a:r>
            <a:r>
              <a:rPr lang="de-DE" altLang="en-US" sz="2100" dirty="0" err="1" smtClean="0">
                <a:latin typeface="Arial" panose="020B0604020202020204" pitchFamily="34" charset="0"/>
              </a:rPr>
              <a:t>coupling</a:t>
            </a:r>
            <a:r>
              <a:rPr lang="de-DE" altLang="en-US" sz="2100" dirty="0" smtClean="0">
                <a:latin typeface="Arial" panose="020B0604020202020204" pitchFamily="34" charset="0"/>
              </a:rPr>
              <a:t>)</a:t>
            </a:r>
            <a:endParaRPr lang="en-GB" altLang="en-US" sz="2700" dirty="0">
              <a:latin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 bwMode="auto">
          <a:xfrm>
            <a:off x="6516216" y="116632"/>
            <a:ext cx="2520280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4331083"/>
              </p:ext>
            </p:extLst>
          </p:nvPr>
        </p:nvGraphicFramePr>
        <p:xfrm>
          <a:off x="1030669" y="1498600"/>
          <a:ext cx="4173537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02" name="Equation" r:id="rId6" imgW="2120760" imgH="533160" progId="Equation.DSMT4">
                  <p:embed/>
                </p:oleObj>
              </mc:Choice>
              <mc:Fallback>
                <p:oleObj name="Equation" r:id="rId6" imgW="2120760" imgH="533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30669" y="1498600"/>
                        <a:ext cx="4173537" cy="1047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8056" name="Picture 5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468" y="2492896"/>
            <a:ext cx="4277476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009049"/>
              </p:ext>
            </p:extLst>
          </p:nvPr>
        </p:nvGraphicFramePr>
        <p:xfrm>
          <a:off x="5483359" y="1758414"/>
          <a:ext cx="925512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03" name="Equation" r:id="rId9" imgW="469800" imgH="253800" progId="Equation.DSMT4">
                  <p:embed/>
                </p:oleObj>
              </mc:Choice>
              <mc:Fallback>
                <p:oleObj name="Equation" r:id="rId9" imgW="46980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3359" y="1758414"/>
                        <a:ext cx="925512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4742663"/>
              </p:ext>
            </p:extLst>
          </p:nvPr>
        </p:nvGraphicFramePr>
        <p:xfrm>
          <a:off x="1297624" y="2996952"/>
          <a:ext cx="488092" cy="544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04" name="Equation" r:id="rId11" imgW="215640" imgH="241200" progId="Equation.DSMT4">
                  <p:embed/>
                </p:oleObj>
              </mc:Choice>
              <mc:Fallback>
                <p:oleObj name="Equation" r:id="rId11" imgW="21564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7624" y="2996952"/>
                        <a:ext cx="488092" cy="5447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1074104"/>
              </p:ext>
            </p:extLst>
          </p:nvPr>
        </p:nvGraphicFramePr>
        <p:xfrm>
          <a:off x="4777270" y="3717032"/>
          <a:ext cx="1727234" cy="242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05" name="Equation" r:id="rId13" imgW="1625400" imgH="228600" progId="Equation.DSMT4">
                  <p:embed/>
                </p:oleObj>
              </mc:Choice>
              <mc:Fallback>
                <p:oleObj name="Equation" r:id="rId13" imgW="1625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7270" y="3717032"/>
                        <a:ext cx="1727234" cy="2427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5483359" y="2258477"/>
            <a:ext cx="61926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AC, </a:t>
            </a:r>
            <a:r>
              <a:rPr lang="en-GB" sz="1400" dirty="0" err="1" smtClean="0"/>
              <a:t>Hoferichter</a:t>
            </a:r>
            <a:r>
              <a:rPr lang="en-GB" sz="1400" dirty="0" smtClean="0"/>
              <a:t>, </a:t>
            </a:r>
            <a:r>
              <a:rPr lang="en-GB" sz="1400" dirty="0" err="1" smtClean="0"/>
              <a:t>Manzari</a:t>
            </a:r>
            <a:r>
              <a:rPr lang="en-GB" sz="1400" dirty="0" smtClean="0"/>
              <a:t>, PRL </a:t>
            </a:r>
            <a:r>
              <a:rPr lang="en-GB" sz="1400" dirty="0"/>
              <a:t>127 (2021)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466201" y="43982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 smtClean="0">
                <a:solidFill>
                  <a:srgbClr val="004986"/>
                </a:solidFill>
                <a:latin typeface="+mn-lt"/>
                <a:cs typeface="Franklin Gothic Book"/>
              </a:rPr>
              <a:t>talk</a:t>
            </a:r>
            <a:r>
              <a:rPr lang="de-CH" sz="1800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 </a:t>
            </a:r>
            <a:r>
              <a:rPr lang="de-CH" sz="1800" kern="1000" spc="30" dirty="0" err="1" smtClean="0">
                <a:solidFill>
                  <a:srgbClr val="004986"/>
                </a:solidFill>
                <a:latin typeface="+mn-lt"/>
                <a:cs typeface="Franklin Gothic Book"/>
              </a:rPr>
              <a:t>of</a:t>
            </a:r>
            <a:r>
              <a:rPr lang="de-CH" sz="1800" kern="1000" spc="30" dirty="0" smtClean="0">
                <a:solidFill>
                  <a:srgbClr val="004986"/>
                </a:solidFill>
                <a:latin typeface="+mn-lt"/>
                <a:cs typeface="Franklin Gothic Book"/>
              </a:rPr>
              <a:t> Martin</a:t>
            </a:r>
          </a:p>
        </p:txBody>
      </p:sp>
    </p:spTree>
    <p:extLst>
      <p:ext uri="{BB962C8B-B14F-4D97-AF65-F5344CB8AC3E}">
        <p14:creationId xmlns:p14="http://schemas.microsoft.com/office/powerpoint/2010/main" val="11294817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grpSp>
        <p:nvGrpSpPr>
          <p:cNvPr id="9" name="Group 9"/>
          <p:cNvGrpSpPr/>
          <p:nvPr/>
        </p:nvGrpSpPr>
        <p:grpSpPr>
          <a:xfrm>
            <a:off x="44155" y="5949280"/>
            <a:ext cx="9144000" cy="554764"/>
            <a:chOff x="42194" y="1460"/>
            <a:chExt cx="6223298" cy="1281906"/>
          </a:xfrm>
        </p:grpSpPr>
        <p:sp>
          <p:nvSpPr>
            <p:cNvPr id="10" name="Rounded Rectangle 10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  <a:ln>
              <a:solidFill>
                <a:srgbClr val="004986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&gt;5σ improvement over SM hypothesis with VLLs</a:t>
              </a:r>
              <a:endParaRPr lang="en-GB" sz="3200" dirty="0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Cabibbo</a:t>
            </a:r>
            <a:r>
              <a:rPr lang="de-DE" dirty="0" smtClean="0"/>
              <a:t> Angle </a:t>
            </a:r>
            <a:r>
              <a:rPr lang="de-DE" dirty="0" err="1" smtClean="0"/>
              <a:t>Anomaly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EW Fit</a:t>
            </a:r>
            <a:endParaRPr lang="en-GB" dirty="0"/>
          </a:p>
        </p:txBody>
      </p:sp>
      <p:pic>
        <p:nvPicPr>
          <p:cNvPr id="136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1" r="59845" b="55098"/>
          <a:stretch/>
        </p:blipFill>
        <p:spPr bwMode="auto">
          <a:xfrm>
            <a:off x="6722916" y="3427526"/>
            <a:ext cx="1596978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19" r="53668"/>
          <a:stretch/>
        </p:blipFill>
        <p:spPr bwMode="auto">
          <a:xfrm>
            <a:off x="6336196" y="2305952"/>
            <a:ext cx="2343738" cy="13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39" t="56793"/>
          <a:stretch/>
        </p:blipFill>
        <p:spPr bwMode="auto">
          <a:xfrm>
            <a:off x="6444208" y="4623830"/>
            <a:ext cx="2235726" cy="1314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83" t="3106" r="5073" b="55067"/>
          <a:stretch/>
        </p:blipFill>
        <p:spPr bwMode="auto">
          <a:xfrm>
            <a:off x="6591702" y="891882"/>
            <a:ext cx="1728192" cy="137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Inhaltsplatzhalter 1"/>
          <p:cNvSpPr>
            <a:spLocks noGrp="1"/>
          </p:cNvSpPr>
          <p:nvPr>
            <p:ph sz="quarter" idx="13"/>
          </p:nvPr>
        </p:nvSpPr>
        <p:spPr>
          <a:xfrm>
            <a:off x="467544" y="894736"/>
            <a:ext cx="4720477" cy="300997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altLang="en-US" sz="2400" dirty="0" smtClean="0"/>
              <a:t>4fermion </a:t>
            </a:r>
            <a:r>
              <a:rPr lang="de-DE" altLang="en-US" sz="2400" dirty="0" err="1" smtClean="0"/>
              <a:t>effect</a:t>
            </a:r>
            <a:r>
              <a:rPr lang="de-DE" altLang="en-US" sz="2400" dirty="0" smtClean="0"/>
              <a:t> in </a:t>
            </a:r>
            <a:r>
              <a:rPr lang="de-DE" altLang="en-US" sz="2400" dirty="0" err="1" smtClean="0"/>
              <a:t>beta</a:t>
            </a:r>
            <a:r>
              <a:rPr lang="de-DE" altLang="en-US" sz="2400" dirty="0" smtClean="0"/>
              <a:t> </a:t>
            </a:r>
            <a:r>
              <a:rPr lang="de-DE" altLang="en-US" sz="2400" dirty="0" err="1" smtClean="0"/>
              <a:t>decays</a:t>
            </a:r>
            <a:endParaRPr lang="de-DE" altLang="en-US" sz="2400" dirty="0" smtClean="0"/>
          </a:p>
          <a:p>
            <a:pPr lvl="1">
              <a:lnSpc>
                <a:spcPct val="100000"/>
              </a:lnSpc>
            </a:pPr>
            <a:r>
              <a:rPr lang="de-DE" altLang="en-US" sz="2400" dirty="0"/>
              <a:t> </a:t>
            </a:r>
            <a:r>
              <a:rPr lang="de-DE" altLang="en-US" sz="2400" dirty="0" smtClean="0"/>
              <a:t>LQs </a:t>
            </a:r>
            <a:endParaRPr lang="de-DE" altLang="en-US" sz="2400" dirty="0"/>
          </a:p>
          <a:p>
            <a:pPr lvl="1">
              <a:lnSpc>
                <a:spcPct val="100000"/>
              </a:lnSpc>
            </a:pPr>
            <a:r>
              <a:rPr lang="de-DE" altLang="en-US" sz="2400" dirty="0" smtClean="0"/>
              <a:t> W‘</a:t>
            </a:r>
          </a:p>
          <a:p>
            <a:pPr lvl="1">
              <a:lnSpc>
                <a:spcPct val="100000"/>
              </a:lnSpc>
            </a:pPr>
            <a:endParaRPr lang="de-DE" altLang="en-US" sz="1000" dirty="0"/>
          </a:p>
          <a:p>
            <a:pPr>
              <a:lnSpc>
                <a:spcPct val="100000"/>
              </a:lnSpc>
            </a:pPr>
            <a:r>
              <a:rPr lang="de-DE" altLang="en-US" sz="2400" dirty="0" err="1" smtClean="0"/>
              <a:t>Modifed</a:t>
            </a:r>
            <a:r>
              <a:rPr lang="de-DE" altLang="en-US" sz="2400" dirty="0" smtClean="0"/>
              <a:t> W </a:t>
            </a:r>
            <a:r>
              <a:rPr lang="de-DE" altLang="en-US" sz="2400" dirty="0" err="1" smtClean="0"/>
              <a:t>coupling</a:t>
            </a:r>
            <a:r>
              <a:rPr lang="de-DE" altLang="en-US" sz="2400" dirty="0" smtClean="0"/>
              <a:t> in </a:t>
            </a:r>
            <a:r>
              <a:rPr lang="de-DE" altLang="en-US" sz="2400" dirty="0" err="1" smtClean="0"/>
              <a:t>muon</a:t>
            </a:r>
            <a:r>
              <a:rPr lang="de-DE" altLang="en-US" sz="2400" dirty="0" smtClean="0"/>
              <a:t> </a:t>
            </a:r>
            <a:r>
              <a:rPr lang="de-DE" altLang="en-US" sz="2400" dirty="0" err="1" smtClean="0"/>
              <a:t>decay</a:t>
            </a:r>
            <a:endParaRPr lang="de-DE" altLang="en-US" sz="2400" dirty="0"/>
          </a:p>
          <a:p>
            <a:pPr lvl="1">
              <a:lnSpc>
                <a:spcPct val="100000"/>
              </a:lnSpc>
            </a:pPr>
            <a:r>
              <a:rPr lang="de-DE" altLang="en-US" sz="2400" dirty="0" smtClean="0"/>
              <a:t> W-W‘ </a:t>
            </a:r>
            <a:r>
              <a:rPr lang="de-DE" altLang="en-US" sz="2400" dirty="0" err="1" smtClean="0"/>
              <a:t>mixing</a:t>
            </a:r>
            <a:endParaRPr lang="de-DE" altLang="en-US" sz="2400" dirty="0"/>
          </a:p>
          <a:p>
            <a:pPr lvl="1">
              <a:lnSpc>
                <a:spcPct val="100000"/>
              </a:lnSpc>
            </a:pPr>
            <a:r>
              <a:rPr lang="de-DE" altLang="en-US" sz="2400" dirty="0"/>
              <a:t> </a:t>
            </a:r>
            <a:r>
              <a:rPr lang="de-DE" altLang="en-US" sz="2400" dirty="0" err="1" smtClean="0"/>
              <a:t>Vector</a:t>
            </a:r>
            <a:r>
              <a:rPr lang="de-DE" altLang="en-US" sz="2400" dirty="0" smtClean="0"/>
              <a:t>-like </a:t>
            </a:r>
            <a:r>
              <a:rPr lang="de-DE" altLang="en-US" sz="2400" dirty="0" err="1" smtClean="0"/>
              <a:t>leptons</a:t>
            </a:r>
            <a:endParaRPr lang="de-DE" altLang="en-US" sz="2400" dirty="0" smtClean="0"/>
          </a:p>
          <a:p>
            <a:pPr>
              <a:lnSpc>
                <a:spcPct val="100000"/>
              </a:lnSpc>
            </a:pPr>
            <a:endParaRPr lang="de-DE" altLang="en-US" sz="1000" dirty="0"/>
          </a:p>
          <a:p>
            <a:pPr>
              <a:lnSpc>
                <a:spcPct val="100000"/>
              </a:lnSpc>
            </a:pPr>
            <a:r>
              <a:rPr lang="de-DE" altLang="en-US" sz="2400" dirty="0" smtClean="0"/>
              <a:t>4 </a:t>
            </a:r>
            <a:r>
              <a:rPr lang="de-DE" altLang="en-US" sz="2400" dirty="0" err="1" smtClean="0"/>
              <a:t>fermion</a:t>
            </a:r>
            <a:r>
              <a:rPr lang="de-DE" altLang="en-US" sz="2400" dirty="0" smtClean="0"/>
              <a:t> </a:t>
            </a:r>
            <a:r>
              <a:rPr lang="de-DE" altLang="en-US" sz="2400" dirty="0" err="1" smtClean="0"/>
              <a:t>effect</a:t>
            </a:r>
            <a:r>
              <a:rPr lang="de-DE" altLang="en-US" sz="2400" dirty="0" smtClean="0"/>
              <a:t> in </a:t>
            </a:r>
            <a:r>
              <a:rPr lang="de-DE" altLang="en-US" sz="2400" dirty="0" err="1" smtClean="0"/>
              <a:t>muon</a:t>
            </a:r>
            <a:r>
              <a:rPr lang="de-DE" altLang="en-US" sz="2400" dirty="0" smtClean="0"/>
              <a:t> </a:t>
            </a:r>
            <a:r>
              <a:rPr lang="de-DE" altLang="en-US" sz="2400" dirty="0" err="1" smtClean="0"/>
              <a:t>decay</a:t>
            </a:r>
            <a:endParaRPr lang="de-DE" altLang="en-US" sz="2400" dirty="0" smtClean="0"/>
          </a:p>
          <a:p>
            <a:pPr lvl="1">
              <a:lnSpc>
                <a:spcPct val="100000"/>
              </a:lnSpc>
            </a:pPr>
            <a:r>
              <a:rPr lang="de-DE" altLang="en-US" sz="2400" dirty="0"/>
              <a:t> </a:t>
            </a:r>
            <a:r>
              <a:rPr lang="de-DE" altLang="en-US" sz="2400" dirty="0" smtClean="0"/>
              <a:t>Z‘</a:t>
            </a:r>
            <a:endParaRPr lang="de-DE" altLang="en-US" sz="2400" dirty="0"/>
          </a:p>
          <a:p>
            <a:pPr lvl="1">
              <a:lnSpc>
                <a:spcPct val="100000"/>
              </a:lnSpc>
            </a:pPr>
            <a:r>
              <a:rPr lang="de-DE" altLang="en-US" sz="2400" dirty="0"/>
              <a:t> </a:t>
            </a:r>
            <a:r>
              <a:rPr lang="de-DE" altLang="en-US" sz="2400" dirty="0" err="1" smtClean="0"/>
              <a:t>Singly</a:t>
            </a:r>
            <a:r>
              <a:rPr lang="de-DE" altLang="en-US" sz="2400" dirty="0" smtClean="0"/>
              <a:t> </a:t>
            </a:r>
            <a:r>
              <a:rPr lang="de-DE" altLang="en-US" sz="2400" dirty="0" err="1" smtClean="0"/>
              <a:t>charged</a:t>
            </a:r>
            <a:r>
              <a:rPr lang="de-DE" altLang="en-US" sz="2400" dirty="0" smtClean="0"/>
              <a:t> </a:t>
            </a:r>
            <a:r>
              <a:rPr lang="de-DE" altLang="en-US" sz="2400" dirty="0" err="1" smtClean="0"/>
              <a:t>scalar</a:t>
            </a:r>
            <a:endParaRPr lang="de-DE" altLang="en-US" sz="2400" dirty="0" smtClean="0"/>
          </a:p>
          <a:p>
            <a:pPr>
              <a:lnSpc>
                <a:spcPct val="100000"/>
              </a:lnSpc>
            </a:pPr>
            <a:endParaRPr lang="de-DE" altLang="en-US" sz="1500" dirty="0"/>
          </a:p>
          <a:p>
            <a:pPr>
              <a:lnSpc>
                <a:spcPct val="100000"/>
              </a:lnSpc>
            </a:pPr>
            <a:r>
              <a:rPr lang="de-DE" altLang="en-US" sz="2400" dirty="0" err="1" smtClean="0"/>
              <a:t>Modified</a:t>
            </a:r>
            <a:r>
              <a:rPr lang="de-DE" altLang="en-US" sz="2400" dirty="0" smtClean="0"/>
              <a:t> </a:t>
            </a:r>
            <a:r>
              <a:rPr lang="de-DE" altLang="en-US" sz="2400" dirty="0" err="1" smtClean="0"/>
              <a:t>Wud</a:t>
            </a:r>
            <a:r>
              <a:rPr lang="de-DE" altLang="en-US" sz="2400" dirty="0" smtClean="0"/>
              <a:t> </a:t>
            </a:r>
            <a:r>
              <a:rPr lang="de-DE" altLang="en-US" sz="2400" dirty="0" err="1" smtClean="0"/>
              <a:t>coupling</a:t>
            </a:r>
            <a:endParaRPr lang="de-DE" altLang="en-US" sz="2400" dirty="0" smtClean="0"/>
          </a:p>
          <a:p>
            <a:pPr lvl="1">
              <a:lnSpc>
                <a:spcPct val="100000"/>
              </a:lnSpc>
            </a:pPr>
            <a:r>
              <a:rPr lang="de-DE" altLang="en-US" sz="2400" dirty="0" err="1" smtClean="0"/>
              <a:t>Vector</a:t>
            </a:r>
            <a:r>
              <a:rPr lang="de-DE" altLang="en-US" sz="2400" dirty="0" smtClean="0"/>
              <a:t>-like </a:t>
            </a:r>
            <a:r>
              <a:rPr lang="de-DE" altLang="en-US" sz="2400" dirty="0" err="1" smtClean="0"/>
              <a:t>quarks</a:t>
            </a:r>
            <a:endParaRPr lang="de-DE" altLang="en-US" sz="2400" dirty="0" smtClean="0"/>
          </a:p>
          <a:p>
            <a:pPr marL="0" indent="0">
              <a:buNone/>
            </a:pPr>
            <a:endParaRPr lang="de-DE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6645664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CAA </a:t>
            </a:r>
            <a:r>
              <a:rPr lang="de-DE" dirty="0" err="1" smtClean="0"/>
              <a:t>and</a:t>
            </a:r>
            <a:r>
              <a:rPr lang="de-DE" dirty="0" smtClean="0"/>
              <a:t> Non-Resonant Di-</a:t>
            </a:r>
            <a:r>
              <a:rPr lang="de-DE" dirty="0" err="1" smtClean="0"/>
              <a:t>Leptons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grpSp>
        <p:nvGrpSpPr>
          <p:cNvPr id="9" name="Group 9"/>
          <p:cNvGrpSpPr/>
          <p:nvPr/>
        </p:nvGrpSpPr>
        <p:grpSpPr>
          <a:xfrm>
            <a:off x="44155" y="5949280"/>
            <a:ext cx="9144000" cy="554764"/>
            <a:chOff x="42194" y="1460"/>
            <a:chExt cx="6223298" cy="1281906"/>
          </a:xfrm>
        </p:grpSpPr>
        <p:sp>
          <p:nvSpPr>
            <p:cNvPr id="10" name="Rounded Rectangle 10"/>
            <p:cNvSpPr/>
            <p:nvPr/>
          </p:nvSpPr>
          <p:spPr>
            <a:xfrm>
              <a:off x="265353" y="1460"/>
              <a:ext cx="5750873" cy="1281906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  <a:ln>
              <a:solidFill>
                <a:srgbClr val="004986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/>
            <p:cNvSpPr/>
            <p:nvPr/>
          </p:nvSpPr>
          <p:spPr>
            <a:xfrm>
              <a:off x="42194" y="268700"/>
              <a:ext cx="6223298" cy="7474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3200" dirty="0" smtClean="0"/>
                <a:t>4.5</a:t>
              </a:r>
              <a:r>
                <a:rPr lang="el-GR" sz="3200" dirty="0" smtClean="0"/>
                <a:t>σ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better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than</a:t>
              </a:r>
              <a:r>
                <a:rPr lang="de-DE" sz="3200" dirty="0" smtClean="0"/>
                <a:t> SM, </a:t>
              </a:r>
              <a:r>
                <a:rPr lang="de-DE" sz="3200" dirty="0" err="1" smtClean="0"/>
                <a:t>prediction</a:t>
              </a:r>
              <a:r>
                <a:rPr lang="de-DE" sz="3200" dirty="0" smtClean="0"/>
                <a:t> </a:t>
              </a:r>
              <a:r>
                <a:rPr lang="de-DE" sz="3200" dirty="0" err="1" smtClean="0"/>
                <a:t>for</a:t>
              </a:r>
              <a:r>
                <a:rPr lang="de-DE" sz="3200" dirty="0" smtClean="0"/>
                <a:t> R(</a:t>
              </a:r>
              <a:r>
                <a:rPr lang="el-GR" sz="3200" dirty="0" smtClean="0"/>
                <a:t>π</a:t>
              </a:r>
              <a:r>
                <a:rPr lang="de-DE" sz="3200" dirty="0" smtClean="0"/>
                <a:t>)</a:t>
              </a:r>
              <a:endParaRPr lang="en-GB" sz="3200" dirty="0"/>
            </a:p>
          </p:txBody>
        </p:sp>
      </p:grpSp>
      <p:sp>
        <p:nvSpPr>
          <p:cNvPr id="38" name="Rechteck 37"/>
          <p:cNvSpPr/>
          <p:nvPr/>
        </p:nvSpPr>
        <p:spPr bwMode="auto">
          <a:xfrm>
            <a:off x="7524328" y="116632"/>
            <a:ext cx="1512168" cy="6480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921015"/>
            <a:ext cx="7969324" cy="487115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2132856"/>
            <a:ext cx="3957297" cy="289188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3131840" y="3018040"/>
            <a:ext cx="38363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AC, C. </a:t>
            </a:r>
            <a:r>
              <a:rPr lang="en-GB" dirty="0" err="1" smtClean="0"/>
              <a:t>Manzari</a:t>
            </a:r>
            <a:r>
              <a:rPr lang="en-GB" dirty="0" smtClean="0"/>
              <a:t>, M. </a:t>
            </a:r>
            <a:r>
              <a:rPr lang="en-GB" dirty="0" err="1" smtClean="0"/>
              <a:t>Montull</a:t>
            </a:r>
            <a:r>
              <a:rPr lang="en-GB" dirty="0" smtClean="0"/>
              <a:t>, 2103.12003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72131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344" name="Slide Number Placeholder 4"/>
          <p:cNvSpPr txBox="1">
            <a:spLocks noGrp="1"/>
          </p:cNvSpPr>
          <p:nvPr/>
        </p:nvSpPr>
        <p:spPr bwMode="auto">
          <a:xfrm>
            <a:off x="6675438" y="60610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en-US" sz="12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grpSp>
        <p:nvGrpSpPr>
          <p:cNvPr id="17" name="Group 17"/>
          <p:cNvGrpSpPr/>
          <p:nvPr/>
        </p:nvGrpSpPr>
        <p:grpSpPr>
          <a:xfrm>
            <a:off x="408931" y="5661248"/>
            <a:ext cx="8554913" cy="1066588"/>
            <a:chOff x="2250" y="-1597616"/>
            <a:chExt cx="6091499" cy="3600400"/>
          </a:xfrm>
        </p:grpSpPr>
        <p:sp>
          <p:nvSpPr>
            <p:cNvPr id="19" name="Rounded Rectangle 18"/>
            <p:cNvSpPr/>
            <p:nvPr/>
          </p:nvSpPr>
          <p:spPr>
            <a:xfrm>
              <a:off x="2250" y="-869755"/>
              <a:ext cx="6091499" cy="2153121"/>
            </a:xfrm>
            <a:prstGeom prst="roundRect">
              <a:avLst>
                <a:gd name="adj" fmla="val 10000"/>
              </a:avLst>
            </a:prstGeom>
            <a:solidFill>
              <a:srgbClr val="004986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1023" y="-1597616"/>
              <a:ext cx="6053952" cy="3600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9550" tIns="209550" rIns="209550" bIns="209550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3200" dirty="0" smtClean="0"/>
                <a:t>Simple model provides combined explanation</a:t>
              </a:r>
              <a:endParaRPr lang="en-GB" sz="3200" dirty="0"/>
            </a:p>
          </p:txBody>
        </p:sp>
      </p:grpSp>
      <p:sp>
        <p:nvSpPr>
          <p:cNvPr id="21" name="Rechteck 20"/>
          <p:cNvSpPr/>
          <p:nvPr/>
        </p:nvSpPr>
        <p:spPr bwMode="auto">
          <a:xfrm>
            <a:off x="7596336" y="183862"/>
            <a:ext cx="1296144" cy="580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Title 3"/>
          <p:cNvSpPr txBox="1">
            <a:spLocks/>
          </p:cNvSpPr>
          <p:nvPr/>
        </p:nvSpPr>
        <p:spPr bwMode="auto">
          <a:xfrm>
            <a:off x="505640" y="237867"/>
            <a:ext cx="7738768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400" kern="1000" spc="0" baseline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dirty="0" err="1" smtClean="0">
                <a:solidFill>
                  <a:srgbClr val="A50021"/>
                </a:solidFill>
              </a:rPr>
              <a:t>Leptoquarks</a:t>
            </a:r>
            <a:endParaRPr lang="en-GB" dirty="0">
              <a:solidFill>
                <a:srgbClr val="A50021"/>
              </a:solidFill>
            </a:endParaRPr>
          </a:p>
        </p:txBody>
      </p:sp>
      <p:sp>
        <p:nvSpPr>
          <p:cNvPr id="55" name="Rectangle 3"/>
          <p:cNvSpPr>
            <a:spLocks noChangeArrowheads="1"/>
          </p:cNvSpPr>
          <p:nvPr/>
        </p:nvSpPr>
        <p:spPr bwMode="auto">
          <a:xfrm>
            <a:off x="467544" y="995181"/>
            <a:ext cx="8496300" cy="380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7" rIns="92075" bIns="46037"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de-CH" altLang="en-US" sz="2800" dirty="0" smtClean="0">
                <a:latin typeface="+mn-lt"/>
              </a:rPr>
              <a:t>10 </a:t>
            </a:r>
            <a:r>
              <a:rPr lang="de-CH" altLang="en-US" sz="2800" dirty="0" err="1" smtClean="0">
                <a:latin typeface="+mn-lt"/>
              </a:rPr>
              <a:t>representations</a:t>
            </a:r>
            <a:endParaRPr lang="de-CH" altLang="en-US" sz="2800" dirty="0" smtClean="0">
              <a:latin typeface="+mn-lt"/>
            </a:endParaRPr>
          </a:p>
          <a:p>
            <a:pPr>
              <a:buSzPct val="100000"/>
              <a:buFont typeface="Arial" panose="020B0604020202020204" pitchFamily="34" charset="0"/>
              <a:buChar char="•"/>
              <a:defRPr/>
            </a:pPr>
            <a:r>
              <a:rPr lang="de-CH" altLang="en-US" sz="2800" dirty="0" err="1" smtClean="0">
                <a:latin typeface="+mn-lt"/>
              </a:rPr>
              <a:t>Effect</a:t>
            </a:r>
            <a:r>
              <a:rPr lang="de-CH" altLang="en-US" sz="2800" dirty="0" smtClean="0">
                <a:latin typeface="+mn-lt"/>
              </a:rPr>
              <a:t> in R(</a:t>
            </a:r>
            <a:r>
              <a:rPr lang="el-GR" altLang="en-US" sz="2800" dirty="0" smtClean="0">
                <a:latin typeface="+mn-lt"/>
              </a:rPr>
              <a:t>π</a:t>
            </a:r>
            <a:r>
              <a:rPr lang="de-CH" altLang="en-US" sz="2800" dirty="0" smtClean="0">
                <a:latin typeface="+mn-lt"/>
              </a:rPr>
              <a:t>) </a:t>
            </a:r>
            <a:r>
              <a:rPr lang="de-CH" altLang="en-US" sz="2800" dirty="0" err="1" smtClean="0">
                <a:latin typeface="+mn-lt"/>
              </a:rPr>
              <a:t>and</a:t>
            </a:r>
            <a:r>
              <a:rPr lang="de-CH" altLang="en-US" sz="2800" dirty="0" smtClean="0">
                <a:latin typeface="+mn-lt"/>
              </a:rPr>
              <a:t> </a:t>
            </a:r>
            <a:r>
              <a:rPr lang="en-GB" altLang="en-US" sz="2800" dirty="0">
                <a:latin typeface="+mn-lt"/>
              </a:rPr>
              <a:t/>
            </a:r>
            <a:br>
              <a:rPr lang="en-GB" altLang="en-US" sz="2800" dirty="0">
                <a:latin typeface="+mn-lt"/>
              </a:rPr>
            </a:br>
            <a:r>
              <a:rPr lang="en-GB" altLang="en-US" sz="2800" dirty="0" smtClean="0">
                <a:latin typeface="+mn-lt"/>
              </a:rPr>
              <a:t>beta decays</a:t>
            </a:r>
            <a:endParaRPr lang="de-CH" altLang="en-US" sz="2800" dirty="0" smtClean="0">
              <a:latin typeface="+mn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18207"/>
            <a:ext cx="8446393" cy="275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872990"/>
            <a:ext cx="3922183" cy="256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1029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906</Words>
  <Application>Microsoft Office PowerPoint</Application>
  <PresentationFormat>Bildschirmpräsentation (4:3)</PresentationFormat>
  <Paragraphs>263</Paragraphs>
  <Slides>29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3" baseType="lpstr">
      <vt:lpstr>PSI PowerPoint Master english</vt:lpstr>
      <vt:lpstr>1_Custom Design</vt:lpstr>
      <vt:lpstr>Custom Design</vt:lpstr>
      <vt:lpstr>Equation</vt:lpstr>
      <vt:lpstr>Finding New Physics with PIONEER</vt:lpstr>
      <vt:lpstr>Outline</vt:lpstr>
      <vt:lpstr>PIONEER Goals</vt:lpstr>
      <vt:lpstr>Hints for New Physics</vt:lpstr>
      <vt:lpstr>PowerPoint-Präsentation</vt:lpstr>
      <vt:lpstr>Cabibbo Angle Anomaly (CAA)</vt:lpstr>
      <vt:lpstr>Cabibbo Angle Anomaly and EW Fit</vt:lpstr>
      <vt:lpstr>CAA and Non-Resonant Di-Leptons</vt:lpstr>
      <vt:lpstr>PowerPoint-Präsentation</vt:lpstr>
      <vt:lpstr>Vector-like leptons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Discovering New Physics</vt:lpstr>
      <vt:lpstr>Indirect Searches for New Physics</vt:lpstr>
      <vt:lpstr>PowerPoint-Präsentation</vt:lpstr>
      <vt:lpstr>Implications for FCC-ee</vt:lpstr>
      <vt:lpstr>Correlations the neutron EDM with S1</vt:lpstr>
      <vt:lpstr>R(D(*)), b→sll and aµ</vt:lpstr>
      <vt:lpstr>Important Loop-Effects</vt:lpstr>
      <vt:lpstr>R(D(*)) and b→sττ</vt:lpstr>
      <vt:lpstr>Important Loop-Effects</vt:lpstr>
      <vt:lpstr>Vector LQ Phenomenology</vt:lpstr>
      <vt:lpstr>Possible UV completions</vt:lpstr>
      <vt:lpstr>τ→μνν</vt:lpstr>
      <vt:lpstr>τ→μνν</vt:lpstr>
      <vt:lpstr>PowerPoint-Präsentation</vt:lpstr>
    </vt:vector>
  </TitlesOfParts>
  <Company>PSI - 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Crivellin Andreas</dc:creator>
  <cp:lastModifiedBy>Andreas Crivellin</cp:lastModifiedBy>
  <cp:revision>727</cp:revision>
  <cp:lastPrinted>2021-10-14T12:13:19Z</cp:lastPrinted>
  <dcterms:created xsi:type="dcterms:W3CDTF">2016-11-10T14:03:25Z</dcterms:created>
  <dcterms:modified xsi:type="dcterms:W3CDTF">2022-10-07T16:21:17Z</dcterms:modified>
</cp:coreProperties>
</file>