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8" r:id="rId3"/>
    <p:sldId id="290" r:id="rId4"/>
    <p:sldId id="259" r:id="rId5"/>
    <p:sldId id="257" r:id="rId6"/>
    <p:sldId id="258" r:id="rId7"/>
    <p:sldId id="260" r:id="rId8"/>
    <p:sldId id="267" r:id="rId9"/>
    <p:sldId id="277" r:id="rId10"/>
    <p:sldId id="268" r:id="rId11"/>
    <p:sldId id="269" r:id="rId12"/>
    <p:sldId id="274" r:id="rId13"/>
    <p:sldId id="271" r:id="rId14"/>
    <p:sldId id="279" r:id="rId15"/>
    <p:sldId id="280" r:id="rId16"/>
    <p:sldId id="281" r:id="rId17"/>
    <p:sldId id="282" r:id="rId18"/>
    <p:sldId id="284" r:id="rId19"/>
    <p:sldId id="286" r:id="rId20"/>
    <p:sldId id="287" r:id="rId21"/>
    <p:sldId id="288" r:id="rId22"/>
    <p:sldId id="273" r:id="rId23"/>
    <p:sldId id="261" r:id="rId24"/>
    <p:sldId id="276" r:id="rId25"/>
    <p:sldId id="289" r:id="rId26"/>
    <p:sldId id="27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02286-D64F-4C3B-B77E-21C7F9C82C36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798BE-1CAF-46A7-BF7E-B1201DA25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2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A1DFF-1318-671A-FFA5-FCD68BB8090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294E7D1-D7D4-4CCA-A9ED-557EAFDB1E94}" type="slidenum">
              <a:t>18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DDF057-477A-EFAE-F691-38AC4E0CB1C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99638E-134F-B7F0-9CB6-7392743770A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 sz="20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86F06-ADF7-8A11-817C-F3C6BFCFAD0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2240E37-0A87-49B6-8E4B-33042303F530}" type="slidenum">
              <a:t>19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FC41F0-7505-ED49-1539-408B1CEA343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98F79E-A20D-42A0-5135-886972706F9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 sz="20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A9731-EBB8-2C3A-4538-86E5BA8FE51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F0B2A32-4E1C-4F26-9BCF-D8D05A98930E}" type="slidenum">
              <a:t>20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5A24C1-7B83-2261-7640-EC62AFA8CFC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5BD4A7-D8ED-9537-6711-2B41ED2B4EB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 sz="20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53CB60-723D-FE2B-8FE6-04C4FB6B04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7FDBC73-0F55-45E6-A8FE-26B64F6FCE98}" type="slidenum">
              <a:t>21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3B1C7B-5C7B-FDB8-3412-7B5BD98328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B0B273-AEEF-46BB-F784-14769AFD817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 sz="20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8BA35-373B-4E31-B801-04C52B1CB1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5C7203-DE03-45AC-B34F-382C5DAE89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19225-0445-4F28-941D-D291A9623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00-7286-431A-A09B-88A743E2119C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103E-86F2-499D-A859-258E4C09B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63712-0616-4720-8F90-7CD3FE38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51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03598-4EB5-4576-99C3-E304C395A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E4861-BB42-4331-9DD8-B18251BA9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B0F57-6C6E-4E24-820A-53D36BA8B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A460-4E8F-4312-8564-DF6962E7EDD4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5D04B-E610-4B3B-BBEA-974CC71A8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DDF9-35AB-41C2-9C31-10AC17FF6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0247C2-2973-49D7-BB4B-CB3DB25D2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101CEA-09E2-498A-AE4B-C248B037F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B22B2-3B88-4192-B36A-53F0FD78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C1D3D-77C7-4554-9BB7-E66AD0B79F83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76940-AF78-4AF6-A4AA-59186273C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90F5A-98B6-4912-9AA1-8A96CC39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8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BAAD9-7BF4-4BEF-B006-601CD6575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575F6-CEE5-4F54-8BDD-ACCECEE10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A4C1B-91E5-4E1F-A394-7D7B4003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FBB-6645-45E0-9A07-C87F606AF0EF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7A410-2611-4FC0-81B1-F2BE23D4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F9D70-F86E-4ED8-AD65-F21F3E62A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8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AC139-355F-48C9-9B50-03110C88D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369B2-4C06-49B2-8EB9-78C5556E0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07F83-DF5A-4A00-8455-1F04A118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786F-568E-432E-B43F-5D51610B2F5F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02DC6-1E27-48D2-B903-E27FDD35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66B0A-C9DB-407D-A93E-783248D1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4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3CAD2-2EA9-4066-A059-88E0B2752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B7E53-5C57-4C56-868E-ABDA87E2FE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BDB1E-1AFE-42E2-815A-7C091826C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0375E-88B3-43F7-803D-FCE6048E4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4EBEC-72A3-4D19-A66F-B8FC89715838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F0A09-7E16-4295-AC77-FCA6C788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D4C5B-E6A3-4B4A-8E5B-6AF89F7C9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8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906B-7378-43DC-B67F-C4AEAD5F2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079B0-DDB2-46A8-8AEE-DF18C0CBC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AFFAF-EEE7-477B-A88E-80A9CFEDE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40BB6B-C5D4-4D31-8F8C-71630752C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65DBE-CC0D-4C61-B424-EBB485A17D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4C8F93-AE85-4ECC-88A2-76EDE1486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32D54-A8CE-4CCD-A439-4E0227D8999E}" type="datetime1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324307-FB14-4F6E-AC8D-8F5938448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C76538-C48E-4BF7-8F9A-5FEC7E2A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6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F2FC6-1535-4BF8-B023-B1EA2460C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755F07-9246-4E85-AF01-88509154B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F8BB-282B-451E-B532-39CA9D1761D9}" type="datetime1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B40A4-3DB7-48B6-8732-16B6F15D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DC7F7-54A1-4D72-8BD6-D0C6A543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6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AC1331-39D8-473A-97F9-CCA3F4D9B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55CB-26ED-46D7-B1BA-A6980D4EDDB1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B9FF4-E65C-4D0E-8ACC-060D3211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B486-7F24-4E51-8A52-0FE20B527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1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73922-9535-4F4B-BBA1-F72645046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698EE-260C-43E2-9877-B7FD71F6C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450FB-E4F9-4B29-ACD7-5282C1497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F41D9-4642-477F-B8B4-C14F7D0F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A8AB-03F6-4C2A-AA30-C2DFF569FCFD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FE4302-AACF-4E2B-9B8B-9C883891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5CE89-AA34-4B68-8163-4252DC36C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1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17D4C-7822-4B35-B31D-B7151C63B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FA886-CAF2-4D5C-8DA5-EA15B0B8A4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4ACEE1-3B13-4301-B61E-7EBF3471A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91CE3-08E6-4EA2-88D6-2FCE8B9A9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B60C-B123-4B98-98BE-55FF071B80B2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FFD21-20B8-47C2-9CED-88896384D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BDCAD-2CFE-4986-976C-715FB06F5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7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492F61-CC56-4CFD-AA34-89FA94FB3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316FC-E543-459F-8A32-6D765D29B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1F916-2EEE-4478-976E-C88284185B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FFC1C-2BBA-4A1D-B0E1-1BE3F96D6A43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96FC-15E7-4DB3-9308-AD30A20AD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Nizam, SCIPP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2E2A1-5236-43A7-A7D7-04D95C4E5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1B60D-5764-4A56-AFBA-29976D37E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820EE-8EEC-4A5F-B10E-445741E88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1485900"/>
            <a:ext cx="9144000" cy="1128713"/>
          </a:xfrm>
        </p:spPr>
        <p:txBody>
          <a:bodyPr>
            <a:normAutofit/>
          </a:bodyPr>
          <a:lstStyle/>
          <a:p>
            <a:r>
              <a:rPr lang="en-GB" sz="4800" b="1" dirty="0"/>
              <a:t>TCAD Simulation of AC-LGAD</a:t>
            </a:r>
            <a:endParaRPr lang="en-US" sz="4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867539-3FA1-46D5-A92C-A542B05CB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400" y="3129108"/>
            <a:ext cx="9144000" cy="1655762"/>
          </a:xfrm>
        </p:spPr>
        <p:txBody>
          <a:bodyPr>
            <a:normAutofit/>
          </a:bodyPr>
          <a:lstStyle/>
          <a:p>
            <a:r>
              <a:rPr lang="en-GB" i="1" dirty="0"/>
              <a:t>Mohammad Nizam*,</a:t>
            </a:r>
          </a:p>
          <a:p>
            <a:r>
              <a:rPr lang="en-GB" i="1" dirty="0"/>
              <a:t>T. Shin, A. </a:t>
            </a:r>
            <a:r>
              <a:rPr lang="en-GB" i="1" dirty="0" err="1"/>
              <a:t>Seiden</a:t>
            </a:r>
            <a:r>
              <a:rPr lang="en-GB" i="1" dirty="0"/>
              <a:t>, B. Schumm, H. </a:t>
            </a:r>
            <a:r>
              <a:rPr lang="en-GB" i="1" dirty="0" err="1"/>
              <a:t>Sadrozinski</a:t>
            </a:r>
            <a:r>
              <a:rPr lang="en-GB" i="1" dirty="0"/>
              <a:t>, S. Mazza, </a:t>
            </a:r>
            <a:r>
              <a:rPr lang="en-GB" i="1" dirty="0" err="1"/>
              <a:t>J.Ott</a:t>
            </a:r>
            <a:r>
              <a:rPr lang="en-GB" i="1" dirty="0"/>
              <a:t>, E. Ryan, </a:t>
            </a:r>
          </a:p>
          <a:p>
            <a:r>
              <a:rPr lang="en-GB" i="1" dirty="0"/>
              <a:t>M. Wong, Y. Zhao  (SCIPP, UCSC)</a:t>
            </a:r>
          </a:p>
          <a:p>
            <a:endParaRPr lang="en-GB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F05816F-48B7-43EE-B34B-3B83E6420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65" y="277811"/>
            <a:ext cx="2089863" cy="103663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569A6-E4E6-42C1-8078-0181B87D6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3E9C266-76D1-409F-B246-F24C525BF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A43B-293D-4511-A6C4-EF598A9C290C}" type="datetime1">
              <a:rPr lang="en-US" smtClean="0"/>
              <a:t>10/7/2022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B7E465-E722-6018-B009-3552C25F7DE6}"/>
              </a:ext>
            </a:extLst>
          </p:cNvPr>
          <p:cNvSpPr txBox="1"/>
          <p:nvPr/>
        </p:nvSpPr>
        <p:spPr>
          <a:xfrm>
            <a:off x="4389268" y="5108945"/>
            <a:ext cx="3764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RARE PION DECAY WORKSHOP – UCSC</a:t>
            </a:r>
          </a:p>
          <a:p>
            <a:endParaRPr lang="en-GB" dirty="0"/>
          </a:p>
          <a:p>
            <a:pPr algn="ctr"/>
            <a:r>
              <a:rPr lang="en-GB" sz="1800" dirty="0"/>
              <a:t>10/07/ 2022</a:t>
            </a:r>
            <a:endParaRPr lang="en-US" sz="1800" dirty="0"/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AB2CA-50CC-FA80-FBC3-9557D2DBC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</p:spTree>
    <p:extLst>
      <p:ext uri="{BB962C8B-B14F-4D97-AF65-F5344CB8AC3E}">
        <p14:creationId xmlns:p14="http://schemas.microsoft.com/office/powerpoint/2010/main" val="23348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51966-80F3-46A2-BAF4-562A4EF4B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2E268-2CF6-4686-954C-37FCFF8AFAA1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BE25FD-342C-4A38-AC48-00EA009EC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69A3F-1F5C-45BB-BDC9-EF4747C3D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453FFB-9D00-4BED-82C5-3974DCDB3CB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52400" y="1444045"/>
            <a:ext cx="6128597" cy="41200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CustomShape 1">
            <a:extLst>
              <a:ext uri="{FF2B5EF4-FFF2-40B4-BE49-F238E27FC236}">
                <a16:creationId xmlns:a16="http://schemas.microsoft.com/office/drawing/2014/main" id="{373D500A-F14C-4432-ABDD-60744946AAB4}"/>
              </a:ext>
            </a:extLst>
          </p:cNvPr>
          <p:cNvSpPr/>
          <p:nvPr/>
        </p:nvSpPr>
        <p:spPr>
          <a:xfrm>
            <a:off x="3403573" y="215428"/>
            <a:ext cx="5207027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Comparison with the test beam data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E722C9-7024-4A83-A0EA-8C934BF20D3F}"/>
              </a:ext>
            </a:extLst>
          </p:cNvPr>
          <p:cNvSpPr txBox="1"/>
          <p:nvPr/>
        </p:nvSpPr>
        <p:spPr>
          <a:xfrm>
            <a:off x="696082" y="1230364"/>
            <a:ext cx="4878354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Bulk=50 um, Pitch=200 um  Metal=80 um</a:t>
            </a:r>
            <a:endParaRPr lang="en-US" sz="2177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14D943-F0A2-C64A-F7DD-D639F461B643}"/>
              </a:ext>
            </a:extLst>
          </p:cNvPr>
          <p:cNvSpPr txBox="1"/>
          <p:nvPr/>
        </p:nvSpPr>
        <p:spPr>
          <a:xfrm>
            <a:off x="1346173" y="556405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Beam data analysis by Marcus Wong</a:t>
            </a:r>
            <a:endParaRPr lang="en-US" dirty="0"/>
          </a:p>
        </p:txBody>
      </p:sp>
      <p:pic>
        <p:nvPicPr>
          <p:cNvPr id="10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09BEB7B-4FB1-2A35-20C9-32BC656DA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415" y="1527252"/>
            <a:ext cx="6396635" cy="395359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0CD503-30E8-AB15-05C2-EB86F05DB9E6}"/>
              </a:ext>
            </a:extLst>
          </p:cNvPr>
          <p:cNvSpPr txBox="1"/>
          <p:nvPr/>
        </p:nvSpPr>
        <p:spPr>
          <a:xfrm>
            <a:off x="7154431" y="5522202"/>
            <a:ext cx="388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Beam data analysis by Jennifer Ott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0F09E5-D988-2086-DCDE-3F137A8D290D}"/>
              </a:ext>
            </a:extLst>
          </p:cNvPr>
          <p:cNvSpPr txBox="1"/>
          <p:nvPr/>
        </p:nvSpPr>
        <p:spPr>
          <a:xfrm>
            <a:off x="6969709" y="1100147"/>
            <a:ext cx="4074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Pitch = 100um, 150um, 200um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920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5A990-0C86-4B34-A0DE-1664957BC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00BA-4A99-4B69-AC06-2E4C882EF668}" type="datetime1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ED7DF-A6EF-4DA0-8D47-63839B11E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53AA4-3C16-439E-A7CD-54FFCC487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93D50A34-CAB1-4D11-B3E0-3B850307EFFA}"/>
              </a:ext>
            </a:extLst>
          </p:cNvPr>
          <p:cNvSpPr/>
          <p:nvPr/>
        </p:nvSpPr>
        <p:spPr>
          <a:xfrm>
            <a:off x="2144017" y="256153"/>
            <a:ext cx="4824954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chemeClr val="accent1"/>
                </a:solidFill>
                <a:latin typeface="Arial"/>
                <a:ea typeface="DejaVu Sans"/>
              </a:rPr>
              <a:t>Simulation of 120um bulk sensor</a:t>
            </a: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: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pic>
        <p:nvPicPr>
          <p:cNvPr id="8" name="Picture 7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BAB0244-8AA0-42F7-ACDD-15C44951E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81" y="951152"/>
            <a:ext cx="10844038" cy="48282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B69FCD-2862-4D15-A881-86ADA359FCC4}"/>
              </a:ext>
            </a:extLst>
          </p:cNvPr>
          <p:cNvSpPr txBox="1"/>
          <p:nvPr/>
        </p:nvSpPr>
        <p:spPr>
          <a:xfrm>
            <a:off x="2514597" y="2587968"/>
            <a:ext cx="1524003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Pitch=300um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Metal=100um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1A8796-E1C5-4EFC-A457-B62ACE2F3A36}"/>
              </a:ext>
            </a:extLst>
          </p:cNvPr>
          <p:cNvSpPr txBox="1"/>
          <p:nvPr/>
        </p:nvSpPr>
        <p:spPr>
          <a:xfrm>
            <a:off x="8337641" y="2587967"/>
            <a:ext cx="1524003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Pitch=200um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Metal=80um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F9D3C5-5B34-423C-A531-667D16C4AD8F}"/>
              </a:ext>
            </a:extLst>
          </p:cNvPr>
          <p:cNvSpPr txBox="1"/>
          <p:nvPr/>
        </p:nvSpPr>
        <p:spPr>
          <a:xfrm>
            <a:off x="6812692" y="316984"/>
            <a:ext cx="304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N+ sheet resistance = 2k </a:t>
            </a:r>
            <a:r>
              <a:rPr lang="el-GR" sz="1800" dirty="0"/>
              <a:t>Ω</a:t>
            </a:r>
            <a:r>
              <a:rPr lang="en-GB" sz="1800" dirty="0"/>
              <a:t>/□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280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E4425EC-77BE-460B-BE43-77C785ED7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8" y="397167"/>
            <a:ext cx="11918943" cy="59947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A64A32-E14A-4A9A-BCEE-04ACAD8421AA}"/>
              </a:ext>
            </a:extLst>
          </p:cNvPr>
          <p:cNvSpPr txBox="1"/>
          <p:nvPr/>
        </p:nvSpPr>
        <p:spPr>
          <a:xfrm>
            <a:off x="3072105" y="-30194"/>
            <a:ext cx="6720356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Bulk=120 um, Pitch=300 um, Metal=100 um, N++ 2k ohm</a:t>
            </a:r>
            <a:endParaRPr lang="en-US" sz="2177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D3D14-A12D-4058-8AA4-C9246E06FDFF}"/>
              </a:ext>
            </a:extLst>
          </p:cNvPr>
          <p:cNvSpPr txBox="1"/>
          <p:nvPr/>
        </p:nvSpPr>
        <p:spPr>
          <a:xfrm>
            <a:off x="2552248" y="1351631"/>
            <a:ext cx="1294921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1075um</a:t>
            </a:r>
            <a:endParaRPr lang="en-US" sz="2177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083A3C-EA69-4319-A4C8-7BF3EFF92BD6}"/>
              </a:ext>
            </a:extLst>
          </p:cNvPr>
          <p:cNvSpPr txBox="1"/>
          <p:nvPr/>
        </p:nvSpPr>
        <p:spPr>
          <a:xfrm>
            <a:off x="9192269" y="1351631"/>
            <a:ext cx="1167312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1125um</a:t>
            </a:r>
            <a:endParaRPr lang="en-US" sz="2177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15C8E1-738F-479E-A0A1-BC69D86C9A02}"/>
              </a:ext>
            </a:extLst>
          </p:cNvPr>
          <p:cNvSpPr txBox="1"/>
          <p:nvPr/>
        </p:nvSpPr>
        <p:spPr>
          <a:xfrm>
            <a:off x="2935053" y="4520463"/>
            <a:ext cx="1176771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1175um</a:t>
            </a:r>
            <a:endParaRPr lang="en-US" sz="2177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E38272-1F45-4A46-AF25-040789F482E9}"/>
              </a:ext>
            </a:extLst>
          </p:cNvPr>
          <p:cNvSpPr txBox="1"/>
          <p:nvPr/>
        </p:nvSpPr>
        <p:spPr>
          <a:xfrm>
            <a:off x="9192271" y="4585418"/>
            <a:ext cx="1167311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77" dirty="0"/>
              <a:t>1225um</a:t>
            </a:r>
            <a:endParaRPr lang="en-US" sz="2177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DCF115-4689-5324-453B-117891AFD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27DD2-6B57-4571-959F-E402D15C80B1}" type="datetime1">
              <a:rPr lang="en-US" smtClean="0"/>
              <a:t>10/7/2022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6619DD3-9791-4826-398A-D06D753E0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087274-04F9-0653-8B4D-634D0B491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99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5133DBC-3706-4ACB-B0AF-95393922E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990158"/>
              </p:ext>
            </p:extLst>
          </p:nvPr>
        </p:nvGraphicFramePr>
        <p:xfrm>
          <a:off x="987489" y="1241461"/>
          <a:ext cx="10366311" cy="5005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866">
                  <a:extLst>
                    <a:ext uri="{9D8B030D-6E8A-4147-A177-3AD203B41FA5}">
                      <a16:colId xmlns:a16="http://schemas.microsoft.com/office/drawing/2014/main" val="3303706345"/>
                    </a:ext>
                  </a:extLst>
                </a:gridCol>
                <a:gridCol w="2043404">
                  <a:extLst>
                    <a:ext uri="{9D8B030D-6E8A-4147-A177-3AD203B41FA5}">
                      <a16:colId xmlns:a16="http://schemas.microsoft.com/office/drawing/2014/main" val="1943827821"/>
                    </a:ext>
                  </a:extLst>
                </a:gridCol>
                <a:gridCol w="2108719">
                  <a:extLst>
                    <a:ext uri="{9D8B030D-6E8A-4147-A177-3AD203B41FA5}">
                      <a16:colId xmlns:a16="http://schemas.microsoft.com/office/drawing/2014/main" val="1511427268"/>
                    </a:ext>
                  </a:extLst>
                </a:gridCol>
                <a:gridCol w="2360644">
                  <a:extLst>
                    <a:ext uri="{9D8B030D-6E8A-4147-A177-3AD203B41FA5}">
                      <a16:colId xmlns:a16="http://schemas.microsoft.com/office/drawing/2014/main" val="3885741833"/>
                    </a:ext>
                  </a:extLst>
                </a:gridCol>
                <a:gridCol w="2248678">
                  <a:extLst>
                    <a:ext uri="{9D8B030D-6E8A-4147-A177-3AD203B41FA5}">
                      <a16:colId xmlns:a16="http://schemas.microsoft.com/office/drawing/2014/main" val="4194699878"/>
                    </a:ext>
                  </a:extLst>
                </a:gridCol>
              </a:tblGrid>
              <a:tr h="599490">
                <a:tc>
                  <a:txBody>
                    <a:bodyPr/>
                    <a:lstStyle/>
                    <a:p>
                      <a:r>
                        <a:rPr lang="en-GB" sz="1400" dirty="0"/>
                        <a:t>Pitch, </a:t>
                      </a:r>
                      <a:r>
                        <a:rPr lang="en-GB" sz="1400" dirty="0" err="1"/>
                        <a:t>metal,MIP</a:t>
                      </a:r>
                      <a:r>
                        <a:rPr lang="en-GB" sz="1400" dirty="0"/>
                        <a:t> LOC 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300,100,ch4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200,80,ch4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300,100, mid ch4&amp;ch5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200,80, mid ch4&amp;ch5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3927288039"/>
                  </a:ext>
                </a:extLst>
              </a:tr>
              <a:tr h="558214">
                <a:tc>
                  <a:txBody>
                    <a:bodyPr/>
                    <a:lstStyle/>
                    <a:p>
                      <a:r>
                        <a:rPr lang="en-GB" sz="1400" dirty="0"/>
                        <a:t>Channel ratio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149634"/>
                  </a:ext>
                </a:extLst>
              </a:tr>
              <a:tr h="780241">
                <a:tc>
                  <a:txBody>
                    <a:bodyPr/>
                    <a:lstStyle/>
                    <a:p>
                      <a:r>
                        <a:rPr lang="en-GB" sz="1400" dirty="0"/>
                        <a:t>Ch4/ch4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9.33E-06/9.33E-06=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9.25E-06/9.25E-06=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4.63E-06/4.63E-06=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4.64E-06/4.64E-06=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1992955004"/>
                  </a:ext>
                </a:extLst>
              </a:tr>
              <a:tr h="963160">
                <a:tc>
                  <a:txBody>
                    <a:bodyPr/>
                    <a:lstStyle/>
                    <a:p>
                      <a:r>
                        <a:rPr lang="en-GB" sz="1400" dirty="0"/>
                        <a:t>Ch5/ch4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4.66E-07/9.33E-06=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9.75E-07/9.25E-06=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0.11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4.62E-06/4.63E-06=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0.99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4.64E-06/4.64E-06=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1007989634"/>
                  </a:ext>
                </a:extLst>
              </a:tr>
              <a:tr h="998375">
                <a:tc>
                  <a:txBody>
                    <a:bodyPr/>
                    <a:lstStyle/>
                    <a:p>
                      <a:r>
                        <a:rPr lang="en-GB" sz="1400" dirty="0"/>
                        <a:t>Ch6/ch4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4.01E-08/9.33E-06=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0.004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7.84E-08/9.25E-06=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0.008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1.23E-07/4.63E-06=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0.026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2.26E-07/4.64E-06=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2400436415"/>
                  </a:ext>
                </a:extLst>
              </a:tr>
              <a:tr h="1105881">
                <a:tc>
                  <a:txBody>
                    <a:bodyPr/>
                    <a:lstStyle/>
                    <a:p>
                      <a:r>
                        <a:rPr lang="en-GB" sz="1400" dirty="0"/>
                        <a:t>Ch7/ch4</a:t>
                      </a:r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1.67E-08/4.63E-06=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0.0036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3.59E-08/4.64E-06=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0.0077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/>
                    </a:p>
                  </a:txBody>
                  <a:tcPr marL="110588" marR="110588" marT="55294" marB="55294"/>
                </a:tc>
                <a:extLst>
                  <a:ext uri="{0D108BD9-81ED-4DB2-BD59-A6C34878D82A}">
                    <a16:rowId xmlns:a16="http://schemas.microsoft.com/office/drawing/2014/main" val="2517188137"/>
                  </a:ext>
                </a:extLst>
              </a:tr>
            </a:tbl>
          </a:graphicData>
        </a:graphic>
      </p:graphicFrame>
      <p:sp>
        <p:nvSpPr>
          <p:cNvPr id="3" name="CustomShape 1">
            <a:extLst>
              <a:ext uri="{FF2B5EF4-FFF2-40B4-BE49-F238E27FC236}">
                <a16:creationId xmlns:a16="http://schemas.microsoft.com/office/drawing/2014/main" id="{EA7306E9-8092-4514-9270-DA8FC34BB4A1}"/>
              </a:ext>
            </a:extLst>
          </p:cNvPr>
          <p:cNvSpPr/>
          <p:nvPr/>
        </p:nvSpPr>
        <p:spPr>
          <a:xfrm>
            <a:off x="1797801" y="296821"/>
            <a:ext cx="4425369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chemeClr val="accent1"/>
                </a:solidFill>
                <a:latin typeface="Arial"/>
                <a:ea typeface="DejaVu Sans"/>
              </a:rPr>
              <a:t>S</a:t>
            </a: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haring between the channels: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F53AD13-2904-4920-85BA-7A4761C38040}"/>
              </a:ext>
            </a:extLst>
          </p:cNvPr>
          <p:cNvSpPr/>
          <p:nvPr/>
        </p:nvSpPr>
        <p:spPr>
          <a:xfrm>
            <a:off x="1754152" y="1526278"/>
            <a:ext cx="335903" cy="186611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3BD75F34-2DE9-44BC-B4EB-DD24F85185AC}"/>
              </a:ext>
            </a:extLst>
          </p:cNvPr>
          <p:cNvSpPr/>
          <p:nvPr/>
        </p:nvSpPr>
        <p:spPr>
          <a:xfrm>
            <a:off x="1502227" y="2118049"/>
            <a:ext cx="261257" cy="27991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95750-28D4-4DB5-9382-B4125A4F2343}"/>
              </a:ext>
            </a:extLst>
          </p:cNvPr>
          <p:cNvSpPr txBox="1"/>
          <p:nvPr/>
        </p:nvSpPr>
        <p:spPr>
          <a:xfrm>
            <a:off x="6170644" y="323947"/>
            <a:ext cx="43567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120um bulk, N+ sheet resistance = 2k </a:t>
            </a:r>
            <a:r>
              <a:rPr lang="el-GR" sz="1800" dirty="0"/>
              <a:t>Ω</a:t>
            </a:r>
            <a:r>
              <a:rPr lang="en-GB" sz="1800" dirty="0"/>
              <a:t>/□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187FFD-B97E-4835-902F-5ADFDC5EC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2055D-FC7B-4C92-AB1C-A5BA62DC8847}" type="datetime1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80C20F-A3D7-46F3-8F33-E88971CB1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0813E1-CD7D-4683-9632-6FA6835F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08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07DF03-AF05-FE90-3442-6814E381F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36B5-0B43-4E03-B2CA-C68C0CCD2A38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7C0B05-EBA7-6CC8-238D-589B4AF8D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64B1F-590D-528B-0F24-247A83122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E54C88-2ECF-502F-3F1B-1DFEDAEE3DD0}"/>
              </a:ext>
            </a:extLst>
          </p:cNvPr>
          <p:cNvSpPr txBox="1"/>
          <p:nvPr/>
        </p:nvSpPr>
        <p:spPr>
          <a:xfrm>
            <a:off x="3151573" y="2130640"/>
            <a:ext cx="5459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3D Simulation</a:t>
            </a:r>
          </a:p>
          <a:p>
            <a:pPr algn="ctr"/>
            <a:r>
              <a:rPr lang="en-GB" sz="4400" dirty="0"/>
              <a:t>@ Synopsis </a:t>
            </a:r>
            <a:r>
              <a:rPr lang="en-GB" sz="4400" dirty="0" err="1"/>
              <a:t>Sentaurus</a:t>
            </a:r>
            <a:r>
              <a:rPr lang="en-GB" sz="2400" baseline="30000" dirty="0" err="1"/>
              <a:t>TM</a:t>
            </a:r>
            <a:r>
              <a:rPr lang="en-GB" sz="4400" dirty="0"/>
              <a:t> </a:t>
            </a:r>
            <a:endParaRPr lang="en-US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85ECA0-4BCD-1FFA-9064-119443416C2C}"/>
              </a:ext>
            </a:extLst>
          </p:cNvPr>
          <p:cNvSpPr txBox="1"/>
          <p:nvPr/>
        </p:nvSpPr>
        <p:spPr>
          <a:xfrm>
            <a:off x="10688715" y="5095783"/>
            <a:ext cx="1220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--Taylor Shin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86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B11CDC-8524-DB92-7782-FBF5D7D7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4BE2-250B-4106-8318-8FA7F1B59F77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EBE4BA-A059-F918-C468-9A11BE63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B83FC-241F-8084-4F4B-941BE2831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3013E6-D56B-6D9E-841C-A1F23119E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199" y="527879"/>
            <a:ext cx="4246223" cy="28225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C6E9AA-E2D7-F48A-7878-A64DFBF67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10" y="577647"/>
            <a:ext cx="4389639" cy="2909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AD1C8F-887C-F991-A70E-FBCD7B289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446" y="3429000"/>
            <a:ext cx="4235368" cy="27152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1ED6E9-CF3D-7091-0B40-B573A6711A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1777" y="3331767"/>
            <a:ext cx="4377645" cy="29097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914B1D-3FED-F2AE-D230-E3902BD061E6}"/>
              </a:ext>
            </a:extLst>
          </p:cNvPr>
          <p:cNvSpPr txBox="1"/>
          <p:nvPr/>
        </p:nvSpPr>
        <p:spPr>
          <a:xfrm>
            <a:off x="2305050" y="1847850"/>
            <a:ext cx="24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length = 0.5 mm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E94194-682F-242C-B653-F6AC267E51E8}"/>
              </a:ext>
            </a:extLst>
          </p:cNvPr>
          <p:cNvSpPr txBox="1"/>
          <p:nvPr/>
        </p:nvSpPr>
        <p:spPr>
          <a:xfrm>
            <a:off x="2362200" y="4333875"/>
            <a:ext cx="24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length = 1 cm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50CFE0-3954-06DA-400B-F733946C838F}"/>
              </a:ext>
            </a:extLst>
          </p:cNvPr>
          <p:cNvSpPr txBox="1"/>
          <p:nvPr/>
        </p:nvSpPr>
        <p:spPr>
          <a:xfrm>
            <a:off x="8048625" y="1771650"/>
            <a:ext cx="24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length = 3 mm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9D85E6-C75D-84CC-6DB0-9B5960125F6E}"/>
              </a:ext>
            </a:extLst>
          </p:cNvPr>
          <p:cNvSpPr txBox="1"/>
          <p:nvPr/>
        </p:nvSpPr>
        <p:spPr>
          <a:xfrm>
            <a:off x="8201025" y="453390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Strip length = 2 cm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9A49D4-0F21-D016-34F6-5171A6477A41}"/>
              </a:ext>
            </a:extLst>
          </p:cNvPr>
          <p:cNvSpPr txBox="1"/>
          <p:nvPr/>
        </p:nvSpPr>
        <p:spPr>
          <a:xfrm>
            <a:off x="1979720" y="101124"/>
            <a:ext cx="8526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Effect of strip length on signal sharing between the neighbouring channels  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DBCF04-79F7-1854-8241-9B5B76C34114}"/>
              </a:ext>
            </a:extLst>
          </p:cNvPr>
          <p:cNvSpPr txBox="1"/>
          <p:nvPr/>
        </p:nvSpPr>
        <p:spPr>
          <a:xfrm>
            <a:off x="10688715" y="5095783"/>
            <a:ext cx="1220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--Taylor Shin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94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A34ED7-3C6B-F992-CFAC-AE42A3B15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F7AE-4162-45D3-B7BA-E001F902C23E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1D377-D876-E03A-AFA8-E9171C561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F8E8A-6ACE-6724-3E87-9E2B3C3D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646C7D-01C6-0C7B-7166-DF0B89864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54" y="1300579"/>
            <a:ext cx="5163845" cy="32403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5A7B65-11CC-7FEA-E28D-E90CC51F8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897" y="1423247"/>
            <a:ext cx="4954149" cy="3240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EAD57C-E0CF-5842-2C44-F14884F184CA}"/>
              </a:ext>
            </a:extLst>
          </p:cNvPr>
          <p:cNvSpPr txBox="1"/>
          <p:nvPr/>
        </p:nvSpPr>
        <p:spPr>
          <a:xfrm>
            <a:off x="10688715" y="5095783"/>
            <a:ext cx="1220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--Taylor Shin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EA8B9-90CE-A560-5A8C-9299B088B880}"/>
              </a:ext>
            </a:extLst>
          </p:cNvPr>
          <p:cNvSpPr txBox="1"/>
          <p:nvPr/>
        </p:nvSpPr>
        <p:spPr>
          <a:xfrm>
            <a:off x="1979720" y="101124"/>
            <a:ext cx="8526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Effect of strip length on signal sharing between the neighbouring channels  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30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335BD1-23F3-F1B9-297E-E25CA3F55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A84E4-EC04-482D-A6C6-C04826A89DDC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A8432-A5E4-3734-F68F-F4E65316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B1221-4162-2B60-FA5F-58788C382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0A3E6F-DC19-DA33-2805-5D66BC9E7248}"/>
              </a:ext>
            </a:extLst>
          </p:cNvPr>
          <p:cNvSpPr txBox="1"/>
          <p:nvPr/>
        </p:nvSpPr>
        <p:spPr>
          <a:xfrm>
            <a:off x="3151573" y="2130640"/>
            <a:ext cx="59480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Gain Suppression Study</a:t>
            </a:r>
          </a:p>
          <a:p>
            <a:pPr algn="ctr"/>
            <a:r>
              <a:rPr lang="en-GB" sz="4400" dirty="0"/>
              <a:t>@ Synopsis </a:t>
            </a:r>
            <a:r>
              <a:rPr lang="en-GB" sz="4400" dirty="0" err="1"/>
              <a:t>Sentaurus</a:t>
            </a:r>
            <a:r>
              <a:rPr lang="en-GB" sz="2400" baseline="30000" dirty="0" err="1"/>
              <a:t>TM</a:t>
            </a:r>
            <a:r>
              <a:rPr lang="en-GB" sz="4400" dirty="0"/>
              <a:t> </a:t>
            </a:r>
            <a:endParaRPr lang="en-US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41E4F1-15BE-0955-4F6B-922205B9BF46}"/>
              </a:ext>
            </a:extLst>
          </p:cNvPr>
          <p:cNvSpPr txBox="1"/>
          <p:nvPr/>
        </p:nvSpPr>
        <p:spPr>
          <a:xfrm>
            <a:off x="10493406" y="5095783"/>
            <a:ext cx="141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</a:t>
            </a:r>
            <a:r>
              <a:rPr lang="en-GB" sz="1600" dirty="0" err="1">
                <a:solidFill>
                  <a:srgbClr val="C00000"/>
                </a:solidFill>
              </a:rPr>
              <a:t>Yuzhan</a:t>
            </a:r>
            <a:r>
              <a:rPr lang="en-GB" sz="1600" dirty="0">
                <a:solidFill>
                  <a:srgbClr val="C00000"/>
                </a:solidFill>
              </a:rPr>
              <a:t> Zhao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890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C08CF6B5-FBC0-2E69-5BEA-A352DB525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2E001A3-6769-4949-9E21-F003FDB4D0D8}" type="datetime1">
              <a:rPr lang="en-US" smtClean="0"/>
              <a:t>10/7/2022</a:t>
            </a:fld>
            <a:endParaRPr lang="en-US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96670D5-D8BE-56E4-6DE5-CAEB9C353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M. Nizam, SCIPP</a:t>
            </a:r>
            <a:endParaRPr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81263831-D067-D00D-BD83-7B06CBD82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76DB81-D1D4-4D3B-B972-3CB641032AE0}" type="slidenum">
              <a:rPr lang="en-US" smtClean="0"/>
              <a:t>18</a:t>
            </a:fld>
            <a:r>
              <a:rPr lang="en-US"/>
              <a:t> /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E9A82E-98DF-4880-4799-69AAFF15EAA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80586" y="1062005"/>
            <a:ext cx="8314966" cy="1554427"/>
          </a:xfrm>
        </p:spPr>
        <p:txBody>
          <a:bodyPr vert="horz">
            <a:noAutofit/>
          </a:bodyPr>
          <a:lstStyle/>
          <a:p>
            <a:pPr marL="0" lvl="0" indent="0">
              <a:buClr>
                <a:srgbClr val="EF2929"/>
              </a:buClr>
              <a:buSzPct val="45000"/>
              <a:buNone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ion track injection, the following scans were simulated:</a:t>
            </a:r>
          </a:p>
          <a:p>
            <a:pPr marL="0" lvl="0" indent="0">
              <a:buClr>
                <a:srgbClr val="EF2929"/>
              </a:buClr>
              <a:buSzPct val="45000"/>
              <a:buNone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Scan over different angles</a:t>
            </a: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Complete horizontal track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A09BBB-52B7-B98F-BBA7-3807EA54568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040" y="136525"/>
            <a:ext cx="2841920" cy="925480"/>
          </a:xfrm>
        </p:spPr>
        <p:txBody>
          <a:bodyPr vert="horz"/>
          <a:lstStyle/>
          <a:p>
            <a:pPr lvl="0"/>
            <a:r>
              <a:rPr lang="en-US" sz="2902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Setup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70406F-B505-4DCF-30DD-8CAC3301BF9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55286" y="3342504"/>
            <a:ext cx="4182783" cy="2177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2C31C2-87D4-B990-4F8C-4919B8A9397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13591" y="3342177"/>
            <a:ext cx="4182783" cy="21774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894F0E-DC43-CA17-3DAF-7D5570243FFA}"/>
              </a:ext>
            </a:extLst>
          </p:cNvPr>
          <p:cNvSpPr/>
          <p:nvPr/>
        </p:nvSpPr>
        <p:spPr>
          <a:xfrm rot="1785000">
            <a:off x="4651873" y="2968120"/>
            <a:ext cx="139720" cy="2486884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81612" tIns="40806" rIns="81612" bIns="40806" anchor="ctr" anchorCtr="0" compatLnSpc="0">
            <a:noAutofit/>
          </a:bodyPr>
          <a:lstStyle/>
          <a:p>
            <a:pPr hangingPunct="0"/>
            <a:endParaRPr lang="en-US" sz="1632"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85F7A-A6D7-AEF3-D51F-83FF9F74FF50}"/>
              </a:ext>
            </a:extLst>
          </p:cNvPr>
          <p:cNvSpPr/>
          <p:nvPr/>
        </p:nvSpPr>
        <p:spPr>
          <a:xfrm>
            <a:off x="6632828" y="4191373"/>
            <a:ext cx="3860578" cy="126336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81612" tIns="40806" rIns="81612" bIns="40806" anchor="ctr" anchorCtr="0" compatLnSpc="0">
            <a:noAutofit/>
          </a:bodyPr>
          <a:lstStyle/>
          <a:p>
            <a:pPr hangingPunct="0"/>
            <a:endParaRPr lang="en-US" sz="1632"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5326E9-2DBB-3298-A4CE-A101CF148061}"/>
              </a:ext>
            </a:extLst>
          </p:cNvPr>
          <p:cNvSpPr txBox="1"/>
          <p:nvPr/>
        </p:nvSpPr>
        <p:spPr>
          <a:xfrm>
            <a:off x="4596474" y="2772199"/>
            <a:ext cx="1560713" cy="323116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>
              <a:defRPr b="1"/>
            </a:pPr>
            <a:r>
              <a:rPr lang="en-US" sz="1632" b="1" dirty="0">
                <a:latin typeface="Liberation Sans" pitchFamily="18"/>
                <a:ea typeface="Microsoft YaHei" pitchFamily="2"/>
                <a:cs typeface="Mangal" pitchFamily="2"/>
              </a:rPr>
              <a:t>Track at angle</a:t>
            </a: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41B4D60C-1B26-DDA6-032B-2743B6F9E052}"/>
              </a:ext>
            </a:extLst>
          </p:cNvPr>
          <p:cNvSpPr/>
          <p:nvPr/>
        </p:nvSpPr>
        <p:spPr>
          <a:xfrm flipV="1">
            <a:off x="4101904" y="2696137"/>
            <a:ext cx="15996" cy="2583186"/>
          </a:xfrm>
          <a:prstGeom prst="line">
            <a:avLst/>
          </a:prstGeom>
          <a:noFill/>
          <a:ln w="38160">
            <a:solidFill>
              <a:srgbClr val="000000"/>
            </a:solidFill>
            <a:custDash>
              <a:ds d="100000" sp="100000"/>
            </a:custDash>
          </a:ln>
        </p:spPr>
        <p:txBody>
          <a:bodyPr vert="horz" wrap="none" lIns="98914" tIns="58108" rIns="98914" bIns="58108" anchor="ctr" anchorCtr="0" compatLnSpc="0"/>
          <a:lstStyle/>
          <a:p>
            <a:pPr hangingPunct="0"/>
            <a:endParaRPr lang="en-US" sz="1632"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1D2B8C-4C1D-5D97-BDE3-2D0AB4B53E0F}"/>
              </a:ext>
            </a:extLst>
          </p:cNvPr>
          <p:cNvSpPr txBox="1"/>
          <p:nvPr/>
        </p:nvSpPr>
        <p:spPr>
          <a:xfrm>
            <a:off x="8616359" y="2723885"/>
            <a:ext cx="1746405" cy="323116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>
              <a:defRPr b="1"/>
            </a:pPr>
            <a:r>
              <a:rPr lang="en-US" sz="1632" b="1">
                <a:latin typeface="Liberation Sans" pitchFamily="18"/>
                <a:ea typeface="Microsoft YaHei" pitchFamily="2"/>
                <a:cs typeface="Mangal" pitchFamily="2"/>
              </a:rPr>
              <a:t>Horizontal track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2F80E2-2407-6806-8685-884C059CD3B2}"/>
              </a:ext>
            </a:extLst>
          </p:cNvPr>
          <p:cNvSpPr txBox="1"/>
          <p:nvPr/>
        </p:nvSpPr>
        <p:spPr>
          <a:xfrm>
            <a:off x="4206694" y="4262110"/>
            <a:ext cx="278888" cy="337928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>
              <a:defRPr b="1"/>
            </a:pPr>
            <a:r>
              <a:rPr lang="en-US" sz="1632" b="1">
                <a:latin typeface="Carlito" pitchFamily="34"/>
                <a:ea typeface="Carlito" pitchFamily="34"/>
                <a:cs typeface="Carlito" pitchFamily="34"/>
              </a:rPr>
              <a:t>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D6C82A-DD21-64DD-C991-A6A3BAB007C1}"/>
              </a:ext>
            </a:extLst>
          </p:cNvPr>
          <p:cNvSpPr txBox="1"/>
          <p:nvPr/>
        </p:nvSpPr>
        <p:spPr>
          <a:xfrm>
            <a:off x="10493406" y="5095783"/>
            <a:ext cx="141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</a:t>
            </a:r>
            <a:r>
              <a:rPr lang="en-GB" sz="1600" dirty="0" err="1">
                <a:solidFill>
                  <a:srgbClr val="C00000"/>
                </a:solidFill>
              </a:rPr>
              <a:t>Yuzhan</a:t>
            </a:r>
            <a:r>
              <a:rPr lang="en-GB" sz="1600" dirty="0">
                <a:solidFill>
                  <a:srgbClr val="C00000"/>
                </a:solidFill>
              </a:rPr>
              <a:t> Zhao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DD6E3521-52C7-BBDD-6A3D-8F76026A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DE26C0D-3E72-4C48-B2E8-73A45B4C1CAA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62BE276-1C5B-4BB7-F6BF-70E3F5230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M. Nizam, SCIPP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E6EC655-B822-EDD6-A5AB-E454C00F9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60E234-92A0-4CB2-874C-06BD7EC2E4C9}" type="slidenum">
              <a:rPr lang="en-US" smtClean="0"/>
              <a:t>19</a:t>
            </a:fld>
            <a:r>
              <a:rPr lang="en-US"/>
              <a:t> /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D25832-7C7E-67A2-411E-66EA0B6F437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56948" y="1023073"/>
            <a:ext cx="11252437" cy="2690688"/>
          </a:xfrm>
        </p:spPr>
        <p:txBody>
          <a:bodyPr vert="horz">
            <a:noAutofit/>
          </a:bodyPr>
          <a:lstStyle/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the gain, or avalanche mechanism, depends on the high electric field in the gain layer region, it would be interesting to study the E-field for various tracks.</a:t>
            </a:r>
          </a:p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following plot show the time snapshot of the E-field within the gain layer.</a:t>
            </a:r>
          </a:p>
          <a:p>
            <a:pPr marL="0" lvl="0" indent="0">
              <a:buClr>
                <a:srgbClr val="EF2929"/>
              </a:buClr>
              <a:buSzPct val="45000"/>
              <a:buNone/>
            </a:pP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  The E-field decreases as more charges were put in, and the affected location is large for track at angle.</a:t>
            </a: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  In the case of horizontal track, the field is generally lower across the entire gain layer.</a:t>
            </a:r>
          </a:p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  <a:r>
              <a:rPr lang="en-US" sz="1600" dirty="0">
                <a:solidFill>
                  <a:srgbClr val="C921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process is dynamic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which is not covered in the single time snapshot.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456BE4-F96A-5C19-8034-D5C15F54575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345279" y="69982"/>
            <a:ext cx="5344358" cy="863336"/>
          </a:xfrm>
        </p:spPr>
        <p:txBody>
          <a:bodyPr vert="horz">
            <a:normAutofit/>
          </a:bodyPr>
          <a:lstStyle/>
          <a:p>
            <a:pPr lvl="0"/>
            <a:r>
              <a:rPr lang="en-US" sz="2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 Field within the Gain Layer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47FD3-FB7F-7D1D-805C-0EC0D935230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96555" y="3568069"/>
            <a:ext cx="6441806" cy="278828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52F4CF-CB89-A1EB-EC21-C7A0F0FD9E91}"/>
              </a:ext>
            </a:extLst>
          </p:cNvPr>
          <p:cNvSpPr txBox="1"/>
          <p:nvPr/>
        </p:nvSpPr>
        <p:spPr>
          <a:xfrm>
            <a:off x="10493406" y="5095783"/>
            <a:ext cx="141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</a:t>
            </a:r>
            <a:r>
              <a:rPr lang="en-GB" sz="1600" dirty="0" err="1">
                <a:solidFill>
                  <a:srgbClr val="C00000"/>
                </a:solidFill>
              </a:rPr>
              <a:t>Yuzhan</a:t>
            </a:r>
            <a:r>
              <a:rPr lang="en-GB" sz="1600" dirty="0">
                <a:solidFill>
                  <a:srgbClr val="C00000"/>
                </a:solidFill>
              </a:rPr>
              <a:t> Zhao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D071D-5A17-EF3D-5142-461938A45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A6ED-F24F-409F-A3A8-1F3A7AACE587}" type="datetime1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D0D9D-D1B5-F189-A695-DBD26AAD4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834F8-B8FF-1D0C-8B7F-26271E91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78526-A92A-EB40-ED2A-EE0431E5D725}"/>
              </a:ext>
            </a:extLst>
          </p:cNvPr>
          <p:cNvSpPr txBox="1"/>
          <p:nvPr/>
        </p:nvSpPr>
        <p:spPr>
          <a:xfrm>
            <a:off x="1376040" y="790114"/>
            <a:ext cx="650215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Outline</a:t>
            </a:r>
          </a:p>
          <a:p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/>
              <a:t>Motivation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2D Simulation in </a:t>
            </a:r>
            <a:r>
              <a:rPr lang="en-GB" sz="2400" dirty="0" err="1"/>
              <a:t>Silvaco</a:t>
            </a:r>
            <a:r>
              <a:rPr lang="en-GB" sz="2400" dirty="0"/>
              <a:t> Victory device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Comparison with the test beam data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3D Simulation in Synopsis </a:t>
            </a:r>
            <a:r>
              <a:rPr lang="en-GB" sz="2400" dirty="0" err="1"/>
              <a:t>Sentaurus</a:t>
            </a:r>
            <a:endParaRPr lang="en-GB" sz="2400" dirty="0"/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Effect of strip length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 Gain Suppression study in </a:t>
            </a:r>
            <a:r>
              <a:rPr lang="en-GB" sz="2400" dirty="0" err="1"/>
              <a:t>Sentaurus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5299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946BD88-5623-3CEC-6AB8-B22A540FF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AD333BA-7DAD-4694-BEC1-4A4066AB1AB8}" type="datetime1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C69C095-EDD7-04BE-E855-6880B4C2B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M. Nizam, SCIPP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190CC38-A92D-F53A-0244-C07D9BF1B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DEAE49-77C7-4EC8-B0CA-332E0F66DEA9}" type="slidenum">
              <a:rPr lang="en-US" smtClean="0"/>
              <a:t>20</a:t>
            </a:fld>
            <a:r>
              <a:rPr lang="en-US"/>
              <a:t> /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538E4C-9F61-F799-3C29-57ED4835167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32558" y="774898"/>
            <a:ext cx="8314966" cy="2243276"/>
          </a:xfrm>
        </p:spPr>
        <p:txBody>
          <a:bodyPr vert="horz">
            <a:noAutofit/>
          </a:bodyPr>
          <a:lstStyle/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the tunable parameters of the </a:t>
            </a:r>
            <a:r>
              <a:rPr lang="en-US" sz="16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partcle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track is the Linear energy transfer (LET)</a:t>
            </a:r>
          </a:p>
          <a:p>
            <a:pPr marL="0" lvl="0" indent="0">
              <a:buClr>
                <a:srgbClr val="EF2929"/>
              </a:buClr>
              <a:buSzPct val="45000"/>
              <a:buNone/>
            </a:pPr>
            <a:endParaRPr lang="en-US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   For LET=1.28e-5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pC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/um, which corresponds to generated ~80 eh/um</a:t>
            </a:r>
          </a:p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following plot shows for vertical track injection (0 degree), the gain is reduced as more charge is injected.</a:t>
            </a:r>
          </a:p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endParaRPr lang="en-US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hangingPunct="0">
              <a:spcBef>
                <a:spcPts val="0"/>
              </a:spcBef>
              <a:spcAft>
                <a:spcPts val="1280"/>
              </a:spcAft>
              <a:buClr>
                <a:srgbClr val="EF2929"/>
              </a:buClr>
              <a:buSzPct val="75000"/>
              <a:buFont typeface="StarSymbol"/>
              <a:buChar char="–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Microsoft YaHei" pitchFamily="2"/>
                <a:cs typeface="Calibri" panose="020F0502020204030204" pitchFamily="34" charset="0"/>
              </a:rPr>
              <a:t>   The difference is more significant at high bias voltage.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243DDC-1DDC-1C3D-92F3-293671B157F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84601" y="221619"/>
            <a:ext cx="7585022" cy="656463"/>
          </a:xfrm>
        </p:spPr>
        <p:txBody>
          <a:bodyPr vert="horz">
            <a:normAutofit fontScale="90000"/>
          </a:bodyPr>
          <a:lstStyle/>
          <a:p>
            <a:pPr lvl="0"/>
            <a:r>
              <a:rPr lang="en-US" sz="2400" dirty="0">
                <a:solidFill>
                  <a:schemeClr val="accent1"/>
                </a:solidFill>
                <a:latin typeface="Carlito" pitchFamily="34"/>
              </a:rPr>
              <a:t>Particle Injection with different energies  and at different angles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416290-5127-1ABE-7D63-97C6606AC8A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0815" y="3157341"/>
            <a:ext cx="4714894" cy="3281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784E51-7E8B-33A1-4152-9D80495C781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90041" y="3157341"/>
            <a:ext cx="4997520" cy="3479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95657D-DD38-4E15-7D48-EDC3214CAC30}"/>
              </a:ext>
            </a:extLst>
          </p:cNvPr>
          <p:cNvSpPr txBox="1"/>
          <p:nvPr/>
        </p:nvSpPr>
        <p:spPr>
          <a:xfrm>
            <a:off x="10493406" y="5095783"/>
            <a:ext cx="141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</a:t>
            </a:r>
            <a:r>
              <a:rPr lang="en-GB" sz="1600" dirty="0" err="1">
                <a:solidFill>
                  <a:srgbClr val="C00000"/>
                </a:solidFill>
              </a:rPr>
              <a:t>Yuzhan</a:t>
            </a:r>
            <a:r>
              <a:rPr lang="en-GB" sz="1600" dirty="0">
                <a:solidFill>
                  <a:srgbClr val="C00000"/>
                </a:solidFill>
              </a:rPr>
              <a:t> Zhao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65ACC1E-10A0-87C3-3512-4ACAA56A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D42B55-16BF-4EEB-B888-97EE3E352139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5BB7DB2-0EBC-3A21-37E7-3CAF76DE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b="1" dirty="0"/>
              <a:t>M. Nizam, SCIPP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6177D7A-A650-D5D4-1A4A-CDBF4CDEE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C14564-0606-4DE8-949E-6D7131ADD449}" type="slidenum">
              <a:rPr lang="en-US" smtClean="0"/>
              <a:t>21</a:t>
            </a:fld>
            <a:r>
              <a:rPr lang="en-US"/>
              <a:t> /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D3ADF8-FE55-FADC-3E72-BFCA2DBC4D4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19426" y="1117445"/>
            <a:ext cx="8314966" cy="1092623"/>
          </a:xfrm>
        </p:spPr>
        <p:txBody>
          <a:bodyPr vert="horz">
            <a:normAutofit/>
          </a:bodyPr>
          <a:lstStyle/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2000" dirty="0">
                <a:solidFill>
                  <a:srgbClr val="000000"/>
                </a:solidFill>
                <a:latin typeface="Carlito" pitchFamily="34"/>
              </a:rPr>
              <a:t>Device size : 250 um x 250um x 50um</a:t>
            </a:r>
          </a:p>
          <a:p>
            <a:pPr lvl="0">
              <a:buClr>
                <a:srgbClr val="EF2929"/>
              </a:buClr>
              <a:buSzPct val="45000"/>
              <a:buFont typeface="StarSymbol"/>
              <a:buChar char="●"/>
            </a:pPr>
            <a:r>
              <a:rPr lang="en-US" sz="2000" dirty="0">
                <a:solidFill>
                  <a:srgbClr val="000000"/>
                </a:solidFill>
                <a:latin typeface="Carlito" pitchFamily="34"/>
              </a:rPr>
              <a:t>The change of E-field is much smaller for 3D case??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45DF2-DA3A-DD01-C0D8-63B5F15E178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767918" y="95375"/>
            <a:ext cx="5256973" cy="810484"/>
          </a:xfrm>
        </p:spPr>
        <p:txBody>
          <a:bodyPr vert="horz"/>
          <a:lstStyle/>
          <a:p>
            <a:pPr lvl="0"/>
            <a:r>
              <a:rPr lang="en-US" sz="2902" dirty="0">
                <a:solidFill>
                  <a:schemeClr val="accent1"/>
                </a:solidFill>
                <a:latin typeface="Carlito" pitchFamily="34"/>
              </a:rPr>
              <a:t>3D simulation for localized charge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C574E3-DB72-7417-3DC7-6361CCD6BBE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1823" y="2533288"/>
            <a:ext cx="5135733" cy="3176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8273BB59-47B0-6580-863A-4E51CE25C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272" y="2603770"/>
            <a:ext cx="4988123" cy="34705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38BF33-C919-1308-D569-06BFE05DF8BA}"/>
              </a:ext>
            </a:extLst>
          </p:cNvPr>
          <p:cNvSpPr txBox="1"/>
          <p:nvPr/>
        </p:nvSpPr>
        <p:spPr>
          <a:xfrm>
            <a:off x="10582183" y="4829453"/>
            <a:ext cx="141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--</a:t>
            </a:r>
            <a:r>
              <a:rPr lang="en-GB" sz="1600" dirty="0" err="1">
                <a:solidFill>
                  <a:srgbClr val="C00000"/>
                </a:solidFill>
              </a:rPr>
              <a:t>Yuzhan</a:t>
            </a:r>
            <a:r>
              <a:rPr lang="en-GB" sz="1600" dirty="0">
                <a:solidFill>
                  <a:srgbClr val="C00000"/>
                </a:solidFill>
              </a:rPr>
              <a:t> Zhao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9F2C16-3617-4E71-96FD-1A27432E1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D1EE-FC8A-4275-BE53-EDA424EEC2C2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EB695F-6A47-4BE6-9EE7-68023BC9E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0FCFB1-619D-40F7-AD5D-FEB8F20B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22</a:t>
            </a:fld>
            <a:endParaRPr lang="en-US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5424F7D2-75E0-49A7-B761-C4A89E81EBCD}"/>
              </a:ext>
            </a:extLst>
          </p:cNvPr>
          <p:cNvSpPr/>
          <p:nvPr/>
        </p:nvSpPr>
        <p:spPr>
          <a:xfrm>
            <a:off x="5011505" y="379838"/>
            <a:ext cx="1635968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chemeClr val="accent1"/>
                </a:solidFill>
                <a:latin typeface="Arial"/>
                <a:ea typeface="DejaVu Sans"/>
              </a:rPr>
              <a:t>Summary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5DFAE5-A2C4-4D49-A4C0-FF229A4302FF}"/>
              </a:ext>
            </a:extLst>
          </p:cNvPr>
          <p:cNvSpPr txBox="1"/>
          <p:nvPr/>
        </p:nvSpPr>
        <p:spPr>
          <a:xfrm>
            <a:off x="478971" y="1452164"/>
            <a:ext cx="112340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In 2D TCAD simulation, we have characterized effects of N+ resistivity, strip metal size a, pitch size and substrate thickness.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 Sharing between the neighbouring channels depends on N+ resistivity, pitch size and the bulk thickness.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3D TCAD simulation gives more realistic results in terms of strip length, but we have benchmark it with the existing test beam results (by Taylor Shin)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It seems </a:t>
            </a:r>
            <a:r>
              <a:rPr lang="en-GB" sz="2400" dirty="0" err="1"/>
              <a:t>Sentaurus</a:t>
            </a:r>
            <a:r>
              <a:rPr lang="en-GB" sz="2400" dirty="0"/>
              <a:t> can simulate the gain suppression and the work is in progress (by </a:t>
            </a:r>
            <a:r>
              <a:rPr lang="en-GB" sz="2400" dirty="0" err="1"/>
              <a:t>Yuzhan</a:t>
            </a:r>
            <a:r>
              <a:rPr lang="en-GB" sz="2400" dirty="0"/>
              <a:t> Zhao)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886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76B11-0C57-4C79-A44F-5BCEEDA0A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BE5D7-F601-4837-9DD1-6D30211040F6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0253C-8B3E-4E8E-B6AD-DC3829F0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B7E7A-98D9-42FB-8A24-2DD5479C2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23</a:t>
            </a:fld>
            <a:endParaRPr lang="en-US"/>
          </a:p>
        </p:txBody>
      </p:sp>
      <p:sp>
        <p:nvSpPr>
          <p:cNvPr id="12" name="CustomShape 1">
            <a:extLst>
              <a:ext uri="{FF2B5EF4-FFF2-40B4-BE49-F238E27FC236}">
                <a16:creationId xmlns:a16="http://schemas.microsoft.com/office/drawing/2014/main" id="{1097EDAF-9746-4ED1-B294-2DEF6AE77F32}"/>
              </a:ext>
            </a:extLst>
          </p:cNvPr>
          <p:cNvSpPr/>
          <p:nvPr/>
        </p:nvSpPr>
        <p:spPr>
          <a:xfrm>
            <a:off x="4701260" y="136525"/>
            <a:ext cx="2519267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chemeClr val="accent1"/>
                </a:solidFill>
                <a:latin typeface="Arial"/>
                <a:ea typeface="DejaVu Sans"/>
              </a:rPr>
              <a:t>IV characteristics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C3B432A-2EFC-43FF-BEB0-0D433450A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36" y="799482"/>
            <a:ext cx="8469746" cy="53302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ED866F-0054-4462-B26F-9DDCE709188D}"/>
              </a:ext>
            </a:extLst>
          </p:cNvPr>
          <p:cNvSpPr txBox="1"/>
          <p:nvPr/>
        </p:nvSpPr>
        <p:spPr>
          <a:xfrm>
            <a:off x="5615473" y="4081370"/>
            <a:ext cx="37166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N+ sheet resistance</a:t>
            </a:r>
          </a:p>
          <a:p>
            <a:r>
              <a:rPr lang="en-GB" dirty="0"/>
              <a:t>             </a:t>
            </a:r>
            <a:r>
              <a:rPr lang="en-GB" sz="1100" dirty="0"/>
              <a:t>400 </a:t>
            </a:r>
            <a:r>
              <a:rPr lang="el-GR" sz="1100" dirty="0"/>
              <a:t>Ω</a:t>
            </a:r>
            <a:r>
              <a:rPr lang="en-GB" sz="1100" dirty="0"/>
              <a:t>/□  (FBK doping density=1.05e19/cm^3 )</a:t>
            </a:r>
          </a:p>
          <a:p>
            <a:r>
              <a:rPr lang="en-US" sz="1200" dirty="0"/>
              <a:t>                    </a:t>
            </a:r>
            <a:r>
              <a:rPr lang="en-US" sz="1100" dirty="0"/>
              <a:t>2k </a:t>
            </a:r>
            <a:r>
              <a:rPr lang="el-GR" sz="1100" dirty="0"/>
              <a:t>Ω</a:t>
            </a:r>
            <a:r>
              <a:rPr lang="en-GB" sz="1100" dirty="0"/>
              <a:t>/□  (FBK doping density=6.3e17/cm^3)</a:t>
            </a:r>
          </a:p>
          <a:p>
            <a:r>
              <a:rPr lang="en-GB" sz="1200" dirty="0"/>
              <a:t>                    1.</a:t>
            </a:r>
            <a:r>
              <a:rPr lang="en-US" sz="1200" dirty="0"/>
              <a:t>26k </a:t>
            </a:r>
            <a:r>
              <a:rPr lang="el-GR" sz="1200" dirty="0"/>
              <a:t>Ω</a:t>
            </a:r>
            <a:r>
              <a:rPr lang="en-GB" sz="1200" dirty="0"/>
              <a:t>/□  (BNL doping profile)</a:t>
            </a:r>
          </a:p>
          <a:p>
            <a:endParaRPr lang="en-US" sz="12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3E785D-03C1-48F4-8C4E-9B6E0E14DF57}"/>
              </a:ext>
            </a:extLst>
          </p:cNvPr>
          <p:cNvCxnSpPr/>
          <p:nvPr/>
        </p:nvCxnSpPr>
        <p:spPr>
          <a:xfrm>
            <a:off x="5844073" y="4450702"/>
            <a:ext cx="5038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4660E0-2EFF-4CDC-9378-67D730F49505}"/>
              </a:ext>
            </a:extLst>
          </p:cNvPr>
          <p:cNvCxnSpPr/>
          <p:nvPr/>
        </p:nvCxnSpPr>
        <p:spPr>
          <a:xfrm>
            <a:off x="5844073" y="4655976"/>
            <a:ext cx="503853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565A50-DD3D-49D8-72E1-81902532DFC8}"/>
              </a:ext>
            </a:extLst>
          </p:cNvPr>
          <p:cNvCxnSpPr>
            <a:cxnSpLocks/>
          </p:cNvCxnSpPr>
          <p:nvPr/>
        </p:nvCxnSpPr>
        <p:spPr>
          <a:xfrm>
            <a:off x="5859292" y="4867563"/>
            <a:ext cx="48863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55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ACEF64-C8E7-6D47-AFF3-70ADAF76F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79EC-AF66-4BC6-AD46-C935A0453482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0CA7B0-B2FB-4DA1-E981-D6088CA86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C3341-188C-B26D-514E-0940D88F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9973C5E-6FFF-F110-5E1B-1F0AEBC38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438602"/>
            <a:ext cx="8591550" cy="528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1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5961A8-C03E-C3A4-6A38-C548E278E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ED466-3DE5-4AA1-9AD4-577DA6E78C62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EDCDF-8472-B4F9-4FEE-D35FE9025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978C2-F924-B5D7-BF84-11B3945DE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6DEED2-E243-F7C3-2FCD-76823DA714E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320771" y="1400029"/>
            <a:ext cx="6219535" cy="384932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23779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67FC4D-6C99-40B3-BAA1-ACBDE50D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929F-D936-4AE4-BBC1-333E69693078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EE051B-8411-4D83-942B-5B02E0933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F15D1-0BCB-415B-B4F2-5F2BE4D4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AD41983-03F9-48E2-BAB8-4ABE087E7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8" y="1676558"/>
            <a:ext cx="6223455" cy="4226243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4B3AAA7-2890-4257-834A-9B019EFC2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03" y="1862295"/>
            <a:ext cx="5949943" cy="4040506"/>
          </a:xfrm>
          <a:prstGeom prst="rect">
            <a:avLst/>
          </a:prstGeom>
        </p:spPr>
      </p:pic>
      <p:sp>
        <p:nvSpPr>
          <p:cNvPr id="9" name="CustomShape 1">
            <a:extLst>
              <a:ext uri="{FF2B5EF4-FFF2-40B4-BE49-F238E27FC236}">
                <a16:creationId xmlns:a16="http://schemas.microsoft.com/office/drawing/2014/main" id="{192B9BD2-3F86-4F96-BCFB-C664A417DDF9}"/>
              </a:ext>
            </a:extLst>
          </p:cNvPr>
          <p:cNvSpPr/>
          <p:nvPr/>
        </p:nvSpPr>
        <p:spPr>
          <a:xfrm>
            <a:off x="3796607" y="257059"/>
            <a:ext cx="4356793" cy="43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spc="-1" dirty="0">
                <a:solidFill>
                  <a:schemeClr val="accent1"/>
                </a:solidFill>
                <a:latin typeface="Arial"/>
                <a:ea typeface="DejaVu Sans"/>
              </a:rPr>
              <a:t>S</a:t>
            </a: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haring between the channels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51ABEB-645F-4AB3-B8AA-7BB4F9372FA3}"/>
              </a:ext>
            </a:extLst>
          </p:cNvPr>
          <p:cNvSpPr txBox="1"/>
          <p:nvPr/>
        </p:nvSpPr>
        <p:spPr>
          <a:xfrm>
            <a:off x="3917603" y="919082"/>
            <a:ext cx="43567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120um bulk, N+ sheet resistance = 2k </a:t>
            </a:r>
            <a:r>
              <a:rPr lang="el-GR" sz="1800" dirty="0"/>
              <a:t>Ω</a:t>
            </a:r>
            <a:r>
              <a:rPr lang="en-GB" sz="1800" dirty="0"/>
              <a:t>/□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21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1542C-23F0-5FBF-7682-5C29D189D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49E-9AE0-4106-BF52-6D05EDB521B4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AAE78-CFD4-696E-D757-82C965BCD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E48FB-FCAC-2076-5F71-8C8DB785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0001F2-B6F6-2872-B9A4-F414695FA9F9}"/>
              </a:ext>
            </a:extLst>
          </p:cNvPr>
          <p:cNvSpPr txBox="1"/>
          <p:nvPr/>
        </p:nvSpPr>
        <p:spPr>
          <a:xfrm>
            <a:off x="4979633" y="648070"/>
            <a:ext cx="1589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/>
                </a:solidFill>
              </a:rPr>
              <a:t>Motivation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37839A-CC9B-3149-1FDC-A4C9AAFEC623}"/>
              </a:ext>
            </a:extLst>
          </p:cNvPr>
          <p:cNvSpPr txBox="1"/>
          <p:nvPr/>
        </p:nvSpPr>
        <p:spPr>
          <a:xfrm>
            <a:off x="1500325" y="1686757"/>
            <a:ext cx="97654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Technology Computer Aided Design (TCAD) extensively used in semiconductor industry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The goal of TCAD simulation of LGADs is to reproduce the existing results from the test beam data and optimize various parameters (e.g., N+ sheet resistance, bulk thickness, pitch size, strip size etc) for the PIONEER to provide input to the production</a:t>
            </a:r>
            <a:r>
              <a:rPr lang="en-GB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701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C487F-1A9F-4370-923E-BB0D9D7C0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BCF-5D81-4DD1-A09F-4E48CCC62EB3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531FB-9886-449D-B6AB-039ED4560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7F90-AAF2-4426-9063-5F924523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F50773-852F-4C7A-BAC6-33315D53CED4}"/>
              </a:ext>
            </a:extLst>
          </p:cNvPr>
          <p:cNvSpPr txBox="1"/>
          <p:nvPr/>
        </p:nvSpPr>
        <p:spPr>
          <a:xfrm>
            <a:off x="2764155" y="1162921"/>
            <a:ext cx="6663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/>
                </a:solidFill>
              </a:rPr>
              <a:t>AC-coupled Low Gain Avalanche Diode (AC-LGAD)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AC643F-144F-4FCC-9B3C-A4C78D1F38D5}"/>
              </a:ext>
            </a:extLst>
          </p:cNvPr>
          <p:cNvSpPr txBox="1"/>
          <p:nvPr/>
        </p:nvSpPr>
        <p:spPr>
          <a:xfrm>
            <a:off x="123981" y="2923730"/>
            <a:ext cx="626794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/>
              <a:t>A variant of LGAD with an insulating layer between the read-out pads/strips  and the N+ layer.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/>
              <a:t>N+ layer is contacted only by a separate grounding electrode.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200" dirty="0"/>
              <a:t>The signal on the metal pad/strip is a mirror image of the charges reaching the N+ layer.</a:t>
            </a:r>
          </a:p>
          <a:p>
            <a:pPr marL="285750" indent="-285750">
              <a:buFontTx/>
              <a:buChar char="-"/>
            </a:pPr>
            <a:endParaRPr lang="en-GB" sz="2200" dirty="0"/>
          </a:p>
          <a:p>
            <a:endParaRPr lang="en-US" dirty="0"/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B534A58D-9E2D-349F-5FA8-EC062CC1D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921" y="1940879"/>
            <a:ext cx="5512599" cy="37220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18F54-C5AA-1740-12EE-732081D2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085" y="247993"/>
            <a:ext cx="2343705" cy="847006"/>
          </a:xfrm>
        </p:spPr>
        <p:txBody>
          <a:bodyPr>
            <a:normAutofit/>
          </a:bodyPr>
          <a:lstStyle/>
          <a:p>
            <a:r>
              <a:rPr lang="en-GB" sz="2800" dirty="0"/>
              <a:t>2D Simulation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840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2879B2-2AFC-40B3-87B9-E962FE09C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3258F2-B070-40D4-ACB3-36BB4B48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B94-2794-4893-A72F-D3F20FA4E5A7}" type="datetime1">
              <a:rPr lang="en-US" smtClean="0"/>
              <a:t>10/7/2022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72CB00-27C6-4866-92C4-A7A3103D9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3C3549-AB97-41EE-99EE-2B69105598EF}"/>
              </a:ext>
            </a:extLst>
          </p:cNvPr>
          <p:cNvSpPr txBox="1"/>
          <p:nvPr/>
        </p:nvSpPr>
        <p:spPr>
          <a:xfrm>
            <a:off x="838200" y="621437"/>
            <a:ext cx="10711649" cy="5149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Simulation Framework</a:t>
            </a:r>
          </a:p>
          <a:p>
            <a:endParaRPr lang="en-GB" sz="3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2D </a:t>
            </a:r>
            <a:r>
              <a:rPr lang="en-GB" sz="2200" dirty="0" err="1"/>
              <a:t>Silvaco</a:t>
            </a:r>
            <a:r>
              <a:rPr lang="en-GB" sz="2200" dirty="0"/>
              <a:t>© </a:t>
            </a:r>
            <a:r>
              <a:rPr lang="en-GB" sz="2200" dirty="0" err="1"/>
              <a:t>Victorydevice</a:t>
            </a:r>
            <a:r>
              <a:rPr lang="en-GB" sz="22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Impact Ionization = Grant (</a:t>
            </a:r>
            <a:r>
              <a:rPr lang="en-GB" sz="2200" b="0" i="0" u="none" strike="noStrike" baseline="0" dirty="0">
                <a:latin typeface="CIDFont+F1"/>
              </a:rPr>
              <a:t>has a low-field, an intermediate-field, and a high-field region, there is no temperature dependence)</a:t>
            </a:r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Mobility Models:</a:t>
            </a:r>
          </a:p>
          <a:p>
            <a:r>
              <a:rPr lang="en-GB" sz="2200" dirty="0"/>
              <a:t>       - </a:t>
            </a:r>
            <a:r>
              <a:rPr lang="en-GB" sz="2200" dirty="0" err="1"/>
              <a:t>Conmob</a:t>
            </a:r>
            <a:r>
              <a:rPr lang="en-GB" sz="2200" dirty="0"/>
              <a:t> (</a:t>
            </a:r>
            <a:r>
              <a:rPr lang="en-US" sz="2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the concentration dependent mobility model)</a:t>
            </a:r>
          </a:p>
          <a:p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- </a:t>
            </a:r>
            <a:r>
              <a:rPr lang="en-US" sz="2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Fldmob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</a:rPr>
              <a:t> (t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he lateral electric field-dependent mobility model)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rgbClr val="000000"/>
                </a:solidFill>
                <a:latin typeface="Times New Roman" panose="02020603050405020304" pitchFamily="18" charset="0"/>
              </a:rPr>
              <a:t>Recombination model = Shockley – Read –Hall Recombination model (SRH )</a:t>
            </a:r>
            <a:endParaRPr lang="en-GB" sz="2200" dirty="0"/>
          </a:p>
          <a:p>
            <a:pPr algn="l"/>
            <a:r>
              <a:rPr lang="en-GB" sz="2200" dirty="0"/>
              <a:t>      Method = Newton (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Nonlinear solutions are obtained using the Newton method)	</a:t>
            </a:r>
            <a:endParaRPr lang="en-GB" sz="22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Charge deposition (MIP) using </a:t>
            </a:r>
            <a:r>
              <a:rPr lang="en-GB" sz="2200" dirty="0" err="1"/>
              <a:t>singleeventupset</a:t>
            </a:r>
            <a:r>
              <a:rPr lang="en-GB" sz="2200" dirty="0"/>
              <a:t> method (80 e/h pairs per micron)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X-mesh size = 5 um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/>
              <a:t>Y-mesh size= 0.01 um – 1.0 um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072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63FD2-A5A2-4994-8E98-9BAFFE6A6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F835-75C5-4CA8-805E-7FA91BC4A120}" type="datetime1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106BD-D244-4E6A-8B6B-936D7B38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21305-20ED-4461-9429-72DA63E1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788E53-15BB-45B0-A5B2-166D6F244EB2}"/>
              </a:ext>
            </a:extLst>
          </p:cNvPr>
          <p:cNvSpPr txBox="1"/>
          <p:nvPr/>
        </p:nvSpPr>
        <p:spPr>
          <a:xfrm>
            <a:off x="2918198" y="448922"/>
            <a:ext cx="553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Simulated Device Parameters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3F99C85-5874-48E2-9891-72E336B59B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110637"/>
              </p:ext>
            </p:extLst>
          </p:nvPr>
        </p:nvGraphicFramePr>
        <p:xfrm>
          <a:off x="1358282" y="1628140"/>
          <a:ext cx="9385916" cy="4010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013">
                  <a:extLst>
                    <a:ext uri="{9D8B030D-6E8A-4147-A177-3AD203B41FA5}">
                      <a16:colId xmlns:a16="http://schemas.microsoft.com/office/drawing/2014/main" val="948060033"/>
                    </a:ext>
                  </a:extLst>
                </a:gridCol>
                <a:gridCol w="2353301">
                  <a:extLst>
                    <a:ext uri="{9D8B030D-6E8A-4147-A177-3AD203B41FA5}">
                      <a16:colId xmlns:a16="http://schemas.microsoft.com/office/drawing/2014/main" val="1854199087"/>
                    </a:ext>
                  </a:extLst>
                </a:gridCol>
                <a:gridCol w="2353301">
                  <a:extLst>
                    <a:ext uri="{9D8B030D-6E8A-4147-A177-3AD203B41FA5}">
                      <a16:colId xmlns:a16="http://schemas.microsoft.com/office/drawing/2014/main" val="3320547470"/>
                    </a:ext>
                  </a:extLst>
                </a:gridCol>
                <a:gridCol w="2353301">
                  <a:extLst>
                    <a:ext uri="{9D8B030D-6E8A-4147-A177-3AD203B41FA5}">
                      <a16:colId xmlns:a16="http://schemas.microsoft.com/office/drawing/2014/main" val="2370973648"/>
                    </a:ext>
                  </a:extLst>
                </a:gridCol>
              </a:tblGrid>
              <a:tr h="49531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Device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Device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Device 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81929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Pitch (um)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230280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Metal size (um)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778418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Channels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316606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Oxide layer (nm)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11040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Nitride layer (nm)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332899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Bulk thickness (um)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649709"/>
                  </a:ext>
                </a:extLst>
              </a:tr>
              <a:tr h="502192">
                <a:tc>
                  <a:txBody>
                    <a:bodyPr/>
                    <a:lstStyle/>
                    <a:p>
                      <a:r>
                        <a:rPr lang="en-GB" dirty="0"/>
                        <a:t>Doping Profiles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FBK/BNL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FBK/BNL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FBK/BNL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267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821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76B11-0C57-4C79-A44F-5BCEEDA0A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8CA3-9DAB-4219-B6E1-F7822284A885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0253C-8B3E-4E8E-B6AD-DC3829F0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B7E7A-98D9-42FB-8A24-2DD5479C2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2160A66-B309-D657-43C0-865F578A5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0206"/>
            <a:ext cx="10620782" cy="29647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DCF3CA-85E2-7A6D-06C9-F3F370998835}"/>
              </a:ext>
            </a:extLst>
          </p:cNvPr>
          <p:cNvSpPr txBox="1"/>
          <p:nvPr/>
        </p:nvSpPr>
        <p:spPr>
          <a:xfrm>
            <a:off x="3846620" y="1216981"/>
            <a:ext cx="1187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Gain Layer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A0BF9B-0F28-22E3-CBA1-12E62B5960DE}"/>
              </a:ext>
            </a:extLst>
          </p:cNvPr>
          <p:cNvSpPr txBox="1"/>
          <p:nvPr/>
        </p:nvSpPr>
        <p:spPr>
          <a:xfrm>
            <a:off x="7060439" y="2313474"/>
            <a:ext cx="310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Sheet resistance = 1k ohm/</a:t>
            </a:r>
            <a:r>
              <a:rPr lang="en-GB" dirty="0" err="1"/>
              <a:t>sq</a:t>
            </a:r>
            <a:r>
              <a:rPr lang="en-GB" dirty="0"/>
              <a:t> (FBK profiles)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53B6BB-D495-7C21-78B4-4ECE8EC0ECC7}"/>
              </a:ext>
            </a:extLst>
          </p:cNvPr>
          <p:cNvSpPr txBox="1"/>
          <p:nvPr/>
        </p:nvSpPr>
        <p:spPr>
          <a:xfrm>
            <a:off x="1251751" y="57422"/>
            <a:ext cx="957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Doping profiles (per cm^3): Gain Layer and the N+ layer (</a:t>
            </a:r>
            <a:r>
              <a:rPr lang="en-GB" dirty="0"/>
              <a:t>Bulk= 50um, metal = 80 um, Pitch = 200 um</a:t>
            </a:r>
          </a:p>
          <a:p>
            <a:r>
              <a:rPr lang="en-GB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A129F5E4-9B5B-10AB-B2D6-1452A027FF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27241"/>
            <a:ext cx="10654030" cy="292910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1B5546-232F-D746-41D8-F4DBA8B640A4}"/>
              </a:ext>
            </a:extLst>
          </p:cNvPr>
          <p:cNvSpPr txBox="1"/>
          <p:nvPr/>
        </p:nvSpPr>
        <p:spPr>
          <a:xfrm>
            <a:off x="7868575" y="1216981"/>
            <a:ext cx="992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N+ layer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AEBCD-887D-4A68-96E5-7D634624FB36}"/>
              </a:ext>
            </a:extLst>
          </p:cNvPr>
          <p:cNvSpPr txBox="1"/>
          <p:nvPr/>
        </p:nvSpPr>
        <p:spPr>
          <a:xfrm>
            <a:off x="6976842" y="5242583"/>
            <a:ext cx="3267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Sheet resistance = 1.26k ohm/</a:t>
            </a:r>
            <a:r>
              <a:rPr lang="en-GB" dirty="0" err="1"/>
              <a:t>sq</a:t>
            </a:r>
            <a:r>
              <a:rPr lang="en-GB" dirty="0"/>
              <a:t> (BNL profiles)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68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B73F76B-6A54-4A24-8663-A4C378996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04" y="342752"/>
            <a:ext cx="11611992" cy="607859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4BB513-2300-41ED-A8B4-9671BC14B9C4}"/>
              </a:ext>
            </a:extLst>
          </p:cNvPr>
          <p:cNvSpPr txBox="1"/>
          <p:nvPr/>
        </p:nvSpPr>
        <p:spPr>
          <a:xfrm>
            <a:off x="5755889" y="4459475"/>
            <a:ext cx="1343333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Pitch=150um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N++ 400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8B2075-DADF-436B-93C2-698F65A7862F}"/>
              </a:ext>
            </a:extLst>
          </p:cNvPr>
          <p:cNvSpPr txBox="1"/>
          <p:nvPr/>
        </p:nvSpPr>
        <p:spPr>
          <a:xfrm>
            <a:off x="5476477" y="1063348"/>
            <a:ext cx="1843139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Pitch=150um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N++ 2k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A9A95F-FC25-4180-9A53-3D50CBFCA620}"/>
              </a:ext>
            </a:extLst>
          </p:cNvPr>
          <p:cNvSpPr txBox="1"/>
          <p:nvPr/>
        </p:nvSpPr>
        <p:spPr>
          <a:xfrm>
            <a:off x="9436895" y="1158610"/>
            <a:ext cx="1285154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Pitch=200umN++ 2k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CC7A19-49E7-424E-B5B1-B2204D8FD06D}"/>
              </a:ext>
            </a:extLst>
          </p:cNvPr>
          <p:cNvSpPr txBox="1"/>
          <p:nvPr/>
        </p:nvSpPr>
        <p:spPr>
          <a:xfrm>
            <a:off x="1667684" y="4459476"/>
            <a:ext cx="1495394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Pitch=100um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N++ 400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DC47A1-DD9A-4295-A279-7AA347B284CD}"/>
              </a:ext>
            </a:extLst>
          </p:cNvPr>
          <p:cNvSpPr txBox="1"/>
          <p:nvPr/>
        </p:nvSpPr>
        <p:spPr>
          <a:xfrm>
            <a:off x="1573972" y="1063349"/>
            <a:ext cx="1843139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Pitch=100um</a:t>
            </a:r>
          </a:p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N++ 2k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CDC04-0DCD-42C9-8FA4-D2EF09643F03}"/>
              </a:ext>
            </a:extLst>
          </p:cNvPr>
          <p:cNvSpPr txBox="1"/>
          <p:nvPr/>
        </p:nvSpPr>
        <p:spPr>
          <a:xfrm>
            <a:off x="9836323" y="4459474"/>
            <a:ext cx="1898367" cy="54255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Pitch=200um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N++ 400 ohm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27D066-5BC1-498D-9195-6BD2EA7F198F}"/>
              </a:ext>
            </a:extLst>
          </p:cNvPr>
          <p:cNvSpPr txBox="1"/>
          <p:nvPr/>
        </p:nvSpPr>
        <p:spPr>
          <a:xfrm>
            <a:off x="5420253" y="16856"/>
            <a:ext cx="482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Bulk=50 um,  Metal=80 um, FBK doping profiles</a:t>
            </a:r>
            <a:endParaRPr lang="en-US" dirty="0"/>
          </a:p>
        </p:txBody>
      </p:sp>
      <p:sp>
        <p:nvSpPr>
          <p:cNvPr id="10" name="CustomShape 1">
            <a:extLst>
              <a:ext uri="{FF2B5EF4-FFF2-40B4-BE49-F238E27FC236}">
                <a16:creationId xmlns:a16="http://schemas.microsoft.com/office/drawing/2014/main" id="{35AFDDB4-183C-4310-AF0E-D06166D610D8}"/>
              </a:ext>
            </a:extLst>
          </p:cNvPr>
          <p:cNvSpPr/>
          <p:nvPr/>
        </p:nvSpPr>
        <p:spPr>
          <a:xfrm>
            <a:off x="2600477" y="-48142"/>
            <a:ext cx="3025007" cy="3693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chemeClr val="accent1"/>
                </a:solidFill>
                <a:latin typeface="Arial"/>
                <a:ea typeface="DejaVu Sans"/>
              </a:rPr>
              <a:t>Simulated signal pulses</a:t>
            </a: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: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0E60BFB-3666-44C5-B0A4-2B3890B0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A3BC-E77F-4E7E-A126-F02509D46B85}" type="datetime1">
              <a:rPr lang="en-US" smtClean="0"/>
              <a:t>10/7/2022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7A81D97-DBA8-4829-93ED-DC98DBDE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i="1" dirty="0"/>
              <a:t>M. Nizam, SCIPP</a:t>
            </a:r>
            <a:endParaRPr lang="en-US" b="1" i="1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AA20E81-2ED8-4594-A7FE-204FF2C6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"/>
    </mc:Choice>
    <mc:Fallback xmlns="">
      <p:transition spd="slow" advTm="58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8A2FC12-8BD4-4EEA-8773-FBBF02CEF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5" y="914673"/>
            <a:ext cx="11284308" cy="4323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22B8E1-BB96-4D5B-9D0B-BE61C5DDB104}"/>
              </a:ext>
            </a:extLst>
          </p:cNvPr>
          <p:cNvSpPr txBox="1"/>
          <p:nvPr/>
        </p:nvSpPr>
        <p:spPr>
          <a:xfrm>
            <a:off x="5482357" y="356088"/>
            <a:ext cx="4797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Bulk=50 um,  Metal=80 um, BNL doping profiles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FA9520-3600-494C-86D9-677F1A4C8661}"/>
              </a:ext>
            </a:extLst>
          </p:cNvPr>
          <p:cNvSpPr txBox="1"/>
          <p:nvPr/>
        </p:nvSpPr>
        <p:spPr>
          <a:xfrm>
            <a:off x="1793289" y="2902998"/>
            <a:ext cx="1812861" cy="66566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Pitch=100um</a:t>
            </a:r>
          </a:p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N++ 1.26k ohm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EBDB88-B344-4E07-8EA8-671824B563AC}"/>
              </a:ext>
            </a:extLst>
          </p:cNvPr>
          <p:cNvSpPr txBox="1"/>
          <p:nvPr/>
        </p:nvSpPr>
        <p:spPr>
          <a:xfrm>
            <a:off x="5482357" y="2743510"/>
            <a:ext cx="2008551" cy="66566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Pitch=150um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N++ 1.26k ohm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74BB7-E1F7-4248-9D82-3BEF170B2372}"/>
              </a:ext>
            </a:extLst>
          </p:cNvPr>
          <p:cNvSpPr txBox="1"/>
          <p:nvPr/>
        </p:nvSpPr>
        <p:spPr>
          <a:xfrm>
            <a:off x="9461643" y="2722315"/>
            <a:ext cx="2079445" cy="66566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0588" tIns="55294" rIns="110588" bIns="55294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Pitch=200um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N++ 1.26k ohm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6C14F553-6C51-258F-5C27-3A2BAE456A18}"/>
              </a:ext>
            </a:extLst>
          </p:cNvPr>
          <p:cNvSpPr/>
          <p:nvPr/>
        </p:nvSpPr>
        <p:spPr>
          <a:xfrm>
            <a:off x="2530136" y="275697"/>
            <a:ext cx="3447773" cy="3693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chemeClr val="accent1"/>
                </a:solidFill>
                <a:latin typeface="Arial"/>
                <a:ea typeface="DejaVu Sans"/>
              </a:rPr>
              <a:t>Simulated signal pulses</a:t>
            </a:r>
            <a:r>
              <a:rPr lang="en-US" sz="2400" b="0" strike="noStrike" spc="-1" dirty="0">
                <a:solidFill>
                  <a:schemeClr val="accent1"/>
                </a:solidFill>
                <a:latin typeface="Arial"/>
                <a:ea typeface="DejaVu Sans"/>
              </a:rPr>
              <a:t>:</a:t>
            </a:r>
            <a:endParaRPr lang="en-US" sz="2400" b="0" strike="noStrike" spc="-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5D1E2B1-059E-407C-E221-914F820EC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4511-2C51-4A18-BBA1-189D98EDECFC}" type="datetime1">
              <a:rPr lang="en-US" smtClean="0"/>
              <a:t>10/7/2022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E0E6486-4D9B-C1D2-8E97-3D322D873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Nizam, SCIPP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769B1B4-EC75-47B1-26C7-D46B97CE7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B60D-5764-4A56-AFBA-29976D37E8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04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1366</Words>
  <Application>Microsoft Office PowerPoint</Application>
  <PresentationFormat>Widescreen</PresentationFormat>
  <Paragraphs>283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Carlito</vt:lpstr>
      <vt:lpstr>CIDFont+F1</vt:lpstr>
      <vt:lpstr>Liberation Sans</vt:lpstr>
      <vt:lpstr>StarSymbol</vt:lpstr>
      <vt:lpstr>Times New Roman</vt:lpstr>
      <vt:lpstr>Wingdings</vt:lpstr>
      <vt:lpstr>Office Theme</vt:lpstr>
      <vt:lpstr>TCAD Simulation of AC-LGAD</vt:lpstr>
      <vt:lpstr>PowerPoint Presentation</vt:lpstr>
      <vt:lpstr>PowerPoint Presentation</vt:lpstr>
      <vt:lpstr>2D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 Setup</vt:lpstr>
      <vt:lpstr>Electric Field within the Gain Layer</vt:lpstr>
      <vt:lpstr>Particle Injection with different energies  and at different angles</vt:lpstr>
      <vt:lpstr>3D simulation for localized charge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 Simulation of AC-LGAD</dc:title>
  <dc:creator>Mohammad Nizam</dc:creator>
  <cp:lastModifiedBy>Mohammad Nizam</cp:lastModifiedBy>
  <cp:revision>47</cp:revision>
  <dcterms:created xsi:type="dcterms:W3CDTF">2022-04-07T17:13:59Z</dcterms:created>
  <dcterms:modified xsi:type="dcterms:W3CDTF">2022-10-07T19:58:25Z</dcterms:modified>
</cp:coreProperties>
</file>