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9" r:id="rId4"/>
    <p:sldId id="258" r:id="rId5"/>
    <p:sldId id="260" r:id="rId6"/>
    <p:sldId id="268" r:id="rId7"/>
    <p:sldId id="261" r:id="rId8"/>
    <p:sldId id="262" r:id="rId9"/>
    <p:sldId id="283" r:id="rId10"/>
    <p:sldId id="275" r:id="rId11"/>
    <p:sldId id="281" r:id="rId12"/>
    <p:sldId id="279" r:id="rId13"/>
    <p:sldId id="265" r:id="rId14"/>
    <p:sldId id="266" r:id="rId15"/>
    <p:sldId id="285" r:id="rId16"/>
    <p:sldId id="284" r:id="rId17"/>
    <p:sldId id="282" r:id="rId18"/>
    <p:sldId id="276" r:id="rId19"/>
    <p:sldId id="272" r:id="rId20"/>
    <p:sldId id="288" r:id="rId21"/>
    <p:sldId id="274" r:id="rId22"/>
    <p:sldId id="287" r:id="rId23"/>
    <p:sldId id="293" r:id="rId24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32" autoAdjust="0"/>
    <p:restoredTop sz="93557" autoAdjust="0"/>
  </p:normalViewPr>
  <p:slideViewPr>
    <p:cSldViewPr snapToGrid="0">
      <p:cViewPr varScale="1">
        <p:scale>
          <a:sx n="60" d="100"/>
          <a:sy n="60" d="100"/>
        </p:scale>
        <p:origin x="852" y="6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888A60DC-14B6-42F4-8B99-B5DC37B58C5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3F5A43D-90EB-41C3-A34D-14776F977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168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5A43D-90EB-41C3-A34D-14776F977C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7843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5A43D-90EB-41C3-A34D-14776F977C5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695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5A43D-90EB-41C3-A34D-14776F977C5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751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5A43D-90EB-41C3-A34D-14776F977C5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557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5A43D-90EB-41C3-A34D-14776F977C5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115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5A43D-90EB-41C3-A34D-14776F977C5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8920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5A43D-90EB-41C3-A34D-14776F977C5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5675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5A43D-90EB-41C3-A34D-14776F977C5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49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5A43D-90EB-41C3-A34D-14776F977C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54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5A43D-90EB-41C3-A34D-14776F977C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28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5A43D-90EB-41C3-A34D-14776F977C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369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5A43D-90EB-41C3-A34D-14776F977C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674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5A43D-90EB-41C3-A34D-14776F977C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687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5A43D-90EB-41C3-A34D-14776F977C5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032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5A43D-90EB-41C3-A34D-14776F977C5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270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F5A43D-90EB-41C3-A34D-14776F977C5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929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1D9C-EA1B-489D-BBD7-180A385FC81B}" type="datetime1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69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84B0-AC05-43D3-828E-CED736D5BF6F}" type="datetime1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899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6CF1-79B4-4850-9AD5-DBC50914E982}" type="datetime1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535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9082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330200" y="1393825"/>
            <a:ext cx="11482917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8990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F1AD8-117A-43E6-B468-197162F84E60}" type="datetime1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20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F20BA-D151-4BA8-9AC3-9437FBF4197B}" type="datetime1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06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8F68-76D3-4AAB-92CA-4F9889154193}" type="datetime1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07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3330A-0750-46B7-A08B-ABFE97589E52}" type="datetime1">
              <a:rPr lang="en-US" smtClean="0"/>
              <a:t>10/7/2022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94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4EBD8-DC45-4833-B589-559A887BFE39}" type="datetime1">
              <a:rPr lang="en-US" smtClean="0"/>
              <a:t>10/7/2022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179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2CDAF-67B8-4960-ADA7-931B1E584EFF}" type="datetime1">
              <a:rPr lang="en-US" smtClean="0"/>
              <a:t>10/7/2022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896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657E2-EA8E-426D-A38B-2F43165AEAC9}" type="datetime1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43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697C-E319-4D2F-B059-F229D68CC42B}" type="datetime1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344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653CB-52F9-4DD5-AD37-2CDC31DF04D6}" type="datetime1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63347-4739-498C-B911-30F287B6E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07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vernote.com/shard/s369/sh/3b2e9782-4ae9-4b09-b661-3909494040c4/6bfdc4cece99fc9a207287ba42a1ec5b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16C14-E5E6-0D22-03F3-104D779D05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501775"/>
            <a:ext cx="10363200" cy="1470025"/>
          </a:xfrm>
        </p:spPr>
        <p:txBody>
          <a:bodyPr/>
          <a:lstStyle/>
          <a:p>
            <a:r>
              <a:rPr lang="en-US" dirty="0"/>
              <a:t>Proposal of An Alternative Active Target Design based on PIN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1883B0-78E7-F27D-6636-9F473A9088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0363" y="3636818"/>
            <a:ext cx="8534400" cy="1752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Xin Qian</a:t>
            </a:r>
          </a:p>
          <a:p>
            <a:r>
              <a:rPr lang="en-US" dirty="0">
                <a:solidFill>
                  <a:schemeClr val="tx1"/>
                </a:solidFill>
              </a:rPr>
              <a:t>BNL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72D98-DF86-56A1-6261-5AB6CE20A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BB36D2-83EE-B9B5-B71A-7CD834432970}"/>
              </a:ext>
            </a:extLst>
          </p:cNvPr>
          <p:cNvSpPr txBox="1"/>
          <p:nvPr/>
        </p:nvSpPr>
        <p:spPr>
          <a:xfrm>
            <a:off x="232756" y="5161746"/>
            <a:ext cx="117666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With fruitful discussions with Veljko </a:t>
            </a:r>
            <a:r>
              <a:rPr lang="en-US" sz="2800" dirty="0" err="1"/>
              <a:t>Radeka</a:t>
            </a:r>
            <a:r>
              <a:rPr lang="en-US" sz="2800" dirty="0"/>
              <a:t>, Sergio </a:t>
            </a:r>
            <a:r>
              <a:rPr lang="en-US" sz="2800" dirty="0" err="1"/>
              <a:t>Rescia</a:t>
            </a:r>
            <a:r>
              <a:rPr lang="en-US" sz="2800" dirty="0"/>
              <a:t>, Gabriele Giacomini, Vladimir Tishchenko, Chao Zhang and many others</a:t>
            </a:r>
          </a:p>
        </p:txBody>
      </p:sp>
    </p:spTree>
    <p:extLst>
      <p:ext uri="{BB962C8B-B14F-4D97-AF65-F5344CB8AC3E}">
        <p14:creationId xmlns:p14="http://schemas.microsoft.com/office/powerpoint/2010/main" val="659777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0C0CD90-6430-373A-8DB0-E9C0FBED37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758" y="63500"/>
            <a:ext cx="10480405" cy="6794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AD3565-5E84-90B5-00E0-E58623018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5522" y="3956857"/>
            <a:ext cx="4650713" cy="2275259"/>
          </a:xfrm>
        </p:spPr>
        <p:txBody>
          <a:bodyPr>
            <a:normAutofit fontScale="90000"/>
          </a:bodyPr>
          <a:lstStyle/>
          <a:p>
            <a:r>
              <a:rPr lang="en-US" dirty="0"/>
              <a:t>2-peak Separation </a:t>
            </a:r>
            <a:br>
              <a:rPr lang="en-US" dirty="0"/>
            </a:br>
            <a:r>
              <a:rPr lang="el-GR" dirty="0"/>
              <a:t>π</a:t>
            </a:r>
            <a:r>
              <a:rPr lang="en-US" dirty="0"/>
              <a:t> (47 MIP)-µ (9 MIP) @ 60-60 um + 1.5 ns)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1E9C59-BEAD-177E-7777-A77839004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10</a:t>
            </a:fld>
            <a:endParaRPr lang="en-US" dirty="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1A08CE01-3954-7989-5E6B-8E865B3D2244}"/>
              </a:ext>
            </a:extLst>
          </p:cNvPr>
          <p:cNvSpPr/>
          <p:nvPr/>
        </p:nvSpPr>
        <p:spPr>
          <a:xfrm rot="1725763">
            <a:off x="5011939" y="4502583"/>
            <a:ext cx="210086" cy="520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6BD754-D0FB-7457-3401-B118B1E3EE34}"/>
              </a:ext>
            </a:extLst>
          </p:cNvPr>
          <p:cNvSpPr txBox="1"/>
          <p:nvPr/>
        </p:nvSpPr>
        <p:spPr>
          <a:xfrm>
            <a:off x="5334341" y="4880812"/>
            <a:ext cx="1627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Filter can be further optimized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FA7882-4D12-0BCC-3067-5ED34CF1E695}"/>
              </a:ext>
            </a:extLst>
          </p:cNvPr>
          <p:cNvSpPr txBox="1"/>
          <p:nvPr/>
        </p:nvSpPr>
        <p:spPr>
          <a:xfrm>
            <a:off x="942535" y="975360"/>
            <a:ext cx="323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π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EF65B0-E4A6-49FC-8497-D00D975D7290}"/>
              </a:ext>
            </a:extLst>
          </p:cNvPr>
          <p:cNvSpPr txBox="1"/>
          <p:nvPr/>
        </p:nvSpPr>
        <p:spPr>
          <a:xfrm>
            <a:off x="1266092" y="2071886"/>
            <a:ext cx="323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30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0E14836-0590-5196-B4FC-1BD2A5957A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06" y="0"/>
            <a:ext cx="10479741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1E9C59-BEAD-177E-7777-A77839004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11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7843457-5D04-8694-1577-C790DBFAD623}"/>
              </a:ext>
            </a:extLst>
          </p:cNvPr>
          <p:cNvSpPr txBox="1">
            <a:spLocks/>
          </p:cNvSpPr>
          <p:nvPr/>
        </p:nvSpPr>
        <p:spPr>
          <a:xfrm>
            <a:off x="7375522" y="3956857"/>
            <a:ext cx="4650713" cy="2275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2-peak Separation </a:t>
            </a:r>
            <a:br>
              <a:rPr lang="en-US" dirty="0"/>
            </a:br>
            <a:r>
              <a:rPr lang="el-GR" dirty="0"/>
              <a:t>π</a:t>
            </a:r>
            <a:r>
              <a:rPr lang="en-US" dirty="0"/>
              <a:t> (60 MIP)-µ (9 MIP) @ 30-90 um + 1.5 ns)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571369E7-61B0-9FFC-1ADA-75C582202256}"/>
              </a:ext>
            </a:extLst>
          </p:cNvPr>
          <p:cNvSpPr/>
          <p:nvPr/>
        </p:nvSpPr>
        <p:spPr>
          <a:xfrm rot="1725763">
            <a:off x="5287106" y="4197784"/>
            <a:ext cx="210086" cy="520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5FAD0E-4CB2-631C-FDBF-F45A7127F433}"/>
              </a:ext>
            </a:extLst>
          </p:cNvPr>
          <p:cNvSpPr txBox="1"/>
          <p:nvPr/>
        </p:nvSpPr>
        <p:spPr>
          <a:xfrm>
            <a:off x="896815" y="914400"/>
            <a:ext cx="323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π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18789A-5EB1-9AD8-1582-40F880B37D8D}"/>
              </a:ext>
            </a:extLst>
          </p:cNvPr>
          <p:cNvSpPr txBox="1"/>
          <p:nvPr/>
        </p:nvSpPr>
        <p:spPr>
          <a:xfrm>
            <a:off x="1220372" y="2010926"/>
            <a:ext cx="323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805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D5D18DB-ACE5-09BA-06DF-B299C074ED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153" y="0"/>
            <a:ext cx="10645350" cy="688763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1E9C59-BEAD-177E-7777-A77839004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12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7BF0750-AB9B-F477-29D6-447FF7D0EFC5}"/>
              </a:ext>
            </a:extLst>
          </p:cNvPr>
          <p:cNvSpPr txBox="1">
            <a:spLocks/>
          </p:cNvSpPr>
          <p:nvPr/>
        </p:nvSpPr>
        <p:spPr>
          <a:xfrm>
            <a:off x="7442200" y="3184234"/>
            <a:ext cx="4650713" cy="2275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2-peak Separation </a:t>
            </a:r>
            <a:br>
              <a:rPr lang="en-US" dirty="0"/>
            </a:br>
            <a:r>
              <a:rPr lang="el-GR" dirty="0"/>
              <a:t>π</a:t>
            </a:r>
            <a:r>
              <a:rPr lang="en-US" dirty="0"/>
              <a:t> (39 MIP)-µ (9 MIP) @ 90-30 um + 1.5 ns)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1E3240-2BC7-5292-64B0-EE79468ABDDF}"/>
              </a:ext>
            </a:extLst>
          </p:cNvPr>
          <p:cNvSpPr txBox="1"/>
          <p:nvPr/>
        </p:nvSpPr>
        <p:spPr>
          <a:xfrm>
            <a:off x="7513306" y="5535570"/>
            <a:ext cx="4508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2-sided readout limits the ambiguities a single 3D point in the decay layer 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96B23266-0F86-DFBB-560C-2D1B16E410E1}"/>
              </a:ext>
            </a:extLst>
          </p:cNvPr>
          <p:cNvSpPr/>
          <p:nvPr/>
        </p:nvSpPr>
        <p:spPr>
          <a:xfrm rot="1725763">
            <a:off x="5189739" y="4951317"/>
            <a:ext cx="210086" cy="520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252907-A86B-A02F-86A8-99A553B3851E}"/>
              </a:ext>
            </a:extLst>
          </p:cNvPr>
          <p:cNvSpPr txBox="1"/>
          <p:nvPr/>
        </p:nvSpPr>
        <p:spPr>
          <a:xfrm>
            <a:off x="942535" y="1066800"/>
            <a:ext cx="323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π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9022DC-7800-2AE3-ADA2-9223D0EADC39}"/>
              </a:ext>
            </a:extLst>
          </p:cNvPr>
          <p:cNvSpPr txBox="1"/>
          <p:nvPr/>
        </p:nvSpPr>
        <p:spPr>
          <a:xfrm>
            <a:off x="1266092" y="2163326"/>
            <a:ext cx="323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354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297C8-18D1-5B92-F595-E774356F1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Summary of Timing and Charge Resolution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6E417EE-345E-18F4-AB34-B5C34666B9F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63153912"/>
              </p:ext>
            </p:extLst>
          </p:nvPr>
        </p:nvGraphicFramePr>
        <p:xfrm>
          <a:off x="205562" y="1026041"/>
          <a:ext cx="11780877" cy="3919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3338">
                  <a:extLst>
                    <a:ext uri="{9D8B030D-6E8A-4147-A177-3AD203B41FA5}">
                      <a16:colId xmlns:a16="http://schemas.microsoft.com/office/drawing/2014/main" val="1343807381"/>
                    </a:ext>
                  </a:extLst>
                </a:gridCol>
                <a:gridCol w="1583267">
                  <a:extLst>
                    <a:ext uri="{9D8B030D-6E8A-4147-A177-3AD203B41FA5}">
                      <a16:colId xmlns:a16="http://schemas.microsoft.com/office/drawing/2014/main" val="1269691051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4064217181"/>
                    </a:ext>
                  </a:extLst>
                </a:gridCol>
                <a:gridCol w="2210736">
                  <a:extLst>
                    <a:ext uri="{9D8B030D-6E8A-4147-A177-3AD203B41FA5}">
                      <a16:colId xmlns:a16="http://schemas.microsoft.com/office/drawing/2014/main" val="2203043762"/>
                    </a:ext>
                  </a:extLst>
                </a:gridCol>
                <a:gridCol w="2210736">
                  <a:extLst>
                    <a:ext uri="{9D8B030D-6E8A-4147-A177-3AD203B41FA5}">
                      <a16:colId xmlns:a16="http://schemas.microsoft.com/office/drawing/2014/main" val="4279447979"/>
                    </a:ext>
                  </a:extLst>
                </a:gridCol>
              </a:tblGrid>
              <a:tr h="71902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MIP hit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MIP track </a:t>
                      </a:r>
                      <a:br>
                        <a:rPr lang="en-US" sz="2400" dirty="0"/>
                      </a:br>
                      <a:r>
                        <a:rPr lang="en-US" sz="2400" dirty="0"/>
                        <a:t>(50 hits assumed with 2-sided readout)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10xMIP hit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30xMIP hit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849941"/>
                  </a:ext>
                </a:extLst>
              </a:tr>
              <a:tr h="71902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T0 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408 </a:t>
                      </a:r>
                      <a:r>
                        <a:rPr lang="en-US" sz="2400" dirty="0" err="1"/>
                        <a:t>ps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408/sqrt(50) = 58 </a:t>
                      </a:r>
                      <a:r>
                        <a:rPr lang="en-US" sz="2400" dirty="0" err="1"/>
                        <a:t>ps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103 </a:t>
                      </a:r>
                      <a:r>
                        <a:rPr lang="en-US" sz="2400" dirty="0" err="1"/>
                        <a:t>ps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74 </a:t>
                      </a:r>
                      <a:r>
                        <a:rPr lang="en-US" sz="2400" dirty="0" err="1"/>
                        <a:t>ps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46351"/>
                  </a:ext>
                </a:extLst>
              </a:tr>
              <a:tr h="71902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Charge resolution</a:t>
                      </a:r>
                      <a:br>
                        <a:rPr lang="en-US" sz="2400" dirty="0"/>
                      </a:br>
                      <a:r>
                        <a:rPr lang="en-US" sz="2400" dirty="0"/>
                        <a:t>(1024 e in 7 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&lt;13.1%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13.1%/sqrt(50) = 1.9%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&lt;1.31 %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&lt;0.44%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036390"/>
                  </a:ext>
                </a:extLst>
              </a:tr>
              <a:tr h="71902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2-peak separation @ 3D point of the decay layer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N/A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Good with 1.5 ns separation, when delayed hit charge is </a:t>
                      </a:r>
                      <a:br>
                        <a:rPr lang="en-US" sz="2400" dirty="0"/>
                      </a:br>
                      <a:r>
                        <a:rPr lang="en-US" sz="2400" dirty="0"/>
                        <a:t>not too small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369423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85F85-5EFA-728B-637C-0CD67C670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13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082D60-E423-35A8-FA82-5E47752527F2}"/>
              </a:ext>
            </a:extLst>
          </p:cNvPr>
          <p:cNvSpPr txBox="1"/>
          <p:nvPr/>
        </p:nvSpPr>
        <p:spPr>
          <a:xfrm>
            <a:off x="74428" y="5142781"/>
            <a:ext cx="119120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/>
              <a:t>PIONEER physics requirements satisfied!</a:t>
            </a:r>
          </a:p>
          <a:p>
            <a:r>
              <a:rPr lang="en-US" sz="3200" dirty="0"/>
              <a:t>	120 um PIN device, a 5 ns shaping time preamplifier + S/N ~ 10:1 </a:t>
            </a:r>
          </a:p>
        </p:txBody>
      </p:sp>
    </p:spTree>
    <p:extLst>
      <p:ext uri="{BB962C8B-B14F-4D97-AF65-F5344CB8AC3E}">
        <p14:creationId xmlns:p14="http://schemas.microsoft.com/office/powerpoint/2010/main" val="23008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F00E1-4CC3-4F76-B5E2-E498738D5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91122"/>
            <a:ext cx="10972800" cy="1143000"/>
          </a:xfrm>
        </p:spPr>
        <p:txBody>
          <a:bodyPr/>
          <a:lstStyle/>
          <a:p>
            <a:r>
              <a:rPr lang="en-US" dirty="0"/>
              <a:t>Discussions and R&amp;D path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A061EC-6EBD-C45C-E0F3-6F914D285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060" y="926869"/>
            <a:ext cx="12106939" cy="568174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Sensor and electronics design are related:</a:t>
            </a:r>
          </a:p>
          <a:p>
            <a:pPr lvl="1"/>
            <a:r>
              <a:rPr lang="en-US" dirty="0"/>
              <a:t>Thicker than 120 um ATAR PIN layer will allow for shorter (than 5 ns) shaping time</a:t>
            </a:r>
          </a:p>
          <a:p>
            <a:pPr lvl="1"/>
            <a:endParaRPr lang="en-US" dirty="0"/>
          </a:p>
          <a:p>
            <a:r>
              <a:rPr lang="en-US" dirty="0">
                <a:sym typeface="Wingdings" panose="05000000000000000000" pitchFamily="2" charset="2"/>
              </a:rPr>
              <a:t>Development of a new low-noise preamp electronics with shaping time ~ 5 ns</a:t>
            </a:r>
            <a:endParaRPr lang="en-US" dirty="0"/>
          </a:p>
          <a:p>
            <a:pPr lvl="1"/>
            <a:r>
              <a:rPr lang="en-US" dirty="0"/>
              <a:t>Can also be used for </a:t>
            </a:r>
            <a:r>
              <a:rPr lang="en-US" dirty="0" err="1"/>
              <a:t>SiPM</a:t>
            </a:r>
            <a:r>
              <a:rPr lang="en-US" dirty="0"/>
              <a:t> readout for PIONEER calorimeter</a:t>
            </a:r>
          </a:p>
          <a:p>
            <a:pPr lvl="1"/>
            <a:r>
              <a:rPr lang="en-US" dirty="0"/>
              <a:t>We may explore a readout scheme with E0, T0, and TOT instead of full digitization </a:t>
            </a:r>
            <a:r>
              <a:rPr lang="en-US" dirty="0">
                <a:sym typeface="Wingdings" panose="05000000000000000000" pitchFamily="2" charset="2"/>
              </a:rPr>
              <a:t> simplified readout chain with a big saving on electronics power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Demonstration of 2-sided PIN/LGAD fabrication (BNL LDRD scope, see </a:t>
            </a:r>
            <a:r>
              <a:rPr lang="en-US" dirty="0" err="1">
                <a:sym typeface="Wingdings" panose="05000000000000000000" pitchFamily="2" charset="2"/>
              </a:rPr>
              <a:t>Volodya</a:t>
            </a:r>
            <a:r>
              <a:rPr lang="en-US" dirty="0">
                <a:sym typeface="Wingdings" panose="05000000000000000000" pitchFamily="2" charset="2"/>
              </a:rPr>
              <a:t> and Gabriele’s talks)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Engineering Design with proper cooling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Electronics Noise can be significantly reduced if using cold electronics (</a:t>
            </a:r>
            <a:r>
              <a:rPr lang="en-US" dirty="0" err="1">
                <a:sym typeface="Wingdings" panose="05000000000000000000" pitchFamily="2" charset="2"/>
              </a:rPr>
              <a:t>LXe</a:t>
            </a:r>
            <a:r>
              <a:rPr lang="en-US" dirty="0">
                <a:sym typeface="Wingdings" panose="05000000000000000000" pitchFamily="2" charset="2"/>
              </a:rPr>
              <a:t> temperature)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728987-30AE-4C29-A4AC-0980B916A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95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16992-A036-DFAA-BE1F-22F8853D9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785" y="-70341"/>
            <a:ext cx="7545572" cy="114300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26B13-5777-7677-6BF9-61C986928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235" y="989215"/>
            <a:ext cx="8042023" cy="564018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We propose a 2-sided PIN-based ATAR for  PIONEER</a:t>
            </a:r>
          </a:p>
          <a:p>
            <a:endParaRPr lang="en-US" dirty="0"/>
          </a:p>
          <a:p>
            <a:r>
              <a:rPr lang="en-US" dirty="0"/>
              <a:t>With a 5-ns shaping time preamplifier, this alternative design enables </a:t>
            </a:r>
          </a:p>
          <a:p>
            <a:pPr lvl="1"/>
            <a:r>
              <a:rPr lang="en-US" dirty="0"/>
              <a:t>Excellent energy resolution (π/µ separation, electron energy)</a:t>
            </a:r>
          </a:p>
          <a:p>
            <a:pPr lvl="1"/>
            <a:r>
              <a:rPr lang="en-US" dirty="0"/>
              <a:t>Excellent timing resolution (&lt;100 </a:t>
            </a:r>
            <a:r>
              <a:rPr lang="en-US" dirty="0" err="1"/>
              <a:t>ps</a:t>
            </a:r>
            <a:r>
              <a:rPr lang="en-US" dirty="0"/>
              <a:t> for stopping π/µ)</a:t>
            </a:r>
          </a:p>
          <a:p>
            <a:pPr lvl="1"/>
            <a:r>
              <a:rPr lang="en-US" dirty="0"/>
              <a:t>Excellent position resolution for precise 3D topology reconstruction (identify short muon even within one layer)</a:t>
            </a:r>
          </a:p>
          <a:p>
            <a:endParaRPr lang="en-US" dirty="0"/>
          </a:p>
          <a:p>
            <a:r>
              <a:rPr lang="en-US" dirty="0"/>
              <a:t>R&amp;D goals:</a:t>
            </a:r>
          </a:p>
          <a:p>
            <a:pPr lvl="1"/>
            <a:r>
              <a:rPr lang="en-US" dirty="0"/>
              <a:t>2-sided 120 um PIN/LGAD fabrication (BNL LDRD)</a:t>
            </a:r>
          </a:p>
          <a:p>
            <a:pPr lvl="1"/>
            <a:r>
              <a:rPr lang="en-US" dirty="0"/>
              <a:t>Development of a new low-noise preamp electronics with a shaping time ~ 5 ns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AE714-0311-78BB-D9C9-AA5264972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15</a:t>
            </a:fld>
            <a:endParaRPr lang="en-US" dirty="0"/>
          </a:p>
        </p:txBody>
      </p:sp>
      <p:pic>
        <p:nvPicPr>
          <p:cNvPr id="5" name="Picture Placeholder 5" descr="A stack of books&#10;&#10;Description automatically generated with low confidence">
            <a:extLst>
              <a:ext uri="{FF2B5EF4-FFF2-40B4-BE49-F238E27FC236}">
                <a16:creationId xmlns:a16="http://schemas.microsoft.com/office/drawing/2014/main" id="{605CBA10-B20E-D9D4-6577-80CC6E6CE9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3" r="12383"/>
          <a:stretch>
            <a:fillRect/>
          </a:stretch>
        </p:blipFill>
        <p:spPr>
          <a:xfrm>
            <a:off x="8465864" y="731834"/>
            <a:ext cx="3467901" cy="2311934"/>
          </a:xfrm>
          <a:prstGeom prst="rect">
            <a:avLst/>
          </a:prstGeom>
        </p:spPr>
      </p:pic>
      <p:pic>
        <p:nvPicPr>
          <p:cNvPr id="7" name="Picture Placeholder 5">
            <a:extLst>
              <a:ext uri="{FF2B5EF4-FFF2-40B4-BE49-F238E27FC236}">
                <a16:creationId xmlns:a16="http://schemas.microsoft.com/office/drawing/2014/main" id="{07A3F7D5-61E1-ED9B-EE8F-36B18141CC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3" r="12383"/>
          <a:stretch/>
        </p:blipFill>
        <p:spPr>
          <a:xfrm>
            <a:off x="8418510" y="4096804"/>
            <a:ext cx="3482979" cy="232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3361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416C2-B5B4-1632-235C-4920A86CD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2F769-619A-887E-22D5-FADC2B7D0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D3A94C-CEEE-25D0-AB36-1672CB51E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495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07A05-FF58-5C6A-140B-3C7801A79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61D140-7887-E219-4ACE-2CA8B621C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17</a:t>
            </a:fld>
            <a:endParaRPr lang="en-US"/>
          </a:p>
        </p:txBody>
      </p:sp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9344578B-762A-915F-BA32-2A06AC9315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6963" y="1600200"/>
            <a:ext cx="951807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7783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5BB94-0315-941C-AEB5-D22D16553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Noise (ENC ~ 860 e-)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54A6FC2-2779-37AD-20C0-6A3F4726ED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578" y="1600200"/>
            <a:ext cx="9448843" cy="452596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346008-A20C-EA0C-7DE6-517C5D354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099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A33FE-8244-5E72-29BB-559668C7F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T0 resolution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892191C-6BD2-86A6-4F4E-8205D7059B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100x MIP</a:t>
            </a:r>
          </a:p>
        </p:txBody>
      </p:sp>
      <p:pic>
        <p:nvPicPr>
          <p:cNvPr id="5" name="Content Placeholder 10">
            <a:extLst>
              <a:ext uri="{FF2B5EF4-FFF2-40B4-BE49-F238E27FC236}">
                <a16:creationId xmlns:a16="http://schemas.microsoft.com/office/drawing/2014/main" id="{CD82B989-8C86-A260-5EA3-EFCD631103B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" y="2289522"/>
            <a:ext cx="5386388" cy="3721994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B5792EE-23A4-97DE-0740-CC41662378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MIP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83341E-AF9F-72CA-CDFF-B894043AD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19</a:t>
            </a:fld>
            <a:endParaRPr lang="en-US"/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19536CE9-58E4-CBB8-A0B7-BAFB0BF2416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92838" y="2305468"/>
            <a:ext cx="5389562" cy="369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676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5E10D-E04E-20C0-BCC6-96F88AE73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74567"/>
            <a:ext cx="10972800" cy="1143000"/>
          </a:xfrm>
        </p:spPr>
        <p:txBody>
          <a:bodyPr/>
          <a:lstStyle/>
          <a:p>
            <a:r>
              <a:rPr lang="en-US" dirty="0"/>
              <a:t>Active Target (ATAR) Requirement for PIONEER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29F9B3F-E3D4-34EC-2EDA-41F146BCF1C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8971" y="798022"/>
                <a:ext cx="11957857" cy="57150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800" b="1" dirty="0"/>
                  <a:t>Excellent position resolution </a:t>
                </a:r>
                <a:r>
                  <a:rPr lang="en-US" sz="2800" dirty="0"/>
                  <a:t>(for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sz="2800" dirty="0"/>
                  <a:t>) enabling pattern recognition capabilities to differentiate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800" dirty="0"/>
                  <a:t>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𝜈𝜈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800" dirty="0"/>
              </a:p>
              <a:p>
                <a:pPr lvl="1"/>
                <a:r>
                  <a:rPr lang="en-US" sz="2400" dirty="0">
                    <a:solidFill>
                      <a:srgbClr val="0070C0"/>
                    </a:solidFill>
                  </a:rPr>
                  <a:t>2x2x0.6 cm</a:t>
                </a:r>
                <a:r>
                  <a:rPr lang="en-US" sz="2400" baseline="30000" dirty="0">
                    <a:solidFill>
                      <a:srgbClr val="0070C0"/>
                    </a:solidFill>
                  </a:rPr>
                  <a:t>3</a:t>
                </a:r>
                <a:r>
                  <a:rPr lang="en-US" sz="2400" dirty="0">
                    <a:solidFill>
                      <a:srgbClr val="0070C0"/>
                    </a:solidFill>
                  </a:rPr>
                  <a:t> ATAR design with 200 um strip pitch and 120 um thickness </a:t>
                </a:r>
                <a:br>
                  <a:rPr lang="en-US" sz="2400" dirty="0">
                    <a:solidFill>
                      <a:srgbClr val="0070C0"/>
                    </a:solidFill>
                  </a:rPr>
                </a:br>
                <a:r>
                  <a:rPr lang="en-US" sz="2400" dirty="0">
                    <a:solidFill>
                      <a:srgbClr val="0070C0"/>
                    </a:solidFill>
                  </a:rPr>
                  <a:t>demonstrated in simulation</a:t>
                </a:r>
              </a:p>
              <a:p>
                <a:pPr lvl="1"/>
                <a:endParaRPr lang="en-US" sz="2400" dirty="0"/>
              </a:p>
              <a:p>
                <a:r>
                  <a:rPr lang="en-US" sz="2800" b="1" dirty="0"/>
                  <a:t>Excellent timing resolution </a:t>
                </a:r>
                <a:r>
                  <a:rPr lang="en-US" sz="2800" dirty="0"/>
                  <a:t>for T</a:t>
                </a:r>
                <a:r>
                  <a:rPr lang="en-US" sz="2800" baseline="-25000" dirty="0"/>
                  <a:t>0</a:t>
                </a:r>
                <a:r>
                  <a:rPr lang="en-US" sz="2800" dirty="0"/>
                  <a:t> and two-hits separation</a:t>
                </a:r>
              </a:p>
              <a:p>
                <a:pPr lvl="1"/>
                <a:r>
                  <a:rPr lang="en-US" sz="2400" dirty="0">
                    <a:solidFill>
                      <a:srgbClr val="0070C0"/>
                    </a:solidFill>
                  </a:rPr>
                  <a:t>Capable of identifying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hits separated by 1.5 ns</a:t>
                </a:r>
              </a:p>
              <a:p>
                <a:pPr lvl="1"/>
                <a:r>
                  <a:rPr lang="en-US" sz="2400" dirty="0">
                    <a:solidFill>
                      <a:srgbClr val="7030A0"/>
                    </a:solidFill>
                  </a:rPr>
                  <a:t>Achieve a T</a:t>
                </a:r>
                <a:r>
                  <a:rPr lang="en-US" sz="2400" baseline="-25000" dirty="0">
                    <a:solidFill>
                      <a:srgbClr val="7030A0"/>
                    </a:solidFill>
                  </a:rPr>
                  <a:t>0</a:t>
                </a:r>
                <a:r>
                  <a:rPr lang="en-US" sz="2400" dirty="0">
                    <a:solidFill>
                      <a:srgbClr val="7030A0"/>
                    </a:solidFill>
                  </a:rPr>
                  <a:t> timing resolution that can </a:t>
                </a:r>
                <a:br>
                  <a:rPr lang="en-US" sz="2400" dirty="0">
                    <a:solidFill>
                      <a:srgbClr val="7030A0"/>
                    </a:solidFill>
                  </a:rPr>
                </a:br>
                <a:r>
                  <a:rPr lang="en-US" sz="2400" dirty="0">
                    <a:solidFill>
                      <a:srgbClr val="7030A0"/>
                    </a:solidFill>
                  </a:rPr>
                  <a:t>handle 300 kHz rate (e) and </a:t>
                </a:r>
                <a:br>
                  <a:rPr lang="en-US" sz="2400" dirty="0">
                    <a:solidFill>
                      <a:srgbClr val="7030A0"/>
                    </a:solidFill>
                  </a:rPr>
                </a:br>
                <a:r>
                  <a:rPr lang="en-US" sz="2400" dirty="0">
                    <a:solidFill>
                      <a:srgbClr val="7030A0"/>
                    </a:solidFill>
                  </a:rPr>
                  <a:t>rejecting beam background (for </a:t>
                </a:r>
                <a:r>
                  <a:rPr lang="el-GR" sz="2400" dirty="0">
                    <a:solidFill>
                      <a:srgbClr val="7030A0"/>
                    </a:solidFill>
                  </a:rPr>
                  <a:t>π</a:t>
                </a:r>
                <a:r>
                  <a:rPr lang="en-US" sz="2400" dirty="0">
                    <a:solidFill>
                      <a:srgbClr val="7030A0"/>
                    </a:solidFill>
                  </a:rPr>
                  <a:t> ID)</a:t>
                </a:r>
              </a:p>
              <a:p>
                <a:pPr lvl="1"/>
                <a:endParaRPr lang="en-US" sz="2400" dirty="0"/>
              </a:p>
              <a:p>
                <a:r>
                  <a:rPr lang="en-US" sz="2800" b="1" dirty="0"/>
                  <a:t>Excellent energy resolution </a:t>
                </a:r>
              </a:p>
              <a:p>
                <a:pPr lvl="1"/>
                <a:r>
                  <a:rPr lang="en-US" sz="2400" dirty="0">
                    <a:solidFill>
                      <a:srgbClr val="0070C0"/>
                    </a:solidFill>
                  </a:rPr>
                  <a:t>Separating the stopping </a:t>
                </a:r>
                <a:r>
                  <a:rPr lang="el-GR" sz="2400" dirty="0">
                    <a:solidFill>
                      <a:srgbClr val="0070C0"/>
                    </a:solidFill>
                  </a:rPr>
                  <a:t>π</a:t>
                </a:r>
                <a:r>
                  <a:rPr lang="en-US" sz="2400" dirty="0">
                    <a:solidFill>
                      <a:srgbClr val="0070C0"/>
                    </a:solidFill>
                  </a:rPr>
                  <a:t> from stopping </a:t>
                </a:r>
                <a:r>
                  <a:rPr lang="el-GR" sz="2400" dirty="0">
                    <a:solidFill>
                      <a:srgbClr val="0070C0"/>
                    </a:solidFill>
                  </a:rPr>
                  <a:t>µ</a:t>
                </a:r>
                <a:endParaRPr lang="en-US" sz="2400" dirty="0">
                  <a:solidFill>
                    <a:srgbClr val="0070C0"/>
                  </a:solidFill>
                </a:endParaRPr>
              </a:p>
              <a:p>
                <a:pPr lvl="1"/>
                <a:r>
                  <a:rPr lang="en-US" sz="2400" dirty="0">
                    <a:solidFill>
                      <a:srgbClr val="0070C0"/>
                    </a:solidFill>
                  </a:rPr>
                  <a:t>Measuring energy of e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29F9B3F-E3D4-34EC-2EDA-41F146BCF1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971" y="798022"/>
                <a:ext cx="11957857" cy="5715000"/>
              </a:xfrm>
              <a:blipFill>
                <a:blip r:embed="rId3"/>
                <a:stretch>
                  <a:fillRect l="-917" t="-1814" b="-5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B392A7-CB9D-37E0-210B-94B8DCB82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74FE43-A867-1741-A5D6-B5A7087FB7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5834" y="3800740"/>
            <a:ext cx="4175654" cy="288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80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B135B-B782-ACE5-DDA6-3B1368369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T0 resolution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1384B3-9A59-A0B3-7896-12471D3FB7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MIP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02A3C65-6FA5-80D9-3ED1-84A3622C422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" y="2280998"/>
            <a:ext cx="5386388" cy="3739041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03C3E8-DC7E-DE24-183E-E3F5B40A83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30 MIP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9809C65-2D3D-FA06-EAA9-204CE3DC2D5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92838" y="2331011"/>
            <a:ext cx="5389562" cy="363901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51008D-41E8-1A78-3FD9-A711BF63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4454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22C43-195F-9FFE-9EF1-1B6B264E8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Resolution (7-ns window)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893211F-B9AE-8396-5CA1-D35A72C8D20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MIP</a:t>
            </a:r>
          </a:p>
          <a:p>
            <a:pPr lvl="1"/>
            <a:r>
              <a:rPr lang="en-US" dirty="0"/>
              <a:t>13.1%</a:t>
            </a:r>
          </a:p>
          <a:p>
            <a:r>
              <a:rPr lang="en-US" dirty="0"/>
              <a:t>MIP track with 50 hits</a:t>
            </a:r>
          </a:p>
          <a:p>
            <a:pPr lvl="1"/>
            <a:r>
              <a:rPr lang="en-US" dirty="0"/>
              <a:t>1.85%</a:t>
            </a:r>
          </a:p>
          <a:p>
            <a:r>
              <a:rPr lang="en-US" dirty="0"/>
              <a:t>MIPx100</a:t>
            </a:r>
          </a:p>
          <a:p>
            <a:pPr lvl="1"/>
            <a:r>
              <a:rPr lang="en-US" dirty="0"/>
              <a:t>0.13%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AC251E-BDAF-478A-24F9-3582302A8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21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56E8F2B-590C-BC56-D441-76E27BBC3F1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97600" y="2031294"/>
            <a:ext cx="5384800" cy="366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7442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11BCD18-A23A-4934-ADC6-D005B1ACC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704" y="861236"/>
            <a:ext cx="5190131" cy="35554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AF6424-0E92-402E-B800-933C3304BB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4286" y="861236"/>
            <a:ext cx="5264010" cy="355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9530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"/>
          <p:cNvSpPr/>
          <p:nvPr/>
        </p:nvSpPr>
        <p:spPr>
          <a:xfrm>
            <a:off x="3032422" y="290387"/>
            <a:ext cx="2686767" cy="5261364"/>
          </a:xfrm>
          <a:prstGeom prst="rect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20" name="Rectangle"/>
          <p:cNvSpPr/>
          <p:nvPr/>
        </p:nvSpPr>
        <p:spPr>
          <a:xfrm>
            <a:off x="2981538" y="387990"/>
            <a:ext cx="48972" cy="560117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21" name="Rectangle"/>
          <p:cNvSpPr/>
          <p:nvPr/>
        </p:nvSpPr>
        <p:spPr>
          <a:xfrm>
            <a:off x="2981538" y="1538277"/>
            <a:ext cx="48972" cy="560117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22" name="Rectangle"/>
          <p:cNvSpPr/>
          <p:nvPr/>
        </p:nvSpPr>
        <p:spPr>
          <a:xfrm>
            <a:off x="2981538" y="2688563"/>
            <a:ext cx="48972" cy="560117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23" name="Rectangle"/>
          <p:cNvSpPr/>
          <p:nvPr/>
        </p:nvSpPr>
        <p:spPr>
          <a:xfrm>
            <a:off x="2981538" y="3838850"/>
            <a:ext cx="48972" cy="560117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24" name="Rectangle"/>
          <p:cNvSpPr/>
          <p:nvPr/>
        </p:nvSpPr>
        <p:spPr>
          <a:xfrm>
            <a:off x="2986272" y="4989137"/>
            <a:ext cx="48972" cy="560117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25" name="Rectangle"/>
          <p:cNvSpPr/>
          <p:nvPr/>
        </p:nvSpPr>
        <p:spPr>
          <a:xfrm>
            <a:off x="5718823" y="286390"/>
            <a:ext cx="48971" cy="5269359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26" name="Oval"/>
          <p:cNvSpPr/>
          <p:nvPr/>
        </p:nvSpPr>
        <p:spPr>
          <a:xfrm>
            <a:off x="4084282" y="2741614"/>
            <a:ext cx="142480" cy="16481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27" name="Oval"/>
          <p:cNvSpPr/>
          <p:nvPr/>
        </p:nvSpPr>
        <p:spPr>
          <a:xfrm>
            <a:off x="4771800" y="2798201"/>
            <a:ext cx="45423" cy="51642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28" name="Line"/>
          <p:cNvSpPr/>
          <p:nvPr/>
        </p:nvSpPr>
        <p:spPr>
          <a:xfrm flipH="1" flipV="1">
            <a:off x="3925422" y="725563"/>
            <a:ext cx="750504" cy="1"/>
          </a:xfrm>
          <a:prstGeom prst="line">
            <a:avLst/>
          </a:prstGeom>
          <a:ln w="25400">
            <a:solidFill>
              <a:srgbClr val="FFFFFF"/>
            </a:solidFill>
            <a:miter lim="400000"/>
            <a:tailEnd type="stealth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29" name="Line"/>
          <p:cNvSpPr/>
          <p:nvPr/>
        </p:nvSpPr>
        <p:spPr>
          <a:xfrm>
            <a:off x="4845209" y="2824022"/>
            <a:ext cx="26652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30" name="Line"/>
          <p:cNvSpPr/>
          <p:nvPr/>
        </p:nvSpPr>
        <p:spPr>
          <a:xfrm flipH="1">
            <a:off x="3804599" y="2824022"/>
            <a:ext cx="26652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31" name="substrate"/>
          <p:cNvSpPr txBox="1"/>
          <p:nvPr/>
        </p:nvSpPr>
        <p:spPr>
          <a:xfrm>
            <a:off x="3103918" y="5221288"/>
            <a:ext cx="884260" cy="2633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>
              <a:defRPr sz="2400"/>
            </a:lvl1pPr>
          </a:lstStyle>
          <a:p>
            <a:r>
              <a:rPr sz="1200"/>
              <a:t>substrate</a:t>
            </a:r>
          </a:p>
        </p:txBody>
      </p:sp>
      <p:sp>
        <p:nvSpPr>
          <p:cNvPr id="132" name="E-Field"/>
          <p:cNvSpPr txBox="1"/>
          <p:nvPr/>
        </p:nvSpPr>
        <p:spPr>
          <a:xfrm>
            <a:off x="3927259" y="368939"/>
            <a:ext cx="750504" cy="289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/>
          <a:p>
            <a:r>
              <a:rPr sz="900"/>
              <a:t>E-Field</a:t>
            </a:r>
          </a:p>
        </p:txBody>
      </p:sp>
      <p:sp>
        <p:nvSpPr>
          <p:cNvPr id="133" name="h"/>
          <p:cNvSpPr txBox="1"/>
          <p:nvPr/>
        </p:nvSpPr>
        <p:spPr>
          <a:xfrm>
            <a:off x="4093452" y="2500050"/>
            <a:ext cx="124138" cy="227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>
              <a:defRPr i="1"/>
            </a:lvl1pPr>
          </a:lstStyle>
          <a:p>
            <a:r>
              <a:rPr sz="900"/>
              <a:t>h</a:t>
            </a:r>
          </a:p>
        </p:txBody>
      </p:sp>
      <p:sp>
        <p:nvSpPr>
          <p:cNvPr id="134" name="e"/>
          <p:cNvSpPr txBox="1"/>
          <p:nvPr/>
        </p:nvSpPr>
        <p:spPr>
          <a:xfrm>
            <a:off x="4661251" y="2473883"/>
            <a:ext cx="266521" cy="280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>
              <a:defRPr i="1"/>
            </a:lvl1pPr>
          </a:lstStyle>
          <a:p>
            <a:r>
              <a:rPr sz="900"/>
              <a:t>e</a:t>
            </a:r>
          </a:p>
        </p:txBody>
      </p:sp>
      <p:sp>
        <p:nvSpPr>
          <p:cNvPr id="135" name="120 um"/>
          <p:cNvSpPr txBox="1"/>
          <p:nvPr/>
        </p:nvSpPr>
        <p:spPr>
          <a:xfrm>
            <a:off x="4019094" y="5792585"/>
            <a:ext cx="403957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120 um</a:t>
            </a:r>
          </a:p>
        </p:txBody>
      </p:sp>
      <p:sp>
        <p:nvSpPr>
          <p:cNvPr id="136" name="Line"/>
          <p:cNvSpPr/>
          <p:nvPr/>
        </p:nvSpPr>
        <p:spPr>
          <a:xfrm>
            <a:off x="3037366" y="5733101"/>
            <a:ext cx="267251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37" name="Line"/>
          <p:cNvSpPr/>
          <p:nvPr/>
        </p:nvSpPr>
        <p:spPr>
          <a:xfrm flipV="1">
            <a:off x="2988222" y="5561239"/>
            <a:ext cx="1" cy="2802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38" name="Line"/>
          <p:cNvSpPr/>
          <p:nvPr/>
        </p:nvSpPr>
        <p:spPr>
          <a:xfrm flipV="1">
            <a:off x="5763388" y="5567589"/>
            <a:ext cx="1" cy="2802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39" name="Line"/>
          <p:cNvSpPr/>
          <p:nvPr/>
        </p:nvSpPr>
        <p:spPr>
          <a:xfrm flipH="1">
            <a:off x="2704131" y="4411387"/>
            <a:ext cx="28513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40" name="Line"/>
          <p:cNvSpPr/>
          <p:nvPr/>
        </p:nvSpPr>
        <p:spPr>
          <a:xfrm flipH="1">
            <a:off x="2705516" y="4973566"/>
            <a:ext cx="23460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41" name="Line"/>
          <p:cNvSpPr/>
          <p:nvPr/>
        </p:nvSpPr>
        <p:spPr>
          <a:xfrm>
            <a:off x="2886320" y="4992643"/>
            <a:ext cx="1" cy="511106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42" name="100 um"/>
          <p:cNvSpPr txBox="1"/>
          <p:nvPr/>
        </p:nvSpPr>
        <p:spPr>
          <a:xfrm>
            <a:off x="2077678" y="4597579"/>
            <a:ext cx="403957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100 um</a:t>
            </a:r>
          </a:p>
        </p:txBody>
      </p:sp>
      <p:sp>
        <p:nvSpPr>
          <p:cNvPr id="143" name="Line"/>
          <p:cNvSpPr/>
          <p:nvPr/>
        </p:nvSpPr>
        <p:spPr>
          <a:xfrm flipH="1">
            <a:off x="2705516" y="5522826"/>
            <a:ext cx="23460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44" name="Line"/>
          <p:cNvSpPr/>
          <p:nvPr/>
        </p:nvSpPr>
        <p:spPr>
          <a:xfrm>
            <a:off x="2886320" y="4456111"/>
            <a:ext cx="1" cy="511106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45" name="100 um"/>
          <p:cNvSpPr txBox="1"/>
          <p:nvPr/>
        </p:nvSpPr>
        <p:spPr>
          <a:xfrm>
            <a:off x="2077678" y="5153298"/>
            <a:ext cx="403957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100 um</a:t>
            </a:r>
          </a:p>
        </p:txBody>
      </p:sp>
      <p:sp>
        <p:nvSpPr>
          <p:cNvPr id="146" name="HV"/>
          <p:cNvSpPr txBox="1"/>
          <p:nvPr/>
        </p:nvSpPr>
        <p:spPr>
          <a:xfrm>
            <a:off x="6232264" y="-18638"/>
            <a:ext cx="189154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HV</a:t>
            </a:r>
          </a:p>
        </p:txBody>
      </p:sp>
      <p:sp>
        <p:nvSpPr>
          <p:cNvPr id="147" name="Strip"/>
          <p:cNvSpPr txBox="1"/>
          <p:nvPr/>
        </p:nvSpPr>
        <p:spPr>
          <a:xfrm>
            <a:off x="2114404" y="773122"/>
            <a:ext cx="270908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Strip</a:t>
            </a:r>
          </a:p>
        </p:txBody>
      </p:sp>
      <p:sp>
        <p:nvSpPr>
          <p:cNvPr id="148" name="Line"/>
          <p:cNvSpPr/>
          <p:nvPr/>
        </p:nvSpPr>
        <p:spPr>
          <a:xfrm flipV="1">
            <a:off x="5766590" y="153224"/>
            <a:ext cx="473371" cy="26925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49" name="Strip"/>
          <p:cNvSpPr txBox="1"/>
          <p:nvPr/>
        </p:nvSpPr>
        <p:spPr>
          <a:xfrm>
            <a:off x="6149716" y="328584"/>
            <a:ext cx="270908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Strip</a:t>
            </a:r>
          </a:p>
        </p:txBody>
      </p:sp>
      <p:sp>
        <p:nvSpPr>
          <p:cNvPr id="150" name="Line"/>
          <p:cNvSpPr/>
          <p:nvPr/>
        </p:nvSpPr>
        <p:spPr>
          <a:xfrm flipV="1">
            <a:off x="2660337" y="558670"/>
            <a:ext cx="327885" cy="22417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51" name="Line"/>
          <p:cNvSpPr/>
          <p:nvPr/>
        </p:nvSpPr>
        <p:spPr>
          <a:xfrm flipH="1">
            <a:off x="5782305" y="636194"/>
            <a:ext cx="577691" cy="30812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52" name="Strip"/>
          <p:cNvSpPr txBox="1"/>
          <p:nvPr/>
        </p:nvSpPr>
        <p:spPr>
          <a:xfrm>
            <a:off x="7691422" y="2729124"/>
            <a:ext cx="270908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Strip</a:t>
            </a:r>
          </a:p>
        </p:txBody>
      </p:sp>
      <p:sp>
        <p:nvSpPr>
          <p:cNvPr id="153" name="Line"/>
          <p:cNvSpPr/>
          <p:nvPr/>
        </p:nvSpPr>
        <p:spPr>
          <a:xfrm>
            <a:off x="8263075" y="2833408"/>
            <a:ext cx="1149221" cy="26036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54" name="Line"/>
          <p:cNvSpPr/>
          <p:nvPr/>
        </p:nvSpPr>
        <p:spPr>
          <a:xfrm>
            <a:off x="8194360" y="2999271"/>
            <a:ext cx="303273" cy="99874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55" name="Line"/>
          <p:cNvSpPr/>
          <p:nvPr/>
        </p:nvSpPr>
        <p:spPr>
          <a:xfrm>
            <a:off x="2954548" y="1397694"/>
            <a:ext cx="3150454" cy="2862071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56" name="Readout strips on…"/>
          <p:cNvSpPr txBox="1"/>
          <p:nvPr/>
        </p:nvSpPr>
        <p:spPr>
          <a:xfrm>
            <a:off x="6558513" y="5358679"/>
            <a:ext cx="1304844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Readout strips on </a:t>
            </a:r>
          </a:p>
          <a:p>
            <a:r>
              <a:rPr sz="900"/>
              <a:t>both sides of the substrate</a:t>
            </a:r>
          </a:p>
        </p:txBody>
      </p:sp>
      <p:sp>
        <p:nvSpPr>
          <p:cNvPr id="157" name="Shape"/>
          <p:cNvSpPr/>
          <p:nvPr/>
        </p:nvSpPr>
        <p:spPr>
          <a:xfrm>
            <a:off x="4440610" y="2730294"/>
            <a:ext cx="159700" cy="184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72" y="20050"/>
                </a:moveTo>
                <a:lnTo>
                  <a:pt x="7339" y="12206"/>
                </a:lnTo>
                <a:lnTo>
                  <a:pt x="0" y="9181"/>
                </a:lnTo>
                <a:lnTo>
                  <a:pt x="9261" y="9955"/>
                </a:lnTo>
                <a:lnTo>
                  <a:pt x="5510" y="0"/>
                </a:lnTo>
                <a:lnTo>
                  <a:pt x="12286" y="8250"/>
                </a:lnTo>
                <a:lnTo>
                  <a:pt x="16023" y="1555"/>
                </a:lnTo>
                <a:lnTo>
                  <a:pt x="16536" y="10164"/>
                </a:lnTo>
                <a:lnTo>
                  <a:pt x="21600" y="13436"/>
                </a:lnTo>
                <a:lnTo>
                  <a:pt x="16072" y="15377"/>
                </a:lnTo>
                <a:lnTo>
                  <a:pt x="20114" y="21600"/>
                </a:lnTo>
                <a:lnTo>
                  <a:pt x="12165" y="14140"/>
                </a:lnTo>
                <a:lnTo>
                  <a:pt x="9665" y="16535"/>
                </a:lnTo>
                <a:lnTo>
                  <a:pt x="5972" y="20050"/>
                </a:ln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58" name="Square"/>
          <p:cNvSpPr/>
          <p:nvPr/>
        </p:nvSpPr>
        <p:spPr>
          <a:xfrm>
            <a:off x="10101934" y="437143"/>
            <a:ext cx="1971297" cy="1971298"/>
          </a:xfrm>
          <a:prstGeom prst="rect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59" name="Rectangle"/>
          <p:cNvSpPr/>
          <p:nvPr/>
        </p:nvSpPr>
        <p:spPr>
          <a:xfrm rot="16200000">
            <a:off x="11028035" y="-437203"/>
            <a:ext cx="119097" cy="1971297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60" name="Rectangle"/>
          <p:cNvSpPr/>
          <p:nvPr/>
        </p:nvSpPr>
        <p:spPr>
          <a:xfrm rot="16200000">
            <a:off x="11028035" y="-198193"/>
            <a:ext cx="119096" cy="1971297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61" name="Rectangle"/>
          <p:cNvSpPr/>
          <p:nvPr/>
        </p:nvSpPr>
        <p:spPr>
          <a:xfrm rot="16200000">
            <a:off x="11028035" y="83053"/>
            <a:ext cx="119097" cy="1971297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62" name="Rectangle"/>
          <p:cNvSpPr/>
          <p:nvPr/>
        </p:nvSpPr>
        <p:spPr>
          <a:xfrm rot="16200000">
            <a:off x="11028035" y="340935"/>
            <a:ext cx="119097" cy="1971297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63" name="Rectangle"/>
          <p:cNvSpPr/>
          <p:nvPr/>
        </p:nvSpPr>
        <p:spPr>
          <a:xfrm rot="16200000">
            <a:off x="11027897" y="1345450"/>
            <a:ext cx="119097" cy="1971298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64" name="Square"/>
          <p:cNvSpPr/>
          <p:nvPr/>
        </p:nvSpPr>
        <p:spPr>
          <a:xfrm rot="10800000">
            <a:off x="7059022" y="414045"/>
            <a:ext cx="1971297" cy="1971297"/>
          </a:xfrm>
          <a:prstGeom prst="rect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65" name="Rectangle"/>
          <p:cNvSpPr/>
          <p:nvPr/>
        </p:nvSpPr>
        <p:spPr>
          <a:xfrm rot="10800000">
            <a:off x="7110776" y="414044"/>
            <a:ext cx="119096" cy="1971298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66" name="Rectangle"/>
          <p:cNvSpPr/>
          <p:nvPr/>
        </p:nvSpPr>
        <p:spPr>
          <a:xfrm rot="10800000">
            <a:off x="7375252" y="414044"/>
            <a:ext cx="119096" cy="1971298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67" name="Rectangle"/>
          <p:cNvSpPr/>
          <p:nvPr/>
        </p:nvSpPr>
        <p:spPr>
          <a:xfrm rot="10800000">
            <a:off x="7631032" y="414044"/>
            <a:ext cx="119096" cy="1971298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68" name="Rectangle"/>
          <p:cNvSpPr/>
          <p:nvPr/>
        </p:nvSpPr>
        <p:spPr>
          <a:xfrm rot="10800000">
            <a:off x="7888914" y="414044"/>
            <a:ext cx="119096" cy="1971298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69" name="Rectangle"/>
          <p:cNvSpPr/>
          <p:nvPr/>
        </p:nvSpPr>
        <p:spPr>
          <a:xfrm rot="10800000">
            <a:off x="8893429" y="414182"/>
            <a:ext cx="119096" cy="1971298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70" name="Square"/>
          <p:cNvSpPr/>
          <p:nvPr/>
        </p:nvSpPr>
        <p:spPr>
          <a:xfrm rot="10800000">
            <a:off x="8585772" y="3131532"/>
            <a:ext cx="1971297" cy="1971298"/>
          </a:xfrm>
          <a:prstGeom prst="rect">
            <a:avLst/>
          </a:prstGeom>
          <a:solidFill>
            <a:srgbClr val="929292">
              <a:alpha val="41422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71" name="Rectangle"/>
          <p:cNvSpPr/>
          <p:nvPr/>
        </p:nvSpPr>
        <p:spPr>
          <a:xfrm rot="10800000">
            <a:off x="8637526" y="3131532"/>
            <a:ext cx="119096" cy="1971298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72" name="Rectangle"/>
          <p:cNvSpPr/>
          <p:nvPr/>
        </p:nvSpPr>
        <p:spPr>
          <a:xfrm rot="10800000">
            <a:off x="8902002" y="3131532"/>
            <a:ext cx="119096" cy="1971298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73" name="Rectangle"/>
          <p:cNvSpPr/>
          <p:nvPr/>
        </p:nvSpPr>
        <p:spPr>
          <a:xfrm rot="10800000">
            <a:off x="9157782" y="3131532"/>
            <a:ext cx="119096" cy="1971298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74" name="Rectangle"/>
          <p:cNvSpPr/>
          <p:nvPr/>
        </p:nvSpPr>
        <p:spPr>
          <a:xfrm rot="10800000">
            <a:off x="9415664" y="3131532"/>
            <a:ext cx="119096" cy="1971298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75" name="Rectangle"/>
          <p:cNvSpPr/>
          <p:nvPr/>
        </p:nvSpPr>
        <p:spPr>
          <a:xfrm rot="10800000">
            <a:off x="10420180" y="3131670"/>
            <a:ext cx="119096" cy="1971298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76" name="Rectangle"/>
          <p:cNvSpPr/>
          <p:nvPr/>
        </p:nvSpPr>
        <p:spPr>
          <a:xfrm rot="16200000">
            <a:off x="9504740" y="2244597"/>
            <a:ext cx="119097" cy="1971298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  <a:alpha val="21961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77" name="Rectangle"/>
          <p:cNvSpPr/>
          <p:nvPr/>
        </p:nvSpPr>
        <p:spPr>
          <a:xfrm rot="16200000">
            <a:off x="9504740" y="2509073"/>
            <a:ext cx="119097" cy="1971298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  <a:alpha val="21961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78" name="Rectangle"/>
          <p:cNvSpPr/>
          <p:nvPr/>
        </p:nvSpPr>
        <p:spPr>
          <a:xfrm rot="16200000">
            <a:off x="9504740" y="2764853"/>
            <a:ext cx="119097" cy="1971298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  <a:alpha val="21961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79" name="Rectangle"/>
          <p:cNvSpPr/>
          <p:nvPr/>
        </p:nvSpPr>
        <p:spPr>
          <a:xfrm rot="16200000">
            <a:off x="9504740" y="3022734"/>
            <a:ext cx="119097" cy="1971298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  <a:alpha val="40867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80" name="Rectangle"/>
          <p:cNvSpPr/>
          <p:nvPr/>
        </p:nvSpPr>
        <p:spPr>
          <a:xfrm rot="16200000">
            <a:off x="9504602" y="4027250"/>
            <a:ext cx="119097" cy="1971298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  <a:alpha val="21961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81" name="FRONT side"/>
          <p:cNvSpPr txBox="1"/>
          <p:nvPr/>
        </p:nvSpPr>
        <p:spPr>
          <a:xfrm>
            <a:off x="7581197" y="125233"/>
            <a:ext cx="589905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FRONT side</a:t>
            </a:r>
          </a:p>
        </p:txBody>
      </p:sp>
      <p:sp>
        <p:nvSpPr>
          <p:cNvPr id="182" name="BACK side"/>
          <p:cNvSpPr txBox="1"/>
          <p:nvPr/>
        </p:nvSpPr>
        <p:spPr>
          <a:xfrm>
            <a:off x="10570553" y="125233"/>
            <a:ext cx="517770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BACK side</a:t>
            </a:r>
          </a:p>
        </p:txBody>
      </p:sp>
      <p:sp>
        <p:nvSpPr>
          <p:cNvPr id="183" name="Strip"/>
          <p:cNvSpPr txBox="1"/>
          <p:nvPr/>
        </p:nvSpPr>
        <p:spPr>
          <a:xfrm>
            <a:off x="9304885" y="984182"/>
            <a:ext cx="270908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Strip</a:t>
            </a:r>
          </a:p>
        </p:txBody>
      </p:sp>
      <p:sp>
        <p:nvSpPr>
          <p:cNvPr id="184" name="Line"/>
          <p:cNvSpPr/>
          <p:nvPr/>
        </p:nvSpPr>
        <p:spPr>
          <a:xfrm flipH="1">
            <a:off x="9018175" y="1240810"/>
            <a:ext cx="313836" cy="31383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85" name="Line"/>
          <p:cNvSpPr/>
          <p:nvPr/>
        </p:nvSpPr>
        <p:spPr>
          <a:xfrm>
            <a:off x="9803944" y="1098352"/>
            <a:ext cx="315073" cy="22243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86" name="Line"/>
          <p:cNvSpPr/>
          <p:nvPr/>
        </p:nvSpPr>
        <p:spPr>
          <a:xfrm flipH="1" flipV="1">
            <a:off x="1683876" y="279522"/>
            <a:ext cx="134854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87" name="Line"/>
          <p:cNvSpPr/>
          <p:nvPr/>
        </p:nvSpPr>
        <p:spPr>
          <a:xfrm flipH="1">
            <a:off x="1718577" y="5649826"/>
            <a:ext cx="1348546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88" name="Line"/>
          <p:cNvSpPr/>
          <p:nvPr/>
        </p:nvSpPr>
        <p:spPr>
          <a:xfrm flipH="1">
            <a:off x="1982459" y="413175"/>
            <a:ext cx="1" cy="518319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89" name="2 mm…"/>
          <p:cNvSpPr txBox="1"/>
          <p:nvPr/>
        </p:nvSpPr>
        <p:spPr>
          <a:xfrm rot="16200000">
            <a:off x="1350172" y="2756922"/>
            <a:ext cx="556243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2 mm</a:t>
            </a:r>
          </a:p>
          <a:p>
            <a:r>
              <a:rPr sz="900"/>
              <a:t>100x strips</a:t>
            </a:r>
          </a:p>
        </p:txBody>
      </p:sp>
      <p:sp>
        <p:nvSpPr>
          <p:cNvPr id="190" name="Line"/>
          <p:cNvSpPr/>
          <p:nvPr/>
        </p:nvSpPr>
        <p:spPr>
          <a:xfrm>
            <a:off x="9110896" y="2367634"/>
            <a:ext cx="510501" cy="746771"/>
          </a:xfrm>
          <a:prstGeom prst="line">
            <a:avLst/>
          </a:prstGeom>
          <a:ln w="76200">
            <a:solidFill>
              <a:srgbClr val="000000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91" name="Line"/>
          <p:cNvSpPr/>
          <p:nvPr/>
        </p:nvSpPr>
        <p:spPr>
          <a:xfrm flipH="1">
            <a:off x="9686563" y="2306393"/>
            <a:ext cx="428842" cy="803636"/>
          </a:xfrm>
          <a:prstGeom prst="line">
            <a:avLst/>
          </a:prstGeom>
          <a:ln w="76200">
            <a:solidFill>
              <a:srgbClr val="000000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92" name="Line"/>
          <p:cNvSpPr/>
          <p:nvPr/>
        </p:nvSpPr>
        <p:spPr>
          <a:xfrm rot="496573">
            <a:off x="1511483" y="5287685"/>
            <a:ext cx="4136491" cy="18029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022" y="2716"/>
                  <a:pt x="20197" y="5118"/>
                  <a:pt x="19182" y="7045"/>
                </a:cubicBezTo>
                <a:cubicBezTo>
                  <a:pt x="17864" y="9546"/>
                  <a:pt x="16354" y="11125"/>
                  <a:pt x="14836" y="12658"/>
                </a:cubicBezTo>
                <a:cubicBezTo>
                  <a:pt x="13387" y="14120"/>
                  <a:pt x="11912" y="15572"/>
                  <a:pt x="10431" y="16780"/>
                </a:cubicBezTo>
                <a:cubicBezTo>
                  <a:pt x="7103" y="19495"/>
                  <a:pt x="3596" y="21137"/>
                  <a:pt x="0" y="2160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93" name="Line"/>
          <p:cNvSpPr/>
          <p:nvPr/>
        </p:nvSpPr>
        <p:spPr>
          <a:xfrm>
            <a:off x="1402209" y="5588099"/>
            <a:ext cx="1578075" cy="6215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24" extrusionOk="0">
                <a:moveTo>
                  <a:pt x="21600" y="0"/>
                </a:moveTo>
                <a:cubicBezTo>
                  <a:pt x="20342" y="3089"/>
                  <a:pt x="18975" y="5888"/>
                  <a:pt x="17516" y="8363"/>
                </a:cubicBezTo>
                <a:cubicBezTo>
                  <a:pt x="12360" y="17111"/>
                  <a:pt x="6233" y="21600"/>
                  <a:pt x="0" y="21199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94" name="Line"/>
          <p:cNvSpPr/>
          <p:nvPr/>
        </p:nvSpPr>
        <p:spPr>
          <a:xfrm rot="496573">
            <a:off x="1405489" y="5439953"/>
            <a:ext cx="1596058" cy="468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825" extrusionOk="0">
                <a:moveTo>
                  <a:pt x="21600" y="0"/>
                </a:moveTo>
                <a:cubicBezTo>
                  <a:pt x="19701" y="5742"/>
                  <a:pt x="17492" y="10392"/>
                  <a:pt x="15075" y="13735"/>
                </a:cubicBezTo>
                <a:cubicBezTo>
                  <a:pt x="10332" y="20296"/>
                  <a:pt x="5013" y="21600"/>
                  <a:pt x="0" y="17431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95" name="Line"/>
          <p:cNvSpPr/>
          <p:nvPr/>
        </p:nvSpPr>
        <p:spPr>
          <a:xfrm>
            <a:off x="1410406" y="5561962"/>
            <a:ext cx="4345792" cy="792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13" extrusionOk="0">
                <a:moveTo>
                  <a:pt x="21600" y="0"/>
                </a:moveTo>
                <a:cubicBezTo>
                  <a:pt x="21074" y="2541"/>
                  <a:pt x="20507" y="4821"/>
                  <a:pt x="19907" y="6811"/>
                </a:cubicBezTo>
                <a:cubicBezTo>
                  <a:pt x="17068" y="16216"/>
                  <a:pt x="13756" y="18761"/>
                  <a:pt x="10532" y="20083"/>
                </a:cubicBezTo>
                <a:cubicBezTo>
                  <a:pt x="7062" y="21506"/>
                  <a:pt x="3545" y="21600"/>
                  <a:pt x="0" y="2028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96" name="Flex"/>
          <p:cNvSpPr txBox="1"/>
          <p:nvPr/>
        </p:nvSpPr>
        <p:spPr>
          <a:xfrm>
            <a:off x="1450214" y="5911737"/>
            <a:ext cx="299056" cy="2359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400"/>
            </a:lvl1pPr>
          </a:lstStyle>
          <a:p>
            <a:r>
              <a:rPr sz="1200"/>
              <a:t>Flex</a:t>
            </a:r>
          </a:p>
        </p:txBody>
      </p:sp>
      <p:sp>
        <p:nvSpPr>
          <p:cNvPr id="197" name="Readout…"/>
          <p:cNvSpPr txBox="1"/>
          <p:nvPr/>
        </p:nvSpPr>
        <p:spPr>
          <a:xfrm>
            <a:off x="506571" y="5793124"/>
            <a:ext cx="447238" cy="328295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Readout</a:t>
            </a:r>
          </a:p>
          <a:p>
            <a:r>
              <a:rPr sz="900"/>
              <a:t>Chip</a:t>
            </a:r>
          </a:p>
        </p:txBody>
      </p:sp>
      <p:sp>
        <p:nvSpPr>
          <p:cNvPr id="198" name="Readout…"/>
          <p:cNvSpPr txBox="1"/>
          <p:nvPr/>
        </p:nvSpPr>
        <p:spPr>
          <a:xfrm>
            <a:off x="379730" y="6374551"/>
            <a:ext cx="447238" cy="328295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 dirty="0"/>
              <a:t>Readout</a:t>
            </a:r>
          </a:p>
          <a:p>
            <a:r>
              <a:rPr sz="900" dirty="0"/>
              <a:t>Chip</a:t>
            </a:r>
          </a:p>
        </p:txBody>
      </p:sp>
      <p:sp>
        <p:nvSpPr>
          <p:cNvPr id="199" name="Flex"/>
          <p:cNvSpPr txBox="1"/>
          <p:nvPr/>
        </p:nvSpPr>
        <p:spPr>
          <a:xfrm>
            <a:off x="2708240" y="6425294"/>
            <a:ext cx="299056" cy="2359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400"/>
            </a:lvl1pPr>
          </a:lstStyle>
          <a:p>
            <a:r>
              <a:rPr sz="1200"/>
              <a:t>Flex</a:t>
            </a:r>
          </a:p>
        </p:txBody>
      </p:sp>
      <p:sp>
        <p:nvSpPr>
          <p:cNvPr id="200" name="Line"/>
          <p:cNvSpPr/>
          <p:nvPr/>
        </p:nvSpPr>
        <p:spPr>
          <a:xfrm flipH="1">
            <a:off x="6842238" y="423482"/>
            <a:ext cx="23460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01" name="Line"/>
          <p:cNvSpPr/>
          <p:nvPr/>
        </p:nvSpPr>
        <p:spPr>
          <a:xfrm flipH="1">
            <a:off x="6823101" y="2375549"/>
            <a:ext cx="23460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02" name="Line"/>
          <p:cNvSpPr/>
          <p:nvPr/>
        </p:nvSpPr>
        <p:spPr>
          <a:xfrm flipV="1">
            <a:off x="7067231" y="2385246"/>
            <a:ext cx="1" cy="23460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03" name="Line"/>
          <p:cNvSpPr/>
          <p:nvPr/>
        </p:nvSpPr>
        <p:spPr>
          <a:xfrm flipV="1">
            <a:off x="9024529" y="2401442"/>
            <a:ext cx="1" cy="23460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04" name="Line"/>
          <p:cNvSpPr/>
          <p:nvPr/>
        </p:nvSpPr>
        <p:spPr>
          <a:xfrm>
            <a:off x="6935238" y="588978"/>
            <a:ext cx="1" cy="1667628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05" name="Line"/>
          <p:cNvSpPr/>
          <p:nvPr/>
        </p:nvSpPr>
        <p:spPr>
          <a:xfrm flipH="1" flipV="1">
            <a:off x="7199272" y="2502549"/>
            <a:ext cx="1690796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06" name="2 mm"/>
          <p:cNvSpPr txBox="1"/>
          <p:nvPr/>
        </p:nvSpPr>
        <p:spPr>
          <a:xfrm>
            <a:off x="7750414" y="2601134"/>
            <a:ext cx="351058" cy="205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000"/>
            </a:lvl1pPr>
          </a:lstStyle>
          <a:p>
            <a:r>
              <a:rPr sz="1000"/>
              <a:t>2 mm</a:t>
            </a:r>
          </a:p>
        </p:txBody>
      </p:sp>
      <p:sp>
        <p:nvSpPr>
          <p:cNvPr id="207" name="2 mm"/>
          <p:cNvSpPr txBox="1"/>
          <p:nvPr/>
        </p:nvSpPr>
        <p:spPr>
          <a:xfrm rot="16200000">
            <a:off x="6675682" y="1299996"/>
            <a:ext cx="351058" cy="205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000"/>
            </a:lvl1pPr>
          </a:lstStyle>
          <a:p>
            <a:r>
              <a:rPr sz="1000"/>
              <a:t>2 mm</a:t>
            </a:r>
          </a:p>
        </p:txBody>
      </p:sp>
      <p:sp>
        <p:nvSpPr>
          <p:cNvPr id="208" name="………."/>
          <p:cNvSpPr txBox="1"/>
          <p:nvPr/>
        </p:nvSpPr>
        <p:spPr>
          <a:xfrm>
            <a:off x="8097547" y="1304795"/>
            <a:ext cx="320601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……….</a:t>
            </a:r>
          </a:p>
        </p:txBody>
      </p:sp>
      <p:sp>
        <p:nvSpPr>
          <p:cNvPr id="209" name="………."/>
          <p:cNvSpPr txBox="1"/>
          <p:nvPr/>
        </p:nvSpPr>
        <p:spPr>
          <a:xfrm rot="16200000">
            <a:off x="10862066" y="1733943"/>
            <a:ext cx="320601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……….</a:t>
            </a:r>
          </a:p>
        </p:txBody>
      </p:sp>
      <p:sp>
        <p:nvSpPr>
          <p:cNvPr id="210" name="………."/>
          <p:cNvSpPr txBox="1"/>
          <p:nvPr/>
        </p:nvSpPr>
        <p:spPr>
          <a:xfrm>
            <a:off x="9636665" y="3733272"/>
            <a:ext cx="320601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……….</a:t>
            </a:r>
          </a:p>
        </p:txBody>
      </p:sp>
      <p:sp>
        <p:nvSpPr>
          <p:cNvPr id="211" name="………."/>
          <p:cNvSpPr txBox="1"/>
          <p:nvPr/>
        </p:nvSpPr>
        <p:spPr>
          <a:xfrm rot="16200000">
            <a:off x="9688229" y="4415743"/>
            <a:ext cx="320601" cy="189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900"/>
              <a:t>……….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247B26D-43C1-C7BB-2F3C-6CEC24F85517}"/>
              </a:ext>
            </a:extLst>
          </p:cNvPr>
          <p:cNvCxnSpPr>
            <a:cxnSpLocks/>
          </p:cNvCxnSpPr>
          <p:nvPr/>
        </p:nvCxnSpPr>
        <p:spPr>
          <a:xfrm>
            <a:off x="1356489" y="6251889"/>
            <a:ext cx="0" cy="150476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C30DAF4-281E-2C58-E87E-6659F015BEC5}"/>
              </a:ext>
            </a:extLst>
          </p:cNvPr>
          <p:cNvCxnSpPr>
            <a:cxnSpLocks/>
          </p:cNvCxnSpPr>
          <p:nvPr/>
        </p:nvCxnSpPr>
        <p:spPr>
          <a:xfrm>
            <a:off x="1411906" y="6249115"/>
            <a:ext cx="0" cy="153249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AA4F91-D9BE-37C4-0949-458C7204885C}"/>
              </a:ext>
            </a:extLst>
          </p:cNvPr>
          <p:cNvCxnSpPr>
            <a:cxnSpLocks/>
          </p:cNvCxnSpPr>
          <p:nvPr/>
        </p:nvCxnSpPr>
        <p:spPr>
          <a:xfrm>
            <a:off x="1354988" y="6707525"/>
            <a:ext cx="0" cy="150476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436DB5-F434-09CA-F1A7-7FBD02BA08D5}"/>
              </a:ext>
            </a:extLst>
          </p:cNvPr>
          <p:cNvCxnSpPr>
            <a:cxnSpLocks/>
          </p:cNvCxnSpPr>
          <p:nvPr/>
        </p:nvCxnSpPr>
        <p:spPr>
          <a:xfrm>
            <a:off x="1410406" y="6704751"/>
            <a:ext cx="0" cy="153249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B802856-860D-F765-4472-5CE8C186F9B8}"/>
              </a:ext>
            </a:extLst>
          </p:cNvPr>
          <p:cNvCxnSpPr>
            <a:cxnSpLocks/>
          </p:cNvCxnSpPr>
          <p:nvPr/>
        </p:nvCxnSpPr>
        <p:spPr>
          <a:xfrm flipH="1">
            <a:off x="1271588" y="6325740"/>
            <a:ext cx="834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0C2FA7F-932E-D867-70A9-403499C9BBA5}"/>
              </a:ext>
            </a:extLst>
          </p:cNvPr>
          <p:cNvCxnSpPr/>
          <p:nvPr/>
        </p:nvCxnSpPr>
        <p:spPr>
          <a:xfrm flipH="1">
            <a:off x="1306719" y="6321583"/>
            <a:ext cx="36673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19C928-6C33-909F-6BAB-4C386DE7CDF7}"/>
              </a:ext>
            </a:extLst>
          </p:cNvPr>
          <p:cNvCxnSpPr>
            <a:cxnSpLocks/>
          </p:cNvCxnSpPr>
          <p:nvPr/>
        </p:nvCxnSpPr>
        <p:spPr>
          <a:xfrm flipH="1">
            <a:off x="1271588" y="6784325"/>
            <a:ext cx="83400" cy="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321A8-CD8D-F787-F10E-C22E4BFED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098" y="-53715"/>
            <a:ext cx="10972800" cy="1143000"/>
          </a:xfrm>
        </p:spPr>
        <p:txBody>
          <a:bodyPr/>
          <a:lstStyle/>
          <a:p>
            <a:r>
              <a:rPr lang="en-US" dirty="0"/>
              <a:t>ATAR Design in PSI Proposal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E03ADEAF-38A6-CF56-9BB9-E9DEB0A0613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2950" y="985058"/>
                <a:ext cx="6154649" cy="5872942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b="1" dirty="0"/>
                  <a:t>Position resolution </a:t>
                </a:r>
              </a:p>
              <a:p>
                <a:pPr lvl="1"/>
                <a:r>
                  <a:rPr lang="en-US" dirty="0">
                    <a:solidFill>
                      <a:srgbClr val="0070C0"/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 ensured by the excellent S/N ratio from LGAD</a:t>
                </a:r>
              </a:p>
              <a:p>
                <a:r>
                  <a:rPr lang="en-US" b="1" dirty="0"/>
                  <a:t>Timing resolution</a:t>
                </a:r>
              </a:p>
              <a:p>
                <a:pPr lvl="1"/>
                <a:r>
                  <a:rPr lang="en-US" dirty="0">
                    <a:solidFill>
                      <a:srgbClr val="0070C0"/>
                    </a:solidFill>
                  </a:rPr>
                  <a:t>T</a:t>
                </a:r>
                <a:r>
                  <a:rPr lang="en-US" baseline="-25000" dirty="0">
                    <a:solidFill>
                      <a:srgbClr val="0070C0"/>
                    </a:solidFill>
                  </a:rPr>
                  <a:t>0</a:t>
                </a:r>
                <a:r>
                  <a:rPr lang="en-US" dirty="0">
                    <a:solidFill>
                      <a:srgbClr val="0070C0"/>
                    </a:solidFill>
                  </a:rPr>
                  <a:t> and 2-hits separation ensured by excellent S/N ratio from LGAD</a:t>
                </a:r>
              </a:p>
              <a:p>
                <a:r>
                  <a:rPr lang="en-US" b="1" dirty="0"/>
                  <a:t>Energy resolution</a:t>
                </a:r>
              </a:p>
              <a:p>
                <a:pPr lvl="1"/>
                <a:r>
                  <a:rPr lang="en-US" dirty="0">
                    <a:solidFill>
                      <a:srgbClr val="7030A0"/>
                    </a:solidFill>
                  </a:rPr>
                  <a:t>R&amp;D is needed, given LGAD is firstly proposed as a fast-timing detector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‘Gain’ may create complications in energy measurement (stability, uniformity, topology dependence)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r>
                  <a:rPr lang="en-US" dirty="0"/>
                  <a:t>Additional challenges</a:t>
                </a:r>
              </a:p>
              <a:p>
                <a:pPr lvl="1"/>
                <a:r>
                  <a:rPr lang="en-US" dirty="0">
                    <a:solidFill>
                      <a:srgbClr val="0070C0"/>
                    </a:solidFill>
                  </a:rPr>
                  <a:t>Excellent S/N ratio </a:t>
                </a: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:r>
                  <a:rPr lang="en-US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non-trivial requirement on</a:t>
                </a:r>
                <a:r>
                  <a:rPr lang="en-US" dirty="0">
                    <a:solidFill>
                      <a:srgbClr val="FF0000"/>
                    </a:solidFill>
                  </a:rPr>
                  <a:t> the dynamic range of the electronics</a:t>
                </a:r>
              </a:p>
              <a:p>
                <a:pPr lvl="1"/>
                <a:r>
                  <a:rPr lang="en-US" dirty="0"/>
                  <a:t>Energy measurement </a:t>
                </a: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:r>
                  <a:rPr lang="en-US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non-trivial requirement on the linearity of electronics</a:t>
                </a:r>
                <a:endParaRPr lang="en-US" dirty="0">
                  <a:solidFill>
                    <a:srgbClr val="C00000"/>
                  </a:solidFill>
                </a:endParaRP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E03ADEAF-38A6-CF56-9BB9-E9DEB0A061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2950" y="985058"/>
                <a:ext cx="6154649" cy="5872942"/>
              </a:xfrm>
              <a:blipFill>
                <a:blip r:embed="rId3"/>
                <a:stretch>
                  <a:fillRect l="-1485" t="-2181" r="-1188" b="-13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BDCF60-5848-338A-26AB-62079A9189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3553" y="3604204"/>
            <a:ext cx="5818447" cy="3117273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48 layers 1-side strip readout with 120 um thickness</a:t>
            </a:r>
          </a:p>
          <a:p>
            <a:r>
              <a:rPr lang="en-US" sz="2400" dirty="0"/>
              <a:t>100 strips with 200 um pitch covering </a:t>
            </a:r>
            <a:br>
              <a:rPr lang="en-US" sz="2400" dirty="0"/>
            </a:br>
            <a:r>
              <a:rPr lang="en-US" sz="2400" dirty="0"/>
              <a:t>2x2 cm</a:t>
            </a:r>
            <a:r>
              <a:rPr lang="en-US" sz="2400" baseline="30000" dirty="0"/>
              <a:t>2</a:t>
            </a:r>
            <a:r>
              <a:rPr lang="en-US" sz="2400" dirty="0"/>
              <a:t> area</a:t>
            </a:r>
          </a:p>
          <a:p>
            <a:r>
              <a:rPr lang="en-US" sz="2400" dirty="0"/>
              <a:t>Sensors packed in stack of two with facing HV side and rotate 90</a:t>
            </a:r>
            <a:r>
              <a:rPr lang="en-US" sz="2400" baseline="30000" dirty="0"/>
              <a:t>o</a:t>
            </a:r>
          </a:p>
          <a:p>
            <a:r>
              <a:rPr lang="en-US" sz="2400" dirty="0"/>
              <a:t>AC or TI LGAD to ensure excellent Signal-to-Noise (S/N) Ratio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3AD6FF-CB4D-A2E1-5308-0F3CCE433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A36BDF-01A5-1C10-F001-463496D5E8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0487" y="985059"/>
            <a:ext cx="4508731" cy="234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582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95A7A-27FC-FFFF-8D6C-6D5CC8669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757" y="-188839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An Improved Design with 2-sided Readout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3BCDCC-7CD7-7E3A-411B-0909D6D599E8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1564" y="639101"/>
                <a:ext cx="12090862" cy="4983166"/>
              </a:xfrm>
            </p:spPr>
            <p:txBody>
              <a:bodyPr/>
              <a:lstStyle/>
              <a:p>
                <a:r>
                  <a:rPr lang="en-US" dirty="0"/>
                  <a:t>Inspired by previous experience in Liquid Argon Time Projection Chamber </a:t>
                </a:r>
                <a:br>
                  <a:rPr lang="en-US" dirty="0"/>
                </a:b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:r>
                  <a:rPr lang="en-US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multiple projective 2D readouts enabling a 3D event reconstruction</a:t>
                </a:r>
              </a:p>
              <a:p>
                <a:pPr lvl="1"/>
                <a:r>
                  <a:rPr lang="en-US" dirty="0">
                    <a:sym typeface="Wingdings" panose="05000000000000000000" pitchFamily="2" charset="2"/>
                  </a:rPr>
                  <a:t>For point-like energy deposition, same charge measurement in anode and cathode readout (</a:t>
                </a:r>
                <a:r>
                  <a:rPr lang="en-US" dirty="0" err="1">
                    <a:sym typeface="Wingdings" panose="05000000000000000000" pitchFamily="2" charset="2"/>
                  </a:rPr>
                  <a:t>Ramo</a:t>
                </a:r>
                <a:r>
                  <a:rPr lang="en-US" dirty="0">
                    <a:sym typeface="Wingdings" panose="05000000000000000000" pitchFamily="2" charset="2"/>
                  </a:rPr>
                  <a:t> theorem)  </a:t>
                </a:r>
                <a:r>
                  <a:rPr lang="en-US" b="1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double # of hits for an improved energy and timing resolution</a:t>
                </a:r>
                <a:r>
                  <a:rPr lang="en-US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, particularly beneficial for MIP electron</a:t>
                </a:r>
              </a:p>
              <a:p>
                <a:pPr lvl="1"/>
                <a:r>
                  <a:rPr lang="en-US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Expected to be beneficial to identify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 (-DIF) from the pion decay (~4 MeV, 750 um range)</a:t>
                </a:r>
              </a:p>
              <a:p>
                <a:pPr lvl="2"/>
                <a:r>
                  <a:rPr lang="en-US" b="1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Allow track reconstruction within 1 layer</a:t>
                </a:r>
              </a:p>
              <a:p>
                <a:pPr lvl="1"/>
                <a:r>
                  <a:rPr lang="en-US" dirty="0">
                    <a:sym typeface="Wingdings" panose="05000000000000000000" pitchFamily="2" charset="2"/>
                  </a:rPr>
                  <a:t>For cathode readout, requiring capacitor (100 pF/up to 1 kV) to separate the bias voltage from readout (size ~ 2 mm x 1.2 mm integrating into the front-end board)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3BCDCC-7CD7-7E3A-411B-0909D6D599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1564" y="639101"/>
                <a:ext cx="12090862" cy="4983166"/>
              </a:xfrm>
              <a:blipFill>
                <a:blip r:embed="rId3"/>
                <a:stretch>
                  <a:fillRect l="-908" t="-12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D9A12-1174-2EDD-EEC0-820DDA653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4</a:t>
            </a:fld>
            <a:endParaRPr lang="en-US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78F56394-FBBC-62A2-20E0-7A5662140E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110" y="4665132"/>
            <a:ext cx="4537364" cy="1981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4F3A46-DC2A-4ACF-2B18-3CF71338E2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3667" y="4430751"/>
            <a:ext cx="4265654" cy="2402815"/>
          </a:xfrm>
          <a:prstGeom prst="rect">
            <a:avLst/>
          </a:prstGeom>
        </p:spPr>
      </p:pic>
      <p:pic>
        <p:nvPicPr>
          <p:cNvPr id="49" name="Picture Placeholder 5">
            <a:extLst>
              <a:ext uri="{FF2B5EF4-FFF2-40B4-BE49-F238E27FC236}">
                <a16:creationId xmlns:a16="http://schemas.microsoft.com/office/drawing/2014/main" id="{3589AD6C-BA14-3754-5FAD-37C6BB3A49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3" r="12383"/>
          <a:stretch/>
        </p:blipFill>
        <p:spPr>
          <a:xfrm>
            <a:off x="9271028" y="4571347"/>
            <a:ext cx="2798862" cy="1865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79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6F5EA-BAD8-C350-0C92-57447A9E5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21602"/>
            <a:ext cx="10972800" cy="1143000"/>
          </a:xfrm>
        </p:spPr>
        <p:txBody>
          <a:bodyPr/>
          <a:lstStyle/>
          <a:p>
            <a:r>
              <a:rPr lang="en-US" dirty="0"/>
              <a:t>Alternative Design with a PIN Device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8CAEA0-E583-11E6-BDB1-EE467033F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44286"/>
            <a:ext cx="12191999" cy="5612067"/>
          </a:xfrm>
        </p:spPr>
        <p:txBody>
          <a:bodyPr/>
          <a:lstStyle/>
          <a:p>
            <a:r>
              <a:rPr lang="en-US" dirty="0"/>
              <a:t>Just like the Calorimeter (</a:t>
            </a:r>
            <a:r>
              <a:rPr lang="en-US" dirty="0" err="1"/>
              <a:t>LXe</a:t>
            </a:r>
            <a:r>
              <a:rPr lang="en-US" dirty="0"/>
              <a:t> vs. Crystal), it is desired to have an alternative design for the ATAR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Given the existing studies on simulations, a natural candidate for the alternative design is a PIN device 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Compared to LGAD, PIN does not have the GAIN mechanism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C8E2EC-7566-E8F2-ED8B-E7E83D7F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5</a:t>
            </a:fld>
            <a:endParaRPr lang="en-US"/>
          </a:p>
        </p:txBody>
      </p:sp>
      <p:pic>
        <p:nvPicPr>
          <p:cNvPr id="7" name="Content Placeholder 23">
            <a:extLst>
              <a:ext uri="{FF2B5EF4-FFF2-40B4-BE49-F238E27FC236}">
                <a16:creationId xmlns:a16="http://schemas.microsoft.com/office/drawing/2014/main" id="{9C4183E4-93AC-5095-4E87-144499C4A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7496" y="3402071"/>
            <a:ext cx="4174502" cy="300743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F0A30F4-DD72-E525-A5B2-0943EBDD6D0F}"/>
              </a:ext>
            </a:extLst>
          </p:cNvPr>
          <p:cNvGrpSpPr/>
          <p:nvPr/>
        </p:nvGrpSpPr>
        <p:grpSpPr>
          <a:xfrm>
            <a:off x="65799" y="3499201"/>
            <a:ext cx="7951700" cy="2813178"/>
            <a:chOff x="65799" y="3499201"/>
            <a:chExt cx="7951700" cy="281317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D1D534A-3F79-0286-1928-3601ED7F1A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799" y="3499201"/>
              <a:ext cx="7951700" cy="281317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CDF35CB-819D-A7EB-57F9-ABC116D72EF5}"/>
                </a:ext>
              </a:extLst>
            </p:cNvPr>
            <p:cNvSpPr txBox="1"/>
            <p:nvPr/>
          </p:nvSpPr>
          <p:spPr>
            <a:xfrm>
              <a:off x="7006856" y="4401879"/>
              <a:ext cx="1010642" cy="13397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4893381-EDD3-CF50-AB90-7BE5DAFE5F30}"/>
              </a:ext>
            </a:extLst>
          </p:cNvPr>
          <p:cNvSpPr txBox="1"/>
          <p:nvPr/>
        </p:nvSpPr>
        <p:spPr>
          <a:xfrm>
            <a:off x="931025" y="6268817"/>
            <a:ext cx="184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PIN device</a:t>
            </a:r>
          </a:p>
        </p:txBody>
      </p:sp>
    </p:spTree>
    <p:extLst>
      <p:ext uri="{BB962C8B-B14F-4D97-AF65-F5344CB8AC3E}">
        <p14:creationId xmlns:p14="http://schemas.microsoft.com/office/powerpoint/2010/main" val="3165753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59B12-B7FB-43DF-AE3F-6223C079D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21446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Pros and Cons for PIN-based 120 um-thick ATAR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8FE9D4-2476-4424-011B-7C2D02BEA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1879" y="470142"/>
            <a:ext cx="5386917" cy="639762"/>
          </a:xfrm>
        </p:spPr>
        <p:txBody>
          <a:bodyPr/>
          <a:lstStyle/>
          <a:p>
            <a:r>
              <a:rPr lang="en-US" dirty="0"/>
              <a:t>Pros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061D6B-0E92-F424-64A4-9B38ACE53F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950409"/>
            <a:ext cx="6078279" cy="4889060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PIN is known to be </a:t>
            </a:r>
            <a:r>
              <a:rPr lang="en-US" b="1" dirty="0">
                <a:solidFill>
                  <a:srgbClr val="0070C0"/>
                </a:solidFill>
              </a:rPr>
              <a:t>linear</a:t>
            </a:r>
            <a:r>
              <a:rPr lang="en-US" dirty="0">
                <a:solidFill>
                  <a:srgbClr val="0070C0"/>
                </a:solidFill>
              </a:rPr>
              <a:t> in energy response to energy deposition from 1 to 100 MIP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Excellent stopping </a:t>
            </a:r>
            <a:r>
              <a:rPr lang="el-GR" dirty="0">
                <a:solidFill>
                  <a:srgbClr val="7030A0"/>
                </a:solidFill>
              </a:rPr>
              <a:t>π</a:t>
            </a:r>
            <a:r>
              <a:rPr lang="en-US" dirty="0">
                <a:solidFill>
                  <a:srgbClr val="7030A0"/>
                </a:solidFill>
              </a:rPr>
              <a:t>/</a:t>
            </a:r>
            <a:r>
              <a:rPr lang="el-GR" dirty="0">
                <a:solidFill>
                  <a:srgbClr val="7030A0"/>
                </a:solidFill>
              </a:rPr>
              <a:t>µ</a:t>
            </a:r>
            <a:r>
              <a:rPr lang="en-US" dirty="0">
                <a:solidFill>
                  <a:srgbClr val="7030A0"/>
                </a:solidFill>
              </a:rPr>
              <a:t> separation</a:t>
            </a:r>
          </a:p>
          <a:p>
            <a:r>
              <a:rPr lang="en-US" dirty="0">
                <a:solidFill>
                  <a:srgbClr val="0070C0"/>
                </a:solidFill>
              </a:rPr>
              <a:t>With the charge collection signal, much easier to calibrate the energy response (</a:t>
            </a:r>
            <a:r>
              <a:rPr lang="en-US" b="1" dirty="0">
                <a:solidFill>
                  <a:srgbClr val="0070C0"/>
                </a:solidFill>
              </a:rPr>
              <a:t>uniform, stable and topology independent</a:t>
            </a:r>
            <a:r>
              <a:rPr lang="en-US" dirty="0">
                <a:solidFill>
                  <a:srgbClr val="0070C0"/>
                </a:solidFill>
              </a:rPr>
              <a:t>) </a:t>
            </a:r>
          </a:p>
          <a:p>
            <a:r>
              <a:rPr lang="en-US" dirty="0"/>
              <a:t>A single 12-bit (4096) digitizer is sufficient to cover the entire dynamic range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497A623-5640-17A0-186F-89C7EF5119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5648" y="470142"/>
            <a:ext cx="5389033" cy="639762"/>
          </a:xfrm>
        </p:spPr>
        <p:txBody>
          <a:bodyPr/>
          <a:lstStyle/>
          <a:p>
            <a:r>
              <a:rPr lang="en-US" dirty="0"/>
              <a:t>Cons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A7F82A2-7105-34F9-A0D4-99F20B8A2C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5648" y="1109904"/>
            <a:ext cx="5897526" cy="4889060"/>
          </a:xfrm>
        </p:spPr>
        <p:txBody>
          <a:bodyPr/>
          <a:lstStyle/>
          <a:p>
            <a:r>
              <a:rPr lang="en-US" dirty="0"/>
              <a:t>Need a working design of </a:t>
            </a:r>
            <a:r>
              <a:rPr lang="en-US" b="1" dirty="0"/>
              <a:t>pre-amp electronics to achieve &gt; 9:1 signal-to-noise ratio for MIP signal, which requires more power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With FAST, the S/N ~ 5:1 for MIP signal</a:t>
            </a:r>
          </a:p>
          <a:p>
            <a:pPr lvl="1"/>
            <a:r>
              <a:rPr lang="en-US" dirty="0"/>
              <a:t>Also have impact in timing resolution (to be elaborated in details)</a:t>
            </a:r>
          </a:p>
          <a:p>
            <a:pPr marL="457200" lvl="1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BD882D-EBCE-053E-9CF5-D0920136E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6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45773BE-B174-4142-1F78-E95360C42384}"/>
              </a:ext>
            </a:extLst>
          </p:cNvPr>
          <p:cNvCxnSpPr>
            <a:cxnSpLocks/>
          </p:cNvCxnSpPr>
          <p:nvPr/>
        </p:nvCxnSpPr>
        <p:spPr>
          <a:xfrm flipV="1">
            <a:off x="166673" y="4105126"/>
            <a:ext cx="11699359" cy="62837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0B2EB3F-CAC9-B52B-5D96-C0BA612C9917}"/>
              </a:ext>
            </a:extLst>
          </p:cNvPr>
          <p:cNvSpPr txBox="1"/>
          <p:nvPr/>
        </p:nvSpPr>
        <p:spPr>
          <a:xfrm>
            <a:off x="198474" y="4167963"/>
            <a:ext cx="1169935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Additional considerations for the alternative design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Keep the current geometry, possible to expand to 3x3 cm</a:t>
            </a:r>
            <a:r>
              <a:rPr lang="en-US" sz="2400" baseline="30000" dirty="0"/>
              <a:t>2</a:t>
            </a:r>
            <a:r>
              <a:rPr lang="en-US" sz="2400" dirty="0"/>
              <a:t> with more channels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Given stopping </a:t>
            </a:r>
            <a:r>
              <a:rPr lang="el-GR" sz="2400" dirty="0"/>
              <a:t>π</a:t>
            </a:r>
            <a:r>
              <a:rPr lang="en-US" sz="2400" dirty="0"/>
              <a:t>/</a:t>
            </a:r>
            <a:r>
              <a:rPr lang="el-GR" sz="2400" dirty="0"/>
              <a:t>µ</a:t>
            </a:r>
            <a:r>
              <a:rPr lang="en-US" sz="2400" dirty="0"/>
              <a:t> ~ 10-35 MIP,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Good T0 timing resolution is expected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Handle 300 kHz rate (e) and rejecting beam background (for </a:t>
            </a:r>
            <a:r>
              <a:rPr lang="el-GR" sz="2400" dirty="0"/>
              <a:t>π</a:t>
            </a:r>
            <a:r>
              <a:rPr lang="en-US" sz="2400" dirty="0"/>
              <a:t> ID)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Good 2-hits separation should be expected, but depending on electronics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l-GR" sz="2400" dirty="0"/>
              <a:t>π</a:t>
            </a:r>
            <a:r>
              <a:rPr lang="en-US" sz="2400" dirty="0"/>
              <a:t>/</a:t>
            </a:r>
            <a:r>
              <a:rPr lang="el-GR" sz="2400" dirty="0"/>
              <a:t>µ</a:t>
            </a:r>
            <a:r>
              <a:rPr lang="en-US" sz="2400" dirty="0"/>
              <a:t> separation for hits separated by 1.5 ns</a:t>
            </a:r>
          </a:p>
        </p:txBody>
      </p:sp>
    </p:spTree>
    <p:extLst>
      <p:ext uri="{BB962C8B-B14F-4D97-AF65-F5344CB8AC3E}">
        <p14:creationId xmlns:p14="http://schemas.microsoft.com/office/powerpoint/2010/main" val="3521095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CFF91-E823-0398-ABDF-E9BE13351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-182551"/>
            <a:ext cx="10972800" cy="1143000"/>
          </a:xfrm>
        </p:spPr>
        <p:txBody>
          <a:bodyPr/>
          <a:lstStyle/>
          <a:p>
            <a:r>
              <a:rPr lang="en-US" dirty="0"/>
              <a:t>Requirement of Electronics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3EE89A-72B6-B9A1-357F-F3052BD33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234" y="659012"/>
            <a:ext cx="11695612" cy="606246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(minimal) most probable value (MPV) charge for a MIP track in a 120-um thick Si is about 7800 electrons (1.25 </a:t>
            </a:r>
            <a:r>
              <a:rPr lang="en-US" dirty="0" err="1"/>
              <a:t>fC</a:t>
            </a:r>
            <a:r>
              <a:rPr lang="en-US" dirty="0"/>
              <a:t>) </a:t>
            </a:r>
          </a:p>
          <a:p>
            <a:pPr lvl="1"/>
            <a:r>
              <a:rPr lang="en-US" b="1" dirty="0"/>
              <a:t>To reach a 9:1 S/N ratio, the equivalent noise charge (ENC) should be smaller than 860 electrons </a:t>
            </a:r>
          </a:p>
          <a:p>
            <a:r>
              <a:rPr lang="en-US" dirty="0"/>
              <a:t>6 e- /pF@ 1 us shaping @ room temperature </a:t>
            </a:r>
          </a:p>
          <a:p>
            <a:pPr lvl="1"/>
            <a:r>
              <a:rPr lang="en-US" dirty="0">
                <a:effectLst/>
              </a:rPr>
              <a:t>"</a:t>
            </a:r>
            <a:r>
              <a:rPr lang="en-US" dirty="0">
                <a:effectLst/>
                <a:hlinkClick r:id="rId3"/>
              </a:rPr>
              <a:t>Signal Processing for Particle Detectors</a:t>
            </a:r>
            <a:r>
              <a:rPr lang="en-US" dirty="0">
                <a:effectLst/>
              </a:rPr>
              <a:t>" Veljko </a:t>
            </a:r>
            <a:r>
              <a:rPr lang="en-US" dirty="0" err="1">
                <a:effectLst/>
              </a:rPr>
              <a:t>Radeka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@ 10 pF, 5 ns shaping time gives us 850 electrons </a:t>
            </a:r>
          </a:p>
          <a:p>
            <a:pPr lvl="1"/>
            <a:r>
              <a:rPr lang="en-US" dirty="0"/>
              <a:t>At </a:t>
            </a:r>
            <a:r>
              <a:rPr lang="en-US" dirty="0" err="1"/>
              <a:t>LXe</a:t>
            </a:r>
            <a:r>
              <a:rPr lang="en-US" dirty="0"/>
              <a:t> temperature (~4 e/pF), ENC ~ 570</a:t>
            </a:r>
          </a:p>
          <a:p>
            <a:r>
              <a:rPr lang="en-US" dirty="0"/>
              <a:t>~ 5 </a:t>
            </a:r>
            <a:r>
              <a:rPr lang="en-US" dirty="0" err="1"/>
              <a:t>mW</a:t>
            </a:r>
            <a:r>
              <a:rPr lang="en-US" dirty="0"/>
              <a:t>/</a:t>
            </a:r>
            <a:r>
              <a:rPr lang="en-US" dirty="0" err="1"/>
              <a:t>ch</a:t>
            </a:r>
            <a:endParaRPr lang="en-US" dirty="0"/>
          </a:p>
          <a:p>
            <a:r>
              <a:rPr lang="en-US" dirty="0"/>
              <a:t>Better than 1% </a:t>
            </a:r>
            <a:br>
              <a:rPr lang="en-US" dirty="0"/>
            </a:br>
            <a:r>
              <a:rPr lang="en-US" dirty="0"/>
              <a:t>integrated linearity</a:t>
            </a:r>
            <a:br>
              <a:rPr lang="en-US" dirty="0"/>
            </a:br>
            <a:r>
              <a:rPr lang="en-US" dirty="0"/>
              <a:t>up to 100 MIP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377B56-CE8F-5AEB-1E69-9EA8795A0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9B6114DB-4C4D-D2C6-75E3-633F41FCA6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225804"/>
              </p:ext>
            </p:extLst>
          </p:nvPr>
        </p:nvGraphicFramePr>
        <p:xfrm>
          <a:off x="4174525" y="4684715"/>
          <a:ext cx="755673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4676">
                  <a:extLst>
                    <a:ext uri="{9D8B030D-6E8A-4147-A177-3AD203B41FA5}">
                      <a16:colId xmlns:a16="http://schemas.microsoft.com/office/drawing/2014/main" val="3054932190"/>
                    </a:ext>
                  </a:extLst>
                </a:gridCol>
                <a:gridCol w="2276303">
                  <a:extLst>
                    <a:ext uri="{9D8B030D-6E8A-4147-A177-3AD203B41FA5}">
                      <a16:colId xmlns:a16="http://schemas.microsoft.com/office/drawing/2014/main" val="1920488287"/>
                    </a:ext>
                  </a:extLst>
                </a:gridCol>
                <a:gridCol w="2385752">
                  <a:extLst>
                    <a:ext uri="{9D8B030D-6E8A-4147-A177-3AD203B41FA5}">
                      <a16:colId xmlns:a16="http://schemas.microsoft.com/office/drawing/2014/main" val="22443146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200 um pitch, 100 um width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N-type strip (2 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P-type strip (2 cm)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460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Interstrip capacitance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 </a:t>
                      </a:r>
                      <a:r>
                        <a:rPr lang="en-US" dirty="0" err="1"/>
                        <a:t>fF</a:t>
                      </a:r>
                      <a:r>
                        <a:rPr lang="en-US" dirty="0"/>
                        <a:t>/um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 4 pF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0.04 </a:t>
                      </a:r>
                      <a:r>
                        <a:rPr lang="en-US" dirty="0" err="1"/>
                        <a:t>fF</a:t>
                      </a:r>
                      <a:r>
                        <a:rPr lang="en-US" dirty="0"/>
                        <a:t>/um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 1.6 pF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1997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Back capacitance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0.08 </a:t>
                      </a:r>
                      <a:r>
                        <a:rPr lang="en-US" dirty="0" err="1"/>
                        <a:t>fF</a:t>
                      </a:r>
                      <a:r>
                        <a:rPr lang="en-US" dirty="0"/>
                        <a:t>/um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 3.2 pF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0.08 </a:t>
                      </a:r>
                      <a:r>
                        <a:rPr lang="en-US" dirty="0" err="1"/>
                        <a:t>fF</a:t>
                      </a:r>
                      <a:r>
                        <a:rPr lang="en-US" dirty="0"/>
                        <a:t>/um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 3.2 pF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044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FLEX cable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50-60 pF/m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 2.5 – 3 pF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2408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 10 pF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~ 8 pF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2954250"/>
                  </a:ext>
                </a:extLst>
              </a:tr>
            </a:tbl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21EE61B-1595-DE6D-7DF9-B409B62727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3193788"/>
              </p:ext>
            </p:extLst>
          </p:nvPr>
        </p:nvGraphicFramePr>
        <p:xfrm>
          <a:off x="9167865" y="2857500"/>
          <a:ext cx="2930768" cy="1142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69720" imgH="495000" progId="Equation.DSMT4">
                  <p:embed/>
                </p:oleObj>
              </mc:Choice>
              <mc:Fallback>
                <p:oleObj name="Equation" r:id="rId4" imgW="1269720" imgH="495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67865" y="2857500"/>
                        <a:ext cx="2930768" cy="1142999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17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908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44D5D67A-8DE5-DCDA-888A-55719E1A68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" b="605"/>
          <a:stretch/>
        </p:blipFill>
        <p:spPr>
          <a:xfrm>
            <a:off x="6681108" y="765206"/>
            <a:ext cx="5334940" cy="53275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DD0EC0-02C8-5AC2-D629-9C581F399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8971" y="-152400"/>
            <a:ext cx="12270971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Demonstration of the ATAR Performance with 5 ns Shaping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890932-BE26-2123-7273-DDCFDEF5A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90600"/>
            <a:ext cx="7198822" cy="573087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Based on existing studies</a:t>
            </a:r>
          </a:p>
          <a:p>
            <a:pPr lvl="1"/>
            <a:r>
              <a:rPr lang="en-US" dirty="0"/>
              <a:t>Simulation: db-98</a:t>
            </a:r>
          </a:p>
          <a:p>
            <a:pPr lvl="1"/>
            <a:r>
              <a:rPr lang="en-US" dirty="0"/>
              <a:t>T0 timing resolution: db-104</a:t>
            </a:r>
          </a:p>
          <a:p>
            <a:pPr lvl="1"/>
            <a:r>
              <a:rPr lang="en-US" dirty="0"/>
              <a:t>Two-peak separation: db-106</a:t>
            </a:r>
          </a:p>
          <a:p>
            <a:pPr lvl="1"/>
            <a:r>
              <a:rPr lang="en-US" dirty="0"/>
              <a:t>Charge resolution: db-105</a:t>
            </a:r>
          </a:p>
          <a:p>
            <a:r>
              <a:rPr lang="en-US" dirty="0"/>
              <a:t>Simulation: </a:t>
            </a:r>
          </a:p>
          <a:p>
            <a:pPr lvl="1"/>
            <a:r>
              <a:rPr lang="en-US" dirty="0"/>
              <a:t>Signal fluctuation + </a:t>
            </a:r>
            <a:br>
              <a:rPr lang="en-US" dirty="0"/>
            </a:br>
            <a:r>
              <a:rPr lang="en-US" dirty="0"/>
              <a:t>Random Electronics Noise</a:t>
            </a:r>
          </a:p>
          <a:p>
            <a:r>
              <a:rPr lang="en-US" dirty="0"/>
              <a:t>Reconstruction assuming known electronics response function </a:t>
            </a:r>
          </a:p>
          <a:p>
            <a:pPr lvl="1"/>
            <a:r>
              <a:rPr lang="en-US" dirty="0"/>
              <a:t>Deconvolution with FFT</a:t>
            </a:r>
          </a:p>
          <a:p>
            <a:pPr lvl="1"/>
            <a:r>
              <a:rPr lang="en-US" dirty="0"/>
              <a:t>Compressed sensing with L1 regularization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5862D8-4398-11FF-596C-CBD65C043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9B8CB3-0312-1DB2-06CA-0E2F30656BA3}"/>
              </a:ext>
            </a:extLst>
          </p:cNvPr>
          <p:cNvSpPr txBox="1"/>
          <p:nvPr/>
        </p:nvSpPr>
        <p:spPr>
          <a:xfrm>
            <a:off x="7456519" y="6138513"/>
            <a:ext cx="4933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Hypothetical electronics response with 5 ns shaping utilized the functional form of </a:t>
            </a:r>
            <a:r>
              <a:rPr lang="en-US" i="1" dirty="0" err="1"/>
              <a:t>LArASIC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5760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146867A-57F7-4E1C-6EBE-AED8A7EA4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521" y="10260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Example of Simulated Waveform with Noise </a:t>
            </a:r>
            <a:br>
              <a:rPr lang="en-US" dirty="0"/>
            </a:br>
            <a:r>
              <a:rPr lang="en-US" dirty="0"/>
              <a:t>@ 2 GHz digitization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D50E962-B40E-956D-0717-6AB7BB3366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598" y="1395206"/>
            <a:ext cx="5386917" cy="639762"/>
          </a:xfrm>
        </p:spPr>
        <p:txBody>
          <a:bodyPr/>
          <a:lstStyle/>
          <a:p>
            <a:r>
              <a:rPr lang="en-US" dirty="0"/>
              <a:t>30xMIP ~ stopping </a:t>
            </a:r>
            <a:r>
              <a:rPr lang="en-US" dirty="0" err="1"/>
              <a:t>pions</a:t>
            </a:r>
            <a:r>
              <a:rPr lang="en-US" dirty="0"/>
              <a:t>/muons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A84EBA8-E3FA-581F-451D-57581C6D9C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5487" y="1371063"/>
            <a:ext cx="5389033" cy="639762"/>
          </a:xfrm>
        </p:spPr>
        <p:txBody>
          <a:bodyPr/>
          <a:lstStyle/>
          <a:p>
            <a:r>
              <a:rPr lang="en-US" dirty="0"/>
              <a:t>MIP  ~ electrons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2A359-77B7-DC1E-F1A4-5A9FD58B9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3347-4739-498C-B911-30F287B6E31A}" type="slidenum">
              <a:rPr lang="en-US" smtClean="0"/>
              <a:t>9</a:t>
            </a:fld>
            <a:endParaRPr lang="en-US"/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1C8F9FC1-E172-A44B-2258-11162B69C74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884994" y="2041576"/>
            <a:ext cx="4410327" cy="470323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B0FF41B-372D-2C5C-5D19-36713966D0DE}"/>
              </a:ext>
            </a:extLst>
          </p:cNvPr>
          <p:cNvSpPr txBox="1"/>
          <p:nvPr/>
        </p:nvSpPr>
        <p:spPr>
          <a:xfrm>
            <a:off x="8580474" y="4189228"/>
            <a:ext cx="1733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ENC ~ 850 electrons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D41037E-E22E-311E-8A1B-0C9B35C7A4A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854706" y="2136774"/>
            <a:ext cx="4568195" cy="44388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1CDD24C-24D6-34A9-5C27-7A4C602F5E3C}"/>
              </a:ext>
            </a:extLst>
          </p:cNvPr>
          <p:cNvSpPr txBox="1"/>
          <p:nvPr/>
        </p:nvSpPr>
        <p:spPr>
          <a:xfrm>
            <a:off x="3751385" y="4539464"/>
            <a:ext cx="1158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Simulated waveform</a:t>
            </a:r>
          </a:p>
          <a:p>
            <a:r>
              <a:rPr lang="en-US" dirty="0">
                <a:solidFill>
                  <a:srgbClr val="FF0000"/>
                </a:solidFill>
              </a:rPr>
              <a:t>Truth</a:t>
            </a:r>
          </a:p>
        </p:txBody>
      </p:sp>
    </p:spTree>
    <p:extLst>
      <p:ext uri="{BB962C8B-B14F-4D97-AF65-F5344CB8AC3E}">
        <p14:creationId xmlns:p14="http://schemas.microsoft.com/office/powerpoint/2010/main" val="420698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1" grpId="0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C1B52CD5-924D-445E-8F92-CA7C36CE2E20}" vid="{7FAA2FA3-34B7-4EFC-8526-D414AAF2874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17755</TotalTime>
  <Words>1471</Words>
  <Application>Microsoft Office PowerPoint</Application>
  <PresentationFormat>Widescreen</PresentationFormat>
  <Paragraphs>236</Paragraphs>
  <Slides>23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Cambria Math</vt:lpstr>
      <vt:lpstr>Wingdings</vt:lpstr>
      <vt:lpstr>Theme1</vt:lpstr>
      <vt:lpstr>Equation</vt:lpstr>
      <vt:lpstr>Proposal of An Alternative Active Target Design based on PIN </vt:lpstr>
      <vt:lpstr>Active Target (ATAR) Requirement for PIONEER</vt:lpstr>
      <vt:lpstr>ATAR Design in PSI Proposal</vt:lpstr>
      <vt:lpstr>An Improved Design with 2-sided Readout</vt:lpstr>
      <vt:lpstr>Alternative Design with a PIN Device</vt:lpstr>
      <vt:lpstr>Pros and Cons for PIN-based 120 um-thick ATAR</vt:lpstr>
      <vt:lpstr>Requirement of Electronics</vt:lpstr>
      <vt:lpstr>Demonstration of the ATAR Performance with 5 ns Shaping</vt:lpstr>
      <vt:lpstr>Example of Simulated Waveform with Noise  @ 2 GHz digitization</vt:lpstr>
      <vt:lpstr>2-peak Separation  π (47 MIP)-µ (9 MIP) @ 60-60 um + 1.5 ns)</vt:lpstr>
      <vt:lpstr>PowerPoint Presentation</vt:lpstr>
      <vt:lpstr>PowerPoint Presentation</vt:lpstr>
      <vt:lpstr>Summary of Timing and Charge Resolution</vt:lpstr>
      <vt:lpstr>Discussions and R&amp;D path</vt:lpstr>
      <vt:lpstr>Summary</vt:lpstr>
      <vt:lpstr>PowerPoint Presentation</vt:lpstr>
      <vt:lpstr>PowerPoint Presentation</vt:lpstr>
      <vt:lpstr>Simulated Noise (ENC ~ 860 e-)</vt:lpstr>
      <vt:lpstr>T0 resolution</vt:lpstr>
      <vt:lpstr>T0 resolution</vt:lpstr>
      <vt:lpstr>Charge Resolution (7-ns window)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Qian, Xin</dc:creator>
  <cp:lastModifiedBy>Qian, Xin</cp:lastModifiedBy>
  <cp:revision>233</cp:revision>
  <cp:lastPrinted>2022-10-07T13:04:03Z</cp:lastPrinted>
  <dcterms:created xsi:type="dcterms:W3CDTF">2022-09-20T00:01:25Z</dcterms:created>
  <dcterms:modified xsi:type="dcterms:W3CDTF">2022-10-07T16:03:31Z</dcterms:modified>
</cp:coreProperties>
</file>