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463" r:id="rId2"/>
    <p:sldId id="459" r:id="rId3"/>
    <p:sldId id="455" r:id="rId4"/>
    <p:sldId id="460" r:id="rId5"/>
    <p:sldId id="464" r:id="rId6"/>
    <p:sldId id="458" r:id="rId7"/>
    <p:sldId id="280" r:id="rId8"/>
    <p:sldId id="443" r:id="rId9"/>
    <p:sldId id="444" r:id="rId10"/>
    <p:sldId id="445" r:id="rId11"/>
    <p:sldId id="446" r:id="rId12"/>
    <p:sldId id="281" r:id="rId13"/>
    <p:sldId id="448" r:id="rId14"/>
    <p:sldId id="449" r:id="rId15"/>
    <p:sldId id="456" r:id="rId16"/>
    <p:sldId id="466" r:id="rId17"/>
    <p:sldId id="465" r:id="rId18"/>
    <p:sldId id="457" r:id="rId19"/>
    <p:sldId id="427" r:id="rId20"/>
    <p:sldId id="31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34A2"/>
    <a:srgbClr val="007635"/>
    <a:srgbClr val="9999FF"/>
    <a:srgbClr val="CCCC00"/>
    <a:srgbClr val="CC000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0" autoAdjust="0"/>
    <p:restoredTop sz="94689"/>
  </p:normalViewPr>
  <p:slideViewPr>
    <p:cSldViewPr showGuides="1">
      <p:cViewPr varScale="1">
        <p:scale>
          <a:sx n="53" d="100"/>
          <a:sy n="53" d="100"/>
        </p:scale>
        <p:origin x="808"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Zach\Desktop\ToT%20updated%2009_07_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Hartmut%20Sadrozinski\Documents\UFSD\Electronics\Fast%20Amp\FAST\Fast-2\rising%20time%20vs%20capacitance.csv"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Preamp Signal</a:t>
            </a:r>
            <a:r>
              <a:rPr lang="en-US" baseline="0"/>
              <a:t>-to-Noise</a:t>
            </a:r>
            <a:r>
              <a:rPr lang="en-US"/>
              <a:t> vs. Input Capacitance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'Sensor Cap'!$B$4</c:f>
              <c:strCache>
                <c:ptCount val="1"/>
                <c:pt idx="0">
                  <c:v>Preamp Amplitude (mV)</c:v>
                </c:pt>
              </c:strCache>
            </c:strRef>
          </c:tx>
          <c:spPr>
            <a:ln w="19050" cap="rnd">
              <a:noFill/>
              <a:round/>
            </a:ln>
            <a:effectLst/>
          </c:spPr>
          <c:marker>
            <c:symbol val="circle"/>
            <c:size val="5"/>
            <c:spPr>
              <a:solidFill>
                <a:schemeClr val="accent1"/>
              </a:solidFill>
              <a:ln w="9525">
                <a:solidFill>
                  <a:schemeClr val="accent1"/>
                </a:solidFill>
              </a:ln>
              <a:effectLst/>
            </c:spPr>
          </c:marker>
          <c:xVal>
            <c:numRef>
              <c:f>'Sensor Cap'!$A$5:$A$10</c:f>
              <c:numCache>
                <c:formatCode>General</c:formatCode>
                <c:ptCount val="6"/>
                <c:pt idx="0">
                  <c:v>0.05</c:v>
                </c:pt>
                <c:pt idx="1">
                  <c:v>0.1</c:v>
                </c:pt>
                <c:pt idx="2">
                  <c:v>0.2</c:v>
                </c:pt>
                <c:pt idx="3">
                  <c:v>0.3</c:v>
                </c:pt>
                <c:pt idx="4">
                  <c:v>0.5</c:v>
                </c:pt>
                <c:pt idx="5">
                  <c:v>1</c:v>
                </c:pt>
              </c:numCache>
            </c:numRef>
          </c:xVal>
          <c:yVal>
            <c:numRef>
              <c:f>'Sensor Cap'!$D$5:$D$10</c:f>
              <c:numCache>
                <c:formatCode>0</c:formatCode>
                <c:ptCount val="6"/>
                <c:pt idx="0">
                  <c:v>277.87362805080357</c:v>
                </c:pt>
                <c:pt idx="1">
                  <c:v>254.96004453003539</c:v>
                </c:pt>
                <c:pt idx="2">
                  <c:v>218.47587142251399</c:v>
                </c:pt>
                <c:pt idx="3">
                  <c:v>191.09273289784406</c:v>
                </c:pt>
                <c:pt idx="4">
                  <c:v>152.82791338159618</c:v>
                </c:pt>
                <c:pt idx="5">
                  <c:v>101.6076895387916</c:v>
                </c:pt>
              </c:numCache>
            </c:numRef>
          </c:yVal>
          <c:smooth val="0"/>
          <c:extLst xmlns:c16r2="http://schemas.microsoft.com/office/drawing/2015/06/chart">
            <c:ext xmlns:c16="http://schemas.microsoft.com/office/drawing/2014/chart" uri="{C3380CC4-5D6E-409C-BE32-E72D297353CC}">
              <c16:uniqueId val="{00000000-0F4E-4655-BA1B-F8115245B507}"/>
            </c:ext>
          </c:extLst>
        </c:ser>
        <c:dLbls>
          <c:showLegendKey val="0"/>
          <c:showVal val="0"/>
          <c:showCatName val="0"/>
          <c:showSerName val="0"/>
          <c:showPercent val="0"/>
          <c:showBubbleSize val="0"/>
        </c:dLbls>
        <c:axId val="205173080"/>
        <c:axId val="184438656"/>
      </c:scatterChart>
      <c:valAx>
        <c:axId val="2051730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Input Capacitance</a:t>
                </a:r>
                <a:r>
                  <a:rPr lang="en-US" baseline="0"/>
                  <a:t> (pF)</a:t>
                </a:r>
                <a:endParaRPr lang="en-US"/>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438656"/>
        <c:crosses val="autoZero"/>
        <c:crossBetween val="midCat"/>
      </c:valAx>
      <c:valAx>
        <c:axId val="1844386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aseline="0"/>
                  <a:t>Signal-to-Noise</a:t>
                </a:r>
                <a:endParaRPr lang="en-US"/>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173080"/>
        <c:crosses val="autoZero"/>
        <c:crossBetween val="midCat"/>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dirty="0"/>
              <a:t>FAST2:</a:t>
            </a:r>
            <a:r>
              <a:rPr lang="en-US" baseline="0" dirty="0"/>
              <a:t> </a:t>
            </a:r>
            <a:r>
              <a:rPr lang="en-US" dirty="0"/>
              <a:t>Rise Time vs. Sensor Capacitance</a:t>
            </a:r>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374562554680666"/>
          <c:y val="0.1388888888888889"/>
          <c:w val="0.80269881889763794"/>
          <c:h val="0.67963764946048411"/>
        </c:manualLayout>
      </c:layout>
      <c:scatterChart>
        <c:scatterStyle val="lineMarker"/>
        <c:varyColors val="0"/>
        <c:ser>
          <c:idx val="0"/>
          <c:order val="0"/>
          <c:tx>
            <c:strRef>
              <c:f>'rising time vs capacitance'!$E$2</c:f>
              <c:strCache>
                <c:ptCount val="1"/>
                <c:pt idx="0">
                  <c:v>Qin = 10 fC</c:v>
                </c:pt>
              </c:strCache>
            </c:strRef>
          </c:tx>
          <c:spPr>
            <a:ln w="25400" cap="rnd">
              <a:noFill/>
              <a:round/>
            </a:ln>
            <a:effectLst/>
          </c:spPr>
          <c:marker>
            <c:symbol val="circle"/>
            <c:size val="5"/>
            <c:spPr>
              <a:solidFill>
                <a:schemeClr val="accent1"/>
              </a:solidFill>
              <a:ln w="9525">
                <a:solidFill>
                  <a:schemeClr val="accent1"/>
                </a:solidFill>
              </a:ln>
              <a:effectLst/>
            </c:spPr>
          </c:marker>
          <c:xVal>
            <c:numRef>
              <c:f>'rising time vs capacitance'!$F$3:$F$50</c:f>
              <c:numCache>
                <c:formatCode>0.00E+00</c:formatCode>
                <c:ptCount val="48"/>
                <c:pt idx="0">
                  <c:v>0.5</c:v>
                </c:pt>
                <c:pt idx="1">
                  <c:v>0.70000000000000007</c:v>
                </c:pt>
                <c:pt idx="2">
                  <c:v>0.9</c:v>
                </c:pt>
                <c:pt idx="3">
                  <c:v>1.0999999999999999</c:v>
                </c:pt>
                <c:pt idx="4">
                  <c:v>1.2999999999999998</c:v>
                </c:pt>
                <c:pt idx="5">
                  <c:v>1.5</c:v>
                </c:pt>
                <c:pt idx="6">
                  <c:v>1.7</c:v>
                </c:pt>
                <c:pt idx="7">
                  <c:v>1.9</c:v>
                </c:pt>
                <c:pt idx="8">
                  <c:v>2.1</c:v>
                </c:pt>
                <c:pt idx="9">
                  <c:v>2.2999999999999998</c:v>
                </c:pt>
                <c:pt idx="10">
                  <c:v>2.5</c:v>
                </c:pt>
                <c:pt idx="11">
                  <c:v>2.6999999999999997</c:v>
                </c:pt>
                <c:pt idx="12">
                  <c:v>2.9000000000000004</c:v>
                </c:pt>
                <c:pt idx="13">
                  <c:v>3.1</c:v>
                </c:pt>
                <c:pt idx="14">
                  <c:v>3.3000000000000003</c:v>
                </c:pt>
                <c:pt idx="15">
                  <c:v>3.5</c:v>
                </c:pt>
                <c:pt idx="16">
                  <c:v>3.7</c:v>
                </c:pt>
                <c:pt idx="17">
                  <c:v>3.9</c:v>
                </c:pt>
                <c:pt idx="18">
                  <c:v>4.0999999999999996</c:v>
                </c:pt>
                <c:pt idx="19">
                  <c:v>4.3</c:v>
                </c:pt>
                <c:pt idx="20">
                  <c:v>4.5</c:v>
                </c:pt>
                <c:pt idx="21">
                  <c:v>4.7</c:v>
                </c:pt>
                <c:pt idx="22">
                  <c:v>4.8999999999999995</c:v>
                </c:pt>
                <c:pt idx="23">
                  <c:v>5.0999999999999996</c:v>
                </c:pt>
                <c:pt idx="24">
                  <c:v>5.3</c:v>
                </c:pt>
                <c:pt idx="25">
                  <c:v>5.5</c:v>
                </c:pt>
                <c:pt idx="26">
                  <c:v>5.7</c:v>
                </c:pt>
                <c:pt idx="27">
                  <c:v>5.8999999999999897</c:v>
                </c:pt>
                <c:pt idx="28">
                  <c:v>6.0999999999999899</c:v>
                </c:pt>
                <c:pt idx="29">
                  <c:v>6.2999999999999901</c:v>
                </c:pt>
                <c:pt idx="30">
                  <c:v>6.4999999999999893</c:v>
                </c:pt>
                <c:pt idx="31">
                  <c:v>6.6999999999999895</c:v>
                </c:pt>
                <c:pt idx="32">
                  <c:v>6.8999999999999906</c:v>
                </c:pt>
                <c:pt idx="33">
                  <c:v>7.0999999999999908</c:v>
                </c:pt>
                <c:pt idx="34">
                  <c:v>7.3</c:v>
                </c:pt>
                <c:pt idx="35">
                  <c:v>7.5</c:v>
                </c:pt>
                <c:pt idx="36">
                  <c:v>7.7</c:v>
                </c:pt>
                <c:pt idx="37">
                  <c:v>7.8999999999999995</c:v>
                </c:pt>
                <c:pt idx="38">
                  <c:v>8.1</c:v>
                </c:pt>
                <c:pt idx="39">
                  <c:v>8.2999999999999989</c:v>
                </c:pt>
                <c:pt idx="40">
                  <c:v>8.5</c:v>
                </c:pt>
                <c:pt idx="41">
                  <c:v>8.6999999999999993</c:v>
                </c:pt>
                <c:pt idx="42">
                  <c:v>8.9</c:v>
                </c:pt>
                <c:pt idx="43">
                  <c:v>9.1</c:v>
                </c:pt>
                <c:pt idx="44">
                  <c:v>9.2999999999999989</c:v>
                </c:pt>
                <c:pt idx="45">
                  <c:v>9.5</c:v>
                </c:pt>
                <c:pt idx="46">
                  <c:v>9.6999999999999904</c:v>
                </c:pt>
                <c:pt idx="47">
                  <c:v>9.8999999999999897</c:v>
                </c:pt>
              </c:numCache>
            </c:numRef>
          </c:xVal>
          <c:yVal>
            <c:numRef>
              <c:f>'rising time vs capacitance'!$H$3:$H$50</c:f>
              <c:numCache>
                <c:formatCode>0.00E+00</c:formatCode>
                <c:ptCount val="48"/>
                <c:pt idx="0">
                  <c:v>655.38412223555304</c:v>
                </c:pt>
                <c:pt idx="1">
                  <c:v>674.82791588782402</c:v>
                </c:pt>
                <c:pt idx="2">
                  <c:v>694.27170954009603</c:v>
                </c:pt>
                <c:pt idx="3">
                  <c:v>717.856389424638</c:v>
                </c:pt>
                <c:pt idx="4">
                  <c:v>745.58195554145095</c:v>
                </c:pt>
                <c:pt idx="5">
                  <c:v>773.30752165826402</c:v>
                </c:pt>
                <c:pt idx="6">
                  <c:v>801.03308777507698</c:v>
                </c:pt>
                <c:pt idx="7">
                  <c:v>828.75865389188903</c:v>
                </c:pt>
                <c:pt idx="8">
                  <c:v>853.70466984525797</c:v>
                </c:pt>
                <c:pt idx="9">
                  <c:v>875.87113563518301</c:v>
                </c:pt>
                <c:pt idx="10">
                  <c:v>898.03760142510805</c:v>
                </c:pt>
                <c:pt idx="11">
                  <c:v>920.204067215034</c:v>
                </c:pt>
                <c:pt idx="12">
                  <c:v>942.37053300495904</c:v>
                </c:pt>
                <c:pt idx="13">
                  <c:v>961.51759778170913</c:v>
                </c:pt>
                <c:pt idx="14">
                  <c:v>977.64526154528505</c:v>
                </c:pt>
                <c:pt idx="15">
                  <c:v>993.77292530886007</c:v>
                </c:pt>
                <c:pt idx="16">
                  <c:v>1009.90058907243</c:v>
                </c:pt>
                <c:pt idx="17">
                  <c:v>1026.0282528360099</c:v>
                </c:pt>
                <c:pt idx="18">
                  <c:v>1037.19460922451</c:v>
                </c:pt>
                <c:pt idx="19">
                  <c:v>1043.39965823793</c:v>
                </c:pt>
                <c:pt idx="20">
                  <c:v>1049.60470725135</c:v>
                </c:pt>
                <c:pt idx="21">
                  <c:v>1055.8097562647799</c:v>
                </c:pt>
                <c:pt idx="22">
                  <c:v>1062.0148052781999</c:v>
                </c:pt>
                <c:pt idx="23">
                  <c:v>1066.48076392903</c:v>
                </c:pt>
                <c:pt idx="24">
                  <c:v>1069.20763221726</c:v>
                </c:pt>
                <c:pt idx="25">
                  <c:v>1071.9345005055</c:v>
                </c:pt>
                <c:pt idx="26">
                  <c:v>1074.6613687937299</c:v>
                </c:pt>
                <c:pt idx="27">
                  <c:v>1077.3882370819601</c:v>
                </c:pt>
                <c:pt idx="28">
                  <c:v>1079.8356667939199</c:v>
                </c:pt>
                <c:pt idx="29">
                  <c:v>1082.00365792959</c:v>
                </c:pt>
                <c:pt idx="30">
                  <c:v>1084.17164906526</c:v>
                </c:pt>
                <c:pt idx="31">
                  <c:v>1086.33964020093</c:v>
                </c:pt>
                <c:pt idx="32">
                  <c:v>1088.5076313366001</c:v>
                </c:pt>
                <c:pt idx="33">
                  <c:v>1090.4819740303301</c:v>
                </c:pt>
                <c:pt idx="34">
                  <c:v>1092.2626682821101</c:v>
                </c:pt>
                <c:pt idx="35">
                  <c:v>1094.0433625338899</c:v>
                </c:pt>
                <c:pt idx="36">
                  <c:v>1095.8240567856699</c:v>
                </c:pt>
                <c:pt idx="37">
                  <c:v>1097.6047510374501</c:v>
                </c:pt>
                <c:pt idx="38">
                  <c:v>1099.12628712471</c:v>
                </c:pt>
                <c:pt idx="39">
                  <c:v>1100.3886650474399</c:v>
                </c:pt>
                <c:pt idx="40">
                  <c:v>1101.65104297017</c:v>
                </c:pt>
                <c:pt idx="41">
                  <c:v>1102.9134208928999</c:v>
                </c:pt>
                <c:pt idx="42">
                  <c:v>1104.1757988156301</c:v>
                </c:pt>
                <c:pt idx="43">
                  <c:v>1105.2833352299401</c:v>
                </c:pt>
                <c:pt idx="44">
                  <c:v>1106.2360301358199</c:v>
                </c:pt>
                <c:pt idx="45">
                  <c:v>1107.1887250417099</c:v>
                </c:pt>
                <c:pt idx="46">
                  <c:v>1108.1414199475901</c:v>
                </c:pt>
                <c:pt idx="47">
                  <c:v>1109.09411485347</c:v>
                </c:pt>
              </c:numCache>
            </c:numRef>
          </c:yVal>
          <c:smooth val="0"/>
          <c:extLst xmlns:c16r2="http://schemas.microsoft.com/office/drawing/2015/06/chart">
            <c:ext xmlns:c16="http://schemas.microsoft.com/office/drawing/2014/chart" uri="{C3380CC4-5D6E-409C-BE32-E72D297353CC}">
              <c16:uniqueId val="{00000000-BADD-4801-A0B0-32CDE8782815}"/>
            </c:ext>
          </c:extLst>
        </c:ser>
        <c:ser>
          <c:idx val="1"/>
          <c:order val="1"/>
          <c:tx>
            <c:strRef>
              <c:f>'rising time vs capacitance'!$A$2</c:f>
              <c:strCache>
                <c:ptCount val="1"/>
                <c:pt idx="0">
                  <c:v>Qin = 5 fC</c:v>
                </c:pt>
              </c:strCache>
            </c:strRef>
          </c:tx>
          <c:spPr>
            <a:ln w="25400" cap="rnd">
              <a:noFill/>
              <a:round/>
            </a:ln>
            <a:effectLst/>
          </c:spPr>
          <c:marker>
            <c:symbol val="circle"/>
            <c:size val="5"/>
            <c:spPr>
              <a:solidFill>
                <a:schemeClr val="accent2"/>
              </a:solidFill>
              <a:ln w="9525">
                <a:solidFill>
                  <a:schemeClr val="accent2"/>
                </a:solidFill>
              </a:ln>
              <a:effectLst/>
            </c:spPr>
          </c:marker>
          <c:xVal>
            <c:numRef>
              <c:f>'rising time vs capacitance'!$B$3:$B$50</c:f>
              <c:numCache>
                <c:formatCode>0.00E+00</c:formatCode>
                <c:ptCount val="48"/>
                <c:pt idx="0">
                  <c:v>0.5</c:v>
                </c:pt>
                <c:pt idx="1">
                  <c:v>0.70000000000000007</c:v>
                </c:pt>
                <c:pt idx="2">
                  <c:v>0.9</c:v>
                </c:pt>
                <c:pt idx="3">
                  <c:v>1.0999999999999999</c:v>
                </c:pt>
                <c:pt idx="4">
                  <c:v>1.2999999999999998</c:v>
                </c:pt>
                <c:pt idx="5">
                  <c:v>1.5</c:v>
                </c:pt>
                <c:pt idx="6">
                  <c:v>1.7</c:v>
                </c:pt>
                <c:pt idx="7">
                  <c:v>1.9</c:v>
                </c:pt>
                <c:pt idx="8">
                  <c:v>2.1</c:v>
                </c:pt>
                <c:pt idx="9">
                  <c:v>2.2999999999999998</c:v>
                </c:pt>
                <c:pt idx="10">
                  <c:v>2.5</c:v>
                </c:pt>
                <c:pt idx="11">
                  <c:v>2.6999999999999997</c:v>
                </c:pt>
                <c:pt idx="12">
                  <c:v>2.9000000000000004</c:v>
                </c:pt>
                <c:pt idx="13">
                  <c:v>3.1</c:v>
                </c:pt>
                <c:pt idx="14">
                  <c:v>3.3000000000000003</c:v>
                </c:pt>
                <c:pt idx="15">
                  <c:v>3.5</c:v>
                </c:pt>
                <c:pt idx="16">
                  <c:v>3.7</c:v>
                </c:pt>
                <c:pt idx="17">
                  <c:v>3.9</c:v>
                </c:pt>
                <c:pt idx="18">
                  <c:v>4.0999999999999996</c:v>
                </c:pt>
                <c:pt idx="19">
                  <c:v>4.3</c:v>
                </c:pt>
                <c:pt idx="20">
                  <c:v>4.5</c:v>
                </c:pt>
                <c:pt idx="21">
                  <c:v>4.7</c:v>
                </c:pt>
                <c:pt idx="22">
                  <c:v>4.8999999999999995</c:v>
                </c:pt>
                <c:pt idx="23">
                  <c:v>5.0999999999999996</c:v>
                </c:pt>
                <c:pt idx="24">
                  <c:v>5.3</c:v>
                </c:pt>
                <c:pt idx="25">
                  <c:v>5.5</c:v>
                </c:pt>
                <c:pt idx="26">
                  <c:v>5.7</c:v>
                </c:pt>
                <c:pt idx="27">
                  <c:v>5.8999999999999897</c:v>
                </c:pt>
                <c:pt idx="28">
                  <c:v>6.0999999999999899</c:v>
                </c:pt>
                <c:pt idx="29">
                  <c:v>6.2999999999999901</c:v>
                </c:pt>
                <c:pt idx="30">
                  <c:v>6.4999999999999893</c:v>
                </c:pt>
                <c:pt idx="31">
                  <c:v>6.6999999999999895</c:v>
                </c:pt>
                <c:pt idx="32">
                  <c:v>6.8999999999999906</c:v>
                </c:pt>
                <c:pt idx="33">
                  <c:v>7.0999999999999908</c:v>
                </c:pt>
                <c:pt idx="34">
                  <c:v>7.3</c:v>
                </c:pt>
                <c:pt idx="35">
                  <c:v>7.5</c:v>
                </c:pt>
                <c:pt idx="36">
                  <c:v>7.7</c:v>
                </c:pt>
                <c:pt idx="37">
                  <c:v>7.8999999999999995</c:v>
                </c:pt>
                <c:pt idx="38">
                  <c:v>8.1</c:v>
                </c:pt>
                <c:pt idx="39">
                  <c:v>8.2999999999999989</c:v>
                </c:pt>
                <c:pt idx="40">
                  <c:v>8.5</c:v>
                </c:pt>
                <c:pt idx="41">
                  <c:v>8.6999999999999993</c:v>
                </c:pt>
                <c:pt idx="42">
                  <c:v>8.9</c:v>
                </c:pt>
                <c:pt idx="43">
                  <c:v>9.1</c:v>
                </c:pt>
                <c:pt idx="44">
                  <c:v>9.2999999999999989</c:v>
                </c:pt>
                <c:pt idx="45">
                  <c:v>9.5</c:v>
                </c:pt>
                <c:pt idx="46">
                  <c:v>9.6999999999999904</c:v>
                </c:pt>
                <c:pt idx="47">
                  <c:v>9.8999999999999897</c:v>
                </c:pt>
              </c:numCache>
            </c:numRef>
          </c:xVal>
          <c:yVal>
            <c:numRef>
              <c:f>'rising time vs capacitance'!$D$3:$D$50</c:f>
              <c:numCache>
                <c:formatCode>0.00E+00</c:formatCode>
                <c:ptCount val="48"/>
                <c:pt idx="0">
                  <c:v>714.47794655569794</c:v>
                </c:pt>
                <c:pt idx="1">
                  <c:v>758.54252151941091</c:v>
                </c:pt>
                <c:pt idx="2">
                  <c:v>802.607096483124</c:v>
                </c:pt>
                <c:pt idx="3">
                  <c:v>838.31483240235696</c:v>
                </c:pt>
                <c:pt idx="4">
                  <c:v>865.66572927710899</c:v>
                </c:pt>
                <c:pt idx="5">
                  <c:v>893.01662615186103</c:v>
                </c:pt>
                <c:pt idx="6">
                  <c:v>920.36752302661307</c:v>
                </c:pt>
                <c:pt idx="7">
                  <c:v>947.718419901365</c:v>
                </c:pt>
                <c:pt idx="8">
                  <c:v>968.62760809338806</c:v>
                </c:pt>
                <c:pt idx="9">
                  <c:v>983.09508760268307</c:v>
                </c:pt>
                <c:pt idx="10">
                  <c:v>997.56256711197796</c:v>
                </c:pt>
                <c:pt idx="11">
                  <c:v>1012.03004662127</c:v>
                </c:pt>
                <c:pt idx="12">
                  <c:v>1026.4975261305601</c:v>
                </c:pt>
                <c:pt idx="13">
                  <c:v>1037.6319491247798</c:v>
                </c:pt>
                <c:pt idx="14">
                  <c:v>1045.4333156039199</c:v>
                </c:pt>
                <c:pt idx="15">
                  <c:v>1053.2346820830498</c:v>
                </c:pt>
                <c:pt idx="16">
                  <c:v>1061.03604856219</c:v>
                </c:pt>
                <c:pt idx="17">
                  <c:v>1068.8374150413301</c:v>
                </c:pt>
                <c:pt idx="18">
                  <c:v>1074.6425128685501</c:v>
                </c:pt>
                <c:pt idx="19">
                  <c:v>1078.45134204386</c:v>
                </c:pt>
                <c:pt idx="20">
                  <c:v>1082.2601712191699</c:v>
                </c:pt>
                <c:pt idx="21">
                  <c:v>1086.0690003944701</c:v>
                </c:pt>
                <c:pt idx="22">
                  <c:v>1089.87782956978</c:v>
                </c:pt>
                <c:pt idx="23">
                  <c:v>1092.89347159257</c:v>
                </c:pt>
                <c:pt idx="24">
                  <c:v>1095.11592646284</c:v>
                </c:pt>
                <c:pt idx="25">
                  <c:v>1097.33838133311</c:v>
                </c:pt>
                <c:pt idx="26">
                  <c:v>1099.5608362033799</c:v>
                </c:pt>
                <c:pt idx="27">
                  <c:v>1101.7832910736499</c:v>
                </c:pt>
                <c:pt idx="28">
                  <c:v>1103.85875848097</c:v>
                </c:pt>
                <c:pt idx="29">
                  <c:v>1105.7872384253399</c:v>
                </c:pt>
                <c:pt idx="30">
                  <c:v>1107.71571836971</c:v>
                </c:pt>
                <c:pt idx="31">
                  <c:v>1109.6441983140801</c:v>
                </c:pt>
                <c:pt idx="32">
                  <c:v>1111.57267825845</c:v>
                </c:pt>
                <c:pt idx="33">
                  <c:v>1113.23624415219</c:v>
                </c:pt>
                <c:pt idx="34">
                  <c:v>1114.6348959953</c:v>
                </c:pt>
                <c:pt idx="35">
                  <c:v>1116.03354783842</c:v>
                </c:pt>
                <c:pt idx="36">
                  <c:v>1117.4321996815302</c:v>
                </c:pt>
                <c:pt idx="37">
                  <c:v>1118.8308515246401</c:v>
                </c:pt>
                <c:pt idx="38">
                  <c:v>1120.0360811775499</c:v>
                </c:pt>
                <c:pt idx="39">
                  <c:v>1121.04788864027</c:v>
                </c:pt>
                <c:pt idx="40">
                  <c:v>1122.0596961029798</c:v>
                </c:pt>
                <c:pt idx="41">
                  <c:v>1123.0715035656999</c:v>
                </c:pt>
                <c:pt idx="42">
                  <c:v>1124.08331102842</c:v>
                </c:pt>
                <c:pt idx="43">
                  <c:v>1124.95705317642</c:v>
                </c:pt>
                <c:pt idx="44">
                  <c:v>1125.6927300097102</c:v>
                </c:pt>
                <c:pt idx="45">
                  <c:v>1126.4284068429999</c:v>
                </c:pt>
                <c:pt idx="46">
                  <c:v>1127.1640836763002</c:v>
                </c:pt>
                <c:pt idx="47">
                  <c:v>1127.8997605095899</c:v>
                </c:pt>
              </c:numCache>
            </c:numRef>
          </c:yVal>
          <c:smooth val="0"/>
          <c:extLst xmlns:c16r2="http://schemas.microsoft.com/office/drawing/2015/06/chart">
            <c:ext xmlns:c16="http://schemas.microsoft.com/office/drawing/2014/chart" uri="{C3380CC4-5D6E-409C-BE32-E72D297353CC}">
              <c16:uniqueId val="{00000001-BADD-4801-A0B0-32CDE8782815}"/>
            </c:ext>
          </c:extLst>
        </c:ser>
        <c:dLbls>
          <c:showLegendKey val="0"/>
          <c:showVal val="0"/>
          <c:showCatName val="0"/>
          <c:showSerName val="0"/>
          <c:showPercent val="0"/>
          <c:showBubbleSize val="0"/>
        </c:dLbls>
        <c:axId val="205724568"/>
        <c:axId val="205871336"/>
      </c:scatterChart>
      <c:valAx>
        <c:axId val="2057245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Capacitance [pF]</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5871336"/>
        <c:crosses val="autoZero"/>
        <c:crossBetween val="midCat"/>
        <c:minorUnit val="1"/>
      </c:valAx>
      <c:valAx>
        <c:axId val="205871336"/>
        <c:scaling>
          <c:orientation val="minMax"/>
          <c:max val="14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Rise time [ps]</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05724568"/>
        <c:crosses val="autoZero"/>
        <c:crossBetween val="midCat"/>
      </c:valAx>
      <c:spPr>
        <a:noFill/>
        <a:ln>
          <a:noFill/>
        </a:ln>
        <a:effectLst/>
      </c:spPr>
    </c:plotArea>
    <c:legend>
      <c:legendPos val="r"/>
      <c:layout>
        <c:manualLayout>
          <c:xMode val="edge"/>
          <c:yMode val="edge"/>
          <c:x val="0.7426102362204724"/>
          <c:y val="0.4619626713327501"/>
          <c:w val="0.20183420822397199"/>
          <c:h val="0.18984762321376494"/>
        </c:manualLayout>
      </c:layout>
      <c:overlay val="0"/>
      <c:spPr>
        <a:solidFill>
          <a:sysClr val="window" lastClr="FFFFFF"/>
        </a:solid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AE6C61-B64D-4AC9-BA06-D34ABFBEA615}" type="datetimeFigureOut">
              <a:rPr lang="en-US" smtClean="0"/>
              <a:t>9/30/2022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1DAFA6-1F6D-4234-BB88-0B3E253C6C51}" type="slidenum">
              <a:rPr lang="en-US" smtClean="0"/>
              <a:t>‹#›</a:t>
            </a:fld>
            <a:endParaRPr lang="en-US"/>
          </a:p>
        </p:txBody>
      </p:sp>
    </p:spTree>
    <p:extLst>
      <p:ext uri="{BB962C8B-B14F-4D97-AF65-F5344CB8AC3E}">
        <p14:creationId xmlns:p14="http://schemas.microsoft.com/office/powerpoint/2010/main" val="3417206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7</a:t>
            </a:fld>
            <a:endParaRPr lang="en-US"/>
          </a:p>
        </p:txBody>
      </p:sp>
    </p:spTree>
    <p:extLst>
      <p:ext uri="{BB962C8B-B14F-4D97-AF65-F5344CB8AC3E}">
        <p14:creationId xmlns:p14="http://schemas.microsoft.com/office/powerpoint/2010/main" val="3434051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8</a:t>
            </a:fld>
            <a:endParaRPr lang="en-US"/>
          </a:p>
        </p:txBody>
      </p:sp>
    </p:spTree>
    <p:extLst>
      <p:ext uri="{BB962C8B-B14F-4D97-AF65-F5344CB8AC3E}">
        <p14:creationId xmlns:p14="http://schemas.microsoft.com/office/powerpoint/2010/main" val="3434051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9</a:t>
            </a:fld>
            <a:endParaRPr lang="en-US"/>
          </a:p>
        </p:txBody>
      </p:sp>
    </p:spTree>
    <p:extLst>
      <p:ext uri="{BB962C8B-B14F-4D97-AF65-F5344CB8AC3E}">
        <p14:creationId xmlns:p14="http://schemas.microsoft.com/office/powerpoint/2010/main" val="3617039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10</a:t>
            </a:fld>
            <a:endParaRPr lang="en-US"/>
          </a:p>
        </p:txBody>
      </p:sp>
    </p:spTree>
    <p:extLst>
      <p:ext uri="{BB962C8B-B14F-4D97-AF65-F5344CB8AC3E}">
        <p14:creationId xmlns:p14="http://schemas.microsoft.com/office/powerpoint/2010/main" val="2909530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11</a:t>
            </a:fld>
            <a:endParaRPr lang="en-US"/>
          </a:p>
        </p:txBody>
      </p:sp>
    </p:spTree>
    <p:extLst>
      <p:ext uri="{BB962C8B-B14F-4D97-AF65-F5344CB8AC3E}">
        <p14:creationId xmlns:p14="http://schemas.microsoft.com/office/powerpoint/2010/main" val="1952442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13</a:t>
            </a:fld>
            <a:endParaRPr lang="en-US"/>
          </a:p>
        </p:txBody>
      </p:sp>
    </p:spTree>
    <p:extLst>
      <p:ext uri="{BB962C8B-B14F-4D97-AF65-F5344CB8AC3E}">
        <p14:creationId xmlns:p14="http://schemas.microsoft.com/office/powerpoint/2010/main" val="3411528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1DAFA6-1F6D-4234-BB88-0B3E253C6C51}" type="slidenum">
              <a:rPr lang="en-US" smtClean="0"/>
              <a:t>14</a:t>
            </a:fld>
            <a:endParaRPr lang="en-US"/>
          </a:p>
        </p:txBody>
      </p:sp>
    </p:spTree>
    <p:extLst>
      <p:ext uri="{BB962C8B-B14F-4D97-AF65-F5344CB8AC3E}">
        <p14:creationId xmlns:p14="http://schemas.microsoft.com/office/powerpoint/2010/main" val="3133904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Hartmut Sadrozinski, “UFSD ASICs" , June 3, 2022</a:t>
            </a:r>
          </a:p>
        </p:txBody>
      </p:sp>
      <p:sp>
        <p:nvSpPr>
          <p:cNvPr id="6" name="Slide Number Placeholder 5"/>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3023004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Hartmut Sadrozinski, “UFSD ASICs" , June 3, 2022</a:t>
            </a:r>
          </a:p>
        </p:txBody>
      </p:sp>
      <p:sp>
        <p:nvSpPr>
          <p:cNvPr id="6" name="Slide Number Placeholder 5"/>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2974289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Hartmut Sadrozinski, “UFSD ASICs" , June 3, 2022</a:t>
            </a:r>
          </a:p>
        </p:txBody>
      </p:sp>
      <p:sp>
        <p:nvSpPr>
          <p:cNvPr id="6" name="Slide Number Placeholder 5"/>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8651715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GTD Testin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82649" y="6541558"/>
            <a:ext cx="558151" cy="316442"/>
          </a:xfrm>
          <a:prstGeom prst="rect">
            <a:avLst/>
          </a:prstGeom>
        </p:spPr>
        <p:txBody>
          <a:bodyPr vert="horz" lIns="91440" tIns="45720" rIns="91440" bIns="45720" rtlCol="0" anchor="ctr"/>
          <a:lstStyle>
            <a:lvl1pPr>
              <a:defRPr lang="en-US" sz="1600" smtClean="0">
                <a:solidFill>
                  <a:schemeClr val="accent1"/>
                </a:solidFill>
              </a:defRPr>
            </a:lvl1pPr>
          </a:lstStyle>
          <a:p>
            <a:pPr algn="l"/>
            <a:fld id="{D42BACD5-DBBC-4041-9454-70A8D25A0F7B}" type="slidenum">
              <a:rPr>
                <a:solidFill>
                  <a:srgbClr val="4F81BD"/>
                </a:solidFill>
              </a:rPr>
              <a:pPr algn="l"/>
              <a:t>‹#›</a:t>
            </a:fld>
            <a:endParaRPr dirty="0">
              <a:solidFill>
                <a:srgbClr val="4F81BD"/>
              </a:solidFill>
            </a:endParaRPr>
          </a:p>
        </p:txBody>
      </p:sp>
      <p:sp>
        <p:nvSpPr>
          <p:cNvPr id="7" name="Text Placeholder 6"/>
          <p:cNvSpPr>
            <a:spLocks noGrp="1"/>
          </p:cNvSpPr>
          <p:nvPr>
            <p:ph type="body" sz="quarter" idx="15"/>
          </p:nvPr>
        </p:nvSpPr>
        <p:spPr>
          <a:xfrm>
            <a:off x="283183" y="76200"/>
            <a:ext cx="8860817" cy="641762"/>
          </a:xfrm>
          <a:prstGeom prst="rect">
            <a:avLst/>
          </a:prstGeom>
        </p:spPr>
        <p:txBody>
          <a:bodyPr vert="horz"/>
          <a:lstStyle>
            <a:lvl1pPr marL="0" indent="0" algn="ctr">
              <a:buNone/>
              <a:defRPr sz="3200">
                <a:solidFill>
                  <a:srgbClr val="800000"/>
                </a:solidFill>
              </a:defRPr>
            </a:lvl1pPr>
          </a:lstStyle>
          <a:p>
            <a:pPr lvl="0"/>
            <a:r>
              <a:rPr lang="en-US" dirty="0"/>
              <a:t>Click to edit Master text styles</a:t>
            </a:r>
          </a:p>
        </p:txBody>
      </p:sp>
    </p:spTree>
    <p:extLst>
      <p:ext uri="{BB962C8B-B14F-4D97-AF65-F5344CB8AC3E}">
        <p14:creationId xmlns:p14="http://schemas.microsoft.com/office/powerpoint/2010/main" val="2872953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STD10">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82668" y="6541558"/>
            <a:ext cx="558151" cy="316442"/>
          </a:xfrm>
          <a:prstGeom prst="rect">
            <a:avLst/>
          </a:prstGeom>
        </p:spPr>
        <p:txBody>
          <a:bodyPr vert="horz" lIns="91440" tIns="45720" rIns="91440" bIns="45720" rtlCol="0" anchor="ctr"/>
          <a:lstStyle>
            <a:lvl1pPr>
              <a:defRPr lang="en-US" sz="1600" smtClean="0">
                <a:solidFill>
                  <a:schemeClr val="accent1"/>
                </a:solidFill>
              </a:defRPr>
            </a:lvl1pPr>
          </a:lstStyle>
          <a:p>
            <a:pPr algn="l"/>
            <a:fld id="{D42BACD5-DBBC-4041-9454-70A8D25A0F7B}" type="slidenum">
              <a:rPr>
                <a:solidFill>
                  <a:srgbClr val="4F81BD"/>
                </a:solidFill>
              </a:rPr>
              <a:pPr algn="l"/>
              <a:t>‹#›</a:t>
            </a:fld>
            <a:endParaRPr dirty="0">
              <a:solidFill>
                <a:srgbClr val="4F81BD"/>
              </a:solidFill>
            </a:endParaRPr>
          </a:p>
        </p:txBody>
      </p:sp>
      <p:sp>
        <p:nvSpPr>
          <p:cNvPr id="7" name="Text Placeholder 6"/>
          <p:cNvSpPr>
            <a:spLocks noGrp="1"/>
          </p:cNvSpPr>
          <p:nvPr>
            <p:ph type="body" sz="quarter" idx="15"/>
          </p:nvPr>
        </p:nvSpPr>
        <p:spPr>
          <a:xfrm>
            <a:off x="283202" y="76200"/>
            <a:ext cx="8860817" cy="641762"/>
          </a:xfrm>
          <a:prstGeom prst="rect">
            <a:avLst/>
          </a:prstGeom>
        </p:spPr>
        <p:txBody>
          <a:bodyPr vert="horz"/>
          <a:lstStyle>
            <a:lvl1pPr marL="0" indent="0" algn="ctr">
              <a:buNone/>
              <a:defRPr sz="3200">
                <a:solidFill>
                  <a:srgbClr val="800000"/>
                </a:solidFill>
              </a:defRPr>
            </a:lvl1pPr>
          </a:lstStyle>
          <a:p>
            <a:pPr lvl="0"/>
            <a:r>
              <a:rPr lang="en-US" dirty="0"/>
              <a:t>Click to edit Master text styles</a:t>
            </a:r>
          </a:p>
        </p:txBody>
      </p:sp>
    </p:spTree>
    <p:extLst>
      <p:ext uri="{BB962C8B-B14F-4D97-AF65-F5344CB8AC3E}">
        <p14:creationId xmlns:p14="http://schemas.microsoft.com/office/powerpoint/2010/main" val="10480674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RD50-2017">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82649" y="6541558"/>
            <a:ext cx="558151" cy="316442"/>
          </a:xfrm>
          <a:prstGeom prst="rect">
            <a:avLst/>
          </a:prstGeom>
        </p:spPr>
        <p:txBody>
          <a:bodyPr vert="horz" lIns="91440" tIns="45720" rIns="91440" bIns="45720" rtlCol="0" anchor="ctr"/>
          <a:lstStyle>
            <a:lvl1pPr>
              <a:defRPr lang="en-US" sz="1600" smtClean="0">
                <a:solidFill>
                  <a:schemeClr val="accent1"/>
                </a:solidFill>
              </a:defRPr>
            </a:lvl1pPr>
          </a:lstStyle>
          <a:p>
            <a:pPr algn="l"/>
            <a:fld id="{D42BACD5-DBBC-4041-9454-70A8D25A0F7B}" type="slidenum">
              <a:rPr>
                <a:solidFill>
                  <a:srgbClr val="4F81BD"/>
                </a:solidFill>
              </a:rPr>
              <a:pPr algn="l"/>
              <a:t>‹#›</a:t>
            </a:fld>
            <a:endParaRPr dirty="0">
              <a:solidFill>
                <a:srgbClr val="4F81BD"/>
              </a:solidFill>
            </a:endParaRPr>
          </a:p>
        </p:txBody>
      </p:sp>
      <p:sp>
        <p:nvSpPr>
          <p:cNvPr id="7" name="Text Placeholder 6"/>
          <p:cNvSpPr>
            <a:spLocks noGrp="1"/>
          </p:cNvSpPr>
          <p:nvPr>
            <p:ph type="body" sz="quarter" idx="15"/>
          </p:nvPr>
        </p:nvSpPr>
        <p:spPr>
          <a:xfrm>
            <a:off x="283183" y="76200"/>
            <a:ext cx="8860817" cy="641762"/>
          </a:xfrm>
          <a:prstGeom prst="rect">
            <a:avLst/>
          </a:prstGeom>
        </p:spPr>
        <p:txBody>
          <a:bodyPr vert="horz"/>
          <a:lstStyle>
            <a:lvl1pPr marL="0" indent="0" algn="ctr">
              <a:buNone/>
              <a:defRPr sz="3200">
                <a:solidFill>
                  <a:srgbClr val="800000"/>
                </a:solidFill>
              </a:defRPr>
            </a:lvl1pPr>
          </a:lstStyle>
          <a:p>
            <a:pPr lvl="0"/>
            <a:r>
              <a:rPr lang="en-US" dirty="0"/>
              <a:t>Click to edit Master text styles</a:t>
            </a:r>
          </a:p>
        </p:txBody>
      </p:sp>
    </p:spTree>
    <p:extLst>
      <p:ext uri="{BB962C8B-B14F-4D97-AF65-F5344CB8AC3E}">
        <p14:creationId xmlns:p14="http://schemas.microsoft.com/office/powerpoint/2010/main" val="3572360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Hartmut Sadrozinski, “UFSD ASICs" , June 3, 2022</a:t>
            </a:r>
          </a:p>
        </p:txBody>
      </p:sp>
      <p:sp>
        <p:nvSpPr>
          <p:cNvPr id="6" name="Slide Number Placeholder 5"/>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4191595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Hartmut Sadrozinski, “UFSD ASICs" , June 3, 2022</a:t>
            </a:r>
          </a:p>
        </p:txBody>
      </p:sp>
      <p:sp>
        <p:nvSpPr>
          <p:cNvPr id="6" name="Slide Number Placeholder 5"/>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1422603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Hartmut Sadrozinski, “UFSD ASICs" , June 3, 2022</a:t>
            </a:r>
          </a:p>
        </p:txBody>
      </p:sp>
      <p:sp>
        <p:nvSpPr>
          <p:cNvPr id="7" name="Slide Number Placeholder 6"/>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299212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Hartmut Sadrozinski, “UFSD ASICs" , June 3, 2022</a:t>
            </a:r>
          </a:p>
        </p:txBody>
      </p:sp>
      <p:sp>
        <p:nvSpPr>
          <p:cNvPr id="9" name="Slide Number Placeholder 8"/>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3405242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Hartmut Sadrozinski, “UFSD ASICs" , June 3, 2022</a:t>
            </a:r>
          </a:p>
        </p:txBody>
      </p:sp>
      <p:sp>
        <p:nvSpPr>
          <p:cNvPr id="5" name="Slide Number Placeholder 4"/>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1008166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Hartmut Sadrozinski, “UFSD ASICs" , June 3, 2022</a:t>
            </a:r>
          </a:p>
        </p:txBody>
      </p:sp>
      <p:sp>
        <p:nvSpPr>
          <p:cNvPr id="4" name="Slide Number Placeholder 3"/>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41798776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Hartmut Sadrozinski, “UFSD ASICs" , June 3, 2022</a:t>
            </a:r>
          </a:p>
        </p:txBody>
      </p:sp>
      <p:sp>
        <p:nvSpPr>
          <p:cNvPr id="7" name="Slide Number Placeholder 6"/>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2229160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Hartmut Sadrozinski, “UFSD ASICs" , June 3, 2022</a:t>
            </a:r>
          </a:p>
        </p:txBody>
      </p:sp>
      <p:sp>
        <p:nvSpPr>
          <p:cNvPr id="7" name="Slide Number Placeholder 6"/>
          <p:cNvSpPr>
            <a:spLocks noGrp="1"/>
          </p:cNvSpPr>
          <p:nvPr>
            <p:ph type="sldNum" sz="quarter" idx="12"/>
          </p:nvPr>
        </p:nvSpPr>
        <p:spPr/>
        <p:txBody>
          <a:bodyPr/>
          <a:lstStyle/>
          <a:p>
            <a:fld id="{DD631530-60A7-45DB-9E8A-278224D830F7}" type="slidenum">
              <a:rPr lang="en-US" smtClean="0"/>
              <a:t>‹#›</a:t>
            </a:fld>
            <a:endParaRPr lang="en-US"/>
          </a:p>
        </p:txBody>
      </p:sp>
    </p:spTree>
    <p:extLst>
      <p:ext uri="{BB962C8B-B14F-4D97-AF65-F5344CB8AC3E}">
        <p14:creationId xmlns:p14="http://schemas.microsoft.com/office/powerpoint/2010/main" val="1958488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Hartmut Sadrozinski, “UFSD ASICs" , June 3, 2022</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31530-60A7-45DB-9E8A-278224D830F7}" type="slidenum">
              <a:rPr lang="en-US" smtClean="0"/>
              <a:t>‹#›</a:t>
            </a:fld>
            <a:endParaRPr lang="en-US"/>
          </a:p>
        </p:txBody>
      </p:sp>
    </p:spTree>
    <p:extLst>
      <p:ext uri="{BB962C8B-B14F-4D97-AF65-F5344CB8AC3E}">
        <p14:creationId xmlns:p14="http://schemas.microsoft.com/office/powerpoint/2010/main" val="670740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1</a:t>
            </a:fld>
            <a:endParaRPr lang="en-US"/>
          </a:p>
        </p:txBody>
      </p:sp>
      <p:sp>
        <p:nvSpPr>
          <p:cNvPr id="4" name="TextBox 3"/>
          <p:cNvSpPr txBox="1"/>
          <p:nvPr/>
        </p:nvSpPr>
        <p:spPr>
          <a:xfrm>
            <a:off x="1143000" y="685800"/>
            <a:ext cx="7543800" cy="584775"/>
          </a:xfrm>
          <a:prstGeom prst="rect">
            <a:avLst/>
          </a:prstGeom>
          <a:noFill/>
        </p:spPr>
        <p:txBody>
          <a:bodyPr wrap="square" rtlCol="0">
            <a:spAutoFit/>
          </a:bodyPr>
          <a:lstStyle/>
          <a:p>
            <a:r>
              <a:rPr lang="en-US" sz="3200" b="1" dirty="0" smtClean="0">
                <a:solidFill>
                  <a:srgbClr val="2E34A2"/>
                </a:solidFill>
              </a:rPr>
              <a:t>         A</a:t>
            </a:r>
            <a:r>
              <a:rPr lang="en-US" sz="3200" b="1" dirty="0" smtClean="0">
                <a:solidFill>
                  <a:srgbClr val="2E34A2"/>
                </a:solidFill>
                <a:latin typeface="Times New Roman" panose="02020603050405020304" pitchFamily="18" charset="0"/>
                <a:cs typeface="Times New Roman" panose="02020603050405020304" pitchFamily="18" charset="0"/>
              </a:rPr>
              <a:t>TAR Electronics Topics</a:t>
            </a:r>
            <a:endParaRPr lang="en-US" sz="3200" b="1" dirty="0">
              <a:solidFill>
                <a:srgbClr val="2E34A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295400" y="1292346"/>
            <a:ext cx="6629400" cy="5909310"/>
          </a:xfrm>
          <a:prstGeom prst="rect">
            <a:avLst/>
          </a:prstGeom>
          <a:noFill/>
        </p:spPr>
        <p:txBody>
          <a:bodyPr wrap="square" rtlCol="0">
            <a:spAutoFit/>
          </a:bodyPr>
          <a:lstStyle/>
          <a:p>
            <a:pPr algn="just"/>
            <a:r>
              <a:rPr lang="en-US" sz="2400" b="1" dirty="0" smtClean="0"/>
              <a:t>1) Sensor </a:t>
            </a:r>
            <a:r>
              <a:rPr lang="en-US" sz="2400" b="1" dirty="0" smtClean="0"/>
              <a:t>and signal characteristics</a:t>
            </a:r>
            <a:r>
              <a:rPr lang="en-US" sz="2400" b="1" dirty="0" smtClean="0"/>
              <a:t>: </a:t>
            </a:r>
            <a:r>
              <a:rPr lang="en-US" sz="2400" b="1" dirty="0" smtClean="0"/>
              <a:t>Proposed sensor is an 120 micron thick AC-LGAD.  Would like thinnest sensor that is consistent with spatial constraints. 120 micron thickness determined by need to place many sensors with no gaps in coverage for Pioneer.</a:t>
            </a:r>
          </a:p>
          <a:p>
            <a:pPr marL="342900" indent="-342900" algn="just">
              <a:buAutoNum type="arabicParenR" startAt="2"/>
            </a:pPr>
            <a:r>
              <a:rPr lang="en-US" sz="2400" b="1" dirty="0" smtClean="0"/>
              <a:t>  Work on readout for sensor. Will cover mostly</a:t>
            </a:r>
            <a:endParaRPr lang="en-US" sz="2400" b="1" dirty="0"/>
          </a:p>
          <a:p>
            <a:pPr algn="just"/>
            <a:r>
              <a:rPr lang="en-US" sz="2400" b="1" dirty="0" smtClean="0"/>
              <a:t>SCIPP collaboration with other groups.</a:t>
            </a:r>
          </a:p>
          <a:p>
            <a:pPr algn="just"/>
            <a:r>
              <a:rPr lang="en-US" sz="2400" b="1" dirty="0" smtClean="0"/>
              <a:t>3) Some challenges for case of Pioneer and possible next steps.</a:t>
            </a:r>
          </a:p>
          <a:p>
            <a:endParaRPr lang="en-US" sz="2400" b="1" dirty="0"/>
          </a:p>
          <a:p>
            <a:endParaRPr lang="en-US" sz="2400" b="1" dirty="0" smtClean="0"/>
          </a:p>
          <a:p>
            <a:endParaRPr lang="en-US" dirty="0" smtClean="0"/>
          </a:p>
          <a:p>
            <a:pPr marL="342900" indent="-342900">
              <a:buAutoNum type="arabicParenR" startAt="2"/>
            </a:pP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3096179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10</a:t>
            </a:fld>
            <a:endParaRPr lang="en-US" dirty="0">
              <a:solidFill>
                <a:srgbClr val="4F81BD"/>
              </a:solidFill>
            </a:endParaRPr>
          </a:p>
        </p:txBody>
      </p:sp>
      <p:sp>
        <p:nvSpPr>
          <p:cNvPr id="7" name="Rectangle 6">
            <a:extLst>
              <a:ext uri="{FF2B5EF4-FFF2-40B4-BE49-F238E27FC236}">
                <a16:creationId xmlns:a16="http://schemas.microsoft.com/office/drawing/2014/main" xmlns="" id="{92F0AAE4-BA69-4BAC-8D3E-8EB762289C92}"/>
              </a:ext>
            </a:extLst>
          </p:cNvPr>
          <p:cNvSpPr/>
          <p:nvPr/>
        </p:nvSpPr>
        <p:spPr>
          <a:xfrm>
            <a:off x="1018895" y="69568"/>
            <a:ext cx="7664278" cy="523220"/>
          </a:xfrm>
          <a:prstGeom prst="rect">
            <a:avLst/>
          </a:prstGeom>
        </p:spPr>
        <p:txBody>
          <a:bodyPr wrap="none">
            <a:spAutoFit/>
          </a:bodyPr>
          <a:lstStyle/>
          <a:p>
            <a:r>
              <a:rPr lang="en-US" sz="2800" b="1" dirty="0">
                <a:solidFill>
                  <a:srgbClr val="002060"/>
                </a:solidFill>
                <a:latin typeface="Arial" panose="020B0604020202020204" pitchFamily="34" charset="0"/>
                <a:cs typeface="Arial" panose="020B0604020202020204" pitchFamily="34" charset="0"/>
              </a:rPr>
              <a:t>Very Preliminary </a:t>
            </a:r>
            <a:r>
              <a:rPr lang="el-GR" sz="2800" b="1" dirty="0">
                <a:solidFill>
                  <a:srgbClr val="002060"/>
                </a:solidFill>
                <a:latin typeface="Arial" panose="020B0604020202020204" pitchFamily="34" charset="0"/>
                <a:cs typeface="Arial" panose="020B0604020202020204" pitchFamily="34" charset="0"/>
              </a:rPr>
              <a:t>β</a:t>
            </a:r>
            <a:r>
              <a:rPr lang="en-US" sz="2800" b="1" dirty="0">
                <a:solidFill>
                  <a:srgbClr val="002060"/>
                </a:solidFill>
                <a:latin typeface="Arial" panose="020B0604020202020204" pitchFamily="34" charset="0"/>
                <a:cs typeface="Arial" panose="020B0604020202020204" pitchFamily="34" charset="0"/>
              </a:rPr>
              <a:t> Test Results with </a:t>
            </a:r>
            <a:r>
              <a:rPr lang="en-US" sz="2800" b="1" dirty="0" err="1">
                <a:solidFill>
                  <a:srgbClr val="002060"/>
                </a:solidFill>
                <a:latin typeface="Arial" panose="020B0604020202020204" pitchFamily="34" charset="0"/>
                <a:cs typeface="Arial" panose="020B0604020202020204" pitchFamily="34" charset="0"/>
              </a:rPr>
              <a:t>HPSoC</a:t>
            </a:r>
            <a:endParaRPr lang="en-US" dirty="0">
              <a:solidFill>
                <a:srgbClr val="002060"/>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xmlns="" id="{DD9BE0D2-50D5-478F-83A3-95205C29B2BC}"/>
              </a:ext>
            </a:extLst>
          </p:cNvPr>
          <p:cNvSpPr/>
          <p:nvPr/>
        </p:nvSpPr>
        <p:spPr>
          <a:xfrm>
            <a:off x="4572000" y="6425237"/>
            <a:ext cx="3636893" cy="307777"/>
          </a:xfrm>
          <a:prstGeom prst="rect">
            <a:avLst/>
          </a:prstGeom>
        </p:spPr>
        <p:txBody>
          <a:bodyPr wrap="none">
            <a:spAutoFit/>
          </a:bodyPr>
          <a:lstStyle/>
          <a:p>
            <a:r>
              <a:rPr lang="en-US" sz="1400" dirty="0"/>
              <a:t>Abstract &amp; Summary submitted to TWEPP 2022</a:t>
            </a:r>
          </a:p>
        </p:txBody>
      </p:sp>
      <p:pic>
        <p:nvPicPr>
          <p:cNvPr id="9" name="Picture 8">
            <a:extLst>
              <a:ext uri="{FF2B5EF4-FFF2-40B4-BE49-F238E27FC236}">
                <a16:creationId xmlns:a16="http://schemas.microsoft.com/office/drawing/2014/main" xmlns="" id="{FF5E5AF0-99A2-4EED-8B80-5959F879EF60}"/>
              </a:ext>
            </a:extLst>
          </p:cNvPr>
          <p:cNvPicPr>
            <a:picLocks noChangeAspect="1"/>
          </p:cNvPicPr>
          <p:nvPr/>
        </p:nvPicPr>
        <p:blipFill>
          <a:blip r:embed="rId3"/>
          <a:stretch>
            <a:fillRect/>
          </a:stretch>
        </p:blipFill>
        <p:spPr>
          <a:xfrm>
            <a:off x="709986" y="763969"/>
            <a:ext cx="4141048" cy="2665031"/>
          </a:xfrm>
          <a:prstGeom prst="rect">
            <a:avLst/>
          </a:prstGeom>
        </p:spPr>
      </p:pic>
      <p:pic>
        <p:nvPicPr>
          <p:cNvPr id="4" name="Picture 3">
            <a:extLst>
              <a:ext uri="{FF2B5EF4-FFF2-40B4-BE49-F238E27FC236}">
                <a16:creationId xmlns:a16="http://schemas.microsoft.com/office/drawing/2014/main" xmlns="" id="{5B9C10A3-2E30-4F44-92F0-31A9FC009656}"/>
              </a:ext>
            </a:extLst>
          </p:cNvPr>
          <p:cNvPicPr>
            <a:picLocks noChangeAspect="1"/>
          </p:cNvPicPr>
          <p:nvPr/>
        </p:nvPicPr>
        <p:blipFill>
          <a:blip r:embed="rId4"/>
          <a:stretch>
            <a:fillRect/>
          </a:stretch>
        </p:blipFill>
        <p:spPr>
          <a:xfrm>
            <a:off x="609600" y="3200401"/>
            <a:ext cx="4386145" cy="3048000"/>
          </a:xfrm>
          <a:prstGeom prst="rect">
            <a:avLst/>
          </a:prstGeom>
        </p:spPr>
      </p:pic>
      <p:sp>
        <p:nvSpPr>
          <p:cNvPr id="16" name="Rectangle 15">
            <a:extLst>
              <a:ext uri="{FF2B5EF4-FFF2-40B4-BE49-F238E27FC236}">
                <a16:creationId xmlns:a16="http://schemas.microsoft.com/office/drawing/2014/main" xmlns="" id="{21D1D7CD-322C-493D-8BCC-F5F56BE985B2}"/>
              </a:ext>
            </a:extLst>
          </p:cNvPr>
          <p:cNvSpPr/>
          <p:nvPr/>
        </p:nvSpPr>
        <p:spPr>
          <a:xfrm>
            <a:off x="5026423" y="2096484"/>
            <a:ext cx="4117577" cy="923330"/>
          </a:xfrm>
          <a:prstGeom prst="rect">
            <a:avLst/>
          </a:prstGeom>
        </p:spPr>
        <p:txBody>
          <a:bodyPr wrap="square">
            <a:spAutoFit/>
          </a:bodyPr>
          <a:lstStyle/>
          <a:p>
            <a:r>
              <a:rPr lang="en-US" dirty="0" err="1"/>
              <a:t>Trise</a:t>
            </a:r>
            <a:r>
              <a:rPr lang="en-US" dirty="0"/>
              <a:t> (60 </a:t>
            </a:r>
            <a:r>
              <a:rPr lang="en-US" dirty="0" smtClean="0"/>
              <a:t>um thick detector) </a:t>
            </a:r>
            <a:r>
              <a:rPr lang="en-US" dirty="0"/>
              <a:t>= 677 </a:t>
            </a:r>
            <a:r>
              <a:rPr lang="en-US" dirty="0" smtClean="0"/>
              <a:t>ps.  </a:t>
            </a:r>
            <a:endParaRPr lang="en-US" dirty="0"/>
          </a:p>
          <a:p>
            <a:r>
              <a:rPr lang="en-US" dirty="0" smtClean="0"/>
              <a:t>Noise </a:t>
            </a:r>
            <a:r>
              <a:rPr lang="en-US" dirty="0"/>
              <a:t>= Sqrt(RMS</a:t>
            </a:r>
            <a:r>
              <a:rPr lang="en-US" baseline="30000" dirty="0"/>
              <a:t>2</a:t>
            </a:r>
            <a:r>
              <a:rPr lang="en-US" dirty="0"/>
              <a:t>-ScopeNoise</a:t>
            </a:r>
            <a:r>
              <a:rPr lang="en-US" baseline="30000" dirty="0"/>
              <a:t>2</a:t>
            </a:r>
            <a:r>
              <a:rPr lang="en-US" dirty="0"/>
              <a:t>) =1.7 mV</a:t>
            </a:r>
          </a:p>
          <a:p>
            <a:r>
              <a:rPr lang="en-US" dirty="0" smtClean="0"/>
              <a:t>(</a:t>
            </a:r>
            <a:r>
              <a:rPr lang="en-US" dirty="0"/>
              <a:t>RMS = 2 </a:t>
            </a:r>
            <a:r>
              <a:rPr lang="en-US" dirty="0" smtClean="0"/>
              <a:t>mV,</a:t>
            </a:r>
            <a:r>
              <a:rPr lang="en-US" dirty="0"/>
              <a:t> </a:t>
            </a:r>
            <a:r>
              <a:rPr lang="en-US" dirty="0" smtClean="0"/>
              <a:t>Scope Noise </a:t>
            </a:r>
            <a:r>
              <a:rPr lang="en-US" dirty="0"/>
              <a:t>= 1mV)</a:t>
            </a:r>
          </a:p>
        </p:txBody>
      </p:sp>
    </p:spTree>
    <p:extLst>
      <p:ext uri="{BB962C8B-B14F-4D97-AF65-F5344CB8AC3E}">
        <p14:creationId xmlns:p14="http://schemas.microsoft.com/office/powerpoint/2010/main" val="41277389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11</a:t>
            </a:fld>
            <a:endParaRPr lang="en-US" dirty="0">
              <a:solidFill>
                <a:srgbClr val="4F81BD"/>
              </a:solidFill>
            </a:endParaRPr>
          </a:p>
        </p:txBody>
      </p:sp>
      <p:sp>
        <p:nvSpPr>
          <p:cNvPr id="7" name="Rectangle 6">
            <a:extLst>
              <a:ext uri="{FF2B5EF4-FFF2-40B4-BE49-F238E27FC236}">
                <a16:creationId xmlns:a16="http://schemas.microsoft.com/office/drawing/2014/main" xmlns="" id="{92F0AAE4-BA69-4BAC-8D3E-8EB762289C92}"/>
              </a:ext>
            </a:extLst>
          </p:cNvPr>
          <p:cNvSpPr/>
          <p:nvPr/>
        </p:nvSpPr>
        <p:spPr>
          <a:xfrm>
            <a:off x="381000" y="97277"/>
            <a:ext cx="9067800" cy="523220"/>
          </a:xfrm>
          <a:prstGeom prst="rect">
            <a:avLst/>
          </a:prstGeom>
        </p:spPr>
        <p:txBody>
          <a:bodyPr wrap="square">
            <a:spAutoFit/>
          </a:bodyPr>
          <a:lstStyle/>
          <a:p>
            <a:r>
              <a:rPr lang="en-US" sz="2800" b="1" dirty="0">
                <a:solidFill>
                  <a:srgbClr val="002060"/>
                </a:solidFill>
                <a:latin typeface="Arial" panose="020B0604020202020204" pitchFamily="34" charset="0"/>
                <a:cs typeface="Arial" panose="020B0604020202020204" pitchFamily="34" charset="0"/>
              </a:rPr>
              <a:t> </a:t>
            </a:r>
            <a:r>
              <a:rPr lang="en-US" sz="2800" b="1" dirty="0" smtClean="0">
                <a:solidFill>
                  <a:srgbClr val="002060"/>
                </a:solidFill>
                <a:latin typeface="Arial" panose="020B0604020202020204" pitchFamily="34" charset="0"/>
                <a:cs typeface="Arial" panose="020B0604020202020204" pitchFamily="34" charset="0"/>
              </a:rPr>
              <a:t>            Layout </a:t>
            </a:r>
            <a:r>
              <a:rPr lang="en-US" sz="2800" b="1" dirty="0">
                <a:solidFill>
                  <a:srgbClr val="002060"/>
                </a:solidFill>
                <a:latin typeface="Arial" panose="020B0604020202020204" pitchFamily="34" charset="0"/>
                <a:cs typeface="Arial" panose="020B0604020202020204" pitchFamily="34" charset="0"/>
              </a:rPr>
              <a:t>of </a:t>
            </a:r>
            <a:r>
              <a:rPr lang="en-US" sz="2800" b="1" dirty="0" err="1">
                <a:solidFill>
                  <a:srgbClr val="002060"/>
                </a:solidFill>
                <a:latin typeface="Arial" panose="020B0604020202020204" pitchFamily="34" charset="0"/>
                <a:cs typeface="Arial" panose="020B0604020202020204" pitchFamily="34" charset="0"/>
              </a:rPr>
              <a:t>SiGe</a:t>
            </a:r>
            <a:r>
              <a:rPr lang="en-US" sz="2800" b="1" dirty="0">
                <a:solidFill>
                  <a:srgbClr val="002060"/>
                </a:solidFill>
                <a:latin typeface="Arial" panose="020B0604020202020204" pitchFamily="34" charset="0"/>
                <a:cs typeface="Arial" panose="020B0604020202020204" pitchFamily="34" charset="0"/>
              </a:rPr>
              <a:t> Amplifier (</a:t>
            </a:r>
            <a:r>
              <a:rPr lang="en-US" sz="2800" b="1" dirty="0" err="1">
                <a:solidFill>
                  <a:srgbClr val="002060"/>
                </a:solidFill>
                <a:latin typeface="Arial" panose="020B0604020202020204" pitchFamily="34" charset="0"/>
                <a:cs typeface="Arial" panose="020B0604020202020204" pitchFamily="34" charset="0"/>
              </a:rPr>
              <a:t>Anadyne</a:t>
            </a:r>
            <a:r>
              <a:rPr lang="en-US" sz="2800" b="1" dirty="0">
                <a:solidFill>
                  <a:srgbClr val="002060"/>
                </a:solidFill>
                <a:latin typeface="Arial" panose="020B0604020202020204" pitchFamily="34" charset="0"/>
                <a:cs typeface="Arial" panose="020B0604020202020204" pitchFamily="34" charset="0"/>
              </a:rPr>
              <a:t>) </a:t>
            </a:r>
            <a:endParaRPr lang="en-US" dirty="0">
              <a:solidFill>
                <a:srgbClr val="002060"/>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xmlns="" id="{BFE58474-A982-4775-9C5A-8F8101C3CE95}"/>
              </a:ext>
            </a:extLst>
          </p:cNvPr>
          <p:cNvPicPr>
            <a:picLocks noChangeAspect="1"/>
          </p:cNvPicPr>
          <p:nvPr/>
        </p:nvPicPr>
        <p:blipFill>
          <a:blip r:embed="rId3"/>
          <a:stretch>
            <a:fillRect/>
          </a:stretch>
        </p:blipFill>
        <p:spPr>
          <a:xfrm>
            <a:off x="533400" y="762000"/>
            <a:ext cx="7229421" cy="5928531"/>
          </a:xfrm>
          <a:prstGeom prst="rect">
            <a:avLst/>
          </a:prstGeom>
        </p:spPr>
      </p:pic>
    </p:spTree>
    <p:extLst>
      <p:ext uri="{BB962C8B-B14F-4D97-AF65-F5344CB8AC3E}">
        <p14:creationId xmlns:p14="http://schemas.microsoft.com/office/powerpoint/2010/main" val="15878245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3400" y="5565563"/>
            <a:ext cx="8610600" cy="923330"/>
          </a:xfrm>
          <a:prstGeom prst="rect">
            <a:avLst/>
          </a:prstGeom>
        </p:spPr>
        <p:txBody>
          <a:bodyPr wrap="square">
            <a:spAutoFit/>
          </a:bodyPr>
          <a:lstStyle/>
          <a:p>
            <a:r>
              <a:rPr lang="en-US" dirty="0">
                <a:latin typeface="+mj-lt"/>
                <a:cs typeface="Arial" panose="020B0604020202020204" pitchFamily="34" charset="0"/>
              </a:rPr>
              <a:t>At low signals, trade-off of </a:t>
            </a:r>
            <a:r>
              <a:rPr lang="en-US" dirty="0" smtClean="0">
                <a:latin typeface="+mj-lt"/>
                <a:cs typeface="Arial" panose="020B0604020202020204" pitchFamily="34" charset="0"/>
              </a:rPr>
              <a:t>time </a:t>
            </a:r>
            <a:r>
              <a:rPr lang="en-US" dirty="0">
                <a:latin typeface="+mj-lt"/>
                <a:cs typeface="Arial" panose="020B0604020202020204" pitchFamily="34" charset="0"/>
              </a:rPr>
              <a:t>resolution and </a:t>
            </a:r>
            <a:r>
              <a:rPr lang="en-US" dirty="0" smtClean="0">
                <a:latin typeface="+mj-lt"/>
                <a:cs typeface="Arial" panose="020B0604020202020204" pitchFamily="34" charset="0"/>
              </a:rPr>
              <a:t>power. Also </a:t>
            </a:r>
            <a:r>
              <a:rPr lang="en-US" dirty="0">
                <a:latin typeface="+mj-lt"/>
                <a:cs typeface="Arial" panose="020B0604020202020204" pitchFamily="34" charset="0"/>
              </a:rPr>
              <a:t>i</a:t>
            </a:r>
            <a:r>
              <a:rPr lang="en-US" dirty="0" smtClean="0">
                <a:latin typeface="+mj-lt"/>
                <a:cs typeface="Arial" panose="020B0604020202020204" pitchFamily="34" charset="0"/>
              </a:rPr>
              <a:t>llustrates the strong effect of the detector capacitance on the performance.</a:t>
            </a:r>
            <a:endParaRPr lang="en-US" dirty="0">
              <a:latin typeface="+mj-lt"/>
              <a:cs typeface="Arial" panose="020B0604020202020204" pitchFamily="34" charset="0"/>
            </a:endParaRPr>
          </a:p>
          <a:p>
            <a:endParaRPr lang="en-US" dirty="0">
              <a:latin typeface="+mj-lt"/>
              <a:cs typeface="Arial" panose="020B0604020202020204" pitchFamily="34" charset="0"/>
            </a:endParaRPr>
          </a:p>
        </p:txBody>
      </p:sp>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12</a:t>
            </a:fld>
            <a:endParaRPr lang="en-US" dirty="0">
              <a:solidFill>
                <a:srgbClr val="4F81BD"/>
              </a:solidFill>
            </a:endParaRPr>
          </a:p>
        </p:txBody>
      </p:sp>
      <p:sp>
        <p:nvSpPr>
          <p:cNvPr id="3" name="Rectangle 2">
            <a:extLst>
              <a:ext uri="{FF2B5EF4-FFF2-40B4-BE49-F238E27FC236}">
                <a16:creationId xmlns:a16="http://schemas.microsoft.com/office/drawing/2014/main" xmlns="" id="{66655E41-5BE3-4CE3-9982-ACBAC76D623F}"/>
              </a:ext>
            </a:extLst>
          </p:cNvPr>
          <p:cNvSpPr/>
          <p:nvPr/>
        </p:nvSpPr>
        <p:spPr>
          <a:xfrm>
            <a:off x="1161370" y="51528"/>
            <a:ext cx="7200497" cy="523220"/>
          </a:xfrm>
          <a:prstGeom prst="rect">
            <a:avLst/>
          </a:prstGeom>
        </p:spPr>
        <p:txBody>
          <a:bodyPr wrap="none">
            <a:spAutoFit/>
          </a:bodyPr>
          <a:lstStyle/>
          <a:p>
            <a:r>
              <a:rPr lang="en-US" sz="2800" b="1" dirty="0" err="1">
                <a:solidFill>
                  <a:srgbClr val="002060"/>
                </a:solidFill>
                <a:latin typeface="Arial" panose="020B0604020202020204" pitchFamily="34" charset="0"/>
                <a:cs typeface="Arial" panose="020B0604020202020204" pitchFamily="34" charset="0"/>
              </a:rPr>
              <a:t>Anadyne</a:t>
            </a:r>
            <a:r>
              <a:rPr lang="en-US" sz="2800" b="1" dirty="0">
                <a:solidFill>
                  <a:srgbClr val="002060"/>
                </a:solidFill>
                <a:latin typeface="Arial" panose="020B0604020202020204" pitchFamily="34" charset="0"/>
                <a:cs typeface="Arial" panose="020B0604020202020204" pitchFamily="34" charset="0"/>
              </a:rPr>
              <a:t> ASROC Simulated Performance</a:t>
            </a:r>
          </a:p>
        </p:txBody>
      </p:sp>
      <p:sp>
        <p:nvSpPr>
          <p:cNvPr id="4" name="Rectangle 3">
            <a:extLst>
              <a:ext uri="{FF2B5EF4-FFF2-40B4-BE49-F238E27FC236}">
                <a16:creationId xmlns:a16="http://schemas.microsoft.com/office/drawing/2014/main" xmlns="" id="{D27AFFE3-32E8-4FDD-8B08-1C869ED2DEAE}"/>
              </a:ext>
            </a:extLst>
          </p:cNvPr>
          <p:cNvSpPr/>
          <p:nvPr/>
        </p:nvSpPr>
        <p:spPr>
          <a:xfrm>
            <a:off x="428196" y="1057238"/>
            <a:ext cx="5041969" cy="1754326"/>
          </a:xfrm>
          <a:prstGeom prst="rect">
            <a:avLst/>
          </a:prstGeom>
        </p:spPr>
        <p:txBody>
          <a:bodyPr wrap="square">
            <a:spAutoFit/>
          </a:bodyPr>
          <a:lstStyle/>
          <a:p>
            <a:r>
              <a:rPr lang="en-US" dirty="0"/>
              <a:t>Input capacitance increases noise and rise </a:t>
            </a:r>
            <a:r>
              <a:rPr lang="en-US" dirty="0" smtClean="0"/>
              <a:t>time.</a:t>
            </a:r>
            <a:endParaRPr lang="en-US" dirty="0"/>
          </a:p>
          <a:p>
            <a:r>
              <a:rPr lang="en-US" dirty="0"/>
              <a:t>Signal-to-noise for 10 </a:t>
            </a:r>
            <a:r>
              <a:rPr lang="en-US" dirty="0" err="1"/>
              <a:t>fC</a:t>
            </a:r>
            <a:r>
              <a:rPr lang="en-US" dirty="0"/>
              <a:t> pulse and </a:t>
            </a:r>
            <a:r>
              <a:rPr lang="en-US" dirty="0" smtClean="0"/>
              <a:t>710 </a:t>
            </a:r>
            <a:r>
              <a:rPr lang="en-US" dirty="0" err="1"/>
              <a:t>uW</a:t>
            </a:r>
            <a:r>
              <a:rPr lang="en-US" dirty="0"/>
              <a:t>/channel</a:t>
            </a:r>
          </a:p>
          <a:p>
            <a:r>
              <a:rPr lang="en-US" dirty="0"/>
              <a:t>is very large for pad </a:t>
            </a:r>
            <a:r>
              <a:rPr lang="en-US" dirty="0" smtClean="0"/>
              <a:t>detectors with low input capacitance.  Signal simulated is for 20 micron thick sensor.   Not yet looked at how this circuit would perform for the Pioneer case.</a:t>
            </a:r>
            <a:endParaRPr lang="en-US" dirty="0"/>
          </a:p>
        </p:txBody>
      </p:sp>
      <p:graphicFrame>
        <p:nvGraphicFramePr>
          <p:cNvPr id="7" name="Chart 6">
            <a:extLst>
              <a:ext uri="{FF2B5EF4-FFF2-40B4-BE49-F238E27FC236}">
                <a16:creationId xmlns:a16="http://schemas.microsoft.com/office/drawing/2014/main" xmlns="" id="{4CAB7DEA-44FC-432F-B344-2AC0C98E35A8}"/>
              </a:ext>
            </a:extLst>
          </p:cNvPr>
          <p:cNvGraphicFramePr>
            <a:graphicFrameLocks/>
          </p:cNvGraphicFramePr>
          <p:nvPr/>
        </p:nvGraphicFramePr>
        <p:xfrm>
          <a:off x="5444279" y="742950"/>
          <a:ext cx="3611136" cy="2228850"/>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a:extLst>
              <a:ext uri="{FF2B5EF4-FFF2-40B4-BE49-F238E27FC236}">
                <a16:creationId xmlns:a16="http://schemas.microsoft.com/office/drawing/2014/main" xmlns="" id="{0695E07F-2456-4274-9952-B733C164B97F}"/>
              </a:ext>
            </a:extLst>
          </p:cNvPr>
          <p:cNvSpPr/>
          <p:nvPr/>
        </p:nvSpPr>
        <p:spPr>
          <a:xfrm>
            <a:off x="772273" y="2699327"/>
            <a:ext cx="4170452" cy="646331"/>
          </a:xfrm>
          <a:prstGeom prst="rect">
            <a:avLst/>
          </a:prstGeom>
        </p:spPr>
        <p:txBody>
          <a:bodyPr wrap="square">
            <a:spAutoFit/>
          </a:bodyPr>
          <a:lstStyle/>
          <a:p>
            <a:r>
              <a:rPr lang="en-US" dirty="0"/>
              <a:t>Jitter vs input Q  for two Power Settings </a:t>
            </a:r>
          </a:p>
          <a:p>
            <a:r>
              <a:rPr lang="en-US" dirty="0"/>
              <a:t>(preamp + discriminator)  </a:t>
            </a:r>
            <a:r>
              <a:rPr lang="en-US" sz="1600" dirty="0"/>
              <a:t>(</a:t>
            </a:r>
            <a:r>
              <a:rPr lang="en-US" sz="1600" dirty="0" err="1"/>
              <a:t>C</a:t>
            </a:r>
            <a:r>
              <a:rPr lang="en-US" sz="1600" baseline="-25000" dirty="0" err="1"/>
              <a:t>in</a:t>
            </a:r>
            <a:r>
              <a:rPr lang="en-US" sz="1600" dirty="0"/>
              <a:t> = 200 </a:t>
            </a:r>
            <a:r>
              <a:rPr lang="en-US" sz="1600" dirty="0" err="1"/>
              <a:t>fF</a:t>
            </a:r>
            <a:r>
              <a:rPr lang="en-US" sz="1600" dirty="0"/>
              <a:t>)</a:t>
            </a:r>
          </a:p>
        </p:txBody>
      </p:sp>
      <p:sp>
        <p:nvSpPr>
          <p:cNvPr id="10" name="Rectangle 9">
            <a:extLst>
              <a:ext uri="{FF2B5EF4-FFF2-40B4-BE49-F238E27FC236}">
                <a16:creationId xmlns:a16="http://schemas.microsoft.com/office/drawing/2014/main" xmlns="" id="{91B3D7B2-C768-4D5B-BD17-3601856C7464}"/>
              </a:ext>
            </a:extLst>
          </p:cNvPr>
          <p:cNvSpPr/>
          <p:nvPr/>
        </p:nvSpPr>
        <p:spPr>
          <a:xfrm>
            <a:off x="4267200" y="6349936"/>
            <a:ext cx="4094667" cy="276999"/>
          </a:xfrm>
          <a:prstGeom prst="rect">
            <a:avLst/>
          </a:prstGeom>
        </p:spPr>
        <p:txBody>
          <a:bodyPr wrap="square">
            <a:spAutoFit/>
          </a:bodyPr>
          <a:lstStyle/>
          <a:p>
            <a:r>
              <a:rPr lang="en-US" sz="1200" dirty="0">
                <a:solidFill>
                  <a:prstClr val="black">
                    <a:tint val="75000"/>
                  </a:prstClr>
                </a:solidFill>
              </a:rPr>
              <a:t>Gabe </a:t>
            </a:r>
            <a:r>
              <a:rPr lang="en-US" sz="1200" dirty="0" err="1">
                <a:solidFill>
                  <a:prstClr val="black">
                    <a:tint val="75000"/>
                  </a:prstClr>
                </a:solidFill>
              </a:rPr>
              <a:t>Saffier</a:t>
            </a:r>
            <a:r>
              <a:rPr lang="en-US" sz="1200" dirty="0">
                <a:solidFill>
                  <a:prstClr val="black">
                    <a:tint val="75000"/>
                  </a:prstClr>
                </a:solidFill>
              </a:rPr>
              <a:t>-Ewing, TWEPP 2021</a:t>
            </a:r>
            <a:endParaRPr lang="en-US" dirty="0"/>
          </a:p>
        </p:txBody>
      </p:sp>
      <p:sp>
        <p:nvSpPr>
          <p:cNvPr id="13" name="Oval 12">
            <a:extLst>
              <a:ext uri="{FF2B5EF4-FFF2-40B4-BE49-F238E27FC236}">
                <a16:creationId xmlns:a16="http://schemas.microsoft.com/office/drawing/2014/main" xmlns="" id="{FF61D0E1-8D18-433B-B402-6E4AFF8F8AA1}"/>
              </a:ext>
            </a:extLst>
          </p:cNvPr>
          <p:cNvSpPr/>
          <p:nvPr/>
        </p:nvSpPr>
        <p:spPr>
          <a:xfrm rot="1503040">
            <a:off x="6225206" y="1603342"/>
            <a:ext cx="650893" cy="176788"/>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xmlns="" id="{799632AA-B8B1-465F-B77C-7EC463E17359}"/>
              </a:ext>
            </a:extLst>
          </p:cNvPr>
          <p:cNvPicPr>
            <a:picLocks noChangeAspect="1"/>
          </p:cNvPicPr>
          <p:nvPr/>
        </p:nvPicPr>
        <p:blipFill>
          <a:blip r:embed="rId3"/>
          <a:stretch>
            <a:fillRect/>
          </a:stretch>
        </p:blipFill>
        <p:spPr>
          <a:xfrm>
            <a:off x="5241078" y="3139860"/>
            <a:ext cx="3699722" cy="2287661"/>
          </a:xfrm>
          <a:prstGeom prst="rect">
            <a:avLst/>
          </a:prstGeom>
        </p:spPr>
      </p:pic>
      <p:graphicFrame>
        <p:nvGraphicFramePr>
          <p:cNvPr id="14" name="Table 13">
            <a:extLst>
              <a:ext uri="{FF2B5EF4-FFF2-40B4-BE49-F238E27FC236}">
                <a16:creationId xmlns:a16="http://schemas.microsoft.com/office/drawing/2014/main" xmlns="" id="{901D0053-55B3-4650-9F86-9A55FF2D8936}"/>
              </a:ext>
            </a:extLst>
          </p:cNvPr>
          <p:cNvGraphicFramePr>
            <a:graphicFrameLocks noGrp="1"/>
          </p:cNvGraphicFramePr>
          <p:nvPr>
            <p:extLst>
              <p:ext uri="{D42A27DB-BD31-4B8C-83A1-F6EECF244321}">
                <p14:modId xmlns:p14="http://schemas.microsoft.com/office/powerpoint/2010/main" val="591473730"/>
              </p:ext>
            </p:extLst>
          </p:nvPr>
        </p:nvGraphicFramePr>
        <p:xfrm>
          <a:off x="446896" y="3467560"/>
          <a:ext cx="4170452" cy="1854200"/>
        </p:xfrm>
        <a:graphic>
          <a:graphicData uri="http://schemas.openxmlformats.org/drawingml/2006/table">
            <a:tbl>
              <a:tblPr firstRow="1" bandRow="1">
                <a:tableStyleId>{5940675A-B579-460E-94D1-54222C63F5DA}</a:tableStyleId>
              </a:tblPr>
              <a:tblGrid>
                <a:gridCol w="1351051">
                  <a:extLst>
                    <a:ext uri="{9D8B030D-6E8A-4147-A177-3AD203B41FA5}">
                      <a16:colId xmlns:a16="http://schemas.microsoft.com/office/drawing/2014/main" xmlns="" val="455722724"/>
                    </a:ext>
                  </a:extLst>
                </a:gridCol>
                <a:gridCol w="1295400">
                  <a:extLst>
                    <a:ext uri="{9D8B030D-6E8A-4147-A177-3AD203B41FA5}">
                      <a16:colId xmlns:a16="http://schemas.microsoft.com/office/drawing/2014/main" xmlns="" val="479709929"/>
                    </a:ext>
                  </a:extLst>
                </a:gridCol>
                <a:gridCol w="1524001">
                  <a:extLst>
                    <a:ext uri="{9D8B030D-6E8A-4147-A177-3AD203B41FA5}">
                      <a16:colId xmlns:a16="http://schemas.microsoft.com/office/drawing/2014/main" xmlns="" val="1310083011"/>
                    </a:ext>
                  </a:extLst>
                </a:gridCol>
              </a:tblGrid>
              <a:tr h="370840">
                <a:tc>
                  <a:txBody>
                    <a:bodyPr/>
                    <a:lstStyle/>
                    <a:p>
                      <a:pPr algn="ctr"/>
                      <a:endParaRPr lang="en-US" dirty="0"/>
                    </a:p>
                  </a:txBody>
                  <a:tcPr/>
                </a:tc>
                <a:tc gridSpan="2">
                  <a:txBody>
                    <a:bodyPr/>
                    <a:lstStyle/>
                    <a:p>
                      <a:r>
                        <a:rPr lang="en-US" dirty="0"/>
                        <a:t>Power </a:t>
                      </a:r>
                      <a:r>
                        <a:rPr lang="en-US" dirty="0" smtClean="0"/>
                        <a:t> </a:t>
                      </a:r>
                      <a:r>
                        <a:rPr lang="en-US" dirty="0"/>
                        <a:t>[</a:t>
                      </a:r>
                      <a:r>
                        <a:rPr lang="en-US" dirty="0" err="1"/>
                        <a:t>mW</a:t>
                      </a:r>
                      <a:r>
                        <a:rPr lang="en-US" dirty="0"/>
                        <a:t>/channel]</a:t>
                      </a:r>
                    </a:p>
                  </a:txBody>
                  <a:tcPr/>
                </a:tc>
                <a:tc hMerge="1">
                  <a:txBody>
                    <a:bodyPr/>
                    <a:lstStyle/>
                    <a:p>
                      <a:endParaRPr lang="en-US" dirty="0"/>
                    </a:p>
                  </a:txBody>
                  <a:tcPr/>
                </a:tc>
                <a:extLst>
                  <a:ext uri="{0D108BD9-81ED-4DB2-BD59-A6C34878D82A}">
                    <a16:rowId xmlns:a16="http://schemas.microsoft.com/office/drawing/2014/main" xmlns="" val="155932271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Input Q [</a:t>
                      </a:r>
                      <a:r>
                        <a:rPr lang="en-US" dirty="0" err="1"/>
                        <a:t>fC</a:t>
                      </a:r>
                      <a:r>
                        <a:rPr lang="en-US" dirty="0"/>
                        <a:t>]</a:t>
                      </a:r>
                    </a:p>
                  </a:txBody>
                  <a:tcPr/>
                </a:tc>
                <a:tc>
                  <a:txBody>
                    <a:bodyPr/>
                    <a:lstStyle/>
                    <a:p>
                      <a:pPr algn="ctr"/>
                      <a:r>
                        <a:rPr lang="en-US" dirty="0"/>
                        <a:t>0.71</a:t>
                      </a:r>
                    </a:p>
                  </a:txBody>
                  <a:tcPr/>
                </a:tc>
                <a:tc>
                  <a:txBody>
                    <a:bodyPr/>
                    <a:lstStyle/>
                    <a:p>
                      <a:pPr algn="ctr"/>
                      <a:r>
                        <a:rPr lang="en-US" dirty="0"/>
                        <a:t>1.1</a:t>
                      </a:r>
                    </a:p>
                  </a:txBody>
                  <a:tcPr/>
                </a:tc>
                <a:extLst>
                  <a:ext uri="{0D108BD9-81ED-4DB2-BD59-A6C34878D82A}">
                    <a16:rowId xmlns:a16="http://schemas.microsoft.com/office/drawing/2014/main" xmlns="" val="3583945628"/>
                  </a:ext>
                </a:extLst>
              </a:tr>
              <a:tr h="370840">
                <a:tc>
                  <a:txBody>
                    <a:bodyPr/>
                    <a:lstStyle/>
                    <a:p>
                      <a:pPr algn="ctr"/>
                      <a:r>
                        <a:rPr lang="en-US" dirty="0"/>
                        <a:t>4 </a:t>
                      </a:r>
                    </a:p>
                  </a:txBody>
                  <a:tcPr/>
                </a:tc>
                <a:tc>
                  <a:txBody>
                    <a:bodyPr/>
                    <a:lstStyle/>
                    <a:p>
                      <a:pPr algn="ctr"/>
                      <a:r>
                        <a:rPr lang="en-US" dirty="0"/>
                        <a:t>13 </a:t>
                      </a:r>
                      <a:r>
                        <a:rPr lang="en-US" dirty="0" err="1"/>
                        <a:t>ps</a:t>
                      </a:r>
                      <a:endParaRPr lang="en-US" dirty="0"/>
                    </a:p>
                  </a:txBody>
                  <a:tcPr/>
                </a:tc>
                <a:tc>
                  <a:txBody>
                    <a:bodyPr/>
                    <a:lstStyle/>
                    <a:p>
                      <a:pPr algn="ctr"/>
                      <a:r>
                        <a:rPr lang="en-US" dirty="0"/>
                        <a:t>10 </a:t>
                      </a:r>
                      <a:r>
                        <a:rPr lang="en-US" dirty="0" err="1"/>
                        <a:t>ps</a:t>
                      </a:r>
                      <a:r>
                        <a:rPr lang="en-US" dirty="0"/>
                        <a:t> </a:t>
                      </a:r>
                    </a:p>
                  </a:txBody>
                  <a:tcPr/>
                </a:tc>
                <a:extLst>
                  <a:ext uri="{0D108BD9-81ED-4DB2-BD59-A6C34878D82A}">
                    <a16:rowId xmlns:a16="http://schemas.microsoft.com/office/drawing/2014/main" xmlns="" val="331672618"/>
                  </a:ext>
                </a:extLst>
              </a:tr>
              <a:tr h="370840">
                <a:tc>
                  <a:txBody>
                    <a:bodyPr/>
                    <a:lstStyle/>
                    <a:p>
                      <a:pPr algn="ctr"/>
                      <a:r>
                        <a:rPr lang="en-US" dirty="0"/>
                        <a:t>5</a:t>
                      </a:r>
                    </a:p>
                  </a:txBody>
                  <a:tcPr/>
                </a:tc>
                <a:tc>
                  <a:txBody>
                    <a:bodyPr/>
                    <a:lstStyle/>
                    <a:p>
                      <a:pPr algn="ctr"/>
                      <a:r>
                        <a:rPr lang="en-US" dirty="0"/>
                        <a:t>11 </a:t>
                      </a:r>
                      <a:r>
                        <a:rPr lang="en-US" dirty="0" err="1"/>
                        <a:t>ps</a:t>
                      </a:r>
                      <a:endParaRPr lang="en-US" dirty="0"/>
                    </a:p>
                  </a:txBody>
                  <a:tcPr/>
                </a:tc>
                <a:tc>
                  <a:txBody>
                    <a:bodyPr/>
                    <a:lstStyle/>
                    <a:p>
                      <a:pPr algn="ctr"/>
                      <a:r>
                        <a:rPr lang="en-US" dirty="0"/>
                        <a:t>8 </a:t>
                      </a:r>
                      <a:r>
                        <a:rPr lang="en-US" dirty="0" err="1"/>
                        <a:t>ps</a:t>
                      </a:r>
                      <a:endParaRPr lang="en-US" dirty="0"/>
                    </a:p>
                  </a:txBody>
                  <a:tcPr/>
                </a:tc>
                <a:extLst>
                  <a:ext uri="{0D108BD9-81ED-4DB2-BD59-A6C34878D82A}">
                    <a16:rowId xmlns:a16="http://schemas.microsoft.com/office/drawing/2014/main" xmlns="" val="449091510"/>
                  </a:ext>
                </a:extLst>
              </a:tr>
              <a:tr h="370840">
                <a:tc>
                  <a:txBody>
                    <a:bodyPr/>
                    <a:lstStyle/>
                    <a:p>
                      <a:pPr algn="ctr"/>
                      <a:r>
                        <a:rPr lang="en-US" dirty="0"/>
                        <a:t>10</a:t>
                      </a:r>
                    </a:p>
                  </a:txBody>
                  <a:tcPr/>
                </a:tc>
                <a:tc>
                  <a:txBody>
                    <a:bodyPr/>
                    <a:lstStyle/>
                    <a:p>
                      <a:pPr algn="ctr"/>
                      <a:r>
                        <a:rPr lang="en-US" dirty="0"/>
                        <a:t>7 </a:t>
                      </a:r>
                      <a:r>
                        <a:rPr lang="en-US" dirty="0" err="1"/>
                        <a:t>ps</a:t>
                      </a:r>
                      <a:endParaRPr lang="en-US" dirty="0"/>
                    </a:p>
                  </a:txBody>
                  <a:tcPr/>
                </a:tc>
                <a:tc>
                  <a:txBody>
                    <a:bodyPr/>
                    <a:lstStyle/>
                    <a:p>
                      <a:pPr algn="ctr"/>
                      <a:r>
                        <a:rPr lang="en-US" dirty="0"/>
                        <a:t>5 </a:t>
                      </a:r>
                      <a:r>
                        <a:rPr lang="en-US" dirty="0" err="1"/>
                        <a:t>ps</a:t>
                      </a:r>
                      <a:endParaRPr lang="en-US" dirty="0"/>
                    </a:p>
                  </a:txBody>
                  <a:tcPr/>
                </a:tc>
                <a:extLst>
                  <a:ext uri="{0D108BD9-81ED-4DB2-BD59-A6C34878D82A}">
                    <a16:rowId xmlns:a16="http://schemas.microsoft.com/office/drawing/2014/main" xmlns="" val="58720377"/>
                  </a:ext>
                </a:extLst>
              </a:tr>
            </a:tbl>
          </a:graphicData>
        </a:graphic>
      </p:graphicFrame>
    </p:spTree>
    <p:extLst>
      <p:ext uri="{BB962C8B-B14F-4D97-AF65-F5344CB8AC3E}">
        <p14:creationId xmlns:p14="http://schemas.microsoft.com/office/powerpoint/2010/main" val="973470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13</a:t>
            </a:fld>
            <a:endParaRPr lang="en-US" dirty="0">
              <a:solidFill>
                <a:srgbClr val="4F81BD"/>
              </a:solidFill>
            </a:endParaRPr>
          </a:p>
        </p:txBody>
      </p:sp>
      <p:sp>
        <p:nvSpPr>
          <p:cNvPr id="7" name="Rectangle 6">
            <a:extLst>
              <a:ext uri="{FF2B5EF4-FFF2-40B4-BE49-F238E27FC236}">
                <a16:creationId xmlns:a16="http://schemas.microsoft.com/office/drawing/2014/main" xmlns="" id="{92F0AAE4-BA69-4BAC-8D3E-8EB762289C92}"/>
              </a:ext>
            </a:extLst>
          </p:cNvPr>
          <p:cNvSpPr/>
          <p:nvPr/>
        </p:nvSpPr>
        <p:spPr>
          <a:xfrm>
            <a:off x="609600" y="69568"/>
            <a:ext cx="8534400" cy="523220"/>
          </a:xfrm>
          <a:prstGeom prst="rect">
            <a:avLst/>
          </a:prstGeom>
        </p:spPr>
        <p:txBody>
          <a:bodyPr wrap="square">
            <a:spAutoFit/>
          </a:bodyPr>
          <a:lstStyle/>
          <a:p>
            <a:r>
              <a:rPr lang="en-US" sz="2800" b="1" dirty="0">
                <a:solidFill>
                  <a:srgbClr val="002060"/>
                </a:solidFill>
                <a:latin typeface="Times New Roman" panose="02020603050405020304" pitchFamily="18" charset="0"/>
                <a:cs typeface="Times New Roman" panose="02020603050405020304" pitchFamily="18" charset="0"/>
              </a:rPr>
              <a:t>What about ASIC with larger Risetime: FAST2</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xmlns="" id="{95282CF5-F958-474A-BE67-A2C74F662750}"/>
              </a:ext>
            </a:extLst>
          </p:cNvPr>
          <p:cNvSpPr/>
          <p:nvPr/>
        </p:nvSpPr>
        <p:spPr>
          <a:xfrm>
            <a:off x="270720" y="5152342"/>
            <a:ext cx="8373811" cy="1754326"/>
          </a:xfrm>
          <a:prstGeom prst="rect">
            <a:avLst/>
          </a:prstGeom>
        </p:spPr>
        <p:txBody>
          <a:bodyPr wrap="square">
            <a:spAutoFit/>
          </a:bodyPr>
          <a:lstStyle/>
          <a:p>
            <a:r>
              <a:rPr lang="en-US" dirty="0"/>
              <a:t>With C ~ 400 </a:t>
            </a:r>
            <a:r>
              <a:rPr lang="en-US" dirty="0" err="1"/>
              <a:t>fF</a:t>
            </a:r>
            <a:r>
              <a:rPr lang="en-US" dirty="0"/>
              <a:t>: </a:t>
            </a:r>
          </a:p>
          <a:p>
            <a:r>
              <a:rPr lang="en-US" dirty="0"/>
              <a:t>Jitter @ 20 </a:t>
            </a:r>
            <a:r>
              <a:rPr lang="en-US" dirty="0" err="1"/>
              <a:t>fC</a:t>
            </a:r>
            <a:r>
              <a:rPr lang="en-US" dirty="0"/>
              <a:t>:   	1.26/(281/0.95) = 4 </a:t>
            </a:r>
            <a:r>
              <a:rPr lang="en-US" dirty="0" err="1"/>
              <a:t>ps</a:t>
            </a:r>
            <a:endParaRPr lang="en-US" dirty="0"/>
          </a:p>
          <a:p>
            <a:r>
              <a:rPr lang="en-US" dirty="0"/>
              <a:t>Jitter @ 10 </a:t>
            </a:r>
            <a:r>
              <a:rPr lang="en-US" dirty="0" err="1"/>
              <a:t>fC</a:t>
            </a:r>
            <a:r>
              <a:rPr lang="en-US" dirty="0"/>
              <a:t>:	1.3/(150/0.95) = 8 </a:t>
            </a:r>
            <a:r>
              <a:rPr lang="en-US" dirty="0" err="1" smtClean="0"/>
              <a:t>ps</a:t>
            </a:r>
            <a:endParaRPr lang="en-US" dirty="0" smtClean="0"/>
          </a:p>
          <a:p>
            <a:r>
              <a:rPr lang="en-US" dirty="0" smtClean="0"/>
              <a:t>Chip has two amplifier designs (Called Evo1 and Evo2), both have two stages of amplification, give different noise values measured above. All data with 50 micron thick sensors. Note increased time duration of saturated signal with input charge.</a:t>
            </a:r>
            <a:endParaRPr lang="en-US" dirty="0"/>
          </a:p>
        </p:txBody>
      </p:sp>
      <p:pic>
        <p:nvPicPr>
          <p:cNvPr id="3" name="Picture 2">
            <a:extLst>
              <a:ext uri="{FF2B5EF4-FFF2-40B4-BE49-F238E27FC236}">
                <a16:creationId xmlns:a16="http://schemas.microsoft.com/office/drawing/2014/main" xmlns="" id="{30445257-A4EC-424A-86CB-95D292CD4A90}"/>
              </a:ext>
            </a:extLst>
          </p:cNvPr>
          <p:cNvPicPr>
            <a:picLocks noChangeAspect="1"/>
          </p:cNvPicPr>
          <p:nvPr/>
        </p:nvPicPr>
        <p:blipFill rotWithShape="1">
          <a:blip r:embed="rId3"/>
          <a:srcRect l="27784" t="8475" r="17978" b="3390"/>
          <a:stretch/>
        </p:blipFill>
        <p:spPr>
          <a:xfrm>
            <a:off x="457200" y="762000"/>
            <a:ext cx="1828801" cy="3962400"/>
          </a:xfrm>
          <a:prstGeom prst="rect">
            <a:avLst/>
          </a:prstGeom>
        </p:spPr>
      </p:pic>
      <p:pic>
        <p:nvPicPr>
          <p:cNvPr id="10" name="Picture 9">
            <a:extLst>
              <a:ext uri="{FF2B5EF4-FFF2-40B4-BE49-F238E27FC236}">
                <a16:creationId xmlns:a16="http://schemas.microsoft.com/office/drawing/2014/main" xmlns="" id="{B45181ED-10BB-4F6C-91F8-80F3F3DD5CBC}"/>
              </a:ext>
            </a:extLst>
          </p:cNvPr>
          <p:cNvPicPr>
            <a:picLocks noChangeAspect="1"/>
          </p:cNvPicPr>
          <p:nvPr/>
        </p:nvPicPr>
        <p:blipFill rotWithShape="1">
          <a:blip r:embed="rId4"/>
          <a:srcRect t="20363" r="41667" b="11473"/>
          <a:stretch/>
        </p:blipFill>
        <p:spPr>
          <a:xfrm>
            <a:off x="2595545" y="669312"/>
            <a:ext cx="2808047" cy="2161020"/>
          </a:xfrm>
          <a:prstGeom prst="rect">
            <a:avLst/>
          </a:prstGeom>
        </p:spPr>
      </p:pic>
      <p:pic>
        <p:nvPicPr>
          <p:cNvPr id="13" name="Picture 12">
            <a:extLst>
              <a:ext uri="{FF2B5EF4-FFF2-40B4-BE49-F238E27FC236}">
                <a16:creationId xmlns:a16="http://schemas.microsoft.com/office/drawing/2014/main" xmlns="" id="{B99139AA-4D30-4853-B067-95631B11FD27}"/>
              </a:ext>
            </a:extLst>
          </p:cNvPr>
          <p:cNvPicPr>
            <a:picLocks noChangeAspect="1"/>
          </p:cNvPicPr>
          <p:nvPr/>
        </p:nvPicPr>
        <p:blipFill rotWithShape="1">
          <a:blip r:embed="rId5"/>
          <a:srcRect l="833" t="28933" r="53333" b="15602"/>
          <a:stretch/>
        </p:blipFill>
        <p:spPr>
          <a:xfrm>
            <a:off x="5596531" y="669313"/>
            <a:ext cx="3362742" cy="2289051"/>
          </a:xfrm>
          <a:prstGeom prst="rect">
            <a:avLst/>
          </a:prstGeom>
        </p:spPr>
      </p:pic>
      <p:pic>
        <p:nvPicPr>
          <p:cNvPr id="15" name="Picture 14">
            <a:extLst>
              <a:ext uri="{FF2B5EF4-FFF2-40B4-BE49-F238E27FC236}">
                <a16:creationId xmlns:a16="http://schemas.microsoft.com/office/drawing/2014/main" xmlns="" id="{C39911FA-F20A-476C-BA2C-2DA5DF485C39}"/>
              </a:ext>
            </a:extLst>
          </p:cNvPr>
          <p:cNvPicPr>
            <a:picLocks noChangeAspect="1"/>
          </p:cNvPicPr>
          <p:nvPr/>
        </p:nvPicPr>
        <p:blipFill rotWithShape="1">
          <a:blip r:embed="rId6"/>
          <a:srcRect l="15833" t="15923" r="17500" b="42590"/>
          <a:stretch/>
        </p:blipFill>
        <p:spPr>
          <a:xfrm>
            <a:off x="2548531" y="2786766"/>
            <a:ext cx="6096000" cy="2670849"/>
          </a:xfrm>
          <a:prstGeom prst="rect">
            <a:avLst/>
          </a:prstGeom>
        </p:spPr>
      </p:pic>
    </p:spTree>
    <p:extLst>
      <p:ext uri="{BB962C8B-B14F-4D97-AF65-F5344CB8AC3E}">
        <p14:creationId xmlns:p14="http://schemas.microsoft.com/office/powerpoint/2010/main" val="4083753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14</a:t>
            </a:fld>
            <a:endParaRPr lang="en-US" dirty="0">
              <a:solidFill>
                <a:srgbClr val="4F81BD"/>
              </a:solidFill>
            </a:endParaRPr>
          </a:p>
        </p:txBody>
      </p:sp>
      <p:sp>
        <p:nvSpPr>
          <p:cNvPr id="7" name="Rectangle 6">
            <a:extLst>
              <a:ext uri="{FF2B5EF4-FFF2-40B4-BE49-F238E27FC236}">
                <a16:creationId xmlns:a16="http://schemas.microsoft.com/office/drawing/2014/main" xmlns="" id="{92F0AAE4-BA69-4BAC-8D3E-8EB762289C92}"/>
              </a:ext>
            </a:extLst>
          </p:cNvPr>
          <p:cNvSpPr/>
          <p:nvPr/>
        </p:nvSpPr>
        <p:spPr>
          <a:xfrm>
            <a:off x="2286000" y="86380"/>
            <a:ext cx="7848600" cy="523220"/>
          </a:xfrm>
          <a:prstGeom prst="rect">
            <a:avLst/>
          </a:prstGeom>
        </p:spPr>
        <p:txBody>
          <a:bodyPr wrap="square">
            <a:spAutoFit/>
          </a:bodyPr>
          <a:lstStyle/>
          <a:p>
            <a:r>
              <a:rPr lang="en-US" sz="2800" b="1" dirty="0" smtClean="0">
                <a:solidFill>
                  <a:srgbClr val="002060"/>
                </a:solidFill>
                <a:latin typeface="Times New Roman" panose="02020603050405020304" pitchFamily="18" charset="0"/>
                <a:cs typeface="Times New Roman" panose="02020603050405020304" pitchFamily="18" charset="0"/>
              </a:rPr>
              <a:t>         FAST2 </a:t>
            </a:r>
            <a:r>
              <a:rPr lang="en-US" sz="2800" b="1" dirty="0">
                <a:solidFill>
                  <a:srgbClr val="002060"/>
                </a:solidFill>
                <a:latin typeface="Times New Roman" panose="02020603050405020304" pitchFamily="18" charset="0"/>
                <a:cs typeface="Times New Roman" panose="02020603050405020304" pitchFamily="18" charset="0"/>
              </a:rPr>
              <a:t>Simulation </a:t>
            </a:r>
            <a:r>
              <a:rPr lang="en-US" sz="2800" b="1" dirty="0" smtClean="0">
                <a:solidFill>
                  <a:srgbClr val="002060"/>
                </a:solidFill>
                <a:latin typeface="Times New Roman" panose="02020603050405020304" pitchFamily="18" charset="0"/>
                <a:cs typeface="Times New Roman" panose="02020603050405020304" pitchFamily="18" charset="0"/>
              </a:rPr>
              <a:t> </a:t>
            </a:r>
            <a:endParaRPr lang="en-US" dirty="0">
              <a:solidFill>
                <a:srgbClr val="002060"/>
              </a:solidFill>
              <a:latin typeface="Times New Roman" panose="02020603050405020304" pitchFamily="18" charset="0"/>
              <a:cs typeface="Times New Roman" panose="02020603050405020304" pitchFamily="18" charset="0"/>
            </a:endParaRPr>
          </a:p>
        </p:txBody>
      </p:sp>
      <p:graphicFrame>
        <p:nvGraphicFramePr>
          <p:cNvPr id="8" name="Chart 7">
            <a:extLst>
              <a:ext uri="{FF2B5EF4-FFF2-40B4-BE49-F238E27FC236}">
                <a16:creationId xmlns:a16="http://schemas.microsoft.com/office/drawing/2014/main" xmlns="" id="{B932FAD0-23EC-4BDD-A8F5-B2011740EB41}"/>
              </a:ext>
            </a:extLst>
          </p:cNvPr>
          <p:cNvGraphicFramePr>
            <a:graphicFrameLocks/>
          </p:cNvGraphicFramePr>
          <p:nvPr>
            <p:extLst>
              <p:ext uri="{D42A27DB-BD31-4B8C-83A1-F6EECF244321}">
                <p14:modId xmlns:p14="http://schemas.microsoft.com/office/powerpoint/2010/main" val="44404837"/>
              </p:ext>
            </p:extLst>
          </p:nvPr>
        </p:nvGraphicFramePr>
        <p:xfrm>
          <a:off x="441036" y="762000"/>
          <a:ext cx="7331364" cy="2881647"/>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8">
            <a:extLst>
              <a:ext uri="{FF2B5EF4-FFF2-40B4-BE49-F238E27FC236}">
                <a16:creationId xmlns:a16="http://schemas.microsoft.com/office/drawing/2014/main" xmlns="" id="{8861F32A-D0C0-43B2-9AE2-10FAC54A7A24}"/>
              </a:ext>
            </a:extLst>
          </p:cNvPr>
          <p:cNvPicPr>
            <a:picLocks noChangeAspect="1"/>
          </p:cNvPicPr>
          <p:nvPr/>
        </p:nvPicPr>
        <p:blipFill>
          <a:blip r:embed="rId4"/>
          <a:stretch>
            <a:fillRect/>
          </a:stretch>
        </p:blipFill>
        <p:spPr>
          <a:xfrm>
            <a:off x="762000" y="3956341"/>
            <a:ext cx="7162800" cy="2743438"/>
          </a:xfrm>
          <a:prstGeom prst="rect">
            <a:avLst/>
          </a:prstGeom>
        </p:spPr>
      </p:pic>
    </p:spTree>
    <p:extLst>
      <p:ext uri="{BB962C8B-B14F-4D97-AF65-F5344CB8AC3E}">
        <p14:creationId xmlns:p14="http://schemas.microsoft.com/office/powerpoint/2010/main" val="2009682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15</a:t>
            </a:fld>
            <a:endParaRPr lang="en-US"/>
          </a:p>
        </p:txBody>
      </p:sp>
      <p:sp>
        <p:nvSpPr>
          <p:cNvPr id="4" name="TextBox 3"/>
          <p:cNvSpPr txBox="1"/>
          <p:nvPr/>
        </p:nvSpPr>
        <p:spPr>
          <a:xfrm>
            <a:off x="685800" y="533400"/>
            <a:ext cx="7620000" cy="6340197"/>
          </a:xfrm>
          <a:prstGeom prst="rect">
            <a:avLst/>
          </a:prstGeom>
          <a:noFill/>
        </p:spPr>
        <p:txBody>
          <a:bodyPr wrap="square" rtlCol="0">
            <a:spAutoFit/>
          </a:bodyPr>
          <a:lstStyle/>
          <a:p>
            <a:r>
              <a:rPr lang="en-US" sz="2800" b="1" dirty="0" smtClean="0">
                <a:solidFill>
                  <a:srgbClr val="FF0000"/>
                </a:solidFill>
                <a:latin typeface="Times New Roman" panose="02020603050405020304" pitchFamily="18" charset="0"/>
                <a:cs typeface="Times New Roman" panose="02020603050405020304" pitchFamily="18" charset="0"/>
              </a:rPr>
              <a:t>                              </a:t>
            </a:r>
            <a:r>
              <a:rPr lang="en-US" sz="2800" b="1" dirty="0" smtClean="0">
                <a:solidFill>
                  <a:srgbClr val="2E34A2"/>
                </a:solidFill>
                <a:latin typeface="Times New Roman" panose="02020603050405020304" pitchFamily="18" charset="0"/>
                <a:cs typeface="Times New Roman" panose="02020603050405020304" pitchFamily="18" charset="0"/>
              </a:rPr>
              <a:t>Chip Status: </a:t>
            </a:r>
          </a:p>
          <a:p>
            <a:endParaRPr lang="en-US" dirty="0"/>
          </a:p>
          <a:p>
            <a:pPr algn="just"/>
            <a:r>
              <a:rPr lang="en-US" sz="2000" dirty="0" smtClean="0">
                <a:solidFill>
                  <a:srgbClr val="2E34A2"/>
                </a:solidFill>
              </a:rPr>
              <a:t>Have in hand the NALU and FAST chips.  We plan to map out performance with sensors and various capacitance values.  For NALU chip we expect next year to have also the backend readout of the full waveform. This is very important since needed for Pioneer.  Would also like to see if we can use the full signal information to improve the resolution limitation coming from the Landau fluctuations. FAST3, improved version of FAST, also due next year.  FAST is the furthest along available chip, will be used for prototype Pioneer studies.</a:t>
            </a:r>
          </a:p>
          <a:p>
            <a:pPr algn="just"/>
            <a:endParaRPr lang="en-US" sz="2000" dirty="0">
              <a:solidFill>
                <a:srgbClr val="2E34A2"/>
              </a:solidFill>
            </a:endParaRPr>
          </a:p>
          <a:p>
            <a:pPr algn="just"/>
            <a:r>
              <a:rPr lang="en-US" sz="2000" dirty="0" smtClean="0">
                <a:solidFill>
                  <a:srgbClr val="2E34A2"/>
                </a:solidFill>
              </a:rPr>
              <a:t>Almost ready for submission of the </a:t>
            </a:r>
            <a:r>
              <a:rPr lang="en-US" sz="2000" dirty="0" err="1" smtClean="0">
                <a:solidFill>
                  <a:srgbClr val="2E34A2"/>
                </a:solidFill>
              </a:rPr>
              <a:t>Anadyne</a:t>
            </a:r>
            <a:r>
              <a:rPr lang="en-US" sz="2000" dirty="0" smtClean="0">
                <a:solidFill>
                  <a:srgbClr val="2E34A2"/>
                </a:solidFill>
              </a:rPr>
              <a:t> chips (will be two, a low power and high power version).  Next year  map out performance with sensors and various capacitance values.  Want to verify the  simulated performance advantages in power and signal-to-noise for the Si-</a:t>
            </a:r>
            <a:r>
              <a:rPr lang="en-US" sz="2000" dirty="0" err="1" smtClean="0">
                <a:solidFill>
                  <a:srgbClr val="2E34A2"/>
                </a:solidFill>
              </a:rPr>
              <a:t>Ge</a:t>
            </a:r>
            <a:r>
              <a:rPr lang="en-US" sz="2000" dirty="0" smtClean="0">
                <a:solidFill>
                  <a:srgbClr val="2E34A2"/>
                </a:solidFill>
              </a:rPr>
              <a:t> technology.</a:t>
            </a:r>
          </a:p>
          <a:p>
            <a:pPr algn="just"/>
            <a:endParaRPr lang="en-US" sz="2000" dirty="0">
              <a:solidFill>
                <a:srgbClr val="2E34A2"/>
              </a:solidFill>
            </a:endParaRPr>
          </a:p>
          <a:p>
            <a:pPr algn="just"/>
            <a:r>
              <a:rPr lang="en-US" sz="2000" dirty="0" smtClean="0">
                <a:solidFill>
                  <a:srgbClr val="2E34A2"/>
                </a:solidFill>
              </a:rPr>
              <a:t>Note: We expect the Pioneer strip sensor to have a capacitance ~ 1.5 pF, with flex perhaps doubling this.  These numbers need to be determined </a:t>
            </a:r>
            <a:r>
              <a:rPr lang="en-US" sz="2000" dirty="0" smtClean="0">
                <a:solidFill>
                  <a:srgbClr val="2E34A2"/>
                </a:solidFill>
              </a:rPr>
              <a:t>and</a:t>
            </a:r>
            <a:r>
              <a:rPr lang="en-US" sz="2000" dirty="0" smtClean="0">
                <a:solidFill>
                  <a:srgbClr val="2E34A2"/>
                </a:solidFill>
              </a:rPr>
              <a:t> </a:t>
            </a:r>
            <a:r>
              <a:rPr lang="en-US" sz="2000" dirty="0" smtClean="0">
                <a:solidFill>
                  <a:srgbClr val="2E34A2"/>
                </a:solidFill>
              </a:rPr>
              <a:t>depend on strip pitch and metal width.</a:t>
            </a:r>
            <a:endParaRPr lang="en-US" sz="2000" dirty="0">
              <a:solidFill>
                <a:srgbClr val="2E34A2"/>
              </a:solidFill>
            </a:endParaRPr>
          </a:p>
        </p:txBody>
      </p:sp>
    </p:spTree>
    <p:extLst>
      <p:ext uri="{BB962C8B-B14F-4D97-AF65-F5344CB8AC3E}">
        <p14:creationId xmlns:p14="http://schemas.microsoft.com/office/powerpoint/2010/main" val="3288330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p:nvPr>
        </p:nvSpPr>
        <p:spPr>
          <a:xfrm>
            <a:off x="203329" y="220842"/>
            <a:ext cx="7772204" cy="1211757"/>
          </a:xfrm>
        </p:spPr>
        <p:txBody>
          <a:bodyPr/>
          <a:lstStyle/>
          <a:p>
            <a:r>
              <a:rPr lang="en-US" b="1" dirty="0" smtClean="0">
                <a:solidFill>
                  <a:srgbClr val="2E34A2"/>
                </a:solidFill>
                <a:latin typeface="Times New Roman" panose="02020603050405020304" pitchFamily="18" charset="0"/>
                <a:cs typeface="Times New Roman" panose="02020603050405020304" pitchFamily="18" charset="0"/>
              </a:rPr>
              <a:t>Digitizer chip (back end)</a:t>
            </a:r>
            <a:endParaRPr lang="en-US" b="1" dirty="0">
              <a:solidFill>
                <a:srgbClr val="2E34A2"/>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885" y="1822253"/>
            <a:ext cx="3576184" cy="2682138"/>
          </a:xfrm>
          <a:prstGeom prst="rect">
            <a:avLst/>
          </a:prstGeom>
        </p:spPr>
      </p:pic>
      <p:sp>
        <p:nvSpPr>
          <p:cNvPr id="5" name="TextBox 4"/>
          <p:cNvSpPr txBox="1"/>
          <p:nvPr/>
        </p:nvSpPr>
        <p:spPr>
          <a:xfrm>
            <a:off x="282498" y="2222193"/>
            <a:ext cx="1091966" cy="280846"/>
          </a:xfrm>
          <a:prstGeom prst="rect">
            <a:avLst/>
          </a:prstGeom>
          <a:solidFill>
            <a:schemeClr val="bg1"/>
          </a:solidFill>
        </p:spPr>
        <p:txBody>
          <a:bodyPr wrap="none" rtlCol="0">
            <a:spAutoFit/>
          </a:bodyPr>
          <a:lstStyle/>
          <a:p>
            <a:r>
              <a:rPr lang="en-US" sz="1225" dirty="0"/>
              <a:t>HD </a:t>
            </a:r>
            <a:r>
              <a:rPr lang="en-US" sz="1225" dirty="0" err="1"/>
              <a:t>SoC</a:t>
            </a:r>
            <a:r>
              <a:rPr lang="en-US" sz="1225" dirty="0"/>
              <a:t> (32ch)</a:t>
            </a:r>
          </a:p>
        </p:txBody>
      </p:sp>
      <p:cxnSp>
        <p:nvCxnSpPr>
          <p:cNvPr id="8" name="Straight Arrow Connector 7"/>
          <p:cNvCxnSpPr/>
          <p:nvPr/>
        </p:nvCxnSpPr>
        <p:spPr>
          <a:xfrm>
            <a:off x="1133163" y="2533258"/>
            <a:ext cx="336458" cy="45072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PlaceHolder 4"/>
          <p:cNvSpPr txBox="1">
            <a:spLocks/>
          </p:cNvSpPr>
          <p:nvPr/>
        </p:nvSpPr>
        <p:spPr>
          <a:xfrm>
            <a:off x="4088277" y="1654024"/>
            <a:ext cx="4840544" cy="4053361"/>
          </a:xfrm>
          <a:prstGeom prst="rect">
            <a:avLst/>
          </a:prstGeom>
          <a:noFill/>
          <a:ln w="0">
            <a:noFill/>
          </a:ln>
        </p:spPr>
        <p:txBody>
          <a:bodyPr lIns="68581" tIns="34291" rIns="68581" bIns="34291" anchor="t">
            <a:normAutofit fontScale="87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05753" indent="-205753">
              <a:lnSpc>
                <a:spcPct val="100000"/>
              </a:lnSpc>
              <a:spcBef>
                <a:spcPts val="434"/>
              </a:spcBef>
              <a:buClr>
                <a:srgbClr val="D34817"/>
              </a:buClr>
              <a:buSzPct val="85000"/>
              <a:buFont typeface="Wingdings 2" charset="2"/>
              <a:buChar char=""/>
            </a:pPr>
            <a:r>
              <a:rPr lang="en-US" sz="1973" spc="-1" dirty="0">
                <a:solidFill>
                  <a:srgbClr val="000000"/>
                </a:solidFill>
                <a:latin typeface="Perpetua"/>
              </a:rPr>
              <a:t>Back-end is a digitizer chip</a:t>
            </a:r>
          </a:p>
          <a:p>
            <a:pPr marL="205753" indent="-205753">
              <a:lnSpc>
                <a:spcPct val="100000"/>
              </a:lnSpc>
              <a:spcBef>
                <a:spcPts val="434"/>
              </a:spcBef>
              <a:buClr>
                <a:srgbClr val="D34817"/>
              </a:buClr>
              <a:buSzPct val="85000"/>
              <a:buFont typeface="Wingdings 2" charset="2"/>
              <a:buChar char=""/>
            </a:pPr>
            <a:r>
              <a:rPr lang="en-US" sz="1973" spc="-1" dirty="0">
                <a:solidFill>
                  <a:srgbClr val="000000"/>
                </a:solidFill>
                <a:latin typeface="Perpetua"/>
              </a:rPr>
              <a:t>~5000 channels to be digitized</a:t>
            </a: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rPr>
              <a:t>Commercial solution readily available (e.g. DRS4 chip), however it would be too expensive</a:t>
            </a: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rPr>
              <a:t>Not all channels can be digitized for each event (data rate too high)</a:t>
            </a: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rPr>
              <a:t>Same dynamic range as the front end (solved if front end chip has gain/no-gain or log settings)</a:t>
            </a:r>
          </a:p>
          <a:p>
            <a:pPr marL="205753" indent="-205753">
              <a:lnSpc>
                <a:spcPct val="100000"/>
              </a:lnSpc>
              <a:spcBef>
                <a:spcPts val="434"/>
              </a:spcBef>
              <a:buClr>
                <a:srgbClr val="D34817"/>
              </a:buClr>
              <a:buSzPct val="85000"/>
              <a:buFont typeface="Wingdings 2" charset="2"/>
              <a:buChar char=""/>
            </a:pPr>
            <a:r>
              <a:rPr lang="en-US" sz="1769" spc="-1" dirty="0">
                <a:solidFill>
                  <a:srgbClr val="000000"/>
                </a:solidFill>
                <a:latin typeface="Perpetua"/>
                <a:sym typeface="Wingdings" panose="05000000000000000000" pitchFamily="2" charset="2"/>
              </a:rPr>
              <a:t> need ad-hoc chip specific for PIONEER</a:t>
            </a:r>
            <a:endParaRPr lang="en-US" sz="1497" spc="-1" dirty="0">
              <a:solidFill>
                <a:srgbClr val="000000"/>
              </a:solidFill>
              <a:latin typeface="Perpetua"/>
              <a:sym typeface="Wingdings" panose="05000000000000000000" pitchFamily="2" charset="2"/>
            </a:endParaRP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sym typeface="Wingdings" panose="05000000000000000000" pitchFamily="2" charset="2"/>
              </a:rPr>
              <a:t>Production can be adapted to our needs</a:t>
            </a:r>
          </a:p>
          <a:p>
            <a:pPr marL="516832" lvl="1" indent="-205753">
              <a:lnSpc>
                <a:spcPct val="100000"/>
              </a:lnSpc>
              <a:spcBef>
                <a:spcPts val="434"/>
              </a:spcBef>
              <a:buClr>
                <a:srgbClr val="D34817"/>
              </a:buClr>
              <a:buSzPct val="85000"/>
              <a:buFont typeface="Wingdings 2" charset="2"/>
              <a:buChar char=""/>
            </a:pPr>
            <a:endParaRPr lang="en-US" sz="1497" spc="-1" dirty="0">
              <a:solidFill>
                <a:srgbClr val="000000"/>
              </a:solidFill>
              <a:latin typeface="Perpetua"/>
              <a:sym typeface="Wingdings" panose="05000000000000000000" pitchFamily="2" charset="2"/>
            </a:endParaRPr>
          </a:p>
          <a:p>
            <a:pPr marL="205753" indent="-205753">
              <a:lnSpc>
                <a:spcPct val="100000"/>
              </a:lnSpc>
              <a:spcBef>
                <a:spcPts val="434"/>
              </a:spcBef>
              <a:buClr>
                <a:srgbClr val="D34817"/>
              </a:buClr>
              <a:buSzPct val="85000"/>
              <a:buFont typeface="Wingdings 2" charset="2"/>
              <a:buChar char=""/>
            </a:pPr>
            <a:r>
              <a:rPr lang="en-US" sz="1769" spc="-1" dirty="0">
                <a:solidFill>
                  <a:srgbClr val="000000"/>
                </a:solidFill>
                <a:latin typeface="Perpetua"/>
                <a:sym typeface="Wingdings" panose="05000000000000000000" pitchFamily="2" charset="2"/>
              </a:rPr>
              <a:t>HD-</a:t>
            </a:r>
            <a:r>
              <a:rPr lang="en-US" sz="1769" spc="-1" dirty="0" err="1">
                <a:solidFill>
                  <a:srgbClr val="000000"/>
                </a:solidFill>
                <a:latin typeface="Perpetua"/>
                <a:sym typeface="Wingdings" panose="05000000000000000000" pitchFamily="2" charset="2"/>
              </a:rPr>
              <a:t>SoC</a:t>
            </a:r>
            <a:r>
              <a:rPr lang="en-US" sz="1769" spc="-1" dirty="0">
                <a:solidFill>
                  <a:srgbClr val="000000"/>
                </a:solidFill>
                <a:latin typeface="Perpetua"/>
                <a:sym typeface="Wingdings" panose="05000000000000000000" pitchFamily="2" charset="2"/>
              </a:rPr>
              <a:t> from </a:t>
            </a:r>
            <a:r>
              <a:rPr lang="en-US" sz="1769" spc="-1" dirty="0" err="1">
                <a:solidFill>
                  <a:srgbClr val="000000"/>
                </a:solidFill>
                <a:latin typeface="Perpetua"/>
                <a:sym typeface="Wingdings" panose="05000000000000000000" pitchFamily="2" charset="2"/>
              </a:rPr>
              <a:t>Nalu</a:t>
            </a:r>
            <a:r>
              <a:rPr lang="en-US" sz="1769" spc="-1" dirty="0">
                <a:solidFill>
                  <a:srgbClr val="000000"/>
                </a:solidFill>
                <a:latin typeface="Perpetua"/>
                <a:sym typeface="Wingdings" panose="05000000000000000000" pitchFamily="2" charset="2"/>
              </a:rPr>
              <a:t> Sci. in evaluation at UCSC</a:t>
            </a: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sym typeface="Wingdings" panose="05000000000000000000" pitchFamily="2" charset="2"/>
              </a:rPr>
              <a:t>32 channel, 1Gs/s digitizer chip (up to 2Gs/s possible)</a:t>
            </a: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sym typeface="Wingdings" panose="05000000000000000000" pitchFamily="2" charset="2"/>
              </a:rPr>
              <a:t>Asymmetric single channel trigger: if one channel is over threshold is triggered or can trigger the group of 8 channels</a:t>
            </a:r>
          </a:p>
          <a:p>
            <a:pPr marL="516832" lvl="1" indent="-205753">
              <a:lnSpc>
                <a:spcPct val="100000"/>
              </a:lnSpc>
              <a:spcBef>
                <a:spcPts val="434"/>
              </a:spcBef>
              <a:buClr>
                <a:srgbClr val="D34817"/>
              </a:buClr>
              <a:buSzPct val="85000"/>
              <a:buFont typeface="Wingdings 2" charset="2"/>
              <a:buChar char=""/>
            </a:pPr>
            <a:r>
              <a:rPr lang="en-US" sz="1497" spc="-1" dirty="0">
                <a:solidFill>
                  <a:srgbClr val="000000"/>
                </a:solidFill>
                <a:latin typeface="Perpetua"/>
                <a:sym typeface="Wingdings" panose="05000000000000000000" pitchFamily="2" charset="2"/>
              </a:rPr>
              <a:t>Digitization rate (to add)</a:t>
            </a:r>
          </a:p>
          <a:p>
            <a:pPr marL="205753" indent="-205753">
              <a:lnSpc>
                <a:spcPct val="100000"/>
              </a:lnSpc>
              <a:spcBef>
                <a:spcPts val="434"/>
              </a:spcBef>
              <a:buClr>
                <a:srgbClr val="D34817"/>
              </a:buClr>
              <a:buSzPct val="85000"/>
              <a:buFont typeface="Wingdings 2" charset="2"/>
              <a:buChar char=""/>
            </a:pPr>
            <a:r>
              <a:rPr lang="en-US" sz="1837" spc="-1" dirty="0">
                <a:solidFill>
                  <a:srgbClr val="000000"/>
                </a:solidFill>
                <a:latin typeface="Perpetua"/>
                <a:sym typeface="Wingdings" panose="05000000000000000000" pitchFamily="2" charset="2"/>
              </a:rPr>
              <a:t>To be studied: is 1Gs/s enough for pulse separation and </a:t>
            </a:r>
            <a:r>
              <a:rPr lang="en-US" sz="1837" spc="-1">
                <a:solidFill>
                  <a:srgbClr val="000000"/>
                </a:solidFill>
                <a:latin typeface="Perpetua"/>
                <a:sym typeface="Wingdings" panose="05000000000000000000" pitchFamily="2" charset="2"/>
              </a:rPr>
              <a:t>good performance?</a:t>
            </a:r>
            <a:endParaRPr lang="it-IT" sz="1837" spc="-1" dirty="0">
              <a:solidFill>
                <a:srgbClr val="000000"/>
              </a:solidFill>
              <a:latin typeface="Perpetua"/>
              <a:sym typeface="Wingdings" panose="05000000000000000000" pitchFamily="2" charset="2"/>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639" y="3704612"/>
            <a:ext cx="3128802" cy="2140610"/>
          </a:xfrm>
          <a:prstGeom prst="rect">
            <a:avLst/>
          </a:prstGeom>
        </p:spPr>
      </p:pic>
      <p:sp>
        <p:nvSpPr>
          <p:cNvPr id="2" name="Oval 1"/>
          <p:cNvSpPr/>
          <p:nvPr/>
        </p:nvSpPr>
        <p:spPr>
          <a:xfrm>
            <a:off x="1079204" y="5475675"/>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9" name="Oval 8"/>
          <p:cNvSpPr/>
          <p:nvPr/>
        </p:nvSpPr>
        <p:spPr>
          <a:xfrm>
            <a:off x="1357470" y="3846296"/>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10" name="Oval 9"/>
          <p:cNvSpPr/>
          <p:nvPr/>
        </p:nvSpPr>
        <p:spPr>
          <a:xfrm>
            <a:off x="1617652" y="4510742"/>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11" name="Oval 10"/>
          <p:cNvSpPr/>
          <p:nvPr/>
        </p:nvSpPr>
        <p:spPr>
          <a:xfrm>
            <a:off x="1906405" y="4951943"/>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dirty="0"/>
          </a:p>
        </p:txBody>
      </p:sp>
      <p:sp>
        <p:nvSpPr>
          <p:cNvPr id="12" name="Oval 11"/>
          <p:cNvSpPr/>
          <p:nvPr/>
        </p:nvSpPr>
        <p:spPr>
          <a:xfrm>
            <a:off x="2143161" y="5174134"/>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13" name="Oval 12"/>
          <p:cNvSpPr/>
          <p:nvPr/>
        </p:nvSpPr>
        <p:spPr>
          <a:xfrm>
            <a:off x="2421428" y="5301096"/>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14" name="Oval 13"/>
          <p:cNvSpPr/>
          <p:nvPr/>
        </p:nvSpPr>
        <p:spPr>
          <a:xfrm>
            <a:off x="811522" y="5480966"/>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15" name="Oval 14"/>
          <p:cNvSpPr/>
          <p:nvPr/>
        </p:nvSpPr>
        <p:spPr>
          <a:xfrm>
            <a:off x="2702869" y="5404783"/>
            <a:ext cx="82527" cy="50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5"/>
          </a:p>
        </p:txBody>
      </p:sp>
      <p:sp>
        <p:nvSpPr>
          <p:cNvPr id="16" name="TextBox 15"/>
          <p:cNvSpPr txBox="1"/>
          <p:nvPr/>
        </p:nvSpPr>
        <p:spPr>
          <a:xfrm flipH="1">
            <a:off x="1906406" y="3857942"/>
            <a:ext cx="1528001" cy="657872"/>
          </a:xfrm>
          <a:prstGeom prst="rect">
            <a:avLst/>
          </a:prstGeom>
          <a:noFill/>
        </p:spPr>
        <p:txBody>
          <a:bodyPr wrap="square" rtlCol="0">
            <a:spAutoFit/>
          </a:bodyPr>
          <a:lstStyle/>
          <a:p>
            <a:r>
              <a:rPr lang="en-US" sz="1225" dirty="0"/>
              <a:t>HP-SOC LGAD pulse with 1Gs/s sampling rate </a:t>
            </a:r>
          </a:p>
        </p:txBody>
      </p:sp>
    </p:spTree>
    <p:extLst>
      <p:ext uri="{BB962C8B-B14F-4D97-AF65-F5344CB8AC3E}">
        <p14:creationId xmlns:p14="http://schemas.microsoft.com/office/powerpoint/2010/main" val="1609782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17</a:t>
            </a:fld>
            <a:endParaRPr lang="en-US"/>
          </a:p>
        </p:txBody>
      </p:sp>
      <p:sp>
        <p:nvSpPr>
          <p:cNvPr id="4" name="TextBox 3"/>
          <p:cNvSpPr txBox="1"/>
          <p:nvPr/>
        </p:nvSpPr>
        <p:spPr>
          <a:xfrm>
            <a:off x="609600" y="152400"/>
            <a:ext cx="7620000" cy="523220"/>
          </a:xfrm>
          <a:prstGeom prst="rect">
            <a:avLst/>
          </a:prstGeom>
          <a:noFill/>
        </p:spPr>
        <p:txBody>
          <a:bodyPr wrap="square" rtlCol="0">
            <a:spAutoFit/>
          </a:bodyPr>
          <a:lstStyle/>
          <a:p>
            <a:r>
              <a:rPr lang="en-US" dirty="0" smtClean="0"/>
              <a:t>                                                       </a:t>
            </a:r>
            <a:r>
              <a:rPr lang="en-US" sz="2800" b="1" dirty="0" smtClean="0">
                <a:solidFill>
                  <a:srgbClr val="2E34A2"/>
                </a:solidFill>
              </a:rPr>
              <a:t>Future Needs</a:t>
            </a:r>
            <a:endParaRPr lang="en-US" sz="2800" b="1" dirty="0">
              <a:solidFill>
                <a:srgbClr val="2E34A2"/>
              </a:solidFill>
            </a:endParaRPr>
          </a:p>
        </p:txBody>
      </p:sp>
      <p:sp>
        <p:nvSpPr>
          <p:cNvPr id="5" name="TextBox 4"/>
          <p:cNvSpPr txBox="1"/>
          <p:nvPr/>
        </p:nvSpPr>
        <p:spPr>
          <a:xfrm>
            <a:off x="457200" y="990600"/>
            <a:ext cx="8229600" cy="5632311"/>
          </a:xfrm>
          <a:prstGeom prst="rect">
            <a:avLst/>
          </a:prstGeom>
          <a:noFill/>
        </p:spPr>
        <p:txBody>
          <a:bodyPr wrap="square" rtlCol="0">
            <a:spAutoFit/>
          </a:bodyPr>
          <a:lstStyle/>
          <a:p>
            <a:pPr marL="285750" indent="-285750" algn="just">
              <a:buFont typeface="Arial" panose="020B0604020202020204" pitchFamily="34" charset="0"/>
              <a:buChar char="•"/>
            </a:pPr>
            <a:r>
              <a:rPr lang="en-US" sz="2000" dirty="0" smtClean="0">
                <a:solidFill>
                  <a:srgbClr val="2E34A2"/>
                </a:solidFill>
              </a:rPr>
              <a:t>Need to establish a Pioneer specific electronics effort.  Most likely technology is TSMC 65 or 130 nm CMOS.  Front-ends pretty well understood and </a:t>
            </a:r>
            <a:r>
              <a:rPr lang="en-US" sz="2000" dirty="0" err="1" smtClean="0">
                <a:solidFill>
                  <a:srgbClr val="2E34A2"/>
                </a:solidFill>
              </a:rPr>
              <a:t>HPSoC</a:t>
            </a:r>
            <a:r>
              <a:rPr lang="en-US" sz="2000" dirty="0" smtClean="0">
                <a:solidFill>
                  <a:srgbClr val="2E34A2"/>
                </a:solidFill>
              </a:rPr>
              <a:t> may offer a good choice for backend pulse digitization.  Bandwidth of front-end can probably be reduced somewhat with thicker sensor to lower noise compared to requirements stemming from 50 micron thick sensors, which determined previous designs.</a:t>
            </a:r>
          </a:p>
          <a:p>
            <a:pPr marL="285750" indent="-285750" algn="just">
              <a:buFont typeface="Arial" panose="020B0604020202020204" pitchFamily="34" charset="0"/>
              <a:buChar char="•"/>
            </a:pPr>
            <a:r>
              <a:rPr lang="en-US" sz="2000" dirty="0" smtClean="0">
                <a:solidFill>
                  <a:srgbClr val="2E34A2"/>
                </a:solidFill>
              </a:rPr>
              <a:t>However a significant issue is the dynamic range of 100 between stopping particles and </a:t>
            </a:r>
            <a:r>
              <a:rPr lang="en-US" sz="2000" dirty="0" err="1" smtClean="0">
                <a:solidFill>
                  <a:srgbClr val="2E34A2"/>
                </a:solidFill>
              </a:rPr>
              <a:t>mips</a:t>
            </a:r>
            <a:r>
              <a:rPr lang="en-US" sz="2000" dirty="0" smtClean="0">
                <a:solidFill>
                  <a:srgbClr val="2E34A2"/>
                </a:solidFill>
              </a:rPr>
              <a:t> from positrons.  No other application has had this problem. One approach would be an amplifier with a non-linear response (for example logarithmic amplifier) but this is probably a major development project.  A simpler approach would be to send out an unamplified and amplified signal for each strip. Doubles the backend channel count. Have to avoid a large dead-time from the large signal saturating the amplifier.  Important for recognizing decays in Pioneer.</a:t>
            </a:r>
          </a:p>
          <a:p>
            <a:pPr marL="285750" indent="-285750" algn="just">
              <a:buFont typeface="Arial" panose="020B0604020202020204" pitchFamily="34" charset="0"/>
              <a:buChar char="•"/>
            </a:pPr>
            <a:r>
              <a:rPr lang="en-US" sz="2000" dirty="0" smtClean="0">
                <a:solidFill>
                  <a:srgbClr val="2E34A2"/>
                </a:solidFill>
              </a:rPr>
              <a:t>Have to be sure that the chip developed can drive a reasonably long flex and develop the DAQ system to receive the signals.</a:t>
            </a:r>
          </a:p>
          <a:p>
            <a:pPr marL="285750" indent="-285750" algn="just">
              <a:buFont typeface="Arial" panose="020B0604020202020204" pitchFamily="34" charset="0"/>
              <a:buChar char="•"/>
            </a:pPr>
            <a:r>
              <a:rPr lang="en-US" sz="2000" dirty="0" smtClean="0">
                <a:solidFill>
                  <a:srgbClr val="2E34A2"/>
                </a:solidFill>
              </a:rPr>
              <a:t>Would be good to have a system engineer to lead this work.  Should work closely also with group developing the sensor.</a:t>
            </a:r>
            <a:endParaRPr lang="en-US" sz="2000" dirty="0">
              <a:solidFill>
                <a:srgbClr val="2E34A2"/>
              </a:solidFill>
            </a:endParaRPr>
          </a:p>
        </p:txBody>
      </p:sp>
    </p:spTree>
    <p:extLst>
      <p:ext uri="{BB962C8B-B14F-4D97-AF65-F5344CB8AC3E}">
        <p14:creationId xmlns:p14="http://schemas.microsoft.com/office/powerpoint/2010/main" val="32538500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18</a:t>
            </a:fld>
            <a:endParaRPr lang="en-US"/>
          </a:p>
        </p:txBody>
      </p:sp>
      <p:sp>
        <p:nvSpPr>
          <p:cNvPr id="4" name="TextBox 3"/>
          <p:cNvSpPr txBox="1"/>
          <p:nvPr/>
        </p:nvSpPr>
        <p:spPr>
          <a:xfrm>
            <a:off x="2362200" y="1905000"/>
            <a:ext cx="5562600" cy="584775"/>
          </a:xfrm>
          <a:prstGeom prst="rect">
            <a:avLst/>
          </a:prstGeom>
          <a:noFill/>
        </p:spPr>
        <p:txBody>
          <a:bodyPr wrap="square" rtlCol="0">
            <a:spAutoFit/>
          </a:bodyPr>
          <a:lstStyle/>
          <a:p>
            <a:r>
              <a:rPr lang="en-US" sz="3200" b="1" dirty="0" smtClean="0">
                <a:solidFill>
                  <a:srgbClr val="FF0000"/>
                </a:solidFill>
                <a:latin typeface="Times New Roman" panose="02020603050405020304" pitchFamily="18" charset="0"/>
                <a:cs typeface="Times New Roman" panose="02020603050405020304" pitchFamily="18" charset="0"/>
              </a:rPr>
              <a:t>            Backup Slides:</a:t>
            </a:r>
            <a:endParaRPr lang="en-US" sz="3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0765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BA432B3F-801D-5549-823B-0F49F1C2F577}" type="slidenum">
              <a:rPr lang="es-ES" smtClean="0"/>
              <a:t>19</a:t>
            </a:fld>
            <a:endParaRPr lang="es-ES"/>
          </a:p>
        </p:txBody>
      </p:sp>
      <p:sp>
        <p:nvSpPr>
          <p:cNvPr id="3" name="Marcador de pie de página 2"/>
          <p:cNvSpPr>
            <a:spLocks noGrp="1"/>
          </p:cNvSpPr>
          <p:nvPr>
            <p:ph type="ftr" sz="quarter" idx="4294967295"/>
          </p:nvPr>
        </p:nvSpPr>
        <p:spPr>
          <a:xfrm rot="16200000">
            <a:off x="-3039103" y="3560341"/>
            <a:ext cx="6324602" cy="270719"/>
          </a:xfrm>
        </p:spPr>
        <p:txBody>
          <a:bodyPr/>
          <a:lstStyle/>
          <a:p>
            <a:r>
              <a:rPr lang="es-ES"/>
              <a:t>Hartmut Sadrozinski, “UFSD ASICs" , June 3, 2022</a:t>
            </a:r>
            <a:endParaRPr lang="es-ES" dirty="0"/>
          </a:p>
        </p:txBody>
      </p:sp>
      <p:sp>
        <p:nvSpPr>
          <p:cNvPr id="36" name="Text Placeholder 35"/>
          <p:cNvSpPr>
            <a:spLocks noGrp="1"/>
          </p:cNvSpPr>
          <p:nvPr>
            <p:ph type="body" sz="quarter" idx="15"/>
          </p:nvPr>
        </p:nvSpPr>
        <p:spPr>
          <a:xfrm>
            <a:off x="283183" y="0"/>
            <a:ext cx="8860817" cy="560070"/>
          </a:xfrm>
        </p:spPr>
        <p:txBody>
          <a:bodyPr/>
          <a:lstStyle/>
          <a:p>
            <a:r>
              <a:rPr lang="en-US" sz="2800" b="1" dirty="0">
                <a:solidFill>
                  <a:srgbClr val="002060"/>
                </a:solidFill>
                <a:latin typeface="Arial" panose="020B0604020202020204" pitchFamily="34" charset="0"/>
                <a:cs typeface="Arial" panose="020B0604020202020204" pitchFamily="34" charset="0"/>
              </a:rPr>
              <a:t>Low-Gain Avalanche Detectors (LGAD)</a:t>
            </a:r>
          </a:p>
        </p:txBody>
      </p:sp>
      <p:grpSp>
        <p:nvGrpSpPr>
          <p:cNvPr id="4" name="Group 3"/>
          <p:cNvGrpSpPr/>
          <p:nvPr/>
        </p:nvGrpSpPr>
        <p:grpSpPr>
          <a:xfrm>
            <a:off x="592130" y="2097235"/>
            <a:ext cx="2966410" cy="2083133"/>
            <a:chOff x="839780" y="3792685"/>
            <a:chExt cx="3296610" cy="2083133"/>
          </a:xfrm>
        </p:grpSpPr>
        <p:grpSp>
          <p:nvGrpSpPr>
            <p:cNvPr id="5" name="Group 4"/>
            <p:cNvGrpSpPr/>
            <p:nvPr/>
          </p:nvGrpSpPr>
          <p:grpSpPr>
            <a:xfrm>
              <a:off x="839780" y="3851755"/>
              <a:ext cx="3296610" cy="2024063"/>
              <a:chOff x="839780" y="3851755"/>
              <a:chExt cx="3296610" cy="2024063"/>
            </a:xfrm>
          </p:grpSpPr>
          <p:pic>
            <p:nvPicPr>
              <p:cNvPr id="21" name="Picture 22" descr="APD_Fi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780" y="3851755"/>
                <a:ext cx="3296610"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22" descr="APD_Fig1"/>
              <p:cNvPicPr>
                <a:picLocks noChangeAspect="1" noChangeArrowheads="1"/>
              </p:cNvPicPr>
              <p:nvPr/>
            </p:nvPicPr>
            <p:blipFill rotWithShape="1">
              <a:blip r:embed="rId2">
                <a:extLst>
                  <a:ext uri="{28A0092B-C50C-407E-A947-70E740481C1C}">
                    <a14:useLocalDpi xmlns:a14="http://schemas.microsoft.com/office/drawing/2010/main" val="0"/>
                  </a:ext>
                </a:extLst>
              </a:blip>
              <a:srcRect l="3433" t="20055" r="35578" b="64776"/>
              <a:stretch/>
            </p:blipFill>
            <p:spPr bwMode="auto">
              <a:xfrm>
                <a:off x="1623060" y="4036375"/>
                <a:ext cx="2010568" cy="30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Line 32"/>
            <p:cNvSpPr>
              <a:spLocks noChangeShapeType="1"/>
            </p:cNvSpPr>
            <p:nvPr/>
          </p:nvSpPr>
          <p:spPr bwMode="auto">
            <a:xfrm flipH="1" flipV="1">
              <a:off x="3764099" y="3792685"/>
              <a:ext cx="677" cy="892032"/>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23" name="Line 33"/>
            <p:cNvSpPr>
              <a:spLocks noChangeShapeType="1"/>
            </p:cNvSpPr>
            <p:nvPr/>
          </p:nvSpPr>
          <p:spPr bwMode="auto">
            <a:xfrm flipH="1">
              <a:off x="3755304" y="4939583"/>
              <a:ext cx="8795" cy="783006"/>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24" name="AutoShape 34"/>
            <p:cNvSpPr>
              <a:spLocks noChangeArrowheads="1"/>
            </p:cNvSpPr>
            <p:nvPr/>
          </p:nvSpPr>
          <p:spPr bwMode="auto">
            <a:xfrm>
              <a:off x="3405764" y="4706909"/>
              <a:ext cx="730626" cy="254866"/>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prstDash val="sysDot"/>
                  <a:round/>
                  <a:headEnd/>
                  <a:tailEnd/>
                </a14:hiddenLine>
              </a:ext>
            </a:extLst>
          </p:spPr>
          <p:txBody>
            <a:bodyPr anchor="ctr"/>
            <a:lstStyle/>
            <a:p>
              <a:pPr algn="ctr"/>
              <a:r>
                <a:rPr lang="es-ES" sz="700" b="1">
                  <a:solidFill>
                    <a:srgbClr val="000000"/>
                  </a:solidFill>
                </a:rPr>
                <a:t>285 um</a:t>
              </a:r>
              <a:endParaRPr lang="en-GB" sz="700"/>
            </a:p>
          </p:txBody>
        </p:sp>
      </p:grpSp>
      <p:sp>
        <p:nvSpPr>
          <p:cNvPr id="14" name="Rectangle 13"/>
          <p:cNvSpPr/>
          <p:nvPr/>
        </p:nvSpPr>
        <p:spPr>
          <a:xfrm>
            <a:off x="3846764" y="1941316"/>
            <a:ext cx="1887286" cy="1292662"/>
          </a:xfrm>
          <a:prstGeom prst="rect">
            <a:avLst/>
          </a:prstGeom>
        </p:spPr>
        <p:txBody>
          <a:bodyPr wrap="square">
            <a:spAutoFit/>
          </a:bodyPr>
          <a:lstStyle/>
          <a:p>
            <a:r>
              <a:rPr lang="en-US" sz="1600" dirty="0"/>
              <a:t>Create </a:t>
            </a:r>
            <a:r>
              <a:rPr lang="en-US" sz="1600" b="1" dirty="0">
                <a:solidFill>
                  <a:srgbClr val="C00000"/>
                </a:solidFill>
              </a:rPr>
              <a:t>high field </a:t>
            </a:r>
          </a:p>
          <a:p>
            <a:r>
              <a:rPr lang="en-US" sz="1600" dirty="0"/>
              <a:t>by introducing </a:t>
            </a:r>
          </a:p>
          <a:p>
            <a:r>
              <a:rPr lang="en-US" sz="1600" b="1" dirty="0">
                <a:solidFill>
                  <a:schemeClr val="accent1"/>
                </a:solidFill>
              </a:rPr>
              <a:t>gain layer  </a:t>
            </a:r>
          </a:p>
          <a:p>
            <a:r>
              <a:rPr lang="en-US" sz="1600" dirty="0">
                <a:solidFill>
                  <a:srgbClr val="002060"/>
                </a:solidFill>
              </a:rPr>
              <a:t>to increase signal</a:t>
            </a:r>
          </a:p>
          <a:p>
            <a:endParaRPr lang="en-US" dirty="0">
              <a:solidFill>
                <a:srgbClr val="C00000"/>
              </a:solidFill>
            </a:endParaRPr>
          </a:p>
        </p:txBody>
      </p:sp>
      <p:grpSp>
        <p:nvGrpSpPr>
          <p:cNvPr id="12" name="Group 11"/>
          <p:cNvGrpSpPr/>
          <p:nvPr/>
        </p:nvGrpSpPr>
        <p:grpSpPr>
          <a:xfrm>
            <a:off x="5916930" y="1729741"/>
            <a:ext cx="2817930" cy="2598420"/>
            <a:chOff x="4834890" y="3253740"/>
            <a:chExt cx="3480870" cy="3075535"/>
          </a:xfrm>
        </p:grpSpPr>
        <p:pic>
          <p:nvPicPr>
            <p:cNvPr id="2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579" r="5660" b="3419"/>
            <a:stretch/>
          </p:blipFill>
          <p:spPr bwMode="auto">
            <a:xfrm>
              <a:off x="4834890" y="3253740"/>
              <a:ext cx="3480870" cy="307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7600950" y="3817620"/>
              <a:ext cx="699230" cy="1954530"/>
              <a:chOff x="7600950" y="3817620"/>
              <a:chExt cx="699230" cy="1954530"/>
            </a:xfrm>
          </p:grpSpPr>
          <p:cxnSp>
            <p:nvCxnSpPr>
              <p:cNvPr id="7" name="Straight Arrow Connector 6"/>
              <p:cNvCxnSpPr/>
              <p:nvPr/>
            </p:nvCxnSpPr>
            <p:spPr>
              <a:xfrm>
                <a:off x="7955280" y="3817620"/>
                <a:ext cx="11430" cy="195453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600950" y="4617720"/>
                <a:ext cx="699230" cy="246221"/>
              </a:xfrm>
              <a:prstGeom prst="rect">
                <a:avLst/>
              </a:prstGeom>
              <a:solidFill>
                <a:schemeClr val="bg1"/>
              </a:solidFill>
            </p:spPr>
            <p:txBody>
              <a:bodyPr wrap="none" rtlCol="0">
                <a:spAutoFit/>
              </a:bodyPr>
              <a:lstStyle/>
              <a:p>
                <a:r>
                  <a:rPr lang="en-US" sz="1000" b="1" dirty="0"/>
                  <a:t> &lt; 50 um</a:t>
                </a:r>
              </a:p>
            </p:txBody>
          </p:sp>
        </p:grpSp>
      </p:grpSp>
      <p:sp>
        <p:nvSpPr>
          <p:cNvPr id="6" name="Right Arrow 5"/>
          <p:cNvSpPr/>
          <p:nvPr/>
        </p:nvSpPr>
        <p:spPr>
          <a:xfrm>
            <a:off x="4171950" y="3009900"/>
            <a:ext cx="1447800" cy="190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4037264" y="3351016"/>
            <a:ext cx="1887286" cy="830997"/>
          </a:xfrm>
          <a:prstGeom prst="rect">
            <a:avLst/>
          </a:prstGeom>
        </p:spPr>
        <p:txBody>
          <a:bodyPr wrap="square">
            <a:spAutoFit/>
          </a:bodyPr>
          <a:lstStyle/>
          <a:p>
            <a:r>
              <a:rPr lang="en-US" sz="1600" dirty="0"/>
              <a:t>Reduce t</a:t>
            </a:r>
            <a:r>
              <a:rPr lang="en-US" sz="1600" b="1" dirty="0"/>
              <a:t>hickness</a:t>
            </a:r>
            <a:r>
              <a:rPr lang="en-US" sz="1600" dirty="0"/>
              <a:t> </a:t>
            </a:r>
          </a:p>
          <a:p>
            <a:r>
              <a:rPr lang="en-US" sz="1600" dirty="0"/>
              <a:t>to decrease </a:t>
            </a:r>
          </a:p>
          <a:p>
            <a:r>
              <a:rPr lang="en-US" sz="1600" b="1" dirty="0"/>
              <a:t>rise time</a:t>
            </a:r>
          </a:p>
        </p:txBody>
      </p:sp>
      <p:cxnSp>
        <p:nvCxnSpPr>
          <p:cNvPr id="10" name="Straight Arrow Connector 9"/>
          <p:cNvCxnSpPr/>
          <p:nvPr/>
        </p:nvCxnSpPr>
        <p:spPr>
          <a:xfrm flipV="1">
            <a:off x="5010150" y="2457450"/>
            <a:ext cx="2228850" cy="1905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695950" y="2076450"/>
            <a:ext cx="190500" cy="2286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3077144" y="4981696"/>
            <a:ext cx="5868736" cy="369332"/>
          </a:xfrm>
          <a:prstGeom prst="rect">
            <a:avLst/>
          </a:prstGeom>
        </p:spPr>
        <p:txBody>
          <a:bodyPr wrap="square">
            <a:spAutoFit/>
          </a:bodyPr>
          <a:lstStyle/>
          <a:p>
            <a:pPr algn="ctr"/>
            <a:r>
              <a:rPr lang="en-US" sz="1800" b="1" dirty="0"/>
              <a:t>LGAD have large and fast signals</a:t>
            </a:r>
          </a:p>
        </p:txBody>
      </p:sp>
      <p:sp>
        <p:nvSpPr>
          <p:cNvPr id="37" name="Rectangle 36"/>
          <p:cNvSpPr/>
          <p:nvPr/>
        </p:nvSpPr>
        <p:spPr>
          <a:xfrm>
            <a:off x="7306066" y="1617762"/>
            <a:ext cx="692818" cy="307777"/>
          </a:xfrm>
          <a:prstGeom prst="rect">
            <a:avLst/>
          </a:prstGeom>
        </p:spPr>
        <p:txBody>
          <a:bodyPr wrap="none">
            <a:spAutoFit/>
          </a:bodyPr>
          <a:lstStyle/>
          <a:p>
            <a:r>
              <a:rPr lang="en-US" b="1" dirty="0"/>
              <a:t>LGAD</a:t>
            </a:r>
            <a:endParaRPr lang="en-US" dirty="0"/>
          </a:p>
        </p:txBody>
      </p:sp>
      <p:sp>
        <p:nvSpPr>
          <p:cNvPr id="43" name="Rectangle 42"/>
          <p:cNvSpPr/>
          <p:nvPr/>
        </p:nvSpPr>
        <p:spPr>
          <a:xfrm>
            <a:off x="1400566" y="1617762"/>
            <a:ext cx="1050288" cy="307777"/>
          </a:xfrm>
          <a:prstGeom prst="rect">
            <a:avLst/>
          </a:prstGeom>
        </p:spPr>
        <p:txBody>
          <a:bodyPr wrap="none">
            <a:spAutoFit/>
          </a:bodyPr>
          <a:lstStyle/>
          <a:p>
            <a:r>
              <a:rPr lang="en-US" b="1" dirty="0"/>
              <a:t>N-in-p PIN</a:t>
            </a:r>
            <a:endParaRPr lang="en-US" dirty="0"/>
          </a:p>
        </p:txBody>
      </p:sp>
      <p:sp>
        <p:nvSpPr>
          <p:cNvPr id="38" name="Rectangle 37"/>
          <p:cNvSpPr/>
          <p:nvPr/>
        </p:nvSpPr>
        <p:spPr>
          <a:xfrm>
            <a:off x="494142" y="5493456"/>
            <a:ext cx="8267700" cy="954107"/>
          </a:xfrm>
          <a:prstGeom prst="rect">
            <a:avLst/>
          </a:prstGeom>
        </p:spPr>
        <p:txBody>
          <a:bodyPr wrap="square">
            <a:spAutoFit/>
          </a:bodyPr>
          <a:lstStyle/>
          <a:p>
            <a:r>
              <a:rPr lang="en-GB" dirty="0"/>
              <a:t>G. Pellegrini </a:t>
            </a:r>
            <a:r>
              <a:rPr lang="en-GB" i="1" dirty="0"/>
              <a:t>et al.</a:t>
            </a:r>
            <a:r>
              <a:rPr lang="en-GB" dirty="0"/>
              <a:t>, Technology developments and first measurements of LGAD for high energy physics applications, </a:t>
            </a:r>
            <a:r>
              <a:rPr lang="en-GB" dirty="0" err="1"/>
              <a:t>Nucl</a:t>
            </a:r>
            <a:r>
              <a:rPr lang="en-GB" dirty="0"/>
              <a:t>. </a:t>
            </a:r>
            <a:r>
              <a:rPr lang="en-GB" dirty="0" err="1"/>
              <a:t>Instrum</a:t>
            </a:r>
            <a:r>
              <a:rPr lang="en-GB" dirty="0"/>
              <a:t>. Meth. A765 (2014) 12 – 16.</a:t>
            </a:r>
          </a:p>
          <a:p>
            <a:r>
              <a:rPr lang="en-US" dirty="0"/>
              <a:t>H.F.-W. Sadrozinski, A. </a:t>
            </a:r>
            <a:r>
              <a:rPr lang="en-US" dirty="0" err="1"/>
              <a:t>Seiden</a:t>
            </a:r>
            <a:r>
              <a:rPr lang="en-US" dirty="0"/>
              <a:t> and N. Cartiglia, 4D tracking with ultra-fast silicon detectors, 2018 Rep. </a:t>
            </a:r>
            <a:r>
              <a:rPr lang="en-US" dirty="0" err="1"/>
              <a:t>Prog</a:t>
            </a:r>
            <a:r>
              <a:rPr lang="en-US" dirty="0"/>
              <a:t>. Phys. 81 026101.</a:t>
            </a:r>
          </a:p>
        </p:txBody>
      </p:sp>
      <p:sp>
        <p:nvSpPr>
          <p:cNvPr id="8" name="Rectangle 7"/>
          <p:cNvSpPr/>
          <p:nvPr/>
        </p:nvSpPr>
        <p:spPr>
          <a:xfrm>
            <a:off x="921689" y="977682"/>
            <a:ext cx="7412607" cy="338554"/>
          </a:xfrm>
          <a:prstGeom prst="rect">
            <a:avLst/>
          </a:prstGeom>
        </p:spPr>
        <p:txBody>
          <a:bodyPr wrap="none">
            <a:spAutoFit/>
          </a:bodyPr>
          <a:lstStyle/>
          <a:p>
            <a:r>
              <a:rPr lang="en-US" sz="1600" b="1" dirty="0"/>
              <a:t>“Simple” extension of silicon detector results in perfect  sensor for timing</a:t>
            </a:r>
            <a:endParaRPr lang="en-US" sz="1600" dirty="0"/>
          </a:p>
        </p:txBody>
      </p:sp>
    </p:spTree>
    <p:extLst>
      <p:ext uri="{BB962C8B-B14F-4D97-AF65-F5344CB8AC3E}">
        <p14:creationId xmlns:p14="http://schemas.microsoft.com/office/powerpoint/2010/main" val="4228810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 descr="UFSD_RESMDD14 2.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38250"/>
            <a:ext cx="5867400" cy="23463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1267" name="Picture 2" descr="UFSD_RESMDD14 3.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629025"/>
            <a:ext cx="6107113"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Box 3"/>
          <p:cNvSpPr txBox="1">
            <a:spLocks noChangeArrowheads="1"/>
          </p:cNvSpPr>
          <p:nvPr/>
        </p:nvSpPr>
        <p:spPr bwMode="auto">
          <a:xfrm>
            <a:off x="1273175" y="228600"/>
            <a:ext cx="6308725"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FA00FA"/>
                </a:solidFill>
                <a:latin typeface="Times New Roman" panose="02020603050405020304" pitchFamily="18" charset="0"/>
                <a:ea typeface="MS PGothic" panose="020B0600070205080204" pitchFamily="34" charset="-128"/>
              </a:defRPr>
            </a:lvl1pPr>
            <a:lvl2pPr marL="742950" indent="-285750">
              <a:defRPr sz="2400">
                <a:solidFill>
                  <a:srgbClr val="FA00FA"/>
                </a:solidFill>
                <a:latin typeface="Times New Roman" panose="02020603050405020304" pitchFamily="18" charset="0"/>
                <a:ea typeface="MS PGothic" panose="020B0600070205080204" pitchFamily="34" charset="-128"/>
              </a:defRPr>
            </a:lvl2pPr>
            <a:lvl3pPr marL="1143000" indent="-228600">
              <a:defRPr sz="2400">
                <a:solidFill>
                  <a:srgbClr val="FA00FA"/>
                </a:solidFill>
                <a:latin typeface="Times New Roman" panose="02020603050405020304" pitchFamily="18" charset="0"/>
                <a:ea typeface="MS PGothic" panose="020B0600070205080204" pitchFamily="34" charset="-128"/>
              </a:defRPr>
            </a:lvl3pPr>
            <a:lvl4pPr marL="1600200" indent="-228600">
              <a:defRPr sz="2400">
                <a:solidFill>
                  <a:srgbClr val="FA00FA"/>
                </a:solidFill>
                <a:latin typeface="Times New Roman" panose="02020603050405020304" pitchFamily="18" charset="0"/>
                <a:ea typeface="MS PGothic" panose="020B0600070205080204" pitchFamily="34" charset="-128"/>
              </a:defRPr>
            </a:lvl4pPr>
            <a:lvl5pPr marL="2057400" indent="-228600">
              <a:defRPr sz="2400">
                <a:solidFill>
                  <a:srgbClr val="FA00FA"/>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9pPr>
          </a:lstStyle>
          <a:p>
            <a:r>
              <a:rPr lang="en-US" b="1" dirty="0">
                <a:solidFill>
                  <a:srgbClr val="2E34A2"/>
                </a:solidFill>
              </a:rPr>
              <a:t>   </a:t>
            </a:r>
            <a:r>
              <a:rPr lang="en-US" sz="2800" b="1" dirty="0">
                <a:solidFill>
                  <a:srgbClr val="2E34A2"/>
                </a:solidFill>
              </a:rPr>
              <a:t>Detector Thickness and Signal Shapes</a:t>
            </a:r>
          </a:p>
        </p:txBody>
      </p:sp>
      <p:sp>
        <p:nvSpPr>
          <p:cNvPr id="11269" name="TextBox 4"/>
          <p:cNvSpPr txBox="1">
            <a:spLocks noChangeArrowheads="1"/>
          </p:cNvSpPr>
          <p:nvPr/>
        </p:nvSpPr>
        <p:spPr bwMode="auto">
          <a:xfrm>
            <a:off x="533400" y="5497513"/>
            <a:ext cx="5335588" cy="10156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FA00FA"/>
                </a:solidFill>
                <a:latin typeface="Times New Roman" panose="02020603050405020304" pitchFamily="18" charset="0"/>
                <a:ea typeface="MS PGothic" panose="020B0600070205080204" pitchFamily="34" charset="-128"/>
              </a:defRPr>
            </a:lvl1pPr>
            <a:lvl2pPr marL="742950" indent="-285750">
              <a:defRPr sz="2400">
                <a:solidFill>
                  <a:srgbClr val="FA00FA"/>
                </a:solidFill>
                <a:latin typeface="Times New Roman" panose="02020603050405020304" pitchFamily="18" charset="0"/>
                <a:ea typeface="MS PGothic" panose="020B0600070205080204" pitchFamily="34" charset="-128"/>
              </a:defRPr>
            </a:lvl2pPr>
            <a:lvl3pPr marL="1143000" indent="-228600">
              <a:defRPr sz="2400">
                <a:solidFill>
                  <a:srgbClr val="FA00FA"/>
                </a:solidFill>
                <a:latin typeface="Times New Roman" panose="02020603050405020304" pitchFamily="18" charset="0"/>
                <a:ea typeface="MS PGothic" panose="020B0600070205080204" pitchFamily="34" charset="-128"/>
              </a:defRPr>
            </a:lvl3pPr>
            <a:lvl4pPr marL="1600200" indent="-228600">
              <a:defRPr sz="2400">
                <a:solidFill>
                  <a:srgbClr val="FA00FA"/>
                </a:solidFill>
                <a:latin typeface="Times New Roman" panose="02020603050405020304" pitchFamily="18" charset="0"/>
                <a:ea typeface="MS PGothic" panose="020B0600070205080204" pitchFamily="34" charset="-128"/>
              </a:defRPr>
            </a:lvl4pPr>
            <a:lvl5pPr marL="2057400" indent="-228600">
              <a:defRPr sz="2400">
                <a:solidFill>
                  <a:srgbClr val="FA00FA"/>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9pPr>
          </a:lstStyle>
          <a:p>
            <a:r>
              <a:rPr lang="en-US" sz="2000" b="1" dirty="0">
                <a:solidFill>
                  <a:srgbClr val="FF0000"/>
                </a:solidFill>
              </a:rPr>
              <a:t>Typical signal characteristics versus detector </a:t>
            </a:r>
            <a:r>
              <a:rPr lang="en-US" sz="2000" b="1" dirty="0" smtClean="0">
                <a:solidFill>
                  <a:srgbClr val="FF0000"/>
                </a:solidFill>
              </a:rPr>
              <a:t>thickness for silicon </a:t>
            </a:r>
            <a:r>
              <a:rPr lang="en-US" sz="2000" b="1" dirty="0">
                <a:solidFill>
                  <a:srgbClr val="FF0000"/>
                </a:solidFill>
              </a:rPr>
              <a:t>detector with saturated drift velocity.</a:t>
            </a:r>
          </a:p>
        </p:txBody>
      </p:sp>
      <p:sp>
        <p:nvSpPr>
          <p:cNvPr id="11270" name="TextBox 6"/>
          <p:cNvSpPr txBox="1">
            <a:spLocks noChangeArrowheads="1"/>
          </p:cNvSpPr>
          <p:nvPr/>
        </p:nvSpPr>
        <p:spPr bwMode="auto">
          <a:xfrm>
            <a:off x="6172200" y="1627336"/>
            <a:ext cx="2667000" cy="132343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FA00FA"/>
                </a:solidFill>
                <a:latin typeface="Times New Roman" panose="02020603050405020304" pitchFamily="18" charset="0"/>
                <a:ea typeface="MS PGothic" panose="020B0600070205080204" pitchFamily="34" charset="-128"/>
              </a:defRPr>
            </a:lvl1pPr>
            <a:lvl2pPr marL="742950" indent="-285750">
              <a:defRPr sz="2400">
                <a:solidFill>
                  <a:srgbClr val="FA00FA"/>
                </a:solidFill>
                <a:latin typeface="Times New Roman" panose="02020603050405020304" pitchFamily="18" charset="0"/>
                <a:ea typeface="MS PGothic" panose="020B0600070205080204" pitchFamily="34" charset="-128"/>
              </a:defRPr>
            </a:lvl2pPr>
            <a:lvl3pPr marL="1143000" indent="-228600">
              <a:defRPr sz="2400">
                <a:solidFill>
                  <a:srgbClr val="FA00FA"/>
                </a:solidFill>
                <a:latin typeface="Times New Roman" panose="02020603050405020304" pitchFamily="18" charset="0"/>
                <a:ea typeface="MS PGothic" panose="020B0600070205080204" pitchFamily="34" charset="-128"/>
              </a:defRPr>
            </a:lvl3pPr>
            <a:lvl4pPr marL="1600200" indent="-228600">
              <a:defRPr sz="2400">
                <a:solidFill>
                  <a:srgbClr val="FA00FA"/>
                </a:solidFill>
                <a:latin typeface="Times New Roman" panose="02020603050405020304" pitchFamily="18" charset="0"/>
                <a:ea typeface="MS PGothic" panose="020B0600070205080204" pitchFamily="34" charset="-128"/>
              </a:defRPr>
            </a:lvl4pPr>
            <a:lvl5pPr marL="2057400" indent="-228600">
              <a:defRPr sz="2400">
                <a:solidFill>
                  <a:srgbClr val="FA00FA"/>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9pPr>
          </a:lstStyle>
          <a:p>
            <a:r>
              <a:rPr lang="en-US" sz="2000" dirty="0">
                <a:solidFill>
                  <a:srgbClr val="3333FF"/>
                </a:solidFill>
              </a:rPr>
              <a:t>Conventional </a:t>
            </a:r>
            <a:r>
              <a:rPr lang="en-US" sz="2000" dirty="0" smtClean="0">
                <a:solidFill>
                  <a:srgbClr val="3333FF"/>
                </a:solidFill>
              </a:rPr>
              <a:t>silicon detector</a:t>
            </a:r>
            <a:r>
              <a:rPr lang="en-US" sz="2000" dirty="0">
                <a:solidFill>
                  <a:srgbClr val="3333FF"/>
                </a:solidFill>
              </a:rPr>
              <a:t>:  Rise time similar for thick and thin, same slew rate.</a:t>
            </a:r>
          </a:p>
        </p:txBody>
      </p:sp>
      <p:sp>
        <p:nvSpPr>
          <p:cNvPr id="11271" name="TextBox 7"/>
          <p:cNvSpPr txBox="1">
            <a:spLocks noChangeArrowheads="1"/>
          </p:cNvSpPr>
          <p:nvPr/>
        </p:nvSpPr>
        <p:spPr bwMode="auto">
          <a:xfrm>
            <a:off x="6172200" y="3132792"/>
            <a:ext cx="2971800" cy="3477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rgbClr val="FA00FA"/>
                </a:solidFill>
                <a:latin typeface="Times New Roman" panose="02020603050405020304" pitchFamily="18" charset="0"/>
                <a:ea typeface="MS PGothic" panose="020B0600070205080204" pitchFamily="34" charset="-128"/>
              </a:defRPr>
            </a:lvl1pPr>
            <a:lvl2pPr marL="742950" indent="-285750">
              <a:defRPr sz="2400">
                <a:solidFill>
                  <a:srgbClr val="FA00FA"/>
                </a:solidFill>
                <a:latin typeface="Times New Roman" panose="02020603050405020304" pitchFamily="18" charset="0"/>
                <a:ea typeface="MS PGothic" panose="020B0600070205080204" pitchFamily="34" charset="-128"/>
              </a:defRPr>
            </a:lvl2pPr>
            <a:lvl3pPr marL="1143000" indent="-228600">
              <a:defRPr sz="2400">
                <a:solidFill>
                  <a:srgbClr val="FA00FA"/>
                </a:solidFill>
                <a:latin typeface="Times New Roman" panose="02020603050405020304" pitchFamily="18" charset="0"/>
                <a:ea typeface="MS PGothic" panose="020B0600070205080204" pitchFamily="34" charset="-128"/>
              </a:defRPr>
            </a:lvl3pPr>
            <a:lvl4pPr marL="1600200" indent="-228600">
              <a:defRPr sz="2400">
                <a:solidFill>
                  <a:srgbClr val="FA00FA"/>
                </a:solidFill>
                <a:latin typeface="Times New Roman" panose="02020603050405020304" pitchFamily="18" charset="0"/>
                <a:ea typeface="MS PGothic" panose="020B0600070205080204" pitchFamily="34" charset="-128"/>
              </a:defRPr>
            </a:lvl4pPr>
            <a:lvl5pPr marL="2057400" indent="-228600">
              <a:defRPr sz="2400">
                <a:solidFill>
                  <a:srgbClr val="FA00FA"/>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9pPr>
          </a:lstStyle>
          <a:p>
            <a:r>
              <a:rPr lang="en-US" sz="2000" dirty="0">
                <a:solidFill>
                  <a:srgbClr val="3333FF"/>
                </a:solidFill>
              </a:rPr>
              <a:t>Detector with  a gain of 20:  Rise time (and slew-rate) are different for thick versus thin.  Rise time ~ electron collection time, is proportional to the detector thickness</a:t>
            </a:r>
            <a:r>
              <a:rPr lang="en-US" sz="2000" dirty="0" smtClean="0">
                <a:solidFill>
                  <a:srgbClr val="3333FF"/>
                </a:solidFill>
              </a:rPr>
              <a:t>. Makes thin detector better choice for timing. ATAR choice:120 microns. Results in ~ 1.5 </a:t>
            </a:r>
            <a:r>
              <a:rPr lang="en-US" sz="2000" dirty="0" err="1" smtClean="0">
                <a:solidFill>
                  <a:srgbClr val="3333FF"/>
                </a:solidFill>
              </a:rPr>
              <a:t>nsec</a:t>
            </a:r>
            <a:r>
              <a:rPr lang="en-US" sz="2000" dirty="0" smtClean="0">
                <a:solidFill>
                  <a:srgbClr val="3333FF"/>
                </a:solidFill>
              </a:rPr>
              <a:t> pulse rise-time.</a:t>
            </a:r>
            <a:endParaRPr lang="en-US" sz="2000" dirty="0">
              <a:solidFill>
                <a:srgbClr val="3333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469552" y="1310641"/>
            <a:ext cx="6683867" cy="4343400"/>
            <a:chOff x="1469552" y="1310641"/>
            <a:chExt cx="6683867" cy="4343400"/>
          </a:xfrm>
        </p:grpSpPr>
        <p:grpSp>
          <p:nvGrpSpPr>
            <p:cNvPr id="16" name="Group 15"/>
            <p:cNvGrpSpPr/>
            <p:nvPr/>
          </p:nvGrpSpPr>
          <p:grpSpPr>
            <a:xfrm>
              <a:off x="1469552" y="1310641"/>
              <a:ext cx="6683867" cy="4343400"/>
              <a:chOff x="1469533" y="1219201"/>
              <a:chExt cx="6683867" cy="4343400"/>
            </a:xfrm>
          </p:grpSpPr>
          <p:grpSp>
            <p:nvGrpSpPr>
              <p:cNvPr id="12" name="Group 11"/>
              <p:cNvGrpSpPr/>
              <p:nvPr/>
            </p:nvGrpSpPr>
            <p:grpSpPr>
              <a:xfrm>
                <a:off x="1469533" y="1219201"/>
                <a:ext cx="6683867" cy="4343400"/>
                <a:chOff x="1676400" y="948779"/>
                <a:chExt cx="5692876" cy="3699421"/>
              </a:xfrm>
            </p:grpSpPr>
            <p:grpSp>
              <p:nvGrpSpPr>
                <p:cNvPr id="11" name="Group 10"/>
                <p:cNvGrpSpPr/>
                <p:nvPr/>
              </p:nvGrpSpPr>
              <p:grpSpPr>
                <a:xfrm>
                  <a:off x="1676400" y="948779"/>
                  <a:ext cx="5692876" cy="3699421"/>
                  <a:chOff x="1676400" y="948779"/>
                  <a:chExt cx="5692876" cy="3699421"/>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6400" y="948779"/>
                    <a:ext cx="5692876" cy="3699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4-Point Star 3"/>
                  <p:cNvSpPr/>
                  <p:nvPr/>
                </p:nvSpPr>
                <p:spPr>
                  <a:xfrm>
                    <a:off x="2632773" y="3768798"/>
                    <a:ext cx="91440" cy="91440"/>
                  </a:xfrm>
                  <a:prstGeom prst="star4">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Curved Right Arrow 7"/>
                <p:cNvSpPr/>
                <p:nvPr/>
              </p:nvSpPr>
              <p:spPr>
                <a:xfrm>
                  <a:off x="5943600" y="1447800"/>
                  <a:ext cx="304800" cy="914400"/>
                </a:xfrm>
                <a:prstGeom prst="curved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TextBox 8"/>
                <p:cNvSpPr txBox="1"/>
                <p:nvPr/>
              </p:nvSpPr>
              <p:spPr>
                <a:xfrm>
                  <a:off x="6174914" y="1676400"/>
                  <a:ext cx="1064086" cy="445644"/>
                </a:xfrm>
                <a:prstGeom prst="rect">
                  <a:avLst/>
                </a:prstGeom>
                <a:noFill/>
              </p:spPr>
              <p:txBody>
                <a:bodyPr wrap="square" rtlCol="0">
                  <a:spAutoFit/>
                </a:bodyPr>
                <a:lstStyle/>
                <a:p>
                  <a:r>
                    <a:rPr lang="en-US" sz="1400" b="1" dirty="0">
                      <a:solidFill>
                        <a:schemeClr val="accent1"/>
                      </a:solidFill>
                    </a:rPr>
                    <a:t>Smaller C</a:t>
                  </a:r>
                </a:p>
                <a:p>
                  <a:r>
                    <a:rPr lang="en-US" sz="1400" b="1" dirty="0">
                      <a:solidFill>
                        <a:schemeClr val="accent1"/>
                      </a:solidFill>
                    </a:rPr>
                    <a:t>Low noise</a:t>
                  </a:r>
                </a:p>
              </p:txBody>
            </p:sp>
            <p:cxnSp>
              <p:nvCxnSpPr>
                <p:cNvPr id="3" name="Straight Arrow Connector 2"/>
                <p:cNvCxnSpPr/>
                <p:nvPr/>
              </p:nvCxnSpPr>
              <p:spPr>
                <a:xfrm flipH="1">
                  <a:off x="4030548" y="2753058"/>
                  <a:ext cx="2537170" cy="87701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rot="20432538">
                  <a:off x="4388132" y="3198159"/>
                  <a:ext cx="1686458" cy="314573"/>
                </a:xfrm>
                <a:prstGeom prst="rect">
                  <a:avLst/>
                </a:prstGeom>
              </p:spPr>
              <p:txBody>
                <a:bodyPr wrap="none">
                  <a:spAutoFit/>
                </a:bodyPr>
                <a:lstStyle/>
                <a:p>
                  <a:r>
                    <a:rPr lang="en-US" sz="1800" b="1" dirty="0">
                      <a:solidFill>
                        <a:srgbClr val="FF0000"/>
                      </a:solidFill>
                    </a:rPr>
                    <a:t>Thinner sensors</a:t>
                  </a:r>
                  <a:endParaRPr lang="en-US" sz="1800" dirty="0">
                    <a:solidFill>
                      <a:srgbClr val="FF0000"/>
                    </a:solidFill>
                  </a:endParaRPr>
                </a:p>
              </p:txBody>
            </p:sp>
          </p:grpSp>
          <p:sp>
            <p:nvSpPr>
              <p:cNvPr id="15" name="TextBox 14"/>
              <p:cNvSpPr txBox="1"/>
              <p:nvPr/>
            </p:nvSpPr>
            <p:spPr>
              <a:xfrm>
                <a:off x="2326641" y="4196080"/>
                <a:ext cx="676934" cy="369332"/>
              </a:xfrm>
              <a:prstGeom prst="rect">
                <a:avLst/>
              </a:prstGeom>
              <a:solidFill>
                <a:schemeClr val="bg1"/>
              </a:solidFill>
            </p:spPr>
            <p:txBody>
              <a:bodyPr wrap="square" rtlCol="0">
                <a:spAutoFit/>
              </a:bodyPr>
              <a:lstStyle/>
              <a:p>
                <a:r>
                  <a:rPr lang="en-US" dirty="0"/>
                  <a:t>2020</a:t>
                </a:r>
              </a:p>
            </p:txBody>
          </p:sp>
        </p:grpSp>
        <p:sp>
          <p:nvSpPr>
            <p:cNvPr id="13" name="4-Point Star 12"/>
            <p:cNvSpPr/>
            <p:nvPr/>
          </p:nvSpPr>
          <p:spPr>
            <a:xfrm>
              <a:off x="3577590" y="4286250"/>
              <a:ext cx="114300" cy="80010"/>
            </a:xfrm>
            <a:prstGeom prst="star4">
              <a:avLst>
                <a:gd name="adj" fmla="val 86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p:cNvSpPr/>
          <p:nvPr/>
        </p:nvSpPr>
        <p:spPr>
          <a:xfrm>
            <a:off x="134470" y="76200"/>
            <a:ext cx="8839200" cy="523220"/>
          </a:xfrm>
          <a:prstGeom prst="rect">
            <a:avLst/>
          </a:prstGeom>
          <a:noFill/>
        </p:spPr>
        <p:txBody>
          <a:bodyPr wrap="square">
            <a:spAutoFit/>
          </a:bodyPr>
          <a:lstStyle/>
          <a:p>
            <a:pPr algn="ctr"/>
            <a:r>
              <a:rPr lang="en-US" sz="2800" b="1" dirty="0">
                <a:solidFill>
                  <a:srgbClr val="002060"/>
                </a:solidFill>
                <a:latin typeface="Arial" panose="020B0604020202020204" pitchFamily="34" charset="0"/>
                <a:cs typeface="Arial" panose="020B0604020202020204" pitchFamily="34" charset="0"/>
              </a:rPr>
              <a:t> </a:t>
            </a:r>
            <a:r>
              <a:rPr lang="en-US" sz="2800" b="1" dirty="0" smtClean="0">
                <a:solidFill>
                  <a:srgbClr val="002060"/>
                </a:solidFill>
                <a:latin typeface="Arial" panose="020B0604020202020204" pitchFamily="34" charset="0"/>
                <a:cs typeface="Arial" panose="020B0604020202020204" pitchFamily="34" charset="0"/>
              </a:rPr>
              <a:t>  </a:t>
            </a:r>
            <a:r>
              <a:rPr lang="en-US" sz="2800" b="1" dirty="0">
                <a:solidFill>
                  <a:srgbClr val="002060"/>
                </a:solidFill>
                <a:latin typeface="Arial" panose="020B0604020202020204" pitchFamily="34" charset="0"/>
                <a:cs typeface="Arial" panose="020B0604020202020204" pitchFamily="34" charset="0"/>
              </a:rPr>
              <a:t>Trend of Time Resolution</a:t>
            </a:r>
            <a:endParaRPr lang="en-US" sz="2800" dirty="0">
              <a:solidFill>
                <a:srgbClr val="002060"/>
              </a:solidFill>
              <a:latin typeface="Arial" panose="020B0604020202020204" pitchFamily="34" charset="0"/>
              <a:cs typeface="Arial" panose="020B0604020202020204" pitchFamily="34" charset="0"/>
            </a:endParaRPr>
          </a:p>
        </p:txBody>
      </p:sp>
      <p:sp>
        <p:nvSpPr>
          <p:cNvPr id="237" name="Slide Number Placeholder 236"/>
          <p:cNvSpPr>
            <a:spLocks noGrp="1"/>
          </p:cNvSpPr>
          <p:nvPr>
            <p:ph type="sldNum" sz="quarter" idx="12"/>
          </p:nvPr>
        </p:nvSpPr>
        <p:spPr/>
        <p:txBody>
          <a:bodyPr/>
          <a:lstStyle/>
          <a:p>
            <a:pPr algn="l"/>
            <a:fld id="{D42BACD5-DBBC-4041-9454-70A8D25A0F7B}" type="slidenum">
              <a:rPr lang="en-US" smtClean="0">
                <a:solidFill>
                  <a:srgbClr val="4F81BD"/>
                </a:solidFill>
              </a:rPr>
              <a:pPr algn="l"/>
              <a:t>20</a:t>
            </a:fld>
            <a:endParaRPr lang="en-US" dirty="0">
              <a:solidFill>
                <a:srgbClr val="4F81BD"/>
              </a:solidFill>
            </a:endParaRPr>
          </a:p>
        </p:txBody>
      </p:sp>
      <p:sp>
        <p:nvSpPr>
          <p:cNvPr id="6" name="Rectangle 5"/>
          <p:cNvSpPr/>
          <p:nvPr/>
        </p:nvSpPr>
        <p:spPr>
          <a:xfrm>
            <a:off x="605790" y="6290348"/>
            <a:ext cx="7898130" cy="276999"/>
          </a:xfrm>
          <a:prstGeom prst="rect">
            <a:avLst/>
          </a:prstGeom>
        </p:spPr>
        <p:txBody>
          <a:bodyPr wrap="square">
            <a:spAutoFit/>
          </a:bodyPr>
          <a:lstStyle/>
          <a:p>
            <a:r>
              <a:rPr lang="en-US" sz="1200" dirty="0"/>
              <a:t>F. </a:t>
            </a:r>
            <a:r>
              <a:rPr lang="en-US" sz="1200" dirty="0" err="1"/>
              <a:t>Cenna</a:t>
            </a:r>
            <a:r>
              <a:rPr lang="en-US" sz="1200" dirty="0"/>
              <a:t>, et al., “Weightfield2:”, NIM A796 (2015) 149</a:t>
            </a:r>
          </a:p>
        </p:txBody>
      </p:sp>
      <p:sp>
        <p:nvSpPr>
          <p:cNvPr id="2" name="Rectangle 1"/>
          <p:cNvSpPr/>
          <p:nvPr/>
        </p:nvSpPr>
        <p:spPr>
          <a:xfrm>
            <a:off x="651510" y="5784860"/>
            <a:ext cx="8241030" cy="338554"/>
          </a:xfrm>
          <a:prstGeom prst="rect">
            <a:avLst/>
          </a:prstGeom>
        </p:spPr>
        <p:txBody>
          <a:bodyPr wrap="square">
            <a:spAutoFit/>
          </a:bodyPr>
          <a:lstStyle/>
          <a:p>
            <a:pPr algn="ctr"/>
            <a:r>
              <a:rPr lang="en-US" sz="1600" b="1" dirty="0">
                <a:solidFill>
                  <a:srgbClr val="FF0000"/>
                </a:solidFill>
              </a:rPr>
              <a:t>The temporal resolution as a function of LGAD thickness is well simulated by WF2</a:t>
            </a:r>
            <a:r>
              <a:rPr lang="en-US" dirty="0"/>
              <a:t>. </a:t>
            </a:r>
          </a:p>
        </p:txBody>
      </p:sp>
      <p:sp>
        <p:nvSpPr>
          <p:cNvPr id="7" name="TextBox 6"/>
          <p:cNvSpPr txBox="1"/>
          <p:nvPr/>
        </p:nvSpPr>
        <p:spPr>
          <a:xfrm>
            <a:off x="2834640" y="4126230"/>
            <a:ext cx="582211" cy="307777"/>
          </a:xfrm>
          <a:prstGeom prst="rect">
            <a:avLst/>
          </a:prstGeom>
          <a:noFill/>
        </p:spPr>
        <p:txBody>
          <a:bodyPr wrap="none" rtlCol="0">
            <a:spAutoFit/>
          </a:bodyPr>
          <a:lstStyle/>
          <a:p>
            <a:r>
              <a:rPr lang="en-US" dirty="0"/>
              <a:t>2017</a:t>
            </a:r>
          </a:p>
        </p:txBody>
      </p:sp>
    </p:spTree>
    <p:extLst>
      <p:ext uri="{BB962C8B-B14F-4D97-AF65-F5344CB8AC3E}">
        <p14:creationId xmlns:p14="http://schemas.microsoft.com/office/powerpoint/2010/main" val="2159697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3</a:t>
            </a:fld>
            <a:endParaRPr lang="en-US"/>
          </a:p>
        </p:txBody>
      </p:sp>
      <p:sp>
        <p:nvSpPr>
          <p:cNvPr id="4" name="TextBox 3"/>
          <p:cNvSpPr txBox="1"/>
          <p:nvPr/>
        </p:nvSpPr>
        <p:spPr>
          <a:xfrm>
            <a:off x="228600" y="457200"/>
            <a:ext cx="8686800" cy="523220"/>
          </a:xfrm>
          <a:prstGeom prst="rect">
            <a:avLst/>
          </a:prstGeom>
          <a:noFill/>
        </p:spPr>
        <p:txBody>
          <a:bodyPr wrap="square" rtlCol="0">
            <a:spAutoFit/>
          </a:bodyPr>
          <a:lstStyle/>
          <a:p>
            <a:r>
              <a:rPr lang="en-US" sz="2800" b="1" dirty="0" smtClean="0">
                <a:solidFill>
                  <a:srgbClr val="FF0000"/>
                </a:solidFill>
                <a:latin typeface="Times New Roman" panose="02020603050405020304" pitchFamily="18" charset="0"/>
                <a:cs typeface="Times New Roman" panose="02020603050405020304" pitchFamily="18" charset="0"/>
              </a:rPr>
              <a:t>                            </a:t>
            </a:r>
            <a:r>
              <a:rPr lang="en-US" sz="2800" b="1" dirty="0" smtClean="0">
                <a:solidFill>
                  <a:srgbClr val="2E34A2"/>
                </a:solidFill>
                <a:latin typeface="Times New Roman" panose="02020603050405020304" pitchFamily="18" charset="0"/>
                <a:cs typeface="Times New Roman" panose="02020603050405020304" pitchFamily="18" charset="0"/>
              </a:rPr>
              <a:t>Sensor Design Issues</a:t>
            </a:r>
            <a:endParaRPr lang="en-US" sz="2800" b="1" dirty="0">
              <a:solidFill>
                <a:srgbClr val="2E34A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609600" y="894191"/>
            <a:ext cx="7543800" cy="5447645"/>
          </a:xfrm>
          <a:prstGeom prst="rect">
            <a:avLst/>
          </a:prstGeom>
          <a:noFill/>
        </p:spPr>
        <p:txBody>
          <a:bodyPr wrap="square" rtlCol="0">
            <a:spAutoFit/>
          </a:bodyPr>
          <a:lstStyle/>
          <a:p>
            <a:endParaRPr lang="en-US" dirty="0" smtClean="0"/>
          </a:p>
          <a:p>
            <a:pPr algn="just"/>
            <a:endParaRPr lang="en-US" dirty="0" smtClean="0"/>
          </a:p>
          <a:p>
            <a:pPr algn="just"/>
            <a:r>
              <a:rPr lang="en-US" sz="2400" dirty="0" smtClean="0">
                <a:solidFill>
                  <a:srgbClr val="2E34A2"/>
                </a:solidFill>
              </a:rPr>
              <a:t>The AC-LGAD strip detector behaves like a ladder network of distributed R’s (from the n+ sheet) and C’s (from the metal readout strip) driven by a current source of the detector. The signal sharing is determined by the impedances of these elements and to minimize the sharing we would like a large sheet resistance for the n+ and a large capacitance of the readout strip to the n+ requiring a thin oxide separating the n+ and the metal strip.  Would however like to minimize the strip capacitance to the back plane.  Also would like to minimize the resistance of the metal strip itself.  These are design considerations for the sensor, which then impact its performance when combined with the electronics.</a:t>
            </a:r>
            <a:endParaRPr lang="en-US" sz="2400" dirty="0">
              <a:solidFill>
                <a:srgbClr val="2E34A2"/>
              </a:solidFill>
            </a:endParaRPr>
          </a:p>
        </p:txBody>
      </p:sp>
    </p:spTree>
    <p:extLst>
      <p:ext uri="{BB962C8B-B14F-4D97-AF65-F5344CB8AC3E}">
        <p14:creationId xmlns:p14="http://schemas.microsoft.com/office/powerpoint/2010/main" val="20894730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71"/>
          <p:cNvGrpSpPr>
            <a:grpSpLocks/>
          </p:cNvGrpSpPr>
          <p:nvPr/>
        </p:nvGrpSpPr>
        <p:grpSpPr bwMode="auto">
          <a:xfrm>
            <a:off x="1249363" y="1216025"/>
            <a:ext cx="6956425" cy="4918074"/>
            <a:chOff x="22460" y="12257"/>
            <a:chExt cx="39023" cy="26781"/>
          </a:xfrm>
        </p:grpSpPr>
        <p:pic>
          <p:nvPicPr>
            <p:cNvPr id="23556" name="Picture 6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460" y="12257"/>
              <a:ext cx="39023" cy="2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 Box 70"/>
            <p:cNvSpPr txBox="1">
              <a:spLocks noChangeArrowheads="1"/>
            </p:cNvSpPr>
            <p:nvPr/>
          </p:nvSpPr>
          <p:spPr bwMode="auto">
            <a:xfrm>
              <a:off x="23621" y="35214"/>
              <a:ext cx="37862" cy="382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rgbClr val="FA00FA"/>
                  </a:solidFill>
                  <a:latin typeface="Times New Roman" panose="02020603050405020304" pitchFamily="18" charset="0"/>
                  <a:ea typeface="MS PGothic" panose="020B0600070205080204" pitchFamily="34" charset="-128"/>
                </a:defRPr>
              </a:lvl1pPr>
              <a:lvl2pPr marL="742950" indent="-285750">
                <a:defRPr sz="2400">
                  <a:solidFill>
                    <a:srgbClr val="FA00FA"/>
                  </a:solidFill>
                  <a:latin typeface="Times New Roman" panose="02020603050405020304" pitchFamily="18" charset="0"/>
                  <a:ea typeface="MS PGothic" panose="020B0600070205080204" pitchFamily="34" charset="-128"/>
                </a:defRPr>
              </a:lvl2pPr>
              <a:lvl3pPr marL="1143000" indent="-228600">
                <a:defRPr sz="2400">
                  <a:solidFill>
                    <a:srgbClr val="FA00FA"/>
                  </a:solidFill>
                  <a:latin typeface="Times New Roman" panose="02020603050405020304" pitchFamily="18" charset="0"/>
                  <a:ea typeface="MS PGothic" panose="020B0600070205080204" pitchFamily="34" charset="-128"/>
                </a:defRPr>
              </a:lvl3pPr>
              <a:lvl4pPr marL="1600200" indent="-228600">
                <a:defRPr sz="2400">
                  <a:solidFill>
                    <a:srgbClr val="FA00FA"/>
                  </a:solidFill>
                  <a:latin typeface="Times New Roman" panose="02020603050405020304" pitchFamily="18" charset="0"/>
                  <a:ea typeface="MS PGothic" panose="020B0600070205080204" pitchFamily="34" charset="-128"/>
                </a:defRPr>
              </a:lvl4pPr>
              <a:lvl5pPr marL="2057400" indent="-228600">
                <a:defRPr sz="2400">
                  <a:solidFill>
                    <a:srgbClr val="FA00FA"/>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9pPr>
            </a:lstStyle>
            <a:p>
              <a:pPr algn="just">
                <a:spcAft>
                  <a:spcPts val="1000"/>
                </a:spcAft>
              </a:pPr>
              <a:r>
                <a:rPr lang="en-US" altLang="ja-JP" sz="900" dirty="0">
                  <a:solidFill>
                    <a:srgbClr val="002060"/>
                  </a:solidFill>
                </a:rPr>
                <a:t> </a:t>
              </a:r>
              <a:r>
                <a:rPr lang="en-US" altLang="ja-JP" sz="1800" dirty="0">
                  <a:solidFill>
                    <a:srgbClr val="002060"/>
                  </a:solidFill>
                </a:rPr>
                <a:t>Contributions of  Landau fluctuations to the time resolution as a function of a</a:t>
              </a:r>
              <a:r>
                <a:rPr lang="en-US" altLang="ja-JP" sz="1800" dirty="0" smtClean="0">
                  <a:solidFill>
                    <a:srgbClr val="002060"/>
                  </a:solidFill>
                </a:rPr>
                <a:t> </a:t>
              </a:r>
              <a:r>
                <a:rPr lang="en-US" altLang="ja-JP" sz="1800" dirty="0">
                  <a:solidFill>
                    <a:srgbClr val="002060"/>
                  </a:solidFill>
                </a:rPr>
                <a:t>Constant Fraction Discriminator value for different detector thicknesses.  Based on </a:t>
              </a:r>
              <a:r>
                <a:rPr lang="en-US" altLang="ja-JP" sz="1800" dirty="0" smtClean="0">
                  <a:solidFill>
                    <a:srgbClr val="002060"/>
                  </a:solidFill>
                </a:rPr>
                <a:t>simulations</a:t>
              </a:r>
              <a:r>
                <a:rPr lang="en-US" altLang="ja-JP" sz="1800" dirty="0">
                  <a:solidFill>
                    <a:srgbClr val="002060"/>
                  </a:solidFill>
                </a:rPr>
                <a:t> </a:t>
              </a:r>
              <a:r>
                <a:rPr lang="en-US" altLang="ja-JP" sz="1800" dirty="0" smtClean="0">
                  <a:solidFill>
                    <a:srgbClr val="002060"/>
                  </a:solidFill>
                </a:rPr>
                <a:t>and measurements for detectors of 20 – 50 micron thickness. For the ATAR can expect ~ </a:t>
              </a:r>
              <a:r>
                <a:rPr lang="en-US" altLang="ja-JP" sz="1800" b="1" dirty="0" smtClean="0">
                  <a:solidFill>
                    <a:srgbClr val="002060"/>
                  </a:solidFill>
                </a:rPr>
                <a:t>75</a:t>
              </a:r>
              <a:r>
                <a:rPr lang="en-US" altLang="ja-JP" sz="1800" dirty="0" smtClean="0">
                  <a:solidFill>
                    <a:srgbClr val="002060"/>
                  </a:solidFill>
                </a:rPr>
                <a:t> </a:t>
              </a:r>
              <a:r>
                <a:rPr lang="en-US" altLang="ja-JP" sz="1800" dirty="0" err="1" smtClean="0">
                  <a:solidFill>
                    <a:srgbClr val="002060"/>
                  </a:solidFill>
                </a:rPr>
                <a:t>ps</a:t>
              </a:r>
              <a:r>
                <a:rPr lang="en-US" altLang="ja-JP" sz="1800" dirty="0" smtClean="0">
                  <a:solidFill>
                    <a:srgbClr val="002060"/>
                  </a:solidFill>
                </a:rPr>
                <a:t> from Landau fluctuations.</a:t>
              </a:r>
              <a:endParaRPr lang="en-US" sz="1800" dirty="0">
                <a:solidFill>
                  <a:srgbClr val="002060"/>
                </a:solidFill>
              </a:endParaRPr>
            </a:p>
          </p:txBody>
        </p:sp>
      </p:grpSp>
      <p:sp>
        <p:nvSpPr>
          <p:cNvPr id="23555" name="TextBox 6"/>
          <p:cNvSpPr txBox="1">
            <a:spLocks noChangeArrowheads="1"/>
          </p:cNvSpPr>
          <p:nvPr/>
        </p:nvSpPr>
        <p:spPr bwMode="auto">
          <a:xfrm>
            <a:off x="1087438" y="161925"/>
            <a:ext cx="6910387"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rgbClr val="FA00FA"/>
                </a:solidFill>
                <a:latin typeface="Times New Roman" panose="02020603050405020304" pitchFamily="18" charset="0"/>
                <a:ea typeface="MS PGothic" panose="020B0600070205080204" pitchFamily="34" charset="-128"/>
              </a:defRPr>
            </a:lvl1pPr>
            <a:lvl2pPr marL="742950" indent="-285750">
              <a:defRPr sz="2400">
                <a:solidFill>
                  <a:srgbClr val="FA00FA"/>
                </a:solidFill>
                <a:latin typeface="Times New Roman" panose="02020603050405020304" pitchFamily="18" charset="0"/>
                <a:ea typeface="MS PGothic" panose="020B0600070205080204" pitchFamily="34" charset="-128"/>
              </a:defRPr>
            </a:lvl2pPr>
            <a:lvl3pPr marL="1143000" indent="-228600">
              <a:defRPr sz="2400">
                <a:solidFill>
                  <a:srgbClr val="FA00FA"/>
                </a:solidFill>
                <a:latin typeface="Times New Roman" panose="02020603050405020304" pitchFamily="18" charset="0"/>
                <a:ea typeface="MS PGothic" panose="020B0600070205080204" pitchFamily="34" charset="-128"/>
              </a:defRPr>
            </a:lvl3pPr>
            <a:lvl4pPr marL="1600200" indent="-228600">
              <a:defRPr sz="2400">
                <a:solidFill>
                  <a:srgbClr val="FA00FA"/>
                </a:solidFill>
                <a:latin typeface="Times New Roman" panose="02020603050405020304" pitchFamily="18" charset="0"/>
                <a:ea typeface="MS PGothic" panose="020B0600070205080204" pitchFamily="34" charset="-128"/>
              </a:defRPr>
            </a:lvl4pPr>
            <a:lvl5pPr marL="2057400" indent="-228600">
              <a:defRPr sz="2400">
                <a:solidFill>
                  <a:srgbClr val="FA00FA"/>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rgbClr val="FA00FA"/>
                </a:solidFill>
                <a:latin typeface="Times New Roman" panose="02020603050405020304" pitchFamily="18" charset="0"/>
                <a:ea typeface="MS PGothic" panose="020B0600070205080204" pitchFamily="34" charset="-128"/>
              </a:defRPr>
            </a:lvl9pPr>
          </a:lstStyle>
          <a:p>
            <a:r>
              <a:rPr lang="en-US" sz="2800" b="1" dirty="0">
                <a:solidFill>
                  <a:srgbClr val="2E34A2"/>
                </a:solidFill>
              </a:rPr>
              <a:t>Landau Fluctuations:  Large Contributor to  </a:t>
            </a:r>
          </a:p>
          <a:p>
            <a:r>
              <a:rPr lang="en-US" sz="2800" b="1" dirty="0">
                <a:solidFill>
                  <a:srgbClr val="2E34A2"/>
                </a:solidFill>
              </a:rPr>
              <a:t>                    the </a:t>
            </a:r>
            <a:r>
              <a:rPr lang="en-US" sz="2800" b="1" dirty="0" smtClean="0">
                <a:solidFill>
                  <a:srgbClr val="2E34A2"/>
                </a:solidFill>
              </a:rPr>
              <a:t>Time Resolution</a:t>
            </a:r>
            <a:endParaRPr lang="en-US" sz="2800" b="1" dirty="0">
              <a:solidFill>
                <a:srgbClr val="2E34A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5</a:t>
            </a:fld>
            <a:endParaRPr lang="en-US" dirty="0"/>
          </a:p>
        </p:txBody>
      </p:sp>
      <p:sp>
        <p:nvSpPr>
          <p:cNvPr id="4" name="TextBox 3"/>
          <p:cNvSpPr txBox="1"/>
          <p:nvPr/>
        </p:nvSpPr>
        <p:spPr>
          <a:xfrm>
            <a:off x="838200" y="762000"/>
            <a:ext cx="7696200" cy="954107"/>
          </a:xfrm>
          <a:prstGeom prst="rect">
            <a:avLst/>
          </a:prstGeom>
          <a:noFill/>
        </p:spPr>
        <p:txBody>
          <a:bodyPr wrap="square" rtlCol="0">
            <a:spAutoFit/>
          </a:bodyPr>
          <a:lstStyle/>
          <a:p>
            <a:r>
              <a:rPr lang="en-US" sz="2800" b="1" dirty="0" smtClean="0">
                <a:solidFill>
                  <a:srgbClr val="2E34A2"/>
                </a:solidFill>
                <a:latin typeface="Times New Roman" panose="02020603050405020304" pitchFamily="18" charset="0"/>
                <a:cs typeface="Times New Roman" panose="02020603050405020304" pitchFamily="18" charset="0"/>
              </a:rPr>
              <a:t>Other Major Contributor to Timing Resolution: Electronics Jitter.</a:t>
            </a:r>
            <a:endParaRPr lang="en-US" sz="2800" b="1" dirty="0">
              <a:solidFill>
                <a:srgbClr val="2E34A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685800" y="2057400"/>
            <a:ext cx="7620000" cy="3785652"/>
          </a:xfrm>
          <a:prstGeom prst="rect">
            <a:avLst/>
          </a:prstGeom>
          <a:noFill/>
        </p:spPr>
        <p:txBody>
          <a:bodyPr wrap="square" rtlCol="0">
            <a:spAutoFit/>
          </a:bodyPr>
          <a:lstStyle/>
          <a:p>
            <a:pPr algn="just"/>
            <a:r>
              <a:rPr lang="en-US" sz="2400" dirty="0" smtClean="0">
                <a:solidFill>
                  <a:srgbClr val="2E34A2"/>
                </a:solidFill>
              </a:rPr>
              <a:t>The second major contributor to the timing resolution is the jitter arising from the noise in the electronics.  This is given by the signal rise-time/signal-to-noise ratio, where the signal is given by the peak height.  For a rise-time of 1.5 </a:t>
            </a:r>
            <a:r>
              <a:rPr lang="en-US" sz="2400" dirty="0" err="1" smtClean="0">
                <a:solidFill>
                  <a:srgbClr val="2E34A2"/>
                </a:solidFill>
              </a:rPr>
              <a:t>nsec</a:t>
            </a:r>
            <a:r>
              <a:rPr lang="en-US" sz="2400" dirty="0" smtClean="0">
                <a:solidFill>
                  <a:srgbClr val="2E34A2"/>
                </a:solidFill>
              </a:rPr>
              <a:t> a signal-to-noise of at least 30 is required to get a jitter contribution of 50 </a:t>
            </a:r>
            <a:r>
              <a:rPr lang="en-US" sz="2400" dirty="0" err="1" smtClean="0">
                <a:solidFill>
                  <a:srgbClr val="2E34A2"/>
                </a:solidFill>
              </a:rPr>
              <a:t>psec</a:t>
            </a:r>
            <a:r>
              <a:rPr lang="en-US" sz="2400" dirty="0" smtClean="0">
                <a:solidFill>
                  <a:srgbClr val="2E34A2"/>
                </a:solidFill>
              </a:rPr>
              <a:t>, which adds in quadrature to the Landau term.  A value of 50 </a:t>
            </a:r>
            <a:r>
              <a:rPr lang="en-US" sz="2400" dirty="0" err="1" smtClean="0">
                <a:solidFill>
                  <a:srgbClr val="2E34A2"/>
                </a:solidFill>
              </a:rPr>
              <a:t>ps</a:t>
            </a:r>
            <a:r>
              <a:rPr lang="en-US" sz="2400" dirty="0" smtClean="0">
                <a:solidFill>
                  <a:srgbClr val="2E34A2"/>
                </a:solidFill>
              </a:rPr>
              <a:t> would leave the Landau fluctuations as the major contribution to the timing resolution and removes the demand to go for the most demanding performance of the electronics.</a:t>
            </a:r>
            <a:endParaRPr lang="en-US" sz="2400" dirty="0">
              <a:solidFill>
                <a:srgbClr val="2E34A2"/>
              </a:solidFill>
            </a:endParaRPr>
          </a:p>
        </p:txBody>
      </p:sp>
    </p:spTree>
    <p:extLst>
      <p:ext uri="{BB962C8B-B14F-4D97-AF65-F5344CB8AC3E}">
        <p14:creationId xmlns:p14="http://schemas.microsoft.com/office/powerpoint/2010/main" val="3303775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D631530-60A7-45DB-9E8A-278224D830F7}" type="slidenum">
              <a:rPr lang="en-US" smtClean="0"/>
              <a:t>6</a:t>
            </a:fld>
            <a:endParaRPr lang="en-US"/>
          </a:p>
        </p:txBody>
      </p:sp>
      <p:sp>
        <p:nvSpPr>
          <p:cNvPr id="4" name="TextBox 3"/>
          <p:cNvSpPr txBox="1"/>
          <p:nvPr/>
        </p:nvSpPr>
        <p:spPr>
          <a:xfrm>
            <a:off x="990600" y="685800"/>
            <a:ext cx="7924800" cy="1447800"/>
          </a:xfrm>
          <a:prstGeom prst="rect">
            <a:avLst/>
          </a:prstGeom>
          <a:noFill/>
        </p:spPr>
        <p:txBody>
          <a:bodyPr wrap="square" rtlCol="0">
            <a:spAutoFit/>
          </a:bodyPr>
          <a:lstStyle/>
          <a:p>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990600" y="914400"/>
            <a:ext cx="7467600" cy="5105400"/>
          </a:xfrm>
          <a:prstGeom prst="rect">
            <a:avLst/>
          </a:prstGeom>
        </p:spPr>
      </p:pic>
      <p:sp>
        <p:nvSpPr>
          <p:cNvPr id="6" name="TextBox 5"/>
          <p:cNvSpPr txBox="1"/>
          <p:nvPr/>
        </p:nvSpPr>
        <p:spPr>
          <a:xfrm>
            <a:off x="304800" y="316468"/>
            <a:ext cx="8382000" cy="830997"/>
          </a:xfrm>
          <a:prstGeom prst="rect">
            <a:avLst/>
          </a:prstGeom>
          <a:noFill/>
        </p:spPr>
        <p:txBody>
          <a:bodyPr wrap="square" rtlCol="0">
            <a:spAutoFit/>
          </a:bodyPr>
          <a:lstStyle/>
          <a:p>
            <a:r>
              <a:rPr lang="en-US" sz="2400" b="1" dirty="0" smtClean="0">
                <a:solidFill>
                  <a:srgbClr val="2E34A2"/>
                </a:solidFill>
                <a:latin typeface="Times New Roman" panose="02020603050405020304" pitchFamily="18" charset="0"/>
                <a:cs typeface="Times New Roman" panose="02020603050405020304" pitchFamily="18" charset="0"/>
              </a:rPr>
              <a:t>UCSC Trans-Impedance Amplifier –  uses 470 ohm Feedback </a:t>
            </a:r>
            <a:r>
              <a:rPr lang="en-US" sz="2400" b="1" dirty="0">
                <a:solidFill>
                  <a:srgbClr val="2E34A2"/>
                </a:solidFill>
                <a:latin typeface="Times New Roman" panose="02020603050405020304" pitchFamily="18" charset="0"/>
                <a:cs typeface="Times New Roman" panose="02020603050405020304" pitchFamily="18" charset="0"/>
              </a:rPr>
              <a:t>R</a:t>
            </a:r>
            <a:r>
              <a:rPr lang="en-US" sz="2400" b="1" dirty="0" smtClean="0">
                <a:solidFill>
                  <a:srgbClr val="2E34A2"/>
                </a:solidFill>
                <a:latin typeface="Times New Roman" panose="02020603050405020304" pitchFamily="18" charset="0"/>
                <a:cs typeface="Times New Roman" panose="02020603050405020304" pitchFamily="18" charset="0"/>
              </a:rPr>
              <a:t>esistor.   First circuit explicitly designed for LGADS.</a:t>
            </a:r>
            <a:endParaRPr lang="en-US" sz="2400" b="1" dirty="0">
              <a:solidFill>
                <a:srgbClr val="2E34A2"/>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533400" y="5715000"/>
            <a:ext cx="7696200" cy="923330"/>
          </a:xfrm>
          <a:prstGeom prst="rect">
            <a:avLst/>
          </a:prstGeom>
          <a:noFill/>
        </p:spPr>
        <p:txBody>
          <a:bodyPr wrap="square" rtlCol="0">
            <a:spAutoFit/>
          </a:bodyPr>
          <a:lstStyle/>
          <a:p>
            <a:r>
              <a:rPr lang="en-US" dirty="0" smtClean="0"/>
              <a:t>To get a large enough signal for this circuit typically use also a x10 post-amplifier.  To avoid this recent circuits typically use a feedback resistor of a few thousand ohms.  All recent developments use the trans-impedance configuration.</a:t>
            </a:r>
            <a:endParaRPr lang="en-US" dirty="0"/>
          </a:p>
        </p:txBody>
      </p:sp>
      <p:sp>
        <p:nvSpPr>
          <p:cNvPr id="7" name="TextBox 6"/>
          <p:cNvSpPr txBox="1"/>
          <p:nvPr/>
        </p:nvSpPr>
        <p:spPr>
          <a:xfrm>
            <a:off x="304800" y="1376064"/>
            <a:ext cx="4191000" cy="2308324"/>
          </a:xfrm>
          <a:prstGeom prst="rect">
            <a:avLst/>
          </a:prstGeom>
          <a:noFill/>
        </p:spPr>
        <p:txBody>
          <a:bodyPr wrap="square" rtlCol="0">
            <a:spAutoFit/>
          </a:bodyPr>
          <a:lstStyle/>
          <a:p>
            <a:r>
              <a:rPr lang="en-US" dirty="0" smtClean="0"/>
              <a:t>For low input impedance and a high bandwidth circuit, current in the feedback resistor is the same as the instantaneous current of the sensor current source, so voltage measured is this current times the feedback resistance. Provides a signal whose shape is a good approximation of detector signal.</a:t>
            </a:r>
            <a:endParaRPr lang="en-US" dirty="0"/>
          </a:p>
        </p:txBody>
      </p:sp>
    </p:spTree>
    <p:extLst>
      <p:ext uri="{BB962C8B-B14F-4D97-AF65-F5344CB8AC3E}">
        <p14:creationId xmlns:p14="http://schemas.microsoft.com/office/powerpoint/2010/main" val="458986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7</a:t>
            </a:fld>
            <a:endParaRPr lang="en-US" dirty="0">
              <a:solidFill>
                <a:srgbClr val="4F81BD"/>
              </a:solidFill>
            </a:endParaRPr>
          </a:p>
        </p:txBody>
      </p:sp>
      <p:graphicFrame>
        <p:nvGraphicFramePr>
          <p:cNvPr id="3" name="Table 2">
            <a:extLst>
              <a:ext uri="{FF2B5EF4-FFF2-40B4-BE49-F238E27FC236}">
                <a16:creationId xmlns:a16="http://schemas.microsoft.com/office/drawing/2014/main" xmlns="" id="{DF64239E-388F-43FB-93FB-A548A89E2E5D}"/>
              </a:ext>
            </a:extLst>
          </p:cNvPr>
          <p:cNvGraphicFramePr>
            <a:graphicFrameLocks noGrp="1"/>
          </p:cNvGraphicFramePr>
          <p:nvPr>
            <p:extLst>
              <p:ext uri="{D42A27DB-BD31-4B8C-83A1-F6EECF244321}">
                <p14:modId xmlns:p14="http://schemas.microsoft.com/office/powerpoint/2010/main" val="2922958863"/>
              </p:ext>
            </p:extLst>
          </p:nvPr>
        </p:nvGraphicFramePr>
        <p:xfrm>
          <a:off x="457200" y="2338108"/>
          <a:ext cx="8686801" cy="2286000"/>
        </p:xfrm>
        <a:graphic>
          <a:graphicData uri="http://schemas.openxmlformats.org/drawingml/2006/table">
            <a:tbl>
              <a:tblPr firstRow="1" bandRow="1">
                <a:tableStyleId>{5940675A-B579-460E-94D1-54222C63F5DA}</a:tableStyleId>
              </a:tblPr>
              <a:tblGrid>
                <a:gridCol w="838200">
                  <a:extLst>
                    <a:ext uri="{9D8B030D-6E8A-4147-A177-3AD203B41FA5}">
                      <a16:colId xmlns:a16="http://schemas.microsoft.com/office/drawing/2014/main" xmlns="" val="2383713123"/>
                    </a:ext>
                  </a:extLst>
                </a:gridCol>
                <a:gridCol w="799167">
                  <a:extLst>
                    <a:ext uri="{9D8B030D-6E8A-4147-A177-3AD203B41FA5}">
                      <a16:colId xmlns:a16="http://schemas.microsoft.com/office/drawing/2014/main" xmlns="" val="1399387630"/>
                    </a:ext>
                  </a:extLst>
                </a:gridCol>
                <a:gridCol w="1258233">
                  <a:extLst>
                    <a:ext uri="{9D8B030D-6E8A-4147-A177-3AD203B41FA5}">
                      <a16:colId xmlns:a16="http://schemas.microsoft.com/office/drawing/2014/main" xmlns="" val="2232087824"/>
                    </a:ext>
                  </a:extLst>
                </a:gridCol>
                <a:gridCol w="990600">
                  <a:extLst>
                    <a:ext uri="{9D8B030D-6E8A-4147-A177-3AD203B41FA5}">
                      <a16:colId xmlns:a16="http://schemas.microsoft.com/office/drawing/2014/main" xmlns="" val="780832134"/>
                    </a:ext>
                  </a:extLst>
                </a:gridCol>
                <a:gridCol w="1219200">
                  <a:extLst>
                    <a:ext uri="{9D8B030D-6E8A-4147-A177-3AD203B41FA5}">
                      <a16:colId xmlns:a16="http://schemas.microsoft.com/office/drawing/2014/main" xmlns="" val="3687441414"/>
                    </a:ext>
                  </a:extLst>
                </a:gridCol>
                <a:gridCol w="838200">
                  <a:extLst>
                    <a:ext uri="{9D8B030D-6E8A-4147-A177-3AD203B41FA5}">
                      <a16:colId xmlns:a16="http://schemas.microsoft.com/office/drawing/2014/main" xmlns="" val="318187768"/>
                    </a:ext>
                  </a:extLst>
                </a:gridCol>
                <a:gridCol w="1600200">
                  <a:extLst>
                    <a:ext uri="{9D8B030D-6E8A-4147-A177-3AD203B41FA5}">
                      <a16:colId xmlns:a16="http://schemas.microsoft.com/office/drawing/2014/main" xmlns="" val="1759586595"/>
                    </a:ext>
                  </a:extLst>
                </a:gridCol>
                <a:gridCol w="1143001">
                  <a:extLst>
                    <a:ext uri="{9D8B030D-6E8A-4147-A177-3AD203B41FA5}">
                      <a16:colId xmlns:a16="http://schemas.microsoft.com/office/drawing/2014/main" xmlns="" val="2451985507"/>
                    </a:ext>
                  </a:extLst>
                </a:gridCol>
              </a:tblGrid>
              <a:tr h="370840">
                <a:tc>
                  <a:txBody>
                    <a:bodyPr/>
                    <a:lstStyle/>
                    <a:p>
                      <a:r>
                        <a:rPr lang="en-US" sz="1400" dirty="0"/>
                        <a:t>Institution</a:t>
                      </a:r>
                    </a:p>
                  </a:txBody>
                  <a:tcPr/>
                </a:tc>
                <a:tc>
                  <a:txBody>
                    <a:bodyPr/>
                    <a:lstStyle/>
                    <a:p>
                      <a:endParaRPr lang="en-US" sz="1400" dirty="0"/>
                    </a:p>
                  </a:txBody>
                  <a:tcPr/>
                </a:tc>
                <a:tc>
                  <a:txBody>
                    <a:bodyPr/>
                    <a:lstStyle/>
                    <a:p>
                      <a:r>
                        <a:rPr lang="en-US" sz="1400" dirty="0"/>
                        <a:t>Technology</a:t>
                      </a:r>
                    </a:p>
                  </a:txBody>
                  <a:tcPr/>
                </a:tc>
                <a:tc>
                  <a:txBody>
                    <a:bodyPr/>
                    <a:lstStyle/>
                    <a:p>
                      <a:r>
                        <a:rPr lang="en-US" sz="1400" dirty="0"/>
                        <a:t>Output</a:t>
                      </a:r>
                    </a:p>
                  </a:txBody>
                  <a:tcPr/>
                </a:tc>
                <a:tc>
                  <a:txBody>
                    <a:bodyPr/>
                    <a:lstStyle/>
                    <a:p>
                      <a:r>
                        <a:rPr lang="en-US" sz="1400" dirty="0"/>
                        <a:t># of Chan</a:t>
                      </a:r>
                    </a:p>
                  </a:txBody>
                  <a:tcPr/>
                </a:tc>
                <a:tc>
                  <a:txBody>
                    <a:bodyPr/>
                    <a:lstStyle/>
                    <a:p>
                      <a:r>
                        <a:rPr lang="en-US" sz="1400" dirty="0"/>
                        <a:t>Funding</a:t>
                      </a:r>
                    </a:p>
                  </a:txBody>
                  <a:tcPr/>
                </a:tc>
                <a:tc>
                  <a:txBody>
                    <a:bodyPr/>
                    <a:lstStyle/>
                    <a:p>
                      <a:r>
                        <a:rPr lang="en-US" sz="1400" dirty="0"/>
                        <a:t>Specific Goals</a:t>
                      </a:r>
                    </a:p>
                  </a:txBody>
                  <a:tcPr/>
                </a:tc>
                <a:tc>
                  <a:txBody>
                    <a:bodyPr/>
                    <a:lstStyle/>
                    <a:p>
                      <a:r>
                        <a:rPr lang="en-US" sz="1400" dirty="0"/>
                        <a:t>Status</a:t>
                      </a:r>
                    </a:p>
                  </a:txBody>
                  <a:tcPr/>
                </a:tc>
                <a:extLst>
                  <a:ext uri="{0D108BD9-81ED-4DB2-BD59-A6C34878D82A}">
                    <a16:rowId xmlns:a16="http://schemas.microsoft.com/office/drawing/2014/main" xmlns="" val="2944063543"/>
                  </a:ext>
                </a:extLst>
              </a:tr>
              <a:tr h="370840">
                <a:tc>
                  <a:txBody>
                    <a:bodyPr/>
                    <a:lstStyle/>
                    <a:p>
                      <a:r>
                        <a:rPr lang="en-US" sz="1400" dirty="0"/>
                        <a:t>INFN Torino</a:t>
                      </a:r>
                    </a:p>
                  </a:txBody>
                  <a:tcPr/>
                </a:tc>
                <a:tc>
                  <a:txBody>
                    <a:bodyPr/>
                    <a:lstStyle/>
                    <a:p>
                      <a:r>
                        <a:rPr lang="en-US" sz="1400" dirty="0"/>
                        <a:t>FAST</a:t>
                      </a:r>
                    </a:p>
                  </a:txBody>
                  <a:tcPr/>
                </a:tc>
                <a:tc>
                  <a:txBody>
                    <a:bodyPr/>
                    <a:lstStyle/>
                    <a:p>
                      <a:r>
                        <a:rPr lang="en-US" sz="1400" dirty="0"/>
                        <a:t>110 nm CMOS</a:t>
                      </a:r>
                    </a:p>
                  </a:txBody>
                  <a:tcPr/>
                </a:tc>
                <a:tc>
                  <a:txBody>
                    <a:bodyPr/>
                    <a:lstStyle/>
                    <a:p>
                      <a:r>
                        <a:rPr lang="en-US" sz="1400" dirty="0" err="1"/>
                        <a:t>Discrim</a:t>
                      </a:r>
                      <a:r>
                        <a:rPr lang="en-US" sz="1400" dirty="0"/>
                        <a:t>.</a:t>
                      </a:r>
                    </a:p>
                    <a:p>
                      <a:r>
                        <a:rPr lang="en-US" sz="1400" dirty="0"/>
                        <a:t>&amp; </a:t>
                      </a:r>
                      <a:r>
                        <a:rPr lang="en-US" sz="1400" dirty="0" smtClean="0"/>
                        <a:t>TDC</a:t>
                      </a:r>
                      <a:endParaRPr lang="en-US" sz="1400" dirty="0"/>
                    </a:p>
                  </a:txBody>
                  <a:tcPr/>
                </a:tc>
                <a:tc>
                  <a:txBody>
                    <a:bodyPr/>
                    <a:lstStyle/>
                    <a:p>
                      <a:pPr algn="ctr"/>
                      <a:r>
                        <a:rPr lang="en-US" sz="1400" dirty="0"/>
                        <a:t>20</a:t>
                      </a:r>
                    </a:p>
                  </a:txBody>
                  <a:tcPr/>
                </a:tc>
                <a:tc>
                  <a:txBody>
                    <a:bodyPr/>
                    <a:lstStyle/>
                    <a:p>
                      <a:r>
                        <a:rPr lang="en-US" sz="1400" dirty="0"/>
                        <a:t>INFN</a:t>
                      </a:r>
                    </a:p>
                  </a:txBody>
                  <a:tcPr/>
                </a:tc>
                <a:tc>
                  <a:txBody>
                    <a:bodyPr/>
                    <a:lstStyle/>
                    <a:p>
                      <a:r>
                        <a:rPr lang="en-US" sz="1400" dirty="0"/>
                        <a:t>Large Capacitance TDC</a:t>
                      </a:r>
                    </a:p>
                  </a:txBody>
                  <a:tcPr/>
                </a:tc>
                <a:tc>
                  <a:txBody>
                    <a:bodyPr/>
                    <a:lstStyle/>
                    <a:p>
                      <a:r>
                        <a:rPr lang="en-US" sz="1400" dirty="0"/>
                        <a:t>Testing</a:t>
                      </a:r>
                    </a:p>
                  </a:txBody>
                  <a:tcPr/>
                </a:tc>
                <a:extLst>
                  <a:ext uri="{0D108BD9-81ED-4DB2-BD59-A6C34878D82A}">
                    <a16:rowId xmlns:a16="http://schemas.microsoft.com/office/drawing/2014/main" xmlns="" val="2523980847"/>
                  </a:ext>
                </a:extLst>
              </a:tr>
              <a:tr h="370840">
                <a:tc>
                  <a:txBody>
                    <a:bodyPr/>
                    <a:lstStyle/>
                    <a:p>
                      <a:r>
                        <a:rPr lang="en-US" sz="1400" dirty="0"/>
                        <a:t>NALU Scientific</a:t>
                      </a:r>
                    </a:p>
                  </a:txBody>
                  <a:tcPr/>
                </a:tc>
                <a:tc>
                  <a:txBody>
                    <a:bodyPr/>
                    <a:lstStyle/>
                    <a:p>
                      <a:r>
                        <a:rPr lang="en-US" sz="1400" b="0" dirty="0" err="1"/>
                        <a:t>HPSoC</a:t>
                      </a:r>
                      <a:r>
                        <a:rPr lang="en-US" sz="1400" b="0" baseline="30000" dirty="0"/>
                        <a:t>*</a:t>
                      </a:r>
                    </a:p>
                  </a:txBody>
                  <a:tcPr/>
                </a:tc>
                <a:tc>
                  <a:txBody>
                    <a:bodyPr/>
                    <a:lstStyle/>
                    <a:p>
                      <a:r>
                        <a:rPr lang="en-US" sz="1400" dirty="0"/>
                        <a:t>65 nm CMOS </a:t>
                      </a:r>
                    </a:p>
                  </a:txBody>
                  <a:tcPr/>
                </a:tc>
                <a:tc>
                  <a:txBody>
                    <a:bodyPr/>
                    <a:lstStyle/>
                    <a:p>
                      <a:r>
                        <a:rPr lang="en-US" sz="1400" dirty="0"/>
                        <a:t>Waveform</a:t>
                      </a:r>
                    </a:p>
                  </a:txBody>
                  <a:tcPr/>
                </a:tc>
                <a:tc>
                  <a:txBody>
                    <a:bodyPr/>
                    <a:lstStyle/>
                    <a:p>
                      <a:pPr algn="ctr"/>
                      <a:r>
                        <a:rPr lang="en-US" sz="1400" dirty="0"/>
                        <a:t>5 (Prototype)</a:t>
                      </a:r>
                    </a:p>
                    <a:p>
                      <a:pPr algn="ctr"/>
                      <a:r>
                        <a:rPr lang="en-US" sz="1400"/>
                        <a:t>&gt; 81 (Final)</a:t>
                      </a:r>
                      <a:endParaRPr lang="en-US" sz="1400" dirty="0"/>
                    </a:p>
                  </a:txBody>
                  <a:tcPr/>
                </a:tc>
                <a:tc>
                  <a:txBody>
                    <a:bodyPr/>
                    <a:lstStyle/>
                    <a:p>
                      <a:r>
                        <a:rPr lang="en-US" sz="1400" dirty="0"/>
                        <a:t>DoE SBIR</a:t>
                      </a:r>
                    </a:p>
                  </a:txBody>
                  <a:tcPr/>
                </a:tc>
                <a:tc>
                  <a:txBody>
                    <a:bodyPr/>
                    <a:lstStyle/>
                    <a:p>
                      <a:r>
                        <a:rPr lang="en-US" sz="1400" dirty="0"/>
                        <a:t>Digital back-end</a:t>
                      </a:r>
                    </a:p>
                  </a:txBody>
                  <a:tcPr/>
                </a:tc>
                <a:tc>
                  <a:txBody>
                    <a:bodyPr/>
                    <a:lstStyle/>
                    <a:p>
                      <a:r>
                        <a:rPr lang="en-US" sz="1400" dirty="0"/>
                        <a:t>Testing</a:t>
                      </a:r>
                    </a:p>
                  </a:txBody>
                  <a:tcPr/>
                </a:tc>
                <a:extLst>
                  <a:ext uri="{0D108BD9-81ED-4DB2-BD59-A6C34878D82A}">
                    <a16:rowId xmlns:a16="http://schemas.microsoft.com/office/drawing/2014/main" xmlns="" val="1762734011"/>
                  </a:ext>
                </a:extLst>
              </a:tr>
              <a:tr h="370840">
                <a:tc>
                  <a:txBody>
                    <a:bodyPr/>
                    <a:lstStyle/>
                    <a:p>
                      <a:r>
                        <a:rPr lang="en-US" sz="1400" dirty="0" err="1"/>
                        <a:t>Anadyne</a:t>
                      </a:r>
                      <a:r>
                        <a:rPr lang="en-US" sz="1400" dirty="0"/>
                        <a:t> Inc</a:t>
                      </a:r>
                    </a:p>
                  </a:txBody>
                  <a:tcPr/>
                </a:tc>
                <a:tc>
                  <a:txBody>
                    <a:bodyPr/>
                    <a:lstStyle/>
                    <a:p>
                      <a:r>
                        <a:rPr lang="en-US" sz="1400" dirty="0"/>
                        <a:t>ASROC</a:t>
                      </a:r>
                      <a:r>
                        <a:rPr lang="en-US" sz="1400" baseline="30000" dirty="0"/>
                        <a:t>**</a:t>
                      </a:r>
                    </a:p>
                  </a:txBody>
                  <a:tcPr/>
                </a:tc>
                <a:tc>
                  <a:txBody>
                    <a:bodyPr/>
                    <a:lstStyle/>
                    <a:p>
                      <a:r>
                        <a:rPr lang="en-US" sz="1400" dirty="0"/>
                        <a:t>Si-Ge </a:t>
                      </a:r>
                      <a:r>
                        <a:rPr lang="en-US" sz="1400" dirty="0" err="1"/>
                        <a:t>BiCMOS</a:t>
                      </a:r>
                      <a:endParaRPr lang="en-US" sz="1400" dirty="0"/>
                    </a:p>
                  </a:txBody>
                  <a:tcPr/>
                </a:tc>
                <a:tc>
                  <a:txBody>
                    <a:bodyPr/>
                    <a:lstStyle/>
                    <a:p>
                      <a:r>
                        <a:rPr lang="en-US" sz="1400" dirty="0" err="1"/>
                        <a:t>Discrim</a:t>
                      </a:r>
                      <a:r>
                        <a:rPr lang="en-US" sz="1400" dirty="0"/>
                        <a:t>.</a:t>
                      </a:r>
                    </a:p>
                  </a:txBody>
                  <a:tcPr/>
                </a:tc>
                <a:tc>
                  <a:txBody>
                    <a:bodyPr/>
                    <a:lstStyle/>
                    <a:p>
                      <a:pPr algn="ctr"/>
                      <a:r>
                        <a:rPr lang="en-US" sz="1400" dirty="0"/>
                        <a:t>16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DoE SBIR</a:t>
                      </a:r>
                    </a:p>
                  </a:txBody>
                  <a:tcPr/>
                </a:tc>
                <a:tc>
                  <a:txBody>
                    <a:bodyPr/>
                    <a:lstStyle/>
                    <a:p>
                      <a:r>
                        <a:rPr lang="en-US" sz="1400" dirty="0"/>
                        <a:t>Low Power</a:t>
                      </a:r>
                    </a:p>
                  </a:txBody>
                  <a:tcPr/>
                </a:tc>
                <a:tc>
                  <a:txBody>
                    <a:bodyPr/>
                    <a:lstStyle/>
                    <a:p>
                      <a:r>
                        <a:rPr lang="en-US" sz="1400" dirty="0"/>
                        <a:t>Simulations final Layout</a:t>
                      </a:r>
                    </a:p>
                    <a:p>
                      <a:r>
                        <a:rPr lang="en-US" sz="1400" dirty="0"/>
                        <a:t>Board design</a:t>
                      </a:r>
                    </a:p>
                  </a:txBody>
                  <a:tcPr/>
                </a:tc>
                <a:extLst>
                  <a:ext uri="{0D108BD9-81ED-4DB2-BD59-A6C34878D82A}">
                    <a16:rowId xmlns:a16="http://schemas.microsoft.com/office/drawing/2014/main" xmlns="" val="2580144388"/>
                  </a:ext>
                </a:extLst>
              </a:tr>
            </a:tbl>
          </a:graphicData>
        </a:graphic>
      </p:graphicFrame>
      <p:sp>
        <p:nvSpPr>
          <p:cNvPr id="7" name="Rectangle 6">
            <a:extLst>
              <a:ext uri="{FF2B5EF4-FFF2-40B4-BE49-F238E27FC236}">
                <a16:creationId xmlns:a16="http://schemas.microsoft.com/office/drawing/2014/main" xmlns="" id="{92F0AAE4-BA69-4BAC-8D3E-8EB762289C92}"/>
              </a:ext>
            </a:extLst>
          </p:cNvPr>
          <p:cNvSpPr/>
          <p:nvPr/>
        </p:nvSpPr>
        <p:spPr>
          <a:xfrm>
            <a:off x="2057400" y="86380"/>
            <a:ext cx="4748992" cy="523220"/>
          </a:xfrm>
          <a:prstGeom prst="rect">
            <a:avLst/>
          </a:prstGeom>
        </p:spPr>
        <p:txBody>
          <a:bodyPr wrap="none">
            <a:spAutoFit/>
          </a:bodyPr>
          <a:lstStyle/>
          <a:p>
            <a:r>
              <a:rPr lang="en-US" sz="2800" b="1" dirty="0">
                <a:solidFill>
                  <a:srgbClr val="002060"/>
                </a:solidFill>
                <a:latin typeface="Arial" panose="020B0604020202020204" pitchFamily="34" charset="0"/>
                <a:cs typeface="Arial" panose="020B0604020202020204" pitchFamily="34" charset="0"/>
              </a:rPr>
              <a:t>ASICs under Test at SCIPP</a:t>
            </a:r>
            <a:endParaRPr lang="en-US" dirty="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xmlns="" id="{E4A92C2E-453B-479A-B7F1-CAE328E257C2}"/>
              </a:ext>
            </a:extLst>
          </p:cNvPr>
          <p:cNvSpPr/>
          <p:nvPr/>
        </p:nvSpPr>
        <p:spPr>
          <a:xfrm>
            <a:off x="416790" y="4724400"/>
            <a:ext cx="8422410" cy="430887"/>
          </a:xfrm>
          <a:prstGeom prst="rect">
            <a:avLst/>
          </a:prstGeom>
        </p:spPr>
        <p:txBody>
          <a:bodyPr wrap="square">
            <a:spAutoFit/>
          </a:bodyPr>
          <a:lstStyle/>
          <a:p>
            <a:r>
              <a:rPr lang="en-US" sz="1100" dirty="0"/>
              <a:t>* </a:t>
            </a:r>
            <a:r>
              <a:rPr lang="en-US" sz="1100" dirty="0" err="1"/>
              <a:t>HPSoC</a:t>
            </a:r>
            <a:r>
              <a:rPr lang="en-US" sz="1100" baseline="30000" dirty="0"/>
              <a:t> </a:t>
            </a:r>
            <a:r>
              <a:rPr lang="en-US" sz="1100" dirty="0"/>
              <a:t>: High Pitch digitizer System on a Chip, </a:t>
            </a:r>
          </a:p>
          <a:p>
            <a:r>
              <a:rPr lang="en-US" sz="1100" dirty="0"/>
              <a:t>(L. </a:t>
            </a:r>
            <a:r>
              <a:rPr lang="en-US" sz="1100" dirty="0" err="1"/>
              <a:t>Macchiarulo</a:t>
            </a:r>
            <a:r>
              <a:rPr lang="en-US" sz="1100" dirty="0"/>
              <a:t> et al.: “Design of </a:t>
            </a:r>
            <a:r>
              <a:rPr lang="en-US" sz="1100" dirty="0" err="1"/>
              <a:t>HPSoC</a:t>
            </a:r>
            <a:r>
              <a:rPr lang="en-US" sz="1100" dirty="0"/>
              <a:t> - a 10GSa/s </a:t>
            </a:r>
            <a:r>
              <a:rPr lang="en-US" sz="1100" dirty="0" smtClean="0"/>
              <a:t>Waveform Digitizer </a:t>
            </a:r>
            <a:r>
              <a:rPr lang="en-US" sz="1100" dirty="0"/>
              <a:t>for Readout of Dense Sensor Arrays”, </a:t>
            </a:r>
            <a:r>
              <a:rPr lang="en-US" sz="1100" dirty="0" smtClean="0"/>
              <a:t>submitted </a:t>
            </a:r>
            <a:r>
              <a:rPr lang="en-US" sz="1100" dirty="0"/>
              <a:t>to IEEE NSS-MIC 2022)</a:t>
            </a:r>
          </a:p>
        </p:txBody>
      </p:sp>
      <p:sp>
        <p:nvSpPr>
          <p:cNvPr id="11" name="Rectangle 10">
            <a:extLst>
              <a:ext uri="{FF2B5EF4-FFF2-40B4-BE49-F238E27FC236}">
                <a16:creationId xmlns:a16="http://schemas.microsoft.com/office/drawing/2014/main" xmlns="" id="{160B253D-7152-485A-A1EF-A07B72C32CA2}"/>
              </a:ext>
            </a:extLst>
          </p:cNvPr>
          <p:cNvSpPr/>
          <p:nvPr/>
        </p:nvSpPr>
        <p:spPr>
          <a:xfrm>
            <a:off x="389082" y="5154986"/>
            <a:ext cx="8450118" cy="430887"/>
          </a:xfrm>
          <a:prstGeom prst="rect">
            <a:avLst/>
          </a:prstGeom>
        </p:spPr>
        <p:txBody>
          <a:bodyPr wrap="square">
            <a:spAutoFit/>
          </a:bodyPr>
          <a:lstStyle/>
          <a:p>
            <a:r>
              <a:rPr lang="en-US" sz="1100" dirty="0"/>
              <a:t>** ASROC: A custom amplifier/discriminator IC designed for AC-LGAD readout, </a:t>
            </a:r>
          </a:p>
          <a:p>
            <a:r>
              <a:rPr lang="en-US" sz="1100" dirty="0"/>
              <a:t>(G. </a:t>
            </a:r>
            <a:r>
              <a:rPr lang="en-US" sz="1100" dirty="0" err="1"/>
              <a:t>Saffier</a:t>
            </a:r>
            <a:r>
              <a:rPr lang="en-US" sz="1100" dirty="0"/>
              <a:t>-Ewing et al., “ASROC: A custom amplifier/discriminator IC designed for AC-LGAD readout “ , TWEPP 2021) </a:t>
            </a:r>
          </a:p>
        </p:txBody>
      </p:sp>
      <p:sp>
        <p:nvSpPr>
          <p:cNvPr id="8" name="Rectangle 7">
            <a:extLst>
              <a:ext uri="{FF2B5EF4-FFF2-40B4-BE49-F238E27FC236}">
                <a16:creationId xmlns:a16="http://schemas.microsoft.com/office/drawing/2014/main" xmlns="" id="{DEEAEC94-140D-4203-9865-B909B74B6A68}"/>
              </a:ext>
            </a:extLst>
          </p:cNvPr>
          <p:cNvSpPr/>
          <p:nvPr/>
        </p:nvSpPr>
        <p:spPr>
          <a:xfrm>
            <a:off x="416790" y="1036175"/>
            <a:ext cx="8540173" cy="1323439"/>
          </a:xfrm>
          <a:prstGeom prst="rect">
            <a:avLst/>
          </a:prstGeom>
        </p:spPr>
        <p:txBody>
          <a:bodyPr wrap="square">
            <a:spAutoFit/>
          </a:bodyPr>
          <a:lstStyle/>
          <a:p>
            <a:pPr algn="just"/>
            <a:r>
              <a:rPr lang="en-US" sz="1600" dirty="0"/>
              <a:t>T</a:t>
            </a:r>
            <a:r>
              <a:rPr lang="en-US" sz="1600" dirty="0" smtClean="0"/>
              <a:t>hree </a:t>
            </a:r>
            <a:r>
              <a:rPr lang="en-US" sz="1600" dirty="0"/>
              <a:t>ASICs are being produced which will emphasize different performance </a:t>
            </a:r>
            <a:r>
              <a:rPr lang="en-US" sz="1600" dirty="0" smtClean="0"/>
              <a:t>goals.  Here </a:t>
            </a:r>
            <a:r>
              <a:rPr lang="en-US" sz="1600" dirty="0"/>
              <a:t>we leverage our partner’s familiarity with the technology and our experience with sensors and readout systems</a:t>
            </a:r>
            <a:r>
              <a:rPr lang="en-US" sz="1600" dirty="0" smtClean="0"/>
              <a:t>.  Also electronics in advanced development for the ATLAS and CMS experiments, performance in line with what we expect.  None have been designed primarily with Pioneer in mind</a:t>
            </a:r>
            <a:r>
              <a:rPr lang="en-US" sz="1600" dirty="0" smtClean="0"/>
              <a:t>, they have </a:t>
            </a:r>
            <a:r>
              <a:rPr lang="en-US" sz="1600" dirty="0" smtClean="0"/>
              <a:t>typically </a:t>
            </a:r>
            <a:r>
              <a:rPr lang="en-US" sz="1600" dirty="0" smtClean="0"/>
              <a:t>aimed </a:t>
            </a:r>
            <a:r>
              <a:rPr lang="en-US" sz="1600" dirty="0" smtClean="0"/>
              <a:t>at thinner sensors</a:t>
            </a:r>
            <a:r>
              <a:rPr lang="en-US" sz="1600" dirty="0" smtClean="0"/>
              <a:t>.  They can, however, illustrate some of the issues.</a:t>
            </a:r>
            <a:endParaRPr lang="en-US" sz="1600" dirty="0"/>
          </a:p>
        </p:txBody>
      </p:sp>
      <p:sp>
        <p:nvSpPr>
          <p:cNvPr id="2" name="TextBox 1"/>
          <p:cNvSpPr txBox="1"/>
          <p:nvPr/>
        </p:nvSpPr>
        <p:spPr>
          <a:xfrm>
            <a:off x="350982" y="5692060"/>
            <a:ext cx="8031667" cy="1200329"/>
          </a:xfrm>
          <a:prstGeom prst="rect">
            <a:avLst/>
          </a:prstGeom>
          <a:noFill/>
        </p:spPr>
        <p:txBody>
          <a:bodyPr wrap="square" rtlCol="0">
            <a:spAutoFit/>
          </a:bodyPr>
          <a:lstStyle/>
          <a:p>
            <a:r>
              <a:rPr lang="en-US" dirty="0" smtClean="0"/>
              <a:t>For the CMOS amplifiers, to achieve a large </a:t>
            </a:r>
            <a:r>
              <a:rPr lang="en-US" dirty="0" err="1" smtClean="0"/>
              <a:t>transconductance</a:t>
            </a:r>
            <a:r>
              <a:rPr lang="en-US" dirty="0" smtClean="0"/>
              <a:t> needed for low input impedance, the front transistor requires a current ~ 1 </a:t>
            </a:r>
            <a:r>
              <a:rPr lang="en-US" dirty="0" err="1" smtClean="0"/>
              <a:t>mamp</a:t>
            </a:r>
            <a:r>
              <a:rPr lang="en-US" dirty="0" smtClean="0"/>
              <a:t>.  Combined with a voltage of ~ 1 volt, gives a power ~ 1 </a:t>
            </a:r>
            <a:r>
              <a:rPr lang="en-US" dirty="0" err="1" smtClean="0"/>
              <a:t>mWatt</a:t>
            </a:r>
            <a:r>
              <a:rPr lang="en-US" dirty="0" smtClean="0"/>
              <a:t> per channel. Typical number for all the CMOS VLSI amplifiers to date.</a:t>
            </a:r>
            <a:endParaRPr lang="en-US" dirty="0"/>
          </a:p>
        </p:txBody>
      </p:sp>
    </p:spTree>
    <p:extLst>
      <p:ext uri="{BB962C8B-B14F-4D97-AF65-F5344CB8AC3E}">
        <p14:creationId xmlns:p14="http://schemas.microsoft.com/office/powerpoint/2010/main" val="3990561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8</a:t>
            </a:fld>
            <a:endParaRPr lang="en-US" dirty="0">
              <a:solidFill>
                <a:srgbClr val="4F81BD"/>
              </a:solidFill>
            </a:endParaRPr>
          </a:p>
        </p:txBody>
      </p:sp>
      <p:sp>
        <p:nvSpPr>
          <p:cNvPr id="7" name="Rectangle 6">
            <a:extLst>
              <a:ext uri="{FF2B5EF4-FFF2-40B4-BE49-F238E27FC236}">
                <a16:creationId xmlns:a16="http://schemas.microsoft.com/office/drawing/2014/main" xmlns="" id="{92F0AAE4-BA69-4BAC-8D3E-8EB762289C92}"/>
              </a:ext>
            </a:extLst>
          </p:cNvPr>
          <p:cNvSpPr/>
          <p:nvPr/>
        </p:nvSpPr>
        <p:spPr>
          <a:xfrm>
            <a:off x="501059" y="69568"/>
            <a:ext cx="9240673" cy="523220"/>
          </a:xfrm>
          <a:prstGeom prst="rect">
            <a:avLst/>
          </a:prstGeom>
        </p:spPr>
        <p:txBody>
          <a:bodyPr wrap="square">
            <a:spAutoFit/>
          </a:bodyPr>
          <a:lstStyle/>
          <a:p>
            <a:r>
              <a:rPr lang="en-US" sz="2800" b="1" dirty="0">
                <a:solidFill>
                  <a:srgbClr val="002060"/>
                </a:solidFill>
                <a:latin typeface="Arial" panose="020B0604020202020204" pitchFamily="34" charset="0"/>
                <a:cs typeface="Arial" panose="020B0604020202020204" pitchFamily="34" charset="0"/>
              </a:rPr>
              <a:t>Preliminary Test Results with </a:t>
            </a:r>
            <a:r>
              <a:rPr lang="en-US" sz="2800" b="1" dirty="0" err="1" smtClean="0">
                <a:solidFill>
                  <a:srgbClr val="002060"/>
                </a:solidFill>
                <a:latin typeface="Arial" panose="020B0604020202020204" pitchFamily="34" charset="0"/>
                <a:cs typeface="Arial" panose="020B0604020202020204" pitchFamily="34" charset="0"/>
              </a:rPr>
              <a:t>HPSoC</a:t>
            </a:r>
            <a:r>
              <a:rPr lang="en-US" sz="2800" b="1" dirty="0" smtClean="0">
                <a:solidFill>
                  <a:srgbClr val="002060"/>
                </a:solidFill>
                <a:latin typeface="Arial" panose="020B0604020202020204" pitchFamily="34" charset="0"/>
                <a:cs typeface="Arial" panose="020B0604020202020204" pitchFamily="34" charset="0"/>
              </a:rPr>
              <a:t> (NALU Chip)</a:t>
            </a:r>
            <a:endParaRPr lang="en-US" dirty="0">
              <a:solidFill>
                <a:srgbClr val="002060"/>
              </a:solidFill>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xmlns="" id="{DEEAEC94-140D-4203-9865-B909B74B6A68}"/>
              </a:ext>
            </a:extLst>
          </p:cNvPr>
          <p:cNvSpPr/>
          <p:nvPr/>
        </p:nvSpPr>
        <p:spPr>
          <a:xfrm>
            <a:off x="501059" y="1263759"/>
            <a:ext cx="4442664" cy="1815882"/>
          </a:xfrm>
          <a:prstGeom prst="rect">
            <a:avLst/>
          </a:prstGeom>
        </p:spPr>
        <p:txBody>
          <a:bodyPr wrap="square">
            <a:spAutoFit/>
          </a:bodyPr>
          <a:lstStyle/>
          <a:p>
            <a:r>
              <a:rPr lang="en-US" sz="1600" dirty="0"/>
              <a:t>The </a:t>
            </a:r>
            <a:r>
              <a:rPr lang="en-US" sz="1600" dirty="0" err="1"/>
              <a:t>HPSoC</a:t>
            </a:r>
            <a:r>
              <a:rPr lang="en-US" sz="1600" dirty="0"/>
              <a:t> was tested with fast calibration </a:t>
            </a:r>
          </a:p>
          <a:p>
            <a:r>
              <a:rPr lang="en-US" sz="1600" dirty="0"/>
              <a:t>pulses to verify the performance of the first stage, the Trans-Impedance Amplifier (TIA). </a:t>
            </a:r>
          </a:p>
          <a:p>
            <a:endParaRPr lang="en-US" sz="1600" dirty="0"/>
          </a:p>
          <a:p>
            <a:r>
              <a:rPr lang="en-US" sz="1600" dirty="0"/>
              <a:t>It was then mounted on a test board and wire bonded to a 60 um thick AC-LGAD pad sensor and tested </a:t>
            </a:r>
            <a:r>
              <a:rPr lang="en-US" sz="1600" dirty="0" smtClean="0"/>
              <a:t>with a </a:t>
            </a:r>
            <a:r>
              <a:rPr lang="el-GR" sz="1600" dirty="0" smtClean="0"/>
              <a:t>β</a:t>
            </a:r>
            <a:r>
              <a:rPr lang="en-US" sz="1600" dirty="0" smtClean="0"/>
              <a:t> </a:t>
            </a:r>
            <a:r>
              <a:rPr lang="en-US" sz="1600" dirty="0" err="1" smtClean="0"/>
              <a:t>souce</a:t>
            </a:r>
            <a:r>
              <a:rPr lang="en-US" sz="1600" dirty="0" smtClean="0"/>
              <a:t>. </a:t>
            </a:r>
            <a:endParaRPr lang="en-US" sz="1600" dirty="0"/>
          </a:p>
        </p:txBody>
      </p:sp>
      <p:sp>
        <p:nvSpPr>
          <p:cNvPr id="6" name="Rectangle 5">
            <a:extLst>
              <a:ext uri="{FF2B5EF4-FFF2-40B4-BE49-F238E27FC236}">
                <a16:creationId xmlns:a16="http://schemas.microsoft.com/office/drawing/2014/main" xmlns="" id="{21CBCBBC-807A-4635-A0BE-B46CB99AA81A}"/>
              </a:ext>
            </a:extLst>
          </p:cNvPr>
          <p:cNvSpPr/>
          <p:nvPr/>
        </p:nvSpPr>
        <p:spPr>
          <a:xfrm>
            <a:off x="501059" y="3526735"/>
            <a:ext cx="5029200" cy="1569660"/>
          </a:xfrm>
          <a:prstGeom prst="rect">
            <a:avLst/>
          </a:prstGeom>
        </p:spPr>
        <p:txBody>
          <a:bodyPr wrap="square">
            <a:spAutoFit/>
          </a:bodyPr>
          <a:lstStyle/>
          <a:p>
            <a:r>
              <a:rPr lang="en-US" sz="1600" dirty="0"/>
              <a:t>The expected analog performance of the ASIC can be derived from the analysis of the pulse shapes.</a:t>
            </a:r>
          </a:p>
          <a:p>
            <a:r>
              <a:rPr lang="en-US" sz="1600" dirty="0"/>
              <a:t>The contribution to the time resolution due to the electronics is the jitter</a:t>
            </a:r>
          </a:p>
          <a:p>
            <a:r>
              <a:rPr lang="en-US" sz="1600" dirty="0"/>
              <a:t>	Jitter = rise time / (S/N) </a:t>
            </a:r>
          </a:p>
          <a:p>
            <a:endParaRPr lang="en-US" sz="1600" dirty="0"/>
          </a:p>
        </p:txBody>
      </p:sp>
      <p:sp>
        <p:nvSpPr>
          <p:cNvPr id="3" name="Rectangle 2">
            <a:extLst>
              <a:ext uri="{FF2B5EF4-FFF2-40B4-BE49-F238E27FC236}">
                <a16:creationId xmlns:a16="http://schemas.microsoft.com/office/drawing/2014/main" xmlns="" id="{DD9BE0D2-50D5-478F-83A3-95205C29B2BC}"/>
              </a:ext>
            </a:extLst>
          </p:cNvPr>
          <p:cNvSpPr/>
          <p:nvPr/>
        </p:nvSpPr>
        <p:spPr>
          <a:xfrm>
            <a:off x="2590800" y="6425237"/>
            <a:ext cx="5618093" cy="307777"/>
          </a:xfrm>
          <a:prstGeom prst="rect">
            <a:avLst/>
          </a:prstGeom>
        </p:spPr>
        <p:txBody>
          <a:bodyPr wrap="square">
            <a:spAutoFit/>
          </a:bodyPr>
          <a:lstStyle/>
          <a:p>
            <a:r>
              <a:rPr lang="en-US" sz="1400" dirty="0"/>
              <a:t>Abstract &amp; Summary submitted to TWEPP </a:t>
            </a:r>
            <a:r>
              <a:rPr lang="en-US" sz="1400" dirty="0" smtClean="0"/>
              <a:t>2022 by NALU</a:t>
            </a:r>
            <a:endParaRPr lang="en-US" sz="1400" dirty="0"/>
          </a:p>
        </p:txBody>
      </p:sp>
      <p:grpSp>
        <p:nvGrpSpPr>
          <p:cNvPr id="12" name="Group 11">
            <a:extLst>
              <a:ext uri="{FF2B5EF4-FFF2-40B4-BE49-F238E27FC236}">
                <a16:creationId xmlns:a16="http://schemas.microsoft.com/office/drawing/2014/main" xmlns="" id="{5DFBF65C-DAD4-4417-B5D3-FBBF88A075BF}"/>
              </a:ext>
            </a:extLst>
          </p:cNvPr>
          <p:cNvGrpSpPr/>
          <p:nvPr/>
        </p:nvGrpSpPr>
        <p:grpSpPr>
          <a:xfrm>
            <a:off x="5042723" y="914400"/>
            <a:ext cx="4025076" cy="2514600"/>
            <a:chOff x="5042723" y="914400"/>
            <a:chExt cx="4025076" cy="2514600"/>
          </a:xfrm>
        </p:grpSpPr>
        <p:pic>
          <p:nvPicPr>
            <p:cNvPr id="4" name="Picture 3">
              <a:extLst>
                <a:ext uri="{FF2B5EF4-FFF2-40B4-BE49-F238E27FC236}">
                  <a16:creationId xmlns:a16="http://schemas.microsoft.com/office/drawing/2014/main" xmlns="" id="{D7694534-C003-49F1-BA3F-CACF5C1CA195}"/>
                </a:ext>
              </a:extLst>
            </p:cNvPr>
            <p:cNvPicPr>
              <a:picLocks noChangeAspect="1"/>
            </p:cNvPicPr>
            <p:nvPr/>
          </p:nvPicPr>
          <p:blipFill>
            <a:blip r:embed="rId3"/>
            <a:stretch>
              <a:fillRect/>
            </a:stretch>
          </p:blipFill>
          <p:spPr>
            <a:xfrm>
              <a:off x="5042723" y="914400"/>
              <a:ext cx="4025076" cy="2514600"/>
            </a:xfrm>
            <a:prstGeom prst="rect">
              <a:avLst/>
            </a:prstGeom>
          </p:spPr>
        </p:pic>
        <p:sp>
          <p:nvSpPr>
            <p:cNvPr id="9" name="Arrow: Down 8">
              <a:extLst>
                <a:ext uri="{FF2B5EF4-FFF2-40B4-BE49-F238E27FC236}">
                  <a16:creationId xmlns:a16="http://schemas.microsoft.com/office/drawing/2014/main" xmlns="" id="{5D5015ED-EDF7-4D21-BA4C-6D30DFB57472}"/>
                </a:ext>
              </a:extLst>
            </p:cNvPr>
            <p:cNvSpPr/>
            <p:nvPr/>
          </p:nvSpPr>
          <p:spPr>
            <a:xfrm rot="335622">
              <a:off x="8197372" y="1329873"/>
              <a:ext cx="215684" cy="6317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xmlns="" id="{A9913ECF-159E-43A8-93F4-169CA43FD973}"/>
                </a:ext>
              </a:extLst>
            </p:cNvPr>
            <p:cNvSpPr txBox="1"/>
            <p:nvPr/>
          </p:nvSpPr>
          <p:spPr>
            <a:xfrm>
              <a:off x="8000999" y="934605"/>
              <a:ext cx="798617" cy="369332"/>
            </a:xfrm>
            <a:prstGeom prst="rect">
              <a:avLst/>
            </a:prstGeom>
            <a:noFill/>
          </p:spPr>
          <p:txBody>
            <a:bodyPr wrap="none" rtlCol="0">
              <a:spAutoFit/>
            </a:bodyPr>
            <a:lstStyle/>
            <a:p>
              <a:r>
                <a:rPr lang="en-US" dirty="0" err="1">
                  <a:solidFill>
                    <a:srgbClr val="FF0000"/>
                  </a:solidFill>
                  <a:highlight>
                    <a:srgbClr val="00FF00"/>
                  </a:highlight>
                </a:rPr>
                <a:t>HPSoC</a:t>
              </a:r>
              <a:endParaRPr lang="en-US" dirty="0">
                <a:solidFill>
                  <a:srgbClr val="FF0000"/>
                </a:solidFill>
                <a:highlight>
                  <a:srgbClr val="00FF00"/>
                </a:highlight>
              </a:endParaRPr>
            </a:p>
          </p:txBody>
        </p:sp>
      </p:grpSp>
    </p:spTree>
    <p:extLst>
      <p:ext uri="{BB962C8B-B14F-4D97-AF65-F5344CB8AC3E}">
        <p14:creationId xmlns:p14="http://schemas.microsoft.com/office/powerpoint/2010/main" val="3990014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lgn="l"/>
            <a:fld id="{D42BACD5-DBBC-4041-9454-70A8D25A0F7B}" type="slidenum">
              <a:rPr lang="en-US" smtClean="0">
                <a:solidFill>
                  <a:srgbClr val="4F81BD"/>
                </a:solidFill>
              </a:rPr>
              <a:pPr algn="l"/>
              <a:t>9</a:t>
            </a:fld>
            <a:endParaRPr lang="en-US" dirty="0">
              <a:solidFill>
                <a:srgbClr val="4F81BD"/>
              </a:solidFill>
            </a:endParaRPr>
          </a:p>
        </p:txBody>
      </p:sp>
      <p:sp>
        <p:nvSpPr>
          <p:cNvPr id="7" name="Rectangle 6">
            <a:extLst>
              <a:ext uri="{FF2B5EF4-FFF2-40B4-BE49-F238E27FC236}">
                <a16:creationId xmlns:a16="http://schemas.microsoft.com/office/drawing/2014/main" xmlns="" id="{92F0AAE4-BA69-4BAC-8D3E-8EB762289C92}"/>
              </a:ext>
            </a:extLst>
          </p:cNvPr>
          <p:cNvSpPr/>
          <p:nvPr/>
        </p:nvSpPr>
        <p:spPr>
          <a:xfrm>
            <a:off x="1328676" y="7720"/>
            <a:ext cx="6486648" cy="523220"/>
          </a:xfrm>
          <a:prstGeom prst="rect">
            <a:avLst/>
          </a:prstGeom>
        </p:spPr>
        <p:txBody>
          <a:bodyPr wrap="none">
            <a:spAutoFit/>
          </a:bodyPr>
          <a:lstStyle/>
          <a:p>
            <a:r>
              <a:rPr lang="en-US" sz="2800" b="1" dirty="0">
                <a:solidFill>
                  <a:srgbClr val="002060"/>
                </a:solidFill>
                <a:latin typeface="Arial" panose="020B0604020202020204" pitchFamily="34" charset="0"/>
                <a:cs typeface="Arial" panose="020B0604020202020204" pitchFamily="34" charset="0"/>
              </a:rPr>
              <a:t>Preliminary Test Results with </a:t>
            </a:r>
            <a:r>
              <a:rPr lang="en-US" sz="2800" b="1" dirty="0" err="1">
                <a:solidFill>
                  <a:srgbClr val="002060"/>
                </a:solidFill>
                <a:latin typeface="Arial" panose="020B0604020202020204" pitchFamily="34" charset="0"/>
                <a:cs typeface="Arial" panose="020B0604020202020204" pitchFamily="34" charset="0"/>
              </a:rPr>
              <a:t>HPSoC</a:t>
            </a:r>
            <a:endParaRPr lang="en-US" dirty="0">
              <a:solidFill>
                <a:srgbClr val="002060"/>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xmlns="" id="{DD9BE0D2-50D5-478F-83A3-95205C29B2BC}"/>
              </a:ext>
            </a:extLst>
          </p:cNvPr>
          <p:cNvSpPr/>
          <p:nvPr/>
        </p:nvSpPr>
        <p:spPr>
          <a:xfrm>
            <a:off x="4572000" y="6425237"/>
            <a:ext cx="3636893" cy="307777"/>
          </a:xfrm>
          <a:prstGeom prst="rect">
            <a:avLst/>
          </a:prstGeom>
        </p:spPr>
        <p:txBody>
          <a:bodyPr wrap="none">
            <a:spAutoFit/>
          </a:bodyPr>
          <a:lstStyle/>
          <a:p>
            <a:r>
              <a:rPr lang="en-US" sz="1400" dirty="0"/>
              <a:t>Abstract &amp; Summary submitted to TWEPP 2022</a:t>
            </a:r>
          </a:p>
        </p:txBody>
      </p:sp>
      <p:pic>
        <p:nvPicPr>
          <p:cNvPr id="13" name="Picture 12">
            <a:extLst>
              <a:ext uri="{FF2B5EF4-FFF2-40B4-BE49-F238E27FC236}">
                <a16:creationId xmlns:a16="http://schemas.microsoft.com/office/drawing/2014/main" xmlns="" id="{E43E75F9-30E5-43B3-8728-DBFDDE0C0CCA}"/>
              </a:ext>
            </a:extLst>
          </p:cNvPr>
          <p:cNvPicPr>
            <a:picLocks noChangeAspect="1"/>
          </p:cNvPicPr>
          <p:nvPr/>
        </p:nvPicPr>
        <p:blipFill>
          <a:blip r:embed="rId3"/>
          <a:stretch>
            <a:fillRect/>
          </a:stretch>
        </p:blipFill>
        <p:spPr>
          <a:xfrm>
            <a:off x="914400" y="1264918"/>
            <a:ext cx="2786113" cy="1676545"/>
          </a:xfrm>
          <a:prstGeom prst="rect">
            <a:avLst/>
          </a:prstGeom>
        </p:spPr>
      </p:pic>
      <p:pic>
        <p:nvPicPr>
          <p:cNvPr id="15" name="Picture 14">
            <a:extLst>
              <a:ext uri="{FF2B5EF4-FFF2-40B4-BE49-F238E27FC236}">
                <a16:creationId xmlns:a16="http://schemas.microsoft.com/office/drawing/2014/main" xmlns="" id="{DA2DBFA4-3A43-4E3D-9D20-0BB28B3486D4}"/>
              </a:ext>
            </a:extLst>
          </p:cNvPr>
          <p:cNvPicPr>
            <a:picLocks noChangeAspect="1"/>
          </p:cNvPicPr>
          <p:nvPr/>
        </p:nvPicPr>
        <p:blipFill>
          <a:blip r:embed="rId4"/>
          <a:stretch>
            <a:fillRect/>
          </a:stretch>
        </p:blipFill>
        <p:spPr>
          <a:xfrm>
            <a:off x="877455" y="3886200"/>
            <a:ext cx="2658086" cy="1676545"/>
          </a:xfrm>
          <a:prstGeom prst="rect">
            <a:avLst/>
          </a:prstGeom>
        </p:spPr>
      </p:pic>
      <p:sp>
        <p:nvSpPr>
          <p:cNvPr id="4" name="Rectangle 3">
            <a:extLst>
              <a:ext uri="{FF2B5EF4-FFF2-40B4-BE49-F238E27FC236}">
                <a16:creationId xmlns:a16="http://schemas.microsoft.com/office/drawing/2014/main" xmlns="" id="{CBB1706A-FD5E-41FC-9B5C-3A57C84FFDBB}"/>
              </a:ext>
            </a:extLst>
          </p:cNvPr>
          <p:cNvSpPr/>
          <p:nvPr/>
        </p:nvSpPr>
        <p:spPr>
          <a:xfrm>
            <a:off x="4262219" y="1711427"/>
            <a:ext cx="3446521" cy="646331"/>
          </a:xfrm>
          <a:prstGeom prst="rect">
            <a:avLst/>
          </a:prstGeom>
        </p:spPr>
        <p:txBody>
          <a:bodyPr wrap="none">
            <a:spAutoFit/>
          </a:bodyPr>
          <a:lstStyle/>
          <a:p>
            <a:r>
              <a:rPr lang="en-US" dirty="0"/>
              <a:t>M</a:t>
            </a:r>
            <a:r>
              <a:rPr lang="en-US" dirty="0" smtClean="0"/>
              <a:t>easured </a:t>
            </a:r>
            <a:r>
              <a:rPr lang="en-US" dirty="0"/>
              <a:t>and simulated </a:t>
            </a:r>
            <a:r>
              <a:rPr lang="en-US" dirty="0" smtClean="0"/>
              <a:t>behavior </a:t>
            </a:r>
          </a:p>
          <a:p>
            <a:r>
              <a:rPr lang="en-US" dirty="0"/>
              <a:t>w</a:t>
            </a:r>
            <a:r>
              <a:rPr lang="en-US" dirty="0" smtClean="0"/>
              <a:t>ith a fast </a:t>
            </a:r>
            <a:r>
              <a:rPr lang="en-US" dirty="0"/>
              <a:t>Calibration </a:t>
            </a:r>
            <a:r>
              <a:rPr lang="en-US" dirty="0" smtClean="0"/>
              <a:t>Input Pulse.</a:t>
            </a:r>
            <a:endParaRPr lang="en-US" dirty="0"/>
          </a:p>
        </p:txBody>
      </p:sp>
      <p:sp>
        <p:nvSpPr>
          <p:cNvPr id="11" name="Rectangle 10">
            <a:extLst>
              <a:ext uri="{FF2B5EF4-FFF2-40B4-BE49-F238E27FC236}">
                <a16:creationId xmlns:a16="http://schemas.microsoft.com/office/drawing/2014/main" xmlns="" id="{A6A674C3-F512-42F6-9F81-55D7D505287E}"/>
              </a:ext>
            </a:extLst>
          </p:cNvPr>
          <p:cNvSpPr/>
          <p:nvPr/>
        </p:nvSpPr>
        <p:spPr>
          <a:xfrm>
            <a:off x="4105331" y="4191000"/>
            <a:ext cx="4561954" cy="2031325"/>
          </a:xfrm>
          <a:prstGeom prst="rect">
            <a:avLst/>
          </a:prstGeom>
        </p:spPr>
        <p:txBody>
          <a:bodyPr wrap="none">
            <a:spAutoFit/>
          </a:bodyPr>
          <a:lstStyle/>
          <a:p>
            <a:r>
              <a:rPr lang="en-US" dirty="0"/>
              <a:t>Calibration Curve with (red) </a:t>
            </a:r>
          </a:p>
          <a:p>
            <a:r>
              <a:rPr lang="en-US" dirty="0"/>
              <a:t>and without( black) 2nd gain </a:t>
            </a:r>
            <a:r>
              <a:rPr lang="en-US" dirty="0" smtClean="0"/>
              <a:t>Stage</a:t>
            </a:r>
          </a:p>
          <a:p>
            <a:endParaRPr lang="en-US" dirty="0"/>
          </a:p>
          <a:p>
            <a:r>
              <a:rPr lang="en-US" dirty="0" smtClean="0"/>
              <a:t>Note there are two versions of the amplifier, </a:t>
            </a:r>
          </a:p>
          <a:p>
            <a:r>
              <a:rPr lang="en-US" dirty="0"/>
              <a:t>a</a:t>
            </a:r>
            <a:r>
              <a:rPr lang="en-US" dirty="0" smtClean="0"/>
              <a:t> single  stage (black) and two stage (red). The </a:t>
            </a:r>
          </a:p>
          <a:p>
            <a:r>
              <a:rPr lang="en-US" dirty="0"/>
              <a:t>t</a:t>
            </a:r>
            <a:r>
              <a:rPr lang="en-US" dirty="0" smtClean="0"/>
              <a:t>wo stage amplifier provides a higher gain but </a:t>
            </a:r>
          </a:p>
          <a:p>
            <a:r>
              <a:rPr lang="en-US" dirty="0"/>
              <a:t>n</a:t>
            </a:r>
            <a:r>
              <a:rPr lang="en-US" dirty="0" smtClean="0"/>
              <a:t>ot a lower jitter value.</a:t>
            </a:r>
            <a:endParaRPr lang="en-US" dirty="0"/>
          </a:p>
        </p:txBody>
      </p:sp>
    </p:spTree>
    <p:extLst>
      <p:ext uri="{BB962C8B-B14F-4D97-AF65-F5344CB8AC3E}">
        <p14:creationId xmlns:p14="http://schemas.microsoft.com/office/powerpoint/2010/main" val="38590653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9381</TotalTime>
  <Words>2023</Words>
  <Application>Microsoft Office PowerPoint</Application>
  <PresentationFormat>On-screen Show (4:3)</PresentationFormat>
  <Paragraphs>205</Paragraphs>
  <Slides>20</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MS PGothic</vt:lpstr>
      <vt:lpstr>Arial</vt:lpstr>
      <vt:lpstr>Calibri</vt:lpstr>
      <vt:lpstr>Perpetua</vt:lpstr>
      <vt:lpstr>Times New Roman</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Hartmut</dc:creator>
  <cp:lastModifiedBy>Abe Seden</cp:lastModifiedBy>
  <cp:revision>368</cp:revision>
  <dcterms:created xsi:type="dcterms:W3CDTF">2019-01-07T17:57:59Z</dcterms:created>
  <dcterms:modified xsi:type="dcterms:W3CDTF">2022-09-30T23:00:40Z</dcterms:modified>
</cp:coreProperties>
</file>