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2" r:id="rId6"/>
    <p:sldId id="260" r:id="rId7"/>
    <p:sldId id="261" r:id="rId8"/>
    <p:sldId id="263" r:id="rId9"/>
    <p:sldId id="265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97" autoAdjust="0"/>
    <p:restoredTop sz="94638" autoAdjust="0"/>
  </p:normalViewPr>
  <p:slideViewPr>
    <p:cSldViewPr>
      <p:cViewPr varScale="1">
        <p:scale>
          <a:sx n="82" d="100"/>
          <a:sy n="82" d="100"/>
        </p:scale>
        <p:origin x="-151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EE4FF-A1BD-47C8-BA71-B0E1C7A7ED59}" type="datetimeFigureOut">
              <a:rPr lang="en-GB" smtClean="0"/>
              <a:pPr/>
              <a:t>19/05/2011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5A7F0-4E05-49C6-870F-A10A05160B3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EE4FF-A1BD-47C8-BA71-B0E1C7A7ED59}" type="datetimeFigureOut">
              <a:rPr lang="en-GB" smtClean="0"/>
              <a:pPr/>
              <a:t>19/05/2011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5A7F0-4E05-49C6-870F-A10A05160B3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EE4FF-A1BD-47C8-BA71-B0E1C7A7ED59}" type="datetimeFigureOut">
              <a:rPr lang="en-GB" smtClean="0"/>
              <a:pPr/>
              <a:t>19/05/2011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5A7F0-4E05-49C6-870F-A10A05160B3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EE4FF-A1BD-47C8-BA71-B0E1C7A7ED59}" type="datetimeFigureOut">
              <a:rPr lang="en-GB" smtClean="0"/>
              <a:pPr/>
              <a:t>19/05/2011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5A7F0-4E05-49C6-870F-A10A05160B3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EE4FF-A1BD-47C8-BA71-B0E1C7A7ED59}" type="datetimeFigureOut">
              <a:rPr lang="en-GB" smtClean="0"/>
              <a:pPr/>
              <a:t>19/05/2011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5A7F0-4E05-49C6-870F-A10A05160B3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EE4FF-A1BD-47C8-BA71-B0E1C7A7ED59}" type="datetimeFigureOut">
              <a:rPr lang="en-GB" smtClean="0"/>
              <a:pPr/>
              <a:t>19/05/2011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5A7F0-4E05-49C6-870F-A10A05160B3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EE4FF-A1BD-47C8-BA71-B0E1C7A7ED59}" type="datetimeFigureOut">
              <a:rPr lang="en-GB" smtClean="0"/>
              <a:pPr/>
              <a:t>19/05/2011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5A7F0-4E05-49C6-870F-A10A05160B3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EE4FF-A1BD-47C8-BA71-B0E1C7A7ED59}" type="datetimeFigureOut">
              <a:rPr lang="en-GB" smtClean="0"/>
              <a:pPr/>
              <a:t>19/05/2011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5A7F0-4E05-49C6-870F-A10A05160B3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EE4FF-A1BD-47C8-BA71-B0E1C7A7ED59}" type="datetimeFigureOut">
              <a:rPr lang="en-GB" smtClean="0"/>
              <a:pPr/>
              <a:t>19/05/2011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5A7F0-4E05-49C6-870F-A10A05160B3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EE4FF-A1BD-47C8-BA71-B0E1C7A7ED59}" type="datetimeFigureOut">
              <a:rPr lang="en-GB" smtClean="0"/>
              <a:pPr/>
              <a:t>19/05/2011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5A7F0-4E05-49C6-870F-A10A05160B3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EE4FF-A1BD-47C8-BA71-B0E1C7A7ED59}" type="datetimeFigureOut">
              <a:rPr lang="en-GB" smtClean="0"/>
              <a:pPr/>
              <a:t>19/05/2011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5A7F0-4E05-49C6-870F-A10A05160B39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4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EEE4FF-A1BD-47C8-BA71-B0E1C7A7ED59}" type="datetimeFigureOut">
              <a:rPr lang="en-GB" smtClean="0"/>
              <a:pPr/>
              <a:t>19/05/2011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65A7F0-4E05-49C6-870F-A10A05160B39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9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1556792"/>
            <a:ext cx="8280920" cy="2448271"/>
          </a:xfrm>
          <a:noFill/>
        </p:spPr>
        <p:txBody>
          <a:bodyPr>
            <a:noAutofit/>
          </a:bodyPr>
          <a:lstStyle/>
          <a:p>
            <a:r>
              <a:rPr lang="de-DE" sz="4800" dirty="0" smtClean="0">
                <a:latin typeface="Berlin Sans FB Demi" pitchFamily="34" charset="0"/>
              </a:rPr>
              <a:t>Microcosm 2.011 </a:t>
            </a:r>
            <a:br>
              <a:rPr lang="de-DE" sz="4800" dirty="0" smtClean="0">
                <a:latin typeface="Berlin Sans FB Demi" pitchFamily="34" charset="0"/>
              </a:rPr>
            </a:br>
            <a:r>
              <a:rPr lang="de-DE" sz="4800" dirty="0" smtClean="0">
                <a:latin typeface="Berlin Sans FB Demi" pitchFamily="34" charset="0"/>
              </a:rPr>
              <a:t>– </a:t>
            </a:r>
            <a:br>
              <a:rPr lang="de-DE" sz="4800" dirty="0" smtClean="0">
                <a:latin typeface="Berlin Sans FB Demi" pitchFamily="34" charset="0"/>
              </a:rPr>
            </a:br>
            <a:r>
              <a:rPr lang="de-DE" sz="4800" dirty="0" smtClean="0">
                <a:latin typeface="Berlin Sans FB Demi" pitchFamily="34" charset="0"/>
              </a:rPr>
              <a:t>Das neue CERN-Schülerlabor</a:t>
            </a:r>
            <a:endParaRPr lang="en-GB" sz="4800" dirty="0">
              <a:latin typeface="Berlin Sans FB Demi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5445224"/>
            <a:ext cx="6400800" cy="766936"/>
          </a:xfrm>
          <a:solidFill>
            <a:schemeClr val="bg1">
              <a:alpha val="55000"/>
            </a:schemeClr>
          </a:solidFill>
        </p:spPr>
        <p:txBody>
          <a:bodyPr>
            <a:normAutofit fontScale="92500" lnSpcReduction="20000"/>
          </a:bodyPr>
          <a:lstStyle/>
          <a:p>
            <a:r>
              <a:rPr lang="en-GB" dirty="0" err="1" smtClean="0">
                <a:solidFill>
                  <a:schemeClr val="tx2">
                    <a:lumMod val="50000"/>
                  </a:schemeClr>
                </a:solidFill>
              </a:rPr>
              <a:t>Praktikum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</a:rPr>
              <a:t> 09.05 – 20.05.2011</a:t>
            </a:r>
          </a:p>
          <a:p>
            <a:r>
              <a:rPr lang="en-GB" sz="2000" dirty="0" err="1" smtClean="0">
                <a:solidFill>
                  <a:schemeClr val="tx2">
                    <a:lumMod val="50000"/>
                  </a:schemeClr>
                </a:solidFill>
              </a:rPr>
              <a:t>Maren</a:t>
            </a:r>
            <a:r>
              <a:rPr lang="en-GB" sz="20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GB" sz="2000" dirty="0" err="1" smtClean="0">
                <a:solidFill>
                  <a:schemeClr val="tx2">
                    <a:lumMod val="50000"/>
                  </a:schemeClr>
                </a:solidFill>
              </a:rPr>
              <a:t>Erven</a:t>
            </a:r>
            <a:endParaRPr lang="en-GB" sz="20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bg2">
                <a:lumMod val="75000"/>
              </a:schemeClr>
            </a:gs>
            <a:gs pos="64999">
              <a:srgbClr val="F0EBD5"/>
            </a:gs>
            <a:gs pos="100000">
              <a:srgbClr val="D1C39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59632" y="836712"/>
            <a:ext cx="67687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 smtClean="0">
                <a:latin typeface="Berlin Sans FB Demi" pitchFamily="34" charset="0"/>
              </a:rPr>
              <a:t>VIELEN DANK </a:t>
            </a:r>
            <a:r>
              <a:rPr lang="en-GB" sz="5400" dirty="0" smtClean="0">
                <a:solidFill>
                  <a:prstClr val="black"/>
                </a:solidFill>
                <a:latin typeface="Berlin Sans FB Demi" pitchFamily="34" charset="0"/>
              </a:rPr>
              <a:t>FÜR DAS PRAKTIKUM</a:t>
            </a:r>
            <a:endParaRPr lang="en-GB" sz="54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115616" y="4509120"/>
            <a:ext cx="70567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 smtClean="0">
                <a:latin typeface="Berlin Sans FB Demi" pitchFamily="34" charset="0"/>
              </a:rPr>
              <a:t>FÜR EURE AUFMERKSAMKEIT </a:t>
            </a:r>
            <a:endParaRPr lang="en-GB" sz="5400" dirty="0">
              <a:latin typeface="Berlin Sans FB Dem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47864" y="3068960"/>
            <a:ext cx="26642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 smtClean="0">
                <a:latin typeface="Berlin Sans FB Demi" pitchFamily="34" charset="0"/>
              </a:rPr>
              <a:t>UND ...</a:t>
            </a:r>
            <a:endParaRPr lang="en-GB" sz="5400" dirty="0">
              <a:latin typeface="Berlin Sans FB Dem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bg2">
                <a:lumMod val="75000"/>
              </a:schemeClr>
            </a:gs>
            <a:gs pos="64999">
              <a:srgbClr val="F0EBD5"/>
            </a:gs>
            <a:gs pos="100000">
              <a:srgbClr val="D1C39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3528" y="404664"/>
            <a:ext cx="8604448" cy="1224136"/>
          </a:xfrm>
          <a:prstGeom prst="rect">
            <a:avLst/>
          </a:prstGeom>
          <a:solidFill>
            <a:schemeClr val="accent1">
              <a:lumMod val="60000"/>
              <a:lumOff val="40000"/>
              <a:alpha val="46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/>
          </a:bodyPr>
          <a:lstStyle/>
          <a:p>
            <a:r>
              <a:rPr lang="en-GB" sz="5400" dirty="0" smtClean="0">
                <a:latin typeface="Berlin Sans FB Demi" pitchFamily="34" charset="0"/>
              </a:rPr>
              <a:t>INHALT</a:t>
            </a:r>
            <a:endParaRPr lang="en-GB" sz="5400" dirty="0">
              <a:latin typeface="Berlin Sans FB Dem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556992"/>
          </a:xfrm>
        </p:spPr>
        <p:txBody>
          <a:bodyPr/>
          <a:lstStyle/>
          <a:p>
            <a:endParaRPr lang="en-GB" dirty="0" smtClean="0"/>
          </a:p>
          <a:p>
            <a:r>
              <a:rPr lang="en-GB" dirty="0" err="1" smtClean="0"/>
              <a:t>Besucher</a:t>
            </a:r>
            <a:r>
              <a:rPr lang="en-GB" dirty="0" smtClean="0"/>
              <a:t> am CERN</a:t>
            </a:r>
          </a:p>
          <a:p>
            <a:endParaRPr lang="en-GB" dirty="0" smtClean="0"/>
          </a:p>
          <a:p>
            <a:pPr marL="1608138" indent="-1608138"/>
            <a:r>
              <a:rPr lang="en-GB" dirty="0" smtClean="0"/>
              <a:t>Die </a:t>
            </a:r>
            <a:r>
              <a:rPr lang="en-GB" dirty="0" err="1" smtClean="0"/>
              <a:t>neue</a:t>
            </a:r>
            <a:r>
              <a:rPr lang="en-GB" dirty="0" smtClean="0"/>
              <a:t> </a:t>
            </a:r>
            <a:r>
              <a:rPr lang="en-GB" dirty="0" err="1" smtClean="0"/>
              <a:t>Idee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err="1" smtClean="0"/>
              <a:t>Meine</a:t>
            </a:r>
            <a:r>
              <a:rPr lang="en-GB" dirty="0" smtClean="0"/>
              <a:t> </a:t>
            </a:r>
            <a:r>
              <a:rPr lang="en-GB" dirty="0" err="1" smtClean="0"/>
              <a:t>Arbeit</a:t>
            </a:r>
            <a:r>
              <a:rPr lang="en-GB" dirty="0" smtClean="0"/>
              <a:t>	</a:t>
            </a:r>
            <a:endParaRPr lang="en-GB" dirty="0"/>
          </a:p>
        </p:txBody>
      </p:sp>
      <p:pic>
        <p:nvPicPr>
          <p:cNvPr id="5" name="Picture 4" descr="CER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452320" y="4980235"/>
            <a:ext cx="1691680" cy="1877765"/>
          </a:xfrm>
          <a:prstGeom prst="rect">
            <a:avLst/>
          </a:prstGeom>
          <a:ln w="0">
            <a:solidFill>
              <a:schemeClr val="tx1"/>
            </a:solidFill>
            <a:rou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 r="1160" b="2051"/>
          <a:stretch>
            <a:fillRect/>
          </a:stretch>
        </p:blipFill>
        <p:spPr bwMode="auto">
          <a:xfrm>
            <a:off x="4716016" y="2204864"/>
            <a:ext cx="1089939" cy="648072"/>
          </a:xfrm>
          <a:prstGeom prst="roundRect">
            <a:avLst>
              <a:gd name="adj" fmla="val 28449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9" name="Picture 5" descr="http://terminkaufen.ch/assets/images/idee.gif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600" y="3212976"/>
            <a:ext cx="1001652" cy="867570"/>
          </a:xfrm>
          <a:prstGeom prst="roundRect">
            <a:avLst>
              <a:gd name="adj" fmla="val 29681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Picture 9" descr="SDC11496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779912" y="4581128"/>
            <a:ext cx="1115616" cy="836712"/>
          </a:xfrm>
          <a:prstGeom prst="roundRect">
            <a:avLst>
              <a:gd name="adj" fmla="val 28449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bg2">
                <a:lumMod val="75000"/>
              </a:schemeClr>
            </a:gs>
            <a:gs pos="64999">
              <a:srgbClr val="F0EBD5"/>
            </a:gs>
            <a:gs pos="100000">
              <a:srgbClr val="D1C39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>
                <a:latin typeface="Berlin Sans FB Demi" pitchFamily="34" charset="0"/>
              </a:rPr>
              <a:t>Besucher</a:t>
            </a:r>
            <a:r>
              <a:rPr lang="en-GB" dirty="0" smtClean="0">
                <a:latin typeface="Berlin Sans FB Demi" pitchFamily="34" charset="0"/>
              </a:rPr>
              <a:t> am CERN</a:t>
            </a:r>
            <a:endParaRPr lang="en-GB" dirty="0">
              <a:latin typeface="Berlin Sans FB Dem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55000 </a:t>
            </a:r>
            <a:r>
              <a:rPr lang="en-GB" dirty="0" err="1" smtClean="0"/>
              <a:t>Besucher</a:t>
            </a:r>
            <a:r>
              <a:rPr lang="en-GB" dirty="0" smtClean="0"/>
              <a:t> </a:t>
            </a:r>
            <a:r>
              <a:rPr lang="en-GB" dirty="0" err="1" smtClean="0"/>
              <a:t>im</a:t>
            </a:r>
            <a:r>
              <a:rPr lang="en-GB" dirty="0" smtClean="0"/>
              <a:t> </a:t>
            </a:r>
            <a:r>
              <a:rPr lang="en-GB" dirty="0" err="1" smtClean="0"/>
              <a:t>Jahr</a:t>
            </a:r>
            <a:endParaRPr lang="en-GB" dirty="0" smtClean="0"/>
          </a:p>
          <a:p>
            <a:pPr lvl="1"/>
            <a:r>
              <a:rPr lang="en-GB" dirty="0" err="1" smtClean="0"/>
              <a:t>Der</a:t>
            </a:r>
            <a:r>
              <a:rPr lang="en-GB" dirty="0" smtClean="0"/>
              <a:t> </a:t>
            </a:r>
            <a:r>
              <a:rPr lang="en-GB" dirty="0" err="1" smtClean="0"/>
              <a:t>Gro</a:t>
            </a:r>
            <a:r>
              <a:rPr lang="el-GR" dirty="0" smtClean="0"/>
              <a:t>β</a:t>
            </a:r>
            <a:r>
              <a:rPr lang="en-GB" dirty="0" err="1" smtClean="0"/>
              <a:t>teil</a:t>
            </a:r>
            <a:r>
              <a:rPr lang="en-GB" dirty="0" smtClean="0"/>
              <a:t> </a:t>
            </a:r>
            <a:r>
              <a:rPr lang="en-GB" dirty="0" err="1" smtClean="0"/>
              <a:t>Schüler</a:t>
            </a:r>
            <a:endParaRPr lang="en-GB" dirty="0" smtClean="0"/>
          </a:p>
          <a:p>
            <a:pPr lvl="1">
              <a:buNone/>
            </a:pPr>
            <a:endParaRPr lang="en-GB" dirty="0" smtClean="0"/>
          </a:p>
          <a:p>
            <a:pPr lvl="1">
              <a:buNone/>
            </a:pPr>
            <a:endParaRPr lang="en-GB" dirty="0" smtClean="0"/>
          </a:p>
          <a:p>
            <a:pPr marL="3681413" indent="-277813"/>
            <a:r>
              <a:rPr lang="en-GB" dirty="0" err="1" smtClean="0"/>
              <a:t>Mehrere</a:t>
            </a:r>
            <a:r>
              <a:rPr lang="en-GB" dirty="0" smtClean="0"/>
              <a:t> </a:t>
            </a:r>
            <a:r>
              <a:rPr lang="en-GB" dirty="0" err="1" smtClean="0"/>
              <a:t>Möglichkeiten</a:t>
            </a:r>
            <a:endParaRPr lang="en-GB" dirty="0" smtClean="0"/>
          </a:p>
          <a:p>
            <a:pPr marL="3946525" lvl="1" indent="-265113"/>
            <a:r>
              <a:rPr lang="en-GB" dirty="0" smtClean="0"/>
              <a:t>Globe</a:t>
            </a:r>
          </a:p>
          <a:p>
            <a:pPr marL="3946525" lvl="1" indent="-265113"/>
            <a:r>
              <a:rPr lang="en-GB" dirty="0" smtClean="0"/>
              <a:t>Microcosm</a:t>
            </a:r>
          </a:p>
          <a:p>
            <a:pPr marL="3946525" lvl="1" indent="-265113"/>
            <a:r>
              <a:rPr lang="en-GB" dirty="0" err="1" smtClean="0"/>
              <a:t>Führungen</a:t>
            </a:r>
            <a:endParaRPr lang="en-GB" dirty="0" smtClean="0"/>
          </a:p>
        </p:txBody>
      </p:sp>
      <p:sp>
        <p:nvSpPr>
          <p:cNvPr id="4" name="Rectangle 3"/>
          <p:cNvSpPr/>
          <p:nvPr/>
        </p:nvSpPr>
        <p:spPr>
          <a:xfrm>
            <a:off x="323528" y="1268760"/>
            <a:ext cx="8604448" cy="144016"/>
          </a:xfrm>
          <a:prstGeom prst="rect">
            <a:avLst/>
          </a:prstGeom>
          <a:solidFill>
            <a:schemeClr val="accent1">
              <a:lumMod val="60000"/>
              <a:lumOff val="40000"/>
              <a:alpha val="46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 descr="SDC1143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3789040"/>
            <a:ext cx="2976331" cy="2232248"/>
          </a:xfrm>
          <a:prstGeom prst="rect">
            <a:avLst/>
          </a:prstGeom>
        </p:spPr>
      </p:pic>
      <p:pic>
        <p:nvPicPr>
          <p:cNvPr id="6" name="Picture 5" descr="SDC1152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12160" y="1700808"/>
            <a:ext cx="1728192" cy="129614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bg2">
                <a:lumMod val="75000"/>
              </a:schemeClr>
            </a:gs>
            <a:gs pos="64999">
              <a:srgbClr val="F0EBD5"/>
            </a:gs>
            <a:gs pos="100000">
              <a:srgbClr val="D1C39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Berlin Sans FB Demi" pitchFamily="34" charset="0"/>
              </a:rPr>
              <a:t>CERN Microcosm</a:t>
            </a:r>
            <a:endParaRPr lang="en-GB" dirty="0">
              <a:latin typeface="Berlin Sans FB Dem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GB" dirty="0" smtClean="0"/>
          </a:p>
          <a:p>
            <a:endParaRPr lang="en-GB" dirty="0"/>
          </a:p>
        </p:txBody>
      </p:sp>
      <p:pic>
        <p:nvPicPr>
          <p:cNvPr id="5" name="Picture 4" descr="SDC1154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533198">
            <a:off x="1116954" y="1524128"/>
            <a:ext cx="3840427" cy="2880320"/>
          </a:xfrm>
          <a:prstGeom prst="rect">
            <a:avLst/>
          </a:prstGeom>
        </p:spPr>
      </p:pic>
      <p:pic>
        <p:nvPicPr>
          <p:cNvPr id="9" name="Picture 8" descr="SDC1154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536" y="3212976"/>
            <a:ext cx="1883701" cy="1412776"/>
          </a:xfrm>
          <a:prstGeom prst="rect">
            <a:avLst/>
          </a:prstGeom>
        </p:spPr>
      </p:pic>
      <p:pic>
        <p:nvPicPr>
          <p:cNvPr id="6" name="Picture 5" descr="SDC1154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0549637">
            <a:off x="1056235" y="3896397"/>
            <a:ext cx="3353890" cy="2515418"/>
          </a:xfrm>
          <a:prstGeom prst="rect">
            <a:avLst/>
          </a:prstGeom>
        </p:spPr>
      </p:pic>
      <p:pic>
        <p:nvPicPr>
          <p:cNvPr id="7" name="Picture 6" descr="SDC11545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139952" y="3645024"/>
            <a:ext cx="4032448" cy="3024336"/>
          </a:xfrm>
          <a:prstGeom prst="rect">
            <a:avLst/>
          </a:prstGeom>
        </p:spPr>
      </p:pic>
      <p:pic>
        <p:nvPicPr>
          <p:cNvPr id="8" name="Picture 7" descr="SDC11549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20259635">
            <a:off x="4984369" y="1688523"/>
            <a:ext cx="3926989" cy="294524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23528" y="1268760"/>
            <a:ext cx="8604448" cy="144016"/>
          </a:xfrm>
          <a:prstGeom prst="rect">
            <a:avLst/>
          </a:prstGeom>
          <a:solidFill>
            <a:schemeClr val="accent1">
              <a:lumMod val="60000"/>
              <a:lumOff val="40000"/>
              <a:alpha val="46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bg2">
                <a:lumMod val="75000"/>
              </a:schemeClr>
            </a:gs>
            <a:gs pos="64999">
              <a:srgbClr val="F0EBD5"/>
            </a:gs>
            <a:gs pos="100000">
              <a:srgbClr val="D1C39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>
                <a:latin typeface="Berlin Sans FB Demi" pitchFamily="34" charset="0"/>
              </a:rPr>
              <a:t>Führungen</a:t>
            </a:r>
            <a:endParaRPr lang="en-GB" dirty="0">
              <a:latin typeface="Berlin Sans FB Dem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Ablauf</a:t>
            </a:r>
            <a:endParaRPr lang="en-GB" dirty="0" smtClean="0"/>
          </a:p>
          <a:p>
            <a:pPr lvl="1"/>
            <a:r>
              <a:rPr lang="en-GB" dirty="0" err="1" smtClean="0"/>
              <a:t>Eine</a:t>
            </a:r>
            <a:r>
              <a:rPr lang="en-GB" dirty="0" smtClean="0"/>
              <a:t> </a:t>
            </a:r>
            <a:r>
              <a:rPr lang="en-GB" dirty="0" err="1" smtClean="0"/>
              <a:t>Stunde</a:t>
            </a:r>
            <a:r>
              <a:rPr lang="en-GB" dirty="0" smtClean="0"/>
              <a:t> </a:t>
            </a:r>
            <a:r>
              <a:rPr lang="en-GB" dirty="0" err="1" smtClean="0"/>
              <a:t>Einführungsvortrag</a:t>
            </a:r>
            <a:endParaRPr lang="en-GB" dirty="0" smtClean="0"/>
          </a:p>
          <a:p>
            <a:pPr lvl="1"/>
            <a:r>
              <a:rPr lang="en-GB" dirty="0" err="1" smtClean="0"/>
              <a:t>Anschlie</a:t>
            </a:r>
            <a:r>
              <a:rPr lang="el-GR" dirty="0" smtClean="0"/>
              <a:t>β</a:t>
            </a:r>
            <a:r>
              <a:rPr lang="en-GB" dirty="0" smtClean="0"/>
              <a:t>end Film</a:t>
            </a:r>
          </a:p>
          <a:p>
            <a:pPr lvl="1"/>
            <a:r>
              <a:rPr lang="en-GB" dirty="0" smtClean="0"/>
              <a:t>2 </a:t>
            </a:r>
            <a:r>
              <a:rPr lang="en-GB" dirty="0" err="1" smtClean="0"/>
              <a:t>stündige</a:t>
            </a:r>
            <a:r>
              <a:rPr lang="en-GB" dirty="0" smtClean="0"/>
              <a:t> </a:t>
            </a:r>
            <a:r>
              <a:rPr lang="en-GB" dirty="0" err="1" smtClean="0"/>
              <a:t>Führung</a:t>
            </a:r>
            <a:endParaRPr lang="en-GB" dirty="0" smtClean="0"/>
          </a:p>
          <a:p>
            <a:endParaRPr lang="en-GB" dirty="0" smtClean="0"/>
          </a:p>
          <a:p>
            <a:pPr>
              <a:buNone/>
            </a:pPr>
            <a:endParaRPr lang="en-GB" dirty="0" smtClean="0"/>
          </a:p>
        </p:txBody>
      </p:sp>
      <p:sp>
        <p:nvSpPr>
          <p:cNvPr id="4" name="Rectangle 3"/>
          <p:cNvSpPr/>
          <p:nvPr/>
        </p:nvSpPr>
        <p:spPr>
          <a:xfrm>
            <a:off x="323528" y="1268760"/>
            <a:ext cx="8604448" cy="144016"/>
          </a:xfrm>
          <a:prstGeom prst="rect">
            <a:avLst/>
          </a:prstGeom>
          <a:solidFill>
            <a:schemeClr val="accent1">
              <a:lumMod val="60000"/>
              <a:lumOff val="40000"/>
              <a:alpha val="46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 descr="SDC1151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87624" y="4221088"/>
            <a:ext cx="2939819" cy="2204864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4644008" y="2204864"/>
            <a:ext cx="4499992" cy="4365104"/>
            <a:chOff x="4644008" y="2204864"/>
            <a:chExt cx="4499992" cy="4365104"/>
          </a:xfrm>
        </p:grpSpPr>
        <p:sp>
          <p:nvSpPr>
            <p:cNvPr id="9" name="Cloud Callout 8"/>
            <p:cNvSpPr/>
            <p:nvPr/>
          </p:nvSpPr>
          <p:spPr>
            <a:xfrm>
              <a:off x="6047656" y="2204864"/>
              <a:ext cx="3096344" cy="1872208"/>
            </a:xfrm>
            <a:prstGeom prst="cloudCallout">
              <a:avLst>
                <a:gd name="adj1" fmla="val -31300"/>
                <a:gd name="adj2" fmla="val 79811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>
                  <a:solidFill>
                    <a:schemeClr val="tx1"/>
                  </a:solidFill>
                </a:rPr>
                <a:t>Das war’s ?!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4644008" y="4581128"/>
              <a:ext cx="2304256" cy="1988840"/>
              <a:chOff x="4644008" y="4581128"/>
              <a:chExt cx="2304256" cy="1988840"/>
            </a:xfrm>
          </p:grpSpPr>
          <p:sp>
            <p:nvSpPr>
              <p:cNvPr id="8" name="Smiley Face 7"/>
              <p:cNvSpPr/>
              <p:nvPr/>
            </p:nvSpPr>
            <p:spPr>
              <a:xfrm>
                <a:off x="4644008" y="4581128"/>
                <a:ext cx="2304256" cy="1988840"/>
              </a:xfrm>
              <a:prstGeom prst="smileyFace">
                <a:avLst>
                  <a:gd name="adj" fmla="val -3495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scene3d>
                <a:camera prst="orthographicFront"/>
                <a:lightRig rig="threePt" dir="t"/>
              </a:scene3d>
              <a:sp3d contourW="12700">
                <a:contourClr>
                  <a:schemeClr val="tx1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" name="Flowchart: Connector 10"/>
              <p:cNvSpPr/>
              <p:nvPr/>
            </p:nvSpPr>
            <p:spPr>
              <a:xfrm>
                <a:off x="5292080" y="5157192"/>
                <a:ext cx="288032" cy="216024"/>
              </a:xfrm>
              <a:prstGeom prst="flowChartConnector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" name="Flowchart: Connector 11"/>
              <p:cNvSpPr/>
              <p:nvPr/>
            </p:nvSpPr>
            <p:spPr>
              <a:xfrm>
                <a:off x="6012160" y="5157192"/>
                <a:ext cx="288032" cy="216024"/>
              </a:xfrm>
              <a:prstGeom prst="flowChartConnector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bg2">
                <a:lumMod val="75000"/>
              </a:schemeClr>
            </a:gs>
            <a:gs pos="64999">
              <a:srgbClr val="F0EBD5"/>
            </a:gs>
            <a:gs pos="100000">
              <a:srgbClr val="D1C39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latin typeface="Berlin Sans FB Demi" pitchFamily="34" charset="0"/>
              </a:rPr>
              <a:t>Die </a:t>
            </a:r>
            <a:r>
              <a:rPr lang="en-GB" dirty="0" err="1" smtClean="0">
                <a:latin typeface="Berlin Sans FB Demi" pitchFamily="34" charset="0"/>
              </a:rPr>
              <a:t>neue</a:t>
            </a:r>
            <a:r>
              <a:rPr lang="en-GB" dirty="0" smtClean="0">
                <a:latin typeface="Berlin Sans FB Demi" pitchFamily="34" charset="0"/>
              </a:rPr>
              <a:t> </a:t>
            </a:r>
            <a:r>
              <a:rPr lang="en-GB" dirty="0" err="1" smtClean="0">
                <a:latin typeface="Berlin Sans FB Demi" pitchFamily="34" charset="0"/>
              </a:rPr>
              <a:t>Idee</a:t>
            </a:r>
            <a:endParaRPr lang="en-GB" dirty="0">
              <a:latin typeface="Berlin Sans FB Dem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b="1" dirty="0" smtClean="0"/>
              <a:t>Microcosm 2.011</a:t>
            </a:r>
          </a:p>
          <a:p>
            <a:pPr lvl="1"/>
            <a:endParaRPr lang="en-GB" dirty="0" smtClean="0"/>
          </a:p>
          <a:p>
            <a:pPr lvl="1"/>
            <a:r>
              <a:rPr lang="en-GB" dirty="0" err="1" smtClean="0"/>
              <a:t>Reduzierung</a:t>
            </a:r>
            <a:r>
              <a:rPr lang="en-GB" dirty="0" smtClean="0"/>
              <a:t> </a:t>
            </a:r>
            <a:r>
              <a:rPr lang="en-GB" dirty="0" err="1" smtClean="0"/>
              <a:t>der</a:t>
            </a:r>
            <a:r>
              <a:rPr lang="en-GB" dirty="0" smtClean="0"/>
              <a:t> </a:t>
            </a:r>
            <a:r>
              <a:rPr lang="en-GB" dirty="0" err="1" smtClean="0"/>
              <a:t>alten</a:t>
            </a:r>
            <a:r>
              <a:rPr lang="en-GB" dirty="0" smtClean="0"/>
              <a:t> </a:t>
            </a:r>
            <a:r>
              <a:rPr lang="en-GB" dirty="0" err="1" smtClean="0"/>
              <a:t>Ausstellung</a:t>
            </a:r>
            <a:endParaRPr lang="en-GB" dirty="0" smtClean="0"/>
          </a:p>
          <a:p>
            <a:pPr lvl="1"/>
            <a:r>
              <a:rPr lang="en-GB" dirty="0" err="1" smtClean="0"/>
              <a:t>Einrichten</a:t>
            </a:r>
            <a:r>
              <a:rPr lang="en-GB" dirty="0" smtClean="0"/>
              <a:t> </a:t>
            </a:r>
            <a:r>
              <a:rPr lang="en-GB" dirty="0" err="1" smtClean="0"/>
              <a:t>eines</a:t>
            </a:r>
            <a:r>
              <a:rPr lang="en-GB" dirty="0" smtClean="0"/>
              <a:t> </a:t>
            </a:r>
            <a:r>
              <a:rPr lang="en-GB" dirty="0" err="1" smtClean="0"/>
              <a:t>Schülerlabors</a:t>
            </a:r>
            <a:endParaRPr lang="en-GB" dirty="0" smtClean="0"/>
          </a:p>
          <a:p>
            <a:pPr>
              <a:buNone/>
            </a:pPr>
            <a:r>
              <a:rPr lang="en-GB" dirty="0" smtClean="0"/>
              <a:t>		-&gt; </a:t>
            </a:r>
            <a:r>
              <a:rPr lang="en-GB" dirty="0" err="1" smtClean="0"/>
              <a:t>Anschlie</a:t>
            </a:r>
            <a:r>
              <a:rPr lang="el-GR" dirty="0" smtClean="0"/>
              <a:t>β</a:t>
            </a:r>
            <a:r>
              <a:rPr lang="en-GB" dirty="0" err="1" smtClean="0"/>
              <a:t>ende</a:t>
            </a:r>
            <a:r>
              <a:rPr lang="en-GB" dirty="0" smtClean="0"/>
              <a:t> </a:t>
            </a:r>
            <a:r>
              <a:rPr lang="en-GB" dirty="0" err="1" smtClean="0"/>
              <a:t>Führung</a:t>
            </a:r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323528" y="1268760"/>
            <a:ext cx="8604448" cy="144016"/>
          </a:xfrm>
          <a:prstGeom prst="rect">
            <a:avLst/>
          </a:prstGeom>
          <a:solidFill>
            <a:schemeClr val="accent1">
              <a:lumMod val="60000"/>
              <a:lumOff val="40000"/>
              <a:alpha val="46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bg2">
                <a:lumMod val="75000"/>
              </a:schemeClr>
            </a:gs>
            <a:gs pos="64999">
              <a:srgbClr val="F0EBD5"/>
            </a:gs>
            <a:gs pos="100000">
              <a:srgbClr val="D1C39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Berlin Sans FB Demi" pitchFamily="34" charset="0"/>
              </a:rPr>
              <a:t>Was </a:t>
            </a:r>
            <a:r>
              <a:rPr lang="en-GB" dirty="0" err="1" smtClean="0">
                <a:latin typeface="Berlin Sans FB Demi" pitchFamily="34" charset="0"/>
              </a:rPr>
              <a:t>habe</a:t>
            </a:r>
            <a:r>
              <a:rPr lang="en-GB" dirty="0" smtClean="0">
                <a:latin typeface="Berlin Sans FB Demi" pitchFamily="34" charset="0"/>
              </a:rPr>
              <a:t> </a:t>
            </a:r>
            <a:r>
              <a:rPr lang="en-GB" dirty="0" err="1" smtClean="0">
                <a:latin typeface="Berlin Sans FB Demi" pitchFamily="34" charset="0"/>
              </a:rPr>
              <a:t>ich</a:t>
            </a:r>
            <a:r>
              <a:rPr lang="en-GB" dirty="0" smtClean="0">
                <a:latin typeface="Berlin Sans FB Demi" pitchFamily="34" charset="0"/>
              </a:rPr>
              <a:t> </a:t>
            </a:r>
            <a:r>
              <a:rPr lang="en-GB" dirty="0" err="1" smtClean="0">
                <a:latin typeface="Berlin Sans FB Demi" pitchFamily="34" charset="0"/>
              </a:rPr>
              <a:t>gemacht</a:t>
            </a:r>
            <a:r>
              <a:rPr lang="en-GB" dirty="0" smtClean="0">
                <a:latin typeface="Berlin Sans FB Demi" pitchFamily="34" charset="0"/>
              </a:rPr>
              <a:t>?</a:t>
            </a:r>
            <a:endParaRPr lang="en-GB" dirty="0">
              <a:latin typeface="Berlin Sans FB Dem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en-GB" dirty="0" smtClean="0"/>
          </a:p>
          <a:p>
            <a:r>
              <a:rPr lang="en-GB" dirty="0" err="1" smtClean="0"/>
              <a:t>Versuche</a:t>
            </a:r>
            <a:r>
              <a:rPr lang="en-GB" dirty="0" smtClean="0"/>
              <a:t> </a:t>
            </a:r>
            <a:r>
              <a:rPr lang="en-GB" dirty="0" err="1" smtClean="0"/>
              <a:t>ausprobieren</a:t>
            </a:r>
            <a:endParaRPr lang="en-GB" dirty="0" smtClean="0"/>
          </a:p>
          <a:p>
            <a:endParaRPr lang="en-GB" dirty="0" smtClean="0"/>
          </a:p>
          <a:p>
            <a:pPr marL="4479925" indent="-266700"/>
            <a:endParaRPr lang="en-GB" dirty="0" smtClean="0"/>
          </a:p>
          <a:p>
            <a:pPr marL="4479925" indent="-266700"/>
            <a:r>
              <a:rPr lang="en-GB" dirty="0" err="1" smtClean="0"/>
              <a:t>Medipix</a:t>
            </a:r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err="1" smtClean="0"/>
              <a:t>Anleitungen</a:t>
            </a:r>
            <a:r>
              <a:rPr lang="en-GB" dirty="0" smtClean="0"/>
              <a:t> </a:t>
            </a:r>
            <a:r>
              <a:rPr lang="en-GB" dirty="0" err="1" smtClean="0"/>
              <a:t>bearbeiten</a:t>
            </a:r>
            <a:r>
              <a:rPr lang="en-GB" dirty="0" smtClean="0"/>
              <a:t>, </a:t>
            </a:r>
          </a:p>
          <a:p>
            <a:pPr>
              <a:buNone/>
            </a:pPr>
            <a:r>
              <a:rPr lang="en-GB" dirty="0" smtClean="0"/>
              <a:t>	</a:t>
            </a:r>
            <a:r>
              <a:rPr lang="en-GB" dirty="0" err="1" smtClean="0"/>
              <a:t>schreiben</a:t>
            </a:r>
            <a:r>
              <a:rPr lang="en-GB" dirty="0" smtClean="0"/>
              <a:t> und </a:t>
            </a:r>
            <a:r>
              <a:rPr lang="en-GB" dirty="0" err="1" smtClean="0"/>
              <a:t>übersetzen</a:t>
            </a:r>
            <a:endParaRPr lang="en-GB" dirty="0" smtClean="0"/>
          </a:p>
          <a:p>
            <a:pPr>
              <a:buNone/>
            </a:pPr>
            <a:endParaRPr lang="en-GB" dirty="0" smtClean="0"/>
          </a:p>
        </p:txBody>
      </p:sp>
      <p:sp>
        <p:nvSpPr>
          <p:cNvPr id="4" name="Rectangle 3"/>
          <p:cNvSpPr/>
          <p:nvPr/>
        </p:nvSpPr>
        <p:spPr>
          <a:xfrm>
            <a:off x="323528" y="1268760"/>
            <a:ext cx="8604448" cy="144016"/>
          </a:xfrm>
          <a:prstGeom prst="rect">
            <a:avLst/>
          </a:prstGeom>
          <a:solidFill>
            <a:schemeClr val="accent1">
              <a:lumMod val="60000"/>
              <a:lumOff val="40000"/>
              <a:alpha val="46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 descr="SDC1133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99792" y="3068960"/>
            <a:ext cx="1440160" cy="1080120"/>
          </a:xfrm>
          <a:prstGeom prst="rect">
            <a:avLst/>
          </a:prstGeom>
        </p:spPr>
      </p:pic>
      <p:pic>
        <p:nvPicPr>
          <p:cNvPr id="6" name="Picture 5" descr="SDC1138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52120" y="1628800"/>
            <a:ext cx="2088232" cy="1566174"/>
          </a:xfrm>
          <a:prstGeom prst="rect">
            <a:avLst/>
          </a:prstGeom>
        </p:spPr>
      </p:pic>
      <p:pic>
        <p:nvPicPr>
          <p:cNvPr id="7" name="Picture 6" descr="Fadenstrahlroehr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96136" y="4653136"/>
            <a:ext cx="1224136" cy="1708411"/>
          </a:xfrm>
          <a:prstGeom prst="rect">
            <a:avLst/>
          </a:prstGeom>
        </p:spPr>
      </p:pic>
      <p:pic>
        <p:nvPicPr>
          <p:cNvPr id="8" name="Picture 7" descr="SDC1150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27584" y="1430778"/>
            <a:ext cx="7236296" cy="542722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bg2">
                <a:lumMod val="75000"/>
              </a:schemeClr>
            </a:gs>
            <a:gs pos="64999">
              <a:srgbClr val="F0EBD5"/>
            </a:gs>
            <a:gs pos="100000">
              <a:srgbClr val="D1C39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>
                <a:latin typeface="Berlin Sans FB Demi" pitchFamily="34" charset="0"/>
              </a:rPr>
              <a:t>Der</a:t>
            </a:r>
            <a:r>
              <a:rPr lang="en-GB" dirty="0" smtClean="0">
                <a:latin typeface="Berlin Sans FB Demi" pitchFamily="34" charset="0"/>
              </a:rPr>
              <a:t> </a:t>
            </a:r>
            <a:r>
              <a:rPr lang="en-GB" dirty="0" err="1" smtClean="0">
                <a:latin typeface="Berlin Sans FB Demi" pitchFamily="34" charset="0"/>
              </a:rPr>
              <a:t>Medipixdetektor</a:t>
            </a:r>
            <a:endParaRPr lang="en-GB" dirty="0">
              <a:latin typeface="Berlin Sans FB Dem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err="1" smtClean="0"/>
              <a:t>Entwickelt</a:t>
            </a:r>
            <a:r>
              <a:rPr lang="en-GB" dirty="0" smtClean="0"/>
              <a:t> von CERN und </a:t>
            </a:r>
            <a:r>
              <a:rPr lang="en-GB" dirty="0" err="1" smtClean="0"/>
              <a:t>Forschungsinstituten</a:t>
            </a:r>
            <a:endParaRPr lang="en-GB" dirty="0" smtClean="0"/>
          </a:p>
          <a:p>
            <a:pPr>
              <a:buNone/>
            </a:pPr>
            <a:endParaRPr lang="en-GB" dirty="0" smtClean="0"/>
          </a:p>
          <a:p>
            <a:r>
              <a:rPr lang="en-GB" dirty="0" err="1" smtClean="0"/>
              <a:t>Rauschfreie</a:t>
            </a:r>
            <a:r>
              <a:rPr lang="en-GB" dirty="0" smtClean="0"/>
              <a:t> </a:t>
            </a:r>
            <a:r>
              <a:rPr lang="en-GB" dirty="0" err="1" smtClean="0"/>
              <a:t>Detektierung</a:t>
            </a:r>
            <a:r>
              <a:rPr lang="en-GB" dirty="0" smtClean="0"/>
              <a:t> </a:t>
            </a:r>
          </a:p>
          <a:p>
            <a:pPr>
              <a:buNone/>
            </a:pPr>
            <a:r>
              <a:rPr lang="en-GB" dirty="0" smtClean="0"/>
              <a:t>	</a:t>
            </a:r>
            <a:r>
              <a:rPr lang="en-GB" dirty="0" err="1" smtClean="0"/>
              <a:t>kosmischer</a:t>
            </a:r>
            <a:r>
              <a:rPr lang="en-GB" dirty="0" smtClean="0"/>
              <a:t> </a:t>
            </a:r>
            <a:r>
              <a:rPr lang="en-GB" dirty="0" err="1" smtClean="0"/>
              <a:t>Strahlung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err="1" smtClean="0"/>
              <a:t>Verwendung</a:t>
            </a:r>
            <a:r>
              <a:rPr lang="en-GB" dirty="0" smtClean="0"/>
              <a:t> </a:t>
            </a:r>
            <a:r>
              <a:rPr lang="en-GB" dirty="0" err="1" smtClean="0"/>
              <a:t>vielseitig</a:t>
            </a:r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 smtClean="0"/>
          </a:p>
        </p:txBody>
      </p:sp>
      <p:sp>
        <p:nvSpPr>
          <p:cNvPr id="4" name="Rectangle 3"/>
          <p:cNvSpPr/>
          <p:nvPr/>
        </p:nvSpPr>
        <p:spPr>
          <a:xfrm>
            <a:off x="323528" y="1268760"/>
            <a:ext cx="8604448" cy="144016"/>
          </a:xfrm>
          <a:prstGeom prst="rect">
            <a:avLst/>
          </a:prstGeom>
          <a:solidFill>
            <a:schemeClr val="accent1">
              <a:lumMod val="60000"/>
              <a:lumOff val="40000"/>
              <a:alpha val="46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 descr="SDC115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64088" y="3573016"/>
            <a:ext cx="3227850" cy="242088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bg2">
                <a:lumMod val="75000"/>
              </a:schemeClr>
            </a:gs>
            <a:gs pos="64999">
              <a:srgbClr val="F0EBD5"/>
            </a:gs>
            <a:gs pos="100000">
              <a:srgbClr val="D1C39F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Messungen</a:t>
            </a:r>
            <a:endParaRPr lang="en-GB" dirty="0"/>
          </a:p>
        </p:txBody>
      </p:sp>
      <p:pic>
        <p:nvPicPr>
          <p:cNvPr id="6" name="Content Placeholder 5" descr="Fotoblitz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187624" y="1889634"/>
            <a:ext cx="7200800" cy="4050450"/>
          </a:xfrm>
        </p:spPr>
      </p:pic>
      <p:sp>
        <p:nvSpPr>
          <p:cNvPr id="4" name="Rectangle 3"/>
          <p:cNvSpPr/>
          <p:nvPr/>
        </p:nvSpPr>
        <p:spPr>
          <a:xfrm>
            <a:off x="323528" y="1268760"/>
            <a:ext cx="8604448" cy="144016"/>
          </a:xfrm>
          <a:prstGeom prst="rect">
            <a:avLst/>
          </a:prstGeom>
          <a:solidFill>
            <a:schemeClr val="accent1">
              <a:lumMod val="60000"/>
              <a:lumOff val="40000"/>
              <a:alpha val="46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 descr="Medipix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87624" y="1844824"/>
            <a:ext cx="7226278" cy="4064782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974</TotalTime>
  <Words>94</Words>
  <Application>Microsoft Office PowerPoint</Application>
  <PresentationFormat>On-screen Show (4:3)</PresentationFormat>
  <Paragraphs>56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Microcosm 2.011  –  Das neue CERN-Schülerlabor</vt:lpstr>
      <vt:lpstr>INHALT</vt:lpstr>
      <vt:lpstr>Besucher am CERN</vt:lpstr>
      <vt:lpstr>CERN Microcosm</vt:lpstr>
      <vt:lpstr>Führungen</vt:lpstr>
      <vt:lpstr>Die neue Idee</vt:lpstr>
      <vt:lpstr>Was habe ich gemacht?</vt:lpstr>
      <vt:lpstr>Der Medipixdetektor</vt:lpstr>
      <vt:lpstr>Messungen</vt:lpstr>
      <vt:lpstr>Slide 10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Microcosm 2.011 - Das neue CERN-Schülerlabor</dc:title>
  <dc:creator>teach02</dc:creator>
  <cp:lastModifiedBy>teach02</cp:lastModifiedBy>
  <cp:revision>47</cp:revision>
  <dcterms:created xsi:type="dcterms:W3CDTF">2011-05-18T16:09:10Z</dcterms:created>
  <dcterms:modified xsi:type="dcterms:W3CDTF">2011-05-19T21:34:28Z</dcterms:modified>
</cp:coreProperties>
</file>