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2">
  <p:sldMasterIdLst>
    <p:sldMasterId id="2147483648" r:id="rId1"/>
    <p:sldMasterId id="2147483658" r:id="rId2"/>
  </p:sldMasterIdLst>
  <p:notesMasterIdLst>
    <p:notesMasterId r:id="rId24"/>
  </p:notesMasterIdLst>
  <p:sldIdLst>
    <p:sldId id="269" r:id="rId3"/>
    <p:sldId id="271" r:id="rId4"/>
    <p:sldId id="284" r:id="rId5"/>
    <p:sldId id="285" r:id="rId6"/>
    <p:sldId id="286" r:id="rId7"/>
    <p:sldId id="287" r:id="rId8"/>
    <p:sldId id="288" r:id="rId9"/>
    <p:sldId id="270" r:id="rId10"/>
    <p:sldId id="272" r:id="rId11"/>
    <p:sldId id="273" r:id="rId12"/>
    <p:sldId id="278" r:id="rId13"/>
    <p:sldId id="279" r:id="rId14"/>
    <p:sldId id="267" r:id="rId15"/>
    <p:sldId id="275" r:id="rId16"/>
    <p:sldId id="276" r:id="rId17"/>
    <p:sldId id="277" r:id="rId18"/>
    <p:sldId id="280" r:id="rId19"/>
    <p:sldId id="281" r:id="rId20"/>
    <p:sldId id="282" r:id="rId21"/>
    <p:sldId id="283" r:id="rId22"/>
    <p:sldId id="259"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C12BBBF-03D9-4AAA-A93B-4A97DFF39A5C}">
          <p14:sldIdLst>
            <p14:sldId id="269"/>
            <p14:sldId id="271"/>
            <p14:sldId id="284"/>
            <p14:sldId id="285"/>
            <p14:sldId id="286"/>
            <p14:sldId id="287"/>
            <p14:sldId id="288"/>
          </p14:sldIdLst>
        </p14:section>
        <p14:section name="Untitled Section" id="{E2F10E8B-DE64-472A-83C4-779B4F98F8F6}">
          <p14:sldIdLst>
            <p14:sldId id="270"/>
            <p14:sldId id="272"/>
            <p14:sldId id="273"/>
            <p14:sldId id="278"/>
            <p14:sldId id="279"/>
            <p14:sldId id="267"/>
            <p14:sldId id="275"/>
            <p14:sldId id="276"/>
            <p14:sldId id="277"/>
            <p14:sldId id="280"/>
            <p14:sldId id="281"/>
            <p14:sldId id="282"/>
            <p14:sldId id="283"/>
            <p14:sldId id="259"/>
          </p14:sldIdLst>
        </p14:section>
      </p14:sectionLst>
    </p:ext>
    <p:ext uri="{EFAFB233-063F-42B5-8137-9DF3F51BA10A}">
      <p15:sldGuideLst xmlns:p15="http://schemas.microsoft.com/office/powerpoint/2012/main">
        <p15:guide id="1" orient="horz" pos="4156" userDrawn="1">
          <p15:clr>
            <a:srgbClr val="A4A3A4"/>
          </p15:clr>
        </p15:guide>
        <p15:guide id="2" pos="3840">
          <p15:clr>
            <a:srgbClr val="A4A3A4"/>
          </p15:clr>
        </p15:guide>
        <p15:guide id="3" pos="39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2" autoAdjust="0"/>
    <p:restoredTop sz="94660"/>
  </p:normalViewPr>
  <p:slideViewPr>
    <p:cSldViewPr snapToGrid="0">
      <p:cViewPr varScale="1">
        <p:scale>
          <a:sx n="100" d="100"/>
          <a:sy n="100" d="100"/>
        </p:scale>
        <p:origin x="96" y="702"/>
      </p:cViewPr>
      <p:guideLst>
        <p:guide orient="horz" pos="4156"/>
        <p:guide pos="3840"/>
        <p:guide pos="39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Column1</c:v>
                </c:pt>
              </c:strCache>
            </c:strRef>
          </c:tx>
          <c:spPr>
            <a:solidFill>
              <a:schemeClr val="accent6"/>
            </a:solidFill>
            <a:ln>
              <a:no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chemeClr val="bg2">
                        <a:lumMod val="10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2010</c:v>
                </c:pt>
                <c:pt idx="1">
                  <c:v>2011</c:v>
                </c:pt>
                <c:pt idx="2">
                  <c:v>2012</c:v>
                </c:pt>
                <c:pt idx="3">
                  <c:v>2013</c:v>
                </c:pt>
                <c:pt idx="4">
                  <c:v>2014</c:v>
                </c:pt>
                <c:pt idx="5">
                  <c:v>2015</c:v>
                </c:pt>
                <c:pt idx="6">
                  <c:v>2016</c:v>
                </c:pt>
                <c:pt idx="7">
                  <c:v>2017</c:v>
                </c:pt>
                <c:pt idx="8">
                  <c:v>2018</c:v>
                </c:pt>
                <c:pt idx="9">
                  <c:v>2019</c:v>
                </c:pt>
                <c:pt idx="10">
                  <c:v>2020</c:v>
                </c:pt>
                <c:pt idx="11">
                  <c:v>2021</c:v>
                </c:pt>
              </c:strCache>
            </c:strRef>
          </c:cat>
          <c:val>
            <c:numRef>
              <c:f>Sheet1!$B$2:$B$13</c:f>
              <c:numCache>
                <c:formatCode>General</c:formatCode>
                <c:ptCount val="12"/>
                <c:pt idx="0">
                  <c:v>116.2</c:v>
                </c:pt>
                <c:pt idx="1">
                  <c:v>108.2</c:v>
                </c:pt>
                <c:pt idx="2">
                  <c:v>77.5</c:v>
                </c:pt>
                <c:pt idx="3">
                  <c:v>135.4</c:v>
                </c:pt>
                <c:pt idx="4">
                  <c:v>273.2</c:v>
                </c:pt>
                <c:pt idx="5">
                  <c:v>54.1</c:v>
                </c:pt>
                <c:pt idx="6">
                  <c:v>91.4</c:v>
                </c:pt>
                <c:pt idx="7">
                  <c:v>103.7</c:v>
                </c:pt>
                <c:pt idx="8">
                  <c:v>103.6</c:v>
                </c:pt>
                <c:pt idx="9">
                  <c:v>173.2</c:v>
                </c:pt>
                <c:pt idx="10">
                  <c:v>145.4</c:v>
                </c:pt>
                <c:pt idx="11">
                  <c:v>85.5</c:v>
                </c:pt>
              </c:numCache>
            </c:numRef>
          </c:val>
          <c:extLst>
            <c:ext xmlns:c16="http://schemas.microsoft.com/office/drawing/2014/chart" uri="{C3380CC4-5D6E-409C-BE32-E72D297353CC}">
              <c16:uniqueId val="{00000000-F3FB-4849-B924-BA7F4B30B72C}"/>
            </c:ext>
          </c:extLst>
        </c:ser>
        <c:dLbls>
          <c:dLblPos val="outEnd"/>
          <c:showLegendKey val="0"/>
          <c:showVal val="1"/>
          <c:showCatName val="0"/>
          <c:showSerName val="0"/>
          <c:showPercent val="0"/>
          <c:showBubbleSize val="0"/>
        </c:dLbls>
        <c:gapWidth val="219"/>
        <c:overlap val="-27"/>
        <c:axId val="420005400"/>
        <c:axId val="420009336"/>
      </c:barChart>
      <c:dateAx>
        <c:axId val="4200054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bg2">
                    <a:lumMod val="10000"/>
                  </a:schemeClr>
                </a:solidFill>
                <a:latin typeface="+mn-lt"/>
                <a:ea typeface="+mn-ea"/>
                <a:cs typeface="+mn-cs"/>
              </a:defRPr>
            </a:pPr>
            <a:endParaRPr lang="en-US"/>
          </a:p>
        </c:txPr>
        <c:crossAx val="420009336"/>
        <c:crosses val="autoZero"/>
        <c:auto val="0"/>
        <c:lblOffset val="100"/>
        <c:baseTimeUnit val="days"/>
      </c:dateAx>
      <c:valAx>
        <c:axId val="42000933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1" i="0" u="none" strike="noStrike" kern="1200" baseline="0">
                    <a:solidFill>
                      <a:schemeClr val="bg2">
                        <a:lumMod val="10000"/>
                      </a:schemeClr>
                    </a:solidFill>
                    <a:latin typeface="+mn-lt"/>
                    <a:ea typeface="+mn-ea"/>
                    <a:cs typeface="+mn-cs"/>
                  </a:defRPr>
                </a:pPr>
                <a:r>
                  <a:rPr lang="en-GB"/>
                  <a:t>Person · mSv</a:t>
                </a:r>
              </a:p>
            </c:rich>
          </c:tx>
          <c:layout/>
          <c:overlay val="0"/>
          <c:spPr>
            <a:noFill/>
            <a:ln>
              <a:noFill/>
            </a:ln>
            <a:effectLst/>
          </c:spPr>
          <c:txPr>
            <a:bodyPr rot="-5400000" spcFirstLastPara="1" vertOverflow="ellipsis" vert="horz" wrap="square" anchor="ctr" anchorCtr="1"/>
            <a:lstStyle/>
            <a:p>
              <a:pPr>
                <a:defRPr sz="1400" b="1" i="0" u="none" strike="noStrike" kern="1200" baseline="0">
                  <a:solidFill>
                    <a:schemeClr val="bg2">
                      <a:lumMod val="10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bg2">
                    <a:lumMod val="10000"/>
                  </a:schemeClr>
                </a:solidFill>
                <a:latin typeface="+mn-lt"/>
                <a:ea typeface="+mn-ea"/>
                <a:cs typeface="+mn-cs"/>
              </a:defRPr>
            </a:pPr>
            <a:endParaRPr lang="en-US"/>
          </a:p>
        </c:txPr>
        <c:crossAx val="420005400"/>
        <c:crosses val="autoZero"/>
        <c:crossBetween val="between"/>
      </c:valAx>
      <c:spPr>
        <a:noFill/>
        <a:ln w="25400">
          <a:noFill/>
        </a:ln>
        <a:effectLst/>
      </c:spPr>
    </c:plotArea>
    <c:plotVisOnly val="1"/>
    <c:dispBlanksAs val="gap"/>
    <c:showDLblsOverMax val="0"/>
  </c:chart>
  <c:spPr>
    <a:noFill/>
    <a:ln>
      <a:noFill/>
    </a:ln>
    <a:effectLst/>
  </c:spPr>
  <c:txPr>
    <a:bodyPr/>
    <a:lstStyle/>
    <a:p>
      <a:pPr>
        <a:defRPr sz="1400" b="1">
          <a:solidFill>
            <a:schemeClr val="bg2">
              <a:lumMod val="10000"/>
            </a:schemeClr>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B1E0F6-951C-425C-9332-0C102B531294}" type="datetimeFigureOut">
              <a:rPr lang="en-GB" smtClean="0"/>
              <a:t>04/07/2022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AFAC84-B53D-4C74-88DB-C6F7F1D6CFFE}" type="slidenum">
              <a:rPr lang="en-GB" smtClean="0"/>
              <a:t>‹#›</a:t>
            </a:fld>
            <a:endParaRPr lang="en-GB"/>
          </a:p>
        </p:txBody>
      </p:sp>
    </p:spTree>
    <p:extLst>
      <p:ext uri="{BB962C8B-B14F-4D97-AF65-F5344CB8AC3E}">
        <p14:creationId xmlns:p14="http://schemas.microsoft.com/office/powerpoint/2010/main" val="40850140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w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22363"/>
            <a:ext cx="10515600" cy="2387600"/>
          </a:xfrm>
        </p:spPr>
        <p:txBody>
          <a:bodyPr anchor="b">
            <a:normAutofit/>
          </a:bodyPr>
          <a:lstStyle>
            <a:lvl1pPr algn="l">
              <a:defRPr sz="4600">
                <a:solidFill>
                  <a:schemeClr val="tx1"/>
                </a:solidFill>
                <a:latin typeface="+mj-lt"/>
              </a:defRPr>
            </a:lvl1pPr>
          </a:lstStyle>
          <a:p>
            <a:r>
              <a:rPr lang="en-US" noProof="0" smtClean="0"/>
              <a:t>Click to edit Master title style</a:t>
            </a:r>
            <a:endParaRPr lang="en-GB" noProof="0" dirty="0"/>
          </a:p>
        </p:txBody>
      </p:sp>
      <p:sp>
        <p:nvSpPr>
          <p:cNvPr id="3" name="Subtitle 2"/>
          <p:cNvSpPr>
            <a:spLocks noGrp="1"/>
          </p:cNvSpPr>
          <p:nvPr>
            <p:ph type="subTitle" idx="1"/>
          </p:nvPr>
        </p:nvSpPr>
        <p:spPr>
          <a:xfrm>
            <a:off x="838200" y="3602038"/>
            <a:ext cx="10515600" cy="1655762"/>
          </a:xfr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smtClean="0"/>
              <a:t>Click to edit Master subtitle style</a:t>
            </a:r>
            <a:endParaRPr lang="en-GB" noProof="0" dirty="0"/>
          </a:p>
        </p:txBody>
      </p:sp>
      <p:sp>
        <p:nvSpPr>
          <p:cNvPr id="4" name="Date Placeholder 3"/>
          <p:cNvSpPr>
            <a:spLocks noGrp="1"/>
          </p:cNvSpPr>
          <p:nvPr>
            <p:ph type="dt" sz="half" idx="10"/>
          </p:nvPr>
        </p:nvSpPr>
        <p:spPr/>
        <p:txBody>
          <a:bodyPr/>
          <a:lstStyle/>
          <a:p>
            <a:r>
              <a:rPr lang="en-US" smtClean="0"/>
              <a:t>05 July 2022</a:t>
            </a:r>
            <a:endParaRPr lang="en-GB"/>
          </a:p>
        </p:txBody>
      </p:sp>
      <p:sp>
        <p:nvSpPr>
          <p:cNvPr id="5" name="Footer Placeholder 4"/>
          <p:cNvSpPr>
            <a:spLocks noGrp="1"/>
          </p:cNvSpPr>
          <p:nvPr>
            <p:ph type="ftr" sz="quarter" idx="11"/>
          </p:nvPr>
        </p:nvSpPr>
        <p:spPr/>
        <p:txBody>
          <a:bodyPr/>
          <a:lstStyle/>
          <a:p>
            <a:r>
              <a:rPr lang="en-GB" smtClean="0"/>
              <a:t>CERN ALARA rule and dedicated RP computing tools </a:t>
            </a:r>
            <a:endParaRPr lang="en-GB"/>
          </a:p>
        </p:txBody>
      </p:sp>
      <p:sp>
        <p:nvSpPr>
          <p:cNvPr id="6" name="Slide Number Placeholder 5"/>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809883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A1384E4-00A2-034F-9179-F5B2A6B17B0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7931" y="0"/>
            <a:ext cx="12372622" cy="6950767"/>
          </a:xfrm>
          <a:prstGeom prst="rect">
            <a:avLst/>
          </a:prstGeom>
        </p:spPr>
      </p:pic>
      <p:sp>
        <p:nvSpPr>
          <p:cNvPr id="2" name="Title 1"/>
          <p:cNvSpPr>
            <a:spLocks noGrp="1"/>
          </p:cNvSpPr>
          <p:nvPr>
            <p:ph type="ctrTitle"/>
          </p:nvPr>
        </p:nvSpPr>
        <p:spPr>
          <a:xfrm>
            <a:off x="422744" y="2083242"/>
            <a:ext cx="11346512" cy="2118485"/>
          </a:xfrm>
        </p:spPr>
        <p:txBody>
          <a:bodyPr lIns="0" tIns="0" rIns="0" bIns="0" anchor="b" anchorCtr="0">
            <a:normAutofit/>
          </a:bodyPr>
          <a:lstStyle>
            <a:lvl1pPr algn="l">
              <a:defRPr sz="5000">
                <a:solidFill>
                  <a:schemeClr val="bg1"/>
                </a:solidFill>
                <a:latin typeface="Arial" panose="020B0604020202020204" pitchFamily="34" charset="0"/>
                <a:cs typeface="Arial" panose="020B0604020202020204" pitchFamily="34" charset="0"/>
              </a:defRPr>
            </a:lvl1pPr>
          </a:lstStyle>
          <a:p>
            <a:r>
              <a:rPr lang="en-GB" noProof="0" dirty="0"/>
              <a:t>Click to edit Master title style</a:t>
            </a:r>
          </a:p>
        </p:txBody>
      </p:sp>
      <p:sp>
        <p:nvSpPr>
          <p:cNvPr id="3" name="Subtitle 2"/>
          <p:cNvSpPr>
            <a:spLocks noGrp="1"/>
          </p:cNvSpPr>
          <p:nvPr>
            <p:ph type="subTitle" idx="1"/>
          </p:nvPr>
        </p:nvSpPr>
        <p:spPr>
          <a:xfrm>
            <a:off x="397565" y="5860111"/>
            <a:ext cx="5820355" cy="997889"/>
          </a:xfrm>
        </p:spPr>
        <p:txBody>
          <a:bodyPr lIns="0" tIns="0" rIns="0" bIns="0"/>
          <a:lstStyle>
            <a:lvl1pPr marL="0" indent="0" algn="l">
              <a:buNone/>
              <a:defRPr sz="20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
        <p:nvSpPr>
          <p:cNvPr id="5" name="Text Placeholder 4">
            <a:extLst>
              <a:ext uri="{FF2B5EF4-FFF2-40B4-BE49-F238E27FC236}">
                <a16:creationId xmlns:a16="http://schemas.microsoft.com/office/drawing/2014/main" id="{CEEDDC63-4E56-CC47-B08B-A05C77F233B7}"/>
              </a:ext>
            </a:extLst>
          </p:cNvPr>
          <p:cNvSpPr>
            <a:spLocks noGrp="1"/>
          </p:cNvSpPr>
          <p:nvPr>
            <p:ph type="body" sz="quarter" idx="10" hasCustomPrompt="1"/>
          </p:nvPr>
        </p:nvSpPr>
        <p:spPr>
          <a:xfrm>
            <a:off x="7664605" y="6359055"/>
            <a:ext cx="4215160" cy="498945"/>
          </a:xfrm>
          <a:prstGeom prst="rect">
            <a:avLst/>
          </a:prstGeom>
        </p:spPr>
        <p:txBody>
          <a:bodyPr rIns="0"/>
          <a:lstStyle>
            <a:lvl1pPr marL="0" indent="0" algn="r">
              <a:buNone/>
              <a:defRPr sz="1800">
                <a:solidFill>
                  <a:schemeClr val="bg1"/>
                </a:solidFill>
                <a:latin typeface="Arial" panose="020B0604020202020204" pitchFamily="34" charset="0"/>
                <a:cs typeface="Arial" panose="020B0604020202020204" pitchFamily="34" charset="0"/>
              </a:defRPr>
            </a:lvl1pPr>
            <a:lvl2pPr marL="457200" indent="0" algn="r">
              <a:buNone/>
              <a:defRPr>
                <a:solidFill>
                  <a:schemeClr val="bg1"/>
                </a:solidFill>
              </a:defRPr>
            </a:lvl2pPr>
            <a:lvl3pPr marL="914400" indent="0" algn="r">
              <a:buNone/>
              <a:defRPr>
                <a:solidFill>
                  <a:schemeClr val="bg1"/>
                </a:solidFill>
              </a:defRPr>
            </a:lvl3pPr>
            <a:lvl4pPr marL="1371600" indent="0" algn="r">
              <a:buNone/>
              <a:defRPr>
                <a:solidFill>
                  <a:schemeClr val="bg1"/>
                </a:solidFill>
              </a:defRPr>
            </a:lvl4pPr>
            <a:lvl5pPr marL="1828800" indent="0" algn="r">
              <a:buNone/>
              <a:defRPr>
                <a:solidFill>
                  <a:schemeClr val="bg1"/>
                </a:solidFill>
              </a:defRPr>
            </a:lvl5pPr>
          </a:lstStyle>
          <a:p>
            <a:r>
              <a:rPr lang="en-GB" noProof="0" dirty="0"/>
              <a:t>Click to edit Master subtitle style</a:t>
            </a:r>
          </a:p>
        </p:txBody>
      </p:sp>
    </p:spTree>
    <p:extLst>
      <p:ext uri="{BB962C8B-B14F-4D97-AF65-F5344CB8AC3E}">
        <p14:creationId xmlns:p14="http://schemas.microsoft.com/office/powerpoint/2010/main" val="19696335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lide imag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261580" y="2603638"/>
            <a:ext cx="1668840" cy="1650725"/>
          </a:xfrm>
          <a:prstGeom prst="rect">
            <a:avLst/>
          </a:prstGeom>
        </p:spPr>
      </p:pic>
      <p:pic>
        <p:nvPicPr>
          <p:cNvPr id="4" name="Picture 3">
            <a:extLst>
              <a:ext uri="{FF2B5EF4-FFF2-40B4-BE49-F238E27FC236}">
                <a16:creationId xmlns:a16="http://schemas.microsoft.com/office/drawing/2014/main" id="{C1F4E0A6-B000-E949-B7B2-BBB44381C07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0311" y="0"/>
            <a:ext cx="12372622" cy="6950767"/>
          </a:xfrm>
          <a:prstGeom prst="rect">
            <a:avLst/>
          </a:prstGeom>
        </p:spPr>
      </p:pic>
    </p:spTree>
    <p:extLst>
      <p:ext uri="{BB962C8B-B14F-4D97-AF65-F5344CB8AC3E}">
        <p14:creationId xmlns:p14="http://schemas.microsoft.com/office/powerpoint/2010/main" val="22040217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ail Slide">
    <p:spTree>
      <p:nvGrpSpPr>
        <p:cNvPr id="1" name=""/>
        <p:cNvGrpSpPr/>
        <p:nvPr/>
      </p:nvGrpSpPr>
      <p:grpSpPr>
        <a:xfrm>
          <a:off x="0" y="0"/>
          <a:ext cx="0" cy="0"/>
          <a:chOff x="0" y="0"/>
          <a:chExt cx="0" cy="0"/>
        </a:xfrm>
      </p:grpSpPr>
      <p:grpSp>
        <p:nvGrpSpPr>
          <p:cNvPr id="2" name="Group 1"/>
          <p:cNvGrpSpPr/>
          <p:nvPr userDrawn="1"/>
        </p:nvGrpSpPr>
        <p:grpSpPr>
          <a:xfrm>
            <a:off x="5248625" y="2582248"/>
            <a:ext cx="1694751" cy="1693505"/>
            <a:chOff x="5002612" y="2336416"/>
            <a:chExt cx="2186777" cy="2185169"/>
          </a:xfrm>
        </p:grpSpPr>
        <p:sp>
          <p:nvSpPr>
            <p:cNvPr id="7" name="Rectangle 6"/>
            <p:cNvSpPr/>
            <p:nvPr userDrawn="1"/>
          </p:nvSpPr>
          <p:spPr>
            <a:xfrm>
              <a:off x="5002612" y="2336416"/>
              <a:ext cx="2186777" cy="2185169"/>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261580" y="2603638"/>
              <a:ext cx="1668840" cy="1650725"/>
            </a:xfrm>
            <a:prstGeom prst="rect">
              <a:avLst/>
            </a:prstGeom>
          </p:spPr>
        </p:pic>
      </p:grpSp>
      <p:pic>
        <p:nvPicPr>
          <p:cNvPr id="11" name="Picture 10"/>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260042" y="4300467"/>
            <a:ext cx="1671914" cy="227159"/>
          </a:xfrm>
          <a:prstGeom prst="rect">
            <a:avLst/>
          </a:prstGeom>
        </p:spPr>
      </p:pic>
    </p:spTree>
    <p:extLst>
      <p:ext uri="{BB962C8B-B14F-4D97-AF65-F5344CB8AC3E}">
        <p14:creationId xmlns:p14="http://schemas.microsoft.com/office/powerpoint/2010/main" val="36421474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ogo Slide">
    <p:spTree>
      <p:nvGrpSpPr>
        <p:cNvPr id="1" name=""/>
        <p:cNvGrpSpPr/>
        <p:nvPr/>
      </p:nvGrpSpPr>
      <p:grpSpPr>
        <a:xfrm>
          <a:off x="0" y="0"/>
          <a:ext cx="0" cy="0"/>
          <a:chOff x="0" y="0"/>
          <a:chExt cx="0" cy="0"/>
        </a:xfrm>
      </p:grpSpPr>
      <p:grpSp>
        <p:nvGrpSpPr>
          <p:cNvPr id="2" name="Group 4"/>
          <p:cNvGrpSpPr>
            <a:grpSpLocks noChangeAspect="1"/>
          </p:cNvGrpSpPr>
          <p:nvPr userDrawn="1"/>
        </p:nvGrpSpPr>
        <p:grpSpPr bwMode="auto">
          <a:xfrm>
            <a:off x="5260975" y="2603500"/>
            <a:ext cx="1670050" cy="1651000"/>
            <a:chOff x="3314" y="1640"/>
            <a:chExt cx="1052" cy="1040"/>
          </a:xfrm>
          <a:solidFill>
            <a:schemeClr val="tx1"/>
          </a:solidFill>
        </p:grpSpPr>
        <p:sp>
          <p:nvSpPr>
            <p:cNvPr id="4" name="Freeform 5"/>
            <p:cNvSpPr>
              <a:spLocks/>
            </p:cNvSpPr>
            <p:nvPr userDrawn="1"/>
          </p:nvSpPr>
          <p:spPr bwMode="auto">
            <a:xfrm>
              <a:off x="3400" y="1928"/>
              <a:ext cx="137" cy="159"/>
            </a:xfrm>
            <a:custGeom>
              <a:avLst/>
              <a:gdLst>
                <a:gd name="T0" fmla="*/ 134 w 137"/>
                <a:gd name="T1" fmla="*/ 143 h 159"/>
                <a:gd name="T2" fmla="*/ 117 w 137"/>
                <a:gd name="T3" fmla="*/ 151 h 159"/>
                <a:gd name="T4" fmla="*/ 92 w 137"/>
                <a:gd name="T5" fmla="*/ 157 h 159"/>
                <a:gd name="T6" fmla="*/ 82 w 137"/>
                <a:gd name="T7" fmla="*/ 159 h 159"/>
                <a:gd name="T8" fmla="*/ 48 w 137"/>
                <a:gd name="T9" fmla="*/ 153 h 159"/>
                <a:gd name="T10" fmla="*/ 22 w 137"/>
                <a:gd name="T11" fmla="*/ 137 h 159"/>
                <a:gd name="T12" fmla="*/ 5 w 137"/>
                <a:gd name="T13" fmla="*/ 111 h 159"/>
                <a:gd name="T14" fmla="*/ 0 w 137"/>
                <a:gd name="T15" fmla="*/ 79 h 159"/>
                <a:gd name="T16" fmla="*/ 1 w 137"/>
                <a:gd name="T17" fmla="*/ 62 h 159"/>
                <a:gd name="T18" fmla="*/ 12 w 137"/>
                <a:gd name="T19" fmla="*/ 33 h 159"/>
                <a:gd name="T20" fmla="*/ 35 w 137"/>
                <a:gd name="T21" fmla="*/ 13 h 159"/>
                <a:gd name="T22" fmla="*/ 67 w 137"/>
                <a:gd name="T23" fmla="*/ 2 h 159"/>
                <a:gd name="T24" fmla="*/ 84 w 137"/>
                <a:gd name="T25" fmla="*/ 0 h 159"/>
                <a:gd name="T26" fmla="*/ 112 w 137"/>
                <a:gd name="T27" fmla="*/ 3 h 159"/>
                <a:gd name="T28" fmla="*/ 137 w 137"/>
                <a:gd name="T29" fmla="*/ 10 h 159"/>
                <a:gd name="T30" fmla="*/ 134 w 137"/>
                <a:gd name="T31" fmla="*/ 20 h 159"/>
                <a:gd name="T32" fmla="*/ 130 w 137"/>
                <a:gd name="T33" fmla="*/ 29 h 159"/>
                <a:gd name="T34" fmla="*/ 122 w 137"/>
                <a:gd name="T35" fmla="*/ 22 h 159"/>
                <a:gd name="T36" fmla="*/ 98 w 137"/>
                <a:gd name="T37" fmla="*/ 12 h 159"/>
                <a:gd name="T38" fmla="*/ 82 w 137"/>
                <a:gd name="T39" fmla="*/ 10 h 159"/>
                <a:gd name="T40" fmla="*/ 61 w 137"/>
                <a:gd name="T41" fmla="*/ 14 h 159"/>
                <a:gd name="T42" fmla="*/ 42 w 137"/>
                <a:gd name="T43" fmla="*/ 27 h 159"/>
                <a:gd name="T44" fmla="*/ 28 w 137"/>
                <a:gd name="T45" fmla="*/ 49 h 159"/>
                <a:gd name="T46" fmla="*/ 22 w 137"/>
                <a:gd name="T47" fmla="*/ 79 h 159"/>
                <a:gd name="T48" fmla="*/ 24 w 137"/>
                <a:gd name="T49" fmla="*/ 94 h 159"/>
                <a:gd name="T50" fmla="*/ 34 w 137"/>
                <a:gd name="T51" fmla="*/ 120 h 159"/>
                <a:gd name="T52" fmla="*/ 52 w 137"/>
                <a:gd name="T53" fmla="*/ 137 h 159"/>
                <a:gd name="T54" fmla="*/ 74 w 137"/>
                <a:gd name="T55" fmla="*/ 146 h 159"/>
                <a:gd name="T56" fmla="*/ 85 w 137"/>
                <a:gd name="T57" fmla="*/ 147 h 159"/>
                <a:gd name="T58" fmla="*/ 102 w 137"/>
                <a:gd name="T59" fmla="*/ 144 h 159"/>
                <a:gd name="T60" fmla="*/ 117 w 137"/>
                <a:gd name="T61" fmla="*/ 139 h 159"/>
                <a:gd name="T62" fmla="*/ 137 w 137"/>
                <a:gd name="T63" fmla="*/ 124 h 159"/>
                <a:gd name="T64" fmla="*/ 134 w 137"/>
                <a:gd name="T65" fmla="*/ 14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59">
                  <a:moveTo>
                    <a:pt x="134" y="143"/>
                  </a:moveTo>
                  <a:lnTo>
                    <a:pt x="134" y="143"/>
                  </a:lnTo>
                  <a:lnTo>
                    <a:pt x="127" y="147"/>
                  </a:lnTo>
                  <a:lnTo>
                    <a:pt x="117" y="151"/>
                  </a:lnTo>
                  <a:lnTo>
                    <a:pt x="101" y="156"/>
                  </a:lnTo>
                  <a:lnTo>
                    <a:pt x="92" y="157"/>
                  </a:lnTo>
                  <a:lnTo>
                    <a:pt x="82" y="159"/>
                  </a:lnTo>
                  <a:lnTo>
                    <a:pt x="82" y="159"/>
                  </a:lnTo>
                  <a:lnTo>
                    <a:pt x="65" y="157"/>
                  </a:lnTo>
                  <a:lnTo>
                    <a:pt x="48" y="153"/>
                  </a:lnTo>
                  <a:lnTo>
                    <a:pt x="34" y="146"/>
                  </a:lnTo>
                  <a:lnTo>
                    <a:pt x="22" y="137"/>
                  </a:lnTo>
                  <a:lnTo>
                    <a:pt x="12" y="124"/>
                  </a:lnTo>
                  <a:lnTo>
                    <a:pt x="5" y="111"/>
                  </a:lnTo>
                  <a:lnTo>
                    <a:pt x="1" y="96"/>
                  </a:lnTo>
                  <a:lnTo>
                    <a:pt x="0" y="79"/>
                  </a:lnTo>
                  <a:lnTo>
                    <a:pt x="0" y="79"/>
                  </a:lnTo>
                  <a:lnTo>
                    <a:pt x="1" y="62"/>
                  </a:lnTo>
                  <a:lnTo>
                    <a:pt x="5" y="46"/>
                  </a:lnTo>
                  <a:lnTo>
                    <a:pt x="12" y="33"/>
                  </a:lnTo>
                  <a:lnTo>
                    <a:pt x="22" y="22"/>
                  </a:lnTo>
                  <a:lnTo>
                    <a:pt x="35" y="13"/>
                  </a:lnTo>
                  <a:lnTo>
                    <a:pt x="50" y="6"/>
                  </a:lnTo>
                  <a:lnTo>
                    <a:pt x="67" y="2"/>
                  </a:lnTo>
                  <a:lnTo>
                    <a:pt x="84" y="0"/>
                  </a:lnTo>
                  <a:lnTo>
                    <a:pt x="84" y="0"/>
                  </a:lnTo>
                  <a:lnTo>
                    <a:pt x="98" y="0"/>
                  </a:lnTo>
                  <a:lnTo>
                    <a:pt x="112" y="3"/>
                  </a:lnTo>
                  <a:lnTo>
                    <a:pt x="127" y="7"/>
                  </a:lnTo>
                  <a:lnTo>
                    <a:pt x="137" y="10"/>
                  </a:lnTo>
                  <a:lnTo>
                    <a:pt x="137" y="10"/>
                  </a:lnTo>
                  <a:lnTo>
                    <a:pt x="134" y="20"/>
                  </a:lnTo>
                  <a:lnTo>
                    <a:pt x="131" y="29"/>
                  </a:lnTo>
                  <a:lnTo>
                    <a:pt x="130" y="29"/>
                  </a:lnTo>
                  <a:lnTo>
                    <a:pt x="130" y="29"/>
                  </a:lnTo>
                  <a:lnTo>
                    <a:pt x="122" y="22"/>
                  </a:lnTo>
                  <a:lnTo>
                    <a:pt x="111" y="16"/>
                  </a:lnTo>
                  <a:lnTo>
                    <a:pt x="98" y="12"/>
                  </a:lnTo>
                  <a:lnTo>
                    <a:pt x="82" y="10"/>
                  </a:lnTo>
                  <a:lnTo>
                    <a:pt x="82" y="10"/>
                  </a:lnTo>
                  <a:lnTo>
                    <a:pt x="72" y="10"/>
                  </a:lnTo>
                  <a:lnTo>
                    <a:pt x="61" y="14"/>
                  </a:lnTo>
                  <a:lnTo>
                    <a:pt x="51" y="19"/>
                  </a:lnTo>
                  <a:lnTo>
                    <a:pt x="42" y="27"/>
                  </a:lnTo>
                  <a:lnTo>
                    <a:pt x="34" y="36"/>
                  </a:lnTo>
                  <a:lnTo>
                    <a:pt x="28" y="49"/>
                  </a:lnTo>
                  <a:lnTo>
                    <a:pt x="24" y="63"/>
                  </a:lnTo>
                  <a:lnTo>
                    <a:pt x="22" y="79"/>
                  </a:lnTo>
                  <a:lnTo>
                    <a:pt x="22" y="79"/>
                  </a:lnTo>
                  <a:lnTo>
                    <a:pt x="24" y="94"/>
                  </a:lnTo>
                  <a:lnTo>
                    <a:pt x="28" y="107"/>
                  </a:lnTo>
                  <a:lnTo>
                    <a:pt x="34" y="120"/>
                  </a:lnTo>
                  <a:lnTo>
                    <a:pt x="42" y="129"/>
                  </a:lnTo>
                  <a:lnTo>
                    <a:pt x="52" y="137"/>
                  </a:lnTo>
                  <a:lnTo>
                    <a:pt x="62" y="143"/>
                  </a:lnTo>
                  <a:lnTo>
                    <a:pt x="74" y="146"/>
                  </a:lnTo>
                  <a:lnTo>
                    <a:pt x="85" y="147"/>
                  </a:lnTo>
                  <a:lnTo>
                    <a:pt x="85" y="147"/>
                  </a:lnTo>
                  <a:lnTo>
                    <a:pt x="94" y="146"/>
                  </a:lnTo>
                  <a:lnTo>
                    <a:pt x="102" y="144"/>
                  </a:lnTo>
                  <a:lnTo>
                    <a:pt x="110" y="143"/>
                  </a:lnTo>
                  <a:lnTo>
                    <a:pt x="117" y="139"/>
                  </a:lnTo>
                  <a:lnTo>
                    <a:pt x="127" y="131"/>
                  </a:lnTo>
                  <a:lnTo>
                    <a:pt x="137" y="124"/>
                  </a:lnTo>
                  <a:lnTo>
                    <a:pt x="137" y="126"/>
                  </a:lnTo>
                  <a:lnTo>
                    <a:pt x="134" y="14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 name="Freeform 6"/>
            <p:cNvSpPr>
              <a:spLocks/>
            </p:cNvSpPr>
            <p:nvPr userDrawn="1"/>
          </p:nvSpPr>
          <p:spPr bwMode="auto">
            <a:xfrm>
              <a:off x="3562" y="1931"/>
              <a:ext cx="96" cy="153"/>
            </a:xfrm>
            <a:custGeom>
              <a:avLst/>
              <a:gdLst>
                <a:gd name="T0" fmla="*/ 95 w 96"/>
                <a:gd name="T1" fmla="*/ 144 h 153"/>
                <a:gd name="T2" fmla="*/ 95 w 96"/>
                <a:gd name="T3" fmla="*/ 144 h 153"/>
                <a:gd name="T4" fmla="*/ 96 w 96"/>
                <a:gd name="T5" fmla="*/ 136 h 153"/>
                <a:gd name="T6" fmla="*/ 96 w 96"/>
                <a:gd name="T7" fmla="*/ 136 h 153"/>
                <a:gd name="T8" fmla="*/ 59 w 96"/>
                <a:gd name="T9" fmla="*/ 137 h 153"/>
                <a:gd name="T10" fmla="*/ 23 w 96"/>
                <a:gd name="T11" fmla="*/ 138 h 153"/>
                <a:gd name="T12" fmla="*/ 23 w 96"/>
                <a:gd name="T13" fmla="*/ 138 h 153"/>
                <a:gd name="T14" fmla="*/ 23 w 96"/>
                <a:gd name="T15" fmla="*/ 80 h 153"/>
                <a:gd name="T16" fmla="*/ 23 w 96"/>
                <a:gd name="T17" fmla="*/ 80 h 153"/>
                <a:gd name="T18" fmla="*/ 47 w 96"/>
                <a:gd name="T19" fmla="*/ 80 h 153"/>
                <a:gd name="T20" fmla="*/ 79 w 96"/>
                <a:gd name="T21" fmla="*/ 81 h 153"/>
                <a:gd name="T22" fmla="*/ 79 w 96"/>
                <a:gd name="T23" fmla="*/ 81 h 153"/>
                <a:gd name="T24" fmla="*/ 77 w 96"/>
                <a:gd name="T25" fmla="*/ 74 h 153"/>
                <a:gd name="T26" fmla="*/ 77 w 96"/>
                <a:gd name="T27" fmla="*/ 74 h 153"/>
                <a:gd name="T28" fmla="*/ 79 w 96"/>
                <a:gd name="T29" fmla="*/ 66 h 153"/>
                <a:gd name="T30" fmla="*/ 79 w 96"/>
                <a:gd name="T31" fmla="*/ 66 h 153"/>
                <a:gd name="T32" fmla="*/ 56 w 96"/>
                <a:gd name="T33" fmla="*/ 67 h 153"/>
                <a:gd name="T34" fmla="*/ 23 w 96"/>
                <a:gd name="T35" fmla="*/ 67 h 153"/>
                <a:gd name="T36" fmla="*/ 23 w 96"/>
                <a:gd name="T37" fmla="*/ 67 h 153"/>
                <a:gd name="T38" fmla="*/ 23 w 96"/>
                <a:gd name="T39" fmla="*/ 11 h 153"/>
                <a:gd name="T40" fmla="*/ 23 w 96"/>
                <a:gd name="T41" fmla="*/ 11 h 153"/>
                <a:gd name="T42" fmla="*/ 63 w 96"/>
                <a:gd name="T43" fmla="*/ 13 h 153"/>
                <a:gd name="T44" fmla="*/ 93 w 96"/>
                <a:gd name="T45" fmla="*/ 14 h 153"/>
                <a:gd name="T46" fmla="*/ 93 w 96"/>
                <a:gd name="T47" fmla="*/ 14 h 153"/>
                <a:gd name="T48" fmla="*/ 92 w 96"/>
                <a:gd name="T49" fmla="*/ 7 h 153"/>
                <a:gd name="T50" fmla="*/ 92 w 96"/>
                <a:gd name="T51" fmla="*/ 7 h 153"/>
                <a:gd name="T52" fmla="*/ 93 w 96"/>
                <a:gd name="T53" fmla="*/ 0 h 153"/>
                <a:gd name="T54" fmla="*/ 93 w 96"/>
                <a:gd name="T55" fmla="*/ 0 h 153"/>
                <a:gd name="T56" fmla="*/ 47 w 96"/>
                <a:gd name="T57" fmla="*/ 1 h 153"/>
                <a:gd name="T58" fmla="*/ 47 w 96"/>
                <a:gd name="T59" fmla="*/ 1 h 153"/>
                <a:gd name="T60" fmla="*/ 0 w 96"/>
                <a:gd name="T61" fmla="*/ 0 h 153"/>
                <a:gd name="T62" fmla="*/ 0 w 96"/>
                <a:gd name="T63" fmla="*/ 0 h 153"/>
                <a:gd name="T64" fmla="*/ 0 w 96"/>
                <a:gd name="T65" fmla="*/ 29 h 153"/>
                <a:gd name="T66" fmla="*/ 2 w 96"/>
                <a:gd name="T67" fmla="*/ 57 h 153"/>
                <a:gd name="T68" fmla="*/ 2 w 96"/>
                <a:gd name="T69" fmla="*/ 94 h 153"/>
                <a:gd name="T70" fmla="*/ 2 w 96"/>
                <a:gd name="T71" fmla="*/ 94 h 153"/>
                <a:gd name="T72" fmla="*/ 0 w 96"/>
                <a:gd name="T73" fmla="*/ 124 h 153"/>
                <a:gd name="T74" fmla="*/ 0 w 96"/>
                <a:gd name="T75" fmla="*/ 153 h 153"/>
                <a:gd name="T76" fmla="*/ 0 w 96"/>
                <a:gd name="T77" fmla="*/ 153 h 153"/>
                <a:gd name="T78" fmla="*/ 47 w 96"/>
                <a:gd name="T79" fmla="*/ 151 h 153"/>
                <a:gd name="T80" fmla="*/ 47 w 96"/>
                <a:gd name="T81" fmla="*/ 151 h 153"/>
                <a:gd name="T82" fmla="*/ 49 w 96"/>
                <a:gd name="T83" fmla="*/ 151 h 153"/>
                <a:gd name="T84" fmla="*/ 49 w 96"/>
                <a:gd name="T85" fmla="*/ 151 h 153"/>
                <a:gd name="T86" fmla="*/ 66 w 96"/>
                <a:gd name="T87" fmla="*/ 151 h 153"/>
                <a:gd name="T88" fmla="*/ 66 w 96"/>
                <a:gd name="T89" fmla="*/ 151 h 153"/>
                <a:gd name="T90" fmla="*/ 96 w 96"/>
                <a:gd name="T91" fmla="*/ 153 h 153"/>
                <a:gd name="T92" fmla="*/ 96 w 96"/>
                <a:gd name="T93" fmla="*/ 153 h 153"/>
                <a:gd name="T94" fmla="*/ 96 w 96"/>
                <a:gd name="T95" fmla="*/ 153 h 153"/>
                <a:gd name="T96" fmla="*/ 96 w 96"/>
                <a:gd name="T97" fmla="*/ 153 h 153"/>
                <a:gd name="T98" fmla="*/ 95 w 96"/>
                <a:gd name="T99" fmla="*/ 144 h 153"/>
                <a:gd name="T100" fmla="*/ 95 w 96"/>
                <a:gd name="T101" fmla="*/ 14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53">
                  <a:moveTo>
                    <a:pt x="95" y="144"/>
                  </a:moveTo>
                  <a:lnTo>
                    <a:pt x="95" y="144"/>
                  </a:lnTo>
                  <a:lnTo>
                    <a:pt x="96" y="136"/>
                  </a:lnTo>
                  <a:lnTo>
                    <a:pt x="96" y="136"/>
                  </a:lnTo>
                  <a:lnTo>
                    <a:pt x="59" y="137"/>
                  </a:lnTo>
                  <a:lnTo>
                    <a:pt x="23" y="138"/>
                  </a:lnTo>
                  <a:lnTo>
                    <a:pt x="23" y="138"/>
                  </a:lnTo>
                  <a:lnTo>
                    <a:pt x="23" y="80"/>
                  </a:lnTo>
                  <a:lnTo>
                    <a:pt x="23" y="80"/>
                  </a:lnTo>
                  <a:lnTo>
                    <a:pt x="47" y="80"/>
                  </a:lnTo>
                  <a:lnTo>
                    <a:pt x="79" y="81"/>
                  </a:lnTo>
                  <a:lnTo>
                    <a:pt x="79" y="81"/>
                  </a:lnTo>
                  <a:lnTo>
                    <a:pt x="77" y="74"/>
                  </a:lnTo>
                  <a:lnTo>
                    <a:pt x="77" y="74"/>
                  </a:lnTo>
                  <a:lnTo>
                    <a:pt x="79" y="66"/>
                  </a:lnTo>
                  <a:lnTo>
                    <a:pt x="79" y="66"/>
                  </a:lnTo>
                  <a:lnTo>
                    <a:pt x="56" y="67"/>
                  </a:lnTo>
                  <a:lnTo>
                    <a:pt x="23" y="67"/>
                  </a:lnTo>
                  <a:lnTo>
                    <a:pt x="23" y="67"/>
                  </a:lnTo>
                  <a:lnTo>
                    <a:pt x="23" y="11"/>
                  </a:lnTo>
                  <a:lnTo>
                    <a:pt x="23" y="11"/>
                  </a:lnTo>
                  <a:lnTo>
                    <a:pt x="63" y="13"/>
                  </a:lnTo>
                  <a:lnTo>
                    <a:pt x="93" y="14"/>
                  </a:lnTo>
                  <a:lnTo>
                    <a:pt x="93" y="14"/>
                  </a:lnTo>
                  <a:lnTo>
                    <a:pt x="92" y="7"/>
                  </a:lnTo>
                  <a:lnTo>
                    <a:pt x="92" y="7"/>
                  </a:lnTo>
                  <a:lnTo>
                    <a:pt x="93" y="0"/>
                  </a:lnTo>
                  <a:lnTo>
                    <a:pt x="93" y="0"/>
                  </a:lnTo>
                  <a:lnTo>
                    <a:pt x="47" y="1"/>
                  </a:lnTo>
                  <a:lnTo>
                    <a:pt x="47" y="1"/>
                  </a:lnTo>
                  <a:lnTo>
                    <a:pt x="0" y="0"/>
                  </a:lnTo>
                  <a:lnTo>
                    <a:pt x="0" y="0"/>
                  </a:lnTo>
                  <a:lnTo>
                    <a:pt x="0" y="29"/>
                  </a:lnTo>
                  <a:lnTo>
                    <a:pt x="2" y="57"/>
                  </a:lnTo>
                  <a:lnTo>
                    <a:pt x="2" y="94"/>
                  </a:lnTo>
                  <a:lnTo>
                    <a:pt x="2" y="94"/>
                  </a:lnTo>
                  <a:lnTo>
                    <a:pt x="0" y="124"/>
                  </a:lnTo>
                  <a:lnTo>
                    <a:pt x="0" y="153"/>
                  </a:lnTo>
                  <a:lnTo>
                    <a:pt x="0" y="153"/>
                  </a:lnTo>
                  <a:lnTo>
                    <a:pt x="47" y="151"/>
                  </a:lnTo>
                  <a:lnTo>
                    <a:pt x="47" y="151"/>
                  </a:lnTo>
                  <a:lnTo>
                    <a:pt x="49" y="151"/>
                  </a:lnTo>
                  <a:lnTo>
                    <a:pt x="49" y="151"/>
                  </a:lnTo>
                  <a:lnTo>
                    <a:pt x="66" y="151"/>
                  </a:lnTo>
                  <a:lnTo>
                    <a:pt x="66" y="151"/>
                  </a:lnTo>
                  <a:lnTo>
                    <a:pt x="96" y="153"/>
                  </a:lnTo>
                  <a:lnTo>
                    <a:pt x="96" y="153"/>
                  </a:lnTo>
                  <a:lnTo>
                    <a:pt x="96" y="153"/>
                  </a:lnTo>
                  <a:lnTo>
                    <a:pt x="96" y="153"/>
                  </a:lnTo>
                  <a:lnTo>
                    <a:pt x="95" y="144"/>
                  </a:lnTo>
                  <a:lnTo>
                    <a:pt x="95" y="14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 name="Freeform 7"/>
            <p:cNvSpPr>
              <a:spLocks noEditPoints="1"/>
            </p:cNvSpPr>
            <p:nvPr userDrawn="1"/>
          </p:nvSpPr>
          <p:spPr bwMode="auto">
            <a:xfrm>
              <a:off x="3684" y="1931"/>
              <a:ext cx="117" cy="153"/>
            </a:xfrm>
            <a:custGeom>
              <a:avLst/>
              <a:gdLst>
                <a:gd name="T0" fmla="*/ 23 w 117"/>
                <a:gd name="T1" fmla="*/ 96 h 153"/>
                <a:gd name="T2" fmla="*/ 23 w 117"/>
                <a:gd name="T3" fmla="*/ 124 h 153"/>
                <a:gd name="T4" fmla="*/ 24 w 117"/>
                <a:gd name="T5" fmla="*/ 153 h 153"/>
                <a:gd name="T6" fmla="*/ 13 w 117"/>
                <a:gd name="T7" fmla="*/ 151 h 153"/>
                <a:gd name="T8" fmla="*/ 0 w 117"/>
                <a:gd name="T9" fmla="*/ 153 h 153"/>
                <a:gd name="T10" fmla="*/ 3 w 117"/>
                <a:gd name="T11" fmla="*/ 96 h 153"/>
                <a:gd name="T12" fmla="*/ 3 w 117"/>
                <a:gd name="T13" fmla="*/ 57 h 153"/>
                <a:gd name="T14" fmla="*/ 0 w 117"/>
                <a:gd name="T15" fmla="*/ 0 h 153"/>
                <a:gd name="T16" fmla="*/ 28 w 117"/>
                <a:gd name="T17" fmla="*/ 1 h 153"/>
                <a:gd name="T18" fmla="*/ 53 w 117"/>
                <a:gd name="T19" fmla="*/ 0 h 153"/>
                <a:gd name="T20" fmla="*/ 63 w 117"/>
                <a:gd name="T21" fmla="*/ 0 h 153"/>
                <a:gd name="T22" fmla="*/ 80 w 117"/>
                <a:gd name="T23" fmla="*/ 3 h 153"/>
                <a:gd name="T24" fmla="*/ 92 w 117"/>
                <a:gd name="T25" fmla="*/ 11 h 153"/>
                <a:gd name="T26" fmla="*/ 100 w 117"/>
                <a:gd name="T27" fmla="*/ 26 h 153"/>
                <a:gd name="T28" fmla="*/ 101 w 117"/>
                <a:gd name="T29" fmla="*/ 34 h 153"/>
                <a:gd name="T30" fmla="*/ 97 w 117"/>
                <a:gd name="T31" fmla="*/ 54 h 153"/>
                <a:gd name="T32" fmla="*/ 84 w 117"/>
                <a:gd name="T33" fmla="*/ 66 h 153"/>
                <a:gd name="T34" fmla="*/ 70 w 117"/>
                <a:gd name="T35" fmla="*/ 74 h 153"/>
                <a:gd name="T36" fmla="*/ 55 w 117"/>
                <a:gd name="T37" fmla="*/ 77 h 153"/>
                <a:gd name="T38" fmla="*/ 117 w 117"/>
                <a:gd name="T39" fmla="*/ 153 h 153"/>
                <a:gd name="T40" fmla="*/ 104 w 117"/>
                <a:gd name="T41" fmla="*/ 151 h 153"/>
                <a:gd name="T42" fmla="*/ 90 w 117"/>
                <a:gd name="T43" fmla="*/ 153 h 153"/>
                <a:gd name="T44" fmla="*/ 65 w 117"/>
                <a:gd name="T45" fmla="*/ 117 h 153"/>
                <a:gd name="T46" fmla="*/ 34 w 117"/>
                <a:gd name="T47" fmla="*/ 77 h 153"/>
                <a:gd name="T48" fmla="*/ 23 w 117"/>
                <a:gd name="T49" fmla="*/ 77 h 153"/>
                <a:gd name="T50" fmla="*/ 37 w 117"/>
                <a:gd name="T51" fmla="*/ 70 h 153"/>
                <a:gd name="T52" fmla="*/ 51 w 117"/>
                <a:gd name="T53" fmla="*/ 69 h 153"/>
                <a:gd name="T54" fmla="*/ 65 w 117"/>
                <a:gd name="T55" fmla="*/ 63 h 153"/>
                <a:gd name="T56" fmla="*/ 75 w 117"/>
                <a:gd name="T57" fmla="*/ 53 h 153"/>
                <a:gd name="T58" fmla="*/ 80 w 117"/>
                <a:gd name="T59" fmla="*/ 39 h 153"/>
                <a:gd name="T60" fmla="*/ 78 w 117"/>
                <a:gd name="T61" fmla="*/ 30 h 153"/>
                <a:gd name="T62" fmla="*/ 72 w 117"/>
                <a:gd name="T63" fmla="*/ 19 h 153"/>
                <a:gd name="T64" fmla="*/ 63 w 117"/>
                <a:gd name="T65" fmla="*/ 13 h 153"/>
                <a:gd name="T66" fmla="*/ 45 w 117"/>
                <a:gd name="T67" fmla="*/ 9 h 153"/>
                <a:gd name="T68" fmla="*/ 24 w 117"/>
                <a:gd name="T69" fmla="*/ 10 h 153"/>
                <a:gd name="T70" fmla="*/ 23 w 117"/>
                <a:gd name="T71" fmla="*/ 57 h 153"/>
                <a:gd name="T72" fmla="*/ 23 w 117"/>
                <a:gd name="T73" fmla="*/ 69 h 153"/>
                <a:gd name="T74" fmla="*/ 37 w 117"/>
                <a:gd name="T75" fmla="*/ 7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53">
                  <a:moveTo>
                    <a:pt x="23" y="77"/>
                  </a:moveTo>
                  <a:lnTo>
                    <a:pt x="23" y="96"/>
                  </a:lnTo>
                  <a:lnTo>
                    <a:pt x="23" y="96"/>
                  </a:lnTo>
                  <a:lnTo>
                    <a:pt x="23" y="124"/>
                  </a:lnTo>
                  <a:lnTo>
                    <a:pt x="24" y="153"/>
                  </a:lnTo>
                  <a:lnTo>
                    <a:pt x="24" y="153"/>
                  </a:lnTo>
                  <a:lnTo>
                    <a:pt x="13" y="151"/>
                  </a:lnTo>
                  <a:lnTo>
                    <a:pt x="13" y="151"/>
                  </a:lnTo>
                  <a:lnTo>
                    <a:pt x="0" y="153"/>
                  </a:lnTo>
                  <a:lnTo>
                    <a:pt x="0" y="153"/>
                  </a:lnTo>
                  <a:lnTo>
                    <a:pt x="1" y="124"/>
                  </a:lnTo>
                  <a:lnTo>
                    <a:pt x="3" y="96"/>
                  </a:lnTo>
                  <a:lnTo>
                    <a:pt x="3" y="57"/>
                  </a:lnTo>
                  <a:lnTo>
                    <a:pt x="3" y="57"/>
                  </a:lnTo>
                  <a:lnTo>
                    <a:pt x="1" y="29"/>
                  </a:lnTo>
                  <a:lnTo>
                    <a:pt x="0" y="0"/>
                  </a:lnTo>
                  <a:lnTo>
                    <a:pt x="0" y="0"/>
                  </a:lnTo>
                  <a:lnTo>
                    <a:pt x="28" y="1"/>
                  </a:lnTo>
                  <a:lnTo>
                    <a:pt x="28" y="1"/>
                  </a:lnTo>
                  <a:lnTo>
                    <a:pt x="53" y="0"/>
                  </a:lnTo>
                  <a:lnTo>
                    <a:pt x="53" y="0"/>
                  </a:lnTo>
                  <a:lnTo>
                    <a:pt x="63" y="0"/>
                  </a:lnTo>
                  <a:lnTo>
                    <a:pt x="71" y="1"/>
                  </a:lnTo>
                  <a:lnTo>
                    <a:pt x="80" y="3"/>
                  </a:lnTo>
                  <a:lnTo>
                    <a:pt x="87" y="7"/>
                  </a:lnTo>
                  <a:lnTo>
                    <a:pt x="92" y="11"/>
                  </a:lnTo>
                  <a:lnTo>
                    <a:pt x="97" y="17"/>
                  </a:lnTo>
                  <a:lnTo>
                    <a:pt x="100" y="26"/>
                  </a:lnTo>
                  <a:lnTo>
                    <a:pt x="101" y="34"/>
                  </a:lnTo>
                  <a:lnTo>
                    <a:pt x="101" y="34"/>
                  </a:lnTo>
                  <a:lnTo>
                    <a:pt x="100" y="46"/>
                  </a:lnTo>
                  <a:lnTo>
                    <a:pt x="97" y="54"/>
                  </a:lnTo>
                  <a:lnTo>
                    <a:pt x="91" y="61"/>
                  </a:lnTo>
                  <a:lnTo>
                    <a:pt x="84" y="66"/>
                  </a:lnTo>
                  <a:lnTo>
                    <a:pt x="77" y="70"/>
                  </a:lnTo>
                  <a:lnTo>
                    <a:pt x="70" y="74"/>
                  </a:lnTo>
                  <a:lnTo>
                    <a:pt x="55" y="77"/>
                  </a:lnTo>
                  <a:lnTo>
                    <a:pt x="55" y="77"/>
                  </a:lnTo>
                  <a:lnTo>
                    <a:pt x="85" y="114"/>
                  </a:lnTo>
                  <a:lnTo>
                    <a:pt x="117" y="153"/>
                  </a:lnTo>
                  <a:lnTo>
                    <a:pt x="117" y="153"/>
                  </a:lnTo>
                  <a:lnTo>
                    <a:pt x="104" y="151"/>
                  </a:lnTo>
                  <a:lnTo>
                    <a:pt x="104" y="151"/>
                  </a:lnTo>
                  <a:lnTo>
                    <a:pt x="90" y="153"/>
                  </a:lnTo>
                  <a:lnTo>
                    <a:pt x="90" y="153"/>
                  </a:lnTo>
                  <a:lnTo>
                    <a:pt x="65" y="117"/>
                  </a:lnTo>
                  <a:lnTo>
                    <a:pt x="50" y="96"/>
                  </a:lnTo>
                  <a:lnTo>
                    <a:pt x="34" y="77"/>
                  </a:lnTo>
                  <a:lnTo>
                    <a:pt x="34" y="77"/>
                  </a:lnTo>
                  <a:lnTo>
                    <a:pt x="23" y="77"/>
                  </a:lnTo>
                  <a:lnTo>
                    <a:pt x="23" y="77"/>
                  </a:lnTo>
                  <a:close/>
                  <a:moveTo>
                    <a:pt x="37" y="70"/>
                  </a:moveTo>
                  <a:lnTo>
                    <a:pt x="37" y="70"/>
                  </a:lnTo>
                  <a:lnTo>
                    <a:pt x="51" y="69"/>
                  </a:lnTo>
                  <a:lnTo>
                    <a:pt x="58" y="66"/>
                  </a:lnTo>
                  <a:lnTo>
                    <a:pt x="65" y="63"/>
                  </a:lnTo>
                  <a:lnTo>
                    <a:pt x="71" y="59"/>
                  </a:lnTo>
                  <a:lnTo>
                    <a:pt x="75" y="53"/>
                  </a:lnTo>
                  <a:lnTo>
                    <a:pt x="78" y="47"/>
                  </a:lnTo>
                  <a:lnTo>
                    <a:pt x="80" y="39"/>
                  </a:lnTo>
                  <a:lnTo>
                    <a:pt x="80" y="39"/>
                  </a:lnTo>
                  <a:lnTo>
                    <a:pt x="78" y="30"/>
                  </a:lnTo>
                  <a:lnTo>
                    <a:pt x="77" y="24"/>
                  </a:lnTo>
                  <a:lnTo>
                    <a:pt x="72" y="19"/>
                  </a:lnTo>
                  <a:lnTo>
                    <a:pt x="68" y="16"/>
                  </a:lnTo>
                  <a:lnTo>
                    <a:pt x="63" y="13"/>
                  </a:lnTo>
                  <a:lnTo>
                    <a:pt x="57" y="10"/>
                  </a:lnTo>
                  <a:lnTo>
                    <a:pt x="45" y="9"/>
                  </a:lnTo>
                  <a:lnTo>
                    <a:pt x="45" y="9"/>
                  </a:lnTo>
                  <a:lnTo>
                    <a:pt x="24" y="10"/>
                  </a:lnTo>
                  <a:lnTo>
                    <a:pt x="24" y="10"/>
                  </a:lnTo>
                  <a:lnTo>
                    <a:pt x="23" y="57"/>
                  </a:lnTo>
                  <a:lnTo>
                    <a:pt x="23" y="57"/>
                  </a:lnTo>
                  <a:lnTo>
                    <a:pt x="23" y="69"/>
                  </a:lnTo>
                  <a:lnTo>
                    <a:pt x="23" y="69"/>
                  </a:lnTo>
                  <a:lnTo>
                    <a:pt x="37" y="70"/>
                  </a:lnTo>
                  <a:lnTo>
                    <a:pt x="37" y="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 name="Freeform 8"/>
            <p:cNvSpPr>
              <a:spLocks/>
            </p:cNvSpPr>
            <p:nvPr userDrawn="1"/>
          </p:nvSpPr>
          <p:spPr bwMode="auto">
            <a:xfrm>
              <a:off x="3821" y="1930"/>
              <a:ext cx="135" cy="155"/>
            </a:xfrm>
            <a:custGeom>
              <a:avLst/>
              <a:gdLst>
                <a:gd name="T0" fmla="*/ 135 w 135"/>
                <a:gd name="T1" fmla="*/ 1 h 155"/>
                <a:gd name="T2" fmla="*/ 135 w 135"/>
                <a:gd name="T3" fmla="*/ 1 h 155"/>
                <a:gd name="T4" fmla="*/ 125 w 135"/>
                <a:gd name="T5" fmla="*/ 1 h 155"/>
                <a:gd name="T6" fmla="*/ 125 w 135"/>
                <a:gd name="T7" fmla="*/ 1 h 155"/>
                <a:gd name="T8" fmla="*/ 117 w 135"/>
                <a:gd name="T9" fmla="*/ 1 h 155"/>
                <a:gd name="T10" fmla="*/ 117 w 135"/>
                <a:gd name="T11" fmla="*/ 1 h 155"/>
                <a:gd name="T12" fmla="*/ 118 w 135"/>
                <a:gd name="T13" fmla="*/ 37 h 155"/>
                <a:gd name="T14" fmla="*/ 120 w 135"/>
                <a:gd name="T15" fmla="*/ 74 h 155"/>
                <a:gd name="T16" fmla="*/ 120 w 135"/>
                <a:gd name="T17" fmla="*/ 74 h 155"/>
                <a:gd name="T18" fmla="*/ 118 w 135"/>
                <a:gd name="T19" fmla="*/ 114 h 155"/>
                <a:gd name="T20" fmla="*/ 118 w 135"/>
                <a:gd name="T21" fmla="*/ 114 h 155"/>
                <a:gd name="T22" fmla="*/ 10 w 135"/>
                <a:gd name="T23" fmla="*/ 0 h 155"/>
                <a:gd name="T24" fmla="*/ 1 w 135"/>
                <a:gd name="T25" fmla="*/ 0 h 155"/>
                <a:gd name="T26" fmla="*/ 1 w 135"/>
                <a:gd name="T27" fmla="*/ 0 h 155"/>
                <a:gd name="T28" fmla="*/ 3 w 135"/>
                <a:gd name="T29" fmla="*/ 57 h 155"/>
                <a:gd name="T30" fmla="*/ 3 w 135"/>
                <a:gd name="T31" fmla="*/ 57 h 155"/>
                <a:gd name="T32" fmla="*/ 3 w 135"/>
                <a:gd name="T33" fmla="*/ 109 h 155"/>
                <a:gd name="T34" fmla="*/ 0 w 135"/>
                <a:gd name="T35" fmla="*/ 154 h 155"/>
                <a:gd name="T36" fmla="*/ 0 w 135"/>
                <a:gd name="T37" fmla="*/ 154 h 155"/>
                <a:gd name="T38" fmla="*/ 10 w 135"/>
                <a:gd name="T39" fmla="*/ 152 h 155"/>
                <a:gd name="T40" fmla="*/ 10 w 135"/>
                <a:gd name="T41" fmla="*/ 152 h 155"/>
                <a:gd name="T42" fmla="*/ 20 w 135"/>
                <a:gd name="T43" fmla="*/ 154 h 155"/>
                <a:gd name="T44" fmla="*/ 20 w 135"/>
                <a:gd name="T45" fmla="*/ 154 h 155"/>
                <a:gd name="T46" fmla="*/ 18 w 135"/>
                <a:gd name="T47" fmla="*/ 118 h 155"/>
                <a:gd name="T48" fmla="*/ 17 w 135"/>
                <a:gd name="T49" fmla="*/ 79 h 155"/>
                <a:gd name="T50" fmla="*/ 17 w 135"/>
                <a:gd name="T51" fmla="*/ 79 h 155"/>
                <a:gd name="T52" fmla="*/ 17 w 135"/>
                <a:gd name="T53" fmla="*/ 38 h 155"/>
                <a:gd name="T54" fmla="*/ 17 w 135"/>
                <a:gd name="T55" fmla="*/ 38 h 155"/>
                <a:gd name="T56" fmla="*/ 71 w 135"/>
                <a:gd name="T57" fmla="*/ 95 h 155"/>
                <a:gd name="T58" fmla="*/ 107 w 135"/>
                <a:gd name="T59" fmla="*/ 134 h 155"/>
                <a:gd name="T60" fmla="*/ 127 w 135"/>
                <a:gd name="T61" fmla="*/ 155 h 155"/>
                <a:gd name="T62" fmla="*/ 134 w 135"/>
                <a:gd name="T63" fmla="*/ 155 h 155"/>
                <a:gd name="T64" fmla="*/ 134 w 135"/>
                <a:gd name="T65" fmla="*/ 155 h 155"/>
                <a:gd name="T66" fmla="*/ 132 w 135"/>
                <a:gd name="T67" fmla="*/ 98 h 155"/>
                <a:gd name="T68" fmla="*/ 132 w 135"/>
                <a:gd name="T69" fmla="*/ 98 h 155"/>
                <a:gd name="T70" fmla="*/ 134 w 135"/>
                <a:gd name="T71" fmla="*/ 45 h 155"/>
                <a:gd name="T72" fmla="*/ 135 w 135"/>
                <a:gd name="T73" fmla="*/ 1 h 155"/>
                <a:gd name="T74" fmla="*/ 135 w 135"/>
                <a:gd name="T75" fmla="*/ 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5" h="155">
                  <a:moveTo>
                    <a:pt x="135" y="1"/>
                  </a:moveTo>
                  <a:lnTo>
                    <a:pt x="135" y="1"/>
                  </a:lnTo>
                  <a:lnTo>
                    <a:pt x="125" y="1"/>
                  </a:lnTo>
                  <a:lnTo>
                    <a:pt x="125" y="1"/>
                  </a:lnTo>
                  <a:lnTo>
                    <a:pt x="117" y="1"/>
                  </a:lnTo>
                  <a:lnTo>
                    <a:pt x="117" y="1"/>
                  </a:lnTo>
                  <a:lnTo>
                    <a:pt x="118" y="37"/>
                  </a:lnTo>
                  <a:lnTo>
                    <a:pt x="120" y="74"/>
                  </a:lnTo>
                  <a:lnTo>
                    <a:pt x="120" y="74"/>
                  </a:lnTo>
                  <a:lnTo>
                    <a:pt x="118" y="114"/>
                  </a:lnTo>
                  <a:lnTo>
                    <a:pt x="118" y="114"/>
                  </a:lnTo>
                  <a:lnTo>
                    <a:pt x="10" y="0"/>
                  </a:lnTo>
                  <a:lnTo>
                    <a:pt x="1" y="0"/>
                  </a:lnTo>
                  <a:lnTo>
                    <a:pt x="1" y="0"/>
                  </a:lnTo>
                  <a:lnTo>
                    <a:pt x="3" y="57"/>
                  </a:lnTo>
                  <a:lnTo>
                    <a:pt x="3" y="57"/>
                  </a:lnTo>
                  <a:lnTo>
                    <a:pt x="3" y="109"/>
                  </a:lnTo>
                  <a:lnTo>
                    <a:pt x="0" y="154"/>
                  </a:lnTo>
                  <a:lnTo>
                    <a:pt x="0" y="154"/>
                  </a:lnTo>
                  <a:lnTo>
                    <a:pt x="10" y="152"/>
                  </a:lnTo>
                  <a:lnTo>
                    <a:pt x="10" y="152"/>
                  </a:lnTo>
                  <a:lnTo>
                    <a:pt x="20" y="154"/>
                  </a:lnTo>
                  <a:lnTo>
                    <a:pt x="20" y="154"/>
                  </a:lnTo>
                  <a:lnTo>
                    <a:pt x="18" y="118"/>
                  </a:lnTo>
                  <a:lnTo>
                    <a:pt x="17" y="79"/>
                  </a:lnTo>
                  <a:lnTo>
                    <a:pt x="17" y="79"/>
                  </a:lnTo>
                  <a:lnTo>
                    <a:pt x="17" y="38"/>
                  </a:lnTo>
                  <a:lnTo>
                    <a:pt x="17" y="38"/>
                  </a:lnTo>
                  <a:lnTo>
                    <a:pt x="71" y="95"/>
                  </a:lnTo>
                  <a:lnTo>
                    <a:pt x="107" y="134"/>
                  </a:lnTo>
                  <a:lnTo>
                    <a:pt x="127" y="155"/>
                  </a:lnTo>
                  <a:lnTo>
                    <a:pt x="134" y="155"/>
                  </a:lnTo>
                  <a:lnTo>
                    <a:pt x="134" y="155"/>
                  </a:lnTo>
                  <a:lnTo>
                    <a:pt x="132" y="98"/>
                  </a:lnTo>
                  <a:lnTo>
                    <a:pt x="132" y="98"/>
                  </a:lnTo>
                  <a:lnTo>
                    <a:pt x="134" y="45"/>
                  </a:lnTo>
                  <a:lnTo>
                    <a:pt x="135" y="1"/>
                  </a:lnTo>
                  <a:lnTo>
                    <a:pt x="135" y="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 name="Freeform 9"/>
            <p:cNvSpPr>
              <a:spLocks/>
            </p:cNvSpPr>
            <p:nvPr userDrawn="1"/>
          </p:nvSpPr>
          <p:spPr bwMode="auto">
            <a:xfrm>
              <a:off x="3477" y="2144"/>
              <a:ext cx="77" cy="185"/>
            </a:xfrm>
            <a:custGeom>
              <a:avLst/>
              <a:gdLst>
                <a:gd name="T0" fmla="*/ 77 w 77"/>
                <a:gd name="T1" fmla="*/ 185 h 185"/>
                <a:gd name="T2" fmla="*/ 77 w 77"/>
                <a:gd name="T3" fmla="*/ 185 h 185"/>
                <a:gd name="T4" fmla="*/ 63 w 77"/>
                <a:gd name="T5" fmla="*/ 159 h 185"/>
                <a:gd name="T6" fmla="*/ 50 w 77"/>
                <a:gd name="T7" fmla="*/ 134 h 185"/>
                <a:gd name="T8" fmla="*/ 40 w 77"/>
                <a:gd name="T9" fmla="*/ 109 h 185"/>
                <a:gd name="T10" fmla="*/ 33 w 77"/>
                <a:gd name="T11" fmla="*/ 85 h 185"/>
                <a:gd name="T12" fmla="*/ 27 w 77"/>
                <a:gd name="T13" fmla="*/ 62 h 185"/>
                <a:gd name="T14" fmla="*/ 23 w 77"/>
                <a:gd name="T15" fmla="*/ 40 h 185"/>
                <a:gd name="T16" fmla="*/ 20 w 77"/>
                <a:gd name="T17" fmla="*/ 18 h 185"/>
                <a:gd name="T18" fmla="*/ 20 w 77"/>
                <a:gd name="T19" fmla="*/ 0 h 185"/>
                <a:gd name="T20" fmla="*/ 20 w 77"/>
                <a:gd name="T21" fmla="*/ 0 h 185"/>
                <a:gd name="T22" fmla="*/ 0 w 77"/>
                <a:gd name="T23" fmla="*/ 0 h 185"/>
                <a:gd name="T24" fmla="*/ 0 w 77"/>
                <a:gd name="T25" fmla="*/ 0 h 185"/>
                <a:gd name="T26" fmla="*/ 0 w 77"/>
                <a:gd name="T27" fmla="*/ 20 h 185"/>
                <a:gd name="T28" fmla="*/ 3 w 77"/>
                <a:gd name="T29" fmla="*/ 41 h 185"/>
                <a:gd name="T30" fmla="*/ 7 w 77"/>
                <a:gd name="T31" fmla="*/ 62 h 185"/>
                <a:gd name="T32" fmla="*/ 11 w 77"/>
                <a:gd name="T33" fmla="*/ 84 h 185"/>
                <a:gd name="T34" fmla="*/ 17 w 77"/>
                <a:gd name="T35" fmla="*/ 105 h 185"/>
                <a:gd name="T36" fmla="*/ 25 w 77"/>
                <a:gd name="T37" fmla="*/ 127 h 185"/>
                <a:gd name="T38" fmla="*/ 34 w 77"/>
                <a:gd name="T39" fmla="*/ 148 h 185"/>
                <a:gd name="T40" fmla="*/ 44 w 77"/>
                <a:gd name="T41" fmla="*/ 169 h 185"/>
                <a:gd name="T42" fmla="*/ 44 w 77"/>
                <a:gd name="T43" fmla="*/ 169 h 185"/>
                <a:gd name="T44" fmla="*/ 51 w 77"/>
                <a:gd name="T45" fmla="*/ 174 h 185"/>
                <a:gd name="T46" fmla="*/ 60 w 77"/>
                <a:gd name="T47" fmla="*/ 178 h 185"/>
                <a:gd name="T48" fmla="*/ 77 w 77"/>
                <a:gd name="T49" fmla="*/ 185 h 185"/>
                <a:gd name="T50" fmla="*/ 77 w 77"/>
                <a:gd name="T51"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185">
                  <a:moveTo>
                    <a:pt x="77" y="185"/>
                  </a:moveTo>
                  <a:lnTo>
                    <a:pt x="77" y="185"/>
                  </a:lnTo>
                  <a:lnTo>
                    <a:pt x="63" y="159"/>
                  </a:lnTo>
                  <a:lnTo>
                    <a:pt x="50" y="134"/>
                  </a:lnTo>
                  <a:lnTo>
                    <a:pt x="40" y="109"/>
                  </a:lnTo>
                  <a:lnTo>
                    <a:pt x="33" y="85"/>
                  </a:lnTo>
                  <a:lnTo>
                    <a:pt x="27" y="62"/>
                  </a:lnTo>
                  <a:lnTo>
                    <a:pt x="23" y="40"/>
                  </a:lnTo>
                  <a:lnTo>
                    <a:pt x="20" y="18"/>
                  </a:lnTo>
                  <a:lnTo>
                    <a:pt x="20" y="0"/>
                  </a:lnTo>
                  <a:lnTo>
                    <a:pt x="20" y="0"/>
                  </a:lnTo>
                  <a:lnTo>
                    <a:pt x="0" y="0"/>
                  </a:lnTo>
                  <a:lnTo>
                    <a:pt x="0" y="0"/>
                  </a:lnTo>
                  <a:lnTo>
                    <a:pt x="0" y="20"/>
                  </a:lnTo>
                  <a:lnTo>
                    <a:pt x="3" y="41"/>
                  </a:lnTo>
                  <a:lnTo>
                    <a:pt x="7" y="62"/>
                  </a:lnTo>
                  <a:lnTo>
                    <a:pt x="11" y="84"/>
                  </a:lnTo>
                  <a:lnTo>
                    <a:pt x="17" y="105"/>
                  </a:lnTo>
                  <a:lnTo>
                    <a:pt x="25" y="127"/>
                  </a:lnTo>
                  <a:lnTo>
                    <a:pt x="34" y="148"/>
                  </a:lnTo>
                  <a:lnTo>
                    <a:pt x="44" y="169"/>
                  </a:lnTo>
                  <a:lnTo>
                    <a:pt x="44" y="169"/>
                  </a:lnTo>
                  <a:lnTo>
                    <a:pt x="51" y="174"/>
                  </a:lnTo>
                  <a:lnTo>
                    <a:pt x="60" y="178"/>
                  </a:lnTo>
                  <a:lnTo>
                    <a:pt x="77" y="185"/>
                  </a:lnTo>
                  <a:lnTo>
                    <a:pt x="77" y="1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10"/>
            <p:cNvSpPr>
              <a:spLocks/>
            </p:cNvSpPr>
            <p:nvPr userDrawn="1"/>
          </p:nvSpPr>
          <p:spPr bwMode="auto">
            <a:xfrm>
              <a:off x="3314" y="1640"/>
              <a:ext cx="1052" cy="1040"/>
            </a:xfrm>
            <a:custGeom>
              <a:avLst/>
              <a:gdLst>
                <a:gd name="T0" fmla="*/ 393 w 1052"/>
                <a:gd name="T1" fmla="*/ 0 h 1040"/>
                <a:gd name="T2" fmla="*/ 345 w 1052"/>
                <a:gd name="T3" fmla="*/ 1 h 1040"/>
                <a:gd name="T4" fmla="*/ 274 w 1052"/>
                <a:gd name="T5" fmla="*/ 14 h 1040"/>
                <a:gd name="T6" fmla="*/ 208 w 1052"/>
                <a:gd name="T7" fmla="*/ 39 h 1040"/>
                <a:gd name="T8" fmla="*/ 98 w 1052"/>
                <a:gd name="T9" fmla="*/ 123 h 1040"/>
                <a:gd name="T10" fmla="*/ 26 w 1052"/>
                <a:gd name="T11" fmla="*/ 240 h 1040"/>
                <a:gd name="T12" fmla="*/ 0 w 1052"/>
                <a:gd name="T13" fmla="*/ 375 h 1040"/>
                <a:gd name="T14" fmla="*/ 6 w 1052"/>
                <a:gd name="T15" fmla="*/ 441 h 1040"/>
                <a:gd name="T16" fmla="*/ 37 w 1052"/>
                <a:gd name="T17" fmla="*/ 575 h 1040"/>
                <a:gd name="T18" fmla="*/ 53 w 1052"/>
                <a:gd name="T19" fmla="*/ 562 h 1040"/>
                <a:gd name="T20" fmla="*/ 90 w 1052"/>
                <a:gd name="T21" fmla="*/ 618 h 1040"/>
                <a:gd name="T22" fmla="*/ 160 w 1052"/>
                <a:gd name="T23" fmla="*/ 682 h 1040"/>
                <a:gd name="T24" fmla="*/ 247 w 1052"/>
                <a:gd name="T25" fmla="*/ 728 h 1040"/>
                <a:gd name="T26" fmla="*/ 347 w 1052"/>
                <a:gd name="T27" fmla="*/ 749 h 1040"/>
                <a:gd name="T28" fmla="*/ 430 w 1052"/>
                <a:gd name="T29" fmla="*/ 746 h 1040"/>
                <a:gd name="T30" fmla="*/ 532 w 1052"/>
                <a:gd name="T31" fmla="*/ 716 h 1040"/>
                <a:gd name="T32" fmla="*/ 248 w 1052"/>
                <a:gd name="T33" fmla="*/ 1040 h 1040"/>
                <a:gd name="T34" fmla="*/ 584 w 1052"/>
                <a:gd name="T35" fmla="*/ 710 h 1040"/>
                <a:gd name="T36" fmla="*/ 688 w 1052"/>
                <a:gd name="T37" fmla="*/ 585 h 1040"/>
                <a:gd name="T38" fmla="*/ 725 w 1052"/>
                <a:gd name="T39" fmla="*/ 515 h 1040"/>
                <a:gd name="T40" fmla="*/ 748 w 1052"/>
                <a:gd name="T41" fmla="*/ 424 h 1040"/>
                <a:gd name="T42" fmla="*/ 894 w 1052"/>
                <a:gd name="T43" fmla="*/ 1039 h 1040"/>
                <a:gd name="T44" fmla="*/ 802 w 1052"/>
                <a:gd name="T45" fmla="*/ 541 h 1040"/>
                <a:gd name="T46" fmla="*/ 752 w 1052"/>
                <a:gd name="T47" fmla="*/ 318 h 1040"/>
                <a:gd name="T48" fmla="*/ 712 w 1052"/>
                <a:gd name="T49" fmla="*/ 210 h 1040"/>
                <a:gd name="T50" fmla="*/ 672 w 1052"/>
                <a:gd name="T51" fmla="*/ 167 h 1040"/>
                <a:gd name="T52" fmla="*/ 687 w 1052"/>
                <a:gd name="T53" fmla="*/ 207 h 1040"/>
                <a:gd name="T54" fmla="*/ 725 w 1052"/>
                <a:gd name="T55" fmla="*/ 315 h 1040"/>
                <a:gd name="T56" fmla="*/ 731 w 1052"/>
                <a:gd name="T57" fmla="*/ 394 h 1040"/>
                <a:gd name="T58" fmla="*/ 721 w 1052"/>
                <a:gd name="T59" fmla="*/ 464 h 1040"/>
                <a:gd name="T60" fmla="*/ 688 w 1052"/>
                <a:gd name="T61" fmla="*/ 545 h 1040"/>
                <a:gd name="T62" fmla="*/ 602 w 1052"/>
                <a:gd name="T63" fmla="*/ 649 h 1040"/>
                <a:gd name="T64" fmla="*/ 498 w 1052"/>
                <a:gd name="T65" fmla="*/ 709 h 1040"/>
                <a:gd name="T66" fmla="*/ 430 w 1052"/>
                <a:gd name="T67" fmla="*/ 726 h 1040"/>
                <a:gd name="T68" fmla="*/ 375 w 1052"/>
                <a:gd name="T69" fmla="*/ 730 h 1040"/>
                <a:gd name="T70" fmla="*/ 304 w 1052"/>
                <a:gd name="T71" fmla="*/ 723 h 1040"/>
                <a:gd name="T72" fmla="*/ 237 w 1052"/>
                <a:gd name="T73" fmla="*/ 703 h 1040"/>
                <a:gd name="T74" fmla="*/ 124 w 1052"/>
                <a:gd name="T75" fmla="*/ 626 h 1040"/>
                <a:gd name="T76" fmla="*/ 49 w 1052"/>
                <a:gd name="T77" fmla="*/ 514 h 1040"/>
                <a:gd name="T78" fmla="*/ 27 w 1052"/>
                <a:gd name="T79" fmla="*/ 447 h 1040"/>
                <a:gd name="T80" fmla="*/ 20 w 1052"/>
                <a:gd name="T81" fmla="*/ 375 h 1040"/>
                <a:gd name="T82" fmla="*/ 24 w 1052"/>
                <a:gd name="T83" fmla="*/ 321 h 1040"/>
                <a:gd name="T84" fmla="*/ 41 w 1052"/>
                <a:gd name="T85" fmla="*/ 253 h 1040"/>
                <a:gd name="T86" fmla="*/ 101 w 1052"/>
                <a:gd name="T87" fmla="*/ 150 h 1040"/>
                <a:gd name="T88" fmla="*/ 207 w 1052"/>
                <a:gd name="T89" fmla="*/ 63 h 1040"/>
                <a:gd name="T90" fmla="*/ 287 w 1052"/>
                <a:gd name="T91" fmla="*/ 31 h 1040"/>
                <a:gd name="T92" fmla="*/ 358 w 1052"/>
                <a:gd name="T93" fmla="*/ 20 h 1040"/>
                <a:gd name="T94" fmla="*/ 440 w 1052"/>
                <a:gd name="T95" fmla="*/ 26 h 1040"/>
                <a:gd name="T96" fmla="*/ 555 w 1052"/>
                <a:gd name="T97" fmla="*/ 68 h 1040"/>
                <a:gd name="T98" fmla="*/ 625 w 1052"/>
                <a:gd name="T99" fmla="*/ 108 h 1040"/>
                <a:gd name="T100" fmla="*/ 625 w 1052"/>
                <a:gd name="T101" fmla="*/ 97 h 1040"/>
                <a:gd name="T102" fmla="*/ 548 w 1052"/>
                <a:gd name="T103" fmla="*/ 44 h 1040"/>
                <a:gd name="T104" fmla="*/ 481 w 1052"/>
                <a:gd name="T105" fmla="*/ 19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2" h="1040">
                  <a:moveTo>
                    <a:pt x="1052" y="4"/>
                  </a:moveTo>
                  <a:lnTo>
                    <a:pt x="1052" y="4"/>
                  </a:lnTo>
                  <a:lnTo>
                    <a:pt x="782" y="1"/>
                  </a:lnTo>
                  <a:lnTo>
                    <a:pt x="393" y="0"/>
                  </a:lnTo>
                  <a:lnTo>
                    <a:pt x="393" y="0"/>
                  </a:lnTo>
                  <a:lnTo>
                    <a:pt x="361" y="0"/>
                  </a:lnTo>
                  <a:lnTo>
                    <a:pt x="345" y="1"/>
                  </a:lnTo>
                  <a:lnTo>
                    <a:pt x="345" y="1"/>
                  </a:lnTo>
                  <a:lnTo>
                    <a:pt x="327" y="3"/>
                  </a:lnTo>
                  <a:lnTo>
                    <a:pt x="308" y="6"/>
                  </a:lnTo>
                  <a:lnTo>
                    <a:pt x="291" y="10"/>
                  </a:lnTo>
                  <a:lnTo>
                    <a:pt x="274" y="14"/>
                  </a:lnTo>
                  <a:lnTo>
                    <a:pt x="257" y="19"/>
                  </a:lnTo>
                  <a:lnTo>
                    <a:pt x="240" y="24"/>
                  </a:lnTo>
                  <a:lnTo>
                    <a:pt x="224" y="31"/>
                  </a:lnTo>
                  <a:lnTo>
                    <a:pt x="208" y="39"/>
                  </a:lnTo>
                  <a:lnTo>
                    <a:pt x="178" y="56"/>
                  </a:lnTo>
                  <a:lnTo>
                    <a:pt x="150" y="76"/>
                  </a:lnTo>
                  <a:lnTo>
                    <a:pt x="123" y="98"/>
                  </a:lnTo>
                  <a:lnTo>
                    <a:pt x="98" y="123"/>
                  </a:lnTo>
                  <a:lnTo>
                    <a:pt x="77" y="150"/>
                  </a:lnTo>
                  <a:lnTo>
                    <a:pt x="57" y="178"/>
                  </a:lnTo>
                  <a:lnTo>
                    <a:pt x="40" y="208"/>
                  </a:lnTo>
                  <a:lnTo>
                    <a:pt x="26" y="240"/>
                  </a:lnTo>
                  <a:lnTo>
                    <a:pt x="14" y="272"/>
                  </a:lnTo>
                  <a:lnTo>
                    <a:pt x="7" y="305"/>
                  </a:lnTo>
                  <a:lnTo>
                    <a:pt x="1" y="340"/>
                  </a:lnTo>
                  <a:lnTo>
                    <a:pt x="0" y="375"/>
                  </a:lnTo>
                  <a:lnTo>
                    <a:pt x="0" y="375"/>
                  </a:lnTo>
                  <a:lnTo>
                    <a:pt x="0" y="397"/>
                  </a:lnTo>
                  <a:lnTo>
                    <a:pt x="3" y="418"/>
                  </a:lnTo>
                  <a:lnTo>
                    <a:pt x="6" y="441"/>
                  </a:lnTo>
                  <a:lnTo>
                    <a:pt x="10" y="465"/>
                  </a:lnTo>
                  <a:lnTo>
                    <a:pt x="21" y="516"/>
                  </a:lnTo>
                  <a:lnTo>
                    <a:pt x="37" y="575"/>
                  </a:lnTo>
                  <a:lnTo>
                    <a:pt x="37" y="575"/>
                  </a:lnTo>
                  <a:lnTo>
                    <a:pt x="106" y="810"/>
                  </a:lnTo>
                  <a:lnTo>
                    <a:pt x="126" y="810"/>
                  </a:lnTo>
                  <a:lnTo>
                    <a:pt x="51" y="562"/>
                  </a:lnTo>
                  <a:lnTo>
                    <a:pt x="53" y="562"/>
                  </a:lnTo>
                  <a:lnTo>
                    <a:pt x="53" y="562"/>
                  </a:lnTo>
                  <a:lnTo>
                    <a:pt x="63" y="581"/>
                  </a:lnTo>
                  <a:lnTo>
                    <a:pt x="76" y="599"/>
                  </a:lnTo>
                  <a:lnTo>
                    <a:pt x="90" y="618"/>
                  </a:lnTo>
                  <a:lnTo>
                    <a:pt x="106" y="635"/>
                  </a:lnTo>
                  <a:lnTo>
                    <a:pt x="123" y="652"/>
                  </a:lnTo>
                  <a:lnTo>
                    <a:pt x="140" y="668"/>
                  </a:lnTo>
                  <a:lnTo>
                    <a:pt x="160" y="682"/>
                  </a:lnTo>
                  <a:lnTo>
                    <a:pt x="180" y="695"/>
                  </a:lnTo>
                  <a:lnTo>
                    <a:pt x="201" y="708"/>
                  </a:lnTo>
                  <a:lnTo>
                    <a:pt x="224" y="719"/>
                  </a:lnTo>
                  <a:lnTo>
                    <a:pt x="247" y="728"/>
                  </a:lnTo>
                  <a:lnTo>
                    <a:pt x="271" y="736"/>
                  </a:lnTo>
                  <a:lnTo>
                    <a:pt x="295" y="742"/>
                  </a:lnTo>
                  <a:lnTo>
                    <a:pt x="321" y="746"/>
                  </a:lnTo>
                  <a:lnTo>
                    <a:pt x="347" y="749"/>
                  </a:lnTo>
                  <a:lnTo>
                    <a:pt x="374" y="750"/>
                  </a:lnTo>
                  <a:lnTo>
                    <a:pt x="374" y="750"/>
                  </a:lnTo>
                  <a:lnTo>
                    <a:pt x="401" y="749"/>
                  </a:lnTo>
                  <a:lnTo>
                    <a:pt x="430" y="746"/>
                  </a:lnTo>
                  <a:lnTo>
                    <a:pt x="457" y="742"/>
                  </a:lnTo>
                  <a:lnTo>
                    <a:pt x="482" y="735"/>
                  </a:lnTo>
                  <a:lnTo>
                    <a:pt x="508" y="726"/>
                  </a:lnTo>
                  <a:lnTo>
                    <a:pt x="532" y="716"/>
                  </a:lnTo>
                  <a:lnTo>
                    <a:pt x="555" y="703"/>
                  </a:lnTo>
                  <a:lnTo>
                    <a:pt x="577" y="689"/>
                  </a:lnTo>
                  <a:lnTo>
                    <a:pt x="577" y="690"/>
                  </a:lnTo>
                  <a:lnTo>
                    <a:pt x="248" y="1040"/>
                  </a:lnTo>
                  <a:lnTo>
                    <a:pt x="274" y="1040"/>
                  </a:lnTo>
                  <a:lnTo>
                    <a:pt x="274" y="1040"/>
                  </a:lnTo>
                  <a:lnTo>
                    <a:pt x="584" y="710"/>
                  </a:lnTo>
                  <a:lnTo>
                    <a:pt x="584" y="710"/>
                  </a:lnTo>
                  <a:lnTo>
                    <a:pt x="624" y="668"/>
                  </a:lnTo>
                  <a:lnTo>
                    <a:pt x="654" y="632"/>
                  </a:lnTo>
                  <a:lnTo>
                    <a:pt x="675" y="605"/>
                  </a:lnTo>
                  <a:lnTo>
                    <a:pt x="688" y="585"/>
                  </a:lnTo>
                  <a:lnTo>
                    <a:pt x="688" y="585"/>
                  </a:lnTo>
                  <a:lnTo>
                    <a:pt x="704" y="558"/>
                  </a:lnTo>
                  <a:lnTo>
                    <a:pt x="714" y="538"/>
                  </a:lnTo>
                  <a:lnTo>
                    <a:pt x="725" y="515"/>
                  </a:lnTo>
                  <a:lnTo>
                    <a:pt x="734" y="488"/>
                  </a:lnTo>
                  <a:lnTo>
                    <a:pt x="742" y="457"/>
                  </a:lnTo>
                  <a:lnTo>
                    <a:pt x="745" y="441"/>
                  </a:lnTo>
                  <a:lnTo>
                    <a:pt x="748" y="424"/>
                  </a:lnTo>
                  <a:lnTo>
                    <a:pt x="748" y="405"/>
                  </a:lnTo>
                  <a:lnTo>
                    <a:pt x="749" y="385"/>
                  </a:lnTo>
                  <a:lnTo>
                    <a:pt x="749" y="385"/>
                  </a:lnTo>
                  <a:lnTo>
                    <a:pt x="894" y="1039"/>
                  </a:lnTo>
                  <a:lnTo>
                    <a:pt x="914" y="1039"/>
                  </a:lnTo>
                  <a:lnTo>
                    <a:pt x="914" y="1039"/>
                  </a:lnTo>
                  <a:lnTo>
                    <a:pt x="851" y="758"/>
                  </a:lnTo>
                  <a:lnTo>
                    <a:pt x="802" y="541"/>
                  </a:lnTo>
                  <a:lnTo>
                    <a:pt x="769" y="392"/>
                  </a:lnTo>
                  <a:lnTo>
                    <a:pt x="769" y="392"/>
                  </a:lnTo>
                  <a:lnTo>
                    <a:pt x="761" y="354"/>
                  </a:lnTo>
                  <a:lnTo>
                    <a:pt x="752" y="318"/>
                  </a:lnTo>
                  <a:lnTo>
                    <a:pt x="742" y="285"/>
                  </a:lnTo>
                  <a:lnTo>
                    <a:pt x="732" y="257"/>
                  </a:lnTo>
                  <a:lnTo>
                    <a:pt x="722" y="233"/>
                  </a:lnTo>
                  <a:lnTo>
                    <a:pt x="712" y="210"/>
                  </a:lnTo>
                  <a:lnTo>
                    <a:pt x="701" y="191"/>
                  </a:lnTo>
                  <a:lnTo>
                    <a:pt x="691" y="175"/>
                  </a:lnTo>
                  <a:lnTo>
                    <a:pt x="691" y="175"/>
                  </a:lnTo>
                  <a:lnTo>
                    <a:pt x="672" y="167"/>
                  </a:lnTo>
                  <a:lnTo>
                    <a:pt x="657" y="161"/>
                  </a:lnTo>
                  <a:lnTo>
                    <a:pt x="657" y="161"/>
                  </a:lnTo>
                  <a:lnTo>
                    <a:pt x="672" y="183"/>
                  </a:lnTo>
                  <a:lnTo>
                    <a:pt x="687" y="207"/>
                  </a:lnTo>
                  <a:lnTo>
                    <a:pt x="699" y="231"/>
                  </a:lnTo>
                  <a:lnTo>
                    <a:pt x="711" y="258"/>
                  </a:lnTo>
                  <a:lnTo>
                    <a:pt x="719" y="287"/>
                  </a:lnTo>
                  <a:lnTo>
                    <a:pt x="725" y="315"/>
                  </a:lnTo>
                  <a:lnTo>
                    <a:pt x="729" y="345"/>
                  </a:lnTo>
                  <a:lnTo>
                    <a:pt x="731" y="375"/>
                  </a:lnTo>
                  <a:lnTo>
                    <a:pt x="731" y="375"/>
                  </a:lnTo>
                  <a:lnTo>
                    <a:pt x="731" y="394"/>
                  </a:lnTo>
                  <a:lnTo>
                    <a:pt x="729" y="412"/>
                  </a:lnTo>
                  <a:lnTo>
                    <a:pt x="728" y="429"/>
                  </a:lnTo>
                  <a:lnTo>
                    <a:pt x="724" y="447"/>
                  </a:lnTo>
                  <a:lnTo>
                    <a:pt x="721" y="464"/>
                  </a:lnTo>
                  <a:lnTo>
                    <a:pt x="715" y="481"/>
                  </a:lnTo>
                  <a:lnTo>
                    <a:pt x="709" y="498"/>
                  </a:lnTo>
                  <a:lnTo>
                    <a:pt x="704" y="514"/>
                  </a:lnTo>
                  <a:lnTo>
                    <a:pt x="688" y="545"/>
                  </a:lnTo>
                  <a:lnTo>
                    <a:pt x="671" y="573"/>
                  </a:lnTo>
                  <a:lnTo>
                    <a:pt x="649" y="602"/>
                  </a:lnTo>
                  <a:lnTo>
                    <a:pt x="627" y="626"/>
                  </a:lnTo>
                  <a:lnTo>
                    <a:pt x="602" y="649"/>
                  </a:lnTo>
                  <a:lnTo>
                    <a:pt x="574" y="671"/>
                  </a:lnTo>
                  <a:lnTo>
                    <a:pt x="545" y="688"/>
                  </a:lnTo>
                  <a:lnTo>
                    <a:pt x="514" y="703"/>
                  </a:lnTo>
                  <a:lnTo>
                    <a:pt x="498" y="709"/>
                  </a:lnTo>
                  <a:lnTo>
                    <a:pt x="481" y="715"/>
                  </a:lnTo>
                  <a:lnTo>
                    <a:pt x="464" y="719"/>
                  </a:lnTo>
                  <a:lnTo>
                    <a:pt x="447" y="723"/>
                  </a:lnTo>
                  <a:lnTo>
                    <a:pt x="430" y="726"/>
                  </a:lnTo>
                  <a:lnTo>
                    <a:pt x="413" y="729"/>
                  </a:lnTo>
                  <a:lnTo>
                    <a:pt x="394" y="730"/>
                  </a:lnTo>
                  <a:lnTo>
                    <a:pt x="375" y="730"/>
                  </a:lnTo>
                  <a:lnTo>
                    <a:pt x="375" y="730"/>
                  </a:lnTo>
                  <a:lnTo>
                    <a:pt x="357" y="730"/>
                  </a:lnTo>
                  <a:lnTo>
                    <a:pt x="340" y="729"/>
                  </a:lnTo>
                  <a:lnTo>
                    <a:pt x="321" y="726"/>
                  </a:lnTo>
                  <a:lnTo>
                    <a:pt x="304" y="723"/>
                  </a:lnTo>
                  <a:lnTo>
                    <a:pt x="287" y="719"/>
                  </a:lnTo>
                  <a:lnTo>
                    <a:pt x="270" y="715"/>
                  </a:lnTo>
                  <a:lnTo>
                    <a:pt x="254" y="709"/>
                  </a:lnTo>
                  <a:lnTo>
                    <a:pt x="237" y="703"/>
                  </a:lnTo>
                  <a:lnTo>
                    <a:pt x="207" y="688"/>
                  </a:lnTo>
                  <a:lnTo>
                    <a:pt x="177" y="671"/>
                  </a:lnTo>
                  <a:lnTo>
                    <a:pt x="150" y="649"/>
                  </a:lnTo>
                  <a:lnTo>
                    <a:pt x="124" y="626"/>
                  </a:lnTo>
                  <a:lnTo>
                    <a:pt x="101" y="602"/>
                  </a:lnTo>
                  <a:lnTo>
                    <a:pt x="81" y="573"/>
                  </a:lnTo>
                  <a:lnTo>
                    <a:pt x="63" y="545"/>
                  </a:lnTo>
                  <a:lnTo>
                    <a:pt x="49" y="514"/>
                  </a:lnTo>
                  <a:lnTo>
                    <a:pt x="41" y="498"/>
                  </a:lnTo>
                  <a:lnTo>
                    <a:pt x="36" y="481"/>
                  </a:lnTo>
                  <a:lnTo>
                    <a:pt x="31" y="464"/>
                  </a:lnTo>
                  <a:lnTo>
                    <a:pt x="27" y="447"/>
                  </a:lnTo>
                  <a:lnTo>
                    <a:pt x="24" y="429"/>
                  </a:lnTo>
                  <a:lnTo>
                    <a:pt x="21" y="412"/>
                  </a:lnTo>
                  <a:lnTo>
                    <a:pt x="20" y="394"/>
                  </a:lnTo>
                  <a:lnTo>
                    <a:pt x="20" y="375"/>
                  </a:lnTo>
                  <a:lnTo>
                    <a:pt x="20" y="375"/>
                  </a:lnTo>
                  <a:lnTo>
                    <a:pt x="20" y="357"/>
                  </a:lnTo>
                  <a:lnTo>
                    <a:pt x="21" y="340"/>
                  </a:lnTo>
                  <a:lnTo>
                    <a:pt x="24" y="321"/>
                  </a:lnTo>
                  <a:lnTo>
                    <a:pt x="27" y="304"/>
                  </a:lnTo>
                  <a:lnTo>
                    <a:pt x="31" y="287"/>
                  </a:lnTo>
                  <a:lnTo>
                    <a:pt x="36" y="270"/>
                  </a:lnTo>
                  <a:lnTo>
                    <a:pt x="41" y="253"/>
                  </a:lnTo>
                  <a:lnTo>
                    <a:pt x="49" y="237"/>
                  </a:lnTo>
                  <a:lnTo>
                    <a:pt x="63" y="205"/>
                  </a:lnTo>
                  <a:lnTo>
                    <a:pt x="81" y="177"/>
                  </a:lnTo>
                  <a:lnTo>
                    <a:pt x="101" y="150"/>
                  </a:lnTo>
                  <a:lnTo>
                    <a:pt x="124" y="124"/>
                  </a:lnTo>
                  <a:lnTo>
                    <a:pt x="150" y="101"/>
                  </a:lnTo>
                  <a:lnTo>
                    <a:pt x="177" y="80"/>
                  </a:lnTo>
                  <a:lnTo>
                    <a:pt x="207" y="63"/>
                  </a:lnTo>
                  <a:lnTo>
                    <a:pt x="237" y="47"/>
                  </a:lnTo>
                  <a:lnTo>
                    <a:pt x="254" y="41"/>
                  </a:lnTo>
                  <a:lnTo>
                    <a:pt x="270" y="36"/>
                  </a:lnTo>
                  <a:lnTo>
                    <a:pt x="287" y="31"/>
                  </a:lnTo>
                  <a:lnTo>
                    <a:pt x="304" y="27"/>
                  </a:lnTo>
                  <a:lnTo>
                    <a:pt x="321" y="24"/>
                  </a:lnTo>
                  <a:lnTo>
                    <a:pt x="340" y="21"/>
                  </a:lnTo>
                  <a:lnTo>
                    <a:pt x="358" y="20"/>
                  </a:lnTo>
                  <a:lnTo>
                    <a:pt x="375" y="20"/>
                  </a:lnTo>
                  <a:lnTo>
                    <a:pt x="375" y="20"/>
                  </a:lnTo>
                  <a:lnTo>
                    <a:pt x="408" y="21"/>
                  </a:lnTo>
                  <a:lnTo>
                    <a:pt x="440" y="26"/>
                  </a:lnTo>
                  <a:lnTo>
                    <a:pt x="471" y="33"/>
                  </a:lnTo>
                  <a:lnTo>
                    <a:pt x="500" y="43"/>
                  </a:lnTo>
                  <a:lnTo>
                    <a:pt x="528" y="54"/>
                  </a:lnTo>
                  <a:lnTo>
                    <a:pt x="555" y="68"/>
                  </a:lnTo>
                  <a:lnTo>
                    <a:pt x="581" y="86"/>
                  </a:lnTo>
                  <a:lnTo>
                    <a:pt x="605" y="104"/>
                  </a:lnTo>
                  <a:lnTo>
                    <a:pt x="605" y="104"/>
                  </a:lnTo>
                  <a:lnTo>
                    <a:pt x="625" y="108"/>
                  </a:lnTo>
                  <a:lnTo>
                    <a:pt x="642" y="113"/>
                  </a:lnTo>
                  <a:lnTo>
                    <a:pt x="644" y="113"/>
                  </a:lnTo>
                  <a:lnTo>
                    <a:pt x="644" y="113"/>
                  </a:lnTo>
                  <a:lnTo>
                    <a:pt x="625" y="97"/>
                  </a:lnTo>
                  <a:lnTo>
                    <a:pt x="608" y="81"/>
                  </a:lnTo>
                  <a:lnTo>
                    <a:pt x="588" y="68"/>
                  </a:lnTo>
                  <a:lnTo>
                    <a:pt x="568" y="56"/>
                  </a:lnTo>
                  <a:lnTo>
                    <a:pt x="548" y="44"/>
                  </a:lnTo>
                  <a:lnTo>
                    <a:pt x="527" y="34"/>
                  </a:lnTo>
                  <a:lnTo>
                    <a:pt x="504" y="26"/>
                  </a:lnTo>
                  <a:lnTo>
                    <a:pt x="481" y="19"/>
                  </a:lnTo>
                  <a:lnTo>
                    <a:pt x="481" y="19"/>
                  </a:lnTo>
                  <a:lnTo>
                    <a:pt x="481" y="17"/>
                  </a:lnTo>
                  <a:lnTo>
                    <a:pt x="1052" y="21"/>
                  </a:lnTo>
                  <a:lnTo>
                    <a:pt x="1052" y="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 name="Freeform 11"/>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 name="Freeform 12"/>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 name="Freeform 13"/>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 name="Freeform 14"/>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 name="Freeform 15"/>
            <p:cNvSpPr>
              <a:spLocks/>
            </p:cNvSpPr>
            <p:nvPr userDrawn="1"/>
          </p:nvSpPr>
          <p:spPr bwMode="auto">
            <a:xfrm>
              <a:off x="3571" y="1733"/>
              <a:ext cx="708" cy="613"/>
            </a:xfrm>
            <a:custGeom>
              <a:avLst/>
              <a:gdLst>
                <a:gd name="T0" fmla="*/ 654 w 708"/>
                <a:gd name="T1" fmla="*/ 354 h 613"/>
                <a:gd name="T2" fmla="*/ 654 w 708"/>
                <a:gd name="T3" fmla="*/ 354 h 613"/>
                <a:gd name="T4" fmla="*/ 645 w 708"/>
                <a:gd name="T5" fmla="*/ 302 h 613"/>
                <a:gd name="T6" fmla="*/ 628 w 708"/>
                <a:gd name="T7" fmla="*/ 249 h 613"/>
                <a:gd name="T8" fmla="*/ 604 w 708"/>
                <a:gd name="T9" fmla="*/ 199 h 613"/>
                <a:gd name="T10" fmla="*/ 574 w 708"/>
                <a:gd name="T11" fmla="*/ 157 h 613"/>
                <a:gd name="T12" fmla="*/ 561 w 708"/>
                <a:gd name="T13" fmla="*/ 141 h 613"/>
                <a:gd name="T14" fmla="*/ 531 w 708"/>
                <a:gd name="T15" fmla="*/ 111 h 613"/>
                <a:gd name="T16" fmla="*/ 498 w 708"/>
                <a:gd name="T17" fmla="*/ 85 h 613"/>
                <a:gd name="T18" fmla="*/ 462 w 708"/>
                <a:gd name="T19" fmla="*/ 63 h 613"/>
                <a:gd name="T20" fmla="*/ 425 w 708"/>
                <a:gd name="T21" fmla="*/ 45 h 613"/>
                <a:gd name="T22" fmla="*/ 387 w 708"/>
                <a:gd name="T23" fmla="*/ 31 h 613"/>
                <a:gd name="T24" fmla="*/ 345 w 708"/>
                <a:gd name="T25" fmla="*/ 21 h 613"/>
                <a:gd name="T26" fmla="*/ 303 w 708"/>
                <a:gd name="T27" fmla="*/ 17 h 613"/>
                <a:gd name="T28" fmla="*/ 281 w 708"/>
                <a:gd name="T29" fmla="*/ 17 h 613"/>
                <a:gd name="T30" fmla="*/ 238 w 708"/>
                <a:gd name="T31" fmla="*/ 18 h 613"/>
                <a:gd name="T32" fmla="*/ 198 w 708"/>
                <a:gd name="T33" fmla="*/ 25 h 613"/>
                <a:gd name="T34" fmla="*/ 160 w 708"/>
                <a:gd name="T35" fmla="*/ 35 h 613"/>
                <a:gd name="T36" fmla="*/ 124 w 708"/>
                <a:gd name="T37" fmla="*/ 51 h 613"/>
                <a:gd name="T38" fmla="*/ 88 w 708"/>
                <a:gd name="T39" fmla="*/ 70 h 613"/>
                <a:gd name="T40" fmla="*/ 57 w 708"/>
                <a:gd name="T41" fmla="*/ 91 h 613"/>
                <a:gd name="T42" fmla="*/ 27 w 708"/>
                <a:gd name="T43" fmla="*/ 117 h 613"/>
                <a:gd name="T44" fmla="*/ 0 w 708"/>
                <a:gd name="T45" fmla="*/ 144 h 613"/>
                <a:gd name="T46" fmla="*/ 16 w 708"/>
                <a:gd name="T47" fmla="*/ 157 h 613"/>
                <a:gd name="T48" fmla="*/ 41 w 708"/>
                <a:gd name="T49" fmla="*/ 130 h 613"/>
                <a:gd name="T50" fmla="*/ 68 w 708"/>
                <a:gd name="T51" fmla="*/ 107 h 613"/>
                <a:gd name="T52" fmla="*/ 100 w 708"/>
                <a:gd name="T53" fmla="*/ 85 h 613"/>
                <a:gd name="T54" fmla="*/ 133 w 708"/>
                <a:gd name="T55" fmla="*/ 68 h 613"/>
                <a:gd name="T56" fmla="*/ 167 w 708"/>
                <a:gd name="T57" fmla="*/ 55 h 613"/>
                <a:gd name="T58" fmla="*/ 203 w 708"/>
                <a:gd name="T59" fmla="*/ 44 h 613"/>
                <a:gd name="T60" fmla="*/ 241 w 708"/>
                <a:gd name="T61" fmla="*/ 38 h 613"/>
                <a:gd name="T62" fmla="*/ 281 w 708"/>
                <a:gd name="T63" fmla="*/ 35 h 613"/>
                <a:gd name="T64" fmla="*/ 304 w 708"/>
                <a:gd name="T65" fmla="*/ 37 h 613"/>
                <a:gd name="T66" fmla="*/ 351 w 708"/>
                <a:gd name="T67" fmla="*/ 43 h 613"/>
                <a:gd name="T68" fmla="*/ 395 w 708"/>
                <a:gd name="T69" fmla="*/ 54 h 613"/>
                <a:gd name="T70" fmla="*/ 435 w 708"/>
                <a:gd name="T71" fmla="*/ 71 h 613"/>
                <a:gd name="T72" fmla="*/ 474 w 708"/>
                <a:gd name="T73" fmla="*/ 91 h 613"/>
                <a:gd name="T74" fmla="*/ 508 w 708"/>
                <a:gd name="T75" fmla="*/ 117 h 613"/>
                <a:gd name="T76" fmla="*/ 538 w 708"/>
                <a:gd name="T77" fmla="*/ 145 h 613"/>
                <a:gd name="T78" fmla="*/ 565 w 708"/>
                <a:gd name="T79" fmla="*/ 177 h 613"/>
                <a:gd name="T80" fmla="*/ 577 w 708"/>
                <a:gd name="T81" fmla="*/ 194 h 613"/>
                <a:gd name="T82" fmla="*/ 595 w 708"/>
                <a:gd name="T83" fmla="*/ 225 h 613"/>
                <a:gd name="T84" fmla="*/ 609 w 708"/>
                <a:gd name="T85" fmla="*/ 258 h 613"/>
                <a:gd name="T86" fmla="*/ 629 w 708"/>
                <a:gd name="T87" fmla="*/ 326 h 613"/>
                <a:gd name="T88" fmla="*/ 638 w 708"/>
                <a:gd name="T89" fmla="*/ 393 h 613"/>
                <a:gd name="T90" fmla="*/ 635 w 708"/>
                <a:gd name="T91" fmla="*/ 455 h 613"/>
                <a:gd name="T92" fmla="*/ 631 w 708"/>
                <a:gd name="T93" fmla="*/ 478 h 613"/>
                <a:gd name="T94" fmla="*/ 617 w 708"/>
                <a:gd name="T95" fmla="*/ 526 h 613"/>
                <a:gd name="T96" fmla="*/ 599 w 708"/>
                <a:gd name="T97" fmla="*/ 566 h 613"/>
                <a:gd name="T98" fmla="*/ 594 w 708"/>
                <a:gd name="T99" fmla="*/ 613 h 613"/>
                <a:gd name="T100" fmla="*/ 608 w 708"/>
                <a:gd name="T101" fmla="*/ 589 h 613"/>
                <a:gd name="T102" fmla="*/ 632 w 708"/>
                <a:gd name="T103" fmla="*/ 538 h 613"/>
                <a:gd name="T104" fmla="*/ 651 w 708"/>
                <a:gd name="T105" fmla="*/ 476 h 613"/>
                <a:gd name="T106" fmla="*/ 667 w 708"/>
                <a:gd name="T107" fmla="*/ 393 h 613"/>
                <a:gd name="T108" fmla="*/ 674 w 708"/>
                <a:gd name="T109" fmla="*/ 342 h 613"/>
                <a:gd name="T110" fmla="*/ 708 w 708"/>
                <a:gd name="T111"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8" h="613">
                  <a:moveTo>
                    <a:pt x="688" y="0"/>
                  </a:moveTo>
                  <a:lnTo>
                    <a:pt x="654" y="354"/>
                  </a:lnTo>
                  <a:lnTo>
                    <a:pt x="654" y="354"/>
                  </a:lnTo>
                  <a:lnTo>
                    <a:pt x="654" y="354"/>
                  </a:lnTo>
                  <a:lnTo>
                    <a:pt x="651" y="328"/>
                  </a:lnTo>
                  <a:lnTo>
                    <a:pt x="645" y="302"/>
                  </a:lnTo>
                  <a:lnTo>
                    <a:pt x="637" y="275"/>
                  </a:lnTo>
                  <a:lnTo>
                    <a:pt x="628" y="249"/>
                  </a:lnTo>
                  <a:lnTo>
                    <a:pt x="617" y="224"/>
                  </a:lnTo>
                  <a:lnTo>
                    <a:pt x="604" y="199"/>
                  </a:lnTo>
                  <a:lnTo>
                    <a:pt x="589" y="177"/>
                  </a:lnTo>
                  <a:lnTo>
                    <a:pt x="574" y="157"/>
                  </a:lnTo>
                  <a:lnTo>
                    <a:pt x="574" y="157"/>
                  </a:lnTo>
                  <a:lnTo>
                    <a:pt x="561" y="141"/>
                  </a:lnTo>
                  <a:lnTo>
                    <a:pt x="545" y="125"/>
                  </a:lnTo>
                  <a:lnTo>
                    <a:pt x="531" y="111"/>
                  </a:lnTo>
                  <a:lnTo>
                    <a:pt x="515" y="98"/>
                  </a:lnTo>
                  <a:lnTo>
                    <a:pt x="498" y="85"/>
                  </a:lnTo>
                  <a:lnTo>
                    <a:pt x="481" y="74"/>
                  </a:lnTo>
                  <a:lnTo>
                    <a:pt x="462" y="63"/>
                  </a:lnTo>
                  <a:lnTo>
                    <a:pt x="445" y="54"/>
                  </a:lnTo>
                  <a:lnTo>
                    <a:pt x="425" y="45"/>
                  </a:lnTo>
                  <a:lnTo>
                    <a:pt x="407" y="37"/>
                  </a:lnTo>
                  <a:lnTo>
                    <a:pt x="387" y="31"/>
                  </a:lnTo>
                  <a:lnTo>
                    <a:pt x="365" y="25"/>
                  </a:lnTo>
                  <a:lnTo>
                    <a:pt x="345" y="21"/>
                  </a:lnTo>
                  <a:lnTo>
                    <a:pt x="324" y="18"/>
                  </a:lnTo>
                  <a:lnTo>
                    <a:pt x="303" y="17"/>
                  </a:lnTo>
                  <a:lnTo>
                    <a:pt x="281" y="17"/>
                  </a:lnTo>
                  <a:lnTo>
                    <a:pt x="281" y="17"/>
                  </a:lnTo>
                  <a:lnTo>
                    <a:pt x="260" y="17"/>
                  </a:lnTo>
                  <a:lnTo>
                    <a:pt x="238" y="18"/>
                  </a:lnTo>
                  <a:lnTo>
                    <a:pt x="218" y="21"/>
                  </a:lnTo>
                  <a:lnTo>
                    <a:pt x="198" y="25"/>
                  </a:lnTo>
                  <a:lnTo>
                    <a:pt x="180" y="30"/>
                  </a:lnTo>
                  <a:lnTo>
                    <a:pt x="160" y="35"/>
                  </a:lnTo>
                  <a:lnTo>
                    <a:pt x="141" y="43"/>
                  </a:lnTo>
                  <a:lnTo>
                    <a:pt x="124" y="51"/>
                  </a:lnTo>
                  <a:lnTo>
                    <a:pt x="106" y="60"/>
                  </a:lnTo>
                  <a:lnTo>
                    <a:pt x="88" y="70"/>
                  </a:lnTo>
                  <a:lnTo>
                    <a:pt x="73" y="80"/>
                  </a:lnTo>
                  <a:lnTo>
                    <a:pt x="57" y="91"/>
                  </a:lnTo>
                  <a:lnTo>
                    <a:pt x="41" y="102"/>
                  </a:lnTo>
                  <a:lnTo>
                    <a:pt x="27" y="117"/>
                  </a:lnTo>
                  <a:lnTo>
                    <a:pt x="13" y="130"/>
                  </a:lnTo>
                  <a:lnTo>
                    <a:pt x="0" y="144"/>
                  </a:lnTo>
                  <a:lnTo>
                    <a:pt x="16" y="157"/>
                  </a:lnTo>
                  <a:lnTo>
                    <a:pt x="16" y="157"/>
                  </a:lnTo>
                  <a:lnTo>
                    <a:pt x="28" y="142"/>
                  </a:lnTo>
                  <a:lnTo>
                    <a:pt x="41" y="130"/>
                  </a:lnTo>
                  <a:lnTo>
                    <a:pt x="54" y="118"/>
                  </a:lnTo>
                  <a:lnTo>
                    <a:pt x="68" y="107"/>
                  </a:lnTo>
                  <a:lnTo>
                    <a:pt x="84" y="95"/>
                  </a:lnTo>
                  <a:lnTo>
                    <a:pt x="100" y="85"/>
                  </a:lnTo>
                  <a:lnTo>
                    <a:pt x="116" y="77"/>
                  </a:lnTo>
                  <a:lnTo>
                    <a:pt x="133" y="68"/>
                  </a:lnTo>
                  <a:lnTo>
                    <a:pt x="150" y="61"/>
                  </a:lnTo>
                  <a:lnTo>
                    <a:pt x="167" y="55"/>
                  </a:lnTo>
                  <a:lnTo>
                    <a:pt x="184" y="50"/>
                  </a:lnTo>
                  <a:lnTo>
                    <a:pt x="203" y="44"/>
                  </a:lnTo>
                  <a:lnTo>
                    <a:pt x="221" y="41"/>
                  </a:lnTo>
                  <a:lnTo>
                    <a:pt x="241" y="38"/>
                  </a:lnTo>
                  <a:lnTo>
                    <a:pt x="261" y="37"/>
                  </a:lnTo>
                  <a:lnTo>
                    <a:pt x="281" y="35"/>
                  </a:lnTo>
                  <a:lnTo>
                    <a:pt x="281" y="35"/>
                  </a:lnTo>
                  <a:lnTo>
                    <a:pt x="304" y="37"/>
                  </a:lnTo>
                  <a:lnTo>
                    <a:pt x="328" y="38"/>
                  </a:lnTo>
                  <a:lnTo>
                    <a:pt x="351" y="43"/>
                  </a:lnTo>
                  <a:lnTo>
                    <a:pt x="374" y="48"/>
                  </a:lnTo>
                  <a:lnTo>
                    <a:pt x="395" y="54"/>
                  </a:lnTo>
                  <a:lnTo>
                    <a:pt x="415" y="63"/>
                  </a:lnTo>
                  <a:lnTo>
                    <a:pt x="435" y="71"/>
                  </a:lnTo>
                  <a:lnTo>
                    <a:pt x="455" y="81"/>
                  </a:lnTo>
                  <a:lnTo>
                    <a:pt x="474" y="91"/>
                  </a:lnTo>
                  <a:lnTo>
                    <a:pt x="491" y="104"/>
                  </a:lnTo>
                  <a:lnTo>
                    <a:pt x="508" y="117"/>
                  </a:lnTo>
                  <a:lnTo>
                    <a:pt x="524" y="131"/>
                  </a:lnTo>
                  <a:lnTo>
                    <a:pt x="538" y="145"/>
                  </a:lnTo>
                  <a:lnTo>
                    <a:pt x="552" y="161"/>
                  </a:lnTo>
                  <a:lnTo>
                    <a:pt x="565" y="177"/>
                  </a:lnTo>
                  <a:lnTo>
                    <a:pt x="577" y="194"/>
                  </a:lnTo>
                  <a:lnTo>
                    <a:pt x="577" y="194"/>
                  </a:lnTo>
                  <a:lnTo>
                    <a:pt x="587" y="209"/>
                  </a:lnTo>
                  <a:lnTo>
                    <a:pt x="595" y="225"/>
                  </a:lnTo>
                  <a:lnTo>
                    <a:pt x="602" y="241"/>
                  </a:lnTo>
                  <a:lnTo>
                    <a:pt x="609" y="258"/>
                  </a:lnTo>
                  <a:lnTo>
                    <a:pt x="621" y="292"/>
                  </a:lnTo>
                  <a:lnTo>
                    <a:pt x="629" y="326"/>
                  </a:lnTo>
                  <a:lnTo>
                    <a:pt x="635" y="359"/>
                  </a:lnTo>
                  <a:lnTo>
                    <a:pt x="638" y="393"/>
                  </a:lnTo>
                  <a:lnTo>
                    <a:pt x="638" y="425"/>
                  </a:lnTo>
                  <a:lnTo>
                    <a:pt x="635" y="455"/>
                  </a:lnTo>
                  <a:lnTo>
                    <a:pt x="635" y="455"/>
                  </a:lnTo>
                  <a:lnTo>
                    <a:pt x="631" y="478"/>
                  </a:lnTo>
                  <a:lnTo>
                    <a:pt x="622" y="509"/>
                  </a:lnTo>
                  <a:lnTo>
                    <a:pt x="617" y="526"/>
                  </a:lnTo>
                  <a:lnTo>
                    <a:pt x="608" y="546"/>
                  </a:lnTo>
                  <a:lnTo>
                    <a:pt x="599" y="566"/>
                  </a:lnTo>
                  <a:lnTo>
                    <a:pt x="587" y="586"/>
                  </a:lnTo>
                  <a:lnTo>
                    <a:pt x="594" y="613"/>
                  </a:lnTo>
                  <a:lnTo>
                    <a:pt x="594" y="613"/>
                  </a:lnTo>
                  <a:lnTo>
                    <a:pt x="608" y="589"/>
                  </a:lnTo>
                  <a:lnTo>
                    <a:pt x="621" y="565"/>
                  </a:lnTo>
                  <a:lnTo>
                    <a:pt x="632" y="538"/>
                  </a:lnTo>
                  <a:lnTo>
                    <a:pt x="642" y="509"/>
                  </a:lnTo>
                  <a:lnTo>
                    <a:pt x="651" y="476"/>
                  </a:lnTo>
                  <a:lnTo>
                    <a:pt x="659" y="438"/>
                  </a:lnTo>
                  <a:lnTo>
                    <a:pt x="667" y="393"/>
                  </a:lnTo>
                  <a:lnTo>
                    <a:pt x="674" y="342"/>
                  </a:lnTo>
                  <a:lnTo>
                    <a:pt x="674" y="342"/>
                  </a:lnTo>
                  <a:lnTo>
                    <a:pt x="695" y="128"/>
                  </a:lnTo>
                  <a:lnTo>
                    <a:pt x="708" y="0"/>
                  </a:lnTo>
                  <a:lnTo>
                    <a:pt x="688"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3987003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noProof="0" smtClean="0"/>
              <a:t>Click to edit Master title style</a:t>
            </a:r>
            <a:endParaRPr lang="en-GB" noProof="0" dirty="0"/>
          </a:p>
        </p:txBody>
      </p:sp>
      <p:sp>
        <p:nvSpPr>
          <p:cNvPr id="3" name="Content Placeholder 2"/>
          <p:cNvSpPr>
            <a:spLocks noGrp="1"/>
          </p:cNvSpPr>
          <p:nvPr>
            <p:ph idx="1" hasCustomPrompt="1"/>
          </p:nvPr>
        </p:nvSpPr>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4" name="Date Placeholder 3"/>
          <p:cNvSpPr>
            <a:spLocks noGrp="1"/>
          </p:cNvSpPr>
          <p:nvPr>
            <p:ph type="dt" sz="half" idx="10"/>
          </p:nvPr>
        </p:nvSpPr>
        <p:spPr/>
        <p:txBody>
          <a:bodyPr/>
          <a:lstStyle/>
          <a:p>
            <a:r>
              <a:rPr lang="en-US" smtClean="0"/>
              <a:t>05 July 2022</a:t>
            </a:r>
            <a:endParaRPr lang="en-GB"/>
          </a:p>
        </p:txBody>
      </p:sp>
      <p:sp>
        <p:nvSpPr>
          <p:cNvPr id="5" name="Footer Placeholder 4"/>
          <p:cNvSpPr>
            <a:spLocks noGrp="1"/>
          </p:cNvSpPr>
          <p:nvPr>
            <p:ph type="ftr" sz="quarter" idx="11"/>
          </p:nvPr>
        </p:nvSpPr>
        <p:spPr/>
        <p:txBody>
          <a:bodyPr/>
          <a:lstStyle/>
          <a:p>
            <a:r>
              <a:rPr lang="en-GB" smtClean="0"/>
              <a:t>CERN ALARA rule and dedicated RP computing tools </a:t>
            </a:r>
            <a:endParaRPr lang="en-GB"/>
          </a:p>
        </p:txBody>
      </p:sp>
      <p:sp>
        <p:nvSpPr>
          <p:cNvPr id="6" name="Slide Number Placeholder 5"/>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3410386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dirty="0"/>
          </a:p>
        </p:txBody>
      </p:sp>
      <p:sp>
        <p:nvSpPr>
          <p:cNvPr id="3" name="Content Placeholder 2"/>
          <p:cNvSpPr>
            <a:spLocks noGrp="1"/>
          </p:cNvSpPr>
          <p:nvPr>
            <p:ph sz="half" idx="1" hasCustomPrompt="1"/>
          </p:nvPr>
        </p:nvSpPr>
        <p:spPr>
          <a:xfrm>
            <a:off x="838200" y="1825625"/>
            <a:ext cx="5181600" cy="4196234"/>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4" name="Content Placeholder 3"/>
          <p:cNvSpPr>
            <a:spLocks noGrp="1"/>
          </p:cNvSpPr>
          <p:nvPr>
            <p:ph sz="half" idx="2" hasCustomPrompt="1"/>
          </p:nvPr>
        </p:nvSpPr>
        <p:spPr>
          <a:xfrm>
            <a:off x="6172200" y="1825625"/>
            <a:ext cx="5181600" cy="4196234"/>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5" name="Date Placeholder 4"/>
          <p:cNvSpPr>
            <a:spLocks noGrp="1"/>
          </p:cNvSpPr>
          <p:nvPr>
            <p:ph type="dt" sz="half" idx="10"/>
          </p:nvPr>
        </p:nvSpPr>
        <p:spPr/>
        <p:txBody>
          <a:bodyPr/>
          <a:lstStyle/>
          <a:p>
            <a:r>
              <a:rPr lang="en-US" smtClean="0"/>
              <a:t>05 July 2022</a:t>
            </a:r>
            <a:endParaRPr lang="en-GB"/>
          </a:p>
        </p:txBody>
      </p:sp>
      <p:sp>
        <p:nvSpPr>
          <p:cNvPr id="6" name="Footer Placeholder 5"/>
          <p:cNvSpPr>
            <a:spLocks noGrp="1"/>
          </p:cNvSpPr>
          <p:nvPr>
            <p:ph type="ftr" sz="quarter" idx="11"/>
          </p:nvPr>
        </p:nvSpPr>
        <p:spPr/>
        <p:txBody>
          <a:bodyPr/>
          <a:lstStyle/>
          <a:p>
            <a:r>
              <a:rPr lang="en-GB" smtClean="0"/>
              <a:t>CERN ALARA rule and dedicated RP computing tools </a:t>
            </a:r>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914988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dirty="0"/>
          </a:p>
        </p:txBody>
      </p:sp>
      <p:sp>
        <p:nvSpPr>
          <p:cNvPr id="3" name="Content Placeholder 2"/>
          <p:cNvSpPr>
            <a:spLocks noGrp="1"/>
          </p:cNvSpPr>
          <p:nvPr>
            <p:ph sz="half" idx="1" hasCustomPrompt="1"/>
          </p:nvPr>
        </p:nvSpPr>
        <p:spPr>
          <a:xfrm>
            <a:off x="838200" y="1825625"/>
            <a:ext cx="3420000" cy="4101042"/>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4" name="Content Placeholder 3"/>
          <p:cNvSpPr>
            <a:spLocks noGrp="1"/>
          </p:cNvSpPr>
          <p:nvPr>
            <p:ph sz="half" idx="2" hasCustomPrompt="1"/>
          </p:nvPr>
        </p:nvSpPr>
        <p:spPr>
          <a:xfrm>
            <a:off x="4386000" y="1825625"/>
            <a:ext cx="3420000" cy="4101042"/>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5" name="Date Placeholder 4"/>
          <p:cNvSpPr>
            <a:spLocks noGrp="1"/>
          </p:cNvSpPr>
          <p:nvPr>
            <p:ph type="dt" sz="half" idx="10"/>
          </p:nvPr>
        </p:nvSpPr>
        <p:spPr/>
        <p:txBody>
          <a:bodyPr/>
          <a:lstStyle/>
          <a:p>
            <a:r>
              <a:rPr lang="en-US" smtClean="0"/>
              <a:t>05 July 2022</a:t>
            </a:r>
            <a:endParaRPr lang="en-GB" dirty="0"/>
          </a:p>
        </p:txBody>
      </p:sp>
      <p:sp>
        <p:nvSpPr>
          <p:cNvPr id="6" name="Footer Placeholder 5"/>
          <p:cNvSpPr>
            <a:spLocks noGrp="1"/>
          </p:cNvSpPr>
          <p:nvPr>
            <p:ph type="ftr" sz="quarter" idx="11"/>
          </p:nvPr>
        </p:nvSpPr>
        <p:spPr/>
        <p:txBody>
          <a:bodyPr/>
          <a:lstStyle/>
          <a:p>
            <a:r>
              <a:rPr lang="en-GB" smtClean="0"/>
              <a:t>CERN ALARA rule and dedicated RP computing tools </a:t>
            </a:r>
            <a:endParaRPr lang="en-GB" dirty="0"/>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dirty="0"/>
          </a:p>
        </p:txBody>
      </p:sp>
      <p:sp>
        <p:nvSpPr>
          <p:cNvPr id="8" name="Content Placeholder 3">
            <a:extLst>
              <a:ext uri="{FF2B5EF4-FFF2-40B4-BE49-F238E27FC236}">
                <a16:creationId xmlns:a16="http://schemas.microsoft.com/office/drawing/2014/main" id="{18668C51-C960-0D4C-BFF7-F96E45146457}"/>
              </a:ext>
            </a:extLst>
          </p:cNvPr>
          <p:cNvSpPr>
            <a:spLocks noGrp="1"/>
          </p:cNvSpPr>
          <p:nvPr>
            <p:ph sz="half" idx="13" hasCustomPrompt="1"/>
          </p:nvPr>
        </p:nvSpPr>
        <p:spPr>
          <a:xfrm>
            <a:off x="7933800" y="1825625"/>
            <a:ext cx="3420000" cy="4101042"/>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56960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a:solidFill>
                  <a:schemeClr val="tx1"/>
                </a:solidFill>
              </a:defRPr>
            </a:lvl1pPr>
          </a:lstStyle>
          <a:p>
            <a:r>
              <a:rPr lang="en-US" noProof="0" smtClean="0"/>
              <a:t>Click to edit Master title style</a:t>
            </a:r>
            <a:endParaRPr lang="en-GB" noProof="0"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Edit Master text styles</a:t>
            </a:r>
          </a:p>
        </p:txBody>
      </p:sp>
      <p:sp>
        <p:nvSpPr>
          <p:cNvPr id="4" name="Content Placeholder 3"/>
          <p:cNvSpPr>
            <a:spLocks noGrp="1"/>
          </p:cNvSpPr>
          <p:nvPr>
            <p:ph sz="half" idx="2" hasCustomPrompt="1"/>
          </p:nvPr>
        </p:nvSpPr>
        <p:spPr>
          <a:xfrm>
            <a:off x="839788" y="2505075"/>
            <a:ext cx="5157787"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noProof="0" dirty="0"/>
              <a:t>Click to edit Master text styles</a:t>
            </a:r>
          </a:p>
          <a:p>
            <a:pPr lvl="1"/>
            <a:r>
              <a:rPr lang="en-GB" noProof="0" dirty="0"/>
              <a:t>Second level</a:t>
            </a:r>
          </a:p>
          <a:p>
            <a:pPr lvl="2"/>
            <a:r>
              <a:rPr lang="en-GB" noProof="0" dirty="0"/>
              <a:t>Third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Edit Master text styles</a:t>
            </a:r>
          </a:p>
        </p:txBody>
      </p:sp>
      <p:sp>
        <p:nvSpPr>
          <p:cNvPr id="6" name="Content Placeholder 5"/>
          <p:cNvSpPr>
            <a:spLocks noGrp="1"/>
          </p:cNvSpPr>
          <p:nvPr>
            <p:ph sz="quarter" idx="4" hasCustomPrompt="1"/>
          </p:nvPr>
        </p:nvSpPr>
        <p:spPr>
          <a:xfrm>
            <a:off x="6172200" y="2505075"/>
            <a:ext cx="5183188"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noProof="0" dirty="0"/>
              <a:t>Click to edit Master text styles</a:t>
            </a:r>
          </a:p>
          <a:p>
            <a:pPr lvl="1"/>
            <a:r>
              <a:rPr lang="en-GB" noProof="0" dirty="0"/>
              <a:t>Second level</a:t>
            </a:r>
          </a:p>
          <a:p>
            <a:pPr lvl="2"/>
            <a:r>
              <a:rPr lang="en-GB" noProof="0" dirty="0"/>
              <a:t>Third level</a:t>
            </a:r>
          </a:p>
        </p:txBody>
      </p:sp>
      <p:sp>
        <p:nvSpPr>
          <p:cNvPr id="7" name="Date Placeholder 6"/>
          <p:cNvSpPr>
            <a:spLocks noGrp="1"/>
          </p:cNvSpPr>
          <p:nvPr>
            <p:ph type="dt" sz="half" idx="10"/>
          </p:nvPr>
        </p:nvSpPr>
        <p:spPr/>
        <p:txBody>
          <a:bodyPr/>
          <a:lstStyle/>
          <a:p>
            <a:r>
              <a:rPr lang="en-US" smtClean="0"/>
              <a:t>05 July 2022</a:t>
            </a:r>
            <a:endParaRPr lang="en-GB"/>
          </a:p>
        </p:txBody>
      </p:sp>
      <p:sp>
        <p:nvSpPr>
          <p:cNvPr id="8" name="Footer Placeholder 7"/>
          <p:cNvSpPr>
            <a:spLocks noGrp="1"/>
          </p:cNvSpPr>
          <p:nvPr>
            <p:ph type="ftr" sz="quarter" idx="11"/>
          </p:nvPr>
        </p:nvSpPr>
        <p:spPr/>
        <p:txBody>
          <a:bodyPr/>
          <a:lstStyle/>
          <a:p>
            <a:r>
              <a:rPr lang="en-GB" smtClean="0"/>
              <a:t>CERN ALARA rule and dedicated RP computing tools </a:t>
            </a:r>
            <a:endParaRPr lang="en-GB"/>
          </a:p>
        </p:txBody>
      </p:sp>
      <p:sp>
        <p:nvSpPr>
          <p:cNvPr id="9" name="Slide Number Placeholder 8"/>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1161315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dirty="0"/>
          </a:p>
        </p:txBody>
      </p:sp>
      <p:sp>
        <p:nvSpPr>
          <p:cNvPr id="3" name="Date Placeholder 2"/>
          <p:cNvSpPr>
            <a:spLocks noGrp="1"/>
          </p:cNvSpPr>
          <p:nvPr>
            <p:ph type="dt" sz="half" idx="10"/>
          </p:nvPr>
        </p:nvSpPr>
        <p:spPr/>
        <p:txBody>
          <a:bodyPr/>
          <a:lstStyle/>
          <a:p>
            <a:r>
              <a:rPr lang="en-US" smtClean="0"/>
              <a:t>05 July 2022</a:t>
            </a:r>
            <a:endParaRPr lang="en-GB"/>
          </a:p>
        </p:txBody>
      </p:sp>
      <p:sp>
        <p:nvSpPr>
          <p:cNvPr id="4" name="Footer Placeholder 3"/>
          <p:cNvSpPr>
            <a:spLocks noGrp="1"/>
          </p:cNvSpPr>
          <p:nvPr>
            <p:ph type="ftr" sz="quarter" idx="11"/>
          </p:nvPr>
        </p:nvSpPr>
        <p:spPr/>
        <p:txBody>
          <a:bodyPr/>
          <a:lstStyle/>
          <a:p>
            <a:r>
              <a:rPr lang="en-GB" smtClean="0"/>
              <a:t>CERN ALARA rule and dedicated RP computing tools </a:t>
            </a:r>
            <a:endParaRPr lang="en-GB"/>
          </a:p>
        </p:txBody>
      </p:sp>
      <p:sp>
        <p:nvSpPr>
          <p:cNvPr id="5" name="Slide Number Placeholder 4"/>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273954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05 July 2022</a:t>
            </a:r>
            <a:endParaRPr lang="en-GB"/>
          </a:p>
        </p:txBody>
      </p:sp>
      <p:sp>
        <p:nvSpPr>
          <p:cNvPr id="3" name="Footer Placeholder 2"/>
          <p:cNvSpPr>
            <a:spLocks noGrp="1"/>
          </p:cNvSpPr>
          <p:nvPr>
            <p:ph type="ftr" sz="quarter" idx="11"/>
          </p:nvPr>
        </p:nvSpPr>
        <p:spPr/>
        <p:txBody>
          <a:bodyPr/>
          <a:lstStyle/>
          <a:p>
            <a:r>
              <a:rPr lang="en-GB" smtClean="0"/>
              <a:t>CERN ALARA rule and dedicated RP computing tools </a:t>
            </a:r>
            <a:endParaRPr lang="en-GB"/>
          </a:p>
        </p:txBody>
      </p:sp>
      <p:sp>
        <p:nvSpPr>
          <p:cNvPr id="4" name="Slide Number Placeholder 3"/>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74816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noProof="0" smtClean="0"/>
              <a:t>Click to edit Master title style</a:t>
            </a:r>
            <a:endParaRPr lang="en-GB" noProof="0" dirty="0"/>
          </a:p>
        </p:txBody>
      </p:sp>
      <p:sp>
        <p:nvSpPr>
          <p:cNvPr id="3" name="Content Placeholder 2"/>
          <p:cNvSpPr>
            <a:spLocks noGrp="1"/>
          </p:cNvSpPr>
          <p:nvPr>
            <p:ph idx="1"/>
          </p:nvPr>
        </p:nvSpPr>
        <p:spPr>
          <a:xfrm>
            <a:off x="5183188" y="987425"/>
            <a:ext cx="6172200" cy="4873625"/>
          </a:xfr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smtClean="0"/>
              <a:t>Edit Master text styles</a:t>
            </a:r>
          </a:p>
        </p:txBody>
      </p:sp>
      <p:sp>
        <p:nvSpPr>
          <p:cNvPr id="5" name="Date Placeholder 4"/>
          <p:cNvSpPr>
            <a:spLocks noGrp="1"/>
          </p:cNvSpPr>
          <p:nvPr>
            <p:ph type="dt" sz="half" idx="10"/>
          </p:nvPr>
        </p:nvSpPr>
        <p:spPr/>
        <p:txBody>
          <a:bodyPr/>
          <a:lstStyle/>
          <a:p>
            <a:r>
              <a:rPr lang="en-US" smtClean="0"/>
              <a:t>05 July 2022</a:t>
            </a:r>
            <a:endParaRPr lang="en-GB"/>
          </a:p>
        </p:txBody>
      </p:sp>
      <p:sp>
        <p:nvSpPr>
          <p:cNvPr id="6" name="Footer Placeholder 5"/>
          <p:cNvSpPr>
            <a:spLocks noGrp="1"/>
          </p:cNvSpPr>
          <p:nvPr>
            <p:ph type="ftr" sz="quarter" idx="11"/>
          </p:nvPr>
        </p:nvSpPr>
        <p:spPr/>
        <p:txBody>
          <a:bodyPr/>
          <a:lstStyle/>
          <a:p>
            <a:r>
              <a:rPr lang="en-GB" smtClean="0"/>
              <a:t>CERN ALARA rule and dedicated RP computing tools </a:t>
            </a:r>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1669696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noProof="0" smtClean="0"/>
              <a:t>Click to edit Master title style</a:t>
            </a:r>
            <a:endParaRPr lang="en-GB" noProof="0"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smtClean="0"/>
              <a:t>Click icon to add picture</a:t>
            </a:r>
            <a:endParaRPr lang="en-GB"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smtClean="0"/>
              <a:t>Edit Master text styles</a:t>
            </a:r>
          </a:p>
        </p:txBody>
      </p:sp>
      <p:sp>
        <p:nvSpPr>
          <p:cNvPr id="5" name="Date Placeholder 4"/>
          <p:cNvSpPr>
            <a:spLocks noGrp="1"/>
          </p:cNvSpPr>
          <p:nvPr>
            <p:ph type="dt" sz="half" idx="10"/>
          </p:nvPr>
        </p:nvSpPr>
        <p:spPr/>
        <p:txBody>
          <a:bodyPr/>
          <a:lstStyle/>
          <a:p>
            <a:r>
              <a:rPr lang="en-US" smtClean="0"/>
              <a:t>05 July 2022</a:t>
            </a:r>
            <a:endParaRPr lang="en-GB"/>
          </a:p>
        </p:txBody>
      </p:sp>
      <p:sp>
        <p:nvSpPr>
          <p:cNvPr id="6" name="Footer Placeholder 5"/>
          <p:cNvSpPr>
            <a:spLocks noGrp="1"/>
          </p:cNvSpPr>
          <p:nvPr>
            <p:ph type="ftr" sz="quarter" idx="11"/>
          </p:nvPr>
        </p:nvSpPr>
        <p:spPr/>
        <p:txBody>
          <a:bodyPr/>
          <a:lstStyle/>
          <a:p>
            <a:r>
              <a:rPr lang="en-GB" smtClean="0"/>
              <a:t>CERN ALARA rule and dedicated RP computing tools </a:t>
            </a:r>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4211213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w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theme" Target="../theme/theme2.xml"/><Relationship Id="rId4"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B7785C4-FD67-2C48-B0F4-5E5BCF05C23A}"/>
              </a:ext>
            </a:extLst>
          </p:cNvPr>
          <p:cNvPicPr>
            <a:picLocks noChangeAspect="1"/>
          </p:cNvPicPr>
          <p:nvPr userDrawn="1"/>
        </p:nvPicPr>
        <p:blipFill>
          <a:blip r:embed="rId11" cstate="email">
            <a:extLst>
              <a:ext uri="{28A0092B-C50C-407E-A947-70E740481C1C}">
                <a14:useLocalDpi xmlns:a14="http://schemas.microsoft.com/office/drawing/2010/main"/>
              </a:ext>
            </a:extLst>
          </a:blip>
          <a:stretch>
            <a:fillRect/>
          </a:stretch>
        </p:blipFill>
        <p:spPr>
          <a:xfrm>
            <a:off x="0" y="6030932"/>
            <a:ext cx="12192000" cy="847369"/>
          </a:xfrm>
          <a:prstGeom prst="rect">
            <a:avLst/>
          </a:prstGeom>
        </p:spPr>
      </p:pic>
      <p:pic>
        <p:nvPicPr>
          <p:cNvPr id="12" name="Picture 11"/>
          <p:cNvPicPr>
            <a:picLocks noChangeAspect="1"/>
          </p:cNvPicPr>
          <p:nvPr userDrawn="1"/>
        </p:nvPicPr>
        <p:blipFill>
          <a:blip r:embed="rId12" cstate="email">
            <a:extLst>
              <a:ext uri="{28A0092B-C50C-407E-A947-70E740481C1C}">
                <a14:useLocalDpi xmlns:a14="http://schemas.microsoft.com/office/drawing/2010/main"/>
              </a:ext>
            </a:extLst>
          </a:blip>
          <a:stretch>
            <a:fillRect/>
          </a:stretch>
        </p:blipFill>
        <p:spPr>
          <a:xfrm>
            <a:off x="128608" y="6138369"/>
            <a:ext cx="643409" cy="636425"/>
          </a:xfrm>
          <a:prstGeom prst="rect">
            <a:avLst/>
          </a:prstGeom>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noProof="0" smtClean="0"/>
              <a:t>Click to edit Master title style</a:t>
            </a:r>
            <a:endParaRPr lang="en-GB" noProof="0" dirty="0"/>
          </a:p>
        </p:txBody>
      </p:sp>
      <p:sp>
        <p:nvSpPr>
          <p:cNvPr id="3" name="Text Placeholder 2"/>
          <p:cNvSpPr>
            <a:spLocks noGrp="1"/>
          </p:cNvSpPr>
          <p:nvPr>
            <p:ph type="body" idx="1"/>
          </p:nvPr>
        </p:nvSpPr>
        <p:spPr>
          <a:xfrm>
            <a:off x="838200" y="1825625"/>
            <a:ext cx="10515600" cy="418529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p:txBody>
      </p:sp>
      <p:sp>
        <p:nvSpPr>
          <p:cNvPr id="4" name="Date Placeholder 3"/>
          <p:cNvSpPr>
            <a:spLocks noGrp="1"/>
          </p:cNvSpPr>
          <p:nvPr>
            <p:ph type="dt" sz="half" idx="2"/>
          </p:nvPr>
        </p:nvSpPr>
        <p:spPr>
          <a:xfrm>
            <a:off x="1137351" y="6262302"/>
            <a:ext cx="872071" cy="365125"/>
          </a:xfrm>
          <a:prstGeom prst="rect">
            <a:avLst/>
          </a:prstGeom>
        </p:spPr>
        <p:txBody>
          <a:bodyPr vert="horz" lIns="0" tIns="45720" rIns="91440" bIns="45720" rtlCol="0" anchor="ctr"/>
          <a:lstStyle>
            <a:lvl1pPr algn="l">
              <a:defRPr sz="1000">
                <a:solidFill>
                  <a:schemeClr val="bg1"/>
                </a:solidFill>
              </a:defRPr>
            </a:lvl1pPr>
          </a:lstStyle>
          <a:p>
            <a:r>
              <a:rPr lang="en-US" smtClean="0"/>
              <a:t>05 July 2022</a:t>
            </a:r>
            <a:endParaRPr lang="en-GB" dirty="0"/>
          </a:p>
        </p:txBody>
      </p:sp>
      <p:sp>
        <p:nvSpPr>
          <p:cNvPr id="5" name="Footer Placeholder 4"/>
          <p:cNvSpPr>
            <a:spLocks noGrp="1"/>
          </p:cNvSpPr>
          <p:nvPr>
            <p:ph type="ftr" sz="quarter" idx="3"/>
          </p:nvPr>
        </p:nvSpPr>
        <p:spPr>
          <a:xfrm>
            <a:off x="2167468" y="6262302"/>
            <a:ext cx="4572000" cy="365125"/>
          </a:xfrm>
          <a:prstGeom prst="rect">
            <a:avLst/>
          </a:prstGeom>
        </p:spPr>
        <p:txBody>
          <a:bodyPr vert="horz" lIns="91440" tIns="45720" rIns="91440" bIns="45720" rtlCol="0" anchor="ctr"/>
          <a:lstStyle>
            <a:lvl1pPr algn="ctr">
              <a:defRPr sz="1000">
                <a:solidFill>
                  <a:schemeClr val="bg1"/>
                </a:solidFill>
              </a:defRPr>
            </a:lvl1pPr>
          </a:lstStyle>
          <a:p>
            <a:r>
              <a:rPr lang="en-GB" smtClean="0"/>
              <a:t>CERN ALARA rule and dedicated RP computing tools </a:t>
            </a:r>
            <a:endParaRPr lang="en-GB" dirty="0"/>
          </a:p>
        </p:txBody>
      </p:sp>
      <p:sp>
        <p:nvSpPr>
          <p:cNvPr id="6" name="Slide Number Placeholder 5"/>
          <p:cNvSpPr>
            <a:spLocks noGrp="1"/>
          </p:cNvSpPr>
          <p:nvPr>
            <p:ph type="sldNum" sz="quarter" idx="4"/>
          </p:nvPr>
        </p:nvSpPr>
        <p:spPr>
          <a:xfrm>
            <a:off x="11424361" y="6278898"/>
            <a:ext cx="482600" cy="331932"/>
          </a:xfrm>
          <a:prstGeom prst="rect">
            <a:avLst/>
          </a:prstGeom>
        </p:spPr>
        <p:txBody>
          <a:bodyPr vert="horz" lIns="91440" tIns="45720" rIns="0" bIns="45720" rtlCol="0" anchor="ctr"/>
          <a:lstStyle>
            <a:lvl1pPr algn="r">
              <a:defRPr sz="1000">
                <a:solidFill>
                  <a:schemeClr val="bg1"/>
                </a:solidFill>
              </a:defRPr>
            </a:lvl1pPr>
          </a:lstStyle>
          <a:p>
            <a:fld id="{BCD55979-00CC-4874-A80E-0959E76EB92F}" type="slidenum">
              <a:rPr lang="en-GB" smtClean="0"/>
              <a:pPr/>
              <a:t>‹#›</a:t>
            </a:fld>
            <a:endParaRPr lang="en-GB" dirty="0"/>
          </a:p>
        </p:txBody>
      </p:sp>
    </p:spTree>
    <p:extLst>
      <p:ext uri="{BB962C8B-B14F-4D97-AF65-F5344CB8AC3E}">
        <p14:creationId xmlns:p14="http://schemas.microsoft.com/office/powerpoint/2010/main" val="2205000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62" r:id="rId4"/>
    <p:sldLayoutId id="2147483653" r:id="rId5"/>
    <p:sldLayoutId id="2147483654" r:id="rId6"/>
    <p:sldLayoutId id="2147483655" r:id="rId7"/>
    <p:sldLayoutId id="2147483656" r:id="rId8"/>
    <p:sldLayoutId id="2147483657" r:id="rId9"/>
  </p:sldLayoutIdLst>
  <p:hf hdr="0"/>
  <p:txStyles>
    <p:title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571161"/>
      </p:ext>
    </p:extLst>
  </p:cSld>
  <p:clrMap bg1="lt1" tx1="dk1" bg2="lt2" tx2="dk2" accent1="accent1" accent2="accent2" accent3="accent3" accent4="accent4" accent5="accent5" accent6="accent6" hlink="hlink" folHlink="folHlink"/>
  <p:sldLayoutIdLst>
    <p:sldLayoutId id="2147483675" r:id="rId1"/>
    <p:sldLayoutId id="2147483659" r:id="rId2"/>
    <p:sldLayoutId id="2147483660" r:id="rId3"/>
    <p:sldLayoutId id="2147483661" r:id="rId4"/>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4.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8.png"/></Relationships>
</file>

<file path=ppt/slides/_rels/slide1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jpg"/><Relationship Id="rId4" Type="http://schemas.openxmlformats.org/officeDocument/2006/relationships/image" Target="../media/image7.png"/><Relationship Id="rId9"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5EA2C-B352-2747-B767-8AAF26D96740}"/>
              </a:ext>
            </a:extLst>
          </p:cNvPr>
          <p:cNvSpPr>
            <a:spLocks noGrp="1"/>
          </p:cNvSpPr>
          <p:nvPr>
            <p:ph type="ctrTitle"/>
          </p:nvPr>
        </p:nvSpPr>
        <p:spPr>
          <a:xfrm>
            <a:off x="422744" y="1679588"/>
            <a:ext cx="11346512" cy="3114834"/>
          </a:xfrm>
        </p:spPr>
        <p:txBody>
          <a:bodyPr>
            <a:normAutofit/>
          </a:bodyPr>
          <a:lstStyle/>
          <a:p>
            <a:pPr algn="ctr"/>
            <a:r>
              <a:rPr lang="en-GB" dirty="0" smtClean="0"/>
              <a:t>CERN Operational Radiation </a:t>
            </a:r>
            <a:r>
              <a:rPr lang="en-GB" dirty="0"/>
              <a:t>P</a:t>
            </a:r>
            <a:r>
              <a:rPr lang="en-GB" dirty="0" smtClean="0"/>
              <a:t>rotection</a:t>
            </a:r>
            <a:br>
              <a:rPr lang="en-GB" dirty="0" smtClean="0"/>
            </a:br>
            <a:r>
              <a:rPr lang="en-GB" dirty="0" smtClean="0"/>
              <a:t/>
            </a:r>
            <a:br>
              <a:rPr lang="en-GB" dirty="0" smtClean="0"/>
            </a:br>
            <a:r>
              <a:rPr lang="en-GB" dirty="0" smtClean="0"/>
              <a:t>CERN ALARA rule and dedicated RP computing tools </a:t>
            </a:r>
            <a:endParaRPr lang="en-GB" dirty="0"/>
          </a:p>
        </p:txBody>
      </p:sp>
      <p:sp>
        <p:nvSpPr>
          <p:cNvPr id="3" name="Subtitle 2">
            <a:extLst>
              <a:ext uri="{FF2B5EF4-FFF2-40B4-BE49-F238E27FC236}">
                <a16:creationId xmlns:a16="http://schemas.microsoft.com/office/drawing/2014/main" id="{62B5B606-86E4-0A4A-8788-FAF4454565C5}"/>
              </a:ext>
            </a:extLst>
          </p:cNvPr>
          <p:cNvSpPr>
            <a:spLocks noGrp="1"/>
          </p:cNvSpPr>
          <p:nvPr>
            <p:ph type="subTitle" idx="1"/>
          </p:nvPr>
        </p:nvSpPr>
        <p:spPr>
          <a:xfrm>
            <a:off x="422744" y="5921071"/>
            <a:ext cx="5820355" cy="997889"/>
          </a:xfrm>
        </p:spPr>
        <p:txBody>
          <a:bodyPr/>
          <a:lstStyle/>
          <a:p>
            <a:r>
              <a:rPr lang="fr-CH" dirty="0" smtClean="0"/>
              <a:t>Yann PIRA</a:t>
            </a:r>
            <a:endParaRPr lang="en-GB" dirty="0"/>
          </a:p>
          <a:p>
            <a:r>
              <a:rPr lang="fr-CH" dirty="0" smtClean="0"/>
              <a:t>05 July 2022</a:t>
            </a:r>
            <a:endParaRPr lang="en-GB" dirty="0"/>
          </a:p>
        </p:txBody>
      </p:sp>
      <p:sp>
        <p:nvSpPr>
          <p:cNvPr id="4" name="Text Placeholder 3">
            <a:extLst>
              <a:ext uri="{FF2B5EF4-FFF2-40B4-BE49-F238E27FC236}">
                <a16:creationId xmlns:a16="http://schemas.microsoft.com/office/drawing/2014/main" id="{AFBB0427-2346-7D44-A6DE-2A412ABCEEAD}"/>
              </a:ext>
            </a:extLst>
          </p:cNvPr>
          <p:cNvSpPr>
            <a:spLocks noGrp="1"/>
          </p:cNvSpPr>
          <p:nvPr>
            <p:ph type="body" sz="quarter" idx="10"/>
          </p:nvPr>
        </p:nvSpPr>
        <p:spPr/>
        <p:txBody>
          <a:bodyPr/>
          <a:lstStyle/>
          <a:p>
            <a:r>
              <a:rPr lang="en-GB" dirty="0"/>
              <a:t>EDMS reference</a:t>
            </a:r>
          </a:p>
        </p:txBody>
      </p:sp>
    </p:spTree>
    <p:extLst>
      <p:ext uri="{BB962C8B-B14F-4D97-AF65-F5344CB8AC3E}">
        <p14:creationId xmlns:p14="http://schemas.microsoft.com/office/powerpoint/2010/main" val="8332160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ALARA rule applied to interventions at </a:t>
            </a:r>
            <a:r>
              <a:rPr lang="en-GB" dirty="0" smtClean="0"/>
              <a:t>CERN : </a:t>
            </a:r>
            <a:r>
              <a:rPr lang="fr-FR" i="1" dirty="0"/>
              <a:t>DIMR </a:t>
            </a:r>
            <a:r>
              <a:rPr lang="fr-FR" i="1" dirty="0" smtClean="0"/>
              <a:t>Workflow</a:t>
            </a:r>
            <a:r>
              <a:rPr lang="en-GB" i="1" dirty="0"/>
              <a:t/>
            </a:r>
            <a:br>
              <a:rPr lang="en-GB" i="1" dirty="0"/>
            </a:br>
            <a:endParaRPr lang="en-GB" i="1" dirty="0"/>
          </a:p>
        </p:txBody>
      </p:sp>
      <p:sp>
        <p:nvSpPr>
          <p:cNvPr id="4" name="Date Placeholder 3"/>
          <p:cNvSpPr>
            <a:spLocks noGrp="1"/>
          </p:cNvSpPr>
          <p:nvPr>
            <p:ph type="dt" sz="half" idx="10"/>
          </p:nvPr>
        </p:nvSpPr>
        <p:spPr/>
        <p:txBody>
          <a:bodyPr/>
          <a:lstStyle/>
          <a:p>
            <a:r>
              <a:rPr lang="en-US" smtClean="0"/>
              <a:t>05 July 2022</a:t>
            </a:r>
            <a:endParaRPr lang="en-GB"/>
          </a:p>
        </p:txBody>
      </p:sp>
      <p:sp>
        <p:nvSpPr>
          <p:cNvPr id="5" name="Footer Placeholder 4"/>
          <p:cNvSpPr>
            <a:spLocks noGrp="1"/>
          </p:cNvSpPr>
          <p:nvPr>
            <p:ph type="ftr" sz="quarter" idx="11"/>
          </p:nvPr>
        </p:nvSpPr>
        <p:spPr/>
        <p:txBody>
          <a:bodyPr/>
          <a:lstStyle/>
          <a:p>
            <a:r>
              <a:rPr lang="en-GB" smtClean="0"/>
              <a:t>CERN ALARA rule and dedicated RP computing tools </a:t>
            </a:r>
            <a:endParaRPr lang="en-GB"/>
          </a:p>
        </p:txBody>
      </p:sp>
      <p:sp>
        <p:nvSpPr>
          <p:cNvPr id="6" name="Slide Number Placeholder 5"/>
          <p:cNvSpPr>
            <a:spLocks noGrp="1"/>
          </p:cNvSpPr>
          <p:nvPr>
            <p:ph type="sldNum" sz="quarter" idx="12"/>
          </p:nvPr>
        </p:nvSpPr>
        <p:spPr/>
        <p:txBody>
          <a:bodyPr/>
          <a:lstStyle/>
          <a:p>
            <a:fld id="{BCD55979-00CC-4874-A80E-0959E76EB92F}" type="slidenum">
              <a:rPr lang="en-GB" smtClean="0"/>
              <a:t>10</a:t>
            </a:fld>
            <a:endParaRPr lang="en-GB"/>
          </a:p>
        </p:txBody>
      </p:sp>
      <p:sp>
        <p:nvSpPr>
          <p:cNvPr id="7" name="Rectangle 6"/>
          <p:cNvSpPr/>
          <p:nvPr/>
        </p:nvSpPr>
        <p:spPr>
          <a:xfrm>
            <a:off x="8975801" y="1513118"/>
            <a:ext cx="736881" cy="177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8" name="Table 17"/>
          <p:cNvGraphicFramePr>
            <a:graphicFrameLocks noGrp="1"/>
          </p:cNvGraphicFramePr>
          <p:nvPr>
            <p:extLst>
              <p:ext uri="{D42A27DB-BD31-4B8C-83A1-F6EECF244321}">
                <p14:modId xmlns:p14="http://schemas.microsoft.com/office/powerpoint/2010/main" val="2987220516"/>
              </p:ext>
            </p:extLst>
          </p:nvPr>
        </p:nvGraphicFramePr>
        <p:xfrm>
          <a:off x="293007" y="1314594"/>
          <a:ext cx="9141853" cy="4626767"/>
        </p:xfrm>
        <a:graphic>
          <a:graphicData uri="http://schemas.openxmlformats.org/drawingml/2006/table">
            <a:tbl>
              <a:tblPr firstRow="1" firstCol="1" bandRow="1">
                <a:tableStyleId>{5C22544A-7EE6-4342-B048-85BDC9FD1C3A}</a:tableStyleId>
              </a:tblPr>
              <a:tblGrid>
                <a:gridCol w="942669">
                  <a:extLst>
                    <a:ext uri="{9D8B030D-6E8A-4147-A177-3AD203B41FA5}">
                      <a16:colId xmlns:a16="http://schemas.microsoft.com/office/drawing/2014/main" val="4261809177"/>
                    </a:ext>
                  </a:extLst>
                </a:gridCol>
                <a:gridCol w="2212153">
                  <a:extLst>
                    <a:ext uri="{9D8B030D-6E8A-4147-A177-3AD203B41FA5}">
                      <a16:colId xmlns:a16="http://schemas.microsoft.com/office/drawing/2014/main" val="646958027"/>
                    </a:ext>
                  </a:extLst>
                </a:gridCol>
                <a:gridCol w="1955867">
                  <a:extLst>
                    <a:ext uri="{9D8B030D-6E8A-4147-A177-3AD203B41FA5}">
                      <a16:colId xmlns:a16="http://schemas.microsoft.com/office/drawing/2014/main" val="2801471724"/>
                    </a:ext>
                  </a:extLst>
                </a:gridCol>
                <a:gridCol w="2015582">
                  <a:extLst>
                    <a:ext uri="{9D8B030D-6E8A-4147-A177-3AD203B41FA5}">
                      <a16:colId xmlns:a16="http://schemas.microsoft.com/office/drawing/2014/main" val="1630582592"/>
                    </a:ext>
                  </a:extLst>
                </a:gridCol>
                <a:gridCol w="2015582">
                  <a:extLst>
                    <a:ext uri="{9D8B030D-6E8A-4147-A177-3AD203B41FA5}">
                      <a16:colId xmlns:a16="http://schemas.microsoft.com/office/drawing/2014/main" val="3177283712"/>
                    </a:ext>
                  </a:extLst>
                </a:gridCol>
              </a:tblGrid>
              <a:tr h="333317">
                <a:tc gridSpan="2">
                  <a:txBody>
                    <a:bodyPr/>
                    <a:lstStyle/>
                    <a:p>
                      <a:pPr algn="ctr">
                        <a:lnSpc>
                          <a:spcPct val="110000"/>
                        </a:lnSpc>
                        <a:spcAft>
                          <a:spcPts val="0"/>
                        </a:spcAft>
                      </a:pPr>
                      <a:r>
                        <a:rPr lang="en-GB" sz="2000" dirty="0">
                          <a:effectLst/>
                        </a:rPr>
                        <a:t>Level</a:t>
                      </a:r>
                      <a:r>
                        <a:rPr lang="en-GB" sz="1400" dirty="0">
                          <a:effectLst/>
                        </a:rPr>
                        <a:t> </a:t>
                      </a:r>
                      <a:endParaRPr lang="en-GB" sz="14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en-GB"/>
                    </a:p>
                  </a:txBody>
                  <a:tcPr/>
                </a:tc>
                <a:tc>
                  <a:txBody>
                    <a:bodyPr/>
                    <a:lstStyle/>
                    <a:p>
                      <a:pPr algn="ctr">
                        <a:lnSpc>
                          <a:spcPct val="110000"/>
                        </a:lnSpc>
                        <a:spcAft>
                          <a:spcPts val="0"/>
                        </a:spcAft>
                      </a:pPr>
                      <a:r>
                        <a:rPr lang="en-GB" sz="2000" dirty="0">
                          <a:solidFill>
                            <a:srgbClr val="92D050"/>
                          </a:solidFill>
                          <a:effectLst/>
                        </a:rPr>
                        <a:t>DIMR‐1</a:t>
                      </a:r>
                      <a:r>
                        <a:rPr lang="en-GB" sz="1400" dirty="0">
                          <a:effectLst/>
                        </a:rPr>
                        <a:t> </a:t>
                      </a:r>
                      <a:endParaRPr lang="en-GB" sz="14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spcAft>
                          <a:spcPts val="0"/>
                        </a:spcAft>
                      </a:pPr>
                      <a:r>
                        <a:rPr lang="en-GB" sz="2000" dirty="0">
                          <a:solidFill>
                            <a:srgbClr val="FFFF00"/>
                          </a:solidFill>
                          <a:effectLst/>
                        </a:rPr>
                        <a:t>DIMR‐2</a:t>
                      </a:r>
                      <a:endParaRPr lang="en-GB" sz="1400" dirty="0">
                        <a:solidFill>
                          <a:srgbClr val="FFFF00"/>
                        </a:solidFill>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spcAft>
                          <a:spcPts val="0"/>
                        </a:spcAft>
                      </a:pPr>
                      <a:r>
                        <a:rPr lang="en-GB" sz="2000" dirty="0">
                          <a:solidFill>
                            <a:srgbClr val="FF0000"/>
                          </a:solidFill>
                          <a:effectLst/>
                        </a:rPr>
                        <a:t>DIMR‐3</a:t>
                      </a:r>
                      <a:endParaRPr lang="en-GB" sz="1400" dirty="0">
                        <a:solidFill>
                          <a:srgbClr val="FF0000"/>
                        </a:solidFill>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786292711"/>
                  </a:ext>
                </a:extLst>
              </a:tr>
              <a:tr h="243550">
                <a:tc gridSpan="2">
                  <a:txBody>
                    <a:bodyPr/>
                    <a:lstStyle/>
                    <a:p>
                      <a:pPr algn="l">
                        <a:lnSpc>
                          <a:spcPct val="110000"/>
                        </a:lnSpc>
                        <a:spcAft>
                          <a:spcPts val="0"/>
                        </a:spcAft>
                      </a:pPr>
                      <a:r>
                        <a:rPr lang="en-GB" sz="1200" dirty="0">
                          <a:effectLst/>
                        </a:rPr>
                        <a:t>Owner </a:t>
                      </a:r>
                      <a:endParaRPr lang="en-GB" sz="12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en-GB"/>
                    </a:p>
                  </a:txBody>
                  <a:tcPr/>
                </a:tc>
                <a:tc gridSpan="3">
                  <a:txBody>
                    <a:bodyPr/>
                    <a:lstStyle/>
                    <a:p>
                      <a:pPr algn="ctr">
                        <a:lnSpc>
                          <a:spcPct val="110000"/>
                        </a:lnSpc>
                        <a:spcAft>
                          <a:spcPts val="0"/>
                        </a:spcAft>
                      </a:pPr>
                      <a:r>
                        <a:rPr lang="en-GB" sz="1200" dirty="0">
                          <a:effectLst/>
                        </a:rPr>
                        <a:t>Applicant (i.e. equipment owner, work coordinator, contract or activity responsible)</a:t>
                      </a:r>
                      <a:endParaRPr lang="en-GB" sz="12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36391525"/>
                  </a:ext>
                </a:extLst>
              </a:tr>
              <a:tr h="354214">
                <a:tc rowSpan="4">
                  <a:txBody>
                    <a:bodyPr/>
                    <a:lstStyle/>
                    <a:p>
                      <a:pPr marL="71755" marR="71755" algn="ctr">
                        <a:lnSpc>
                          <a:spcPct val="110000"/>
                        </a:lnSpc>
                        <a:spcAft>
                          <a:spcPts val="0"/>
                        </a:spcAft>
                      </a:pPr>
                      <a:r>
                        <a:rPr lang="en-GB" sz="1200" dirty="0">
                          <a:effectLst/>
                        </a:rPr>
                        <a:t>Preparation (iterative)</a:t>
                      </a:r>
                      <a:endParaRPr lang="en-GB" sz="12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vert="vert270"/>
                </a:tc>
                <a:tc>
                  <a:txBody>
                    <a:bodyPr/>
                    <a:lstStyle/>
                    <a:p>
                      <a:pPr algn="l">
                        <a:lnSpc>
                          <a:spcPct val="110000"/>
                        </a:lnSpc>
                        <a:spcAft>
                          <a:spcPts val="0"/>
                        </a:spcAft>
                      </a:pPr>
                      <a:r>
                        <a:rPr lang="en-GB" sz="1200" dirty="0">
                          <a:effectLst/>
                        </a:rPr>
                        <a:t>WDP template</a:t>
                      </a:r>
                      <a:endParaRPr lang="en-GB" sz="12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10000"/>
                        </a:lnSpc>
                        <a:spcAft>
                          <a:spcPts val="0"/>
                        </a:spcAft>
                      </a:pPr>
                      <a:r>
                        <a:rPr lang="en-GB" sz="1200" b="1" dirty="0">
                          <a:effectLst/>
                        </a:rPr>
                        <a:t>Optional</a:t>
                      </a:r>
                      <a:r>
                        <a:rPr lang="en-GB" sz="1200" dirty="0">
                          <a:effectLst/>
                        </a:rPr>
                        <a:t> </a:t>
                      </a:r>
                    </a:p>
                    <a:p>
                      <a:pPr algn="l">
                        <a:lnSpc>
                          <a:spcPct val="110000"/>
                        </a:lnSpc>
                        <a:spcAft>
                          <a:spcPts val="0"/>
                        </a:spcAft>
                      </a:pPr>
                      <a:r>
                        <a:rPr lang="en-GB" sz="1200" dirty="0" smtClean="0">
                          <a:effectLst/>
                        </a:rPr>
                        <a:t>Applicant</a:t>
                      </a:r>
                      <a:r>
                        <a:rPr lang="en-GB" sz="1200" baseline="30000" dirty="0" smtClean="0">
                          <a:effectLst/>
                        </a:rPr>
                        <a:t> </a:t>
                      </a:r>
                      <a:r>
                        <a:rPr lang="en-GB" sz="1000" i="1" baseline="0" dirty="0" smtClean="0">
                          <a:effectLst/>
                        </a:rPr>
                        <a:t>(or RSSO)</a:t>
                      </a:r>
                      <a:endParaRPr lang="en-GB" sz="1000" i="1"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10000"/>
                        </a:lnSpc>
                        <a:spcAft>
                          <a:spcPts val="0"/>
                        </a:spcAft>
                      </a:pPr>
                      <a:r>
                        <a:rPr lang="en-GB" sz="1200" b="1" dirty="0">
                          <a:effectLst/>
                        </a:rPr>
                        <a:t>Mandatory </a:t>
                      </a:r>
                    </a:p>
                    <a:p>
                      <a:pPr algn="l">
                        <a:lnSpc>
                          <a:spcPct val="110000"/>
                        </a:lnSpc>
                        <a:spcAft>
                          <a:spcPts val="0"/>
                        </a:spcAft>
                      </a:pPr>
                      <a:r>
                        <a:rPr lang="en-GB" sz="1200" dirty="0" smtClean="0">
                          <a:effectLst/>
                        </a:rPr>
                        <a:t>Applicant</a:t>
                      </a:r>
                      <a:r>
                        <a:rPr lang="en-GB" sz="1200" baseline="30000" dirty="0" smtClean="0">
                          <a:effectLst/>
                        </a:rPr>
                        <a:t> </a:t>
                      </a:r>
                      <a:r>
                        <a:rPr lang="en-GB" sz="1000" i="1" baseline="0" dirty="0" smtClean="0">
                          <a:effectLst/>
                        </a:rPr>
                        <a:t>(or RSSO)</a:t>
                      </a:r>
                      <a:endParaRPr lang="en-GB" sz="1000" i="1"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10000"/>
                        </a:lnSpc>
                        <a:spcAft>
                          <a:spcPts val="0"/>
                        </a:spcAft>
                      </a:pPr>
                      <a:r>
                        <a:rPr lang="en-GB" sz="1200" b="1" dirty="0">
                          <a:effectLst/>
                        </a:rPr>
                        <a:t>Mandatory</a:t>
                      </a:r>
                    </a:p>
                    <a:p>
                      <a:pPr algn="l">
                        <a:lnSpc>
                          <a:spcPct val="110000"/>
                        </a:lnSpc>
                        <a:spcAft>
                          <a:spcPts val="0"/>
                        </a:spcAft>
                      </a:pPr>
                      <a:r>
                        <a:rPr lang="en-GB" sz="1200" dirty="0" smtClean="0">
                          <a:effectLst/>
                        </a:rPr>
                        <a:t>Applicant</a:t>
                      </a:r>
                      <a:r>
                        <a:rPr lang="en-GB" sz="1200" baseline="30000" dirty="0" smtClean="0">
                          <a:effectLst/>
                        </a:rPr>
                        <a:t> </a:t>
                      </a:r>
                      <a:r>
                        <a:rPr lang="en-GB" sz="1000" i="1" baseline="0" dirty="0" smtClean="0">
                          <a:effectLst/>
                        </a:rPr>
                        <a:t>(or RSSO, RSO)</a:t>
                      </a:r>
                      <a:endParaRPr lang="en-GB" sz="1000" i="1"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407807642"/>
                  </a:ext>
                </a:extLst>
              </a:tr>
              <a:tr h="261210">
                <a:tc vMerge="1">
                  <a:txBody>
                    <a:bodyPr/>
                    <a:lstStyle/>
                    <a:p>
                      <a:endParaRPr lang="en-GB"/>
                    </a:p>
                  </a:txBody>
                  <a:tcPr/>
                </a:tc>
                <a:tc>
                  <a:txBody>
                    <a:bodyPr/>
                    <a:lstStyle/>
                    <a:p>
                      <a:pPr algn="l">
                        <a:lnSpc>
                          <a:spcPct val="110000"/>
                        </a:lnSpc>
                        <a:spcAft>
                          <a:spcPts val="0"/>
                        </a:spcAft>
                      </a:pPr>
                      <a:r>
                        <a:rPr lang="en-GB" sz="1200">
                          <a:effectLst/>
                        </a:rPr>
                        <a:t>Provides dose rates</a:t>
                      </a:r>
                      <a:endParaRPr lang="en-GB" sz="12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R="71755" algn="l">
                        <a:lnSpc>
                          <a:spcPct val="110000"/>
                        </a:lnSpc>
                        <a:spcAft>
                          <a:spcPts val="0"/>
                        </a:spcAft>
                      </a:pPr>
                      <a:r>
                        <a:rPr lang="en-GB" sz="1200">
                          <a:effectLst/>
                        </a:rPr>
                        <a:t>RP</a:t>
                      </a:r>
                      <a:endParaRPr lang="en-GB" sz="12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R="71755" algn="l">
                        <a:lnSpc>
                          <a:spcPct val="110000"/>
                        </a:lnSpc>
                        <a:spcAft>
                          <a:spcPts val="0"/>
                        </a:spcAft>
                      </a:pPr>
                      <a:r>
                        <a:rPr lang="en-GB" sz="1200" dirty="0">
                          <a:effectLst/>
                        </a:rPr>
                        <a:t>RP</a:t>
                      </a:r>
                      <a:endParaRPr lang="en-GB" sz="12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R="71755" algn="l">
                        <a:lnSpc>
                          <a:spcPct val="110000"/>
                        </a:lnSpc>
                        <a:spcAft>
                          <a:spcPts val="0"/>
                        </a:spcAft>
                      </a:pPr>
                      <a:r>
                        <a:rPr lang="en-GB" sz="1200">
                          <a:effectLst/>
                        </a:rPr>
                        <a:t>RP</a:t>
                      </a:r>
                      <a:endParaRPr lang="en-GB" sz="12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183506141"/>
                  </a:ext>
                </a:extLst>
              </a:tr>
              <a:tr h="201610">
                <a:tc vMerge="1">
                  <a:txBody>
                    <a:bodyPr/>
                    <a:lstStyle/>
                    <a:p>
                      <a:endParaRPr lang="en-GB"/>
                    </a:p>
                  </a:txBody>
                  <a:tcPr/>
                </a:tc>
                <a:tc>
                  <a:txBody>
                    <a:bodyPr/>
                    <a:lstStyle/>
                    <a:p>
                      <a:pPr algn="l">
                        <a:lnSpc>
                          <a:spcPct val="110000"/>
                        </a:lnSpc>
                        <a:spcAft>
                          <a:spcPts val="0"/>
                        </a:spcAft>
                      </a:pPr>
                      <a:r>
                        <a:rPr lang="en-GB" sz="1200" dirty="0">
                          <a:effectLst/>
                        </a:rPr>
                        <a:t>Sets DIMR level</a:t>
                      </a:r>
                      <a:endParaRPr lang="en-GB" sz="12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10000"/>
                        </a:lnSpc>
                        <a:spcAft>
                          <a:spcPts val="0"/>
                        </a:spcAft>
                      </a:pPr>
                      <a:r>
                        <a:rPr lang="en-GB" sz="1200">
                          <a:effectLst/>
                        </a:rPr>
                        <a:t>RP and RSSO</a:t>
                      </a:r>
                      <a:endParaRPr lang="en-GB" sz="12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10000"/>
                        </a:lnSpc>
                        <a:spcAft>
                          <a:spcPts val="0"/>
                        </a:spcAft>
                      </a:pPr>
                      <a:r>
                        <a:rPr lang="en-GB" sz="1200" dirty="0">
                          <a:effectLst/>
                        </a:rPr>
                        <a:t>RP and </a:t>
                      </a:r>
                      <a:r>
                        <a:rPr lang="en-GB" sz="1200" dirty="0" smtClean="0">
                          <a:effectLst/>
                        </a:rPr>
                        <a:t>RSSO</a:t>
                      </a:r>
                      <a:r>
                        <a:rPr lang="en-GB" sz="1200" baseline="0" dirty="0" smtClean="0">
                          <a:effectLst/>
                        </a:rPr>
                        <a:t> </a:t>
                      </a:r>
                      <a:r>
                        <a:rPr lang="en-GB" sz="1000" i="1" baseline="0" dirty="0" smtClean="0">
                          <a:effectLst/>
                        </a:rPr>
                        <a:t>(or RSO)</a:t>
                      </a:r>
                      <a:endParaRPr lang="en-GB" sz="1000" i="1"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10000"/>
                        </a:lnSpc>
                        <a:spcAft>
                          <a:spcPts val="0"/>
                        </a:spcAft>
                      </a:pPr>
                      <a:r>
                        <a:rPr lang="en-GB" sz="1200">
                          <a:effectLst/>
                        </a:rPr>
                        <a:t>RP and RSO</a:t>
                      </a:r>
                      <a:endParaRPr lang="en-GB" sz="12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798022436"/>
                  </a:ext>
                </a:extLst>
              </a:tr>
              <a:tr h="482024">
                <a:tc vMerge="1">
                  <a:txBody>
                    <a:bodyPr/>
                    <a:lstStyle/>
                    <a:p>
                      <a:endParaRPr lang="en-GB"/>
                    </a:p>
                  </a:txBody>
                  <a:tcPr/>
                </a:tc>
                <a:tc>
                  <a:txBody>
                    <a:bodyPr/>
                    <a:lstStyle/>
                    <a:p>
                      <a:pPr algn="l">
                        <a:lnSpc>
                          <a:spcPct val="110000"/>
                        </a:lnSpc>
                        <a:spcAft>
                          <a:spcPts val="0"/>
                        </a:spcAft>
                      </a:pPr>
                      <a:r>
                        <a:rPr lang="en-GB" sz="1200" dirty="0">
                          <a:effectLst/>
                        </a:rPr>
                        <a:t>Documented work</a:t>
                      </a:r>
                    </a:p>
                    <a:p>
                      <a:pPr algn="l">
                        <a:lnSpc>
                          <a:spcPct val="110000"/>
                        </a:lnSpc>
                        <a:spcAft>
                          <a:spcPts val="0"/>
                        </a:spcAft>
                      </a:pPr>
                      <a:r>
                        <a:rPr lang="en-GB" sz="1200" dirty="0">
                          <a:effectLst/>
                        </a:rPr>
                        <a:t>optimization process</a:t>
                      </a:r>
                      <a:endParaRPr lang="en-GB" sz="12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10000"/>
                        </a:lnSpc>
                        <a:spcAft>
                          <a:spcPts val="0"/>
                        </a:spcAft>
                      </a:pPr>
                      <a:r>
                        <a:rPr lang="en-GB" sz="1200" b="1" dirty="0">
                          <a:effectLst/>
                        </a:rPr>
                        <a:t>Optional</a:t>
                      </a:r>
                    </a:p>
                    <a:p>
                      <a:pPr algn="l">
                        <a:lnSpc>
                          <a:spcPct val="110000"/>
                        </a:lnSpc>
                        <a:spcAft>
                          <a:spcPts val="0"/>
                        </a:spcAft>
                      </a:pPr>
                      <a:r>
                        <a:rPr lang="en-GB" sz="1200" dirty="0">
                          <a:effectLst/>
                        </a:rPr>
                        <a:t>RSSO</a:t>
                      </a:r>
                      <a:endParaRPr lang="en-GB" sz="12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10000"/>
                        </a:lnSpc>
                        <a:spcAft>
                          <a:spcPts val="0"/>
                        </a:spcAft>
                      </a:pPr>
                      <a:r>
                        <a:rPr lang="en-GB" sz="1200" b="1" dirty="0">
                          <a:effectLst/>
                        </a:rPr>
                        <a:t>Mandatory</a:t>
                      </a:r>
                    </a:p>
                    <a:p>
                      <a:pPr algn="l">
                        <a:lnSpc>
                          <a:spcPct val="110000"/>
                        </a:lnSpc>
                        <a:spcAft>
                          <a:spcPts val="0"/>
                        </a:spcAft>
                      </a:pPr>
                      <a:r>
                        <a:rPr lang="en-GB" sz="1200" dirty="0">
                          <a:effectLst/>
                        </a:rPr>
                        <a:t>RP and RSSO</a:t>
                      </a:r>
                      <a:endParaRPr lang="en-GB" sz="12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10000"/>
                        </a:lnSpc>
                        <a:spcAft>
                          <a:spcPts val="0"/>
                        </a:spcAft>
                      </a:pPr>
                      <a:r>
                        <a:rPr lang="en-GB" sz="1200" b="1" dirty="0">
                          <a:effectLst/>
                        </a:rPr>
                        <a:t>Mandatory</a:t>
                      </a:r>
                    </a:p>
                    <a:p>
                      <a:pPr algn="l">
                        <a:lnSpc>
                          <a:spcPct val="110000"/>
                        </a:lnSpc>
                        <a:spcAft>
                          <a:spcPts val="0"/>
                        </a:spcAft>
                      </a:pPr>
                      <a:r>
                        <a:rPr lang="en-GB" sz="1200" dirty="0">
                          <a:effectLst/>
                        </a:rPr>
                        <a:t>Applicant and RSSO, RP and RSO</a:t>
                      </a:r>
                      <a:endParaRPr lang="en-GB" sz="12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19845254"/>
                  </a:ext>
                </a:extLst>
              </a:tr>
              <a:tr h="354214">
                <a:tc gridSpan="2">
                  <a:txBody>
                    <a:bodyPr/>
                    <a:lstStyle/>
                    <a:p>
                      <a:pPr algn="l">
                        <a:lnSpc>
                          <a:spcPct val="110000"/>
                        </a:lnSpc>
                        <a:spcAft>
                          <a:spcPts val="0"/>
                        </a:spcAft>
                      </a:pPr>
                      <a:r>
                        <a:rPr lang="en-GB" sz="1200" dirty="0">
                          <a:effectLst/>
                        </a:rPr>
                        <a:t>Inform PCR </a:t>
                      </a:r>
                      <a:r>
                        <a:rPr lang="en-GB" sz="1200" dirty="0" smtClean="0">
                          <a:effectLst/>
                        </a:rPr>
                        <a:t>(</a:t>
                      </a:r>
                      <a:r>
                        <a:rPr lang="en-GB" sz="1200" dirty="0">
                          <a:effectLst/>
                        </a:rPr>
                        <a:t>if applicable) </a:t>
                      </a:r>
                      <a:endParaRPr lang="en-GB" sz="12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en-GB"/>
                    </a:p>
                  </a:txBody>
                  <a:tcPr/>
                </a:tc>
                <a:tc>
                  <a:txBody>
                    <a:bodyPr/>
                    <a:lstStyle/>
                    <a:p>
                      <a:pPr algn="l">
                        <a:lnSpc>
                          <a:spcPct val="110000"/>
                        </a:lnSpc>
                        <a:spcAft>
                          <a:spcPts val="0"/>
                        </a:spcAft>
                      </a:pPr>
                      <a:r>
                        <a:rPr lang="en-GB" sz="1200" dirty="0">
                          <a:effectLst/>
                        </a:rPr>
                        <a:t>on request</a:t>
                      </a:r>
                      <a:endParaRPr lang="en-GB" sz="12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10000"/>
                        </a:lnSpc>
                        <a:spcAft>
                          <a:spcPts val="0"/>
                        </a:spcAft>
                      </a:pPr>
                      <a:r>
                        <a:rPr lang="en-GB" sz="1200">
                          <a:effectLst/>
                        </a:rPr>
                        <a:t>Yes </a:t>
                      </a:r>
                      <a:endParaRPr lang="en-GB" sz="12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10000"/>
                        </a:lnSpc>
                        <a:spcAft>
                          <a:spcPts val="0"/>
                        </a:spcAft>
                      </a:pPr>
                      <a:r>
                        <a:rPr lang="en-GB" sz="1200" dirty="0">
                          <a:effectLst/>
                        </a:rPr>
                        <a:t>Yes</a:t>
                      </a:r>
                      <a:endParaRPr lang="en-GB" sz="12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256721134"/>
                  </a:ext>
                </a:extLst>
              </a:tr>
              <a:tr h="354214">
                <a:tc gridSpan="2">
                  <a:txBody>
                    <a:bodyPr/>
                    <a:lstStyle/>
                    <a:p>
                      <a:pPr algn="l">
                        <a:lnSpc>
                          <a:spcPct val="110000"/>
                        </a:lnSpc>
                        <a:spcAft>
                          <a:spcPts val="0"/>
                        </a:spcAft>
                      </a:pPr>
                      <a:r>
                        <a:rPr lang="en-GB" sz="1200">
                          <a:effectLst/>
                        </a:rPr>
                        <a:t>Approval </a:t>
                      </a:r>
                      <a:endParaRPr lang="en-GB" sz="12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en-GB"/>
                    </a:p>
                  </a:txBody>
                  <a:tcPr/>
                </a:tc>
                <a:tc>
                  <a:txBody>
                    <a:bodyPr/>
                    <a:lstStyle/>
                    <a:p>
                      <a:pPr algn="l">
                        <a:lnSpc>
                          <a:spcPct val="110000"/>
                        </a:lnSpc>
                        <a:spcAft>
                          <a:spcPts val="0"/>
                        </a:spcAft>
                      </a:pPr>
                      <a:r>
                        <a:rPr lang="en-GB" sz="1200" dirty="0">
                          <a:effectLst/>
                        </a:rPr>
                        <a:t>RSSO and RP</a:t>
                      </a:r>
                      <a:endParaRPr lang="en-GB" sz="12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10000"/>
                        </a:lnSpc>
                        <a:spcAft>
                          <a:spcPts val="0"/>
                        </a:spcAft>
                      </a:pPr>
                      <a:r>
                        <a:rPr lang="en-GB" sz="1200" dirty="0">
                          <a:effectLst/>
                        </a:rPr>
                        <a:t>Dept. GL and RP and RSO </a:t>
                      </a:r>
                      <a:endParaRPr lang="en-GB" sz="12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10000"/>
                        </a:lnSpc>
                        <a:spcAft>
                          <a:spcPts val="0"/>
                        </a:spcAft>
                      </a:pPr>
                      <a:r>
                        <a:rPr lang="en-GB" sz="1200">
                          <a:effectLst/>
                        </a:rPr>
                        <a:t>Complex manager (ALARA‐c)</a:t>
                      </a:r>
                      <a:endParaRPr lang="en-GB" sz="12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701280049"/>
                  </a:ext>
                </a:extLst>
              </a:tr>
              <a:tr h="169677">
                <a:tc>
                  <a:txBody>
                    <a:bodyPr/>
                    <a:lstStyle/>
                    <a:p>
                      <a:pPr algn="l">
                        <a:lnSpc>
                          <a:spcPct val="110000"/>
                        </a:lnSpc>
                        <a:spcAft>
                          <a:spcPts val="0"/>
                        </a:spcAft>
                      </a:pPr>
                      <a:endParaRPr lang="en-GB" sz="12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vert="vert270"/>
                </a:tc>
                <a:tc>
                  <a:txBody>
                    <a:bodyPr/>
                    <a:lstStyle/>
                    <a:p>
                      <a:pPr algn="l">
                        <a:lnSpc>
                          <a:spcPct val="110000"/>
                        </a:lnSpc>
                        <a:spcAft>
                          <a:spcPts val="0"/>
                        </a:spcAft>
                      </a:pPr>
                      <a:r>
                        <a:rPr lang="en-GB" sz="1200" dirty="0">
                          <a:effectLst/>
                        </a:rPr>
                        <a:t>Veto rights</a:t>
                      </a:r>
                      <a:endParaRPr lang="en-GB" sz="12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10000"/>
                        </a:lnSpc>
                        <a:spcAft>
                          <a:spcPts val="0"/>
                        </a:spcAft>
                      </a:pPr>
                      <a:r>
                        <a:rPr lang="en-GB" sz="1200">
                          <a:effectLst/>
                        </a:rPr>
                        <a:t>RP Group leader</a:t>
                      </a:r>
                      <a:endParaRPr lang="en-GB" sz="12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10000"/>
                        </a:lnSpc>
                        <a:spcAft>
                          <a:spcPts val="0"/>
                        </a:spcAft>
                      </a:pPr>
                      <a:r>
                        <a:rPr lang="en-GB" sz="1200">
                          <a:effectLst/>
                        </a:rPr>
                        <a:t>Leader of the HSE unit</a:t>
                      </a:r>
                      <a:endParaRPr lang="en-GB" sz="12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10000"/>
                        </a:lnSpc>
                        <a:spcAft>
                          <a:spcPts val="0"/>
                        </a:spcAft>
                      </a:pPr>
                      <a:r>
                        <a:rPr lang="en-GB" sz="1200" dirty="0">
                          <a:effectLst/>
                        </a:rPr>
                        <a:t>Director General</a:t>
                      </a:r>
                      <a:endParaRPr lang="en-GB" sz="12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924709227"/>
                  </a:ext>
                </a:extLst>
              </a:tr>
              <a:tr h="538755">
                <a:tc rowSpan="3">
                  <a:txBody>
                    <a:bodyPr/>
                    <a:lstStyle/>
                    <a:p>
                      <a:pPr marL="71755" marR="71755" algn="ctr">
                        <a:lnSpc>
                          <a:spcPct val="110000"/>
                        </a:lnSpc>
                        <a:spcAft>
                          <a:spcPts val="0"/>
                        </a:spcAft>
                      </a:pPr>
                      <a:r>
                        <a:rPr lang="en-GB" sz="1200" dirty="0">
                          <a:effectLst/>
                        </a:rPr>
                        <a:t>Follow up</a:t>
                      </a:r>
                      <a:endParaRPr lang="en-GB" sz="12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vert="vert270"/>
                </a:tc>
                <a:tc>
                  <a:txBody>
                    <a:bodyPr/>
                    <a:lstStyle/>
                    <a:p>
                      <a:pPr algn="l">
                        <a:lnSpc>
                          <a:spcPct val="110000"/>
                        </a:lnSpc>
                        <a:spcAft>
                          <a:spcPts val="0"/>
                        </a:spcAft>
                      </a:pPr>
                      <a:r>
                        <a:rPr lang="fr-CH" sz="1200" dirty="0" smtClean="0">
                          <a:effectLst/>
                          <a:latin typeface="+mn-lt"/>
                          <a:ea typeface="+mn-ea"/>
                          <a:cs typeface="+mn-cs"/>
                        </a:rPr>
                        <a:t>Feedback</a:t>
                      </a:r>
                      <a:endParaRPr lang="en-GB" sz="12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10000"/>
                        </a:lnSpc>
                        <a:spcAft>
                          <a:spcPts val="0"/>
                        </a:spcAft>
                      </a:pPr>
                      <a:r>
                        <a:rPr lang="en-GB" sz="1200" b="1" dirty="0">
                          <a:effectLst/>
                        </a:rPr>
                        <a:t>Optional</a:t>
                      </a:r>
                    </a:p>
                    <a:p>
                      <a:pPr algn="l">
                        <a:lnSpc>
                          <a:spcPct val="110000"/>
                        </a:lnSpc>
                        <a:spcAft>
                          <a:spcPts val="0"/>
                        </a:spcAft>
                      </a:pPr>
                      <a:r>
                        <a:rPr lang="en-GB" sz="1200" dirty="0">
                          <a:effectLst/>
                        </a:rPr>
                        <a:t>RSSO</a:t>
                      </a:r>
                      <a:endParaRPr lang="en-GB" sz="12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10000"/>
                        </a:lnSpc>
                        <a:spcAft>
                          <a:spcPts val="0"/>
                        </a:spcAft>
                      </a:pPr>
                      <a:r>
                        <a:rPr lang="en-GB" sz="1200" b="1" dirty="0">
                          <a:effectLst/>
                        </a:rPr>
                        <a:t>Mandatory</a:t>
                      </a:r>
                    </a:p>
                    <a:p>
                      <a:pPr algn="l">
                        <a:lnSpc>
                          <a:spcPct val="110000"/>
                        </a:lnSpc>
                        <a:spcAft>
                          <a:spcPts val="0"/>
                        </a:spcAft>
                      </a:pPr>
                      <a:r>
                        <a:rPr lang="en-GB" sz="1200" dirty="0">
                          <a:effectLst/>
                        </a:rPr>
                        <a:t>RP and RSSO</a:t>
                      </a:r>
                      <a:endParaRPr lang="en-GB" sz="12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10000"/>
                        </a:lnSpc>
                        <a:spcAft>
                          <a:spcPts val="0"/>
                        </a:spcAft>
                      </a:pPr>
                      <a:r>
                        <a:rPr lang="en-GB" sz="1200" b="1" dirty="0">
                          <a:effectLst/>
                        </a:rPr>
                        <a:t>Mandatory</a:t>
                      </a:r>
                    </a:p>
                    <a:p>
                      <a:pPr algn="l">
                        <a:lnSpc>
                          <a:spcPct val="110000"/>
                        </a:lnSpc>
                        <a:spcAft>
                          <a:spcPts val="0"/>
                        </a:spcAft>
                      </a:pPr>
                      <a:r>
                        <a:rPr lang="en-GB" sz="1200" dirty="0">
                          <a:effectLst/>
                        </a:rPr>
                        <a:t>RSO and RP and intervention supervisor</a:t>
                      </a:r>
                      <a:endParaRPr lang="en-GB" sz="12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202990371"/>
                  </a:ext>
                </a:extLst>
              </a:tr>
              <a:tr h="213383">
                <a:tc vMerge="1">
                  <a:txBody>
                    <a:bodyPr/>
                    <a:lstStyle/>
                    <a:p>
                      <a:endParaRPr lang="en-GB"/>
                    </a:p>
                  </a:txBody>
                  <a:tcPr/>
                </a:tc>
                <a:tc>
                  <a:txBody>
                    <a:bodyPr/>
                    <a:lstStyle/>
                    <a:p>
                      <a:pPr algn="l">
                        <a:lnSpc>
                          <a:spcPct val="110000"/>
                        </a:lnSpc>
                        <a:spcAft>
                          <a:spcPts val="0"/>
                        </a:spcAft>
                      </a:pPr>
                      <a:r>
                        <a:rPr lang="en-GB" sz="1200">
                          <a:effectLst/>
                        </a:rPr>
                        <a:t>Closure of WDP</a:t>
                      </a:r>
                      <a:endParaRPr lang="en-GB" sz="12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10000"/>
                        </a:lnSpc>
                        <a:spcAft>
                          <a:spcPts val="0"/>
                        </a:spcAft>
                      </a:pPr>
                      <a:r>
                        <a:rPr lang="en-GB" sz="1200" b="1" dirty="0">
                          <a:effectLst/>
                        </a:rPr>
                        <a:t>Optional</a:t>
                      </a:r>
                      <a:r>
                        <a:rPr lang="en-GB" sz="1200" dirty="0">
                          <a:effectLst/>
                        </a:rPr>
                        <a:t>: RSSO</a:t>
                      </a:r>
                      <a:endParaRPr lang="en-GB" sz="12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10000"/>
                        </a:lnSpc>
                        <a:spcAft>
                          <a:spcPts val="0"/>
                        </a:spcAft>
                      </a:pPr>
                      <a:r>
                        <a:rPr lang="en-GB" sz="1200" b="1" dirty="0">
                          <a:effectLst/>
                        </a:rPr>
                        <a:t>Mandatory</a:t>
                      </a:r>
                      <a:r>
                        <a:rPr lang="en-GB" sz="1200" dirty="0">
                          <a:effectLst/>
                        </a:rPr>
                        <a:t>: RP</a:t>
                      </a:r>
                      <a:endParaRPr lang="en-GB" sz="12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10000"/>
                        </a:lnSpc>
                        <a:spcAft>
                          <a:spcPts val="0"/>
                        </a:spcAft>
                      </a:pPr>
                      <a:r>
                        <a:rPr lang="en-GB" sz="1200" b="1" dirty="0">
                          <a:effectLst/>
                        </a:rPr>
                        <a:t>Mandatory</a:t>
                      </a:r>
                      <a:r>
                        <a:rPr lang="en-GB" sz="1200" dirty="0">
                          <a:effectLst/>
                        </a:rPr>
                        <a:t>: RP</a:t>
                      </a:r>
                      <a:endParaRPr lang="en-GB" sz="12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816243224"/>
                  </a:ext>
                </a:extLst>
              </a:tr>
              <a:tr h="354214">
                <a:tc vMerge="1">
                  <a:txBody>
                    <a:bodyPr/>
                    <a:lstStyle/>
                    <a:p>
                      <a:endParaRPr lang="en-GB"/>
                    </a:p>
                  </a:txBody>
                  <a:tcPr/>
                </a:tc>
                <a:tc>
                  <a:txBody>
                    <a:bodyPr/>
                    <a:lstStyle/>
                    <a:p>
                      <a:pPr algn="l">
                        <a:lnSpc>
                          <a:spcPct val="110000"/>
                        </a:lnSpc>
                        <a:spcAft>
                          <a:spcPts val="0"/>
                        </a:spcAft>
                      </a:pPr>
                      <a:r>
                        <a:rPr lang="en-GB" sz="1200">
                          <a:effectLst/>
                        </a:rPr>
                        <a:t>Closure of intervention (DIMR)</a:t>
                      </a:r>
                      <a:endParaRPr lang="en-GB" sz="12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10000"/>
                        </a:lnSpc>
                        <a:spcAft>
                          <a:spcPts val="0"/>
                        </a:spcAft>
                      </a:pPr>
                      <a:r>
                        <a:rPr lang="en-GB" sz="1200" dirty="0">
                          <a:effectLst/>
                        </a:rPr>
                        <a:t>RSSO</a:t>
                      </a:r>
                      <a:endParaRPr lang="en-GB" sz="12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10000"/>
                        </a:lnSpc>
                        <a:spcAft>
                          <a:spcPts val="0"/>
                        </a:spcAft>
                      </a:pPr>
                      <a:r>
                        <a:rPr lang="en-GB" sz="1200">
                          <a:effectLst/>
                        </a:rPr>
                        <a:t>RSO</a:t>
                      </a:r>
                      <a:endParaRPr lang="en-GB" sz="12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10000"/>
                        </a:lnSpc>
                        <a:spcAft>
                          <a:spcPts val="0"/>
                        </a:spcAft>
                      </a:pPr>
                      <a:r>
                        <a:rPr lang="en-GB" sz="1200">
                          <a:effectLst/>
                        </a:rPr>
                        <a:t>ALARA‐committee responsible</a:t>
                      </a:r>
                      <a:endParaRPr lang="en-GB" sz="12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637918545"/>
                  </a:ext>
                </a:extLst>
              </a:tr>
              <a:tr h="354214">
                <a:tc gridSpan="2">
                  <a:txBody>
                    <a:bodyPr/>
                    <a:lstStyle/>
                    <a:p>
                      <a:pPr algn="l">
                        <a:lnSpc>
                          <a:spcPct val="110000"/>
                        </a:lnSpc>
                        <a:spcAft>
                          <a:spcPts val="0"/>
                        </a:spcAft>
                      </a:pPr>
                      <a:r>
                        <a:rPr lang="en-GB" sz="1200">
                          <a:effectLst/>
                        </a:rPr>
                        <a:t>Controls</a:t>
                      </a:r>
                      <a:endParaRPr lang="en-GB" sz="12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en-GB"/>
                    </a:p>
                  </a:txBody>
                  <a:tcPr/>
                </a:tc>
                <a:tc>
                  <a:txBody>
                    <a:bodyPr/>
                    <a:lstStyle/>
                    <a:p>
                      <a:pPr algn="l">
                        <a:lnSpc>
                          <a:spcPct val="110000"/>
                        </a:lnSpc>
                        <a:spcAft>
                          <a:spcPts val="0"/>
                        </a:spcAft>
                      </a:pPr>
                      <a:r>
                        <a:rPr lang="en-GB" sz="1200" b="1" dirty="0">
                          <a:effectLst/>
                        </a:rPr>
                        <a:t>Optional</a:t>
                      </a:r>
                    </a:p>
                    <a:p>
                      <a:pPr algn="l">
                        <a:lnSpc>
                          <a:spcPct val="110000"/>
                        </a:lnSpc>
                        <a:spcAft>
                          <a:spcPts val="0"/>
                        </a:spcAft>
                      </a:pPr>
                      <a:r>
                        <a:rPr lang="en-GB" sz="1200" dirty="0">
                          <a:effectLst/>
                        </a:rPr>
                        <a:t>RSSO</a:t>
                      </a:r>
                      <a:endParaRPr lang="en-GB" sz="12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10000"/>
                        </a:lnSpc>
                        <a:spcAft>
                          <a:spcPts val="0"/>
                        </a:spcAft>
                      </a:pPr>
                      <a:r>
                        <a:rPr lang="en-GB" sz="1200" b="1" dirty="0">
                          <a:effectLst/>
                        </a:rPr>
                        <a:t>Mandatory</a:t>
                      </a:r>
                    </a:p>
                    <a:p>
                      <a:pPr algn="l">
                        <a:lnSpc>
                          <a:spcPct val="110000"/>
                        </a:lnSpc>
                        <a:spcAft>
                          <a:spcPts val="0"/>
                        </a:spcAft>
                      </a:pPr>
                      <a:r>
                        <a:rPr lang="en-GB" sz="1200" dirty="0">
                          <a:effectLst/>
                        </a:rPr>
                        <a:t>RSSO</a:t>
                      </a:r>
                      <a:endParaRPr lang="en-GB" sz="12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10000"/>
                        </a:lnSpc>
                        <a:spcAft>
                          <a:spcPts val="0"/>
                        </a:spcAft>
                      </a:pPr>
                      <a:r>
                        <a:rPr lang="en-GB" sz="1200" b="1" dirty="0">
                          <a:effectLst/>
                        </a:rPr>
                        <a:t>Mandatory</a:t>
                      </a:r>
                    </a:p>
                    <a:p>
                      <a:pPr algn="l">
                        <a:lnSpc>
                          <a:spcPct val="110000"/>
                        </a:lnSpc>
                        <a:spcAft>
                          <a:spcPts val="0"/>
                        </a:spcAft>
                      </a:pPr>
                      <a:r>
                        <a:rPr lang="en-GB" sz="1200" dirty="0">
                          <a:effectLst/>
                        </a:rPr>
                        <a:t>RP and RSO</a:t>
                      </a:r>
                      <a:endParaRPr lang="en-GB" sz="12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55373957"/>
                  </a:ext>
                </a:extLst>
              </a:tr>
            </a:tbl>
          </a:graphicData>
        </a:graphic>
      </p:graphicFrame>
      <p:sp>
        <p:nvSpPr>
          <p:cNvPr id="19" name="Rectangle 4"/>
          <p:cNvSpPr>
            <a:spLocks noChangeArrowheads="1"/>
          </p:cNvSpPr>
          <p:nvPr/>
        </p:nvSpPr>
        <p:spPr bwMode="auto">
          <a:xfrm>
            <a:off x="3118794" y="192290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800" b="0" i="0" u="none" strike="noStrike" cap="none" normalizeH="0" baseline="0" smtClean="0">
                <a:ln>
                  <a:noFill/>
                </a:ln>
                <a:solidFill>
                  <a:schemeClr val="tx1"/>
                </a:solidFill>
                <a:effectLst/>
                <a:latin typeface="Arial" panose="020B0604020202020204" pitchFamily="34" charset="0"/>
              </a:rPr>
              <a:t/>
            </a:r>
            <a:br>
              <a:rPr kumimoji="0" lang="en-GB" altLang="en-US" sz="1800" b="0" i="0" u="none" strike="noStrike" cap="none" normalizeH="0" baseline="0" smtClean="0">
                <a:ln>
                  <a:noFill/>
                </a:ln>
                <a:solidFill>
                  <a:schemeClr val="tx1"/>
                </a:solidFill>
                <a:effectLst/>
                <a:latin typeface="Arial" panose="020B0604020202020204" pitchFamily="34" charset="0"/>
              </a:rPr>
            </a:br>
            <a:endParaRPr kumimoji="0" lang="en-GB" altLang="en-US" sz="1800" b="0" i="0" u="none" strike="noStrike" cap="none" normalizeH="0" baseline="0" smtClean="0">
              <a:ln>
                <a:noFill/>
              </a:ln>
              <a:solidFill>
                <a:schemeClr val="tx1"/>
              </a:solidFill>
              <a:effectLst/>
              <a:latin typeface="Arial" panose="020B0604020202020204" pitchFamily="34" charset="0"/>
            </a:endParaRPr>
          </a:p>
        </p:txBody>
      </p:sp>
      <p:sp>
        <p:nvSpPr>
          <p:cNvPr id="22" name="Rectangle 21"/>
          <p:cNvSpPr/>
          <p:nvPr/>
        </p:nvSpPr>
        <p:spPr>
          <a:xfrm>
            <a:off x="9712682" y="1469966"/>
            <a:ext cx="2276929" cy="4315027"/>
          </a:xfrm>
          <a:prstGeom prst="rect">
            <a:avLst/>
          </a:prstGeom>
        </p:spPr>
        <p:txBody>
          <a:bodyPr wrap="square">
            <a:spAutoFit/>
          </a:bodyPr>
          <a:lstStyle/>
          <a:p>
            <a:pPr>
              <a:lnSpc>
                <a:spcPct val="110000"/>
              </a:lnSpc>
              <a:spcAft>
                <a:spcPts val="600"/>
              </a:spcAft>
            </a:pPr>
            <a:r>
              <a:rPr lang="en-GB" sz="1400" b="1" i="1" dirty="0" smtClean="0"/>
              <a:t>ACRONYMS :</a:t>
            </a:r>
            <a:endParaRPr lang="fr-FR" sz="1400" b="1" i="1" dirty="0" smtClean="0">
              <a:latin typeface="Verdana" panose="020B0604030504040204" pitchFamily="34" charset="0"/>
              <a:ea typeface="Times New Roman" panose="02020603050405020304" pitchFamily="18" charset="0"/>
              <a:cs typeface="Calibri" panose="020F0502020204030204" pitchFamily="34" charset="0"/>
            </a:endParaRPr>
          </a:p>
          <a:p>
            <a:pPr>
              <a:lnSpc>
                <a:spcPct val="110000"/>
              </a:lnSpc>
              <a:spcAft>
                <a:spcPts val="600"/>
              </a:spcAft>
            </a:pPr>
            <a:r>
              <a:rPr lang="fr-FR" sz="1000" b="1" i="1" dirty="0" smtClean="0">
                <a:latin typeface="Verdana" panose="020B0604030504040204" pitchFamily="34" charset="0"/>
                <a:ea typeface="Times New Roman" panose="02020603050405020304" pitchFamily="18" charset="0"/>
                <a:cs typeface="Calibri" panose="020F0502020204030204" pitchFamily="34" charset="0"/>
              </a:rPr>
              <a:t>DIMR</a:t>
            </a:r>
            <a:r>
              <a:rPr lang="fr-FR" sz="1000" i="1" dirty="0" smtClean="0">
                <a:latin typeface="Verdana" panose="020B0604030504040204" pitchFamily="34" charset="0"/>
                <a:ea typeface="Times New Roman" panose="02020603050405020304" pitchFamily="18" charset="0"/>
                <a:cs typeface="Calibri" panose="020F0502020204030204" pitchFamily="34" charset="0"/>
              </a:rPr>
              <a:t>: Dossier d’Intervention en Milieu Radioactif (English: RWP)</a:t>
            </a:r>
            <a:endParaRPr lang="en-GB" sz="1000" i="1" dirty="0" smtClean="0">
              <a:latin typeface="Tahoma" panose="020B0604030504040204" pitchFamily="34" charset="0"/>
              <a:ea typeface="Times New Roman" panose="02020603050405020304" pitchFamily="18" charset="0"/>
              <a:cs typeface="Times New Roman" panose="02020603050405020304" pitchFamily="18" charset="0"/>
            </a:endParaRPr>
          </a:p>
          <a:p>
            <a:pPr>
              <a:lnSpc>
                <a:spcPct val="110000"/>
              </a:lnSpc>
              <a:spcAft>
                <a:spcPts val="600"/>
              </a:spcAft>
            </a:pPr>
            <a:r>
              <a:rPr lang="en-GB" sz="1000" b="1" i="1" dirty="0" smtClean="0">
                <a:latin typeface="Verdana" panose="020B0604030504040204" pitchFamily="34" charset="0"/>
                <a:ea typeface="Times New Roman" panose="02020603050405020304" pitchFamily="18" charset="0"/>
                <a:cs typeface="Calibri" panose="020F0502020204030204" pitchFamily="34" charset="0"/>
              </a:rPr>
              <a:t>IMPACT</a:t>
            </a:r>
            <a:r>
              <a:rPr lang="en-GB" sz="1000" b="1" i="1" dirty="0">
                <a:latin typeface="Verdana" panose="020B0604030504040204" pitchFamily="34" charset="0"/>
                <a:ea typeface="Times New Roman" panose="02020603050405020304" pitchFamily="18" charset="0"/>
                <a:cs typeface="Calibri" panose="020F0502020204030204" pitchFamily="34" charset="0"/>
              </a:rPr>
              <a:t>: </a:t>
            </a:r>
            <a:r>
              <a:rPr lang="en-GB" sz="1000" i="1" dirty="0">
                <a:latin typeface="Verdana" panose="020B0604030504040204" pitchFamily="34" charset="0"/>
                <a:ea typeface="Times New Roman" panose="02020603050405020304" pitchFamily="18" charset="0"/>
                <a:cs typeface="Calibri" panose="020F0502020204030204" pitchFamily="34" charset="0"/>
              </a:rPr>
              <a:t>Intervention Management Planning &amp; Activity Coordination Tool</a:t>
            </a:r>
            <a:endParaRPr lang="en-GB" sz="1000" i="1" dirty="0">
              <a:latin typeface="Tahoma" panose="020B0604030504040204" pitchFamily="34" charset="0"/>
              <a:ea typeface="Times New Roman" panose="02020603050405020304" pitchFamily="18" charset="0"/>
              <a:cs typeface="Times New Roman" panose="02020603050405020304" pitchFamily="18" charset="0"/>
            </a:endParaRPr>
          </a:p>
          <a:p>
            <a:pPr>
              <a:lnSpc>
                <a:spcPct val="110000"/>
              </a:lnSpc>
              <a:spcAft>
                <a:spcPts val="600"/>
              </a:spcAft>
            </a:pPr>
            <a:r>
              <a:rPr lang="fr-FR" sz="1000" b="1" i="1" dirty="0" smtClean="0">
                <a:latin typeface="Verdana" panose="020B0604030504040204" pitchFamily="34" charset="0"/>
                <a:ea typeface="Times New Roman" panose="02020603050405020304" pitchFamily="18" charset="0"/>
                <a:cs typeface="Calibri" panose="020F0502020204030204" pitchFamily="34" charset="0"/>
              </a:rPr>
              <a:t>PCR</a:t>
            </a:r>
            <a:r>
              <a:rPr lang="fr-FR" sz="1000" b="1" i="1" dirty="0">
                <a:latin typeface="Verdana" panose="020B0604030504040204" pitchFamily="34" charset="0"/>
                <a:ea typeface="Times New Roman" panose="02020603050405020304" pitchFamily="18" charset="0"/>
                <a:cs typeface="Calibri" panose="020F0502020204030204" pitchFamily="34" charset="0"/>
              </a:rPr>
              <a:t>:</a:t>
            </a:r>
            <a:r>
              <a:rPr lang="fr-FR" sz="1000" i="1" dirty="0">
                <a:latin typeface="Verdana" panose="020B0604030504040204" pitchFamily="34" charset="0"/>
                <a:ea typeface="Times New Roman" panose="02020603050405020304" pitchFamily="18" charset="0"/>
                <a:cs typeface="Calibri" panose="020F0502020204030204" pitchFamily="34" charset="0"/>
              </a:rPr>
              <a:t> Personnes compétentes en radioprotection</a:t>
            </a:r>
            <a:endParaRPr lang="en-GB" sz="1000" i="1" dirty="0">
              <a:latin typeface="Tahoma" panose="020B0604030504040204" pitchFamily="34" charset="0"/>
              <a:ea typeface="Times New Roman" panose="02020603050405020304" pitchFamily="18" charset="0"/>
              <a:cs typeface="Times New Roman" panose="02020603050405020304" pitchFamily="18" charset="0"/>
            </a:endParaRPr>
          </a:p>
          <a:p>
            <a:pPr>
              <a:lnSpc>
                <a:spcPct val="110000"/>
              </a:lnSpc>
              <a:spcAft>
                <a:spcPts val="600"/>
              </a:spcAft>
            </a:pPr>
            <a:r>
              <a:rPr lang="fr-FR" sz="1000" b="1" i="1" dirty="0">
                <a:latin typeface="Verdana" panose="020B0604030504040204" pitchFamily="34" charset="0"/>
                <a:ea typeface="Times New Roman" panose="02020603050405020304" pitchFamily="18" charset="0"/>
                <a:cs typeface="Calibri" panose="020F0502020204030204" pitchFamily="34" charset="0"/>
              </a:rPr>
              <a:t>RP: </a:t>
            </a:r>
            <a:r>
              <a:rPr lang="fr-FR" sz="1000" i="1" dirty="0">
                <a:latin typeface="Verdana" panose="020B0604030504040204" pitchFamily="34" charset="0"/>
                <a:ea typeface="Times New Roman" panose="02020603050405020304" pitchFamily="18" charset="0"/>
                <a:cs typeface="Calibri" panose="020F0502020204030204" pitchFamily="34" charset="0"/>
              </a:rPr>
              <a:t>Radiation Protection</a:t>
            </a:r>
            <a:endParaRPr lang="en-GB" sz="1000" i="1" dirty="0">
              <a:latin typeface="Tahoma" panose="020B0604030504040204" pitchFamily="34" charset="0"/>
              <a:ea typeface="Times New Roman" panose="02020603050405020304" pitchFamily="18" charset="0"/>
              <a:cs typeface="Times New Roman" panose="02020603050405020304" pitchFamily="18" charset="0"/>
            </a:endParaRPr>
          </a:p>
          <a:p>
            <a:pPr>
              <a:lnSpc>
                <a:spcPct val="110000"/>
              </a:lnSpc>
              <a:spcAft>
                <a:spcPts val="600"/>
              </a:spcAft>
            </a:pPr>
            <a:r>
              <a:rPr lang="en-GB" sz="1000" b="1" i="1" dirty="0">
                <a:latin typeface="Verdana" panose="020B0604030504040204" pitchFamily="34" charset="0"/>
                <a:ea typeface="Times New Roman" panose="02020603050405020304" pitchFamily="18" charset="0"/>
                <a:cs typeface="Calibri" panose="020F0502020204030204" pitchFamily="34" charset="0"/>
              </a:rPr>
              <a:t>RPE:</a:t>
            </a:r>
            <a:r>
              <a:rPr lang="en-GB" sz="1000" i="1" dirty="0">
                <a:latin typeface="Verdana" panose="020B0604030504040204" pitchFamily="34" charset="0"/>
                <a:ea typeface="Times New Roman" panose="02020603050405020304" pitchFamily="18" charset="0"/>
                <a:cs typeface="Calibri" panose="020F0502020204030204" pitchFamily="34" charset="0"/>
              </a:rPr>
              <a:t> Radiation Protection Expert</a:t>
            </a:r>
            <a:endParaRPr lang="en-GB" sz="1000" i="1" dirty="0">
              <a:latin typeface="Tahoma" panose="020B0604030504040204" pitchFamily="34" charset="0"/>
              <a:ea typeface="Times New Roman" panose="02020603050405020304" pitchFamily="18" charset="0"/>
              <a:cs typeface="Times New Roman" panose="02020603050405020304" pitchFamily="18" charset="0"/>
            </a:endParaRPr>
          </a:p>
          <a:p>
            <a:pPr>
              <a:lnSpc>
                <a:spcPct val="110000"/>
              </a:lnSpc>
              <a:spcAft>
                <a:spcPts val="600"/>
              </a:spcAft>
            </a:pPr>
            <a:r>
              <a:rPr lang="en-GB" sz="1000" b="1" i="1" dirty="0">
                <a:latin typeface="Verdana" panose="020B0604030504040204" pitchFamily="34" charset="0"/>
                <a:ea typeface="Times New Roman" panose="02020603050405020304" pitchFamily="18" charset="0"/>
                <a:cs typeface="Calibri" panose="020F0502020204030204" pitchFamily="34" charset="0"/>
              </a:rPr>
              <a:t>RPO</a:t>
            </a:r>
            <a:r>
              <a:rPr lang="en-GB" sz="1000" i="1" dirty="0">
                <a:latin typeface="Verdana" panose="020B0604030504040204" pitchFamily="34" charset="0"/>
                <a:ea typeface="Times New Roman" panose="02020603050405020304" pitchFamily="18" charset="0"/>
                <a:cs typeface="Calibri" panose="020F0502020204030204" pitchFamily="34" charset="0"/>
              </a:rPr>
              <a:t>: Radiation Protection Officer</a:t>
            </a:r>
            <a:endParaRPr lang="en-GB" sz="1000" i="1" dirty="0">
              <a:latin typeface="Tahoma" panose="020B0604030504040204" pitchFamily="34" charset="0"/>
              <a:ea typeface="Times New Roman" panose="02020603050405020304" pitchFamily="18" charset="0"/>
              <a:cs typeface="Times New Roman" panose="02020603050405020304" pitchFamily="18" charset="0"/>
            </a:endParaRPr>
          </a:p>
          <a:p>
            <a:pPr>
              <a:lnSpc>
                <a:spcPct val="110000"/>
              </a:lnSpc>
              <a:spcAft>
                <a:spcPts val="600"/>
              </a:spcAft>
            </a:pPr>
            <a:r>
              <a:rPr lang="en-GB" sz="1000" b="1" i="1" dirty="0">
                <a:latin typeface="Verdana" panose="020B0604030504040204" pitchFamily="34" charset="0"/>
                <a:ea typeface="Times New Roman" panose="02020603050405020304" pitchFamily="18" charset="0"/>
                <a:cs typeface="Calibri" panose="020F0502020204030204" pitchFamily="34" charset="0"/>
              </a:rPr>
              <a:t>RSO</a:t>
            </a:r>
            <a:r>
              <a:rPr lang="en-GB" sz="1000" i="1" dirty="0">
                <a:latin typeface="Verdana" panose="020B0604030504040204" pitchFamily="34" charset="0"/>
                <a:ea typeface="Times New Roman" panose="02020603050405020304" pitchFamily="18" charset="0"/>
                <a:cs typeface="Calibri" panose="020F0502020204030204" pitchFamily="34" charset="0"/>
              </a:rPr>
              <a:t>: Radiation Safety Officer</a:t>
            </a:r>
            <a:endParaRPr lang="en-GB" sz="1000" i="1" dirty="0">
              <a:latin typeface="Tahoma" panose="020B0604030504040204" pitchFamily="34" charset="0"/>
              <a:ea typeface="Times New Roman" panose="02020603050405020304" pitchFamily="18" charset="0"/>
              <a:cs typeface="Times New Roman" panose="02020603050405020304" pitchFamily="18" charset="0"/>
            </a:endParaRPr>
          </a:p>
          <a:p>
            <a:pPr>
              <a:lnSpc>
                <a:spcPct val="110000"/>
              </a:lnSpc>
              <a:spcAft>
                <a:spcPts val="600"/>
              </a:spcAft>
            </a:pPr>
            <a:r>
              <a:rPr lang="en-GB" sz="1000" b="1" i="1" dirty="0" smtClean="0">
                <a:latin typeface="Verdana" panose="020B0604030504040204" pitchFamily="34" charset="0"/>
                <a:ea typeface="Times New Roman" panose="02020603050405020304" pitchFamily="18" charset="0"/>
                <a:cs typeface="Calibri" panose="020F0502020204030204" pitchFamily="34" charset="0"/>
              </a:rPr>
              <a:t>RSSO</a:t>
            </a:r>
            <a:r>
              <a:rPr lang="en-GB" sz="1000" b="1" i="1" dirty="0">
                <a:latin typeface="Verdana" panose="020B0604030504040204" pitchFamily="34" charset="0"/>
                <a:ea typeface="Times New Roman" panose="02020603050405020304" pitchFamily="18" charset="0"/>
                <a:cs typeface="Calibri" panose="020F0502020204030204" pitchFamily="34" charset="0"/>
              </a:rPr>
              <a:t>:</a:t>
            </a:r>
            <a:r>
              <a:rPr lang="en-GB" sz="1000" i="1" dirty="0">
                <a:latin typeface="Verdana" panose="020B0604030504040204" pitchFamily="34" charset="0"/>
                <a:ea typeface="Times New Roman" panose="02020603050405020304" pitchFamily="18" charset="0"/>
                <a:cs typeface="Calibri" panose="020F0502020204030204" pitchFamily="34" charset="0"/>
              </a:rPr>
              <a:t> Radiation Safety Support Officer</a:t>
            </a:r>
            <a:endParaRPr lang="en-GB" sz="1000" i="1" dirty="0">
              <a:latin typeface="Tahoma" panose="020B0604030504040204" pitchFamily="34" charset="0"/>
              <a:ea typeface="Times New Roman" panose="02020603050405020304" pitchFamily="18" charset="0"/>
              <a:cs typeface="Times New Roman" panose="02020603050405020304" pitchFamily="18" charset="0"/>
            </a:endParaRPr>
          </a:p>
          <a:p>
            <a:pPr>
              <a:lnSpc>
                <a:spcPct val="110000"/>
              </a:lnSpc>
              <a:spcAft>
                <a:spcPts val="600"/>
              </a:spcAft>
            </a:pPr>
            <a:r>
              <a:rPr lang="en-GB" sz="1000" b="1" i="1" dirty="0">
                <a:latin typeface="Verdana" panose="020B0604030504040204" pitchFamily="34" charset="0"/>
                <a:ea typeface="Times New Roman" panose="02020603050405020304" pitchFamily="18" charset="0"/>
                <a:cs typeface="Calibri" panose="020F0502020204030204" pitchFamily="34" charset="0"/>
              </a:rPr>
              <a:t>RWP</a:t>
            </a:r>
            <a:r>
              <a:rPr lang="en-GB" sz="1000" i="1" dirty="0">
                <a:latin typeface="Verdana" panose="020B0604030504040204" pitchFamily="34" charset="0"/>
                <a:ea typeface="Times New Roman" panose="02020603050405020304" pitchFamily="18" charset="0"/>
                <a:cs typeface="Calibri" panose="020F0502020204030204" pitchFamily="34" charset="0"/>
              </a:rPr>
              <a:t>: Radiological Work Permit (French: DIMR)</a:t>
            </a:r>
            <a:endParaRPr lang="en-GB" sz="1000" i="1" dirty="0">
              <a:latin typeface="Tahoma" panose="020B0604030504040204" pitchFamily="34" charset="0"/>
              <a:ea typeface="Times New Roman" panose="02020603050405020304" pitchFamily="18" charset="0"/>
              <a:cs typeface="Times New Roman" panose="02020603050405020304" pitchFamily="18" charset="0"/>
            </a:endParaRPr>
          </a:p>
          <a:p>
            <a:pPr>
              <a:lnSpc>
                <a:spcPct val="110000"/>
              </a:lnSpc>
              <a:spcAft>
                <a:spcPts val="600"/>
              </a:spcAft>
            </a:pPr>
            <a:r>
              <a:rPr lang="en-GB" sz="1000" b="1" i="1" dirty="0">
                <a:latin typeface="Verdana" panose="020B0604030504040204" pitchFamily="34" charset="0"/>
                <a:ea typeface="Times New Roman" panose="02020603050405020304" pitchFamily="18" charset="0"/>
                <a:cs typeface="Calibri" panose="020F0502020204030204" pitchFamily="34" charset="0"/>
              </a:rPr>
              <a:t>WDP</a:t>
            </a:r>
            <a:r>
              <a:rPr lang="en-GB" sz="1000" i="1" dirty="0">
                <a:latin typeface="Verdana" panose="020B0604030504040204" pitchFamily="34" charset="0"/>
                <a:ea typeface="Times New Roman" panose="02020603050405020304" pitchFamily="18" charset="0"/>
                <a:cs typeface="Calibri" panose="020F0502020204030204" pitchFamily="34" charset="0"/>
              </a:rPr>
              <a:t>: Work and Dose Planning</a:t>
            </a:r>
            <a:endParaRPr lang="en-GB" sz="1000" i="1" dirty="0">
              <a:latin typeface="Tahoma" panose="020B0604030504040204" pitchFamily="34" charset="0"/>
              <a:ea typeface="Times New Roman" panose="02020603050405020304" pitchFamily="18" charset="0"/>
              <a:cs typeface="Times New Roman" panose="02020603050405020304" pitchFamily="18" charset="0"/>
            </a:endParaRPr>
          </a:p>
        </p:txBody>
      </p:sp>
      <p:sp>
        <p:nvSpPr>
          <p:cNvPr id="23" name="Rectangle 22"/>
          <p:cNvSpPr/>
          <p:nvPr/>
        </p:nvSpPr>
        <p:spPr>
          <a:xfrm>
            <a:off x="9313881" y="893987"/>
            <a:ext cx="2240742" cy="369332"/>
          </a:xfrm>
          <a:prstGeom prst="rect">
            <a:avLst/>
          </a:prstGeom>
        </p:spPr>
        <p:txBody>
          <a:bodyPr wrap="none">
            <a:spAutoFit/>
          </a:bodyPr>
          <a:lstStyle/>
          <a:p>
            <a:r>
              <a:rPr lang="en-GB" b="1" dirty="0">
                <a:solidFill>
                  <a:srgbClr val="FF0000"/>
                </a:solidFill>
              </a:rPr>
              <a:t>ALARA Committee</a:t>
            </a:r>
          </a:p>
        </p:txBody>
      </p:sp>
      <p:sp>
        <p:nvSpPr>
          <p:cNvPr id="24" name="Rounded Rectangle 23"/>
          <p:cNvSpPr/>
          <p:nvPr/>
        </p:nvSpPr>
        <p:spPr>
          <a:xfrm>
            <a:off x="7334683" y="1212344"/>
            <a:ext cx="2180020" cy="4801278"/>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6920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AC3A6-C01A-7141-8C86-E06734DAE894}"/>
              </a:ext>
            </a:extLst>
          </p:cNvPr>
          <p:cNvSpPr>
            <a:spLocks noGrp="1"/>
          </p:cNvSpPr>
          <p:nvPr>
            <p:ph type="title"/>
          </p:nvPr>
        </p:nvSpPr>
        <p:spPr/>
        <p:txBody>
          <a:bodyPr>
            <a:normAutofit fontScale="90000"/>
          </a:bodyPr>
          <a:lstStyle/>
          <a:p>
            <a:r>
              <a:rPr lang="en-GB" dirty="0"/>
              <a:t>The </a:t>
            </a:r>
            <a:r>
              <a:rPr lang="en-GB" b="1" dirty="0"/>
              <a:t>IMPACT</a:t>
            </a:r>
            <a:r>
              <a:rPr lang="en-GB" dirty="0"/>
              <a:t> tool (</a:t>
            </a:r>
            <a:r>
              <a:rPr lang="en-GB" b="1" dirty="0"/>
              <a:t>I</a:t>
            </a:r>
            <a:r>
              <a:rPr lang="en-GB" dirty="0"/>
              <a:t>ntervention </a:t>
            </a:r>
            <a:r>
              <a:rPr lang="en-GB" b="1" dirty="0"/>
              <a:t>M</a:t>
            </a:r>
            <a:r>
              <a:rPr lang="en-GB" dirty="0"/>
              <a:t>anagement </a:t>
            </a:r>
            <a:r>
              <a:rPr lang="en-GB" b="1" dirty="0"/>
              <a:t>P</a:t>
            </a:r>
            <a:r>
              <a:rPr lang="en-GB" dirty="0"/>
              <a:t>lanning &amp; </a:t>
            </a:r>
            <a:r>
              <a:rPr lang="en-GB" b="1" dirty="0"/>
              <a:t>A</a:t>
            </a:r>
            <a:r>
              <a:rPr lang="en-GB" dirty="0"/>
              <a:t>ctivity </a:t>
            </a:r>
            <a:r>
              <a:rPr lang="en-GB" b="1" dirty="0"/>
              <a:t>C</a:t>
            </a:r>
            <a:r>
              <a:rPr lang="en-GB" dirty="0"/>
              <a:t>oordination </a:t>
            </a:r>
            <a:r>
              <a:rPr lang="en-GB" b="1" dirty="0"/>
              <a:t>T</a:t>
            </a:r>
            <a:r>
              <a:rPr lang="en-GB" dirty="0"/>
              <a:t>ool)</a:t>
            </a:r>
          </a:p>
        </p:txBody>
      </p:sp>
      <p:sp>
        <p:nvSpPr>
          <p:cNvPr id="5" name="Date Placeholder 4">
            <a:extLst>
              <a:ext uri="{FF2B5EF4-FFF2-40B4-BE49-F238E27FC236}">
                <a16:creationId xmlns:a16="http://schemas.microsoft.com/office/drawing/2014/main" id="{27CA2553-37C8-E94E-BEB1-B10DA4019F39}"/>
              </a:ext>
            </a:extLst>
          </p:cNvPr>
          <p:cNvSpPr>
            <a:spLocks noGrp="1"/>
          </p:cNvSpPr>
          <p:nvPr>
            <p:ph type="dt" sz="half" idx="10"/>
          </p:nvPr>
        </p:nvSpPr>
        <p:spPr/>
        <p:txBody>
          <a:bodyPr/>
          <a:lstStyle/>
          <a:p>
            <a:r>
              <a:rPr lang="en-US" smtClean="0"/>
              <a:t>05 July 2022</a:t>
            </a:r>
            <a:endParaRPr lang="en-GB" dirty="0"/>
          </a:p>
        </p:txBody>
      </p:sp>
      <p:sp>
        <p:nvSpPr>
          <p:cNvPr id="6" name="Footer Placeholder 5">
            <a:extLst>
              <a:ext uri="{FF2B5EF4-FFF2-40B4-BE49-F238E27FC236}">
                <a16:creationId xmlns:a16="http://schemas.microsoft.com/office/drawing/2014/main" id="{96B51A2D-BA01-3F45-BA80-5E4719524E61}"/>
              </a:ext>
            </a:extLst>
          </p:cNvPr>
          <p:cNvSpPr>
            <a:spLocks noGrp="1"/>
          </p:cNvSpPr>
          <p:nvPr>
            <p:ph type="ftr" sz="quarter" idx="11"/>
          </p:nvPr>
        </p:nvSpPr>
        <p:spPr/>
        <p:txBody>
          <a:bodyPr/>
          <a:lstStyle/>
          <a:p>
            <a:r>
              <a:rPr lang="en-GB" smtClean="0"/>
              <a:t>CERN ALARA rule and dedicated RP computing tools </a:t>
            </a:r>
            <a:endParaRPr lang="en-GB" dirty="0"/>
          </a:p>
        </p:txBody>
      </p:sp>
      <p:sp>
        <p:nvSpPr>
          <p:cNvPr id="7" name="Slide Number Placeholder 6">
            <a:extLst>
              <a:ext uri="{FF2B5EF4-FFF2-40B4-BE49-F238E27FC236}">
                <a16:creationId xmlns:a16="http://schemas.microsoft.com/office/drawing/2014/main" id="{16ED9491-2A34-D34B-B85C-B163807E84D7}"/>
              </a:ext>
            </a:extLst>
          </p:cNvPr>
          <p:cNvSpPr>
            <a:spLocks noGrp="1"/>
          </p:cNvSpPr>
          <p:nvPr>
            <p:ph type="sldNum" sz="quarter" idx="12"/>
          </p:nvPr>
        </p:nvSpPr>
        <p:spPr/>
        <p:txBody>
          <a:bodyPr/>
          <a:lstStyle/>
          <a:p>
            <a:fld id="{BCD55979-00CC-4874-A80E-0959E76EB92F}" type="slidenum">
              <a:rPr lang="en-GB" smtClean="0"/>
              <a:t>11</a:t>
            </a:fld>
            <a:endParaRPr lang="en-GB" dirty="0"/>
          </a:p>
        </p:txBody>
      </p:sp>
      <p:sp>
        <p:nvSpPr>
          <p:cNvPr id="9" name="Content Placeholder 1">
            <a:extLst>
              <a:ext uri="{FF2B5EF4-FFF2-40B4-BE49-F238E27FC236}">
                <a16:creationId xmlns:a16="http://schemas.microsoft.com/office/drawing/2014/main" id="{CCD652C7-3DA1-4CB2-8EFC-4335A437D5F5}"/>
              </a:ext>
            </a:extLst>
          </p:cNvPr>
          <p:cNvSpPr>
            <a:spLocks noGrp="1"/>
          </p:cNvSpPr>
          <p:nvPr>
            <p:ph idx="1"/>
          </p:nvPr>
        </p:nvSpPr>
        <p:spPr>
          <a:xfrm>
            <a:off x="388534" y="1557317"/>
            <a:ext cx="6794792" cy="3943958"/>
          </a:xfrm>
        </p:spPr>
        <p:txBody>
          <a:bodyPr>
            <a:normAutofit fontScale="77500" lnSpcReduction="20000"/>
          </a:bodyPr>
          <a:lstStyle/>
          <a:p>
            <a:endParaRPr lang="fr-CH" dirty="0"/>
          </a:p>
          <a:p>
            <a:r>
              <a:rPr lang="en-GB" dirty="0"/>
              <a:t>IMPACT is a web-based tool:</a:t>
            </a:r>
          </a:p>
          <a:p>
            <a:endParaRPr lang="en-GB" dirty="0"/>
          </a:p>
          <a:p>
            <a:pPr lvl="1"/>
            <a:r>
              <a:rPr lang="en-US" dirty="0"/>
              <a:t>That must be used to </a:t>
            </a:r>
            <a:r>
              <a:rPr lang="en-US" dirty="0" smtClean="0"/>
              <a:t>declare and approve </a:t>
            </a:r>
            <a:r>
              <a:rPr lang="en-US" dirty="0"/>
              <a:t>the work activities </a:t>
            </a:r>
            <a:r>
              <a:rPr lang="en-US" dirty="0" smtClean="0"/>
              <a:t>with </a:t>
            </a:r>
            <a:r>
              <a:rPr lang="en-US" dirty="0"/>
              <a:t>the concerned coordination team </a:t>
            </a:r>
            <a:r>
              <a:rPr lang="en-US" dirty="0" smtClean="0"/>
              <a:t>and officer (Building safety officer, RP officer,…)</a:t>
            </a:r>
            <a:endParaRPr lang="en-US" dirty="0"/>
          </a:p>
          <a:p>
            <a:pPr lvl="1"/>
            <a:endParaRPr lang="en-US" dirty="0"/>
          </a:p>
          <a:p>
            <a:pPr lvl="1"/>
            <a:r>
              <a:rPr lang="en-US" dirty="0"/>
              <a:t>That can be used to prepare works and link all the safety related aspects in it </a:t>
            </a:r>
            <a:r>
              <a:rPr lang="en-US" dirty="0" smtClean="0"/>
              <a:t>(Work procedures, modus operandi, common safety visits, </a:t>
            </a:r>
            <a:r>
              <a:rPr lang="en-US" dirty="0"/>
              <a:t>Fire Permits, DIMRs, </a:t>
            </a:r>
            <a:r>
              <a:rPr lang="en-US" dirty="0" smtClean="0"/>
              <a:t>…)</a:t>
            </a:r>
            <a:endParaRPr lang="en-US" dirty="0"/>
          </a:p>
          <a:p>
            <a:pPr marL="457200" lvl="1" indent="0">
              <a:buNone/>
            </a:pPr>
            <a:endParaRPr lang="en-US" dirty="0"/>
          </a:p>
          <a:p>
            <a:pPr lvl="1"/>
            <a:r>
              <a:rPr lang="en-US" dirty="0"/>
              <a:t>That can be used to build the history of activities performed in a facility or </a:t>
            </a:r>
            <a:r>
              <a:rPr lang="en-US" dirty="0" smtClean="0"/>
              <a:t>building</a:t>
            </a:r>
            <a:endParaRPr lang="en-US" dirty="0"/>
          </a:p>
        </p:txBody>
      </p:sp>
      <p:pic>
        <p:nvPicPr>
          <p:cNvPr id="3074" name="29FDE037-E9B7-41F6-8043-15213F51D718" descr="IMG_178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83326" y="1689648"/>
            <a:ext cx="2276273" cy="4057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4C415835-86DB-46C0-8A67-85E928225E47" descr="IMG_178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81716" y="1690687"/>
            <a:ext cx="2280889" cy="4056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476658" y="5671380"/>
            <a:ext cx="6096000" cy="276551"/>
          </a:xfrm>
          <a:prstGeom prst="rect">
            <a:avLst/>
          </a:prstGeom>
        </p:spPr>
        <p:txBody>
          <a:bodyPr>
            <a:spAutoFit/>
          </a:bodyPr>
          <a:lstStyle/>
          <a:p>
            <a:pPr>
              <a:lnSpc>
                <a:spcPct val="110000"/>
              </a:lnSpc>
              <a:spcAft>
                <a:spcPts val="600"/>
              </a:spcAft>
            </a:pPr>
            <a:r>
              <a:rPr lang="fr-FR" sz="1200" b="1" i="1" dirty="0">
                <a:latin typeface="Verdana" panose="020B0604030504040204" pitchFamily="34" charset="0"/>
                <a:ea typeface="Times New Roman" panose="02020603050405020304" pitchFamily="18" charset="0"/>
                <a:cs typeface="Calibri" panose="020F0502020204030204" pitchFamily="34" charset="0"/>
              </a:rPr>
              <a:t>DIMR</a:t>
            </a:r>
            <a:r>
              <a:rPr lang="fr-FR" sz="1200" i="1" dirty="0">
                <a:latin typeface="Verdana" panose="020B0604030504040204" pitchFamily="34" charset="0"/>
                <a:ea typeface="Times New Roman" panose="02020603050405020304" pitchFamily="18" charset="0"/>
                <a:cs typeface="Calibri" panose="020F0502020204030204" pitchFamily="34" charset="0"/>
              </a:rPr>
              <a:t>: Dossier d’Intervention en Milieu Radioactif (English: RWP)</a:t>
            </a:r>
            <a:endParaRPr lang="en-GB" sz="1200" i="1" dirty="0">
              <a:latin typeface="Tahoma" panose="020B060403050404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598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animEffect transition="in" filter="fade">
                                      <p:cBhvr>
                                        <p:cTn id="7" dur="500"/>
                                        <p:tgtEl>
                                          <p:spTgt spid="9">
                                            <p:txEl>
                                              <p:pRg st="1" end="1"/>
                                            </p:txEl>
                                          </p:spTgt>
                                        </p:tgtEl>
                                      </p:cBhvr>
                                    </p:animEffect>
                                  </p:childTnLst>
                                </p:cTn>
                              </p:par>
                              <p:par>
                                <p:cTn id="8" presetID="1" presetClass="entr" presetSubtype="0" fill="hold" nodeType="withEffect">
                                  <p:stCondLst>
                                    <p:cond delay="0"/>
                                  </p:stCondLst>
                                  <p:childTnLst>
                                    <p:set>
                                      <p:cBhvr>
                                        <p:cTn id="9" dur="1" fill="hold">
                                          <p:stCondLst>
                                            <p:cond delay="0"/>
                                          </p:stCondLst>
                                        </p:cTn>
                                        <p:tgtEl>
                                          <p:spTgt spid="3074"/>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307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9">
                                            <p:txEl>
                                              <p:pRg st="3" end="3"/>
                                            </p:txEl>
                                          </p:spTgt>
                                        </p:tgtEl>
                                        <p:attrNameLst>
                                          <p:attrName>style.visibility</p:attrName>
                                        </p:attrNameLst>
                                      </p:cBhvr>
                                      <p:to>
                                        <p:strVal val="visible"/>
                                      </p:to>
                                    </p:set>
                                    <p:animEffect transition="in" filter="fade">
                                      <p:cBhvr>
                                        <p:cTn id="16" dur="500"/>
                                        <p:tgtEl>
                                          <p:spTgt spid="9">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9">
                                            <p:txEl>
                                              <p:pRg st="5" end="5"/>
                                            </p:txEl>
                                          </p:spTgt>
                                        </p:tgtEl>
                                        <p:attrNameLst>
                                          <p:attrName>style.visibility</p:attrName>
                                        </p:attrNameLst>
                                      </p:cBhvr>
                                      <p:to>
                                        <p:strVal val="visible"/>
                                      </p:to>
                                    </p:set>
                                    <p:animEffect transition="in" filter="fade">
                                      <p:cBhvr>
                                        <p:cTn id="21" dur="500"/>
                                        <p:tgtEl>
                                          <p:spTgt spid="9">
                                            <p:txEl>
                                              <p:pRg st="5" end="5"/>
                                            </p:txEl>
                                          </p:spTgt>
                                        </p:tgtEl>
                                      </p:cBhvr>
                                    </p:animEffect>
                                  </p:childTnLst>
                                </p:cTn>
                              </p:par>
                              <p:par>
                                <p:cTn id="22" presetID="1" presetClass="entr" presetSubtype="0" fill="hold" grpId="0" nodeType="withEffect">
                                  <p:stCondLst>
                                    <p:cond delay="0"/>
                                  </p:stCondLst>
                                  <p:childTnLst>
                                    <p:set>
                                      <p:cBhvr>
                                        <p:cTn id="23" dur="1" fill="hold">
                                          <p:stCondLst>
                                            <p:cond delay="0"/>
                                          </p:stCondLst>
                                        </p:cTn>
                                        <p:tgtEl>
                                          <p:spTgt spid="3"/>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9">
                                            <p:txEl>
                                              <p:pRg st="7" end="7"/>
                                            </p:txEl>
                                          </p:spTgt>
                                        </p:tgtEl>
                                        <p:attrNameLst>
                                          <p:attrName>style.visibility</p:attrName>
                                        </p:attrNameLst>
                                      </p:cBhvr>
                                      <p:to>
                                        <p:strVal val="visible"/>
                                      </p:to>
                                    </p:set>
                                    <p:animEffect transition="in" filter="fade">
                                      <p:cBhvr>
                                        <p:cTn id="28" dur="500"/>
                                        <p:tgtEl>
                                          <p:spTgt spid="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AC3A6-C01A-7141-8C86-E06734DAE894}"/>
              </a:ext>
            </a:extLst>
          </p:cNvPr>
          <p:cNvSpPr>
            <a:spLocks noGrp="1"/>
          </p:cNvSpPr>
          <p:nvPr>
            <p:ph type="title"/>
          </p:nvPr>
        </p:nvSpPr>
        <p:spPr/>
        <p:txBody>
          <a:bodyPr>
            <a:normAutofit fontScale="90000"/>
          </a:bodyPr>
          <a:lstStyle/>
          <a:p>
            <a:r>
              <a:rPr lang="en-GB" dirty="0"/>
              <a:t>The </a:t>
            </a:r>
            <a:r>
              <a:rPr lang="en-GB" b="1" dirty="0"/>
              <a:t>IMPACT</a:t>
            </a:r>
            <a:r>
              <a:rPr lang="en-GB" dirty="0"/>
              <a:t> tool (</a:t>
            </a:r>
            <a:r>
              <a:rPr lang="en-GB" b="1" dirty="0"/>
              <a:t>I</a:t>
            </a:r>
            <a:r>
              <a:rPr lang="en-GB" dirty="0"/>
              <a:t>ntervention </a:t>
            </a:r>
            <a:r>
              <a:rPr lang="en-GB" b="1" dirty="0"/>
              <a:t>M</a:t>
            </a:r>
            <a:r>
              <a:rPr lang="en-GB" dirty="0"/>
              <a:t>anagement </a:t>
            </a:r>
            <a:r>
              <a:rPr lang="en-GB" b="1" dirty="0"/>
              <a:t>P</a:t>
            </a:r>
            <a:r>
              <a:rPr lang="en-GB" dirty="0"/>
              <a:t>lanning &amp; </a:t>
            </a:r>
            <a:r>
              <a:rPr lang="en-GB" b="1" dirty="0"/>
              <a:t>A</a:t>
            </a:r>
            <a:r>
              <a:rPr lang="en-GB" dirty="0"/>
              <a:t>ctivity </a:t>
            </a:r>
            <a:r>
              <a:rPr lang="en-GB" b="1" dirty="0"/>
              <a:t>C</a:t>
            </a:r>
            <a:r>
              <a:rPr lang="en-GB" dirty="0"/>
              <a:t>oordination </a:t>
            </a:r>
            <a:r>
              <a:rPr lang="en-GB" b="1" dirty="0"/>
              <a:t>T</a:t>
            </a:r>
            <a:r>
              <a:rPr lang="en-GB" dirty="0"/>
              <a:t>ool)</a:t>
            </a:r>
          </a:p>
        </p:txBody>
      </p:sp>
      <p:sp>
        <p:nvSpPr>
          <p:cNvPr id="5" name="Date Placeholder 4">
            <a:extLst>
              <a:ext uri="{FF2B5EF4-FFF2-40B4-BE49-F238E27FC236}">
                <a16:creationId xmlns:a16="http://schemas.microsoft.com/office/drawing/2014/main" id="{27CA2553-37C8-E94E-BEB1-B10DA4019F39}"/>
              </a:ext>
            </a:extLst>
          </p:cNvPr>
          <p:cNvSpPr>
            <a:spLocks noGrp="1"/>
          </p:cNvSpPr>
          <p:nvPr>
            <p:ph type="dt" sz="half" idx="10"/>
          </p:nvPr>
        </p:nvSpPr>
        <p:spPr/>
        <p:txBody>
          <a:bodyPr/>
          <a:lstStyle/>
          <a:p>
            <a:r>
              <a:rPr lang="en-US" smtClean="0"/>
              <a:t>05 July 2022</a:t>
            </a:r>
            <a:endParaRPr lang="en-GB" dirty="0"/>
          </a:p>
        </p:txBody>
      </p:sp>
      <p:sp>
        <p:nvSpPr>
          <p:cNvPr id="6" name="Footer Placeholder 5">
            <a:extLst>
              <a:ext uri="{FF2B5EF4-FFF2-40B4-BE49-F238E27FC236}">
                <a16:creationId xmlns:a16="http://schemas.microsoft.com/office/drawing/2014/main" id="{96B51A2D-BA01-3F45-BA80-5E4719524E61}"/>
              </a:ext>
            </a:extLst>
          </p:cNvPr>
          <p:cNvSpPr>
            <a:spLocks noGrp="1"/>
          </p:cNvSpPr>
          <p:nvPr>
            <p:ph type="ftr" sz="quarter" idx="11"/>
          </p:nvPr>
        </p:nvSpPr>
        <p:spPr/>
        <p:txBody>
          <a:bodyPr/>
          <a:lstStyle/>
          <a:p>
            <a:r>
              <a:rPr lang="en-GB" smtClean="0"/>
              <a:t>CERN ALARA rule and dedicated RP computing tools </a:t>
            </a:r>
            <a:endParaRPr lang="en-GB" dirty="0"/>
          </a:p>
        </p:txBody>
      </p:sp>
      <p:sp>
        <p:nvSpPr>
          <p:cNvPr id="7" name="Slide Number Placeholder 6">
            <a:extLst>
              <a:ext uri="{FF2B5EF4-FFF2-40B4-BE49-F238E27FC236}">
                <a16:creationId xmlns:a16="http://schemas.microsoft.com/office/drawing/2014/main" id="{16ED9491-2A34-D34B-B85C-B163807E84D7}"/>
              </a:ext>
            </a:extLst>
          </p:cNvPr>
          <p:cNvSpPr>
            <a:spLocks noGrp="1"/>
          </p:cNvSpPr>
          <p:nvPr>
            <p:ph type="sldNum" sz="quarter" idx="12"/>
          </p:nvPr>
        </p:nvSpPr>
        <p:spPr/>
        <p:txBody>
          <a:bodyPr/>
          <a:lstStyle/>
          <a:p>
            <a:fld id="{BCD55979-00CC-4874-A80E-0959E76EB92F}" type="slidenum">
              <a:rPr lang="en-GB" smtClean="0"/>
              <a:t>12</a:t>
            </a:fld>
            <a:endParaRPr lang="en-GB" dirty="0"/>
          </a:p>
        </p:txBody>
      </p:sp>
      <p:sp>
        <p:nvSpPr>
          <p:cNvPr id="8" name="Content Placeholder 1">
            <a:extLst>
              <a:ext uri="{FF2B5EF4-FFF2-40B4-BE49-F238E27FC236}">
                <a16:creationId xmlns:a16="http://schemas.microsoft.com/office/drawing/2014/main" id="{8CD58428-B6A3-4848-946B-0BC90858AE2B}"/>
              </a:ext>
            </a:extLst>
          </p:cNvPr>
          <p:cNvSpPr>
            <a:spLocks noGrp="1"/>
          </p:cNvSpPr>
          <p:nvPr>
            <p:ph idx="1"/>
          </p:nvPr>
        </p:nvSpPr>
        <p:spPr>
          <a:xfrm>
            <a:off x="407989" y="1592262"/>
            <a:ext cx="7247679" cy="4429159"/>
          </a:xfrm>
        </p:spPr>
        <p:txBody>
          <a:bodyPr>
            <a:normAutofit fontScale="92500" lnSpcReduction="10000"/>
          </a:bodyPr>
          <a:lstStyle/>
          <a:p>
            <a:endParaRPr lang="fr-CH" dirty="0"/>
          </a:p>
          <a:p>
            <a:pPr marL="0" indent="0">
              <a:buNone/>
            </a:pPr>
            <a:r>
              <a:rPr lang="en-GB" dirty="0"/>
              <a:t>Along with the activity declaration form, two other forms related to radiation protection exists</a:t>
            </a:r>
            <a:r>
              <a:rPr lang="en-GB" dirty="0" smtClean="0"/>
              <a:t>:</a:t>
            </a:r>
          </a:p>
          <a:p>
            <a:pPr marL="342900" indent="-342900"/>
            <a:r>
              <a:rPr lang="fr-CH" sz="1800" b="1" dirty="0"/>
              <a:t>WDP</a:t>
            </a:r>
          </a:p>
          <a:p>
            <a:pPr marL="666900" lvl="1" indent="-342900"/>
            <a:r>
              <a:rPr lang="en-GB" sz="1700" dirty="0"/>
              <a:t>Stands for </a:t>
            </a:r>
            <a:r>
              <a:rPr lang="en-GB" sz="1700" b="1" dirty="0"/>
              <a:t>W</a:t>
            </a:r>
            <a:r>
              <a:rPr lang="en-GB" sz="1700" dirty="0"/>
              <a:t>ork and </a:t>
            </a:r>
            <a:r>
              <a:rPr lang="en-GB" sz="1700" b="1" dirty="0"/>
              <a:t>D</a:t>
            </a:r>
            <a:r>
              <a:rPr lang="en-GB" sz="1700" dirty="0"/>
              <a:t>ose </a:t>
            </a:r>
            <a:r>
              <a:rPr lang="en-GB" sz="1700" b="1" dirty="0" smtClean="0"/>
              <a:t>P</a:t>
            </a:r>
            <a:r>
              <a:rPr lang="en-GB" sz="1700" dirty="0" smtClean="0"/>
              <a:t>lanning</a:t>
            </a:r>
            <a:endParaRPr lang="en-GB" sz="1700" dirty="0"/>
          </a:p>
          <a:p>
            <a:pPr marL="666900" lvl="1" indent="-342900"/>
            <a:r>
              <a:rPr lang="en-GB" sz="1700" dirty="0"/>
              <a:t>Allows the activity responsible, with the help of other </a:t>
            </a:r>
            <a:r>
              <a:rPr lang="en-GB" sz="1700" dirty="0" smtClean="0"/>
              <a:t>stakeholders, </a:t>
            </a:r>
            <a:r>
              <a:rPr lang="en-GB" sz="1700" dirty="0"/>
              <a:t>to carry out </a:t>
            </a:r>
            <a:r>
              <a:rPr lang="en-GB" sz="1700" dirty="0" err="1"/>
              <a:t>dosimetric</a:t>
            </a:r>
            <a:r>
              <a:rPr lang="en-GB" sz="1700" dirty="0"/>
              <a:t> estimates for one or more </a:t>
            </a:r>
            <a:r>
              <a:rPr lang="en-GB" sz="1700" dirty="0" smtClean="0"/>
              <a:t>activities</a:t>
            </a:r>
            <a:endParaRPr lang="en-GB" dirty="0"/>
          </a:p>
          <a:p>
            <a:pPr marL="342900" indent="-342900">
              <a:buFont typeface="Arial" panose="020B0604020202020204" pitchFamily="34" charset="0"/>
              <a:buChar char="•"/>
            </a:pPr>
            <a:r>
              <a:rPr lang="fr-CH" sz="1800" b="1" dirty="0"/>
              <a:t>DIMR</a:t>
            </a:r>
          </a:p>
          <a:p>
            <a:pPr marL="666900" lvl="1" indent="-342900"/>
            <a:r>
              <a:rPr lang="en-GB" sz="1700" b="0" dirty="0"/>
              <a:t>Stands for </a:t>
            </a:r>
            <a:r>
              <a:rPr lang="en-GB" sz="1700" b="1" dirty="0"/>
              <a:t>D</a:t>
            </a:r>
            <a:r>
              <a:rPr lang="en-GB" sz="1700" dirty="0"/>
              <a:t>ossier</a:t>
            </a:r>
            <a:r>
              <a:rPr lang="en-GB" sz="1700" b="0" dirty="0"/>
              <a:t> </a:t>
            </a:r>
            <a:r>
              <a:rPr lang="en-GB" sz="1700" b="0" dirty="0" err="1"/>
              <a:t>d’</a:t>
            </a:r>
            <a:r>
              <a:rPr lang="en-GB" sz="1700" b="1" dirty="0" err="1"/>
              <a:t>I</a:t>
            </a:r>
            <a:r>
              <a:rPr lang="en-GB" sz="1700" b="0" dirty="0" err="1"/>
              <a:t>ntervention</a:t>
            </a:r>
            <a:r>
              <a:rPr lang="en-GB" sz="1700" b="0" dirty="0"/>
              <a:t> </a:t>
            </a:r>
            <a:r>
              <a:rPr lang="en-GB" sz="1700" b="0" dirty="0" err="1"/>
              <a:t>en</a:t>
            </a:r>
            <a:r>
              <a:rPr lang="en-GB" sz="1700" b="0" dirty="0"/>
              <a:t> </a:t>
            </a:r>
            <a:r>
              <a:rPr lang="en-GB" sz="1700" b="1" dirty="0"/>
              <a:t>M</a:t>
            </a:r>
            <a:r>
              <a:rPr lang="en-GB" sz="1700" b="0" dirty="0"/>
              <a:t>ilieu </a:t>
            </a:r>
            <a:r>
              <a:rPr lang="en-GB" sz="1700" b="1" dirty="0" err="1"/>
              <a:t>R</a:t>
            </a:r>
            <a:r>
              <a:rPr lang="en-GB" sz="1700" b="0" dirty="0" err="1"/>
              <a:t>adioactif</a:t>
            </a:r>
            <a:r>
              <a:rPr lang="en-GB" sz="1700" b="0" dirty="0"/>
              <a:t> </a:t>
            </a:r>
            <a:r>
              <a:rPr lang="en-GB" sz="1700" dirty="0"/>
              <a:t>(</a:t>
            </a:r>
            <a:r>
              <a:rPr lang="en-GB" sz="1700" i="1" dirty="0"/>
              <a:t>English: </a:t>
            </a:r>
            <a:r>
              <a:rPr lang="en-GB" sz="1700" b="1" i="1" dirty="0" smtClean="0"/>
              <a:t>RWP</a:t>
            </a:r>
            <a:r>
              <a:rPr lang="en-GB" sz="1700" i="1" dirty="0" smtClean="0"/>
              <a:t> </a:t>
            </a:r>
            <a:r>
              <a:rPr lang="en-GB" sz="1700" i="1" dirty="0"/>
              <a:t>= </a:t>
            </a:r>
            <a:r>
              <a:rPr lang="en-GB" sz="1700" b="1" i="1" dirty="0"/>
              <a:t>R</a:t>
            </a:r>
            <a:r>
              <a:rPr lang="en-GB" sz="1700" i="1" dirty="0"/>
              <a:t>adiological </a:t>
            </a:r>
            <a:r>
              <a:rPr lang="en-GB" sz="1700" b="1" i="1" dirty="0"/>
              <a:t>W</a:t>
            </a:r>
            <a:r>
              <a:rPr lang="en-GB" sz="1700" i="1" dirty="0"/>
              <a:t>ork </a:t>
            </a:r>
            <a:r>
              <a:rPr lang="en-GB" sz="1700" b="1" i="1" dirty="0"/>
              <a:t>P</a:t>
            </a:r>
            <a:r>
              <a:rPr lang="en-GB" sz="1700" i="1" dirty="0"/>
              <a:t>ermit </a:t>
            </a:r>
            <a:r>
              <a:rPr lang="en-GB" sz="1700" b="0" dirty="0" smtClean="0"/>
              <a:t>)</a:t>
            </a:r>
            <a:endParaRPr lang="en-GB" sz="1700" b="0" dirty="0"/>
          </a:p>
          <a:p>
            <a:pPr marL="666900" lvl="1" indent="-342900">
              <a:buFont typeface="Arial" panose="020B0604020202020204" pitchFamily="34" charset="0"/>
              <a:buChar char="•"/>
            </a:pPr>
            <a:r>
              <a:rPr lang="en-GB" sz="1700" dirty="0"/>
              <a:t>Consists of a </a:t>
            </a:r>
            <a:r>
              <a:rPr lang="en-GB" sz="1700" dirty="0" err="1"/>
              <a:t>dosimetric</a:t>
            </a:r>
            <a:r>
              <a:rPr lang="en-GB" sz="1700" dirty="0"/>
              <a:t> </a:t>
            </a:r>
            <a:r>
              <a:rPr lang="en-GB" sz="1700" dirty="0" smtClean="0"/>
              <a:t>evaluation (= linked with corresponding </a:t>
            </a:r>
            <a:r>
              <a:rPr lang="en-GB" sz="1700" b="1" dirty="0" smtClean="0"/>
              <a:t>WDP</a:t>
            </a:r>
            <a:r>
              <a:rPr lang="en-GB" sz="1700" dirty="0" smtClean="0"/>
              <a:t>) and other radiation risk assessment </a:t>
            </a:r>
            <a:r>
              <a:rPr lang="en-GB" sz="1700" dirty="0"/>
              <a:t>of each activity subject to an individual radiological risk </a:t>
            </a:r>
            <a:r>
              <a:rPr lang="en-GB" sz="1700" dirty="0" smtClean="0"/>
              <a:t>analysis</a:t>
            </a:r>
          </a:p>
          <a:p>
            <a:pPr marL="666900" lvl="1" indent="-342900">
              <a:buFont typeface="Arial" panose="020B0604020202020204" pitchFamily="34" charset="0"/>
              <a:buChar char="•"/>
            </a:pPr>
            <a:r>
              <a:rPr lang="fr-CH" sz="1700" dirty="0" err="1" smtClean="0"/>
              <a:t>Formalizes</a:t>
            </a:r>
            <a:r>
              <a:rPr lang="fr-CH" sz="1700" dirty="0" smtClean="0"/>
              <a:t> the final ALARA </a:t>
            </a:r>
            <a:r>
              <a:rPr lang="fr-CH" sz="1700" dirty="0" err="1" smtClean="0"/>
              <a:t>level</a:t>
            </a:r>
            <a:r>
              <a:rPr lang="fr-CH" sz="1700" dirty="0" smtClean="0"/>
              <a:t> of the </a:t>
            </a:r>
            <a:r>
              <a:rPr lang="fr-CH" sz="1700" dirty="0" err="1" smtClean="0"/>
              <a:t>concerned</a:t>
            </a:r>
            <a:r>
              <a:rPr lang="fr-CH" sz="1700" dirty="0" smtClean="0"/>
              <a:t> </a:t>
            </a:r>
            <a:r>
              <a:rPr lang="fr-CH" sz="1700" dirty="0" err="1" smtClean="0"/>
              <a:t>activity</a:t>
            </a:r>
            <a:r>
              <a:rPr lang="fr-CH" sz="1700" dirty="0" smtClean="0"/>
              <a:t> (</a:t>
            </a:r>
            <a:r>
              <a:rPr lang="fr-CH" sz="2200" b="1" dirty="0" smtClean="0">
                <a:solidFill>
                  <a:srgbClr val="00B050"/>
                </a:solidFill>
              </a:rPr>
              <a:t>1</a:t>
            </a:r>
            <a:r>
              <a:rPr lang="fr-CH" sz="2200" b="1" dirty="0" smtClean="0"/>
              <a:t>, </a:t>
            </a:r>
            <a:r>
              <a:rPr lang="fr-CH" sz="2200" b="1" dirty="0" smtClean="0">
                <a:solidFill>
                  <a:srgbClr val="FFC000"/>
                </a:solidFill>
              </a:rPr>
              <a:t>2</a:t>
            </a:r>
            <a:r>
              <a:rPr lang="fr-CH" sz="2200" b="1" dirty="0" smtClean="0"/>
              <a:t>, </a:t>
            </a:r>
            <a:r>
              <a:rPr lang="fr-CH" sz="2200" b="1" dirty="0" smtClean="0">
                <a:solidFill>
                  <a:srgbClr val="FF0000"/>
                </a:solidFill>
              </a:rPr>
              <a:t>3</a:t>
            </a:r>
            <a:r>
              <a:rPr lang="fr-CH" sz="1700" dirty="0" smtClean="0"/>
              <a:t>)</a:t>
            </a:r>
            <a:endParaRPr lang="en-GB" sz="1700" dirty="0" smtClean="0"/>
          </a:p>
          <a:p>
            <a:pPr marL="666900" lvl="1" indent="-342900">
              <a:buFont typeface="Arial" panose="020B0604020202020204" pitchFamily="34" charset="0"/>
              <a:buChar char="•"/>
            </a:pPr>
            <a:endParaRPr lang="en-GB" sz="1700" b="0" dirty="0"/>
          </a:p>
        </p:txBody>
      </p:sp>
      <p:pic>
        <p:nvPicPr>
          <p:cNvPr id="4" name="Picture 3"/>
          <p:cNvPicPr>
            <a:picLocks noChangeAspect="1"/>
          </p:cNvPicPr>
          <p:nvPr/>
        </p:nvPicPr>
        <p:blipFill>
          <a:blip r:embed="rId2"/>
          <a:stretch>
            <a:fillRect/>
          </a:stretch>
        </p:blipFill>
        <p:spPr>
          <a:xfrm>
            <a:off x="7925801" y="2954219"/>
            <a:ext cx="3981160" cy="2859121"/>
          </a:xfrm>
          <a:prstGeom prst="rect">
            <a:avLst/>
          </a:prstGeom>
        </p:spPr>
      </p:pic>
    </p:spTree>
    <p:extLst>
      <p:ext uri="{BB962C8B-B14F-4D97-AF65-F5344CB8AC3E}">
        <p14:creationId xmlns:p14="http://schemas.microsoft.com/office/powerpoint/2010/main" val="207869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fade">
                                      <p:cBhvr>
                                        <p:cTn id="7" dur="500"/>
                                        <p:tgtEl>
                                          <p:spTgt spid="8">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fade">
                                      <p:cBhvr>
                                        <p:cTn id="12" dur="500"/>
                                        <p:tgtEl>
                                          <p:spTgt spid="8">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animEffect transition="in" filter="fade">
                                      <p:cBhvr>
                                        <p:cTn id="15" dur="500"/>
                                        <p:tgtEl>
                                          <p:spTgt spid="8">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4" end="4"/>
                                            </p:txEl>
                                          </p:spTgt>
                                        </p:tgtEl>
                                        <p:attrNameLst>
                                          <p:attrName>style.visibility</p:attrName>
                                        </p:attrNameLst>
                                      </p:cBhvr>
                                      <p:to>
                                        <p:strVal val="visible"/>
                                      </p:to>
                                    </p:set>
                                    <p:animEffect transition="in" filter="fade">
                                      <p:cBhvr>
                                        <p:cTn id="18" dur="500"/>
                                        <p:tgtEl>
                                          <p:spTgt spid="8">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txEl>
                                              <p:pRg st="5" end="5"/>
                                            </p:txEl>
                                          </p:spTgt>
                                        </p:tgtEl>
                                        <p:attrNameLst>
                                          <p:attrName>style.visibility</p:attrName>
                                        </p:attrNameLst>
                                      </p:cBhvr>
                                      <p:to>
                                        <p:strVal val="visible"/>
                                      </p:to>
                                    </p:set>
                                    <p:animEffect transition="in" filter="fade">
                                      <p:cBhvr>
                                        <p:cTn id="23" dur="500"/>
                                        <p:tgtEl>
                                          <p:spTgt spid="8">
                                            <p:txEl>
                                              <p:pRg st="5" end="5"/>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6" end="6"/>
                                            </p:txEl>
                                          </p:spTgt>
                                        </p:tgtEl>
                                        <p:attrNameLst>
                                          <p:attrName>style.visibility</p:attrName>
                                        </p:attrNameLst>
                                      </p:cBhvr>
                                      <p:to>
                                        <p:strVal val="visible"/>
                                      </p:to>
                                    </p:set>
                                    <p:animEffect transition="in" filter="fade">
                                      <p:cBhvr>
                                        <p:cTn id="26" dur="500"/>
                                        <p:tgtEl>
                                          <p:spTgt spid="8">
                                            <p:txEl>
                                              <p:pRg st="6" end="6"/>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7" end="7"/>
                                            </p:txEl>
                                          </p:spTgt>
                                        </p:tgtEl>
                                        <p:attrNameLst>
                                          <p:attrName>style.visibility</p:attrName>
                                        </p:attrNameLst>
                                      </p:cBhvr>
                                      <p:to>
                                        <p:strVal val="visible"/>
                                      </p:to>
                                    </p:set>
                                    <p:animEffect transition="in" filter="fade">
                                      <p:cBhvr>
                                        <p:cTn id="29" dur="500"/>
                                        <p:tgtEl>
                                          <p:spTgt spid="8">
                                            <p:txEl>
                                              <p:pRg st="7" end="7"/>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xEl>
                                              <p:pRg st="8" end="8"/>
                                            </p:txEl>
                                          </p:spTgt>
                                        </p:tgtEl>
                                        <p:attrNameLst>
                                          <p:attrName>style.visibility</p:attrName>
                                        </p:attrNameLst>
                                      </p:cBhvr>
                                      <p:to>
                                        <p:strVal val="visible"/>
                                      </p:to>
                                    </p:set>
                                    <p:animEffect transition="in" filter="fade">
                                      <p:cBhvr>
                                        <p:cTn id="32" dur="500"/>
                                        <p:tgtEl>
                                          <p:spTgt spid="8">
                                            <p:txEl>
                                              <p:pRg st="8" end="8"/>
                                            </p:txEl>
                                          </p:spTgt>
                                        </p:tgtEl>
                                      </p:cBhvr>
                                    </p:animEffect>
                                  </p:childTnLst>
                                </p:cTn>
                              </p:par>
                              <p:par>
                                <p:cTn id="33" presetID="1" presetClass="entr" presetSubtype="0" fill="hold" nodeType="withEffect">
                                  <p:stCondLst>
                                    <p:cond delay="0"/>
                                  </p:stCondLst>
                                  <p:childTnLst>
                                    <p:set>
                                      <p:cBhvr>
                                        <p:cTn id="3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AC3A6-C01A-7141-8C86-E06734DAE894}"/>
              </a:ext>
            </a:extLst>
          </p:cNvPr>
          <p:cNvSpPr>
            <a:spLocks noGrp="1"/>
          </p:cNvSpPr>
          <p:nvPr>
            <p:ph type="title"/>
          </p:nvPr>
        </p:nvSpPr>
        <p:spPr/>
        <p:txBody>
          <a:bodyPr/>
          <a:lstStyle/>
          <a:p>
            <a:r>
              <a:rPr lang="en-GB" dirty="0"/>
              <a:t>CERN area </a:t>
            </a:r>
            <a:r>
              <a:rPr lang="en-GB" dirty="0" smtClean="0"/>
              <a:t>classification </a:t>
            </a:r>
            <a:endParaRPr lang="en-GB" dirty="0"/>
          </a:p>
        </p:txBody>
      </p:sp>
      <p:sp>
        <p:nvSpPr>
          <p:cNvPr id="5" name="Date Placeholder 4">
            <a:extLst>
              <a:ext uri="{FF2B5EF4-FFF2-40B4-BE49-F238E27FC236}">
                <a16:creationId xmlns:a16="http://schemas.microsoft.com/office/drawing/2014/main" id="{27CA2553-37C8-E94E-BEB1-B10DA4019F39}"/>
              </a:ext>
            </a:extLst>
          </p:cNvPr>
          <p:cNvSpPr>
            <a:spLocks noGrp="1"/>
          </p:cNvSpPr>
          <p:nvPr>
            <p:ph type="dt" sz="half" idx="10"/>
          </p:nvPr>
        </p:nvSpPr>
        <p:spPr/>
        <p:txBody>
          <a:bodyPr/>
          <a:lstStyle/>
          <a:p>
            <a:r>
              <a:rPr lang="en-US" smtClean="0"/>
              <a:t>05 July 2022</a:t>
            </a:r>
            <a:endParaRPr lang="en-GB" dirty="0"/>
          </a:p>
        </p:txBody>
      </p:sp>
      <p:sp>
        <p:nvSpPr>
          <p:cNvPr id="6" name="Footer Placeholder 5">
            <a:extLst>
              <a:ext uri="{FF2B5EF4-FFF2-40B4-BE49-F238E27FC236}">
                <a16:creationId xmlns:a16="http://schemas.microsoft.com/office/drawing/2014/main" id="{96B51A2D-BA01-3F45-BA80-5E4719524E61}"/>
              </a:ext>
            </a:extLst>
          </p:cNvPr>
          <p:cNvSpPr>
            <a:spLocks noGrp="1"/>
          </p:cNvSpPr>
          <p:nvPr>
            <p:ph type="ftr" sz="quarter" idx="11"/>
          </p:nvPr>
        </p:nvSpPr>
        <p:spPr/>
        <p:txBody>
          <a:bodyPr/>
          <a:lstStyle/>
          <a:p>
            <a:r>
              <a:rPr lang="en-GB" smtClean="0"/>
              <a:t>CERN ALARA rule and dedicated RP computing tools </a:t>
            </a:r>
            <a:endParaRPr lang="en-GB" dirty="0"/>
          </a:p>
        </p:txBody>
      </p:sp>
      <p:sp>
        <p:nvSpPr>
          <p:cNvPr id="7" name="Slide Number Placeholder 6">
            <a:extLst>
              <a:ext uri="{FF2B5EF4-FFF2-40B4-BE49-F238E27FC236}">
                <a16:creationId xmlns:a16="http://schemas.microsoft.com/office/drawing/2014/main" id="{16ED9491-2A34-D34B-B85C-B163807E84D7}"/>
              </a:ext>
            </a:extLst>
          </p:cNvPr>
          <p:cNvSpPr>
            <a:spLocks noGrp="1"/>
          </p:cNvSpPr>
          <p:nvPr>
            <p:ph type="sldNum" sz="quarter" idx="12"/>
          </p:nvPr>
        </p:nvSpPr>
        <p:spPr/>
        <p:txBody>
          <a:bodyPr/>
          <a:lstStyle/>
          <a:p>
            <a:fld id="{BCD55979-00CC-4874-A80E-0959E76EB92F}" type="slidenum">
              <a:rPr lang="en-GB" smtClean="0"/>
              <a:t>13</a:t>
            </a:fld>
            <a:endParaRPr lang="en-GB" dirty="0"/>
          </a:p>
        </p:txBody>
      </p:sp>
      <p:sp>
        <p:nvSpPr>
          <p:cNvPr id="9" name="Content Placeholder 2">
            <a:extLst>
              <a:ext uri="{FF2B5EF4-FFF2-40B4-BE49-F238E27FC236}">
                <a16:creationId xmlns:a16="http://schemas.microsoft.com/office/drawing/2014/main" id="{D79595A0-1BE9-47A2-994C-869B6409780C}"/>
              </a:ext>
            </a:extLst>
          </p:cNvPr>
          <p:cNvSpPr>
            <a:spLocks noGrp="1"/>
          </p:cNvSpPr>
          <p:nvPr>
            <p:ph sz="half" idx="1"/>
          </p:nvPr>
        </p:nvSpPr>
        <p:spPr>
          <a:xfrm>
            <a:off x="407987" y="1598658"/>
            <a:ext cx="3708401" cy="4608512"/>
          </a:xfrm>
        </p:spPr>
        <p:txBody>
          <a:bodyPr/>
          <a:lstStyle/>
          <a:p>
            <a:pPr marL="0" indent="0">
              <a:buNone/>
            </a:pPr>
            <a:r>
              <a:rPr lang="en-GB" b="1" dirty="0"/>
              <a:t>CERN’s radiation areas are divided between:</a:t>
            </a:r>
          </a:p>
          <a:p>
            <a:pPr marL="342900" indent="-342900">
              <a:buFont typeface="Arial" panose="020B0604020202020204" pitchFamily="34" charset="0"/>
              <a:buChar char="•"/>
            </a:pPr>
            <a:r>
              <a:rPr lang="en-GB" dirty="0"/>
              <a:t>Supervised Areas</a:t>
            </a:r>
          </a:p>
          <a:p>
            <a:pPr marL="342900" indent="-342900">
              <a:buFont typeface="Arial" panose="020B0604020202020204" pitchFamily="34" charset="0"/>
              <a:buChar char="•"/>
            </a:pPr>
            <a:r>
              <a:rPr lang="en-GB" dirty="0"/>
              <a:t>Controlled Areas</a:t>
            </a:r>
          </a:p>
          <a:p>
            <a:pPr marL="666750" lvl="1" indent="-342900">
              <a:buFont typeface="Arial" panose="020B0604020202020204" pitchFamily="34" charset="0"/>
              <a:buChar char="•"/>
            </a:pPr>
            <a:r>
              <a:rPr lang="en-GB" dirty="0"/>
              <a:t>Simple</a:t>
            </a:r>
          </a:p>
          <a:p>
            <a:pPr marL="666750" lvl="1" indent="-342900">
              <a:buFont typeface="Arial" panose="020B0604020202020204" pitchFamily="34" charset="0"/>
              <a:buChar char="•"/>
            </a:pPr>
            <a:r>
              <a:rPr lang="en-GB" dirty="0"/>
              <a:t>Limited Stay</a:t>
            </a:r>
          </a:p>
          <a:p>
            <a:pPr marL="666750" lvl="1" indent="-342900">
              <a:buFont typeface="Arial" panose="020B0604020202020204" pitchFamily="34" charset="0"/>
              <a:buChar char="•"/>
            </a:pPr>
            <a:r>
              <a:rPr lang="en-GB" dirty="0"/>
              <a:t>High Radiation</a:t>
            </a:r>
          </a:p>
          <a:p>
            <a:pPr marL="666750" lvl="1" indent="-342900">
              <a:buFont typeface="Arial" panose="020B0604020202020204" pitchFamily="34" charset="0"/>
              <a:buChar char="•"/>
            </a:pPr>
            <a:r>
              <a:rPr lang="en-GB" dirty="0"/>
              <a:t>Prohibited</a:t>
            </a:r>
          </a:p>
        </p:txBody>
      </p:sp>
      <p:pic>
        <p:nvPicPr>
          <p:cNvPr id="10" name="Picture 9" descr="A picture containing text, sign, vector graphics, screenshot&#10;&#10;Description automatically generated">
            <a:extLst>
              <a:ext uri="{FF2B5EF4-FFF2-40B4-BE49-F238E27FC236}">
                <a16:creationId xmlns:a16="http://schemas.microsoft.com/office/drawing/2014/main" id="{3B1406F0-1A9D-4A51-8AC9-5390989C879B}"/>
              </a:ext>
            </a:extLst>
          </p:cNvPr>
          <p:cNvPicPr>
            <a:picLocks noChangeAspect="1"/>
          </p:cNvPicPr>
          <p:nvPr/>
        </p:nvPicPr>
        <p:blipFill>
          <a:blip r:embed="rId2"/>
          <a:stretch>
            <a:fillRect/>
          </a:stretch>
        </p:blipFill>
        <p:spPr>
          <a:xfrm>
            <a:off x="8326616" y="173633"/>
            <a:ext cx="3193256" cy="2232683"/>
          </a:xfrm>
          <a:prstGeom prst="rect">
            <a:avLst/>
          </a:prstGeom>
        </p:spPr>
      </p:pic>
      <p:pic>
        <p:nvPicPr>
          <p:cNvPr id="11" name="Picture 10" descr="A picture containing shape&#10;&#10;Description automatically generated">
            <a:extLst>
              <a:ext uri="{FF2B5EF4-FFF2-40B4-BE49-F238E27FC236}">
                <a16:creationId xmlns:a16="http://schemas.microsoft.com/office/drawing/2014/main" id="{76CF8D47-CE69-4BD6-AD40-A05F499D1DB6}"/>
              </a:ext>
            </a:extLst>
          </p:cNvPr>
          <p:cNvPicPr>
            <a:picLocks noChangeAspect="1"/>
          </p:cNvPicPr>
          <p:nvPr/>
        </p:nvPicPr>
        <p:blipFill>
          <a:blip r:embed="rId3"/>
          <a:stretch>
            <a:fillRect/>
          </a:stretch>
        </p:blipFill>
        <p:spPr>
          <a:xfrm>
            <a:off x="4492299" y="1592288"/>
            <a:ext cx="3192279" cy="2232000"/>
          </a:xfrm>
          <a:prstGeom prst="rect">
            <a:avLst/>
          </a:prstGeom>
        </p:spPr>
      </p:pic>
      <p:pic>
        <p:nvPicPr>
          <p:cNvPr id="12" name="Picture 11" descr="Shape&#10;&#10;Description automatically generated">
            <a:extLst>
              <a:ext uri="{FF2B5EF4-FFF2-40B4-BE49-F238E27FC236}">
                <a16:creationId xmlns:a16="http://schemas.microsoft.com/office/drawing/2014/main" id="{D30F7AC8-6EC9-4FD4-AA98-D0B11A276BF4}"/>
              </a:ext>
            </a:extLst>
          </p:cNvPr>
          <p:cNvPicPr>
            <a:picLocks noChangeAspect="1"/>
          </p:cNvPicPr>
          <p:nvPr/>
        </p:nvPicPr>
        <p:blipFill>
          <a:blip r:embed="rId4"/>
          <a:stretch>
            <a:fillRect/>
          </a:stretch>
        </p:blipFill>
        <p:spPr>
          <a:xfrm>
            <a:off x="4499859" y="1595963"/>
            <a:ext cx="3192281" cy="2232001"/>
          </a:xfrm>
          <a:prstGeom prst="rect">
            <a:avLst/>
          </a:prstGeom>
        </p:spPr>
      </p:pic>
      <p:pic>
        <p:nvPicPr>
          <p:cNvPr id="13" name="Picture 12" descr="Shape&#10;&#10;Description automatically generated with low confidence">
            <a:extLst>
              <a:ext uri="{FF2B5EF4-FFF2-40B4-BE49-F238E27FC236}">
                <a16:creationId xmlns:a16="http://schemas.microsoft.com/office/drawing/2014/main" id="{D1CCD3C3-C442-490F-8C0A-159533751E14}"/>
              </a:ext>
            </a:extLst>
          </p:cNvPr>
          <p:cNvPicPr>
            <a:picLocks noChangeAspect="1"/>
          </p:cNvPicPr>
          <p:nvPr/>
        </p:nvPicPr>
        <p:blipFill>
          <a:blip r:embed="rId5"/>
          <a:stretch>
            <a:fillRect/>
          </a:stretch>
        </p:blipFill>
        <p:spPr>
          <a:xfrm>
            <a:off x="4492298" y="3816935"/>
            <a:ext cx="3192279" cy="2232000"/>
          </a:xfrm>
          <a:prstGeom prst="rect">
            <a:avLst/>
          </a:prstGeom>
        </p:spPr>
      </p:pic>
      <p:pic>
        <p:nvPicPr>
          <p:cNvPr id="14" name="Picture 13" descr="Shape&#10;&#10;Description automatically generated">
            <a:extLst>
              <a:ext uri="{FF2B5EF4-FFF2-40B4-BE49-F238E27FC236}">
                <a16:creationId xmlns:a16="http://schemas.microsoft.com/office/drawing/2014/main" id="{282D24E5-2A9F-49D9-BAAF-CD706C9355C7}"/>
              </a:ext>
            </a:extLst>
          </p:cNvPr>
          <p:cNvPicPr>
            <a:picLocks noChangeAspect="1"/>
          </p:cNvPicPr>
          <p:nvPr/>
        </p:nvPicPr>
        <p:blipFill>
          <a:blip r:embed="rId6"/>
          <a:stretch>
            <a:fillRect/>
          </a:stretch>
        </p:blipFill>
        <p:spPr>
          <a:xfrm>
            <a:off x="4492299" y="3824288"/>
            <a:ext cx="3192279" cy="2232000"/>
          </a:xfrm>
          <a:prstGeom prst="rect">
            <a:avLst/>
          </a:prstGeom>
        </p:spPr>
      </p:pic>
      <p:pic>
        <p:nvPicPr>
          <p:cNvPr id="15" name="Picture 14" descr="A picture containing shape&#10;&#10;Description automatically generated">
            <a:extLst>
              <a:ext uri="{FF2B5EF4-FFF2-40B4-BE49-F238E27FC236}">
                <a16:creationId xmlns:a16="http://schemas.microsoft.com/office/drawing/2014/main" id="{37A4C84C-8EE7-4CA4-870E-50D8AF2C33B3}"/>
              </a:ext>
            </a:extLst>
          </p:cNvPr>
          <p:cNvPicPr>
            <a:picLocks noChangeAspect="1"/>
          </p:cNvPicPr>
          <p:nvPr/>
        </p:nvPicPr>
        <p:blipFill>
          <a:blip r:embed="rId7"/>
          <a:stretch>
            <a:fillRect/>
          </a:stretch>
        </p:blipFill>
        <p:spPr>
          <a:xfrm>
            <a:off x="8328572" y="2406657"/>
            <a:ext cx="3192279" cy="2232000"/>
          </a:xfrm>
          <a:prstGeom prst="rect">
            <a:avLst/>
          </a:prstGeom>
        </p:spPr>
      </p:pic>
      <p:pic>
        <p:nvPicPr>
          <p:cNvPr id="17" name="Picture 16" descr="Shape&#10;&#10;Description automatically generated with medium confidence">
            <a:extLst>
              <a:ext uri="{FF2B5EF4-FFF2-40B4-BE49-F238E27FC236}">
                <a16:creationId xmlns:a16="http://schemas.microsoft.com/office/drawing/2014/main" id="{518EF6B7-1AD1-4388-939D-BB6D36A9C31B}"/>
              </a:ext>
            </a:extLst>
          </p:cNvPr>
          <p:cNvPicPr>
            <a:picLocks noChangeAspect="1"/>
          </p:cNvPicPr>
          <p:nvPr/>
        </p:nvPicPr>
        <p:blipFill>
          <a:blip r:embed="rId8"/>
          <a:stretch>
            <a:fillRect/>
          </a:stretch>
        </p:blipFill>
        <p:spPr>
          <a:xfrm>
            <a:off x="8326616" y="2406657"/>
            <a:ext cx="3192279" cy="2232000"/>
          </a:xfrm>
          <a:prstGeom prst="rect">
            <a:avLst/>
          </a:prstGeom>
        </p:spPr>
      </p:pic>
      <p:pic>
        <p:nvPicPr>
          <p:cNvPr id="18" name="Picture 17" descr="Company name&#10;&#10;Description automatically generated">
            <a:extLst>
              <a:ext uri="{FF2B5EF4-FFF2-40B4-BE49-F238E27FC236}">
                <a16:creationId xmlns:a16="http://schemas.microsoft.com/office/drawing/2014/main" id="{77B10A11-8568-4E83-95F4-86964C8A7E1D}"/>
              </a:ext>
            </a:extLst>
          </p:cNvPr>
          <p:cNvPicPr>
            <a:picLocks noChangeAspect="1"/>
          </p:cNvPicPr>
          <p:nvPr/>
        </p:nvPicPr>
        <p:blipFill>
          <a:blip r:embed="rId9"/>
          <a:stretch>
            <a:fillRect/>
          </a:stretch>
        </p:blipFill>
        <p:spPr>
          <a:xfrm>
            <a:off x="8327594" y="4638657"/>
            <a:ext cx="3192279" cy="2232000"/>
          </a:xfrm>
          <a:prstGeom prst="rect">
            <a:avLst/>
          </a:prstGeom>
        </p:spPr>
      </p:pic>
    </p:spTree>
    <p:extLst>
      <p:ext uri="{BB962C8B-B14F-4D97-AF65-F5344CB8AC3E}">
        <p14:creationId xmlns:p14="http://schemas.microsoft.com/office/powerpoint/2010/main" val="4003624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fade">
                                      <p:cBhvr>
                                        <p:cTn id="12" dur="500"/>
                                        <p:tgtEl>
                                          <p:spTgt spid="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xEl>
                                              <p:pRg st="2" end="2"/>
                                            </p:txEl>
                                          </p:spTgt>
                                        </p:tgtEl>
                                        <p:attrNameLst>
                                          <p:attrName>style.visibility</p:attrName>
                                        </p:attrNameLst>
                                      </p:cBhvr>
                                      <p:to>
                                        <p:strVal val="visible"/>
                                      </p:to>
                                    </p:set>
                                    <p:animEffect transition="in" filter="fade">
                                      <p:cBhvr>
                                        <p:cTn id="22" dur="500"/>
                                        <p:tgtEl>
                                          <p:spTgt spid="9">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xEl>
                                              <p:pRg st="3" end="3"/>
                                            </p:txEl>
                                          </p:spTgt>
                                        </p:tgtEl>
                                        <p:attrNameLst>
                                          <p:attrName>style.visibility</p:attrName>
                                        </p:attrNameLst>
                                      </p:cBhvr>
                                      <p:to>
                                        <p:strVal val="visible"/>
                                      </p:to>
                                    </p:set>
                                    <p:animEffect transition="in" filter="fade">
                                      <p:cBhvr>
                                        <p:cTn id="27" dur="500"/>
                                        <p:tgtEl>
                                          <p:spTgt spid="9">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txEl>
                                              <p:pRg st="4" end="4"/>
                                            </p:txEl>
                                          </p:spTgt>
                                        </p:tgtEl>
                                        <p:attrNameLst>
                                          <p:attrName>style.visibility</p:attrName>
                                        </p:attrNameLst>
                                      </p:cBhvr>
                                      <p:to>
                                        <p:strVal val="visible"/>
                                      </p:to>
                                    </p:set>
                                    <p:animEffect transition="in" filter="fade">
                                      <p:cBhvr>
                                        <p:cTn id="42" dur="500"/>
                                        <p:tgtEl>
                                          <p:spTgt spid="9">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500"/>
                                        <p:tgtEl>
                                          <p:spTgt spid="1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9">
                                            <p:txEl>
                                              <p:pRg st="5" end="5"/>
                                            </p:txEl>
                                          </p:spTgt>
                                        </p:tgtEl>
                                        <p:attrNameLst>
                                          <p:attrName>style.visibility</p:attrName>
                                        </p:attrNameLst>
                                      </p:cBhvr>
                                      <p:to>
                                        <p:strVal val="visible"/>
                                      </p:to>
                                    </p:set>
                                    <p:animEffect transition="in" filter="fade">
                                      <p:cBhvr>
                                        <p:cTn id="57" dur="500"/>
                                        <p:tgtEl>
                                          <p:spTgt spid="9">
                                            <p:txEl>
                                              <p:pRg st="5" end="5"/>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500"/>
                                        <p:tgtEl>
                                          <p:spTgt spid="15"/>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9">
                                            <p:txEl>
                                              <p:pRg st="6" end="6"/>
                                            </p:txEl>
                                          </p:spTgt>
                                        </p:tgtEl>
                                        <p:attrNameLst>
                                          <p:attrName>style.visibility</p:attrName>
                                        </p:attrNameLst>
                                      </p:cBhvr>
                                      <p:to>
                                        <p:strVal val="visible"/>
                                      </p:to>
                                    </p:set>
                                    <p:animEffect transition="in" filter="fade">
                                      <p:cBhvr>
                                        <p:cTn id="72" dur="500"/>
                                        <p:tgtEl>
                                          <p:spTgt spid="9">
                                            <p:txEl>
                                              <p:pRg st="6" end="6"/>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fade">
                                      <p:cBhvr>
                                        <p:cTn id="7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AC3A6-C01A-7141-8C86-E06734DAE894}"/>
              </a:ext>
            </a:extLst>
          </p:cNvPr>
          <p:cNvSpPr>
            <a:spLocks noGrp="1"/>
          </p:cNvSpPr>
          <p:nvPr>
            <p:ph type="title"/>
          </p:nvPr>
        </p:nvSpPr>
        <p:spPr/>
        <p:txBody>
          <a:bodyPr/>
          <a:lstStyle/>
          <a:p>
            <a:r>
              <a:rPr lang="en-GB" dirty="0"/>
              <a:t>CERN area </a:t>
            </a:r>
            <a:r>
              <a:rPr lang="en-GB" dirty="0" smtClean="0"/>
              <a:t>classification </a:t>
            </a:r>
            <a:endParaRPr lang="en-GB" dirty="0"/>
          </a:p>
        </p:txBody>
      </p:sp>
      <p:sp>
        <p:nvSpPr>
          <p:cNvPr id="5" name="Date Placeholder 4">
            <a:extLst>
              <a:ext uri="{FF2B5EF4-FFF2-40B4-BE49-F238E27FC236}">
                <a16:creationId xmlns:a16="http://schemas.microsoft.com/office/drawing/2014/main" id="{27CA2553-37C8-E94E-BEB1-B10DA4019F39}"/>
              </a:ext>
            </a:extLst>
          </p:cNvPr>
          <p:cNvSpPr>
            <a:spLocks noGrp="1"/>
          </p:cNvSpPr>
          <p:nvPr>
            <p:ph type="dt" sz="half" idx="10"/>
          </p:nvPr>
        </p:nvSpPr>
        <p:spPr/>
        <p:txBody>
          <a:bodyPr/>
          <a:lstStyle/>
          <a:p>
            <a:r>
              <a:rPr lang="en-US" smtClean="0"/>
              <a:t>05 July 2022</a:t>
            </a:r>
            <a:endParaRPr lang="en-GB" dirty="0"/>
          </a:p>
        </p:txBody>
      </p:sp>
      <p:sp>
        <p:nvSpPr>
          <p:cNvPr id="6" name="Footer Placeholder 5">
            <a:extLst>
              <a:ext uri="{FF2B5EF4-FFF2-40B4-BE49-F238E27FC236}">
                <a16:creationId xmlns:a16="http://schemas.microsoft.com/office/drawing/2014/main" id="{96B51A2D-BA01-3F45-BA80-5E4719524E61}"/>
              </a:ext>
            </a:extLst>
          </p:cNvPr>
          <p:cNvSpPr>
            <a:spLocks noGrp="1"/>
          </p:cNvSpPr>
          <p:nvPr>
            <p:ph type="ftr" sz="quarter" idx="11"/>
          </p:nvPr>
        </p:nvSpPr>
        <p:spPr/>
        <p:txBody>
          <a:bodyPr/>
          <a:lstStyle/>
          <a:p>
            <a:r>
              <a:rPr lang="en-GB" smtClean="0"/>
              <a:t>CERN ALARA rule and dedicated RP computing tools </a:t>
            </a:r>
            <a:endParaRPr lang="en-GB" dirty="0"/>
          </a:p>
        </p:txBody>
      </p:sp>
      <p:sp>
        <p:nvSpPr>
          <p:cNvPr id="7" name="Slide Number Placeholder 6">
            <a:extLst>
              <a:ext uri="{FF2B5EF4-FFF2-40B4-BE49-F238E27FC236}">
                <a16:creationId xmlns:a16="http://schemas.microsoft.com/office/drawing/2014/main" id="{16ED9491-2A34-D34B-B85C-B163807E84D7}"/>
              </a:ext>
            </a:extLst>
          </p:cNvPr>
          <p:cNvSpPr>
            <a:spLocks noGrp="1"/>
          </p:cNvSpPr>
          <p:nvPr>
            <p:ph type="sldNum" sz="quarter" idx="12"/>
          </p:nvPr>
        </p:nvSpPr>
        <p:spPr/>
        <p:txBody>
          <a:bodyPr/>
          <a:lstStyle/>
          <a:p>
            <a:fld id="{BCD55979-00CC-4874-A80E-0959E76EB92F}" type="slidenum">
              <a:rPr lang="en-GB" smtClean="0"/>
              <a:t>14</a:t>
            </a:fld>
            <a:endParaRPr lang="en-GB" dirty="0"/>
          </a:p>
        </p:txBody>
      </p:sp>
      <p:pic>
        <p:nvPicPr>
          <p:cNvPr id="16" name="Picture 15">
            <a:extLst>
              <a:ext uri="{FF2B5EF4-FFF2-40B4-BE49-F238E27FC236}">
                <a16:creationId xmlns:a16="http://schemas.microsoft.com/office/drawing/2014/main" id="{8D29B609-5CB0-48E5-8306-3BC3F5215C22}"/>
              </a:ext>
            </a:extLst>
          </p:cNvPr>
          <p:cNvPicPr>
            <a:picLocks noChangeAspect="1"/>
          </p:cNvPicPr>
          <p:nvPr/>
        </p:nvPicPr>
        <p:blipFill>
          <a:blip r:embed="rId2"/>
          <a:stretch>
            <a:fillRect/>
          </a:stretch>
        </p:blipFill>
        <p:spPr>
          <a:xfrm>
            <a:off x="1196498" y="1565380"/>
            <a:ext cx="8164630" cy="4228645"/>
          </a:xfrm>
          <a:prstGeom prst="rect">
            <a:avLst/>
          </a:prstGeom>
        </p:spPr>
      </p:pic>
      <p:sp>
        <p:nvSpPr>
          <p:cNvPr id="19" name="Oval 18">
            <a:extLst>
              <a:ext uri="{FF2B5EF4-FFF2-40B4-BE49-F238E27FC236}">
                <a16:creationId xmlns:a16="http://schemas.microsoft.com/office/drawing/2014/main" id="{5AEBDA36-DCE0-41BC-A197-F7FBC18D1AB9}"/>
              </a:ext>
            </a:extLst>
          </p:cNvPr>
          <p:cNvSpPr/>
          <p:nvPr/>
        </p:nvSpPr>
        <p:spPr>
          <a:xfrm>
            <a:off x="6994187" y="4146094"/>
            <a:ext cx="2081719" cy="1116569"/>
          </a:xfrm>
          <a:prstGeom prst="ellipse">
            <a:avLst/>
          </a:prstGeom>
          <a:solidFill>
            <a:schemeClr val="accent1">
              <a:alpha val="5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DB4572E1-407E-43FF-8B30-ECA9722CF46A}"/>
              </a:ext>
            </a:extLst>
          </p:cNvPr>
          <p:cNvSpPr txBox="1"/>
          <p:nvPr/>
        </p:nvSpPr>
        <p:spPr>
          <a:xfrm>
            <a:off x="9800864" y="4242713"/>
            <a:ext cx="1745867" cy="923330"/>
          </a:xfrm>
          <a:prstGeom prst="rect">
            <a:avLst/>
          </a:prstGeom>
          <a:noFill/>
        </p:spPr>
        <p:txBody>
          <a:bodyPr wrap="square" lIns="0" tIns="0" rIns="0" bIns="0" rtlCol="0">
            <a:spAutoFit/>
          </a:bodyPr>
          <a:lstStyle/>
          <a:p>
            <a:pPr algn="l"/>
            <a:r>
              <a:rPr lang="en-GB" sz="2000" b="1" dirty="0"/>
              <a:t>Operational Dosimetry mandatory</a:t>
            </a:r>
          </a:p>
        </p:txBody>
      </p:sp>
    </p:spTree>
    <p:extLst>
      <p:ext uri="{BB962C8B-B14F-4D97-AF65-F5344CB8AC3E}">
        <p14:creationId xmlns:p14="http://schemas.microsoft.com/office/powerpoint/2010/main" val="1164977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AC3A6-C01A-7141-8C86-E06734DAE894}"/>
              </a:ext>
            </a:extLst>
          </p:cNvPr>
          <p:cNvSpPr>
            <a:spLocks noGrp="1"/>
          </p:cNvSpPr>
          <p:nvPr>
            <p:ph type="title"/>
          </p:nvPr>
        </p:nvSpPr>
        <p:spPr>
          <a:xfrm>
            <a:off x="838199" y="365125"/>
            <a:ext cx="10475069" cy="1325563"/>
          </a:xfrm>
        </p:spPr>
        <p:txBody>
          <a:bodyPr>
            <a:normAutofit fontScale="90000"/>
          </a:bodyPr>
          <a:lstStyle/>
          <a:p>
            <a:r>
              <a:rPr lang="en-GB" dirty="0"/>
              <a:t>CERN area </a:t>
            </a:r>
            <a:r>
              <a:rPr lang="en-GB" dirty="0" smtClean="0"/>
              <a:t>classification : </a:t>
            </a:r>
            <a:r>
              <a:rPr lang="en-GB" i="1" dirty="0" smtClean="0"/>
              <a:t>the </a:t>
            </a:r>
            <a:r>
              <a:rPr lang="en-GB" b="1" i="1" dirty="0" smtClean="0"/>
              <a:t>RAISIN </a:t>
            </a:r>
            <a:r>
              <a:rPr lang="en-GB" i="1" dirty="0" smtClean="0"/>
              <a:t>database (</a:t>
            </a:r>
            <a:r>
              <a:rPr lang="en-US" sz="4800" b="1" i="1" dirty="0" err="1">
                <a:latin typeface="Calibri" panose="020F0502020204030204" pitchFamily="34" charset="0"/>
                <a:ea typeface="Calibri" panose="020F0502020204030204" pitchFamily="34" charset="0"/>
              </a:rPr>
              <a:t>RA</a:t>
            </a:r>
            <a:r>
              <a:rPr lang="en-US" sz="4800" i="1" dirty="0" err="1">
                <a:latin typeface="Calibri" panose="020F0502020204030204" pitchFamily="34" charset="0"/>
                <a:ea typeface="Calibri" panose="020F0502020204030204" pitchFamily="34" charset="0"/>
              </a:rPr>
              <a:t>diological</a:t>
            </a:r>
            <a:r>
              <a:rPr lang="en-US" sz="4800" i="1" dirty="0">
                <a:latin typeface="Calibri" panose="020F0502020204030204" pitchFamily="34" charset="0"/>
                <a:ea typeface="Calibri" panose="020F0502020204030204" pitchFamily="34" charset="0"/>
              </a:rPr>
              <a:t> </a:t>
            </a:r>
            <a:r>
              <a:rPr lang="en-US" sz="4800" i="1" dirty="0" err="1">
                <a:latin typeface="Calibri" panose="020F0502020204030204" pitchFamily="34" charset="0"/>
                <a:ea typeface="Calibri" panose="020F0502020204030204" pitchFamily="34" charset="0"/>
              </a:rPr>
              <a:t>r</a:t>
            </a:r>
            <a:r>
              <a:rPr lang="en-US" sz="4800" b="1" i="1" dirty="0" err="1">
                <a:latin typeface="Calibri" panose="020F0502020204030204" pitchFamily="34" charset="0"/>
                <a:ea typeface="Calibri" panose="020F0502020204030204" pitchFamily="34" charset="0"/>
              </a:rPr>
              <a:t>IS</a:t>
            </a:r>
            <a:r>
              <a:rPr lang="en-US" sz="4800" i="1" dirty="0" err="1">
                <a:latin typeface="Calibri" panose="020F0502020204030204" pitchFamily="34" charset="0"/>
                <a:ea typeface="Calibri" panose="020F0502020204030204" pitchFamily="34" charset="0"/>
              </a:rPr>
              <a:t>k</a:t>
            </a:r>
            <a:r>
              <a:rPr lang="en-US" sz="4800" i="1" dirty="0">
                <a:latin typeface="Calibri" panose="020F0502020204030204" pitchFamily="34" charset="0"/>
                <a:ea typeface="Calibri" panose="020F0502020204030204" pitchFamily="34" charset="0"/>
              </a:rPr>
              <a:t> areas </a:t>
            </a:r>
            <a:r>
              <a:rPr lang="en-US" sz="4800" b="1" i="1" dirty="0" err="1" smtClean="0">
                <a:latin typeface="Calibri" panose="020F0502020204030204" pitchFamily="34" charset="0"/>
                <a:ea typeface="Calibri" panose="020F0502020204030204" pitchFamily="34" charset="0"/>
              </a:rPr>
              <a:t>IN</a:t>
            </a:r>
            <a:r>
              <a:rPr lang="en-US" sz="4800" i="1" dirty="0" err="1" smtClean="0">
                <a:latin typeface="Calibri" panose="020F0502020204030204" pitchFamily="34" charset="0"/>
                <a:ea typeface="Calibri" panose="020F0502020204030204" pitchFamily="34" charset="0"/>
              </a:rPr>
              <a:t>ventory</a:t>
            </a:r>
            <a:r>
              <a:rPr lang="en-GB" i="1" dirty="0" smtClean="0"/>
              <a:t>) </a:t>
            </a:r>
            <a:endParaRPr lang="en-GB" i="1" dirty="0"/>
          </a:p>
        </p:txBody>
      </p:sp>
      <p:sp>
        <p:nvSpPr>
          <p:cNvPr id="5" name="Date Placeholder 4">
            <a:extLst>
              <a:ext uri="{FF2B5EF4-FFF2-40B4-BE49-F238E27FC236}">
                <a16:creationId xmlns:a16="http://schemas.microsoft.com/office/drawing/2014/main" id="{27CA2553-37C8-E94E-BEB1-B10DA4019F39}"/>
              </a:ext>
            </a:extLst>
          </p:cNvPr>
          <p:cNvSpPr>
            <a:spLocks noGrp="1"/>
          </p:cNvSpPr>
          <p:nvPr>
            <p:ph type="dt" sz="half" idx="10"/>
          </p:nvPr>
        </p:nvSpPr>
        <p:spPr/>
        <p:txBody>
          <a:bodyPr/>
          <a:lstStyle/>
          <a:p>
            <a:r>
              <a:rPr lang="en-US" smtClean="0"/>
              <a:t>05 July 2022</a:t>
            </a:r>
            <a:endParaRPr lang="en-GB" dirty="0"/>
          </a:p>
        </p:txBody>
      </p:sp>
      <p:sp>
        <p:nvSpPr>
          <p:cNvPr id="6" name="Footer Placeholder 5">
            <a:extLst>
              <a:ext uri="{FF2B5EF4-FFF2-40B4-BE49-F238E27FC236}">
                <a16:creationId xmlns:a16="http://schemas.microsoft.com/office/drawing/2014/main" id="{96B51A2D-BA01-3F45-BA80-5E4719524E61}"/>
              </a:ext>
            </a:extLst>
          </p:cNvPr>
          <p:cNvSpPr>
            <a:spLocks noGrp="1"/>
          </p:cNvSpPr>
          <p:nvPr>
            <p:ph type="ftr" sz="quarter" idx="11"/>
          </p:nvPr>
        </p:nvSpPr>
        <p:spPr/>
        <p:txBody>
          <a:bodyPr/>
          <a:lstStyle/>
          <a:p>
            <a:r>
              <a:rPr lang="en-GB" smtClean="0"/>
              <a:t>CERN ALARA rule and dedicated RP computing tools </a:t>
            </a:r>
            <a:endParaRPr lang="en-GB" dirty="0"/>
          </a:p>
        </p:txBody>
      </p:sp>
      <p:sp>
        <p:nvSpPr>
          <p:cNvPr id="7" name="Slide Number Placeholder 6">
            <a:extLst>
              <a:ext uri="{FF2B5EF4-FFF2-40B4-BE49-F238E27FC236}">
                <a16:creationId xmlns:a16="http://schemas.microsoft.com/office/drawing/2014/main" id="{16ED9491-2A34-D34B-B85C-B163807E84D7}"/>
              </a:ext>
            </a:extLst>
          </p:cNvPr>
          <p:cNvSpPr>
            <a:spLocks noGrp="1"/>
          </p:cNvSpPr>
          <p:nvPr>
            <p:ph type="sldNum" sz="quarter" idx="12"/>
          </p:nvPr>
        </p:nvSpPr>
        <p:spPr/>
        <p:txBody>
          <a:bodyPr/>
          <a:lstStyle/>
          <a:p>
            <a:fld id="{BCD55979-00CC-4874-A80E-0959E76EB92F}" type="slidenum">
              <a:rPr lang="en-GB" smtClean="0"/>
              <a:t>15</a:t>
            </a:fld>
            <a:endParaRPr lang="en-GB" dirty="0"/>
          </a:p>
        </p:txBody>
      </p:sp>
      <p:pic>
        <p:nvPicPr>
          <p:cNvPr id="4" name="Picture 3"/>
          <p:cNvPicPr>
            <a:picLocks noChangeAspect="1"/>
          </p:cNvPicPr>
          <p:nvPr/>
        </p:nvPicPr>
        <p:blipFill>
          <a:blip r:embed="rId2"/>
          <a:stretch>
            <a:fillRect/>
          </a:stretch>
        </p:blipFill>
        <p:spPr>
          <a:xfrm>
            <a:off x="565825" y="1787965"/>
            <a:ext cx="6008272" cy="3362427"/>
          </a:xfrm>
          <a:prstGeom prst="rect">
            <a:avLst/>
          </a:prstGeom>
        </p:spPr>
      </p:pic>
      <p:pic>
        <p:nvPicPr>
          <p:cNvPr id="8" name="Picture 7"/>
          <p:cNvPicPr>
            <a:picLocks noChangeAspect="1"/>
          </p:cNvPicPr>
          <p:nvPr/>
        </p:nvPicPr>
        <p:blipFill>
          <a:blip r:embed="rId3"/>
          <a:stretch>
            <a:fillRect/>
          </a:stretch>
        </p:blipFill>
        <p:spPr>
          <a:xfrm>
            <a:off x="7252891" y="2363375"/>
            <a:ext cx="4585671" cy="3481633"/>
          </a:xfrm>
          <a:prstGeom prst="rect">
            <a:avLst/>
          </a:prstGeom>
        </p:spPr>
      </p:pic>
    </p:spTree>
    <p:extLst>
      <p:ext uri="{BB962C8B-B14F-4D97-AF65-F5344CB8AC3E}">
        <p14:creationId xmlns:p14="http://schemas.microsoft.com/office/powerpoint/2010/main" val="2537644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AC3A6-C01A-7141-8C86-E06734DAE894}"/>
              </a:ext>
            </a:extLst>
          </p:cNvPr>
          <p:cNvSpPr>
            <a:spLocks noGrp="1"/>
          </p:cNvSpPr>
          <p:nvPr>
            <p:ph type="title"/>
          </p:nvPr>
        </p:nvSpPr>
        <p:spPr>
          <a:xfrm>
            <a:off x="838199" y="365125"/>
            <a:ext cx="10475069" cy="1325563"/>
          </a:xfrm>
        </p:spPr>
        <p:txBody>
          <a:bodyPr>
            <a:normAutofit fontScale="90000"/>
          </a:bodyPr>
          <a:lstStyle/>
          <a:p>
            <a:r>
              <a:rPr lang="en-GB" dirty="0"/>
              <a:t>CERN area </a:t>
            </a:r>
            <a:r>
              <a:rPr lang="en-GB" dirty="0" smtClean="0"/>
              <a:t>classification : </a:t>
            </a:r>
            <a:r>
              <a:rPr lang="en-GB" sz="3600" i="1" dirty="0"/>
              <a:t>How the area </a:t>
            </a:r>
            <a:r>
              <a:rPr lang="en-GB" sz="3600" i="1" dirty="0" smtClean="0"/>
              <a:t>classification and other RP parameters </a:t>
            </a:r>
            <a:r>
              <a:rPr lang="en-GB" sz="3600" i="1" dirty="0"/>
              <a:t>drives the IMPACT workflow</a:t>
            </a:r>
          </a:p>
        </p:txBody>
      </p:sp>
      <p:sp>
        <p:nvSpPr>
          <p:cNvPr id="5" name="Date Placeholder 4">
            <a:extLst>
              <a:ext uri="{FF2B5EF4-FFF2-40B4-BE49-F238E27FC236}">
                <a16:creationId xmlns:a16="http://schemas.microsoft.com/office/drawing/2014/main" id="{27CA2553-37C8-E94E-BEB1-B10DA4019F39}"/>
              </a:ext>
            </a:extLst>
          </p:cNvPr>
          <p:cNvSpPr>
            <a:spLocks noGrp="1"/>
          </p:cNvSpPr>
          <p:nvPr>
            <p:ph type="dt" sz="half" idx="10"/>
          </p:nvPr>
        </p:nvSpPr>
        <p:spPr/>
        <p:txBody>
          <a:bodyPr/>
          <a:lstStyle/>
          <a:p>
            <a:r>
              <a:rPr lang="en-US" smtClean="0"/>
              <a:t>05 July 2022</a:t>
            </a:r>
            <a:endParaRPr lang="en-GB" dirty="0"/>
          </a:p>
        </p:txBody>
      </p:sp>
      <p:sp>
        <p:nvSpPr>
          <p:cNvPr id="6" name="Footer Placeholder 5">
            <a:extLst>
              <a:ext uri="{FF2B5EF4-FFF2-40B4-BE49-F238E27FC236}">
                <a16:creationId xmlns:a16="http://schemas.microsoft.com/office/drawing/2014/main" id="{96B51A2D-BA01-3F45-BA80-5E4719524E61}"/>
              </a:ext>
            </a:extLst>
          </p:cNvPr>
          <p:cNvSpPr>
            <a:spLocks noGrp="1"/>
          </p:cNvSpPr>
          <p:nvPr>
            <p:ph type="ftr" sz="quarter" idx="11"/>
          </p:nvPr>
        </p:nvSpPr>
        <p:spPr/>
        <p:txBody>
          <a:bodyPr/>
          <a:lstStyle/>
          <a:p>
            <a:r>
              <a:rPr lang="en-GB" smtClean="0"/>
              <a:t>CERN ALARA rule and dedicated RP computing tools </a:t>
            </a:r>
            <a:endParaRPr lang="en-GB" dirty="0"/>
          </a:p>
        </p:txBody>
      </p:sp>
      <p:sp>
        <p:nvSpPr>
          <p:cNvPr id="7" name="Slide Number Placeholder 6">
            <a:extLst>
              <a:ext uri="{FF2B5EF4-FFF2-40B4-BE49-F238E27FC236}">
                <a16:creationId xmlns:a16="http://schemas.microsoft.com/office/drawing/2014/main" id="{16ED9491-2A34-D34B-B85C-B163807E84D7}"/>
              </a:ext>
            </a:extLst>
          </p:cNvPr>
          <p:cNvSpPr>
            <a:spLocks noGrp="1"/>
          </p:cNvSpPr>
          <p:nvPr>
            <p:ph type="sldNum" sz="quarter" idx="12"/>
          </p:nvPr>
        </p:nvSpPr>
        <p:spPr/>
        <p:txBody>
          <a:bodyPr/>
          <a:lstStyle/>
          <a:p>
            <a:fld id="{BCD55979-00CC-4874-A80E-0959E76EB92F}" type="slidenum">
              <a:rPr lang="en-GB" smtClean="0"/>
              <a:t>16</a:t>
            </a:fld>
            <a:endParaRPr lang="en-GB" dirty="0"/>
          </a:p>
        </p:txBody>
      </p:sp>
      <p:sp>
        <p:nvSpPr>
          <p:cNvPr id="9" name="Content Placeholder 1">
            <a:extLst>
              <a:ext uri="{FF2B5EF4-FFF2-40B4-BE49-F238E27FC236}">
                <a16:creationId xmlns:a16="http://schemas.microsoft.com/office/drawing/2014/main" id="{C2B89A8F-AC52-4282-92B1-E1FE8AC34AFC}"/>
              </a:ext>
            </a:extLst>
          </p:cNvPr>
          <p:cNvSpPr>
            <a:spLocks noGrp="1"/>
          </p:cNvSpPr>
          <p:nvPr>
            <p:ph idx="1"/>
          </p:nvPr>
        </p:nvSpPr>
        <p:spPr>
          <a:xfrm>
            <a:off x="530936" y="2062263"/>
            <a:ext cx="10607233" cy="3784059"/>
          </a:xfrm>
        </p:spPr>
        <p:txBody>
          <a:bodyPr>
            <a:normAutofit fontScale="85000" lnSpcReduction="20000"/>
          </a:bodyPr>
          <a:lstStyle/>
          <a:p>
            <a:r>
              <a:rPr lang="en-GB" dirty="0"/>
              <a:t>Type of activity (e.g. radiography or guided visit in controlled areas) </a:t>
            </a:r>
          </a:p>
          <a:p>
            <a:r>
              <a:rPr lang="en-GB" dirty="0" smtClean="0"/>
              <a:t>Access </a:t>
            </a:r>
            <a:r>
              <a:rPr lang="en-GB" dirty="0"/>
              <a:t>point linked to RP approval</a:t>
            </a:r>
          </a:p>
          <a:p>
            <a:r>
              <a:rPr lang="en-GB" dirty="0"/>
              <a:t>RAISIN start-of-work flag set to yes</a:t>
            </a:r>
          </a:p>
          <a:p>
            <a:r>
              <a:rPr lang="en-GB" dirty="0"/>
              <a:t>DIMR parameters are set such that:</a:t>
            </a:r>
          </a:p>
          <a:p>
            <a:pPr lvl="1"/>
            <a:r>
              <a:rPr lang="en-GB" dirty="0"/>
              <a:t>The activity includes contaminating works</a:t>
            </a:r>
          </a:p>
          <a:p>
            <a:pPr lvl="1"/>
            <a:r>
              <a:rPr lang="en-GB" dirty="0"/>
              <a:t>The total collective working time is above 500 </a:t>
            </a:r>
            <a:r>
              <a:rPr lang="en-GB" dirty="0" err="1"/>
              <a:t>person·h</a:t>
            </a:r>
            <a:r>
              <a:rPr lang="en-GB" dirty="0"/>
              <a:t> and works are located in controlled areas</a:t>
            </a:r>
          </a:p>
          <a:p>
            <a:pPr lvl="1"/>
            <a:r>
              <a:rPr lang="en-GB" dirty="0"/>
              <a:t>The individual collective working time is above 100 h and works are located in controlled areas</a:t>
            </a:r>
          </a:p>
          <a:p>
            <a:pPr lvl="1"/>
            <a:r>
              <a:rPr lang="en-GB" dirty="0"/>
              <a:t>Presence of short-term workers is declared and works are located in controlled areas</a:t>
            </a:r>
          </a:p>
          <a:p>
            <a:endParaRPr lang="en-GB" dirty="0"/>
          </a:p>
        </p:txBody>
      </p:sp>
    </p:spTree>
    <p:extLst>
      <p:ext uri="{BB962C8B-B14F-4D97-AF65-F5344CB8AC3E}">
        <p14:creationId xmlns:p14="http://schemas.microsoft.com/office/powerpoint/2010/main" val="4142155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fade">
                                      <p:cBhvr>
                                        <p:cTn id="12" dur="500"/>
                                        <p:tgtEl>
                                          <p:spTgt spid="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fade">
                                      <p:cBhvr>
                                        <p:cTn id="17" dur="500"/>
                                        <p:tgtEl>
                                          <p:spTgt spid="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xEl>
                                              <p:pRg st="3" end="3"/>
                                            </p:txEl>
                                          </p:spTgt>
                                        </p:tgtEl>
                                        <p:attrNameLst>
                                          <p:attrName>style.visibility</p:attrName>
                                        </p:attrNameLst>
                                      </p:cBhvr>
                                      <p:to>
                                        <p:strVal val="visible"/>
                                      </p:to>
                                    </p:set>
                                    <p:animEffect transition="in" filter="fade">
                                      <p:cBhvr>
                                        <p:cTn id="22" dur="500"/>
                                        <p:tgtEl>
                                          <p:spTgt spid="9">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
                                            <p:txEl>
                                              <p:pRg st="4" end="4"/>
                                            </p:txEl>
                                          </p:spTgt>
                                        </p:tgtEl>
                                        <p:attrNameLst>
                                          <p:attrName>style.visibility</p:attrName>
                                        </p:attrNameLst>
                                      </p:cBhvr>
                                      <p:to>
                                        <p:strVal val="visible"/>
                                      </p:to>
                                    </p:set>
                                    <p:animEffect transition="in" filter="fade">
                                      <p:cBhvr>
                                        <p:cTn id="25" dur="500"/>
                                        <p:tgtEl>
                                          <p:spTgt spid="9">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9">
                                            <p:txEl>
                                              <p:pRg st="5" end="5"/>
                                            </p:txEl>
                                          </p:spTgt>
                                        </p:tgtEl>
                                        <p:attrNameLst>
                                          <p:attrName>style.visibility</p:attrName>
                                        </p:attrNameLst>
                                      </p:cBhvr>
                                      <p:to>
                                        <p:strVal val="visible"/>
                                      </p:to>
                                    </p:set>
                                    <p:animEffect transition="in" filter="fade">
                                      <p:cBhvr>
                                        <p:cTn id="28" dur="500"/>
                                        <p:tgtEl>
                                          <p:spTgt spid="9">
                                            <p:txEl>
                                              <p:pRg st="5" end="5"/>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9">
                                            <p:txEl>
                                              <p:pRg st="6" end="6"/>
                                            </p:txEl>
                                          </p:spTgt>
                                        </p:tgtEl>
                                        <p:attrNameLst>
                                          <p:attrName>style.visibility</p:attrName>
                                        </p:attrNameLst>
                                      </p:cBhvr>
                                      <p:to>
                                        <p:strVal val="visible"/>
                                      </p:to>
                                    </p:set>
                                    <p:animEffect transition="in" filter="fade">
                                      <p:cBhvr>
                                        <p:cTn id="31" dur="500"/>
                                        <p:tgtEl>
                                          <p:spTgt spid="9">
                                            <p:txEl>
                                              <p:pRg st="6" end="6"/>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7" end="7"/>
                                            </p:txEl>
                                          </p:spTgt>
                                        </p:tgtEl>
                                        <p:attrNameLst>
                                          <p:attrName>style.visibility</p:attrName>
                                        </p:attrNameLst>
                                      </p:cBhvr>
                                      <p:to>
                                        <p:strVal val="visible"/>
                                      </p:to>
                                    </p:set>
                                    <p:animEffect transition="in" filter="fade">
                                      <p:cBhvr>
                                        <p:cTn id="34" dur="500"/>
                                        <p:tgtEl>
                                          <p:spTgt spid="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AC3A6-C01A-7141-8C86-E06734DAE894}"/>
              </a:ext>
            </a:extLst>
          </p:cNvPr>
          <p:cNvSpPr>
            <a:spLocks noGrp="1"/>
          </p:cNvSpPr>
          <p:nvPr>
            <p:ph type="title"/>
          </p:nvPr>
        </p:nvSpPr>
        <p:spPr>
          <a:xfrm>
            <a:off x="838199" y="365125"/>
            <a:ext cx="10475069" cy="1325563"/>
          </a:xfrm>
        </p:spPr>
        <p:txBody>
          <a:bodyPr>
            <a:normAutofit fontScale="90000"/>
          </a:bodyPr>
          <a:lstStyle/>
          <a:p>
            <a:r>
              <a:rPr lang="en-GB" dirty="0"/>
              <a:t>CERN Operational dosimetry system and computing tools</a:t>
            </a:r>
            <a:endParaRPr lang="en-GB" i="1" dirty="0"/>
          </a:p>
        </p:txBody>
      </p:sp>
      <p:sp>
        <p:nvSpPr>
          <p:cNvPr id="5" name="Date Placeholder 4">
            <a:extLst>
              <a:ext uri="{FF2B5EF4-FFF2-40B4-BE49-F238E27FC236}">
                <a16:creationId xmlns:a16="http://schemas.microsoft.com/office/drawing/2014/main" id="{27CA2553-37C8-E94E-BEB1-B10DA4019F39}"/>
              </a:ext>
            </a:extLst>
          </p:cNvPr>
          <p:cNvSpPr>
            <a:spLocks noGrp="1"/>
          </p:cNvSpPr>
          <p:nvPr>
            <p:ph type="dt" sz="half" idx="10"/>
          </p:nvPr>
        </p:nvSpPr>
        <p:spPr/>
        <p:txBody>
          <a:bodyPr/>
          <a:lstStyle/>
          <a:p>
            <a:r>
              <a:rPr lang="en-US" smtClean="0"/>
              <a:t>05 July 2022</a:t>
            </a:r>
            <a:endParaRPr lang="en-GB" dirty="0"/>
          </a:p>
        </p:txBody>
      </p:sp>
      <p:sp>
        <p:nvSpPr>
          <p:cNvPr id="6" name="Footer Placeholder 5">
            <a:extLst>
              <a:ext uri="{FF2B5EF4-FFF2-40B4-BE49-F238E27FC236}">
                <a16:creationId xmlns:a16="http://schemas.microsoft.com/office/drawing/2014/main" id="{96B51A2D-BA01-3F45-BA80-5E4719524E61}"/>
              </a:ext>
            </a:extLst>
          </p:cNvPr>
          <p:cNvSpPr>
            <a:spLocks noGrp="1"/>
          </p:cNvSpPr>
          <p:nvPr>
            <p:ph type="ftr" sz="quarter" idx="11"/>
          </p:nvPr>
        </p:nvSpPr>
        <p:spPr/>
        <p:txBody>
          <a:bodyPr/>
          <a:lstStyle/>
          <a:p>
            <a:r>
              <a:rPr lang="en-GB" dirty="0" smtClean="0"/>
              <a:t>CERN ALARA rule and dedicated RP computing tools </a:t>
            </a:r>
            <a:endParaRPr lang="en-GB" dirty="0"/>
          </a:p>
        </p:txBody>
      </p:sp>
      <p:sp>
        <p:nvSpPr>
          <p:cNvPr id="7" name="Slide Number Placeholder 6">
            <a:extLst>
              <a:ext uri="{FF2B5EF4-FFF2-40B4-BE49-F238E27FC236}">
                <a16:creationId xmlns:a16="http://schemas.microsoft.com/office/drawing/2014/main" id="{16ED9491-2A34-D34B-B85C-B163807E84D7}"/>
              </a:ext>
            </a:extLst>
          </p:cNvPr>
          <p:cNvSpPr>
            <a:spLocks noGrp="1"/>
          </p:cNvSpPr>
          <p:nvPr>
            <p:ph type="sldNum" sz="quarter" idx="12"/>
          </p:nvPr>
        </p:nvSpPr>
        <p:spPr/>
        <p:txBody>
          <a:bodyPr/>
          <a:lstStyle/>
          <a:p>
            <a:fld id="{BCD55979-00CC-4874-A80E-0959E76EB92F}" type="slidenum">
              <a:rPr lang="en-GB" smtClean="0"/>
              <a:t>17</a:t>
            </a:fld>
            <a:endParaRPr lang="en-GB" dirty="0"/>
          </a:p>
        </p:txBody>
      </p:sp>
      <p:sp>
        <p:nvSpPr>
          <p:cNvPr id="10" name="Content Placeholder 2">
            <a:extLst>
              <a:ext uri="{FF2B5EF4-FFF2-40B4-BE49-F238E27FC236}">
                <a16:creationId xmlns:a16="http://schemas.microsoft.com/office/drawing/2014/main" id="{79E0A5F2-428D-45F9-8CA2-B8E0E4874716}"/>
              </a:ext>
            </a:extLst>
          </p:cNvPr>
          <p:cNvSpPr>
            <a:spLocks noGrp="1"/>
          </p:cNvSpPr>
          <p:nvPr>
            <p:ph sz="half" idx="1"/>
          </p:nvPr>
        </p:nvSpPr>
        <p:spPr>
          <a:xfrm>
            <a:off x="407988" y="1906620"/>
            <a:ext cx="5382598" cy="4300549"/>
          </a:xfrm>
        </p:spPr>
        <p:txBody>
          <a:bodyPr>
            <a:normAutofit fontScale="92500" lnSpcReduction="20000"/>
          </a:bodyPr>
          <a:lstStyle/>
          <a:p>
            <a:pPr marL="0" indent="0">
              <a:buNone/>
            </a:pPr>
            <a:r>
              <a:rPr lang="en-GB" dirty="0"/>
              <a:t>Based on the </a:t>
            </a:r>
            <a:r>
              <a:rPr lang="en-GB" dirty="0" smtClean="0"/>
              <a:t>system </a:t>
            </a:r>
            <a:r>
              <a:rPr lang="en-GB" dirty="0"/>
              <a:t>provided by </a:t>
            </a:r>
            <a:r>
              <a:rPr lang="en-GB" dirty="0" err="1"/>
              <a:t>Mirion</a:t>
            </a:r>
            <a:r>
              <a:rPr lang="en-GB" dirty="0"/>
              <a:t> </a:t>
            </a:r>
            <a:r>
              <a:rPr lang="en-GB" dirty="0" smtClean="0"/>
              <a:t>Technologies</a:t>
            </a:r>
          </a:p>
          <a:p>
            <a:pPr marL="0" indent="0">
              <a:buNone/>
            </a:pPr>
            <a:endParaRPr lang="en-GB" dirty="0"/>
          </a:p>
          <a:p>
            <a:pPr marL="0" indent="0">
              <a:buNone/>
            </a:pPr>
            <a:r>
              <a:rPr lang="en-GB" dirty="0"/>
              <a:t>All data is kept internally, in CERN’s Oracle </a:t>
            </a:r>
            <a:r>
              <a:rPr lang="en-GB" dirty="0" smtClean="0"/>
              <a:t>Databases</a:t>
            </a:r>
          </a:p>
          <a:p>
            <a:pPr marL="0" indent="0">
              <a:buNone/>
            </a:pPr>
            <a:endParaRPr lang="en-GB" dirty="0"/>
          </a:p>
          <a:p>
            <a:pPr marL="0" indent="0">
              <a:buNone/>
            </a:pPr>
            <a:r>
              <a:rPr lang="en-GB" dirty="0"/>
              <a:t>Modified to fulfil CERN’s requirements</a:t>
            </a:r>
          </a:p>
          <a:p>
            <a:pPr marL="342900" indent="-342900">
              <a:buFont typeface="Arial" panose="020B0604020202020204" pitchFamily="34" charset="0"/>
              <a:buChar char="•"/>
            </a:pPr>
            <a:r>
              <a:rPr lang="en-GB" sz="1800" b="0" dirty="0"/>
              <a:t>Dedicated website based on Oracle APEX, to perform </a:t>
            </a:r>
            <a:r>
              <a:rPr lang="en-GB" sz="1800" b="0" dirty="0" err="1"/>
              <a:t>dosimetric</a:t>
            </a:r>
            <a:r>
              <a:rPr lang="en-GB" sz="1800" b="0" dirty="0"/>
              <a:t> follow-up</a:t>
            </a:r>
          </a:p>
          <a:p>
            <a:pPr marL="342900" indent="-342900">
              <a:buFont typeface="Arial" panose="020B0604020202020204" pitchFamily="34" charset="0"/>
              <a:buChar char="•"/>
            </a:pPr>
            <a:r>
              <a:rPr lang="en-GB" sz="1800" b="0" dirty="0"/>
              <a:t>Link between Operational Dosimetry system and IMPACT </a:t>
            </a:r>
            <a:r>
              <a:rPr lang="en-GB" sz="1800" b="0" dirty="0" smtClean="0"/>
              <a:t>web-tool</a:t>
            </a:r>
            <a:endParaRPr lang="en-GB" sz="1800" b="0" dirty="0"/>
          </a:p>
        </p:txBody>
      </p:sp>
      <p:pic>
        <p:nvPicPr>
          <p:cNvPr id="4" name="Picture 3"/>
          <p:cNvPicPr>
            <a:picLocks noChangeAspect="1"/>
          </p:cNvPicPr>
          <p:nvPr/>
        </p:nvPicPr>
        <p:blipFill>
          <a:blip r:embed="rId2"/>
          <a:stretch>
            <a:fillRect/>
          </a:stretch>
        </p:blipFill>
        <p:spPr>
          <a:xfrm>
            <a:off x="5790585" y="1745821"/>
            <a:ext cx="6245682" cy="3405833"/>
          </a:xfrm>
          <a:prstGeom prst="rect">
            <a:avLst/>
          </a:prstGeom>
        </p:spPr>
      </p:pic>
      <p:sp>
        <p:nvSpPr>
          <p:cNvPr id="12" name="Rectangle 11"/>
          <p:cNvSpPr/>
          <p:nvPr/>
        </p:nvSpPr>
        <p:spPr>
          <a:xfrm>
            <a:off x="8325136" y="5310079"/>
            <a:ext cx="2044149" cy="369332"/>
          </a:xfrm>
          <a:prstGeom prst="rect">
            <a:avLst/>
          </a:prstGeom>
        </p:spPr>
        <p:txBody>
          <a:bodyPr wrap="none">
            <a:spAutoFit/>
          </a:bodyPr>
          <a:lstStyle/>
          <a:p>
            <a:r>
              <a:rPr lang="en-GB" b="1" dirty="0" err="1" smtClean="0"/>
              <a:t>OpeDosi</a:t>
            </a:r>
            <a:r>
              <a:rPr lang="en-GB" b="1" dirty="0" smtClean="0"/>
              <a:t> website</a:t>
            </a:r>
            <a:endParaRPr lang="en-GB" b="1" dirty="0"/>
          </a:p>
        </p:txBody>
      </p:sp>
    </p:spTree>
    <p:extLst>
      <p:ext uri="{BB962C8B-B14F-4D97-AF65-F5344CB8AC3E}">
        <p14:creationId xmlns:p14="http://schemas.microsoft.com/office/powerpoint/2010/main" val="4215440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xEl>
                                              <p:pRg st="2" end="2"/>
                                            </p:txEl>
                                          </p:spTgt>
                                        </p:tgtEl>
                                        <p:attrNameLst>
                                          <p:attrName>style.visibility</p:attrName>
                                        </p:attrNameLst>
                                      </p:cBhvr>
                                      <p:to>
                                        <p:strVal val="visible"/>
                                      </p:to>
                                    </p:set>
                                    <p:animEffect transition="in" filter="fade">
                                      <p:cBhvr>
                                        <p:cTn id="12" dur="500"/>
                                        <p:tgtEl>
                                          <p:spTgt spid="10">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xEl>
                                              <p:pRg st="4" end="4"/>
                                            </p:txEl>
                                          </p:spTgt>
                                        </p:tgtEl>
                                        <p:attrNameLst>
                                          <p:attrName>style.visibility</p:attrName>
                                        </p:attrNameLst>
                                      </p:cBhvr>
                                      <p:to>
                                        <p:strVal val="visible"/>
                                      </p:to>
                                    </p:set>
                                    <p:animEffect transition="in" filter="fade">
                                      <p:cBhvr>
                                        <p:cTn id="17" dur="500"/>
                                        <p:tgtEl>
                                          <p:spTgt spid="10">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xEl>
                                              <p:pRg st="5" end="5"/>
                                            </p:txEl>
                                          </p:spTgt>
                                        </p:tgtEl>
                                        <p:attrNameLst>
                                          <p:attrName>style.visibility</p:attrName>
                                        </p:attrNameLst>
                                      </p:cBhvr>
                                      <p:to>
                                        <p:strVal val="visible"/>
                                      </p:to>
                                    </p:set>
                                    <p:animEffect transition="in" filter="fade">
                                      <p:cBhvr>
                                        <p:cTn id="22" dur="500"/>
                                        <p:tgtEl>
                                          <p:spTgt spid="10">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0">
                                            <p:txEl>
                                              <p:pRg st="6" end="6"/>
                                            </p:txEl>
                                          </p:spTgt>
                                        </p:tgtEl>
                                        <p:attrNameLst>
                                          <p:attrName>style.visibility</p:attrName>
                                        </p:attrNameLst>
                                      </p:cBhvr>
                                      <p:to>
                                        <p:strVal val="visible"/>
                                      </p:to>
                                    </p:set>
                                    <p:animEffect transition="in" filter="fade">
                                      <p:cBhvr>
                                        <p:cTn id="25" dur="500"/>
                                        <p:tgtEl>
                                          <p:spTgt spid="10">
                                            <p:txEl>
                                              <p:pRg st="6" end="6"/>
                                            </p:txEl>
                                          </p:spTgt>
                                        </p:tgtEl>
                                      </p:cBhvr>
                                    </p:animEffect>
                                  </p:childTnLst>
                                </p:cTn>
                              </p:par>
                              <p:par>
                                <p:cTn id="26" presetID="1" presetClass="entr" presetSubtype="0" fill="hold" nodeType="withEffect">
                                  <p:stCondLst>
                                    <p:cond delay="0"/>
                                  </p:stCondLst>
                                  <p:childTnLst>
                                    <p:set>
                                      <p:cBhvr>
                                        <p:cTn id="27" dur="1" fill="hold">
                                          <p:stCondLst>
                                            <p:cond delay="0"/>
                                          </p:stCondLst>
                                        </p:cTn>
                                        <p:tgtEl>
                                          <p:spTgt spid="4"/>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AC3A6-C01A-7141-8C86-E06734DAE894}"/>
              </a:ext>
            </a:extLst>
          </p:cNvPr>
          <p:cNvSpPr>
            <a:spLocks noGrp="1"/>
          </p:cNvSpPr>
          <p:nvPr>
            <p:ph type="title"/>
          </p:nvPr>
        </p:nvSpPr>
        <p:spPr>
          <a:xfrm>
            <a:off x="838199" y="365125"/>
            <a:ext cx="10475069" cy="1325563"/>
          </a:xfrm>
        </p:spPr>
        <p:txBody>
          <a:bodyPr>
            <a:normAutofit fontScale="90000"/>
          </a:bodyPr>
          <a:lstStyle/>
          <a:p>
            <a:r>
              <a:rPr lang="en-GB" dirty="0"/>
              <a:t>Link between the operational dosimetry and IMPACT</a:t>
            </a:r>
            <a:endParaRPr lang="en-GB" i="1" dirty="0"/>
          </a:p>
        </p:txBody>
      </p:sp>
      <p:sp>
        <p:nvSpPr>
          <p:cNvPr id="5" name="Date Placeholder 4">
            <a:extLst>
              <a:ext uri="{FF2B5EF4-FFF2-40B4-BE49-F238E27FC236}">
                <a16:creationId xmlns:a16="http://schemas.microsoft.com/office/drawing/2014/main" id="{27CA2553-37C8-E94E-BEB1-B10DA4019F39}"/>
              </a:ext>
            </a:extLst>
          </p:cNvPr>
          <p:cNvSpPr>
            <a:spLocks noGrp="1"/>
          </p:cNvSpPr>
          <p:nvPr>
            <p:ph type="dt" sz="half" idx="10"/>
          </p:nvPr>
        </p:nvSpPr>
        <p:spPr/>
        <p:txBody>
          <a:bodyPr/>
          <a:lstStyle/>
          <a:p>
            <a:r>
              <a:rPr lang="en-US" smtClean="0"/>
              <a:t>05 July 2022</a:t>
            </a:r>
            <a:endParaRPr lang="en-GB" dirty="0"/>
          </a:p>
        </p:txBody>
      </p:sp>
      <p:sp>
        <p:nvSpPr>
          <p:cNvPr id="6" name="Footer Placeholder 5">
            <a:extLst>
              <a:ext uri="{FF2B5EF4-FFF2-40B4-BE49-F238E27FC236}">
                <a16:creationId xmlns:a16="http://schemas.microsoft.com/office/drawing/2014/main" id="{96B51A2D-BA01-3F45-BA80-5E4719524E61}"/>
              </a:ext>
            </a:extLst>
          </p:cNvPr>
          <p:cNvSpPr>
            <a:spLocks noGrp="1"/>
          </p:cNvSpPr>
          <p:nvPr>
            <p:ph type="ftr" sz="quarter" idx="11"/>
          </p:nvPr>
        </p:nvSpPr>
        <p:spPr/>
        <p:txBody>
          <a:bodyPr/>
          <a:lstStyle/>
          <a:p>
            <a:r>
              <a:rPr lang="en-GB" smtClean="0"/>
              <a:t>CERN ALARA rule and dedicated RP computing tools </a:t>
            </a:r>
            <a:endParaRPr lang="en-GB" dirty="0"/>
          </a:p>
        </p:txBody>
      </p:sp>
      <p:sp>
        <p:nvSpPr>
          <p:cNvPr id="7" name="Slide Number Placeholder 6">
            <a:extLst>
              <a:ext uri="{FF2B5EF4-FFF2-40B4-BE49-F238E27FC236}">
                <a16:creationId xmlns:a16="http://schemas.microsoft.com/office/drawing/2014/main" id="{16ED9491-2A34-D34B-B85C-B163807E84D7}"/>
              </a:ext>
            </a:extLst>
          </p:cNvPr>
          <p:cNvSpPr>
            <a:spLocks noGrp="1"/>
          </p:cNvSpPr>
          <p:nvPr>
            <p:ph type="sldNum" sz="quarter" idx="12"/>
          </p:nvPr>
        </p:nvSpPr>
        <p:spPr/>
        <p:txBody>
          <a:bodyPr/>
          <a:lstStyle/>
          <a:p>
            <a:fld id="{BCD55979-00CC-4874-A80E-0959E76EB92F}" type="slidenum">
              <a:rPr lang="en-GB" smtClean="0"/>
              <a:t>18</a:t>
            </a:fld>
            <a:endParaRPr lang="en-GB" dirty="0"/>
          </a:p>
        </p:txBody>
      </p:sp>
      <p:sp>
        <p:nvSpPr>
          <p:cNvPr id="11" name="Content Placeholder 1">
            <a:extLst>
              <a:ext uri="{FF2B5EF4-FFF2-40B4-BE49-F238E27FC236}">
                <a16:creationId xmlns:a16="http://schemas.microsoft.com/office/drawing/2014/main" id="{5D7D57BA-CD3E-4D35-A723-C5F2C0B76979}"/>
              </a:ext>
            </a:extLst>
          </p:cNvPr>
          <p:cNvSpPr>
            <a:spLocks noGrp="1"/>
          </p:cNvSpPr>
          <p:nvPr>
            <p:ph idx="1"/>
          </p:nvPr>
        </p:nvSpPr>
        <p:spPr>
          <a:xfrm>
            <a:off x="530937" y="1867711"/>
            <a:ext cx="11376024" cy="3949429"/>
          </a:xfrm>
        </p:spPr>
        <p:txBody>
          <a:bodyPr>
            <a:normAutofit fontScale="85000" lnSpcReduction="10000"/>
          </a:bodyPr>
          <a:lstStyle/>
          <a:p>
            <a:pPr marL="0" indent="0">
              <a:buNone/>
            </a:pPr>
            <a:r>
              <a:rPr lang="en-GB" dirty="0"/>
              <a:t>IMPACT and the operational dosimetry system are synchronised every 6 minutes</a:t>
            </a:r>
          </a:p>
          <a:p>
            <a:pPr marL="342900" indent="-342900">
              <a:buFont typeface="Arial" panose="020B0604020202020204" pitchFamily="34" charset="0"/>
              <a:buChar char="•"/>
            </a:pPr>
            <a:r>
              <a:rPr lang="en-GB" sz="1800" b="0" dirty="0"/>
              <a:t>New workers</a:t>
            </a:r>
          </a:p>
          <a:p>
            <a:pPr marL="342900" indent="-342900">
              <a:buFont typeface="Arial" panose="020B0604020202020204" pitchFamily="34" charset="0"/>
              <a:buChar char="•"/>
            </a:pPr>
            <a:r>
              <a:rPr lang="en-GB" sz="1800" b="0" dirty="0"/>
              <a:t>New activities</a:t>
            </a:r>
          </a:p>
          <a:p>
            <a:pPr marL="342900" indent="-342900">
              <a:buFont typeface="Arial" panose="020B0604020202020204" pitchFamily="34" charset="0"/>
              <a:buChar char="•"/>
            </a:pPr>
            <a:r>
              <a:rPr lang="en-GB" sz="1800" b="0" dirty="0"/>
              <a:t>Statuses of activities</a:t>
            </a:r>
          </a:p>
          <a:p>
            <a:pPr marL="0" indent="0">
              <a:buNone/>
            </a:pPr>
            <a:r>
              <a:rPr lang="en-GB" dirty="0"/>
              <a:t>Dose estimates in IMPACT are allowing to set dose limits in dosimeters</a:t>
            </a:r>
          </a:p>
          <a:p>
            <a:pPr marL="342900" indent="-342900">
              <a:buFont typeface="Arial" panose="020B0604020202020204" pitchFamily="34" charset="0"/>
              <a:buChar char="•"/>
            </a:pPr>
            <a:r>
              <a:rPr lang="en-GB" sz="1800" b="0" dirty="0"/>
              <a:t>Allows parametrisation of dose limits and dose rate limits</a:t>
            </a:r>
          </a:p>
          <a:p>
            <a:pPr marL="0" indent="0">
              <a:buNone/>
            </a:pPr>
            <a:r>
              <a:rPr lang="en-GB" dirty="0"/>
              <a:t>When thresholds are exceeded, the worker cannot work on this activity </a:t>
            </a:r>
            <a:r>
              <a:rPr lang="en-GB" dirty="0" smtClean="0"/>
              <a:t>anymore</a:t>
            </a:r>
            <a:endParaRPr lang="en-GB" dirty="0"/>
          </a:p>
          <a:p>
            <a:pPr marL="0" indent="0">
              <a:buNone/>
            </a:pPr>
            <a:r>
              <a:rPr lang="en-GB" dirty="0"/>
              <a:t>If the worker gets to the yearly dose limit, he is not allowed to turn on operational dosimeter </a:t>
            </a:r>
            <a:r>
              <a:rPr lang="en-GB" dirty="0" smtClean="0"/>
              <a:t>anymore</a:t>
            </a:r>
            <a:endParaRPr lang="en-GB" dirty="0"/>
          </a:p>
        </p:txBody>
      </p:sp>
    </p:spTree>
    <p:extLst>
      <p:ext uri="{BB962C8B-B14F-4D97-AF65-F5344CB8AC3E}">
        <p14:creationId xmlns:p14="http://schemas.microsoft.com/office/powerpoint/2010/main" val="3838841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xEl>
                                              <p:pRg st="1" end="1"/>
                                            </p:txEl>
                                          </p:spTgt>
                                        </p:tgtEl>
                                        <p:attrNameLst>
                                          <p:attrName>style.visibility</p:attrName>
                                        </p:attrNameLst>
                                      </p:cBhvr>
                                      <p:to>
                                        <p:strVal val="visible"/>
                                      </p:to>
                                    </p:set>
                                    <p:animEffect transition="in" filter="fade">
                                      <p:cBhvr>
                                        <p:cTn id="12" dur="500"/>
                                        <p:tgtEl>
                                          <p:spTgt spid="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xEl>
                                              <p:pRg st="2" end="2"/>
                                            </p:txEl>
                                          </p:spTgt>
                                        </p:tgtEl>
                                        <p:attrNameLst>
                                          <p:attrName>style.visibility</p:attrName>
                                        </p:attrNameLst>
                                      </p:cBhvr>
                                      <p:to>
                                        <p:strVal val="visible"/>
                                      </p:to>
                                    </p:set>
                                    <p:animEffect transition="in" filter="fade">
                                      <p:cBhvr>
                                        <p:cTn id="17" dur="500"/>
                                        <p:tgtEl>
                                          <p:spTgt spid="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xEl>
                                              <p:pRg st="3" end="3"/>
                                            </p:txEl>
                                          </p:spTgt>
                                        </p:tgtEl>
                                        <p:attrNameLst>
                                          <p:attrName>style.visibility</p:attrName>
                                        </p:attrNameLst>
                                      </p:cBhvr>
                                      <p:to>
                                        <p:strVal val="visible"/>
                                      </p:to>
                                    </p:set>
                                    <p:animEffect transition="in" filter="fade">
                                      <p:cBhvr>
                                        <p:cTn id="22" dur="500"/>
                                        <p:tgtEl>
                                          <p:spTgt spid="1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xEl>
                                              <p:pRg st="4" end="4"/>
                                            </p:txEl>
                                          </p:spTgt>
                                        </p:tgtEl>
                                        <p:attrNameLst>
                                          <p:attrName>style.visibility</p:attrName>
                                        </p:attrNameLst>
                                      </p:cBhvr>
                                      <p:to>
                                        <p:strVal val="visible"/>
                                      </p:to>
                                    </p:set>
                                    <p:animEffect transition="in" filter="fade">
                                      <p:cBhvr>
                                        <p:cTn id="27" dur="500"/>
                                        <p:tgtEl>
                                          <p:spTgt spid="1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xEl>
                                              <p:pRg st="5" end="5"/>
                                            </p:txEl>
                                          </p:spTgt>
                                        </p:tgtEl>
                                        <p:attrNameLst>
                                          <p:attrName>style.visibility</p:attrName>
                                        </p:attrNameLst>
                                      </p:cBhvr>
                                      <p:to>
                                        <p:strVal val="visible"/>
                                      </p:to>
                                    </p:set>
                                    <p:animEffect transition="in" filter="fade">
                                      <p:cBhvr>
                                        <p:cTn id="32" dur="500"/>
                                        <p:tgtEl>
                                          <p:spTgt spid="11">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1">
                                            <p:txEl>
                                              <p:pRg st="6" end="6"/>
                                            </p:txEl>
                                          </p:spTgt>
                                        </p:tgtEl>
                                        <p:attrNameLst>
                                          <p:attrName>style.visibility</p:attrName>
                                        </p:attrNameLst>
                                      </p:cBhvr>
                                      <p:to>
                                        <p:strVal val="visible"/>
                                      </p:to>
                                    </p:set>
                                    <p:animEffect transition="in" filter="fade">
                                      <p:cBhvr>
                                        <p:cTn id="37" dur="500"/>
                                        <p:tgtEl>
                                          <p:spTgt spid="11">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1">
                                            <p:txEl>
                                              <p:pRg st="7" end="7"/>
                                            </p:txEl>
                                          </p:spTgt>
                                        </p:tgtEl>
                                        <p:attrNameLst>
                                          <p:attrName>style.visibility</p:attrName>
                                        </p:attrNameLst>
                                      </p:cBhvr>
                                      <p:to>
                                        <p:strVal val="visible"/>
                                      </p:to>
                                    </p:set>
                                    <p:animEffect transition="in" filter="fade">
                                      <p:cBhvr>
                                        <p:cTn id="42" dur="500"/>
                                        <p:tgtEl>
                                          <p:spTgt spid="1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AC3A6-C01A-7141-8C86-E06734DAE894}"/>
              </a:ext>
            </a:extLst>
          </p:cNvPr>
          <p:cNvSpPr>
            <a:spLocks noGrp="1"/>
          </p:cNvSpPr>
          <p:nvPr>
            <p:ph type="title"/>
          </p:nvPr>
        </p:nvSpPr>
        <p:spPr>
          <a:xfrm>
            <a:off x="838199" y="365125"/>
            <a:ext cx="10475069" cy="1325563"/>
          </a:xfrm>
        </p:spPr>
        <p:txBody>
          <a:bodyPr>
            <a:normAutofit/>
          </a:bodyPr>
          <a:lstStyle/>
          <a:p>
            <a:r>
              <a:rPr lang="en-GB" dirty="0"/>
              <a:t>Follow-up of interventions</a:t>
            </a:r>
            <a:endParaRPr lang="en-GB" i="1" dirty="0"/>
          </a:p>
        </p:txBody>
      </p:sp>
      <p:sp>
        <p:nvSpPr>
          <p:cNvPr id="5" name="Date Placeholder 4">
            <a:extLst>
              <a:ext uri="{FF2B5EF4-FFF2-40B4-BE49-F238E27FC236}">
                <a16:creationId xmlns:a16="http://schemas.microsoft.com/office/drawing/2014/main" id="{27CA2553-37C8-E94E-BEB1-B10DA4019F39}"/>
              </a:ext>
            </a:extLst>
          </p:cNvPr>
          <p:cNvSpPr>
            <a:spLocks noGrp="1"/>
          </p:cNvSpPr>
          <p:nvPr>
            <p:ph type="dt" sz="half" idx="10"/>
          </p:nvPr>
        </p:nvSpPr>
        <p:spPr/>
        <p:txBody>
          <a:bodyPr/>
          <a:lstStyle/>
          <a:p>
            <a:r>
              <a:rPr lang="en-US" smtClean="0"/>
              <a:t>05 July 2022</a:t>
            </a:r>
            <a:endParaRPr lang="en-GB" dirty="0"/>
          </a:p>
        </p:txBody>
      </p:sp>
      <p:sp>
        <p:nvSpPr>
          <p:cNvPr id="6" name="Footer Placeholder 5">
            <a:extLst>
              <a:ext uri="{FF2B5EF4-FFF2-40B4-BE49-F238E27FC236}">
                <a16:creationId xmlns:a16="http://schemas.microsoft.com/office/drawing/2014/main" id="{96B51A2D-BA01-3F45-BA80-5E4719524E61}"/>
              </a:ext>
            </a:extLst>
          </p:cNvPr>
          <p:cNvSpPr>
            <a:spLocks noGrp="1"/>
          </p:cNvSpPr>
          <p:nvPr>
            <p:ph type="ftr" sz="quarter" idx="11"/>
          </p:nvPr>
        </p:nvSpPr>
        <p:spPr/>
        <p:txBody>
          <a:bodyPr/>
          <a:lstStyle/>
          <a:p>
            <a:r>
              <a:rPr lang="en-GB" smtClean="0"/>
              <a:t>CERN ALARA rule and dedicated RP computing tools </a:t>
            </a:r>
            <a:endParaRPr lang="en-GB" dirty="0"/>
          </a:p>
        </p:txBody>
      </p:sp>
      <p:sp>
        <p:nvSpPr>
          <p:cNvPr id="7" name="Slide Number Placeholder 6">
            <a:extLst>
              <a:ext uri="{FF2B5EF4-FFF2-40B4-BE49-F238E27FC236}">
                <a16:creationId xmlns:a16="http://schemas.microsoft.com/office/drawing/2014/main" id="{16ED9491-2A34-D34B-B85C-B163807E84D7}"/>
              </a:ext>
            </a:extLst>
          </p:cNvPr>
          <p:cNvSpPr>
            <a:spLocks noGrp="1"/>
          </p:cNvSpPr>
          <p:nvPr>
            <p:ph type="sldNum" sz="quarter" idx="12"/>
          </p:nvPr>
        </p:nvSpPr>
        <p:spPr/>
        <p:txBody>
          <a:bodyPr/>
          <a:lstStyle/>
          <a:p>
            <a:fld id="{BCD55979-00CC-4874-A80E-0959E76EB92F}" type="slidenum">
              <a:rPr lang="en-GB" smtClean="0"/>
              <a:t>19</a:t>
            </a:fld>
            <a:endParaRPr lang="en-GB" dirty="0"/>
          </a:p>
        </p:txBody>
      </p:sp>
      <p:sp>
        <p:nvSpPr>
          <p:cNvPr id="11" name="Content Placeholder 1">
            <a:extLst>
              <a:ext uri="{FF2B5EF4-FFF2-40B4-BE49-F238E27FC236}">
                <a16:creationId xmlns:a16="http://schemas.microsoft.com/office/drawing/2014/main" id="{56C9123B-B871-414E-9254-3556D3511557}"/>
              </a:ext>
            </a:extLst>
          </p:cNvPr>
          <p:cNvSpPr>
            <a:spLocks noGrp="1"/>
          </p:cNvSpPr>
          <p:nvPr>
            <p:ph idx="1"/>
          </p:nvPr>
        </p:nvSpPr>
        <p:spPr>
          <a:xfrm>
            <a:off x="407989" y="1592263"/>
            <a:ext cx="11376024" cy="4283243"/>
          </a:xfrm>
        </p:spPr>
        <p:txBody>
          <a:bodyPr>
            <a:normAutofit lnSpcReduction="10000"/>
          </a:bodyPr>
          <a:lstStyle/>
          <a:p>
            <a:pPr marL="0" indent="0">
              <a:buNone/>
            </a:pPr>
            <a:r>
              <a:rPr lang="en-GB" dirty="0"/>
              <a:t>Internal Radiation Protection website allow the Radiation Protection Officers to perform </a:t>
            </a:r>
            <a:r>
              <a:rPr lang="en-GB" dirty="0" err="1"/>
              <a:t>dosimetric</a:t>
            </a:r>
            <a:r>
              <a:rPr lang="en-GB" dirty="0"/>
              <a:t> follow-up of </a:t>
            </a:r>
            <a:r>
              <a:rPr lang="en-GB" dirty="0" smtClean="0"/>
              <a:t>interventions</a:t>
            </a:r>
          </a:p>
          <a:p>
            <a:pPr marL="0" indent="0">
              <a:buNone/>
            </a:pPr>
            <a:endParaRPr lang="en-GB" dirty="0"/>
          </a:p>
          <a:p>
            <a:pPr marL="0" indent="0">
              <a:buNone/>
            </a:pPr>
            <a:r>
              <a:rPr lang="en-GB" dirty="0"/>
              <a:t>IMPACT provides a “dose reporting tool” so that stakeholders could get informed about the intervention </a:t>
            </a:r>
            <a:r>
              <a:rPr lang="en-GB" dirty="0" err="1"/>
              <a:t>dosimetric</a:t>
            </a:r>
            <a:r>
              <a:rPr lang="en-GB" dirty="0"/>
              <a:t> situation</a:t>
            </a:r>
          </a:p>
          <a:p>
            <a:pPr marL="342900" indent="-342900">
              <a:buFont typeface="Arial" panose="020B0604020202020204" pitchFamily="34" charset="0"/>
              <a:buChar char="•"/>
            </a:pPr>
            <a:r>
              <a:rPr lang="en-GB" sz="1800" b="0" dirty="0"/>
              <a:t>Dose visibility depends on users status</a:t>
            </a:r>
          </a:p>
          <a:p>
            <a:pPr marL="342900" indent="-342900">
              <a:buFont typeface="Arial" panose="020B0604020202020204" pitchFamily="34" charset="0"/>
              <a:buChar char="•"/>
            </a:pPr>
            <a:r>
              <a:rPr lang="en-GB" sz="1800" b="0" dirty="0"/>
              <a:t>Department Heads / Group Leaders / Radiation Safety Officers / Radiation Support Safety Officers / Radiation Protection Experts have dedicated </a:t>
            </a:r>
            <a:r>
              <a:rPr lang="en-GB" sz="1800" b="0" dirty="0" smtClean="0"/>
              <a:t>visibility</a:t>
            </a:r>
          </a:p>
          <a:p>
            <a:pPr marL="0" indent="0">
              <a:buNone/>
            </a:pPr>
            <a:endParaRPr lang="en-GB" sz="1800" b="0" dirty="0"/>
          </a:p>
          <a:p>
            <a:pPr marL="0" indent="0">
              <a:buNone/>
            </a:pPr>
            <a:r>
              <a:rPr lang="en-GB" dirty="0"/>
              <a:t>Blocking mechanisms ensures that estimates are respected</a:t>
            </a:r>
          </a:p>
        </p:txBody>
      </p:sp>
    </p:spTree>
    <p:extLst>
      <p:ext uri="{BB962C8B-B14F-4D97-AF65-F5344CB8AC3E}">
        <p14:creationId xmlns:p14="http://schemas.microsoft.com/office/powerpoint/2010/main" val="374193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xEl>
                                              <p:pRg st="2" end="2"/>
                                            </p:txEl>
                                          </p:spTgt>
                                        </p:tgtEl>
                                        <p:attrNameLst>
                                          <p:attrName>style.visibility</p:attrName>
                                        </p:attrNameLst>
                                      </p:cBhvr>
                                      <p:to>
                                        <p:strVal val="visible"/>
                                      </p:to>
                                    </p:set>
                                    <p:animEffect transition="in" filter="fade">
                                      <p:cBhvr>
                                        <p:cTn id="12" dur="500"/>
                                        <p:tgtEl>
                                          <p:spTgt spid="1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xEl>
                                              <p:pRg st="3" end="3"/>
                                            </p:txEl>
                                          </p:spTgt>
                                        </p:tgtEl>
                                        <p:attrNameLst>
                                          <p:attrName>style.visibility</p:attrName>
                                        </p:attrNameLst>
                                      </p:cBhvr>
                                      <p:to>
                                        <p:strVal val="visible"/>
                                      </p:to>
                                    </p:set>
                                    <p:animEffect transition="in" filter="fade">
                                      <p:cBhvr>
                                        <p:cTn id="17" dur="500"/>
                                        <p:tgtEl>
                                          <p:spTgt spid="1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xEl>
                                              <p:pRg st="4" end="4"/>
                                            </p:txEl>
                                          </p:spTgt>
                                        </p:tgtEl>
                                        <p:attrNameLst>
                                          <p:attrName>style.visibility</p:attrName>
                                        </p:attrNameLst>
                                      </p:cBhvr>
                                      <p:to>
                                        <p:strVal val="visible"/>
                                      </p:to>
                                    </p:set>
                                    <p:animEffect transition="in" filter="fade">
                                      <p:cBhvr>
                                        <p:cTn id="22" dur="500"/>
                                        <p:tgtEl>
                                          <p:spTgt spid="11">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xEl>
                                              <p:pRg st="6" end="6"/>
                                            </p:txEl>
                                          </p:spTgt>
                                        </p:tgtEl>
                                        <p:attrNameLst>
                                          <p:attrName>style.visibility</p:attrName>
                                        </p:attrNameLst>
                                      </p:cBhvr>
                                      <p:to>
                                        <p:strVal val="visible"/>
                                      </p:to>
                                    </p:set>
                                    <p:animEffect transition="in" filter="fade">
                                      <p:cBhvr>
                                        <p:cTn id="27" dur="500"/>
                                        <p:tgtEl>
                                          <p:spTgt spid="1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Summary</a:t>
            </a:r>
            <a:endParaRPr lang="en-GB" dirty="0"/>
          </a:p>
        </p:txBody>
      </p:sp>
      <p:sp>
        <p:nvSpPr>
          <p:cNvPr id="3" name="Content Placeholder 2"/>
          <p:cNvSpPr>
            <a:spLocks noGrp="1"/>
          </p:cNvSpPr>
          <p:nvPr>
            <p:ph idx="1"/>
          </p:nvPr>
        </p:nvSpPr>
        <p:spPr>
          <a:xfrm>
            <a:off x="838200" y="2089237"/>
            <a:ext cx="10515600" cy="3338440"/>
          </a:xfrm>
        </p:spPr>
        <p:txBody>
          <a:bodyPr>
            <a:normAutofit fontScale="92500" lnSpcReduction="20000"/>
          </a:bodyPr>
          <a:lstStyle/>
          <a:p>
            <a:r>
              <a:rPr lang="en-GB" dirty="0"/>
              <a:t>CERN regulatory </a:t>
            </a:r>
            <a:r>
              <a:rPr lang="en-GB" dirty="0" smtClean="0"/>
              <a:t>landscape in matter of Radiation Protection and Radiation Safety.</a:t>
            </a:r>
          </a:p>
          <a:p>
            <a:r>
              <a:rPr lang="fr-CH" dirty="0" smtClean="0"/>
              <a:t>Dosimetry data </a:t>
            </a:r>
            <a:r>
              <a:rPr lang="fr-CH" dirty="0" err="1" smtClean="0"/>
              <a:t>summary</a:t>
            </a:r>
            <a:r>
              <a:rPr lang="fr-CH" dirty="0" smtClean="0"/>
              <a:t>.</a:t>
            </a:r>
            <a:endParaRPr lang="en-GB" dirty="0" smtClean="0"/>
          </a:p>
          <a:p>
            <a:r>
              <a:rPr lang="en-GB" dirty="0" smtClean="0"/>
              <a:t>ALARA </a:t>
            </a:r>
            <a:r>
              <a:rPr lang="en-GB" dirty="0"/>
              <a:t>rule applied </a:t>
            </a:r>
            <a:r>
              <a:rPr lang="en-GB" dirty="0" smtClean="0"/>
              <a:t>to interventions </a:t>
            </a:r>
            <a:r>
              <a:rPr lang="en-GB" dirty="0"/>
              <a:t>at </a:t>
            </a:r>
            <a:r>
              <a:rPr lang="en-GB" dirty="0" smtClean="0"/>
              <a:t>CERN.</a:t>
            </a:r>
          </a:p>
          <a:p>
            <a:r>
              <a:rPr lang="en-GB" dirty="0"/>
              <a:t>IMPACT coordination tool and dedicated RP applications</a:t>
            </a:r>
            <a:r>
              <a:rPr lang="en-GB" dirty="0" smtClean="0"/>
              <a:t>.</a:t>
            </a:r>
          </a:p>
          <a:p>
            <a:r>
              <a:rPr lang="en-GB" dirty="0"/>
              <a:t>CERN area classification </a:t>
            </a:r>
            <a:r>
              <a:rPr lang="en-GB" dirty="0" smtClean="0"/>
              <a:t>and dedicated classification database tool.</a:t>
            </a:r>
          </a:p>
          <a:p>
            <a:r>
              <a:rPr lang="en-GB" dirty="0" smtClean="0"/>
              <a:t>CERN Operational </a:t>
            </a:r>
            <a:r>
              <a:rPr lang="en-GB" dirty="0"/>
              <a:t>dosimetry system </a:t>
            </a:r>
            <a:r>
              <a:rPr lang="en-GB" dirty="0" smtClean="0"/>
              <a:t>and computing tools.</a:t>
            </a:r>
            <a:endParaRPr lang="en-GB" dirty="0"/>
          </a:p>
        </p:txBody>
      </p:sp>
      <p:sp>
        <p:nvSpPr>
          <p:cNvPr id="4" name="Date Placeholder 3"/>
          <p:cNvSpPr>
            <a:spLocks noGrp="1"/>
          </p:cNvSpPr>
          <p:nvPr>
            <p:ph type="dt" sz="half" idx="10"/>
          </p:nvPr>
        </p:nvSpPr>
        <p:spPr/>
        <p:txBody>
          <a:bodyPr/>
          <a:lstStyle/>
          <a:p>
            <a:r>
              <a:rPr lang="en-US" smtClean="0"/>
              <a:t>05 July 2022</a:t>
            </a:r>
            <a:endParaRPr lang="en-GB"/>
          </a:p>
        </p:txBody>
      </p:sp>
      <p:sp>
        <p:nvSpPr>
          <p:cNvPr id="5" name="Footer Placeholder 4"/>
          <p:cNvSpPr>
            <a:spLocks noGrp="1"/>
          </p:cNvSpPr>
          <p:nvPr>
            <p:ph type="ftr" sz="quarter" idx="11"/>
          </p:nvPr>
        </p:nvSpPr>
        <p:spPr/>
        <p:txBody>
          <a:bodyPr/>
          <a:lstStyle/>
          <a:p>
            <a:r>
              <a:rPr lang="en-GB" smtClean="0"/>
              <a:t>CERN ALARA rule and dedicated RP computing tools </a:t>
            </a:r>
            <a:endParaRPr lang="en-GB" dirty="0"/>
          </a:p>
        </p:txBody>
      </p:sp>
      <p:sp>
        <p:nvSpPr>
          <p:cNvPr id="6" name="Slide Number Placeholder 5"/>
          <p:cNvSpPr>
            <a:spLocks noGrp="1"/>
          </p:cNvSpPr>
          <p:nvPr>
            <p:ph type="sldNum" sz="quarter" idx="12"/>
          </p:nvPr>
        </p:nvSpPr>
        <p:spPr/>
        <p:txBody>
          <a:bodyPr/>
          <a:lstStyle/>
          <a:p>
            <a:fld id="{BCD55979-00CC-4874-A80E-0959E76EB92F}" type="slidenum">
              <a:rPr lang="en-GB" smtClean="0"/>
              <a:t>2</a:t>
            </a:fld>
            <a:endParaRPr lang="en-GB"/>
          </a:p>
        </p:txBody>
      </p:sp>
    </p:spTree>
    <p:extLst>
      <p:ext uri="{BB962C8B-B14F-4D97-AF65-F5344CB8AC3E}">
        <p14:creationId xmlns:p14="http://schemas.microsoft.com/office/powerpoint/2010/main" val="486884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AC3A6-C01A-7141-8C86-E06734DAE894}"/>
              </a:ext>
            </a:extLst>
          </p:cNvPr>
          <p:cNvSpPr>
            <a:spLocks noGrp="1"/>
          </p:cNvSpPr>
          <p:nvPr>
            <p:ph type="title"/>
          </p:nvPr>
        </p:nvSpPr>
        <p:spPr>
          <a:xfrm>
            <a:off x="838199" y="365125"/>
            <a:ext cx="10475069" cy="1325563"/>
          </a:xfrm>
        </p:spPr>
        <p:txBody>
          <a:bodyPr>
            <a:normAutofit/>
          </a:bodyPr>
          <a:lstStyle/>
          <a:p>
            <a:r>
              <a:rPr lang="en-GB" dirty="0"/>
              <a:t>Follow-up of interventions</a:t>
            </a:r>
            <a:endParaRPr lang="en-GB" i="1" dirty="0"/>
          </a:p>
        </p:txBody>
      </p:sp>
      <p:sp>
        <p:nvSpPr>
          <p:cNvPr id="5" name="Date Placeholder 4">
            <a:extLst>
              <a:ext uri="{FF2B5EF4-FFF2-40B4-BE49-F238E27FC236}">
                <a16:creationId xmlns:a16="http://schemas.microsoft.com/office/drawing/2014/main" id="{27CA2553-37C8-E94E-BEB1-B10DA4019F39}"/>
              </a:ext>
            </a:extLst>
          </p:cNvPr>
          <p:cNvSpPr>
            <a:spLocks noGrp="1"/>
          </p:cNvSpPr>
          <p:nvPr>
            <p:ph type="dt" sz="half" idx="10"/>
          </p:nvPr>
        </p:nvSpPr>
        <p:spPr/>
        <p:txBody>
          <a:bodyPr/>
          <a:lstStyle/>
          <a:p>
            <a:r>
              <a:rPr lang="en-US" smtClean="0"/>
              <a:t>05 July 2022</a:t>
            </a:r>
            <a:endParaRPr lang="en-GB" dirty="0"/>
          </a:p>
        </p:txBody>
      </p:sp>
      <p:sp>
        <p:nvSpPr>
          <p:cNvPr id="6" name="Footer Placeholder 5">
            <a:extLst>
              <a:ext uri="{FF2B5EF4-FFF2-40B4-BE49-F238E27FC236}">
                <a16:creationId xmlns:a16="http://schemas.microsoft.com/office/drawing/2014/main" id="{96B51A2D-BA01-3F45-BA80-5E4719524E61}"/>
              </a:ext>
            </a:extLst>
          </p:cNvPr>
          <p:cNvSpPr>
            <a:spLocks noGrp="1"/>
          </p:cNvSpPr>
          <p:nvPr>
            <p:ph type="ftr" sz="quarter" idx="11"/>
          </p:nvPr>
        </p:nvSpPr>
        <p:spPr/>
        <p:txBody>
          <a:bodyPr/>
          <a:lstStyle/>
          <a:p>
            <a:r>
              <a:rPr lang="en-GB" smtClean="0"/>
              <a:t>CERN ALARA rule and dedicated RP computing tools </a:t>
            </a:r>
            <a:endParaRPr lang="en-GB" dirty="0"/>
          </a:p>
        </p:txBody>
      </p:sp>
      <p:sp>
        <p:nvSpPr>
          <p:cNvPr id="7" name="Slide Number Placeholder 6">
            <a:extLst>
              <a:ext uri="{FF2B5EF4-FFF2-40B4-BE49-F238E27FC236}">
                <a16:creationId xmlns:a16="http://schemas.microsoft.com/office/drawing/2014/main" id="{16ED9491-2A34-D34B-B85C-B163807E84D7}"/>
              </a:ext>
            </a:extLst>
          </p:cNvPr>
          <p:cNvSpPr>
            <a:spLocks noGrp="1"/>
          </p:cNvSpPr>
          <p:nvPr>
            <p:ph type="sldNum" sz="quarter" idx="12"/>
          </p:nvPr>
        </p:nvSpPr>
        <p:spPr/>
        <p:txBody>
          <a:bodyPr/>
          <a:lstStyle/>
          <a:p>
            <a:fld id="{BCD55979-00CC-4874-A80E-0959E76EB92F}" type="slidenum">
              <a:rPr lang="en-GB" smtClean="0"/>
              <a:t>20</a:t>
            </a:fld>
            <a:endParaRPr lang="en-GB" dirty="0"/>
          </a:p>
        </p:txBody>
      </p:sp>
      <p:pic>
        <p:nvPicPr>
          <p:cNvPr id="8" name="Picture 7"/>
          <p:cNvPicPr>
            <a:picLocks noChangeAspect="1"/>
          </p:cNvPicPr>
          <p:nvPr/>
        </p:nvPicPr>
        <p:blipFill>
          <a:blip r:embed="rId2"/>
          <a:stretch>
            <a:fillRect/>
          </a:stretch>
        </p:blipFill>
        <p:spPr>
          <a:xfrm>
            <a:off x="546470" y="0"/>
            <a:ext cx="11058525" cy="6030324"/>
          </a:xfrm>
          <a:prstGeom prst="rect">
            <a:avLst/>
          </a:prstGeom>
        </p:spPr>
      </p:pic>
    </p:spTree>
    <p:extLst>
      <p:ext uri="{BB962C8B-B14F-4D97-AF65-F5344CB8AC3E}">
        <p14:creationId xmlns:p14="http://schemas.microsoft.com/office/powerpoint/2010/main" val="2017230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53666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05 July 2022</a:t>
            </a:r>
            <a:endParaRPr lang="en-GB"/>
          </a:p>
        </p:txBody>
      </p:sp>
      <p:sp>
        <p:nvSpPr>
          <p:cNvPr id="5" name="Footer Placeholder 4"/>
          <p:cNvSpPr>
            <a:spLocks noGrp="1"/>
          </p:cNvSpPr>
          <p:nvPr>
            <p:ph type="ftr" sz="quarter" idx="11"/>
          </p:nvPr>
        </p:nvSpPr>
        <p:spPr/>
        <p:txBody>
          <a:bodyPr/>
          <a:lstStyle/>
          <a:p>
            <a:r>
              <a:rPr lang="en-GB" smtClean="0"/>
              <a:t>CERN ALARA rule and dedicated RP computing tools </a:t>
            </a:r>
            <a:endParaRPr lang="en-GB" dirty="0"/>
          </a:p>
        </p:txBody>
      </p:sp>
      <p:sp>
        <p:nvSpPr>
          <p:cNvPr id="6" name="Slide Number Placeholder 5"/>
          <p:cNvSpPr>
            <a:spLocks noGrp="1"/>
          </p:cNvSpPr>
          <p:nvPr>
            <p:ph type="sldNum" sz="quarter" idx="12"/>
          </p:nvPr>
        </p:nvSpPr>
        <p:spPr/>
        <p:txBody>
          <a:bodyPr/>
          <a:lstStyle/>
          <a:p>
            <a:fld id="{BCD55979-00CC-4874-A80E-0959E76EB92F}" type="slidenum">
              <a:rPr lang="en-GB" smtClean="0"/>
              <a:t>3</a:t>
            </a:fld>
            <a:endParaRPr lang="en-GB"/>
          </a:p>
        </p:txBody>
      </p:sp>
      <p:sp>
        <p:nvSpPr>
          <p:cNvPr id="9" name="Title 1">
            <a:extLst>
              <a:ext uri="{FF2B5EF4-FFF2-40B4-BE49-F238E27FC236}">
                <a16:creationId xmlns:a16="http://schemas.microsoft.com/office/drawing/2014/main" id="{6C6546AE-C3AB-084F-B08E-0E39E55A6664}"/>
              </a:ext>
            </a:extLst>
          </p:cNvPr>
          <p:cNvSpPr txBox="1">
            <a:spLocks/>
          </p:cNvSpPr>
          <p:nvPr/>
        </p:nvSpPr>
        <p:spPr>
          <a:xfrm>
            <a:off x="325034" y="-719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US" sz="4000" dirty="0" smtClean="0"/>
              <a:t>CERN Radiation Protection Legal Framework</a:t>
            </a:r>
            <a:endParaRPr lang="en-US" sz="4000" i="1" dirty="0"/>
          </a:p>
        </p:txBody>
      </p:sp>
      <p:sp>
        <p:nvSpPr>
          <p:cNvPr id="10" name="Rectangle 9"/>
          <p:cNvSpPr/>
          <p:nvPr/>
        </p:nvSpPr>
        <p:spPr>
          <a:xfrm>
            <a:off x="8761761" y="1975023"/>
            <a:ext cx="736881" cy="177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92516" y="1104499"/>
            <a:ext cx="11177250" cy="2862322"/>
          </a:xfrm>
          <a:prstGeom prst="rect">
            <a:avLst/>
          </a:prstGeom>
          <a:noFill/>
        </p:spPr>
        <p:txBody>
          <a:bodyPr wrap="square" rtlCol="0">
            <a:spAutoFit/>
          </a:bodyPr>
          <a:lstStyle/>
          <a:p>
            <a:pPr algn="just">
              <a:buSzPts val="2700"/>
            </a:pPr>
            <a:r>
              <a:rPr lang="en-GB" dirty="0"/>
              <a:t>CERN is an intergovernmental Organization subject not to national but </a:t>
            </a:r>
            <a:r>
              <a:rPr lang="en-GB" b="1" dirty="0"/>
              <a:t>international </a:t>
            </a:r>
            <a:r>
              <a:rPr lang="en-GB" b="1" dirty="0" smtClean="0"/>
              <a:t>law</a:t>
            </a:r>
            <a:r>
              <a:rPr lang="en-GB" dirty="0" smtClean="0"/>
              <a:t>. Its </a:t>
            </a:r>
            <a:r>
              <a:rPr lang="en-GB" dirty="0"/>
              <a:t>status has been recognized by its host states </a:t>
            </a:r>
            <a:r>
              <a:rPr lang="en-US" dirty="0" smtClean="0"/>
              <a:t>where it must </a:t>
            </a:r>
            <a:r>
              <a:rPr lang="en-US" dirty="0"/>
              <a:t>ensure </a:t>
            </a:r>
            <a:r>
              <a:rPr lang="en-US" dirty="0" smtClean="0"/>
              <a:t>their safety </a:t>
            </a:r>
            <a:r>
              <a:rPr lang="en-US" dirty="0"/>
              <a:t>and </a:t>
            </a:r>
            <a:r>
              <a:rPr lang="en-US" dirty="0" smtClean="0"/>
              <a:t>security.</a:t>
            </a:r>
          </a:p>
          <a:p>
            <a:pPr algn="just">
              <a:buSzPts val="2700"/>
            </a:pPr>
            <a:endParaRPr lang="en-GB" dirty="0"/>
          </a:p>
          <a:p>
            <a:pPr algn="just">
              <a:buSzPts val="2700"/>
            </a:pPr>
            <a:r>
              <a:rPr lang="en-GB" dirty="0" smtClean="0"/>
              <a:t>CERN has the right </a:t>
            </a:r>
            <a:r>
              <a:rPr lang="en-GB" dirty="0"/>
              <a:t>to establish </a:t>
            </a:r>
            <a:r>
              <a:rPr lang="en-GB" b="1" dirty="0" smtClean="0"/>
              <a:t>its own rules </a:t>
            </a:r>
            <a:r>
              <a:rPr lang="en-GB" dirty="0"/>
              <a:t>as necessary for the proper functioning of the </a:t>
            </a:r>
            <a:r>
              <a:rPr lang="en-GB" dirty="0" smtClean="0"/>
              <a:t>Organization, among others, </a:t>
            </a:r>
            <a:r>
              <a:rPr lang="en-GB" b="1" dirty="0"/>
              <a:t>Safety Rules</a:t>
            </a:r>
            <a:r>
              <a:rPr lang="en-GB" dirty="0"/>
              <a:t>. </a:t>
            </a:r>
            <a:endParaRPr lang="en-GB" dirty="0" smtClean="0"/>
          </a:p>
          <a:p>
            <a:pPr algn="just">
              <a:buSzPts val="2700"/>
            </a:pPr>
            <a:endParaRPr lang="en-GB" dirty="0" smtClean="0"/>
          </a:p>
          <a:p>
            <a:pPr algn="just">
              <a:buSzPts val="2700"/>
            </a:pPr>
            <a:r>
              <a:rPr lang="en-GB" dirty="0"/>
              <a:t>CERN agrees to follow </a:t>
            </a:r>
            <a:r>
              <a:rPr lang="en-GB" dirty="0">
                <a:solidFill>
                  <a:srgbClr val="FF0000"/>
                </a:solidFill>
              </a:rPr>
              <a:t>best practices in matters of radiation protection and radiation safety </a:t>
            </a:r>
            <a:r>
              <a:rPr lang="en-GB" dirty="0"/>
              <a:t>taking into account the legislation of its host states, as well European and international standards</a:t>
            </a:r>
            <a:r>
              <a:rPr lang="en-GB" dirty="0" smtClean="0"/>
              <a:t>. Their implementation is discussed between </a:t>
            </a:r>
            <a:r>
              <a:rPr lang="en-GB" dirty="0"/>
              <a:t>the host states authorities, ASN (F) and OFSP (CH</a:t>
            </a:r>
            <a:r>
              <a:rPr lang="en-GB" dirty="0" smtClean="0"/>
              <a:t>), and CERN according to a </a:t>
            </a:r>
            <a:r>
              <a:rPr lang="en-GB" dirty="0"/>
              <a:t>"Tripartite </a:t>
            </a:r>
            <a:r>
              <a:rPr lang="en-GB" dirty="0" smtClean="0"/>
              <a:t>Agreement” signed in 2010.</a:t>
            </a:r>
            <a:endParaRPr lang="en-GB" dirty="0"/>
          </a:p>
        </p:txBody>
      </p:sp>
      <p:grpSp>
        <p:nvGrpSpPr>
          <p:cNvPr id="12" name="Group 11"/>
          <p:cNvGrpSpPr/>
          <p:nvPr/>
        </p:nvGrpSpPr>
        <p:grpSpPr>
          <a:xfrm>
            <a:off x="3358990" y="4165046"/>
            <a:ext cx="5108366" cy="1468144"/>
            <a:chOff x="141216" y="657907"/>
            <a:chExt cx="6426691" cy="2076629"/>
          </a:xfrm>
        </p:grpSpPr>
        <p:grpSp>
          <p:nvGrpSpPr>
            <p:cNvPr id="13" name="Group 12"/>
            <p:cNvGrpSpPr/>
            <p:nvPr/>
          </p:nvGrpSpPr>
          <p:grpSpPr>
            <a:xfrm>
              <a:off x="141216" y="657907"/>
              <a:ext cx="6426691" cy="2076629"/>
              <a:chOff x="141216" y="657907"/>
              <a:chExt cx="6426691" cy="2076629"/>
            </a:xfrm>
          </p:grpSpPr>
          <p:grpSp>
            <p:nvGrpSpPr>
              <p:cNvPr id="15" name="Group 14"/>
              <p:cNvGrpSpPr/>
              <p:nvPr/>
            </p:nvGrpSpPr>
            <p:grpSpPr>
              <a:xfrm>
                <a:off x="141216" y="657907"/>
                <a:ext cx="6426691" cy="2076629"/>
                <a:chOff x="141216" y="657907"/>
                <a:chExt cx="6426691" cy="2076629"/>
              </a:xfrm>
            </p:grpSpPr>
            <p:pic>
              <p:nvPicPr>
                <p:cNvPr id="1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216" y="1027662"/>
                  <a:ext cx="876300" cy="12877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nvGrpSpPr>
                <p:cNvPr id="18" name="Group 17"/>
                <p:cNvGrpSpPr/>
                <p:nvPr/>
              </p:nvGrpSpPr>
              <p:grpSpPr>
                <a:xfrm>
                  <a:off x="1554090" y="657907"/>
                  <a:ext cx="5013817" cy="2076629"/>
                  <a:chOff x="1554090" y="657907"/>
                  <a:chExt cx="5013817" cy="2076629"/>
                </a:xfrm>
              </p:grpSpPr>
              <p:pic>
                <p:nvPicPr>
                  <p:cNvPr id="19"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54090" y="1204195"/>
                    <a:ext cx="1328736" cy="9258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nvGrpSpPr>
                  <p:cNvPr id="20" name="Group 19"/>
                  <p:cNvGrpSpPr/>
                  <p:nvPr/>
                </p:nvGrpSpPr>
                <p:grpSpPr>
                  <a:xfrm>
                    <a:off x="3435270" y="657907"/>
                    <a:ext cx="3132637" cy="2076629"/>
                    <a:chOff x="2949261" y="2003450"/>
                    <a:chExt cx="3132637" cy="2076629"/>
                  </a:xfrm>
                </p:grpSpPr>
                <p:pic>
                  <p:nvPicPr>
                    <p:cNvPr id="21"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49261" y="2536883"/>
                      <a:ext cx="1238250" cy="876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2" name="Picture 2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46959" y="2003450"/>
                      <a:ext cx="1028700" cy="685799"/>
                    </a:xfrm>
                    <a:prstGeom prst="rect">
                      <a:avLst/>
                    </a:prstGeom>
                  </p:spPr>
                </p:pic>
                <p:pic>
                  <p:nvPicPr>
                    <p:cNvPr id="23" name="Picture 2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097303" y="3308370"/>
                      <a:ext cx="984595" cy="771709"/>
                    </a:xfrm>
                    <a:prstGeom prst="rect">
                      <a:avLst/>
                    </a:prstGeom>
                  </p:spPr>
                </p:pic>
              </p:grpSp>
            </p:grpSp>
          </p:grpSp>
          <p:sp>
            <p:nvSpPr>
              <p:cNvPr id="16" name="TextBox 15"/>
              <p:cNvSpPr txBox="1"/>
              <p:nvPr/>
            </p:nvSpPr>
            <p:spPr>
              <a:xfrm>
                <a:off x="1762794" y="2077995"/>
                <a:ext cx="936104" cy="522405"/>
              </a:xfrm>
              <a:prstGeom prst="rect">
                <a:avLst/>
              </a:prstGeom>
              <a:noFill/>
            </p:spPr>
            <p:txBody>
              <a:bodyPr wrap="square" rtlCol="0">
                <a:spAutoFit/>
              </a:bodyPr>
              <a:lstStyle/>
              <a:p>
                <a:r>
                  <a:rPr lang="en-US" dirty="0" smtClean="0"/>
                  <a:t>IAEA</a:t>
                </a:r>
                <a:endParaRPr lang="en-GB" dirty="0"/>
              </a:p>
            </p:txBody>
          </p:sp>
        </p:grpSp>
        <p:sp>
          <p:nvSpPr>
            <p:cNvPr id="14" name="TextBox 13"/>
            <p:cNvSpPr txBox="1"/>
            <p:nvPr/>
          </p:nvSpPr>
          <p:spPr>
            <a:xfrm>
              <a:off x="3728132" y="2067640"/>
              <a:ext cx="769328" cy="522405"/>
            </a:xfrm>
            <a:prstGeom prst="rect">
              <a:avLst/>
            </a:prstGeom>
            <a:noFill/>
          </p:spPr>
          <p:txBody>
            <a:bodyPr wrap="square" rtlCol="0">
              <a:spAutoFit/>
            </a:bodyPr>
            <a:lstStyle/>
            <a:p>
              <a:r>
                <a:rPr lang="en-US" dirty="0" smtClean="0"/>
                <a:t>EU</a:t>
              </a:r>
              <a:endParaRPr lang="en-GB" dirty="0"/>
            </a:p>
          </p:txBody>
        </p:sp>
      </p:grpSp>
      <p:sp>
        <p:nvSpPr>
          <p:cNvPr id="24" name="TextBox 23"/>
          <p:cNvSpPr txBox="1"/>
          <p:nvPr/>
        </p:nvSpPr>
        <p:spPr>
          <a:xfrm>
            <a:off x="7909975" y="5633190"/>
            <a:ext cx="487961" cy="369332"/>
          </a:xfrm>
          <a:prstGeom prst="rect">
            <a:avLst/>
          </a:prstGeom>
          <a:noFill/>
        </p:spPr>
        <p:txBody>
          <a:bodyPr wrap="square" rtlCol="0">
            <a:spAutoFit/>
          </a:bodyPr>
          <a:lstStyle/>
          <a:p>
            <a:r>
              <a:rPr lang="en-US" dirty="0" smtClean="0"/>
              <a:t>F</a:t>
            </a:r>
            <a:endParaRPr lang="en-GB" dirty="0"/>
          </a:p>
        </p:txBody>
      </p:sp>
      <p:pic>
        <p:nvPicPr>
          <p:cNvPr id="25"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15735" y="4617745"/>
            <a:ext cx="2458522" cy="5319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26" name="Picture 25"/>
          <p:cNvPicPr>
            <a:picLocks noChangeAspect="1"/>
          </p:cNvPicPr>
          <p:nvPr/>
        </p:nvPicPr>
        <p:blipFill>
          <a:blip r:embed="rId8"/>
          <a:stretch>
            <a:fillRect/>
          </a:stretch>
        </p:blipFill>
        <p:spPr>
          <a:xfrm>
            <a:off x="9046749" y="4352386"/>
            <a:ext cx="2917021" cy="996498"/>
          </a:xfrm>
          <a:prstGeom prst="rect">
            <a:avLst/>
          </a:prstGeom>
          <a:ln>
            <a:solidFill>
              <a:srgbClr val="000000"/>
            </a:solidFill>
          </a:ln>
        </p:spPr>
      </p:pic>
      <p:pic>
        <p:nvPicPr>
          <p:cNvPr id="27" name="Picture 2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053805" y="4352386"/>
            <a:ext cx="597743" cy="529291"/>
          </a:xfrm>
          <a:prstGeom prst="rect">
            <a:avLst/>
          </a:prstGeom>
        </p:spPr>
      </p:pic>
      <p:sp>
        <p:nvSpPr>
          <p:cNvPr id="28" name="TextBox 27"/>
          <p:cNvSpPr txBox="1"/>
          <p:nvPr/>
        </p:nvSpPr>
        <p:spPr>
          <a:xfrm>
            <a:off x="7775761" y="3818453"/>
            <a:ext cx="765004" cy="369332"/>
          </a:xfrm>
          <a:prstGeom prst="rect">
            <a:avLst/>
          </a:prstGeom>
          <a:noFill/>
        </p:spPr>
        <p:txBody>
          <a:bodyPr wrap="square" rtlCol="0">
            <a:spAutoFit/>
          </a:bodyPr>
          <a:lstStyle/>
          <a:p>
            <a:r>
              <a:rPr lang="en-US" dirty="0" smtClean="0"/>
              <a:t>CH</a:t>
            </a:r>
            <a:endParaRPr lang="en-GB" dirty="0"/>
          </a:p>
        </p:txBody>
      </p:sp>
      <p:cxnSp>
        <p:nvCxnSpPr>
          <p:cNvPr id="29" name="Straight Arrow Connector 28"/>
          <p:cNvCxnSpPr>
            <a:stCxn id="25" idx="3"/>
            <a:endCxn id="17" idx="1"/>
          </p:cNvCxnSpPr>
          <p:nvPr/>
        </p:nvCxnSpPr>
        <p:spPr>
          <a:xfrm flipV="1">
            <a:off x="2874257" y="4881677"/>
            <a:ext cx="484733" cy="206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4009918" y="4878537"/>
            <a:ext cx="484733" cy="206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V="1">
            <a:off x="5479497" y="4883978"/>
            <a:ext cx="484733" cy="206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1" idx="3"/>
            <a:endCxn id="22" idx="1"/>
          </p:cNvCxnSpPr>
          <p:nvPr/>
        </p:nvCxnSpPr>
        <p:spPr>
          <a:xfrm flipV="1">
            <a:off x="6961570" y="4407471"/>
            <a:ext cx="683147" cy="44446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endCxn id="23" idx="1"/>
          </p:cNvCxnSpPr>
          <p:nvPr/>
        </p:nvCxnSpPr>
        <p:spPr>
          <a:xfrm>
            <a:off x="6968626" y="4851941"/>
            <a:ext cx="716108" cy="50845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endCxn id="26" idx="1"/>
          </p:cNvCxnSpPr>
          <p:nvPr/>
        </p:nvCxnSpPr>
        <p:spPr>
          <a:xfrm>
            <a:off x="6975682" y="4845236"/>
            <a:ext cx="2071067" cy="539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8475153" y="4387281"/>
            <a:ext cx="566637" cy="31880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8476067" y="4997314"/>
            <a:ext cx="556570" cy="36416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8069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05 July 2022</a:t>
            </a:r>
            <a:endParaRPr lang="en-GB"/>
          </a:p>
        </p:txBody>
      </p:sp>
      <p:sp>
        <p:nvSpPr>
          <p:cNvPr id="5" name="Footer Placeholder 4"/>
          <p:cNvSpPr>
            <a:spLocks noGrp="1"/>
          </p:cNvSpPr>
          <p:nvPr>
            <p:ph type="ftr" sz="quarter" idx="11"/>
          </p:nvPr>
        </p:nvSpPr>
        <p:spPr/>
        <p:txBody>
          <a:bodyPr/>
          <a:lstStyle/>
          <a:p>
            <a:r>
              <a:rPr lang="en-GB" smtClean="0"/>
              <a:t>CERN ALARA rule and dedicated RP computing tools </a:t>
            </a:r>
            <a:endParaRPr lang="en-GB" dirty="0"/>
          </a:p>
        </p:txBody>
      </p:sp>
      <p:sp>
        <p:nvSpPr>
          <p:cNvPr id="6" name="Slide Number Placeholder 5"/>
          <p:cNvSpPr>
            <a:spLocks noGrp="1"/>
          </p:cNvSpPr>
          <p:nvPr>
            <p:ph type="sldNum" sz="quarter" idx="12"/>
          </p:nvPr>
        </p:nvSpPr>
        <p:spPr/>
        <p:txBody>
          <a:bodyPr/>
          <a:lstStyle/>
          <a:p>
            <a:fld id="{BCD55979-00CC-4874-A80E-0959E76EB92F}" type="slidenum">
              <a:rPr lang="en-GB" smtClean="0"/>
              <a:t>4</a:t>
            </a:fld>
            <a:endParaRPr lang="en-GB"/>
          </a:p>
        </p:txBody>
      </p:sp>
      <p:sp>
        <p:nvSpPr>
          <p:cNvPr id="37" name="Title 1">
            <a:extLst>
              <a:ext uri="{FF2B5EF4-FFF2-40B4-BE49-F238E27FC236}">
                <a16:creationId xmlns:a16="http://schemas.microsoft.com/office/drawing/2014/main" id="{6C6546AE-C3AB-084F-B08E-0E39E55A6664}"/>
              </a:ext>
            </a:extLst>
          </p:cNvPr>
          <p:cNvSpPr txBox="1">
            <a:spLocks/>
          </p:cNvSpPr>
          <p:nvPr/>
        </p:nvSpPr>
        <p:spPr>
          <a:xfrm>
            <a:off x="325034" y="-719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US" sz="4000" dirty="0" smtClean="0"/>
              <a:t>Radiation Protection – Radiation Safety</a:t>
            </a:r>
            <a:endParaRPr lang="en-US" sz="4000" i="1" dirty="0"/>
          </a:p>
        </p:txBody>
      </p:sp>
      <p:sp>
        <p:nvSpPr>
          <p:cNvPr id="38" name="TextBox 37"/>
          <p:cNvSpPr txBox="1"/>
          <p:nvPr/>
        </p:nvSpPr>
        <p:spPr>
          <a:xfrm>
            <a:off x="471871" y="1567327"/>
            <a:ext cx="11275164" cy="2062103"/>
          </a:xfrm>
          <a:prstGeom prst="rect">
            <a:avLst/>
          </a:prstGeom>
          <a:noFill/>
        </p:spPr>
        <p:txBody>
          <a:bodyPr wrap="square" rtlCol="0">
            <a:spAutoFit/>
          </a:bodyPr>
          <a:lstStyle/>
          <a:p>
            <a:r>
              <a:rPr lang="en-GB" sz="1600" b="1" i="1" dirty="0" smtClean="0"/>
              <a:t>Radiation Protection</a:t>
            </a:r>
          </a:p>
          <a:p>
            <a:endParaRPr lang="en-GB" sz="1600" b="1" i="1" dirty="0" smtClean="0"/>
          </a:p>
          <a:p>
            <a:pPr marL="742950" lvl="1" indent="-285750">
              <a:buFont typeface="Arial" panose="020B0604020202020204" pitchFamily="34" charset="0"/>
              <a:buChar char="•"/>
            </a:pPr>
            <a:r>
              <a:rPr lang="en-GB" sz="1600" dirty="0">
                <a:solidFill>
                  <a:srgbClr val="FF0000"/>
                </a:solidFill>
              </a:rPr>
              <a:t>R</a:t>
            </a:r>
            <a:r>
              <a:rPr lang="en-GB" sz="1600" dirty="0" smtClean="0">
                <a:solidFill>
                  <a:srgbClr val="FF0000"/>
                </a:solidFill>
              </a:rPr>
              <a:t>esponsibility </a:t>
            </a:r>
            <a:r>
              <a:rPr lang="en-GB" sz="1600" dirty="0">
                <a:solidFill>
                  <a:srgbClr val="FF0000"/>
                </a:solidFill>
              </a:rPr>
              <a:t>of </a:t>
            </a:r>
            <a:r>
              <a:rPr lang="en-GB" sz="1600" dirty="0" smtClean="0">
                <a:solidFill>
                  <a:srgbClr val="FF0000"/>
                </a:solidFill>
              </a:rPr>
              <a:t>the Radiation Protection Group</a:t>
            </a:r>
            <a:r>
              <a:rPr lang="en-GB" sz="1600" dirty="0" smtClean="0"/>
              <a:t> (HSE-RP)</a:t>
            </a:r>
            <a:endParaRPr lang="en-GB" sz="1600" b="1" dirty="0" smtClean="0"/>
          </a:p>
          <a:p>
            <a:pPr marL="742950" lvl="1" indent="-285750">
              <a:buFont typeface="Arial" panose="020B0604020202020204" pitchFamily="34" charset="0"/>
              <a:buChar char="•"/>
            </a:pPr>
            <a:r>
              <a:rPr lang="en-GB" sz="1600" dirty="0" smtClean="0"/>
              <a:t>The </a:t>
            </a:r>
            <a:r>
              <a:rPr lang="en-GB" sz="1600" dirty="0"/>
              <a:t>duties of CERN’s Radiation Protection Group include operational radiation protection which comprises assessment of radiological risks, classification of work places in radiation zones, implementation of control measures, monitoring radiation levels for different radiation areas and impact of radiation on the environment, monitoring the implementation of regulations and of specific rulings, approval of ALARA plans, control and characterization of radioactive material and </a:t>
            </a:r>
            <a:r>
              <a:rPr lang="en-GB" sz="1600" dirty="0" smtClean="0"/>
              <a:t>waste.</a:t>
            </a:r>
          </a:p>
        </p:txBody>
      </p:sp>
      <p:sp>
        <p:nvSpPr>
          <p:cNvPr id="39" name="TextBox 38"/>
          <p:cNvSpPr txBox="1"/>
          <p:nvPr/>
        </p:nvSpPr>
        <p:spPr>
          <a:xfrm>
            <a:off x="471871" y="3766263"/>
            <a:ext cx="11221769" cy="2062103"/>
          </a:xfrm>
          <a:prstGeom prst="rect">
            <a:avLst/>
          </a:prstGeom>
          <a:noFill/>
        </p:spPr>
        <p:txBody>
          <a:bodyPr wrap="square" rtlCol="0">
            <a:spAutoFit/>
          </a:bodyPr>
          <a:lstStyle/>
          <a:p>
            <a:r>
              <a:rPr lang="en-GB" sz="1600" b="1" i="1" dirty="0" smtClean="0"/>
              <a:t>Radiation Safety</a:t>
            </a:r>
          </a:p>
          <a:p>
            <a:endParaRPr lang="en-GB" sz="1600" b="1" i="1" dirty="0" smtClean="0"/>
          </a:p>
          <a:p>
            <a:pPr marL="742950" lvl="1" indent="-285750">
              <a:buFont typeface="Arial" panose="020B0604020202020204" pitchFamily="34" charset="0"/>
              <a:buChar char="•"/>
            </a:pPr>
            <a:r>
              <a:rPr lang="en-GB" sz="1600" dirty="0">
                <a:solidFill>
                  <a:srgbClr val="FF0000"/>
                </a:solidFill>
              </a:rPr>
              <a:t>R</a:t>
            </a:r>
            <a:r>
              <a:rPr lang="en-GB" sz="1600" dirty="0" smtClean="0">
                <a:solidFill>
                  <a:srgbClr val="FF0000"/>
                </a:solidFill>
              </a:rPr>
              <a:t>esponsibility </a:t>
            </a:r>
            <a:r>
              <a:rPr lang="en-GB" sz="1600" dirty="0">
                <a:solidFill>
                  <a:srgbClr val="FF0000"/>
                </a:solidFill>
              </a:rPr>
              <a:t>of every CERN Department</a:t>
            </a:r>
            <a:r>
              <a:rPr lang="en-GB" sz="1600" b="1" dirty="0">
                <a:solidFill>
                  <a:srgbClr val="FF0000"/>
                </a:solidFill>
              </a:rPr>
              <a:t> </a:t>
            </a:r>
            <a:r>
              <a:rPr lang="en-GB" sz="1600" dirty="0">
                <a:solidFill>
                  <a:srgbClr val="FF0000"/>
                </a:solidFill>
              </a:rPr>
              <a:t>owning radiation sources or using radiation sources put at its disposition</a:t>
            </a:r>
            <a:r>
              <a:rPr lang="en-GB" sz="1600" dirty="0"/>
              <a:t>. </a:t>
            </a:r>
            <a:endParaRPr lang="en-GB" sz="1600" dirty="0" smtClean="0"/>
          </a:p>
          <a:p>
            <a:pPr marL="742950" lvl="1" indent="-285750">
              <a:buFont typeface="Arial" panose="020B0604020202020204" pitchFamily="34" charset="0"/>
              <a:buChar char="•"/>
            </a:pPr>
            <a:r>
              <a:rPr lang="en-GB" sz="1600" dirty="0" smtClean="0"/>
              <a:t>These </a:t>
            </a:r>
            <a:r>
              <a:rPr lang="en-GB" sz="1600" dirty="0"/>
              <a:t>Departments are in charge of implementing the requirements laid down in CERN’s Safety rules and documents or specified by </a:t>
            </a:r>
            <a:r>
              <a:rPr lang="en-GB" sz="1600" dirty="0" smtClean="0"/>
              <a:t>HSE-RP </a:t>
            </a:r>
            <a:r>
              <a:rPr lang="en-GB" sz="1600" dirty="0"/>
              <a:t>in order to ensure the safe operation of their existing and future installations (accelerators, beams, experiments). The Departments are also in charge of training their personnel in matters of Radiation Protection according to the rules specified by </a:t>
            </a:r>
            <a:r>
              <a:rPr lang="en-GB" sz="1600" dirty="0" smtClean="0"/>
              <a:t>HSE-RP</a:t>
            </a:r>
            <a:r>
              <a:rPr lang="en-GB" sz="1600" dirty="0"/>
              <a:t>.</a:t>
            </a:r>
            <a:endParaRPr lang="en-GB" sz="1600" dirty="0" smtClean="0"/>
          </a:p>
        </p:txBody>
      </p:sp>
    </p:spTree>
    <p:extLst>
      <p:ext uri="{BB962C8B-B14F-4D97-AF65-F5344CB8AC3E}">
        <p14:creationId xmlns:p14="http://schemas.microsoft.com/office/powerpoint/2010/main" val="830293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05 July 2022</a:t>
            </a:r>
            <a:endParaRPr lang="en-GB"/>
          </a:p>
        </p:txBody>
      </p:sp>
      <p:sp>
        <p:nvSpPr>
          <p:cNvPr id="5" name="Footer Placeholder 4"/>
          <p:cNvSpPr>
            <a:spLocks noGrp="1"/>
          </p:cNvSpPr>
          <p:nvPr>
            <p:ph type="ftr" sz="quarter" idx="11"/>
          </p:nvPr>
        </p:nvSpPr>
        <p:spPr/>
        <p:txBody>
          <a:bodyPr/>
          <a:lstStyle/>
          <a:p>
            <a:r>
              <a:rPr lang="en-GB" smtClean="0"/>
              <a:t>CERN ALARA rule and dedicated RP computing tools </a:t>
            </a:r>
            <a:endParaRPr lang="en-GB" dirty="0"/>
          </a:p>
        </p:txBody>
      </p:sp>
      <p:sp>
        <p:nvSpPr>
          <p:cNvPr id="6" name="Slide Number Placeholder 5"/>
          <p:cNvSpPr>
            <a:spLocks noGrp="1"/>
          </p:cNvSpPr>
          <p:nvPr>
            <p:ph type="sldNum" sz="quarter" idx="12"/>
          </p:nvPr>
        </p:nvSpPr>
        <p:spPr/>
        <p:txBody>
          <a:bodyPr/>
          <a:lstStyle/>
          <a:p>
            <a:fld id="{BCD55979-00CC-4874-A80E-0959E76EB92F}" type="slidenum">
              <a:rPr lang="en-GB" smtClean="0"/>
              <a:t>5</a:t>
            </a:fld>
            <a:endParaRPr lang="en-GB"/>
          </a:p>
        </p:txBody>
      </p:sp>
      <p:sp>
        <p:nvSpPr>
          <p:cNvPr id="10" name="Rectangle 9"/>
          <p:cNvSpPr/>
          <p:nvPr/>
        </p:nvSpPr>
        <p:spPr>
          <a:xfrm>
            <a:off x="8761761" y="1975023"/>
            <a:ext cx="736881" cy="177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Title 1">
            <a:extLst>
              <a:ext uri="{FF2B5EF4-FFF2-40B4-BE49-F238E27FC236}">
                <a16:creationId xmlns:a16="http://schemas.microsoft.com/office/drawing/2014/main" id="{6C6546AE-C3AB-084F-B08E-0E39E55A6664}"/>
              </a:ext>
            </a:extLst>
          </p:cNvPr>
          <p:cNvSpPr txBox="1">
            <a:spLocks/>
          </p:cNvSpPr>
          <p:nvPr/>
        </p:nvSpPr>
        <p:spPr>
          <a:xfrm>
            <a:off x="325034" y="-719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GB" sz="4000" dirty="0"/>
              <a:t>General Principles of  Radiation Protection </a:t>
            </a:r>
            <a:endParaRPr lang="en-US" sz="4000" i="1" dirty="0"/>
          </a:p>
        </p:txBody>
      </p:sp>
      <p:sp>
        <p:nvSpPr>
          <p:cNvPr id="38" name="Rectangle 37"/>
          <p:cNvSpPr/>
          <p:nvPr/>
        </p:nvSpPr>
        <p:spPr>
          <a:xfrm>
            <a:off x="8802806" y="1125940"/>
            <a:ext cx="736881" cy="177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 Box 3"/>
          <p:cNvSpPr txBox="1">
            <a:spLocks noChangeArrowheads="1"/>
          </p:cNvSpPr>
          <p:nvPr/>
        </p:nvSpPr>
        <p:spPr bwMode="auto">
          <a:xfrm>
            <a:off x="1521438" y="1509660"/>
            <a:ext cx="9136809" cy="3816429"/>
          </a:xfrm>
          <a:prstGeom prst="rect">
            <a:avLst/>
          </a:prstGeom>
          <a:noFill/>
          <a:ln w="9525">
            <a:noFill/>
            <a:miter lim="800000"/>
            <a:headEnd/>
            <a:tailEnd/>
          </a:ln>
          <a:effectLst/>
        </p:spPr>
        <p:txBody>
          <a:bodyPr wrap="square">
            <a:spAutoFit/>
          </a:bodyPr>
          <a:lstStyle/>
          <a:p>
            <a:pPr marL="457200" indent="-457200" eaLnBrk="1" hangingPunct="1">
              <a:spcBef>
                <a:spcPct val="50000"/>
              </a:spcBef>
              <a:buFont typeface="+mj-lt"/>
              <a:buAutoNum type="arabicPeriod"/>
            </a:pPr>
            <a:r>
              <a:rPr lang="en-US" sz="2200" b="1" dirty="0" smtClean="0">
                <a:solidFill>
                  <a:srgbClr val="C00000"/>
                </a:solidFill>
              </a:rPr>
              <a:t>Justification</a:t>
            </a:r>
            <a:br>
              <a:rPr lang="en-US" sz="2200" b="1" dirty="0" smtClean="0">
                <a:solidFill>
                  <a:srgbClr val="C00000"/>
                </a:solidFill>
              </a:rPr>
            </a:br>
            <a:r>
              <a:rPr lang="en-US" sz="2200" dirty="0"/>
              <a:t>A</a:t>
            </a:r>
            <a:r>
              <a:rPr lang="en-US" sz="2200" dirty="0" smtClean="0"/>
              <a:t>ny </a:t>
            </a:r>
            <a:r>
              <a:rPr lang="en-US" sz="2200" dirty="0"/>
              <a:t>exposure of persons to ionizing radiation has to be </a:t>
            </a:r>
            <a:r>
              <a:rPr lang="en-US" sz="2200" dirty="0" smtClean="0"/>
              <a:t>justified</a:t>
            </a:r>
          </a:p>
          <a:p>
            <a:pPr marL="342900" indent="-342900" eaLnBrk="1" hangingPunct="1">
              <a:spcBef>
                <a:spcPct val="50000"/>
              </a:spcBef>
              <a:buFontTx/>
              <a:buAutoNum type="arabicPeriod"/>
            </a:pPr>
            <a:endParaRPr lang="en-US" sz="2200" dirty="0"/>
          </a:p>
          <a:p>
            <a:pPr marL="457200" indent="-457200" eaLnBrk="1" hangingPunct="1">
              <a:spcBef>
                <a:spcPct val="50000"/>
              </a:spcBef>
              <a:buFont typeface="+mj-lt"/>
              <a:buAutoNum type="arabicPeriod"/>
            </a:pPr>
            <a:r>
              <a:rPr lang="en-US" sz="2200" b="1" dirty="0" smtClean="0">
                <a:solidFill>
                  <a:srgbClr val="C00000"/>
                </a:solidFill>
              </a:rPr>
              <a:t>Limitation</a:t>
            </a:r>
            <a:br>
              <a:rPr lang="en-US" sz="2200" b="1" dirty="0" smtClean="0">
                <a:solidFill>
                  <a:srgbClr val="C00000"/>
                </a:solidFill>
              </a:rPr>
            </a:br>
            <a:r>
              <a:rPr lang="en-US" sz="2200" dirty="0"/>
              <a:t>T</a:t>
            </a:r>
            <a:r>
              <a:rPr lang="en-US" sz="2200" dirty="0" smtClean="0"/>
              <a:t>he </a:t>
            </a:r>
            <a:r>
              <a:rPr lang="en-US" sz="2200" dirty="0"/>
              <a:t>personal doses have to be kept below the legal </a:t>
            </a:r>
            <a:r>
              <a:rPr lang="en-US" sz="2200" dirty="0" smtClean="0"/>
              <a:t>limits</a:t>
            </a:r>
          </a:p>
          <a:p>
            <a:pPr marL="457200" indent="-457200" eaLnBrk="1" hangingPunct="1">
              <a:spcBef>
                <a:spcPct val="50000"/>
              </a:spcBef>
              <a:buFont typeface="+mj-lt"/>
              <a:buAutoNum type="arabicPeriod"/>
            </a:pPr>
            <a:endParaRPr lang="en-US" sz="2200" dirty="0" smtClean="0"/>
          </a:p>
          <a:p>
            <a:pPr marL="457200" indent="-457200" eaLnBrk="1" hangingPunct="1">
              <a:spcBef>
                <a:spcPct val="50000"/>
              </a:spcBef>
              <a:buFont typeface="+mj-lt"/>
              <a:buAutoNum type="arabicPeriod"/>
            </a:pPr>
            <a:r>
              <a:rPr lang="en-US" sz="2200" b="1" dirty="0" smtClean="0">
                <a:solidFill>
                  <a:srgbClr val="C00000"/>
                </a:solidFill>
              </a:rPr>
              <a:t>Optimization</a:t>
            </a:r>
            <a:br>
              <a:rPr lang="en-US" sz="2200" b="1" dirty="0" smtClean="0">
                <a:solidFill>
                  <a:srgbClr val="C00000"/>
                </a:solidFill>
              </a:rPr>
            </a:br>
            <a:r>
              <a:rPr lang="en-US" sz="2200" dirty="0"/>
              <a:t>T</a:t>
            </a:r>
            <a:r>
              <a:rPr lang="en-US" sz="2200" dirty="0" smtClean="0"/>
              <a:t>he </a:t>
            </a:r>
            <a:r>
              <a:rPr lang="en-US" sz="2200" dirty="0"/>
              <a:t>personal doses and collective doses have to be kept as low as </a:t>
            </a:r>
            <a:r>
              <a:rPr lang="en-US" sz="2200" dirty="0" smtClean="0"/>
              <a:t>reasonably </a:t>
            </a:r>
            <a:r>
              <a:rPr lang="en-US" sz="2200" dirty="0"/>
              <a:t>achievable (ALARA)</a:t>
            </a:r>
          </a:p>
        </p:txBody>
      </p:sp>
    </p:spTree>
    <p:extLst>
      <p:ext uri="{BB962C8B-B14F-4D97-AF65-F5344CB8AC3E}">
        <p14:creationId xmlns:p14="http://schemas.microsoft.com/office/powerpoint/2010/main" val="370318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05 July 2022</a:t>
            </a:r>
            <a:endParaRPr lang="en-GB"/>
          </a:p>
        </p:txBody>
      </p:sp>
      <p:sp>
        <p:nvSpPr>
          <p:cNvPr id="5" name="Footer Placeholder 4"/>
          <p:cNvSpPr>
            <a:spLocks noGrp="1"/>
          </p:cNvSpPr>
          <p:nvPr>
            <p:ph type="ftr" sz="quarter" idx="11"/>
          </p:nvPr>
        </p:nvSpPr>
        <p:spPr/>
        <p:txBody>
          <a:bodyPr/>
          <a:lstStyle/>
          <a:p>
            <a:r>
              <a:rPr lang="en-GB" smtClean="0"/>
              <a:t>CERN ALARA rule and dedicated RP computing tools </a:t>
            </a:r>
            <a:endParaRPr lang="en-GB" dirty="0"/>
          </a:p>
        </p:txBody>
      </p:sp>
      <p:sp>
        <p:nvSpPr>
          <p:cNvPr id="6" name="Slide Number Placeholder 5"/>
          <p:cNvSpPr>
            <a:spLocks noGrp="1"/>
          </p:cNvSpPr>
          <p:nvPr>
            <p:ph type="sldNum" sz="quarter" idx="12"/>
          </p:nvPr>
        </p:nvSpPr>
        <p:spPr/>
        <p:txBody>
          <a:bodyPr/>
          <a:lstStyle/>
          <a:p>
            <a:fld id="{BCD55979-00CC-4874-A80E-0959E76EB92F}" type="slidenum">
              <a:rPr lang="en-GB" smtClean="0"/>
              <a:t>6</a:t>
            </a:fld>
            <a:endParaRPr lang="en-GB"/>
          </a:p>
        </p:txBody>
      </p:sp>
      <p:sp>
        <p:nvSpPr>
          <p:cNvPr id="10" name="Rectangle 9"/>
          <p:cNvSpPr/>
          <p:nvPr/>
        </p:nvSpPr>
        <p:spPr>
          <a:xfrm>
            <a:off x="10062708" y="1952901"/>
            <a:ext cx="736881" cy="177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p:cNvSpPr/>
          <p:nvPr/>
        </p:nvSpPr>
        <p:spPr>
          <a:xfrm>
            <a:off x="10103753" y="1103818"/>
            <a:ext cx="736881" cy="177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1">
            <a:extLst>
              <a:ext uri="{FF2B5EF4-FFF2-40B4-BE49-F238E27FC236}">
                <a16:creationId xmlns:a16="http://schemas.microsoft.com/office/drawing/2014/main" id="{6C6546AE-C3AB-084F-B08E-0E39E55A6664}"/>
              </a:ext>
            </a:extLst>
          </p:cNvPr>
          <p:cNvSpPr txBox="1">
            <a:spLocks/>
          </p:cNvSpPr>
          <p:nvPr/>
        </p:nvSpPr>
        <p:spPr>
          <a:xfrm>
            <a:off x="325034" y="-719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US" sz="4000" dirty="0" smtClean="0"/>
              <a:t>Personal Dosimetry</a:t>
            </a:r>
            <a:endParaRPr lang="en-US" sz="4000" i="1" dirty="0"/>
          </a:p>
        </p:txBody>
      </p:sp>
      <p:pic>
        <p:nvPicPr>
          <p:cNvPr id="12" name="Picture 2" descr="A Dosimeter">
            <a:extLst>
              <a:ext uri="{FF2B5EF4-FFF2-40B4-BE49-F238E27FC236}">
                <a16:creationId xmlns:a16="http://schemas.microsoft.com/office/drawing/2014/main" id="{23502F29-E72B-4594-8E84-08742ABCC63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93386" y="196179"/>
            <a:ext cx="3413575" cy="85339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6" name="Table 15">
            <a:extLst>
              <a:ext uri="{FF2B5EF4-FFF2-40B4-BE49-F238E27FC236}">
                <a16:creationId xmlns:a16="http://schemas.microsoft.com/office/drawing/2014/main" id="{A22B784F-B50A-4A21-BC74-F8FB8FA9123D}"/>
              </a:ext>
            </a:extLst>
          </p:cNvPr>
          <p:cNvGraphicFramePr>
            <a:graphicFrameLocks noGrp="1"/>
          </p:cNvGraphicFramePr>
          <p:nvPr>
            <p:extLst>
              <p:ext uri="{D42A27DB-BD31-4B8C-83A1-F6EECF244321}">
                <p14:modId xmlns:p14="http://schemas.microsoft.com/office/powerpoint/2010/main" val="3986453238"/>
              </p:ext>
            </p:extLst>
          </p:nvPr>
        </p:nvGraphicFramePr>
        <p:xfrm>
          <a:off x="1562735" y="3521213"/>
          <a:ext cx="8347160" cy="2392321"/>
        </p:xfrm>
        <a:graphic>
          <a:graphicData uri="http://schemas.openxmlformats.org/drawingml/2006/table">
            <a:tbl>
              <a:tblPr/>
              <a:tblGrid>
                <a:gridCol w="778951">
                  <a:extLst>
                    <a:ext uri="{9D8B030D-6E8A-4147-A177-3AD203B41FA5}">
                      <a16:colId xmlns:a16="http://schemas.microsoft.com/office/drawing/2014/main" val="2539272804"/>
                    </a:ext>
                  </a:extLst>
                </a:gridCol>
                <a:gridCol w="630684">
                  <a:extLst>
                    <a:ext uri="{9D8B030D-6E8A-4147-A177-3AD203B41FA5}">
                      <a16:colId xmlns:a16="http://schemas.microsoft.com/office/drawing/2014/main" val="3734678582"/>
                    </a:ext>
                  </a:extLst>
                </a:gridCol>
                <a:gridCol w="630684">
                  <a:extLst>
                    <a:ext uri="{9D8B030D-6E8A-4147-A177-3AD203B41FA5}">
                      <a16:colId xmlns:a16="http://schemas.microsoft.com/office/drawing/2014/main" val="1318799703"/>
                    </a:ext>
                  </a:extLst>
                </a:gridCol>
                <a:gridCol w="630684">
                  <a:extLst>
                    <a:ext uri="{9D8B030D-6E8A-4147-A177-3AD203B41FA5}">
                      <a16:colId xmlns:a16="http://schemas.microsoft.com/office/drawing/2014/main" val="1143704162"/>
                    </a:ext>
                  </a:extLst>
                </a:gridCol>
                <a:gridCol w="630684">
                  <a:extLst>
                    <a:ext uri="{9D8B030D-6E8A-4147-A177-3AD203B41FA5}">
                      <a16:colId xmlns:a16="http://schemas.microsoft.com/office/drawing/2014/main" val="1584293245"/>
                    </a:ext>
                  </a:extLst>
                </a:gridCol>
                <a:gridCol w="630684">
                  <a:extLst>
                    <a:ext uri="{9D8B030D-6E8A-4147-A177-3AD203B41FA5}">
                      <a16:colId xmlns:a16="http://schemas.microsoft.com/office/drawing/2014/main" val="3739397852"/>
                    </a:ext>
                  </a:extLst>
                </a:gridCol>
                <a:gridCol w="630684">
                  <a:extLst>
                    <a:ext uri="{9D8B030D-6E8A-4147-A177-3AD203B41FA5}">
                      <a16:colId xmlns:a16="http://schemas.microsoft.com/office/drawing/2014/main" val="1555118025"/>
                    </a:ext>
                  </a:extLst>
                </a:gridCol>
                <a:gridCol w="630684">
                  <a:extLst>
                    <a:ext uri="{9D8B030D-6E8A-4147-A177-3AD203B41FA5}">
                      <a16:colId xmlns:a16="http://schemas.microsoft.com/office/drawing/2014/main" val="2159914781"/>
                    </a:ext>
                  </a:extLst>
                </a:gridCol>
                <a:gridCol w="630684">
                  <a:extLst>
                    <a:ext uri="{9D8B030D-6E8A-4147-A177-3AD203B41FA5}">
                      <a16:colId xmlns:a16="http://schemas.microsoft.com/office/drawing/2014/main" val="2152390959"/>
                    </a:ext>
                  </a:extLst>
                </a:gridCol>
                <a:gridCol w="630684">
                  <a:extLst>
                    <a:ext uri="{9D8B030D-6E8A-4147-A177-3AD203B41FA5}">
                      <a16:colId xmlns:a16="http://schemas.microsoft.com/office/drawing/2014/main" val="2862360382"/>
                    </a:ext>
                  </a:extLst>
                </a:gridCol>
                <a:gridCol w="630684">
                  <a:extLst>
                    <a:ext uri="{9D8B030D-6E8A-4147-A177-3AD203B41FA5}">
                      <a16:colId xmlns:a16="http://schemas.microsoft.com/office/drawing/2014/main" val="3188165659"/>
                    </a:ext>
                  </a:extLst>
                </a:gridCol>
                <a:gridCol w="621453">
                  <a:extLst>
                    <a:ext uri="{9D8B030D-6E8A-4147-A177-3AD203B41FA5}">
                      <a16:colId xmlns:a16="http://schemas.microsoft.com/office/drawing/2014/main" val="2009673808"/>
                    </a:ext>
                  </a:extLst>
                </a:gridCol>
                <a:gridCol w="639916">
                  <a:extLst>
                    <a:ext uri="{9D8B030D-6E8A-4147-A177-3AD203B41FA5}">
                      <a16:colId xmlns:a16="http://schemas.microsoft.com/office/drawing/2014/main" val="1352658228"/>
                    </a:ext>
                  </a:extLst>
                </a:gridCol>
              </a:tblGrid>
              <a:tr h="196629">
                <a:tc>
                  <a:txBody>
                    <a:bodyPr/>
                    <a:lstStyle/>
                    <a:p>
                      <a:pPr algn="l" fontAlgn="b"/>
                      <a:endParaRPr lang="en-GB" sz="900" b="1" i="0" u="none" strike="noStrike">
                        <a:solidFill>
                          <a:srgbClr val="000000"/>
                        </a:solidFill>
                        <a:effectLst/>
                        <a:latin typeface="Calibri" panose="020F0502020204030204" pitchFamily="34" charset="0"/>
                      </a:endParaRPr>
                    </a:p>
                  </a:txBody>
                  <a:tcPr marL="6554" marR="6554" marT="6554" marB="0" anchor="b">
                    <a:lnL>
                      <a:noFill/>
                    </a:lnL>
                    <a:lnR w="12700" cap="flat" cmpd="sng" algn="ctr">
                      <a:solidFill>
                        <a:srgbClr val="000000"/>
                      </a:solidFill>
                      <a:prstDash val="solid"/>
                      <a:round/>
                      <a:headEnd type="none" w="med" len="med"/>
                      <a:tailEnd type="none" w="med" len="med"/>
                    </a:lnR>
                    <a:lnT>
                      <a:noFill/>
                    </a:lnT>
                    <a:lnB>
                      <a:noFill/>
                    </a:lnB>
                  </a:tcPr>
                </a:tc>
                <a:tc rowSpan="2">
                  <a:txBody>
                    <a:bodyPr/>
                    <a:lstStyle/>
                    <a:p>
                      <a:pPr algn="ctr" rtl="0" fontAlgn="ctr"/>
                      <a:r>
                        <a:rPr lang="en-GB" sz="900" b="1" i="0" u="none" strike="noStrike">
                          <a:solidFill>
                            <a:srgbClr val="0070C0"/>
                          </a:solidFill>
                          <a:effectLst/>
                          <a:latin typeface="Calibri" panose="020F0502020204030204" pitchFamily="34" charset="0"/>
                        </a:rPr>
                        <a:t>Dose interval (mSv)</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gridSpan="11">
                  <a:txBody>
                    <a:bodyPr/>
                    <a:lstStyle/>
                    <a:p>
                      <a:pPr algn="ctr" rtl="0" fontAlgn="ctr"/>
                      <a:r>
                        <a:rPr lang="en-GB" sz="900" b="1" i="0" u="none" strike="noStrike" dirty="0">
                          <a:solidFill>
                            <a:srgbClr val="0070C0"/>
                          </a:solidFill>
                          <a:effectLst/>
                          <a:latin typeface="Calibri" panose="020F0502020204030204" pitchFamily="34" charset="0"/>
                        </a:rPr>
                        <a:t>Year</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EEECE1"/>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504302509"/>
                  </a:ext>
                </a:extLst>
              </a:tr>
              <a:tr h="321160">
                <a:tc>
                  <a:txBody>
                    <a:bodyPr/>
                    <a:lstStyle/>
                    <a:p>
                      <a:pPr algn="l" fontAlgn="b"/>
                      <a:endParaRPr lang="en-GB" sz="900" b="1" i="0" u="none" strike="noStrike">
                        <a:solidFill>
                          <a:srgbClr val="000000"/>
                        </a:solidFill>
                        <a:effectLst/>
                        <a:latin typeface="Calibri" panose="020F0502020204030204" pitchFamily="34" charset="0"/>
                      </a:endParaRPr>
                    </a:p>
                  </a:txBody>
                  <a:tcPr marL="6554" marR="6554" marT="6554" marB="0" anchor="b">
                    <a:lnL>
                      <a:noFill/>
                    </a:lnL>
                    <a:lnR w="12700" cap="flat" cmpd="sng" algn="ctr">
                      <a:solidFill>
                        <a:srgbClr val="000000"/>
                      </a:solidFill>
                      <a:prstDash val="solid"/>
                      <a:round/>
                      <a:headEnd type="none" w="med" len="med"/>
                      <a:tailEnd type="none" w="med" len="med"/>
                    </a:lnR>
                    <a:lnT>
                      <a:noFill/>
                    </a:lnT>
                    <a:lnB>
                      <a:noFill/>
                    </a:lnB>
                  </a:tcPr>
                </a:tc>
                <a:tc vMerge="1">
                  <a:txBody>
                    <a:bodyPr/>
                    <a:lstStyle/>
                    <a:p>
                      <a:endParaRPr lang="en-GB"/>
                    </a:p>
                  </a:txBody>
                  <a:tcPr/>
                </a:tc>
                <a:tc>
                  <a:txBody>
                    <a:bodyPr/>
                    <a:lstStyle/>
                    <a:p>
                      <a:pPr algn="ctr" rtl="0" fontAlgn="ctr"/>
                      <a:r>
                        <a:rPr lang="en-GB" sz="900" b="1" i="0" u="none" strike="noStrike">
                          <a:solidFill>
                            <a:srgbClr val="0070C0"/>
                          </a:solidFill>
                          <a:effectLst/>
                          <a:latin typeface="Calibri" panose="020F0502020204030204" pitchFamily="34" charset="0"/>
                        </a:rPr>
                        <a:t>2011</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EEECE1"/>
                    </a:solidFill>
                  </a:tcPr>
                </a:tc>
                <a:tc>
                  <a:txBody>
                    <a:bodyPr/>
                    <a:lstStyle/>
                    <a:p>
                      <a:pPr algn="ctr" rtl="0" fontAlgn="ctr"/>
                      <a:r>
                        <a:rPr lang="en-GB" sz="900" b="1" i="0" u="none" strike="noStrike">
                          <a:solidFill>
                            <a:srgbClr val="0070C0"/>
                          </a:solidFill>
                          <a:effectLst/>
                          <a:latin typeface="Calibri" panose="020F0502020204030204" pitchFamily="34" charset="0"/>
                        </a:rPr>
                        <a:t>2012</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EEECE1"/>
                    </a:solidFill>
                  </a:tcPr>
                </a:tc>
                <a:tc>
                  <a:txBody>
                    <a:bodyPr/>
                    <a:lstStyle/>
                    <a:p>
                      <a:pPr algn="ctr" rtl="0" fontAlgn="ctr"/>
                      <a:r>
                        <a:rPr lang="en-GB" sz="900" b="1" i="0" u="none" strike="noStrike">
                          <a:solidFill>
                            <a:srgbClr val="0070C0"/>
                          </a:solidFill>
                          <a:effectLst/>
                          <a:latin typeface="Calibri" panose="020F0502020204030204" pitchFamily="34" charset="0"/>
                        </a:rPr>
                        <a:t>2013</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EEECE1"/>
                    </a:solidFill>
                  </a:tcPr>
                </a:tc>
                <a:tc>
                  <a:txBody>
                    <a:bodyPr/>
                    <a:lstStyle/>
                    <a:p>
                      <a:pPr algn="ctr" rtl="0" fontAlgn="ctr"/>
                      <a:r>
                        <a:rPr lang="en-GB" sz="900" b="1" i="0" u="none" strike="noStrike" dirty="0">
                          <a:solidFill>
                            <a:srgbClr val="0070C0"/>
                          </a:solidFill>
                          <a:effectLst/>
                          <a:latin typeface="Calibri" panose="020F0502020204030204" pitchFamily="34" charset="0"/>
                        </a:rPr>
                        <a:t>2014</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EEECE1"/>
                    </a:solidFill>
                  </a:tcPr>
                </a:tc>
                <a:tc>
                  <a:txBody>
                    <a:bodyPr/>
                    <a:lstStyle/>
                    <a:p>
                      <a:pPr algn="ctr" rtl="0" fontAlgn="ctr"/>
                      <a:r>
                        <a:rPr lang="en-GB" sz="900" b="1" i="0" u="none" strike="noStrike">
                          <a:solidFill>
                            <a:srgbClr val="0070C0"/>
                          </a:solidFill>
                          <a:effectLst/>
                          <a:latin typeface="Calibri" panose="020F0502020204030204" pitchFamily="34" charset="0"/>
                        </a:rPr>
                        <a:t>2015</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EEECE1"/>
                    </a:solidFill>
                  </a:tcPr>
                </a:tc>
                <a:tc>
                  <a:txBody>
                    <a:bodyPr/>
                    <a:lstStyle/>
                    <a:p>
                      <a:pPr algn="ctr" rtl="0" fontAlgn="ctr"/>
                      <a:r>
                        <a:rPr lang="en-GB" sz="900" b="1" i="0" u="none" strike="noStrike">
                          <a:solidFill>
                            <a:srgbClr val="0070C0"/>
                          </a:solidFill>
                          <a:effectLst/>
                          <a:latin typeface="Calibri" panose="020F0502020204030204" pitchFamily="34" charset="0"/>
                        </a:rPr>
                        <a:t>2016</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EEECE1"/>
                    </a:solidFill>
                  </a:tcPr>
                </a:tc>
                <a:tc>
                  <a:txBody>
                    <a:bodyPr/>
                    <a:lstStyle/>
                    <a:p>
                      <a:pPr algn="ctr" rtl="0" fontAlgn="ctr"/>
                      <a:r>
                        <a:rPr lang="en-GB" sz="900" b="1" i="0" u="none" strike="noStrike">
                          <a:solidFill>
                            <a:srgbClr val="0070C0"/>
                          </a:solidFill>
                          <a:effectLst/>
                          <a:latin typeface="Calibri" panose="020F0502020204030204" pitchFamily="34" charset="0"/>
                        </a:rPr>
                        <a:t>2017</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EEECE1"/>
                    </a:solidFill>
                  </a:tcPr>
                </a:tc>
                <a:tc>
                  <a:txBody>
                    <a:bodyPr/>
                    <a:lstStyle/>
                    <a:p>
                      <a:pPr algn="ctr" rtl="0" fontAlgn="ctr"/>
                      <a:r>
                        <a:rPr lang="en-GB" sz="900" b="1" i="0" u="none" strike="noStrike">
                          <a:solidFill>
                            <a:srgbClr val="0070C0"/>
                          </a:solidFill>
                          <a:effectLst/>
                          <a:latin typeface="Calibri" panose="020F0502020204030204" pitchFamily="34" charset="0"/>
                        </a:rPr>
                        <a:t>2018</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EEECE1"/>
                    </a:solidFill>
                  </a:tcPr>
                </a:tc>
                <a:tc>
                  <a:txBody>
                    <a:bodyPr/>
                    <a:lstStyle/>
                    <a:p>
                      <a:pPr algn="ctr" rtl="0" fontAlgn="ctr"/>
                      <a:r>
                        <a:rPr lang="en-GB" sz="900" b="1" i="0" u="none" strike="noStrike">
                          <a:solidFill>
                            <a:srgbClr val="0070C0"/>
                          </a:solidFill>
                          <a:effectLst/>
                          <a:latin typeface="Calibri" panose="020F0502020204030204" pitchFamily="34" charset="0"/>
                        </a:rPr>
                        <a:t>2019</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EEECE1"/>
                    </a:solidFill>
                  </a:tcPr>
                </a:tc>
                <a:tc>
                  <a:txBody>
                    <a:bodyPr/>
                    <a:lstStyle/>
                    <a:p>
                      <a:pPr algn="ctr" rtl="0" fontAlgn="ctr"/>
                      <a:r>
                        <a:rPr lang="en-GB" sz="900" b="1" i="0" u="none" strike="noStrike">
                          <a:solidFill>
                            <a:srgbClr val="0070C0"/>
                          </a:solidFill>
                          <a:effectLst/>
                          <a:latin typeface="Calibri" panose="020F0502020204030204" pitchFamily="34" charset="0"/>
                        </a:rPr>
                        <a:t>2020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EEECE1"/>
                    </a:solidFill>
                  </a:tcPr>
                </a:tc>
                <a:tc>
                  <a:txBody>
                    <a:bodyPr/>
                    <a:lstStyle/>
                    <a:p>
                      <a:pPr algn="ctr" rtl="0" fontAlgn="ctr"/>
                      <a:r>
                        <a:rPr lang="en-GB" sz="900" b="1" i="0" u="none" strike="noStrike" dirty="0">
                          <a:solidFill>
                            <a:srgbClr val="0070C0"/>
                          </a:solidFill>
                          <a:effectLst/>
                          <a:latin typeface="Calibri" panose="020F0502020204030204" pitchFamily="34" charset="0"/>
                        </a:rPr>
                        <a:t>   2021        </a:t>
                      </a:r>
                      <a:r>
                        <a:rPr lang="en-GB" sz="700" b="1" i="0" u="none" strike="noStrike" dirty="0">
                          <a:solidFill>
                            <a:srgbClr val="0070C0"/>
                          </a:solidFill>
                          <a:effectLst/>
                          <a:latin typeface="Calibri" panose="020F0502020204030204" pitchFamily="34" charset="0"/>
                        </a:rPr>
                        <a:t>(until </a:t>
                      </a:r>
                      <a:r>
                        <a:rPr lang="en-GB" sz="700" b="1" i="0" u="none" strike="noStrike" dirty="0" smtClean="0">
                          <a:solidFill>
                            <a:srgbClr val="0070C0"/>
                          </a:solidFill>
                          <a:effectLst/>
                          <a:latin typeface="Calibri" panose="020F0502020204030204" pitchFamily="34" charset="0"/>
                        </a:rPr>
                        <a:t>31/10.21)</a:t>
                      </a:r>
                      <a:endParaRPr lang="en-GB" sz="900" b="1" i="0" u="none" strike="noStrike" dirty="0">
                        <a:solidFill>
                          <a:srgbClr val="0070C0"/>
                        </a:solidFill>
                        <a:effectLst/>
                        <a:latin typeface="Calibri" panose="020F0502020204030204" pitchFamily="34" charset="0"/>
                      </a:endParaRP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EEECE1"/>
                    </a:solidFill>
                  </a:tcPr>
                </a:tc>
                <a:extLst>
                  <a:ext uri="{0D108BD9-81ED-4DB2-BD59-A6C34878D82A}">
                    <a16:rowId xmlns:a16="http://schemas.microsoft.com/office/drawing/2014/main" val="3450414489"/>
                  </a:ext>
                </a:extLst>
              </a:tr>
              <a:tr h="170412">
                <a:tc>
                  <a:txBody>
                    <a:bodyPr/>
                    <a:lstStyle/>
                    <a:p>
                      <a:pPr algn="l" fontAlgn="b"/>
                      <a:endParaRPr lang="en-GB" sz="900" b="1" i="0" u="none" strike="noStrike">
                        <a:solidFill>
                          <a:srgbClr val="000000"/>
                        </a:solidFill>
                        <a:effectLst/>
                        <a:latin typeface="Calibri" panose="020F0502020204030204" pitchFamily="34" charset="0"/>
                      </a:endParaRPr>
                    </a:p>
                  </a:txBody>
                  <a:tcPr marL="6554" marR="6554" marT="6554"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rtl="0" fontAlgn="ctr"/>
                      <a:r>
                        <a:rPr lang="en-GB" sz="900" b="1" i="0" u="none" strike="noStrike">
                          <a:solidFill>
                            <a:srgbClr val="0070C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ctr" rtl="0" fontAlgn="ctr"/>
                      <a:r>
                        <a:rPr lang="en-GB" sz="900" b="1" i="0" u="none" strike="noStrike">
                          <a:solidFill>
                            <a:srgbClr val="000000"/>
                          </a:solidFill>
                          <a:effectLst/>
                          <a:latin typeface="Calibri" panose="020F0502020204030204" pitchFamily="34" charset="0"/>
                        </a:rPr>
                        <a:t>5315</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6002</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6273</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7616</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8704</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8788</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9034</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9824</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8462</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6272</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dirty="0" smtClean="0">
                          <a:solidFill>
                            <a:srgbClr val="000000"/>
                          </a:solidFill>
                          <a:effectLst/>
                          <a:latin typeface="Calibri" panose="020F0502020204030204" pitchFamily="34" charset="0"/>
                        </a:rPr>
                        <a:t>6302</a:t>
                      </a:r>
                      <a:endParaRPr lang="en-GB" sz="900" b="1" i="0" u="none" strike="noStrike" dirty="0">
                        <a:solidFill>
                          <a:srgbClr val="000000"/>
                        </a:solidFill>
                        <a:effectLst/>
                        <a:latin typeface="Calibri" panose="020F0502020204030204" pitchFamily="34" charset="0"/>
                      </a:endParaRP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extLst>
                  <a:ext uri="{0D108BD9-81ED-4DB2-BD59-A6C34878D82A}">
                    <a16:rowId xmlns:a16="http://schemas.microsoft.com/office/drawing/2014/main" val="2457644306"/>
                  </a:ext>
                </a:extLst>
              </a:tr>
              <a:tr h="170412">
                <a:tc>
                  <a:txBody>
                    <a:bodyPr/>
                    <a:lstStyle/>
                    <a:p>
                      <a:pPr algn="l" fontAlgn="b"/>
                      <a:endParaRPr lang="en-GB" sz="900" b="1" i="0" u="none" strike="noStrike">
                        <a:solidFill>
                          <a:srgbClr val="000000"/>
                        </a:solidFill>
                        <a:effectLst/>
                        <a:latin typeface="Calibri" panose="020F0502020204030204" pitchFamily="34" charset="0"/>
                      </a:endParaRPr>
                    </a:p>
                  </a:txBody>
                  <a:tcPr marL="6554" marR="6554" marT="6554"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rtl="0" fontAlgn="ctr"/>
                      <a:r>
                        <a:rPr lang="en-GB" sz="900" b="1" i="0" u="none" strike="noStrike">
                          <a:solidFill>
                            <a:srgbClr val="0070C0"/>
                          </a:solidFill>
                          <a:effectLst/>
                          <a:latin typeface="Calibri" panose="020F0502020204030204" pitchFamily="34" charset="0"/>
                        </a:rPr>
                        <a:t>0.1-0.9</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ctr" rtl="0" fontAlgn="ctr"/>
                      <a:r>
                        <a:rPr lang="en-GB" sz="900" b="1" i="0" u="none" strike="noStrike">
                          <a:solidFill>
                            <a:srgbClr val="000000"/>
                          </a:solidFill>
                          <a:effectLst/>
                          <a:latin typeface="Calibri" panose="020F0502020204030204" pitchFamily="34" charset="0"/>
                        </a:rPr>
                        <a:t>1984</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2030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2188</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1816</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1108</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1003</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1110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1260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1494</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799</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695</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extLst>
                  <a:ext uri="{0D108BD9-81ED-4DB2-BD59-A6C34878D82A}">
                    <a16:rowId xmlns:a16="http://schemas.microsoft.com/office/drawing/2014/main" val="584128741"/>
                  </a:ext>
                </a:extLst>
              </a:tr>
              <a:tr h="170412">
                <a:tc>
                  <a:txBody>
                    <a:bodyPr/>
                    <a:lstStyle/>
                    <a:p>
                      <a:pPr algn="l" fontAlgn="b"/>
                      <a:endParaRPr lang="en-GB" sz="900" b="1" i="0" u="none" strike="noStrike">
                        <a:solidFill>
                          <a:srgbClr val="000000"/>
                        </a:solidFill>
                        <a:effectLst/>
                        <a:latin typeface="Calibri" panose="020F0502020204030204" pitchFamily="34" charset="0"/>
                      </a:endParaRPr>
                    </a:p>
                  </a:txBody>
                  <a:tcPr marL="6554" marR="6554" marT="6554"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rtl="0" fontAlgn="ctr"/>
                      <a:r>
                        <a:rPr lang="en-GB" sz="900" b="1" i="0" u="none" strike="noStrike">
                          <a:solidFill>
                            <a:srgbClr val="0070C0"/>
                          </a:solidFill>
                          <a:effectLst/>
                          <a:latin typeface="Calibri" panose="020F0502020204030204" pitchFamily="34" charset="0"/>
                        </a:rPr>
                        <a:t>1.0-1.9</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ctr" rtl="0" fontAlgn="ctr"/>
                      <a:r>
                        <a:rPr lang="en-GB" sz="900" b="1" i="0" u="none" strike="noStrike">
                          <a:solidFill>
                            <a:srgbClr val="000000"/>
                          </a:solidFill>
                          <a:effectLst/>
                          <a:latin typeface="Calibri" panose="020F0502020204030204" pitchFamily="34" charset="0"/>
                        </a:rPr>
                        <a:t>31</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29</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82</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133</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2</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11</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3</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10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13</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17</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dirty="0" smtClean="0">
                          <a:solidFill>
                            <a:srgbClr val="000000"/>
                          </a:solidFill>
                          <a:effectLst/>
                          <a:latin typeface="Calibri" panose="020F0502020204030204" pitchFamily="34" charset="0"/>
                        </a:rPr>
                        <a:t>15</a:t>
                      </a:r>
                      <a:endParaRPr lang="en-GB" sz="900" b="1" i="0" u="none" strike="noStrike" dirty="0">
                        <a:solidFill>
                          <a:srgbClr val="000000"/>
                        </a:solidFill>
                        <a:effectLst/>
                        <a:latin typeface="Calibri" panose="020F0502020204030204" pitchFamily="34" charset="0"/>
                      </a:endParaRP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extLst>
                  <a:ext uri="{0D108BD9-81ED-4DB2-BD59-A6C34878D82A}">
                    <a16:rowId xmlns:a16="http://schemas.microsoft.com/office/drawing/2014/main" val="645446345"/>
                  </a:ext>
                </a:extLst>
              </a:tr>
              <a:tr h="170412">
                <a:tc>
                  <a:txBody>
                    <a:bodyPr/>
                    <a:lstStyle/>
                    <a:p>
                      <a:pPr algn="l" fontAlgn="b"/>
                      <a:endParaRPr lang="en-GB" sz="900" b="1" i="0" u="none" strike="noStrike">
                        <a:solidFill>
                          <a:srgbClr val="000000"/>
                        </a:solidFill>
                        <a:effectLst/>
                        <a:latin typeface="Calibri" panose="020F0502020204030204" pitchFamily="34" charset="0"/>
                      </a:endParaRPr>
                    </a:p>
                  </a:txBody>
                  <a:tcPr marL="6554" marR="6554" marT="6554"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rtl="0" fontAlgn="ctr"/>
                      <a:r>
                        <a:rPr lang="en-GB" sz="900" b="1" i="0" u="none" strike="noStrike">
                          <a:solidFill>
                            <a:srgbClr val="0070C0"/>
                          </a:solidFill>
                          <a:effectLst/>
                          <a:latin typeface="Calibri" panose="020F0502020204030204" pitchFamily="34" charset="0"/>
                        </a:rPr>
                        <a:t>2.0-2.9</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ctr" rtl="0" fontAlgn="ctr"/>
                      <a:r>
                        <a:rPr lang="en-GB" sz="900" b="1" i="0" u="none" strike="noStrike">
                          <a:solidFill>
                            <a:srgbClr val="000000"/>
                          </a:solidFill>
                          <a:effectLst/>
                          <a:latin typeface="Calibri" panose="020F0502020204030204" pitchFamily="34" charset="0"/>
                        </a:rPr>
                        <a:t>7</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dirty="0">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3</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14</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dirty="0">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extLst>
                  <a:ext uri="{0D108BD9-81ED-4DB2-BD59-A6C34878D82A}">
                    <a16:rowId xmlns:a16="http://schemas.microsoft.com/office/drawing/2014/main" val="3883654041"/>
                  </a:ext>
                </a:extLst>
              </a:tr>
              <a:tr h="170412">
                <a:tc>
                  <a:txBody>
                    <a:bodyPr/>
                    <a:lstStyle/>
                    <a:p>
                      <a:pPr algn="l" fontAlgn="b"/>
                      <a:endParaRPr lang="en-GB" sz="900" b="1" i="0" u="none" strike="noStrike">
                        <a:solidFill>
                          <a:srgbClr val="000000"/>
                        </a:solidFill>
                        <a:effectLst/>
                        <a:latin typeface="Calibri" panose="020F0502020204030204" pitchFamily="34" charset="0"/>
                      </a:endParaRPr>
                    </a:p>
                  </a:txBody>
                  <a:tcPr marL="6554" marR="6554" marT="6554"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rtl="0" fontAlgn="ctr"/>
                      <a:r>
                        <a:rPr lang="en-GB" sz="900" b="1" i="0" u="none" strike="noStrike">
                          <a:solidFill>
                            <a:srgbClr val="0070C0"/>
                          </a:solidFill>
                          <a:effectLst/>
                          <a:latin typeface="Calibri" panose="020F0502020204030204" pitchFamily="34" charset="0"/>
                        </a:rPr>
                        <a:t>3.0-3.9</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1</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dirty="0">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extLst>
                  <a:ext uri="{0D108BD9-81ED-4DB2-BD59-A6C34878D82A}">
                    <a16:rowId xmlns:a16="http://schemas.microsoft.com/office/drawing/2014/main" val="4049950902"/>
                  </a:ext>
                </a:extLst>
              </a:tr>
              <a:tr h="170412">
                <a:tc>
                  <a:txBody>
                    <a:bodyPr/>
                    <a:lstStyle/>
                    <a:p>
                      <a:pPr algn="l" fontAlgn="b"/>
                      <a:endParaRPr lang="en-GB" sz="900" b="1" i="0" u="none" strike="noStrike">
                        <a:solidFill>
                          <a:srgbClr val="000000"/>
                        </a:solidFill>
                        <a:effectLst/>
                        <a:latin typeface="Calibri" panose="020F0502020204030204" pitchFamily="34" charset="0"/>
                      </a:endParaRPr>
                    </a:p>
                  </a:txBody>
                  <a:tcPr marL="6554" marR="6554" marT="6554"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rtl="0" fontAlgn="ctr"/>
                      <a:r>
                        <a:rPr lang="en-GB" sz="900" b="1" i="0" u="none" strike="noStrike">
                          <a:solidFill>
                            <a:srgbClr val="0070C0"/>
                          </a:solidFill>
                          <a:effectLst/>
                          <a:latin typeface="Calibri" panose="020F0502020204030204" pitchFamily="34" charset="0"/>
                        </a:rPr>
                        <a:t>4.0-4.9</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dirty="0">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extLst>
                  <a:ext uri="{0D108BD9-81ED-4DB2-BD59-A6C34878D82A}">
                    <a16:rowId xmlns:a16="http://schemas.microsoft.com/office/drawing/2014/main" val="247694564"/>
                  </a:ext>
                </a:extLst>
              </a:tr>
              <a:tr h="170412">
                <a:tc>
                  <a:txBody>
                    <a:bodyPr/>
                    <a:lstStyle/>
                    <a:p>
                      <a:pPr algn="l" fontAlgn="b"/>
                      <a:endParaRPr lang="en-GB" sz="900" b="1" i="0" u="none" strike="noStrike">
                        <a:solidFill>
                          <a:srgbClr val="000000"/>
                        </a:solidFill>
                        <a:effectLst/>
                        <a:latin typeface="Calibri" panose="020F0502020204030204" pitchFamily="34" charset="0"/>
                      </a:endParaRPr>
                    </a:p>
                  </a:txBody>
                  <a:tcPr marL="6554" marR="6554" marT="6554"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rtl="0" fontAlgn="ctr"/>
                      <a:r>
                        <a:rPr lang="en-GB" sz="900" b="1" i="0" u="none" strike="noStrike">
                          <a:solidFill>
                            <a:srgbClr val="0070C0"/>
                          </a:solidFill>
                          <a:effectLst/>
                          <a:latin typeface="Calibri" panose="020F0502020204030204" pitchFamily="34" charset="0"/>
                        </a:rPr>
                        <a:t>5.0-5.9</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dirty="0">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dirty="0">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extLst>
                  <a:ext uri="{0D108BD9-81ED-4DB2-BD59-A6C34878D82A}">
                    <a16:rowId xmlns:a16="http://schemas.microsoft.com/office/drawing/2014/main" val="2296749019"/>
                  </a:ext>
                </a:extLst>
              </a:tr>
              <a:tr h="170412">
                <a:tc>
                  <a:txBody>
                    <a:bodyPr/>
                    <a:lstStyle/>
                    <a:p>
                      <a:pPr algn="l" fontAlgn="b"/>
                      <a:endParaRPr lang="en-GB" sz="900" b="1" i="0" u="none" strike="noStrike">
                        <a:solidFill>
                          <a:srgbClr val="000000"/>
                        </a:solidFill>
                        <a:effectLst/>
                        <a:latin typeface="Calibri" panose="020F0502020204030204" pitchFamily="34" charset="0"/>
                      </a:endParaRPr>
                    </a:p>
                  </a:txBody>
                  <a:tcPr marL="6554" marR="6554" marT="6554"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fontAlgn="ctr"/>
                      <a:r>
                        <a:rPr lang="en-GB" sz="900" b="1" i="0" u="none" strike="noStrike">
                          <a:solidFill>
                            <a:srgbClr val="0070C0"/>
                          </a:solidFill>
                          <a:effectLst/>
                          <a:latin typeface="Calibri" panose="020F0502020204030204" pitchFamily="34" charset="0"/>
                        </a:rPr>
                        <a:t>&gt; 6.0</a:t>
                      </a:r>
                    </a:p>
                  </a:txBody>
                  <a:tcPr marL="6554" marR="6554" marT="65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dirty="0">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extLst>
                  <a:ext uri="{0D108BD9-81ED-4DB2-BD59-A6C34878D82A}">
                    <a16:rowId xmlns:a16="http://schemas.microsoft.com/office/drawing/2014/main" val="1858025437"/>
                  </a:ext>
                </a:extLst>
              </a:tr>
              <a:tr h="170412">
                <a:tc rowSpan="2">
                  <a:txBody>
                    <a:bodyPr/>
                    <a:lstStyle/>
                    <a:p>
                      <a:pPr algn="ctr" rtl="0" fontAlgn="ctr"/>
                      <a:r>
                        <a:rPr lang="en-GB" sz="900" b="1" i="0" u="none" strike="noStrike">
                          <a:solidFill>
                            <a:srgbClr val="002060"/>
                          </a:solidFill>
                          <a:effectLst/>
                          <a:latin typeface="Calibri" panose="020F0502020204030204" pitchFamily="34" charset="0"/>
                        </a:rPr>
                        <a:t>Collective dose (mSv)</a:t>
                      </a:r>
                    </a:p>
                  </a:txBody>
                  <a:tcPr marL="6554" marR="6554" marT="6554"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GB" sz="900" b="1" i="0" u="none" strike="noStrike">
                          <a:solidFill>
                            <a:srgbClr val="002060"/>
                          </a:solidFill>
                          <a:effectLst/>
                          <a:latin typeface="Calibri" panose="020F0502020204030204" pitchFamily="34" charset="0"/>
                        </a:rPr>
                        <a:t>gamma</a:t>
                      </a:r>
                    </a:p>
                  </a:txBody>
                  <a:tcPr marL="6554" marR="6554" marT="6554"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GB" sz="900" b="1" i="0" u="none" strike="noStrike">
                          <a:solidFill>
                            <a:srgbClr val="002060"/>
                          </a:solidFill>
                          <a:effectLst/>
                          <a:latin typeface="Calibri" panose="020F0502020204030204" pitchFamily="34" charset="0"/>
                        </a:rPr>
                        <a:t>527</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GB" sz="900" b="1" i="0" u="none" strike="noStrike">
                          <a:solidFill>
                            <a:srgbClr val="002060"/>
                          </a:solidFill>
                          <a:effectLst/>
                          <a:latin typeface="Calibri" panose="020F0502020204030204" pitchFamily="34" charset="0"/>
                        </a:rPr>
                        <a:t>494</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GB" sz="900" b="1" i="0" u="none" strike="noStrike">
                          <a:solidFill>
                            <a:srgbClr val="002060"/>
                          </a:solidFill>
                          <a:effectLst/>
                          <a:latin typeface="Calibri" panose="020F0502020204030204" pitchFamily="34" charset="0"/>
                        </a:rPr>
                        <a:t>687</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GB" sz="900" b="1" i="0" u="none" strike="noStrike">
                          <a:solidFill>
                            <a:srgbClr val="002060"/>
                          </a:solidFill>
                          <a:effectLst/>
                          <a:latin typeface="Calibri" panose="020F0502020204030204" pitchFamily="34" charset="0"/>
                        </a:rPr>
                        <a:t>755</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GB" sz="900" b="1" i="0" u="none" strike="noStrike">
                          <a:solidFill>
                            <a:srgbClr val="002060"/>
                          </a:solidFill>
                          <a:effectLst/>
                          <a:latin typeface="Calibri" panose="020F0502020204030204" pitchFamily="34" charset="0"/>
                        </a:rPr>
                        <a:t>214</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GB" sz="900" b="1" i="0" u="none" strike="noStrike">
                          <a:solidFill>
                            <a:srgbClr val="002060"/>
                          </a:solidFill>
                          <a:effectLst/>
                          <a:latin typeface="Calibri" panose="020F0502020204030204" pitchFamily="34" charset="0"/>
                        </a:rPr>
                        <a:t>215</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GB" sz="900" b="1" i="0" u="none" strike="noStrike" dirty="0">
                          <a:solidFill>
                            <a:srgbClr val="002060"/>
                          </a:solidFill>
                          <a:effectLst/>
                          <a:latin typeface="Calibri" panose="020F0502020204030204" pitchFamily="34" charset="0"/>
                        </a:rPr>
                        <a:t>219</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GB" sz="900" b="1" i="0" u="none" strike="noStrike">
                          <a:solidFill>
                            <a:srgbClr val="002060"/>
                          </a:solidFill>
                          <a:effectLst/>
                          <a:latin typeface="Calibri" panose="020F0502020204030204" pitchFamily="34" charset="0"/>
                        </a:rPr>
                        <a:t>232</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GB" sz="900" b="1" i="0" u="none" strike="noStrike">
                          <a:solidFill>
                            <a:srgbClr val="002060"/>
                          </a:solidFill>
                          <a:effectLst/>
                          <a:latin typeface="Calibri" panose="020F0502020204030204" pitchFamily="34" charset="0"/>
                        </a:rPr>
                        <a:t>275</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GB" sz="900" b="1" i="0" u="none" strike="noStrike">
                          <a:solidFill>
                            <a:srgbClr val="002060"/>
                          </a:solidFill>
                          <a:effectLst/>
                          <a:latin typeface="Calibri" panose="020F0502020204030204" pitchFamily="34" charset="0"/>
                        </a:rPr>
                        <a:t>192</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GB" sz="900" b="1" i="0" u="none" strike="noStrike" dirty="0" smtClean="0">
                          <a:solidFill>
                            <a:srgbClr val="002060"/>
                          </a:solidFill>
                          <a:effectLst/>
                          <a:latin typeface="Calibri" panose="020F0502020204030204" pitchFamily="34" charset="0"/>
                        </a:rPr>
                        <a:t>155</a:t>
                      </a:r>
                      <a:endParaRPr lang="en-GB" sz="900" b="1" i="0" u="none" strike="noStrike" dirty="0">
                        <a:solidFill>
                          <a:srgbClr val="002060"/>
                        </a:solidFill>
                        <a:effectLst/>
                        <a:latin typeface="Calibri" panose="020F0502020204030204" pitchFamily="34" charset="0"/>
                      </a:endParaRP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extLst>
                  <a:ext uri="{0D108BD9-81ED-4DB2-BD59-A6C34878D82A}">
                    <a16:rowId xmlns:a16="http://schemas.microsoft.com/office/drawing/2014/main" val="507672200"/>
                  </a:ext>
                </a:extLst>
              </a:tr>
              <a:tr h="170412">
                <a:tc vMerge="1">
                  <a:txBody>
                    <a:bodyPr/>
                    <a:lstStyle/>
                    <a:p>
                      <a:endParaRPr lang="en-GB"/>
                    </a:p>
                  </a:txBody>
                  <a:tcPr/>
                </a:tc>
                <a:tc>
                  <a:txBody>
                    <a:bodyPr/>
                    <a:lstStyle/>
                    <a:p>
                      <a:pPr algn="ctr" rtl="0" fontAlgn="ctr"/>
                      <a:r>
                        <a:rPr lang="en-GB" sz="900" b="1" i="0" u="none" strike="noStrike">
                          <a:solidFill>
                            <a:srgbClr val="002060"/>
                          </a:solidFill>
                          <a:effectLst/>
                          <a:latin typeface="Calibri" panose="020F0502020204030204" pitchFamily="34" charset="0"/>
                        </a:rPr>
                        <a:t>neutron</a:t>
                      </a:r>
                    </a:p>
                  </a:txBody>
                  <a:tcPr marL="6554" marR="6554" marT="6554"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GB" sz="900" b="1" i="0" u="none" strike="noStrike">
                          <a:solidFill>
                            <a:srgbClr val="002060"/>
                          </a:solidFill>
                          <a:effectLst/>
                          <a:latin typeface="Calibri" panose="020F0502020204030204" pitchFamily="34" charset="0"/>
                        </a:rPr>
                        <a:t>2.6</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GB" sz="900" b="1" i="0" u="none" strike="noStrike">
                          <a:solidFill>
                            <a:srgbClr val="002060"/>
                          </a:solidFill>
                          <a:effectLst/>
                          <a:latin typeface="Calibri" panose="020F0502020204030204" pitchFamily="34" charset="0"/>
                        </a:rPr>
                        <a:t>4.5</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GB" sz="900" b="1" i="0" u="none" strike="noStrike">
                          <a:solidFill>
                            <a:srgbClr val="00206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GB" sz="900" b="1" i="0" u="none" strike="noStrike">
                          <a:solidFill>
                            <a:srgbClr val="00206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GB" sz="900" b="1" i="0" u="none" strike="noStrike">
                          <a:solidFill>
                            <a:srgbClr val="00206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GB" sz="900" b="1" i="0" u="none" strike="noStrike">
                          <a:solidFill>
                            <a:srgbClr val="00206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GB" sz="900" b="1" i="0" u="none" strike="noStrike">
                          <a:solidFill>
                            <a:srgbClr val="00206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GB" sz="900" b="1" i="0" u="none" strike="noStrike">
                          <a:solidFill>
                            <a:srgbClr val="00206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GB" sz="900" b="1" i="0" u="none" strike="noStrike">
                          <a:solidFill>
                            <a:srgbClr val="00206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GB" sz="900" b="1" i="0" u="none" strike="noStrike">
                          <a:solidFill>
                            <a:srgbClr val="00206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GB" sz="900" b="1" i="0" u="none" strike="noStrike">
                          <a:solidFill>
                            <a:srgbClr val="002060"/>
                          </a:solidFill>
                          <a:effectLst/>
                          <a:latin typeface="Calibri" panose="020F0502020204030204" pitchFamily="34" charset="0"/>
                        </a:rPr>
                        <a:t>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extLst>
                  <a:ext uri="{0D108BD9-81ED-4DB2-BD59-A6C34878D82A}">
                    <a16:rowId xmlns:a16="http://schemas.microsoft.com/office/drawing/2014/main" val="282493014"/>
                  </a:ext>
                </a:extLst>
              </a:tr>
              <a:tr h="170412">
                <a:tc gridSpan="2">
                  <a:txBody>
                    <a:bodyPr/>
                    <a:lstStyle/>
                    <a:p>
                      <a:pPr algn="ctr" fontAlgn="ctr"/>
                      <a:r>
                        <a:rPr lang="en-GB" sz="900" b="1" i="0" u="none" strike="noStrike" dirty="0">
                          <a:solidFill>
                            <a:srgbClr val="000000"/>
                          </a:solidFill>
                          <a:effectLst/>
                          <a:latin typeface="Calibri" panose="020F0502020204030204" pitchFamily="34" charset="0"/>
                        </a:rPr>
                        <a:t>Total number of  persons</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hMerge="1">
                  <a:txBody>
                    <a:bodyPr/>
                    <a:lstStyle/>
                    <a:p>
                      <a:endParaRPr lang="en-GB"/>
                    </a:p>
                  </a:txBody>
                  <a:tcPr/>
                </a:tc>
                <a:tc>
                  <a:txBody>
                    <a:bodyPr/>
                    <a:lstStyle/>
                    <a:p>
                      <a:pPr algn="ctr" rtl="0" fontAlgn="ctr"/>
                      <a:r>
                        <a:rPr lang="en-GB" sz="900" b="1" i="0" u="none" strike="noStrike">
                          <a:solidFill>
                            <a:srgbClr val="000000"/>
                          </a:solidFill>
                          <a:effectLst/>
                          <a:latin typeface="Calibri" panose="020F0502020204030204" pitchFamily="34" charset="0"/>
                        </a:rPr>
                        <a:t>7337</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8061</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8546</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9580</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9814</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9802</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10147</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11094</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a:solidFill>
                            <a:srgbClr val="000000"/>
                          </a:solidFill>
                          <a:effectLst/>
                          <a:latin typeface="Calibri" panose="020F0502020204030204" pitchFamily="34" charset="0"/>
                        </a:rPr>
                        <a:t>9969</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dirty="0">
                          <a:solidFill>
                            <a:srgbClr val="000000"/>
                          </a:solidFill>
                          <a:effectLst/>
                          <a:latin typeface="Calibri" panose="020F0502020204030204" pitchFamily="34" charset="0"/>
                        </a:rPr>
                        <a:t>7088</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rtl="0" fontAlgn="ctr"/>
                      <a:r>
                        <a:rPr lang="en-GB" sz="900" b="1" i="0" u="none" strike="noStrike" dirty="0">
                          <a:solidFill>
                            <a:srgbClr val="000000"/>
                          </a:solidFill>
                          <a:effectLst/>
                          <a:latin typeface="Calibri" panose="020F0502020204030204" pitchFamily="34" charset="0"/>
                        </a:rPr>
                        <a:t>7012</a:t>
                      </a:r>
                    </a:p>
                  </a:txBody>
                  <a:tcPr marL="6554" marR="6554" marT="6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extLst>
                  <a:ext uri="{0D108BD9-81ED-4DB2-BD59-A6C34878D82A}">
                    <a16:rowId xmlns:a16="http://schemas.microsoft.com/office/drawing/2014/main" val="352061931"/>
                  </a:ext>
                </a:extLst>
              </a:tr>
            </a:tbl>
          </a:graphicData>
        </a:graphic>
      </p:graphicFrame>
      <p:pic>
        <p:nvPicPr>
          <p:cNvPr id="1026" name="Chart 2"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7467" y="1049573"/>
            <a:ext cx="7895241" cy="238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6"/>
          <p:cNvSpPr txBox="1"/>
          <p:nvPr/>
        </p:nvSpPr>
        <p:spPr>
          <a:xfrm>
            <a:off x="325034" y="4391717"/>
            <a:ext cx="1874996" cy="338554"/>
          </a:xfrm>
          <a:prstGeom prst="rect">
            <a:avLst/>
          </a:prstGeom>
          <a:noFill/>
        </p:spPr>
        <p:txBody>
          <a:bodyPr wrap="square" rtlCol="0">
            <a:spAutoFit/>
          </a:bodyPr>
          <a:lstStyle/>
          <a:p>
            <a:r>
              <a:rPr lang="fr-CH" sz="1600" b="1" i="1" dirty="0" smtClean="0"/>
              <a:t>1 </a:t>
            </a:r>
            <a:r>
              <a:rPr lang="fr-CH" sz="1600" b="1" i="1" dirty="0" err="1" smtClean="0"/>
              <a:t>mSv</a:t>
            </a:r>
            <a:r>
              <a:rPr lang="fr-CH" sz="1600" b="1" i="1" dirty="0" smtClean="0"/>
              <a:t> = 0,1 Rem</a:t>
            </a:r>
            <a:endParaRPr lang="en-GB" sz="1600" b="1" i="1" dirty="0"/>
          </a:p>
        </p:txBody>
      </p:sp>
    </p:spTree>
    <p:extLst>
      <p:ext uri="{BB962C8B-B14F-4D97-AF65-F5344CB8AC3E}">
        <p14:creationId xmlns:p14="http://schemas.microsoft.com/office/powerpoint/2010/main" val="2484259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05 July 2022</a:t>
            </a:r>
            <a:endParaRPr lang="en-GB"/>
          </a:p>
        </p:txBody>
      </p:sp>
      <p:sp>
        <p:nvSpPr>
          <p:cNvPr id="5" name="Footer Placeholder 4"/>
          <p:cNvSpPr>
            <a:spLocks noGrp="1"/>
          </p:cNvSpPr>
          <p:nvPr>
            <p:ph type="ftr" sz="quarter" idx="11"/>
          </p:nvPr>
        </p:nvSpPr>
        <p:spPr/>
        <p:txBody>
          <a:bodyPr/>
          <a:lstStyle/>
          <a:p>
            <a:r>
              <a:rPr lang="en-GB" smtClean="0"/>
              <a:t>CERN ALARA rule and dedicated RP computing tools </a:t>
            </a:r>
            <a:endParaRPr lang="en-GB" dirty="0"/>
          </a:p>
        </p:txBody>
      </p:sp>
      <p:sp>
        <p:nvSpPr>
          <p:cNvPr id="6" name="Slide Number Placeholder 5"/>
          <p:cNvSpPr>
            <a:spLocks noGrp="1"/>
          </p:cNvSpPr>
          <p:nvPr>
            <p:ph type="sldNum" sz="quarter" idx="12"/>
          </p:nvPr>
        </p:nvSpPr>
        <p:spPr/>
        <p:txBody>
          <a:bodyPr/>
          <a:lstStyle/>
          <a:p>
            <a:fld id="{BCD55979-00CC-4874-A80E-0959E76EB92F}" type="slidenum">
              <a:rPr lang="en-GB" smtClean="0"/>
              <a:t>7</a:t>
            </a:fld>
            <a:endParaRPr lang="en-GB"/>
          </a:p>
        </p:txBody>
      </p:sp>
      <p:sp>
        <p:nvSpPr>
          <p:cNvPr id="10" name="Rectangle 9"/>
          <p:cNvSpPr/>
          <p:nvPr/>
        </p:nvSpPr>
        <p:spPr>
          <a:xfrm>
            <a:off x="10062708" y="1952901"/>
            <a:ext cx="736881" cy="177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p:cNvSpPr/>
          <p:nvPr/>
        </p:nvSpPr>
        <p:spPr>
          <a:xfrm>
            <a:off x="10103753" y="1103818"/>
            <a:ext cx="736881" cy="177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2" descr="G:\Departments\Safety\Groups\RP\Quality_Assurance\Dosimetrie-Interim\pictures\DMC\photo_DMC_CERNID.JPG"/>
          <p:cNvPicPr>
            <a:picLocks noChangeAspect="1" noChangeArrowheads="1"/>
          </p:cNvPicPr>
          <p:nvPr/>
        </p:nvPicPr>
        <p:blipFill>
          <a:blip r:embed="rId2" cstate="screen">
            <a:extLst>
              <a:ext uri="{BEBA8EAE-BF5A-486C-A8C5-ECC9F3942E4B}">
                <a14:imgProps xmlns:a14="http://schemas.microsoft.com/office/drawing/2010/main">
                  <a14:imgLayer r:embed="rId3">
                    <a14:imgEffect>
                      <a14:backgroundRemoval t="10000" b="90000" l="10000" r="90000"/>
                    </a14:imgEffect>
                  </a14:imgLayer>
                </a14:imgProps>
              </a:ext>
              <a:ext uri="{28A0092B-C50C-407E-A947-70E740481C1C}">
                <a14:useLocalDpi xmlns:a14="http://schemas.microsoft.com/office/drawing/2010/main"/>
              </a:ext>
            </a:extLst>
          </a:blip>
          <a:srcRect/>
          <a:stretch>
            <a:fillRect/>
          </a:stretch>
        </p:blipFill>
        <p:spPr bwMode="auto">
          <a:xfrm>
            <a:off x="10468770" y="128374"/>
            <a:ext cx="1196891" cy="1125254"/>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1573386" y="1396471"/>
            <a:ext cx="2509020" cy="307777"/>
          </a:xfrm>
          <a:prstGeom prst="rect">
            <a:avLst/>
          </a:prstGeom>
          <a:noFill/>
        </p:spPr>
        <p:txBody>
          <a:bodyPr wrap="none" rtlCol="0">
            <a:spAutoFit/>
          </a:bodyPr>
          <a:lstStyle/>
          <a:p>
            <a:r>
              <a:rPr lang="en-GB" sz="1400" b="1" dirty="0" smtClean="0"/>
              <a:t>Collective operational dose</a:t>
            </a:r>
            <a:endParaRPr lang="en-GB" sz="1400" b="1" dirty="0"/>
          </a:p>
        </p:txBody>
      </p:sp>
      <p:graphicFrame>
        <p:nvGraphicFramePr>
          <p:cNvPr id="24" name="Content Placeholder 14">
            <a:extLst>
              <a:ext uri="{FF2B5EF4-FFF2-40B4-BE49-F238E27FC236}">
                <a16:creationId xmlns:a16="http://schemas.microsoft.com/office/drawing/2014/main" id="{41E6702B-AAAD-9145-9577-78B224F694DD}"/>
              </a:ext>
            </a:extLst>
          </p:cNvPr>
          <p:cNvGraphicFramePr>
            <a:graphicFrameLocks/>
          </p:cNvGraphicFramePr>
          <p:nvPr>
            <p:extLst>
              <p:ext uri="{D42A27DB-BD31-4B8C-83A1-F6EECF244321}">
                <p14:modId xmlns:p14="http://schemas.microsoft.com/office/powerpoint/2010/main" val="3626451386"/>
              </p:ext>
            </p:extLst>
          </p:nvPr>
        </p:nvGraphicFramePr>
        <p:xfrm>
          <a:off x="1317072" y="1847091"/>
          <a:ext cx="9482517" cy="3821748"/>
        </p:xfrm>
        <a:graphic>
          <a:graphicData uri="http://schemas.openxmlformats.org/drawingml/2006/chart">
            <c:chart xmlns:c="http://schemas.openxmlformats.org/drawingml/2006/chart" xmlns:r="http://schemas.openxmlformats.org/officeDocument/2006/relationships" r:id="rId4"/>
          </a:graphicData>
        </a:graphic>
      </p:graphicFrame>
      <p:sp>
        <p:nvSpPr>
          <p:cNvPr id="37" name="Title 1">
            <a:extLst>
              <a:ext uri="{FF2B5EF4-FFF2-40B4-BE49-F238E27FC236}">
                <a16:creationId xmlns:a16="http://schemas.microsoft.com/office/drawing/2014/main" id="{6C6546AE-C3AB-084F-B08E-0E39E55A6664}"/>
              </a:ext>
            </a:extLst>
          </p:cNvPr>
          <p:cNvSpPr txBox="1">
            <a:spLocks/>
          </p:cNvSpPr>
          <p:nvPr/>
        </p:nvSpPr>
        <p:spPr>
          <a:xfrm>
            <a:off x="325034" y="-719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US" sz="3200" dirty="0" smtClean="0"/>
              <a:t>Operational Dosimetry</a:t>
            </a:r>
            <a:endParaRPr lang="en-US" sz="3200" i="1" dirty="0"/>
          </a:p>
        </p:txBody>
      </p:sp>
      <p:sp>
        <p:nvSpPr>
          <p:cNvPr id="39" name="TextBox 38"/>
          <p:cNvSpPr txBox="1"/>
          <p:nvPr/>
        </p:nvSpPr>
        <p:spPr>
          <a:xfrm>
            <a:off x="10062708" y="3496355"/>
            <a:ext cx="631904" cy="523220"/>
          </a:xfrm>
          <a:prstGeom prst="rect">
            <a:avLst/>
          </a:prstGeom>
          <a:solidFill>
            <a:schemeClr val="bg1"/>
          </a:solidFill>
        </p:spPr>
        <p:txBody>
          <a:bodyPr wrap="none" rtlCol="0">
            <a:spAutoFit/>
          </a:bodyPr>
          <a:lstStyle/>
          <a:p>
            <a:r>
              <a:rPr lang="en-GB" sz="1400" b="1" dirty="0">
                <a:solidFill>
                  <a:schemeClr val="bg2">
                    <a:lumMod val="10000"/>
                  </a:schemeClr>
                </a:solidFill>
              </a:rPr>
              <a:t>U</a:t>
            </a:r>
            <a:r>
              <a:rPr lang="en-GB" sz="1400" b="1" dirty="0" smtClean="0">
                <a:solidFill>
                  <a:schemeClr val="bg2">
                    <a:lumMod val="10000"/>
                  </a:schemeClr>
                </a:solidFill>
              </a:rPr>
              <a:t>ntil </a:t>
            </a:r>
          </a:p>
          <a:p>
            <a:r>
              <a:rPr lang="en-GB" sz="1400" b="1" dirty="0" smtClean="0">
                <a:solidFill>
                  <a:schemeClr val="bg2">
                    <a:lumMod val="10000"/>
                  </a:schemeClr>
                </a:solidFill>
              </a:rPr>
              <a:t>15/11</a:t>
            </a:r>
            <a:endParaRPr lang="en-GB" sz="1400" b="1" dirty="0">
              <a:solidFill>
                <a:schemeClr val="bg2">
                  <a:lumMod val="10000"/>
                </a:schemeClr>
              </a:solidFill>
            </a:endParaRPr>
          </a:p>
        </p:txBody>
      </p:sp>
    </p:spTree>
    <p:extLst>
      <p:ext uri="{BB962C8B-B14F-4D97-AF65-F5344CB8AC3E}">
        <p14:creationId xmlns:p14="http://schemas.microsoft.com/office/powerpoint/2010/main" val="3516527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ALARA rule applied to interventions at </a:t>
            </a:r>
            <a:r>
              <a:rPr lang="en-GB" dirty="0" smtClean="0"/>
              <a:t>CERN : </a:t>
            </a:r>
            <a:r>
              <a:rPr lang="en-US" sz="4800" i="1" dirty="0"/>
              <a:t>Dose Optimization at </a:t>
            </a:r>
            <a:r>
              <a:rPr lang="en-US" sz="4800" i="1" dirty="0" smtClean="0"/>
              <a:t>CERN</a:t>
            </a:r>
            <a:r>
              <a:rPr lang="en-GB" dirty="0"/>
              <a:t/>
            </a:r>
            <a:br>
              <a:rPr lang="en-GB" dirty="0"/>
            </a:br>
            <a:endParaRPr lang="en-GB" dirty="0"/>
          </a:p>
        </p:txBody>
      </p:sp>
      <p:sp>
        <p:nvSpPr>
          <p:cNvPr id="4" name="Date Placeholder 3"/>
          <p:cNvSpPr>
            <a:spLocks noGrp="1"/>
          </p:cNvSpPr>
          <p:nvPr>
            <p:ph type="dt" sz="half" idx="10"/>
          </p:nvPr>
        </p:nvSpPr>
        <p:spPr/>
        <p:txBody>
          <a:bodyPr/>
          <a:lstStyle/>
          <a:p>
            <a:r>
              <a:rPr lang="en-US" smtClean="0"/>
              <a:t>05 July 2022</a:t>
            </a:r>
            <a:endParaRPr lang="en-GB"/>
          </a:p>
        </p:txBody>
      </p:sp>
      <p:sp>
        <p:nvSpPr>
          <p:cNvPr id="5" name="Footer Placeholder 4"/>
          <p:cNvSpPr>
            <a:spLocks noGrp="1"/>
          </p:cNvSpPr>
          <p:nvPr>
            <p:ph type="ftr" sz="quarter" idx="11"/>
          </p:nvPr>
        </p:nvSpPr>
        <p:spPr/>
        <p:txBody>
          <a:bodyPr/>
          <a:lstStyle/>
          <a:p>
            <a:r>
              <a:rPr lang="en-GB" smtClean="0"/>
              <a:t>CERN ALARA rule and dedicated RP computing tools </a:t>
            </a:r>
            <a:endParaRPr lang="en-GB"/>
          </a:p>
        </p:txBody>
      </p:sp>
      <p:sp>
        <p:nvSpPr>
          <p:cNvPr id="6" name="Slide Number Placeholder 5"/>
          <p:cNvSpPr>
            <a:spLocks noGrp="1"/>
          </p:cNvSpPr>
          <p:nvPr>
            <p:ph type="sldNum" sz="quarter" idx="12"/>
          </p:nvPr>
        </p:nvSpPr>
        <p:spPr/>
        <p:txBody>
          <a:bodyPr/>
          <a:lstStyle/>
          <a:p>
            <a:fld id="{BCD55979-00CC-4874-A80E-0959E76EB92F}" type="slidenum">
              <a:rPr lang="en-GB" smtClean="0"/>
              <a:t>8</a:t>
            </a:fld>
            <a:endParaRPr lang="en-GB"/>
          </a:p>
        </p:txBody>
      </p:sp>
      <p:sp>
        <p:nvSpPr>
          <p:cNvPr id="7" name="Rectangle 6"/>
          <p:cNvSpPr/>
          <p:nvPr/>
        </p:nvSpPr>
        <p:spPr>
          <a:xfrm>
            <a:off x="8005188" y="1560536"/>
            <a:ext cx="736881" cy="177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ight Arrow 7"/>
          <p:cNvSpPr/>
          <p:nvPr/>
        </p:nvSpPr>
        <p:spPr>
          <a:xfrm rot="16200000">
            <a:off x="-1426941" y="3472412"/>
            <a:ext cx="4240991" cy="704300"/>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rot="16200000">
            <a:off x="-374306" y="3706835"/>
            <a:ext cx="2121093" cy="369332"/>
          </a:xfrm>
          <a:prstGeom prst="rect">
            <a:avLst/>
          </a:prstGeom>
          <a:noFill/>
        </p:spPr>
        <p:txBody>
          <a:bodyPr wrap="none" rtlCol="0">
            <a:spAutoFit/>
          </a:bodyPr>
          <a:lstStyle/>
          <a:p>
            <a:r>
              <a:rPr lang="en-GB" dirty="0" smtClean="0"/>
              <a:t>Individual risk level</a:t>
            </a:r>
            <a:endParaRPr lang="en-GB" dirty="0"/>
          </a:p>
        </p:txBody>
      </p:sp>
      <p:sp>
        <p:nvSpPr>
          <p:cNvPr id="10" name="Rectangle 9"/>
          <p:cNvSpPr/>
          <p:nvPr/>
        </p:nvSpPr>
        <p:spPr>
          <a:xfrm>
            <a:off x="1257899" y="1824484"/>
            <a:ext cx="2253136" cy="11747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Unacceptable risk</a:t>
            </a:r>
            <a:endParaRPr lang="en-GB" dirty="0"/>
          </a:p>
        </p:txBody>
      </p:sp>
      <p:sp>
        <p:nvSpPr>
          <p:cNvPr id="11" name="Rectangle 10"/>
          <p:cNvSpPr/>
          <p:nvPr/>
        </p:nvSpPr>
        <p:spPr>
          <a:xfrm>
            <a:off x="1261343" y="3166542"/>
            <a:ext cx="2253136" cy="17416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Tolerable risk</a:t>
            </a:r>
            <a:endParaRPr lang="en-GB" dirty="0"/>
          </a:p>
        </p:txBody>
      </p:sp>
      <p:cxnSp>
        <p:nvCxnSpPr>
          <p:cNvPr id="12" name="Straight Arrow Connector 11"/>
          <p:cNvCxnSpPr/>
          <p:nvPr/>
        </p:nvCxnSpPr>
        <p:spPr>
          <a:xfrm>
            <a:off x="870907" y="3082699"/>
            <a:ext cx="3883712"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775971" y="2898033"/>
            <a:ext cx="1796913" cy="369332"/>
          </a:xfrm>
          <a:prstGeom prst="rect">
            <a:avLst/>
          </a:prstGeom>
          <a:noFill/>
          <a:ln w="28575">
            <a:solidFill>
              <a:srgbClr val="FF0000"/>
            </a:solidFill>
          </a:ln>
        </p:spPr>
        <p:txBody>
          <a:bodyPr wrap="square" rtlCol="0">
            <a:spAutoFit/>
          </a:bodyPr>
          <a:lstStyle/>
          <a:p>
            <a:pPr algn="ctr"/>
            <a:r>
              <a:rPr lang="en-GB" dirty="0" smtClean="0">
                <a:solidFill>
                  <a:srgbClr val="FF0000"/>
                </a:solidFill>
              </a:rPr>
              <a:t>Dose limit</a:t>
            </a:r>
            <a:endParaRPr lang="en-GB" dirty="0">
              <a:solidFill>
                <a:srgbClr val="FF0000"/>
              </a:solidFill>
            </a:endParaRPr>
          </a:p>
        </p:txBody>
      </p:sp>
      <p:cxnSp>
        <p:nvCxnSpPr>
          <p:cNvPr id="14" name="Straight Arrow Connector 13"/>
          <p:cNvCxnSpPr>
            <a:endCxn id="15" idx="1"/>
          </p:cNvCxnSpPr>
          <p:nvPr/>
        </p:nvCxnSpPr>
        <p:spPr>
          <a:xfrm flipV="1">
            <a:off x="3511035" y="3667914"/>
            <a:ext cx="1274181" cy="7317"/>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785216" y="3483248"/>
            <a:ext cx="1787669" cy="369332"/>
          </a:xfrm>
          <a:prstGeom prst="rect">
            <a:avLst/>
          </a:prstGeom>
          <a:noFill/>
          <a:ln w="28575">
            <a:solidFill>
              <a:srgbClr val="0070C0"/>
            </a:solidFill>
          </a:ln>
        </p:spPr>
        <p:txBody>
          <a:bodyPr wrap="none" rtlCol="0">
            <a:spAutoFit/>
          </a:bodyPr>
          <a:lstStyle/>
          <a:p>
            <a:r>
              <a:rPr lang="en-GB" dirty="0" smtClean="0">
                <a:solidFill>
                  <a:srgbClr val="0070C0"/>
                </a:solidFill>
              </a:rPr>
              <a:t>Dose constraint</a:t>
            </a:r>
            <a:endParaRPr lang="en-GB" dirty="0">
              <a:solidFill>
                <a:srgbClr val="0070C0"/>
              </a:solidFill>
            </a:endParaRPr>
          </a:p>
        </p:txBody>
      </p:sp>
      <p:cxnSp>
        <p:nvCxnSpPr>
          <p:cNvPr id="16" name="Straight Arrow Connector 15"/>
          <p:cNvCxnSpPr>
            <a:endCxn id="17" idx="1"/>
          </p:cNvCxnSpPr>
          <p:nvPr/>
        </p:nvCxnSpPr>
        <p:spPr>
          <a:xfrm flipV="1">
            <a:off x="870907" y="4976120"/>
            <a:ext cx="3914308" cy="15880"/>
          </a:xfrm>
          <a:prstGeom prst="straightConnector1">
            <a:avLst/>
          </a:prstGeom>
          <a:ln w="28575">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785215" y="4791454"/>
            <a:ext cx="1787669" cy="369332"/>
          </a:xfrm>
          <a:prstGeom prst="rect">
            <a:avLst/>
          </a:prstGeom>
          <a:noFill/>
          <a:ln w="28575">
            <a:solidFill>
              <a:schemeClr val="accent3">
                <a:lumMod val="75000"/>
              </a:schemeClr>
            </a:solidFill>
          </a:ln>
        </p:spPr>
        <p:txBody>
          <a:bodyPr wrap="square" rtlCol="0">
            <a:spAutoFit/>
          </a:bodyPr>
          <a:lstStyle/>
          <a:p>
            <a:pPr algn="ctr"/>
            <a:r>
              <a:rPr lang="en-GB" dirty="0" smtClean="0">
                <a:solidFill>
                  <a:schemeClr val="accent3">
                    <a:lumMod val="75000"/>
                  </a:schemeClr>
                </a:solidFill>
              </a:rPr>
              <a:t>ALARA Level</a:t>
            </a:r>
            <a:endParaRPr lang="en-GB" dirty="0">
              <a:solidFill>
                <a:schemeClr val="accent3">
                  <a:lumMod val="75000"/>
                </a:schemeClr>
              </a:solidFill>
            </a:endParaRPr>
          </a:p>
        </p:txBody>
      </p:sp>
      <p:sp>
        <p:nvSpPr>
          <p:cNvPr id="18" name="Rectangle 17"/>
          <p:cNvSpPr/>
          <p:nvPr/>
        </p:nvSpPr>
        <p:spPr>
          <a:xfrm>
            <a:off x="1265907" y="5065150"/>
            <a:ext cx="2253136" cy="8622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Acceptable risk</a:t>
            </a:r>
            <a:endParaRPr lang="en-GB" dirty="0"/>
          </a:p>
        </p:txBody>
      </p:sp>
      <p:sp>
        <p:nvSpPr>
          <p:cNvPr id="19" name="TextBox 18"/>
          <p:cNvSpPr txBox="1"/>
          <p:nvPr/>
        </p:nvSpPr>
        <p:spPr>
          <a:xfrm>
            <a:off x="6668550" y="2718319"/>
            <a:ext cx="2128117" cy="646331"/>
          </a:xfrm>
          <a:prstGeom prst="rect">
            <a:avLst/>
          </a:prstGeom>
          <a:noFill/>
          <a:ln w="28575">
            <a:noFill/>
          </a:ln>
        </p:spPr>
        <p:txBody>
          <a:bodyPr wrap="square" rtlCol="0">
            <a:spAutoFit/>
          </a:bodyPr>
          <a:lstStyle/>
          <a:p>
            <a:r>
              <a:rPr lang="en-GB" dirty="0" smtClean="0">
                <a:solidFill>
                  <a:srgbClr val="FF0000"/>
                </a:solidFill>
              </a:rPr>
              <a:t>Class A: 20 </a:t>
            </a:r>
            <a:r>
              <a:rPr lang="en-GB" dirty="0" err="1" smtClean="0">
                <a:solidFill>
                  <a:srgbClr val="FF0000"/>
                </a:solidFill>
              </a:rPr>
              <a:t>mSv</a:t>
            </a:r>
            <a:r>
              <a:rPr lang="en-GB" dirty="0" smtClean="0">
                <a:solidFill>
                  <a:srgbClr val="FF0000"/>
                </a:solidFill>
              </a:rPr>
              <a:t>/</a:t>
            </a:r>
            <a:r>
              <a:rPr lang="en-GB" dirty="0" err="1" smtClean="0">
                <a:solidFill>
                  <a:srgbClr val="FF0000"/>
                </a:solidFill>
              </a:rPr>
              <a:t>yr</a:t>
            </a:r>
            <a:endParaRPr lang="en-GB" dirty="0" smtClean="0">
              <a:solidFill>
                <a:srgbClr val="FF0000"/>
              </a:solidFill>
            </a:endParaRPr>
          </a:p>
          <a:p>
            <a:r>
              <a:rPr lang="en-GB" dirty="0" smtClean="0">
                <a:solidFill>
                  <a:srgbClr val="FF0000"/>
                </a:solidFill>
              </a:rPr>
              <a:t>Class B: 6 </a:t>
            </a:r>
            <a:r>
              <a:rPr lang="en-GB" dirty="0" err="1" smtClean="0">
                <a:solidFill>
                  <a:srgbClr val="FF0000"/>
                </a:solidFill>
              </a:rPr>
              <a:t>mSv</a:t>
            </a:r>
            <a:r>
              <a:rPr lang="en-GB" dirty="0" smtClean="0">
                <a:solidFill>
                  <a:srgbClr val="FF0000"/>
                </a:solidFill>
              </a:rPr>
              <a:t>/</a:t>
            </a:r>
            <a:r>
              <a:rPr lang="en-GB" dirty="0" err="1" smtClean="0">
                <a:solidFill>
                  <a:srgbClr val="FF0000"/>
                </a:solidFill>
              </a:rPr>
              <a:t>yr</a:t>
            </a:r>
            <a:endParaRPr lang="en-GB" baseline="30000" dirty="0">
              <a:solidFill>
                <a:srgbClr val="FF0000"/>
              </a:solidFill>
            </a:endParaRPr>
          </a:p>
        </p:txBody>
      </p:sp>
      <p:sp>
        <p:nvSpPr>
          <p:cNvPr id="20" name="TextBox 19"/>
          <p:cNvSpPr txBox="1"/>
          <p:nvPr/>
        </p:nvSpPr>
        <p:spPr>
          <a:xfrm>
            <a:off x="6806807" y="3477012"/>
            <a:ext cx="1796913" cy="369332"/>
          </a:xfrm>
          <a:prstGeom prst="rect">
            <a:avLst/>
          </a:prstGeom>
          <a:noFill/>
          <a:ln w="28575">
            <a:noFill/>
          </a:ln>
        </p:spPr>
        <p:txBody>
          <a:bodyPr wrap="square" rtlCol="0">
            <a:spAutoFit/>
          </a:bodyPr>
          <a:lstStyle/>
          <a:p>
            <a:pPr algn="ctr"/>
            <a:r>
              <a:rPr lang="en-GB" dirty="0">
                <a:solidFill>
                  <a:srgbClr val="0070C0"/>
                </a:solidFill>
              </a:rPr>
              <a:t>3</a:t>
            </a:r>
            <a:r>
              <a:rPr lang="en-GB" dirty="0" smtClean="0">
                <a:solidFill>
                  <a:srgbClr val="0070C0"/>
                </a:solidFill>
              </a:rPr>
              <a:t> </a:t>
            </a:r>
            <a:r>
              <a:rPr lang="en-GB" dirty="0" err="1" smtClean="0">
                <a:solidFill>
                  <a:srgbClr val="0070C0"/>
                </a:solidFill>
              </a:rPr>
              <a:t>mSv</a:t>
            </a:r>
            <a:r>
              <a:rPr lang="en-GB" dirty="0" smtClean="0">
                <a:solidFill>
                  <a:srgbClr val="0070C0"/>
                </a:solidFill>
              </a:rPr>
              <a:t>/</a:t>
            </a:r>
            <a:r>
              <a:rPr lang="en-GB" dirty="0" err="1" smtClean="0">
                <a:solidFill>
                  <a:srgbClr val="0070C0"/>
                </a:solidFill>
              </a:rPr>
              <a:t>yr</a:t>
            </a:r>
            <a:endParaRPr lang="en-GB" dirty="0">
              <a:solidFill>
                <a:srgbClr val="0070C0"/>
              </a:solidFill>
            </a:endParaRPr>
          </a:p>
        </p:txBody>
      </p:sp>
      <p:sp>
        <p:nvSpPr>
          <p:cNvPr id="23" name="TextBox 22"/>
          <p:cNvSpPr txBox="1"/>
          <p:nvPr/>
        </p:nvSpPr>
        <p:spPr>
          <a:xfrm>
            <a:off x="7612540" y="1670430"/>
            <a:ext cx="1827006" cy="369332"/>
          </a:xfrm>
          <a:prstGeom prst="rect">
            <a:avLst/>
          </a:prstGeom>
          <a:noFill/>
        </p:spPr>
        <p:txBody>
          <a:bodyPr wrap="square" rtlCol="0">
            <a:spAutoFit/>
          </a:bodyPr>
          <a:lstStyle/>
          <a:p>
            <a:r>
              <a:rPr lang="en-GB" dirty="0" smtClean="0"/>
              <a:t>CERN workers</a:t>
            </a:r>
            <a:endParaRPr lang="en-GB" dirty="0"/>
          </a:p>
        </p:txBody>
      </p:sp>
      <p:sp>
        <p:nvSpPr>
          <p:cNvPr id="24" name="TextBox 23"/>
          <p:cNvSpPr txBox="1"/>
          <p:nvPr/>
        </p:nvSpPr>
        <p:spPr>
          <a:xfrm>
            <a:off x="8361708" y="2874059"/>
            <a:ext cx="1796913" cy="369332"/>
          </a:xfrm>
          <a:prstGeom prst="rect">
            <a:avLst/>
          </a:prstGeom>
          <a:noFill/>
          <a:ln w="28575">
            <a:noFill/>
          </a:ln>
        </p:spPr>
        <p:txBody>
          <a:bodyPr wrap="square" rtlCol="0">
            <a:spAutoFit/>
          </a:bodyPr>
          <a:lstStyle/>
          <a:p>
            <a:pPr algn="ctr"/>
            <a:r>
              <a:rPr lang="en-GB" dirty="0" smtClean="0">
                <a:solidFill>
                  <a:srgbClr val="FF0000"/>
                </a:solidFill>
              </a:rPr>
              <a:t>1 </a:t>
            </a:r>
            <a:r>
              <a:rPr lang="en-GB" dirty="0" err="1" smtClean="0">
                <a:solidFill>
                  <a:srgbClr val="FF0000"/>
                </a:solidFill>
              </a:rPr>
              <a:t>mSv</a:t>
            </a:r>
            <a:r>
              <a:rPr lang="en-GB" dirty="0" smtClean="0">
                <a:solidFill>
                  <a:srgbClr val="FF0000"/>
                </a:solidFill>
              </a:rPr>
              <a:t>/</a:t>
            </a:r>
            <a:r>
              <a:rPr lang="en-GB" dirty="0" err="1" smtClean="0">
                <a:solidFill>
                  <a:srgbClr val="FF0000"/>
                </a:solidFill>
              </a:rPr>
              <a:t>yr</a:t>
            </a:r>
            <a:endParaRPr lang="en-GB" dirty="0">
              <a:solidFill>
                <a:srgbClr val="FF0000"/>
              </a:solidFill>
            </a:endParaRPr>
          </a:p>
        </p:txBody>
      </p:sp>
      <p:sp>
        <p:nvSpPr>
          <p:cNvPr id="25" name="TextBox 24"/>
          <p:cNvSpPr txBox="1"/>
          <p:nvPr/>
        </p:nvSpPr>
        <p:spPr>
          <a:xfrm>
            <a:off x="9744251" y="2873616"/>
            <a:ext cx="1796913" cy="369332"/>
          </a:xfrm>
          <a:prstGeom prst="rect">
            <a:avLst/>
          </a:prstGeom>
          <a:noFill/>
          <a:ln w="28575">
            <a:noFill/>
          </a:ln>
        </p:spPr>
        <p:txBody>
          <a:bodyPr wrap="square" rtlCol="0">
            <a:spAutoFit/>
          </a:bodyPr>
          <a:lstStyle/>
          <a:p>
            <a:pPr algn="ctr"/>
            <a:r>
              <a:rPr lang="en-GB" dirty="0">
                <a:solidFill>
                  <a:srgbClr val="FF0000"/>
                </a:solidFill>
              </a:rPr>
              <a:t>300 µ</a:t>
            </a:r>
            <a:r>
              <a:rPr lang="en-GB" dirty="0" err="1">
                <a:solidFill>
                  <a:srgbClr val="FF0000"/>
                </a:solidFill>
              </a:rPr>
              <a:t>Sv</a:t>
            </a:r>
            <a:r>
              <a:rPr lang="en-GB" dirty="0">
                <a:solidFill>
                  <a:srgbClr val="FF0000"/>
                </a:solidFill>
              </a:rPr>
              <a:t>/</a:t>
            </a:r>
            <a:r>
              <a:rPr lang="en-GB" dirty="0" err="1">
                <a:solidFill>
                  <a:srgbClr val="FF0000"/>
                </a:solidFill>
              </a:rPr>
              <a:t>yr</a:t>
            </a:r>
            <a:endParaRPr lang="en-GB" dirty="0">
              <a:solidFill>
                <a:srgbClr val="FF0000"/>
              </a:solidFill>
            </a:endParaRPr>
          </a:p>
        </p:txBody>
      </p:sp>
      <p:sp>
        <p:nvSpPr>
          <p:cNvPr id="28" name="TextBox 27"/>
          <p:cNvSpPr txBox="1"/>
          <p:nvPr/>
        </p:nvSpPr>
        <p:spPr>
          <a:xfrm>
            <a:off x="10005352" y="1639818"/>
            <a:ext cx="1274709" cy="369332"/>
          </a:xfrm>
          <a:prstGeom prst="rect">
            <a:avLst/>
          </a:prstGeom>
          <a:noFill/>
        </p:spPr>
        <p:txBody>
          <a:bodyPr wrap="none" rtlCol="0">
            <a:spAutoFit/>
          </a:bodyPr>
          <a:lstStyle/>
          <a:p>
            <a:pPr algn="ctr"/>
            <a:r>
              <a:rPr lang="en-GB" dirty="0" smtClean="0"/>
              <a:t>Population</a:t>
            </a:r>
            <a:endParaRPr lang="en-GB" dirty="0"/>
          </a:p>
        </p:txBody>
      </p:sp>
      <p:sp>
        <p:nvSpPr>
          <p:cNvPr id="29" name="TextBox 28"/>
          <p:cNvSpPr txBox="1"/>
          <p:nvPr/>
        </p:nvSpPr>
        <p:spPr>
          <a:xfrm>
            <a:off x="7125617" y="2065924"/>
            <a:ext cx="1159292" cy="646331"/>
          </a:xfrm>
          <a:prstGeom prst="rect">
            <a:avLst/>
          </a:prstGeom>
          <a:noFill/>
        </p:spPr>
        <p:txBody>
          <a:bodyPr wrap="none" rtlCol="0">
            <a:spAutoFit/>
          </a:bodyPr>
          <a:lstStyle/>
          <a:p>
            <a:pPr algn="ctr"/>
            <a:r>
              <a:rPr lang="en-GB" dirty="0" smtClean="0"/>
              <a:t>Radiation</a:t>
            </a:r>
          </a:p>
          <a:p>
            <a:pPr algn="ctr"/>
            <a:r>
              <a:rPr lang="en-GB" dirty="0" smtClean="0"/>
              <a:t>Workers</a:t>
            </a:r>
            <a:endParaRPr lang="en-GB" dirty="0"/>
          </a:p>
        </p:txBody>
      </p:sp>
      <p:sp>
        <p:nvSpPr>
          <p:cNvPr id="30" name="TextBox 29"/>
          <p:cNvSpPr txBox="1"/>
          <p:nvPr/>
        </p:nvSpPr>
        <p:spPr>
          <a:xfrm>
            <a:off x="8714841" y="2064595"/>
            <a:ext cx="1039708" cy="646331"/>
          </a:xfrm>
          <a:prstGeom prst="rect">
            <a:avLst/>
          </a:prstGeom>
          <a:noFill/>
        </p:spPr>
        <p:txBody>
          <a:bodyPr wrap="none" rtlCol="0">
            <a:spAutoFit/>
          </a:bodyPr>
          <a:lstStyle/>
          <a:p>
            <a:pPr algn="ctr"/>
            <a:r>
              <a:rPr lang="en-GB" dirty="0" smtClean="0"/>
              <a:t>Other</a:t>
            </a:r>
          </a:p>
          <a:p>
            <a:pPr algn="ctr"/>
            <a:r>
              <a:rPr lang="en-GB" dirty="0" smtClean="0"/>
              <a:t>Workers</a:t>
            </a:r>
            <a:endParaRPr lang="en-GB" dirty="0"/>
          </a:p>
        </p:txBody>
      </p:sp>
      <p:sp>
        <p:nvSpPr>
          <p:cNvPr id="31" name="TextBox 30"/>
          <p:cNvSpPr txBox="1"/>
          <p:nvPr/>
        </p:nvSpPr>
        <p:spPr>
          <a:xfrm>
            <a:off x="9783809" y="3471815"/>
            <a:ext cx="1796913" cy="369332"/>
          </a:xfrm>
          <a:prstGeom prst="rect">
            <a:avLst/>
          </a:prstGeom>
          <a:noFill/>
          <a:ln w="28575">
            <a:noFill/>
          </a:ln>
        </p:spPr>
        <p:txBody>
          <a:bodyPr wrap="square" rtlCol="0">
            <a:spAutoFit/>
          </a:bodyPr>
          <a:lstStyle/>
          <a:p>
            <a:pPr algn="ctr"/>
            <a:r>
              <a:rPr lang="en-GB" dirty="0" smtClean="0">
                <a:solidFill>
                  <a:srgbClr val="0070C0"/>
                </a:solidFill>
              </a:rPr>
              <a:t>10 µ</a:t>
            </a:r>
            <a:r>
              <a:rPr lang="en-GB" dirty="0" err="1" smtClean="0">
                <a:solidFill>
                  <a:srgbClr val="0070C0"/>
                </a:solidFill>
              </a:rPr>
              <a:t>Sv</a:t>
            </a:r>
            <a:r>
              <a:rPr lang="en-GB" dirty="0" smtClean="0">
                <a:solidFill>
                  <a:srgbClr val="0070C0"/>
                </a:solidFill>
              </a:rPr>
              <a:t>/</a:t>
            </a:r>
            <a:r>
              <a:rPr lang="en-GB" dirty="0" err="1" smtClean="0">
                <a:solidFill>
                  <a:srgbClr val="0070C0"/>
                </a:solidFill>
              </a:rPr>
              <a:t>yr</a:t>
            </a:r>
            <a:endParaRPr lang="en-GB" dirty="0">
              <a:solidFill>
                <a:srgbClr val="0070C0"/>
              </a:solidFill>
            </a:endParaRPr>
          </a:p>
        </p:txBody>
      </p:sp>
      <p:sp>
        <p:nvSpPr>
          <p:cNvPr id="32" name="TextBox 31"/>
          <p:cNvSpPr txBox="1"/>
          <p:nvPr/>
        </p:nvSpPr>
        <p:spPr>
          <a:xfrm>
            <a:off x="8284909" y="3483248"/>
            <a:ext cx="1796913" cy="369332"/>
          </a:xfrm>
          <a:prstGeom prst="rect">
            <a:avLst/>
          </a:prstGeom>
          <a:noFill/>
          <a:ln w="28575">
            <a:noFill/>
          </a:ln>
        </p:spPr>
        <p:txBody>
          <a:bodyPr wrap="square" rtlCol="0">
            <a:spAutoFit/>
          </a:bodyPr>
          <a:lstStyle/>
          <a:p>
            <a:pPr algn="ctr"/>
            <a:r>
              <a:rPr lang="en-GB" dirty="0" smtClean="0">
                <a:solidFill>
                  <a:srgbClr val="0070C0"/>
                </a:solidFill>
              </a:rPr>
              <a:t>100 µ</a:t>
            </a:r>
            <a:r>
              <a:rPr lang="en-GB" dirty="0" err="1" smtClean="0">
                <a:solidFill>
                  <a:srgbClr val="0070C0"/>
                </a:solidFill>
              </a:rPr>
              <a:t>Sv</a:t>
            </a:r>
            <a:r>
              <a:rPr lang="en-GB" dirty="0" smtClean="0">
                <a:solidFill>
                  <a:srgbClr val="0070C0"/>
                </a:solidFill>
              </a:rPr>
              <a:t>/</a:t>
            </a:r>
            <a:r>
              <a:rPr lang="en-GB" dirty="0" err="1" smtClean="0">
                <a:solidFill>
                  <a:srgbClr val="0070C0"/>
                </a:solidFill>
              </a:rPr>
              <a:t>yr</a:t>
            </a:r>
            <a:endParaRPr lang="en-GB" dirty="0">
              <a:solidFill>
                <a:srgbClr val="0070C0"/>
              </a:solidFill>
            </a:endParaRPr>
          </a:p>
        </p:txBody>
      </p:sp>
      <p:grpSp>
        <p:nvGrpSpPr>
          <p:cNvPr id="35" name="Group 34"/>
          <p:cNvGrpSpPr/>
          <p:nvPr/>
        </p:nvGrpSpPr>
        <p:grpSpPr>
          <a:xfrm>
            <a:off x="7878264" y="4580166"/>
            <a:ext cx="2648102" cy="607162"/>
            <a:chOff x="7878264" y="3996505"/>
            <a:chExt cx="2648102" cy="607162"/>
          </a:xfrm>
        </p:grpSpPr>
        <p:sp>
          <p:nvSpPr>
            <p:cNvPr id="22" name="TextBox 21"/>
            <p:cNvSpPr txBox="1"/>
            <p:nvPr/>
          </p:nvSpPr>
          <p:spPr>
            <a:xfrm>
              <a:off x="7992029" y="4099633"/>
              <a:ext cx="2531462" cy="369332"/>
            </a:xfrm>
            <a:prstGeom prst="rect">
              <a:avLst/>
            </a:prstGeom>
            <a:noFill/>
          </p:spPr>
          <p:txBody>
            <a:bodyPr wrap="none" rtlCol="0">
              <a:spAutoFit/>
            </a:bodyPr>
            <a:lstStyle/>
            <a:p>
              <a:r>
                <a:rPr lang="en-GB" b="1" dirty="0" smtClean="0">
                  <a:solidFill>
                    <a:srgbClr val="00B050"/>
                  </a:solidFill>
                </a:rPr>
                <a:t>Optimization process</a:t>
              </a:r>
              <a:endParaRPr lang="en-GB" b="1" dirty="0">
                <a:solidFill>
                  <a:srgbClr val="00B050"/>
                </a:solidFill>
              </a:endParaRPr>
            </a:p>
          </p:txBody>
        </p:sp>
        <p:sp>
          <p:nvSpPr>
            <p:cNvPr id="33" name="Oval 32"/>
            <p:cNvSpPr/>
            <p:nvPr/>
          </p:nvSpPr>
          <p:spPr>
            <a:xfrm>
              <a:off x="7878264" y="3996505"/>
              <a:ext cx="2648102" cy="607162"/>
            </a:xfrm>
            <a:prstGeom prst="ellipse">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solidFill>
                  <a:srgbClr val="00B050"/>
                </a:solidFill>
              </a:endParaRPr>
            </a:p>
          </p:txBody>
        </p:sp>
      </p:grpSp>
      <p:sp>
        <p:nvSpPr>
          <p:cNvPr id="3" name="TextBox 2"/>
          <p:cNvSpPr txBox="1"/>
          <p:nvPr/>
        </p:nvSpPr>
        <p:spPr>
          <a:xfrm>
            <a:off x="7482485" y="5453249"/>
            <a:ext cx="2877920" cy="461665"/>
          </a:xfrm>
          <a:prstGeom prst="rect">
            <a:avLst/>
          </a:prstGeom>
          <a:noFill/>
        </p:spPr>
        <p:txBody>
          <a:bodyPr wrap="square" rtlCol="0">
            <a:spAutoFit/>
          </a:bodyPr>
          <a:lstStyle/>
          <a:p>
            <a:r>
              <a:rPr lang="fr-CH" sz="2400" b="1" i="1" dirty="0" smtClean="0"/>
              <a:t>1 </a:t>
            </a:r>
            <a:r>
              <a:rPr lang="fr-CH" sz="2400" b="1" i="1" dirty="0" err="1" smtClean="0"/>
              <a:t>mSv</a:t>
            </a:r>
            <a:r>
              <a:rPr lang="fr-CH" sz="2400" b="1" i="1" dirty="0" smtClean="0"/>
              <a:t> = 0,1 Rem</a:t>
            </a:r>
            <a:endParaRPr lang="en-GB" sz="2400" b="1" i="1" dirty="0"/>
          </a:p>
        </p:txBody>
      </p:sp>
    </p:spTree>
    <p:extLst>
      <p:ext uri="{BB962C8B-B14F-4D97-AF65-F5344CB8AC3E}">
        <p14:creationId xmlns:p14="http://schemas.microsoft.com/office/powerpoint/2010/main" val="1005531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P spid="11" grpId="0" animBg="1"/>
      <p:bldP spid="13" grpId="0" animBg="1"/>
      <p:bldP spid="15" grpId="0" animBg="1"/>
      <p:bldP spid="17" grpId="0" animBg="1"/>
      <p:bldP spid="18" grpId="0" animBg="1"/>
      <p:bldP spid="19" grpId="0"/>
      <p:bldP spid="20" grpId="0"/>
      <p:bldP spid="23" grpId="0"/>
      <p:bldP spid="24" grpId="0"/>
      <p:bldP spid="25" grpId="0"/>
      <p:bldP spid="28" grpId="0"/>
      <p:bldP spid="29" grpId="0"/>
      <p:bldP spid="30" grpId="0"/>
      <p:bldP spid="31" grpId="0"/>
      <p:bldP spid="32"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ALARA rule applied to interventions at </a:t>
            </a:r>
            <a:r>
              <a:rPr lang="en-GB" dirty="0" smtClean="0"/>
              <a:t>CERN : </a:t>
            </a:r>
            <a:r>
              <a:rPr lang="en-US" sz="4800" i="1" dirty="0"/>
              <a:t>ALARA Criteria and </a:t>
            </a:r>
            <a:r>
              <a:rPr lang="en-US" sz="4800" i="1" dirty="0" smtClean="0"/>
              <a:t>Levels</a:t>
            </a:r>
            <a:r>
              <a:rPr lang="en-GB" i="1" dirty="0"/>
              <a:t/>
            </a:r>
            <a:br>
              <a:rPr lang="en-GB" i="1" dirty="0"/>
            </a:br>
            <a:endParaRPr lang="en-GB" i="1" dirty="0"/>
          </a:p>
        </p:txBody>
      </p:sp>
      <p:sp>
        <p:nvSpPr>
          <p:cNvPr id="4" name="Date Placeholder 3"/>
          <p:cNvSpPr>
            <a:spLocks noGrp="1"/>
          </p:cNvSpPr>
          <p:nvPr>
            <p:ph type="dt" sz="half" idx="10"/>
          </p:nvPr>
        </p:nvSpPr>
        <p:spPr/>
        <p:txBody>
          <a:bodyPr/>
          <a:lstStyle/>
          <a:p>
            <a:r>
              <a:rPr lang="en-US" smtClean="0"/>
              <a:t>05 July 2022</a:t>
            </a:r>
            <a:endParaRPr lang="en-GB"/>
          </a:p>
        </p:txBody>
      </p:sp>
      <p:sp>
        <p:nvSpPr>
          <p:cNvPr id="5" name="Footer Placeholder 4"/>
          <p:cNvSpPr>
            <a:spLocks noGrp="1"/>
          </p:cNvSpPr>
          <p:nvPr>
            <p:ph type="ftr" sz="quarter" idx="11"/>
          </p:nvPr>
        </p:nvSpPr>
        <p:spPr/>
        <p:txBody>
          <a:bodyPr/>
          <a:lstStyle/>
          <a:p>
            <a:r>
              <a:rPr lang="en-GB" smtClean="0"/>
              <a:t>CERN ALARA rule and dedicated RP computing tools </a:t>
            </a:r>
            <a:endParaRPr lang="en-GB"/>
          </a:p>
        </p:txBody>
      </p:sp>
      <p:sp>
        <p:nvSpPr>
          <p:cNvPr id="6" name="Slide Number Placeholder 5"/>
          <p:cNvSpPr>
            <a:spLocks noGrp="1"/>
          </p:cNvSpPr>
          <p:nvPr>
            <p:ph type="sldNum" sz="quarter" idx="12"/>
          </p:nvPr>
        </p:nvSpPr>
        <p:spPr/>
        <p:txBody>
          <a:bodyPr/>
          <a:lstStyle/>
          <a:p>
            <a:fld id="{BCD55979-00CC-4874-A80E-0959E76EB92F}" type="slidenum">
              <a:rPr lang="en-GB" smtClean="0"/>
              <a:t>9</a:t>
            </a:fld>
            <a:endParaRPr lang="en-GB"/>
          </a:p>
        </p:txBody>
      </p:sp>
      <p:sp>
        <p:nvSpPr>
          <p:cNvPr id="7" name="Rectangle 6"/>
          <p:cNvSpPr/>
          <p:nvPr/>
        </p:nvSpPr>
        <p:spPr>
          <a:xfrm>
            <a:off x="8975801" y="1513118"/>
            <a:ext cx="736881" cy="177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Content Placeholder 9"/>
          <p:cNvPicPr>
            <a:picLocks noGrp="1" noChangeAspect="1" noChangeArrowheads="1"/>
          </p:cNvPicPr>
          <p:nvPr>
            <p:ph sz="half" idx="1"/>
          </p:nvPr>
        </p:nvPicPr>
        <p:blipFill rotWithShape="1">
          <a:blip r:embed="rId2" cstate="print">
            <a:extLst>
              <a:ext uri="{28A0092B-C50C-407E-A947-70E740481C1C}">
                <a14:useLocalDpi xmlns:a14="http://schemas.microsoft.com/office/drawing/2010/main" val="0"/>
              </a:ext>
            </a:extLst>
          </a:blip>
          <a:srcRect t="18943" b="67050"/>
          <a:stretch/>
        </p:blipFill>
        <p:spPr bwMode="auto">
          <a:xfrm>
            <a:off x="1461188" y="2986728"/>
            <a:ext cx="8744580" cy="68551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9" name="Picture 8"/>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62261" b="2769"/>
          <a:stretch/>
        </p:blipFill>
        <p:spPr bwMode="auto">
          <a:xfrm>
            <a:off x="1561236" y="4505850"/>
            <a:ext cx="8909005" cy="150859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0" name="TextBox 7"/>
          <p:cNvSpPr txBox="1">
            <a:spLocks noChangeArrowheads="1"/>
          </p:cNvSpPr>
          <p:nvPr/>
        </p:nvSpPr>
        <p:spPr bwMode="auto">
          <a:xfrm>
            <a:off x="633582" y="1491726"/>
            <a:ext cx="10938934"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None/>
            </a:pPr>
            <a:r>
              <a:rPr lang="en-GB" altLang="en-US" sz="1400" dirty="0">
                <a:solidFill>
                  <a:srgbClr val="FF0000"/>
                </a:solidFill>
              </a:rPr>
              <a:t>Optimization </a:t>
            </a:r>
            <a:r>
              <a:rPr lang="en-GB" altLang="en-US" sz="1400" dirty="0" smtClean="0">
                <a:solidFill>
                  <a:srgbClr val="FF0000"/>
                </a:solidFill>
              </a:rPr>
              <a:t>is a </a:t>
            </a:r>
            <a:r>
              <a:rPr lang="en-GB" altLang="en-US" sz="1400" dirty="0">
                <a:solidFill>
                  <a:srgbClr val="FF0000"/>
                </a:solidFill>
              </a:rPr>
              <a:t>legal requirement </a:t>
            </a:r>
            <a:r>
              <a:rPr lang="en-GB" altLang="en-US" sz="1400" dirty="0"/>
              <a:t>if accumulated </a:t>
            </a:r>
            <a:r>
              <a:rPr lang="en-GB" altLang="en-US" sz="1400" dirty="0" smtClean="0"/>
              <a:t>dose </a:t>
            </a:r>
            <a:r>
              <a:rPr lang="en-GB" altLang="en-US" sz="1400" dirty="0"/>
              <a:t>exceeds 100 </a:t>
            </a:r>
            <a:r>
              <a:rPr lang="el-GR" altLang="en-US" sz="1400" dirty="0"/>
              <a:t>μ</a:t>
            </a:r>
            <a:r>
              <a:rPr lang="en-GB" altLang="en-US" sz="1400" dirty="0" err="1"/>
              <a:t>Sv</a:t>
            </a:r>
            <a:r>
              <a:rPr lang="en-GB" altLang="en-US" sz="1400" dirty="0"/>
              <a:t> (ALARA)</a:t>
            </a:r>
          </a:p>
          <a:p>
            <a:pPr>
              <a:spcBef>
                <a:spcPct val="0"/>
              </a:spcBef>
              <a:buClrTx/>
              <a:buSzTx/>
              <a:buNone/>
            </a:pPr>
            <a:r>
              <a:rPr lang="en-US" altLang="en-US" sz="1400" dirty="0" smtClean="0"/>
              <a:t>Optimization includes different areas/aspects</a:t>
            </a:r>
            <a:r>
              <a:rPr lang="en-US" altLang="en-US" sz="1400" dirty="0"/>
              <a:t>: work coordination, work procedures, handling tools, design, material </a:t>
            </a:r>
            <a:r>
              <a:rPr lang="en-US" altLang="en-US" sz="1400" dirty="0" smtClean="0"/>
              <a:t>choices,…</a:t>
            </a:r>
          </a:p>
          <a:p>
            <a:pPr>
              <a:spcBef>
                <a:spcPct val="0"/>
              </a:spcBef>
              <a:buClrTx/>
              <a:buSzTx/>
              <a:buNone/>
            </a:pPr>
            <a:endParaRPr lang="en-US" altLang="en-US" sz="1100" i="1" dirty="0" smtClean="0"/>
          </a:p>
          <a:p>
            <a:pPr>
              <a:spcBef>
                <a:spcPct val="0"/>
              </a:spcBef>
              <a:buClrTx/>
              <a:buSzTx/>
              <a:buNone/>
            </a:pPr>
            <a:r>
              <a:rPr lang="en-US" altLang="en-US" sz="1100" i="1" dirty="0" smtClean="0"/>
              <a:t>Reference: “ALARA Rule applied to interventions at CERN”, EDMS 1751123</a:t>
            </a:r>
          </a:p>
        </p:txBody>
      </p:sp>
      <p:sp>
        <p:nvSpPr>
          <p:cNvPr id="11" name="TextBox 10"/>
          <p:cNvSpPr txBox="1"/>
          <p:nvPr/>
        </p:nvSpPr>
        <p:spPr>
          <a:xfrm>
            <a:off x="633582" y="2574247"/>
            <a:ext cx="4314130" cy="369332"/>
          </a:xfrm>
          <a:prstGeom prst="rect">
            <a:avLst/>
          </a:prstGeom>
          <a:noFill/>
        </p:spPr>
        <p:txBody>
          <a:bodyPr wrap="none" rtlCol="0">
            <a:spAutoFit/>
          </a:bodyPr>
          <a:lstStyle/>
          <a:p>
            <a:r>
              <a:rPr lang="en-US" b="1" dirty="0"/>
              <a:t>Group </a:t>
            </a:r>
            <a:r>
              <a:rPr lang="en-US" b="1" dirty="0" smtClean="0"/>
              <a:t>1 criteria </a:t>
            </a:r>
            <a:r>
              <a:rPr lang="en-US" dirty="0" smtClean="0"/>
              <a:t>define </a:t>
            </a:r>
            <a:r>
              <a:rPr lang="en-US" dirty="0"/>
              <a:t>the ALARA </a:t>
            </a:r>
            <a:r>
              <a:rPr lang="en-US" dirty="0" smtClean="0"/>
              <a:t>level</a:t>
            </a:r>
            <a:endParaRPr lang="en-US" dirty="0"/>
          </a:p>
        </p:txBody>
      </p:sp>
      <p:sp>
        <p:nvSpPr>
          <p:cNvPr id="12" name="TextBox 11"/>
          <p:cNvSpPr txBox="1"/>
          <p:nvPr/>
        </p:nvSpPr>
        <p:spPr>
          <a:xfrm>
            <a:off x="651667" y="3867953"/>
            <a:ext cx="11340795" cy="646331"/>
          </a:xfrm>
          <a:prstGeom prst="rect">
            <a:avLst/>
          </a:prstGeom>
          <a:noFill/>
        </p:spPr>
        <p:txBody>
          <a:bodyPr wrap="square" rtlCol="0">
            <a:spAutoFit/>
          </a:bodyPr>
          <a:lstStyle/>
          <a:p>
            <a:r>
              <a:rPr lang="en-US" b="1" dirty="0"/>
              <a:t>Group 2</a:t>
            </a:r>
            <a:r>
              <a:rPr lang="en-US" b="1" dirty="0" smtClean="0"/>
              <a:t> criteria </a:t>
            </a:r>
            <a:r>
              <a:rPr lang="en-US" dirty="0" smtClean="0"/>
              <a:t>are the bases of </a:t>
            </a:r>
            <a:r>
              <a:rPr lang="en-US" b="1" dirty="0" smtClean="0"/>
              <a:t>a </a:t>
            </a:r>
            <a:r>
              <a:rPr lang="en-US" b="1" dirty="0"/>
              <a:t>radiological risk </a:t>
            </a:r>
            <a:r>
              <a:rPr lang="en-US" b="1" dirty="0" smtClean="0"/>
              <a:t>assessment </a:t>
            </a:r>
            <a:r>
              <a:rPr lang="en-US" dirty="0" smtClean="0"/>
              <a:t>(including accidents and incident scenarios) by the RSO and HSE-RP prior to the final ALARA level classification of the intervention. </a:t>
            </a:r>
            <a:endParaRPr lang="en-US" dirty="0"/>
          </a:p>
        </p:txBody>
      </p:sp>
    </p:spTree>
    <p:extLst>
      <p:ext uri="{BB962C8B-B14F-4D97-AF65-F5344CB8AC3E}">
        <p14:creationId xmlns:p14="http://schemas.microsoft.com/office/powerpoint/2010/main" val="2021446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theme/theme1.xml><?xml version="1.0" encoding="utf-8"?>
<a:theme xmlns:a="http://schemas.openxmlformats.org/drawingml/2006/main" name="CERNCorporate16-9">
  <a:themeElements>
    <a:clrScheme name="CERN_HSE_colors">
      <a:dk1>
        <a:srgbClr val="0055A0"/>
      </a:dk1>
      <a:lt1>
        <a:srgbClr val="FFFFFF"/>
      </a:lt1>
      <a:dk2>
        <a:srgbClr val="1C8DCD"/>
      </a:dk2>
      <a:lt2>
        <a:srgbClr val="E7E6E6"/>
      </a:lt2>
      <a:accent1>
        <a:srgbClr val="1C998E"/>
      </a:accent1>
      <a:accent2>
        <a:srgbClr val="418AC5"/>
      </a:accent2>
      <a:accent3>
        <a:srgbClr val="5EC135"/>
      </a:accent3>
      <a:accent4>
        <a:srgbClr val="E8BE28"/>
      </a:accent4>
      <a:accent5>
        <a:srgbClr val="A0252B"/>
      </a:accent5>
      <a:accent6>
        <a:srgbClr val="1A4670"/>
      </a:accent6>
      <a:hlink>
        <a:srgbClr val="1C998E"/>
      </a:hlink>
      <a:folHlink>
        <a:srgbClr val="00CEB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29F80B2-EF9F-4058-B1E8-DF63F4D44325}" vid="{E500FAA9-6B9B-46FD-AD43-AE4EE795EB0E}"/>
    </a:ext>
  </a:extLst>
</a:theme>
</file>

<file path=ppt/theme/theme2.xml><?xml version="1.0" encoding="utf-8"?>
<a:theme xmlns:a="http://schemas.openxmlformats.org/drawingml/2006/main" name="End Slides">
  <a:themeElements>
    <a:clrScheme name="CERN">
      <a:dk1>
        <a:srgbClr val="0053A1"/>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29F80B2-EF9F-4058-B1E8-DF63F4D44325}" vid="{458D1DA2-9565-410D-A40A-7997B763955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PRESENTATION_template</Template>
  <TotalTime>4706</TotalTime>
  <Words>1808</Words>
  <Application>Microsoft Office PowerPoint</Application>
  <PresentationFormat>Widescreen</PresentationFormat>
  <Paragraphs>422</Paragraphs>
  <Slides>21</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21</vt:i4>
      </vt:variant>
    </vt:vector>
  </HeadingPairs>
  <TitlesOfParts>
    <vt:vector size="29" baseType="lpstr">
      <vt:lpstr>Arial</vt:lpstr>
      <vt:lpstr>Calibri</vt:lpstr>
      <vt:lpstr>Tahoma</vt:lpstr>
      <vt:lpstr>Times New Roman</vt:lpstr>
      <vt:lpstr>Verdana</vt:lpstr>
      <vt:lpstr>Wingdings</vt:lpstr>
      <vt:lpstr>CERNCorporate16-9</vt:lpstr>
      <vt:lpstr>End Slides</vt:lpstr>
      <vt:lpstr>CERN Operational Radiation Protection  CERN ALARA rule and dedicated RP computing tools </vt:lpstr>
      <vt:lpstr>Summary</vt:lpstr>
      <vt:lpstr>PowerPoint Presentation</vt:lpstr>
      <vt:lpstr>PowerPoint Presentation</vt:lpstr>
      <vt:lpstr>PowerPoint Presentation</vt:lpstr>
      <vt:lpstr>PowerPoint Presentation</vt:lpstr>
      <vt:lpstr>PowerPoint Presentation</vt:lpstr>
      <vt:lpstr>ALARA rule applied to interventions at CERN : Dose Optimization at CERN </vt:lpstr>
      <vt:lpstr>ALARA rule applied to interventions at CERN : ALARA Criteria and Levels </vt:lpstr>
      <vt:lpstr>ALARA rule applied to interventions at CERN : DIMR Workflow </vt:lpstr>
      <vt:lpstr>The IMPACT tool (Intervention Management Planning &amp; Activity Coordination Tool)</vt:lpstr>
      <vt:lpstr>The IMPACT tool (Intervention Management Planning &amp; Activity Coordination Tool)</vt:lpstr>
      <vt:lpstr>CERN area classification </vt:lpstr>
      <vt:lpstr>CERN area classification </vt:lpstr>
      <vt:lpstr>CERN area classification : the RAISIN database (RAdiological rISk areas INventory) </vt:lpstr>
      <vt:lpstr>CERN area classification : How the area classification and other RP parameters drives the IMPACT workflow</vt:lpstr>
      <vt:lpstr>CERN Operational dosimetry system and computing tools</vt:lpstr>
      <vt:lpstr>Link between the operational dosimetry and IMPACT</vt:lpstr>
      <vt:lpstr>Follow-up of interventions</vt:lpstr>
      <vt:lpstr>Follow-up of interventions</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Yann Pierre Pira</dc:creator>
  <cp:lastModifiedBy>Yann Pierre Pira</cp:lastModifiedBy>
  <cp:revision>172</cp:revision>
  <dcterms:created xsi:type="dcterms:W3CDTF">2022-06-28T13:17:02Z</dcterms:created>
  <dcterms:modified xsi:type="dcterms:W3CDTF">2022-07-04T15:48:40Z</dcterms:modified>
</cp:coreProperties>
</file>