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16"/>
  </p:notesMasterIdLst>
  <p:sldIdLst>
    <p:sldId id="269" r:id="rId3"/>
    <p:sldId id="268" r:id="rId4"/>
    <p:sldId id="270" r:id="rId5"/>
    <p:sldId id="271" r:id="rId6"/>
    <p:sldId id="272" r:id="rId7"/>
    <p:sldId id="273" r:id="rId8"/>
    <p:sldId id="275" r:id="rId9"/>
    <p:sldId id="274" r:id="rId10"/>
    <p:sldId id="276" r:id="rId11"/>
    <p:sldId id="278" r:id="rId12"/>
    <p:sldId id="277" r:id="rId13"/>
    <p:sldId id="279" r:id="rId14"/>
    <p:sldId id="259" r:id="rId15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39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21" autoAdjust="0"/>
    <p:restoredTop sz="45717" autoAdjust="0"/>
  </p:normalViewPr>
  <p:slideViewPr>
    <p:cSldViewPr snapToGrid="0">
      <p:cViewPr>
        <p:scale>
          <a:sx n="66" d="100"/>
          <a:sy n="66" d="100"/>
        </p:scale>
        <p:origin x="3368" y="32"/>
      </p:cViewPr>
      <p:guideLst>
        <p:guide orient="horz" pos="4156"/>
        <p:guide pos="3840"/>
        <p:guide pos="394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04/07/2022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818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405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319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68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115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453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424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29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469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883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535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932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124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noProof="0"/>
              <a:t>Modifiez le style des sous-titres du masque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04/07/2022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963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04/07/2022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04/07/2022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04/07/2022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04/07/2022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04/07/2022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04/07/2022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04/07/2022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noProof="0"/>
              <a:t>Cliquez sur l'icône pour ajouter une image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04/07/2022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70E6A0D-B971-47F6-B20D-619954E64387}" type="datetime1">
              <a:rPr lang="en-GB" smtClean="0"/>
              <a:pPr/>
              <a:t>04/07/2022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eahealth.dk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ui/file/2583792/LAST_RELEASED/SR-SIM_EN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edh.cern.ch/Document/General/IncidentDeclaration/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gif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Incident Management Procedure at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5B606-86E4-0A4A-8788-FAF44545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4" y="5921071"/>
            <a:ext cx="5820355" cy="997889"/>
          </a:xfrm>
        </p:spPr>
        <p:txBody>
          <a:bodyPr/>
          <a:lstStyle/>
          <a:p>
            <a:r>
              <a:rPr lang="en-GB" dirty="0"/>
              <a:t>PIVIDORI Carine</a:t>
            </a:r>
          </a:p>
          <a:p>
            <a:r>
              <a:rPr lang="en-GB" dirty="0"/>
              <a:t>05-07-2022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BB0427-2346-7D44-A6DE-2A412ABCE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EDMS 2753314</a:t>
            </a:r>
          </a:p>
        </p:txBody>
      </p:sp>
    </p:spTree>
    <p:extLst>
      <p:ext uri="{BB962C8B-B14F-4D97-AF65-F5344CB8AC3E}">
        <p14:creationId xmlns:p14="http://schemas.microsoft.com/office/powerpoint/2010/main" val="83321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Follow-up / Lessons learned from safety incidents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2EB245C-DE0A-95BD-52EB-385F69580093}"/>
              </a:ext>
            </a:extLst>
          </p:cNvPr>
          <p:cNvGrpSpPr/>
          <p:nvPr/>
        </p:nvGrpSpPr>
        <p:grpSpPr>
          <a:xfrm>
            <a:off x="132288" y="1679576"/>
            <a:ext cx="2405717" cy="3534960"/>
            <a:chOff x="132288" y="1679576"/>
            <a:chExt cx="2405717" cy="353496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A64815-6AE5-76A0-8A7B-CBA7CFB507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8819" t="20305" r="39028" b="5751"/>
            <a:stretch/>
          </p:blipFill>
          <p:spPr>
            <a:xfrm>
              <a:off x="280226" y="2059844"/>
              <a:ext cx="2257779" cy="31546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7761B38-8A30-802C-0A5D-B982B5BABF7F}"/>
                </a:ext>
              </a:extLst>
            </p:cNvPr>
            <p:cNvSpPr txBox="1"/>
            <p:nvPr/>
          </p:nvSpPr>
          <p:spPr>
            <a:xfrm>
              <a:off x="132288" y="1679576"/>
              <a:ext cx="20330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/>
                <a:t>Annual report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3EE46B4-CF79-4ABB-F0D0-5C78527111D0}"/>
              </a:ext>
            </a:extLst>
          </p:cNvPr>
          <p:cNvGrpSpPr/>
          <p:nvPr/>
        </p:nvGrpSpPr>
        <p:grpSpPr>
          <a:xfrm>
            <a:off x="2682606" y="2083907"/>
            <a:ext cx="3912160" cy="3018580"/>
            <a:chOff x="2682606" y="2083907"/>
            <a:chExt cx="3912160" cy="301858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65576BA-A502-7783-1D20-62855B912A05}"/>
                </a:ext>
              </a:extLst>
            </p:cNvPr>
            <p:cNvGrpSpPr/>
            <p:nvPr/>
          </p:nvGrpSpPr>
          <p:grpSpPr>
            <a:xfrm>
              <a:off x="2740235" y="2485239"/>
              <a:ext cx="3854531" cy="2617248"/>
              <a:chOff x="3035613" y="2757885"/>
              <a:chExt cx="3854531" cy="261724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7B969A6-04D3-76B6-F33D-13D327EC0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5613" y="2757885"/>
                <a:ext cx="2137210" cy="243345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303BD41-8396-EB9F-532C-E16EF5C587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3611" t="24452" r="34166" b="35899"/>
              <a:stretch/>
            </p:blipFill>
            <p:spPr>
              <a:xfrm>
                <a:off x="3273926" y="3512467"/>
                <a:ext cx="3616218" cy="186266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C10F6F-28F8-95B6-342B-78212098EC14}"/>
                </a:ext>
              </a:extLst>
            </p:cNvPr>
            <p:cNvSpPr txBox="1"/>
            <p:nvPr/>
          </p:nvSpPr>
          <p:spPr>
            <a:xfrm>
              <a:off x="2682606" y="2083907"/>
              <a:ext cx="20330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/>
                <a:t>Safety Alerts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01696A-F4B3-B021-08F2-82D3BAEDB46C}"/>
              </a:ext>
            </a:extLst>
          </p:cNvPr>
          <p:cNvGrpSpPr/>
          <p:nvPr/>
        </p:nvGrpSpPr>
        <p:grpSpPr>
          <a:xfrm>
            <a:off x="5373687" y="2300573"/>
            <a:ext cx="2755899" cy="3272586"/>
            <a:chOff x="5373687" y="2300573"/>
            <a:chExt cx="2755899" cy="327258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AABE314-87CF-78B8-3EE8-5D54F12143B3}"/>
                </a:ext>
              </a:extLst>
            </p:cNvPr>
            <p:cNvSpPr txBox="1"/>
            <p:nvPr/>
          </p:nvSpPr>
          <p:spPr>
            <a:xfrm>
              <a:off x="5373687" y="2300573"/>
              <a:ext cx="20330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/>
                <a:t>Safety Articles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83FE2EE-AF04-6914-A6A1-972F6D5B55D2}"/>
                </a:ext>
              </a:extLst>
            </p:cNvPr>
            <p:cNvGrpSpPr/>
            <p:nvPr/>
          </p:nvGrpSpPr>
          <p:grpSpPr>
            <a:xfrm>
              <a:off x="5376163" y="2604527"/>
              <a:ext cx="2753423" cy="2968632"/>
              <a:chOff x="5830473" y="2735876"/>
              <a:chExt cx="2753423" cy="2968632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41A1F3CB-B594-711E-81D7-CC4B28FE15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8406" t="22719" r="44062" b="30360"/>
              <a:stretch/>
            </p:blipFill>
            <p:spPr>
              <a:xfrm>
                <a:off x="5830473" y="2735876"/>
                <a:ext cx="2432729" cy="2725487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8D42B39-0A68-14B6-89BA-B16B52247C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38373" t="22792" r="44097" b="40339"/>
              <a:stretch/>
            </p:blipFill>
            <p:spPr>
              <a:xfrm>
                <a:off x="6229601" y="3631755"/>
                <a:ext cx="2354295" cy="2072753"/>
              </a:xfrm>
              <a:prstGeom prst="rect">
                <a:avLst/>
              </a:prstGeom>
            </p:spPr>
          </p:pic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3AE4591-51D6-DFBE-EA2D-8DEF6DF8DFEF}"/>
              </a:ext>
            </a:extLst>
          </p:cNvPr>
          <p:cNvGrpSpPr/>
          <p:nvPr/>
        </p:nvGrpSpPr>
        <p:grpSpPr>
          <a:xfrm>
            <a:off x="8064768" y="2401901"/>
            <a:ext cx="2347914" cy="2903919"/>
            <a:chOff x="8064768" y="2401901"/>
            <a:chExt cx="2347914" cy="290391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2171962-30EE-82EE-FCBB-D8C3C7556F85}"/>
                </a:ext>
              </a:extLst>
            </p:cNvPr>
            <p:cNvSpPr txBox="1"/>
            <p:nvPr/>
          </p:nvSpPr>
          <p:spPr>
            <a:xfrm>
              <a:off x="8064768" y="2401901"/>
              <a:ext cx="234791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/>
                <a:t>Safety Campaigns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1919314-6418-1824-6DA8-81EF4092CD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9722" t="20305" r="39757" b="9936"/>
            <a:stretch/>
          </p:blipFill>
          <p:spPr>
            <a:xfrm>
              <a:off x="8204609" y="2867716"/>
              <a:ext cx="1713341" cy="2438104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67C7B0-499C-B00F-9932-54F08A5A36D8}"/>
              </a:ext>
            </a:extLst>
          </p:cNvPr>
          <p:cNvGrpSpPr/>
          <p:nvPr/>
        </p:nvGrpSpPr>
        <p:grpSpPr>
          <a:xfrm>
            <a:off x="10313667" y="2782669"/>
            <a:ext cx="2221387" cy="1981945"/>
            <a:chOff x="10313667" y="2782669"/>
            <a:chExt cx="2221387" cy="198194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90404BA-ED00-3BE4-20F4-B2375D66EFB5}"/>
                </a:ext>
              </a:extLst>
            </p:cNvPr>
            <p:cNvSpPr txBox="1"/>
            <p:nvPr/>
          </p:nvSpPr>
          <p:spPr>
            <a:xfrm>
              <a:off x="10313668" y="2782669"/>
              <a:ext cx="222138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/>
                <a:t>E-learning courses</a:t>
              </a: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BC0EC2FD-AE71-3F75-E1D6-BD46E6FC92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3667" y="3482446"/>
              <a:ext cx="1726142" cy="128216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6623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Follow-up / Lessons learned from safety incidents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BE9B75-E181-BC04-1746-53AE9A5B28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37" t="24121" r="7430" b="8034"/>
          <a:stretch/>
        </p:blipFill>
        <p:spPr>
          <a:xfrm>
            <a:off x="616661" y="1814573"/>
            <a:ext cx="6427606" cy="398288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41DFBA-8FF1-575D-1099-EEB2593D6F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638" t="19144" r="28265" b="21135"/>
          <a:stretch/>
        </p:blipFill>
        <p:spPr>
          <a:xfrm>
            <a:off x="7400178" y="2618106"/>
            <a:ext cx="4506783" cy="255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944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Follow-up / Lessons learned from safety incidents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AD5100-786E-EA2D-F0E5-2748705FE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919" y="1548298"/>
            <a:ext cx="4012516" cy="22545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91325F-C3DD-D9C0-5425-E817EE459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3961" y="3534640"/>
            <a:ext cx="4389425" cy="252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B96E282-4F66-349A-630C-4024F03CDC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5653" y="1047615"/>
            <a:ext cx="4644396" cy="252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90ABDB7-6FF1-D3E6-B9E5-B746A17555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259" y="3894640"/>
            <a:ext cx="4062209" cy="180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BBE53C4-1A88-E183-BC69-1AA28E0C0F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5047" y="4163651"/>
            <a:ext cx="48233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21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Incident Management Procedure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587E4C6C-8BA7-EEEB-C614-D8CF713168DB}"/>
              </a:ext>
            </a:extLst>
          </p:cNvPr>
          <p:cNvGrpSpPr/>
          <p:nvPr/>
        </p:nvGrpSpPr>
        <p:grpSpPr>
          <a:xfrm>
            <a:off x="934294" y="1596483"/>
            <a:ext cx="1862668" cy="4055653"/>
            <a:chOff x="1866289" y="1529576"/>
            <a:chExt cx="1862668" cy="4055653"/>
          </a:xfrm>
        </p:grpSpPr>
        <p:pic>
          <p:nvPicPr>
            <p:cNvPr id="13" name="Image 12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ADA831A-A290-D35F-CF41-ED7AAC2B6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1200" y="1529576"/>
              <a:ext cx="1614974" cy="384252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63500"/>
            </a:effectLst>
          </p:spPr>
        </p:pic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EB3410CA-1E54-3E29-B89F-C250C4970283}"/>
                </a:ext>
              </a:extLst>
            </p:cNvPr>
            <p:cNvSpPr txBox="1"/>
            <p:nvPr/>
          </p:nvSpPr>
          <p:spPr>
            <a:xfrm>
              <a:off x="1866289" y="5369785"/>
              <a:ext cx="1862668" cy="215444"/>
            </a:xfrm>
            <a:prstGeom prst="rect">
              <a:avLst/>
            </a:prstGeom>
            <a:solidFill>
              <a:schemeClr val="bg1"/>
            </a:solidFill>
            <a:effectLst>
              <a:softEdge rad="31750"/>
            </a:effectLst>
          </p:spPr>
          <p:txBody>
            <a:bodyPr wrap="square" rtlCol="0">
              <a:spAutoFit/>
            </a:bodyPr>
            <a:lstStyle/>
            <a:p>
              <a:r>
                <a:rPr lang="en-GB" sz="800" b="0" i="1" dirty="0"/>
                <a:t>For © cf. </a:t>
              </a:r>
              <a:r>
                <a:rPr lang="en-GB" sz="800" b="0" i="1" dirty="0">
                  <a:hlinkClick r:id="rId4"/>
                </a:rPr>
                <a:t>http://www.seahealth.dk</a:t>
              </a:r>
              <a:endParaRPr lang="en-GB" sz="800" b="0" i="1" dirty="0"/>
            </a:p>
          </p:txBody>
        </p:sp>
      </p:grpSp>
      <p:grpSp>
        <p:nvGrpSpPr>
          <p:cNvPr id="16" name="Group 6">
            <a:extLst>
              <a:ext uri="{FF2B5EF4-FFF2-40B4-BE49-F238E27FC236}">
                <a16:creationId xmlns:a16="http://schemas.microsoft.com/office/drawing/2014/main" id="{4368DE7D-74A6-5843-4A71-B90A4A188A27}"/>
              </a:ext>
            </a:extLst>
          </p:cNvPr>
          <p:cNvGrpSpPr/>
          <p:nvPr/>
        </p:nvGrpSpPr>
        <p:grpSpPr>
          <a:xfrm>
            <a:off x="4667169" y="1833454"/>
            <a:ext cx="6465849" cy="2828955"/>
            <a:chOff x="1992351" y="2487155"/>
            <a:chExt cx="6465849" cy="2828955"/>
          </a:xfrm>
        </p:grpSpPr>
        <p:sp>
          <p:nvSpPr>
            <p:cNvPr id="17" name="Isosceles Triangle 33">
              <a:extLst>
                <a:ext uri="{FF2B5EF4-FFF2-40B4-BE49-F238E27FC236}">
                  <a16:creationId xmlns:a16="http://schemas.microsoft.com/office/drawing/2014/main" id="{7C460C60-2DEA-895D-94BB-53C1ECC0EA73}"/>
                </a:ext>
              </a:extLst>
            </p:cNvPr>
            <p:cNvSpPr/>
            <p:nvPr/>
          </p:nvSpPr>
          <p:spPr bwMode="auto">
            <a:xfrm>
              <a:off x="5039315" y="2487155"/>
              <a:ext cx="3313688" cy="2828955"/>
            </a:xfrm>
            <a:prstGeom prst="triangl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Straight Connector 34">
              <a:extLst>
                <a:ext uri="{FF2B5EF4-FFF2-40B4-BE49-F238E27FC236}">
                  <a16:creationId xmlns:a16="http://schemas.microsoft.com/office/drawing/2014/main" id="{AD426E06-7C73-049F-49D7-80C0EA78A2CF}"/>
                </a:ext>
              </a:extLst>
            </p:cNvPr>
            <p:cNvCxnSpPr/>
            <p:nvPr/>
          </p:nvCxnSpPr>
          <p:spPr bwMode="auto">
            <a:xfrm>
              <a:off x="5354905" y="4750319"/>
              <a:ext cx="268251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9" name="Straight Connector 35">
              <a:extLst>
                <a:ext uri="{FF2B5EF4-FFF2-40B4-BE49-F238E27FC236}">
                  <a16:creationId xmlns:a16="http://schemas.microsoft.com/office/drawing/2014/main" id="{73E39F55-8615-898F-8BF6-05A1814E17FF}"/>
                </a:ext>
              </a:extLst>
            </p:cNvPr>
            <p:cNvCxnSpPr/>
            <p:nvPr/>
          </p:nvCxnSpPr>
          <p:spPr bwMode="auto">
            <a:xfrm>
              <a:off x="5775691" y="4090229"/>
              <a:ext cx="184093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0" name="Straight Connector 36">
              <a:extLst>
                <a:ext uri="{FF2B5EF4-FFF2-40B4-BE49-F238E27FC236}">
                  <a16:creationId xmlns:a16="http://schemas.microsoft.com/office/drawing/2014/main" id="{3FACD158-F535-ED9D-0A3E-10E4AEB48706}"/>
                </a:ext>
              </a:extLst>
            </p:cNvPr>
            <p:cNvCxnSpPr/>
            <p:nvPr/>
          </p:nvCxnSpPr>
          <p:spPr bwMode="auto">
            <a:xfrm>
              <a:off x="6143878" y="3430140"/>
              <a:ext cx="11045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1" name="TextBox 37">
              <a:extLst>
                <a:ext uri="{FF2B5EF4-FFF2-40B4-BE49-F238E27FC236}">
                  <a16:creationId xmlns:a16="http://schemas.microsoft.com/office/drawing/2014/main" id="{4AA001D9-144D-F1A9-01AB-B8D5D08CE391}"/>
                </a:ext>
              </a:extLst>
            </p:cNvPr>
            <p:cNvSpPr txBox="1"/>
            <p:nvPr/>
          </p:nvSpPr>
          <p:spPr>
            <a:xfrm>
              <a:off x="6512066" y="3100095"/>
              <a:ext cx="420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1</a:t>
              </a:r>
            </a:p>
          </p:txBody>
        </p:sp>
        <p:sp>
          <p:nvSpPr>
            <p:cNvPr id="22" name="TextBox 38">
              <a:extLst>
                <a:ext uri="{FF2B5EF4-FFF2-40B4-BE49-F238E27FC236}">
                  <a16:creationId xmlns:a16="http://schemas.microsoft.com/office/drawing/2014/main" id="{B9D1A322-6099-AD17-7816-80E6D8C70534}"/>
                </a:ext>
              </a:extLst>
            </p:cNvPr>
            <p:cNvSpPr txBox="1"/>
            <p:nvPr/>
          </p:nvSpPr>
          <p:spPr>
            <a:xfrm>
              <a:off x="6143879" y="3720914"/>
              <a:ext cx="11045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10</a:t>
              </a:r>
            </a:p>
          </p:txBody>
        </p:sp>
        <p:sp>
          <p:nvSpPr>
            <p:cNvPr id="23" name="TextBox 39">
              <a:extLst>
                <a:ext uri="{FF2B5EF4-FFF2-40B4-BE49-F238E27FC236}">
                  <a16:creationId xmlns:a16="http://schemas.microsoft.com/office/drawing/2014/main" id="{B725C9B9-C508-BB4F-1638-65A6E351A3B8}"/>
                </a:ext>
              </a:extLst>
            </p:cNvPr>
            <p:cNvSpPr txBox="1"/>
            <p:nvPr/>
          </p:nvSpPr>
          <p:spPr>
            <a:xfrm>
              <a:off x="5775690" y="4337801"/>
              <a:ext cx="18409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30</a:t>
              </a:r>
            </a:p>
          </p:txBody>
        </p:sp>
        <p:sp>
          <p:nvSpPr>
            <p:cNvPr id="24" name="TextBox 40">
              <a:extLst>
                <a:ext uri="{FF2B5EF4-FFF2-40B4-BE49-F238E27FC236}">
                  <a16:creationId xmlns:a16="http://schemas.microsoft.com/office/drawing/2014/main" id="{50BED11E-BEE8-CA56-F2EF-CEC62860A108}"/>
                </a:ext>
              </a:extLst>
            </p:cNvPr>
            <p:cNvSpPr txBox="1"/>
            <p:nvPr/>
          </p:nvSpPr>
          <p:spPr>
            <a:xfrm>
              <a:off x="5354905" y="4903592"/>
              <a:ext cx="26825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600</a:t>
              </a:r>
            </a:p>
          </p:txBody>
        </p:sp>
        <p:sp>
          <p:nvSpPr>
            <p:cNvPr id="25" name="TextBox 41">
              <a:extLst>
                <a:ext uri="{FF2B5EF4-FFF2-40B4-BE49-F238E27FC236}">
                  <a16:creationId xmlns:a16="http://schemas.microsoft.com/office/drawing/2014/main" id="{DEDFCB6C-BF2D-93F8-044B-CD85AFC2F29A}"/>
                </a:ext>
              </a:extLst>
            </p:cNvPr>
            <p:cNvSpPr txBox="1"/>
            <p:nvPr/>
          </p:nvSpPr>
          <p:spPr>
            <a:xfrm>
              <a:off x="3207834" y="2738953"/>
              <a:ext cx="3201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Serious or Major Injury</a:t>
              </a:r>
            </a:p>
          </p:txBody>
        </p:sp>
        <p:sp>
          <p:nvSpPr>
            <p:cNvPr id="26" name="TextBox 42">
              <a:extLst>
                <a:ext uri="{FF2B5EF4-FFF2-40B4-BE49-F238E27FC236}">
                  <a16:creationId xmlns:a16="http://schemas.microsoft.com/office/drawing/2014/main" id="{49C81ACC-1161-B36B-4320-948E20904DCF}"/>
                </a:ext>
              </a:extLst>
            </p:cNvPr>
            <p:cNvSpPr txBox="1"/>
            <p:nvPr/>
          </p:nvSpPr>
          <p:spPr>
            <a:xfrm>
              <a:off x="4436535" y="35052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 b="0">
                  <a:solidFill>
                    <a:srgbClr val="092199"/>
                  </a:solidFill>
                  <a:latin typeface="+mj-lt"/>
                  <a:ea typeface="+mj-ea"/>
                  <a:cs typeface="Arial" pitchFamily="34" charset="0"/>
                </a:defRPr>
              </a:lvl1pPr>
            </a:lstStyle>
            <a:p>
              <a:pPr algn="ctr"/>
              <a:r>
                <a:rPr lang="en-US" sz="18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Minor Injury</a:t>
              </a:r>
            </a:p>
          </p:txBody>
        </p:sp>
        <p:sp>
          <p:nvSpPr>
            <p:cNvPr id="27" name="TextBox 43">
              <a:extLst>
                <a:ext uri="{FF2B5EF4-FFF2-40B4-BE49-F238E27FC236}">
                  <a16:creationId xmlns:a16="http://schemas.microsoft.com/office/drawing/2014/main" id="{27FE2174-CCAA-EE1C-FF69-5AD8EA2447D5}"/>
                </a:ext>
              </a:extLst>
            </p:cNvPr>
            <p:cNvSpPr txBox="1"/>
            <p:nvPr/>
          </p:nvSpPr>
          <p:spPr>
            <a:xfrm>
              <a:off x="1992351" y="4142957"/>
              <a:ext cx="3595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 b="0">
                  <a:solidFill>
                    <a:srgbClr val="092199"/>
                  </a:solidFill>
                  <a:latin typeface="+mj-lt"/>
                  <a:ea typeface="+mj-ea"/>
                  <a:cs typeface="Arial" pitchFamily="34" charset="0"/>
                </a:defRPr>
              </a:lvl1pPr>
            </a:lstStyle>
            <a:p>
              <a:pPr algn="ctr"/>
              <a:r>
                <a:rPr lang="en-US" sz="18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Property Damage Accident</a:t>
              </a:r>
            </a:p>
          </p:txBody>
        </p:sp>
        <p:sp>
          <p:nvSpPr>
            <p:cNvPr id="28" name="TextBox 44">
              <a:extLst>
                <a:ext uri="{FF2B5EF4-FFF2-40B4-BE49-F238E27FC236}">
                  <a16:creationId xmlns:a16="http://schemas.microsoft.com/office/drawing/2014/main" id="{2D6ACA56-771B-C583-008A-72AC8F65B8EB}"/>
                </a:ext>
              </a:extLst>
            </p:cNvPr>
            <p:cNvSpPr txBox="1"/>
            <p:nvPr/>
          </p:nvSpPr>
          <p:spPr>
            <a:xfrm>
              <a:off x="3144644" y="4794695"/>
              <a:ext cx="21050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 b="0">
                  <a:solidFill>
                    <a:srgbClr val="092199"/>
                  </a:solidFill>
                  <a:latin typeface="+mj-lt"/>
                  <a:ea typeface="+mj-ea"/>
                  <a:cs typeface="Arial" pitchFamily="34" charset="0"/>
                </a:defRPr>
              </a:lvl1pPr>
            </a:lstStyle>
            <a:p>
              <a:pPr algn="ctr"/>
              <a:r>
                <a:rPr lang="en-US" sz="18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Near-miss</a:t>
              </a:r>
            </a:p>
          </p:txBody>
        </p:sp>
        <p:cxnSp>
          <p:nvCxnSpPr>
            <p:cNvPr id="29" name="Straight Connector 46">
              <a:extLst>
                <a:ext uri="{FF2B5EF4-FFF2-40B4-BE49-F238E27FC236}">
                  <a16:creationId xmlns:a16="http://schemas.microsoft.com/office/drawing/2014/main" id="{9EF2A5B7-AAF9-3AEC-CF8D-A7AE7382AD77}"/>
                </a:ext>
              </a:extLst>
            </p:cNvPr>
            <p:cNvCxnSpPr>
              <a:stCxn id="17" idx="0"/>
            </p:cNvCxnSpPr>
            <p:nvPr/>
          </p:nvCxnSpPr>
          <p:spPr bwMode="auto">
            <a:xfrm rot="16200000" flipH="1">
              <a:off x="6422023" y="2761291"/>
              <a:ext cx="2310313" cy="176204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0" name="Straight Connector 47">
              <a:extLst>
                <a:ext uri="{FF2B5EF4-FFF2-40B4-BE49-F238E27FC236}">
                  <a16:creationId xmlns:a16="http://schemas.microsoft.com/office/drawing/2014/main" id="{071796EF-A800-4E36-ADB8-1AD8180E9D89}"/>
                </a:ext>
              </a:extLst>
            </p:cNvPr>
            <p:cNvCxnSpPr>
              <a:stCxn id="17" idx="4"/>
            </p:cNvCxnSpPr>
            <p:nvPr/>
          </p:nvCxnSpPr>
          <p:spPr bwMode="auto">
            <a:xfrm rot="5400000" flipH="1" flipV="1">
              <a:off x="8146281" y="5004191"/>
              <a:ext cx="518642" cy="10519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1" name="Straight Connector 48">
              <a:extLst>
                <a:ext uri="{FF2B5EF4-FFF2-40B4-BE49-F238E27FC236}">
                  <a16:creationId xmlns:a16="http://schemas.microsoft.com/office/drawing/2014/main" id="{927EC739-25DE-ADC2-32CC-E3C55ED8F7A8}"/>
                </a:ext>
              </a:extLst>
            </p:cNvPr>
            <p:cNvCxnSpPr/>
            <p:nvPr/>
          </p:nvCxnSpPr>
          <p:spPr bwMode="auto">
            <a:xfrm rot="5400000" flipH="1" flipV="1">
              <a:off x="7901416" y="4509124"/>
              <a:ext cx="377194" cy="10519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2" name="Straight Connector 49">
              <a:extLst>
                <a:ext uri="{FF2B5EF4-FFF2-40B4-BE49-F238E27FC236}">
                  <a16:creationId xmlns:a16="http://schemas.microsoft.com/office/drawing/2014/main" id="{4224EC85-54BB-A2C2-71D9-4702A6B33B3A}"/>
                </a:ext>
              </a:extLst>
            </p:cNvPr>
            <p:cNvCxnSpPr/>
            <p:nvPr/>
          </p:nvCxnSpPr>
          <p:spPr bwMode="auto">
            <a:xfrm rot="5400000" flipH="1" flipV="1">
              <a:off x="7527779" y="3896183"/>
              <a:ext cx="282895" cy="10519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3" name="Straight Connector 50">
              <a:extLst>
                <a:ext uri="{FF2B5EF4-FFF2-40B4-BE49-F238E27FC236}">
                  <a16:creationId xmlns:a16="http://schemas.microsoft.com/office/drawing/2014/main" id="{7158E6EA-867D-0EBA-A289-68773201D8BC}"/>
                </a:ext>
              </a:extLst>
            </p:cNvPr>
            <p:cNvCxnSpPr/>
            <p:nvPr/>
          </p:nvCxnSpPr>
          <p:spPr bwMode="auto">
            <a:xfrm rot="5400000" flipH="1" flipV="1">
              <a:off x="7204016" y="3333117"/>
              <a:ext cx="141448" cy="5259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34" name="TextBox 45">
            <a:extLst>
              <a:ext uri="{FF2B5EF4-FFF2-40B4-BE49-F238E27FC236}">
                <a16:creationId xmlns:a16="http://schemas.microsoft.com/office/drawing/2014/main" id="{D7E913EB-3F10-F578-C41C-DE644D36D49D}"/>
              </a:ext>
            </a:extLst>
          </p:cNvPr>
          <p:cNvSpPr txBox="1"/>
          <p:nvPr/>
        </p:nvSpPr>
        <p:spPr>
          <a:xfrm>
            <a:off x="4305726" y="5395960"/>
            <a:ext cx="3833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Actions must be taken at this level</a:t>
            </a:r>
          </a:p>
        </p:txBody>
      </p:sp>
      <p:cxnSp>
        <p:nvCxnSpPr>
          <p:cNvPr id="35" name="Straight Arrow Connector 51">
            <a:extLst>
              <a:ext uri="{FF2B5EF4-FFF2-40B4-BE49-F238E27FC236}">
                <a16:creationId xmlns:a16="http://schemas.microsoft.com/office/drawing/2014/main" id="{85FD7F14-9DDC-6E4F-3CB9-C30276AE7850}"/>
              </a:ext>
            </a:extLst>
          </p:cNvPr>
          <p:cNvCxnSpPr>
            <a:cxnSpLocks/>
            <a:stCxn id="34" idx="3"/>
          </p:cNvCxnSpPr>
          <p:nvPr/>
        </p:nvCxnSpPr>
        <p:spPr bwMode="auto">
          <a:xfrm flipV="1">
            <a:off x="8138915" y="4575008"/>
            <a:ext cx="1047969" cy="100561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8" name="TextBox 26">
            <a:extLst>
              <a:ext uri="{FF2B5EF4-FFF2-40B4-BE49-F238E27FC236}">
                <a16:creationId xmlns:a16="http://schemas.microsoft.com/office/drawing/2014/main" id="{F375DC2B-87D3-BB90-A81C-7D6B1ABBEC80}"/>
              </a:ext>
            </a:extLst>
          </p:cNvPr>
          <p:cNvSpPr txBox="1"/>
          <p:nvPr/>
        </p:nvSpPr>
        <p:spPr>
          <a:xfrm>
            <a:off x="76123" y="5649063"/>
            <a:ext cx="357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Near-misses are warnings </a:t>
            </a:r>
          </a:p>
        </p:txBody>
      </p:sp>
    </p:spTree>
    <p:extLst>
      <p:ext uri="{BB962C8B-B14F-4D97-AF65-F5344CB8AC3E}">
        <p14:creationId xmlns:p14="http://schemas.microsoft.com/office/powerpoint/2010/main" val="343209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Incident Management Procedure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94E531-EEFE-E542-D0DE-E4E5CA0237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741" t="19677" r="39514" b="7367"/>
          <a:stretch/>
        </p:blipFill>
        <p:spPr>
          <a:xfrm>
            <a:off x="7407297" y="1426000"/>
            <a:ext cx="3243159" cy="45549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7F9480F-5573-0538-D807-5932DAAE996A}"/>
              </a:ext>
            </a:extLst>
          </p:cNvPr>
          <p:cNvSpPr txBox="1"/>
          <p:nvPr/>
        </p:nvSpPr>
        <p:spPr>
          <a:xfrm>
            <a:off x="241649" y="2441402"/>
            <a:ext cx="69222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Safety Incident: an unintended event or situation that has non-negligible, negative consequences or potential consequences from the point of view of Safety. The term Safety Incident covers Radiological Events, Deviations, Unsafe Situations, Near Misses</a:t>
            </a:r>
          </a:p>
          <a:p>
            <a:r>
              <a:rPr lang="en-GB" dirty="0"/>
              <a:t>and Accidents, including Commuting Accidents.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BA887D-1A32-AB69-6A78-01C1ECD66FE2}"/>
              </a:ext>
            </a:extLst>
          </p:cNvPr>
          <p:cNvSpPr txBox="1"/>
          <p:nvPr/>
        </p:nvSpPr>
        <p:spPr>
          <a:xfrm>
            <a:off x="241650" y="4123313"/>
            <a:ext cx="6093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Any safety Incident shall: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10289E-37D9-7C04-5CF1-4FCD2350BC82}"/>
              </a:ext>
            </a:extLst>
          </p:cNvPr>
          <p:cNvSpPr txBox="1"/>
          <p:nvPr/>
        </p:nvSpPr>
        <p:spPr>
          <a:xfrm>
            <a:off x="777518" y="4616187"/>
            <a:ext cx="63863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promptly be notified to the appropriate CERN services if immediate action is required, in particular the FRS +41 22 744 44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9EC5E5-FBA2-32E9-E458-DDB11FD5EDA4}"/>
              </a:ext>
            </a:extLst>
          </p:cNvPr>
          <p:cNvSpPr txBox="1"/>
          <p:nvPr/>
        </p:nvSpPr>
        <p:spPr>
          <a:xfrm>
            <a:off x="777518" y="5497103"/>
            <a:ext cx="6093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be reported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9FA90C2-55A3-6D28-6371-372C12E8DBAE}"/>
              </a:ext>
            </a:extLst>
          </p:cNvPr>
          <p:cNvSpPr txBox="1"/>
          <p:nvPr/>
        </p:nvSpPr>
        <p:spPr>
          <a:xfrm>
            <a:off x="241650" y="1591569"/>
            <a:ext cx="69222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Safety Regulation </a:t>
            </a:r>
            <a:r>
              <a:rPr lang="en-GB" b="1" dirty="0">
                <a:hlinkClick r:id="rId4"/>
              </a:rPr>
              <a:t>SR-SIM</a:t>
            </a:r>
            <a:r>
              <a:rPr lang="en-GB" b="1" dirty="0"/>
              <a:t> “Responsibilities in matters of safety incident management at CERN”</a:t>
            </a:r>
          </a:p>
        </p:txBody>
      </p:sp>
    </p:spTree>
    <p:extLst>
      <p:ext uri="{BB962C8B-B14F-4D97-AF65-F5344CB8AC3E}">
        <p14:creationId xmlns:p14="http://schemas.microsoft.com/office/powerpoint/2010/main" val="64447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0" grpId="0"/>
      <p:bldP spid="41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Reporting of safety incidents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9EC5E5-FBA2-32E9-E458-DDB11FD5EDA4}"/>
              </a:ext>
            </a:extLst>
          </p:cNvPr>
          <p:cNvSpPr txBox="1"/>
          <p:nvPr/>
        </p:nvSpPr>
        <p:spPr>
          <a:xfrm>
            <a:off x="95418" y="4328753"/>
            <a:ext cx="43726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Call-out reports (Fire and Rescue &amp; Medical Services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562E5E-790C-82AD-0F6C-372301794365}"/>
              </a:ext>
            </a:extLst>
          </p:cNvPr>
          <p:cNvSpPr txBox="1"/>
          <p:nvPr/>
        </p:nvSpPr>
        <p:spPr>
          <a:xfrm>
            <a:off x="526340" y="3132975"/>
            <a:ext cx="4518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Electronic form for the application of the SR-SIM – available for all persons with a CERN account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E0D14A-E0BC-A87D-DA90-87AFCA0DB1FF}"/>
              </a:ext>
            </a:extLst>
          </p:cNvPr>
          <p:cNvGrpSpPr/>
          <p:nvPr/>
        </p:nvGrpSpPr>
        <p:grpSpPr>
          <a:xfrm>
            <a:off x="95418" y="1326958"/>
            <a:ext cx="12001164" cy="3463490"/>
            <a:chOff x="95418" y="1326958"/>
            <a:chExt cx="12001164" cy="346349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B10289E-37D9-7C04-5CF1-4FCD2350BC82}"/>
                </a:ext>
              </a:extLst>
            </p:cNvPr>
            <p:cNvSpPr txBox="1"/>
            <p:nvPr/>
          </p:nvSpPr>
          <p:spPr>
            <a:xfrm>
              <a:off x="95418" y="1326958"/>
              <a:ext cx="638637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>
                  <a:hlinkClick r:id="rId3"/>
                </a:rPr>
                <a:t>Incident declaration form</a:t>
              </a:r>
              <a:endParaRPr lang="en-GB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CA422CF-22BC-FDB6-6B84-9E2A99BE28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486" t="10614" r="28893" b="8916"/>
            <a:stretch/>
          </p:blipFill>
          <p:spPr>
            <a:xfrm>
              <a:off x="5045236" y="1472647"/>
              <a:ext cx="7051346" cy="331780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63500"/>
            </a:effectLst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682605E-799C-F6CA-1971-7D4C48A1C2C0}"/>
                </a:ext>
              </a:extLst>
            </p:cNvPr>
            <p:cNvGrpSpPr/>
            <p:nvPr/>
          </p:nvGrpSpPr>
          <p:grpSpPr>
            <a:xfrm>
              <a:off x="526339" y="1777577"/>
              <a:ext cx="4529062" cy="1200329"/>
              <a:chOff x="526339" y="1777577"/>
              <a:chExt cx="4529062" cy="120032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EA99874-4DC7-9684-DB3C-A69C75C36D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72734" t="46230" r="3853" b="38947"/>
              <a:stretch/>
            </p:blipFill>
            <p:spPr>
              <a:xfrm>
                <a:off x="526339" y="1777577"/>
                <a:ext cx="4529062" cy="120032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63500"/>
              </a:effectLst>
            </p:spPr>
          </p:pic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7B583853-9CAA-0BDE-E9B1-A6B9B69BEF07}"/>
                  </a:ext>
                </a:extLst>
              </p:cNvPr>
              <p:cNvSpPr/>
              <p:nvPr/>
            </p:nvSpPr>
            <p:spPr>
              <a:xfrm>
                <a:off x="592057" y="2645943"/>
                <a:ext cx="1361733" cy="262799"/>
              </a:xfrm>
              <a:prstGeom prst="roundRect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B417F753-B2A9-CF6B-0605-FBF376FDB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84" y="5143971"/>
            <a:ext cx="481109" cy="5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F12E20-4ABB-2F4E-B236-8A2F56FC3ED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154" t="58596" r="56080" b="32826"/>
          <a:stretch/>
        </p:blipFill>
        <p:spPr>
          <a:xfrm>
            <a:off x="913125" y="5104339"/>
            <a:ext cx="5233877" cy="7587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7B4B4C-DC8E-C885-DB19-0393D413C76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6123" t="34382" r="22519" b="53254"/>
          <a:stretch/>
        </p:blipFill>
        <p:spPr>
          <a:xfrm>
            <a:off x="6739468" y="5168226"/>
            <a:ext cx="5042430" cy="63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9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Reporting of safety incidents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F3BAB1-A3CF-B3D1-75CB-AD532A883D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2" t="33908" r="9653" b="13005"/>
          <a:stretch/>
        </p:blipFill>
        <p:spPr>
          <a:xfrm>
            <a:off x="265286" y="2090207"/>
            <a:ext cx="11661428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4D834C1-8A78-3173-3B06-8D9F81C8AF53}"/>
              </a:ext>
            </a:extLst>
          </p:cNvPr>
          <p:cNvSpPr txBox="1"/>
          <p:nvPr/>
        </p:nvSpPr>
        <p:spPr>
          <a:xfrm>
            <a:off x="265285" y="1577088"/>
            <a:ext cx="98354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Compilation of the safety incidents by the HSE Safety Incident Service in a spreadsheet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4C7890-84C4-6D56-DFBF-7F31F54997B2}"/>
              </a:ext>
            </a:extLst>
          </p:cNvPr>
          <p:cNvSpPr txBox="1"/>
          <p:nvPr/>
        </p:nvSpPr>
        <p:spPr>
          <a:xfrm>
            <a:off x="265285" y="5164225"/>
            <a:ext cx="116614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Distributed:</a:t>
            </a:r>
          </a:p>
          <a:p>
            <a:pPr lvl="1"/>
            <a:r>
              <a:rPr lang="en-GB" dirty="0"/>
              <a:t>- Weekly within Departments &amp; Large Experiments (DSO / LEXGLIMOS) for action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273BD0-E690-F9B1-6BAA-BA34D56141C4}"/>
              </a:ext>
            </a:extLst>
          </p:cNvPr>
          <p:cNvSpPr txBox="1"/>
          <p:nvPr/>
        </p:nvSpPr>
        <p:spPr>
          <a:xfrm>
            <a:off x="265285" y="5692329"/>
            <a:ext cx="116614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/>
              <a:t>- Monthly to TSOs &amp; EROs for information </a:t>
            </a:r>
          </a:p>
        </p:txBody>
      </p:sp>
    </p:spTree>
    <p:extLst>
      <p:ext uri="{BB962C8B-B14F-4D97-AF65-F5344CB8AC3E}">
        <p14:creationId xmlns:p14="http://schemas.microsoft.com/office/powerpoint/2010/main" val="167652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Analysis safety incidents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D834C1-8A78-3173-3B06-8D9F81C8AF53}"/>
              </a:ext>
            </a:extLst>
          </p:cNvPr>
          <p:cNvSpPr txBox="1"/>
          <p:nvPr/>
        </p:nvSpPr>
        <p:spPr>
          <a:xfrm>
            <a:off x="265286" y="1577088"/>
            <a:ext cx="71769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HSE On-Call accident service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F768D5A-AAD4-1432-C17C-A3AD235DE931}"/>
              </a:ext>
            </a:extLst>
          </p:cNvPr>
          <p:cNvGrpSpPr/>
          <p:nvPr/>
        </p:nvGrpSpPr>
        <p:grpSpPr>
          <a:xfrm>
            <a:off x="4221731" y="3801664"/>
            <a:ext cx="1643063" cy="1376097"/>
            <a:chOff x="3749127" y="4405412"/>
            <a:chExt cx="1643063" cy="1376097"/>
          </a:xfrm>
        </p:grpSpPr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DFAD79ED-C04D-8501-F25E-589A2CFBE9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9127" y="5505284"/>
              <a:ext cx="1643063" cy="276225"/>
            </a:xfrm>
            <a:prstGeom prst="rect">
              <a:avLst/>
            </a:prstGeom>
            <a:ln w="19050"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buFontTx/>
                <a:buNone/>
                <a:defRPr sz="1200"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r>
                <a:rPr lang="en-GB" dirty="0"/>
                <a:t>Carine Pividori</a:t>
              </a:r>
            </a:p>
          </p:txBody>
        </p:sp>
        <p:pic>
          <p:nvPicPr>
            <p:cNvPr id="18" name="Picture 28" descr="ScreenHunter_09 Sep. 15 15.27.gif">
              <a:extLst>
                <a:ext uri="{FF2B5EF4-FFF2-40B4-BE49-F238E27FC236}">
                  <a16:creationId xmlns:a16="http://schemas.microsoft.com/office/drawing/2014/main" id="{0F499B4B-AEDE-6D0A-13C2-79F5BAF53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16217" y="4405412"/>
              <a:ext cx="857976" cy="1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461EA7-9173-8C50-3F16-36C024BC317E}"/>
              </a:ext>
            </a:extLst>
          </p:cNvPr>
          <p:cNvGrpSpPr/>
          <p:nvPr/>
        </p:nvGrpSpPr>
        <p:grpSpPr>
          <a:xfrm>
            <a:off x="1547333" y="3810755"/>
            <a:ext cx="1643049" cy="1355736"/>
            <a:chOff x="601714" y="4378883"/>
            <a:chExt cx="1643049" cy="135573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F86B969-E453-1E23-38BB-1CC08D4F4C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634" t="33711" r="37700" b="41279"/>
            <a:stretch/>
          </p:blipFill>
          <p:spPr>
            <a:xfrm>
              <a:off x="988489" y="4378883"/>
              <a:ext cx="875085" cy="1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D776DE0-EA2B-057D-24D8-F53191E54C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714" y="5457620"/>
              <a:ext cx="1643049" cy="276999"/>
            </a:xfrm>
            <a:prstGeom prst="rect">
              <a:avLst/>
            </a:prstGeom>
            <a:ln w="19050"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buFontTx/>
                <a:buNone/>
                <a:defRPr sz="1200"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r>
                <a:rPr lang="en-GB" dirty="0"/>
                <a:t>Igor </a:t>
              </a:r>
              <a:r>
                <a:rPr lang="en-GB" dirty="0" err="1"/>
                <a:t>Neuhold</a:t>
              </a:r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D62BE68-F6B7-92AB-BF8E-59259A24FA55}"/>
              </a:ext>
            </a:extLst>
          </p:cNvPr>
          <p:cNvGrpSpPr/>
          <p:nvPr/>
        </p:nvGrpSpPr>
        <p:grpSpPr>
          <a:xfrm>
            <a:off x="187814" y="2151583"/>
            <a:ext cx="1643049" cy="1415916"/>
            <a:chOff x="4571975" y="1140813"/>
            <a:chExt cx="1643049" cy="1415916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088B560-A3D9-EF63-2270-C870A4C90D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9656" t="33601" r="37688" b="41261"/>
            <a:stretch/>
          </p:blipFill>
          <p:spPr>
            <a:xfrm>
              <a:off x="4958500" y="1140813"/>
              <a:ext cx="870000" cy="1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307C2ECA-2EC8-D4F0-E824-0FBC49922A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1975" y="2279730"/>
              <a:ext cx="1643049" cy="276999"/>
            </a:xfrm>
            <a:prstGeom prst="rect">
              <a:avLst/>
            </a:prstGeom>
            <a:ln w="19050"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buFontTx/>
                <a:buNone/>
                <a:defRPr sz="1200"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r>
                <a:rPr lang="en-GB" dirty="0"/>
                <a:t>Marco Andreini</a:t>
              </a:r>
            </a:p>
          </p:txBody>
        </p:sp>
      </p:grpSp>
      <p:grpSp>
        <p:nvGrpSpPr>
          <p:cNvPr id="34" name="Groupe 49">
            <a:extLst>
              <a:ext uri="{FF2B5EF4-FFF2-40B4-BE49-F238E27FC236}">
                <a16:creationId xmlns:a16="http://schemas.microsoft.com/office/drawing/2014/main" id="{C4A64EE4-584B-5B0E-EC35-E0BB576FDAFB}"/>
              </a:ext>
            </a:extLst>
          </p:cNvPr>
          <p:cNvGrpSpPr/>
          <p:nvPr/>
        </p:nvGrpSpPr>
        <p:grpSpPr>
          <a:xfrm>
            <a:off x="2837461" y="2151582"/>
            <a:ext cx="1643063" cy="1404956"/>
            <a:chOff x="9140127" y="1133680"/>
            <a:chExt cx="1643063" cy="1404956"/>
          </a:xfrm>
        </p:grpSpPr>
        <p:pic>
          <p:nvPicPr>
            <p:cNvPr id="35" name="Image 48">
              <a:extLst>
                <a:ext uri="{FF2B5EF4-FFF2-40B4-BE49-F238E27FC236}">
                  <a16:creationId xmlns:a16="http://schemas.microsoft.com/office/drawing/2014/main" id="{85675EB7-41C9-8E2F-86E5-746374DE2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947" y="1133680"/>
              <a:ext cx="865425" cy="1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6" name="TextBox 18">
              <a:extLst>
                <a:ext uri="{FF2B5EF4-FFF2-40B4-BE49-F238E27FC236}">
                  <a16:creationId xmlns:a16="http://schemas.microsoft.com/office/drawing/2014/main" id="{EDB58919-4DA5-F78F-0BB9-24F6B325C5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40127" y="2261637"/>
              <a:ext cx="1643063" cy="276999"/>
            </a:xfrm>
            <a:prstGeom prst="rect">
              <a:avLst/>
            </a:prstGeom>
            <a:ln w="19050"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buFontTx/>
                <a:buNone/>
                <a:defRPr sz="1200"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r>
                <a:rPr lang="en-GB" altLang="en-US" dirty="0"/>
                <a:t>Joshua Hope</a:t>
              </a:r>
            </a:p>
          </p:txBody>
        </p:sp>
      </p:grpSp>
      <p:sp>
        <p:nvSpPr>
          <p:cNvPr id="37" name="TextBox 18">
            <a:extLst>
              <a:ext uri="{FF2B5EF4-FFF2-40B4-BE49-F238E27FC236}">
                <a16:creationId xmlns:a16="http://schemas.microsoft.com/office/drawing/2014/main" id="{B5814461-348A-D561-CD4F-AE8E1C74C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1884" y="3285577"/>
            <a:ext cx="1643063" cy="276999"/>
          </a:xfrm>
          <a:prstGeom prst="rect">
            <a:avLst/>
          </a:prstGeom>
          <a:ln w="190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txBody>
          <a:bodyPr>
            <a:spAutoFit/>
          </a:bodyPr>
          <a:lstStyle>
            <a:defPPr>
              <a:defRPr lang="en-US"/>
            </a:defPPr>
            <a:lvl1pPr algn="ctr">
              <a:buFontTx/>
              <a:buNone/>
              <a:defRPr sz="1200"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en-GB" altLang="en-US" dirty="0" err="1"/>
              <a:t>Ludovic</a:t>
            </a:r>
            <a:r>
              <a:rPr lang="en-GB" altLang="en-US" dirty="0"/>
              <a:t> Dubois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A92F26-7C0A-E1ED-BE03-BC5BFE009381}"/>
              </a:ext>
            </a:extLst>
          </p:cNvPr>
          <p:cNvGrpSpPr/>
          <p:nvPr/>
        </p:nvGrpSpPr>
        <p:grpSpPr>
          <a:xfrm>
            <a:off x="4151834" y="2151582"/>
            <a:ext cx="1643049" cy="1400550"/>
            <a:chOff x="8622282" y="2918653"/>
            <a:chExt cx="1643049" cy="1400550"/>
          </a:xfrm>
        </p:grpSpPr>
        <p:sp>
          <p:nvSpPr>
            <p:cNvPr id="38" name="TextBox 23">
              <a:extLst>
                <a:ext uri="{FF2B5EF4-FFF2-40B4-BE49-F238E27FC236}">
                  <a16:creationId xmlns:a16="http://schemas.microsoft.com/office/drawing/2014/main" id="{A60DE17F-C138-53C6-16FB-9038ABE881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22282" y="4042204"/>
              <a:ext cx="1643049" cy="276999"/>
            </a:xfrm>
            <a:prstGeom prst="rect">
              <a:avLst/>
            </a:prstGeom>
            <a:ln w="19050"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buFontTx/>
                <a:buNone/>
                <a:defRPr sz="1200"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r>
                <a:rPr lang="en-GB" dirty="0"/>
                <a:t>Mathieu </a:t>
              </a:r>
              <a:r>
                <a:rPr lang="en-GB" dirty="0" err="1"/>
                <a:t>Lemetayer</a:t>
              </a:r>
              <a:endParaRPr lang="en-GB" dirty="0"/>
            </a:p>
          </p:txBody>
        </p:sp>
        <p:pic>
          <p:nvPicPr>
            <p:cNvPr id="39" name="Image 22">
              <a:extLst>
                <a:ext uri="{FF2B5EF4-FFF2-40B4-BE49-F238E27FC236}">
                  <a16:creationId xmlns:a16="http://schemas.microsoft.com/office/drawing/2014/main" id="{F9740E81-23EE-DFAB-776C-E33A44322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9306" y="2918653"/>
              <a:ext cx="877725" cy="1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652BCAD-46CE-0668-DE51-F3B52E52062A}"/>
              </a:ext>
            </a:extLst>
          </p:cNvPr>
          <p:cNvGrpSpPr/>
          <p:nvPr/>
        </p:nvGrpSpPr>
        <p:grpSpPr>
          <a:xfrm>
            <a:off x="155349" y="3800404"/>
            <a:ext cx="1643049" cy="1378328"/>
            <a:chOff x="10194541" y="2924104"/>
            <a:chExt cx="1643049" cy="1378328"/>
          </a:xfrm>
        </p:grpSpPr>
        <p:pic>
          <p:nvPicPr>
            <p:cNvPr id="40" name="Image 24">
              <a:extLst>
                <a:ext uri="{FF2B5EF4-FFF2-40B4-BE49-F238E27FC236}">
                  <a16:creationId xmlns:a16="http://schemas.microsoft.com/office/drawing/2014/main" id="{4075BF06-0EEE-63E5-DFF8-C8384FE3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1567" y="2924104"/>
              <a:ext cx="868998" cy="1080000"/>
            </a:xfrm>
            <a:prstGeom prst="rect">
              <a:avLst/>
            </a:prstGeom>
          </p:spPr>
        </p:pic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D5D59BAD-BE78-EAF2-B49B-9CCFD25984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94541" y="4025433"/>
              <a:ext cx="1643049" cy="276999"/>
            </a:xfrm>
            <a:prstGeom prst="rect">
              <a:avLst/>
            </a:prstGeom>
            <a:ln w="19050"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buFontTx/>
                <a:buNone/>
                <a:defRPr sz="1200"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r>
                <a:rPr lang="en-GB" dirty="0"/>
                <a:t>James Loughlin</a:t>
              </a:r>
            </a:p>
          </p:txBody>
        </p:sp>
      </p:grpSp>
      <p:pic>
        <p:nvPicPr>
          <p:cNvPr id="42" name="Image 26">
            <a:extLst>
              <a:ext uri="{FF2B5EF4-FFF2-40B4-BE49-F238E27FC236}">
                <a16:creationId xmlns:a16="http://schemas.microsoft.com/office/drawing/2014/main" id="{9C4A7FA1-9365-C0FA-397D-B22BAD9462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216" y="2151583"/>
            <a:ext cx="878400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B924CD17-9215-E1DD-12CF-241EF32C5B23}"/>
              </a:ext>
            </a:extLst>
          </p:cNvPr>
          <p:cNvGrpSpPr/>
          <p:nvPr/>
        </p:nvGrpSpPr>
        <p:grpSpPr>
          <a:xfrm>
            <a:off x="2889641" y="3814109"/>
            <a:ext cx="1643063" cy="1364040"/>
            <a:chOff x="3715444" y="2486086"/>
            <a:chExt cx="1643063" cy="1364040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747C60F8-7452-68BD-63AE-D437EFDA1B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43428" t="32581" r="43517" b="25780"/>
            <a:stretch/>
          </p:blipFill>
          <p:spPr>
            <a:xfrm>
              <a:off x="4114809" y="2486086"/>
              <a:ext cx="808875" cy="1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4" name="TextBox 18">
              <a:extLst>
                <a:ext uri="{FF2B5EF4-FFF2-40B4-BE49-F238E27FC236}">
                  <a16:creationId xmlns:a16="http://schemas.microsoft.com/office/drawing/2014/main" id="{AAAB1788-4E69-9B37-9A29-6873B00AD0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5444" y="3573127"/>
              <a:ext cx="1643063" cy="276999"/>
            </a:xfrm>
            <a:prstGeom prst="rect">
              <a:avLst/>
            </a:prstGeom>
            <a:ln w="19050"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buFontTx/>
                <a:buNone/>
                <a:defRPr sz="1200"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r>
                <a:rPr lang="en-GB" altLang="en-US" dirty="0"/>
                <a:t>Darko Perovic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8A04B824-2C91-1904-4752-F62EE38EE4B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2095" t="19393" r="29635" b="12041"/>
          <a:stretch/>
        </p:blipFill>
        <p:spPr>
          <a:xfrm>
            <a:off x="6015209" y="1316697"/>
            <a:ext cx="5988977" cy="449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4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Analysis safety incidents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D834C1-8A78-3173-3B06-8D9F81C8AF53}"/>
              </a:ext>
            </a:extLst>
          </p:cNvPr>
          <p:cNvSpPr txBox="1"/>
          <p:nvPr/>
        </p:nvSpPr>
        <p:spPr>
          <a:xfrm>
            <a:off x="267404" y="1826812"/>
            <a:ext cx="56380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The analysis of a safety incident is the responsibility of the DSO in the Departments or the LEXGLIMOS in the Large Experiments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DEF870-FDAF-9DAA-1771-1B4FA512F7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21" t="34074" r="57656" b="8692"/>
          <a:stretch/>
        </p:blipFill>
        <p:spPr>
          <a:xfrm>
            <a:off x="6286500" y="1522089"/>
            <a:ext cx="4686300" cy="418582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3AA3508-F61C-4962-8599-823956D0E845}"/>
              </a:ext>
            </a:extLst>
          </p:cNvPr>
          <p:cNvSpPr txBox="1"/>
          <p:nvPr/>
        </p:nvSpPr>
        <p:spPr>
          <a:xfrm>
            <a:off x="265286" y="3520752"/>
            <a:ext cx="56402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The safety regulation SR-SIM defines that incidents shall give rise to a more or less in-depth analysis, according to the level of classification of the incident concerned (Minor, Serious, Major).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2E4B558-88AB-9480-ABAC-C60290FD3D36}"/>
              </a:ext>
            </a:extLst>
          </p:cNvPr>
          <p:cNvSpPr/>
          <p:nvPr/>
        </p:nvSpPr>
        <p:spPr>
          <a:xfrm>
            <a:off x="7397750" y="1522088"/>
            <a:ext cx="990600" cy="304723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C75A77-54D1-9FDE-C5CB-837BA8C5196A}"/>
              </a:ext>
            </a:extLst>
          </p:cNvPr>
          <p:cNvCxnSpPr>
            <a:cxnSpLocks/>
            <a:stCxn id="21" idx="3"/>
            <a:endCxn id="3" idx="1"/>
          </p:cNvCxnSpPr>
          <p:nvPr/>
        </p:nvCxnSpPr>
        <p:spPr bwMode="auto">
          <a:xfrm flipV="1">
            <a:off x="5905500" y="1674450"/>
            <a:ext cx="1492250" cy="614027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9EAC77D-96E6-D10B-16E0-5F961761E45A}"/>
              </a:ext>
            </a:extLst>
          </p:cNvPr>
          <p:cNvSpPr/>
          <p:nvPr/>
        </p:nvSpPr>
        <p:spPr>
          <a:xfrm>
            <a:off x="10128250" y="1467243"/>
            <a:ext cx="609600" cy="254401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29C7F45-A892-3CE8-CDFB-5E002AB64B86}"/>
              </a:ext>
            </a:extLst>
          </p:cNvPr>
          <p:cNvCxnSpPr>
            <a:cxnSpLocks/>
            <a:stCxn id="46" idx="3"/>
            <a:endCxn id="12" idx="1"/>
          </p:cNvCxnSpPr>
          <p:nvPr/>
        </p:nvCxnSpPr>
        <p:spPr bwMode="auto">
          <a:xfrm flipV="1">
            <a:off x="5905500" y="1594444"/>
            <a:ext cx="4222750" cy="2526473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8501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46" grpId="0"/>
      <p:bldP spid="3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Analysis safety incidents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D834C1-8A78-3173-3B06-8D9F81C8AF53}"/>
              </a:ext>
            </a:extLst>
          </p:cNvPr>
          <p:cNvSpPr txBox="1"/>
          <p:nvPr/>
        </p:nvSpPr>
        <p:spPr>
          <a:xfrm>
            <a:off x="265286" y="1577088"/>
            <a:ext cx="51830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The competent DSO or LEXGLIMOS records in writing the analysis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225C40F-4000-A3DD-350E-9FAC7194173E}"/>
              </a:ext>
            </a:extLst>
          </p:cNvPr>
          <p:cNvGrpSpPr/>
          <p:nvPr/>
        </p:nvGrpSpPr>
        <p:grpSpPr>
          <a:xfrm>
            <a:off x="695752" y="2259276"/>
            <a:ext cx="1244420" cy="510766"/>
            <a:chOff x="695752" y="2259276"/>
            <a:chExt cx="1244420" cy="510766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5E774EC2-7F0A-A116-14ED-1961D0C08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9063" y="2259276"/>
              <a:ext cx="481109" cy="510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Dodecagon 28">
              <a:extLst>
                <a:ext uri="{FF2B5EF4-FFF2-40B4-BE49-F238E27FC236}">
                  <a16:creationId xmlns:a16="http://schemas.microsoft.com/office/drawing/2014/main" id="{E362CC37-7FE1-F699-E0FB-F6E2DF2D040D}"/>
                </a:ext>
              </a:extLst>
            </p:cNvPr>
            <p:cNvSpPr/>
            <p:nvPr/>
          </p:nvSpPr>
          <p:spPr>
            <a:xfrm>
              <a:off x="695752" y="2294634"/>
              <a:ext cx="481109" cy="440050"/>
            </a:xfrm>
            <a:prstGeom prst="dodec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GB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16B3A16-1972-81D8-DEF1-5DE27DABA93C}"/>
              </a:ext>
            </a:extLst>
          </p:cNvPr>
          <p:cNvGrpSpPr/>
          <p:nvPr/>
        </p:nvGrpSpPr>
        <p:grpSpPr>
          <a:xfrm>
            <a:off x="359181" y="2902651"/>
            <a:ext cx="6015020" cy="3037142"/>
            <a:chOff x="359181" y="2902651"/>
            <a:chExt cx="6015020" cy="303714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6CD9C1C-A971-40E8-420E-5156DD5A5F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614" t="20388" r="22396" b="4462"/>
            <a:stretch/>
          </p:blipFill>
          <p:spPr>
            <a:xfrm>
              <a:off x="934063" y="2902651"/>
              <a:ext cx="4485099" cy="252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63500"/>
            </a:effectLst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CA526FB-0865-9793-8699-3CD7B09CF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2291" t="20139" r="22448" b="4835"/>
            <a:stretch/>
          </p:blipFill>
          <p:spPr>
            <a:xfrm>
              <a:off x="1940172" y="3419793"/>
              <a:ext cx="4434029" cy="252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63500"/>
            </a:effectLst>
          </p:spPr>
        </p:pic>
        <p:sp>
          <p:nvSpPr>
            <p:cNvPr id="52" name="Dodecagon 51">
              <a:extLst>
                <a:ext uri="{FF2B5EF4-FFF2-40B4-BE49-F238E27FC236}">
                  <a16:creationId xmlns:a16="http://schemas.microsoft.com/office/drawing/2014/main" id="{0CF8CEA1-56B1-ABB0-38B3-297EAADFC669}"/>
                </a:ext>
              </a:extLst>
            </p:cNvPr>
            <p:cNvSpPr/>
            <p:nvPr/>
          </p:nvSpPr>
          <p:spPr>
            <a:xfrm>
              <a:off x="359181" y="3078426"/>
              <a:ext cx="481109" cy="440050"/>
            </a:xfrm>
            <a:prstGeom prst="dodec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GB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EA0A03F-0CE5-27F9-0A91-A2B6611268DD}"/>
              </a:ext>
            </a:extLst>
          </p:cNvPr>
          <p:cNvGrpSpPr/>
          <p:nvPr/>
        </p:nvGrpSpPr>
        <p:grpSpPr>
          <a:xfrm>
            <a:off x="5780659" y="1343782"/>
            <a:ext cx="6337955" cy="4600574"/>
            <a:chOff x="5780659" y="1343782"/>
            <a:chExt cx="6337955" cy="460057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75AFE48-A8CA-D184-DBEC-E0E51B00D5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5417" t="20139" r="35833" b="29662"/>
            <a:stretch/>
          </p:blipFill>
          <p:spPr>
            <a:xfrm>
              <a:off x="6345064" y="1343782"/>
              <a:ext cx="5198668" cy="379971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63500"/>
            </a:effectLst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FE06700-FF18-942A-5BA8-E2C4DD380B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2291" t="20885" r="22708" b="6950"/>
            <a:stretch/>
          </p:blipFill>
          <p:spPr>
            <a:xfrm>
              <a:off x="8187775" y="3785373"/>
              <a:ext cx="3930839" cy="2158983"/>
            </a:xfrm>
            <a:prstGeom prst="rect">
              <a:avLst/>
            </a:prstGeom>
          </p:spPr>
        </p:pic>
        <p:sp>
          <p:nvSpPr>
            <p:cNvPr id="53" name="Dodecagon 52">
              <a:extLst>
                <a:ext uri="{FF2B5EF4-FFF2-40B4-BE49-F238E27FC236}">
                  <a16:creationId xmlns:a16="http://schemas.microsoft.com/office/drawing/2014/main" id="{47388A82-1264-373D-F9CB-B7F253BE2F72}"/>
                </a:ext>
              </a:extLst>
            </p:cNvPr>
            <p:cNvSpPr/>
            <p:nvPr/>
          </p:nvSpPr>
          <p:spPr>
            <a:xfrm>
              <a:off x="5780659" y="1517003"/>
              <a:ext cx="481109" cy="440050"/>
            </a:xfrm>
            <a:prstGeom prst="dodec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5406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Analysis safety incidents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20CF-B333-B140-A116-33B3530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15F7C-2B8F-FD40-94A2-663AD201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2753314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D834C1-8A78-3173-3B06-8D9F81C8AF53}"/>
              </a:ext>
            </a:extLst>
          </p:cNvPr>
          <p:cNvSpPr txBox="1"/>
          <p:nvPr/>
        </p:nvSpPr>
        <p:spPr>
          <a:xfrm>
            <a:off x="284336" y="1735838"/>
            <a:ext cx="6853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The action plan to be followed is defined in concertation with the people in charge of its implementation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B1E5A9C-AD64-5A39-4AE0-CFB933EE395D}"/>
              </a:ext>
            </a:extLst>
          </p:cNvPr>
          <p:cNvGrpSpPr/>
          <p:nvPr/>
        </p:nvGrpSpPr>
        <p:grpSpPr>
          <a:xfrm>
            <a:off x="589551" y="2059004"/>
            <a:ext cx="10757899" cy="2631576"/>
            <a:chOff x="589551" y="2059004"/>
            <a:chExt cx="10757899" cy="263157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7B164BB-E6DE-F9D2-6AF1-E637E9C962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355" t="68165" r="27083" b="11678"/>
            <a:stretch/>
          </p:blipFill>
          <p:spPr>
            <a:xfrm>
              <a:off x="589551" y="2741162"/>
              <a:ext cx="10757899" cy="1949418"/>
            </a:xfrm>
            <a:prstGeom prst="rect">
              <a:avLst/>
            </a:prstGeom>
          </p:spPr>
        </p:pic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D5797B3-DA49-2D3F-18B5-AA73A9E5B12C}"/>
                </a:ext>
              </a:extLst>
            </p:cNvPr>
            <p:cNvSpPr/>
            <p:nvPr/>
          </p:nvSpPr>
          <p:spPr>
            <a:xfrm>
              <a:off x="6565900" y="2892485"/>
              <a:ext cx="1924050" cy="1798095"/>
            </a:xfrm>
            <a:prstGeom prst="round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DCCAD40-E55C-B36F-E858-44CBE8AD8D38}"/>
                </a:ext>
              </a:extLst>
            </p:cNvPr>
            <p:cNvCxnSpPr>
              <a:cxnSpLocks/>
              <a:stCxn id="21" idx="3"/>
              <a:endCxn id="20" idx="0"/>
            </p:cNvCxnSpPr>
            <p:nvPr/>
          </p:nvCxnSpPr>
          <p:spPr bwMode="auto">
            <a:xfrm>
              <a:off x="7137400" y="2059004"/>
              <a:ext cx="390525" cy="833481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883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>
        <a:solidFill>
          <a:schemeClr val="accent1"/>
        </a:solidFill>
        <a:ln w="22225" cap="flat" cmpd="sng" algn="ctr">
          <a:solidFill>
            <a:schemeClr val="accent6">
              <a:lumMod val="75000"/>
            </a:schemeClr>
          </a:solidFill>
          <a:prstDash val="solid"/>
          <a:round/>
          <a:headEnd type="none" w="sm" len="sm"/>
          <a:tailEnd type="arrow"/>
        </a:ln>
        <a:effectLst/>
      </a:spPr>
      <a:bodyPr/>
      <a:lstStyle/>
    </a:lnDef>
  </a:objectDefaults>
  <a:extraClrSchemeLst/>
  <a:extLst>
    <a:ext uri="{05A4C25C-085E-4340-85A3-A5531E510DB2}">
      <thm15:themeFamily xmlns:thm15="http://schemas.microsoft.com/office/thememl/2012/main" name="Presentation1" id="{329F80B2-EF9F-4058-B1E8-DF63F4D44325}" vid="{E500FAA9-6B9B-46FD-AD43-AE4EE795EB0E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458D1DA2-9565-410D-A40A-7997B763955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440</TotalTime>
  <Words>447</Words>
  <Application>Microsoft Office PowerPoint</Application>
  <PresentationFormat>Widescreen</PresentationFormat>
  <Paragraphs>106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Wingdings</vt:lpstr>
      <vt:lpstr>CERNCorporate16-9</vt:lpstr>
      <vt:lpstr>End Slides</vt:lpstr>
      <vt:lpstr>Incident Management Procedure at CERN</vt:lpstr>
      <vt:lpstr>Incident Management Procedure at CERN</vt:lpstr>
      <vt:lpstr>Incident Management Procedure at CERN</vt:lpstr>
      <vt:lpstr>Reporting of safety incidents at CERN</vt:lpstr>
      <vt:lpstr>Reporting of safety incidents at CERN</vt:lpstr>
      <vt:lpstr>Analysis safety incidents at CERN</vt:lpstr>
      <vt:lpstr>Analysis safety incidents at CERN</vt:lpstr>
      <vt:lpstr>Analysis safety incidents at CERN</vt:lpstr>
      <vt:lpstr>Analysis safety incidents at CERN</vt:lpstr>
      <vt:lpstr>Follow-up / Lessons learned from safety incidents at CERN</vt:lpstr>
      <vt:lpstr>Follow-up / Lessons learned from safety incidents at CERN</vt:lpstr>
      <vt:lpstr>Follow-up / Lessons learned from safety incidents at CERN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Reporting &amp; follow-up of safety incidents at CERN</dc:title>
  <dc:creator>Carine Pividori</dc:creator>
  <cp:lastModifiedBy>Carine Pividori</cp:lastModifiedBy>
  <cp:revision>34</cp:revision>
  <dcterms:created xsi:type="dcterms:W3CDTF">2022-06-21T14:28:33Z</dcterms:created>
  <dcterms:modified xsi:type="dcterms:W3CDTF">2022-07-04T11:03:46Z</dcterms:modified>
</cp:coreProperties>
</file>