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0" r:id="rId1"/>
  </p:sldMasterIdLst>
  <p:notesMasterIdLst>
    <p:notesMasterId r:id="rId5"/>
  </p:notesMasterIdLst>
  <p:handoutMasterIdLst>
    <p:handoutMasterId r:id="rId6"/>
  </p:handoutMasterIdLst>
  <p:sldIdLst>
    <p:sldId id="1090" r:id="rId2"/>
    <p:sldId id="1128" r:id="rId3"/>
    <p:sldId id="1139" r:id="rId4"/>
  </p:sldIdLst>
  <p:sldSz cx="12192000" cy="6858000"/>
  <p:notesSz cx="7315200" cy="9601200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 (Delete After)" id="{27CA633A-42C3-9B40-91FF-2171A1EEFB35}">
          <p14:sldIdLst>
            <p14:sldId id="1090"/>
            <p14:sldId id="1128"/>
            <p14:sldId id="11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1C23"/>
    <a:srgbClr val="FF8596"/>
    <a:srgbClr val="94EF01"/>
    <a:srgbClr val="EF01EF"/>
    <a:srgbClr val="C9C2CE"/>
    <a:srgbClr val="E7E7E7"/>
    <a:srgbClr val="A21820"/>
    <a:srgbClr val="171C2D"/>
    <a:srgbClr val="F5811F"/>
    <a:srgbClr val="045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3" autoAdjust="0"/>
    <p:restoredTop sz="90369" autoAdjust="0"/>
  </p:normalViewPr>
  <p:slideViewPr>
    <p:cSldViewPr showGuides="1">
      <p:cViewPr varScale="1">
        <p:scale>
          <a:sx n="78" d="100"/>
          <a:sy n="78" d="100"/>
        </p:scale>
        <p:origin x="1230" y="96"/>
      </p:cViewPr>
      <p:guideLst>
        <p:guide orient="horz" pos="2160"/>
        <p:guide pos="3840"/>
        <p:guide orient="horz" pos="1776"/>
      </p:guideLst>
    </p:cSldViewPr>
  </p:slideViewPr>
  <p:outlineViewPr>
    <p:cViewPr>
      <p:scale>
        <a:sx n="33" d="100"/>
        <a:sy n="33" d="100"/>
      </p:scale>
      <p:origin x="0" y="-3379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" d="1"/>
        <a:sy n="1" d="1"/>
      </p:scale>
      <p:origin x="0" y="-778"/>
    </p:cViewPr>
  </p:sorterViewPr>
  <p:notesViewPr>
    <p:cSldViewPr>
      <p:cViewPr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79EEC3C-A001-4107-B54E-3DA93EFF18E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9C473-A00E-481E-A6E8-16CFC626F8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F16447F-F8B4-4CE6-9C1A-CBB460477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6E16B4-3FB2-4CDC-BEBF-CD70C72EF480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87947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D42829-8409-4711-B36D-25AE5703B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2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12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24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36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48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560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22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marR="0" lvl="0" indent="-302066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zh-CN" dirty="0"/>
          </a:p>
          <a:p>
            <a:pPr marL="302066" marR="0" lvl="0" indent="-302066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7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95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004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A824BE7-9859-7240-83D5-846AECA23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>
              <a:buSzPct val="80000"/>
              <a:buFont typeface="Webdings" panose="05030102010509060703" pitchFamily="18" charset="2"/>
              <a:buChar char=""/>
              <a:defRPr lang="en-US" dirty="0" smtClean="0"/>
            </a:lvl1pPr>
            <a:lvl2pPr marL="452989" indent="-220144">
              <a:buSzPct val="80000"/>
              <a:buFont typeface="Wingdings 3" panose="05040102010807070707" pitchFamily="18" charset="2"/>
              <a:buChar char=""/>
              <a:defRPr sz="2000"/>
            </a:lvl2pPr>
            <a:lvl3pPr marL="685835" indent="-232845">
              <a:buSzPct val="80000"/>
              <a:buFont typeface="Wingdings 3" panose="05040102010807070707" pitchFamily="18" charset="2"/>
              <a:buChar char="¬"/>
              <a:defRPr sz="1600"/>
            </a:lvl3pPr>
            <a:lvl4pPr marL="916563" indent="-230729">
              <a:buSzPct val="80000"/>
              <a:buFont typeface="Wingdings 3" panose="05040102010807070707" pitchFamily="18" charset="2"/>
              <a:buChar char="¬"/>
              <a:defRPr/>
            </a:lvl4pPr>
            <a:lvl5pPr marL="1138824" indent="-222262">
              <a:buSzPct val="80000"/>
              <a:buFont typeface="Wingdings 3" panose="050401020108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391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A8B06E9-672B-49AA-8789-D576D5680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230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1" y="234696"/>
            <a:ext cx="11033760" cy="975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73" r:id="rId2"/>
    <p:sldLayoutId id="2147483938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45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dirty="0" smtClean="0">
          <a:solidFill>
            <a:schemeClr val="tx1"/>
          </a:solidFill>
          <a:latin typeface="Arial" charset="0"/>
          <a:ea typeface="+mj-ea"/>
          <a:cs typeface="Arial" charset="0"/>
        </a:defRPr>
      </a:lvl1pPr>
    </p:titleStyle>
    <p:bodyStyle>
      <a:lvl1pPr marL="234962" indent="-234962" algn="l" defTabSz="1219261" rtl="0" eaLnBrk="1" latinLnBrk="0" hangingPunct="1">
        <a:lnSpc>
          <a:spcPct val="100000"/>
        </a:lnSpc>
        <a:spcBef>
          <a:spcPts val="1600"/>
        </a:spcBef>
        <a:buClr>
          <a:schemeClr val="accent1"/>
        </a:buClr>
        <a:buSzPct val="80000"/>
        <a:buFont typeface="Webdings" panose="05030102010509060703" pitchFamily="18" charset="2"/>
        <a:buChar char="4"/>
        <a:defRPr lang="en-US" sz="2400" b="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2989" indent="-220144" algn="l" defTabSz="914445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SzPct val="80000"/>
        <a:buFont typeface="Wingdings 3" panose="05040102010807070707" pitchFamily="18" charset="2"/>
        <a:buChar char="¬"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35" indent="-232845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6563" indent="-230729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38824" indent="-222262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tabLst/>
        <a:defRPr lang="en-US" sz="16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725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8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2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176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7232" userDrawn="1">
          <p15:clr>
            <a:srgbClr val="F26B43"/>
          </p15:clr>
        </p15:guide>
        <p15:guide id="6" orient="horz" pos="208" userDrawn="1">
          <p15:clr>
            <a:srgbClr val="F26B43"/>
          </p15:clr>
        </p15:guide>
        <p15:guide id="7" orient="horz" pos="9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0515600" cy="99060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Algorithm-System-Hardware Co-Design for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Efficient Point Cloud Processing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0116F-4595-490B-BD06-180CBD4E67C6}"/>
              </a:ext>
            </a:extLst>
          </p:cNvPr>
          <p:cNvSpPr/>
          <p:nvPr/>
        </p:nvSpPr>
        <p:spPr>
          <a:xfrm>
            <a:off x="381000" y="1962504"/>
            <a:ext cx="11497355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Achievements in the past month</a:t>
            </a:r>
            <a:r>
              <a:rPr lang="en-US" sz="2400" dirty="0"/>
              <a:t>: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Prepared the rebuttal of </a:t>
            </a:r>
            <a:r>
              <a:rPr lang="en-US" sz="2400" dirty="0" err="1"/>
              <a:t>BEVFusion</a:t>
            </a:r>
            <a:r>
              <a:rPr lang="en-US" sz="2400" dirty="0"/>
              <a:t> for NeurIPS 2022.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Evaluated </a:t>
            </a:r>
            <a:r>
              <a:rPr lang="en-US" sz="2400" dirty="0" err="1"/>
              <a:t>BEVFusion</a:t>
            </a:r>
            <a:r>
              <a:rPr lang="en-US" sz="2400" dirty="0"/>
              <a:t> on more 3D benchmarks: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Ranked 1</a:t>
            </a:r>
            <a:r>
              <a:rPr lang="en-US" sz="2400" baseline="30000" dirty="0"/>
              <a:t>st</a:t>
            </a:r>
            <a:r>
              <a:rPr lang="en-US" sz="2400" dirty="0"/>
              <a:t> on </a:t>
            </a:r>
            <a:r>
              <a:rPr lang="en-US" sz="2400" dirty="0" err="1"/>
              <a:t>nuScenes</a:t>
            </a:r>
            <a:r>
              <a:rPr lang="en-US" sz="2400" dirty="0"/>
              <a:t> </a:t>
            </a:r>
            <a:r>
              <a:rPr lang="en-US" sz="2400" i="1" dirty="0"/>
              <a:t>3D object tracking </a:t>
            </a:r>
            <a:r>
              <a:rPr lang="en-US" sz="2400" dirty="0"/>
              <a:t>benchmark.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Ranked 1</a:t>
            </a:r>
            <a:r>
              <a:rPr lang="en-US" sz="2400" baseline="30000" dirty="0"/>
              <a:t>st</a:t>
            </a:r>
            <a:r>
              <a:rPr lang="en-US" sz="2400" dirty="0"/>
              <a:t> on Waymo </a:t>
            </a:r>
            <a:r>
              <a:rPr lang="en-US" sz="2400" i="1" dirty="0"/>
              <a:t>3D object detection </a:t>
            </a:r>
            <a:r>
              <a:rPr lang="en-US" sz="2400" dirty="0"/>
              <a:t>benchmark.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Deployed </a:t>
            </a:r>
            <a:r>
              <a:rPr lang="en-US" sz="2400" dirty="0" err="1"/>
              <a:t>BEVFusion</a:t>
            </a:r>
            <a:r>
              <a:rPr lang="en-US" sz="2400" dirty="0"/>
              <a:t>-C on NVIDIA Jetson AGX Orin and Qualcomm S8G1.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NVIDIA Jetson AGX Orin: 38FPS.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Qualcomm S8G1: 24FPS</a:t>
            </a:r>
            <a:r>
              <a:rPr lang="en-US" sz="2400" i="1" dirty="0"/>
              <a:t>.</a:t>
            </a:r>
            <a:endParaRPr lang="en-US" sz="2400" dirty="0"/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Goal for the next month</a:t>
            </a:r>
            <a:r>
              <a:rPr lang="en-US" sz="2400" dirty="0"/>
              <a:t>: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Prepare for the code release of </a:t>
            </a:r>
            <a:r>
              <a:rPr lang="en-US" sz="2000" dirty="0" err="1"/>
              <a:t>BEVFusion</a:t>
            </a:r>
            <a:r>
              <a:rPr lang="en-US" sz="2000" dirty="0"/>
              <a:t>.</a:t>
            </a:r>
          </a:p>
        </p:txBody>
      </p:sp>
      <p:sp>
        <p:nvSpPr>
          <p:cNvPr id="6" name="TextBox 35">
            <a:extLst>
              <a:ext uri="{FF2B5EF4-FFF2-40B4-BE49-F238E27FC236}">
                <a16:creationId xmlns:a16="http://schemas.microsoft.com/office/drawing/2014/main" id="{431E5DF0-CCFA-4B4F-BD42-B15D69F1A7E9}"/>
              </a:ext>
            </a:extLst>
          </p:cNvPr>
          <p:cNvSpPr txBox="1"/>
          <p:nvPr/>
        </p:nvSpPr>
        <p:spPr>
          <a:xfrm>
            <a:off x="-2362200" y="1353078"/>
            <a:ext cx="1447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			</a:t>
            </a:r>
            <a:r>
              <a:rPr lang="en-US" sz="2400" b="1" i="1" dirty="0">
                <a:solidFill>
                  <a:schemeClr val="accent1"/>
                </a:solidFill>
              </a:rPr>
              <a:t> Team at MIT: </a:t>
            </a:r>
            <a:r>
              <a:rPr lang="en-US" sz="2400" b="1" dirty="0" err="1"/>
              <a:t>Zhijian</a:t>
            </a:r>
            <a:r>
              <a:rPr lang="en-US" sz="2400" b="1" dirty="0"/>
              <a:t> Liu, </a:t>
            </a:r>
            <a:r>
              <a:rPr lang="en-US" sz="2400" b="1" dirty="0" err="1"/>
              <a:t>Haotian</a:t>
            </a:r>
            <a:r>
              <a:rPr lang="en-US" sz="2400" b="1" dirty="0"/>
              <a:t> Tang, Yujun Lin</a:t>
            </a:r>
            <a:r>
              <a:rPr lang="en-US" altLang="zh-CN" sz="2400" b="1" dirty="0"/>
              <a:t>,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Song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Han</a:t>
            </a:r>
            <a:r>
              <a:rPr lang="en-US" sz="24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0720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68300" y="6446837"/>
            <a:ext cx="975360" cy="365125"/>
          </a:xfrm>
        </p:spPr>
        <p:txBody>
          <a:bodyPr/>
          <a:lstStyle/>
          <a:p>
            <a:fld id="{626C978B-826E-438C-909A-E9C381D3FF0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2268200" cy="58898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Interpretable Graph/Point Cloud ML</a:t>
            </a:r>
            <a:r>
              <a:rPr lang="zh-CN" altLang="en-US" dirty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3" name="TextBox 35">
            <a:extLst>
              <a:ext uri="{FF2B5EF4-FFF2-40B4-BE49-F238E27FC236}">
                <a16:creationId xmlns:a16="http://schemas.microsoft.com/office/drawing/2014/main" id="{F9A70453-82DD-416C-BD53-5B1CDACF78A2}"/>
              </a:ext>
            </a:extLst>
          </p:cNvPr>
          <p:cNvSpPr txBox="1"/>
          <p:nvPr/>
        </p:nvSpPr>
        <p:spPr>
          <a:xfrm>
            <a:off x="381000" y="935556"/>
            <a:ext cx="12585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>
                <a:solidFill>
                  <a:schemeClr val="accent1"/>
                </a:solidFill>
              </a:rPr>
              <a:t>Team at Purdue: </a:t>
            </a:r>
            <a:r>
              <a:rPr lang="en-US" sz="2400" b="1" dirty="0" err="1">
                <a:latin typeface="+mj-lt"/>
                <a:cs typeface="Times New Roman" panose="02020603050405020304" pitchFamily="18" charset="0"/>
              </a:rPr>
              <a:t>Siqi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 Miao, Mia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oyuan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 Liu, </a:t>
            </a:r>
            <a:r>
              <a:rPr lang="en-US" sz="2400" b="1" dirty="0" err="1">
                <a:latin typeface="+mj-lt"/>
                <a:cs typeface="Times New Roman" panose="02020603050405020304" pitchFamily="18" charset="0"/>
              </a:rPr>
              <a:t>Yunan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 Luo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Pan</a:t>
            </a:r>
            <a:r>
              <a:rPr lang="zh-CN" altLang="en-US" sz="24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Li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  <a:p>
            <a:endParaRPr lang="en-US" sz="2400" b="1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7031BF6-BB2E-4CE3-B1AB-B2B4FBCE7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247" y="1507189"/>
            <a:ext cx="11033760" cy="518728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Achievements in the past month:</a:t>
            </a: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CE09DF-AEDF-4BBC-93CE-2EF82C7A0863}"/>
              </a:ext>
            </a:extLst>
          </p:cNvPr>
          <p:cNvSpPr txBox="1"/>
          <p:nvPr/>
        </p:nvSpPr>
        <p:spPr>
          <a:xfrm>
            <a:off x="825500" y="1964127"/>
            <a:ext cx="8166100" cy="1605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cs typeface="Calibri" panose="020F0502020204030204" pitchFamily="34" charset="0"/>
              </a:rPr>
              <a:t>Particle tracks to detect mu</a:t>
            </a:r>
          </a:p>
          <a:p>
            <a:pPr marL="80002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Adding multivariate Gaussian noise on coordinates provides finer-grained </a:t>
            </a:r>
            <a:r>
              <a:rPr lang="en-US" altLang="zh-CN" sz="2000" dirty="0"/>
              <a:t>geometric </a:t>
            </a:r>
            <a:r>
              <a:rPr lang="en-US" sz="2000" dirty="0"/>
              <a:t>interpretation</a:t>
            </a:r>
          </a:p>
          <a:p>
            <a:pPr marL="800020" lvl="1" indent="-342900">
              <a:lnSpc>
                <a:spcPts val="2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Interpretation performance: </a:t>
            </a:r>
            <a:r>
              <a:rPr lang="en-US" sz="2000" b="1" dirty="0"/>
              <a:t>0.93</a:t>
            </a:r>
            <a:r>
              <a:rPr lang="en-US" sz="2000" dirty="0"/>
              <a:t> AUC, </a:t>
            </a:r>
            <a:r>
              <a:rPr lang="en-US" sz="2000" b="1" dirty="0"/>
              <a:t>0.90</a:t>
            </a:r>
            <a:r>
              <a:rPr lang="en-US" sz="2000" dirty="0"/>
              <a:t> prec@10, outperforms the Bernoulli version by </a:t>
            </a:r>
            <a:r>
              <a:rPr lang="en-US" sz="2000" b="1" dirty="0"/>
              <a:t>8.08%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C6187A-1146-4695-981C-F9AEA64AA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9200" y="3573957"/>
            <a:ext cx="2456956" cy="6002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B1A8986-C8BD-4B1F-BA0F-301E9CAFFC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7400" y="1711221"/>
            <a:ext cx="1263849" cy="1188852"/>
          </a:xfrm>
          <a:prstGeom prst="rect">
            <a:avLst/>
          </a:prstGeom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F50E6FA2-4390-47B4-9602-51C5F33982BB}"/>
              </a:ext>
            </a:extLst>
          </p:cNvPr>
          <p:cNvSpPr txBox="1">
            <a:spLocks/>
          </p:cNvSpPr>
          <p:nvPr/>
        </p:nvSpPr>
        <p:spPr>
          <a:xfrm>
            <a:off x="404247" y="5549293"/>
            <a:ext cx="11033760" cy="518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 algn="l" defTabSz="1219261" rtl="0" eaLnBrk="1" latinLnBrk="0" hangingPunct="1">
              <a:lnSpc>
                <a:spcPct val="100000"/>
              </a:lnSpc>
              <a:spcBef>
                <a:spcPts val="1600"/>
              </a:spcBef>
              <a:buClr>
                <a:schemeClr val="accent1"/>
              </a:buClr>
              <a:buSzPct val="80000"/>
              <a:buFont typeface="Webdings" panose="05030102010509060703" pitchFamily="18" charset="2"/>
              <a:buChar char=""/>
              <a:defRPr lang="en-US" sz="24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2989" indent="-220144" algn="l" defTabSz="914445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"/>
              <a:defRPr lang="en-US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35" indent="-232845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6563" indent="-230729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38824" indent="-222262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tabLst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Next month:</a:t>
            </a: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8FA438B-ABA1-4E71-B463-6A2B80E38A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695"/>
          <a:stretch/>
        </p:blipFill>
        <p:spPr>
          <a:xfrm>
            <a:off x="9372600" y="4650093"/>
            <a:ext cx="2354580" cy="191969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5666F2B-1514-C091-9D3D-5DE78C05543B}"/>
              </a:ext>
            </a:extLst>
          </p:cNvPr>
          <p:cNvSpPr txBox="1"/>
          <p:nvPr/>
        </p:nvSpPr>
        <p:spPr>
          <a:xfrm>
            <a:off x="396521" y="6055072"/>
            <a:ext cx="11823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/>
              <a:t>Prepare the submission for ICLR 2023</a:t>
            </a:r>
            <a:endParaRPr lang="en-US" altLang="zh-CN" sz="2000" dirty="0">
              <a:latin typeface="+mn-lt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DC1A92-F8EC-AC75-1AB1-0ED441F61C81}"/>
              </a:ext>
            </a:extLst>
          </p:cNvPr>
          <p:cNvSpPr txBox="1"/>
          <p:nvPr/>
        </p:nvSpPr>
        <p:spPr>
          <a:xfrm>
            <a:off x="783481" y="3583535"/>
            <a:ext cx="790331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P</a:t>
            </a:r>
            <a:r>
              <a:rPr lang="en-US" altLang="zh-CN" sz="2000" dirty="0">
                <a:latin typeface="+mn-lt"/>
                <a:cs typeface="+mn-cs"/>
              </a:rPr>
              <a:t>rotein-ligand binding 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Calibri" panose="020F0502020204030204" pitchFamily="34" charset="0"/>
              </a:rPr>
              <a:t>Perturbing relative distance between two atoms performs well on the dataset with synthetic binding logic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Calibri" panose="020F0502020204030204" pitchFamily="34" charset="0"/>
              </a:rPr>
              <a:t>0.80 </a:t>
            </a:r>
            <a:r>
              <a:rPr lang="en-US" sz="2000" dirty="0">
                <a:cs typeface="Calibri" panose="020F0502020204030204" pitchFamily="34" charset="0"/>
              </a:rPr>
              <a:t>AUC, </a:t>
            </a:r>
            <a:r>
              <a:rPr lang="en-US" sz="2000" b="1" dirty="0">
                <a:cs typeface="Calibri" panose="020F0502020204030204" pitchFamily="34" charset="0"/>
              </a:rPr>
              <a:t>0.97</a:t>
            </a:r>
            <a:r>
              <a:rPr lang="en-US" sz="2000" dirty="0">
                <a:cs typeface="Calibri" panose="020F0502020204030204" pitchFamily="34" charset="0"/>
              </a:rPr>
              <a:t> prec@10, outperforms Bern. by </a:t>
            </a:r>
            <a:r>
              <a:rPr lang="en-US" sz="2000" b="1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2.27</a:t>
            </a:r>
            <a:r>
              <a:rPr lang="en-US" sz="2000" b="1" i="0" dirty="0">
                <a:solidFill>
                  <a:srgbClr val="202124"/>
                </a:solidFill>
                <a:effectLst/>
                <a:latin typeface="Roboto" panose="02000000000000000000" pitchFamily="2" charset="0"/>
                <a:cs typeface="Calibri" panose="020F0502020204030204" pitchFamily="34" charset="0"/>
              </a:rPr>
              <a:t>%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2124"/>
                </a:solidFill>
                <a:latin typeface="Roboto" panose="02000000000000000000" pitchFamily="2" charset="0"/>
                <a:cs typeface="Calibri" panose="020F0502020204030204" pitchFamily="34" charset="0"/>
              </a:rPr>
              <a:t>On the </a:t>
            </a:r>
            <a:r>
              <a:rPr lang="en-US" sz="2000" dirty="0" err="1">
                <a:solidFill>
                  <a:srgbClr val="202124"/>
                </a:solidFill>
                <a:latin typeface="Roboto" panose="02000000000000000000" pitchFamily="2" charset="0"/>
                <a:cs typeface="Calibri" panose="020F0502020204030204" pitchFamily="34" charset="0"/>
              </a:rPr>
              <a:t>PDBBind</a:t>
            </a:r>
            <a:r>
              <a:rPr lang="en-US" sz="2000" dirty="0">
                <a:solidFill>
                  <a:srgbClr val="202124"/>
                </a:solidFill>
                <a:latin typeface="Roboto" panose="02000000000000000000" pitchFamily="2" charset="0"/>
                <a:cs typeface="Calibri" panose="020F0502020204030204" pitchFamily="34" charset="0"/>
              </a:rPr>
              <a:t> dataset, Gaussian and Bernoulli perturbation perform comparable: </a:t>
            </a:r>
            <a:r>
              <a:rPr lang="en-US" sz="2000" b="1" dirty="0">
                <a:solidFill>
                  <a:srgbClr val="202124"/>
                </a:solidFill>
                <a:latin typeface="Roboto" panose="02000000000000000000" pitchFamily="2" charset="0"/>
                <a:cs typeface="Calibri" panose="020F0502020204030204" pitchFamily="34" charset="0"/>
              </a:rPr>
              <a:t>0.58</a:t>
            </a:r>
            <a:r>
              <a:rPr lang="en-US" sz="2000" dirty="0">
                <a:solidFill>
                  <a:srgbClr val="202124"/>
                </a:solidFill>
                <a:latin typeface="Roboto" panose="02000000000000000000" pitchFamily="2" charset="0"/>
                <a:cs typeface="Calibri" panose="020F0502020204030204" pitchFamily="34" charset="0"/>
              </a:rPr>
              <a:t> AUC, </a:t>
            </a:r>
            <a:r>
              <a:rPr lang="en-US" sz="2000" b="1" dirty="0">
                <a:solidFill>
                  <a:srgbClr val="202124"/>
                </a:solidFill>
                <a:latin typeface="Roboto" panose="02000000000000000000" pitchFamily="2" charset="0"/>
                <a:cs typeface="Calibri" panose="020F0502020204030204" pitchFamily="34" charset="0"/>
              </a:rPr>
              <a:t>0.75</a:t>
            </a:r>
            <a:r>
              <a:rPr lang="en-US" sz="2000" dirty="0">
                <a:solidFill>
                  <a:srgbClr val="202124"/>
                </a:solidFill>
                <a:latin typeface="Roboto" panose="02000000000000000000" pitchFamily="2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rgbClr val="202124"/>
                </a:solidFill>
                <a:latin typeface="Roboto" panose="02000000000000000000" pitchFamily="2" charset="0"/>
                <a:cs typeface="Calibri" panose="020F0502020204030204" pitchFamily="34" charset="0"/>
              </a:rPr>
              <a:t>prec</a:t>
            </a:r>
            <a:r>
              <a:rPr lang="en-US" sz="2000" dirty="0">
                <a:solidFill>
                  <a:srgbClr val="202124"/>
                </a:solidFill>
                <a:latin typeface="Roboto" panose="02000000000000000000" pitchFamily="2" charset="0"/>
                <a:cs typeface="Calibri" panose="020F0502020204030204" pitchFamily="34" charset="0"/>
              </a:rPr>
              <a:t> @10</a:t>
            </a:r>
            <a:endParaRPr lang="en-US" sz="20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53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AD6E8-9355-B44C-BCEA-5BFAA95E9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13360"/>
            <a:ext cx="11033760" cy="97536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Domain Adaptation on Graph Machine Learning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8FAE3-43D0-184F-B230-4F2C29CCF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35">
            <a:extLst>
              <a:ext uri="{FF2B5EF4-FFF2-40B4-BE49-F238E27FC236}">
                <a16:creationId xmlns:a16="http://schemas.microsoft.com/office/drawing/2014/main" id="{DD820CFA-37EA-C74A-A7E6-26B6E8D3F467}"/>
              </a:ext>
            </a:extLst>
          </p:cNvPr>
          <p:cNvSpPr txBox="1"/>
          <p:nvPr/>
        </p:nvSpPr>
        <p:spPr>
          <a:xfrm>
            <a:off x="381000" y="935556"/>
            <a:ext cx="1112520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>
                <a:solidFill>
                  <a:schemeClr val="accent1"/>
                </a:solidFill>
              </a:rPr>
              <a:t>Team at Purdue: </a:t>
            </a:r>
            <a:r>
              <a:rPr lang="en-US" altLang="zh-CN" sz="2400" b="1" i="1" dirty="0" err="1">
                <a:latin typeface="+mj-lt"/>
                <a:cs typeface="Times New Roman" panose="02020603050405020304" pitchFamily="18" charset="0"/>
              </a:rPr>
              <a:t>Shikun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Liu,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 err="1">
                <a:latin typeface="+mj-lt"/>
                <a:cs typeface="Times New Roman" panose="02020603050405020304" pitchFamily="18" charset="0"/>
              </a:rPr>
              <a:t>Tianchun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Li,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 err="1">
                <a:latin typeface="+mj-lt"/>
                <a:cs typeface="Times New Roman" panose="02020603050405020304" pitchFamily="18" charset="0"/>
              </a:rPr>
              <a:t>Miaoyuan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Liu,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Pan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Li,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and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several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external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collaborators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at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Fermi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Lab,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UIUC,</a:t>
            </a:r>
            <a:r>
              <a:rPr lang="zh-CN" altLang="en-US" sz="24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+mj-lt"/>
                <a:cs typeface="Times New Roman" panose="02020603050405020304" pitchFamily="18" charset="0"/>
              </a:rPr>
              <a:t>…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8CADA0BF-5387-7F60-AC41-E3A00C756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0" y="1858553"/>
            <a:ext cx="10850880" cy="2467899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Achievements in the past month: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Implemented the edge reweighting method to explicitly handle structure shifts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Synthetic experiments conclusions compared to pure adversarial method:</a:t>
            </a:r>
            <a:endParaRPr lang="en-US" sz="20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/>
              <a:t>Marginal improvements around 1% on accuracy under moderate structure shift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/>
              <a:t>Greater than 5% improvements on accuracy under significant structure shift</a:t>
            </a: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88FCAE6-BFB4-A3D2-75F3-97C8A50B5C20}"/>
              </a:ext>
            </a:extLst>
          </p:cNvPr>
          <p:cNvSpPr txBox="1">
            <a:spLocks/>
          </p:cNvSpPr>
          <p:nvPr/>
        </p:nvSpPr>
        <p:spPr>
          <a:xfrm>
            <a:off x="426720" y="4312499"/>
            <a:ext cx="11033760" cy="20512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 algn="l" defTabSz="1219261" rtl="0" eaLnBrk="1" latinLnBrk="0" hangingPunct="1">
              <a:lnSpc>
                <a:spcPct val="100000"/>
              </a:lnSpc>
              <a:spcBef>
                <a:spcPts val="1600"/>
              </a:spcBef>
              <a:buClr>
                <a:schemeClr val="accent1"/>
              </a:buClr>
              <a:buSzPct val="80000"/>
              <a:buFont typeface="Webdings" panose="05030102010509060703" pitchFamily="18" charset="2"/>
              <a:buChar char=""/>
              <a:defRPr lang="en-US" sz="24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2989" indent="-220144" algn="l" defTabSz="914445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"/>
              <a:defRPr lang="en-US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35" indent="-232845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6563" indent="-230729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38824" indent="-222262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tabLst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Next month: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Find suitable real datasets scenarios and conduct experiments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Generalize the reweighting to multiclass classification and increase the dimensionality of node features in synthetic experiments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2400" dirty="0"/>
              <a:t>Prepare the submission for ICLR 2023</a:t>
            </a:r>
            <a:endParaRPr lang="en-US" altLang="zh-CN" sz="2400" dirty="0">
              <a:latin typeface="+mn-lt"/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zh-CN" sz="24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198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Xilinx-5">
  <a:themeElements>
    <a:clrScheme name="Custom 1">
      <a:dk1>
        <a:srgbClr val="0C0C0C"/>
      </a:dk1>
      <a:lt1>
        <a:srgbClr val="FFFFFF"/>
      </a:lt1>
      <a:dk2>
        <a:srgbClr val="161C2E"/>
      </a:dk2>
      <a:lt2>
        <a:srgbClr val="5F5F5F"/>
      </a:lt2>
      <a:accent1>
        <a:srgbClr val="E20000"/>
      </a:accent1>
      <a:accent2>
        <a:srgbClr val="282D3F"/>
      </a:accent2>
      <a:accent3>
        <a:srgbClr val="8D919A"/>
      </a:accent3>
      <a:accent4>
        <a:srgbClr val="055C99"/>
      </a:accent4>
      <a:accent5>
        <a:srgbClr val="0D9079"/>
      </a:accent5>
      <a:accent6>
        <a:srgbClr val="00B2BA"/>
      </a:accent6>
      <a:hlink>
        <a:srgbClr val="055C99"/>
      </a:hlink>
      <a:folHlink>
        <a:srgbClr val="5F5F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E1551F94-4F86-FC46-B39B-8DCDD2315BFB}" vid="{B4C64D15-1BD8-D446-A946-42B1223C2A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13AA4F4-3B34-2743-ACD6-F6D573A82AF7}">
  <we:reference id="f9ac8e4d-ed29-46df-aca6-61a4f7a9a1d6" version="1.0.0.1" store="developer" storeType="Registry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Xilinx-5</Template>
  <TotalTime>30052</TotalTime>
  <Words>342</Words>
  <Application>Microsoft Office PowerPoint</Application>
  <PresentationFormat>Widescreen</PresentationFormat>
  <Paragraphs>41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Roboto</vt:lpstr>
      <vt:lpstr>Webdings</vt:lpstr>
      <vt:lpstr>Wingdings 3</vt:lpstr>
      <vt:lpstr>Xilinx-5</vt:lpstr>
      <vt:lpstr>Algorithm-System-Hardware Co-Design for Efficient Point Cloud Processing</vt:lpstr>
      <vt:lpstr>Interpretable Graph/Point Cloud ML </vt:lpstr>
      <vt:lpstr>Domain Adaptation on Graph Machine Learning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(Read Instructions Below)</dc:title>
  <dc:subject/>
  <dc:creator>Hugo A. Andrade</dc:creator>
  <cp:keywords/>
  <dc:description/>
  <cp:lastModifiedBy>Li, Pan</cp:lastModifiedBy>
  <cp:revision>254</cp:revision>
  <cp:lastPrinted>2021-11-08T19:02:29Z</cp:lastPrinted>
  <dcterms:created xsi:type="dcterms:W3CDTF">2021-08-11T23:26:07Z</dcterms:created>
  <dcterms:modified xsi:type="dcterms:W3CDTF">2022-08-26T22:31:13Z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ENTIFIER">
    <vt:lpwstr>DB47E1AF-05DE-409D-8B5C-CC62551F8E8D</vt:lpwstr>
  </property>
  <property fmtid="{D5CDD505-2E9C-101B-9397-08002B2CF9AE}" pid="3" name="PublicationYear">
    <vt:lpwstr>2021</vt:lpwstr>
  </property>
  <property fmtid="{D5CDD505-2E9C-101B-9397-08002B2CF9AE}" pid="4" name="VisualMarkings">
    <vt:lpwstr>Yes</vt:lpwstr>
  </property>
  <property fmtid="{D5CDD505-2E9C-101B-9397-08002B2CF9AE}" pid="5" name="XilinxClassification">
    <vt:lpwstr>Public</vt:lpwstr>
  </property>
</Properties>
</file>