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39965313" cy="30243463"/>
  <p:notesSz cx="9928225" cy="14357350"/>
  <p:defaultTextStyle>
    <a:defPPr>
      <a:defRPr lang="en-US"/>
    </a:defPPr>
    <a:lvl1pPr marL="0" algn="l" defTabSz="4006733" rtl="0" eaLnBrk="1" latinLnBrk="0" hangingPunct="1">
      <a:defRPr sz="7900" kern="1200">
        <a:solidFill>
          <a:schemeClr val="tx1"/>
        </a:solidFill>
        <a:latin typeface="+mn-lt"/>
        <a:ea typeface="+mn-ea"/>
        <a:cs typeface="+mn-cs"/>
      </a:defRPr>
    </a:lvl1pPr>
    <a:lvl2pPr marL="2003367" algn="l" defTabSz="4006733" rtl="0" eaLnBrk="1" latinLnBrk="0" hangingPunct="1">
      <a:defRPr sz="7900" kern="1200">
        <a:solidFill>
          <a:schemeClr val="tx1"/>
        </a:solidFill>
        <a:latin typeface="+mn-lt"/>
        <a:ea typeface="+mn-ea"/>
        <a:cs typeface="+mn-cs"/>
      </a:defRPr>
    </a:lvl2pPr>
    <a:lvl3pPr marL="4006733" algn="l" defTabSz="4006733" rtl="0" eaLnBrk="1" latinLnBrk="0" hangingPunct="1">
      <a:defRPr sz="7900" kern="1200">
        <a:solidFill>
          <a:schemeClr val="tx1"/>
        </a:solidFill>
        <a:latin typeface="+mn-lt"/>
        <a:ea typeface="+mn-ea"/>
        <a:cs typeface="+mn-cs"/>
      </a:defRPr>
    </a:lvl3pPr>
    <a:lvl4pPr marL="6010091" algn="l" defTabSz="4006733" rtl="0" eaLnBrk="1" latinLnBrk="0" hangingPunct="1">
      <a:defRPr sz="7900" kern="1200">
        <a:solidFill>
          <a:schemeClr val="tx1"/>
        </a:solidFill>
        <a:latin typeface="+mn-lt"/>
        <a:ea typeface="+mn-ea"/>
        <a:cs typeface="+mn-cs"/>
      </a:defRPr>
    </a:lvl4pPr>
    <a:lvl5pPr marL="8013449" algn="l" defTabSz="4006733" rtl="0" eaLnBrk="1" latinLnBrk="0" hangingPunct="1">
      <a:defRPr sz="7900" kern="1200">
        <a:solidFill>
          <a:schemeClr val="tx1"/>
        </a:solidFill>
        <a:latin typeface="+mn-lt"/>
        <a:ea typeface="+mn-ea"/>
        <a:cs typeface="+mn-cs"/>
      </a:defRPr>
    </a:lvl5pPr>
    <a:lvl6pPr marL="10016815" algn="l" defTabSz="4006733" rtl="0" eaLnBrk="1" latinLnBrk="0" hangingPunct="1">
      <a:defRPr sz="7900" kern="1200">
        <a:solidFill>
          <a:schemeClr val="tx1"/>
        </a:solidFill>
        <a:latin typeface="+mn-lt"/>
        <a:ea typeface="+mn-ea"/>
        <a:cs typeface="+mn-cs"/>
      </a:defRPr>
    </a:lvl6pPr>
    <a:lvl7pPr marL="12020182" algn="l" defTabSz="4006733" rtl="0" eaLnBrk="1" latinLnBrk="0" hangingPunct="1">
      <a:defRPr sz="7900" kern="1200">
        <a:solidFill>
          <a:schemeClr val="tx1"/>
        </a:solidFill>
        <a:latin typeface="+mn-lt"/>
        <a:ea typeface="+mn-ea"/>
        <a:cs typeface="+mn-cs"/>
      </a:defRPr>
    </a:lvl7pPr>
    <a:lvl8pPr marL="14023540" algn="l" defTabSz="4006733" rtl="0" eaLnBrk="1" latinLnBrk="0" hangingPunct="1">
      <a:defRPr sz="7900" kern="1200">
        <a:solidFill>
          <a:schemeClr val="tx1"/>
        </a:solidFill>
        <a:latin typeface="+mn-lt"/>
        <a:ea typeface="+mn-ea"/>
        <a:cs typeface="+mn-cs"/>
      </a:defRPr>
    </a:lvl8pPr>
    <a:lvl9pPr marL="16026906" algn="l" defTabSz="4006733" rtl="0" eaLnBrk="1" latinLnBrk="0" hangingPunct="1">
      <a:defRPr sz="7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26">
          <p15:clr>
            <a:srgbClr val="A4A3A4"/>
          </p15:clr>
        </p15:guide>
        <p15:guide id="2" pos="1258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hilip Southey" initials="P 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7491" autoAdjust="0"/>
  </p:normalViewPr>
  <p:slideViewPr>
    <p:cSldViewPr>
      <p:cViewPr>
        <p:scale>
          <a:sx n="60" d="100"/>
          <a:sy n="60" d="100"/>
        </p:scale>
        <p:origin x="-9768" y="-8552"/>
      </p:cViewPr>
      <p:guideLst>
        <p:guide orient="horz" pos="9526"/>
        <p:guide pos="12588"/>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4302231" cy="717867"/>
          </a:xfrm>
          <a:prstGeom prst="rect">
            <a:avLst/>
          </a:prstGeom>
        </p:spPr>
        <p:txBody>
          <a:bodyPr vert="horz" lIns="132752" tIns="66377" rIns="132752" bIns="66377" rtlCol="0"/>
          <a:lstStyle>
            <a:lvl1pPr algn="l">
              <a:defRPr sz="1700"/>
            </a:lvl1pPr>
          </a:lstStyle>
          <a:p>
            <a:endParaRPr lang="en-US"/>
          </a:p>
        </p:txBody>
      </p:sp>
      <p:sp>
        <p:nvSpPr>
          <p:cNvPr id="3" name="Date Placeholder 2"/>
          <p:cNvSpPr>
            <a:spLocks noGrp="1"/>
          </p:cNvSpPr>
          <p:nvPr>
            <p:ph type="dt" idx="1"/>
          </p:nvPr>
        </p:nvSpPr>
        <p:spPr>
          <a:xfrm>
            <a:off x="5623699" y="2"/>
            <a:ext cx="4302231" cy="717867"/>
          </a:xfrm>
          <a:prstGeom prst="rect">
            <a:avLst/>
          </a:prstGeom>
        </p:spPr>
        <p:txBody>
          <a:bodyPr vert="horz" lIns="132752" tIns="66377" rIns="132752" bIns="66377" rtlCol="0"/>
          <a:lstStyle>
            <a:lvl1pPr algn="r">
              <a:defRPr sz="1700"/>
            </a:lvl1pPr>
          </a:lstStyle>
          <a:p>
            <a:fld id="{8403F9A7-2EAC-43D3-B866-D15C02092D95}" type="datetimeFigureOut">
              <a:rPr lang="en-US" smtClean="0"/>
              <a:pPr/>
              <a:t>2/28/2025</a:t>
            </a:fld>
            <a:endParaRPr lang="en-US"/>
          </a:p>
        </p:txBody>
      </p:sp>
      <p:sp>
        <p:nvSpPr>
          <p:cNvPr id="4" name="Slide Image Placeholder 3"/>
          <p:cNvSpPr>
            <a:spLocks noGrp="1" noRot="1" noChangeAspect="1"/>
          </p:cNvSpPr>
          <p:nvPr>
            <p:ph type="sldImg" idx="2"/>
          </p:nvPr>
        </p:nvSpPr>
        <p:spPr>
          <a:xfrm>
            <a:off x="1406525" y="1076325"/>
            <a:ext cx="7115175" cy="5383213"/>
          </a:xfrm>
          <a:prstGeom prst="rect">
            <a:avLst/>
          </a:prstGeom>
          <a:noFill/>
          <a:ln w="12700">
            <a:solidFill>
              <a:prstClr val="black"/>
            </a:solidFill>
          </a:ln>
        </p:spPr>
        <p:txBody>
          <a:bodyPr vert="horz" lIns="132752" tIns="66377" rIns="132752" bIns="66377" rtlCol="0" anchor="ctr"/>
          <a:lstStyle/>
          <a:p>
            <a:endParaRPr lang="en-US"/>
          </a:p>
        </p:txBody>
      </p:sp>
      <p:sp>
        <p:nvSpPr>
          <p:cNvPr id="5" name="Notes Placeholder 4"/>
          <p:cNvSpPr>
            <a:spLocks noGrp="1"/>
          </p:cNvSpPr>
          <p:nvPr>
            <p:ph type="body" sz="quarter" idx="3"/>
          </p:nvPr>
        </p:nvSpPr>
        <p:spPr>
          <a:xfrm>
            <a:off x="992823" y="6819744"/>
            <a:ext cx="7942580" cy="6460807"/>
          </a:xfrm>
          <a:prstGeom prst="rect">
            <a:avLst/>
          </a:prstGeom>
        </p:spPr>
        <p:txBody>
          <a:bodyPr vert="horz" lIns="132752" tIns="66377" rIns="132752" bIns="6637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13636993"/>
            <a:ext cx="4302231" cy="717867"/>
          </a:xfrm>
          <a:prstGeom prst="rect">
            <a:avLst/>
          </a:prstGeom>
        </p:spPr>
        <p:txBody>
          <a:bodyPr vert="horz" lIns="132752" tIns="66377" rIns="132752" bIns="66377" rtlCol="0" anchor="b"/>
          <a:lstStyle>
            <a:lvl1pPr algn="l">
              <a:defRPr sz="1700"/>
            </a:lvl1pPr>
          </a:lstStyle>
          <a:p>
            <a:endParaRPr lang="en-US"/>
          </a:p>
        </p:txBody>
      </p:sp>
      <p:sp>
        <p:nvSpPr>
          <p:cNvPr id="7" name="Slide Number Placeholder 6"/>
          <p:cNvSpPr>
            <a:spLocks noGrp="1"/>
          </p:cNvSpPr>
          <p:nvPr>
            <p:ph type="sldNum" sz="quarter" idx="5"/>
          </p:nvPr>
        </p:nvSpPr>
        <p:spPr>
          <a:xfrm>
            <a:off x="5623699" y="13636993"/>
            <a:ext cx="4302231" cy="717867"/>
          </a:xfrm>
          <a:prstGeom prst="rect">
            <a:avLst/>
          </a:prstGeom>
        </p:spPr>
        <p:txBody>
          <a:bodyPr vert="horz" lIns="132752" tIns="66377" rIns="132752" bIns="66377" rtlCol="0" anchor="b"/>
          <a:lstStyle>
            <a:lvl1pPr algn="r">
              <a:defRPr sz="1700"/>
            </a:lvl1pPr>
          </a:lstStyle>
          <a:p>
            <a:fld id="{C5ED632C-A416-4C9C-A4B2-4E68F4F742D7}" type="slidenum">
              <a:rPr lang="en-US" smtClean="0"/>
              <a:pPr/>
              <a:t>‹#›</a:t>
            </a:fld>
            <a:endParaRPr lang="en-US"/>
          </a:p>
        </p:txBody>
      </p:sp>
    </p:spTree>
    <p:extLst>
      <p:ext uri="{BB962C8B-B14F-4D97-AF65-F5344CB8AC3E}">
        <p14:creationId xmlns:p14="http://schemas.microsoft.com/office/powerpoint/2010/main" val="2572628913"/>
      </p:ext>
    </p:extLst>
  </p:cSld>
  <p:clrMap bg1="lt1" tx1="dk1" bg2="lt2" tx2="dk2" accent1="accent1" accent2="accent2" accent3="accent3" accent4="accent4" accent5="accent5" accent6="accent6" hlink="hlink" folHlink="folHlink"/>
  <p:notesStyle>
    <a:lvl1pPr marL="0" algn="l" defTabSz="736732" rtl="0" eaLnBrk="1" latinLnBrk="0" hangingPunct="1">
      <a:defRPr sz="1000" kern="1200">
        <a:solidFill>
          <a:schemeClr val="tx1"/>
        </a:solidFill>
        <a:latin typeface="+mn-lt"/>
        <a:ea typeface="+mn-ea"/>
        <a:cs typeface="+mn-cs"/>
      </a:defRPr>
    </a:lvl1pPr>
    <a:lvl2pPr marL="368366" algn="l" defTabSz="736732" rtl="0" eaLnBrk="1" latinLnBrk="0" hangingPunct="1">
      <a:defRPr sz="1000" kern="1200">
        <a:solidFill>
          <a:schemeClr val="tx1"/>
        </a:solidFill>
        <a:latin typeface="+mn-lt"/>
        <a:ea typeface="+mn-ea"/>
        <a:cs typeface="+mn-cs"/>
      </a:defRPr>
    </a:lvl2pPr>
    <a:lvl3pPr marL="736732" algn="l" defTabSz="736732" rtl="0" eaLnBrk="1" latinLnBrk="0" hangingPunct="1">
      <a:defRPr sz="1000" kern="1200">
        <a:solidFill>
          <a:schemeClr val="tx1"/>
        </a:solidFill>
        <a:latin typeface="+mn-lt"/>
        <a:ea typeface="+mn-ea"/>
        <a:cs typeface="+mn-cs"/>
      </a:defRPr>
    </a:lvl3pPr>
    <a:lvl4pPr marL="1105098" algn="l" defTabSz="736732" rtl="0" eaLnBrk="1" latinLnBrk="0" hangingPunct="1">
      <a:defRPr sz="1000" kern="1200">
        <a:solidFill>
          <a:schemeClr val="tx1"/>
        </a:solidFill>
        <a:latin typeface="+mn-lt"/>
        <a:ea typeface="+mn-ea"/>
        <a:cs typeface="+mn-cs"/>
      </a:defRPr>
    </a:lvl4pPr>
    <a:lvl5pPr marL="1473464" algn="l" defTabSz="736732" rtl="0" eaLnBrk="1" latinLnBrk="0" hangingPunct="1">
      <a:defRPr sz="1000" kern="1200">
        <a:solidFill>
          <a:schemeClr val="tx1"/>
        </a:solidFill>
        <a:latin typeface="+mn-lt"/>
        <a:ea typeface="+mn-ea"/>
        <a:cs typeface="+mn-cs"/>
      </a:defRPr>
    </a:lvl5pPr>
    <a:lvl6pPr marL="1841830" algn="l" defTabSz="736732" rtl="0" eaLnBrk="1" latinLnBrk="0" hangingPunct="1">
      <a:defRPr sz="1000" kern="1200">
        <a:solidFill>
          <a:schemeClr val="tx1"/>
        </a:solidFill>
        <a:latin typeface="+mn-lt"/>
        <a:ea typeface="+mn-ea"/>
        <a:cs typeface="+mn-cs"/>
      </a:defRPr>
    </a:lvl6pPr>
    <a:lvl7pPr marL="2210196" algn="l" defTabSz="736732" rtl="0" eaLnBrk="1" latinLnBrk="0" hangingPunct="1">
      <a:defRPr sz="1000" kern="1200">
        <a:solidFill>
          <a:schemeClr val="tx1"/>
        </a:solidFill>
        <a:latin typeface="+mn-lt"/>
        <a:ea typeface="+mn-ea"/>
        <a:cs typeface="+mn-cs"/>
      </a:defRPr>
    </a:lvl7pPr>
    <a:lvl8pPr marL="2578562" algn="l" defTabSz="736732" rtl="0" eaLnBrk="1" latinLnBrk="0" hangingPunct="1">
      <a:defRPr sz="1000" kern="1200">
        <a:solidFill>
          <a:schemeClr val="tx1"/>
        </a:solidFill>
        <a:latin typeface="+mn-lt"/>
        <a:ea typeface="+mn-ea"/>
        <a:cs typeface="+mn-cs"/>
      </a:defRPr>
    </a:lvl8pPr>
    <a:lvl9pPr marL="2946928" algn="l" defTabSz="736732"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ED632C-A416-4C9C-A4B2-4E68F4F742D7}" type="slidenum">
              <a:rPr lang="en-US" smtClean="0"/>
              <a:pPr/>
              <a:t>1</a:t>
            </a:fld>
            <a:endParaRPr lang="en-US"/>
          </a:p>
        </p:txBody>
      </p:sp>
    </p:spTree>
    <p:extLst>
      <p:ext uri="{BB962C8B-B14F-4D97-AF65-F5344CB8AC3E}">
        <p14:creationId xmlns:p14="http://schemas.microsoft.com/office/powerpoint/2010/main" val="3540179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2331310" y="6048693"/>
            <a:ext cx="34316882" cy="8064924"/>
          </a:xfrm>
          <a:ln>
            <a:noFill/>
          </a:ln>
        </p:spPr>
        <p:txBody>
          <a:bodyPr vert="horz" tIns="0" rIns="80186"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24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2331310" y="14237695"/>
            <a:ext cx="34330203" cy="7728885"/>
          </a:xfrm>
        </p:spPr>
        <p:txBody>
          <a:bodyPr lIns="0" rIns="80186"/>
          <a:lstStyle>
            <a:lvl1pPr marL="0" marR="200453" indent="0" algn="r">
              <a:buNone/>
              <a:defRPr>
                <a:solidFill>
                  <a:schemeClr val="tx1"/>
                </a:solidFill>
              </a:defRPr>
            </a:lvl1pPr>
            <a:lvl2pPr marL="2004560" indent="0" algn="ctr">
              <a:buNone/>
            </a:lvl2pPr>
            <a:lvl3pPr marL="4009120" indent="0" algn="ctr">
              <a:buNone/>
            </a:lvl3pPr>
            <a:lvl4pPr marL="6013671" indent="0" algn="ctr">
              <a:buNone/>
            </a:lvl4pPr>
            <a:lvl5pPr marL="8018231" indent="0" algn="ctr">
              <a:buNone/>
            </a:lvl5pPr>
            <a:lvl6pPr marL="10022790" indent="0" algn="ctr">
              <a:buNone/>
            </a:lvl6pPr>
            <a:lvl7pPr marL="12027350" indent="0" algn="ctr">
              <a:buNone/>
            </a:lvl7pPr>
            <a:lvl8pPr marL="14031901" indent="0" algn="ctr">
              <a:buNone/>
            </a:lvl8pPr>
            <a:lvl9pPr marL="16036461"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9F550900-71FF-4AED-91BB-867897EFC485}" type="datetimeFigureOut">
              <a:rPr lang="en-US" smtClean="0"/>
              <a:pPr/>
              <a:t>2/28/2025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7DCF1BC-5242-4C4B-AB09-13ED42B0B19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F550900-71FF-4AED-91BB-867897EFC485}"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974852" y="4032472"/>
            <a:ext cx="8992196" cy="22983634"/>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998265" y="4032472"/>
            <a:ext cx="26310498" cy="2298363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F550900-71FF-4AED-91BB-867897EFC485}"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F550900-71FF-4AED-91BB-867897EFC485}"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317989" y="5806745"/>
            <a:ext cx="33970516" cy="6008368"/>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24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2317989" y="11927444"/>
            <a:ext cx="33970516" cy="6657760"/>
          </a:xfrm>
        </p:spPr>
        <p:txBody>
          <a:bodyPr lIns="200453" rIns="200453" anchor="t"/>
          <a:lstStyle>
            <a:lvl1pPr marL="0" indent="0">
              <a:buNone/>
              <a:defRPr sz="9700">
                <a:solidFill>
                  <a:schemeClr val="tx1"/>
                </a:solidFill>
              </a:defRPr>
            </a:lvl1pPr>
            <a:lvl2pPr>
              <a:buNone/>
              <a:defRPr sz="7900">
                <a:solidFill>
                  <a:schemeClr val="tx1">
                    <a:tint val="75000"/>
                  </a:schemeClr>
                </a:solidFill>
              </a:defRPr>
            </a:lvl2pPr>
            <a:lvl3pPr>
              <a:buNone/>
              <a:defRPr sz="7000">
                <a:solidFill>
                  <a:schemeClr val="tx1">
                    <a:tint val="75000"/>
                  </a:schemeClr>
                </a:solidFill>
              </a:defRPr>
            </a:lvl3pPr>
            <a:lvl4pPr>
              <a:buNone/>
              <a:defRPr sz="6100">
                <a:solidFill>
                  <a:schemeClr val="tx1">
                    <a:tint val="75000"/>
                  </a:schemeClr>
                </a:solidFill>
              </a:defRPr>
            </a:lvl4pPr>
            <a:lvl5pPr>
              <a:buNone/>
              <a:defRPr sz="61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F550900-71FF-4AED-91BB-867897EFC485}" type="datetimeFigureOut">
              <a:rPr lang="en-US" smtClean="0"/>
              <a:pPr/>
              <a:t>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DCF1BC-5242-4C4B-AB09-13ED42B0B19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98266" y="3104995"/>
            <a:ext cx="35968782" cy="5040578"/>
          </a:xfrm>
        </p:spPr>
        <p:txBody>
          <a:bodyPr/>
          <a:lstStyle/>
          <a:p>
            <a:r>
              <a:rPr kumimoji="0" lang="en-US"/>
              <a:t>Click to edit Master title style</a:t>
            </a:r>
          </a:p>
        </p:txBody>
      </p:sp>
      <p:sp>
        <p:nvSpPr>
          <p:cNvPr id="3" name="Content Placeholder 2"/>
          <p:cNvSpPr>
            <a:spLocks noGrp="1"/>
          </p:cNvSpPr>
          <p:nvPr>
            <p:ph sz="half" idx="1"/>
          </p:nvPr>
        </p:nvSpPr>
        <p:spPr>
          <a:xfrm>
            <a:off x="1998266" y="8467486"/>
            <a:ext cx="17651346" cy="19557440"/>
          </a:xfrm>
        </p:spPr>
        <p:txBody>
          <a:bodyPr/>
          <a:lstStyle>
            <a:lvl1pPr>
              <a:defRPr sz="11400"/>
            </a:lvl1pPr>
            <a:lvl2pPr>
              <a:defRPr sz="10600"/>
            </a:lvl2pPr>
            <a:lvl3pPr>
              <a:defRPr sz="8800"/>
            </a:lvl3pPr>
            <a:lvl4pPr>
              <a:defRPr sz="7900"/>
            </a:lvl4pPr>
            <a:lvl5pPr>
              <a:defRPr sz="79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20315702" y="8467486"/>
            <a:ext cx="17651346" cy="19557440"/>
          </a:xfrm>
        </p:spPr>
        <p:txBody>
          <a:bodyPr/>
          <a:lstStyle>
            <a:lvl1pPr>
              <a:defRPr sz="11400"/>
            </a:lvl1pPr>
            <a:lvl2pPr>
              <a:defRPr sz="10600"/>
            </a:lvl2pPr>
            <a:lvl3pPr>
              <a:defRPr sz="8800"/>
            </a:lvl3pPr>
            <a:lvl4pPr>
              <a:defRPr sz="7900"/>
            </a:lvl4pPr>
            <a:lvl5pPr>
              <a:defRPr sz="79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F550900-71FF-4AED-91BB-867897EFC485}" type="datetimeFigureOut">
              <a:rPr lang="en-US" smtClean="0"/>
              <a:pPr/>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98266" y="3104995"/>
            <a:ext cx="35968782" cy="5040578"/>
          </a:xfrm>
        </p:spPr>
        <p:txBody>
          <a:bodyPr tIns="200453" anchor="b"/>
          <a:lstStyle>
            <a:lvl1pPr>
              <a:defRPr/>
            </a:lvl1pPr>
          </a:lstStyle>
          <a:p>
            <a:r>
              <a:rPr kumimoji="0" lang="en-US"/>
              <a:t>Click to edit Master title style</a:t>
            </a:r>
          </a:p>
        </p:txBody>
      </p:sp>
      <p:sp>
        <p:nvSpPr>
          <p:cNvPr id="3" name="Text Placeholder 2"/>
          <p:cNvSpPr>
            <a:spLocks noGrp="1"/>
          </p:cNvSpPr>
          <p:nvPr>
            <p:ph type="body" idx="1"/>
          </p:nvPr>
        </p:nvSpPr>
        <p:spPr>
          <a:xfrm>
            <a:off x="1998266" y="8181558"/>
            <a:ext cx="17658287" cy="2907712"/>
          </a:xfrm>
        </p:spPr>
        <p:txBody>
          <a:bodyPr lIns="200453" tIns="0" rIns="200453" bIns="0" anchor="ctr">
            <a:noAutofit/>
          </a:bodyPr>
          <a:lstStyle>
            <a:lvl1pPr marL="0" indent="0">
              <a:buNone/>
              <a:defRPr sz="10600" b="1" cap="none" baseline="0">
                <a:solidFill>
                  <a:schemeClr val="tx2"/>
                </a:solidFill>
                <a:effectLst/>
              </a:defRPr>
            </a:lvl1pPr>
            <a:lvl2pPr>
              <a:buNone/>
              <a:defRPr sz="8800" b="1"/>
            </a:lvl2pPr>
            <a:lvl3pPr>
              <a:buNone/>
              <a:defRPr sz="7900" b="1"/>
            </a:lvl3pPr>
            <a:lvl4pPr>
              <a:buNone/>
              <a:defRPr sz="7000" b="1"/>
            </a:lvl4pPr>
            <a:lvl5pPr>
              <a:buNone/>
              <a:defRPr sz="70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20301826" y="8201453"/>
            <a:ext cx="17665223" cy="2887828"/>
          </a:xfrm>
        </p:spPr>
        <p:txBody>
          <a:bodyPr lIns="200453" tIns="0" rIns="200453" bIns="0" anchor="ctr"/>
          <a:lstStyle>
            <a:lvl1pPr marL="0" indent="0">
              <a:buNone/>
              <a:defRPr sz="10600" b="1" cap="none" baseline="0">
                <a:solidFill>
                  <a:schemeClr val="tx2"/>
                </a:solidFill>
                <a:effectLst/>
              </a:defRPr>
            </a:lvl1pPr>
            <a:lvl2pPr>
              <a:buNone/>
              <a:defRPr sz="8800" b="1"/>
            </a:lvl2pPr>
            <a:lvl3pPr>
              <a:buNone/>
              <a:defRPr sz="7900" b="1"/>
            </a:lvl3pPr>
            <a:lvl4pPr>
              <a:buNone/>
              <a:defRPr sz="7000" b="1"/>
            </a:lvl4pPr>
            <a:lvl5pPr>
              <a:buNone/>
              <a:defRPr sz="70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1998266" y="11089270"/>
            <a:ext cx="17658287" cy="16959448"/>
          </a:xfrm>
        </p:spPr>
        <p:txBody>
          <a:bodyPr tIns="0"/>
          <a:lstStyle>
            <a:lvl1pPr>
              <a:defRPr sz="9700"/>
            </a:lvl1pPr>
            <a:lvl2pPr>
              <a:defRPr sz="8800"/>
            </a:lvl2pPr>
            <a:lvl3pPr>
              <a:defRPr sz="7900"/>
            </a:lvl3pPr>
            <a:lvl4pPr>
              <a:defRPr sz="7000"/>
            </a:lvl4pPr>
            <a:lvl5pPr>
              <a:defRPr sz="7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301826" y="11089270"/>
            <a:ext cx="17665223" cy="16959448"/>
          </a:xfrm>
        </p:spPr>
        <p:txBody>
          <a:bodyPr tIns="0"/>
          <a:lstStyle>
            <a:lvl1pPr>
              <a:defRPr sz="9700"/>
            </a:lvl1pPr>
            <a:lvl2pPr>
              <a:defRPr sz="8800"/>
            </a:lvl2pPr>
            <a:lvl3pPr>
              <a:defRPr sz="7900"/>
            </a:lvl3pPr>
            <a:lvl4pPr>
              <a:defRPr sz="7000"/>
            </a:lvl4pPr>
            <a:lvl5pPr>
              <a:defRPr sz="7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9F550900-71FF-4AED-91BB-867897EFC485}" type="datetimeFigureOut">
              <a:rPr lang="en-US" smtClean="0"/>
              <a:pPr/>
              <a:t>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98266" y="3104995"/>
            <a:ext cx="36301826" cy="5040578"/>
          </a:xfrm>
        </p:spPr>
        <p:txBody>
          <a:bodyPr vert="horz" tIns="200453"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219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9F550900-71FF-4AED-91BB-867897EFC485}" type="datetimeFigureOut">
              <a:rPr lang="en-US" smtClean="0"/>
              <a:pPr/>
              <a:t>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550900-71FF-4AED-91BB-867897EFC485}" type="datetimeFigureOut">
              <a:rPr lang="en-US" smtClean="0"/>
              <a:pPr/>
              <a:t>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97399" y="2268269"/>
            <a:ext cx="11989594" cy="5124587"/>
          </a:xfrm>
        </p:spPr>
        <p:txBody>
          <a:bodyPr lIns="0" anchor="b">
            <a:noAutofit/>
          </a:bodyPr>
          <a:lstStyle>
            <a:lvl1pPr algn="l" rtl="0">
              <a:spcBef>
                <a:spcPct val="0"/>
              </a:spcBef>
              <a:buNone/>
              <a:defRPr sz="114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2997399" y="7392847"/>
            <a:ext cx="11989594" cy="20162309"/>
          </a:xfrm>
        </p:spPr>
        <p:txBody>
          <a:bodyPr lIns="80186" rIns="80186"/>
          <a:lstStyle>
            <a:lvl1pPr marL="0" indent="0" algn="l">
              <a:buNone/>
              <a:defRPr sz="6100"/>
            </a:lvl1pPr>
            <a:lvl2pPr indent="0" algn="l">
              <a:buNone/>
              <a:defRPr sz="5200"/>
            </a:lvl2pPr>
            <a:lvl3pPr indent="0" algn="l">
              <a:buNone/>
              <a:defRPr sz="4400"/>
            </a:lvl3pPr>
            <a:lvl4pPr indent="0" algn="l">
              <a:buNone/>
              <a:defRPr sz="3900"/>
            </a:lvl4pPr>
            <a:lvl5pPr indent="0" algn="l">
              <a:buNone/>
              <a:defRPr sz="3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625327" y="7392847"/>
            <a:ext cx="22341720" cy="20162309"/>
          </a:xfrm>
        </p:spPr>
        <p:txBody>
          <a:bodyPr tIns="0"/>
          <a:lstStyle>
            <a:lvl1pPr>
              <a:defRPr sz="12200"/>
            </a:lvl1pPr>
            <a:lvl2pPr>
              <a:defRPr sz="11400"/>
            </a:lvl2pPr>
            <a:lvl3pPr>
              <a:defRPr sz="10600"/>
            </a:lvl3pPr>
            <a:lvl4pPr>
              <a:defRPr sz="8800"/>
            </a:lvl4pPr>
            <a:lvl5pPr>
              <a:defRPr sz="79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F550900-71FF-4AED-91BB-867897EFC485}" type="datetimeFigureOut">
              <a:rPr lang="en-US" smtClean="0"/>
              <a:pPr/>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DCF1BC-5242-4C4B-AB09-13ED42B0B1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13836429" y="4886568"/>
            <a:ext cx="22980055" cy="18146078"/>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400914" tIns="200453" rIns="400914" bIns="200453" rtlCol="0" anchor="ctr"/>
          <a:lstStyle/>
          <a:p>
            <a:pPr algn="ctr" eaLnBrk="1" latinLnBrk="0" hangingPunct="1"/>
            <a:endParaRPr kumimoji="0" lang="en-US"/>
          </a:p>
        </p:txBody>
      </p:sp>
      <p:sp>
        <p:nvSpPr>
          <p:cNvPr id="12" name="Right Triangle 11"/>
          <p:cNvSpPr/>
          <p:nvPr/>
        </p:nvSpPr>
        <p:spPr>
          <a:xfrm rot="420000" flipV="1">
            <a:off x="34983346" y="23636334"/>
            <a:ext cx="679410" cy="685519"/>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400914" tIns="200453" rIns="400914" bIns="200453" rtlCol="0" anchor="ctr"/>
          <a:lstStyle/>
          <a:p>
            <a:pPr algn="ctr" eaLnBrk="1" latinLnBrk="0" hangingPunct="1"/>
            <a:endParaRPr kumimoji="0" lang="en-US"/>
          </a:p>
        </p:txBody>
      </p:sp>
      <p:sp>
        <p:nvSpPr>
          <p:cNvPr id="2" name="Title 1"/>
          <p:cNvSpPr>
            <a:spLocks noGrp="1"/>
          </p:cNvSpPr>
          <p:nvPr>
            <p:ph type="title"/>
          </p:nvPr>
        </p:nvSpPr>
        <p:spPr>
          <a:xfrm>
            <a:off x="2664355" y="5190510"/>
            <a:ext cx="9671606" cy="6979285"/>
          </a:xfrm>
        </p:spPr>
        <p:txBody>
          <a:bodyPr vert="horz" lIns="200453" tIns="200453" rIns="200453" bIns="200453" anchor="b"/>
          <a:lstStyle>
            <a:lvl1pPr algn="l">
              <a:buNone/>
              <a:defRPr sz="88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2664355" y="12474812"/>
            <a:ext cx="9658284" cy="9610700"/>
          </a:xfrm>
        </p:spPr>
        <p:txBody>
          <a:bodyPr lIns="280639" rIns="200453" bIns="200453" anchor="t"/>
          <a:lstStyle>
            <a:lvl1pPr marL="0" indent="0" algn="l">
              <a:spcBef>
                <a:spcPts val="1097"/>
              </a:spcBef>
              <a:buFontTx/>
              <a:buNone/>
              <a:defRPr sz="5700"/>
            </a:lvl1pPr>
            <a:lvl2pPr>
              <a:defRPr sz="5200"/>
            </a:lvl2pPr>
            <a:lvl3pPr>
              <a:defRPr sz="4400"/>
            </a:lvl3pPr>
            <a:lvl4pPr>
              <a:defRPr sz="3900"/>
            </a:lvl4pPr>
            <a:lvl5pPr>
              <a:defRPr sz="3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9F550900-71FF-4AED-91BB-867897EFC485}" type="datetimeFigureOut">
              <a:rPr lang="en-US" smtClean="0"/>
              <a:pPr/>
              <a:t>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35302693" y="28031221"/>
            <a:ext cx="2664354" cy="1610184"/>
          </a:xfrm>
        </p:spPr>
        <p:txBody>
          <a:bodyPr/>
          <a:lstStyle/>
          <a:p>
            <a:fld id="{17DCF1BC-5242-4C4B-AB09-13ED42B0B19D}" type="slidenum">
              <a:rPr lang="en-US" smtClean="0"/>
              <a:pPr/>
              <a:t>‹#›</a:t>
            </a:fld>
            <a:endParaRPr lang="en-US"/>
          </a:p>
        </p:txBody>
      </p:sp>
      <p:sp>
        <p:nvSpPr>
          <p:cNvPr id="3" name="Picture Placeholder 2"/>
          <p:cNvSpPr>
            <a:spLocks noGrp="1"/>
          </p:cNvSpPr>
          <p:nvPr>
            <p:ph type="pic" idx="1"/>
          </p:nvPr>
        </p:nvSpPr>
        <p:spPr>
          <a:xfrm rot="420000">
            <a:off x="15235215" y="5289814"/>
            <a:ext cx="20182483" cy="17339585"/>
          </a:xfrm>
          <a:prstGeom prst="rect">
            <a:avLst/>
          </a:prstGeom>
          <a:solidFill>
            <a:schemeClr val="bg2"/>
          </a:solidFill>
          <a:ln w="3000" cap="rnd">
            <a:solidFill>
              <a:srgbClr val="C0C0C0"/>
            </a:solidFill>
            <a:round/>
          </a:ln>
          <a:effectLst/>
        </p:spPr>
        <p:txBody>
          <a:bodyPr/>
          <a:lstStyle>
            <a:lvl1pPr marL="0" indent="0">
              <a:buNone/>
              <a:defRPr sz="14000"/>
            </a:lvl1pPr>
          </a:lstStyle>
          <a:p>
            <a:r>
              <a:rPr kumimoji="0" lang="en-US"/>
              <a:t>Click icon to add picture</a:t>
            </a:r>
            <a:endParaRPr kumimoji="0" lang="en-US" dirty="0"/>
          </a:p>
        </p:txBody>
      </p:sp>
      <p:sp>
        <p:nvSpPr>
          <p:cNvPr id="10" name="Freeform 9"/>
          <p:cNvSpPr>
            <a:spLocks/>
          </p:cNvSpPr>
          <p:nvPr/>
        </p:nvSpPr>
        <p:spPr bwMode="auto">
          <a:xfrm flipV="1">
            <a:off x="-41630" y="25650937"/>
            <a:ext cx="40048574" cy="4592526"/>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400914" tIns="200453" rIns="400914" bIns="200453"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19150045" y="27429143"/>
            <a:ext cx="20815268" cy="281432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400914" tIns="200453" rIns="400914" bIns="200453"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41630" y="-31505"/>
            <a:ext cx="40048574" cy="4592526"/>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400914" tIns="200453" rIns="400914" bIns="200453"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19150045" y="-31498"/>
            <a:ext cx="20815268" cy="281432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400914" tIns="200453" rIns="400914" bIns="200453"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1998266" y="3104995"/>
            <a:ext cx="35968782" cy="5040578"/>
          </a:xfrm>
          <a:prstGeom prst="rect">
            <a:avLst/>
          </a:prstGeom>
        </p:spPr>
        <p:txBody>
          <a:bodyPr vert="horz" lIns="0" tIns="200453" rIns="0" bIns="0" anchor="b">
            <a:normAutofit/>
          </a:bodyPr>
          <a:lstStyle/>
          <a:p>
            <a:r>
              <a:rPr kumimoji="0" lang="en-US"/>
              <a:t>Click to edit Master title style</a:t>
            </a:r>
          </a:p>
        </p:txBody>
      </p:sp>
      <p:sp>
        <p:nvSpPr>
          <p:cNvPr id="30" name="Text Placeholder 29"/>
          <p:cNvSpPr>
            <a:spLocks noGrp="1"/>
          </p:cNvSpPr>
          <p:nvPr>
            <p:ph type="body" idx="1"/>
          </p:nvPr>
        </p:nvSpPr>
        <p:spPr>
          <a:xfrm>
            <a:off x="1998266" y="8535378"/>
            <a:ext cx="35968782" cy="19355816"/>
          </a:xfrm>
          <a:prstGeom prst="rect">
            <a:avLst/>
          </a:prstGeom>
        </p:spPr>
        <p:txBody>
          <a:bodyPr vert="horz" lIns="400914" tIns="200453" rIns="400914" bIns="200453">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1998266" y="28031221"/>
            <a:ext cx="9325240" cy="1610184"/>
          </a:xfrm>
          <a:prstGeom prst="rect">
            <a:avLst/>
          </a:prstGeom>
        </p:spPr>
        <p:txBody>
          <a:bodyPr vert="horz" lIns="0" tIns="0" rIns="0" bIns="0" anchor="b"/>
          <a:lstStyle>
            <a:lvl1pPr algn="l" eaLnBrk="1" latinLnBrk="0" hangingPunct="1">
              <a:defRPr kumimoji="0" sz="5200">
                <a:solidFill>
                  <a:schemeClr val="tx2">
                    <a:shade val="90000"/>
                  </a:schemeClr>
                </a:solidFill>
              </a:defRPr>
            </a:lvl1pPr>
          </a:lstStyle>
          <a:p>
            <a:fld id="{9F550900-71FF-4AED-91BB-867897EFC485}" type="datetimeFigureOut">
              <a:rPr lang="en-US" smtClean="0"/>
              <a:pPr/>
              <a:t>2/28/2025</a:t>
            </a:fld>
            <a:endParaRPr lang="en-US"/>
          </a:p>
        </p:txBody>
      </p:sp>
      <p:sp>
        <p:nvSpPr>
          <p:cNvPr id="22" name="Footer Placeholder 21"/>
          <p:cNvSpPr>
            <a:spLocks noGrp="1"/>
          </p:cNvSpPr>
          <p:nvPr>
            <p:ph type="ftr" sz="quarter" idx="3"/>
          </p:nvPr>
        </p:nvSpPr>
        <p:spPr>
          <a:xfrm>
            <a:off x="11656550" y="28031221"/>
            <a:ext cx="14653948" cy="1610184"/>
          </a:xfrm>
          <a:prstGeom prst="rect">
            <a:avLst/>
          </a:prstGeom>
        </p:spPr>
        <p:txBody>
          <a:bodyPr vert="horz" lIns="0" tIns="0" rIns="0" bIns="0" anchor="b"/>
          <a:lstStyle>
            <a:lvl1pPr algn="l" eaLnBrk="1" latinLnBrk="0" hangingPunct="1">
              <a:defRPr kumimoji="0" sz="5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34636605" y="28031221"/>
            <a:ext cx="3330443" cy="1610184"/>
          </a:xfrm>
          <a:prstGeom prst="rect">
            <a:avLst/>
          </a:prstGeom>
        </p:spPr>
        <p:txBody>
          <a:bodyPr vert="horz" lIns="0" tIns="0" rIns="0" bIns="0" anchor="b"/>
          <a:lstStyle>
            <a:lvl1pPr algn="r" eaLnBrk="1" latinLnBrk="0" hangingPunct="1">
              <a:defRPr kumimoji="0" sz="5200">
                <a:solidFill>
                  <a:schemeClr val="tx2">
                    <a:shade val="90000"/>
                  </a:schemeClr>
                </a:solidFill>
              </a:defRPr>
            </a:lvl1pPr>
          </a:lstStyle>
          <a:p>
            <a:fld id="{17DCF1BC-5242-4C4B-AB09-13ED42B0B19D}" type="slidenum">
              <a:rPr lang="en-US" smtClean="0"/>
              <a:pPr/>
              <a:t>‹#›</a:t>
            </a:fld>
            <a:endParaRPr lang="en-US"/>
          </a:p>
        </p:txBody>
      </p:sp>
      <p:grpSp>
        <p:nvGrpSpPr>
          <p:cNvPr id="2" name="Group 1"/>
          <p:cNvGrpSpPr/>
          <p:nvPr/>
        </p:nvGrpSpPr>
        <p:grpSpPr>
          <a:xfrm>
            <a:off x="-83116" y="892610"/>
            <a:ext cx="40125052" cy="2863048"/>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21900" b="0" kern="1200">
          <a:ln>
            <a:noFill/>
          </a:ln>
          <a:solidFill>
            <a:schemeClr val="tx2"/>
          </a:solidFill>
          <a:effectLst/>
          <a:latin typeface="+mj-lt"/>
          <a:ea typeface="+mj-ea"/>
          <a:cs typeface="+mj-cs"/>
        </a:defRPr>
      </a:lvl1pPr>
    </p:titleStyle>
    <p:bodyStyle>
      <a:lvl1pPr marL="1202732" indent="-1202732" algn="l" rtl="0" eaLnBrk="1" latinLnBrk="0" hangingPunct="1">
        <a:spcBef>
          <a:spcPct val="20000"/>
        </a:spcBef>
        <a:buClr>
          <a:schemeClr val="accent3"/>
        </a:buClr>
        <a:buSzPct val="95000"/>
        <a:buFont typeface="Wingdings 2"/>
        <a:buChar char=""/>
        <a:defRPr kumimoji="0" sz="11400" kern="1200">
          <a:solidFill>
            <a:schemeClr val="tx1"/>
          </a:solidFill>
          <a:latin typeface="+mn-lt"/>
          <a:ea typeface="+mn-ea"/>
          <a:cs typeface="+mn-cs"/>
        </a:defRPr>
      </a:lvl1pPr>
      <a:lvl2pPr marL="2806379" indent="-1082457" algn="l" rtl="0" eaLnBrk="1" latinLnBrk="0" hangingPunct="1">
        <a:spcBef>
          <a:spcPct val="20000"/>
        </a:spcBef>
        <a:buClr>
          <a:schemeClr val="accent1"/>
        </a:buClr>
        <a:buSzPct val="85000"/>
        <a:buFont typeface="Wingdings 2"/>
        <a:buChar char=""/>
        <a:defRPr kumimoji="0" sz="10600" kern="1200">
          <a:solidFill>
            <a:schemeClr val="tx1"/>
          </a:solidFill>
          <a:latin typeface="+mn-lt"/>
          <a:ea typeface="+mn-ea"/>
          <a:cs typeface="+mn-cs"/>
        </a:defRPr>
      </a:lvl2pPr>
      <a:lvl3pPr marL="4009120" indent="-1082457" algn="l" rtl="0" eaLnBrk="1" latinLnBrk="0" hangingPunct="1">
        <a:spcBef>
          <a:spcPct val="20000"/>
        </a:spcBef>
        <a:buClr>
          <a:schemeClr val="accent2"/>
        </a:buClr>
        <a:buSzPct val="70000"/>
        <a:buFont typeface="Wingdings 2"/>
        <a:buChar char=""/>
        <a:defRPr kumimoji="0" sz="9200" kern="1200">
          <a:solidFill>
            <a:schemeClr val="tx1"/>
          </a:solidFill>
          <a:latin typeface="+mn-lt"/>
          <a:ea typeface="+mn-ea"/>
          <a:cs typeface="+mn-cs"/>
        </a:defRPr>
      </a:lvl3pPr>
      <a:lvl4pPr marL="5211852" indent="-922094" algn="l" rtl="0" eaLnBrk="1" latinLnBrk="0" hangingPunct="1">
        <a:spcBef>
          <a:spcPct val="20000"/>
        </a:spcBef>
        <a:buClr>
          <a:schemeClr val="accent3"/>
        </a:buClr>
        <a:buSzPct val="65000"/>
        <a:buFont typeface="Wingdings 2"/>
        <a:buChar char=""/>
        <a:defRPr kumimoji="0" sz="8800" kern="1200">
          <a:solidFill>
            <a:schemeClr val="tx1"/>
          </a:solidFill>
          <a:latin typeface="+mn-lt"/>
          <a:ea typeface="+mn-ea"/>
          <a:cs typeface="+mn-cs"/>
        </a:defRPr>
      </a:lvl4pPr>
      <a:lvl5pPr marL="6414585" indent="-922094" algn="l" rtl="0" eaLnBrk="1" latinLnBrk="0" hangingPunct="1">
        <a:spcBef>
          <a:spcPct val="20000"/>
        </a:spcBef>
        <a:buClr>
          <a:schemeClr val="accent4"/>
        </a:buClr>
        <a:buSzPct val="65000"/>
        <a:buFont typeface="Wingdings 2"/>
        <a:buChar char=""/>
        <a:defRPr kumimoji="0" sz="8800" kern="1200">
          <a:solidFill>
            <a:schemeClr val="tx1"/>
          </a:solidFill>
          <a:latin typeface="+mn-lt"/>
          <a:ea typeface="+mn-ea"/>
          <a:cs typeface="+mn-cs"/>
        </a:defRPr>
      </a:lvl5pPr>
      <a:lvl6pPr marL="7617317" indent="-922094" algn="l" rtl="0" eaLnBrk="1" latinLnBrk="0" hangingPunct="1">
        <a:spcBef>
          <a:spcPct val="20000"/>
        </a:spcBef>
        <a:buClr>
          <a:schemeClr val="accent5"/>
        </a:buClr>
        <a:buSzPct val="80000"/>
        <a:buFont typeface="Wingdings 2"/>
        <a:buChar char=""/>
        <a:defRPr kumimoji="0" sz="7900" kern="1200">
          <a:solidFill>
            <a:schemeClr val="tx1"/>
          </a:solidFill>
          <a:latin typeface="+mn-lt"/>
          <a:ea typeface="+mn-ea"/>
          <a:cs typeface="+mn-cs"/>
        </a:defRPr>
      </a:lvl6pPr>
      <a:lvl7pPr marL="8419144" indent="-801828" algn="l" rtl="0" eaLnBrk="1" latinLnBrk="0" hangingPunct="1">
        <a:spcBef>
          <a:spcPct val="20000"/>
        </a:spcBef>
        <a:buClr>
          <a:schemeClr val="accent6"/>
        </a:buClr>
        <a:buSzPct val="80000"/>
        <a:buFont typeface="Wingdings 2"/>
        <a:buChar char=""/>
        <a:defRPr kumimoji="0" sz="7000" kern="1200" baseline="0">
          <a:solidFill>
            <a:schemeClr val="tx1"/>
          </a:solidFill>
          <a:latin typeface="+mn-lt"/>
          <a:ea typeface="+mn-ea"/>
          <a:cs typeface="+mn-cs"/>
        </a:defRPr>
      </a:lvl7pPr>
      <a:lvl8pPr marL="9621876" indent="-801828" algn="l" rtl="0" eaLnBrk="1" latinLnBrk="0" hangingPunct="1">
        <a:spcBef>
          <a:spcPct val="20000"/>
        </a:spcBef>
        <a:buClr>
          <a:schemeClr val="tx2"/>
        </a:buClr>
        <a:buChar char="•"/>
        <a:defRPr kumimoji="0" sz="7000" kern="1200">
          <a:solidFill>
            <a:schemeClr val="tx1"/>
          </a:solidFill>
          <a:latin typeface="+mn-lt"/>
          <a:ea typeface="+mn-ea"/>
          <a:cs typeface="+mn-cs"/>
        </a:defRPr>
      </a:lvl8pPr>
      <a:lvl9pPr marL="10824609" indent="-801828" algn="l" rtl="0" eaLnBrk="1" latinLnBrk="0" hangingPunct="1">
        <a:spcBef>
          <a:spcPct val="20000"/>
        </a:spcBef>
        <a:buClr>
          <a:schemeClr val="tx2"/>
        </a:buClr>
        <a:buFontTx/>
        <a:buChar char="•"/>
        <a:defRPr kumimoji="0" sz="61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004560" algn="l" rtl="0" eaLnBrk="1" latinLnBrk="0" hangingPunct="1">
        <a:defRPr kumimoji="0" kern="1200">
          <a:solidFill>
            <a:schemeClr val="tx1"/>
          </a:solidFill>
          <a:latin typeface="+mn-lt"/>
          <a:ea typeface="+mn-ea"/>
          <a:cs typeface="+mn-cs"/>
        </a:defRPr>
      </a:lvl2pPr>
      <a:lvl3pPr marL="4009120" algn="l" rtl="0" eaLnBrk="1" latinLnBrk="0" hangingPunct="1">
        <a:defRPr kumimoji="0" kern="1200">
          <a:solidFill>
            <a:schemeClr val="tx1"/>
          </a:solidFill>
          <a:latin typeface="+mn-lt"/>
          <a:ea typeface="+mn-ea"/>
          <a:cs typeface="+mn-cs"/>
        </a:defRPr>
      </a:lvl3pPr>
      <a:lvl4pPr marL="6013671" algn="l" rtl="0" eaLnBrk="1" latinLnBrk="0" hangingPunct="1">
        <a:defRPr kumimoji="0" kern="1200">
          <a:solidFill>
            <a:schemeClr val="tx1"/>
          </a:solidFill>
          <a:latin typeface="+mn-lt"/>
          <a:ea typeface="+mn-ea"/>
          <a:cs typeface="+mn-cs"/>
        </a:defRPr>
      </a:lvl4pPr>
      <a:lvl5pPr marL="8018231" algn="l" rtl="0" eaLnBrk="1" latinLnBrk="0" hangingPunct="1">
        <a:defRPr kumimoji="0" kern="1200">
          <a:solidFill>
            <a:schemeClr val="tx1"/>
          </a:solidFill>
          <a:latin typeface="+mn-lt"/>
          <a:ea typeface="+mn-ea"/>
          <a:cs typeface="+mn-cs"/>
        </a:defRPr>
      </a:lvl5pPr>
      <a:lvl6pPr marL="10022790" algn="l" rtl="0" eaLnBrk="1" latinLnBrk="0" hangingPunct="1">
        <a:defRPr kumimoji="0" kern="1200">
          <a:solidFill>
            <a:schemeClr val="tx1"/>
          </a:solidFill>
          <a:latin typeface="+mn-lt"/>
          <a:ea typeface="+mn-ea"/>
          <a:cs typeface="+mn-cs"/>
        </a:defRPr>
      </a:lvl6pPr>
      <a:lvl7pPr marL="12027350" algn="l" rtl="0" eaLnBrk="1" latinLnBrk="0" hangingPunct="1">
        <a:defRPr kumimoji="0" kern="1200">
          <a:solidFill>
            <a:schemeClr val="tx1"/>
          </a:solidFill>
          <a:latin typeface="+mn-lt"/>
          <a:ea typeface="+mn-ea"/>
          <a:cs typeface="+mn-cs"/>
        </a:defRPr>
      </a:lvl7pPr>
      <a:lvl8pPr marL="14031901" algn="l" rtl="0" eaLnBrk="1" latinLnBrk="0" hangingPunct="1">
        <a:defRPr kumimoji="0" kern="1200">
          <a:solidFill>
            <a:schemeClr val="tx1"/>
          </a:solidFill>
          <a:latin typeface="+mn-lt"/>
          <a:ea typeface="+mn-ea"/>
          <a:cs typeface="+mn-cs"/>
        </a:defRPr>
      </a:lvl8pPr>
      <a:lvl9pPr marL="1603646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gif"/><Relationship Id="rId13" Type="http://schemas.openxmlformats.org/officeDocument/2006/relationships/image" Target="../media/image8.png"/><Relationship Id="rId18" Type="http://schemas.openxmlformats.org/officeDocument/2006/relationships/image" Target="../media/image13.png"/><Relationship Id="rId3" Type="http://schemas.openxmlformats.org/officeDocument/2006/relationships/hyperlink" Target="mailto:johni@cput.ac.za" TargetMode="External"/><Relationship Id="rId21" Type="http://schemas.openxmlformats.org/officeDocument/2006/relationships/image" Target="../media/image16.png"/><Relationship Id="rId7" Type="http://schemas.openxmlformats.org/officeDocument/2006/relationships/hyperlink" Target="http://www.uct.ac.za/" TargetMode="External"/><Relationship Id="rId12" Type="http://schemas.openxmlformats.org/officeDocument/2006/relationships/image" Target="../media/image7.png"/><Relationship Id="rId17" Type="http://schemas.openxmlformats.org/officeDocument/2006/relationships/image" Target="../media/image12.png"/><Relationship Id="rId2" Type="http://schemas.openxmlformats.org/officeDocument/2006/relationships/notesSlide" Target="../notesSlides/notesSlide1.xml"/><Relationship Id="rId16" Type="http://schemas.openxmlformats.org/officeDocument/2006/relationships/image" Target="../media/image11.png"/><Relationship Id="rId20"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2.gif"/><Relationship Id="rId11" Type="http://schemas.openxmlformats.org/officeDocument/2006/relationships/image" Target="../media/image6.png"/><Relationship Id="rId5" Type="http://schemas.openxmlformats.org/officeDocument/2006/relationships/hyperlink" Target="http://www.cput.ac.za/" TargetMode="External"/><Relationship Id="rId15" Type="http://schemas.openxmlformats.org/officeDocument/2006/relationships/image" Target="../media/image10.png"/><Relationship Id="rId23" Type="http://schemas.openxmlformats.org/officeDocument/2006/relationships/image" Target="../media/image18.png"/><Relationship Id="rId10" Type="http://schemas.openxmlformats.org/officeDocument/2006/relationships/image" Target="../media/image5.png"/><Relationship Id="rId19" Type="http://schemas.openxmlformats.org/officeDocument/2006/relationships/image" Target="../media/image14.png"/><Relationship Id="rId4" Type="http://schemas.openxmlformats.org/officeDocument/2006/relationships/hyperlink" Target="mailto:saalih.allie@uct.ac.za" TargetMode="External"/><Relationship Id="rId9" Type="http://schemas.openxmlformats.org/officeDocument/2006/relationships/image" Target="../media/image4.png"/><Relationship Id="rId14" Type="http://schemas.openxmlformats.org/officeDocument/2006/relationships/image" Target="../media/image9.png"/><Relationship Id="rId22"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0000"/>
                <a:satMod val="400000"/>
                <a:lumMod val="9700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999" y="3168403"/>
            <a:ext cx="12352652" cy="26849793"/>
          </a:xfrm>
          <a:solidFill>
            <a:schemeClr val="accent1">
              <a:lumMod val="75000"/>
            </a:schemeClr>
          </a:solidFill>
          <a:ln>
            <a:solidFill>
              <a:schemeClr val="bg1"/>
            </a:solidFill>
          </a:ln>
        </p:spPr>
        <p:txBody>
          <a:bodyPr>
            <a:normAutofit/>
          </a:bodyPr>
          <a:lstStyle/>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2300" dirty="0"/>
          </a:p>
          <a:p>
            <a:pPr algn="just"/>
            <a:endParaRPr lang="en-US" sz="3200" dirty="0"/>
          </a:p>
          <a:p>
            <a:pPr algn="just"/>
            <a:endParaRPr lang="en-US" sz="3200" dirty="0"/>
          </a:p>
          <a:p>
            <a:pPr algn="just"/>
            <a:endParaRPr lang="en-US" sz="3200" dirty="0"/>
          </a:p>
        </p:txBody>
      </p:sp>
      <p:sp>
        <p:nvSpPr>
          <p:cNvPr id="4" name="TextBox 3"/>
          <p:cNvSpPr txBox="1"/>
          <p:nvPr/>
        </p:nvSpPr>
        <p:spPr>
          <a:xfrm>
            <a:off x="17604605" y="7723487"/>
            <a:ext cx="12616881" cy="1290111"/>
          </a:xfrm>
          <a:prstGeom prst="rect">
            <a:avLst/>
          </a:prstGeom>
          <a:noFill/>
        </p:spPr>
        <p:txBody>
          <a:bodyPr wrap="square" lIns="73673" tIns="36837" rIns="73673" bIns="36837" rtlCol="0">
            <a:spAutoFit/>
          </a:bodyPr>
          <a:lstStyle/>
          <a:p>
            <a:endParaRPr lang="en-US" dirty="0"/>
          </a:p>
        </p:txBody>
      </p:sp>
      <p:sp>
        <p:nvSpPr>
          <p:cNvPr id="10" name="Rectangle 5"/>
          <p:cNvSpPr>
            <a:spLocks noGrp="1" noChangeArrowheads="1"/>
          </p:cNvSpPr>
          <p:nvPr>
            <p:ph type="ctrTitle"/>
          </p:nvPr>
        </p:nvSpPr>
        <p:spPr bwMode="auto">
          <a:xfrm>
            <a:off x="0" y="41379"/>
            <a:ext cx="39965313" cy="2798042"/>
          </a:xfrm>
          <a:prstGeom prst="rect">
            <a:avLst/>
          </a:prstGeom>
          <a:noFill/>
          <a:ln w="9525">
            <a:noFill/>
            <a:miter lim="800000"/>
            <a:headEnd/>
            <a:tailEnd/>
          </a:ln>
          <a:effectLst/>
        </p:spPr>
        <p:txBody>
          <a:bodyPr wrap="square" lIns="73514" tIns="36751" rIns="73514" bIns="36751">
            <a:spAutoFit/>
          </a:bodyPr>
          <a:lstStyle/>
          <a:p>
            <a:pPr algn="ctr">
              <a:spcBef>
                <a:spcPct val="50000"/>
              </a:spcBef>
            </a:pPr>
            <a:r>
              <a:rPr lang="en-US" sz="7700" dirty="0">
                <a:solidFill>
                  <a:schemeClr val="tx1"/>
                </a:solidFill>
                <a:latin typeface="Calibri" pitchFamily="34" charset="0"/>
              </a:rPr>
              <a:t>Student Model of Engagement in DC circuits </a:t>
            </a:r>
            <a:br>
              <a:rPr lang="en-US" sz="7700" dirty="0">
                <a:solidFill>
                  <a:schemeClr val="tx1"/>
                </a:solidFill>
                <a:latin typeface="Calibri" pitchFamily="34" charset="0"/>
              </a:rPr>
            </a:br>
            <a:r>
              <a:rPr lang="en-US" sz="4800" dirty="0">
                <a:solidFill>
                  <a:schemeClr val="tx1"/>
                </a:solidFill>
                <a:latin typeface="+mn-lt"/>
              </a:rPr>
              <a:t>Ignatius John</a:t>
            </a:r>
            <a:r>
              <a:rPr lang="en-US" sz="4800" baseline="30000" dirty="0">
                <a:solidFill>
                  <a:schemeClr val="tx1"/>
                </a:solidFill>
                <a:latin typeface="+mn-lt"/>
              </a:rPr>
              <a:t>1</a:t>
            </a:r>
            <a:r>
              <a:rPr lang="en-US" sz="4800" dirty="0">
                <a:solidFill>
                  <a:schemeClr val="tx1"/>
                </a:solidFill>
                <a:latin typeface="+mn-lt"/>
              </a:rPr>
              <a:t>, </a:t>
            </a:r>
            <a:r>
              <a:rPr lang="en-US" sz="4800" dirty="0" err="1">
                <a:solidFill>
                  <a:schemeClr val="tx1"/>
                </a:solidFill>
                <a:latin typeface="+mn-lt"/>
              </a:rPr>
              <a:t>Saalih</a:t>
            </a:r>
            <a:r>
              <a:rPr lang="en-US" sz="4800" dirty="0">
                <a:solidFill>
                  <a:schemeClr val="tx1"/>
                </a:solidFill>
                <a:latin typeface="+mn-lt"/>
              </a:rPr>
              <a:t> Allie</a:t>
            </a:r>
            <a:r>
              <a:rPr lang="en-US" sz="4800" baseline="30000" dirty="0">
                <a:solidFill>
                  <a:schemeClr val="tx1"/>
                </a:solidFill>
                <a:latin typeface="+mn-lt"/>
              </a:rPr>
              <a:t>2</a:t>
            </a:r>
            <a:r>
              <a:rPr lang="en-US" sz="4800" dirty="0">
                <a:solidFill>
                  <a:schemeClr val="tx1"/>
                </a:solidFill>
                <a:latin typeface="+mn-lt"/>
              </a:rPr>
              <a:t> </a:t>
            </a:r>
            <a:br>
              <a:rPr lang="en-US" sz="4800" dirty="0">
                <a:solidFill>
                  <a:schemeClr val="tx1"/>
                </a:solidFill>
                <a:latin typeface="+mn-lt"/>
              </a:rPr>
            </a:br>
            <a:r>
              <a:rPr lang="en-US" sz="2600" dirty="0">
                <a:solidFill>
                  <a:schemeClr val="tx1"/>
                </a:solidFill>
                <a:latin typeface="+mn-lt"/>
              </a:rPr>
              <a:t>1 Department of Physics, Cape Peninsula University of Technology, Cape Town, </a:t>
            </a:r>
            <a:r>
              <a:rPr lang="en-US" sz="2600" dirty="0">
                <a:solidFill>
                  <a:schemeClr val="tx1"/>
                </a:solidFill>
                <a:latin typeface="+mn-lt"/>
                <a:hlinkClick r:id="rId3">
                  <a:extLst>
                    <a:ext uri="{A12FA001-AC4F-418D-AE19-62706E023703}">
                      <ahyp:hlinkClr xmlns:ahyp="http://schemas.microsoft.com/office/drawing/2018/hyperlinkcolor" val="tx"/>
                    </a:ext>
                  </a:extLst>
                </a:hlinkClick>
              </a:rPr>
              <a:t>johni@cput.ac.za</a:t>
            </a:r>
            <a:r>
              <a:rPr lang="en-US" sz="2600" dirty="0">
                <a:solidFill>
                  <a:schemeClr val="tx1"/>
                </a:solidFill>
                <a:latin typeface="+mn-lt"/>
              </a:rPr>
              <a:t> </a:t>
            </a:r>
          </a:p>
          <a:p>
            <a:pPr algn="ctr" eaLnBrk="0" hangingPunct="0"/>
            <a:r>
              <a:rPr lang="en-US" sz="2600" dirty="0">
                <a:solidFill>
                  <a:schemeClr val="tx1"/>
                </a:solidFill>
                <a:latin typeface="+mn-lt"/>
              </a:rPr>
              <a:t>2 Department of Physics, University of Cape Town, South Africa, </a:t>
            </a:r>
            <a:r>
              <a:rPr lang="en-US" sz="2600" dirty="0">
                <a:solidFill>
                  <a:schemeClr val="tx1"/>
                </a:solidFill>
                <a:latin typeface="+mn-lt"/>
                <a:hlinkClick r:id="rId4">
                  <a:extLst>
                    <a:ext uri="{A12FA001-AC4F-418D-AE19-62706E023703}">
                      <ahyp:hlinkClr xmlns:ahyp="http://schemas.microsoft.com/office/drawing/2018/hyperlinkcolor" val="tx"/>
                    </a:ext>
                  </a:extLst>
                </a:hlinkClick>
              </a:rPr>
              <a:t>saalih.allie@uct.ac.za</a:t>
            </a:r>
            <a:r>
              <a:rPr lang="en-US" sz="2600" dirty="0">
                <a:solidFill>
                  <a:schemeClr val="tx1"/>
                </a:solidFill>
                <a:latin typeface="+mn-lt"/>
              </a:rPr>
              <a:t> </a:t>
            </a:r>
            <a:endParaRPr lang="en-US" sz="3500" dirty="0">
              <a:solidFill>
                <a:schemeClr val="tx1"/>
              </a:solidFill>
              <a:latin typeface="+mn-lt"/>
            </a:endParaRPr>
          </a:p>
        </p:txBody>
      </p:sp>
      <p:pic>
        <p:nvPicPr>
          <p:cNvPr id="11" name="Picture 10" descr="http://www.cput.ac.za/templates/home/images/logo.gif">
            <a:hlinkClick r:id="rId5" tooltip="&quot;Go to Home Page&quot;"/>
          </p:cNvPr>
          <p:cNvPicPr/>
          <p:nvPr/>
        </p:nvPicPr>
        <p:blipFill>
          <a:blip r:embed="rId6" cstate="print"/>
          <a:srcRect/>
          <a:stretch>
            <a:fillRect/>
          </a:stretch>
        </p:blipFill>
        <p:spPr bwMode="auto">
          <a:xfrm>
            <a:off x="432233" y="317730"/>
            <a:ext cx="4753663" cy="2456932"/>
          </a:xfrm>
          <a:prstGeom prst="rect">
            <a:avLst/>
          </a:prstGeom>
          <a:solidFill>
            <a:srgbClr val="FFFFFF"/>
          </a:solidFill>
          <a:ln w="9525">
            <a:noFill/>
            <a:miter lim="800000"/>
            <a:headEnd/>
            <a:tailEnd/>
          </a:ln>
        </p:spPr>
      </p:pic>
      <p:pic>
        <p:nvPicPr>
          <p:cNvPr id="12" name="Picture 11" descr="The University of Cape Town">
            <a:hlinkClick r:id="rId7"/>
          </p:cNvPr>
          <p:cNvPicPr/>
          <p:nvPr/>
        </p:nvPicPr>
        <p:blipFill>
          <a:blip r:embed="rId8" cstate="print"/>
          <a:srcRect/>
          <a:stretch>
            <a:fillRect/>
          </a:stretch>
        </p:blipFill>
        <p:spPr bwMode="auto">
          <a:xfrm>
            <a:off x="36596885" y="375231"/>
            <a:ext cx="2890761" cy="2456933"/>
          </a:xfrm>
          <a:prstGeom prst="rect">
            <a:avLst/>
          </a:prstGeom>
          <a:noFill/>
          <a:ln w="9525">
            <a:noFill/>
            <a:miter lim="800000"/>
            <a:headEnd/>
            <a:tailEnd/>
          </a:ln>
        </p:spPr>
      </p:pic>
      <p:sp>
        <p:nvSpPr>
          <p:cNvPr id="13" name="TextBox 12"/>
          <p:cNvSpPr txBox="1"/>
          <p:nvPr/>
        </p:nvSpPr>
        <p:spPr>
          <a:xfrm>
            <a:off x="545720" y="3168403"/>
            <a:ext cx="12348000" cy="520669"/>
          </a:xfrm>
          <a:prstGeom prst="rect">
            <a:avLst/>
          </a:prstGeom>
          <a:solidFill>
            <a:schemeClr val="accent1">
              <a:lumMod val="50000"/>
            </a:schemeClr>
          </a:solidFill>
        </p:spPr>
        <p:txBody>
          <a:bodyPr wrap="square" lIns="73673" tIns="36837" rIns="73673" bIns="36837" rtlCol="0">
            <a:spAutoFit/>
          </a:bodyPr>
          <a:lstStyle/>
          <a:p>
            <a:pPr algn="ctr"/>
            <a:r>
              <a:rPr lang="en-US" sz="2900" dirty="0"/>
              <a:t>Abstract</a:t>
            </a:r>
          </a:p>
        </p:txBody>
      </p:sp>
      <p:sp>
        <p:nvSpPr>
          <p:cNvPr id="14" name="Text Box 473"/>
          <p:cNvSpPr txBox="1">
            <a:spLocks noChangeArrowheads="1"/>
          </p:cNvSpPr>
          <p:nvPr/>
        </p:nvSpPr>
        <p:spPr bwMode="auto">
          <a:xfrm>
            <a:off x="548055" y="6912819"/>
            <a:ext cx="12348000" cy="520512"/>
          </a:xfrm>
          <a:prstGeom prst="rect">
            <a:avLst/>
          </a:prstGeom>
          <a:solidFill>
            <a:schemeClr val="accent1">
              <a:lumMod val="50000"/>
            </a:schemeClr>
          </a:solidFill>
          <a:ln w="9525">
            <a:noFill/>
            <a:miter lim="800000"/>
            <a:headEnd/>
            <a:tailEnd/>
          </a:ln>
          <a:effectLst/>
        </p:spPr>
        <p:txBody>
          <a:bodyPr lIns="73534" tIns="36759" rIns="73534" bIns="36759">
            <a:spAutoFit/>
          </a:bodyPr>
          <a:lstStyle/>
          <a:p>
            <a:pPr algn="ctr" eaLnBrk="0" hangingPunct="0">
              <a:spcBef>
                <a:spcPct val="50000"/>
              </a:spcBef>
            </a:pPr>
            <a:r>
              <a:rPr lang="en-US" sz="2900" b="1" dirty="0">
                <a:solidFill>
                  <a:srgbClr val="F8F8F8"/>
                </a:solidFill>
              </a:rPr>
              <a:t>Purpose of the study</a:t>
            </a:r>
          </a:p>
        </p:txBody>
      </p:sp>
      <p:sp>
        <p:nvSpPr>
          <p:cNvPr id="16" name="TextBox 15"/>
          <p:cNvSpPr txBox="1"/>
          <p:nvPr/>
        </p:nvSpPr>
        <p:spPr>
          <a:xfrm>
            <a:off x="549745" y="17049334"/>
            <a:ext cx="12352653" cy="520669"/>
          </a:xfrm>
          <a:prstGeom prst="rect">
            <a:avLst/>
          </a:prstGeom>
          <a:solidFill>
            <a:schemeClr val="accent1">
              <a:lumMod val="50000"/>
            </a:schemeClr>
          </a:solidFill>
        </p:spPr>
        <p:txBody>
          <a:bodyPr wrap="square" lIns="73673" tIns="36837" rIns="73673" bIns="36837" rtlCol="0">
            <a:spAutoFit/>
          </a:bodyPr>
          <a:lstStyle/>
          <a:p>
            <a:pPr algn="ctr"/>
            <a:r>
              <a:rPr lang="en-US" sz="2900" dirty="0"/>
              <a:t>Sample Question  (ACQ)</a:t>
            </a:r>
          </a:p>
        </p:txBody>
      </p:sp>
      <p:sp>
        <p:nvSpPr>
          <p:cNvPr id="17" name="Subtitle 2"/>
          <p:cNvSpPr txBox="1">
            <a:spLocks/>
          </p:cNvSpPr>
          <p:nvPr/>
        </p:nvSpPr>
        <p:spPr>
          <a:xfrm>
            <a:off x="13707245" y="3168403"/>
            <a:ext cx="12352652" cy="26849794"/>
          </a:xfrm>
          <a:prstGeom prst="rect">
            <a:avLst/>
          </a:prstGeom>
          <a:solidFill>
            <a:schemeClr val="accent1">
              <a:lumMod val="75000"/>
            </a:schemeClr>
          </a:solidFill>
          <a:ln>
            <a:solidFill>
              <a:schemeClr val="bg1"/>
            </a:solidFill>
          </a:ln>
        </p:spPr>
        <p:txBody>
          <a:bodyPr vert="horz" lIns="0" tIns="200453" rIns="80186" bIns="200453">
            <a:normAutofit/>
          </a:bodyPr>
          <a:lstStyle/>
          <a:p>
            <a:pPr marR="200453" defTabSz="736732">
              <a:spcBef>
                <a:spcPct val="20000"/>
              </a:spcBef>
              <a:buClr>
                <a:schemeClr val="accent3"/>
              </a:buClr>
              <a:buSzPct val="95000"/>
              <a:defRPr/>
            </a:pPr>
            <a:endParaRPr lang="en-US" sz="2300" dirty="0"/>
          </a:p>
          <a:p>
            <a:pPr marR="200453" defTabSz="736732">
              <a:spcBef>
                <a:spcPct val="20000"/>
              </a:spcBef>
              <a:buClr>
                <a:schemeClr val="accent3"/>
              </a:buClr>
              <a:buSzPct val="95000"/>
              <a:defRPr/>
            </a:pPr>
            <a:endParaRPr lang="en-US" sz="2300" dirty="0"/>
          </a:p>
          <a:p>
            <a:pPr marR="200453" defTabSz="736732">
              <a:spcBef>
                <a:spcPct val="20000"/>
              </a:spcBef>
              <a:buClr>
                <a:schemeClr val="accent3"/>
              </a:buClr>
              <a:buSzPct val="95000"/>
              <a:defRPr/>
            </a:pPr>
            <a:endParaRPr lang="en-US" sz="2300" dirty="0"/>
          </a:p>
          <a:p>
            <a:pPr marR="200453" defTabSz="736732">
              <a:spcBef>
                <a:spcPct val="20000"/>
              </a:spcBef>
              <a:buClr>
                <a:schemeClr val="accent3"/>
              </a:buClr>
              <a:buSzPct val="95000"/>
              <a:defRPr/>
            </a:pPr>
            <a:endParaRPr lang="en-US" sz="3200" dirty="0"/>
          </a:p>
        </p:txBody>
      </p:sp>
      <p:sp>
        <p:nvSpPr>
          <p:cNvPr id="18" name="Subtitle 2"/>
          <p:cNvSpPr txBox="1">
            <a:spLocks/>
          </p:cNvSpPr>
          <p:nvPr/>
        </p:nvSpPr>
        <p:spPr>
          <a:xfrm>
            <a:off x="26967432" y="3168403"/>
            <a:ext cx="12352652" cy="26849794"/>
          </a:xfrm>
          <a:prstGeom prst="rect">
            <a:avLst/>
          </a:prstGeom>
          <a:solidFill>
            <a:schemeClr val="accent1">
              <a:lumMod val="75000"/>
            </a:schemeClr>
          </a:solidFill>
          <a:ln>
            <a:solidFill>
              <a:schemeClr val="bg1"/>
            </a:solidFill>
          </a:ln>
        </p:spPr>
        <p:txBody>
          <a:bodyPr vert="horz" lIns="0" tIns="200453" rIns="80186" bIns="200453">
            <a:normAutofit/>
          </a:bodyPr>
          <a:lstStyle/>
          <a:p>
            <a:pPr marR="200453" defTabSz="736732">
              <a:spcBef>
                <a:spcPct val="20000"/>
              </a:spcBef>
              <a:buClr>
                <a:schemeClr val="accent3"/>
              </a:buClr>
              <a:buSzPct val="95000"/>
              <a:defRPr/>
            </a:pPr>
            <a:endParaRPr lang="en-US" sz="2300" dirty="0"/>
          </a:p>
          <a:p>
            <a:pPr marR="200453" defTabSz="736732">
              <a:spcBef>
                <a:spcPct val="20000"/>
              </a:spcBef>
              <a:buClr>
                <a:schemeClr val="accent3"/>
              </a:buClr>
              <a:buSzPct val="95000"/>
              <a:defRPr/>
            </a:pPr>
            <a:endParaRPr lang="en-US" sz="2300" dirty="0"/>
          </a:p>
          <a:p>
            <a:pPr marR="200453" defTabSz="736732">
              <a:spcBef>
                <a:spcPct val="20000"/>
              </a:spcBef>
              <a:buClr>
                <a:schemeClr val="accent3"/>
              </a:buClr>
              <a:buSzPct val="95000"/>
              <a:defRPr/>
            </a:pPr>
            <a:endParaRPr lang="en-US" sz="3200" dirty="0"/>
          </a:p>
        </p:txBody>
      </p:sp>
      <p:sp>
        <p:nvSpPr>
          <p:cNvPr id="26" name="Text Box 473"/>
          <p:cNvSpPr txBox="1">
            <a:spLocks noChangeArrowheads="1"/>
          </p:cNvSpPr>
          <p:nvPr/>
        </p:nvSpPr>
        <p:spPr bwMode="auto">
          <a:xfrm>
            <a:off x="546340" y="13825587"/>
            <a:ext cx="12348000" cy="520512"/>
          </a:xfrm>
          <a:prstGeom prst="rect">
            <a:avLst/>
          </a:prstGeom>
          <a:solidFill>
            <a:schemeClr val="accent1">
              <a:lumMod val="50000"/>
            </a:schemeClr>
          </a:solidFill>
          <a:ln w="9525">
            <a:noFill/>
            <a:miter lim="800000"/>
            <a:headEnd/>
            <a:tailEnd/>
          </a:ln>
          <a:effectLst/>
        </p:spPr>
        <p:txBody>
          <a:bodyPr lIns="73534" tIns="36759" rIns="73534" bIns="36759">
            <a:spAutoFit/>
          </a:bodyPr>
          <a:lstStyle/>
          <a:p>
            <a:pPr algn="ctr" eaLnBrk="0" hangingPunct="0">
              <a:spcBef>
                <a:spcPct val="50000"/>
              </a:spcBef>
            </a:pPr>
            <a:r>
              <a:rPr lang="en-US" sz="2900" b="1" dirty="0">
                <a:solidFill>
                  <a:srgbClr val="F8F8F8"/>
                </a:solidFill>
              </a:rPr>
              <a:t>Methodology</a:t>
            </a:r>
          </a:p>
        </p:txBody>
      </p:sp>
      <p:sp>
        <p:nvSpPr>
          <p:cNvPr id="28" name="TextBox 27"/>
          <p:cNvSpPr txBox="1"/>
          <p:nvPr/>
        </p:nvSpPr>
        <p:spPr>
          <a:xfrm>
            <a:off x="561907" y="7416875"/>
            <a:ext cx="12286596" cy="4321710"/>
          </a:xfrm>
          <a:prstGeom prst="rect">
            <a:avLst/>
          </a:prstGeom>
          <a:noFill/>
        </p:spPr>
        <p:txBody>
          <a:bodyPr wrap="square" lIns="73673" tIns="36837" rIns="73673" bIns="36837" rtlCol="0">
            <a:spAutoFit/>
          </a:bodyPr>
          <a:lstStyle/>
          <a:p>
            <a:r>
              <a:rPr lang="en-US" sz="2300" dirty="0"/>
              <a:t>Within the broader context of a DC circuit (open) we developed Aspects of Circuit Questionnaire (ACQ), to investigate the following:</a:t>
            </a:r>
          </a:p>
          <a:p>
            <a:pPr algn="just"/>
            <a:endParaRPr lang="en-US" sz="1800" dirty="0"/>
          </a:p>
          <a:p>
            <a:pPr marL="782778" lvl="1" indent="-414412" algn="just">
              <a:buFont typeface="+mj-lt"/>
              <a:buAutoNum type="arabicPeriod"/>
            </a:pPr>
            <a:r>
              <a:rPr lang="en-US" sz="2300" dirty="0"/>
              <a:t>To what extent does the student response </a:t>
            </a:r>
            <a:r>
              <a:rPr lang="en-US" sz="2300" b="1" dirty="0">
                <a:solidFill>
                  <a:srgbClr val="FFFF00"/>
                </a:solidFill>
              </a:rPr>
              <a:t>will affect </a:t>
            </a:r>
            <a:r>
              <a:rPr lang="en-US" sz="2300" dirty="0"/>
              <a:t>by (</a:t>
            </a:r>
            <a:r>
              <a:rPr lang="en-US" sz="2300" dirty="0" err="1"/>
              <a:t>i</a:t>
            </a:r>
            <a:r>
              <a:rPr lang="en-US" sz="2300" dirty="0"/>
              <a:t>) changing a resistor for a light bulb or a heating element (ii) drawing the same circuit vertically or horizontally (iii) changing </a:t>
            </a:r>
            <a:r>
              <a:rPr lang="en-GB" sz="2300" dirty="0"/>
              <a:t>the phrase “charge flow” to “current”? </a:t>
            </a:r>
            <a:r>
              <a:rPr lang="fr-FR" sz="2300" dirty="0" err="1"/>
              <a:t>Eur</a:t>
            </a:r>
            <a:r>
              <a:rPr lang="fr-FR" sz="2300" dirty="0"/>
              <a:t>. J. Phys. 38 (2017) 015701</a:t>
            </a:r>
            <a:endParaRPr lang="en-GB" sz="2300" dirty="0"/>
          </a:p>
          <a:p>
            <a:pPr marL="782778" lvl="1" indent="-414412" algn="just">
              <a:buFont typeface="+mj-lt"/>
              <a:buAutoNum type="arabicPeriod"/>
            </a:pPr>
            <a:r>
              <a:rPr lang="en-GB" sz="2300" dirty="0"/>
              <a:t>E</a:t>
            </a:r>
            <a:r>
              <a:rPr lang="en-US" sz="2300" dirty="0" err="1"/>
              <a:t>xplores</a:t>
            </a:r>
            <a:r>
              <a:rPr lang="en-US" sz="2300" dirty="0"/>
              <a:t> the </a:t>
            </a:r>
            <a:r>
              <a:rPr lang="en-US" sz="2300" b="1" dirty="0">
                <a:solidFill>
                  <a:srgbClr val="FFFF00"/>
                </a:solidFill>
              </a:rPr>
              <a:t>reasons </a:t>
            </a:r>
            <a:r>
              <a:rPr lang="en-US" sz="2300" dirty="0"/>
              <a:t>behind the contextual variations in student responses at a fine-grained level. </a:t>
            </a:r>
            <a:r>
              <a:rPr lang="fr-FR" sz="2300" dirty="0" err="1"/>
              <a:t>Eur</a:t>
            </a:r>
            <a:r>
              <a:rPr lang="fr-FR" sz="2300" dirty="0"/>
              <a:t>. J. Phys. 38 (2017) 015702</a:t>
            </a:r>
            <a:endParaRPr lang="en-US" sz="2300" dirty="0"/>
          </a:p>
          <a:p>
            <a:pPr marL="782778" lvl="1" indent="-414412" algn="just">
              <a:buFont typeface="+mj-lt"/>
              <a:buAutoNum type="arabicPeriod"/>
            </a:pPr>
            <a:r>
              <a:rPr lang="en-GB" sz="2300" dirty="0"/>
              <a:t>B</a:t>
            </a:r>
            <a:r>
              <a:rPr lang="en-US" sz="2300" dirty="0" err="1"/>
              <a:t>ased</a:t>
            </a:r>
            <a:r>
              <a:rPr lang="en-US" sz="2300" dirty="0"/>
              <a:t> on six micro-episodes from four follow-up interviews, sketches the complex cognitive terrain that students must negotiate in order to create a sense-making path that links complex everyday experience, mathematical reasoning and language connotations with the </a:t>
            </a:r>
            <a:r>
              <a:rPr lang="en-US" sz="2300" dirty="0" err="1"/>
              <a:t>idealised</a:t>
            </a:r>
            <a:r>
              <a:rPr lang="en-US" sz="2300" dirty="0"/>
              <a:t> physics model.</a:t>
            </a:r>
            <a:r>
              <a:rPr lang="en-GB" sz="2300" dirty="0"/>
              <a:t>  </a:t>
            </a:r>
            <a:endParaRPr lang="en-US" sz="2300" dirty="0"/>
          </a:p>
        </p:txBody>
      </p:sp>
      <p:sp>
        <p:nvSpPr>
          <p:cNvPr id="22" name="Text Box 473"/>
          <p:cNvSpPr txBox="1">
            <a:spLocks noChangeArrowheads="1"/>
          </p:cNvSpPr>
          <p:nvPr/>
        </p:nvSpPr>
        <p:spPr bwMode="auto">
          <a:xfrm>
            <a:off x="13716972" y="3190859"/>
            <a:ext cx="12348000" cy="520512"/>
          </a:xfrm>
          <a:prstGeom prst="rect">
            <a:avLst/>
          </a:prstGeom>
          <a:solidFill>
            <a:schemeClr val="accent1">
              <a:lumMod val="50000"/>
            </a:schemeClr>
          </a:solidFill>
          <a:ln w="9525">
            <a:noFill/>
            <a:miter lim="800000"/>
            <a:headEnd/>
            <a:tailEnd/>
          </a:ln>
          <a:effectLst/>
        </p:spPr>
        <p:txBody>
          <a:bodyPr lIns="73534" tIns="36759" rIns="73534" bIns="36759">
            <a:spAutoFit/>
          </a:bodyPr>
          <a:lstStyle/>
          <a:p>
            <a:pPr algn="ctr" eaLnBrk="0" hangingPunct="0">
              <a:spcBef>
                <a:spcPct val="50000"/>
              </a:spcBef>
            </a:pPr>
            <a:r>
              <a:rPr lang="en-US" sz="2900" b="1" dirty="0">
                <a:solidFill>
                  <a:srgbClr val="F8F8F8"/>
                </a:solidFill>
              </a:rPr>
              <a:t>Result from composite sample</a:t>
            </a:r>
          </a:p>
        </p:txBody>
      </p:sp>
      <p:sp>
        <p:nvSpPr>
          <p:cNvPr id="25" name="TextBox 24"/>
          <p:cNvSpPr txBox="1"/>
          <p:nvPr/>
        </p:nvSpPr>
        <p:spPr>
          <a:xfrm>
            <a:off x="13707244" y="17361117"/>
            <a:ext cx="12344114" cy="1490166"/>
          </a:xfrm>
          <a:prstGeom prst="rect">
            <a:avLst/>
          </a:prstGeom>
          <a:solidFill>
            <a:schemeClr val="accent1">
              <a:lumMod val="50000"/>
            </a:schemeClr>
          </a:solidFill>
          <a:ln>
            <a:solidFill>
              <a:schemeClr val="bg1"/>
            </a:solidFill>
          </a:ln>
        </p:spPr>
        <p:txBody>
          <a:bodyPr wrap="square" lIns="73673" tIns="36837" rIns="73673" bIns="36837" rtlCol="0">
            <a:spAutoFit/>
          </a:bodyPr>
          <a:lstStyle/>
          <a:p>
            <a:r>
              <a:rPr lang="en-US" sz="2300" b="1" dirty="0"/>
              <a:t>Table 2:</a:t>
            </a:r>
          </a:p>
          <a:p>
            <a:r>
              <a:rPr lang="en-US" sz="2300" dirty="0"/>
              <a:t>The  </a:t>
            </a:r>
            <a:r>
              <a:rPr lang="en-US" sz="2300" b="1" dirty="0">
                <a:solidFill>
                  <a:schemeClr val="bg1"/>
                </a:solidFill>
              </a:rPr>
              <a:t>Black </a:t>
            </a:r>
            <a:r>
              <a:rPr lang="en-US" sz="2300" dirty="0"/>
              <a:t>cells represents the correct answer, “none of the circuits will activate”</a:t>
            </a:r>
          </a:p>
          <a:p>
            <a:r>
              <a:rPr lang="en-US" sz="2300" b="1" dirty="0">
                <a:solidFill>
                  <a:srgbClr val="FFFF00"/>
                </a:solidFill>
              </a:rPr>
              <a:t>Yellow</a:t>
            </a:r>
            <a:r>
              <a:rPr lang="en-US" sz="2300" dirty="0"/>
              <a:t>: “Only Vertical circuit will activate”;  </a:t>
            </a:r>
            <a:r>
              <a:rPr lang="en-US" sz="2300" b="1" dirty="0">
                <a:solidFill>
                  <a:srgbClr val="00B0F0"/>
                </a:solidFill>
              </a:rPr>
              <a:t>Blue</a:t>
            </a:r>
            <a:r>
              <a:rPr lang="en-US" sz="2300" dirty="0"/>
              <a:t>: “Only Horizontal circuit will activate”; </a:t>
            </a:r>
            <a:r>
              <a:rPr lang="en-US" sz="2300" b="1" dirty="0">
                <a:solidFill>
                  <a:srgbClr val="FF0000"/>
                </a:solidFill>
              </a:rPr>
              <a:t>Red</a:t>
            </a:r>
            <a:r>
              <a:rPr lang="en-US" sz="2300" dirty="0"/>
              <a:t>: “Both the circuits will activate”</a:t>
            </a:r>
          </a:p>
        </p:txBody>
      </p:sp>
      <p:pic>
        <p:nvPicPr>
          <p:cNvPr id="1031" name="Picture 7"/>
          <p:cNvPicPr>
            <a:picLocks noChangeAspect="1" noChangeArrowheads="1"/>
          </p:cNvPicPr>
          <p:nvPr/>
        </p:nvPicPr>
        <p:blipFill>
          <a:blip r:embed="rId9" cstate="print"/>
          <a:srcRect/>
          <a:stretch>
            <a:fillRect/>
          </a:stretch>
        </p:blipFill>
        <p:spPr bwMode="auto">
          <a:xfrm>
            <a:off x="13716972" y="5823938"/>
            <a:ext cx="12340800" cy="11544159"/>
          </a:xfrm>
          <a:prstGeom prst="rect">
            <a:avLst/>
          </a:prstGeom>
          <a:noFill/>
          <a:ln w="9525">
            <a:noFill/>
            <a:miter lim="800000"/>
            <a:headEnd/>
            <a:tailEnd/>
          </a:ln>
        </p:spPr>
      </p:pic>
      <p:sp>
        <p:nvSpPr>
          <p:cNvPr id="40" name="TextBox 39"/>
          <p:cNvSpPr txBox="1"/>
          <p:nvPr/>
        </p:nvSpPr>
        <p:spPr>
          <a:xfrm>
            <a:off x="13905415" y="3744467"/>
            <a:ext cx="11956311" cy="1858836"/>
          </a:xfrm>
          <a:prstGeom prst="rect">
            <a:avLst/>
          </a:prstGeom>
          <a:noFill/>
        </p:spPr>
        <p:txBody>
          <a:bodyPr wrap="square" lIns="73673" tIns="36837" rIns="73673" bIns="36837" rtlCol="0">
            <a:spAutoFit/>
          </a:bodyPr>
          <a:lstStyle/>
          <a:p>
            <a:pPr algn="just"/>
            <a:r>
              <a:rPr lang="en-GB" sz="2300" dirty="0"/>
              <a:t>The summary of student answers obtained from the investigation is provided in table 2.  The eight columns for the 8 answers.  Each row represents eight answer of each student against 8 questions.  The four Choices,(1) “only circuit A will activate”; (2)“only circuit B will activate”; (3) “both the circuits A &amp; B will activate”; (4) “none will activate” (correct choice) are represented by different  colours. </a:t>
            </a:r>
            <a:r>
              <a:rPr lang="en-GB" sz="2300" b="1" dirty="0">
                <a:solidFill>
                  <a:schemeClr val="bg1"/>
                </a:solidFill>
              </a:rPr>
              <a:t>BLACK</a:t>
            </a:r>
            <a:r>
              <a:rPr lang="en-GB" sz="2300" dirty="0"/>
              <a:t> cells represents the correct answer.</a:t>
            </a:r>
            <a:endParaRPr lang="en-US" sz="2300" dirty="0"/>
          </a:p>
        </p:txBody>
      </p:sp>
      <p:sp>
        <p:nvSpPr>
          <p:cNvPr id="34" name="Text Box 472"/>
          <p:cNvSpPr txBox="1">
            <a:spLocks noChangeArrowheads="1"/>
          </p:cNvSpPr>
          <p:nvPr/>
        </p:nvSpPr>
        <p:spPr bwMode="auto">
          <a:xfrm>
            <a:off x="561907" y="3312419"/>
            <a:ext cx="12352654" cy="3600000"/>
          </a:xfrm>
          <a:prstGeom prst="rect">
            <a:avLst/>
          </a:prstGeom>
          <a:noFill/>
          <a:ln w="9525">
            <a:noFill/>
            <a:miter lim="800000"/>
            <a:headEnd/>
            <a:tailEnd/>
          </a:ln>
          <a:effectLst/>
        </p:spPr>
        <p:txBody>
          <a:bodyPr wrap="square" lIns="368366" tIns="368366" rIns="368366" bIns="368366">
            <a:spAutoFit/>
          </a:bodyPr>
          <a:lstStyle/>
          <a:p>
            <a:pPr algn="just" defTabSz="3536570"/>
            <a:r>
              <a:rPr lang="en-US" sz="2300" dirty="0">
                <a:cs typeface="Times New Roman" pitchFamily="18" charset="0"/>
              </a:rPr>
              <a:t>This is the culmination of a long and systematics study on contextual variation of student responses in the context of dc circuit. We published the contextual variation from their Forced Choice Responses of eight electrically identical questions with fine grained variations that are trivial to a physicist, the productive and unproductive foothold ideas, then narrated six micro-episodes from interviews that sketches the complex cognitive terrain of sense-making path that links complex everyday experience, mathematical reasoning and language connotations with the </a:t>
            </a:r>
            <a:r>
              <a:rPr lang="en-US" sz="2300" dirty="0" err="1">
                <a:cs typeface="Times New Roman" pitchFamily="18" charset="0"/>
              </a:rPr>
              <a:t>idealised</a:t>
            </a:r>
            <a:r>
              <a:rPr lang="en-US" sz="2300" dirty="0">
                <a:cs typeface="Times New Roman" pitchFamily="18" charset="0"/>
              </a:rPr>
              <a:t> physics model. We reflect on how the overall findings might be used in order to develop a student model which will help to develop a curriculum for simple DC circuits.</a:t>
            </a:r>
            <a:endParaRPr lang="en-US" sz="2100" dirty="0">
              <a:cs typeface="Times New Roman" pitchFamily="18" charset="0"/>
            </a:endParaRPr>
          </a:p>
        </p:txBody>
      </p:sp>
      <p:sp>
        <p:nvSpPr>
          <p:cNvPr id="41" name="Text Box 491"/>
          <p:cNvSpPr txBox="1">
            <a:spLocks noChangeArrowheads="1"/>
          </p:cNvSpPr>
          <p:nvPr/>
        </p:nvSpPr>
        <p:spPr bwMode="auto">
          <a:xfrm>
            <a:off x="274055" y="11665347"/>
            <a:ext cx="12390223" cy="2196000"/>
          </a:xfrm>
          <a:prstGeom prst="rect">
            <a:avLst/>
          </a:prstGeom>
          <a:noFill/>
          <a:ln w="9525">
            <a:noFill/>
            <a:miter lim="800000"/>
            <a:headEnd/>
            <a:tailEnd/>
          </a:ln>
          <a:effectLst/>
        </p:spPr>
        <p:txBody>
          <a:bodyPr wrap="square" lIns="368366" tIns="368366" rIns="368366" bIns="368366">
            <a:spAutoFit/>
          </a:bodyPr>
          <a:lstStyle/>
          <a:p>
            <a:pPr algn="just"/>
            <a:r>
              <a:rPr lang="en-US" sz="2300" dirty="0"/>
              <a:t>The cohort of students in this study is first time entering university students, 18+ years old, who were admitted to a special access program, who failed to obtain admission in main-stream due to poor grades in high school.  High school students in South Africa study physical science which is a combination of physics and chemistry during grades 10, 11 and 12; electricity, in particular DC circuits, form part of a national curriculum.</a:t>
            </a:r>
          </a:p>
        </p:txBody>
      </p:sp>
      <p:sp>
        <p:nvSpPr>
          <p:cNvPr id="42" name="Text Box 473"/>
          <p:cNvSpPr txBox="1">
            <a:spLocks noChangeArrowheads="1"/>
          </p:cNvSpPr>
          <p:nvPr/>
        </p:nvSpPr>
        <p:spPr bwMode="auto">
          <a:xfrm>
            <a:off x="556262" y="11576883"/>
            <a:ext cx="12340800" cy="520512"/>
          </a:xfrm>
          <a:prstGeom prst="rect">
            <a:avLst/>
          </a:prstGeom>
          <a:solidFill>
            <a:schemeClr val="accent1">
              <a:lumMod val="50000"/>
            </a:schemeClr>
          </a:solidFill>
          <a:ln w="9525">
            <a:noFill/>
            <a:miter lim="800000"/>
            <a:headEnd/>
            <a:tailEnd/>
          </a:ln>
          <a:effectLst/>
        </p:spPr>
        <p:txBody>
          <a:bodyPr lIns="73534" tIns="36759" rIns="73534" bIns="36759">
            <a:spAutoFit/>
          </a:bodyPr>
          <a:lstStyle/>
          <a:p>
            <a:pPr algn="ctr" eaLnBrk="0" hangingPunct="0">
              <a:spcBef>
                <a:spcPct val="50000"/>
              </a:spcBef>
            </a:pPr>
            <a:r>
              <a:rPr lang="en-US" sz="2900" b="1" dirty="0">
                <a:solidFill>
                  <a:srgbClr val="F8F8F8"/>
                </a:solidFill>
              </a:rPr>
              <a:t>Student cohort</a:t>
            </a:r>
          </a:p>
        </p:txBody>
      </p:sp>
      <p:sp>
        <p:nvSpPr>
          <p:cNvPr id="43" name="TextBox 42"/>
          <p:cNvSpPr txBox="1"/>
          <p:nvPr/>
        </p:nvSpPr>
        <p:spPr>
          <a:xfrm>
            <a:off x="561907" y="14304025"/>
            <a:ext cx="12286596" cy="2905938"/>
          </a:xfrm>
          <a:prstGeom prst="rect">
            <a:avLst/>
          </a:prstGeom>
          <a:noFill/>
        </p:spPr>
        <p:txBody>
          <a:bodyPr wrap="square" lIns="73673" tIns="36837" rIns="73673" bIns="36837" rtlCol="0">
            <a:spAutoFit/>
          </a:bodyPr>
          <a:lstStyle/>
          <a:p>
            <a:pPr algn="just"/>
            <a:r>
              <a:rPr lang="en-US" sz="2300" dirty="0"/>
              <a:t>A series of questions based on an </a:t>
            </a:r>
            <a:r>
              <a:rPr lang="en-US" sz="2300" u="sng" dirty="0"/>
              <a:t>open circuit</a:t>
            </a:r>
            <a:r>
              <a:rPr lang="en-US" sz="2300" dirty="0"/>
              <a:t> was developed in which three circuit elements were interchanged with each other, namely, a resistor, a light bulb and a heater. These circuit elements were connected with a single wire to one end of a battery in either a </a:t>
            </a:r>
            <a:r>
              <a:rPr lang="en-US" sz="2300" dirty="0">
                <a:solidFill>
                  <a:srgbClr val="FFFF00"/>
                </a:solidFill>
              </a:rPr>
              <a:t>horizontal</a:t>
            </a:r>
            <a:r>
              <a:rPr lang="en-US" sz="2300" dirty="0"/>
              <a:t> or </a:t>
            </a:r>
            <a:r>
              <a:rPr lang="en-US" sz="2300" dirty="0">
                <a:solidFill>
                  <a:srgbClr val="FFFF00"/>
                </a:solidFill>
              </a:rPr>
              <a:t>vertical</a:t>
            </a:r>
            <a:r>
              <a:rPr lang="en-US" sz="2300" dirty="0"/>
              <a:t> configuration. In addition the terms “</a:t>
            </a:r>
            <a:r>
              <a:rPr lang="en-US" sz="2300" dirty="0">
                <a:solidFill>
                  <a:srgbClr val="FFFF00"/>
                </a:solidFill>
              </a:rPr>
              <a:t>charge flow</a:t>
            </a:r>
            <a:r>
              <a:rPr lang="en-US" sz="2300" dirty="0"/>
              <a:t>”, “current” and “</a:t>
            </a:r>
            <a:r>
              <a:rPr lang="en-US" sz="2300" dirty="0">
                <a:solidFill>
                  <a:srgbClr val="FFFF00"/>
                </a:solidFill>
              </a:rPr>
              <a:t>heat up</a:t>
            </a:r>
            <a:r>
              <a:rPr lang="en-US" sz="2300" dirty="0"/>
              <a:t>” (or “light up”) were also interchanged in the text for identical circuits. For the purpose of this study we chose 8 questions. We studied the contextual variation of student response in three phases.  First phase was analysis of numerical choices while the second phase was free response writing and lastly the personal interview. A Cognitive Medel is presented.</a:t>
            </a:r>
          </a:p>
        </p:txBody>
      </p:sp>
      <p:sp>
        <p:nvSpPr>
          <p:cNvPr id="44" name="TextBox 43"/>
          <p:cNvSpPr txBox="1"/>
          <p:nvPr/>
        </p:nvSpPr>
        <p:spPr>
          <a:xfrm>
            <a:off x="694021" y="17498515"/>
            <a:ext cx="11980522" cy="4644000"/>
          </a:xfrm>
          <a:prstGeom prst="rect">
            <a:avLst/>
          </a:prstGeom>
          <a:solidFill>
            <a:srgbClr val="FFFFFF"/>
          </a:solidFill>
        </p:spPr>
        <p:txBody>
          <a:bodyPr wrap="square" lIns="73673" tIns="36837" rIns="73673" bIns="36837" rtlCol="0">
            <a:spAutoFit/>
          </a:bodyPr>
          <a:lstStyle/>
          <a:p>
            <a:r>
              <a:rPr lang="en-GB" sz="2300" i="1" dirty="0">
                <a:solidFill>
                  <a:schemeClr val="bg1"/>
                </a:solidFill>
              </a:rPr>
              <a:t>One student connects a light bulb to a battery as shown in figure A.  Another student connects the light bulb to a battery as shown in the figure B.  The following discussion takes place among the students. </a:t>
            </a:r>
          </a:p>
          <a:p>
            <a:r>
              <a:rPr lang="en-GB" sz="2300" i="1" dirty="0">
                <a:solidFill>
                  <a:schemeClr val="bg1"/>
                </a:solidFill>
              </a:rPr>
              <a:t>Student 1 says “The bulb in figure A will light up but not the bulb in figure B!”</a:t>
            </a:r>
            <a:endParaRPr lang="en-US" sz="2300" dirty="0">
              <a:solidFill>
                <a:schemeClr val="bg1"/>
              </a:solidFill>
            </a:endParaRPr>
          </a:p>
          <a:p>
            <a:r>
              <a:rPr lang="en-GB" sz="2300" i="1" dirty="0">
                <a:solidFill>
                  <a:schemeClr val="bg1"/>
                </a:solidFill>
              </a:rPr>
              <a:t>Student 2 says “No! The bulb in figure B will light up but not the bulb in figure A”</a:t>
            </a:r>
            <a:endParaRPr lang="en-US" sz="2300" dirty="0">
              <a:solidFill>
                <a:schemeClr val="bg1"/>
              </a:solidFill>
            </a:endParaRPr>
          </a:p>
          <a:p>
            <a:r>
              <a:rPr lang="en-GB" sz="2300" i="1" dirty="0">
                <a:solidFill>
                  <a:schemeClr val="bg1"/>
                </a:solidFill>
              </a:rPr>
              <a:t>Student 3 says “I disagree! Both bulbs will light up!”                        </a:t>
            </a:r>
            <a:endParaRPr lang="en-US" sz="2300" dirty="0">
              <a:solidFill>
                <a:schemeClr val="bg1"/>
              </a:solidFill>
            </a:endParaRPr>
          </a:p>
          <a:p>
            <a:r>
              <a:rPr lang="en-GB" sz="2300" i="1" dirty="0">
                <a:solidFill>
                  <a:schemeClr val="bg1"/>
                </a:solidFill>
              </a:rPr>
              <a:t>Student 4 says “No! None of the bulbs will light up!”</a:t>
            </a:r>
            <a:endParaRPr lang="en-US" sz="2300" dirty="0">
              <a:solidFill>
                <a:schemeClr val="bg1"/>
              </a:solidFill>
            </a:endParaRPr>
          </a:p>
          <a:p>
            <a:r>
              <a:rPr lang="en-GB" sz="2300" i="1" dirty="0">
                <a:solidFill>
                  <a:schemeClr val="bg1"/>
                </a:solidFill>
              </a:rPr>
              <a:t>Student 5 says “I have another idea which I will explain!”</a:t>
            </a:r>
            <a:endParaRPr lang="en-US" sz="2300" dirty="0">
              <a:solidFill>
                <a:schemeClr val="bg1"/>
              </a:solidFill>
            </a:endParaRPr>
          </a:p>
          <a:p>
            <a:r>
              <a:rPr lang="en-GB" sz="2300" i="1" dirty="0">
                <a:solidFill>
                  <a:schemeClr val="bg1"/>
                </a:solidFill>
              </a:rPr>
              <a:t>With whom do you most closely agree? </a:t>
            </a:r>
          </a:p>
          <a:p>
            <a:endParaRPr lang="en-GB" sz="2300" i="1" dirty="0">
              <a:solidFill>
                <a:schemeClr val="bg1"/>
              </a:solidFill>
            </a:endParaRPr>
          </a:p>
          <a:p>
            <a:r>
              <a:rPr lang="en-GB" sz="2300" i="1" dirty="0">
                <a:solidFill>
                  <a:schemeClr val="bg1"/>
                </a:solidFill>
              </a:rPr>
              <a:t>Circle only one of 1, 2, 3, 4 or 5. </a:t>
            </a:r>
            <a:endParaRPr lang="en-US" sz="2300" dirty="0">
              <a:solidFill>
                <a:schemeClr val="bg1"/>
              </a:solidFill>
            </a:endParaRPr>
          </a:p>
          <a:p>
            <a:endParaRPr lang="en-US" sz="2300" dirty="0">
              <a:solidFill>
                <a:schemeClr val="bg1"/>
              </a:solidFill>
            </a:endParaRPr>
          </a:p>
          <a:p>
            <a:r>
              <a:rPr lang="en-GB" sz="2300" i="1" dirty="0">
                <a:solidFill>
                  <a:schemeClr val="bg1"/>
                </a:solidFill>
              </a:rPr>
              <a:t>Explain the reasons for your option in detail below.</a:t>
            </a:r>
          </a:p>
          <a:p>
            <a:r>
              <a:rPr lang="en-GB" sz="2300" dirty="0">
                <a:solidFill>
                  <a:schemeClr val="bg1"/>
                </a:solidFill>
              </a:rPr>
              <a:t>………………………………….…………………………………………………………………………………</a:t>
            </a:r>
          </a:p>
          <a:p>
            <a:r>
              <a:rPr lang="en-GB" sz="2300" dirty="0">
                <a:solidFill>
                  <a:schemeClr val="bg1"/>
                </a:solidFill>
              </a:rPr>
              <a:t>…………………………………………………………………………………………………………………….</a:t>
            </a:r>
            <a:endParaRPr lang="en-US" sz="2300" dirty="0">
              <a:solidFill>
                <a:schemeClr val="bg1"/>
              </a:solidFill>
            </a:endParaRPr>
          </a:p>
        </p:txBody>
      </p:sp>
      <p:pic>
        <p:nvPicPr>
          <p:cNvPr id="45" name="Picture 828"/>
          <p:cNvPicPr>
            <a:picLocks noChangeAspect="1" noChangeArrowheads="1"/>
          </p:cNvPicPr>
          <p:nvPr/>
        </p:nvPicPr>
        <p:blipFill>
          <a:blip r:embed="rId10" cstate="print"/>
          <a:srcRect/>
          <a:stretch>
            <a:fillRect/>
          </a:stretch>
        </p:blipFill>
        <p:spPr bwMode="auto">
          <a:xfrm>
            <a:off x="8290573" y="19019769"/>
            <a:ext cx="4325269" cy="2200515"/>
          </a:xfrm>
          <a:prstGeom prst="rect">
            <a:avLst/>
          </a:prstGeom>
          <a:noFill/>
          <a:ln w="9525">
            <a:noFill/>
            <a:miter lim="800000"/>
            <a:headEnd/>
            <a:tailEnd/>
          </a:ln>
        </p:spPr>
      </p:pic>
      <p:pic>
        <p:nvPicPr>
          <p:cNvPr id="9" name="Picture 9"/>
          <p:cNvPicPr>
            <a:picLocks noChangeAspect="1" noChangeArrowheads="1"/>
          </p:cNvPicPr>
          <p:nvPr/>
        </p:nvPicPr>
        <p:blipFill>
          <a:blip r:embed="rId11" cstate="print"/>
          <a:srcRect/>
          <a:stretch>
            <a:fillRect/>
          </a:stretch>
        </p:blipFill>
        <p:spPr bwMode="auto">
          <a:xfrm>
            <a:off x="26982824" y="3647050"/>
            <a:ext cx="12340800" cy="5996981"/>
          </a:xfrm>
          <a:prstGeom prst="rect">
            <a:avLst/>
          </a:prstGeom>
          <a:noFill/>
          <a:ln w="9525">
            <a:noFill/>
            <a:miter lim="800000"/>
            <a:headEnd/>
            <a:tailEnd/>
          </a:ln>
        </p:spPr>
      </p:pic>
      <p:sp>
        <p:nvSpPr>
          <p:cNvPr id="33" name="TextBox 32"/>
          <p:cNvSpPr txBox="1"/>
          <p:nvPr/>
        </p:nvSpPr>
        <p:spPr>
          <a:xfrm>
            <a:off x="26968431" y="3187859"/>
            <a:ext cx="12340800" cy="520669"/>
          </a:xfrm>
          <a:prstGeom prst="rect">
            <a:avLst/>
          </a:prstGeom>
          <a:solidFill>
            <a:schemeClr val="accent1">
              <a:lumMod val="50000"/>
            </a:schemeClr>
          </a:solidFill>
        </p:spPr>
        <p:txBody>
          <a:bodyPr wrap="square" lIns="73673" tIns="36837" rIns="73673" bIns="36837" rtlCol="0">
            <a:spAutoFit/>
          </a:bodyPr>
          <a:lstStyle/>
          <a:p>
            <a:pPr algn="ctr"/>
            <a:r>
              <a:rPr lang="en-US" sz="2900" dirty="0"/>
              <a:t>Number of students  </a:t>
            </a:r>
            <a:r>
              <a:rPr lang="en-US" sz="2900" dirty="0" err="1"/>
              <a:t>vs</a:t>
            </a:r>
            <a:r>
              <a:rPr lang="en-US" sz="2900" dirty="0"/>
              <a:t> number of reasons/student</a:t>
            </a:r>
          </a:p>
        </p:txBody>
      </p:sp>
      <p:graphicFrame>
        <p:nvGraphicFramePr>
          <p:cNvPr id="50" name="Table 49"/>
          <p:cNvGraphicFramePr>
            <a:graphicFrameLocks noGrp="1"/>
          </p:cNvGraphicFramePr>
          <p:nvPr/>
        </p:nvGraphicFramePr>
        <p:xfrm>
          <a:off x="11197079" y="19970580"/>
          <a:ext cx="575294" cy="1459990"/>
        </p:xfrm>
        <a:graphic>
          <a:graphicData uri="http://schemas.openxmlformats.org/drawingml/2006/table">
            <a:tbl>
              <a:tblPr/>
              <a:tblGrid>
                <a:gridCol w="575294">
                  <a:extLst>
                    <a:ext uri="{9D8B030D-6E8A-4147-A177-3AD203B41FA5}">
                      <a16:colId xmlns:a16="http://schemas.microsoft.com/office/drawing/2014/main" val="20000"/>
                    </a:ext>
                  </a:extLst>
                </a:gridCol>
              </a:tblGrid>
              <a:tr h="291998">
                <a:tc>
                  <a:txBody>
                    <a:bodyPr/>
                    <a:lstStyle/>
                    <a:p>
                      <a:pPr algn="ctr">
                        <a:lnSpc>
                          <a:spcPct val="115000"/>
                        </a:lnSpc>
                        <a:spcAft>
                          <a:spcPts val="0"/>
                        </a:spcAft>
                      </a:pPr>
                      <a:r>
                        <a:rPr lang="en-GB" sz="1700" b="1">
                          <a:solidFill>
                            <a:schemeClr val="bg1"/>
                          </a:solidFill>
                          <a:latin typeface="+mn-lt"/>
                          <a:ea typeface="Calibri"/>
                          <a:cs typeface="Times New Roman"/>
                        </a:rPr>
                        <a:t>1</a:t>
                      </a:r>
                      <a:endParaRPr lang="en-US" sz="1700">
                        <a:solidFill>
                          <a:schemeClr val="bg1"/>
                        </a:solidFill>
                        <a:latin typeface="+mn-lt"/>
                        <a:ea typeface="Calibri"/>
                        <a:cs typeface="Times New Roman"/>
                      </a:endParaRPr>
                    </a:p>
                  </a:txBody>
                  <a:tcPr marL="62912" marR="629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1998">
                <a:tc>
                  <a:txBody>
                    <a:bodyPr/>
                    <a:lstStyle/>
                    <a:p>
                      <a:pPr algn="ctr">
                        <a:lnSpc>
                          <a:spcPct val="115000"/>
                        </a:lnSpc>
                        <a:spcAft>
                          <a:spcPts val="0"/>
                        </a:spcAft>
                      </a:pPr>
                      <a:r>
                        <a:rPr lang="en-GB" sz="1700" b="1">
                          <a:solidFill>
                            <a:schemeClr val="bg1"/>
                          </a:solidFill>
                          <a:latin typeface="+mn-lt"/>
                          <a:ea typeface="Calibri"/>
                          <a:cs typeface="Times New Roman"/>
                        </a:rPr>
                        <a:t>2</a:t>
                      </a:r>
                      <a:endParaRPr lang="en-US" sz="1700">
                        <a:solidFill>
                          <a:schemeClr val="bg1"/>
                        </a:solidFill>
                        <a:latin typeface="+mn-lt"/>
                        <a:ea typeface="Calibri"/>
                        <a:cs typeface="Times New Roman"/>
                      </a:endParaRPr>
                    </a:p>
                  </a:txBody>
                  <a:tcPr marL="62912" marR="629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1998">
                <a:tc>
                  <a:txBody>
                    <a:bodyPr/>
                    <a:lstStyle/>
                    <a:p>
                      <a:pPr algn="ctr">
                        <a:lnSpc>
                          <a:spcPct val="115000"/>
                        </a:lnSpc>
                        <a:spcAft>
                          <a:spcPts val="0"/>
                        </a:spcAft>
                      </a:pPr>
                      <a:r>
                        <a:rPr lang="en-GB" sz="1700" b="1">
                          <a:solidFill>
                            <a:schemeClr val="bg1"/>
                          </a:solidFill>
                          <a:latin typeface="+mn-lt"/>
                          <a:ea typeface="Calibri"/>
                          <a:cs typeface="Times New Roman"/>
                        </a:rPr>
                        <a:t>3</a:t>
                      </a:r>
                      <a:endParaRPr lang="en-US" sz="1700">
                        <a:solidFill>
                          <a:schemeClr val="bg1"/>
                        </a:solidFill>
                        <a:latin typeface="+mn-lt"/>
                        <a:ea typeface="Calibri"/>
                        <a:cs typeface="Times New Roman"/>
                      </a:endParaRPr>
                    </a:p>
                  </a:txBody>
                  <a:tcPr marL="62912" marR="629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91998">
                <a:tc>
                  <a:txBody>
                    <a:bodyPr/>
                    <a:lstStyle/>
                    <a:p>
                      <a:pPr algn="ctr">
                        <a:lnSpc>
                          <a:spcPct val="115000"/>
                        </a:lnSpc>
                        <a:spcAft>
                          <a:spcPts val="0"/>
                        </a:spcAft>
                      </a:pPr>
                      <a:r>
                        <a:rPr lang="en-GB" sz="1700" b="1">
                          <a:solidFill>
                            <a:schemeClr val="bg1"/>
                          </a:solidFill>
                          <a:latin typeface="+mn-lt"/>
                          <a:ea typeface="Calibri"/>
                          <a:cs typeface="Times New Roman"/>
                        </a:rPr>
                        <a:t>4</a:t>
                      </a:r>
                      <a:endParaRPr lang="en-US" sz="1700">
                        <a:solidFill>
                          <a:schemeClr val="bg1"/>
                        </a:solidFill>
                        <a:latin typeface="+mn-lt"/>
                        <a:ea typeface="Calibri"/>
                        <a:cs typeface="Times New Roman"/>
                      </a:endParaRPr>
                    </a:p>
                  </a:txBody>
                  <a:tcPr marL="62912" marR="629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91998">
                <a:tc>
                  <a:txBody>
                    <a:bodyPr/>
                    <a:lstStyle/>
                    <a:p>
                      <a:pPr algn="ctr">
                        <a:lnSpc>
                          <a:spcPct val="115000"/>
                        </a:lnSpc>
                        <a:spcAft>
                          <a:spcPts val="0"/>
                        </a:spcAft>
                      </a:pPr>
                      <a:r>
                        <a:rPr lang="en-GB" sz="1700" b="1" dirty="0">
                          <a:solidFill>
                            <a:schemeClr val="bg1"/>
                          </a:solidFill>
                          <a:latin typeface="+mn-lt"/>
                          <a:ea typeface="Calibri"/>
                          <a:cs typeface="Times New Roman"/>
                        </a:rPr>
                        <a:t>5</a:t>
                      </a:r>
                      <a:endParaRPr lang="en-US" sz="1700" dirty="0">
                        <a:solidFill>
                          <a:schemeClr val="bg1"/>
                        </a:solidFill>
                        <a:latin typeface="+mn-lt"/>
                        <a:ea typeface="Calibri"/>
                        <a:cs typeface="Times New Roman"/>
                      </a:endParaRPr>
                    </a:p>
                  </a:txBody>
                  <a:tcPr marL="62912" marR="629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2" name="TextBox 1"/>
          <p:cNvSpPr txBox="1"/>
          <p:nvPr/>
        </p:nvSpPr>
        <p:spPr>
          <a:xfrm>
            <a:off x="694021" y="22711148"/>
            <a:ext cx="12032729" cy="7164000"/>
          </a:xfrm>
          <a:prstGeom prst="rect">
            <a:avLst/>
          </a:prstGeom>
          <a:solidFill>
            <a:schemeClr val="tx1"/>
          </a:solidFill>
        </p:spPr>
        <p:txBody>
          <a:bodyPr wrap="square" lIns="73673" tIns="36837" rIns="73673" bIns="36837" rtlCol="0">
            <a:spAutoFit/>
          </a:bodyPr>
          <a:lstStyle/>
          <a:p>
            <a:endParaRPr lang="en-ZA" dirty="0"/>
          </a:p>
          <a:p>
            <a:endParaRPr lang="en-ZA" dirty="0"/>
          </a:p>
          <a:p>
            <a:endParaRPr lang="en-ZA" dirty="0"/>
          </a:p>
          <a:p>
            <a:endParaRPr lang="en-ZA" dirty="0"/>
          </a:p>
          <a:p>
            <a:endParaRPr lang="en-ZA" dirty="0"/>
          </a:p>
          <a:p>
            <a:endParaRPr lang="en-ZA" dirty="0"/>
          </a:p>
          <a:p>
            <a:endParaRPr lang="en-ZA" sz="4400" dirty="0"/>
          </a:p>
        </p:txBody>
      </p:sp>
      <p:cxnSp>
        <p:nvCxnSpPr>
          <p:cNvPr id="168" name="Straight Connector 167"/>
          <p:cNvCxnSpPr/>
          <p:nvPr/>
        </p:nvCxnSpPr>
        <p:spPr>
          <a:xfrm>
            <a:off x="5714335" y="24496407"/>
            <a:ext cx="0" cy="240687"/>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graphicFrame>
        <p:nvGraphicFramePr>
          <p:cNvPr id="29" name="Table 28"/>
          <p:cNvGraphicFramePr>
            <a:graphicFrameLocks noGrp="1"/>
          </p:cNvGraphicFramePr>
          <p:nvPr>
            <p:extLst>
              <p:ext uri="{D42A27DB-BD31-4B8C-83A1-F6EECF244321}">
                <p14:modId xmlns:p14="http://schemas.microsoft.com/office/powerpoint/2010/main" val="2374451904"/>
              </p:ext>
            </p:extLst>
          </p:nvPr>
        </p:nvGraphicFramePr>
        <p:xfrm>
          <a:off x="694021" y="22711148"/>
          <a:ext cx="12022371" cy="7172223"/>
        </p:xfrm>
        <a:graphic>
          <a:graphicData uri="http://schemas.openxmlformats.org/drawingml/2006/table">
            <a:tbl>
              <a:tblPr firstRow="1" bandRow="1">
                <a:tableStyleId>{2D5ABB26-0587-4C30-8999-92F81FD0307C}</a:tableStyleId>
              </a:tblPr>
              <a:tblGrid>
                <a:gridCol w="4007457">
                  <a:extLst>
                    <a:ext uri="{9D8B030D-6E8A-4147-A177-3AD203B41FA5}">
                      <a16:colId xmlns:a16="http://schemas.microsoft.com/office/drawing/2014/main" val="20000"/>
                    </a:ext>
                  </a:extLst>
                </a:gridCol>
                <a:gridCol w="4007457">
                  <a:extLst>
                    <a:ext uri="{9D8B030D-6E8A-4147-A177-3AD203B41FA5}">
                      <a16:colId xmlns:a16="http://schemas.microsoft.com/office/drawing/2014/main" val="20001"/>
                    </a:ext>
                  </a:extLst>
                </a:gridCol>
                <a:gridCol w="4007457">
                  <a:extLst>
                    <a:ext uri="{9D8B030D-6E8A-4147-A177-3AD203B41FA5}">
                      <a16:colId xmlns:a16="http://schemas.microsoft.com/office/drawing/2014/main" val="20002"/>
                    </a:ext>
                  </a:extLst>
                </a:gridCol>
              </a:tblGrid>
              <a:tr h="2390741">
                <a:tc>
                  <a:txBody>
                    <a:bodyPr/>
                    <a:lstStyle/>
                    <a:p>
                      <a:r>
                        <a:rPr lang="en-ZA" sz="1200" b="1" dirty="0">
                          <a:solidFill>
                            <a:schemeClr val="bg1"/>
                          </a:solidFill>
                        </a:rPr>
                        <a:t>Q1:  Will the light bulb light up?</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A                                              </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B</a:t>
                      </a: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ZA" sz="1200" b="1" dirty="0">
                          <a:solidFill>
                            <a:schemeClr val="bg1"/>
                          </a:solidFill>
                        </a:rPr>
                        <a:t>Q2:  will charge flow in light bulb?</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A</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B</a:t>
                      </a: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ZA" sz="1200" b="1" dirty="0">
                          <a:solidFill>
                            <a:schemeClr val="bg1"/>
                          </a:solidFill>
                        </a:rPr>
                        <a:t>Q3:  will there be current in bulb?</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A</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B</a:t>
                      </a: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90741">
                <a:tc>
                  <a:txBody>
                    <a:bodyPr/>
                    <a:lstStyle/>
                    <a:p>
                      <a:r>
                        <a:rPr lang="en-ZA" sz="1200" b="1" dirty="0">
                          <a:solidFill>
                            <a:schemeClr val="bg1"/>
                          </a:solidFill>
                        </a:rPr>
                        <a:t>Q4:  Will</a:t>
                      </a:r>
                      <a:r>
                        <a:rPr lang="en-ZA" sz="1200" b="1" baseline="0" dirty="0">
                          <a:solidFill>
                            <a:schemeClr val="bg1"/>
                          </a:solidFill>
                        </a:rPr>
                        <a:t> the heater heat up?</a:t>
                      </a:r>
                    </a:p>
                    <a:p>
                      <a:endParaRPr lang="en-ZA" sz="1200" b="1" baseline="0" dirty="0">
                        <a:solidFill>
                          <a:schemeClr val="bg1"/>
                        </a:solidFill>
                      </a:endParaRPr>
                    </a:p>
                    <a:p>
                      <a:endParaRPr lang="en-ZA" sz="1200" b="1" baseline="0" dirty="0">
                        <a:solidFill>
                          <a:schemeClr val="bg1"/>
                        </a:solidFill>
                      </a:endParaRPr>
                    </a:p>
                    <a:p>
                      <a:endParaRPr lang="en-ZA" sz="1200" b="1" baseline="0" dirty="0">
                        <a:solidFill>
                          <a:schemeClr val="bg1"/>
                        </a:solidFill>
                      </a:endParaRPr>
                    </a:p>
                    <a:p>
                      <a:endParaRPr lang="en-ZA" sz="1200" b="1" baseline="0" dirty="0">
                        <a:solidFill>
                          <a:schemeClr val="bg1"/>
                        </a:solidFill>
                      </a:endParaRPr>
                    </a:p>
                    <a:p>
                      <a:r>
                        <a:rPr lang="en-ZA" sz="1200" b="1" baseline="0" dirty="0">
                          <a:solidFill>
                            <a:schemeClr val="bg1"/>
                          </a:solidFill>
                        </a:rPr>
                        <a:t>             A</a:t>
                      </a:r>
                    </a:p>
                    <a:p>
                      <a:endParaRPr lang="en-ZA" sz="1200" b="1" baseline="0" dirty="0">
                        <a:solidFill>
                          <a:schemeClr val="bg1"/>
                        </a:solidFill>
                      </a:endParaRPr>
                    </a:p>
                    <a:p>
                      <a:endParaRPr lang="en-ZA" sz="1200" b="1" baseline="0" dirty="0">
                        <a:solidFill>
                          <a:schemeClr val="bg1"/>
                        </a:solidFill>
                      </a:endParaRPr>
                    </a:p>
                    <a:p>
                      <a:endParaRPr lang="en-ZA" sz="1200" b="1" baseline="0" dirty="0">
                        <a:solidFill>
                          <a:schemeClr val="bg1"/>
                        </a:solidFill>
                      </a:endParaRPr>
                    </a:p>
                    <a:p>
                      <a:r>
                        <a:rPr lang="en-ZA" sz="1200" b="1" baseline="0" dirty="0">
                          <a:solidFill>
                            <a:schemeClr val="bg1"/>
                          </a:solidFill>
                        </a:rPr>
                        <a:t>                                                                           B</a:t>
                      </a:r>
                      <a:endParaRPr lang="en-ZA" sz="1200" b="1" dirty="0">
                        <a:solidFill>
                          <a:schemeClr val="bg1"/>
                        </a:solidFill>
                      </a:endParaRP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ZA" sz="1200" b="1" dirty="0">
                          <a:solidFill>
                            <a:schemeClr val="bg1"/>
                          </a:solidFill>
                        </a:rPr>
                        <a:t>Q5:  will charge flow in heater?</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baseline="0" dirty="0">
                          <a:solidFill>
                            <a:schemeClr val="bg1"/>
                          </a:solidFill>
                        </a:rPr>
                        <a:t>                A</a:t>
                      </a:r>
                    </a:p>
                    <a:p>
                      <a:endParaRPr lang="en-ZA" sz="1200" b="1" baseline="0" dirty="0">
                        <a:solidFill>
                          <a:schemeClr val="bg1"/>
                        </a:solidFill>
                      </a:endParaRPr>
                    </a:p>
                    <a:p>
                      <a:endParaRPr lang="en-ZA" sz="1200" b="1" baseline="0" dirty="0">
                        <a:solidFill>
                          <a:schemeClr val="bg1"/>
                        </a:solidFill>
                      </a:endParaRPr>
                    </a:p>
                    <a:p>
                      <a:endParaRPr lang="en-ZA" sz="1200" b="1" baseline="0" dirty="0">
                        <a:solidFill>
                          <a:schemeClr val="bg1"/>
                        </a:solidFill>
                      </a:endParaRPr>
                    </a:p>
                    <a:p>
                      <a:r>
                        <a:rPr lang="en-ZA" sz="1200" b="1" baseline="0" dirty="0">
                          <a:solidFill>
                            <a:schemeClr val="bg1"/>
                          </a:solidFill>
                        </a:rPr>
                        <a:t>                                                                                 B</a:t>
                      </a:r>
                      <a:endParaRPr lang="en-ZA" sz="1200" b="1" dirty="0">
                        <a:solidFill>
                          <a:schemeClr val="bg1"/>
                        </a:solidFill>
                      </a:endParaRP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ZA" sz="1200" b="1" dirty="0">
                          <a:solidFill>
                            <a:schemeClr val="bg1"/>
                          </a:solidFill>
                        </a:rPr>
                        <a:t>Q6:  will there be current in heater?</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A</a:t>
                      </a:r>
                    </a:p>
                    <a:p>
                      <a:endParaRPr lang="en-ZA" sz="1200" b="1" dirty="0">
                        <a:solidFill>
                          <a:schemeClr val="bg1"/>
                        </a:solidFill>
                      </a:endParaRPr>
                    </a:p>
                    <a:p>
                      <a:endParaRPr lang="en-ZA" sz="1200" b="1" dirty="0">
                        <a:solidFill>
                          <a:schemeClr val="bg1"/>
                        </a:solidFill>
                      </a:endParaRPr>
                    </a:p>
                    <a:p>
                      <a:endParaRPr lang="en-ZA" sz="1200" b="1" dirty="0">
                        <a:solidFill>
                          <a:schemeClr val="bg1"/>
                        </a:solidFill>
                      </a:endParaRPr>
                    </a:p>
                    <a:p>
                      <a:r>
                        <a:rPr lang="en-ZA" sz="1200" b="1" dirty="0">
                          <a:solidFill>
                            <a:schemeClr val="bg1"/>
                          </a:solidFill>
                        </a:rPr>
                        <a:t>                                                                                B</a:t>
                      </a: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390741">
                <a:tc>
                  <a:txBody>
                    <a:bodyPr/>
                    <a:lstStyle/>
                    <a:p>
                      <a:endParaRPr lang="en-ZA" sz="1200" b="1" dirty="0">
                        <a:solidFill>
                          <a:schemeClr val="bg1"/>
                        </a:solidFill>
                      </a:endParaRP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b="1" dirty="0">
                          <a:solidFill>
                            <a:schemeClr val="bg1"/>
                          </a:solidFill>
                        </a:rPr>
                        <a:t>Q7:  will charge flow in resistor?</a:t>
                      </a:r>
                    </a:p>
                    <a:p>
                      <a:endParaRPr lang="en-ZA" sz="1200" b="1" dirty="0">
                        <a:solidFill>
                          <a:schemeClr val="bg1"/>
                        </a:solidFill>
                      </a:endParaRP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ZA" sz="1200" b="1" dirty="0">
                          <a:solidFill>
                            <a:schemeClr val="bg1"/>
                          </a:solidFill>
                        </a:rPr>
                        <a:t>Q8:  will there be current in resistor?</a:t>
                      </a:r>
                    </a:p>
                    <a:p>
                      <a:endParaRPr lang="en-ZA" sz="1200" b="1" dirty="0">
                        <a:solidFill>
                          <a:schemeClr val="bg1"/>
                        </a:solidFill>
                      </a:endParaRPr>
                    </a:p>
                  </a:txBody>
                  <a:tcPr marL="83883" marR="83883" marT="31739" marB="31739">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grpSp>
        <p:nvGrpSpPr>
          <p:cNvPr id="260" name="Group 259"/>
          <p:cNvGrpSpPr/>
          <p:nvPr/>
        </p:nvGrpSpPr>
        <p:grpSpPr>
          <a:xfrm>
            <a:off x="4861095" y="28212930"/>
            <a:ext cx="1819458" cy="504320"/>
            <a:chOff x="6423556" y="35835490"/>
            <a:chExt cx="1340078" cy="472544"/>
          </a:xfrm>
        </p:grpSpPr>
        <p:grpSp>
          <p:nvGrpSpPr>
            <p:cNvPr id="261" name="Group 260"/>
            <p:cNvGrpSpPr/>
            <p:nvPr/>
          </p:nvGrpSpPr>
          <p:grpSpPr>
            <a:xfrm>
              <a:off x="7673634" y="35835490"/>
              <a:ext cx="90000" cy="348991"/>
              <a:chOff x="0" y="0"/>
              <a:chExt cx="520979" cy="778510"/>
            </a:xfrm>
          </p:grpSpPr>
          <p:cxnSp>
            <p:nvCxnSpPr>
              <p:cNvPr id="264" name="Straight Connector 263"/>
              <p:cNvCxnSpPr/>
              <p:nvPr/>
            </p:nvCxnSpPr>
            <p:spPr>
              <a:xfrm flipV="1">
                <a:off x="342900" y="0"/>
                <a:ext cx="0" cy="130905"/>
              </a:xfrm>
              <a:prstGeom prst="line">
                <a:avLst/>
              </a:prstGeom>
              <a:noFill/>
              <a:ln w="12700" cap="flat" cmpd="sng" algn="ctr">
                <a:solidFill>
                  <a:sysClr val="windowText" lastClr="000000">
                    <a:shade val="95000"/>
                    <a:satMod val="105000"/>
                  </a:sysClr>
                </a:solidFill>
                <a:prstDash val="solid"/>
              </a:ln>
              <a:effectLst/>
            </p:spPr>
          </p:cxnSp>
          <p:grpSp>
            <p:nvGrpSpPr>
              <p:cNvPr id="265" name="Group 264"/>
              <p:cNvGrpSpPr/>
              <p:nvPr/>
            </p:nvGrpSpPr>
            <p:grpSpPr>
              <a:xfrm>
                <a:off x="0" y="133350"/>
                <a:ext cx="520979" cy="645160"/>
                <a:chOff x="0" y="0"/>
                <a:chExt cx="520979" cy="645160"/>
              </a:xfrm>
            </p:grpSpPr>
            <p:cxnSp>
              <p:nvCxnSpPr>
                <p:cNvPr id="266" name="Straight Connector 265"/>
                <p:cNvCxnSpPr/>
                <p:nvPr/>
              </p:nvCxnSpPr>
              <p:spPr>
                <a:xfrm flipV="1">
                  <a:off x="0" y="0"/>
                  <a:ext cx="342900" cy="69215"/>
                </a:xfrm>
                <a:prstGeom prst="line">
                  <a:avLst/>
                </a:prstGeom>
                <a:noFill/>
                <a:ln w="12700" cap="flat" cmpd="sng" algn="ctr">
                  <a:solidFill>
                    <a:sysClr val="windowText" lastClr="000000">
                      <a:shade val="95000"/>
                      <a:satMod val="105000"/>
                    </a:sysClr>
                  </a:solidFill>
                  <a:prstDash val="solid"/>
                </a:ln>
                <a:effectLst/>
              </p:spPr>
            </p:cxnSp>
            <p:cxnSp>
              <p:nvCxnSpPr>
                <p:cNvPr id="267" name="Straight Connector 266"/>
                <p:cNvCxnSpPr/>
                <p:nvPr/>
              </p:nvCxnSpPr>
              <p:spPr>
                <a:xfrm>
                  <a:off x="0" y="7620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68" name="Straight Connector 267"/>
                <p:cNvCxnSpPr/>
                <p:nvPr/>
              </p:nvCxnSpPr>
              <p:spPr>
                <a:xfrm>
                  <a:off x="0" y="219075"/>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69" name="Straight Connector 268"/>
                <p:cNvCxnSpPr/>
                <p:nvPr/>
              </p:nvCxnSpPr>
              <p:spPr>
                <a:xfrm flipV="1">
                  <a:off x="0" y="180975"/>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270" name="Straight Connector 269"/>
                <p:cNvCxnSpPr/>
                <p:nvPr/>
              </p:nvCxnSpPr>
              <p:spPr>
                <a:xfrm>
                  <a:off x="9525" y="36195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71" name="Straight Connector 270"/>
                <p:cNvCxnSpPr/>
                <p:nvPr/>
              </p:nvCxnSpPr>
              <p:spPr>
                <a:xfrm flipV="1">
                  <a:off x="9525" y="323850"/>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272" name="Straight Connector 271"/>
                <p:cNvCxnSpPr/>
                <p:nvPr/>
              </p:nvCxnSpPr>
              <p:spPr>
                <a:xfrm flipV="1">
                  <a:off x="247650" y="466725"/>
                  <a:ext cx="271145" cy="54610"/>
                </a:xfrm>
                <a:prstGeom prst="line">
                  <a:avLst/>
                </a:prstGeom>
                <a:noFill/>
                <a:ln w="12700" cap="flat" cmpd="sng" algn="ctr">
                  <a:solidFill>
                    <a:sysClr val="windowText" lastClr="000000">
                      <a:shade val="95000"/>
                      <a:satMod val="105000"/>
                    </a:sysClr>
                  </a:solidFill>
                  <a:prstDash val="solid"/>
                </a:ln>
                <a:effectLst/>
              </p:spPr>
            </p:cxnSp>
            <p:cxnSp>
              <p:nvCxnSpPr>
                <p:cNvPr id="273" name="Straight Connector 272"/>
                <p:cNvCxnSpPr/>
                <p:nvPr/>
              </p:nvCxnSpPr>
              <p:spPr>
                <a:xfrm flipV="1">
                  <a:off x="266700" y="514350"/>
                  <a:ext cx="0" cy="130810"/>
                </a:xfrm>
                <a:prstGeom prst="line">
                  <a:avLst/>
                </a:prstGeom>
                <a:noFill/>
                <a:ln w="12700" cap="flat" cmpd="sng" algn="ctr">
                  <a:solidFill>
                    <a:sysClr val="windowText" lastClr="000000">
                      <a:shade val="95000"/>
                      <a:satMod val="105000"/>
                    </a:sysClr>
                  </a:solidFill>
                  <a:prstDash val="solid"/>
                </a:ln>
                <a:effectLst/>
              </p:spPr>
            </p:cxnSp>
          </p:grpSp>
        </p:grpSp>
        <p:cxnSp>
          <p:nvCxnSpPr>
            <p:cNvPr id="262" name="Straight Connector 261"/>
            <p:cNvCxnSpPr/>
            <p:nvPr/>
          </p:nvCxnSpPr>
          <p:spPr>
            <a:xfrm>
              <a:off x="7210071" y="36191358"/>
              <a:ext cx="514243" cy="0"/>
            </a:xfrm>
            <a:prstGeom prst="line">
              <a:avLst/>
            </a:prstGeom>
            <a:noFill/>
            <a:ln w="9525" cap="flat" cmpd="sng" algn="ctr">
              <a:solidFill>
                <a:sysClr val="windowText" lastClr="000000">
                  <a:shade val="95000"/>
                  <a:satMod val="105000"/>
                </a:sysClr>
              </a:solidFill>
              <a:prstDash val="solid"/>
            </a:ln>
            <a:effectLst/>
          </p:spPr>
        </p:cxnSp>
        <p:pic>
          <p:nvPicPr>
            <p:cNvPr id="263" name="Picture 262"/>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423556" y="36105644"/>
              <a:ext cx="795448" cy="202390"/>
            </a:xfrm>
            <a:prstGeom prst="rect">
              <a:avLst/>
            </a:prstGeom>
            <a:noFill/>
          </p:spPr>
        </p:pic>
      </p:grpSp>
      <p:grpSp>
        <p:nvGrpSpPr>
          <p:cNvPr id="274" name="Group 273"/>
          <p:cNvGrpSpPr/>
          <p:nvPr/>
        </p:nvGrpSpPr>
        <p:grpSpPr>
          <a:xfrm>
            <a:off x="7721458" y="27723131"/>
            <a:ext cx="216000" cy="2080698"/>
            <a:chOff x="6155317" y="34915643"/>
            <a:chExt cx="155747" cy="1485360"/>
          </a:xfrm>
        </p:grpSpPr>
        <p:pic>
          <p:nvPicPr>
            <p:cNvPr id="275" name="Picture 274"/>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155317" y="35630017"/>
              <a:ext cx="155747" cy="770986"/>
            </a:xfrm>
            <a:prstGeom prst="rect">
              <a:avLst/>
            </a:prstGeom>
            <a:noFill/>
          </p:spPr>
        </p:pic>
        <p:grpSp>
          <p:nvGrpSpPr>
            <p:cNvPr id="276" name="Group 275"/>
            <p:cNvGrpSpPr/>
            <p:nvPr/>
          </p:nvGrpSpPr>
          <p:grpSpPr>
            <a:xfrm>
              <a:off x="6176188" y="34915643"/>
              <a:ext cx="105095" cy="349954"/>
              <a:chOff x="0" y="0"/>
              <a:chExt cx="520979" cy="778510"/>
            </a:xfrm>
          </p:grpSpPr>
          <p:cxnSp>
            <p:nvCxnSpPr>
              <p:cNvPr id="278" name="Straight Connector 277"/>
              <p:cNvCxnSpPr/>
              <p:nvPr/>
            </p:nvCxnSpPr>
            <p:spPr>
              <a:xfrm flipV="1">
                <a:off x="342900" y="0"/>
                <a:ext cx="0" cy="130905"/>
              </a:xfrm>
              <a:prstGeom prst="line">
                <a:avLst/>
              </a:prstGeom>
              <a:noFill/>
              <a:ln w="12700" cap="flat" cmpd="sng" algn="ctr">
                <a:solidFill>
                  <a:sysClr val="windowText" lastClr="000000">
                    <a:shade val="95000"/>
                    <a:satMod val="105000"/>
                  </a:sysClr>
                </a:solidFill>
                <a:prstDash val="solid"/>
              </a:ln>
              <a:effectLst/>
            </p:spPr>
          </p:cxnSp>
          <p:grpSp>
            <p:nvGrpSpPr>
              <p:cNvPr id="279" name="Group 278"/>
              <p:cNvGrpSpPr/>
              <p:nvPr/>
            </p:nvGrpSpPr>
            <p:grpSpPr>
              <a:xfrm>
                <a:off x="0" y="133350"/>
                <a:ext cx="520979" cy="645160"/>
                <a:chOff x="0" y="0"/>
                <a:chExt cx="520979" cy="645160"/>
              </a:xfrm>
            </p:grpSpPr>
            <p:cxnSp>
              <p:nvCxnSpPr>
                <p:cNvPr id="280" name="Straight Connector 279"/>
                <p:cNvCxnSpPr/>
                <p:nvPr/>
              </p:nvCxnSpPr>
              <p:spPr>
                <a:xfrm flipV="1">
                  <a:off x="0" y="0"/>
                  <a:ext cx="342900" cy="69215"/>
                </a:xfrm>
                <a:prstGeom prst="line">
                  <a:avLst/>
                </a:prstGeom>
                <a:noFill/>
                <a:ln w="12700" cap="flat" cmpd="sng" algn="ctr">
                  <a:solidFill>
                    <a:sysClr val="windowText" lastClr="000000">
                      <a:shade val="95000"/>
                      <a:satMod val="105000"/>
                    </a:sysClr>
                  </a:solidFill>
                  <a:prstDash val="solid"/>
                </a:ln>
                <a:effectLst/>
              </p:spPr>
            </p:cxnSp>
            <p:cxnSp>
              <p:nvCxnSpPr>
                <p:cNvPr id="281" name="Straight Connector 280"/>
                <p:cNvCxnSpPr/>
                <p:nvPr/>
              </p:nvCxnSpPr>
              <p:spPr>
                <a:xfrm>
                  <a:off x="0" y="7620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82" name="Straight Connector 281"/>
                <p:cNvCxnSpPr/>
                <p:nvPr/>
              </p:nvCxnSpPr>
              <p:spPr>
                <a:xfrm>
                  <a:off x="0" y="219075"/>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83" name="Straight Connector 282"/>
                <p:cNvCxnSpPr/>
                <p:nvPr/>
              </p:nvCxnSpPr>
              <p:spPr>
                <a:xfrm flipV="1">
                  <a:off x="0" y="180975"/>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284" name="Straight Connector 283"/>
                <p:cNvCxnSpPr/>
                <p:nvPr/>
              </p:nvCxnSpPr>
              <p:spPr>
                <a:xfrm>
                  <a:off x="9525" y="36195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85" name="Straight Connector 284"/>
                <p:cNvCxnSpPr/>
                <p:nvPr/>
              </p:nvCxnSpPr>
              <p:spPr>
                <a:xfrm flipV="1">
                  <a:off x="9525" y="323850"/>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286" name="Straight Connector 285"/>
                <p:cNvCxnSpPr/>
                <p:nvPr/>
              </p:nvCxnSpPr>
              <p:spPr>
                <a:xfrm flipV="1">
                  <a:off x="247650" y="466725"/>
                  <a:ext cx="271145" cy="54610"/>
                </a:xfrm>
                <a:prstGeom prst="line">
                  <a:avLst/>
                </a:prstGeom>
                <a:noFill/>
                <a:ln w="12700" cap="flat" cmpd="sng" algn="ctr">
                  <a:solidFill>
                    <a:sysClr val="windowText" lastClr="000000">
                      <a:shade val="95000"/>
                      <a:satMod val="105000"/>
                    </a:sysClr>
                  </a:solidFill>
                  <a:prstDash val="solid"/>
                </a:ln>
                <a:effectLst/>
              </p:spPr>
            </p:cxnSp>
            <p:cxnSp>
              <p:nvCxnSpPr>
                <p:cNvPr id="287" name="Straight Connector 286"/>
                <p:cNvCxnSpPr/>
                <p:nvPr/>
              </p:nvCxnSpPr>
              <p:spPr>
                <a:xfrm flipV="1">
                  <a:off x="266700" y="514350"/>
                  <a:ext cx="0" cy="130810"/>
                </a:xfrm>
                <a:prstGeom prst="line">
                  <a:avLst/>
                </a:prstGeom>
                <a:noFill/>
                <a:ln w="12700" cap="flat" cmpd="sng" algn="ctr">
                  <a:solidFill>
                    <a:sysClr val="windowText" lastClr="000000">
                      <a:shade val="95000"/>
                      <a:satMod val="105000"/>
                    </a:sysClr>
                  </a:solidFill>
                  <a:prstDash val="solid"/>
                </a:ln>
                <a:effectLst/>
              </p:spPr>
            </p:cxnSp>
          </p:grpSp>
        </p:grpSp>
        <p:cxnSp>
          <p:nvCxnSpPr>
            <p:cNvPr id="277" name="Straight Connector 276"/>
            <p:cNvCxnSpPr/>
            <p:nvPr/>
          </p:nvCxnSpPr>
          <p:spPr>
            <a:xfrm>
              <a:off x="6229153" y="35236196"/>
              <a:ext cx="1" cy="393822"/>
            </a:xfrm>
            <a:prstGeom prst="line">
              <a:avLst/>
            </a:prstGeom>
          </p:spPr>
          <p:style>
            <a:lnRef idx="1">
              <a:schemeClr val="dk1"/>
            </a:lnRef>
            <a:fillRef idx="0">
              <a:schemeClr val="dk1"/>
            </a:fillRef>
            <a:effectRef idx="0">
              <a:schemeClr val="dk1"/>
            </a:effectRef>
            <a:fontRef idx="minor">
              <a:schemeClr val="tx1"/>
            </a:fontRef>
          </p:style>
        </p:cxnSp>
      </p:grpSp>
      <p:grpSp>
        <p:nvGrpSpPr>
          <p:cNvPr id="316" name="Group 315"/>
          <p:cNvGrpSpPr/>
          <p:nvPr/>
        </p:nvGrpSpPr>
        <p:grpSpPr>
          <a:xfrm>
            <a:off x="3798725" y="25346867"/>
            <a:ext cx="216001" cy="2067830"/>
            <a:chOff x="2026860" y="36616529"/>
            <a:chExt cx="155748" cy="1455528"/>
          </a:xfrm>
        </p:grpSpPr>
        <p:pic>
          <p:nvPicPr>
            <p:cNvPr id="317" name="Picture 316"/>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26860" y="37311854"/>
              <a:ext cx="155748" cy="760203"/>
            </a:xfrm>
            <a:prstGeom prst="rect">
              <a:avLst/>
            </a:prstGeom>
            <a:noFill/>
          </p:spPr>
        </p:pic>
        <p:grpSp>
          <p:nvGrpSpPr>
            <p:cNvPr id="318" name="Group 317"/>
            <p:cNvGrpSpPr/>
            <p:nvPr/>
          </p:nvGrpSpPr>
          <p:grpSpPr>
            <a:xfrm>
              <a:off x="2036386" y="36616529"/>
              <a:ext cx="133350" cy="307340"/>
              <a:chOff x="0" y="0"/>
              <a:chExt cx="1304719" cy="2638425"/>
            </a:xfrm>
          </p:grpSpPr>
          <p:cxnSp>
            <p:nvCxnSpPr>
              <p:cNvPr id="320" name="AutoShape 181"/>
              <p:cNvCxnSpPr>
                <a:cxnSpLocks noChangeShapeType="1"/>
              </p:cNvCxnSpPr>
              <p:nvPr/>
            </p:nvCxnSpPr>
            <p:spPr bwMode="auto">
              <a:xfrm>
                <a:off x="590550" y="0"/>
                <a:ext cx="0" cy="2638425"/>
              </a:xfrm>
              <a:prstGeom prst="straightConnector1">
                <a:avLst/>
              </a:prstGeom>
              <a:noFill/>
              <a:ln w="15875">
                <a:solidFill>
                  <a:srgbClr val="000000"/>
                </a:solidFill>
                <a:round/>
                <a:headEnd/>
                <a:tailEnd/>
              </a:ln>
              <a:extLst>
                <a:ext uri="{909E8E84-426E-40DD-AFC4-6F175D3DCCD1}">
                  <a14:hiddenFill xmlns:a14="http://schemas.microsoft.com/office/drawing/2010/main">
                    <a:noFill/>
                  </a14:hiddenFill>
                </a:ext>
              </a:extLst>
            </p:spPr>
          </p:cxnSp>
          <p:sp>
            <p:nvSpPr>
              <p:cNvPr id="321" name="AutoShape 182"/>
              <p:cNvSpPr>
                <a:spLocks noChangeArrowheads="1"/>
              </p:cNvSpPr>
              <p:nvPr/>
            </p:nvSpPr>
            <p:spPr bwMode="auto">
              <a:xfrm>
                <a:off x="9525" y="295275"/>
                <a:ext cx="1295194" cy="2070431"/>
              </a:xfrm>
              <a:prstGeom prst="can">
                <a:avLst>
                  <a:gd name="adj" fmla="val 32830"/>
                </a:avLst>
              </a:prstGeom>
              <a:solidFill>
                <a:srgbClr val="FFFFFF"/>
              </a:solidFill>
              <a:ln w="15875">
                <a:solidFill>
                  <a:srgbClr val="000000"/>
                </a:solidFill>
                <a:round/>
                <a:headEnd/>
                <a:tailEnd/>
              </a:ln>
            </p:spPr>
            <p:txBody>
              <a:bodyPr rot="0" vert="horz" wrap="square" lIns="91440" tIns="45720" rIns="91440" bIns="45720" anchor="t" anchorCtr="0" upright="1">
                <a:noAutofit/>
              </a:bodyPr>
              <a:lstStyle/>
              <a:p>
                <a:endParaRPr lang="en-ZA"/>
              </a:p>
            </p:txBody>
          </p:sp>
          <p:sp>
            <p:nvSpPr>
              <p:cNvPr id="322" name="Freeform 321"/>
              <p:cNvSpPr>
                <a:spLocks/>
              </p:cNvSpPr>
              <p:nvPr/>
            </p:nvSpPr>
            <p:spPr bwMode="auto">
              <a:xfrm>
                <a:off x="0" y="16764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3" name="Freeform 322"/>
              <p:cNvSpPr>
                <a:spLocks/>
              </p:cNvSpPr>
              <p:nvPr/>
            </p:nvSpPr>
            <p:spPr bwMode="auto">
              <a:xfrm>
                <a:off x="0" y="14001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4" name="Freeform 323"/>
              <p:cNvSpPr>
                <a:spLocks/>
              </p:cNvSpPr>
              <p:nvPr/>
            </p:nvSpPr>
            <p:spPr bwMode="auto">
              <a:xfrm>
                <a:off x="0" y="15430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5" name="Freeform 324"/>
              <p:cNvSpPr>
                <a:spLocks/>
              </p:cNvSpPr>
              <p:nvPr/>
            </p:nvSpPr>
            <p:spPr bwMode="auto">
              <a:xfrm>
                <a:off x="0" y="21050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6" name="Freeform 325"/>
              <p:cNvSpPr>
                <a:spLocks/>
              </p:cNvSpPr>
              <p:nvPr/>
            </p:nvSpPr>
            <p:spPr bwMode="auto">
              <a:xfrm>
                <a:off x="0" y="182880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7" name="Freeform 326"/>
              <p:cNvSpPr>
                <a:spLocks/>
              </p:cNvSpPr>
              <p:nvPr/>
            </p:nvSpPr>
            <p:spPr bwMode="auto">
              <a:xfrm>
                <a:off x="0" y="19812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8" name="Freeform 327"/>
              <p:cNvSpPr>
                <a:spLocks/>
              </p:cNvSpPr>
              <p:nvPr/>
            </p:nvSpPr>
            <p:spPr bwMode="auto">
              <a:xfrm>
                <a:off x="0" y="12477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29" name="Freeform 328"/>
              <p:cNvSpPr>
                <a:spLocks/>
              </p:cNvSpPr>
              <p:nvPr/>
            </p:nvSpPr>
            <p:spPr bwMode="auto">
              <a:xfrm>
                <a:off x="0" y="10953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30" name="Freeform 329"/>
              <p:cNvSpPr>
                <a:spLocks/>
              </p:cNvSpPr>
              <p:nvPr/>
            </p:nvSpPr>
            <p:spPr bwMode="auto">
              <a:xfrm>
                <a:off x="0" y="9334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31" name="Freeform 330"/>
              <p:cNvSpPr>
                <a:spLocks/>
              </p:cNvSpPr>
              <p:nvPr/>
            </p:nvSpPr>
            <p:spPr bwMode="auto">
              <a:xfrm>
                <a:off x="9525" y="7715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cxnSp>
          <p:nvCxnSpPr>
            <p:cNvPr id="319" name="Straight Connector 318"/>
            <p:cNvCxnSpPr/>
            <p:nvPr/>
          </p:nvCxnSpPr>
          <p:spPr>
            <a:xfrm>
              <a:off x="2093535" y="36892754"/>
              <a:ext cx="0" cy="435610"/>
            </a:xfrm>
            <a:prstGeom prst="line">
              <a:avLst/>
            </a:prstGeom>
          </p:spPr>
          <p:style>
            <a:lnRef idx="1">
              <a:schemeClr val="dk1"/>
            </a:lnRef>
            <a:fillRef idx="0">
              <a:schemeClr val="dk1"/>
            </a:fillRef>
            <a:effectRef idx="0">
              <a:schemeClr val="dk1"/>
            </a:effectRef>
            <a:fontRef idx="minor">
              <a:schemeClr val="tx1"/>
            </a:fontRef>
          </p:style>
        </p:cxnSp>
      </p:grpSp>
      <p:grpSp>
        <p:nvGrpSpPr>
          <p:cNvPr id="332" name="Group 331"/>
          <p:cNvGrpSpPr/>
          <p:nvPr/>
        </p:nvGrpSpPr>
        <p:grpSpPr>
          <a:xfrm>
            <a:off x="910475" y="26067016"/>
            <a:ext cx="1874903" cy="581270"/>
            <a:chOff x="732368" y="38883711"/>
            <a:chExt cx="1392329" cy="394098"/>
          </a:xfrm>
        </p:grpSpPr>
        <p:grpSp>
          <p:nvGrpSpPr>
            <p:cNvPr id="333" name="Group 332"/>
            <p:cNvGrpSpPr/>
            <p:nvPr/>
          </p:nvGrpSpPr>
          <p:grpSpPr>
            <a:xfrm>
              <a:off x="1989904" y="38883711"/>
              <a:ext cx="134793" cy="307340"/>
              <a:chOff x="0" y="0"/>
              <a:chExt cx="1304719" cy="2638425"/>
            </a:xfrm>
          </p:grpSpPr>
          <p:cxnSp>
            <p:nvCxnSpPr>
              <p:cNvPr id="336" name="AutoShape 181"/>
              <p:cNvCxnSpPr>
                <a:cxnSpLocks noChangeShapeType="1"/>
              </p:cNvCxnSpPr>
              <p:nvPr/>
            </p:nvCxnSpPr>
            <p:spPr bwMode="auto">
              <a:xfrm>
                <a:off x="590550" y="0"/>
                <a:ext cx="0" cy="2638425"/>
              </a:xfrm>
              <a:prstGeom prst="straightConnector1">
                <a:avLst/>
              </a:prstGeom>
              <a:noFill/>
              <a:ln w="15875">
                <a:solidFill>
                  <a:srgbClr val="000000"/>
                </a:solidFill>
                <a:round/>
                <a:headEnd/>
                <a:tailEnd/>
              </a:ln>
              <a:extLst>
                <a:ext uri="{909E8E84-426E-40DD-AFC4-6F175D3DCCD1}">
                  <a14:hiddenFill xmlns:a14="http://schemas.microsoft.com/office/drawing/2010/main">
                    <a:noFill/>
                  </a14:hiddenFill>
                </a:ext>
              </a:extLst>
            </p:spPr>
          </p:cxnSp>
          <p:sp>
            <p:nvSpPr>
              <p:cNvPr id="337" name="AutoShape 182"/>
              <p:cNvSpPr>
                <a:spLocks noChangeArrowheads="1"/>
              </p:cNvSpPr>
              <p:nvPr/>
            </p:nvSpPr>
            <p:spPr bwMode="auto">
              <a:xfrm>
                <a:off x="9525" y="295275"/>
                <a:ext cx="1295194" cy="2070431"/>
              </a:xfrm>
              <a:prstGeom prst="can">
                <a:avLst>
                  <a:gd name="adj" fmla="val 32830"/>
                </a:avLst>
              </a:prstGeom>
              <a:solidFill>
                <a:srgbClr val="FFFFFF"/>
              </a:solidFill>
              <a:ln w="15875">
                <a:solidFill>
                  <a:srgbClr val="000000"/>
                </a:solidFill>
                <a:round/>
                <a:headEnd/>
                <a:tailEnd/>
              </a:ln>
            </p:spPr>
            <p:txBody>
              <a:bodyPr rot="0" vert="horz" wrap="square" lIns="91440" tIns="45720" rIns="91440" bIns="45720" anchor="t" anchorCtr="0" upright="1">
                <a:noAutofit/>
              </a:bodyPr>
              <a:lstStyle/>
              <a:p>
                <a:endParaRPr lang="en-ZA"/>
              </a:p>
            </p:txBody>
          </p:sp>
          <p:sp>
            <p:nvSpPr>
              <p:cNvPr id="338" name="Freeform 337"/>
              <p:cNvSpPr>
                <a:spLocks/>
              </p:cNvSpPr>
              <p:nvPr/>
            </p:nvSpPr>
            <p:spPr bwMode="auto">
              <a:xfrm>
                <a:off x="0" y="16764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39" name="Freeform 338"/>
              <p:cNvSpPr>
                <a:spLocks/>
              </p:cNvSpPr>
              <p:nvPr/>
            </p:nvSpPr>
            <p:spPr bwMode="auto">
              <a:xfrm>
                <a:off x="0" y="14001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0" name="Freeform 339"/>
              <p:cNvSpPr>
                <a:spLocks/>
              </p:cNvSpPr>
              <p:nvPr/>
            </p:nvSpPr>
            <p:spPr bwMode="auto">
              <a:xfrm>
                <a:off x="0" y="15430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1" name="Freeform 340"/>
              <p:cNvSpPr>
                <a:spLocks/>
              </p:cNvSpPr>
              <p:nvPr/>
            </p:nvSpPr>
            <p:spPr bwMode="auto">
              <a:xfrm>
                <a:off x="0" y="21050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2" name="Freeform 341"/>
              <p:cNvSpPr>
                <a:spLocks/>
              </p:cNvSpPr>
              <p:nvPr/>
            </p:nvSpPr>
            <p:spPr bwMode="auto">
              <a:xfrm>
                <a:off x="0" y="182880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3" name="Freeform 342"/>
              <p:cNvSpPr>
                <a:spLocks/>
              </p:cNvSpPr>
              <p:nvPr/>
            </p:nvSpPr>
            <p:spPr bwMode="auto">
              <a:xfrm>
                <a:off x="0" y="19812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4" name="Freeform 343"/>
              <p:cNvSpPr>
                <a:spLocks/>
              </p:cNvSpPr>
              <p:nvPr/>
            </p:nvSpPr>
            <p:spPr bwMode="auto">
              <a:xfrm>
                <a:off x="0" y="12477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5" name="Freeform 344"/>
              <p:cNvSpPr>
                <a:spLocks/>
              </p:cNvSpPr>
              <p:nvPr/>
            </p:nvSpPr>
            <p:spPr bwMode="auto">
              <a:xfrm>
                <a:off x="0" y="10953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6" name="Freeform 345"/>
              <p:cNvSpPr>
                <a:spLocks/>
              </p:cNvSpPr>
              <p:nvPr/>
            </p:nvSpPr>
            <p:spPr bwMode="auto">
              <a:xfrm>
                <a:off x="0" y="9334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47" name="Freeform 346"/>
              <p:cNvSpPr>
                <a:spLocks/>
              </p:cNvSpPr>
              <p:nvPr/>
            </p:nvSpPr>
            <p:spPr bwMode="auto">
              <a:xfrm>
                <a:off x="9525" y="7715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pic>
          <p:nvPicPr>
            <p:cNvPr id="334" name="Picture 333"/>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32368" y="39131362"/>
              <a:ext cx="802023" cy="146447"/>
            </a:xfrm>
            <a:prstGeom prst="rect">
              <a:avLst/>
            </a:prstGeom>
            <a:noFill/>
          </p:spPr>
        </p:pic>
        <p:cxnSp>
          <p:nvCxnSpPr>
            <p:cNvPr id="335" name="Straight Connector 334"/>
            <p:cNvCxnSpPr/>
            <p:nvPr/>
          </p:nvCxnSpPr>
          <p:spPr>
            <a:xfrm>
              <a:off x="1532704" y="39188511"/>
              <a:ext cx="514350" cy="0"/>
            </a:xfrm>
            <a:prstGeom prst="line">
              <a:avLst/>
            </a:prstGeom>
            <a:noFill/>
            <a:ln w="9525" cap="flat" cmpd="sng" algn="ctr">
              <a:solidFill>
                <a:sysClr val="windowText" lastClr="000000">
                  <a:shade val="95000"/>
                  <a:satMod val="105000"/>
                </a:sysClr>
              </a:solidFill>
              <a:prstDash val="solid"/>
            </a:ln>
            <a:effectLst/>
          </p:spPr>
        </p:cxnSp>
      </p:grpSp>
      <p:grpSp>
        <p:nvGrpSpPr>
          <p:cNvPr id="348" name="Group 347"/>
          <p:cNvGrpSpPr/>
          <p:nvPr/>
        </p:nvGrpSpPr>
        <p:grpSpPr>
          <a:xfrm>
            <a:off x="1346319" y="22970675"/>
            <a:ext cx="324000" cy="2035909"/>
            <a:chOff x="34665" y="39090"/>
            <a:chExt cx="226002" cy="1524531"/>
          </a:xfrm>
        </p:grpSpPr>
        <p:pic>
          <p:nvPicPr>
            <p:cNvPr id="349" name="Picture 348" descr="bulb.gif (1096 bytes)"/>
            <p:cNvPicPr preferRelativeResize="0">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4665" y="39090"/>
              <a:ext cx="226002" cy="485236"/>
            </a:xfrm>
            <a:prstGeom prst="rect">
              <a:avLst/>
            </a:prstGeom>
            <a:noFill/>
          </p:spPr>
        </p:pic>
        <p:pic>
          <p:nvPicPr>
            <p:cNvPr id="350" name="Picture 349"/>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6674" y="754895"/>
              <a:ext cx="150668" cy="808726"/>
            </a:xfrm>
            <a:prstGeom prst="rect">
              <a:avLst/>
            </a:prstGeom>
            <a:noFill/>
          </p:spPr>
        </p:pic>
        <p:cxnSp>
          <p:nvCxnSpPr>
            <p:cNvPr id="351" name="Straight Connector 350"/>
            <p:cNvCxnSpPr/>
            <p:nvPr/>
          </p:nvCxnSpPr>
          <p:spPr>
            <a:xfrm>
              <a:off x="133350" y="361950"/>
              <a:ext cx="0" cy="409575"/>
            </a:xfrm>
            <a:prstGeom prst="line">
              <a:avLst/>
            </a:prstGeom>
            <a:noFill/>
            <a:ln w="9525" cap="flat" cmpd="sng" algn="ctr">
              <a:solidFill>
                <a:sysClr val="windowText" lastClr="000000">
                  <a:shade val="95000"/>
                  <a:satMod val="105000"/>
                </a:sysClr>
              </a:solidFill>
              <a:prstDash val="solid"/>
            </a:ln>
            <a:effectLst/>
          </p:spPr>
        </p:cxnSp>
      </p:grpSp>
      <p:grpSp>
        <p:nvGrpSpPr>
          <p:cNvPr id="352" name="Group 351"/>
          <p:cNvGrpSpPr/>
          <p:nvPr/>
        </p:nvGrpSpPr>
        <p:grpSpPr>
          <a:xfrm>
            <a:off x="2484712" y="23912367"/>
            <a:ext cx="1976388" cy="648000"/>
            <a:chOff x="-87427" y="0"/>
            <a:chExt cx="1382715" cy="566341"/>
          </a:xfrm>
        </p:grpSpPr>
        <p:pic>
          <p:nvPicPr>
            <p:cNvPr id="353" name="Picture 352" descr="bulb.gif (1096 bytes)"/>
            <p:cNvPicPr preferRelativeResize="0">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68612" y="0"/>
              <a:ext cx="226676" cy="566341"/>
            </a:xfrm>
            <a:prstGeom prst="rect">
              <a:avLst/>
            </a:prstGeom>
            <a:noFill/>
          </p:spPr>
        </p:pic>
        <p:pic>
          <p:nvPicPr>
            <p:cNvPr id="354" name="Picture 353"/>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7427" y="193016"/>
              <a:ext cx="755586" cy="188780"/>
            </a:xfrm>
            <a:prstGeom prst="rect">
              <a:avLst/>
            </a:prstGeom>
            <a:noFill/>
          </p:spPr>
        </p:pic>
        <p:cxnSp>
          <p:nvCxnSpPr>
            <p:cNvPr id="355" name="Straight Connector 354"/>
            <p:cNvCxnSpPr/>
            <p:nvPr/>
          </p:nvCxnSpPr>
          <p:spPr>
            <a:xfrm>
              <a:off x="676275" y="276225"/>
              <a:ext cx="468000" cy="0"/>
            </a:xfrm>
            <a:prstGeom prst="line">
              <a:avLst/>
            </a:prstGeom>
            <a:noFill/>
            <a:ln w="9525" cap="flat" cmpd="sng" algn="ctr">
              <a:solidFill>
                <a:sysClr val="windowText" lastClr="000000">
                  <a:shade val="95000"/>
                  <a:satMod val="105000"/>
                </a:sysClr>
              </a:solidFill>
              <a:prstDash val="solid"/>
            </a:ln>
            <a:effectLst/>
          </p:spPr>
        </p:cxnSp>
      </p:grpSp>
      <p:grpSp>
        <p:nvGrpSpPr>
          <p:cNvPr id="374" name="Group 373"/>
          <p:cNvGrpSpPr/>
          <p:nvPr/>
        </p:nvGrpSpPr>
        <p:grpSpPr>
          <a:xfrm>
            <a:off x="5505332" y="22970675"/>
            <a:ext cx="324000" cy="2035909"/>
            <a:chOff x="31443" y="39090"/>
            <a:chExt cx="226002" cy="1524531"/>
          </a:xfrm>
        </p:grpSpPr>
        <p:pic>
          <p:nvPicPr>
            <p:cNvPr id="375" name="Picture 374" descr="bulb.gif (1096 bytes)"/>
            <p:cNvPicPr preferRelativeResize="0">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443" y="39090"/>
              <a:ext cx="226002" cy="485236"/>
            </a:xfrm>
            <a:prstGeom prst="rect">
              <a:avLst/>
            </a:prstGeom>
            <a:noFill/>
          </p:spPr>
        </p:pic>
        <p:pic>
          <p:nvPicPr>
            <p:cNvPr id="376" name="Picture 375"/>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6674" y="754895"/>
              <a:ext cx="150668" cy="808726"/>
            </a:xfrm>
            <a:prstGeom prst="rect">
              <a:avLst/>
            </a:prstGeom>
            <a:noFill/>
          </p:spPr>
        </p:pic>
        <p:cxnSp>
          <p:nvCxnSpPr>
            <p:cNvPr id="377" name="Straight Connector 376"/>
            <p:cNvCxnSpPr/>
            <p:nvPr/>
          </p:nvCxnSpPr>
          <p:spPr>
            <a:xfrm>
              <a:off x="133350" y="361950"/>
              <a:ext cx="0" cy="409575"/>
            </a:xfrm>
            <a:prstGeom prst="line">
              <a:avLst/>
            </a:prstGeom>
            <a:noFill/>
            <a:ln w="9525" cap="flat" cmpd="sng" algn="ctr">
              <a:solidFill>
                <a:sysClr val="windowText" lastClr="000000">
                  <a:shade val="95000"/>
                  <a:satMod val="105000"/>
                </a:sysClr>
              </a:solidFill>
              <a:prstDash val="solid"/>
            </a:ln>
            <a:effectLst/>
          </p:spPr>
        </p:cxnSp>
      </p:grpSp>
      <p:grpSp>
        <p:nvGrpSpPr>
          <p:cNvPr id="378" name="Group 377"/>
          <p:cNvGrpSpPr/>
          <p:nvPr/>
        </p:nvGrpSpPr>
        <p:grpSpPr>
          <a:xfrm>
            <a:off x="6589168" y="23950496"/>
            <a:ext cx="1958662" cy="648000"/>
            <a:chOff x="-75025" y="0"/>
            <a:chExt cx="1370313" cy="566341"/>
          </a:xfrm>
        </p:grpSpPr>
        <p:pic>
          <p:nvPicPr>
            <p:cNvPr id="379" name="Picture 378" descr="bulb.gif (1096 bytes)"/>
            <p:cNvPicPr preferRelativeResize="0">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68612" y="0"/>
              <a:ext cx="226676" cy="566341"/>
            </a:xfrm>
            <a:prstGeom prst="rect">
              <a:avLst/>
            </a:prstGeom>
            <a:noFill/>
          </p:spPr>
        </p:pic>
        <p:pic>
          <p:nvPicPr>
            <p:cNvPr id="380" name="Picture 379"/>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5025" y="201702"/>
              <a:ext cx="755586" cy="188780"/>
            </a:xfrm>
            <a:prstGeom prst="rect">
              <a:avLst/>
            </a:prstGeom>
            <a:noFill/>
          </p:spPr>
        </p:pic>
        <p:cxnSp>
          <p:nvCxnSpPr>
            <p:cNvPr id="381" name="Straight Connector 380"/>
            <p:cNvCxnSpPr/>
            <p:nvPr/>
          </p:nvCxnSpPr>
          <p:spPr>
            <a:xfrm>
              <a:off x="676275" y="276225"/>
              <a:ext cx="468000" cy="0"/>
            </a:xfrm>
            <a:prstGeom prst="line">
              <a:avLst/>
            </a:prstGeom>
            <a:noFill/>
            <a:ln w="9525" cap="flat" cmpd="sng" algn="ctr">
              <a:solidFill>
                <a:sysClr val="windowText" lastClr="000000">
                  <a:shade val="95000"/>
                  <a:satMod val="105000"/>
                </a:sysClr>
              </a:solidFill>
              <a:prstDash val="solid"/>
            </a:ln>
            <a:effectLst/>
          </p:spPr>
        </p:cxnSp>
      </p:grpSp>
      <p:grpSp>
        <p:nvGrpSpPr>
          <p:cNvPr id="382" name="Group 381"/>
          <p:cNvGrpSpPr/>
          <p:nvPr/>
        </p:nvGrpSpPr>
        <p:grpSpPr>
          <a:xfrm>
            <a:off x="9401277" y="22970675"/>
            <a:ext cx="324000" cy="2064734"/>
            <a:chOff x="27733" y="79656"/>
            <a:chExt cx="226002" cy="1470635"/>
          </a:xfrm>
        </p:grpSpPr>
        <p:pic>
          <p:nvPicPr>
            <p:cNvPr id="383" name="Picture 382" descr="bulb.gif (1096 bytes)"/>
            <p:cNvPicPr preferRelativeResize="0">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7733" y="79656"/>
              <a:ext cx="226002" cy="461547"/>
            </a:xfrm>
            <a:prstGeom prst="rect">
              <a:avLst/>
            </a:prstGeom>
            <a:noFill/>
          </p:spPr>
        </p:pic>
        <p:pic>
          <p:nvPicPr>
            <p:cNvPr id="384" name="Picture 383"/>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6672" y="781046"/>
              <a:ext cx="150668" cy="769245"/>
            </a:xfrm>
            <a:prstGeom prst="rect">
              <a:avLst/>
            </a:prstGeom>
            <a:noFill/>
          </p:spPr>
        </p:pic>
        <p:cxnSp>
          <p:nvCxnSpPr>
            <p:cNvPr id="385" name="Straight Connector 384"/>
            <p:cNvCxnSpPr/>
            <p:nvPr/>
          </p:nvCxnSpPr>
          <p:spPr>
            <a:xfrm>
              <a:off x="133350" y="361950"/>
              <a:ext cx="0" cy="409575"/>
            </a:xfrm>
            <a:prstGeom prst="line">
              <a:avLst/>
            </a:prstGeom>
            <a:noFill/>
            <a:ln w="9525" cap="flat" cmpd="sng" algn="ctr">
              <a:solidFill>
                <a:sysClr val="windowText" lastClr="000000">
                  <a:shade val="95000"/>
                  <a:satMod val="105000"/>
                </a:sysClr>
              </a:solidFill>
              <a:prstDash val="solid"/>
            </a:ln>
            <a:effectLst/>
          </p:spPr>
        </p:cxnSp>
      </p:grpSp>
      <p:grpSp>
        <p:nvGrpSpPr>
          <p:cNvPr id="386" name="Group 385"/>
          <p:cNvGrpSpPr/>
          <p:nvPr/>
        </p:nvGrpSpPr>
        <p:grpSpPr>
          <a:xfrm>
            <a:off x="10549728" y="23906707"/>
            <a:ext cx="1917548" cy="648000"/>
            <a:chOff x="-53215" y="0"/>
            <a:chExt cx="1341549" cy="566341"/>
          </a:xfrm>
        </p:grpSpPr>
        <p:pic>
          <p:nvPicPr>
            <p:cNvPr id="387" name="Picture 386" descr="bulb.gif (1096 bytes)"/>
            <p:cNvPicPr preferRelativeResize="0">
              <a:picLocks/>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61658" y="0"/>
              <a:ext cx="226676" cy="566341"/>
            </a:xfrm>
            <a:prstGeom prst="rect">
              <a:avLst/>
            </a:prstGeom>
            <a:noFill/>
          </p:spPr>
        </p:pic>
        <p:pic>
          <p:nvPicPr>
            <p:cNvPr id="388" name="Picture 387"/>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3215" y="201703"/>
              <a:ext cx="755586" cy="188780"/>
            </a:xfrm>
            <a:prstGeom prst="rect">
              <a:avLst/>
            </a:prstGeom>
            <a:noFill/>
          </p:spPr>
        </p:pic>
        <p:cxnSp>
          <p:nvCxnSpPr>
            <p:cNvPr id="389" name="Straight Connector 388"/>
            <p:cNvCxnSpPr/>
            <p:nvPr/>
          </p:nvCxnSpPr>
          <p:spPr>
            <a:xfrm>
              <a:off x="676275" y="276225"/>
              <a:ext cx="468000" cy="0"/>
            </a:xfrm>
            <a:prstGeom prst="line">
              <a:avLst/>
            </a:prstGeom>
            <a:noFill/>
            <a:ln w="9525" cap="flat" cmpd="sng" algn="ctr">
              <a:solidFill>
                <a:sysClr val="windowText" lastClr="000000">
                  <a:shade val="95000"/>
                  <a:satMod val="105000"/>
                </a:sysClr>
              </a:solidFill>
              <a:prstDash val="solid"/>
            </a:ln>
            <a:effectLst/>
          </p:spPr>
        </p:cxnSp>
      </p:grpSp>
      <p:grpSp>
        <p:nvGrpSpPr>
          <p:cNvPr id="390" name="Group 389"/>
          <p:cNvGrpSpPr/>
          <p:nvPr/>
        </p:nvGrpSpPr>
        <p:grpSpPr>
          <a:xfrm>
            <a:off x="8037535" y="25350825"/>
            <a:ext cx="216001" cy="2067830"/>
            <a:chOff x="2026860" y="36616529"/>
            <a:chExt cx="155748" cy="1455528"/>
          </a:xfrm>
        </p:grpSpPr>
        <p:pic>
          <p:nvPicPr>
            <p:cNvPr id="391" name="Picture 390"/>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26860" y="37311854"/>
              <a:ext cx="155748" cy="760203"/>
            </a:xfrm>
            <a:prstGeom prst="rect">
              <a:avLst/>
            </a:prstGeom>
            <a:noFill/>
          </p:spPr>
        </p:pic>
        <p:grpSp>
          <p:nvGrpSpPr>
            <p:cNvPr id="392" name="Group 391"/>
            <p:cNvGrpSpPr/>
            <p:nvPr/>
          </p:nvGrpSpPr>
          <p:grpSpPr>
            <a:xfrm>
              <a:off x="2036386" y="36616529"/>
              <a:ext cx="133350" cy="307340"/>
              <a:chOff x="0" y="0"/>
              <a:chExt cx="1304719" cy="2638425"/>
            </a:xfrm>
          </p:grpSpPr>
          <p:cxnSp>
            <p:nvCxnSpPr>
              <p:cNvPr id="394" name="AutoShape 181"/>
              <p:cNvCxnSpPr>
                <a:cxnSpLocks noChangeShapeType="1"/>
              </p:cNvCxnSpPr>
              <p:nvPr/>
            </p:nvCxnSpPr>
            <p:spPr bwMode="auto">
              <a:xfrm>
                <a:off x="590550" y="0"/>
                <a:ext cx="0" cy="2638425"/>
              </a:xfrm>
              <a:prstGeom prst="straightConnector1">
                <a:avLst/>
              </a:prstGeom>
              <a:noFill/>
              <a:ln w="15875">
                <a:solidFill>
                  <a:srgbClr val="000000"/>
                </a:solidFill>
                <a:round/>
                <a:headEnd/>
                <a:tailEnd/>
              </a:ln>
              <a:extLst>
                <a:ext uri="{909E8E84-426E-40DD-AFC4-6F175D3DCCD1}">
                  <a14:hiddenFill xmlns:a14="http://schemas.microsoft.com/office/drawing/2010/main">
                    <a:noFill/>
                  </a14:hiddenFill>
                </a:ext>
              </a:extLst>
            </p:spPr>
          </p:cxnSp>
          <p:sp>
            <p:nvSpPr>
              <p:cNvPr id="395" name="AutoShape 182"/>
              <p:cNvSpPr>
                <a:spLocks noChangeArrowheads="1"/>
              </p:cNvSpPr>
              <p:nvPr/>
            </p:nvSpPr>
            <p:spPr bwMode="auto">
              <a:xfrm>
                <a:off x="9525" y="295275"/>
                <a:ext cx="1295194" cy="2070431"/>
              </a:xfrm>
              <a:prstGeom prst="can">
                <a:avLst>
                  <a:gd name="adj" fmla="val 32830"/>
                </a:avLst>
              </a:prstGeom>
              <a:solidFill>
                <a:srgbClr val="FFFFFF"/>
              </a:solidFill>
              <a:ln w="15875">
                <a:solidFill>
                  <a:srgbClr val="000000"/>
                </a:solidFill>
                <a:round/>
                <a:headEnd/>
                <a:tailEnd/>
              </a:ln>
            </p:spPr>
            <p:txBody>
              <a:bodyPr rot="0" vert="horz" wrap="square" lIns="91440" tIns="45720" rIns="91440" bIns="45720" anchor="t" anchorCtr="0" upright="1">
                <a:noAutofit/>
              </a:bodyPr>
              <a:lstStyle/>
              <a:p>
                <a:endParaRPr lang="en-ZA"/>
              </a:p>
            </p:txBody>
          </p:sp>
          <p:sp>
            <p:nvSpPr>
              <p:cNvPr id="396" name="Freeform 395"/>
              <p:cNvSpPr>
                <a:spLocks/>
              </p:cNvSpPr>
              <p:nvPr/>
            </p:nvSpPr>
            <p:spPr bwMode="auto">
              <a:xfrm>
                <a:off x="0" y="16764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97" name="Freeform 396"/>
              <p:cNvSpPr>
                <a:spLocks/>
              </p:cNvSpPr>
              <p:nvPr/>
            </p:nvSpPr>
            <p:spPr bwMode="auto">
              <a:xfrm>
                <a:off x="0" y="14001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98" name="Freeform 397"/>
              <p:cNvSpPr>
                <a:spLocks/>
              </p:cNvSpPr>
              <p:nvPr/>
            </p:nvSpPr>
            <p:spPr bwMode="auto">
              <a:xfrm>
                <a:off x="0" y="15430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399" name="Freeform 398"/>
              <p:cNvSpPr>
                <a:spLocks/>
              </p:cNvSpPr>
              <p:nvPr/>
            </p:nvSpPr>
            <p:spPr bwMode="auto">
              <a:xfrm>
                <a:off x="0" y="21050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00" name="Freeform 399"/>
              <p:cNvSpPr>
                <a:spLocks/>
              </p:cNvSpPr>
              <p:nvPr/>
            </p:nvSpPr>
            <p:spPr bwMode="auto">
              <a:xfrm>
                <a:off x="0" y="182880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01" name="Freeform 400"/>
              <p:cNvSpPr>
                <a:spLocks/>
              </p:cNvSpPr>
              <p:nvPr/>
            </p:nvSpPr>
            <p:spPr bwMode="auto">
              <a:xfrm>
                <a:off x="0" y="19812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02" name="Freeform 401"/>
              <p:cNvSpPr>
                <a:spLocks/>
              </p:cNvSpPr>
              <p:nvPr/>
            </p:nvSpPr>
            <p:spPr bwMode="auto">
              <a:xfrm>
                <a:off x="0" y="12477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03" name="Freeform 402"/>
              <p:cNvSpPr>
                <a:spLocks/>
              </p:cNvSpPr>
              <p:nvPr/>
            </p:nvSpPr>
            <p:spPr bwMode="auto">
              <a:xfrm>
                <a:off x="0" y="10953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04" name="Freeform 403"/>
              <p:cNvSpPr>
                <a:spLocks/>
              </p:cNvSpPr>
              <p:nvPr/>
            </p:nvSpPr>
            <p:spPr bwMode="auto">
              <a:xfrm>
                <a:off x="0" y="9334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05" name="Freeform 404"/>
              <p:cNvSpPr>
                <a:spLocks/>
              </p:cNvSpPr>
              <p:nvPr/>
            </p:nvSpPr>
            <p:spPr bwMode="auto">
              <a:xfrm>
                <a:off x="9525" y="7715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cxnSp>
          <p:nvCxnSpPr>
            <p:cNvPr id="393" name="Straight Connector 392"/>
            <p:cNvCxnSpPr/>
            <p:nvPr/>
          </p:nvCxnSpPr>
          <p:spPr>
            <a:xfrm>
              <a:off x="2093535" y="36892754"/>
              <a:ext cx="0" cy="435610"/>
            </a:xfrm>
            <a:prstGeom prst="line">
              <a:avLst/>
            </a:prstGeom>
          </p:spPr>
          <p:style>
            <a:lnRef idx="1">
              <a:schemeClr val="dk1"/>
            </a:lnRef>
            <a:fillRef idx="0">
              <a:schemeClr val="dk1"/>
            </a:fillRef>
            <a:effectRef idx="0">
              <a:schemeClr val="dk1"/>
            </a:effectRef>
            <a:fontRef idx="minor">
              <a:schemeClr val="tx1"/>
            </a:fontRef>
          </p:style>
        </p:cxnSp>
      </p:grpSp>
      <p:grpSp>
        <p:nvGrpSpPr>
          <p:cNvPr id="406" name="Group 405"/>
          <p:cNvGrpSpPr/>
          <p:nvPr/>
        </p:nvGrpSpPr>
        <p:grpSpPr>
          <a:xfrm>
            <a:off x="4860976" y="26044093"/>
            <a:ext cx="1845003" cy="561387"/>
            <a:chOff x="754572" y="38883711"/>
            <a:chExt cx="1370125" cy="380619"/>
          </a:xfrm>
        </p:grpSpPr>
        <p:grpSp>
          <p:nvGrpSpPr>
            <p:cNvPr id="407" name="Group 406"/>
            <p:cNvGrpSpPr/>
            <p:nvPr/>
          </p:nvGrpSpPr>
          <p:grpSpPr>
            <a:xfrm>
              <a:off x="1989904" y="38883711"/>
              <a:ext cx="134793" cy="307340"/>
              <a:chOff x="0" y="0"/>
              <a:chExt cx="1304719" cy="2638425"/>
            </a:xfrm>
          </p:grpSpPr>
          <p:cxnSp>
            <p:nvCxnSpPr>
              <p:cNvPr id="410" name="AutoShape 181"/>
              <p:cNvCxnSpPr>
                <a:cxnSpLocks noChangeShapeType="1"/>
              </p:cNvCxnSpPr>
              <p:nvPr/>
            </p:nvCxnSpPr>
            <p:spPr bwMode="auto">
              <a:xfrm>
                <a:off x="590550" y="0"/>
                <a:ext cx="0" cy="2638425"/>
              </a:xfrm>
              <a:prstGeom prst="straightConnector1">
                <a:avLst/>
              </a:prstGeom>
              <a:noFill/>
              <a:ln w="15875">
                <a:solidFill>
                  <a:srgbClr val="000000"/>
                </a:solidFill>
                <a:round/>
                <a:headEnd/>
                <a:tailEnd/>
              </a:ln>
              <a:extLst>
                <a:ext uri="{909E8E84-426E-40DD-AFC4-6F175D3DCCD1}">
                  <a14:hiddenFill xmlns:a14="http://schemas.microsoft.com/office/drawing/2010/main">
                    <a:noFill/>
                  </a14:hiddenFill>
                </a:ext>
              </a:extLst>
            </p:spPr>
          </p:cxnSp>
          <p:sp>
            <p:nvSpPr>
              <p:cNvPr id="411" name="AutoShape 182"/>
              <p:cNvSpPr>
                <a:spLocks noChangeArrowheads="1"/>
              </p:cNvSpPr>
              <p:nvPr/>
            </p:nvSpPr>
            <p:spPr bwMode="auto">
              <a:xfrm>
                <a:off x="9525" y="295275"/>
                <a:ext cx="1295194" cy="2070431"/>
              </a:xfrm>
              <a:prstGeom prst="can">
                <a:avLst>
                  <a:gd name="adj" fmla="val 32830"/>
                </a:avLst>
              </a:prstGeom>
              <a:solidFill>
                <a:srgbClr val="FFFFFF"/>
              </a:solidFill>
              <a:ln w="15875">
                <a:solidFill>
                  <a:srgbClr val="000000"/>
                </a:solidFill>
                <a:round/>
                <a:headEnd/>
                <a:tailEnd/>
              </a:ln>
            </p:spPr>
            <p:txBody>
              <a:bodyPr rot="0" vert="horz" wrap="square" lIns="91440" tIns="45720" rIns="91440" bIns="45720" anchor="t" anchorCtr="0" upright="1">
                <a:noAutofit/>
              </a:bodyPr>
              <a:lstStyle/>
              <a:p>
                <a:endParaRPr lang="en-ZA"/>
              </a:p>
            </p:txBody>
          </p:sp>
          <p:sp>
            <p:nvSpPr>
              <p:cNvPr id="412" name="Freeform 411"/>
              <p:cNvSpPr>
                <a:spLocks/>
              </p:cNvSpPr>
              <p:nvPr/>
            </p:nvSpPr>
            <p:spPr bwMode="auto">
              <a:xfrm>
                <a:off x="0" y="16764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3" name="Freeform 412"/>
              <p:cNvSpPr>
                <a:spLocks/>
              </p:cNvSpPr>
              <p:nvPr/>
            </p:nvSpPr>
            <p:spPr bwMode="auto">
              <a:xfrm>
                <a:off x="0" y="14001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4" name="Freeform 413"/>
              <p:cNvSpPr>
                <a:spLocks/>
              </p:cNvSpPr>
              <p:nvPr/>
            </p:nvSpPr>
            <p:spPr bwMode="auto">
              <a:xfrm>
                <a:off x="0" y="15430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5" name="Freeform 414"/>
              <p:cNvSpPr>
                <a:spLocks/>
              </p:cNvSpPr>
              <p:nvPr/>
            </p:nvSpPr>
            <p:spPr bwMode="auto">
              <a:xfrm>
                <a:off x="0" y="21050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6" name="Freeform 415"/>
              <p:cNvSpPr>
                <a:spLocks/>
              </p:cNvSpPr>
              <p:nvPr/>
            </p:nvSpPr>
            <p:spPr bwMode="auto">
              <a:xfrm>
                <a:off x="0" y="182880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7" name="Freeform 416"/>
              <p:cNvSpPr>
                <a:spLocks/>
              </p:cNvSpPr>
              <p:nvPr/>
            </p:nvSpPr>
            <p:spPr bwMode="auto">
              <a:xfrm>
                <a:off x="0" y="19812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8" name="Freeform 417"/>
              <p:cNvSpPr>
                <a:spLocks/>
              </p:cNvSpPr>
              <p:nvPr/>
            </p:nvSpPr>
            <p:spPr bwMode="auto">
              <a:xfrm>
                <a:off x="0" y="12477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19" name="Freeform 418"/>
              <p:cNvSpPr>
                <a:spLocks/>
              </p:cNvSpPr>
              <p:nvPr/>
            </p:nvSpPr>
            <p:spPr bwMode="auto">
              <a:xfrm>
                <a:off x="0" y="10953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20" name="Freeform 419"/>
              <p:cNvSpPr>
                <a:spLocks/>
              </p:cNvSpPr>
              <p:nvPr/>
            </p:nvSpPr>
            <p:spPr bwMode="auto">
              <a:xfrm>
                <a:off x="0" y="9334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21" name="Freeform 420"/>
              <p:cNvSpPr>
                <a:spLocks/>
              </p:cNvSpPr>
              <p:nvPr/>
            </p:nvSpPr>
            <p:spPr bwMode="auto">
              <a:xfrm>
                <a:off x="9525" y="7715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pic>
          <p:nvPicPr>
            <p:cNvPr id="408" name="Picture 407"/>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54572" y="39117883"/>
              <a:ext cx="802023" cy="146447"/>
            </a:xfrm>
            <a:prstGeom prst="rect">
              <a:avLst/>
            </a:prstGeom>
            <a:noFill/>
          </p:spPr>
        </p:pic>
        <p:cxnSp>
          <p:nvCxnSpPr>
            <p:cNvPr id="409" name="Straight Connector 408"/>
            <p:cNvCxnSpPr/>
            <p:nvPr/>
          </p:nvCxnSpPr>
          <p:spPr>
            <a:xfrm>
              <a:off x="1532704" y="39188511"/>
              <a:ext cx="514350" cy="0"/>
            </a:xfrm>
            <a:prstGeom prst="line">
              <a:avLst/>
            </a:prstGeom>
            <a:noFill/>
            <a:ln w="9525" cap="flat" cmpd="sng" algn="ctr">
              <a:solidFill>
                <a:sysClr val="windowText" lastClr="000000">
                  <a:shade val="95000"/>
                  <a:satMod val="105000"/>
                </a:sysClr>
              </a:solidFill>
              <a:prstDash val="solid"/>
            </a:ln>
            <a:effectLst/>
          </p:spPr>
        </p:cxnSp>
      </p:grpSp>
      <p:grpSp>
        <p:nvGrpSpPr>
          <p:cNvPr id="425" name="Group 424"/>
          <p:cNvGrpSpPr/>
          <p:nvPr/>
        </p:nvGrpSpPr>
        <p:grpSpPr>
          <a:xfrm>
            <a:off x="11923737" y="25346867"/>
            <a:ext cx="216000" cy="2067830"/>
            <a:chOff x="2026860" y="36616529"/>
            <a:chExt cx="155747" cy="1455528"/>
          </a:xfrm>
        </p:grpSpPr>
        <p:pic>
          <p:nvPicPr>
            <p:cNvPr id="426" name="Picture 425"/>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26860" y="37311854"/>
              <a:ext cx="155747" cy="760203"/>
            </a:xfrm>
            <a:prstGeom prst="rect">
              <a:avLst/>
            </a:prstGeom>
            <a:noFill/>
          </p:spPr>
        </p:pic>
        <p:grpSp>
          <p:nvGrpSpPr>
            <p:cNvPr id="427" name="Group 426"/>
            <p:cNvGrpSpPr/>
            <p:nvPr/>
          </p:nvGrpSpPr>
          <p:grpSpPr>
            <a:xfrm>
              <a:off x="2036386" y="36616529"/>
              <a:ext cx="133350" cy="307340"/>
              <a:chOff x="0" y="0"/>
              <a:chExt cx="1304719" cy="2638425"/>
            </a:xfrm>
          </p:grpSpPr>
          <p:cxnSp>
            <p:nvCxnSpPr>
              <p:cNvPr id="429" name="AutoShape 181"/>
              <p:cNvCxnSpPr>
                <a:cxnSpLocks noChangeShapeType="1"/>
              </p:cNvCxnSpPr>
              <p:nvPr/>
            </p:nvCxnSpPr>
            <p:spPr bwMode="auto">
              <a:xfrm>
                <a:off x="590550" y="0"/>
                <a:ext cx="0" cy="2638425"/>
              </a:xfrm>
              <a:prstGeom prst="straightConnector1">
                <a:avLst/>
              </a:prstGeom>
              <a:noFill/>
              <a:ln w="15875">
                <a:solidFill>
                  <a:srgbClr val="000000"/>
                </a:solidFill>
                <a:round/>
                <a:headEnd/>
                <a:tailEnd/>
              </a:ln>
              <a:extLst>
                <a:ext uri="{909E8E84-426E-40DD-AFC4-6F175D3DCCD1}">
                  <a14:hiddenFill xmlns:a14="http://schemas.microsoft.com/office/drawing/2010/main">
                    <a:noFill/>
                  </a14:hiddenFill>
                </a:ext>
              </a:extLst>
            </p:spPr>
          </p:cxnSp>
          <p:sp>
            <p:nvSpPr>
              <p:cNvPr id="430" name="AutoShape 182"/>
              <p:cNvSpPr>
                <a:spLocks noChangeArrowheads="1"/>
              </p:cNvSpPr>
              <p:nvPr/>
            </p:nvSpPr>
            <p:spPr bwMode="auto">
              <a:xfrm>
                <a:off x="9525" y="295275"/>
                <a:ext cx="1295194" cy="2070431"/>
              </a:xfrm>
              <a:prstGeom prst="can">
                <a:avLst>
                  <a:gd name="adj" fmla="val 32830"/>
                </a:avLst>
              </a:prstGeom>
              <a:solidFill>
                <a:srgbClr val="FFFFFF"/>
              </a:solidFill>
              <a:ln w="15875">
                <a:solidFill>
                  <a:srgbClr val="000000"/>
                </a:solidFill>
                <a:round/>
                <a:headEnd/>
                <a:tailEnd/>
              </a:ln>
            </p:spPr>
            <p:txBody>
              <a:bodyPr rot="0" vert="horz" wrap="square" lIns="91440" tIns="45720" rIns="91440" bIns="45720" anchor="t" anchorCtr="0" upright="1">
                <a:noAutofit/>
              </a:bodyPr>
              <a:lstStyle/>
              <a:p>
                <a:endParaRPr lang="en-ZA"/>
              </a:p>
            </p:txBody>
          </p:sp>
          <p:sp>
            <p:nvSpPr>
              <p:cNvPr id="431" name="Freeform 430"/>
              <p:cNvSpPr>
                <a:spLocks/>
              </p:cNvSpPr>
              <p:nvPr/>
            </p:nvSpPr>
            <p:spPr bwMode="auto">
              <a:xfrm>
                <a:off x="0" y="16764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2" name="Freeform 431"/>
              <p:cNvSpPr>
                <a:spLocks/>
              </p:cNvSpPr>
              <p:nvPr/>
            </p:nvSpPr>
            <p:spPr bwMode="auto">
              <a:xfrm>
                <a:off x="0" y="14001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3" name="Freeform 432"/>
              <p:cNvSpPr>
                <a:spLocks/>
              </p:cNvSpPr>
              <p:nvPr/>
            </p:nvSpPr>
            <p:spPr bwMode="auto">
              <a:xfrm>
                <a:off x="0" y="15430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4" name="Freeform 433"/>
              <p:cNvSpPr>
                <a:spLocks/>
              </p:cNvSpPr>
              <p:nvPr/>
            </p:nvSpPr>
            <p:spPr bwMode="auto">
              <a:xfrm>
                <a:off x="0" y="21050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5" name="Freeform 434"/>
              <p:cNvSpPr>
                <a:spLocks/>
              </p:cNvSpPr>
              <p:nvPr/>
            </p:nvSpPr>
            <p:spPr bwMode="auto">
              <a:xfrm>
                <a:off x="0" y="182880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6" name="Freeform 435"/>
              <p:cNvSpPr>
                <a:spLocks/>
              </p:cNvSpPr>
              <p:nvPr/>
            </p:nvSpPr>
            <p:spPr bwMode="auto">
              <a:xfrm>
                <a:off x="0" y="19812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7" name="Freeform 436"/>
              <p:cNvSpPr>
                <a:spLocks/>
              </p:cNvSpPr>
              <p:nvPr/>
            </p:nvSpPr>
            <p:spPr bwMode="auto">
              <a:xfrm>
                <a:off x="0" y="12477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8" name="Freeform 437"/>
              <p:cNvSpPr>
                <a:spLocks/>
              </p:cNvSpPr>
              <p:nvPr/>
            </p:nvSpPr>
            <p:spPr bwMode="auto">
              <a:xfrm>
                <a:off x="0" y="10953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39" name="Freeform 438"/>
              <p:cNvSpPr>
                <a:spLocks/>
              </p:cNvSpPr>
              <p:nvPr/>
            </p:nvSpPr>
            <p:spPr bwMode="auto">
              <a:xfrm>
                <a:off x="0" y="9334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40" name="Freeform 439"/>
              <p:cNvSpPr>
                <a:spLocks/>
              </p:cNvSpPr>
              <p:nvPr/>
            </p:nvSpPr>
            <p:spPr bwMode="auto">
              <a:xfrm>
                <a:off x="9525" y="7715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cxnSp>
          <p:nvCxnSpPr>
            <p:cNvPr id="428" name="Straight Connector 427"/>
            <p:cNvCxnSpPr/>
            <p:nvPr/>
          </p:nvCxnSpPr>
          <p:spPr>
            <a:xfrm>
              <a:off x="2093535" y="36892754"/>
              <a:ext cx="0" cy="435610"/>
            </a:xfrm>
            <a:prstGeom prst="line">
              <a:avLst/>
            </a:prstGeom>
          </p:spPr>
          <p:style>
            <a:lnRef idx="1">
              <a:schemeClr val="dk1"/>
            </a:lnRef>
            <a:fillRef idx="0">
              <a:schemeClr val="dk1"/>
            </a:fillRef>
            <a:effectRef idx="0">
              <a:schemeClr val="dk1"/>
            </a:effectRef>
            <a:fontRef idx="minor">
              <a:schemeClr val="tx1"/>
            </a:fontRef>
          </p:style>
        </p:cxnSp>
      </p:grpSp>
      <p:grpSp>
        <p:nvGrpSpPr>
          <p:cNvPr id="441" name="Group 440"/>
          <p:cNvGrpSpPr/>
          <p:nvPr/>
        </p:nvGrpSpPr>
        <p:grpSpPr>
          <a:xfrm>
            <a:off x="9037440" y="26040278"/>
            <a:ext cx="1872205" cy="571328"/>
            <a:chOff x="734371" y="38883711"/>
            <a:chExt cx="1390326" cy="387358"/>
          </a:xfrm>
        </p:grpSpPr>
        <p:grpSp>
          <p:nvGrpSpPr>
            <p:cNvPr id="442" name="Group 441"/>
            <p:cNvGrpSpPr/>
            <p:nvPr/>
          </p:nvGrpSpPr>
          <p:grpSpPr>
            <a:xfrm>
              <a:off x="1989904" y="38883711"/>
              <a:ext cx="134793" cy="307340"/>
              <a:chOff x="0" y="0"/>
              <a:chExt cx="1304719" cy="2638425"/>
            </a:xfrm>
          </p:grpSpPr>
          <p:cxnSp>
            <p:nvCxnSpPr>
              <p:cNvPr id="445" name="AutoShape 181"/>
              <p:cNvCxnSpPr>
                <a:cxnSpLocks noChangeShapeType="1"/>
              </p:cNvCxnSpPr>
              <p:nvPr/>
            </p:nvCxnSpPr>
            <p:spPr bwMode="auto">
              <a:xfrm>
                <a:off x="590550" y="0"/>
                <a:ext cx="0" cy="2638425"/>
              </a:xfrm>
              <a:prstGeom prst="straightConnector1">
                <a:avLst/>
              </a:prstGeom>
              <a:noFill/>
              <a:ln w="15875">
                <a:solidFill>
                  <a:srgbClr val="000000"/>
                </a:solidFill>
                <a:round/>
                <a:headEnd/>
                <a:tailEnd/>
              </a:ln>
              <a:extLst>
                <a:ext uri="{909E8E84-426E-40DD-AFC4-6F175D3DCCD1}">
                  <a14:hiddenFill xmlns:a14="http://schemas.microsoft.com/office/drawing/2010/main">
                    <a:noFill/>
                  </a14:hiddenFill>
                </a:ext>
              </a:extLst>
            </p:spPr>
          </p:cxnSp>
          <p:sp>
            <p:nvSpPr>
              <p:cNvPr id="446" name="AutoShape 182"/>
              <p:cNvSpPr>
                <a:spLocks noChangeArrowheads="1"/>
              </p:cNvSpPr>
              <p:nvPr/>
            </p:nvSpPr>
            <p:spPr bwMode="auto">
              <a:xfrm>
                <a:off x="9525" y="295275"/>
                <a:ext cx="1295194" cy="2070431"/>
              </a:xfrm>
              <a:prstGeom prst="can">
                <a:avLst>
                  <a:gd name="adj" fmla="val 32830"/>
                </a:avLst>
              </a:prstGeom>
              <a:solidFill>
                <a:srgbClr val="FFFFFF"/>
              </a:solidFill>
              <a:ln w="15875">
                <a:solidFill>
                  <a:srgbClr val="000000"/>
                </a:solidFill>
                <a:round/>
                <a:headEnd/>
                <a:tailEnd/>
              </a:ln>
            </p:spPr>
            <p:txBody>
              <a:bodyPr rot="0" vert="horz" wrap="square" lIns="91440" tIns="45720" rIns="91440" bIns="45720" anchor="t" anchorCtr="0" upright="1">
                <a:noAutofit/>
              </a:bodyPr>
              <a:lstStyle/>
              <a:p>
                <a:endParaRPr lang="en-ZA"/>
              </a:p>
            </p:txBody>
          </p:sp>
          <p:sp>
            <p:nvSpPr>
              <p:cNvPr id="447" name="Freeform 446"/>
              <p:cNvSpPr>
                <a:spLocks/>
              </p:cNvSpPr>
              <p:nvPr/>
            </p:nvSpPr>
            <p:spPr bwMode="auto">
              <a:xfrm>
                <a:off x="0" y="16764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48" name="Freeform 447"/>
              <p:cNvSpPr>
                <a:spLocks/>
              </p:cNvSpPr>
              <p:nvPr/>
            </p:nvSpPr>
            <p:spPr bwMode="auto">
              <a:xfrm>
                <a:off x="0" y="14001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49" name="Freeform 448"/>
              <p:cNvSpPr>
                <a:spLocks/>
              </p:cNvSpPr>
              <p:nvPr/>
            </p:nvSpPr>
            <p:spPr bwMode="auto">
              <a:xfrm>
                <a:off x="0" y="15430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0" name="Freeform 449"/>
              <p:cNvSpPr>
                <a:spLocks/>
              </p:cNvSpPr>
              <p:nvPr/>
            </p:nvSpPr>
            <p:spPr bwMode="auto">
              <a:xfrm>
                <a:off x="0" y="21050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1" name="Freeform 450"/>
              <p:cNvSpPr>
                <a:spLocks/>
              </p:cNvSpPr>
              <p:nvPr/>
            </p:nvSpPr>
            <p:spPr bwMode="auto">
              <a:xfrm>
                <a:off x="0" y="182880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2" name="Freeform 451"/>
              <p:cNvSpPr>
                <a:spLocks/>
              </p:cNvSpPr>
              <p:nvPr/>
            </p:nvSpPr>
            <p:spPr bwMode="auto">
              <a:xfrm>
                <a:off x="0" y="1981200"/>
                <a:ext cx="1295193" cy="105354"/>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3" name="Freeform 452"/>
              <p:cNvSpPr>
                <a:spLocks/>
              </p:cNvSpPr>
              <p:nvPr/>
            </p:nvSpPr>
            <p:spPr bwMode="auto">
              <a:xfrm>
                <a:off x="0" y="12477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4" name="Freeform 453"/>
              <p:cNvSpPr>
                <a:spLocks/>
              </p:cNvSpPr>
              <p:nvPr/>
            </p:nvSpPr>
            <p:spPr bwMode="auto">
              <a:xfrm>
                <a:off x="0" y="109537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5" name="Freeform 454"/>
              <p:cNvSpPr>
                <a:spLocks/>
              </p:cNvSpPr>
              <p:nvPr/>
            </p:nvSpPr>
            <p:spPr bwMode="auto">
              <a:xfrm>
                <a:off x="0" y="933450"/>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sp>
            <p:nvSpPr>
              <p:cNvPr id="456" name="Freeform 455"/>
              <p:cNvSpPr>
                <a:spLocks/>
              </p:cNvSpPr>
              <p:nvPr/>
            </p:nvSpPr>
            <p:spPr bwMode="auto">
              <a:xfrm>
                <a:off x="9525" y="771525"/>
                <a:ext cx="1294765" cy="104775"/>
              </a:xfrm>
              <a:custGeom>
                <a:avLst/>
                <a:gdLst>
                  <a:gd name="T0" fmla="*/ 0 w 503"/>
                  <a:gd name="T1" fmla="*/ 0 h 70"/>
                  <a:gd name="T2" fmla="*/ 140 w 503"/>
                  <a:gd name="T3" fmla="*/ 60 h 70"/>
                  <a:gd name="T4" fmla="*/ 310 w 503"/>
                  <a:gd name="T5" fmla="*/ 60 h 70"/>
                  <a:gd name="T6" fmla="*/ 503 w 503"/>
                  <a:gd name="T7" fmla="*/ 0 h 70"/>
                </a:gdLst>
                <a:ahLst/>
                <a:cxnLst>
                  <a:cxn ang="0">
                    <a:pos x="T0" y="T1"/>
                  </a:cxn>
                  <a:cxn ang="0">
                    <a:pos x="T2" y="T3"/>
                  </a:cxn>
                  <a:cxn ang="0">
                    <a:pos x="T4" y="T5"/>
                  </a:cxn>
                  <a:cxn ang="0">
                    <a:pos x="T6" y="T7"/>
                  </a:cxn>
                </a:cxnLst>
                <a:rect l="0" t="0" r="r" b="b"/>
                <a:pathLst>
                  <a:path w="503" h="70">
                    <a:moveTo>
                      <a:pt x="0" y="0"/>
                    </a:moveTo>
                    <a:cubicBezTo>
                      <a:pt x="44" y="25"/>
                      <a:pt x="88" y="50"/>
                      <a:pt x="140" y="60"/>
                    </a:cubicBezTo>
                    <a:cubicBezTo>
                      <a:pt x="192" y="70"/>
                      <a:pt x="250" y="70"/>
                      <a:pt x="310" y="60"/>
                    </a:cubicBezTo>
                    <a:cubicBezTo>
                      <a:pt x="370" y="50"/>
                      <a:pt x="471" y="10"/>
                      <a:pt x="503" y="0"/>
                    </a:cubicBezTo>
                  </a:path>
                </a:pathLst>
              </a:custGeom>
              <a:noFill/>
              <a:ln w="317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pic>
          <p:nvPicPr>
            <p:cNvPr id="443" name="Picture 442"/>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34371" y="39124622"/>
              <a:ext cx="802023" cy="146447"/>
            </a:xfrm>
            <a:prstGeom prst="rect">
              <a:avLst/>
            </a:prstGeom>
            <a:noFill/>
          </p:spPr>
        </p:pic>
        <p:cxnSp>
          <p:nvCxnSpPr>
            <p:cNvPr id="444" name="Straight Connector 443"/>
            <p:cNvCxnSpPr/>
            <p:nvPr/>
          </p:nvCxnSpPr>
          <p:spPr>
            <a:xfrm>
              <a:off x="1532704" y="39188511"/>
              <a:ext cx="514350" cy="0"/>
            </a:xfrm>
            <a:prstGeom prst="line">
              <a:avLst/>
            </a:prstGeom>
            <a:noFill/>
            <a:ln w="9525" cap="flat" cmpd="sng" algn="ctr">
              <a:solidFill>
                <a:sysClr val="windowText" lastClr="000000">
                  <a:shade val="95000"/>
                  <a:satMod val="105000"/>
                </a:sysClr>
              </a:solidFill>
              <a:prstDash val="solid"/>
            </a:ln>
            <a:effectLst/>
          </p:spPr>
        </p:cxnSp>
      </p:grpSp>
      <p:grpSp>
        <p:nvGrpSpPr>
          <p:cNvPr id="32" name="Group 31"/>
          <p:cNvGrpSpPr/>
          <p:nvPr/>
        </p:nvGrpSpPr>
        <p:grpSpPr>
          <a:xfrm>
            <a:off x="9397479" y="28209846"/>
            <a:ext cx="1726401" cy="497420"/>
            <a:chOff x="10244092" y="40636390"/>
            <a:chExt cx="1881931" cy="716535"/>
          </a:xfrm>
        </p:grpSpPr>
        <p:grpSp>
          <p:nvGrpSpPr>
            <p:cNvPr id="187" name="Group 186"/>
            <p:cNvGrpSpPr/>
            <p:nvPr/>
          </p:nvGrpSpPr>
          <p:grpSpPr>
            <a:xfrm>
              <a:off x="11992819" y="40636390"/>
              <a:ext cx="133204" cy="536528"/>
              <a:chOff x="0" y="0"/>
              <a:chExt cx="520979" cy="778510"/>
            </a:xfrm>
          </p:grpSpPr>
          <p:cxnSp>
            <p:nvCxnSpPr>
              <p:cNvPr id="190" name="Straight Connector 189"/>
              <p:cNvCxnSpPr/>
              <p:nvPr/>
            </p:nvCxnSpPr>
            <p:spPr>
              <a:xfrm flipV="1">
                <a:off x="342900" y="0"/>
                <a:ext cx="0" cy="130905"/>
              </a:xfrm>
              <a:prstGeom prst="line">
                <a:avLst/>
              </a:prstGeom>
              <a:noFill/>
              <a:ln w="12700" cap="flat" cmpd="sng" algn="ctr">
                <a:solidFill>
                  <a:sysClr val="windowText" lastClr="000000">
                    <a:shade val="95000"/>
                    <a:satMod val="105000"/>
                  </a:sysClr>
                </a:solidFill>
                <a:prstDash val="solid"/>
              </a:ln>
              <a:effectLst/>
            </p:spPr>
          </p:cxnSp>
          <p:grpSp>
            <p:nvGrpSpPr>
              <p:cNvPr id="191" name="Group 190"/>
              <p:cNvGrpSpPr/>
              <p:nvPr/>
            </p:nvGrpSpPr>
            <p:grpSpPr>
              <a:xfrm>
                <a:off x="0" y="133350"/>
                <a:ext cx="520979" cy="645160"/>
                <a:chOff x="0" y="0"/>
                <a:chExt cx="520979" cy="645160"/>
              </a:xfrm>
            </p:grpSpPr>
            <p:cxnSp>
              <p:nvCxnSpPr>
                <p:cNvPr id="192" name="Straight Connector 191"/>
                <p:cNvCxnSpPr/>
                <p:nvPr/>
              </p:nvCxnSpPr>
              <p:spPr>
                <a:xfrm flipV="1">
                  <a:off x="0" y="0"/>
                  <a:ext cx="342900" cy="69215"/>
                </a:xfrm>
                <a:prstGeom prst="line">
                  <a:avLst/>
                </a:prstGeom>
                <a:noFill/>
                <a:ln w="12700" cap="flat" cmpd="sng" algn="ctr">
                  <a:solidFill>
                    <a:sysClr val="windowText" lastClr="000000">
                      <a:shade val="95000"/>
                      <a:satMod val="105000"/>
                    </a:sysClr>
                  </a:solidFill>
                  <a:prstDash val="solid"/>
                </a:ln>
                <a:effectLst/>
              </p:spPr>
            </p:cxnSp>
            <p:cxnSp>
              <p:nvCxnSpPr>
                <p:cNvPr id="193" name="Straight Connector 192"/>
                <p:cNvCxnSpPr/>
                <p:nvPr/>
              </p:nvCxnSpPr>
              <p:spPr>
                <a:xfrm>
                  <a:off x="0" y="7620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194" name="Straight Connector 193"/>
                <p:cNvCxnSpPr/>
                <p:nvPr/>
              </p:nvCxnSpPr>
              <p:spPr>
                <a:xfrm>
                  <a:off x="0" y="219075"/>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195" name="Straight Connector 194"/>
                <p:cNvCxnSpPr/>
                <p:nvPr/>
              </p:nvCxnSpPr>
              <p:spPr>
                <a:xfrm flipV="1">
                  <a:off x="0" y="180975"/>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196" name="Straight Connector 195"/>
                <p:cNvCxnSpPr/>
                <p:nvPr/>
              </p:nvCxnSpPr>
              <p:spPr>
                <a:xfrm>
                  <a:off x="9525" y="36195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197" name="Straight Connector 196"/>
                <p:cNvCxnSpPr/>
                <p:nvPr/>
              </p:nvCxnSpPr>
              <p:spPr>
                <a:xfrm flipV="1">
                  <a:off x="9525" y="323850"/>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198" name="Straight Connector 197"/>
                <p:cNvCxnSpPr/>
                <p:nvPr/>
              </p:nvCxnSpPr>
              <p:spPr>
                <a:xfrm flipV="1">
                  <a:off x="247650" y="466725"/>
                  <a:ext cx="271145" cy="54610"/>
                </a:xfrm>
                <a:prstGeom prst="line">
                  <a:avLst/>
                </a:prstGeom>
                <a:noFill/>
                <a:ln w="12700" cap="flat" cmpd="sng" algn="ctr">
                  <a:solidFill>
                    <a:sysClr val="windowText" lastClr="000000">
                      <a:shade val="95000"/>
                      <a:satMod val="105000"/>
                    </a:sysClr>
                  </a:solidFill>
                  <a:prstDash val="solid"/>
                </a:ln>
                <a:effectLst/>
              </p:spPr>
            </p:cxnSp>
            <p:cxnSp>
              <p:nvCxnSpPr>
                <p:cNvPr id="199" name="Straight Connector 198"/>
                <p:cNvCxnSpPr/>
                <p:nvPr/>
              </p:nvCxnSpPr>
              <p:spPr>
                <a:xfrm flipV="1">
                  <a:off x="266700" y="514350"/>
                  <a:ext cx="0" cy="130810"/>
                </a:xfrm>
                <a:prstGeom prst="line">
                  <a:avLst/>
                </a:prstGeom>
                <a:noFill/>
                <a:ln w="12700" cap="flat" cmpd="sng" algn="ctr">
                  <a:solidFill>
                    <a:sysClr val="windowText" lastClr="000000">
                      <a:shade val="95000"/>
                      <a:satMod val="105000"/>
                    </a:sysClr>
                  </a:solidFill>
                  <a:prstDash val="solid"/>
                </a:ln>
                <a:effectLst/>
              </p:spPr>
            </p:cxnSp>
          </p:grpSp>
        </p:grpSp>
        <p:cxnSp>
          <p:nvCxnSpPr>
            <p:cNvPr id="188" name="Straight Connector 187"/>
            <p:cNvCxnSpPr/>
            <p:nvPr/>
          </p:nvCxnSpPr>
          <p:spPr>
            <a:xfrm>
              <a:off x="11306727" y="41173551"/>
              <a:ext cx="761101" cy="0"/>
            </a:xfrm>
            <a:prstGeom prst="line">
              <a:avLst/>
            </a:prstGeom>
            <a:noFill/>
            <a:ln w="9525" cap="flat" cmpd="sng" algn="ctr">
              <a:solidFill>
                <a:sysClr val="windowText" lastClr="000000">
                  <a:shade val="95000"/>
                  <a:satMod val="105000"/>
                </a:sysClr>
              </a:solidFill>
              <a:prstDash val="solid"/>
            </a:ln>
            <a:effectLst/>
          </p:spPr>
        </p:cxnSp>
        <p:pic>
          <p:nvPicPr>
            <p:cNvPr id="189" name="Picture 188"/>
            <p:cNvPicPr preferRelativeResize="0">
              <a:picLocks/>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244092" y="41041777"/>
              <a:ext cx="1177296" cy="311148"/>
            </a:xfrm>
            <a:prstGeom prst="rect">
              <a:avLst/>
            </a:prstGeom>
            <a:noFill/>
          </p:spPr>
        </p:pic>
      </p:grpSp>
      <p:grpSp>
        <p:nvGrpSpPr>
          <p:cNvPr id="30" name="Group 29"/>
          <p:cNvGrpSpPr/>
          <p:nvPr/>
        </p:nvGrpSpPr>
        <p:grpSpPr>
          <a:xfrm>
            <a:off x="12158103" y="27723131"/>
            <a:ext cx="216000" cy="2080700"/>
            <a:chOff x="13253434" y="40108987"/>
            <a:chExt cx="235459" cy="2143808"/>
          </a:xfrm>
        </p:grpSpPr>
        <p:pic>
          <p:nvPicPr>
            <p:cNvPr id="201" name="Picture 200"/>
            <p:cNvPicPr preferRelativeResize="0">
              <a:picLocks/>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253434" y="41140038"/>
              <a:ext cx="235459" cy="1112757"/>
            </a:xfrm>
            <a:prstGeom prst="rect">
              <a:avLst/>
            </a:prstGeom>
            <a:noFill/>
          </p:spPr>
        </p:pic>
        <p:grpSp>
          <p:nvGrpSpPr>
            <p:cNvPr id="202" name="Group 201"/>
            <p:cNvGrpSpPr/>
            <p:nvPr/>
          </p:nvGrpSpPr>
          <p:grpSpPr>
            <a:xfrm>
              <a:off x="13282351" y="40108987"/>
              <a:ext cx="158884" cy="505085"/>
              <a:chOff x="0" y="0"/>
              <a:chExt cx="520979" cy="778510"/>
            </a:xfrm>
          </p:grpSpPr>
          <p:cxnSp>
            <p:nvCxnSpPr>
              <p:cNvPr id="204" name="Straight Connector 203"/>
              <p:cNvCxnSpPr/>
              <p:nvPr/>
            </p:nvCxnSpPr>
            <p:spPr>
              <a:xfrm flipV="1">
                <a:off x="342900" y="0"/>
                <a:ext cx="0" cy="130905"/>
              </a:xfrm>
              <a:prstGeom prst="line">
                <a:avLst/>
              </a:prstGeom>
              <a:noFill/>
              <a:ln w="12700" cap="flat" cmpd="sng" algn="ctr">
                <a:solidFill>
                  <a:sysClr val="windowText" lastClr="000000">
                    <a:shade val="95000"/>
                    <a:satMod val="105000"/>
                  </a:sysClr>
                </a:solidFill>
                <a:prstDash val="solid"/>
              </a:ln>
              <a:effectLst/>
            </p:spPr>
          </p:cxnSp>
          <p:grpSp>
            <p:nvGrpSpPr>
              <p:cNvPr id="205" name="Group 204"/>
              <p:cNvGrpSpPr/>
              <p:nvPr/>
            </p:nvGrpSpPr>
            <p:grpSpPr>
              <a:xfrm>
                <a:off x="0" y="133350"/>
                <a:ext cx="520979" cy="645160"/>
                <a:chOff x="0" y="0"/>
                <a:chExt cx="520979" cy="645160"/>
              </a:xfrm>
            </p:grpSpPr>
            <p:cxnSp>
              <p:nvCxnSpPr>
                <p:cNvPr id="206" name="Straight Connector 205"/>
                <p:cNvCxnSpPr/>
                <p:nvPr/>
              </p:nvCxnSpPr>
              <p:spPr>
                <a:xfrm flipV="1">
                  <a:off x="0" y="0"/>
                  <a:ext cx="342900" cy="69215"/>
                </a:xfrm>
                <a:prstGeom prst="line">
                  <a:avLst/>
                </a:prstGeom>
                <a:noFill/>
                <a:ln w="12700" cap="flat" cmpd="sng" algn="ctr">
                  <a:solidFill>
                    <a:sysClr val="windowText" lastClr="000000">
                      <a:shade val="95000"/>
                      <a:satMod val="105000"/>
                    </a:sysClr>
                  </a:solidFill>
                  <a:prstDash val="solid"/>
                </a:ln>
                <a:effectLst/>
              </p:spPr>
            </p:cxnSp>
            <p:cxnSp>
              <p:nvCxnSpPr>
                <p:cNvPr id="207" name="Straight Connector 206"/>
                <p:cNvCxnSpPr/>
                <p:nvPr/>
              </p:nvCxnSpPr>
              <p:spPr>
                <a:xfrm>
                  <a:off x="0" y="7620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08" name="Straight Connector 207"/>
                <p:cNvCxnSpPr/>
                <p:nvPr/>
              </p:nvCxnSpPr>
              <p:spPr>
                <a:xfrm>
                  <a:off x="0" y="219075"/>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09" name="Straight Connector 208"/>
                <p:cNvCxnSpPr/>
                <p:nvPr/>
              </p:nvCxnSpPr>
              <p:spPr>
                <a:xfrm flipV="1">
                  <a:off x="0" y="180975"/>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210" name="Straight Connector 209"/>
                <p:cNvCxnSpPr/>
                <p:nvPr/>
              </p:nvCxnSpPr>
              <p:spPr>
                <a:xfrm>
                  <a:off x="9525" y="361950"/>
                  <a:ext cx="511454" cy="101233"/>
                </a:xfrm>
                <a:prstGeom prst="line">
                  <a:avLst/>
                </a:prstGeom>
                <a:noFill/>
                <a:ln w="12700" cap="flat" cmpd="sng" algn="ctr">
                  <a:solidFill>
                    <a:sysClr val="windowText" lastClr="000000">
                      <a:shade val="95000"/>
                      <a:satMod val="105000"/>
                    </a:sysClr>
                  </a:solidFill>
                  <a:prstDash val="solid"/>
                </a:ln>
                <a:effectLst/>
              </p:spPr>
            </p:cxnSp>
            <p:cxnSp>
              <p:nvCxnSpPr>
                <p:cNvPr id="211" name="Straight Connector 210"/>
                <p:cNvCxnSpPr/>
                <p:nvPr/>
              </p:nvCxnSpPr>
              <p:spPr>
                <a:xfrm flipV="1">
                  <a:off x="9525" y="323850"/>
                  <a:ext cx="511454" cy="45380"/>
                </a:xfrm>
                <a:prstGeom prst="line">
                  <a:avLst/>
                </a:prstGeom>
                <a:noFill/>
                <a:ln w="12700" cap="flat" cmpd="sng" algn="ctr">
                  <a:solidFill>
                    <a:sysClr val="windowText" lastClr="000000">
                      <a:shade val="95000"/>
                      <a:satMod val="105000"/>
                    </a:sysClr>
                  </a:solidFill>
                  <a:prstDash val="solid"/>
                </a:ln>
                <a:effectLst/>
              </p:spPr>
            </p:cxnSp>
            <p:cxnSp>
              <p:nvCxnSpPr>
                <p:cNvPr id="212" name="Straight Connector 211"/>
                <p:cNvCxnSpPr/>
                <p:nvPr/>
              </p:nvCxnSpPr>
              <p:spPr>
                <a:xfrm flipV="1">
                  <a:off x="247650" y="466725"/>
                  <a:ext cx="271145" cy="54610"/>
                </a:xfrm>
                <a:prstGeom prst="line">
                  <a:avLst/>
                </a:prstGeom>
                <a:noFill/>
                <a:ln w="12700" cap="flat" cmpd="sng" algn="ctr">
                  <a:solidFill>
                    <a:sysClr val="windowText" lastClr="000000">
                      <a:shade val="95000"/>
                      <a:satMod val="105000"/>
                    </a:sysClr>
                  </a:solidFill>
                  <a:prstDash val="solid"/>
                </a:ln>
                <a:effectLst/>
              </p:spPr>
            </p:cxnSp>
            <p:cxnSp>
              <p:nvCxnSpPr>
                <p:cNvPr id="213" name="Straight Connector 212"/>
                <p:cNvCxnSpPr/>
                <p:nvPr/>
              </p:nvCxnSpPr>
              <p:spPr>
                <a:xfrm flipV="1">
                  <a:off x="266700" y="514350"/>
                  <a:ext cx="0" cy="130810"/>
                </a:xfrm>
                <a:prstGeom prst="line">
                  <a:avLst/>
                </a:prstGeom>
                <a:noFill/>
                <a:ln w="12700" cap="flat" cmpd="sng" algn="ctr">
                  <a:solidFill>
                    <a:sysClr val="windowText" lastClr="000000">
                      <a:shade val="95000"/>
                      <a:satMod val="105000"/>
                    </a:sysClr>
                  </a:solidFill>
                  <a:prstDash val="solid"/>
                </a:ln>
                <a:effectLst/>
              </p:spPr>
            </p:cxnSp>
          </p:grpSp>
        </p:grpSp>
        <p:cxnSp>
          <p:nvCxnSpPr>
            <p:cNvPr id="203" name="Straight Connector 202"/>
            <p:cNvCxnSpPr/>
            <p:nvPr/>
          </p:nvCxnSpPr>
          <p:spPr>
            <a:xfrm>
              <a:off x="13361528" y="40571638"/>
              <a:ext cx="2" cy="568400"/>
            </a:xfrm>
            <a:prstGeom prst="line">
              <a:avLst/>
            </a:prstGeom>
          </p:spPr>
          <p:style>
            <a:lnRef idx="1">
              <a:schemeClr val="dk1"/>
            </a:lnRef>
            <a:fillRef idx="0">
              <a:schemeClr val="dk1"/>
            </a:fillRef>
            <a:effectRef idx="0">
              <a:schemeClr val="dk1"/>
            </a:effectRef>
            <a:fontRef idx="minor">
              <a:schemeClr val="tx1"/>
            </a:fontRef>
          </p:style>
        </p:cxnSp>
      </p:grpSp>
      <p:graphicFrame>
        <p:nvGraphicFramePr>
          <p:cNvPr id="223" name="Table 222"/>
          <p:cNvGraphicFramePr>
            <a:graphicFrameLocks noGrp="1"/>
          </p:cNvGraphicFramePr>
          <p:nvPr>
            <p:extLst>
              <p:ext uri="{D42A27DB-BD31-4B8C-83A1-F6EECF244321}">
                <p14:modId xmlns:p14="http://schemas.microsoft.com/office/powerpoint/2010/main" val="3085904394"/>
              </p:ext>
            </p:extLst>
          </p:nvPr>
        </p:nvGraphicFramePr>
        <p:xfrm>
          <a:off x="14037526" y="19020806"/>
          <a:ext cx="9049806" cy="5309873"/>
        </p:xfrm>
        <a:graphic>
          <a:graphicData uri="http://schemas.openxmlformats.org/drawingml/2006/table">
            <a:tbl>
              <a:tblPr firstRow="1" bandRow="1">
                <a:tableStyleId>{D7AC3CCA-C797-4891-BE02-D94E43425B78}</a:tableStyleId>
              </a:tblPr>
              <a:tblGrid>
                <a:gridCol w="3016602">
                  <a:extLst>
                    <a:ext uri="{9D8B030D-6E8A-4147-A177-3AD203B41FA5}">
                      <a16:colId xmlns:a16="http://schemas.microsoft.com/office/drawing/2014/main" val="20000"/>
                    </a:ext>
                  </a:extLst>
                </a:gridCol>
                <a:gridCol w="3016602">
                  <a:extLst>
                    <a:ext uri="{9D8B030D-6E8A-4147-A177-3AD203B41FA5}">
                      <a16:colId xmlns:a16="http://schemas.microsoft.com/office/drawing/2014/main" val="20001"/>
                    </a:ext>
                  </a:extLst>
                </a:gridCol>
                <a:gridCol w="3016602">
                  <a:extLst>
                    <a:ext uri="{9D8B030D-6E8A-4147-A177-3AD203B41FA5}">
                      <a16:colId xmlns:a16="http://schemas.microsoft.com/office/drawing/2014/main" val="20002"/>
                    </a:ext>
                  </a:extLst>
                </a:gridCol>
              </a:tblGrid>
              <a:tr h="1976352">
                <a:tc>
                  <a:txBody>
                    <a:bodyPr/>
                    <a:lstStyle/>
                    <a:p>
                      <a:pPr algn="ctr"/>
                      <a:r>
                        <a:rPr lang="en-ZA" sz="1200" b="0" dirty="0">
                          <a:ln>
                            <a:solidFill>
                              <a:schemeClr val="bg1"/>
                            </a:solidFill>
                          </a:ln>
                        </a:rPr>
                        <a:t>Q1:  Will the light bulb light up?</a:t>
                      </a:r>
                    </a:p>
                    <a:p>
                      <a:endParaRPr lang="en-ZA" sz="1200" dirty="0">
                        <a:ln>
                          <a:solidFill>
                            <a:schemeClr val="bg1"/>
                          </a:solidFill>
                        </a:ln>
                      </a:endParaRPr>
                    </a:p>
                    <a:p>
                      <a:endParaRPr lang="en-ZA" sz="1200" dirty="0">
                        <a:ln>
                          <a:solidFill>
                            <a:schemeClr val="bg1"/>
                          </a:solidFill>
                        </a:ln>
                      </a:endParaRPr>
                    </a:p>
                    <a:p>
                      <a:pPr algn="l"/>
                      <a:endParaRPr lang="en-ZA" sz="1200" dirty="0">
                        <a:ln>
                          <a:solidFill>
                            <a:schemeClr val="bg1"/>
                          </a:solidFill>
                        </a:ln>
                      </a:endParaRPr>
                    </a:p>
                    <a:p>
                      <a:pPr algn="ctr"/>
                      <a:r>
                        <a:rPr lang="en-ZA" sz="1200" b="0" dirty="0">
                          <a:ln>
                            <a:solidFill>
                              <a:schemeClr val="bg1"/>
                            </a:solidFill>
                          </a:ln>
                        </a:rPr>
                        <a:t>Vertical</a:t>
                      </a:r>
                      <a:r>
                        <a:rPr lang="en-ZA" sz="1200" b="0" baseline="0" dirty="0">
                          <a:ln>
                            <a:solidFill>
                              <a:schemeClr val="bg1"/>
                            </a:solidFill>
                          </a:ln>
                        </a:rPr>
                        <a:t> bulb will </a:t>
                      </a:r>
                    </a:p>
                    <a:p>
                      <a:pPr algn="ctr"/>
                      <a:r>
                        <a:rPr lang="en-ZA" sz="1200" b="0" baseline="0" dirty="0">
                          <a:ln>
                            <a:solidFill>
                              <a:schemeClr val="bg1"/>
                            </a:solidFill>
                          </a:ln>
                        </a:rPr>
                        <a:t>light up because</a:t>
                      </a:r>
                    </a:p>
                    <a:p>
                      <a:pPr algn="ctr"/>
                      <a:r>
                        <a:rPr lang="en-ZA" sz="1200" b="0" baseline="0" dirty="0">
                          <a:ln>
                            <a:solidFill>
                              <a:schemeClr val="bg1"/>
                            </a:solidFill>
                          </a:ln>
                        </a:rPr>
                        <a:t>“it is connected to</a:t>
                      </a:r>
                    </a:p>
                    <a:p>
                      <a:pPr algn="ctr"/>
                      <a:r>
                        <a:rPr lang="en-ZA" sz="1200" b="0" baseline="0" dirty="0">
                          <a:ln>
                            <a:solidFill>
                              <a:schemeClr val="bg1"/>
                            </a:solidFill>
                          </a:ln>
                        </a:rPr>
                        <a:t> bottom of the bulb”</a:t>
                      </a:r>
                      <a:r>
                        <a:rPr lang="en-ZA" sz="1200" b="0" dirty="0">
                          <a:ln>
                            <a:solidFill>
                              <a:schemeClr val="bg1"/>
                            </a:solidFill>
                          </a:ln>
                        </a:rPr>
                        <a:t> </a:t>
                      </a:r>
                    </a:p>
                  </a:txBody>
                  <a:tcPr marL="83883" marR="83883" marT="31739" marB="31739">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b="0" dirty="0">
                          <a:ln>
                            <a:solidFill>
                              <a:schemeClr val="bg1"/>
                            </a:solidFill>
                          </a:ln>
                        </a:rPr>
                        <a:t>Q2:  will charge flow in light bulb?</a:t>
                      </a:r>
                    </a:p>
                    <a:p>
                      <a:endParaRPr lang="en-ZA" sz="1200" b="0" dirty="0">
                        <a:ln>
                          <a:solidFill>
                            <a:schemeClr val="bg1"/>
                          </a:solidFill>
                        </a:ln>
                      </a:endParaRPr>
                    </a:p>
                    <a:p>
                      <a:endParaRPr lang="en-ZA" sz="1200" b="0" dirty="0">
                        <a:ln>
                          <a:solidFill>
                            <a:schemeClr val="bg1"/>
                          </a:solidFill>
                        </a:ln>
                      </a:endParaRPr>
                    </a:p>
                    <a:p>
                      <a:endParaRPr lang="en-ZA" sz="1200" b="0" dirty="0">
                        <a:ln>
                          <a:solidFill>
                            <a:schemeClr val="bg1"/>
                          </a:solidFill>
                        </a:ln>
                      </a:endParaRPr>
                    </a:p>
                    <a:p>
                      <a:pPr algn="ctr"/>
                      <a:r>
                        <a:rPr lang="en-ZA" sz="1200" b="0" dirty="0">
                          <a:ln>
                            <a:solidFill>
                              <a:schemeClr val="bg1"/>
                            </a:solidFill>
                          </a:ln>
                        </a:rPr>
                        <a:t>Charge will not flow </a:t>
                      </a:r>
                    </a:p>
                    <a:p>
                      <a:pPr algn="ctr"/>
                      <a:r>
                        <a:rPr lang="en-ZA" sz="1200" b="0" dirty="0">
                          <a:ln>
                            <a:solidFill>
                              <a:schemeClr val="bg1"/>
                            </a:solidFill>
                          </a:ln>
                        </a:rPr>
                        <a:t>in horizontal </a:t>
                      </a:r>
                      <a:r>
                        <a:rPr lang="en-ZA" sz="1200" b="0" baseline="0" dirty="0">
                          <a:ln>
                            <a:solidFill>
                              <a:schemeClr val="bg1"/>
                            </a:solidFill>
                          </a:ln>
                        </a:rPr>
                        <a:t>bulb because </a:t>
                      </a:r>
                    </a:p>
                    <a:p>
                      <a:pPr algn="ctr"/>
                      <a:r>
                        <a:rPr lang="en-ZA" sz="1200" b="0" baseline="0" dirty="0">
                          <a:ln>
                            <a:solidFill>
                              <a:schemeClr val="bg1"/>
                            </a:solidFill>
                          </a:ln>
                        </a:rPr>
                        <a:t>“it is connected to</a:t>
                      </a:r>
                    </a:p>
                    <a:p>
                      <a:pPr algn="ctr"/>
                      <a:r>
                        <a:rPr lang="en-ZA" sz="1200" b="0" baseline="0" dirty="0">
                          <a:ln>
                            <a:solidFill>
                              <a:schemeClr val="bg1"/>
                            </a:solidFill>
                          </a:ln>
                        </a:rPr>
                        <a:t> side of the bulb”</a:t>
                      </a:r>
                      <a:r>
                        <a:rPr lang="en-ZA" sz="1200" b="0" dirty="0">
                          <a:ln>
                            <a:solidFill>
                              <a:schemeClr val="bg1"/>
                            </a:solidFill>
                          </a:ln>
                        </a:rPr>
                        <a:t>                       </a:t>
                      </a:r>
                      <a:endParaRPr lang="en-ZA" sz="1200" b="0" dirty="0">
                        <a:ln>
                          <a:solidFill>
                            <a:schemeClr val="bg1"/>
                          </a:solidFill>
                        </a:ln>
                        <a:solidFill>
                          <a:schemeClr val="bg1"/>
                        </a:solidFill>
                      </a:endParaRPr>
                    </a:p>
                  </a:txBody>
                  <a:tcPr marL="83883" marR="83883" marT="31739" marB="31739">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b="0" dirty="0">
                          <a:ln>
                            <a:solidFill>
                              <a:schemeClr val="bg1"/>
                            </a:solidFill>
                          </a:ln>
                        </a:rPr>
                        <a:t>Q3:  will there be current in bulb?</a:t>
                      </a:r>
                    </a:p>
                    <a:p>
                      <a:endParaRPr lang="en-ZA" sz="1200" b="0" dirty="0">
                        <a:ln>
                          <a:solidFill>
                            <a:schemeClr val="bg1"/>
                          </a:solidFill>
                        </a:ln>
                      </a:endParaRPr>
                    </a:p>
                    <a:p>
                      <a:endParaRPr lang="en-ZA" sz="1200" b="0" dirty="0">
                        <a:ln>
                          <a:solidFill>
                            <a:schemeClr val="bg1"/>
                          </a:solidFill>
                        </a:ln>
                      </a:endParaRPr>
                    </a:p>
                    <a:p>
                      <a:endParaRPr lang="en-ZA" sz="1200" b="0" dirty="0">
                        <a:ln>
                          <a:solidFill>
                            <a:schemeClr val="bg1"/>
                          </a:solidFill>
                        </a:ln>
                      </a:endParaRPr>
                    </a:p>
                    <a:p>
                      <a:pPr algn="ctr"/>
                      <a:r>
                        <a:rPr lang="en-ZA" sz="1200" b="0" dirty="0">
                          <a:ln>
                            <a:solidFill>
                              <a:schemeClr val="bg1"/>
                            </a:solidFill>
                          </a:ln>
                        </a:rPr>
                        <a:t>Vertical bulb will have current  </a:t>
                      </a:r>
                    </a:p>
                    <a:p>
                      <a:pPr algn="ctr"/>
                      <a:r>
                        <a:rPr lang="en-ZA" sz="1200" b="0" dirty="0">
                          <a:ln>
                            <a:solidFill>
                              <a:schemeClr val="bg1"/>
                            </a:solidFill>
                          </a:ln>
                        </a:rPr>
                        <a:t>because “it is connected to </a:t>
                      </a:r>
                    </a:p>
                    <a:p>
                      <a:pPr algn="ctr"/>
                      <a:r>
                        <a:rPr lang="en-ZA" sz="1200" b="0" dirty="0">
                          <a:ln>
                            <a:solidFill>
                              <a:schemeClr val="bg1"/>
                            </a:solidFill>
                          </a:ln>
                        </a:rPr>
                        <a:t>bottom of  bulb, </a:t>
                      </a:r>
                    </a:p>
                    <a:p>
                      <a:pPr algn="ctr"/>
                      <a:r>
                        <a:rPr lang="en-ZA" sz="1200" b="0" dirty="0">
                          <a:ln>
                            <a:solidFill>
                              <a:schemeClr val="bg1"/>
                            </a:solidFill>
                          </a:ln>
                        </a:rPr>
                        <a:t>where it gets energy” </a:t>
                      </a:r>
                    </a:p>
                    <a:p>
                      <a:r>
                        <a:rPr lang="en-ZA" sz="1200" b="0" dirty="0">
                          <a:ln>
                            <a:solidFill>
                              <a:schemeClr val="bg1"/>
                            </a:solidFill>
                          </a:ln>
                        </a:rPr>
                        <a:t>                                                       </a:t>
                      </a:r>
                      <a:endParaRPr lang="en-ZA" sz="1200" b="0" dirty="0">
                        <a:ln>
                          <a:solidFill>
                            <a:schemeClr val="bg1"/>
                          </a:solidFill>
                        </a:ln>
                        <a:solidFill>
                          <a:schemeClr val="bg1"/>
                        </a:solidFill>
                      </a:endParaRPr>
                    </a:p>
                  </a:txBody>
                  <a:tcPr marL="83883" marR="83883" marT="31739" marB="31739">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596335">
                <a:tc>
                  <a:txBody>
                    <a:bodyPr/>
                    <a:lstStyle/>
                    <a:p>
                      <a:pPr algn="ctr"/>
                      <a:r>
                        <a:rPr lang="en-ZA" sz="1200" dirty="0">
                          <a:ln>
                            <a:solidFill>
                              <a:schemeClr val="bg1"/>
                            </a:solidFill>
                          </a:ln>
                        </a:rPr>
                        <a:t>Q4:  Will</a:t>
                      </a:r>
                      <a:r>
                        <a:rPr lang="en-ZA" sz="1200" baseline="0" dirty="0">
                          <a:ln>
                            <a:solidFill>
                              <a:schemeClr val="bg1"/>
                            </a:solidFill>
                          </a:ln>
                        </a:rPr>
                        <a:t> the heater heat up?</a:t>
                      </a:r>
                    </a:p>
                    <a:p>
                      <a:endParaRPr lang="en-ZA" sz="1200" baseline="0" dirty="0">
                        <a:ln>
                          <a:solidFill>
                            <a:schemeClr val="bg1"/>
                          </a:solidFill>
                        </a:ln>
                      </a:endParaRPr>
                    </a:p>
                    <a:p>
                      <a:pPr algn="ctr"/>
                      <a:r>
                        <a:rPr lang="en-ZA" sz="1200" baseline="0" dirty="0">
                          <a:ln>
                            <a:solidFill>
                              <a:schemeClr val="bg1"/>
                            </a:solidFill>
                          </a:ln>
                        </a:rPr>
                        <a:t>None of the heaters will heat up </a:t>
                      </a:r>
                    </a:p>
                    <a:p>
                      <a:pPr algn="ctr"/>
                      <a:r>
                        <a:rPr lang="en-ZA" sz="1200" baseline="0" dirty="0">
                          <a:ln>
                            <a:solidFill>
                              <a:schemeClr val="bg1"/>
                            </a:solidFill>
                          </a:ln>
                        </a:rPr>
                        <a:t>Because  “battery should have</a:t>
                      </a:r>
                    </a:p>
                    <a:p>
                      <a:pPr algn="ctr"/>
                      <a:r>
                        <a:rPr lang="en-ZA" sz="1200" baseline="0" dirty="0">
                          <a:ln>
                            <a:solidFill>
                              <a:schemeClr val="bg1"/>
                            </a:solidFill>
                          </a:ln>
                        </a:rPr>
                        <a:t>two wires, one on each side”</a:t>
                      </a:r>
                    </a:p>
                    <a:p>
                      <a:r>
                        <a:rPr lang="en-ZA" sz="1200" baseline="0" dirty="0">
                          <a:ln>
                            <a:solidFill>
                              <a:schemeClr val="bg1"/>
                            </a:solidFill>
                          </a:ln>
                        </a:rPr>
                        <a:t>                                                      </a:t>
                      </a:r>
                      <a:endParaRPr lang="en-ZA" sz="1200" b="1"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dirty="0">
                          <a:ln>
                            <a:solidFill>
                              <a:schemeClr val="bg1"/>
                            </a:solidFill>
                          </a:ln>
                        </a:rPr>
                        <a:t>Q5:  will charge flow in heater?</a:t>
                      </a:r>
                    </a:p>
                    <a:p>
                      <a:pPr algn="ctr"/>
                      <a:endParaRPr lang="en-ZA" sz="1200" baseline="0" dirty="0">
                        <a:ln>
                          <a:solidFill>
                            <a:schemeClr val="bg1"/>
                          </a:solidFill>
                        </a:ln>
                      </a:endParaRPr>
                    </a:p>
                    <a:p>
                      <a:pPr algn="ctr"/>
                      <a:r>
                        <a:rPr lang="en-ZA" sz="1200" baseline="0" dirty="0">
                          <a:ln>
                            <a:solidFill>
                              <a:schemeClr val="bg1"/>
                            </a:solidFill>
                          </a:ln>
                        </a:rPr>
                        <a:t>Charge will not flow in </a:t>
                      </a:r>
                    </a:p>
                    <a:p>
                      <a:pPr algn="ctr"/>
                      <a:r>
                        <a:rPr lang="en-ZA" sz="1200" baseline="0" dirty="0">
                          <a:ln>
                            <a:solidFill>
                              <a:schemeClr val="bg1"/>
                            </a:solidFill>
                          </a:ln>
                        </a:rPr>
                        <a:t>any heaters because </a:t>
                      </a:r>
                    </a:p>
                    <a:p>
                      <a:pPr algn="ctr"/>
                      <a:r>
                        <a:rPr lang="en-ZA" sz="1200" baseline="0" dirty="0">
                          <a:ln>
                            <a:solidFill>
                              <a:schemeClr val="bg1"/>
                            </a:solidFill>
                          </a:ln>
                        </a:rPr>
                        <a:t>“there is no positive and </a:t>
                      </a:r>
                    </a:p>
                    <a:p>
                      <a:pPr algn="ctr"/>
                      <a:r>
                        <a:rPr lang="en-ZA" sz="1200" baseline="0" dirty="0">
                          <a:ln>
                            <a:solidFill>
                              <a:schemeClr val="bg1"/>
                            </a:solidFill>
                          </a:ln>
                        </a:rPr>
                        <a:t>negative charges connected”               </a:t>
                      </a: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dirty="0">
                          <a:ln>
                            <a:solidFill>
                              <a:schemeClr val="bg1"/>
                            </a:solidFill>
                          </a:ln>
                        </a:rPr>
                        <a:t>Q6:  will there be current in heater?</a:t>
                      </a:r>
                    </a:p>
                    <a:p>
                      <a:pPr algn="ctr"/>
                      <a:endParaRPr lang="en-ZA" sz="1200" b="0" dirty="0">
                        <a:ln>
                          <a:solidFill>
                            <a:schemeClr val="bg1"/>
                          </a:solidFill>
                        </a:ln>
                      </a:endParaRPr>
                    </a:p>
                    <a:p>
                      <a:pPr algn="ctr"/>
                      <a:r>
                        <a:rPr lang="en-ZA" sz="1200" b="0" dirty="0">
                          <a:ln>
                            <a:solidFill>
                              <a:schemeClr val="bg1"/>
                            </a:solidFill>
                          </a:ln>
                        </a:rPr>
                        <a:t>None of the heaters will </a:t>
                      </a:r>
                    </a:p>
                    <a:p>
                      <a:pPr algn="ctr"/>
                      <a:r>
                        <a:rPr lang="en-ZA" sz="1200" b="0" dirty="0">
                          <a:ln>
                            <a:solidFill>
                              <a:schemeClr val="bg1"/>
                            </a:solidFill>
                          </a:ln>
                        </a:rPr>
                        <a:t>have current because </a:t>
                      </a:r>
                    </a:p>
                    <a:p>
                      <a:pPr algn="ctr"/>
                      <a:r>
                        <a:rPr lang="en-ZA" sz="1200" b="0" dirty="0">
                          <a:ln>
                            <a:solidFill>
                              <a:schemeClr val="bg1"/>
                            </a:solidFill>
                          </a:ln>
                        </a:rPr>
                        <a:t>“heater has two points, </a:t>
                      </a:r>
                    </a:p>
                    <a:p>
                      <a:pPr algn="ctr"/>
                      <a:r>
                        <a:rPr lang="en-ZA" sz="1200" b="0" dirty="0">
                          <a:ln>
                            <a:solidFill>
                              <a:schemeClr val="bg1"/>
                            </a:solidFill>
                          </a:ln>
                        </a:rPr>
                        <a:t>positive and negative”</a:t>
                      </a:r>
                      <a:endParaRPr lang="en-ZA" sz="1200" dirty="0">
                        <a:ln>
                          <a:solidFill>
                            <a:schemeClr val="bg1"/>
                          </a:solidFill>
                        </a:ln>
                      </a:endParaRPr>
                    </a:p>
                    <a:p>
                      <a:r>
                        <a:rPr lang="en-ZA" sz="1200" dirty="0">
                          <a:ln>
                            <a:solidFill>
                              <a:schemeClr val="bg1"/>
                            </a:solidFill>
                          </a:ln>
                        </a:rPr>
                        <a:t>   </a:t>
                      </a:r>
                      <a:endParaRPr lang="en-ZA" sz="1200" b="1"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737186">
                <a:tc>
                  <a:txBody>
                    <a:bodyPr/>
                    <a:lstStyle/>
                    <a:p>
                      <a:endParaRPr lang="en-ZA" sz="1200" dirty="0">
                        <a:ln>
                          <a:solidFill>
                            <a:schemeClr val="bg1"/>
                          </a:solidFill>
                        </a:ln>
                      </a:endParaRPr>
                    </a:p>
                    <a:p>
                      <a:r>
                        <a:rPr lang="en-ZA" sz="1200" dirty="0">
                          <a:ln>
                            <a:solidFill>
                              <a:schemeClr val="bg1"/>
                            </a:solidFill>
                          </a:ln>
                        </a:rPr>
                        <a:t>Reasons of student #142</a:t>
                      </a:r>
                    </a:p>
                    <a:p>
                      <a:endParaRPr lang="en-ZA" sz="1200" dirty="0">
                        <a:ln>
                          <a:solidFill>
                            <a:schemeClr val="bg1"/>
                          </a:solidFill>
                        </a:ln>
                      </a:endParaRPr>
                    </a:p>
                    <a:p>
                      <a:pPr algn="ctr"/>
                      <a:r>
                        <a:rPr lang="en-ZA" sz="1200" b="1" dirty="0">
                          <a:ln>
                            <a:solidFill>
                              <a:schemeClr val="bg1"/>
                            </a:solidFill>
                          </a:ln>
                          <a:solidFill>
                            <a:srgbClr val="FF0000"/>
                          </a:solidFill>
                        </a:rPr>
                        <a:t>RED</a:t>
                      </a:r>
                      <a:r>
                        <a:rPr lang="en-ZA" sz="1200" dirty="0">
                          <a:ln>
                            <a:solidFill>
                              <a:schemeClr val="bg1"/>
                            </a:solidFill>
                          </a:ln>
                        </a:rPr>
                        <a:t> elements are</a:t>
                      </a:r>
                      <a:r>
                        <a:rPr lang="en-ZA" sz="1200" baseline="0" dirty="0">
                          <a:ln>
                            <a:solidFill>
                              <a:schemeClr val="bg1"/>
                            </a:solidFill>
                          </a:ln>
                        </a:rPr>
                        <a:t> activated and BLACK elements are inactivated</a:t>
                      </a:r>
                      <a:endParaRPr lang="en-ZA" sz="1200" b="1"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1200" dirty="0">
                          <a:ln>
                            <a:solidFill>
                              <a:schemeClr val="bg1"/>
                            </a:solidFill>
                          </a:ln>
                        </a:rPr>
                        <a:t>Q7:  will charge flow in resistor?</a:t>
                      </a:r>
                    </a:p>
                    <a:p>
                      <a:endParaRPr lang="en-ZA" sz="1200" dirty="0">
                        <a:ln>
                          <a:solidFill>
                            <a:schemeClr val="bg1"/>
                          </a:solidFill>
                        </a:ln>
                      </a:endParaRPr>
                    </a:p>
                    <a:p>
                      <a:pPr algn="ctr"/>
                      <a:r>
                        <a:rPr lang="en-ZA" sz="1200" dirty="0">
                          <a:ln>
                            <a:solidFill>
                              <a:schemeClr val="bg1"/>
                            </a:solidFill>
                          </a:ln>
                        </a:rPr>
                        <a:t>Charge</a:t>
                      </a:r>
                      <a:r>
                        <a:rPr lang="en-ZA" sz="1200" baseline="0" dirty="0">
                          <a:ln>
                            <a:solidFill>
                              <a:schemeClr val="bg1"/>
                            </a:solidFill>
                          </a:ln>
                        </a:rPr>
                        <a:t> will flow in both </a:t>
                      </a:r>
                    </a:p>
                    <a:p>
                      <a:pPr algn="ctr"/>
                      <a:r>
                        <a:rPr lang="en-ZA" sz="1200" baseline="0" dirty="0">
                          <a:ln>
                            <a:solidFill>
                              <a:schemeClr val="bg1"/>
                            </a:solidFill>
                          </a:ln>
                        </a:rPr>
                        <a:t>resistors  because “resistor make </a:t>
                      </a:r>
                    </a:p>
                    <a:p>
                      <a:pPr algn="ctr"/>
                      <a:r>
                        <a:rPr lang="en-ZA" sz="1200" baseline="0" dirty="0">
                          <a:ln>
                            <a:solidFill>
                              <a:schemeClr val="bg1"/>
                            </a:solidFill>
                          </a:ln>
                        </a:rPr>
                        <a:t>electricity travel </a:t>
                      </a:r>
                    </a:p>
                    <a:p>
                      <a:pPr algn="ctr"/>
                      <a:r>
                        <a:rPr lang="en-ZA" sz="1200" baseline="0" dirty="0">
                          <a:ln>
                            <a:solidFill>
                              <a:schemeClr val="bg1"/>
                            </a:solidFill>
                          </a:ln>
                        </a:rPr>
                        <a:t>from one place to other”</a:t>
                      </a:r>
                      <a:endParaRPr lang="en-ZA" sz="1200" b="0" baseline="0"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1200" dirty="0">
                          <a:ln>
                            <a:solidFill>
                              <a:schemeClr val="bg1"/>
                            </a:solidFill>
                          </a:ln>
                        </a:rPr>
                        <a:t>Q8:  will there be current in resistor?</a:t>
                      </a:r>
                    </a:p>
                    <a:p>
                      <a:endParaRPr lang="en-ZA" sz="1200" dirty="0">
                        <a:ln>
                          <a:solidFill>
                            <a:schemeClr val="bg1"/>
                          </a:solidFill>
                        </a:ln>
                      </a:endParaRPr>
                    </a:p>
                    <a:p>
                      <a:pPr algn="ctr"/>
                      <a:r>
                        <a:rPr lang="en-ZA" sz="1200" dirty="0">
                          <a:ln>
                            <a:solidFill>
                              <a:schemeClr val="bg1"/>
                            </a:solidFill>
                          </a:ln>
                        </a:rPr>
                        <a:t>There will be current in both </a:t>
                      </a:r>
                    </a:p>
                    <a:p>
                      <a:pPr algn="ctr"/>
                      <a:r>
                        <a:rPr lang="en-ZA" sz="1200" dirty="0">
                          <a:ln>
                            <a:solidFill>
                              <a:schemeClr val="bg1"/>
                            </a:solidFill>
                          </a:ln>
                        </a:rPr>
                        <a:t>resistors because “resistor makes</a:t>
                      </a:r>
                      <a:r>
                        <a:rPr lang="en-ZA" sz="1200" baseline="0" dirty="0">
                          <a:ln>
                            <a:solidFill>
                              <a:schemeClr val="bg1"/>
                            </a:solidFill>
                          </a:ln>
                        </a:rPr>
                        <a:t> </a:t>
                      </a:r>
                    </a:p>
                    <a:p>
                      <a:pPr algn="ctr"/>
                      <a:r>
                        <a:rPr lang="en-ZA" sz="1200" baseline="0" dirty="0">
                          <a:ln>
                            <a:solidFill>
                              <a:schemeClr val="bg1"/>
                            </a:solidFill>
                          </a:ln>
                        </a:rPr>
                        <a:t>current to flow to next object”</a:t>
                      </a:r>
                      <a:endParaRPr lang="en-ZA" sz="1200" b="0"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grpSp>
        <p:nvGrpSpPr>
          <p:cNvPr id="20" name="Group 19"/>
          <p:cNvGrpSpPr/>
          <p:nvPr/>
        </p:nvGrpSpPr>
        <p:grpSpPr>
          <a:xfrm>
            <a:off x="14216633" y="19370203"/>
            <a:ext cx="8521350" cy="4815005"/>
            <a:chOff x="15656998" y="28134172"/>
            <a:chExt cx="11180085" cy="8494583"/>
          </a:xfrm>
        </p:grpSpPr>
        <p:pic>
          <p:nvPicPr>
            <p:cNvPr id="1030"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3418256" y="34268057"/>
              <a:ext cx="419028" cy="2333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48" name="Group 547"/>
            <p:cNvGrpSpPr/>
            <p:nvPr/>
          </p:nvGrpSpPr>
          <p:grpSpPr>
            <a:xfrm>
              <a:off x="15656998" y="28197820"/>
              <a:ext cx="243036" cy="2381770"/>
              <a:chOff x="0" y="2"/>
              <a:chExt cx="276225" cy="2595560"/>
            </a:xfrm>
          </p:grpSpPr>
          <p:grpSp>
            <p:nvGrpSpPr>
              <p:cNvPr id="549" name="Group 548"/>
              <p:cNvGrpSpPr>
                <a:grpSpLocks/>
              </p:cNvGrpSpPr>
              <p:nvPr/>
            </p:nvGrpSpPr>
            <p:grpSpPr bwMode="auto">
              <a:xfrm rot="16200000">
                <a:off x="-494637" y="1828800"/>
                <a:ext cx="1278255" cy="255270"/>
                <a:chOff x="4558" y="8594"/>
                <a:chExt cx="1934" cy="385"/>
              </a:xfrm>
            </p:grpSpPr>
            <p:grpSp>
              <p:nvGrpSpPr>
                <p:cNvPr id="556" name="Group 555"/>
                <p:cNvGrpSpPr>
                  <a:grpSpLocks noChangeAspect="1"/>
                </p:cNvGrpSpPr>
                <p:nvPr/>
              </p:nvGrpSpPr>
              <p:grpSpPr bwMode="auto">
                <a:xfrm rot="5400000">
                  <a:off x="5332" y="7820"/>
                  <a:ext cx="385" cy="1934"/>
                  <a:chOff x="2039" y="2686"/>
                  <a:chExt cx="534" cy="1602"/>
                </a:xfrm>
              </p:grpSpPr>
              <p:sp>
                <p:nvSpPr>
                  <p:cNvPr id="558" name="Rectangle 557" descr="Newsprint"/>
                  <p:cNvSpPr>
                    <a:spLocks noChangeAspect="1" noChangeArrowheads="1"/>
                  </p:cNvSpPr>
                  <p:nvPr/>
                </p:nvSpPr>
                <p:spPr bwMode="auto">
                  <a:xfrm>
                    <a:off x="2039" y="2831"/>
                    <a:ext cx="534" cy="1457"/>
                  </a:xfrm>
                  <a:prstGeom prst="rect">
                    <a:avLst/>
                  </a:prstGeom>
                  <a:solidFill>
                    <a:srgbClr val="FFC000"/>
                  </a:solidFill>
                  <a:ln w="25400" cap="flat" cmpd="sng" algn="ctr">
                    <a:solidFill>
                      <a:srgbClr val="F79646"/>
                    </a:solidFill>
                    <a:prstDash val="solid"/>
                    <a:headEnd/>
                    <a:tailEnd/>
                  </a:ln>
                  <a:effectLst/>
                </p:spPr>
                <p:txBody>
                  <a:bodyPr rot="0" vert="vert270" wrap="square" lIns="0" tIns="0" rIns="0" bIns="0" anchor="t" anchorCtr="0">
                    <a:noAutofit/>
                  </a:bodyPr>
                  <a:lstStyle/>
                  <a:p>
                    <a:pPr>
                      <a:lnSpc>
                        <a:spcPct val="115000"/>
                      </a:lnSpc>
                      <a:spcAft>
                        <a:spcPts val="806"/>
                      </a:spcAft>
                    </a:pPr>
                    <a:r>
                      <a:rPr lang="en-ZA" sz="1000" b="1" dirty="0">
                        <a:solidFill>
                          <a:schemeClr val="bg1"/>
                        </a:solidFill>
                        <a:latin typeface="Times New Roman"/>
                        <a:ea typeface="Calibri"/>
                        <a:cs typeface="Times New Roman"/>
                      </a:rPr>
                      <a:t>   Battery</a:t>
                    </a:r>
                    <a:endParaRPr lang="en-ZA" sz="900" b="1" dirty="0">
                      <a:solidFill>
                        <a:schemeClr val="bg1"/>
                      </a:solidFill>
                      <a:latin typeface="Calibri"/>
                      <a:ea typeface="Calibri"/>
                      <a:cs typeface="Times New Roman"/>
                    </a:endParaRPr>
                  </a:p>
                </p:txBody>
              </p:sp>
              <p:sp>
                <p:nvSpPr>
                  <p:cNvPr id="559" name="Rectangle 558"/>
                  <p:cNvSpPr>
                    <a:spLocks noChangeAspect="1" noChangeArrowheads="1"/>
                  </p:cNvSpPr>
                  <p:nvPr/>
                </p:nvSpPr>
                <p:spPr bwMode="auto">
                  <a:xfrm>
                    <a:off x="2233" y="2686"/>
                    <a:ext cx="143" cy="143"/>
                  </a:xfrm>
                  <a:prstGeom prst="rect">
                    <a:avLst/>
                  </a:prstGeom>
                  <a:solidFill>
                    <a:sysClr val="window" lastClr="FFFFFF">
                      <a:lumMod val="75000"/>
                    </a:sysClr>
                  </a:solidFill>
                  <a:ln w="9525">
                    <a:solidFill>
                      <a:srgbClr val="000000"/>
                    </a:solidFill>
                    <a:miter lim="800000"/>
                    <a:headEnd/>
                    <a:tailEnd/>
                  </a:ln>
                </p:spPr>
                <p:txBody>
                  <a:bodyPr rot="0" vert="horz" wrap="square" lIns="91440" tIns="45720" rIns="91440" bIns="45720" anchor="t" anchorCtr="0">
                    <a:noAutofit/>
                  </a:bodyPr>
                  <a:lstStyle/>
                  <a:p>
                    <a:endParaRPr lang="en-ZA"/>
                  </a:p>
                </p:txBody>
              </p:sp>
            </p:grpSp>
            <p:cxnSp>
              <p:nvCxnSpPr>
                <p:cNvPr id="557" name="AutoShape 142"/>
                <p:cNvCxnSpPr>
                  <a:cxnSpLocks noChangeShapeType="1"/>
                </p:cNvCxnSpPr>
                <p:nvPr/>
              </p:nvCxnSpPr>
              <p:spPr bwMode="auto">
                <a:xfrm>
                  <a:off x="4645" y="8787"/>
                  <a:ext cx="161"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550" name="Group 549"/>
              <p:cNvGrpSpPr>
                <a:grpSpLocks/>
              </p:cNvGrpSpPr>
              <p:nvPr/>
            </p:nvGrpSpPr>
            <p:grpSpPr bwMode="auto">
              <a:xfrm>
                <a:off x="0" y="2"/>
                <a:ext cx="276225" cy="611506"/>
                <a:chOff x="2924" y="2182"/>
                <a:chExt cx="445" cy="914"/>
              </a:xfrm>
            </p:grpSpPr>
            <p:sp>
              <p:nvSpPr>
                <p:cNvPr id="552" name="Oval 551"/>
                <p:cNvSpPr>
                  <a:spLocks noChangeArrowheads="1"/>
                </p:cNvSpPr>
                <p:nvPr/>
              </p:nvSpPr>
              <p:spPr bwMode="auto">
                <a:xfrm>
                  <a:off x="3067" y="2866"/>
                  <a:ext cx="175" cy="230"/>
                </a:xfrm>
                <a:prstGeom prst="ellipse">
                  <a:avLst/>
                </a:prstGeom>
                <a:solidFill>
                  <a:srgbClr val="C4BC96"/>
                </a:solidFill>
                <a:ln w="9525">
                  <a:solidFill>
                    <a:srgbClr val="000000"/>
                  </a:solidFill>
                  <a:round/>
                  <a:headEnd/>
                  <a:tailEnd/>
                </a:ln>
              </p:spPr>
              <p:txBody>
                <a:bodyPr rot="0" vert="horz" wrap="square" lIns="91440" tIns="45720" rIns="91440" bIns="45720" anchor="t" anchorCtr="0" upright="1">
                  <a:noAutofit/>
                </a:bodyPr>
                <a:lstStyle/>
                <a:p>
                  <a:endParaRPr lang="en-ZA"/>
                </a:p>
              </p:txBody>
            </p:sp>
            <p:sp>
              <p:nvSpPr>
                <p:cNvPr id="553" name="AutoShape 127"/>
                <p:cNvSpPr>
                  <a:spLocks noChangeArrowheads="1"/>
                </p:cNvSpPr>
                <p:nvPr/>
              </p:nvSpPr>
              <p:spPr bwMode="auto">
                <a:xfrm>
                  <a:off x="3041" y="2657"/>
                  <a:ext cx="230" cy="351"/>
                </a:xfrm>
                <a:prstGeom prst="can">
                  <a:avLst>
                    <a:gd name="adj" fmla="val 38152"/>
                  </a:avLst>
                </a:prstGeom>
                <a:solidFill>
                  <a:srgbClr val="7F7F7F"/>
                </a:solidFill>
                <a:ln w="9525">
                  <a:solidFill>
                    <a:srgbClr val="000000"/>
                  </a:solidFill>
                  <a:round/>
                  <a:headEnd/>
                  <a:tailEnd/>
                </a:ln>
              </p:spPr>
              <p:txBody>
                <a:bodyPr rot="0" vert="horz" wrap="square" lIns="91440" tIns="45720" rIns="91440" bIns="45720" anchor="t" anchorCtr="0" upright="1">
                  <a:noAutofit/>
                </a:bodyPr>
                <a:lstStyle/>
                <a:p>
                  <a:endParaRPr lang="en-ZA"/>
                </a:p>
              </p:txBody>
            </p:sp>
            <p:sp>
              <p:nvSpPr>
                <p:cNvPr id="554" name="Oval 553"/>
                <p:cNvSpPr>
                  <a:spLocks noChangeArrowheads="1"/>
                </p:cNvSpPr>
                <p:nvPr/>
              </p:nvSpPr>
              <p:spPr bwMode="auto">
                <a:xfrm>
                  <a:off x="2924" y="2182"/>
                  <a:ext cx="445" cy="535"/>
                </a:xfrm>
                <a:prstGeom prst="ellipse">
                  <a:avLst/>
                </a:prstGeom>
                <a:solidFill>
                  <a:srgbClr val="FF0000"/>
                </a:solidFill>
                <a:ln w="19050" cap="flat" cmpd="sng" algn="ctr">
                  <a:solidFill>
                    <a:sysClr val="windowText" lastClr="000000"/>
                  </a:solidFill>
                  <a:prstDash val="solid"/>
                  <a:headEnd/>
                  <a:tailEnd/>
                </a:ln>
                <a:effectLst>
                  <a:glow rad="228600">
                    <a:srgbClr val="C0504D">
                      <a:satMod val="175000"/>
                      <a:alpha val="40000"/>
                    </a:srgbClr>
                  </a:glow>
                </a:effectLst>
              </p:spPr>
              <p:txBody>
                <a:bodyPr rot="0" vert="horz" wrap="square" lIns="91440" tIns="45720" rIns="91440" bIns="45720" anchor="t" anchorCtr="0" upright="1">
                  <a:noAutofit/>
                </a:bodyPr>
                <a:lstStyle/>
                <a:p>
                  <a:endParaRPr lang="en-ZA"/>
                </a:p>
              </p:txBody>
            </p:sp>
            <p:sp>
              <p:nvSpPr>
                <p:cNvPr id="555" name="Freeform 554"/>
                <p:cNvSpPr>
                  <a:spLocks/>
                </p:cNvSpPr>
                <p:nvPr/>
              </p:nvSpPr>
              <p:spPr bwMode="auto">
                <a:xfrm>
                  <a:off x="3041" y="2371"/>
                  <a:ext cx="257" cy="495"/>
                </a:xfrm>
                <a:custGeom>
                  <a:avLst/>
                  <a:gdLst>
                    <a:gd name="T0" fmla="*/ 129 w 584"/>
                    <a:gd name="T1" fmla="*/ 623 h 655"/>
                    <a:gd name="T2" fmla="*/ 7 w 584"/>
                    <a:gd name="T3" fmla="*/ 66 h 655"/>
                    <a:gd name="T4" fmla="*/ 170 w 584"/>
                    <a:gd name="T5" fmla="*/ 229 h 655"/>
                    <a:gd name="T6" fmla="*/ 278 w 584"/>
                    <a:gd name="T7" fmla="*/ 72 h 655"/>
                    <a:gd name="T8" fmla="*/ 346 w 584"/>
                    <a:gd name="T9" fmla="*/ 243 h 655"/>
                    <a:gd name="T10" fmla="*/ 455 w 584"/>
                    <a:gd name="T11" fmla="*/ 121 h 655"/>
                    <a:gd name="T12" fmla="*/ 577 w 584"/>
                    <a:gd name="T13" fmla="*/ 80 h 655"/>
                    <a:gd name="T14" fmla="*/ 414 w 584"/>
                    <a:gd name="T15" fmla="*/ 474 h 655"/>
                    <a:gd name="T16" fmla="*/ 387 w 584"/>
                    <a:gd name="T17"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55">
                      <a:moveTo>
                        <a:pt x="129" y="623"/>
                      </a:moveTo>
                      <a:cubicBezTo>
                        <a:pt x="109" y="530"/>
                        <a:pt x="0" y="132"/>
                        <a:pt x="7" y="66"/>
                      </a:cubicBezTo>
                      <a:cubicBezTo>
                        <a:pt x="14" y="0"/>
                        <a:pt x="125" y="228"/>
                        <a:pt x="170" y="229"/>
                      </a:cubicBezTo>
                      <a:cubicBezTo>
                        <a:pt x="215" y="230"/>
                        <a:pt x="249" y="70"/>
                        <a:pt x="278" y="72"/>
                      </a:cubicBezTo>
                      <a:cubicBezTo>
                        <a:pt x="307" y="74"/>
                        <a:pt x="317" y="235"/>
                        <a:pt x="346" y="243"/>
                      </a:cubicBezTo>
                      <a:cubicBezTo>
                        <a:pt x="375" y="251"/>
                        <a:pt x="417" y="148"/>
                        <a:pt x="455" y="121"/>
                      </a:cubicBezTo>
                      <a:cubicBezTo>
                        <a:pt x="493" y="94"/>
                        <a:pt x="584" y="21"/>
                        <a:pt x="577" y="80"/>
                      </a:cubicBezTo>
                      <a:cubicBezTo>
                        <a:pt x="570" y="139"/>
                        <a:pt x="446" y="378"/>
                        <a:pt x="414" y="474"/>
                      </a:cubicBezTo>
                      <a:cubicBezTo>
                        <a:pt x="382" y="570"/>
                        <a:pt x="389" y="625"/>
                        <a:pt x="387" y="655"/>
                      </a:cubicBez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cxnSp>
            <p:nvCxnSpPr>
              <p:cNvPr id="551" name="Straight Connector 550"/>
              <p:cNvCxnSpPr/>
              <p:nvPr/>
            </p:nvCxnSpPr>
            <p:spPr>
              <a:xfrm>
                <a:off x="152400" y="609600"/>
                <a:ext cx="0" cy="720000"/>
              </a:xfrm>
              <a:prstGeom prst="line">
                <a:avLst/>
              </a:prstGeom>
              <a:noFill/>
              <a:ln w="19050" cap="flat" cmpd="sng" algn="ctr">
                <a:solidFill>
                  <a:sysClr val="windowText" lastClr="000000">
                    <a:shade val="95000"/>
                    <a:satMod val="105000"/>
                  </a:sysClr>
                </a:solidFill>
                <a:prstDash val="solid"/>
              </a:ln>
              <a:effectLst/>
            </p:spPr>
          </p:cxnSp>
        </p:grpSp>
        <p:pic>
          <p:nvPicPr>
            <p:cNvPr id="1026"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6880430" y="28263213"/>
              <a:ext cx="1860483" cy="56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60" name="Group 559"/>
            <p:cNvGrpSpPr/>
            <p:nvPr/>
          </p:nvGrpSpPr>
          <p:grpSpPr>
            <a:xfrm>
              <a:off x="19653011" y="28147080"/>
              <a:ext cx="243036" cy="2381770"/>
              <a:chOff x="0" y="2"/>
              <a:chExt cx="276225" cy="2595560"/>
            </a:xfrm>
          </p:grpSpPr>
          <p:grpSp>
            <p:nvGrpSpPr>
              <p:cNvPr id="561" name="Group 560"/>
              <p:cNvGrpSpPr>
                <a:grpSpLocks/>
              </p:cNvGrpSpPr>
              <p:nvPr/>
            </p:nvGrpSpPr>
            <p:grpSpPr bwMode="auto">
              <a:xfrm rot="16200000">
                <a:off x="-494637" y="1828800"/>
                <a:ext cx="1278255" cy="255270"/>
                <a:chOff x="4558" y="8594"/>
                <a:chExt cx="1934" cy="385"/>
              </a:xfrm>
            </p:grpSpPr>
            <p:grpSp>
              <p:nvGrpSpPr>
                <p:cNvPr id="568" name="Group 567"/>
                <p:cNvGrpSpPr>
                  <a:grpSpLocks noChangeAspect="1"/>
                </p:cNvGrpSpPr>
                <p:nvPr/>
              </p:nvGrpSpPr>
              <p:grpSpPr bwMode="auto">
                <a:xfrm rot="5400000">
                  <a:off x="5332" y="7820"/>
                  <a:ext cx="385" cy="1934"/>
                  <a:chOff x="2039" y="2686"/>
                  <a:chExt cx="534" cy="1602"/>
                </a:xfrm>
              </p:grpSpPr>
              <p:sp>
                <p:nvSpPr>
                  <p:cNvPr id="570" name="Rectangle 569" descr="Newsprint"/>
                  <p:cNvSpPr>
                    <a:spLocks noChangeAspect="1" noChangeArrowheads="1"/>
                  </p:cNvSpPr>
                  <p:nvPr/>
                </p:nvSpPr>
                <p:spPr bwMode="auto">
                  <a:xfrm>
                    <a:off x="2039" y="2831"/>
                    <a:ext cx="534" cy="1457"/>
                  </a:xfrm>
                  <a:prstGeom prst="rect">
                    <a:avLst/>
                  </a:prstGeom>
                  <a:solidFill>
                    <a:srgbClr val="FFC000"/>
                  </a:solidFill>
                  <a:ln w="25400" cap="flat" cmpd="sng" algn="ctr">
                    <a:solidFill>
                      <a:srgbClr val="F79646"/>
                    </a:solidFill>
                    <a:prstDash val="solid"/>
                    <a:headEnd/>
                    <a:tailEnd/>
                  </a:ln>
                  <a:effectLst/>
                </p:spPr>
                <p:txBody>
                  <a:bodyPr rot="0" vert="vert270" wrap="square" lIns="0" tIns="0" rIns="0" bIns="0" anchor="t" anchorCtr="0">
                    <a:noAutofit/>
                  </a:bodyPr>
                  <a:lstStyle/>
                  <a:p>
                    <a:pPr>
                      <a:lnSpc>
                        <a:spcPct val="115000"/>
                      </a:lnSpc>
                      <a:spcAft>
                        <a:spcPts val="806"/>
                      </a:spcAft>
                    </a:pPr>
                    <a:r>
                      <a:rPr lang="en-ZA" sz="1000" b="1" dirty="0">
                        <a:solidFill>
                          <a:schemeClr val="bg1"/>
                        </a:solidFill>
                        <a:latin typeface="Times New Roman"/>
                        <a:ea typeface="Calibri"/>
                        <a:cs typeface="Times New Roman"/>
                      </a:rPr>
                      <a:t>   Battery</a:t>
                    </a:r>
                    <a:endParaRPr lang="en-ZA" sz="900" b="1" dirty="0">
                      <a:solidFill>
                        <a:schemeClr val="bg1"/>
                      </a:solidFill>
                      <a:latin typeface="Calibri"/>
                      <a:ea typeface="Calibri"/>
                      <a:cs typeface="Times New Roman"/>
                    </a:endParaRPr>
                  </a:p>
                </p:txBody>
              </p:sp>
              <p:sp>
                <p:nvSpPr>
                  <p:cNvPr id="571" name="Rectangle 570"/>
                  <p:cNvSpPr>
                    <a:spLocks noChangeAspect="1" noChangeArrowheads="1"/>
                  </p:cNvSpPr>
                  <p:nvPr/>
                </p:nvSpPr>
                <p:spPr bwMode="auto">
                  <a:xfrm>
                    <a:off x="2233" y="2686"/>
                    <a:ext cx="143" cy="143"/>
                  </a:xfrm>
                  <a:prstGeom prst="rect">
                    <a:avLst/>
                  </a:prstGeom>
                  <a:solidFill>
                    <a:sysClr val="window" lastClr="FFFFFF">
                      <a:lumMod val="75000"/>
                    </a:sysClr>
                  </a:solidFill>
                  <a:ln w="9525">
                    <a:solidFill>
                      <a:srgbClr val="000000"/>
                    </a:solidFill>
                    <a:miter lim="800000"/>
                    <a:headEnd/>
                    <a:tailEnd/>
                  </a:ln>
                </p:spPr>
                <p:txBody>
                  <a:bodyPr rot="0" vert="horz" wrap="square" lIns="91440" tIns="45720" rIns="91440" bIns="45720" anchor="t" anchorCtr="0">
                    <a:noAutofit/>
                  </a:bodyPr>
                  <a:lstStyle/>
                  <a:p>
                    <a:endParaRPr lang="en-ZA"/>
                  </a:p>
                </p:txBody>
              </p:sp>
            </p:grpSp>
            <p:cxnSp>
              <p:nvCxnSpPr>
                <p:cNvPr id="569" name="AutoShape 142"/>
                <p:cNvCxnSpPr>
                  <a:cxnSpLocks noChangeShapeType="1"/>
                </p:cNvCxnSpPr>
                <p:nvPr/>
              </p:nvCxnSpPr>
              <p:spPr bwMode="auto">
                <a:xfrm>
                  <a:off x="4645" y="8787"/>
                  <a:ext cx="161"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562" name="Group 561"/>
              <p:cNvGrpSpPr>
                <a:grpSpLocks/>
              </p:cNvGrpSpPr>
              <p:nvPr/>
            </p:nvGrpSpPr>
            <p:grpSpPr bwMode="auto">
              <a:xfrm>
                <a:off x="0" y="2"/>
                <a:ext cx="276225" cy="611506"/>
                <a:chOff x="2924" y="2182"/>
                <a:chExt cx="445" cy="914"/>
              </a:xfrm>
            </p:grpSpPr>
            <p:sp>
              <p:nvSpPr>
                <p:cNvPr id="564" name="Oval 563"/>
                <p:cNvSpPr>
                  <a:spLocks noChangeArrowheads="1"/>
                </p:cNvSpPr>
                <p:nvPr/>
              </p:nvSpPr>
              <p:spPr bwMode="auto">
                <a:xfrm>
                  <a:off x="3067" y="2866"/>
                  <a:ext cx="175" cy="230"/>
                </a:xfrm>
                <a:prstGeom prst="ellipse">
                  <a:avLst/>
                </a:prstGeom>
                <a:solidFill>
                  <a:srgbClr val="C4BC96"/>
                </a:solidFill>
                <a:ln w="9525">
                  <a:solidFill>
                    <a:srgbClr val="000000"/>
                  </a:solidFill>
                  <a:round/>
                  <a:headEnd/>
                  <a:tailEnd/>
                </a:ln>
              </p:spPr>
              <p:txBody>
                <a:bodyPr rot="0" vert="horz" wrap="square" lIns="91440" tIns="45720" rIns="91440" bIns="45720" anchor="t" anchorCtr="0" upright="1">
                  <a:noAutofit/>
                </a:bodyPr>
                <a:lstStyle/>
                <a:p>
                  <a:endParaRPr lang="en-ZA"/>
                </a:p>
              </p:txBody>
            </p:sp>
            <p:sp>
              <p:nvSpPr>
                <p:cNvPr id="565" name="AutoShape 127"/>
                <p:cNvSpPr>
                  <a:spLocks noChangeArrowheads="1"/>
                </p:cNvSpPr>
                <p:nvPr/>
              </p:nvSpPr>
              <p:spPr bwMode="auto">
                <a:xfrm>
                  <a:off x="3041" y="2657"/>
                  <a:ext cx="230" cy="351"/>
                </a:xfrm>
                <a:prstGeom prst="can">
                  <a:avLst>
                    <a:gd name="adj" fmla="val 38152"/>
                  </a:avLst>
                </a:prstGeom>
                <a:solidFill>
                  <a:srgbClr val="7F7F7F"/>
                </a:solidFill>
                <a:ln w="9525">
                  <a:solidFill>
                    <a:srgbClr val="000000"/>
                  </a:solidFill>
                  <a:round/>
                  <a:headEnd/>
                  <a:tailEnd/>
                </a:ln>
              </p:spPr>
              <p:txBody>
                <a:bodyPr rot="0" vert="horz" wrap="square" lIns="91440" tIns="45720" rIns="91440" bIns="45720" anchor="t" anchorCtr="0" upright="1">
                  <a:noAutofit/>
                </a:bodyPr>
                <a:lstStyle/>
                <a:p>
                  <a:endParaRPr lang="en-ZA"/>
                </a:p>
              </p:txBody>
            </p:sp>
            <p:sp>
              <p:nvSpPr>
                <p:cNvPr id="566" name="Oval 565"/>
                <p:cNvSpPr>
                  <a:spLocks noChangeArrowheads="1"/>
                </p:cNvSpPr>
                <p:nvPr/>
              </p:nvSpPr>
              <p:spPr bwMode="auto">
                <a:xfrm>
                  <a:off x="2924" y="2182"/>
                  <a:ext cx="445" cy="535"/>
                </a:xfrm>
                <a:prstGeom prst="ellipse">
                  <a:avLst/>
                </a:prstGeom>
                <a:solidFill>
                  <a:srgbClr val="FF0000"/>
                </a:solidFill>
                <a:ln w="19050" cap="flat" cmpd="sng" algn="ctr">
                  <a:solidFill>
                    <a:sysClr val="windowText" lastClr="000000"/>
                  </a:solidFill>
                  <a:prstDash val="solid"/>
                  <a:headEnd/>
                  <a:tailEnd/>
                </a:ln>
                <a:effectLst>
                  <a:glow rad="228600">
                    <a:srgbClr val="C0504D">
                      <a:satMod val="175000"/>
                      <a:alpha val="40000"/>
                    </a:srgbClr>
                  </a:glow>
                </a:effectLst>
              </p:spPr>
              <p:txBody>
                <a:bodyPr rot="0" vert="horz" wrap="square" lIns="91440" tIns="45720" rIns="91440" bIns="45720" anchor="t" anchorCtr="0" upright="1">
                  <a:noAutofit/>
                </a:bodyPr>
                <a:lstStyle/>
                <a:p>
                  <a:endParaRPr lang="en-ZA"/>
                </a:p>
              </p:txBody>
            </p:sp>
            <p:sp>
              <p:nvSpPr>
                <p:cNvPr id="567" name="Freeform 566"/>
                <p:cNvSpPr>
                  <a:spLocks/>
                </p:cNvSpPr>
                <p:nvPr/>
              </p:nvSpPr>
              <p:spPr bwMode="auto">
                <a:xfrm>
                  <a:off x="3041" y="2371"/>
                  <a:ext cx="257" cy="495"/>
                </a:xfrm>
                <a:custGeom>
                  <a:avLst/>
                  <a:gdLst>
                    <a:gd name="T0" fmla="*/ 129 w 584"/>
                    <a:gd name="T1" fmla="*/ 623 h 655"/>
                    <a:gd name="T2" fmla="*/ 7 w 584"/>
                    <a:gd name="T3" fmla="*/ 66 h 655"/>
                    <a:gd name="T4" fmla="*/ 170 w 584"/>
                    <a:gd name="T5" fmla="*/ 229 h 655"/>
                    <a:gd name="T6" fmla="*/ 278 w 584"/>
                    <a:gd name="T7" fmla="*/ 72 h 655"/>
                    <a:gd name="T8" fmla="*/ 346 w 584"/>
                    <a:gd name="T9" fmla="*/ 243 h 655"/>
                    <a:gd name="T10" fmla="*/ 455 w 584"/>
                    <a:gd name="T11" fmla="*/ 121 h 655"/>
                    <a:gd name="T12" fmla="*/ 577 w 584"/>
                    <a:gd name="T13" fmla="*/ 80 h 655"/>
                    <a:gd name="T14" fmla="*/ 414 w 584"/>
                    <a:gd name="T15" fmla="*/ 474 h 655"/>
                    <a:gd name="T16" fmla="*/ 387 w 584"/>
                    <a:gd name="T17"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55">
                      <a:moveTo>
                        <a:pt x="129" y="623"/>
                      </a:moveTo>
                      <a:cubicBezTo>
                        <a:pt x="109" y="530"/>
                        <a:pt x="0" y="132"/>
                        <a:pt x="7" y="66"/>
                      </a:cubicBezTo>
                      <a:cubicBezTo>
                        <a:pt x="14" y="0"/>
                        <a:pt x="125" y="228"/>
                        <a:pt x="170" y="229"/>
                      </a:cubicBezTo>
                      <a:cubicBezTo>
                        <a:pt x="215" y="230"/>
                        <a:pt x="249" y="70"/>
                        <a:pt x="278" y="72"/>
                      </a:cubicBezTo>
                      <a:cubicBezTo>
                        <a:pt x="307" y="74"/>
                        <a:pt x="317" y="235"/>
                        <a:pt x="346" y="243"/>
                      </a:cubicBezTo>
                      <a:cubicBezTo>
                        <a:pt x="375" y="251"/>
                        <a:pt x="417" y="148"/>
                        <a:pt x="455" y="121"/>
                      </a:cubicBezTo>
                      <a:cubicBezTo>
                        <a:pt x="493" y="94"/>
                        <a:pt x="584" y="21"/>
                        <a:pt x="577" y="80"/>
                      </a:cubicBezTo>
                      <a:cubicBezTo>
                        <a:pt x="570" y="139"/>
                        <a:pt x="446" y="378"/>
                        <a:pt x="414" y="474"/>
                      </a:cubicBezTo>
                      <a:cubicBezTo>
                        <a:pt x="382" y="570"/>
                        <a:pt x="389" y="625"/>
                        <a:pt x="387" y="655"/>
                      </a:cubicBez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cxnSp>
            <p:nvCxnSpPr>
              <p:cNvPr id="563" name="Straight Connector 562"/>
              <p:cNvCxnSpPr/>
              <p:nvPr/>
            </p:nvCxnSpPr>
            <p:spPr>
              <a:xfrm>
                <a:off x="152400" y="609600"/>
                <a:ext cx="0" cy="720000"/>
              </a:xfrm>
              <a:prstGeom prst="line">
                <a:avLst/>
              </a:prstGeom>
              <a:noFill/>
              <a:ln w="19050" cap="flat" cmpd="sng" algn="ctr">
                <a:solidFill>
                  <a:sysClr val="windowText" lastClr="000000">
                    <a:shade val="95000"/>
                    <a:satMod val="105000"/>
                  </a:sysClr>
                </a:solidFill>
                <a:prstDash val="solid"/>
              </a:ln>
              <a:effectLst/>
            </p:spPr>
          </p:cxnSp>
        </p:grpSp>
        <p:pic>
          <p:nvPicPr>
            <p:cNvPr id="572"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0973319" y="28212473"/>
              <a:ext cx="1860483" cy="56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73" name="Group 572"/>
            <p:cNvGrpSpPr/>
            <p:nvPr/>
          </p:nvGrpSpPr>
          <p:grpSpPr>
            <a:xfrm>
              <a:off x="23424225" y="28134172"/>
              <a:ext cx="243036" cy="2381770"/>
              <a:chOff x="0" y="2"/>
              <a:chExt cx="276225" cy="2595560"/>
            </a:xfrm>
          </p:grpSpPr>
          <p:grpSp>
            <p:nvGrpSpPr>
              <p:cNvPr id="574" name="Group 573"/>
              <p:cNvGrpSpPr>
                <a:grpSpLocks/>
              </p:cNvGrpSpPr>
              <p:nvPr/>
            </p:nvGrpSpPr>
            <p:grpSpPr bwMode="auto">
              <a:xfrm rot="16200000">
                <a:off x="-494637" y="1828800"/>
                <a:ext cx="1278255" cy="255270"/>
                <a:chOff x="4558" y="8594"/>
                <a:chExt cx="1934" cy="385"/>
              </a:xfrm>
            </p:grpSpPr>
            <p:grpSp>
              <p:nvGrpSpPr>
                <p:cNvPr id="581" name="Group 580"/>
                <p:cNvGrpSpPr>
                  <a:grpSpLocks noChangeAspect="1"/>
                </p:cNvGrpSpPr>
                <p:nvPr/>
              </p:nvGrpSpPr>
              <p:grpSpPr bwMode="auto">
                <a:xfrm rot="5400000">
                  <a:off x="5332" y="7820"/>
                  <a:ext cx="385" cy="1934"/>
                  <a:chOff x="2039" y="2686"/>
                  <a:chExt cx="534" cy="1602"/>
                </a:xfrm>
              </p:grpSpPr>
              <p:sp>
                <p:nvSpPr>
                  <p:cNvPr id="583" name="Rectangle 582" descr="Newsprint"/>
                  <p:cNvSpPr>
                    <a:spLocks noChangeAspect="1" noChangeArrowheads="1"/>
                  </p:cNvSpPr>
                  <p:nvPr/>
                </p:nvSpPr>
                <p:spPr bwMode="auto">
                  <a:xfrm>
                    <a:off x="2039" y="2831"/>
                    <a:ext cx="534" cy="1457"/>
                  </a:xfrm>
                  <a:prstGeom prst="rect">
                    <a:avLst/>
                  </a:prstGeom>
                  <a:solidFill>
                    <a:srgbClr val="FFC000"/>
                  </a:solidFill>
                  <a:ln w="25400" cap="flat" cmpd="sng" algn="ctr">
                    <a:solidFill>
                      <a:srgbClr val="F79646"/>
                    </a:solidFill>
                    <a:prstDash val="solid"/>
                    <a:headEnd/>
                    <a:tailEnd/>
                  </a:ln>
                  <a:effectLst/>
                </p:spPr>
                <p:txBody>
                  <a:bodyPr rot="0" vert="vert270" wrap="square" lIns="0" tIns="0" rIns="0" bIns="0" anchor="t" anchorCtr="0">
                    <a:noAutofit/>
                  </a:bodyPr>
                  <a:lstStyle/>
                  <a:p>
                    <a:pPr>
                      <a:lnSpc>
                        <a:spcPct val="115000"/>
                      </a:lnSpc>
                      <a:spcAft>
                        <a:spcPts val="806"/>
                      </a:spcAft>
                    </a:pPr>
                    <a:r>
                      <a:rPr lang="en-ZA" sz="1000" dirty="0">
                        <a:solidFill>
                          <a:schemeClr val="bg1"/>
                        </a:solidFill>
                        <a:latin typeface="Times New Roman"/>
                        <a:ea typeface="Calibri"/>
                        <a:cs typeface="Times New Roman"/>
                      </a:rPr>
                      <a:t>   </a:t>
                    </a:r>
                    <a:r>
                      <a:rPr lang="en-ZA" sz="1000" b="1" dirty="0">
                        <a:solidFill>
                          <a:schemeClr val="bg1"/>
                        </a:solidFill>
                        <a:latin typeface="Times New Roman"/>
                        <a:ea typeface="Calibri"/>
                        <a:cs typeface="Times New Roman"/>
                      </a:rPr>
                      <a:t>Battery</a:t>
                    </a:r>
                    <a:endParaRPr lang="en-ZA" sz="900" b="1" dirty="0">
                      <a:solidFill>
                        <a:schemeClr val="bg1"/>
                      </a:solidFill>
                      <a:latin typeface="Calibri"/>
                      <a:ea typeface="Calibri"/>
                      <a:cs typeface="Times New Roman"/>
                    </a:endParaRPr>
                  </a:p>
                </p:txBody>
              </p:sp>
              <p:sp>
                <p:nvSpPr>
                  <p:cNvPr id="584" name="Rectangle 583"/>
                  <p:cNvSpPr>
                    <a:spLocks noChangeAspect="1" noChangeArrowheads="1"/>
                  </p:cNvSpPr>
                  <p:nvPr/>
                </p:nvSpPr>
                <p:spPr bwMode="auto">
                  <a:xfrm>
                    <a:off x="2233" y="2686"/>
                    <a:ext cx="143" cy="143"/>
                  </a:xfrm>
                  <a:prstGeom prst="rect">
                    <a:avLst/>
                  </a:prstGeom>
                  <a:solidFill>
                    <a:sysClr val="window" lastClr="FFFFFF">
                      <a:lumMod val="75000"/>
                    </a:sysClr>
                  </a:solidFill>
                  <a:ln w="9525">
                    <a:solidFill>
                      <a:srgbClr val="000000"/>
                    </a:solidFill>
                    <a:miter lim="800000"/>
                    <a:headEnd/>
                    <a:tailEnd/>
                  </a:ln>
                </p:spPr>
                <p:txBody>
                  <a:bodyPr rot="0" vert="horz" wrap="square" lIns="91440" tIns="45720" rIns="91440" bIns="45720" anchor="t" anchorCtr="0">
                    <a:noAutofit/>
                  </a:bodyPr>
                  <a:lstStyle/>
                  <a:p>
                    <a:endParaRPr lang="en-ZA"/>
                  </a:p>
                </p:txBody>
              </p:sp>
            </p:grpSp>
            <p:cxnSp>
              <p:nvCxnSpPr>
                <p:cNvPr id="582" name="AutoShape 142"/>
                <p:cNvCxnSpPr>
                  <a:cxnSpLocks noChangeShapeType="1"/>
                </p:cNvCxnSpPr>
                <p:nvPr/>
              </p:nvCxnSpPr>
              <p:spPr bwMode="auto">
                <a:xfrm>
                  <a:off x="4645" y="8787"/>
                  <a:ext cx="161"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grpSp>
            <p:nvGrpSpPr>
              <p:cNvPr id="575" name="Group 574"/>
              <p:cNvGrpSpPr>
                <a:grpSpLocks/>
              </p:cNvGrpSpPr>
              <p:nvPr/>
            </p:nvGrpSpPr>
            <p:grpSpPr bwMode="auto">
              <a:xfrm>
                <a:off x="0" y="2"/>
                <a:ext cx="276225" cy="611506"/>
                <a:chOff x="2924" y="2182"/>
                <a:chExt cx="445" cy="914"/>
              </a:xfrm>
            </p:grpSpPr>
            <p:sp>
              <p:nvSpPr>
                <p:cNvPr id="577" name="Oval 576"/>
                <p:cNvSpPr>
                  <a:spLocks noChangeArrowheads="1"/>
                </p:cNvSpPr>
                <p:nvPr/>
              </p:nvSpPr>
              <p:spPr bwMode="auto">
                <a:xfrm>
                  <a:off x="3067" y="2866"/>
                  <a:ext cx="175" cy="230"/>
                </a:xfrm>
                <a:prstGeom prst="ellipse">
                  <a:avLst/>
                </a:prstGeom>
                <a:solidFill>
                  <a:srgbClr val="C4BC96"/>
                </a:solidFill>
                <a:ln w="9525">
                  <a:solidFill>
                    <a:srgbClr val="000000"/>
                  </a:solidFill>
                  <a:round/>
                  <a:headEnd/>
                  <a:tailEnd/>
                </a:ln>
              </p:spPr>
              <p:txBody>
                <a:bodyPr rot="0" vert="horz" wrap="square" lIns="91440" tIns="45720" rIns="91440" bIns="45720" anchor="t" anchorCtr="0" upright="1">
                  <a:noAutofit/>
                </a:bodyPr>
                <a:lstStyle/>
                <a:p>
                  <a:endParaRPr lang="en-ZA"/>
                </a:p>
              </p:txBody>
            </p:sp>
            <p:sp>
              <p:nvSpPr>
                <p:cNvPr id="578" name="AutoShape 127"/>
                <p:cNvSpPr>
                  <a:spLocks noChangeArrowheads="1"/>
                </p:cNvSpPr>
                <p:nvPr/>
              </p:nvSpPr>
              <p:spPr bwMode="auto">
                <a:xfrm>
                  <a:off x="3041" y="2657"/>
                  <a:ext cx="230" cy="351"/>
                </a:xfrm>
                <a:prstGeom prst="can">
                  <a:avLst>
                    <a:gd name="adj" fmla="val 38152"/>
                  </a:avLst>
                </a:prstGeom>
                <a:solidFill>
                  <a:srgbClr val="7F7F7F"/>
                </a:solidFill>
                <a:ln w="9525">
                  <a:solidFill>
                    <a:srgbClr val="000000"/>
                  </a:solidFill>
                  <a:round/>
                  <a:headEnd/>
                  <a:tailEnd/>
                </a:ln>
              </p:spPr>
              <p:txBody>
                <a:bodyPr rot="0" vert="horz" wrap="square" lIns="91440" tIns="45720" rIns="91440" bIns="45720" anchor="t" anchorCtr="0" upright="1">
                  <a:noAutofit/>
                </a:bodyPr>
                <a:lstStyle/>
                <a:p>
                  <a:endParaRPr lang="en-ZA"/>
                </a:p>
              </p:txBody>
            </p:sp>
            <p:sp>
              <p:nvSpPr>
                <p:cNvPr id="579" name="Oval 578"/>
                <p:cNvSpPr>
                  <a:spLocks noChangeArrowheads="1"/>
                </p:cNvSpPr>
                <p:nvPr/>
              </p:nvSpPr>
              <p:spPr bwMode="auto">
                <a:xfrm>
                  <a:off x="2924" y="2182"/>
                  <a:ext cx="445" cy="535"/>
                </a:xfrm>
                <a:prstGeom prst="ellipse">
                  <a:avLst/>
                </a:prstGeom>
                <a:solidFill>
                  <a:srgbClr val="FF0000"/>
                </a:solidFill>
                <a:ln w="19050" cap="flat" cmpd="sng" algn="ctr">
                  <a:solidFill>
                    <a:sysClr val="windowText" lastClr="000000"/>
                  </a:solidFill>
                  <a:prstDash val="solid"/>
                  <a:headEnd/>
                  <a:tailEnd/>
                </a:ln>
                <a:effectLst>
                  <a:glow rad="228600">
                    <a:srgbClr val="C0504D">
                      <a:satMod val="175000"/>
                      <a:alpha val="40000"/>
                    </a:srgbClr>
                  </a:glow>
                </a:effectLst>
              </p:spPr>
              <p:txBody>
                <a:bodyPr rot="0" vert="horz" wrap="square" lIns="91440" tIns="45720" rIns="91440" bIns="45720" anchor="t" anchorCtr="0" upright="1">
                  <a:noAutofit/>
                </a:bodyPr>
                <a:lstStyle/>
                <a:p>
                  <a:endParaRPr lang="en-ZA"/>
                </a:p>
              </p:txBody>
            </p:sp>
            <p:sp>
              <p:nvSpPr>
                <p:cNvPr id="580" name="Freeform 579"/>
                <p:cNvSpPr>
                  <a:spLocks/>
                </p:cNvSpPr>
                <p:nvPr/>
              </p:nvSpPr>
              <p:spPr bwMode="auto">
                <a:xfrm>
                  <a:off x="3041" y="2371"/>
                  <a:ext cx="257" cy="495"/>
                </a:xfrm>
                <a:custGeom>
                  <a:avLst/>
                  <a:gdLst>
                    <a:gd name="T0" fmla="*/ 129 w 584"/>
                    <a:gd name="T1" fmla="*/ 623 h 655"/>
                    <a:gd name="T2" fmla="*/ 7 w 584"/>
                    <a:gd name="T3" fmla="*/ 66 h 655"/>
                    <a:gd name="T4" fmla="*/ 170 w 584"/>
                    <a:gd name="T5" fmla="*/ 229 h 655"/>
                    <a:gd name="T6" fmla="*/ 278 w 584"/>
                    <a:gd name="T7" fmla="*/ 72 h 655"/>
                    <a:gd name="T8" fmla="*/ 346 w 584"/>
                    <a:gd name="T9" fmla="*/ 243 h 655"/>
                    <a:gd name="T10" fmla="*/ 455 w 584"/>
                    <a:gd name="T11" fmla="*/ 121 h 655"/>
                    <a:gd name="T12" fmla="*/ 577 w 584"/>
                    <a:gd name="T13" fmla="*/ 80 h 655"/>
                    <a:gd name="T14" fmla="*/ 414 w 584"/>
                    <a:gd name="T15" fmla="*/ 474 h 655"/>
                    <a:gd name="T16" fmla="*/ 387 w 584"/>
                    <a:gd name="T17"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55">
                      <a:moveTo>
                        <a:pt x="129" y="623"/>
                      </a:moveTo>
                      <a:cubicBezTo>
                        <a:pt x="109" y="530"/>
                        <a:pt x="0" y="132"/>
                        <a:pt x="7" y="66"/>
                      </a:cubicBezTo>
                      <a:cubicBezTo>
                        <a:pt x="14" y="0"/>
                        <a:pt x="125" y="228"/>
                        <a:pt x="170" y="229"/>
                      </a:cubicBezTo>
                      <a:cubicBezTo>
                        <a:pt x="215" y="230"/>
                        <a:pt x="249" y="70"/>
                        <a:pt x="278" y="72"/>
                      </a:cubicBezTo>
                      <a:cubicBezTo>
                        <a:pt x="307" y="74"/>
                        <a:pt x="317" y="235"/>
                        <a:pt x="346" y="243"/>
                      </a:cubicBezTo>
                      <a:cubicBezTo>
                        <a:pt x="375" y="251"/>
                        <a:pt x="417" y="148"/>
                        <a:pt x="455" y="121"/>
                      </a:cubicBezTo>
                      <a:cubicBezTo>
                        <a:pt x="493" y="94"/>
                        <a:pt x="584" y="21"/>
                        <a:pt x="577" y="80"/>
                      </a:cubicBezTo>
                      <a:cubicBezTo>
                        <a:pt x="570" y="139"/>
                        <a:pt x="446" y="378"/>
                        <a:pt x="414" y="474"/>
                      </a:cubicBezTo>
                      <a:cubicBezTo>
                        <a:pt x="382" y="570"/>
                        <a:pt x="389" y="625"/>
                        <a:pt x="387" y="655"/>
                      </a:cubicBez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ZA"/>
                </a:p>
              </p:txBody>
            </p:sp>
          </p:grpSp>
          <p:cxnSp>
            <p:nvCxnSpPr>
              <p:cNvPr id="576" name="Straight Connector 575"/>
              <p:cNvCxnSpPr/>
              <p:nvPr/>
            </p:nvCxnSpPr>
            <p:spPr>
              <a:xfrm>
                <a:off x="152400" y="609600"/>
                <a:ext cx="0" cy="720000"/>
              </a:xfrm>
              <a:prstGeom prst="line">
                <a:avLst/>
              </a:prstGeom>
              <a:noFill/>
              <a:ln w="19050" cap="flat" cmpd="sng" algn="ctr">
                <a:solidFill>
                  <a:sysClr val="windowText" lastClr="000000">
                    <a:shade val="95000"/>
                    <a:satMod val="105000"/>
                  </a:sysClr>
                </a:solidFill>
                <a:prstDash val="solid"/>
              </a:ln>
              <a:effectLst/>
            </p:spPr>
          </p:cxnSp>
        </p:grpSp>
        <p:pic>
          <p:nvPicPr>
            <p:cNvPr id="585"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4647657" y="28199565"/>
              <a:ext cx="1860483" cy="56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5716612" y="31241156"/>
              <a:ext cx="259797" cy="2482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7224645" y="32612142"/>
              <a:ext cx="1843721" cy="79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6"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9716367" y="31185065"/>
              <a:ext cx="259797" cy="2482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7" name="Picture 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1264887" y="32588539"/>
              <a:ext cx="1843721" cy="79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8"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3485327" y="31185065"/>
              <a:ext cx="259797" cy="2482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9" name="Picture 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4993362" y="32555406"/>
              <a:ext cx="1843721" cy="795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9582296" y="34294770"/>
              <a:ext cx="419028" cy="2333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0914655" y="35727131"/>
              <a:ext cx="1919146" cy="673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4588992" y="35727132"/>
              <a:ext cx="1919146" cy="673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630" name="Table 629"/>
          <p:cNvGraphicFramePr>
            <a:graphicFrameLocks noGrp="1"/>
          </p:cNvGraphicFramePr>
          <p:nvPr>
            <p:extLst>
              <p:ext uri="{D42A27DB-BD31-4B8C-83A1-F6EECF244321}">
                <p14:modId xmlns:p14="http://schemas.microsoft.com/office/powerpoint/2010/main" val="3301504663"/>
              </p:ext>
            </p:extLst>
          </p:nvPr>
        </p:nvGraphicFramePr>
        <p:xfrm>
          <a:off x="14037529" y="24519501"/>
          <a:ext cx="9049803" cy="5298743"/>
        </p:xfrm>
        <a:graphic>
          <a:graphicData uri="http://schemas.openxmlformats.org/drawingml/2006/table">
            <a:tbl>
              <a:tblPr firstRow="1" bandRow="1">
                <a:tableStyleId>{D7AC3CCA-C797-4891-BE02-D94E43425B78}</a:tableStyleId>
              </a:tblPr>
              <a:tblGrid>
                <a:gridCol w="3016601">
                  <a:extLst>
                    <a:ext uri="{9D8B030D-6E8A-4147-A177-3AD203B41FA5}">
                      <a16:colId xmlns:a16="http://schemas.microsoft.com/office/drawing/2014/main" val="20000"/>
                    </a:ext>
                  </a:extLst>
                </a:gridCol>
                <a:gridCol w="3016601">
                  <a:extLst>
                    <a:ext uri="{9D8B030D-6E8A-4147-A177-3AD203B41FA5}">
                      <a16:colId xmlns:a16="http://schemas.microsoft.com/office/drawing/2014/main" val="20001"/>
                    </a:ext>
                  </a:extLst>
                </a:gridCol>
                <a:gridCol w="3016601">
                  <a:extLst>
                    <a:ext uri="{9D8B030D-6E8A-4147-A177-3AD203B41FA5}">
                      <a16:colId xmlns:a16="http://schemas.microsoft.com/office/drawing/2014/main" val="20002"/>
                    </a:ext>
                  </a:extLst>
                </a:gridCol>
              </a:tblGrid>
              <a:tr h="1847911">
                <a:tc>
                  <a:txBody>
                    <a:bodyPr/>
                    <a:lstStyle/>
                    <a:p>
                      <a:pPr algn="ctr"/>
                      <a:r>
                        <a:rPr lang="en-ZA" sz="1200" b="0" dirty="0">
                          <a:ln>
                            <a:solidFill>
                              <a:schemeClr val="bg1"/>
                            </a:solidFill>
                          </a:ln>
                        </a:rPr>
                        <a:t>Q1:  Will the light bulb light up?</a:t>
                      </a:r>
                    </a:p>
                    <a:p>
                      <a:endParaRPr lang="en-ZA" sz="1200" dirty="0">
                        <a:ln>
                          <a:solidFill>
                            <a:schemeClr val="bg1"/>
                          </a:solidFill>
                        </a:ln>
                      </a:endParaRPr>
                    </a:p>
                    <a:p>
                      <a:pPr algn="l"/>
                      <a:endParaRPr lang="en-ZA" sz="1200" dirty="0">
                        <a:ln>
                          <a:solidFill>
                            <a:schemeClr val="bg1"/>
                          </a:solidFill>
                        </a:ln>
                      </a:endParaRPr>
                    </a:p>
                    <a:p>
                      <a:pPr algn="ctr"/>
                      <a:r>
                        <a:rPr lang="en-ZA" sz="1200" b="0" dirty="0">
                          <a:ln>
                            <a:solidFill>
                              <a:schemeClr val="bg1"/>
                            </a:solidFill>
                          </a:ln>
                        </a:rPr>
                        <a:t>None of the bulbs</a:t>
                      </a:r>
                      <a:r>
                        <a:rPr lang="en-ZA" sz="1200" b="0" baseline="0" dirty="0">
                          <a:ln>
                            <a:solidFill>
                              <a:schemeClr val="bg1"/>
                            </a:solidFill>
                          </a:ln>
                        </a:rPr>
                        <a:t> will light up </a:t>
                      </a:r>
                    </a:p>
                    <a:p>
                      <a:pPr algn="ctr"/>
                      <a:r>
                        <a:rPr lang="en-ZA" sz="1200" b="0" baseline="0" dirty="0">
                          <a:ln>
                            <a:solidFill>
                              <a:schemeClr val="bg1"/>
                            </a:solidFill>
                          </a:ln>
                        </a:rPr>
                        <a:t>because “there is no </a:t>
                      </a:r>
                    </a:p>
                    <a:p>
                      <a:pPr algn="ctr"/>
                      <a:r>
                        <a:rPr lang="en-ZA" sz="1200" b="0" baseline="0" dirty="0">
                          <a:ln>
                            <a:solidFill>
                              <a:schemeClr val="bg1"/>
                            </a:solidFill>
                          </a:ln>
                        </a:rPr>
                        <a:t>proper connection” </a:t>
                      </a:r>
                      <a:endParaRPr lang="en-ZA" sz="1200" b="0" dirty="0">
                        <a:ln>
                          <a:solidFill>
                            <a:schemeClr val="bg1"/>
                          </a:solidFill>
                        </a:ln>
                      </a:endParaRPr>
                    </a:p>
                    <a:p>
                      <a:pPr algn="l"/>
                      <a:endParaRPr lang="en-ZA" sz="1200" dirty="0">
                        <a:ln>
                          <a:solidFill>
                            <a:schemeClr val="bg1"/>
                          </a:solidFill>
                        </a:ln>
                      </a:endParaRPr>
                    </a:p>
                  </a:txBody>
                  <a:tcPr marL="83883" marR="83883" marT="31739" marB="31739">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b="0" dirty="0">
                          <a:ln>
                            <a:solidFill>
                              <a:schemeClr val="bg1"/>
                            </a:solidFill>
                          </a:ln>
                        </a:rPr>
                        <a:t>Q2:  will charge flow in light bulb?</a:t>
                      </a:r>
                    </a:p>
                    <a:p>
                      <a:endParaRPr lang="en-ZA" sz="1200" b="0" dirty="0">
                        <a:ln>
                          <a:solidFill>
                            <a:schemeClr val="bg1"/>
                          </a:solidFill>
                        </a:ln>
                      </a:endParaRPr>
                    </a:p>
                    <a:p>
                      <a:endParaRPr lang="en-ZA" sz="1200" b="0" dirty="0">
                        <a:ln>
                          <a:solidFill>
                            <a:schemeClr val="bg1"/>
                          </a:solidFill>
                        </a:ln>
                      </a:endParaRPr>
                    </a:p>
                    <a:p>
                      <a:pPr algn="ctr"/>
                      <a:r>
                        <a:rPr lang="en-ZA" sz="1200" b="0" dirty="0">
                          <a:ln>
                            <a:solidFill>
                              <a:schemeClr val="bg1"/>
                            </a:solidFill>
                          </a:ln>
                        </a:rPr>
                        <a:t>Did not answer</a:t>
                      </a:r>
                      <a:endParaRPr lang="en-ZA" sz="1200" b="0" dirty="0">
                        <a:ln>
                          <a:solidFill>
                            <a:schemeClr val="bg1"/>
                          </a:solidFill>
                        </a:ln>
                        <a:solidFill>
                          <a:schemeClr val="bg1"/>
                        </a:solidFill>
                      </a:endParaRPr>
                    </a:p>
                  </a:txBody>
                  <a:tcPr marL="83883" marR="83883" marT="31739" marB="31739">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b="0" dirty="0">
                          <a:ln>
                            <a:solidFill>
                              <a:schemeClr val="bg1"/>
                            </a:solidFill>
                          </a:ln>
                        </a:rPr>
                        <a:t>Q3:  will there be current in bulb?</a:t>
                      </a:r>
                    </a:p>
                    <a:p>
                      <a:endParaRPr lang="en-ZA" sz="1200" b="0" dirty="0">
                        <a:ln>
                          <a:solidFill>
                            <a:schemeClr val="bg1"/>
                          </a:solidFill>
                        </a:ln>
                      </a:endParaRPr>
                    </a:p>
                    <a:p>
                      <a:endParaRPr lang="en-ZA" sz="1200" b="0" dirty="0">
                        <a:ln>
                          <a:solidFill>
                            <a:schemeClr val="bg1"/>
                          </a:solidFill>
                        </a:ln>
                      </a:endParaRPr>
                    </a:p>
                    <a:p>
                      <a:pPr algn="ctr"/>
                      <a:r>
                        <a:rPr lang="en-ZA" sz="1200" b="0" dirty="0">
                          <a:ln>
                            <a:solidFill>
                              <a:schemeClr val="bg1"/>
                            </a:solidFill>
                          </a:ln>
                        </a:rPr>
                        <a:t>None of the bulbs will have </a:t>
                      </a:r>
                    </a:p>
                    <a:p>
                      <a:pPr algn="ctr"/>
                      <a:r>
                        <a:rPr lang="en-ZA" sz="1200" b="0" dirty="0">
                          <a:ln>
                            <a:solidFill>
                              <a:schemeClr val="bg1"/>
                            </a:solidFill>
                          </a:ln>
                        </a:rPr>
                        <a:t>current  because </a:t>
                      </a:r>
                    </a:p>
                    <a:p>
                      <a:pPr algn="ctr"/>
                      <a:r>
                        <a:rPr lang="en-ZA" sz="1200" b="0" dirty="0">
                          <a:ln>
                            <a:solidFill>
                              <a:schemeClr val="bg1"/>
                            </a:solidFill>
                          </a:ln>
                        </a:rPr>
                        <a:t>“circuit is not proper”</a:t>
                      </a:r>
                    </a:p>
                    <a:p>
                      <a:endParaRPr lang="en-ZA" sz="1200" b="0" dirty="0">
                        <a:ln>
                          <a:solidFill>
                            <a:schemeClr val="bg1"/>
                          </a:solidFill>
                        </a:ln>
                      </a:endParaRPr>
                    </a:p>
                    <a:p>
                      <a:r>
                        <a:rPr lang="en-ZA" sz="1200" b="0" dirty="0">
                          <a:ln>
                            <a:solidFill>
                              <a:schemeClr val="bg1"/>
                            </a:solidFill>
                          </a:ln>
                        </a:rPr>
                        <a:t>                                                       </a:t>
                      </a:r>
                      <a:endParaRPr lang="en-ZA" sz="1200" b="0" dirty="0">
                        <a:ln>
                          <a:solidFill>
                            <a:schemeClr val="bg1"/>
                          </a:solidFill>
                        </a:ln>
                        <a:solidFill>
                          <a:schemeClr val="bg1"/>
                        </a:solidFill>
                      </a:endParaRPr>
                    </a:p>
                  </a:txBody>
                  <a:tcPr marL="83883" marR="83883" marT="31739" marB="31739">
                    <a:lnL w="12700" cmpd="sng">
                      <a:noFill/>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652511">
                <a:tc>
                  <a:txBody>
                    <a:bodyPr/>
                    <a:lstStyle/>
                    <a:p>
                      <a:pPr algn="ctr"/>
                      <a:r>
                        <a:rPr lang="en-ZA" sz="1200" dirty="0">
                          <a:ln>
                            <a:solidFill>
                              <a:schemeClr val="bg1"/>
                            </a:solidFill>
                          </a:ln>
                        </a:rPr>
                        <a:t>Q4:  Will</a:t>
                      </a:r>
                      <a:r>
                        <a:rPr lang="en-ZA" sz="1200" baseline="0" dirty="0">
                          <a:ln>
                            <a:solidFill>
                              <a:schemeClr val="bg1"/>
                            </a:solidFill>
                          </a:ln>
                        </a:rPr>
                        <a:t> the heater heat up?</a:t>
                      </a:r>
                    </a:p>
                    <a:p>
                      <a:endParaRPr lang="en-ZA" sz="1200" baseline="0" dirty="0">
                        <a:ln>
                          <a:solidFill>
                            <a:schemeClr val="bg1"/>
                          </a:solidFill>
                        </a:ln>
                      </a:endParaRPr>
                    </a:p>
                    <a:p>
                      <a:pPr algn="ctr"/>
                      <a:r>
                        <a:rPr lang="en-ZA" sz="1200" baseline="0" dirty="0">
                          <a:ln>
                            <a:solidFill>
                              <a:schemeClr val="bg1"/>
                            </a:solidFill>
                          </a:ln>
                        </a:rPr>
                        <a:t>None of the heaters</a:t>
                      </a:r>
                    </a:p>
                    <a:p>
                      <a:pPr algn="ctr"/>
                      <a:r>
                        <a:rPr lang="en-ZA" sz="1200" baseline="0" dirty="0">
                          <a:ln>
                            <a:solidFill>
                              <a:schemeClr val="bg1"/>
                            </a:solidFill>
                          </a:ln>
                        </a:rPr>
                        <a:t> will heat up because</a:t>
                      </a:r>
                    </a:p>
                    <a:p>
                      <a:pPr algn="ctr"/>
                      <a:r>
                        <a:rPr lang="en-ZA" sz="1200" baseline="0" dirty="0">
                          <a:ln>
                            <a:solidFill>
                              <a:schemeClr val="bg1"/>
                            </a:solidFill>
                          </a:ln>
                        </a:rPr>
                        <a:t> “of improper connection”</a:t>
                      </a:r>
                    </a:p>
                    <a:p>
                      <a:r>
                        <a:rPr lang="en-ZA" sz="1200" baseline="0" dirty="0">
                          <a:ln>
                            <a:solidFill>
                              <a:schemeClr val="bg1"/>
                            </a:solidFill>
                          </a:ln>
                        </a:rPr>
                        <a:t>                                                      </a:t>
                      </a:r>
                      <a:endParaRPr lang="en-ZA" sz="1200" b="1"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dirty="0">
                          <a:ln>
                            <a:solidFill>
                              <a:schemeClr val="bg1"/>
                            </a:solidFill>
                          </a:ln>
                        </a:rPr>
                        <a:t>Q5:  will charge flow in heater?</a:t>
                      </a:r>
                    </a:p>
                    <a:p>
                      <a:endParaRPr lang="en-ZA" sz="1200" dirty="0">
                        <a:ln>
                          <a:solidFill>
                            <a:schemeClr val="bg1"/>
                          </a:solidFill>
                        </a:ln>
                      </a:endParaRPr>
                    </a:p>
                    <a:p>
                      <a:endParaRPr lang="en-ZA" sz="1200" dirty="0">
                        <a:ln>
                          <a:solidFill>
                            <a:schemeClr val="bg1"/>
                          </a:solidFill>
                        </a:ln>
                      </a:endParaRPr>
                    </a:p>
                    <a:p>
                      <a:pPr algn="ctr"/>
                      <a:r>
                        <a:rPr lang="en-ZA" sz="1200" baseline="0" dirty="0">
                          <a:ln>
                            <a:solidFill>
                              <a:schemeClr val="bg1"/>
                            </a:solidFill>
                          </a:ln>
                        </a:rPr>
                        <a:t>Charge will not flow in </a:t>
                      </a:r>
                    </a:p>
                    <a:p>
                      <a:pPr algn="ctr"/>
                      <a:r>
                        <a:rPr lang="en-ZA" sz="1200" baseline="0" dirty="0">
                          <a:ln>
                            <a:solidFill>
                              <a:schemeClr val="bg1"/>
                            </a:solidFill>
                          </a:ln>
                        </a:rPr>
                        <a:t>any of the heaters because</a:t>
                      </a:r>
                    </a:p>
                    <a:p>
                      <a:pPr algn="ctr"/>
                      <a:r>
                        <a:rPr lang="en-ZA" sz="1200" baseline="0" dirty="0">
                          <a:ln>
                            <a:solidFill>
                              <a:schemeClr val="bg1"/>
                            </a:solidFill>
                          </a:ln>
                        </a:rPr>
                        <a:t> “of improper connection”</a:t>
                      </a: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ZA" sz="1200" dirty="0">
                          <a:ln>
                            <a:solidFill>
                              <a:schemeClr val="bg1"/>
                            </a:solidFill>
                          </a:ln>
                        </a:rPr>
                        <a:t>Q6:  will there be current in                         heater?</a:t>
                      </a:r>
                    </a:p>
                    <a:p>
                      <a:endParaRPr lang="en-ZA" sz="1200" dirty="0">
                        <a:ln>
                          <a:solidFill>
                            <a:schemeClr val="bg1"/>
                          </a:solidFill>
                        </a:ln>
                      </a:endParaRPr>
                    </a:p>
                    <a:p>
                      <a:pPr algn="ctr"/>
                      <a:r>
                        <a:rPr lang="en-ZA" sz="1200" b="0" dirty="0">
                          <a:ln>
                            <a:solidFill>
                              <a:schemeClr val="bg1"/>
                            </a:solidFill>
                          </a:ln>
                        </a:rPr>
                        <a:t>None of the heaters will </a:t>
                      </a:r>
                    </a:p>
                    <a:p>
                      <a:pPr algn="ctr"/>
                      <a:r>
                        <a:rPr lang="en-ZA" sz="1200" b="0" dirty="0">
                          <a:ln>
                            <a:solidFill>
                              <a:schemeClr val="bg1"/>
                            </a:solidFill>
                          </a:ln>
                        </a:rPr>
                        <a:t>have current because  </a:t>
                      </a:r>
                    </a:p>
                    <a:p>
                      <a:pPr algn="ctr"/>
                      <a:r>
                        <a:rPr lang="en-ZA" sz="1200" b="0" dirty="0">
                          <a:ln>
                            <a:solidFill>
                              <a:schemeClr val="bg1"/>
                            </a:solidFill>
                          </a:ln>
                        </a:rPr>
                        <a:t>“of improper connection”</a:t>
                      </a:r>
                      <a:endParaRPr lang="en-ZA" sz="1200" dirty="0">
                        <a:ln>
                          <a:solidFill>
                            <a:schemeClr val="bg1"/>
                          </a:solidFill>
                        </a:ln>
                      </a:endParaRPr>
                    </a:p>
                    <a:p>
                      <a:r>
                        <a:rPr lang="en-ZA" sz="1200" dirty="0">
                          <a:ln>
                            <a:solidFill>
                              <a:schemeClr val="bg1"/>
                            </a:solidFill>
                          </a:ln>
                        </a:rPr>
                        <a:t>   </a:t>
                      </a:r>
                      <a:endParaRPr lang="en-ZA" sz="1200" b="1"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798321">
                <a:tc>
                  <a:txBody>
                    <a:bodyPr/>
                    <a:lstStyle/>
                    <a:p>
                      <a:endParaRPr lang="en-ZA" sz="1200" dirty="0">
                        <a:ln>
                          <a:solidFill>
                            <a:schemeClr val="bg1"/>
                          </a:solidFill>
                        </a:ln>
                      </a:endParaRPr>
                    </a:p>
                    <a:p>
                      <a:r>
                        <a:rPr lang="en-ZA" sz="1200" dirty="0">
                          <a:ln>
                            <a:solidFill>
                              <a:schemeClr val="bg1"/>
                            </a:solidFill>
                          </a:ln>
                        </a:rPr>
                        <a:t>Reasons od student # 114</a:t>
                      </a:r>
                    </a:p>
                    <a:p>
                      <a:endParaRPr lang="en-ZA" sz="1200" dirty="0">
                        <a:ln>
                          <a:solidFill>
                            <a:schemeClr val="bg1"/>
                          </a:solidFill>
                        </a:ln>
                      </a:endParaRPr>
                    </a:p>
                    <a:p>
                      <a:endParaRPr lang="en-ZA" sz="1200" dirty="0">
                        <a:ln>
                          <a:solidFill>
                            <a:schemeClr val="bg1"/>
                          </a:solidFill>
                        </a:ln>
                      </a:endParaRPr>
                    </a:p>
                    <a:p>
                      <a:pPr algn="ctr"/>
                      <a:r>
                        <a:rPr lang="en-ZA" sz="1200" b="1" dirty="0">
                          <a:ln>
                            <a:solidFill>
                              <a:schemeClr val="bg1"/>
                            </a:solidFill>
                          </a:ln>
                          <a:solidFill>
                            <a:srgbClr val="FF0000"/>
                          </a:solidFill>
                        </a:rPr>
                        <a:t>RED</a:t>
                      </a:r>
                      <a:r>
                        <a:rPr lang="en-ZA" sz="1200" dirty="0">
                          <a:ln>
                            <a:solidFill>
                              <a:schemeClr val="bg1"/>
                            </a:solidFill>
                          </a:ln>
                        </a:rPr>
                        <a:t> elements are</a:t>
                      </a:r>
                      <a:r>
                        <a:rPr lang="en-ZA" sz="1200" baseline="0" dirty="0">
                          <a:ln>
                            <a:solidFill>
                              <a:schemeClr val="bg1"/>
                            </a:solidFill>
                          </a:ln>
                        </a:rPr>
                        <a:t> activated and BLACK elements are inactivated</a:t>
                      </a:r>
                      <a:endParaRPr lang="en-ZA" sz="1200" b="1"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1200" dirty="0">
                          <a:ln>
                            <a:solidFill>
                              <a:schemeClr val="bg1"/>
                            </a:solidFill>
                          </a:ln>
                        </a:rPr>
                        <a:t>Q7:  will charge flow in resistor?</a:t>
                      </a:r>
                    </a:p>
                    <a:p>
                      <a:endParaRPr lang="en-ZA" sz="1200" dirty="0">
                        <a:ln>
                          <a:solidFill>
                            <a:schemeClr val="bg1"/>
                          </a:solidFill>
                        </a:ln>
                      </a:endParaRPr>
                    </a:p>
                    <a:p>
                      <a:pPr algn="ctr"/>
                      <a:r>
                        <a:rPr lang="en-ZA" sz="1200" dirty="0">
                          <a:ln>
                            <a:solidFill>
                              <a:schemeClr val="bg1"/>
                            </a:solidFill>
                          </a:ln>
                        </a:rPr>
                        <a:t>Charge</a:t>
                      </a:r>
                      <a:r>
                        <a:rPr lang="en-ZA" sz="1200" baseline="0" dirty="0">
                          <a:ln>
                            <a:solidFill>
                              <a:schemeClr val="bg1"/>
                            </a:solidFill>
                          </a:ln>
                        </a:rPr>
                        <a:t> will flow in both resistors </a:t>
                      </a:r>
                    </a:p>
                    <a:p>
                      <a:pPr algn="ctr"/>
                      <a:r>
                        <a:rPr lang="en-ZA" sz="1200" baseline="0" dirty="0">
                          <a:ln>
                            <a:solidFill>
                              <a:schemeClr val="bg1"/>
                            </a:solidFill>
                          </a:ln>
                        </a:rPr>
                        <a:t>because “resistor stores current”</a:t>
                      </a:r>
                      <a:endParaRPr lang="en-ZA" sz="1200" b="0" baseline="0"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ZA" sz="1200" dirty="0">
                          <a:ln>
                            <a:solidFill>
                              <a:schemeClr val="bg1"/>
                            </a:solidFill>
                          </a:ln>
                        </a:rPr>
                        <a:t>Q8:  will there be current in resistor?</a:t>
                      </a:r>
                    </a:p>
                    <a:p>
                      <a:endParaRPr lang="en-ZA" sz="1200" dirty="0">
                        <a:ln>
                          <a:solidFill>
                            <a:schemeClr val="bg1"/>
                          </a:solidFill>
                        </a:ln>
                      </a:endParaRPr>
                    </a:p>
                    <a:p>
                      <a:pPr algn="ctr"/>
                      <a:r>
                        <a:rPr lang="en-ZA" sz="1200" dirty="0">
                          <a:ln>
                            <a:solidFill>
                              <a:schemeClr val="bg1"/>
                            </a:solidFill>
                          </a:ln>
                        </a:rPr>
                        <a:t>There will be current in both </a:t>
                      </a:r>
                    </a:p>
                    <a:p>
                      <a:pPr algn="ctr"/>
                      <a:r>
                        <a:rPr lang="en-ZA" sz="1200" dirty="0">
                          <a:ln>
                            <a:solidFill>
                              <a:schemeClr val="bg1"/>
                            </a:solidFill>
                          </a:ln>
                        </a:rPr>
                        <a:t>resistors because</a:t>
                      </a:r>
                    </a:p>
                    <a:p>
                      <a:pPr algn="ctr"/>
                      <a:r>
                        <a:rPr lang="en-ZA" sz="1200" dirty="0">
                          <a:ln>
                            <a:solidFill>
                              <a:schemeClr val="bg1"/>
                            </a:solidFill>
                          </a:ln>
                        </a:rPr>
                        <a:t> “resistor stops current”</a:t>
                      </a:r>
                      <a:endParaRPr lang="en-ZA" sz="1200" b="0" dirty="0">
                        <a:ln>
                          <a:solidFill>
                            <a:schemeClr val="bg1"/>
                          </a:solidFill>
                        </a:ln>
                        <a:solidFill>
                          <a:schemeClr val="bg1"/>
                        </a:solidFill>
                      </a:endParaRPr>
                    </a:p>
                  </a:txBody>
                  <a:tcPr marL="83883" marR="83883" marT="31739" marB="31739">
                    <a:lnL w="12700" cmpd="sng">
                      <a:noFill/>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pic>
        <p:nvPicPr>
          <p:cNvPr id="632" name="Picture 6"/>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0182617" y="28368587"/>
            <a:ext cx="324639" cy="1375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5117487" y="25732048"/>
            <a:ext cx="1441395" cy="334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6"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8288421" y="25702141"/>
            <a:ext cx="1441395" cy="334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8" name="Picture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1135086" y="25694533"/>
            <a:ext cx="1441395" cy="334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9"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4215831" y="26689251"/>
            <a:ext cx="169995" cy="1235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0" name="Picture 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5254727" y="27282946"/>
            <a:ext cx="1428409" cy="46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1"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7314610" y="26689251"/>
            <a:ext cx="169995" cy="1235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2" name="Picture 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8384874" y="27269034"/>
            <a:ext cx="1428409" cy="46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3"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0234582" y="26689251"/>
            <a:ext cx="169995" cy="1235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4" name="Picture 4"/>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1273479" y="27249506"/>
            <a:ext cx="1428409" cy="468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5" name="Picture 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7210737" y="28384332"/>
            <a:ext cx="324639" cy="1375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6" name="Picture 7"/>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8242971" y="29336811"/>
            <a:ext cx="1486843" cy="39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7" name="Picture 8"/>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1089635" y="29336811"/>
            <a:ext cx="1486843" cy="39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81" name="Group 680"/>
          <p:cNvGrpSpPr/>
          <p:nvPr/>
        </p:nvGrpSpPr>
        <p:grpSpPr>
          <a:xfrm>
            <a:off x="14235700" y="24848751"/>
            <a:ext cx="176224" cy="1438726"/>
            <a:chOff x="663" y="0"/>
            <a:chExt cx="256194" cy="2557462"/>
          </a:xfrm>
        </p:grpSpPr>
        <p:grpSp>
          <p:nvGrpSpPr>
            <p:cNvPr id="682" name="Group 681"/>
            <p:cNvGrpSpPr>
              <a:grpSpLocks/>
            </p:cNvGrpSpPr>
            <p:nvPr/>
          </p:nvGrpSpPr>
          <p:grpSpPr bwMode="auto">
            <a:xfrm rot="16200000">
              <a:off x="-510830" y="1790700"/>
              <a:ext cx="1278255" cy="255270"/>
              <a:chOff x="4558" y="8594"/>
              <a:chExt cx="1934" cy="385"/>
            </a:xfrm>
          </p:grpSpPr>
          <p:grpSp>
            <p:nvGrpSpPr>
              <p:cNvPr id="689" name="Group 688"/>
              <p:cNvGrpSpPr>
                <a:grpSpLocks noChangeAspect="1"/>
              </p:cNvGrpSpPr>
              <p:nvPr/>
            </p:nvGrpSpPr>
            <p:grpSpPr bwMode="auto">
              <a:xfrm rot="5400000">
                <a:off x="5332" y="7820"/>
                <a:ext cx="385" cy="1934"/>
                <a:chOff x="2039" y="2686"/>
                <a:chExt cx="534" cy="1602"/>
              </a:xfrm>
            </p:grpSpPr>
            <p:sp>
              <p:nvSpPr>
                <p:cNvPr id="691" name="Rectangle 690" descr="Newsprint"/>
                <p:cNvSpPr>
                  <a:spLocks noChangeAspect="1" noChangeArrowheads="1"/>
                </p:cNvSpPr>
                <p:nvPr/>
              </p:nvSpPr>
              <p:spPr bwMode="auto">
                <a:xfrm>
                  <a:off x="2039" y="2831"/>
                  <a:ext cx="534" cy="1457"/>
                </a:xfrm>
                <a:prstGeom prst="rect">
                  <a:avLst/>
                </a:prstGeom>
                <a:solidFill>
                  <a:srgbClr val="FFC000"/>
                </a:solidFill>
                <a:ln w="25400" cap="flat" cmpd="sng" algn="ctr">
                  <a:solidFill>
                    <a:srgbClr val="F79646"/>
                  </a:solidFill>
                  <a:prstDash val="solid"/>
                  <a:headEnd/>
                  <a:tailEnd/>
                </a:ln>
                <a:effectLst/>
              </p:spPr>
              <p:txBody>
                <a:bodyPr rot="0" vert="vert270" wrap="square" lIns="0" tIns="0" rIns="0" bIns="0" anchor="t" anchorCtr="0">
                  <a:noAutofit/>
                </a:bodyPr>
                <a:lstStyle/>
                <a:p>
                  <a:pPr defTabSz="736732">
                    <a:lnSpc>
                      <a:spcPct val="115000"/>
                    </a:lnSpc>
                    <a:spcAft>
                      <a:spcPts val="806"/>
                    </a:spcAft>
                    <a:defRPr/>
                  </a:pPr>
                  <a:r>
                    <a:rPr lang="en-ZA" sz="1000" kern="0" dirty="0">
                      <a:solidFill>
                        <a:sysClr val="windowText" lastClr="000000"/>
                      </a:solidFill>
                      <a:latin typeface="Times New Roman"/>
                      <a:ea typeface="Calibri"/>
                      <a:cs typeface="Times New Roman"/>
                    </a:rPr>
                    <a:t>    Battery  +</a:t>
                  </a:r>
                  <a:endParaRPr lang="en-ZA" sz="900" kern="0" dirty="0">
                    <a:solidFill>
                      <a:sysClr val="windowText" lastClr="000000"/>
                    </a:solidFill>
                    <a:latin typeface="Calibri"/>
                    <a:ea typeface="Calibri"/>
                    <a:cs typeface="Times New Roman"/>
                  </a:endParaRPr>
                </a:p>
              </p:txBody>
            </p:sp>
            <p:sp>
              <p:nvSpPr>
                <p:cNvPr id="692" name="Rectangle 691"/>
                <p:cNvSpPr>
                  <a:spLocks noChangeAspect="1" noChangeArrowheads="1"/>
                </p:cNvSpPr>
                <p:nvPr/>
              </p:nvSpPr>
              <p:spPr bwMode="auto">
                <a:xfrm>
                  <a:off x="2233" y="2686"/>
                  <a:ext cx="143" cy="143"/>
                </a:xfrm>
                <a:prstGeom prst="rect">
                  <a:avLst/>
                </a:prstGeom>
                <a:solidFill>
                  <a:sysClr val="window" lastClr="FFFFFF">
                    <a:lumMod val="75000"/>
                  </a:sysClr>
                </a:solidFill>
                <a:ln w="9525">
                  <a:solidFill>
                    <a:srgbClr val="000000"/>
                  </a:solidFill>
                  <a:miter lim="800000"/>
                  <a:headEnd/>
                  <a:tailEnd/>
                </a:ln>
              </p:spPr>
              <p:txBody>
                <a:bodyPr rot="0" vert="horz" wrap="square" lIns="91440" tIns="45720" rIns="91440" bIns="45720" anchor="t" anchorCtr="0">
                  <a:noAutofit/>
                </a:bodyPr>
                <a:lstStyle/>
                <a:p>
                  <a:pPr defTabSz="736732">
                    <a:defRPr/>
                  </a:pPr>
                  <a:endParaRPr lang="en-ZA" sz="1500" kern="0">
                    <a:solidFill>
                      <a:sysClr val="windowText" lastClr="000000"/>
                    </a:solidFill>
                  </a:endParaRPr>
                </a:p>
              </p:txBody>
            </p:sp>
          </p:grpSp>
          <p:cxnSp>
            <p:nvCxnSpPr>
              <p:cNvPr id="690" name="AutoShape 142"/>
              <p:cNvCxnSpPr>
                <a:cxnSpLocks noChangeShapeType="1"/>
              </p:cNvCxnSpPr>
              <p:nvPr/>
            </p:nvCxnSpPr>
            <p:spPr bwMode="auto">
              <a:xfrm>
                <a:off x="4645" y="8787"/>
                <a:ext cx="161"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683" name="Straight Connector 682"/>
            <p:cNvCxnSpPr/>
            <p:nvPr/>
          </p:nvCxnSpPr>
          <p:spPr>
            <a:xfrm>
              <a:off x="136207" y="571500"/>
              <a:ext cx="0" cy="720000"/>
            </a:xfrm>
            <a:prstGeom prst="line">
              <a:avLst/>
            </a:prstGeom>
            <a:noFill/>
            <a:ln w="19050" cap="flat" cmpd="sng" algn="ctr">
              <a:solidFill>
                <a:sysClr val="windowText" lastClr="000000">
                  <a:shade val="95000"/>
                  <a:satMod val="105000"/>
                </a:sysClr>
              </a:solidFill>
              <a:prstDash val="solid"/>
            </a:ln>
            <a:effectLst/>
          </p:spPr>
        </p:cxnSp>
        <p:grpSp>
          <p:nvGrpSpPr>
            <p:cNvPr id="684" name="Group 683"/>
            <p:cNvGrpSpPr>
              <a:grpSpLocks/>
            </p:cNvGrpSpPr>
            <p:nvPr/>
          </p:nvGrpSpPr>
          <p:grpSpPr bwMode="auto">
            <a:xfrm>
              <a:off x="12382" y="0"/>
              <a:ext cx="244475" cy="595630"/>
              <a:chOff x="2924" y="2182"/>
              <a:chExt cx="445" cy="914"/>
            </a:xfrm>
          </p:grpSpPr>
          <p:sp>
            <p:nvSpPr>
              <p:cNvPr id="685" name="Oval 684"/>
              <p:cNvSpPr>
                <a:spLocks noChangeArrowheads="1"/>
              </p:cNvSpPr>
              <p:nvPr/>
            </p:nvSpPr>
            <p:spPr bwMode="auto">
              <a:xfrm>
                <a:off x="3067" y="2866"/>
                <a:ext cx="175" cy="230"/>
              </a:xfrm>
              <a:prstGeom prst="ellipse">
                <a:avLst/>
              </a:prstGeom>
              <a:solidFill>
                <a:srgbClr val="C4BC96"/>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686" name="AutoShape 127"/>
              <p:cNvSpPr>
                <a:spLocks noChangeArrowheads="1"/>
              </p:cNvSpPr>
              <p:nvPr/>
            </p:nvSpPr>
            <p:spPr bwMode="auto">
              <a:xfrm>
                <a:off x="3041" y="2657"/>
                <a:ext cx="230" cy="351"/>
              </a:xfrm>
              <a:prstGeom prst="can">
                <a:avLst>
                  <a:gd name="adj" fmla="val 38152"/>
                </a:avLst>
              </a:prstGeom>
              <a:solidFill>
                <a:srgbClr val="7F7F7F"/>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687" name="Oval 686"/>
              <p:cNvSpPr>
                <a:spLocks noChangeArrowheads="1"/>
              </p:cNvSpPr>
              <p:nvPr/>
            </p:nvSpPr>
            <p:spPr bwMode="auto">
              <a:xfrm>
                <a:off x="2924" y="2182"/>
                <a:ext cx="445" cy="53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688" name="Freeform 687"/>
              <p:cNvSpPr>
                <a:spLocks/>
              </p:cNvSpPr>
              <p:nvPr/>
            </p:nvSpPr>
            <p:spPr bwMode="auto">
              <a:xfrm>
                <a:off x="3041" y="2371"/>
                <a:ext cx="257" cy="495"/>
              </a:xfrm>
              <a:custGeom>
                <a:avLst/>
                <a:gdLst>
                  <a:gd name="T0" fmla="*/ 129 w 584"/>
                  <a:gd name="T1" fmla="*/ 623 h 655"/>
                  <a:gd name="T2" fmla="*/ 7 w 584"/>
                  <a:gd name="T3" fmla="*/ 66 h 655"/>
                  <a:gd name="T4" fmla="*/ 170 w 584"/>
                  <a:gd name="T5" fmla="*/ 229 h 655"/>
                  <a:gd name="T6" fmla="*/ 278 w 584"/>
                  <a:gd name="T7" fmla="*/ 72 h 655"/>
                  <a:gd name="T8" fmla="*/ 346 w 584"/>
                  <a:gd name="T9" fmla="*/ 243 h 655"/>
                  <a:gd name="T10" fmla="*/ 455 w 584"/>
                  <a:gd name="T11" fmla="*/ 121 h 655"/>
                  <a:gd name="T12" fmla="*/ 577 w 584"/>
                  <a:gd name="T13" fmla="*/ 80 h 655"/>
                  <a:gd name="T14" fmla="*/ 414 w 584"/>
                  <a:gd name="T15" fmla="*/ 474 h 655"/>
                  <a:gd name="T16" fmla="*/ 387 w 584"/>
                  <a:gd name="T17"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55">
                    <a:moveTo>
                      <a:pt x="129" y="623"/>
                    </a:moveTo>
                    <a:cubicBezTo>
                      <a:pt x="109" y="530"/>
                      <a:pt x="0" y="132"/>
                      <a:pt x="7" y="66"/>
                    </a:cubicBezTo>
                    <a:cubicBezTo>
                      <a:pt x="14" y="0"/>
                      <a:pt x="125" y="228"/>
                      <a:pt x="170" y="229"/>
                    </a:cubicBezTo>
                    <a:cubicBezTo>
                      <a:pt x="215" y="230"/>
                      <a:pt x="249" y="70"/>
                      <a:pt x="278" y="72"/>
                    </a:cubicBezTo>
                    <a:cubicBezTo>
                      <a:pt x="307" y="74"/>
                      <a:pt x="317" y="235"/>
                      <a:pt x="346" y="243"/>
                    </a:cubicBezTo>
                    <a:cubicBezTo>
                      <a:pt x="375" y="251"/>
                      <a:pt x="417" y="148"/>
                      <a:pt x="455" y="121"/>
                    </a:cubicBezTo>
                    <a:cubicBezTo>
                      <a:pt x="493" y="94"/>
                      <a:pt x="584" y="21"/>
                      <a:pt x="577" y="80"/>
                    </a:cubicBezTo>
                    <a:cubicBezTo>
                      <a:pt x="570" y="139"/>
                      <a:pt x="446" y="378"/>
                      <a:pt x="414" y="474"/>
                    </a:cubicBezTo>
                    <a:cubicBezTo>
                      <a:pt x="382" y="570"/>
                      <a:pt x="389" y="625"/>
                      <a:pt x="387" y="655"/>
                    </a:cubicBez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grpSp>
      </p:grpSp>
      <p:grpSp>
        <p:nvGrpSpPr>
          <p:cNvPr id="693" name="Group 692"/>
          <p:cNvGrpSpPr/>
          <p:nvPr/>
        </p:nvGrpSpPr>
        <p:grpSpPr>
          <a:xfrm>
            <a:off x="20445055" y="24819430"/>
            <a:ext cx="176224" cy="1438726"/>
            <a:chOff x="663" y="0"/>
            <a:chExt cx="256194" cy="2557462"/>
          </a:xfrm>
        </p:grpSpPr>
        <p:grpSp>
          <p:nvGrpSpPr>
            <p:cNvPr id="694" name="Group 693"/>
            <p:cNvGrpSpPr>
              <a:grpSpLocks/>
            </p:cNvGrpSpPr>
            <p:nvPr/>
          </p:nvGrpSpPr>
          <p:grpSpPr bwMode="auto">
            <a:xfrm rot="16200000">
              <a:off x="-510830" y="1790700"/>
              <a:ext cx="1278255" cy="255270"/>
              <a:chOff x="4558" y="8594"/>
              <a:chExt cx="1934" cy="385"/>
            </a:xfrm>
          </p:grpSpPr>
          <p:grpSp>
            <p:nvGrpSpPr>
              <p:cNvPr id="701" name="Group 700"/>
              <p:cNvGrpSpPr>
                <a:grpSpLocks noChangeAspect="1"/>
              </p:cNvGrpSpPr>
              <p:nvPr/>
            </p:nvGrpSpPr>
            <p:grpSpPr bwMode="auto">
              <a:xfrm rot="5400000">
                <a:off x="5332" y="7820"/>
                <a:ext cx="385" cy="1934"/>
                <a:chOff x="2039" y="2686"/>
                <a:chExt cx="534" cy="1602"/>
              </a:xfrm>
            </p:grpSpPr>
            <p:sp>
              <p:nvSpPr>
                <p:cNvPr id="703" name="Rectangle 702" descr="Newsprint"/>
                <p:cNvSpPr>
                  <a:spLocks noChangeAspect="1" noChangeArrowheads="1"/>
                </p:cNvSpPr>
                <p:nvPr/>
              </p:nvSpPr>
              <p:spPr bwMode="auto">
                <a:xfrm>
                  <a:off x="2039" y="2831"/>
                  <a:ext cx="534" cy="1457"/>
                </a:xfrm>
                <a:prstGeom prst="rect">
                  <a:avLst/>
                </a:prstGeom>
                <a:solidFill>
                  <a:srgbClr val="FFC000"/>
                </a:solidFill>
                <a:ln w="25400" cap="flat" cmpd="sng" algn="ctr">
                  <a:solidFill>
                    <a:srgbClr val="F79646"/>
                  </a:solidFill>
                  <a:prstDash val="solid"/>
                  <a:headEnd/>
                  <a:tailEnd/>
                </a:ln>
                <a:effectLst/>
              </p:spPr>
              <p:txBody>
                <a:bodyPr rot="0" vert="vert270" wrap="square" lIns="0" tIns="0" rIns="0" bIns="0" anchor="t" anchorCtr="0">
                  <a:noAutofit/>
                </a:bodyPr>
                <a:lstStyle/>
                <a:p>
                  <a:pPr defTabSz="736732">
                    <a:lnSpc>
                      <a:spcPct val="115000"/>
                    </a:lnSpc>
                    <a:spcAft>
                      <a:spcPts val="806"/>
                    </a:spcAft>
                    <a:defRPr/>
                  </a:pPr>
                  <a:r>
                    <a:rPr lang="en-ZA" sz="1000" kern="0" dirty="0">
                      <a:solidFill>
                        <a:sysClr val="windowText" lastClr="000000"/>
                      </a:solidFill>
                      <a:latin typeface="Times New Roman"/>
                      <a:ea typeface="Calibri"/>
                      <a:cs typeface="Times New Roman"/>
                    </a:rPr>
                    <a:t>   Battery   +</a:t>
                  </a:r>
                  <a:endParaRPr lang="en-ZA" sz="900" kern="0" dirty="0">
                    <a:solidFill>
                      <a:sysClr val="windowText" lastClr="000000"/>
                    </a:solidFill>
                    <a:latin typeface="Calibri"/>
                    <a:ea typeface="Calibri"/>
                    <a:cs typeface="Times New Roman"/>
                  </a:endParaRPr>
                </a:p>
              </p:txBody>
            </p:sp>
            <p:sp>
              <p:nvSpPr>
                <p:cNvPr id="704" name="Rectangle 703"/>
                <p:cNvSpPr>
                  <a:spLocks noChangeAspect="1" noChangeArrowheads="1"/>
                </p:cNvSpPr>
                <p:nvPr/>
              </p:nvSpPr>
              <p:spPr bwMode="auto">
                <a:xfrm>
                  <a:off x="2233" y="2686"/>
                  <a:ext cx="143" cy="143"/>
                </a:xfrm>
                <a:prstGeom prst="rect">
                  <a:avLst/>
                </a:prstGeom>
                <a:solidFill>
                  <a:sysClr val="window" lastClr="FFFFFF">
                    <a:lumMod val="75000"/>
                  </a:sysClr>
                </a:solidFill>
                <a:ln w="9525">
                  <a:solidFill>
                    <a:srgbClr val="000000"/>
                  </a:solidFill>
                  <a:miter lim="800000"/>
                  <a:headEnd/>
                  <a:tailEnd/>
                </a:ln>
              </p:spPr>
              <p:txBody>
                <a:bodyPr rot="0" vert="horz" wrap="square" lIns="91440" tIns="45720" rIns="91440" bIns="45720" anchor="t" anchorCtr="0">
                  <a:noAutofit/>
                </a:bodyPr>
                <a:lstStyle/>
                <a:p>
                  <a:pPr defTabSz="736732">
                    <a:defRPr/>
                  </a:pPr>
                  <a:endParaRPr lang="en-ZA" sz="1500" kern="0">
                    <a:solidFill>
                      <a:sysClr val="windowText" lastClr="000000"/>
                    </a:solidFill>
                  </a:endParaRPr>
                </a:p>
              </p:txBody>
            </p:sp>
          </p:grpSp>
          <p:cxnSp>
            <p:nvCxnSpPr>
              <p:cNvPr id="702" name="AutoShape 142"/>
              <p:cNvCxnSpPr>
                <a:cxnSpLocks noChangeShapeType="1"/>
              </p:cNvCxnSpPr>
              <p:nvPr/>
            </p:nvCxnSpPr>
            <p:spPr bwMode="auto">
              <a:xfrm>
                <a:off x="4645" y="8787"/>
                <a:ext cx="161"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695" name="Straight Connector 694"/>
            <p:cNvCxnSpPr/>
            <p:nvPr/>
          </p:nvCxnSpPr>
          <p:spPr>
            <a:xfrm>
              <a:off x="136207" y="571500"/>
              <a:ext cx="0" cy="720000"/>
            </a:xfrm>
            <a:prstGeom prst="line">
              <a:avLst/>
            </a:prstGeom>
            <a:noFill/>
            <a:ln w="19050" cap="flat" cmpd="sng" algn="ctr">
              <a:solidFill>
                <a:sysClr val="windowText" lastClr="000000">
                  <a:shade val="95000"/>
                  <a:satMod val="105000"/>
                </a:sysClr>
              </a:solidFill>
              <a:prstDash val="solid"/>
            </a:ln>
            <a:effectLst/>
          </p:spPr>
        </p:cxnSp>
        <p:grpSp>
          <p:nvGrpSpPr>
            <p:cNvPr id="696" name="Group 695"/>
            <p:cNvGrpSpPr>
              <a:grpSpLocks/>
            </p:cNvGrpSpPr>
            <p:nvPr/>
          </p:nvGrpSpPr>
          <p:grpSpPr bwMode="auto">
            <a:xfrm>
              <a:off x="12382" y="0"/>
              <a:ext cx="244475" cy="595630"/>
              <a:chOff x="2924" y="2182"/>
              <a:chExt cx="445" cy="914"/>
            </a:xfrm>
          </p:grpSpPr>
          <p:sp>
            <p:nvSpPr>
              <p:cNvPr id="697" name="Oval 696"/>
              <p:cNvSpPr>
                <a:spLocks noChangeArrowheads="1"/>
              </p:cNvSpPr>
              <p:nvPr/>
            </p:nvSpPr>
            <p:spPr bwMode="auto">
              <a:xfrm>
                <a:off x="3067" y="2866"/>
                <a:ext cx="175" cy="230"/>
              </a:xfrm>
              <a:prstGeom prst="ellipse">
                <a:avLst/>
              </a:prstGeom>
              <a:solidFill>
                <a:srgbClr val="C4BC96"/>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698" name="AutoShape 127"/>
              <p:cNvSpPr>
                <a:spLocks noChangeArrowheads="1"/>
              </p:cNvSpPr>
              <p:nvPr/>
            </p:nvSpPr>
            <p:spPr bwMode="auto">
              <a:xfrm>
                <a:off x="3041" y="2657"/>
                <a:ext cx="230" cy="351"/>
              </a:xfrm>
              <a:prstGeom prst="can">
                <a:avLst>
                  <a:gd name="adj" fmla="val 38152"/>
                </a:avLst>
              </a:prstGeom>
              <a:solidFill>
                <a:srgbClr val="7F7F7F"/>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699" name="Oval 698"/>
              <p:cNvSpPr>
                <a:spLocks noChangeArrowheads="1"/>
              </p:cNvSpPr>
              <p:nvPr/>
            </p:nvSpPr>
            <p:spPr bwMode="auto">
              <a:xfrm>
                <a:off x="2924" y="2182"/>
                <a:ext cx="445" cy="53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700" name="Freeform 699"/>
              <p:cNvSpPr>
                <a:spLocks/>
              </p:cNvSpPr>
              <p:nvPr/>
            </p:nvSpPr>
            <p:spPr bwMode="auto">
              <a:xfrm>
                <a:off x="3041" y="2371"/>
                <a:ext cx="257" cy="495"/>
              </a:xfrm>
              <a:custGeom>
                <a:avLst/>
                <a:gdLst>
                  <a:gd name="T0" fmla="*/ 129 w 584"/>
                  <a:gd name="T1" fmla="*/ 623 h 655"/>
                  <a:gd name="T2" fmla="*/ 7 w 584"/>
                  <a:gd name="T3" fmla="*/ 66 h 655"/>
                  <a:gd name="T4" fmla="*/ 170 w 584"/>
                  <a:gd name="T5" fmla="*/ 229 h 655"/>
                  <a:gd name="T6" fmla="*/ 278 w 584"/>
                  <a:gd name="T7" fmla="*/ 72 h 655"/>
                  <a:gd name="T8" fmla="*/ 346 w 584"/>
                  <a:gd name="T9" fmla="*/ 243 h 655"/>
                  <a:gd name="T10" fmla="*/ 455 w 584"/>
                  <a:gd name="T11" fmla="*/ 121 h 655"/>
                  <a:gd name="T12" fmla="*/ 577 w 584"/>
                  <a:gd name="T13" fmla="*/ 80 h 655"/>
                  <a:gd name="T14" fmla="*/ 414 w 584"/>
                  <a:gd name="T15" fmla="*/ 474 h 655"/>
                  <a:gd name="T16" fmla="*/ 387 w 584"/>
                  <a:gd name="T17"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55">
                    <a:moveTo>
                      <a:pt x="129" y="623"/>
                    </a:moveTo>
                    <a:cubicBezTo>
                      <a:pt x="109" y="530"/>
                      <a:pt x="0" y="132"/>
                      <a:pt x="7" y="66"/>
                    </a:cubicBezTo>
                    <a:cubicBezTo>
                      <a:pt x="14" y="0"/>
                      <a:pt x="125" y="228"/>
                      <a:pt x="170" y="229"/>
                    </a:cubicBezTo>
                    <a:cubicBezTo>
                      <a:pt x="215" y="230"/>
                      <a:pt x="249" y="70"/>
                      <a:pt x="278" y="72"/>
                    </a:cubicBezTo>
                    <a:cubicBezTo>
                      <a:pt x="307" y="74"/>
                      <a:pt x="317" y="235"/>
                      <a:pt x="346" y="243"/>
                    </a:cubicBezTo>
                    <a:cubicBezTo>
                      <a:pt x="375" y="251"/>
                      <a:pt x="417" y="148"/>
                      <a:pt x="455" y="121"/>
                    </a:cubicBezTo>
                    <a:cubicBezTo>
                      <a:pt x="493" y="94"/>
                      <a:pt x="584" y="21"/>
                      <a:pt x="577" y="80"/>
                    </a:cubicBezTo>
                    <a:cubicBezTo>
                      <a:pt x="570" y="139"/>
                      <a:pt x="446" y="378"/>
                      <a:pt x="414" y="474"/>
                    </a:cubicBezTo>
                    <a:cubicBezTo>
                      <a:pt x="382" y="570"/>
                      <a:pt x="389" y="625"/>
                      <a:pt x="387" y="655"/>
                    </a:cubicBez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grpSp>
      </p:grpSp>
      <p:grpSp>
        <p:nvGrpSpPr>
          <p:cNvPr id="705" name="Group 704"/>
          <p:cNvGrpSpPr/>
          <p:nvPr/>
        </p:nvGrpSpPr>
        <p:grpSpPr>
          <a:xfrm>
            <a:off x="17604605" y="24830360"/>
            <a:ext cx="176224" cy="1438726"/>
            <a:chOff x="663" y="0"/>
            <a:chExt cx="256194" cy="2557462"/>
          </a:xfrm>
        </p:grpSpPr>
        <p:grpSp>
          <p:nvGrpSpPr>
            <p:cNvPr id="706" name="Group 705"/>
            <p:cNvGrpSpPr>
              <a:grpSpLocks/>
            </p:cNvGrpSpPr>
            <p:nvPr/>
          </p:nvGrpSpPr>
          <p:grpSpPr bwMode="auto">
            <a:xfrm rot="16200000">
              <a:off x="-510830" y="1790700"/>
              <a:ext cx="1278255" cy="255270"/>
              <a:chOff x="4558" y="8594"/>
              <a:chExt cx="1934" cy="385"/>
            </a:xfrm>
          </p:grpSpPr>
          <p:grpSp>
            <p:nvGrpSpPr>
              <p:cNvPr id="713" name="Group 712"/>
              <p:cNvGrpSpPr>
                <a:grpSpLocks noChangeAspect="1"/>
              </p:cNvGrpSpPr>
              <p:nvPr/>
            </p:nvGrpSpPr>
            <p:grpSpPr bwMode="auto">
              <a:xfrm rot="5400000">
                <a:off x="5332" y="7820"/>
                <a:ext cx="385" cy="1934"/>
                <a:chOff x="2039" y="2686"/>
                <a:chExt cx="534" cy="1602"/>
              </a:xfrm>
            </p:grpSpPr>
            <p:sp>
              <p:nvSpPr>
                <p:cNvPr id="715" name="Rectangle 714" descr="Newsprint"/>
                <p:cNvSpPr>
                  <a:spLocks noChangeAspect="1" noChangeArrowheads="1"/>
                </p:cNvSpPr>
                <p:nvPr/>
              </p:nvSpPr>
              <p:spPr bwMode="auto">
                <a:xfrm>
                  <a:off x="2039" y="2831"/>
                  <a:ext cx="534" cy="1457"/>
                </a:xfrm>
                <a:prstGeom prst="rect">
                  <a:avLst/>
                </a:prstGeom>
                <a:solidFill>
                  <a:srgbClr val="FFC000"/>
                </a:solidFill>
                <a:ln w="25400" cap="flat" cmpd="sng" algn="ctr">
                  <a:solidFill>
                    <a:srgbClr val="F79646"/>
                  </a:solidFill>
                  <a:prstDash val="solid"/>
                  <a:headEnd/>
                  <a:tailEnd/>
                </a:ln>
                <a:effectLst/>
              </p:spPr>
              <p:txBody>
                <a:bodyPr rot="0" vert="vert270" wrap="square" lIns="0" tIns="0" rIns="0" bIns="0" anchor="t" anchorCtr="0">
                  <a:noAutofit/>
                </a:bodyPr>
                <a:lstStyle/>
                <a:p>
                  <a:pPr defTabSz="736732">
                    <a:lnSpc>
                      <a:spcPct val="115000"/>
                    </a:lnSpc>
                    <a:spcAft>
                      <a:spcPts val="806"/>
                    </a:spcAft>
                    <a:defRPr/>
                  </a:pPr>
                  <a:r>
                    <a:rPr lang="en-ZA" sz="1000" kern="0" dirty="0">
                      <a:solidFill>
                        <a:sysClr val="windowText" lastClr="000000"/>
                      </a:solidFill>
                      <a:latin typeface="Times New Roman"/>
                      <a:ea typeface="Calibri"/>
                      <a:cs typeface="Times New Roman"/>
                    </a:rPr>
                    <a:t>   Battery   +</a:t>
                  </a:r>
                  <a:endParaRPr lang="en-ZA" sz="900" kern="0" dirty="0">
                    <a:solidFill>
                      <a:sysClr val="windowText" lastClr="000000"/>
                    </a:solidFill>
                    <a:latin typeface="Calibri"/>
                    <a:ea typeface="Calibri"/>
                    <a:cs typeface="Times New Roman"/>
                  </a:endParaRPr>
                </a:p>
              </p:txBody>
            </p:sp>
            <p:sp>
              <p:nvSpPr>
                <p:cNvPr id="716" name="Rectangle 715"/>
                <p:cNvSpPr>
                  <a:spLocks noChangeAspect="1" noChangeArrowheads="1"/>
                </p:cNvSpPr>
                <p:nvPr/>
              </p:nvSpPr>
              <p:spPr bwMode="auto">
                <a:xfrm>
                  <a:off x="2233" y="2686"/>
                  <a:ext cx="143" cy="143"/>
                </a:xfrm>
                <a:prstGeom prst="rect">
                  <a:avLst/>
                </a:prstGeom>
                <a:solidFill>
                  <a:sysClr val="window" lastClr="FFFFFF">
                    <a:lumMod val="75000"/>
                  </a:sysClr>
                </a:solidFill>
                <a:ln w="9525">
                  <a:solidFill>
                    <a:srgbClr val="000000"/>
                  </a:solidFill>
                  <a:miter lim="800000"/>
                  <a:headEnd/>
                  <a:tailEnd/>
                </a:ln>
              </p:spPr>
              <p:txBody>
                <a:bodyPr rot="0" vert="horz" wrap="square" lIns="91440" tIns="45720" rIns="91440" bIns="45720" anchor="t" anchorCtr="0">
                  <a:noAutofit/>
                </a:bodyPr>
                <a:lstStyle/>
                <a:p>
                  <a:pPr defTabSz="736732">
                    <a:defRPr/>
                  </a:pPr>
                  <a:endParaRPr lang="en-ZA" sz="1500" kern="0">
                    <a:solidFill>
                      <a:sysClr val="windowText" lastClr="000000"/>
                    </a:solidFill>
                  </a:endParaRPr>
                </a:p>
              </p:txBody>
            </p:sp>
          </p:grpSp>
          <p:cxnSp>
            <p:nvCxnSpPr>
              <p:cNvPr id="714" name="AutoShape 142"/>
              <p:cNvCxnSpPr>
                <a:cxnSpLocks noChangeShapeType="1"/>
              </p:cNvCxnSpPr>
              <p:nvPr/>
            </p:nvCxnSpPr>
            <p:spPr bwMode="auto">
              <a:xfrm>
                <a:off x="4645" y="8787"/>
                <a:ext cx="161"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grpSp>
        <p:cxnSp>
          <p:nvCxnSpPr>
            <p:cNvPr id="707" name="Straight Connector 706"/>
            <p:cNvCxnSpPr/>
            <p:nvPr/>
          </p:nvCxnSpPr>
          <p:spPr>
            <a:xfrm>
              <a:off x="136207" y="571500"/>
              <a:ext cx="0" cy="720000"/>
            </a:xfrm>
            <a:prstGeom prst="line">
              <a:avLst/>
            </a:prstGeom>
            <a:noFill/>
            <a:ln w="19050" cap="flat" cmpd="sng" algn="ctr">
              <a:solidFill>
                <a:sysClr val="windowText" lastClr="000000">
                  <a:shade val="95000"/>
                  <a:satMod val="105000"/>
                </a:sysClr>
              </a:solidFill>
              <a:prstDash val="solid"/>
            </a:ln>
            <a:effectLst/>
          </p:spPr>
        </p:cxnSp>
        <p:grpSp>
          <p:nvGrpSpPr>
            <p:cNvPr id="708" name="Group 707"/>
            <p:cNvGrpSpPr>
              <a:grpSpLocks/>
            </p:cNvGrpSpPr>
            <p:nvPr/>
          </p:nvGrpSpPr>
          <p:grpSpPr bwMode="auto">
            <a:xfrm>
              <a:off x="12382" y="0"/>
              <a:ext cx="244475" cy="595630"/>
              <a:chOff x="2924" y="2182"/>
              <a:chExt cx="445" cy="914"/>
            </a:xfrm>
          </p:grpSpPr>
          <p:sp>
            <p:nvSpPr>
              <p:cNvPr id="709" name="Oval 708"/>
              <p:cNvSpPr>
                <a:spLocks noChangeArrowheads="1"/>
              </p:cNvSpPr>
              <p:nvPr/>
            </p:nvSpPr>
            <p:spPr bwMode="auto">
              <a:xfrm>
                <a:off x="3067" y="2866"/>
                <a:ext cx="175" cy="230"/>
              </a:xfrm>
              <a:prstGeom prst="ellipse">
                <a:avLst/>
              </a:prstGeom>
              <a:solidFill>
                <a:srgbClr val="C4BC96"/>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710" name="AutoShape 127"/>
              <p:cNvSpPr>
                <a:spLocks noChangeArrowheads="1"/>
              </p:cNvSpPr>
              <p:nvPr/>
            </p:nvSpPr>
            <p:spPr bwMode="auto">
              <a:xfrm>
                <a:off x="3041" y="2657"/>
                <a:ext cx="230" cy="351"/>
              </a:xfrm>
              <a:prstGeom prst="can">
                <a:avLst>
                  <a:gd name="adj" fmla="val 38152"/>
                </a:avLst>
              </a:prstGeom>
              <a:solidFill>
                <a:srgbClr val="7F7F7F"/>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711" name="Oval 710"/>
              <p:cNvSpPr>
                <a:spLocks noChangeArrowheads="1"/>
              </p:cNvSpPr>
              <p:nvPr/>
            </p:nvSpPr>
            <p:spPr bwMode="auto">
              <a:xfrm>
                <a:off x="2924" y="2182"/>
                <a:ext cx="445" cy="535"/>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sp>
            <p:nvSpPr>
              <p:cNvPr id="712" name="Freeform 711"/>
              <p:cNvSpPr>
                <a:spLocks/>
              </p:cNvSpPr>
              <p:nvPr/>
            </p:nvSpPr>
            <p:spPr bwMode="auto">
              <a:xfrm>
                <a:off x="3041" y="2371"/>
                <a:ext cx="257" cy="495"/>
              </a:xfrm>
              <a:custGeom>
                <a:avLst/>
                <a:gdLst>
                  <a:gd name="T0" fmla="*/ 129 w 584"/>
                  <a:gd name="T1" fmla="*/ 623 h 655"/>
                  <a:gd name="T2" fmla="*/ 7 w 584"/>
                  <a:gd name="T3" fmla="*/ 66 h 655"/>
                  <a:gd name="T4" fmla="*/ 170 w 584"/>
                  <a:gd name="T5" fmla="*/ 229 h 655"/>
                  <a:gd name="T6" fmla="*/ 278 w 584"/>
                  <a:gd name="T7" fmla="*/ 72 h 655"/>
                  <a:gd name="T8" fmla="*/ 346 w 584"/>
                  <a:gd name="T9" fmla="*/ 243 h 655"/>
                  <a:gd name="T10" fmla="*/ 455 w 584"/>
                  <a:gd name="T11" fmla="*/ 121 h 655"/>
                  <a:gd name="T12" fmla="*/ 577 w 584"/>
                  <a:gd name="T13" fmla="*/ 80 h 655"/>
                  <a:gd name="T14" fmla="*/ 414 w 584"/>
                  <a:gd name="T15" fmla="*/ 474 h 655"/>
                  <a:gd name="T16" fmla="*/ 387 w 584"/>
                  <a:gd name="T17"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4" h="655">
                    <a:moveTo>
                      <a:pt x="129" y="623"/>
                    </a:moveTo>
                    <a:cubicBezTo>
                      <a:pt x="109" y="530"/>
                      <a:pt x="0" y="132"/>
                      <a:pt x="7" y="66"/>
                    </a:cubicBezTo>
                    <a:cubicBezTo>
                      <a:pt x="14" y="0"/>
                      <a:pt x="125" y="228"/>
                      <a:pt x="170" y="229"/>
                    </a:cubicBezTo>
                    <a:cubicBezTo>
                      <a:pt x="215" y="230"/>
                      <a:pt x="249" y="70"/>
                      <a:pt x="278" y="72"/>
                    </a:cubicBezTo>
                    <a:cubicBezTo>
                      <a:pt x="307" y="74"/>
                      <a:pt x="317" y="235"/>
                      <a:pt x="346" y="243"/>
                    </a:cubicBezTo>
                    <a:cubicBezTo>
                      <a:pt x="375" y="251"/>
                      <a:pt x="417" y="148"/>
                      <a:pt x="455" y="121"/>
                    </a:cubicBezTo>
                    <a:cubicBezTo>
                      <a:pt x="493" y="94"/>
                      <a:pt x="584" y="21"/>
                      <a:pt x="577" y="80"/>
                    </a:cubicBezTo>
                    <a:cubicBezTo>
                      <a:pt x="570" y="139"/>
                      <a:pt x="446" y="378"/>
                      <a:pt x="414" y="474"/>
                    </a:cubicBezTo>
                    <a:cubicBezTo>
                      <a:pt x="382" y="570"/>
                      <a:pt x="389" y="625"/>
                      <a:pt x="387" y="655"/>
                    </a:cubicBez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pPr defTabSz="736732">
                  <a:defRPr/>
                </a:pPr>
                <a:endParaRPr lang="en-ZA" sz="1500" kern="0">
                  <a:solidFill>
                    <a:sysClr val="windowText" lastClr="000000"/>
                  </a:solidFill>
                </a:endParaRPr>
              </a:p>
            </p:txBody>
          </p:sp>
        </p:grpSp>
      </p:grpSp>
      <p:sp>
        <p:nvSpPr>
          <p:cNvPr id="21" name="TextBox 20"/>
          <p:cNvSpPr txBox="1"/>
          <p:nvPr/>
        </p:nvSpPr>
        <p:spPr>
          <a:xfrm>
            <a:off x="23665391" y="19019769"/>
            <a:ext cx="1933889" cy="10713768"/>
          </a:xfrm>
          <a:prstGeom prst="rect">
            <a:avLst/>
          </a:prstGeom>
          <a:noFill/>
        </p:spPr>
        <p:txBody>
          <a:bodyPr vert="vert" wrap="square" lIns="73673" tIns="36837" rIns="73673" bIns="36837" rtlCol="0">
            <a:spAutoFit/>
          </a:bodyPr>
          <a:lstStyle/>
          <a:p>
            <a:pPr algn="ctr"/>
            <a:r>
              <a:rPr lang="en-ZA" sz="5800" b="1" dirty="0"/>
              <a:t>Examples of written explanation </a:t>
            </a:r>
          </a:p>
        </p:txBody>
      </p:sp>
      <p:sp>
        <p:nvSpPr>
          <p:cNvPr id="5" name="TextBox 4"/>
          <p:cNvSpPr txBox="1"/>
          <p:nvPr/>
        </p:nvSpPr>
        <p:spPr>
          <a:xfrm>
            <a:off x="26918638" y="3672459"/>
            <a:ext cx="12351281" cy="1136223"/>
          </a:xfrm>
          <a:prstGeom prst="rect">
            <a:avLst/>
          </a:prstGeom>
          <a:noFill/>
        </p:spPr>
        <p:txBody>
          <a:bodyPr wrap="square" lIns="73673" tIns="36837" rIns="73673" bIns="36837" rtlCol="0">
            <a:spAutoFit/>
          </a:bodyPr>
          <a:lstStyle/>
          <a:p>
            <a:r>
              <a:rPr lang="en-ZA" sz="2300" dirty="0">
                <a:solidFill>
                  <a:schemeClr val="bg1"/>
                </a:solidFill>
              </a:rPr>
              <a:t>Students were grouped according to the number of reasons they used in 8 answers. 12 students used only one reason in all 8 answers , represented by </a:t>
            </a:r>
            <a:r>
              <a:rPr lang="en-ZA" sz="2300" b="1" dirty="0">
                <a:solidFill>
                  <a:srgbClr val="FF0000"/>
                </a:solidFill>
              </a:rPr>
              <a:t>RED</a:t>
            </a:r>
            <a:r>
              <a:rPr lang="en-ZA" sz="2300" dirty="0">
                <a:solidFill>
                  <a:schemeClr val="bg1"/>
                </a:solidFill>
              </a:rPr>
              <a:t> bar. Others used more than one reason to explain different context.</a:t>
            </a:r>
          </a:p>
        </p:txBody>
      </p:sp>
      <p:sp>
        <p:nvSpPr>
          <p:cNvPr id="7" name="TextBox 6"/>
          <p:cNvSpPr txBox="1"/>
          <p:nvPr/>
        </p:nvSpPr>
        <p:spPr>
          <a:xfrm>
            <a:off x="26982824" y="9649123"/>
            <a:ext cx="12340800" cy="520669"/>
          </a:xfrm>
          <a:prstGeom prst="rect">
            <a:avLst/>
          </a:prstGeom>
          <a:solidFill>
            <a:schemeClr val="accent1">
              <a:lumMod val="50000"/>
            </a:schemeClr>
          </a:solidFill>
        </p:spPr>
        <p:txBody>
          <a:bodyPr wrap="square" lIns="73673" tIns="36837" rIns="73673" bIns="36837" rtlCol="0">
            <a:spAutoFit/>
          </a:bodyPr>
          <a:lstStyle/>
          <a:p>
            <a:pPr algn="ctr" eaLnBrk="0" hangingPunct="0">
              <a:spcBef>
                <a:spcPct val="50000"/>
              </a:spcBef>
            </a:pPr>
            <a:r>
              <a:rPr lang="en-US" sz="2900" b="1" dirty="0">
                <a:solidFill>
                  <a:srgbClr val="F8F8F8"/>
                </a:solidFill>
              </a:rPr>
              <a:t>Foothold  experiences and sense making  from  interviews</a:t>
            </a:r>
          </a:p>
        </p:txBody>
      </p:sp>
      <p:sp>
        <p:nvSpPr>
          <p:cNvPr id="357" name="TextBox 356"/>
          <p:cNvSpPr txBox="1"/>
          <p:nvPr/>
        </p:nvSpPr>
        <p:spPr>
          <a:xfrm>
            <a:off x="26982695" y="16371435"/>
            <a:ext cx="11892254" cy="1290111"/>
          </a:xfrm>
          <a:prstGeom prst="rect">
            <a:avLst/>
          </a:prstGeom>
          <a:noFill/>
        </p:spPr>
        <p:txBody>
          <a:bodyPr wrap="square" lIns="73673" tIns="36837" rIns="73673" bIns="36837" rtlCol="0">
            <a:spAutoFit/>
          </a:bodyPr>
          <a:lstStyle/>
          <a:p>
            <a:endParaRPr lang="en-ZA" dirty="0"/>
          </a:p>
        </p:txBody>
      </p:sp>
      <p:sp>
        <p:nvSpPr>
          <p:cNvPr id="35" name="TextBox 34"/>
          <p:cNvSpPr txBox="1"/>
          <p:nvPr/>
        </p:nvSpPr>
        <p:spPr>
          <a:xfrm>
            <a:off x="27169816" y="16201851"/>
            <a:ext cx="11935000" cy="520669"/>
          </a:xfrm>
          <a:prstGeom prst="rect">
            <a:avLst/>
          </a:prstGeom>
          <a:solidFill>
            <a:schemeClr val="tx2">
              <a:lumMod val="10000"/>
            </a:schemeClr>
          </a:solidFill>
          <a:ln>
            <a:solidFill>
              <a:schemeClr val="tx1"/>
            </a:solidFill>
          </a:ln>
        </p:spPr>
        <p:txBody>
          <a:bodyPr wrap="square" lIns="73673" tIns="36837" rIns="73673" bIns="36837" rtlCol="0">
            <a:spAutoFit/>
          </a:bodyPr>
          <a:lstStyle/>
          <a:p>
            <a:pPr algn="ctr">
              <a:spcAft>
                <a:spcPts val="1200"/>
              </a:spcAft>
            </a:pPr>
            <a:r>
              <a:rPr lang="en-ZA" sz="2900" b="1" dirty="0"/>
              <a:t>Simplified Cognitive Model</a:t>
            </a:r>
          </a:p>
        </p:txBody>
      </p:sp>
      <p:grpSp>
        <p:nvGrpSpPr>
          <p:cNvPr id="47" name="Group 46"/>
          <p:cNvGrpSpPr/>
          <p:nvPr/>
        </p:nvGrpSpPr>
        <p:grpSpPr>
          <a:xfrm>
            <a:off x="26982695" y="10225187"/>
            <a:ext cx="12219182" cy="5747508"/>
            <a:chOff x="29413549" y="15158145"/>
            <a:chExt cx="13395668" cy="8279296"/>
          </a:xfrm>
        </p:grpSpPr>
        <p:grpSp>
          <p:nvGrpSpPr>
            <p:cNvPr id="8" name="Group 7"/>
            <p:cNvGrpSpPr/>
            <p:nvPr/>
          </p:nvGrpSpPr>
          <p:grpSpPr>
            <a:xfrm>
              <a:off x="29413549" y="15158145"/>
              <a:ext cx="13395668" cy="8279296"/>
              <a:chOff x="29413549" y="15158145"/>
              <a:chExt cx="13395668" cy="8279296"/>
            </a:xfrm>
          </p:grpSpPr>
          <p:pic>
            <p:nvPicPr>
              <p:cNvPr id="314" name="Picture 313"/>
              <p:cNvPicPr/>
              <p:nvPr/>
            </p:nvPicPr>
            <p:blipFill>
              <a:blip r:embed="rId20" cstate="print"/>
              <a:srcRect/>
              <a:stretch>
                <a:fillRect/>
              </a:stretch>
            </p:blipFill>
            <p:spPr bwMode="auto">
              <a:xfrm>
                <a:off x="29413549" y="15158145"/>
                <a:ext cx="9905650" cy="8276719"/>
              </a:xfrm>
              <a:prstGeom prst="rect">
                <a:avLst/>
              </a:prstGeom>
              <a:noFill/>
              <a:ln w="9525">
                <a:noFill/>
                <a:miter lim="800000"/>
                <a:headEnd/>
                <a:tailEnd/>
              </a:ln>
            </p:spPr>
          </p:pic>
          <p:pic>
            <p:nvPicPr>
              <p:cNvPr id="315" name="Picture 314"/>
              <p:cNvPicPr/>
              <p:nvPr/>
            </p:nvPicPr>
            <p:blipFill>
              <a:blip r:embed="rId21" cstate="print"/>
              <a:srcRect/>
              <a:stretch>
                <a:fillRect/>
              </a:stretch>
            </p:blipFill>
            <p:spPr bwMode="auto">
              <a:xfrm>
                <a:off x="39317217" y="15158145"/>
                <a:ext cx="3492000" cy="4194000"/>
              </a:xfrm>
              <a:prstGeom prst="rect">
                <a:avLst/>
              </a:prstGeom>
              <a:noFill/>
              <a:ln w="9525">
                <a:solidFill>
                  <a:schemeClr val="bg1"/>
                </a:solidFill>
                <a:miter lim="800000"/>
                <a:headEnd/>
                <a:tailEnd/>
              </a:ln>
            </p:spPr>
          </p:pic>
          <p:pic>
            <p:nvPicPr>
              <p:cNvPr id="356" name="Picture 355" descr="F:\DCIM\101MSDCF\DSC03565.JPG"/>
              <p:cNvPicPr/>
              <p:nvPr/>
            </p:nvPicPr>
            <p:blipFill>
              <a:blip r:embed="rId22" cstate="print"/>
              <a:srcRect/>
              <a:stretch>
                <a:fillRect/>
              </a:stretch>
            </p:blipFill>
            <p:spPr bwMode="auto">
              <a:xfrm rot="5400000">
                <a:off x="39029217" y="19657441"/>
                <a:ext cx="4068000" cy="3492000"/>
              </a:xfrm>
              <a:prstGeom prst="rect">
                <a:avLst/>
              </a:prstGeom>
              <a:noFill/>
              <a:ln w="9525">
                <a:noFill/>
                <a:miter lim="800000"/>
                <a:headEnd/>
                <a:tailEnd/>
              </a:ln>
            </p:spPr>
          </p:pic>
        </p:grpSp>
        <p:sp>
          <p:nvSpPr>
            <p:cNvPr id="46" name="TextBox 45"/>
            <p:cNvSpPr txBox="1"/>
            <p:nvPr/>
          </p:nvSpPr>
          <p:spPr>
            <a:xfrm>
              <a:off x="40648977" y="21206817"/>
              <a:ext cx="269928" cy="1042618"/>
            </a:xfrm>
            <a:prstGeom prst="rect">
              <a:avLst/>
            </a:prstGeom>
            <a:solidFill>
              <a:schemeClr val="bg1"/>
            </a:solidFill>
          </p:spPr>
          <p:txBody>
            <a:bodyPr vert="vert270" wrap="square" lIns="0" rIns="0" rtlCol="0">
              <a:spAutoFit/>
            </a:bodyPr>
            <a:lstStyle/>
            <a:p>
              <a:r>
                <a:rPr lang="en-ZA" sz="1600" dirty="0"/>
                <a:t>Battery</a:t>
              </a:r>
            </a:p>
          </p:txBody>
        </p:sp>
        <p:sp>
          <p:nvSpPr>
            <p:cNvPr id="362" name="TextBox 361"/>
            <p:cNvSpPr txBox="1"/>
            <p:nvPr/>
          </p:nvSpPr>
          <p:spPr>
            <a:xfrm>
              <a:off x="41243145" y="21604359"/>
              <a:ext cx="269928" cy="1042618"/>
            </a:xfrm>
            <a:prstGeom prst="rect">
              <a:avLst/>
            </a:prstGeom>
            <a:solidFill>
              <a:schemeClr val="bg1"/>
            </a:solidFill>
          </p:spPr>
          <p:txBody>
            <a:bodyPr vert="vert" wrap="square" lIns="0" rIns="0" rtlCol="0">
              <a:spAutoFit/>
            </a:bodyPr>
            <a:lstStyle/>
            <a:p>
              <a:r>
                <a:rPr lang="en-ZA" sz="1600" dirty="0"/>
                <a:t>Battery</a:t>
              </a:r>
            </a:p>
          </p:txBody>
        </p:sp>
      </p:grpSp>
      <p:sp>
        <p:nvSpPr>
          <p:cNvPr id="24" name="TextBox 23"/>
          <p:cNvSpPr txBox="1"/>
          <p:nvPr/>
        </p:nvSpPr>
        <p:spPr>
          <a:xfrm>
            <a:off x="27169816" y="28791011"/>
            <a:ext cx="11921360" cy="1074667"/>
          </a:xfrm>
          <a:prstGeom prst="rect">
            <a:avLst/>
          </a:prstGeom>
          <a:solidFill>
            <a:schemeClr val="tx1">
              <a:lumMod val="85000"/>
            </a:schemeClr>
          </a:solidFill>
        </p:spPr>
        <p:txBody>
          <a:bodyPr wrap="square" lIns="73673" tIns="36837" rIns="73673" bIns="36837" rtlCol="0">
            <a:spAutoFit/>
          </a:bodyPr>
          <a:lstStyle/>
          <a:p>
            <a:pPr algn="just"/>
            <a:r>
              <a:rPr lang="en-US" sz="2300" dirty="0">
                <a:solidFill>
                  <a:schemeClr val="bg1"/>
                </a:solidFill>
              </a:rPr>
              <a:t>References: </a:t>
            </a:r>
            <a:r>
              <a:rPr lang="en-US" sz="1400" dirty="0">
                <a:solidFill>
                  <a:schemeClr val="bg1"/>
                </a:solidFill>
              </a:rPr>
              <a:t>1. John, I., &amp; Allie, S. (2017). DC circuits: I . Evidence for fine grained contextual dependence. European Journal of Physics, 38(38), 22., 2. John I &amp; Allie, S. (2019). DC circuits: III. The complex terrain of sense-making. European Journal of Physics, 40(5), 1–13. </a:t>
            </a:r>
          </a:p>
          <a:p>
            <a:pPr algn="just"/>
            <a:r>
              <a:rPr lang="en-US" sz="1400" dirty="0">
                <a:solidFill>
                  <a:schemeClr val="bg1"/>
                </a:solidFill>
              </a:rPr>
              <a:t>3. Allie, S., &amp; Demaree, D. (2010). Toward Meaning and Scientific Thinking in the Traditional Freshman Laboratory : Opening the “ Idea Space .” American Institute Physics Conference Proceedings, 1289(1), 1–4.</a:t>
            </a:r>
          </a:p>
        </p:txBody>
      </p:sp>
      <p:sp>
        <p:nvSpPr>
          <p:cNvPr id="31" name="TextBox 30"/>
          <p:cNvSpPr txBox="1"/>
          <p:nvPr/>
        </p:nvSpPr>
        <p:spPr>
          <a:xfrm>
            <a:off x="552179" y="22121279"/>
            <a:ext cx="12340800" cy="520669"/>
          </a:xfrm>
          <a:prstGeom prst="rect">
            <a:avLst/>
          </a:prstGeom>
          <a:solidFill>
            <a:schemeClr val="accent1">
              <a:lumMod val="50000"/>
            </a:schemeClr>
          </a:solidFill>
        </p:spPr>
        <p:txBody>
          <a:bodyPr wrap="square" lIns="73673" tIns="36837" rIns="73673" bIns="36837" rtlCol="0">
            <a:spAutoFit/>
          </a:bodyPr>
          <a:lstStyle/>
          <a:p>
            <a:pPr algn="ctr"/>
            <a:r>
              <a:rPr lang="en-US" sz="2900" dirty="0"/>
              <a:t>Aspects of Circuit Questionnaire  (ACQ)</a:t>
            </a:r>
          </a:p>
        </p:txBody>
      </p:sp>
      <p:pic>
        <p:nvPicPr>
          <p:cNvPr id="19" name="Picture 18">
            <a:extLst>
              <a:ext uri="{FF2B5EF4-FFF2-40B4-BE49-F238E27FC236}">
                <a16:creationId xmlns:a16="http://schemas.microsoft.com/office/drawing/2014/main" id="{CC107847-0D56-0CA6-1CF9-EE011E6F2951}"/>
              </a:ext>
            </a:extLst>
          </p:cNvPr>
          <p:cNvPicPr>
            <a:picLocks noChangeAspect="1"/>
          </p:cNvPicPr>
          <p:nvPr/>
        </p:nvPicPr>
        <p:blipFill>
          <a:blip r:embed="rId23"/>
          <a:stretch>
            <a:fillRect/>
          </a:stretch>
        </p:blipFill>
        <p:spPr>
          <a:xfrm>
            <a:off x="27166276" y="16859095"/>
            <a:ext cx="11988000" cy="11273917"/>
          </a:xfrm>
          <a:prstGeom prst="rect">
            <a:avLst/>
          </a:prstGeom>
        </p:spPr>
      </p:pic>
      <p:sp>
        <p:nvSpPr>
          <p:cNvPr id="27" name="Text Box 70">
            <a:extLst>
              <a:ext uri="{FF2B5EF4-FFF2-40B4-BE49-F238E27FC236}">
                <a16:creationId xmlns:a16="http://schemas.microsoft.com/office/drawing/2014/main" id="{F1CD8B6C-0F0F-4D60-6EFE-C6036B54D4D0}"/>
              </a:ext>
            </a:extLst>
          </p:cNvPr>
          <p:cNvSpPr txBox="1"/>
          <p:nvPr/>
        </p:nvSpPr>
        <p:spPr>
          <a:xfrm>
            <a:off x="27169816" y="28083170"/>
            <a:ext cx="11916000" cy="666877"/>
          </a:xfrm>
          <a:prstGeom prst="rect">
            <a:avLst/>
          </a:prstGeom>
          <a:solidFill>
            <a:schemeClr val="tx1">
              <a:lumMod val="85000"/>
            </a:schemeClr>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15000"/>
              </a:lnSpc>
              <a:spcBef>
                <a:spcPts val="0"/>
              </a:spcBef>
              <a:spcAft>
                <a:spcPts val="1000"/>
              </a:spcAft>
              <a:buClrTx/>
              <a:buSzTx/>
              <a:buFontTx/>
              <a:buNone/>
              <a:tabLst/>
              <a:defRPr/>
            </a:pPr>
            <a:r>
              <a:rPr lang="en-ZA" sz="1200" kern="0" dirty="0">
                <a:solidFill>
                  <a:sysClr val="windowText" lastClr="000000"/>
                </a:solidFill>
                <a:latin typeface="Calibri" panose="020F0502020204030204" pitchFamily="34" charset="0"/>
                <a:ea typeface="Calibri" panose="020F0502020204030204" pitchFamily="34" charset="0"/>
                <a:cs typeface="Times New Roman" panose="02020603050405020304" pitchFamily="18" charset="0"/>
              </a:rPr>
              <a:t>Cognitive </a:t>
            </a:r>
            <a:r>
              <a:rPr kumimoji="0" lang="en-ZA"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Model of Task Engagement showing two pathways that could be followed by a particular student. Pathway </a:t>
            </a:r>
            <a:r>
              <a:rPr kumimoji="0" lang="en-ZA" sz="12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A</a:t>
            </a:r>
            <a:r>
              <a:rPr kumimoji="0" lang="en-ZA"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 shows a sequence of events when the student has the resource of “loop continuity” available (circle enclosed within dotted circle), while Pathway </a:t>
            </a:r>
            <a:r>
              <a:rPr kumimoji="0" lang="en-ZA" sz="1200" b="1"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B</a:t>
            </a:r>
            <a:r>
              <a:rPr kumimoji="0" lang="en-ZA"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 shows the sequence when the resource is absent. In both cases sense-making is applied. </a:t>
            </a:r>
            <a:endParaRPr kumimoji="0" lang="en-GB"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8371</TotalTime>
  <Words>1645</Words>
  <Application>Microsoft Office PowerPoint</Application>
  <PresentationFormat>Custom</PresentationFormat>
  <Paragraphs>263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Constantia</vt:lpstr>
      <vt:lpstr>Times New Roman</vt:lpstr>
      <vt:lpstr>Wingdings 2</vt:lpstr>
      <vt:lpstr>Flow</vt:lpstr>
      <vt:lpstr>Student Model of Engagement in DC circuits  Ignatius John1, Saalih Allie2  1 Department of Physics, Cape Peninsula University of Technology, Cape Town, johni@cput.ac.za  2 Department of Physics, University of Cape Town, South Africa, saalih.allie@uct.ac.za </vt:lpstr>
    </vt:vector>
  </TitlesOfParts>
  <Company>University of Cape Town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 of contextual variations on student responses  in an open DC circuit  Ignatius John1, Saalih Allie2  1 Department of Physics, Cape Peninsula University of Technology, Cape Town 2 Department of Physics, University of Cape Town, South Africa</dc:title>
  <dc:creator>john</dc:creator>
  <cp:lastModifiedBy>Ignatius John</cp:lastModifiedBy>
  <cp:revision>102</cp:revision>
  <cp:lastPrinted>2025-02-28T11:32:33Z</cp:lastPrinted>
  <dcterms:created xsi:type="dcterms:W3CDTF">2012-06-13T19:59:51Z</dcterms:created>
  <dcterms:modified xsi:type="dcterms:W3CDTF">2025-02-28T11:54:41Z</dcterms:modified>
</cp:coreProperties>
</file>