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handoutMasterIdLst>
    <p:handoutMasterId r:id="rId13"/>
  </p:handoutMasterIdLst>
  <p:sldIdLst>
    <p:sldId id="256" r:id="rId3"/>
    <p:sldId id="271" r:id="rId4"/>
    <p:sldId id="277" r:id="rId5"/>
    <p:sldId id="272" r:id="rId6"/>
    <p:sldId id="281" r:id="rId7"/>
    <p:sldId id="278" r:id="rId8"/>
    <p:sldId id="273" r:id="rId9"/>
    <p:sldId id="279" r:id="rId10"/>
    <p:sldId id="280" r:id="rId11"/>
    <p:sldId id="275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2" autoAdjust="0"/>
    <p:restoredTop sz="75758" autoAdjust="0"/>
  </p:normalViewPr>
  <p:slideViewPr>
    <p:cSldViewPr snapToGrid="0" snapToObjects="1">
      <p:cViewPr varScale="1">
        <p:scale>
          <a:sx n="79" d="100"/>
          <a:sy n="79" d="100"/>
        </p:scale>
        <p:origin x="1814" y="4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7/1/2025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2192" y="617247"/>
            <a:ext cx="7265534" cy="2229538"/>
          </a:xfrm>
        </p:spPr>
        <p:txBody>
          <a:bodyPr>
            <a:noAutofit/>
          </a:bodyPr>
          <a:lstStyle>
            <a:lvl1pPr algn="l">
              <a:defRPr sz="6000">
                <a:solidFill>
                  <a:srgbClr val="00A6D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2192" y="3203297"/>
            <a:ext cx="7067378" cy="102580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158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433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3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Afbeelding 2" descr="TUDelft_LogoZWA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4663753"/>
            <a:ext cx="1104294" cy="323006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5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7/1/2025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3106" y="1200150"/>
            <a:ext cx="7106464" cy="3486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3" descr="TU_P5#white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581184"/>
            <a:ext cx="1368883" cy="632424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1576384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11" name="Picture 3" descr="TU_P5#white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2404" y="205979"/>
            <a:ext cx="709051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404" y="1200150"/>
            <a:ext cx="7090513" cy="3615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Afbeelding 8" descr="TUDelft_LogoZWART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515071"/>
            <a:ext cx="1104294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jupyterbook.org/posts/2025-04-09-new-community-meeting" TargetMode="External"/><Relationship Id="rId2" Type="http://schemas.openxmlformats.org/officeDocument/2006/relationships/hyperlink" Target="https://teachbooks.i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ontemporary-physicslab.github.io/TN2985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ontemporary-physicslab.github.io/NP-new-style/main/Deel2/MO2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kpols.github.io/Mechanica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teractivetextbooks.tudelft.nl/showthephysi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teachbooks.io/manual/intro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activetextbooks.tudelft.nl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aboratory equipment&#10;&#10;AI-generated content may be incorrect.">
            <a:extLst>
              <a:ext uri="{FF2B5EF4-FFF2-40B4-BE49-F238E27FC236}">
                <a16:creationId xmlns:a16="http://schemas.microsoft.com/office/drawing/2014/main" id="{6198C2A4-2CD1-9D0D-0703-2815FA7D8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076" y="1515034"/>
            <a:ext cx="3839427" cy="30457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707" y="505504"/>
            <a:ext cx="7563293" cy="1153175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/>
              <a:t>Towards Open Physics Education: </a:t>
            </a:r>
            <a:r>
              <a:rPr lang="en-US" sz="3600" dirty="0"/>
              <a:t>Teaching with </a:t>
            </a:r>
            <a:r>
              <a:rPr lang="en-US" sz="3600" dirty="0" err="1"/>
              <a:t>Jupyter</a:t>
            </a:r>
            <a:r>
              <a:rPr lang="en-US" sz="3600" dirty="0"/>
              <a:t> (Note)Books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9235" y="3977906"/>
            <a:ext cx="5892160" cy="976866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Freek Pols</a:t>
            </a:r>
          </a:p>
          <a:p>
            <a:pPr algn="l"/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c.f.j.pols@tudelft.nl</a:t>
            </a:r>
          </a:p>
        </p:txBody>
      </p:sp>
    </p:spTree>
    <p:extLst>
      <p:ext uri="{BB962C8B-B14F-4D97-AF65-F5344CB8AC3E}">
        <p14:creationId xmlns:p14="http://schemas.microsoft.com/office/powerpoint/2010/main" val="3087952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Where to start?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https://teachbooks.io/</a:t>
            </a:r>
            <a:endParaRPr lang="nl-NL" dirty="0"/>
          </a:p>
          <a:p>
            <a:r>
              <a:rPr lang="en-US" dirty="0">
                <a:hlinkClick r:id="rId3"/>
              </a:rPr>
              <a:t>Join the </a:t>
            </a:r>
            <a:r>
              <a:rPr lang="en-US" dirty="0" err="1">
                <a:hlinkClick r:id="rId3"/>
              </a:rPr>
              <a:t>Jupyter</a:t>
            </a:r>
            <a:r>
              <a:rPr lang="en-US" dirty="0">
                <a:hlinkClick r:id="rId3"/>
              </a:rPr>
              <a:t> Book team at a </a:t>
            </a:r>
            <a:r>
              <a:rPr lang="en-US" dirty="0" err="1">
                <a:hlinkClick r:id="rId3"/>
              </a:rPr>
              <a:t>JupyterHub</a:t>
            </a:r>
            <a:r>
              <a:rPr lang="en-US" dirty="0">
                <a:hlinkClick r:id="rId3"/>
              </a:rPr>
              <a:t> Collaboration Cafe - </a:t>
            </a:r>
            <a:r>
              <a:rPr lang="en-US" dirty="0" err="1">
                <a:hlinkClick r:id="rId3"/>
              </a:rPr>
              <a:t>Jupyter</a:t>
            </a:r>
            <a:r>
              <a:rPr lang="en-US" dirty="0">
                <a:hlinkClick r:id="rId3"/>
              </a:rPr>
              <a:t> Book: Blog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c.f.j.pols@tudelft.nl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286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Jupyter</a:t>
            </a:r>
            <a:r>
              <a:rPr lang="en-GB" dirty="0"/>
              <a:t> (note)books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Jupyter</a:t>
            </a:r>
            <a:r>
              <a:rPr lang="en-GB" dirty="0"/>
              <a:t> Notebook:</a:t>
            </a:r>
          </a:p>
          <a:p>
            <a:pPr lvl="1"/>
            <a:r>
              <a:rPr lang="en-GB" dirty="0"/>
              <a:t>Collection of text and code cells</a:t>
            </a:r>
          </a:p>
          <a:p>
            <a:r>
              <a:rPr lang="en-GB" dirty="0" err="1"/>
              <a:t>Jupyter</a:t>
            </a:r>
            <a:r>
              <a:rPr lang="en-GB" dirty="0"/>
              <a:t> book:</a:t>
            </a:r>
          </a:p>
          <a:p>
            <a:pPr lvl="1"/>
            <a:r>
              <a:rPr lang="en-GB" dirty="0"/>
              <a:t>Collection of </a:t>
            </a:r>
            <a:r>
              <a:rPr lang="en-GB" dirty="0" err="1"/>
              <a:t>Jupyter</a:t>
            </a:r>
            <a:r>
              <a:rPr lang="en-GB" dirty="0"/>
              <a:t> Notebooks (and </a:t>
            </a:r>
            <a:r>
              <a:rPr lang="en-GB" dirty="0" err="1"/>
              <a:t>markdownfiles</a:t>
            </a:r>
            <a:r>
              <a:rPr lang="en-GB" dirty="0"/>
              <a:t>) rendered as website, looking like a book</a:t>
            </a:r>
          </a:p>
          <a:p>
            <a:r>
              <a:rPr lang="en-GB" dirty="0"/>
              <a:t>In browser python, downloadable, embed interactive elements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E82F77-DA8E-4D39-1DEB-15DDFF98A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209" y="1927464"/>
            <a:ext cx="5198523" cy="321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9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294BB-0B86-54F5-EFE2-88C9F4A3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education</a:t>
            </a:r>
            <a:endParaRPr lang="nl-NL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3F9C73F-0256-6DB8-1383-303B02740D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904920"/>
              </p:ext>
            </p:extLst>
          </p:nvPr>
        </p:nvGraphicFramePr>
        <p:xfrm>
          <a:off x="161365" y="1819855"/>
          <a:ext cx="3186154" cy="2079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653408" imgH="14134199" progId="">
                  <p:embed/>
                </p:oleObj>
              </mc:Choice>
              <mc:Fallback>
                <p:oleObj r:id="rId2" imgW="21653408" imgH="14134199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3F9C73F-0256-6DB8-1383-303B02740D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1365" y="1819855"/>
                        <a:ext cx="3186154" cy="20792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E6682A0-F2C3-2B04-98AF-9CA190465E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151" r="16749"/>
          <a:stretch/>
        </p:blipFill>
        <p:spPr>
          <a:xfrm>
            <a:off x="3605408" y="1645347"/>
            <a:ext cx="2430491" cy="207929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01AADC-CB64-F345-AE30-6660C057D05D}"/>
              </a:ext>
            </a:extLst>
          </p:cNvPr>
          <p:cNvCxnSpPr/>
          <p:nvPr/>
        </p:nvCxnSpPr>
        <p:spPr>
          <a:xfrm>
            <a:off x="2913529" y="2684996"/>
            <a:ext cx="114748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F3E0E9D-24B3-EB8E-053C-17BC2715A5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8775" y="135094"/>
            <a:ext cx="1584142" cy="1584142"/>
          </a:xfrm>
          <a:prstGeom prst="rect">
            <a:avLst/>
          </a:prstGeom>
        </p:spPr>
      </p:pic>
      <p:pic>
        <p:nvPicPr>
          <p:cNvPr id="19" name="Picture 18" descr="A person with a pointer in front of a white board&#10;&#10;AI-generated content may be incorrect.">
            <a:extLst>
              <a:ext uri="{FF2B5EF4-FFF2-40B4-BE49-F238E27FC236}">
                <a16:creationId xmlns:a16="http://schemas.microsoft.com/office/drawing/2014/main" id="{CD36A13F-F38A-AB81-F524-4F793973C04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354" t="25139" r="12876" b="25392"/>
          <a:stretch/>
        </p:blipFill>
        <p:spPr>
          <a:xfrm>
            <a:off x="6580094" y="3424265"/>
            <a:ext cx="2563906" cy="1696313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EDEDB1-403A-B2A9-D815-ADF30EFCB023}"/>
              </a:ext>
            </a:extLst>
          </p:cNvPr>
          <p:cNvCxnSpPr>
            <a:cxnSpLocks/>
          </p:cNvCxnSpPr>
          <p:nvPr/>
        </p:nvCxnSpPr>
        <p:spPr>
          <a:xfrm flipV="1">
            <a:off x="6035899" y="1532965"/>
            <a:ext cx="857960" cy="55139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7FA18F-95A5-80BC-10F7-3BBEEBA79799}"/>
              </a:ext>
            </a:extLst>
          </p:cNvPr>
          <p:cNvCxnSpPr>
            <a:cxnSpLocks/>
          </p:cNvCxnSpPr>
          <p:nvPr/>
        </p:nvCxnSpPr>
        <p:spPr>
          <a:xfrm>
            <a:off x="6019296" y="3059141"/>
            <a:ext cx="857960" cy="55502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43598BE-9CE9-974E-153A-F859EAED2196}"/>
              </a:ext>
            </a:extLst>
          </p:cNvPr>
          <p:cNvGrpSpPr/>
          <p:nvPr/>
        </p:nvGrpSpPr>
        <p:grpSpPr>
          <a:xfrm>
            <a:off x="2044501" y="4186501"/>
            <a:ext cx="4263495" cy="510989"/>
            <a:chOff x="2044501" y="4186501"/>
            <a:chExt cx="4263495" cy="510989"/>
          </a:xfrm>
        </p:grpSpPr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96C80923-F17F-04EF-D8FC-F924843AFA88}"/>
                </a:ext>
              </a:extLst>
            </p:cNvPr>
            <p:cNvCxnSpPr/>
            <p:nvPr/>
          </p:nvCxnSpPr>
          <p:spPr>
            <a:xfrm rot="10800000">
              <a:off x="2044501" y="4186501"/>
              <a:ext cx="4263495" cy="510988"/>
            </a:xfrm>
            <a:prstGeom prst="bentConnector3">
              <a:avLst>
                <a:gd name="adj1" fmla="val 100043"/>
              </a:avLst>
            </a:prstGeom>
            <a:ln w="762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2B8A36F-8633-5C2F-C7BC-1A5E9B57A44E}"/>
                </a:ext>
              </a:extLst>
            </p:cNvPr>
            <p:cNvCxnSpPr/>
            <p:nvPr/>
          </p:nvCxnSpPr>
          <p:spPr>
            <a:xfrm flipV="1">
              <a:off x="4634753" y="4186501"/>
              <a:ext cx="0" cy="510989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9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 courses</a:t>
            </a:r>
            <a:endParaRPr lang="nl-NL" dirty="0"/>
          </a:p>
        </p:txBody>
      </p:sp>
      <p:pic>
        <p:nvPicPr>
          <p:cNvPr id="5" name="Content Placeholder 4">
            <a:hlinkClick r:id="rId2"/>
            <a:extLst>
              <a:ext uri="{FF2B5EF4-FFF2-40B4-BE49-F238E27FC236}">
                <a16:creationId xmlns:a16="http://schemas.microsoft.com/office/drawing/2014/main" id="{26BDDED1-3570-3D5A-E002-86E0B76B6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25193" y="1200150"/>
            <a:ext cx="3582689" cy="348615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754ED7-AE57-F2A5-1D0E-6056D24D8F10}"/>
              </a:ext>
            </a:extLst>
          </p:cNvPr>
          <p:cNvSpPr txBox="1"/>
          <p:nvPr/>
        </p:nvSpPr>
        <p:spPr>
          <a:xfrm>
            <a:off x="2761129" y="4686300"/>
            <a:ext cx="6382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https://contemporary-physicslab.github.io/TN2985/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2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DFCDB-9C54-C66A-CC33-7431B2020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 courses</a:t>
            </a:r>
            <a:endParaRPr lang="nl-NL" dirty="0"/>
          </a:p>
        </p:txBody>
      </p:sp>
      <p:pic>
        <p:nvPicPr>
          <p:cNvPr id="4" name="Content Placeholder 3">
            <a:hlinkClick r:id="rId2"/>
            <a:extLst>
              <a:ext uri="{FF2B5EF4-FFF2-40B4-BE49-F238E27FC236}">
                <a16:creationId xmlns:a16="http://schemas.microsoft.com/office/drawing/2014/main" id="{BED64775-277A-9AB5-CEF9-77A97CF326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8965" y="1200150"/>
            <a:ext cx="5635146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9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EC81E-DAF7-0D87-1FA2-7A0F5F36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Theoretical courses </a:t>
            </a:r>
            <a:endParaRPr lang="nl-NL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526D07-C5D4-FFD8-D6B5-E7B8762637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8732" y="1200150"/>
            <a:ext cx="5055611" cy="348615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D21AFC-B9AC-AE64-8A79-EEDB5033F37F}"/>
              </a:ext>
            </a:extLst>
          </p:cNvPr>
          <p:cNvSpPr txBox="1"/>
          <p:nvPr/>
        </p:nvSpPr>
        <p:spPr>
          <a:xfrm>
            <a:off x="3424518" y="46863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https://freekpols.github.io/Mechanica/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96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Teacher professionalization</a:t>
            </a:r>
            <a:endParaRPr lang="nl-NL" dirty="0"/>
          </a:p>
        </p:txBody>
      </p:sp>
      <p:pic>
        <p:nvPicPr>
          <p:cNvPr id="4" name="Content Placeholder 3">
            <a:hlinkClick r:id="rId2"/>
            <a:extLst>
              <a:ext uri="{FF2B5EF4-FFF2-40B4-BE49-F238E27FC236}">
                <a16:creationId xmlns:a16="http://schemas.microsoft.com/office/drawing/2014/main" id="{876AEE86-E221-57AC-916A-F58CC66541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07743" y="1200149"/>
            <a:ext cx="2773739" cy="3923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58C60-1F41-19EA-AB40-FFA58EDB7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687" y="3988176"/>
            <a:ext cx="714795" cy="71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699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318A4-EE34-8641-D5D4-D525A0131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Teachbooks</a:t>
            </a:r>
            <a:endParaRPr lang="nl-NL" dirty="0"/>
          </a:p>
        </p:txBody>
      </p:sp>
      <p:pic>
        <p:nvPicPr>
          <p:cNvPr id="5" name="Content Placeholder 4">
            <a:hlinkClick r:id="rId2"/>
            <a:extLst>
              <a:ext uri="{FF2B5EF4-FFF2-40B4-BE49-F238E27FC236}">
                <a16:creationId xmlns:a16="http://schemas.microsoft.com/office/drawing/2014/main" id="{D4EDEA1A-391C-F781-FCCD-40CC364806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52099" y="1200150"/>
            <a:ext cx="6728878" cy="3486150"/>
          </a:xfrm>
        </p:spPr>
      </p:pic>
    </p:spTree>
    <p:extLst>
      <p:ext uri="{BB962C8B-B14F-4D97-AF65-F5344CB8AC3E}">
        <p14:creationId xmlns:p14="http://schemas.microsoft.com/office/powerpoint/2010/main" val="41055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91652BE-4290-554B-7404-C4C723D4A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3573" y="998137"/>
            <a:ext cx="5785528" cy="375325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4D2FF9-5568-7129-339A-2727E7AA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Education</a:t>
            </a:r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D2700C-E647-6A02-95ED-B50472100803}"/>
              </a:ext>
            </a:extLst>
          </p:cNvPr>
          <p:cNvSpPr txBox="1"/>
          <p:nvPr/>
        </p:nvSpPr>
        <p:spPr>
          <a:xfrm>
            <a:off x="3302712" y="4686300"/>
            <a:ext cx="402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https://interactivetextbooks.tudelft.nl/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1135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U Delft">
      <a:dk1>
        <a:sysClr val="windowText" lastClr="000000"/>
      </a:dk1>
      <a:lt1>
        <a:srgbClr val="FFFFFF"/>
      </a:lt1>
      <a:dk2>
        <a:srgbClr val="00A6D6"/>
      </a:dk2>
      <a:lt2>
        <a:srgbClr val="FFFFFF"/>
      </a:lt2>
      <a:accent1>
        <a:srgbClr val="A5CA1A"/>
      </a:accent1>
      <a:accent2>
        <a:srgbClr val="E21A1A"/>
      </a:accent2>
      <a:accent3>
        <a:srgbClr val="6D177F"/>
      </a:accent3>
      <a:accent4>
        <a:srgbClr val="E64616"/>
      </a:accent4>
      <a:accent5>
        <a:srgbClr val="008891"/>
      </a:accent5>
      <a:accent6>
        <a:srgbClr val="6B868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144</Words>
  <Application>Microsoft Office PowerPoint</Application>
  <PresentationFormat>On-screen Show (16:9)</PresentationFormat>
  <Paragraphs>25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Tahoma</vt:lpstr>
      <vt:lpstr>Office Theme</vt:lpstr>
      <vt:lpstr>Custom Design</vt:lpstr>
      <vt:lpstr>Towards Open Physics Education: Teaching with Jupyter (Note)Books </vt:lpstr>
      <vt:lpstr>Jupyter (note)books</vt:lpstr>
      <vt:lpstr>Open education</vt:lpstr>
      <vt:lpstr>Lab courses</vt:lpstr>
      <vt:lpstr>Lab courses</vt:lpstr>
      <vt:lpstr>Theoretical courses </vt:lpstr>
      <vt:lpstr>Teacher professionalization</vt:lpstr>
      <vt:lpstr>Teachbooks</vt:lpstr>
      <vt:lpstr>Open Education</vt:lpstr>
      <vt:lpstr>Where to start?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</dc:creator>
  <cp:lastModifiedBy>Freek Pols</cp:lastModifiedBy>
  <cp:revision>40</cp:revision>
  <dcterms:created xsi:type="dcterms:W3CDTF">2015-07-09T11:57:30Z</dcterms:created>
  <dcterms:modified xsi:type="dcterms:W3CDTF">2025-07-01T19:21:27Z</dcterms:modified>
</cp:coreProperties>
</file>