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06" r:id="rId5"/>
    <p:sldId id="406" r:id="rId6"/>
    <p:sldId id="415" r:id="rId7"/>
    <p:sldId id="414" r:id="rId8"/>
    <p:sldId id="356" r:id="rId9"/>
    <p:sldId id="423" r:id="rId10"/>
    <p:sldId id="422" r:id="rId11"/>
    <p:sldId id="424" r:id="rId12"/>
    <p:sldId id="420" r:id="rId13"/>
    <p:sldId id="421" r:id="rId14"/>
    <p:sldId id="405" r:id="rId15"/>
    <p:sldId id="398" r:id="rId16"/>
    <p:sldId id="417" r:id="rId17"/>
    <p:sldId id="425" r:id="rId18"/>
    <p:sldId id="411" r:id="rId19"/>
    <p:sldId id="412" r:id="rId20"/>
    <p:sldId id="426" r:id="rId21"/>
    <p:sldId id="427" r:id="rId22"/>
    <p:sldId id="408" r:id="rId23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1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2F0ED6"/>
    <a:srgbClr val="59863B"/>
    <a:srgbClr val="C5E0B4"/>
    <a:srgbClr val="70F098"/>
    <a:srgbClr val="AEBD0D"/>
    <a:srgbClr val="FFFFFF"/>
    <a:srgbClr val="FB963C"/>
    <a:srgbClr val="F4FF06"/>
    <a:srgbClr val="FFC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59" autoAdjust="0"/>
    <p:restoredTop sz="93488" autoAdjust="0"/>
  </p:normalViewPr>
  <p:slideViewPr>
    <p:cSldViewPr snapToObjects="1" showGuides="1">
      <p:cViewPr varScale="1">
        <p:scale>
          <a:sx n="108" d="100"/>
          <a:sy n="108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13/06/2022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01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 smtClean="0"/>
              <a:t>15.06.2022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02/03/2021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6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83432" y="2481571"/>
            <a:ext cx="10585176" cy="1881118"/>
          </a:xfrm>
        </p:spPr>
        <p:txBody>
          <a:bodyPr/>
          <a:lstStyle/>
          <a:p>
            <a:pPr algn="ctr"/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for </a:t>
            </a:r>
            <a:b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HL-LHC monitoring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99656" y="4339715"/>
            <a:ext cx="2232248" cy="79208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 smtClean="0"/>
              <a:t>2022-06-15</a:t>
            </a:r>
            <a:endParaRPr lang="en-GB" sz="1800" i="1" dirty="0"/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4979876" y="4452776"/>
            <a:ext cx="2232248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500" i="1" u="sng" dirty="0"/>
              <a:t>On behalf : 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6096000" y="4801989"/>
            <a:ext cx="3384376" cy="13331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 smtClean="0"/>
              <a:t>Mateusz SOSIN</a:t>
            </a:r>
          </a:p>
          <a:p>
            <a:r>
              <a:rPr lang="en-GB" sz="1500" i="1" dirty="0" smtClean="0"/>
              <a:t>Andreas HERTY</a:t>
            </a: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083"/>
            <a:ext cx="12192000" cy="60938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26943" y="3122995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Q3L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4367808" y="3182778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Q2L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87888" y="3420902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Q1L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8760296" y="4760507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Q1R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9513017" y="436510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Q2R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456876" y="5006728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Q3R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463047" y="5075309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Q3L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15880" y="5126995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Q2L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5811434" y="5126994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Q1L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8227974" y="293982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Q1R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8984075" y="293982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Q2R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9601161" y="299040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Q3R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0288915" y="14164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Frequency: </a:t>
            </a:r>
            <a:r>
              <a:rPr lang="en-US" dirty="0" smtClean="0"/>
              <a:t>1 </a:t>
            </a:r>
            <a:r>
              <a:rPr lang="en-US" dirty="0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24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15.06.2022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552" y="1916832"/>
            <a:ext cx="876393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u="sng" dirty="0" smtClean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8000" b="1" u="sng" dirty="0" smtClean="0">
                <a:solidFill>
                  <a:schemeClr val="tx2"/>
                </a:solidFill>
              </a:rPr>
              <a:t>for your attention</a:t>
            </a:r>
            <a:endParaRPr lang="en-US" sz="80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 smtClean="0"/>
              <a:t>15.06.2022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1102653" y="2852936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SPARE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764AF6E-A7AF-4B51-B36F-6D26E2F8B2E0}"/>
              </a:ext>
            </a:extLst>
          </p:cNvPr>
          <p:cNvSpPr txBox="1">
            <a:spLocks/>
          </p:cNvSpPr>
          <p:nvPr/>
        </p:nvSpPr>
        <p:spPr>
          <a:xfrm>
            <a:off x="899592" y="1003247"/>
            <a:ext cx="7787208" cy="25922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b="0" dirty="0">
                <a:solidFill>
                  <a:srgbClr val="0093BE"/>
                </a:solidFill>
              </a:rPr>
              <a:t>The following component groups are identified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Geodetic infrastructure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location integration, sensor supports, external supports, main hydraulic network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Sensor systems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HLS (hydrostatic levelling system)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WPS (wire positioning system)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LON (longitudinal monitoring)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INC (inclination sensor)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INT (internal monitoring)</a:t>
            </a:r>
          </a:p>
          <a:p>
            <a:pPr lvl="2" algn="just"/>
            <a:r>
              <a:rPr lang="en-GB" sz="1400" b="0" dirty="0">
                <a:solidFill>
                  <a:srgbClr val="0093BE"/>
                </a:solidFill>
              </a:rPr>
              <a:t>FSI (frequency scanning interferometry) laser system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64AF6E-A7AF-4B51-B36F-6D26E2F8B2E0}"/>
              </a:ext>
            </a:extLst>
          </p:cNvPr>
          <p:cNvSpPr txBox="1">
            <a:spLocks/>
          </p:cNvSpPr>
          <p:nvPr/>
        </p:nvSpPr>
        <p:spPr>
          <a:xfrm>
            <a:off x="899592" y="3902952"/>
            <a:ext cx="7787208" cy="24482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b="0" dirty="0">
                <a:solidFill>
                  <a:srgbClr val="0093BE"/>
                </a:solidFill>
              </a:rPr>
              <a:t>The following component groups are identified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Adjustment systems</a:t>
            </a:r>
          </a:p>
          <a:p>
            <a:pPr lvl="1" algn="just"/>
            <a:r>
              <a:rPr lang="en-GB" sz="1400" b="0" dirty="0">
                <a:solidFill>
                  <a:srgbClr val="0093BE"/>
                </a:solidFill>
              </a:rPr>
              <a:t> 	jacks and motorized adaptors, load cells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Software</a:t>
            </a:r>
          </a:p>
          <a:p>
            <a:pPr lvl="1" algn="just"/>
            <a:r>
              <a:rPr lang="en-GB" sz="1400" b="0" dirty="0">
                <a:solidFill>
                  <a:srgbClr val="0093BE"/>
                </a:solidFill>
              </a:rPr>
              <a:t> 	FESA (CEM-ICS), WinCC OA (ICS), algorithm (GM)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Environmental measurements</a:t>
            </a:r>
          </a:p>
          <a:p>
            <a:pPr lvl="1" algn="just"/>
            <a:r>
              <a:rPr lang="en-GB" sz="1400" b="0" dirty="0">
                <a:solidFill>
                  <a:srgbClr val="0093BE"/>
                </a:solidFill>
              </a:rPr>
              <a:t>	</a:t>
            </a:r>
            <a:r>
              <a:rPr lang="en-GB" sz="1400" b="0" dirty="0" err="1">
                <a:solidFill>
                  <a:srgbClr val="0093BE"/>
                </a:solidFill>
              </a:rPr>
              <a:t>SamBuCa</a:t>
            </a:r>
            <a:r>
              <a:rPr lang="en-GB" sz="1400" b="0" dirty="0">
                <a:solidFill>
                  <a:srgbClr val="0093BE"/>
                </a:solidFill>
              </a:rPr>
              <a:t>, temperature, humidity, pressure probes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rgbClr val="0093BE"/>
                </a:solidFill>
              </a:rPr>
              <a:t>Hardware (of all kinds)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GB" sz="1400" b="0" dirty="0">
              <a:solidFill>
                <a:srgbClr val="0093BE"/>
              </a:solidFill>
            </a:endParaRPr>
          </a:p>
          <a:p>
            <a:pPr algn="just"/>
            <a:endParaRPr lang="en-GB" sz="1400" b="0" dirty="0">
              <a:solidFill>
                <a:srgbClr val="0093B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16280" y="256328"/>
            <a:ext cx="3326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Andreas Herty </a:t>
            </a:r>
          </a:p>
          <a:p>
            <a:r>
              <a:rPr lang="en-US" dirty="0" smtClean="0"/>
              <a:t>(CEM-GM-ICS FRAS meeting)</a:t>
            </a:r>
          </a:p>
          <a:p>
            <a:r>
              <a:rPr lang="en-US" dirty="0" smtClean="0"/>
              <a:t>03.02.2022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Single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2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Rectangle 361"/>
          <p:cNvSpPr/>
          <p:nvPr/>
        </p:nvSpPr>
        <p:spPr>
          <a:xfrm>
            <a:off x="5672188" y="2330246"/>
            <a:ext cx="867239" cy="65367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Experiment</a:t>
            </a:r>
          </a:p>
        </p:txBody>
      </p:sp>
      <p:sp>
        <p:nvSpPr>
          <p:cNvPr id="242" name="Rounded Rectangular Callout 241"/>
          <p:cNvSpPr/>
          <p:nvPr/>
        </p:nvSpPr>
        <p:spPr>
          <a:xfrm flipH="1">
            <a:off x="5787000" y="2328404"/>
            <a:ext cx="662761" cy="239529"/>
          </a:xfrm>
          <a:prstGeom prst="wedgeRoundRectCallout">
            <a:avLst>
              <a:gd name="adj1" fmla="val 612484"/>
              <a:gd name="adj2" fmla="val -38107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Rectangle 370"/>
          <p:cNvSpPr/>
          <p:nvPr/>
        </p:nvSpPr>
        <p:spPr>
          <a:xfrm>
            <a:off x="4267261" y="1193626"/>
            <a:ext cx="3686800" cy="5918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ounded Rectangular Callout 232"/>
          <p:cNvSpPr/>
          <p:nvPr/>
        </p:nvSpPr>
        <p:spPr>
          <a:xfrm flipH="1">
            <a:off x="4384932" y="1423310"/>
            <a:ext cx="3388764" cy="196898"/>
          </a:xfrm>
          <a:prstGeom prst="wedgeRoundRectCallout">
            <a:avLst>
              <a:gd name="adj1" fmla="val -93166"/>
              <a:gd name="adj2" fmla="val -27768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ounded Rectangular Callout 228"/>
          <p:cNvSpPr/>
          <p:nvPr/>
        </p:nvSpPr>
        <p:spPr>
          <a:xfrm flipH="1">
            <a:off x="727423" y="2977417"/>
            <a:ext cx="213409" cy="160378"/>
          </a:xfrm>
          <a:prstGeom prst="wedgeRoundRectCallout">
            <a:avLst>
              <a:gd name="adj1" fmla="val -230697"/>
              <a:gd name="adj2" fmla="val 53106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ounded Rectangular Callout 229"/>
          <p:cNvSpPr/>
          <p:nvPr/>
        </p:nvSpPr>
        <p:spPr>
          <a:xfrm flipH="1">
            <a:off x="1464960" y="2977417"/>
            <a:ext cx="213409" cy="160378"/>
          </a:xfrm>
          <a:prstGeom prst="wedgeRoundRectCallout">
            <a:avLst>
              <a:gd name="adj1" fmla="val -39340"/>
              <a:gd name="adj2" fmla="val 52552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ounded Rectangular Callout 230"/>
          <p:cNvSpPr/>
          <p:nvPr/>
        </p:nvSpPr>
        <p:spPr>
          <a:xfrm flipH="1">
            <a:off x="2193201" y="2977417"/>
            <a:ext cx="213409" cy="160378"/>
          </a:xfrm>
          <a:prstGeom prst="wedgeRoundRectCallout">
            <a:avLst>
              <a:gd name="adj1" fmla="val 201936"/>
              <a:gd name="adj2" fmla="val 54766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ounded Rectangular Callout 225"/>
          <p:cNvSpPr/>
          <p:nvPr/>
        </p:nvSpPr>
        <p:spPr>
          <a:xfrm flipH="1">
            <a:off x="9295007" y="2977416"/>
            <a:ext cx="485517" cy="548283"/>
          </a:xfrm>
          <a:prstGeom prst="wedgeRoundRectCallout">
            <a:avLst>
              <a:gd name="adj1" fmla="val -39009"/>
              <a:gd name="adj2" fmla="val 12076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ounded Rectangular Callout 226"/>
          <p:cNvSpPr/>
          <p:nvPr/>
        </p:nvSpPr>
        <p:spPr>
          <a:xfrm flipH="1">
            <a:off x="10031441" y="2977416"/>
            <a:ext cx="485517" cy="548283"/>
          </a:xfrm>
          <a:prstGeom prst="wedgeRoundRectCallout">
            <a:avLst>
              <a:gd name="adj1" fmla="val 52416"/>
              <a:gd name="adj2" fmla="val 12238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ounded Rectangular Callout 227"/>
          <p:cNvSpPr/>
          <p:nvPr/>
        </p:nvSpPr>
        <p:spPr>
          <a:xfrm flipH="1">
            <a:off x="11077207" y="2977416"/>
            <a:ext cx="204875" cy="548283"/>
          </a:xfrm>
          <a:prstGeom prst="wedgeRoundRectCallout">
            <a:avLst>
              <a:gd name="adj1" fmla="val 322553"/>
              <a:gd name="adj2" fmla="val 115911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Rounded Rectangular Callout 215"/>
          <p:cNvSpPr/>
          <p:nvPr/>
        </p:nvSpPr>
        <p:spPr>
          <a:xfrm flipH="1">
            <a:off x="6693987" y="2977417"/>
            <a:ext cx="1591404" cy="181848"/>
          </a:xfrm>
          <a:prstGeom prst="wedgeRoundRectCallout">
            <a:avLst>
              <a:gd name="adj1" fmla="val 70701"/>
              <a:gd name="adj2" fmla="val 47213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ounded Rectangular Callout 214"/>
          <p:cNvSpPr/>
          <p:nvPr/>
        </p:nvSpPr>
        <p:spPr>
          <a:xfrm flipH="1">
            <a:off x="4002850" y="2977417"/>
            <a:ext cx="1591404" cy="181848"/>
          </a:xfrm>
          <a:prstGeom prst="wedgeRoundRectCallout">
            <a:avLst>
              <a:gd name="adj1" fmla="val -64300"/>
              <a:gd name="adj2" fmla="val 48677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Rectangle 369"/>
          <p:cNvSpPr/>
          <p:nvPr/>
        </p:nvSpPr>
        <p:spPr>
          <a:xfrm>
            <a:off x="6590194" y="2332270"/>
            <a:ext cx="5601806" cy="5918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/>
          <p:cNvSpPr/>
          <p:nvPr/>
        </p:nvSpPr>
        <p:spPr>
          <a:xfrm>
            <a:off x="-19684" y="2332270"/>
            <a:ext cx="5648124" cy="5918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504139" y="2755957"/>
            <a:ext cx="5090115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6112244" y="3107036"/>
            <a:ext cx="0" cy="373236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-26028" y="2680799"/>
            <a:ext cx="12192000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4497303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5332455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5049489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6835963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7120562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4465627" y="1342086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P1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002325" y="1342086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P2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300415" y="1342086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P3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815115" y="1342086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P4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091323" y="1342086"/>
            <a:ext cx="1041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P5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606786" y="1342086"/>
            <a:ext cx="16690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i="1" dirty="0"/>
              <a:t>P6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6587152" y="265793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5571395" y="265793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582110" y="265793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11563273" y="265793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319321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014658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4731647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4438449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/>
          <p:cNvSpPr/>
          <p:nvPr/>
        </p:nvSpPr>
        <p:spPr>
          <a:xfrm>
            <a:off x="4242002" y="2657939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/>
          <p:cNvSpPr/>
          <p:nvPr/>
        </p:nvSpPr>
        <p:spPr>
          <a:xfrm>
            <a:off x="4077148" y="2657939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2803382" y="2657939"/>
            <a:ext cx="10127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2717640" y="265793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2618587" y="265794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2511110" y="265794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2218064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2091484" y="265794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1970713" y="2657942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1474599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774800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6762403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7015156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7298659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7580708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7852782" y="2657939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8049655" y="2657939"/>
            <a:ext cx="101279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9313553" y="2657940"/>
            <a:ext cx="10127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9455723" y="265794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9548984" y="265794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9651430" y="2657942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9820532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10070203" y="2657942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10202519" y="265794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10575323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/>
          <p:cNvSpPr/>
          <p:nvPr/>
        </p:nvSpPr>
        <p:spPr>
          <a:xfrm>
            <a:off x="11256890" y="2657939"/>
            <a:ext cx="178592" cy="4571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TextBox 175"/>
          <p:cNvSpPr txBox="1"/>
          <p:nvPr/>
        </p:nvSpPr>
        <p:spPr>
          <a:xfrm>
            <a:off x="5322602" y="2983925"/>
            <a:ext cx="1635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Q1L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5001097" y="2983925"/>
            <a:ext cx="2164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Q2aL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718086" y="2983925"/>
            <a:ext cx="2164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Q2bL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4455107" y="2983925"/>
            <a:ext cx="1635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Q3L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4216168" y="2983925"/>
            <a:ext cx="14908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CPL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4051314" y="2983925"/>
            <a:ext cx="15709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D1L</a:t>
            </a:r>
          </a:p>
        </p:txBody>
      </p:sp>
      <p:sp>
        <p:nvSpPr>
          <p:cNvPr id="182" name="TextBox 181"/>
          <p:cNvSpPr txBox="1"/>
          <p:nvPr/>
        </p:nvSpPr>
        <p:spPr>
          <a:xfrm rot="5400000">
            <a:off x="2732472" y="3071337"/>
            <a:ext cx="27090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TAXNL</a:t>
            </a:r>
          </a:p>
        </p:txBody>
      </p:sp>
      <p:sp>
        <p:nvSpPr>
          <p:cNvPr id="183" name="TextBox 182"/>
          <p:cNvSpPr txBox="1"/>
          <p:nvPr/>
        </p:nvSpPr>
        <p:spPr>
          <a:xfrm rot="5400000">
            <a:off x="2591689" y="3094390"/>
            <a:ext cx="30617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TCTPVL</a:t>
            </a:r>
          </a:p>
        </p:txBody>
      </p:sp>
      <p:sp>
        <p:nvSpPr>
          <p:cNvPr id="184" name="TextBox 183"/>
          <p:cNvSpPr txBox="1"/>
          <p:nvPr/>
        </p:nvSpPr>
        <p:spPr>
          <a:xfrm rot="5400000">
            <a:off x="2489430" y="3094391"/>
            <a:ext cx="31258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TCTPHL</a:t>
            </a:r>
          </a:p>
        </p:txBody>
      </p:sp>
      <p:sp>
        <p:nvSpPr>
          <p:cNvPr id="185" name="TextBox 184"/>
          <p:cNvSpPr txBox="1"/>
          <p:nvPr/>
        </p:nvSpPr>
        <p:spPr>
          <a:xfrm rot="5400000">
            <a:off x="2417219" y="3071337"/>
            <a:ext cx="2420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TCLXL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2220590" y="2983925"/>
            <a:ext cx="15709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D2L</a:t>
            </a:r>
          </a:p>
        </p:txBody>
      </p:sp>
      <p:sp>
        <p:nvSpPr>
          <p:cNvPr id="187" name="TextBox 186"/>
          <p:cNvSpPr txBox="1"/>
          <p:nvPr/>
        </p:nvSpPr>
        <p:spPr>
          <a:xfrm rot="5400000">
            <a:off x="1952114" y="3106766"/>
            <a:ext cx="31899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CRAB1L</a:t>
            </a:r>
          </a:p>
        </p:txBody>
      </p:sp>
      <p:sp>
        <p:nvSpPr>
          <p:cNvPr id="188" name="TextBox 187"/>
          <p:cNvSpPr txBox="1"/>
          <p:nvPr/>
        </p:nvSpPr>
        <p:spPr>
          <a:xfrm rot="5400000">
            <a:off x="1831343" y="3106767"/>
            <a:ext cx="31899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CRAB2L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1477125" y="2983925"/>
            <a:ext cx="1635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Q4L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777326" y="2983925"/>
            <a:ext cx="16350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Q5L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6765684" y="2983925"/>
            <a:ext cx="1763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Q1R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7001595" y="2983925"/>
            <a:ext cx="2292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Q2aR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7285098" y="2983925"/>
            <a:ext cx="2292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Q2bR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7597366" y="2983925"/>
            <a:ext cx="1763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Q3R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826948" y="2983925"/>
            <a:ext cx="16190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CPR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8023821" y="2983925"/>
            <a:ext cx="16991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D1R</a:t>
            </a:r>
          </a:p>
        </p:txBody>
      </p:sp>
      <p:sp>
        <p:nvSpPr>
          <p:cNvPr id="197" name="TextBox 196"/>
          <p:cNvSpPr txBox="1"/>
          <p:nvPr/>
        </p:nvSpPr>
        <p:spPr>
          <a:xfrm rot="5400000">
            <a:off x="9236231" y="3071338"/>
            <a:ext cx="28373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TAXNR</a:t>
            </a:r>
          </a:p>
        </p:txBody>
      </p:sp>
      <p:sp>
        <p:nvSpPr>
          <p:cNvPr id="198" name="TextBox 197"/>
          <p:cNvSpPr txBox="1"/>
          <p:nvPr/>
        </p:nvSpPr>
        <p:spPr>
          <a:xfrm rot="5400000">
            <a:off x="9323360" y="3094391"/>
            <a:ext cx="31899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TCTPVR</a:t>
            </a:r>
          </a:p>
        </p:txBody>
      </p:sp>
      <p:sp>
        <p:nvSpPr>
          <p:cNvPr id="199" name="TextBox 198"/>
          <p:cNvSpPr txBox="1"/>
          <p:nvPr/>
        </p:nvSpPr>
        <p:spPr>
          <a:xfrm rot="5400000">
            <a:off x="9413415" y="3094392"/>
            <a:ext cx="32541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TCTPHR</a:t>
            </a:r>
          </a:p>
        </p:txBody>
      </p:sp>
      <p:sp>
        <p:nvSpPr>
          <p:cNvPr id="200" name="TextBox 199"/>
          <p:cNvSpPr txBox="1"/>
          <p:nvPr/>
        </p:nvSpPr>
        <p:spPr>
          <a:xfrm rot="5400000">
            <a:off x="9551127" y="3071338"/>
            <a:ext cx="25487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TCLXR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9823058" y="2983925"/>
            <a:ext cx="16991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D2R</a:t>
            </a:r>
          </a:p>
        </p:txBody>
      </p:sp>
      <p:sp>
        <p:nvSpPr>
          <p:cNvPr id="202" name="TextBox 201"/>
          <p:cNvSpPr txBox="1"/>
          <p:nvPr/>
        </p:nvSpPr>
        <p:spPr>
          <a:xfrm rot="5400000">
            <a:off x="9924421" y="3106767"/>
            <a:ext cx="3318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CRAB1R</a:t>
            </a:r>
          </a:p>
        </p:txBody>
      </p:sp>
      <p:sp>
        <p:nvSpPr>
          <p:cNvPr id="203" name="TextBox 202"/>
          <p:cNvSpPr txBox="1"/>
          <p:nvPr/>
        </p:nvSpPr>
        <p:spPr>
          <a:xfrm rot="5400000">
            <a:off x="10056737" y="3106768"/>
            <a:ext cx="3318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CRAB2R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0577849" y="2983925"/>
            <a:ext cx="1763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Q4R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1259416" y="2983925"/>
            <a:ext cx="17633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Q5R</a:t>
            </a:r>
          </a:p>
        </p:txBody>
      </p:sp>
      <p:cxnSp>
        <p:nvCxnSpPr>
          <p:cNvPr id="261" name="Straight Connector 260"/>
          <p:cNvCxnSpPr/>
          <p:nvPr/>
        </p:nvCxnSpPr>
        <p:spPr>
          <a:xfrm>
            <a:off x="4343281" y="1561013"/>
            <a:ext cx="348002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Rectangle 266"/>
          <p:cNvSpPr/>
          <p:nvPr/>
        </p:nvSpPr>
        <p:spPr>
          <a:xfrm>
            <a:off x="5723634" y="254237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6466868" y="2542379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/>
          <p:cNvSpPr txBox="1"/>
          <p:nvPr/>
        </p:nvSpPr>
        <p:spPr>
          <a:xfrm>
            <a:off x="54588" y="2793665"/>
            <a:ext cx="5257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accent6"/>
                </a:solidFill>
              </a:rPr>
              <a:t>Wire 1 Left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3780882" y="1441445"/>
            <a:ext cx="46326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accent6"/>
                </a:solidFill>
              </a:rPr>
              <a:t>Wire UPS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11548892" y="2801013"/>
            <a:ext cx="59952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accent6"/>
                </a:solidFill>
              </a:rPr>
              <a:t>Wire 1 Right</a:t>
            </a:r>
          </a:p>
        </p:txBody>
      </p:sp>
      <p:sp>
        <p:nvSpPr>
          <p:cNvPr id="281" name="TextBox 280"/>
          <p:cNvSpPr txBox="1"/>
          <p:nvPr/>
        </p:nvSpPr>
        <p:spPr>
          <a:xfrm rot="5400000">
            <a:off x="1566830" y="3103677"/>
            <a:ext cx="3334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TCLMBL</a:t>
            </a:r>
          </a:p>
        </p:txBody>
      </p:sp>
      <p:sp>
        <p:nvSpPr>
          <p:cNvPr id="282" name="Rectangle 281"/>
          <p:cNvSpPr/>
          <p:nvPr/>
        </p:nvSpPr>
        <p:spPr>
          <a:xfrm>
            <a:off x="1713413" y="266282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TextBox 282"/>
          <p:cNvSpPr txBox="1"/>
          <p:nvPr/>
        </p:nvSpPr>
        <p:spPr>
          <a:xfrm rot="5400000">
            <a:off x="839975" y="3103678"/>
            <a:ext cx="33021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TCLMCL</a:t>
            </a:r>
          </a:p>
        </p:txBody>
      </p:sp>
      <p:sp>
        <p:nvSpPr>
          <p:cNvPr id="284" name="Rectangle 283"/>
          <p:cNvSpPr/>
          <p:nvPr/>
        </p:nvSpPr>
        <p:spPr>
          <a:xfrm>
            <a:off x="984955" y="266282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TextBox 284"/>
          <p:cNvSpPr txBox="1"/>
          <p:nvPr/>
        </p:nvSpPr>
        <p:spPr>
          <a:xfrm rot="5400000">
            <a:off x="11018632" y="3103677"/>
            <a:ext cx="3430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TCLMCR</a:t>
            </a:r>
          </a:p>
        </p:txBody>
      </p:sp>
      <p:sp>
        <p:nvSpPr>
          <p:cNvPr id="286" name="Rectangle 285"/>
          <p:cNvSpPr/>
          <p:nvPr/>
        </p:nvSpPr>
        <p:spPr>
          <a:xfrm>
            <a:off x="11170024" y="2662820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TextBox 286"/>
          <p:cNvSpPr txBox="1"/>
          <p:nvPr/>
        </p:nvSpPr>
        <p:spPr>
          <a:xfrm rot="5400000">
            <a:off x="10288571" y="3103678"/>
            <a:ext cx="34624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i="1" dirty="0"/>
              <a:t>TCLMBR</a:t>
            </a:r>
          </a:p>
        </p:txBody>
      </p:sp>
      <p:sp>
        <p:nvSpPr>
          <p:cNvPr id="288" name="Rectangle 287"/>
          <p:cNvSpPr/>
          <p:nvPr/>
        </p:nvSpPr>
        <p:spPr>
          <a:xfrm>
            <a:off x="10441566" y="2662821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8" name="Straight Connector 297"/>
          <p:cNvCxnSpPr/>
          <p:nvPr/>
        </p:nvCxnSpPr>
        <p:spPr>
          <a:xfrm>
            <a:off x="6620641" y="2755957"/>
            <a:ext cx="5089846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/>
          <p:cNvGrpSpPr/>
          <p:nvPr/>
        </p:nvGrpSpPr>
        <p:grpSpPr>
          <a:xfrm>
            <a:off x="0" y="3480272"/>
            <a:ext cx="12192000" cy="374354"/>
            <a:chOff x="0" y="6329877"/>
            <a:chExt cx="12192000" cy="374354"/>
          </a:xfrm>
        </p:grpSpPr>
        <p:cxnSp>
          <p:nvCxnSpPr>
            <p:cNvPr id="301" name="Straight Connector 300"/>
            <p:cNvCxnSpPr/>
            <p:nvPr/>
          </p:nvCxnSpPr>
          <p:spPr>
            <a:xfrm>
              <a:off x="0" y="6435106"/>
              <a:ext cx="1219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5596382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510289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559705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407555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456971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356371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307022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3564381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204288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2537041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1514862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1021376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151553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48819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TextBox 315"/>
            <p:cNvSpPr txBox="1"/>
            <p:nvPr/>
          </p:nvSpPr>
          <p:spPr>
            <a:xfrm>
              <a:off x="5976336" y="642723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</a:p>
          </p:txBody>
        </p:sp>
        <p:cxnSp>
          <p:nvCxnSpPr>
            <p:cNvPr id="317" name="Straight Connector 316"/>
            <p:cNvCxnSpPr/>
            <p:nvPr/>
          </p:nvCxnSpPr>
          <p:spPr>
            <a:xfrm>
              <a:off x="1119119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1069770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>
              <a:off x="1119186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/>
          </p:nvCxnSpPr>
          <p:spPr>
            <a:xfrm>
              <a:off x="967036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>
              <a:off x="1016452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9158521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8665035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9159192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7637695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8131852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710967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6616187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>
              <a:off x="711034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6107943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11686493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11687164" y="6329877"/>
              <a:ext cx="0" cy="10522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extBox 332"/>
            <p:cNvSpPr txBox="1"/>
            <p:nvPr/>
          </p:nvSpPr>
          <p:spPr>
            <a:xfrm>
              <a:off x="6449761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</a:p>
          </p:txBody>
        </p:sp>
        <p:sp>
          <p:nvSpPr>
            <p:cNvPr id="334" name="TextBox 333"/>
            <p:cNvSpPr txBox="1"/>
            <p:nvPr/>
          </p:nvSpPr>
          <p:spPr>
            <a:xfrm>
              <a:off x="6929300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40</a:t>
              </a:r>
            </a:p>
          </p:txBody>
        </p:sp>
        <p:sp>
          <p:nvSpPr>
            <p:cNvPr id="335" name="TextBox 334"/>
            <p:cNvSpPr txBox="1"/>
            <p:nvPr/>
          </p:nvSpPr>
          <p:spPr>
            <a:xfrm>
              <a:off x="7481550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60</a:t>
              </a:r>
            </a:p>
          </p:txBody>
        </p:sp>
        <p:sp>
          <p:nvSpPr>
            <p:cNvPr id="336" name="TextBox 335"/>
            <p:cNvSpPr txBox="1"/>
            <p:nvPr/>
          </p:nvSpPr>
          <p:spPr>
            <a:xfrm>
              <a:off x="7958145" y="6427232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80</a:t>
              </a:r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8462214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100</a:t>
              </a:r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8949038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120</a:t>
              </a:r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9459071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140</a:t>
              </a:r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9954370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160</a:t>
              </a:r>
            </a:p>
          </p:txBody>
        </p:sp>
        <p:sp>
          <p:nvSpPr>
            <p:cNvPr id="341" name="TextBox 340"/>
            <p:cNvSpPr txBox="1"/>
            <p:nvPr/>
          </p:nvSpPr>
          <p:spPr>
            <a:xfrm>
              <a:off x="10501814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180</a:t>
              </a:r>
            </a:p>
          </p:txBody>
        </p:sp>
        <p:sp>
          <p:nvSpPr>
            <p:cNvPr id="342" name="TextBox 341"/>
            <p:cNvSpPr txBox="1"/>
            <p:nvPr/>
          </p:nvSpPr>
          <p:spPr>
            <a:xfrm>
              <a:off x="10981710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200</a:t>
              </a:r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11475867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220</a:t>
              </a:r>
            </a:p>
          </p:txBody>
        </p:sp>
        <p:cxnSp>
          <p:nvCxnSpPr>
            <p:cNvPr id="344" name="Straight Connector 343"/>
            <p:cNvCxnSpPr/>
            <p:nvPr/>
          </p:nvCxnSpPr>
          <p:spPr>
            <a:xfrm>
              <a:off x="509206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/>
          </p:nvCxnSpPr>
          <p:spPr>
            <a:xfrm>
              <a:off x="3059388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/>
          </p:nvCxnSpPr>
          <p:spPr>
            <a:xfrm>
              <a:off x="101054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/>
          </p:nvCxnSpPr>
          <p:spPr>
            <a:xfrm>
              <a:off x="5587360" y="6435106"/>
              <a:ext cx="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TextBox 347"/>
            <p:cNvSpPr txBox="1"/>
            <p:nvPr/>
          </p:nvSpPr>
          <p:spPr>
            <a:xfrm>
              <a:off x="260629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-220</a:t>
              </a:r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789755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-200</a:t>
              </a:r>
            </a:p>
          </p:txBody>
        </p:sp>
        <p:sp>
          <p:nvSpPr>
            <p:cNvPr id="350" name="TextBox 349"/>
            <p:cNvSpPr txBox="1"/>
            <p:nvPr/>
          </p:nvSpPr>
          <p:spPr>
            <a:xfrm>
              <a:off x="1300925" y="642723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180</a:t>
              </a:r>
            </a:p>
          </p:txBody>
        </p:sp>
        <p:sp>
          <p:nvSpPr>
            <p:cNvPr id="351" name="TextBox 350"/>
            <p:cNvSpPr txBox="1"/>
            <p:nvPr/>
          </p:nvSpPr>
          <p:spPr>
            <a:xfrm>
              <a:off x="1808760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-160</a:t>
              </a: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2304059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-140</a:t>
              </a:r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2849905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-120</a:t>
              </a: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3345087" y="6427232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-100</a:t>
              </a:r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3887499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-80</a:t>
              </a: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4402681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-60</a:t>
              </a:r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4924966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-40</a:t>
              </a:r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5411007" y="6427232"/>
              <a:ext cx="3882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-20</a:t>
              </a:r>
            </a:p>
          </p:txBody>
        </p:sp>
      </p:grpSp>
      <p:cxnSp>
        <p:nvCxnSpPr>
          <p:cNvPr id="365" name="Straight Connector 364"/>
          <p:cNvCxnSpPr/>
          <p:nvPr/>
        </p:nvCxnSpPr>
        <p:spPr>
          <a:xfrm>
            <a:off x="750220" y="2443447"/>
            <a:ext cx="106855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TextBox 367"/>
          <p:cNvSpPr txBox="1"/>
          <p:nvPr/>
        </p:nvSpPr>
        <p:spPr>
          <a:xfrm>
            <a:off x="11469049" y="2344017"/>
            <a:ext cx="6860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bg2"/>
                </a:solidFill>
              </a:rPr>
              <a:t>HLS networks</a:t>
            </a:r>
          </a:p>
        </p:txBody>
      </p:sp>
      <p:sp>
        <p:nvSpPr>
          <p:cNvPr id="374" name="Rectangle 373"/>
          <p:cNvSpPr/>
          <p:nvPr/>
        </p:nvSpPr>
        <p:spPr>
          <a:xfrm>
            <a:off x="4495284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Rectangle 374"/>
          <p:cNvSpPr/>
          <p:nvPr/>
        </p:nvSpPr>
        <p:spPr>
          <a:xfrm>
            <a:off x="5040020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Rectangle 375"/>
          <p:cNvSpPr/>
          <p:nvPr/>
        </p:nvSpPr>
        <p:spPr>
          <a:xfrm>
            <a:off x="5332455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Rectangle 376"/>
          <p:cNvSpPr/>
          <p:nvPr/>
        </p:nvSpPr>
        <p:spPr>
          <a:xfrm>
            <a:off x="6843147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Rectangle 377"/>
          <p:cNvSpPr/>
          <p:nvPr/>
        </p:nvSpPr>
        <p:spPr>
          <a:xfrm>
            <a:off x="7120562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Rectangle 378"/>
          <p:cNvSpPr/>
          <p:nvPr/>
        </p:nvSpPr>
        <p:spPr>
          <a:xfrm>
            <a:off x="7652430" y="1789186"/>
            <a:ext cx="48063" cy="5340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TextBox 434"/>
          <p:cNvSpPr txBox="1"/>
          <p:nvPr/>
        </p:nvSpPr>
        <p:spPr>
          <a:xfrm>
            <a:off x="54588" y="2344017"/>
            <a:ext cx="6860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bg2"/>
                </a:solidFill>
              </a:rPr>
              <a:t>HLS networks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26289" y="2489138"/>
            <a:ext cx="2167965" cy="123111"/>
            <a:chOff x="3426289" y="4978501"/>
            <a:chExt cx="2167965" cy="123111"/>
          </a:xfrm>
        </p:grpSpPr>
        <p:cxnSp>
          <p:nvCxnSpPr>
            <p:cNvPr id="380" name="Straight Connector 379"/>
            <p:cNvCxnSpPr/>
            <p:nvPr/>
          </p:nvCxnSpPr>
          <p:spPr>
            <a:xfrm>
              <a:off x="4007768" y="5077461"/>
              <a:ext cx="1586486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3426289" y="4978501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606039" y="2489138"/>
            <a:ext cx="2153363" cy="123111"/>
            <a:chOff x="6606039" y="4978501"/>
            <a:chExt cx="2153363" cy="123111"/>
          </a:xfrm>
        </p:grpSpPr>
        <p:cxnSp>
          <p:nvCxnSpPr>
            <p:cNvPr id="382" name="Straight Connector 381"/>
            <p:cNvCxnSpPr/>
            <p:nvPr/>
          </p:nvCxnSpPr>
          <p:spPr>
            <a:xfrm>
              <a:off x="6606039" y="5077461"/>
              <a:ext cx="1586486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209"/>
            <p:cNvSpPr txBox="1"/>
            <p:nvPr/>
          </p:nvSpPr>
          <p:spPr>
            <a:xfrm>
              <a:off x="8204763" y="4978501"/>
              <a:ext cx="554639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800" b="1" i="1" dirty="0">
                  <a:solidFill>
                    <a:schemeClr val="accent6"/>
                  </a:solidFill>
                </a:rPr>
                <a:t>Wire Q1-D1</a:t>
              </a:r>
            </a:p>
          </p:txBody>
        </p:sp>
      </p:grpSp>
      <p:sp>
        <p:nvSpPr>
          <p:cNvPr id="211" name="TextBox 210"/>
          <p:cNvSpPr txBox="1"/>
          <p:nvPr/>
        </p:nvSpPr>
        <p:spPr>
          <a:xfrm>
            <a:off x="7720697" y="1939521"/>
            <a:ext cx="5786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i="1" dirty="0">
                <a:solidFill>
                  <a:schemeClr val="bg1">
                    <a:lumMod val="65000"/>
                  </a:schemeClr>
                </a:solidFill>
              </a:rPr>
              <a:t>6 boreholes</a:t>
            </a:r>
          </a:p>
        </p:txBody>
      </p:sp>
      <p:sp>
        <p:nvSpPr>
          <p:cNvPr id="213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 txBox="1">
            <a:spLocks/>
          </p:cNvSpPr>
          <p:nvPr/>
        </p:nvSpPr>
        <p:spPr>
          <a:xfrm>
            <a:off x="815999" y="-4570"/>
            <a:ext cx="11332415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HL-LHC : </a:t>
            </a:r>
            <a:r>
              <a:rPr lang="fr-CH" dirty="0" err="1" smtClean="0"/>
              <a:t>Detail</a:t>
            </a:r>
            <a:r>
              <a:rPr lang="fr-CH" dirty="0" smtClean="0"/>
              <a:t> Configuration</a:t>
            </a:r>
            <a:endParaRPr lang="en-US" dirty="0"/>
          </a:p>
        </p:txBody>
      </p:sp>
      <p:pic>
        <p:nvPicPr>
          <p:cNvPr id="212" name="Picture 2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6038" y="4875566"/>
            <a:ext cx="2428729" cy="1920760"/>
          </a:xfrm>
          <a:prstGeom prst="rect">
            <a:avLst/>
          </a:prstGeom>
        </p:spPr>
      </p:pic>
      <p:pic>
        <p:nvPicPr>
          <p:cNvPr id="214" name="Picture 2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06449" y="5013129"/>
            <a:ext cx="1800566" cy="14873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1046" y="4013792"/>
            <a:ext cx="2552302" cy="8617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2 wires </a:t>
            </a:r>
            <a:r>
              <a:rPr lang="en-US" sz="1000" dirty="0" smtClean="0">
                <a:sym typeface="Wingdings" panose="05000000000000000000" pitchFamily="2" charset="2"/>
              </a:rPr>
              <a:t> WPS sensor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Water networks  HLS sensors</a:t>
            </a:r>
            <a:endParaRPr lang="en-US" sz="1000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Wire to wire </a:t>
            </a:r>
            <a:r>
              <a:rPr lang="en-US" sz="1000" dirty="0" smtClean="0">
                <a:sym typeface="Wingdings" panose="05000000000000000000" pitchFamily="2" charset="2"/>
              </a:rPr>
              <a:t> FSI sensors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Internal monitoring  FSI sensors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Longitudinal monitoring  FSI sensors</a:t>
            </a:r>
          </a:p>
        </p:txBody>
      </p:sp>
      <p:grpSp>
        <p:nvGrpSpPr>
          <p:cNvPr id="217" name="Group 216"/>
          <p:cNvGrpSpPr/>
          <p:nvPr/>
        </p:nvGrpSpPr>
        <p:grpSpPr>
          <a:xfrm>
            <a:off x="519675" y="4817979"/>
            <a:ext cx="2655442" cy="2035933"/>
            <a:chOff x="8943379" y="2527320"/>
            <a:chExt cx="5433541" cy="4165907"/>
          </a:xfrm>
        </p:grpSpPr>
        <p:pic>
          <p:nvPicPr>
            <p:cNvPr id="221" name="Picture 2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43379" y="2527320"/>
              <a:ext cx="5433541" cy="4165907"/>
            </a:xfrm>
            <a:prstGeom prst="rect">
              <a:avLst/>
            </a:prstGeom>
          </p:spPr>
        </p:pic>
        <p:sp>
          <p:nvSpPr>
            <p:cNvPr id="222" name="Rectangle 221"/>
            <p:cNvSpPr/>
            <p:nvPr/>
          </p:nvSpPr>
          <p:spPr>
            <a:xfrm rot="20514710">
              <a:off x="10538583" y="4978671"/>
              <a:ext cx="47685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Rectangle 222"/>
            <p:cNvSpPr/>
            <p:nvPr/>
          </p:nvSpPr>
          <p:spPr>
            <a:xfrm rot="18488731">
              <a:off x="10700160" y="5034947"/>
              <a:ext cx="47685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Rectangle 223"/>
            <p:cNvSpPr/>
            <p:nvPr/>
          </p:nvSpPr>
          <p:spPr>
            <a:xfrm rot="18488731">
              <a:off x="10536791" y="4977308"/>
              <a:ext cx="279297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714691" y="3970288"/>
            <a:ext cx="255230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1 wire </a:t>
            </a:r>
            <a:r>
              <a:rPr lang="en-US" sz="1000" dirty="0" smtClean="0">
                <a:sym typeface="Wingdings" panose="05000000000000000000" pitchFamily="2" charset="2"/>
              </a:rPr>
              <a:t> WPS sensor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Water networks  HLS sensors</a:t>
            </a:r>
            <a:endParaRPr lang="en-US" sz="1000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Longitudinal monitoring  FSI sensors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Roll  Inclinometer</a:t>
            </a:r>
            <a:endParaRPr lang="en-US" sz="1000" dirty="0"/>
          </a:p>
        </p:txBody>
      </p:sp>
      <p:sp>
        <p:nvSpPr>
          <p:cNvPr id="232" name="TextBox 231"/>
          <p:cNvSpPr txBox="1"/>
          <p:nvPr/>
        </p:nvSpPr>
        <p:spPr>
          <a:xfrm>
            <a:off x="9286546" y="4086680"/>
            <a:ext cx="2552302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1 wire </a:t>
            </a:r>
            <a:r>
              <a:rPr lang="en-US" sz="1000" dirty="0" smtClean="0">
                <a:sym typeface="Wingdings" panose="05000000000000000000" pitchFamily="2" charset="2"/>
              </a:rPr>
              <a:t> WPS sensor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Longitudinal monitoring  FSI sensors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Roll  Inclinometer</a:t>
            </a:r>
            <a:endParaRPr lang="en-US" sz="1000" dirty="0"/>
          </a:p>
        </p:txBody>
      </p:sp>
      <p:sp>
        <p:nvSpPr>
          <p:cNvPr id="234" name="Rectangle 233"/>
          <p:cNvSpPr/>
          <p:nvPr/>
        </p:nvSpPr>
        <p:spPr>
          <a:xfrm>
            <a:off x="7654774" y="1481033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/>
          <p:cNvSpPr txBox="1"/>
          <p:nvPr/>
        </p:nvSpPr>
        <p:spPr>
          <a:xfrm>
            <a:off x="9440946" y="488461"/>
            <a:ext cx="2172390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1</a:t>
            </a:r>
            <a:r>
              <a:rPr lang="en-US" sz="1000" dirty="0" smtClean="0"/>
              <a:t> wires </a:t>
            </a:r>
            <a:r>
              <a:rPr lang="en-US" sz="1000" dirty="0" smtClean="0">
                <a:sym typeface="Wingdings" panose="05000000000000000000" pitchFamily="2" charset="2"/>
              </a:rPr>
              <a:t> WPS sensor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Water networks  HLS sensors</a:t>
            </a:r>
            <a:endParaRPr lang="en-US" sz="1000" dirty="0"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Wire to wire </a:t>
            </a:r>
            <a:r>
              <a:rPr lang="en-US" sz="1000" dirty="0" smtClean="0">
                <a:sym typeface="Wingdings" panose="05000000000000000000" pitchFamily="2" charset="2"/>
              </a:rPr>
              <a:t> FSI sensors</a:t>
            </a:r>
          </a:p>
        </p:txBody>
      </p:sp>
      <p:sp>
        <p:nvSpPr>
          <p:cNvPr id="239" name="Rectangle 238"/>
          <p:cNvSpPr/>
          <p:nvPr/>
        </p:nvSpPr>
        <p:spPr>
          <a:xfrm>
            <a:off x="5926882" y="2434087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/>
          <p:cNvSpPr/>
          <p:nvPr/>
        </p:nvSpPr>
        <p:spPr>
          <a:xfrm>
            <a:off x="6245691" y="2434087"/>
            <a:ext cx="45719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TextBox 242"/>
          <p:cNvSpPr txBox="1"/>
          <p:nvPr/>
        </p:nvSpPr>
        <p:spPr>
          <a:xfrm>
            <a:off x="624614" y="1241679"/>
            <a:ext cx="217239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>
                <a:sym typeface="Wingdings" panose="05000000000000000000" pitchFamily="2" charset="2"/>
              </a:rPr>
              <a:t>Water networks  HLS sensors</a:t>
            </a:r>
            <a:endParaRPr lang="en-US" sz="1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0767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46822A-A7ED-447A-B914-60C7EA685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791" y="-84044"/>
            <a:ext cx="10515600" cy="1325563"/>
          </a:xfrm>
        </p:spPr>
        <p:txBody>
          <a:bodyPr/>
          <a:lstStyle/>
          <a:p>
            <a:r>
              <a:rPr lang="fr-CH" b="1" dirty="0"/>
              <a:t>FRAS</a:t>
            </a:r>
            <a:r>
              <a:rPr lang="pl-PL" b="1" dirty="0"/>
              <a:t> - ongoing study</a:t>
            </a:r>
            <a:endParaRPr lang="fr-CH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066CF-8EAD-49C0-8E4A-8AEF6E9E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713916" y="2714053"/>
            <a:ext cx="2233134" cy="914400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FRAS software functional specification (EDMS 2589302)</a:t>
            </a:r>
            <a:endParaRPr lang="en-GB" sz="1400" dirty="0"/>
          </a:p>
        </p:txBody>
      </p:sp>
      <p:sp>
        <p:nvSpPr>
          <p:cNvPr id="48" name="Rounded Rectangle 47"/>
          <p:cNvSpPr/>
          <p:nvPr/>
        </p:nvSpPr>
        <p:spPr>
          <a:xfrm>
            <a:off x="4084320" y="4172129"/>
            <a:ext cx="2584704" cy="97594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FRAS safety assesment &amp; proposed compensatory measures (EDMS 2592013) </a:t>
            </a:r>
            <a:endParaRPr lang="en-GB" sz="1400" dirty="0"/>
          </a:p>
        </p:txBody>
      </p:sp>
      <p:sp>
        <p:nvSpPr>
          <p:cNvPr id="50" name="Rounded Rectangle 49"/>
          <p:cNvSpPr/>
          <p:nvPr/>
        </p:nvSpPr>
        <p:spPr>
          <a:xfrm>
            <a:off x="541742" y="2723979"/>
            <a:ext cx="1890562" cy="91440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FRAS funtional specification (EDMS 2166298)</a:t>
            </a:r>
            <a:endParaRPr lang="en-GB" sz="1400" dirty="0"/>
          </a:p>
        </p:txBody>
      </p:sp>
      <p:cxnSp>
        <p:nvCxnSpPr>
          <p:cNvPr id="7" name="Straight Connector 6"/>
          <p:cNvCxnSpPr>
            <a:stCxn id="4" idx="2"/>
          </p:cNvCxnSpPr>
          <p:nvPr/>
        </p:nvCxnSpPr>
        <p:spPr>
          <a:xfrm>
            <a:off x="3830483" y="3628453"/>
            <a:ext cx="0" cy="10103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30483" y="4638765"/>
            <a:ext cx="2538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6900672" y="4172128"/>
            <a:ext cx="1310640" cy="97594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FRAS Stakeholder meeting(s)</a:t>
            </a:r>
            <a:endParaRPr lang="en-GB" sz="1400" dirty="0"/>
          </a:p>
        </p:txBody>
      </p:sp>
      <p:sp>
        <p:nvSpPr>
          <p:cNvPr id="91" name="Content Placeholder 1">
            <a:extLst>
              <a:ext uri="{FF2B5EF4-FFF2-40B4-BE49-F238E27FC236}">
                <a16:creationId xmlns:a16="http://schemas.microsoft.com/office/drawing/2014/main" id="{E35DC7BF-AF84-4A3D-B547-371D685A7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41" y="1607809"/>
            <a:ext cx="1903959" cy="861072"/>
          </a:xfrm>
        </p:spPr>
        <p:txBody>
          <a:bodyPr>
            <a:noAutofit/>
          </a:bodyPr>
          <a:lstStyle/>
          <a:p>
            <a:pPr algn="l"/>
            <a:r>
              <a:rPr lang="pl-PL" sz="1400" dirty="0"/>
              <a:t>Defines main FRAS functionalities and reviews </a:t>
            </a:r>
            <a:r>
              <a:rPr lang="fr-CH" sz="1400" dirty="0"/>
              <a:t>the </a:t>
            </a:r>
            <a:r>
              <a:rPr lang="pl-PL" sz="1400" dirty="0"/>
              <a:t>impact of FRAS on components</a:t>
            </a:r>
          </a:p>
        </p:txBody>
      </p:sp>
      <p:sp>
        <p:nvSpPr>
          <p:cNvPr id="96" name="Content Placeholder 1">
            <a:extLst>
              <a:ext uri="{FF2B5EF4-FFF2-40B4-BE49-F238E27FC236}">
                <a16:creationId xmlns:a16="http://schemas.microsoft.com/office/drawing/2014/main" id="{E35DC7BF-AF84-4A3D-B547-371D685A7C8B}"/>
              </a:ext>
            </a:extLst>
          </p:cNvPr>
          <p:cNvSpPr txBox="1">
            <a:spLocks/>
          </p:cNvSpPr>
          <p:nvPr/>
        </p:nvSpPr>
        <p:spPr>
          <a:xfrm>
            <a:off x="2643657" y="1607809"/>
            <a:ext cx="2257527" cy="8610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charset="0"/>
              <a:buChar char="•"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1400" dirty="0"/>
              <a:t>Describes </a:t>
            </a:r>
            <a:r>
              <a:rPr lang="fr-CH" sz="1400" dirty="0"/>
              <a:t>the </a:t>
            </a:r>
            <a:r>
              <a:rPr lang="pl-PL" sz="1400" dirty="0"/>
              <a:t>scope  </a:t>
            </a:r>
            <a:r>
              <a:rPr lang="fr-CH" sz="1400" dirty="0"/>
              <a:t>of </a:t>
            </a:r>
            <a:r>
              <a:rPr lang="pl-PL" sz="1400" dirty="0"/>
              <a:t>FRAS control system and defines its software functionalities</a:t>
            </a:r>
          </a:p>
        </p:txBody>
      </p:sp>
      <p:sp>
        <p:nvSpPr>
          <p:cNvPr id="97" name="Content Placeholder 1">
            <a:extLst>
              <a:ext uri="{FF2B5EF4-FFF2-40B4-BE49-F238E27FC236}">
                <a16:creationId xmlns:a16="http://schemas.microsoft.com/office/drawing/2014/main" id="{E35DC7BF-AF84-4A3D-B547-371D685A7C8B}"/>
              </a:ext>
            </a:extLst>
          </p:cNvPr>
          <p:cNvSpPr txBox="1">
            <a:spLocks/>
          </p:cNvSpPr>
          <p:nvPr/>
        </p:nvSpPr>
        <p:spPr>
          <a:xfrm>
            <a:off x="3883153" y="5285596"/>
            <a:ext cx="2785872" cy="1520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charset="0"/>
              <a:buChar char="•"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1400" dirty="0"/>
              <a:t>Study of FRAS failure modes </a:t>
            </a:r>
          </a:p>
          <a:p>
            <a:pPr algn="l"/>
            <a:r>
              <a:rPr lang="pl-PL" sz="1400" dirty="0"/>
              <a:t>Proposition of FRAS control system safety measures</a:t>
            </a:r>
          </a:p>
          <a:p>
            <a:pPr algn="l"/>
            <a:r>
              <a:rPr lang="pl-PL" sz="1400" dirty="0"/>
              <a:t>Presented on #8-2022 RASWG, to get initial comments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6669024" y="4660101"/>
            <a:ext cx="2538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4947050" y="3158770"/>
            <a:ext cx="5538070" cy="1190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Content Placeholder 1">
            <a:extLst>
              <a:ext uri="{FF2B5EF4-FFF2-40B4-BE49-F238E27FC236}">
                <a16:creationId xmlns:a16="http://schemas.microsoft.com/office/drawing/2014/main" id="{E35DC7BF-AF84-4A3D-B547-371D685A7C8B}"/>
              </a:ext>
            </a:extLst>
          </p:cNvPr>
          <p:cNvSpPr txBox="1">
            <a:spLocks/>
          </p:cNvSpPr>
          <p:nvPr/>
        </p:nvSpPr>
        <p:spPr>
          <a:xfrm>
            <a:off x="6868185" y="5324970"/>
            <a:ext cx="2257527" cy="10433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37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charset="0"/>
              <a:buChar char="•"/>
              <a:defRPr sz="2133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1400" dirty="0"/>
              <a:t>Gather feedback &amp; comments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</a:t>
            </a:r>
            <a:r>
              <a:rPr lang="pl-PL" sz="1400" dirty="0"/>
              <a:t>FRAS Stakeholders on </a:t>
            </a:r>
            <a:r>
              <a:rPr lang="fr-CH" sz="1400" dirty="0"/>
              <a:t>the </a:t>
            </a:r>
            <a:r>
              <a:rPr lang="pl-PL" sz="1400" dirty="0"/>
              <a:t>proposed safety measures 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8476488" y="4172128"/>
            <a:ext cx="1716024" cy="97594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MPP reccomendations / approval  </a:t>
            </a:r>
            <a:endParaRPr lang="en-GB" sz="1400" dirty="0"/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8211312" y="4660100"/>
            <a:ext cx="2538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2460079" y="3170671"/>
            <a:ext cx="2538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ounded Rectangle 103"/>
          <p:cNvSpPr/>
          <p:nvPr/>
        </p:nvSpPr>
        <p:spPr>
          <a:xfrm>
            <a:off x="10485120" y="2739584"/>
            <a:ext cx="1577280" cy="975945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Towards FRAS engineering specification</a:t>
            </a:r>
            <a:endParaRPr lang="en-GB" sz="1400" dirty="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10368869" y="3170671"/>
            <a:ext cx="52243" cy="14680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101" idx="3"/>
          </p:cNvCxnSpPr>
          <p:nvPr/>
        </p:nvCxnSpPr>
        <p:spPr>
          <a:xfrm flipV="1">
            <a:off x="10192512" y="4660100"/>
            <a:ext cx="2286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38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FRAS Software Functional Specification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0139"/>
            <a:ext cx="6055360" cy="56478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240" y="1215597"/>
            <a:ext cx="6052760" cy="564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26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9D3D0FE2-6770-4DCD-9ADD-FFFA3EC97802}"/>
              </a:ext>
            </a:extLst>
          </p:cNvPr>
          <p:cNvSpPr/>
          <p:nvPr/>
        </p:nvSpPr>
        <p:spPr>
          <a:xfrm>
            <a:off x="80856" y="5048979"/>
            <a:ext cx="3744416" cy="102873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09585"/>
            <a:endParaRPr lang="en-US" sz="240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37012-4FAC-411D-B229-741774C61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426" y="129579"/>
            <a:ext cx="10560000" cy="926793"/>
          </a:xfrm>
        </p:spPr>
        <p:txBody>
          <a:bodyPr/>
          <a:lstStyle/>
          <a:p>
            <a:r>
              <a:rPr lang="pl-PL" sz="2400" dirty="0" smtClean="0"/>
              <a:t>Full Remote Alignment System controls</a:t>
            </a:r>
            <a:br>
              <a:rPr lang="pl-PL" sz="2400" dirty="0" smtClean="0"/>
            </a:br>
            <a:r>
              <a:rPr lang="pl-PL" sz="2400" dirty="0" smtClean="0"/>
              <a:t>as colaborative project of BE-GM/CEM/ICS</a:t>
            </a: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52C4F6-72C2-4DE7-A882-F70A87E5E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6903" y="6362447"/>
            <a:ext cx="480000" cy="360000"/>
          </a:xfrm>
        </p:spPr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17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FF956B-35C1-430B-8001-37D69C2E5DA2}"/>
              </a:ext>
            </a:extLst>
          </p:cNvPr>
          <p:cNvSpPr txBox="1"/>
          <p:nvPr/>
        </p:nvSpPr>
        <p:spPr>
          <a:xfrm>
            <a:off x="176198" y="3709335"/>
            <a:ext cx="3607925" cy="138499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US" sz="1200" b="1" u="sng" dirty="0">
                <a:solidFill>
                  <a:prstClr val="black"/>
                </a:solidFill>
                <a:latin typeface="Calibri" panose="020F0502020204030204"/>
              </a:rPr>
              <a:t>FRAS Hardware (BE-GM):</a:t>
            </a:r>
            <a:endParaRPr lang="en-US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Motor assemblies;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Capacitive sensors: WPS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FSI based sensors: HLS, Inclinometers, longitudinal distance, internal monitoring, load cells 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FSI patch panels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Environmental sensors: PT100, Humidity, Pressure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7C48BB-7F02-4A90-8073-C7F5C9BF79EB}"/>
              </a:ext>
            </a:extLst>
          </p:cNvPr>
          <p:cNvSpPr txBox="1"/>
          <p:nvPr/>
        </p:nvSpPr>
        <p:spPr>
          <a:xfrm>
            <a:off x="7912581" y="3727486"/>
            <a:ext cx="4046187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Motion Control hardware (BE-CEM):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SAMbuCa control electronics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Motor drivers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68116D-3E6B-41E2-9F9A-1416D0C62261}"/>
              </a:ext>
            </a:extLst>
          </p:cNvPr>
          <p:cNvSpPr txBox="1"/>
          <p:nvPr/>
        </p:nvSpPr>
        <p:spPr>
          <a:xfrm>
            <a:off x="7912582" y="5063707"/>
            <a:ext cx="4046185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Sensor electronics hardware </a:t>
            </a:r>
            <a:r>
              <a:rPr lang="fr-CH" sz="1200" b="1" u="sng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BE-</a:t>
            </a:r>
            <a:r>
              <a:rPr lang="fr-CH" sz="1200" b="1" u="sng" dirty="0">
                <a:solidFill>
                  <a:prstClr val="black"/>
                </a:solidFill>
                <a:latin typeface="Calibri" panose="020F0502020204030204"/>
              </a:rPr>
              <a:t>G</a:t>
            </a:r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M):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WPS reading electronics</a:t>
            </a:r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fr-CH" sz="1200" dirty="0" err="1">
                <a:solidFill>
                  <a:prstClr val="black"/>
                </a:solidFill>
                <a:latin typeface="Calibri" panose="020F0502020204030204"/>
              </a:rPr>
              <a:t>inside</a:t>
            </a:r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 a rad-</a:t>
            </a:r>
            <a:r>
              <a:rPr lang="fr-CH" sz="1200" dirty="0" err="1">
                <a:solidFill>
                  <a:prstClr val="black"/>
                </a:solidFill>
                <a:latin typeface="Calibri" panose="020F0502020204030204"/>
              </a:rPr>
              <a:t>tol</a:t>
            </a:r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 DI-OT </a:t>
            </a:r>
            <a:r>
              <a:rPr lang="fr-CH" sz="1200" dirty="0" err="1">
                <a:solidFill>
                  <a:prstClr val="black"/>
                </a:solidFill>
                <a:latin typeface="Calibri" panose="020F0502020204030204"/>
              </a:rPr>
              <a:t>crate</a:t>
            </a:r>
            <a:r>
              <a:rPr lang="fr-CH" sz="120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Optical systems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1AE4A9-35BD-4E07-B306-56B890B2F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1" y="1911513"/>
            <a:ext cx="2586879" cy="163422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84C2D3-CF74-4618-A11E-700C46D5D96A}"/>
              </a:ext>
            </a:extLst>
          </p:cNvPr>
          <p:cNvCxnSpPr/>
          <p:nvPr/>
        </p:nvCxnSpPr>
        <p:spPr>
          <a:xfrm>
            <a:off x="3304069" y="2090543"/>
            <a:ext cx="4896544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3F2EC6-12AF-4206-9FC8-063AE100CD67}"/>
              </a:ext>
            </a:extLst>
          </p:cNvPr>
          <p:cNvCxnSpPr/>
          <p:nvPr/>
        </p:nvCxnSpPr>
        <p:spPr>
          <a:xfrm>
            <a:off x="3304069" y="2208293"/>
            <a:ext cx="48965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93D6D8-9F70-4F76-ABF0-661EC214A7A6}"/>
              </a:ext>
            </a:extLst>
          </p:cNvPr>
          <p:cNvCxnSpPr/>
          <p:nvPr/>
        </p:nvCxnSpPr>
        <p:spPr>
          <a:xfrm>
            <a:off x="3300085" y="2304304"/>
            <a:ext cx="4896544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3ECB3B0-5A2A-4372-93CE-D8DE6D7AC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5551" y="2285597"/>
            <a:ext cx="1043216" cy="12424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C1076C8-EA14-45EC-A0A4-8EB7BAB83D25}"/>
              </a:ext>
            </a:extLst>
          </p:cNvPr>
          <p:cNvSpPr txBox="1"/>
          <p:nvPr/>
        </p:nvSpPr>
        <p:spPr>
          <a:xfrm>
            <a:off x="519761" y="1254040"/>
            <a:ext cx="343176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Components</a:t>
            </a: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:</a:t>
            </a:r>
          </a:p>
          <a:p>
            <a:pPr marL="342900" indent="-342900" defTabSz="609585">
              <a:buFontTx/>
              <a:buChar char="-"/>
            </a:pPr>
            <a:r>
              <a:rPr lang="pl-P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Sensor systems</a:t>
            </a:r>
          </a:p>
          <a:p>
            <a:pPr marL="342900" indent="-342900" defTabSz="609585">
              <a:buFontTx/>
              <a:buChar char="-"/>
            </a:pPr>
            <a:r>
              <a:rPr lang="pl-PL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Motion control systems</a:t>
            </a:r>
          </a:p>
          <a:p>
            <a:pPr marL="342900" indent="-342900" defTabSz="609585">
              <a:buFontTx/>
              <a:buChar char="-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31DF35-F348-4897-87D5-87FC1D18A7E4}"/>
              </a:ext>
            </a:extLst>
          </p:cNvPr>
          <p:cNvSpPr txBox="1"/>
          <p:nvPr/>
        </p:nvSpPr>
        <p:spPr>
          <a:xfrm>
            <a:off x="4534622" y="1666532"/>
            <a:ext cx="3453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Cables / optical fibers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D16A13-32C0-44D7-A975-ED37927E25F3}"/>
              </a:ext>
            </a:extLst>
          </p:cNvPr>
          <p:cNvSpPr txBox="1"/>
          <p:nvPr/>
        </p:nvSpPr>
        <p:spPr>
          <a:xfrm>
            <a:off x="9104636" y="2552392"/>
            <a:ext cx="2308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fr-CH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Racks</a:t>
            </a:r>
            <a:r>
              <a:rPr lang="pl-PL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 equipment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8919E5-27B5-47D7-9219-672E2C5DDBAC}"/>
              </a:ext>
            </a:extLst>
          </p:cNvPr>
          <p:cNvSpPr txBox="1"/>
          <p:nvPr/>
        </p:nvSpPr>
        <p:spPr>
          <a:xfrm>
            <a:off x="176198" y="5202719"/>
            <a:ext cx="360792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US" sz="1200" b="1" u="sng" dirty="0">
                <a:solidFill>
                  <a:prstClr val="black"/>
                </a:solidFill>
                <a:latin typeface="Calibri" panose="020F0502020204030204"/>
              </a:rPr>
              <a:t>FRAS Hardware (BE-CEM):</a:t>
            </a:r>
            <a:endParaRPr lang="en-US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Motor patch panels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Connection cables between motors &amp; patch panel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E2714B-A9B2-43B0-A8F4-87E2AAB58602}"/>
              </a:ext>
            </a:extLst>
          </p:cNvPr>
          <p:cNvSpPr txBox="1"/>
          <p:nvPr/>
        </p:nvSpPr>
        <p:spPr>
          <a:xfrm>
            <a:off x="4072156" y="3705481"/>
            <a:ext cx="3607925" cy="83099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US" sz="1200" b="1" u="sng" dirty="0">
                <a:solidFill>
                  <a:prstClr val="black"/>
                </a:solidFill>
                <a:latin typeface="Calibri" panose="020F0502020204030204"/>
              </a:rPr>
              <a:t>FRAS Hardware (BE-GM):</a:t>
            </a:r>
            <a:endParaRPr lang="en-US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Cables for WPS sensors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Optical fibers for FSI based sensors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Cables for humidity, pressure</a:t>
            </a: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 sensors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DBD0AD-24A0-495B-83B9-5EB0CC391A0D}"/>
              </a:ext>
            </a:extLst>
          </p:cNvPr>
          <p:cNvSpPr txBox="1"/>
          <p:nvPr/>
        </p:nvSpPr>
        <p:spPr>
          <a:xfrm>
            <a:off x="4072156" y="4630830"/>
            <a:ext cx="360792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US" sz="1200" b="1" u="sng" dirty="0">
                <a:solidFill>
                  <a:prstClr val="black"/>
                </a:solidFill>
                <a:latin typeface="Calibri" panose="020F0502020204030204"/>
              </a:rPr>
              <a:t>FRAS Hardware (BE-CEM):</a:t>
            </a:r>
            <a:endParaRPr lang="en-US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Cables for motors</a:t>
            </a: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Cables for PT100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A4A428-B500-43FF-AAD9-8926E2118199}"/>
              </a:ext>
            </a:extLst>
          </p:cNvPr>
          <p:cNvSpPr txBox="1"/>
          <p:nvPr/>
        </p:nvSpPr>
        <p:spPr>
          <a:xfrm>
            <a:off x="7912581" y="4494518"/>
            <a:ext cx="404618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US" sz="1200" b="1" u="sng" dirty="0">
                <a:solidFill>
                  <a:prstClr val="black"/>
                </a:solidFill>
                <a:latin typeface="Calibri" panose="020F0502020204030204"/>
              </a:rPr>
              <a:t>FRAS acquisition hardware (BE-CEM):</a:t>
            </a:r>
            <a:endParaRPr lang="en-US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FSI reading electronics (SAMBuCa/DI-OT)</a:t>
            </a:r>
          </a:p>
        </p:txBody>
      </p:sp>
    </p:spTree>
    <p:extLst>
      <p:ext uri="{BB962C8B-B14F-4D97-AF65-F5344CB8AC3E}">
        <p14:creationId xmlns:p14="http://schemas.microsoft.com/office/powerpoint/2010/main" val="392558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46336" y="5879572"/>
            <a:ext cx="1182189" cy="421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91960" y="5879571"/>
            <a:ext cx="1182189" cy="421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68063" y="5879570"/>
            <a:ext cx="1182189" cy="421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6060" y="5903868"/>
            <a:ext cx="2737416" cy="36933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outerShdw blurRad="355600" dist="863600" dir="2700000" sx="125000" sy="125000" algn="tl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FRAS - aligned components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Oval 7"/>
          <p:cNvSpPr/>
          <p:nvPr/>
        </p:nvSpPr>
        <p:spPr>
          <a:xfrm>
            <a:off x="2546001" y="5654823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83385" y="5660846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890119" y="5673827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03336" y="5647855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331317" y="5636029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227541" y="5641830"/>
            <a:ext cx="218803" cy="2057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64379" y="4792289"/>
            <a:ext cx="640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Motors</a:t>
            </a:r>
          </a:p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cabling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3213" y="3048260"/>
            <a:ext cx="1276163" cy="92333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Control</a:t>
            </a:r>
          </a:p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Electronics</a:t>
            </a:r>
          </a:p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Sambuca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3213" y="3983356"/>
            <a:ext cx="1276163" cy="27699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Motor drivers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720300" y="5757692"/>
            <a:ext cx="3616643" cy="11336"/>
          </a:xfrm>
          <a:prstGeom prst="line">
            <a:avLst/>
          </a:prstGeom>
          <a:ln w="254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336943" y="4310092"/>
            <a:ext cx="27437" cy="1439125"/>
          </a:xfrm>
          <a:prstGeom prst="line">
            <a:avLst/>
          </a:prstGeom>
          <a:ln w="254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22455" y="5503192"/>
            <a:ext cx="86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Motors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97545" y="6336441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45757" y="6360738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91960" y="6360738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06889" y="6350585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68063" y="6360735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59368" y="6350585"/>
            <a:ext cx="367259" cy="1499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832549" y="6435685"/>
            <a:ext cx="4226819" cy="2747"/>
          </a:xfrm>
          <a:prstGeom prst="line">
            <a:avLst/>
          </a:prstGeom>
          <a:ln w="254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862180" y="4253507"/>
            <a:ext cx="6401" cy="2182179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799899" y="3284596"/>
            <a:ext cx="1194387" cy="89255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DI/OT capacitive </a:t>
            </a:r>
            <a:r>
              <a:rPr lang="pl-PL" sz="1600" dirty="0">
                <a:solidFill>
                  <a:prstClr val="black"/>
                </a:solidFill>
                <a:latin typeface="Calibri" panose="020F0502020204030204"/>
              </a:rPr>
              <a:t>electronics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62177" y="4633892"/>
            <a:ext cx="1333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Capacitive sensors</a:t>
            </a:r>
          </a:p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cabling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0069" y="3066263"/>
            <a:ext cx="1194387" cy="89255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DI/OT FSI </a:t>
            </a:r>
            <a:r>
              <a:rPr lang="pl-PL" sz="1600" dirty="0">
                <a:solidFill>
                  <a:prstClr val="black"/>
                </a:solidFill>
                <a:latin typeface="Calibri" panose="020F0502020204030204"/>
              </a:rPr>
              <a:t>electronics</a:t>
            </a:r>
            <a:endParaRPr lang="pl-PL" dirty="0">
              <a:solidFill>
                <a:prstClr val="black"/>
              </a:solidFill>
              <a:latin typeface="Calibri" panose="020F0502020204030204"/>
            </a:endParaRPr>
          </a:p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+ optics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637867" y="3983355"/>
            <a:ext cx="2892" cy="2442181"/>
          </a:xfrm>
          <a:prstGeom prst="line">
            <a:avLst/>
          </a:prstGeom>
          <a:ln w="254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867" y="6418598"/>
            <a:ext cx="1203637" cy="17087"/>
          </a:xfrm>
          <a:prstGeom prst="line">
            <a:avLst/>
          </a:prstGeom>
          <a:ln w="25400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885013" y="6373853"/>
            <a:ext cx="4226819" cy="2747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30521" y="4625626"/>
            <a:ext cx="747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FSI fibres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62997" y="6226726"/>
            <a:ext cx="1424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Sensors (cap/FSI)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0069" y="2680370"/>
            <a:ext cx="119438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FEC (PXIe)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99897" y="2679205"/>
            <a:ext cx="1194387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FEC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03213" y="2658735"/>
            <a:ext cx="1276163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FEC (PXIe)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40469" y="3028067"/>
            <a:ext cx="716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WordFIP</a:t>
            </a:r>
          </a:p>
        </p:txBody>
      </p:sp>
      <p:cxnSp>
        <p:nvCxnSpPr>
          <p:cNvPr id="51" name="Straight Connector 50"/>
          <p:cNvCxnSpPr>
            <a:stCxn id="49" idx="0"/>
            <a:endCxn id="49" idx="2"/>
          </p:cNvCxnSpPr>
          <p:nvPr/>
        </p:nvCxnSpPr>
        <p:spPr>
          <a:xfrm>
            <a:off x="2398612" y="3028067"/>
            <a:ext cx="0" cy="276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695105" y="1027505"/>
            <a:ext cx="2079287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WIN CC OA server</a:t>
            </a:r>
          </a:p>
          <a:p>
            <a:pPr algn="ctr"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(SCADA) </a:t>
            </a:r>
          </a:p>
          <a:p>
            <a:pPr algn="ctr"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Operators/CCC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7" name="Right Brace 66"/>
          <p:cNvSpPr/>
          <p:nvPr/>
        </p:nvSpPr>
        <p:spPr>
          <a:xfrm>
            <a:off x="8372902" y="5654823"/>
            <a:ext cx="283012" cy="94502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Right Brace 71"/>
          <p:cNvSpPr/>
          <p:nvPr/>
        </p:nvSpPr>
        <p:spPr>
          <a:xfrm>
            <a:off x="7767080" y="2926082"/>
            <a:ext cx="313827" cy="28231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876820" y="5352730"/>
            <a:ext cx="3035352" cy="138499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Hardware (BE-GM):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Jacks, actuators (motion control);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Capacitive sensors (WPS network)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Optical FSI sensors (HLS, Inclinometers, distance), fibres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Environmantal sensors: PT100, Humidity, Pressure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876821" y="3617594"/>
            <a:ext cx="3033364" cy="138499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Motion Control hardware (BE-CEM):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SAMbuCa control electronics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Motor drivers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Motor cables, patchpanels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Delivery and reception of MACCON motors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PT100 cables</a:t>
            </a:r>
          </a:p>
          <a:p>
            <a:pPr marL="171446" indent="-171446" defTabSz="914377">
              <a:buFontTx/>
              <a:buChar char="-"/>
            </a:pP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6" name="Right Brace 75"/>
          <p:cNvSpPr/>
          <p:nvPr/>
        </p:nvSpPr>
        <p:spPr>
          <a:xfrm>
            <a:off x="3066055" y="2822332"/>
            <a:ext cx="405332" cy="27717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90563" y="3509932"/>
            <a:ext cx="2455309" cy="175432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Sensor electronics hardware (</a:t>
            </a:r>
            <a:r>
              <a:rPr lang="pl-PL" sz="1200" b="1" u="sng" dirty="0">
                <a:solidFill>
                  <a:srgbClr val="0070C0"/>
                </a:solidFill>
                <a:latin typeface="Calibri" panose="020F0502020204030204"/>
              </a:rPr>
              <a:t>GM-HPA</a:t>
            </a:r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, BE-CEM):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Rad-tol DI-OT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</a:rPr>
              <a:t>FSI reading electronics (SAMBuCa/DI-OT)+ gateware</a:t>
            </a: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srgbClr val="0070C0"/>
                </a:solidFill>
                <a:latin typeface="Calibri" panose="020F0502020204030204"/>
              </a:rPr>
              <a:t>WPS reading electronics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srgbClr val="0070C0"/>
                </a:solidFill>
                <a:latin typeface="Calibri" panose="020F0502020204030204"/>
              </a:rPr>
              <a:t>Optical delivery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srgbClr val="0070C0"/>
                </a:solidFill>
                <a:latin typeface="Calibri" panose="020F0502020204030204"/>
              </a:rPr>
              <a:t>Optical fibres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srgbClr val="0070C0"/>
                </a:solidFill>
                <a:latin typeface="Calibri" panose="020F0502020204030204"/>
              </a:rPr>
              <a:t>Capacitive sensors &amp; cables</a:t>
            </a:r>
          </a:p>
        </p:txBody>
      </p:sp>
      <p:sp>
        <p:nvSpPr>
          <p:cNvPr id="78" name="Right Brace 77"/>
          <p:cNvSpPr/>
          <p:nvPr/>
        </p:nvSpPr>
        <p:spPr>
          <a:xfrm>
            <a:off x="7767079" y="571500"/>
            <a:ext cx="351476" cy="22719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/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4606889" y="1988841"/>
            <a:ext cx="0" cy="403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027263" y="2402207"/>
            <a:ext cx="0" cy="276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398583" y="2402207"/>
            <a:ext cx="0" cy="276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977959" y="2381738"/>
            <a:ext cx="0" cy="276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1027263" y="2381737"/>
            <a:ext cx="5950696" cy="1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655402" y="2153325"/>
            <a:ext cx="1031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Ethernet / TN</a:t>
            </a:r>
          </a:p>
        </p:txBody>
      </p:sp>
      <p:sp>
        <p:nvSpPr>
          <p:cNvPr id="85" name="TextBox 84"/>
          <p:cNvSpPr txBox="1"/>
          <p:nvPr/>
        </p:nvSpPr>
        <p:spPr>
          <a:xfrm rot="16200000">
            <a:off x="7109627" y="1555661"/>
            <a:ext cx="2667811" cy="276999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FRAS Control Software</a:t>
            </a: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8915383" y="296877"/>
            <a:ext cx="3033364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SCADA – UNICOS based (BE-ICS, BE-GM):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GUI, objects faceplates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Data logging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Sensors/FRAS disgnostics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Hi-level SU data analysis (Expert system)</a:t>
            </a:r>
          </a:p>
          <a:p>
            <a:pPr marL="171446" indent="-171446" defTabSz="914377">
              <a:buFontTx/>
              <a:buChar char="-"/>
            </a:pP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915383" y="1277467"/>
            <a:ext cx="3033364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Hi-Level Front-End Software (BE-ICS,BE-GM):</a:t>
            </a:r>
            <a:endParaRPr lang="pl-PL" sz="1200" b="1" u="sng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Abstraction of Q1-Q5 string, magnets, jacks, sensors, etc ...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3D motion control</a:t>
            </a:r>
          </a:p>
          <a:p>
            <a:pPr marL="171446" indent="-171446" defTabSz="914377">
              <a:buFontTx/>
              <a:buChar char="-"/>
            </a:pP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Interlocks, RT-disgnostics</a:t>
            </a:r>
          </a:p>
          <a:p>
            <a:pPr marL="171446" indent="-171446" defTabSz="914377">
              <a:buFontTx/>
              <a:buChar char="-"/>
            </a:pPr>
            <a:endParaRPr lang="pl-PL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913395" y="2391869"/>
            <a:ext cx="3033364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77"/>
            <a:r>
              <a:rPr lang="pl-PL" sz="1200" b="1" u="sng" dirty="0">
                <a:solidFill>
                  <a:prstClr val="black"/>
                </a:solidFill>
                <a:latin typeface="Calibri" panose="020F0502020204030204"/>
              </a:rPr>
              <a:t>Low-Level </a:t>
            </a:r>
            <a:r>
              <a:rPr lang="pl-PL" sz="1200" b="1" u="sng" dirty="0">
                <a:solidFill>
                  <a:prstClr val="black"/>
                </a:solidFill>
              </a:rPr>
              <a:t>Front-End Software </a:t>
            </a:r>
            <a:r>
              <a:rPr lang="pl-PL" sz="1200" b="1" dirty="0">
                <a:solidFill>
                  <a:prstClr val="black"/>
                </a:solidFill>
                <a:latin typeface="Calibri" panose="020F0502020204030204"/>
              </a:rPr>
              <a:t>(BE-CEM): </a:t>
            </a:r>
            <a:r>
              <a:rPr lang="pl-PL" sz="1200" dirty="0">
                <a:solidFill>
                  <a:prstClr val="black"/>
                </a:solidFill>
                <a:latin typeface="Calibri" panose="020F0502020204030204"/>
              </a:rPr>
              <a:t>drivers, single motor motion control algorithm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080907" y="-49595"/>
            <a:ext cx="411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pl-PL" dirty="0">
                <a:solidFill>
                  <a:prstClr val="black"/>
                </a:solidFill>
                <a:latin typeface="Calibri" panose="020F0502020204030204"/>
              </a:rPr>
              <a:t>FRAS SYSTEM: Equipment/Software layers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86525" y="3038200"/>
            <a:ext cx="8766582" cy="28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/>
          <p:cNvSpPr txBox="1">
            <a:spLocks/>
          </p:cNvSpPr>
          <p:nvPr/>
        </p:nvSpPr>
        <p:spPr>
          <a:xfrm>
            <a:off x="-385700" y="162392"/>
            <a:ext cx="8663316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pl-PL" sz="3200" dirty="0">
                <a:solidFill>
                  <a:srgbClr val="0093BE"/>
                </a:solidFill>
                <a:latin typeface="Arial"/>
              </a:rPr>
              <a:t>FRAS Collaboration - controls HW/SW </a:t>
            </a:r>
            <a:br>
              <a:rPr lang="pl-PL" sz="3200" dirty="0">
                <a:solidFill>
                  <a:srgbClr val="0093BE"/>
                </a:solidFill>
                <a:latin typeface="Arial"/>
              </a:rPr>
            </a:br>
            <a:r>
              <a:rPr lang="pl-PL" sz="3200" dirty="0">
                <a:solidFill>
                  <a:srgbClr val="0093BE"/>
                </a:solidFill>
                <a:latin typeface="Arial"/>
              </a:rPr>
              <a:t>layout and responsibilities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424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185"/>
          <p:cNvSpPr/>
          <p:nvPr/>
        </p:nvSpPr>
        <p:spPr>
          <a:xfrm>
            <a:off x="12584" y="1071466"/>
            <a:ext cx="9464232" cy="4184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 i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1" y="5232503"/>
            <a:ext cx="9464232" cy="12688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03445" y="164637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pl-PL" sz="3200" dirty="0">
                <a:solidFill>
                  <a:srgbClr val="0093BE"/>
                </a:solidFill>
                <a:latin typeface="Arial"/>
              </a:rPr>
              <a:t>FRAS Software data flow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5417" y="5543143"/>
            <a:ext cx="81609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FSI</a:t>
            </a: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-ch[1]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24631" y="5686801"/>
            <a:ext cx="81609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FSI</a:t>
            </a: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-ch[2]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4657" y="5840564"/>
            <a:ext cx="81609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067" dirty="0">
                <a:solidFill>
                  <a:prstClr val="black"/>
                </a:solidFill>
                <a:latin typeface="Calibri" panose="020F0502020204030204"/>
              </a:rPr>
              <a:t>FSI</a:t>
            </a: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-ch[n]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 rot="2012846">
            <a:off x="1184899" y="57829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pl-PL" sz="2400" dirty="0">
                <a:solidFill>
                  <a:prstClr val="black"/>
                </a:solidFill>
                <a:latin typeface="Calibri" panose="020F0502020204030204"/>
              </a:rPr>
              <a:t>...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63867" y="5758492"/>
            <a:ext cx="67207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800" dirty="0">
                <a:solidFill>
                  <a:prstClr val="black"/>
                </a:solidFill>
                <a:latin typeface="Calibri" panose="020F0502020204030204"/>
              </a:rPr>
              <a:t>FSI</a:t>
            </a:r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-HW-CTRL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83829" y="5499272"/>
            <a:ext cx="838921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WPS-ch[1]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75850" y="5647680"/>
            <a:ext cx="838921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WPS-ch[2]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15877" y="5801443"/>
            <a:ext cx="886927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WPS-ch[n]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TextBox 33"/>
          <p:cNvSpPr txBox="1"/>
          <p:nvPr/>
        </p:nvSpPr>
        <p:spPr>
          <a:xfrm rot="2012846">
            <a:off x="3736119" y="5743778"/>
            <a:ext cx="41549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09585"/>
            <a:r>
              <a:rPr lang="pl-PL" sz="2400" dirty="0">
                <a:solidFill>
                  <a:prstClr val="black"/>
                </a:solidFill>
                <a:latin typeface="Calibri" panose="020F0502020204030204"/>
              </a:rPr>
              <a:t>...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21644" y="5718300"/>
            <a:ext cx="74525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WPS –HW-CTRL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85353" y="4373627"/>
            <a:ext cx="672075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Inclino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08717" y="4373627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HLS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91103" y="4372226"/>
            <a:ext cx="672075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Humi-Bragg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33178" y="4380989"/>
            <a:ext cx="595492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Load-Bragg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8384" y="4415668"/>
            <a:ext cx="672075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Inclino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8579" y="4464264"/>
            <a:ext cx="672075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Inclino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41670" y="4415669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HLS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82044" y="4457710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HLS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20741" y="4418630"/>
            <a:ext cx="672075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Humi-Bragg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158445" y="4463062"/>
            <a:ext cx="672075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Humi-Bragg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68643" y="4421542"/>
            <a:ext cx="595492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Load-Bragg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00521" y="4458392"/>
            <a:ext cx="595492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Load-Bragg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00398" y="4362429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44701" y="4396920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89004" y="4439201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WPS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67251" y="4375353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Temp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11553" y="4412169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Temp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62589" y="4451376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Temp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07435" y="5445224"/>
            <a:ext cx="2112235" cy="768085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550186" y="5423856"/>
            <a:ext cx="2312725" cy="768085"/>
          </a:xfrm>
          <a:prstGeom prst="rect">
            <a:avLst/>
          </a:prstGeom>
          <a:noFill/>
          <a:ln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27877" y="4353527"/>
            <a:ext cx="737116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Pressure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69669" y="4396835"/>
            <a:ext cx="737116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Pressure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03299" y="4444451"/>
            <a:ext cx="737116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Pressure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377152" y="4370006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Dist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12996" y="4403559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Dist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54958" y="4454299"/>
            <a:ext cx="54596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Dist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06628" y="5494740"/>
            <a:ext cx="83892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MOT-ch[1]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62449" y="5647680"/>
            <a:ext cx="838921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MOT-ch[2]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02475" y="5801443"/>
            <a:ext cx="886927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MOT-ch[n]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5" name="TextBox 64"/>
          <p:cNvSpPr txBox="1"/>
          <p:nvPr/>
        </p:nvSpPr>
        <p:spPr>
          <a:xfrm rot="2012846">
            <a:off x="6322717" y="5743778"/>
            <a:ext cx="41549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09585"/>
            <a:r>
              <a:rPr lang="pl-PL" sz="2400" dirty="0">
                <a:solidFill>
                  <a:prstClr val="black"/>
                </a:solidFill>
                <a:latin typeface="Calibri" panose="020F0502020204030204"/>
              </a:rPr>
              <a:t>...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136783" y="5423856"/>
            <a:ext cx="3223580" cy="76808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541690" y="5496046"/>
            <a:ext cx="1146599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PT100[1]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50315" y="5593863"/>
            <a:ext cx="1150368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PT100/DI/AI/DO[n]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2085" y="6137229"/>
            <a:ext cx="3219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SAMbuCa – motors control + temp. meas.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28963" y="6152454"/>
            <a:ext cx="2344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WPS sensor meas.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91079" y="6170574"/>
            <a:ext cx="2344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FSI channel meas.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1871508" y="1506228"/>
            <a:ext cx="2588456" cy="401440"/>
            <a:chOff x="508786" y="1202911"/>
            <a:chExt cx="991557" cy="232661"/>
          </a:xfrm>
        </p:grpSpPr>
        <p:sp>
          <p:nvSpPr>
            <p:cNvPr id="75" name="TextBox 74"/>
            <p:cNvSpPr txBox="1"/>
            <p:nvPr/>
          </p:nvSpPr>
          <p:spPr>
            <a:xfrm>
              <a:off x="634753" y="1239358"/>
              <a:ext cx="865590" cy="196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09585"/>
              <a:endParaRPr lang="pl-PL" sz="8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609585"/>
              <a:r>
                <a:rPr lang="pl-PL" sz="800" dirty="0">
                  <a:solidFill>
                    <a:prstClr val="black"/>
                  </a:solidFill>
                  <a:latin typeface="Calibri" panose="020F0502020204030204"/>
                </a:rPr>
                <a:t>Least square position computation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34753" y="1239358"/>
              <a:ext cx="463740" cy="1156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08786" y="1202911"/>
              <a:ext cx="706656" cy="1130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pl-PL" sz="667" dirty="0">
                  <a:solidFill>
                    <a:prstClr val="black"/>
                  </a:solidFill>
                  <a:latin typeface="Calibri" panose="020F0502020204030204"/>
                </a:rPr>
                <a:t>Adjusted object </a:t>
              </a:r>
              <a:endParaRPr lang="en-GB" sz="667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955486" y="1554826"/>
            <a:ext cx="2693601" cy="405758"/>
            <a:chOff x="508786" y="1202911"/>
            <a:chExt cx="991557" cy="220053"/>
          </a:xfrm>
        </p:grpSpPr>
        <p:sp>
          <p:nvSpPr>
            <p:cNvPr id="81" name="TextBox 80"/>
            <p:cNvSpPr txBox="1"/>
            <p:nvPr/>
          </p:nvSpPr>
          <p:spPr>
            <a:xfrm>
              <a:off x="634753" y="1239358"/>
              <a:ext cx="865590" cy="1836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09585"/>
              <a:endParaRPr lang="pl-PL" sz="8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609585"/>
              <a:r>
                <a:rPr lang="pl-PL" sz="800" dirty="0">
                  <a:solidFill>
                    <a:prstClr val="black"/>
                  </a:solidFill>
                  <a:latin typeface="Calibri" panose="020F0502020204030204"/>
                </a:rPr>
                <a:t>Least square position computation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34753" y="1239358"/>
              <a:ext cx="463740" cy="1156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08786" y="1202911"/>
              <a:ext cx="706656" cy="1057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pl-PL" sz="667" dirty="0">
                  <a:solidFill>
                    <a:prstClr val="black"/>
                  </a:solidFill>
                  <a:latin typeface="Calibri" panose="020F0502020204030204"/>
                </a:rPr>
                <a:t>Adjusted object </a:t>
              </a:r>
              <a:endParaRPr lang="en-GB" sz="667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021158" y="1587101"/>
            <a:ext cx="2776223" cy="790278"/>
            <a:chOff x="502184" y="1179350"/>
            <a:chExt cx="1001180" cy="592708"/>
          </a:xfrm>
        </p:grpSpPr>
        <p:sp>
          <p:nvSpPr>
            <p:cNvPr id="86" name="TextBox 85"/>
            <p:cNvSpPr txBox="1"/>
            <p:nvPr/>
          </p:nvSpPr>
          <p:spPr>
            <a:xfrm>
              <a:off x="634753" y="1239358"/>
              <a:ext cx="865590" cy="300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09585"/>
              <a:endParaRPr lang="pl-PL" sz="8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609585"/>
              <a:r>
                <a:rPr lang="pl-PL" sz="1200" dirty="0">
                  <a:solidFill>
                    <a:prstClr val="black"/>
                  </a:solidFill>
                  <a:latin typeface="Calibri" panose="020F0502020204030204"/>
                </a:rPr>
                <a:t>Position computation</a:t>
              </a:r>
              <a:endParaRPr lang="en-GB" sz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37774" y="1564309"/>
              <a:ext cx="865590" cy="2077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pl-PL" sz="1200" dirty="0">
                  <a:solidFill>
                    <a:prstClr val="black"/>
                  </a:solidFill>
                  <a:latin typeface="Calibri" panose="020F0502020204030204"/>
                </a:rPr>
                <a:t>Motor commands</a:t>
              </a:r>
              <a:endParaRPr lang="en-GB" sz="12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34753" y="1239358"/>
              <a:ext cx="463740" cy="1156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02184" y="1179350"/>
              <a:ext cx="706656" cy="1924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pl-PL" sz="1067" dirty="0">
                  <a:solidFill>
                    <a:prstClr val="black"/>
                  </a:solidFill>
                  <a:latin typeface="Calibri" panose="020F0502020204030204"/>
                </a:rPr>
                <a:t>Aligned object </a:t>
              </a:r>
              <a:endParaRPr lang="en-GB" sz="1067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688553" y="2912924"/>
            <a:ext cx="930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748307" y="2963664"/>
            <a:ext cx="930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785218" y="3003984"/>
            <a:ext cx="930868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001721" y="1189391"/>
            <a:ext cx="839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Q1-Q5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624110" y="2935776"/>
            <a:ext cx="930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683865" y="2986516"/>
            <a:ext cx="9308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739026" y="3034368"/>
            <a:ext cx="930868" cy="4207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573227" y="2647962"/>
            <a:ext cx="839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IT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515833" y="2670148"/>
            <a:ext cx="839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CRABs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8" name="Left Brace 117"/>
          <p:cNvSpPr/>
          <p:nvPr/>
        </p:nvSpPr>
        <p:spPr>
          <a:xfrm rot="16200000">
            <a:off x="2673069" y="3245127"/>
            <a:ext cx="207264" cy="3649469"/>
          </a:xfrm>
          <a:prstGeom prst="leftBrace">
            <a:avLst>
              <a:gd name="adj1" fmla="val 8333"/>
              <a:gd name="adj2" fmla="val 30555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" name="Up-Down Arrow 118"/>
          <p:cNvSpPr/>
          <p:nvPr/>
        </p:nvSpPr>
        <p:spPr>
          <a:xfrm>
            <a:off x="1981696" y="5080436"/>
            <a:ext cx="169731" cy="35298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0" name="Left Brace 119"/>
          <p:cNvSpPr/>
          <p:nvPr/>
        </p:nvSpPr>
        <p:spPr>
          <a:xfrm rot="16200000">
            <a:off x="5366775" y="4298081"/>
            <a:ext cx="207264" cy="1540017"/>
          </a:xfrm>
          <a:prstGeom prst="leftBrace">
            <a:avLst>
              <a:gd name="adj1" fmla="val 8333"/>
              <a:gd name="adj2" fmla="val 30555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1" name="Up-Down Arrow 120"/>
          <p:cNvSpPr/>
          <p:nvPr/>
        </p:nvSpPr>
        <p:spPr>
          <a:xfrm>
            <a:off x="5081713" y="5085568"/>
            <a:ext cx="169731" cy="352989"/>
          </a:xfrm>
          <a:prstGeom prst="up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3" name="Left Brace 122"/>
          <p:cNvSpPr/>
          <p:nvPr/>
        </p:nvSpPr>
        <p:spPr>
          <a:xfrm rot="16200000">
            <a:off x="3090782" y="1997633"/>
            <a:ext cx="205604" cy="3066548"/>
          </a:xfrm>
          <a:prstGeom prst="leftBrace">
            <a:avLst>
              <a:gd name="adj1" fmla="val 8333"/>
              <a:gd name="adj2" fmla="val 47044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27" name="Straight Connector 126"/>
          <p:cNvCxnSpPr>
            <a:stCxn id="130" idx="1"/>
            <a:endCxn id="139" idx="1"/>
          </p:cNvCxnSpPr>
          <p:nvPr/>
        </p:nvCxnSpPr>
        <p:spPr>
          <a:xfrm flipH="1" flipV="1">
            <a:off x="5173692" y="2744887"/>
            <a:ext cx="14929" cy="1366676"/>
          </a:xfrm>
          <a:prstGeom prst="line">
            <a:avLst/>
          </a:prstGeom>
          <a:ln w="1905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Left Brace 129"/>
          <p:cNvSpPr/>
          <p:nvPr/>
        </p:nvSpPr>
        <p:spPr>
          <a:xfrm rot="5400000">
            <a:off x="3880816" y="1121824"/>
            <a:ext cx="174992" cy="6154469"/>
          </a:xfrm>
          <a:prstGeom prst="leftBrace">
            <a:avLst>
              <a:gd name="adj1" fmla="val 8333"/>
              <a:gd name="adj2" fmla="val 30172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9" name="Left Brace 138"/>
          <p:cNvSpPr/>
          <p:nvPr/>
        </p:nvSpPr>
        <p:spPr>
          <a:xfrm rot="16200000">
            <a:off x="3579129" y="894863"/>
            <a:ext cx="179937" cy="3468776"/>
          </a:xfrm>
          <a:prstGeom prst="leftBrace">
            <a:avLst>
              <a:gd name="adj1" fmla="val 8333"/>
              <a:gd name="adj2" fmla="val 93515"/>
            </a:avLst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V="1">
            <a:off x="3100472" y="3703279"/>
            <a:ext cx="0" cy="495779"/>
          </a:xfrm>
          <a:prstGeom prst="line">
            <a:avLst/>
          </a:prstGeom>
          <a:ln w="1905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3058819" y="3756613"/>
            <a:ext cx="96112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Sensors meas Errors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94417" y="3661649"/>
            <a:ext cx="928668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Sensors meas Errors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2117608" y="5041147"/>
            <a:ext cx="1578125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Raw meas, Parametrization diagnostics, Errors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156778" y="5029941"/>
            <a:ext cx="1578125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Raw meas, Parametrization diagnostics, Errors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57" name="Straight Connector 156"/>
          <p:cNvCxnSpPr>
            <a:endCxn id="54" idx="2"/>
          </p:cNvCxnSpPr>
          <p:nvPr/>
        </p:nvCxnSpPr>
        <p:spPr>
          <a:xfrm flipV="1">
            <a:off x="6750621" y="4738635"/>
            <a:ext cx="0" cy="694791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6676581" y="5021715"/>
            <a:ext cx="96112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Raw meas Errors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633371" y="1814874"/>
            <a:ext cx="93086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pl-PL" sz="80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INTERLOCK</a:t>
            </a:r>
          </a:p>
          <a:p>
            <a:pPr algn="ctr" defTabSz="609585"/>
            <a:r>
              <a:rPr lang="pl-PL" sz="800" dirty="0">
                <a:solidFill>
                  <a:prstClr val="black"/>
                </a:solidFill>
                <a:latin typeface="Calibri" panose="020F0502020204030204"/>
              </a:rPr>
              <a:t>LOGIC</a:t>
            </a:r>
          </a:p>
          <a:p>
            <a:pPr algn="ctr" defTabSz="609585"/>
            <a:endParaRPr lang="en-GB" sz="8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 flipH="1" flipV="1">
            <a:off x="4842307" y="2358920"/>
            <a:ext cx="2795396" cy="1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V="1">
            <a:off x="7440149" y="2346115"/>
            <a:ext cx="0" cy="3087312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 rot="16200000">
            <a:off x="6481775" y="3242430"/>
            <a:ext cx="1568400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Motors status,</a:t>
            </a:r>
          </a:p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Errors</a:t>
            </a:r>
            <a:r>
              <a:rPr lang="en-US" sz="933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en-US" sz="933" b="1" dirty="0">
                <a:solidFill>
                  <a:srgbClr val="FF0000"/>
                </a:solidFill>
                <a:latin typeface="Calibri" panose="020F0502020204030204"/>
              </a:rPr>
              <a:t>HW interlock info </a:t>
            </a:r>
            <a:endParaRPr lang="en-GB" sz="933" b="1" dirty="0">
              <a:solidFill>
                <a:srgbClr val="FF0000"/>
              </a:solidFill>
              <a:latin typeface="Calibri" panose="020F0502020204030204"/>
            </a:endParaRPr>
          </a:p>
        </p:txBody>
      </p:sp>
      <p:cxnSp>
        <p:nvCxnSpPr>
          <p:cNvPr id="176" name="Straight Connector 175"/>
          <p:cNvCxnSpPr/>
          <p:nvPr/>
        </p:nvCxnSpPr>
        <p:spPr>
          <a:xfrm>
            <a:off x="8075012" y="2430427"/>
            <a:ext cx="1" cy="2993429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 rot="16200000">
            <a:off x="7284074" y="3630106"/>
            <a:ext cx="1263077" cy="379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Software interlocks, </a:t>
            </a:r>
            <a:br>
              <a:rPr lang="pl-PL" sz="933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pl-PL" sz="933" dirty="0">
                <a:solidFill>
                  <a:prstClr val="black"/>
                </a:solidFill>
                <a:latin typeface="Calibri" panose="020F0502020204030204"/>
              </a:rPr>
              <a:t>motor commands</a:t>
            </a:r>
            <a:endParaRPr lang="en-GB" sz="9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9480869" y="1071466"/>
            <a:ext cx="2711132" cy="54043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7" name="TextBox 186"/>
          <p:cNvSpPr txBox="1"/>
          <p:nvPr/>
        </p:nvSpPr>
        <p:spPr>
          <a:xfrm rot="16200000">
            <a:off x="-1346686" y="2758641"/>
            <a:ext cx="345364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2133" dirty="0">
                <a:solidFill>
                  <a:prstClr val="black"/>
                </a:solidFill>
                <a:latin typeface="Calibri" panose="020F0502020204030204"/>
              </a:rPr>
              <a:t>Hi-level Front-End Software</a:t>
            </a:r>
            <a:endParaRPr lang="en-GB" sz="21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8" name="TextBox 187"/>
          <p:cNvSpPr txBox="1"/>
          <p:nvPr/>
        </p:nvSpPr>
        <p:spPr>
          <a:xfrm rot="16200000">
            <a:off x="-324314" y="5467080"/>
            <a:ext cx="172146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2133" dirty="0">
                <a:solidFill>
                  <a:prstClr val="black"/>
                </a:solidFill>
                <a:latin typeface="Calibri" panose="020F0502020204030204"/>
              </a:rPr>
              <a:t>Low-level</a:t>
            </a:r>
            <a:br>
              <a:rPr lang="pl-PL" sz="2133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pl-PL" sz="2133" dirty="0">
                <a:solidFill>
                  <a:prstClr val="black"/>
                </a:solidFill>
                <a:latin typeface="Calibri" panose="020F0502020204030204"/>
              </a:rPr>
              <a:t>F-E S</a:t>
            </a:r>
            <a:endParaRPr lang="en-GB" sz="21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9402755" y="974961"/>
            <a:ext cx="248194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2133" dirty="0">
                <a:solidFill>
                  <a:prstClr val="black"/>
                </a:solidFill>
                <a:latin typeface="Calibri" panose="020F0502020204030204"/>
              </a:rPr>
              <a:t>SCADA (WIN CC OA)</a:t>
            </a:r>
            <a:endParaRPr lang="en-GB" sz="2133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9843171" y="5619441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0583412" y="5081239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10595679" y="5621487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9881299" y="5662115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9925601" y="5704790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10632709" y="5666071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10668019" y="5711831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9841552" y="5081239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9879680" y="5123914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Obj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9925759" y="5173719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0624337" y="5140810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0668019" y="5190935"/>
            <a:ext cx="576064" cy="25654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9741036" y="4546632"/>
            <a:ext cx="1590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FRAS objects HMI, alarms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8" name="Up-Down Arrow 207"/>
          <p:cNvSpPr/>
          <p:nvPr/>
        </p:nvSpPr>
        <p:spPr>
          <a:xfrm rot="5400000">
            <a:off x="9099973" y="2669950"/>
            <a:ext cx="369935" cy="1458588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8555647" y="2705598"/>
            <a:ext cx="1590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CMW communication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26" name="Picture 2" descr="Icône Base de données - Téléchargement gratuit en PNG et vecteurs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555" y="1406556"/>
            <a:ext cx="658379" cy="65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" name="TextBox 211"/>
          <p:cNvSpPr txBox="1"/>
          <p:nvPr/>
        </p:nvSpPr>
        <p:spPr>
          <a:xfrm>
            <a:off x="10421739" y="1440497"/>
            <a:ext cx="1848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GEODE, MTF, LOGGING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3" name="Up-Down Arrow 212"/>
          <p:cNvSpPr/>
          <p:nvPr/>
        </p:nvSpPr>
        <p:spPr>
          <a:xfrm>
            <a:off x="9943741" y="2089003"/>
            <a:ext cx="369935" cy="2492124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0293239" y="2088089"/>
            <a:ext cx="15900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Data logging, Parametrization,</a:t>
            </a:r>
          </a:p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Calibration coef.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28" name="Picture 4" descr="Script Svg Png Icon Free Download (#516914) - OnlineWebFonts.COM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227" y="3036478"/>
            <a:ext cx="681596" cy="64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" name="Up-Down Arrow 215"/>
          <p:cNvSpPr/>
          <p:nvPr/>
        </p:nvSpPr>
        <p:spPr>
          <a:xfrm rot="5400000">
            <a:off x="10308646" y="3127159"/>
            <a:ext cx="224957" cy="39919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1208774" y="2991730"/>
            <a:ext cx="9998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SURVEY </a:t>
            </a:r>
            <a:br>
              <a:rPr lang="pl-PL" sz="14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EXPERT </a:t>
            </a:r>
          </a:p>
          <a:p>
            <a:pPr defTabSz="609585"/>
            <a:r>
              <a:rPr lang="pl-PL" sz="1400" dirty="0">
                <a:solidFill>
                  <a:prstClr val="black"/>
                </a:solidFill>
                <a:latin typeface="Calibri" panose="020F0502020204030204"/>
              </a:rPr>
              <a:t>SYSTEM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0569134" y="3703280"/>
            <a:ext cx="1622865" cy="913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defTabSz="609585">
              <a:buFont typeface="Arial" panose="020B0604020202020204" pitchFamily="34" charset="0"/>
              <a:buChar char="•"/>
            </a:pP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Long term data analysis</a:t>
            </a:r>
          </a:p>
          <a:p>
            <a:pPr marL="228594" indent="-228594" defTabSz="609585">
              <a:buFont typeface="Arial" panose="020B0604020202020204" pitchFamily="34" charset="0"/>
              <a:buChar char="•"/>
            </a:pP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Anomalies detection</a:t>
            </a:r>
          </a:p>
          <a:p>
            <a:pPr marL="228594" indent="-228594" defTabSz="609585">
              <a:buFont typeface="Arial" panose="020B0604020202020204" pitchFamily="34" charset="0"/>
              <a:buChar char="•"/>
            </a:pP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Sensors validation</a:t>
            </a:r>
          </a:p>
          <a:p>
            <a:pPr marL="228594" indent="-228594" defTabSz="609585">
              <a:buFont typeface="Arial" panose="020B0604020202020204" pitchFamily="34" charset="0"/>
              <a:buChar char="•"/>
            </a:pPr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...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6085855" y="1616207"/>
            <a:ext cx="1014563" cy="42075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Diagnostic devices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150897" y="1672705"/>
            <a:ext cx="1014563" cy="42075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Diagnostic devices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204031" y="1720616"/>
            <a:ext cx="1014563" cy="42075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067" dirty="0">
                <a:solidFill>
                  <a:prstClr val="black"/>
                </a:solidFill>
                <a:latin typeface="Calibri" panose="020F0502020204030204"/>
              </a:rPr>
              <a:t>Diagnostic devices</a:t>
            </a:r>
            <a:endParaRPr lang="en-GB" sz="1067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23" name="Straight Connector 222"/>
          <p:cNvCxnSpPr/>
          <p:nvPr/>
        </p:nvCxnSpPr>
        <p:spPr>
          <a:xfrm flipH="1">
            <a:off x="7218595" y="2130982"/>
            <a:ext cx="419107" cy="1"/>
          </a:xfrm>
          <a:prstGeom prst="line">
            <a:avLst/>
          </a:prstGeom>
          <a:ln w="190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 rot="16200000">
            <a:off x="602566" y="2927688"/>
            <a:ext cx="1194556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333" i="1" dirty="0">
                <a:solidFill>
                  <a:prstClr val="black"/>
                </a:solidFill>
                <a:latin typeface="Calibri" panose="020F0502020204030204"/>
              </a:rPr>
              <a:t>Internal monitoring</a:t>
            </a:r>
            <a:endParaRPr lang="en-GB" sz="1333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0" name="TextBox 149"/>
          <p:cNvSpPr txBox="1"/>
          <p:nvPr/>
        </p:nvSpPr>
        <p:spPr>
          <a:xfrm rot="16200000">
            <a:off x="141422" y="4417878"/>
            <a:ext cx="1079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Sensors</a:t>
            </a:r>
            <a:endParaRPr lang="en-GB" sz="1400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4" name="TextBox 153"/>
          <p:cNvSpPr txBox="1"/>
          <p:nvPr/>
        </p:nvSpPr>
        <p:spPr>
          <a:xfrm rot="16200000">
            <a:off x="875121" y="1713296"/>
            <a:ext cx="115535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pl-PL" sz="1333" i="1" dirty="0">
                <a:solidFill>
                  <a:prstClr val="black"/>
                </a:solidFill>
                <a:latin typeface="Calibri" panose="020F0502020204030204"/>
              </a:rPr>
              <a:t>Aligned objects</a:t>
            </a:r>
            <a:endParaRPr lang="en-GB" sz="1333" i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716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0377" y="2250573"/>
            <a:ext cx="1177162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67395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367395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023579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82095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40611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8581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674765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333281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991797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1018581" y="2538605"/>
            <a:ext cx="110489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Single component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2195066" y="3212976"/>
            <a:ext cx="2487029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String test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6340611" y="3871413"/>
            <a:ext cx="4886054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LS3</a:t>
            </a:r>
            <a:endParaRPr lang="en-US" sz="12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7999126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677960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2027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9657642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1316157" y="2106557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308828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2028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0877852" y="17172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2029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1226665" y="3871004"/>
            <a:ext cx="820167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RUN 4</a:t>
            </a:r>
          </a:p>
          <a:p>
            <a:pPr algn="ctr"/>
            <a:r>
              <a:rPr lang="en-US" sz="1200" dirty="0" smtClean="0"/>
              <a:t>HL-LHC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199025" y="1850463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June </a:t>
            </a:r>
          </a:p>
          <a:p>
            <a:r>
              <a:rPr lang="en-US" sz="1000" i="1" dirty="0" smtClean="0"/>
              <a:t>2022</a:t>
            </a:r>
            <a:endParaRPr lang="en-US" sz="1000" i="1" dirty="0"/>
          </a:p>
        </p:txBody>
      </p:sp>
      <p:sp>
        <p:nvSpPr>
          <p:cNvPr id="29" name="Rectangle 28"/>
          <p:cNvSpPr/>
          <p:nvPr/>
        </p:nvSpPr>
        <p:spPr>
          <a:xfrm>
            <a:off x="2123478" y="2538605"/>
            <a:ext cx="9923354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4682095" y="3214054"/>
            <a:ext cx="1658516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94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91682" y="3698494"/>
            <a:ext cx="5472608" cy="158417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Quadrupole or TAP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07705" y="3698494"/>
            <a:ext cx="504056" cy="15841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441037" y="3698494"/>
            <a:ext cx="504056" cy="158417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1367395" y="3817506"/>
            <a:ext cx="98169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367395" y="5157192"/>
            <a:ext cx="98169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Single component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451721" y="3743943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95837" y="3743943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18748" y="3743943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585053" y="3743943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51721" y="5069209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95837" y="5069209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518748" y="5069209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85053" y="5069209"/>
            <a:ext cx="216024" cy="1440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WPS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39205" y="3915855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3476626" y="3915855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8508946" y="3915855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9565842" y="3915855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439205" y="4786867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476626" y="4786867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8508946" y="4786867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9565842" y="4786867"/>
            <a:ext cx="254446" cy="25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HLS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49837" y="4344786"/>
            <a:ext cx="216024" cy="28981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long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03949" y="4487448"/>
            <a:ext cx="216024" cy="28981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Roll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24192" y="4487448"/>
            <a:ext cx="216024" cy="289811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Roll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901199" y="4344786"/>
            <a:ext cx="216024" cy="28981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long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50293" y="4344786"/>
            <a:ext cx="216024" cy="28981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err="1" smtClean="0">
                <a:solidFill>
                  <a:schemeClr val="tx1"/>
                </a:solidFill>
              </a:rPr>
              <a:t>vert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605604" y="4344786"/>
            <a:ext cx="216024" cy="28981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err="1" smtClean="0">
                <a:solidFill>
                  <a:schemeClr val="tx1"/>
                </a:solidFill>
              </a:rPr>
              <a:t>vert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26584" y="4344786"/>
            <a:ext cx="216024" cy="28981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</a:rPr>
              <a:t>FSI</a:t>
            </a:r>
          </a:p>
          <a:p>
            <a:pPr algn="ctr"/>
            <a:r>
              <a:rPr lang="en-US" sz="600" dirty="0" err="1" smtClean="0">
                <a:solidFill>
                  <a:schemeClr val="tx1"/>
                </a:solidFill>
              </a:rPr>
              <a:t>vert</a:t>
            </a:r>
            <a:endParaRPr lang="en-US" sz="600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51721" y="5702292"/>
            <a:ext cx="884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motor assemblies (3 vertical and 2 radial)  + Associated Load cell </a:t>
            </a:r>
            <a:r>
              <a:rPr lang="en-US" dirty="0" smtClean="0"/>
              <a:t>(3FSI </a:t>
            </a:r>
            <a:r>
              <a:rPr lang="en-US" dirty="0" smtClean="0"/>
              <a:t>channels)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20377" y="1473230"/>
            <a:ext cx="1177162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023579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6820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340611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185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674765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3332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5991797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2026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018581" y="1761262"/>
            <a:ext cx="110489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Single component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195066" y="1761262"/>
            <a:ext cx="2487029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String test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6340611" y="1774612"/>
            <a:ext cx="4867957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LS3</a:t>
            </a:r>
            <a:endParaRPr lang="en-US" sz="12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7999126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677960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2027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9657642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1316157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308828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2028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0877852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2029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1312475" y="1774612"/>
            <a:ext cx="820167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RUN 4</a:t>
            </a:r>
          </a:p>
          <a:p>
            <a:pPr algn="ctr"/>
            <a:r>
              <a:rPr lang="en-US" sz="1200" dirty="0" smtClean="0"/>
              <a:t>HL-LHC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199025" y="1073120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June </a:t>
            </a:r>
          </a:p>
          <a:p>
            <a:r>
              <a:rPr lang="en-US" sz="1000" i="1" dirty="0" smtClean="0"/>
              <a:t>2022</a:t>
            </a:r>
            <a:endParaRPr lang="en-US" sz="1000" i="1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559072" y="2420888"/>
            <a:ext cx="1782442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909555" y="347878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1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0909555" y="483924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String test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0377" y="1473230"/>
            <a:ext cx="1177162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23579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6820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40611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185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74765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332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91797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2026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018581" y="1761262"/>
            <a:ext cx="110489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Single component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2195066" y="1761262"/>
            <a:ext cx="2487029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String test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6340611" y="1774612"/>
            <a:ext cx="4867957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LS3</a:t>
            </a:r>
            <a:endParaRPr lang="en-US" sz="1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999126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77960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2027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9657642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316157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308828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877852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2029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1312475" y="1774612"/>
            <a:ext cx="820167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RUN 4</a:t>
            </a:r>
          </a:p>
          <a:p>
            <a:pPr algn="ctr"/>
            <a:r>
              <a:rPr lang="en-US" sz="1200" dirty="0" smtClean="0"/>
              <a:t>HL-LHC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99025" y="1073120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June </a:t>
            </a:r>
          </a:p>
          <a:p>
            <a:r>
              <a:rPr lang="en-US" sz="1000" i="1" dirty="0" smtClean="0"/>
              <a:t>2022</a:t>
            </a:r>
            <a:endParaRPr lang="en-US" sz="1000" i="1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083286" y="2420888"/>
            <a:ext cx="1782442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535285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D1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500636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CP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65987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Q3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431338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Q2b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392913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Q2a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354488" y="4002820"/>
            <a:ext cx="840201" cy="3229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00" dirty="0"/>
              <a:t>Q1</a:t>
            </a:r>
          </a:p>
        </p:txBody>
      </p:sp>
    </p:spTree>
    <p:extLst>
      <p:ext uri="{BB962C8B-B14F-4D97-AF65-F5344CB8AC3E}">
        <p14:creationId xmlns:p14="http://schemas.microsoft.com/office/powerpoint/2010/main" val="13410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38289"/>
            <a:ext cx="12190922" cy="1519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711506" y="5574990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6711506" y="5971034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5574990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3"/>
            <a:endCxn id="11" idx="1"/>
          </p:cNvCxnSpPr>
          <p:nvPr/>
        </p:nvCxnSpPr>
        <p:spPr>
          <a:xfrm flipH="1">
            <a:off x="0" y="5971034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8247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4560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100873" y="5863022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17186" y="5863022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33499" y="5863022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49812" y="5863022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66125" y="5863022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682438" y="5863022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998751" y="5863022"/>
            <a:ext cx="281081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15064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31377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947690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264003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9881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895759" y="5863022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548460" y="5413671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EXP.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068764" y="3532844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45145" y="3539401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15880" y="3539401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021092" y="3539401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485488" y="3539401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968208" y="3532844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398201" y="3033914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014714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483065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951416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958181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431967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905181" y="3177930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095651" y="3465912"/>
            <a:ext cx="91588" cy="2310813"/>
            <a:chOff x="4095651" y="3495882"/>
            <a:chExt cx="95662" cy="1307827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564252" y="3465912"/>
            <a:ext cx="91588" cy="2310813"/>
            <a:chOff x="4095651" y="3495882"/>
            <a:chExt cx="95662" cy="1307827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5033201" y="3465912"/>
            <a:ext cx="91588" cy="2310813"/>
            <a:chOff x="4095651" y="3495882"/>
            <a:chExt cx="95662" cy="130782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057595" y="3465912"/>
            <a:ext cx="91588" cy="2310813"/>
            <a:chOff x="4095651" y="3495882"/>
            <a:chExt cx="95662" cy="1307827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526196" y="3465912"/>
            <a:ext cx="91588" cy="2310813"/>
            <a:chOff x="4095651" y="3495882"/>
            <a:chExt cx="95662" cy="1307827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7995145" y="3465912"/>
            <a:ext cx="91588" cy="2310813"/>
            <a:chOff x="4095651" y="3495882"/>
            <a:chExt cx="95662" cy="1307827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2279402" y="5863022"/>
            <a:ext cx="9473272" cy="216024"/>
            <a:chOff x="2279402" y="4869160"/>
            <a:chExt cx="9473272" cy="216024"/>
          </a:xfrm>
        </p:grpSpPr>
        <p:sp>
          <p:nvSpPr>
            <p:cNvPr id="67" name="Rectangle 66"/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274133" y="4802575"/>
            <a:ext cx="30620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Q1 and Q5 :</a:t>
            </a:r>
          </a:p>
          <a:p>
            <a:r>
              <a:rPr lang="en-US" sz="1500" dirty="0"/>
              <a:t>TDR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 mm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399499" y="4802575"/>
            <a:ext cx="37914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Q5-left and Q5-right :</a:t>
            </a:r>
          </a:p>
          <a:p>
            <a:r>
              <a:rPr lang="en-US" sz="1500" dirty="0"/>
              <a:t>TDR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0.15 mm</a:t>
            </a:r>
          </a:p>
        </p:txBody>
      </p:sp>
      <p:sp>
        <p:nvSpPr>
          <p:cNvPr id="129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560000" cy="720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HL-LHC</a:t>
            </a:r>
            <a:endParaRPr lang="en-US" dirty="0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420377" y="1473230"/>
            <a:ext cx="11771623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13673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3023579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682095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340611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10185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2674765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2024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4333281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5991797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2026</a:t>
            </a:r>
            <a:endParaRPr lang="en-US" dirty="0"/>
          </a:p>
        </p:txBody>
      </p:sp>
      <p:sp>
        <p:nvSpPr>
          <p:cNvPr id="140" name="Rectangle 139"/>
          <p:cNvSpPr/>
          <p:nvPr/>
        </p:nvSpPr>
        <p:spPr>
          <a:xfrm>
            <a:off x="1018581" y="1761262"/>
            <a:ext cx="1104898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Single component</a:t>
            </a:r>
            <a:endParaRPr lang="en-US" sz="1200" dirty="0"/>
          </a:p>
        </p:txBody>
      </p:sp>
      <p:sp>
        <p:nvSpPr>
          <p:cNvPr id="141" name="Rectangle 140"/>
          <p:cNvSpPr/>
          <p:nvPr/>
        </p:nvSpPr>
        <p:spPr>
          <a:xfrm>
            <a:off x="2195066" y="1761262"/>
            <a:ext cx="2487029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String test</a:t>
            </a:r>
            <a:endParaRPr lang="en-US" sz="1200" dirty="0"/>
          </a:p>
        </p:txBody>
      </p:sp>
      <p:sp>
        <p:nvSpPr>
          <p:cNvPr id="142" name="Rectangle 141"/>
          <p:cNvSpPr/>
          <p:nvPr/>
        </p:nvSpPr>
        <p:spPr>
          <a:xfrm>
            <a:off x="6340611" y="1774612"/>
            <a:ext cx="4867957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LS3</a:t>
            </a:r>
            <a:endParaRPr lang="en-US" sz="1200" dirty="0"/>
          </a:p>
        </p:txBody>
      </p:sp>
      <p:cxnSp>
        <p:nvCxnSpPr>
          <p:cNvPr id="143" name="Straight Connector 142"/>
          <p:cNvCxnSpPr/>
          <p:nvPr/>
        </p:nvCxnSpPr>
        <p:spPr>
          <a:xfrm>
            <a:off x="7999126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7677960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2027</a:t>
            </a:r>
            <a:endParaRPr lang="en-US" dirty="0"/>
          </a:p>
        </p:txBody>
      </p:sp>
      <p:cxnSp>
        <p:nvCxnSpPr>
          <p:cNvPr id="145" name="Straight Connector 144"/>
          <p:cNvCxnSpPr/>
          <p:nvPr/>
        </p:nvCxnSpPr>
        <p:spPr>
          <a:xfrm>
            <a:off x="9657642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1316157" y="1329214"/>
            <a:ext cx="0" cy="2880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9308828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2028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10877852" y="93989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2029</a:t>
            </a:r>
            <a:endParaRPr lang="en-US" dirty="0"/>
          </a:p>
        </p:txBody>
      </p:sp>
      <p:sp>
        <p:nvSpPr>
          <p:cNvPr id="167" name="Rectangle 166"/>
          <p:cNvSpPr/>
          <p:nvPr/>
        </p:nvSpPr>
        <p:spPr>
          <a:xfrm>
            <a:off x="11312475" y="1774612"/>
            <a:ext cx="820167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RUN 4</a:t>
            </a:r>
          </a:p>
          <a:p>
            <a:pPr algn="ctr"/>
            <a:r>
              <a:rPr lang="en-US" sz="1200" dirty="0" smtClean="0"/>
              <a:t>HL-LHC</a:t>
            </a:r>
            <a:endParaRPr lang="en-US" sz="1200" dirty="0"/>
          </a:p>
        </p:txBody>
      </p:sp>
      <p:sp>
        <p:nvSpPr>
          <p:cNvPr id="168" name="TextBox 167"/>
          <p:cNvSpPr txBox="1"/>
          <p:nvPr/>
        </p:nvSpPr>
        <p:spPr>
          <a:xfrm>
            <a:off x="199025" y="1073120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June </a:t>
            </a:r>
          </a:p>
          <a:p>
            <a:r>
              <a:rPr lang="en-US" sz="1000" i="1" dirty="0" smtClean="0"/>
              <a:t>2022</a:t>
            </a:r>
            <a:endParaRPr lang="en-US" sz="1000" i="1" dirty="0"/>
          </a:p>
        </p:txBody>
      </p:sp>
      <p:cxnSp>
        <p:nvCxnSpPr>
          <p:cNvPr id="169" name="Straight Arrow Connector 168"/>
          <p:cNvCxnSpPr/>
          <p:nvPr/>
        </p:nvCxnSpPr>
        <p:spPr>
          <a:xfrm flipH="1">
            <a:off x="9308828" y="2498745"/>
            <a:ext cx="2266254" cy="582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38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54189" y="3803085"/>
            <a:ext cx="218676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fr-FR" sz="3200" dirty="0" smtClean="0">
                <a:solidFill>
                  <a:srgbClr val="0093BE"/>
                </a:solidFill>
                <a:latin typeface="Arial"/>
              </a:rPr>
              <a:t>INPUT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223792" y="3803085"/>
            <a:ext cx="3024336" cy="9361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472264" y="3803085"/>
            <a:ext cx="218676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fr-FR" sz="3200" dirty="0" smtClean="0">
                <a:solidFill>
                  <a:srgbClr val="0093BE"/>
                </a:solidFill>
                <a:latin typeface="Arial"/>
              </a:rPr>
              <a:t>OUTPUT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642579" y="0"/>
            <a:ext cx="218676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fr-FR" sz="3200" dirty="0" smtClean="0">
                <a:solidFill>
                  <a:srgbClr val="0093BE"/>
                </a:solidFill>
                <a:latin typeface="Arial"/>
              </a:rPr>
              <a:t>Software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74507" y="1556792"/>
            <a:ext cx="375622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Frequency : 1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Monitoring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more than 500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Compatible with FESA or </a:t>
            </a:r>
            <a:r>
              <a:rPr lang="en-US" dirty="0" err="1" smtClean="0"/>
              <a:t>Scada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Compatible with </a:t>
            </a:r>
            <a:r>
              <a:rPr lang="en-US" dirty="0" err="1" smtClean="0"/>
              <a:t>WinCCOA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C++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Universal software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5086" y="5057713"/>
            <a:ext cx="4512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Norm L2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Option : Detection of mistake : Norm L1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Option : </a:t>
            </a:r>
            <a:r>
              <a:rPr lang="en-US" dirty="0" smtClean="0"/>
              <a:t>Kinematic predictive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135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375" y="140352"/>
            <a:ext cx="6429375" cy="342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04" y="896232"/>
            <a:ext cx="11775230" cy="36724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45" y="5167307"/>
            <a:ext cx="12172156" cy="11669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5360" y="980728"/>
            <a:ext cx="5832648" cy="12961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6528048" y="297565"/>
            <a:ext cx="4968552" cy="1732384"/>
            <a:chOff x="6528048" y="121965"/>
            <a:chExt cx="4968552" cy="1732384"/>
          </a:xfrm>
        </p:grpSpPr>
        <p:sp>
          <p:nvSpPr>
            <p:cNvPr id="11" name="Arc 10"/>
            <p:cNvSpPr/>
            <p:nvPr/>
          </p:nvSpPr>
          <p:spPr>
            <a:xfrm rot="10800000">
              <a:off x="6528048" y="121965"/>
              <a:ext cx="1728192" cy="1728192"/>
            </a:xfrm>
            <a:prstGeom prst="arc">
              <a:avLst>
                <a:gd name="adj1" fmla="val 16200000"/>
                <a:gd name="adj2" fmla="val 19779591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392144" y="1854349"/>
              <a:ext cx="324036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Arc 14"/>
            <p:cNvSpPr/>
            <p:nvPr/>
          </p:nvSpPr>
          <p:spPr>
            <a:xfrm rot="10800000" flipH="1">
              <a:off x="9768408" y="121965"/>
              <a:ext cx="1728192" cy="1728192"/>
            </a:xfrm>
            <a:prstGeom prst="arc">
              <a:avLst>
                <a:gd name="adj1" fmla="val 16200000"/>
                <a:gd name="adj2" fmla="val 19779591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V="1">
            <a:off x="10682059" y="287649"/>
            <a:ext cx="28803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10349064" y="297197"/>
            <a:ext cx="28803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062227" y="21796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Rccs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9012324" y="2029949"/>
            <a:ext cx="40279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8812211" y="2236678"/>
            <a:ext cx="40279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81233" y="146111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Rlocal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73770" y="214469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73792" y="16803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8270" y="3521436"/>
            <a:ext cx="10170218" cy="105028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879976" y="31946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Geode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844" y="5170383"/>
            <a:ext cx="12172155" cy="113747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67808" y="463692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Sensors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554189" y="21764"/>
            <a:ext cx="218676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defRPr/>
            </a:pPr>
            <a:r>
              <a:rPr lang="fr-FR" sz="3200" dirty="0" smtClean="0">
                <a:solidFill>
                  <a:srgbClr val="0093BE"/>
                </a:solidFill>
                <a:latin typeface="Arial"/>
              </a:rPr>
              <a:t>INPUT</a:t>
            </a:r>
            <a:endParaRPr lang="en-GB" sz="3200" dirty="0">
              <a:solidFill>
                <a:srgbClr val="0093B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75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56312"/>
          <a:stretch/>
        </p:blipFill>
        <p:spPr>
          <a:xfrm>
            <a:off x="465337" y="188640"/>
            <a:ext cx="1656184" cy="2009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42689"/>
          <a:stretch/>
        </p:blipFill>
        <p:spPr>
          <a:xfrm>
            <a:off x="2327921" y="7646"/>
            <a:ext cx="4302348" cy="66911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6121" y="3872335"/>
            <a:ext cx="4941311" cy="29856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1354" y="4337721"/>
            <a:ext cx="653292" cy="24797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95400" y="1716522"/>
            <a:ext cx="1152128" cy="2003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1847528" y="1816677"/>
            <a:ext cx="360040" cy="381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84371" y="3717032"/>
            <a:ext cx="1152128" cy="20031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54496" y="3786727"/>
            <a:ext cx="2754752" cy="15144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484371" y="3010431"/>
            <a:ext cx="1152128" cy="18315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6669" y="71421"/>
            <a:ext cx="5225731" cy="4458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9704" y="755248"/>
            <a:ext cx="1012028" cy="28827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9549" y="760588"/>
            <a:ext cx="1512168" cy="287740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36669" y="0"/>
            <a:ext cx="5360763" cy="378672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754496" y="2059952"/>
            <a:ext cx="2948226" cy="10551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305565" y="-19371"/>
            <a:ext cx="4190757" cy="68367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60288" y="3845077"/>
            <a:ext cx="5631712" cy="3012924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/>
              <a:t>15.06.2022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8" t="3918" r="6885" b="53544"/>
          <a:stretch/>
        </p:blipFill>
        <p:spPr>
          <a:xfrm>
            <a:off x="1027715" y="476672"/>
            <a:ext cx="10396877" cy="26358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3501008"/>
            <a:ext cx="10372675" cy="274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4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37568</TotalTime>
  <Words>1335</Words>
  <Application>Microsoft Office PowerPoint</Application>
  <PresentationFormat>Widescreen</PresentationFormat>
  <Paragraphs>533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Wingdings</vt:lpstr>
      <vt:lpstr>Thème Office</vt:lpstr>
      <vt:lpstr>Software for  HL-LHC monitoring system  </vt:lpstr>
      <vt:lpstr>3 projects</vt:lpstr>
      <vt:lpstr>Single component</vt:lpstr>
      <vt:lpstr>String test</vt:lpstr>
      <vt:lpstr>HL-LHC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Single component</vt:lpstr>
      <vt:lpstr>PowerPoint Presentation</vt:lpstr>
      <vt:lpstr>FRAS - ongoing study</vt:lpstr>
      <vt:lpstr>FRAS Software Functional Specification</vt:lpstr>
      <vt:lpstr>Full Remote Alignment System controls as colaborative project of BE-GM/CEM/ICS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831</cp:revision>
  <cp:lastPrinted>2021-09-28T15:58:42Z</cp:lastPrinted>
  <dcterms:created xsi:type="dcterms:W3CDTF">2016-01-11T14:38:10Z</dcterms:created>
  <dcterms:modified xsi:type="dcterms:W3CDTF">2022-06-13T15:43:32Z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