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98" r:id="rId3"/>
    <p:sldId id="306" r:id="rId4"/>
    <p:sldId id="314" r:id="rId5"/>
    <p:sldId id="309" r:id="rId6"/>
    <p:sldId id="317" r:id="rId7"/>
    <p:sldId id="308" r:id="rId8"/>
    <p:sldId id="313" r:id="rId9"/>
    <p:sldId id="316" r:id="rId10"/>
    <p:sldId id="312" r:id="rId11"/>
    <p:sldId id="315" r:id="rId12"/>
    <p:sldId id="310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9708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09" autoAdjust="0"/>
    <p:restoredTop sz="94686"/>
  </p:normalViewPr>
  <p:slideViewPr>
    <p:cSldViewPr snapToGrid="0" snapToObjects="1">
      <p:cViewPr varScale="1">
        <p:scale>
          <a:sx n="146" d="100"/>
          <a:sy n="146" d="100"/>
        </p:scale>
        <p:origin x="130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54FC6F-F9AD-4939-AE6B-7890839A66DE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CE62137-E61E-4883-BF3C-112CFB10DA4C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991FE5F-30F1-423B-A8CC-10380A01E36C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E77C490-AC9C-4EAC-878B-B15AA8DE6380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F020BC-E708-41AC-A99A-C668D3A05EFD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F54A8FD-2ED6-4765-A5B7-271B29791C71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6B07BC3-0420-4D4F-93B0-81F42E1A6BEB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F87597E-2F31-4A76-9298-9314D94A1A88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9DAE-FB20-4696-8CA4-2FE4A63E9A8E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340B-519E-4C52-ABE7-0F76A642D50B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7393-3FBB-4E2B-81F6-ECB4386E9593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81277-FB46-4BA8-AC7C-F3D733E5A5F1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10D2-3235-4125-B613-23B8E81970EF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F9A1-773E-4F70-A714-7EE5531B44E1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E1D9-D978-41DA-8289-0997409B66EA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C35-867F-4B5D-9CE3-785F8EB4E6D2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5E15-120D-41DD-87E2-F8C178495CD5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04DD-B208-4B09-91EC-1BEC46A17BDA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87DD503-489B-42EF-BBB0-BCFA43D9E537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Evaluation of on-going IT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it-project-office.web.cern.ch/templates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1695/zeimusu-warning-sign-by-zeimusu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it-pmo-team@cern.ch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t-project-office.web.cern.ch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hyperlink" Target="https://indico.cern.ch/event/1157429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ern.sharepoint.com/sites/it-project-offic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llustrations/ok-put-allocated-okejka-selected-2282499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Evaluation of on-going IT Projects</a:t>
            </a:r>
            <a:br>
              <a:rPr lang="en-US" dirty="0"/>
            </a:br>
            <a:r>
              <a:rPr lang="en-US" sz="3200" i="1" dirty="0"/>
              <a:t>Input from IT Project Managers</a:t>
            </a:r>
            <a:endParaRPr lang="en-US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Marian Babik and Maria Alandes Pradillo on behalf of the PMO</a:t>
            </a:r>
          </a:p>
          <a:p>
            <a:pPr algn="l"/>
            <a:r>
              <a:rPr lang="en-US" sz="1800" dirty="0"/>
              <a:t>5</a:t>
            </a:r>
            <a:r>
              <a:rPr lang="en-US" sz="1800" baseline="30000" dirty="0"/>
              <a:t>th</a:t>
            </a:r>
            <a:r>
              <a:rPr lang="en-US" sz="1800" dirty="0"/>
              <a:t> July 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F3F2D8-2799-D402-FAC3-63120080D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13951"/>
            <a:ext cx="11376024" cy="4608512"/>
          </a:xfrm>
        </p:spPr>
        <p:txBody>
          <a:bodyPr/>
          <a:lstStyle/>
          <a:p>
            <a:r>
              <a:rPr lang="en-US" dirty="0"/>
              <a:t>The Project Charter is available for download in:</a:t>
            </a:r>
          </a:p>
          <a:p>
            <a:pPr lvl="1"/>
            <a:r>
              <a:rPr lang="en-GB" dirty="0">
                <a:hlinkClick r:id="rId2"/>
              </a:rPr>
              <a:t>https://it-project-office.web.cern.ch/templates/</a:t>
            </a:r>
            <a:endParaRPr lang="en-GB" dirty="0"/>
          </a:p>
          <a:p>
            <a:pPr lvl="2"/>
            <a:r>
              <a:rPr lang="en-GB" dirty="0"/>
              <a:t>You can check the PMO project charter example for inspiration</a:t>
            </a:r>
          </a:p>
          <a:p>
            <a:pPr lvl="1"/>
            <a:r>
              <a:rPr lang="fr-CH" dirty="0" err="1"/>
              <a:t>Please</a:t>
            </a:r>
            <a:r>
              <a:rPr lang="fr-CH" dirty="0"/>
              <a:t> </a:t>
            </a:r>
            <a:r>
              <a:rPr lang="fr-CH" dirty="0" err="1"/>
              <a:t>send</a:t>
            </a:r>
            <a:r>
              <a:rPr lang="fr-CH" dirty="0"/>
              <a:t> the charters by mail to it-pmo-team@cern.ch</a:t>
            </a:r>
          </a:p>
          <a:p>
            <a:pPr lvl="1"/>
            <a:r>
              <a:rPr lang="fr-CH" dirty="0"/>
              <a:t>The charters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uploaded</a:t>
            </a:r>
            <a:r>
              <a:rPr lang="fr-CH" dirty="0"/>
              <a:t> in </a:t>
            </a:r>
            <a:r>
              <a:rPr lang="fr-CH" dirty="0" err="1"/>
              <a:t>Sharepoint</a:t>
            </a:r>
            <a:endParaRPr lang="fr-CH" dirty="0"/>
          </a:p>
          <a:p>
            <a:r>
              <a:rPr lang="en-GB" dirty="0"/>
              <a:t>Deadline: 26</a:t>
            </a:r>
            <a:r>
              <a:rPr lang="en-GB" baseline="30000" dirty="0"/>
              <a:t>th</a:t>
            </a:r>
            <a:r>
              <a:rPr lang="en-GB" dirty="0"/>
              <a:t> August 2022</a:t>
            </a:r>
          </a:p>
          <a:p>
            <a:r>
              <a:rPr lang="en-GB" dirty="0"/>
              <a:t>PMO is available for support, in particular: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D4A1F2-C166-FECB-B703-DF6F862F0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Details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FA6B6-A2FE-1122-BB28-45B458570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1A07-09A3-46F8-B8F6-98B5D1131643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54B9A-B55E-AC40-54DB-3E0DFE1FD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C2AC5-0ADD-3B35-6DB7-217BCB30A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CD5120E6-545B-5CE7-8698-65320BCB4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857" y="4322762"/>
            <a:ext cx="785577" cy="78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>
            <a:extLst>
              <a:ext uri="{FF2B5EF4-FFF2-40B4-BE49-F238E27FC236}">
                <a16:creationId xmlns:a16="http://schemas.microsoft.com/office/drawing/2014/main" id="{25FEB9A2-6130-0E1B-3AD9-0B2EB45E9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992" y="4307353"/>
            <a:ext cx="800986" cy="80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E650E3-909F-C7DC-560A-1503C1462535}"/>
              </a:ext>
            </a:extLst>
          </p:cNvPr>
          <p:cNvSpPr txBox="1"/>
          <p:nvPr/>
        </p:nvSpPr>
        <p:spPr>
          <a:xfrm>
            <a:off x="1494217" y="5134529"/>
            <a:ext cx="93685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Maria Alandes</a:t>
            </a:r>
            <a:endParaRPr lang="en-GB" sz="10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6E65A0-430D-986F-A659-FAE3578932AC}"/>
              </a:ext>
            </a:extLst>
          </p:cNvPr>
          <p:cNvSpPr txBox="1"/>
          <p:nvPr/>
        </p:nvSpPr>
        <p:spPr>
          <a:xfrm>
            <a:off x="3114369" y="5134529"/>
            <a:ext cx="93685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Marian Babik</a:t>
            </a:r>
            <a:endParaRPr lang="en-GB" sz="105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924B39D-B44B-11D2-677D-D99A5576C1D2}"/>
              </a:ext>
            </a:extLst>
          </p:cNvPr>
          <p:cNvSpPr/>
          <p:nvPr/>
        </p:nvSpPr>
        <p:spPr>
          <a:xfrm>
            <a:off x="1436914" y="5347628"/>
            <a:ext cx="1040468" cy="85314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/>
              <a:t>CD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/>
              <a:t>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/>
              <a:t>SD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/>
              <a:t>PW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/>
              <a:t>GOV-CEO</a:t>
            </a:r>
            <a:endParaRPr lang="en-GB" sz="10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F2419FA-4CDE-8DCF-D8D5-1AF848CA0D0A}"/>
              </a:ext>
            </a:extLst>
          </p:cNvPr>
          <p:cNvSpPr/>
          <p:nvPr/>
        </p:nvSpPr>
        <p:spPr>
          <a:xfrm>
            <a:off x="3010757" y="5347628"/>
            <a:ext cx="1040468" cy="85314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/>
              <a:t>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/>
              <a:t>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/>
              <a:t>GOV-ENG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09D07E5-E728-EBFE-FC9C-DBB03484F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4585" y="3138315"/>
            <a:ext cx="5473315" cy="27841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606EF5-A32A-EF8D-0151-79EF599AB127}"/>
              </a:ext>
            </a:extLst>
          </p:cNvPr>
          <p:cNvSpPr txBox="1"/>
          <p:nvPr/>
        </p:nvSpPr>
        <p:spPr>
          <a:xfrm>
            <a:off x="4236059" y="5081869"/>
            <a:ext cx="2107716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i="1" dirty="0"/>
              <a:t>Keep us both in the loop during the summer in case one of us is on holidays!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2948501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2A3C81-F8A2-2742-3B8D-FBF458B0E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5068" y="1239566"/>
            <a:ext cx="8334103" cy="448196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600" dirty="0"/>
              <a:t>IF you are a project manager of a </a:t>
            </a:r>
            <a:r>
              <a:rPr lang="en-US" sz="1600" u="sng" dirty="0"/>
              <a:t>project ending in 2022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AND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You are sure the project </a:t>
            </a:r>
            <a:r>
              <a:rPr lang="en-US" sz="1600" u="sng" dirty="0"/>
              <a:t>will finish in 2022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THEN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No need to prepare a Project Charter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Your Project Resources will be released at the end of the project in 2022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You will have to write a Project Impact Report (more details after the summer)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ELSE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Prepare and submit your Project Charter</a:t>
            </a: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ECB910-1F13-B707-31B7-4482CEEE7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On-going projects ending in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784D8-4717-172A-D1A8-A2B6B973B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10D2-3235-4125-B613-23B8E81970EF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659FE-C5D1-5431-61A8-98DA0EB5E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34B82-655D-2388-70C8-E7A1A1790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4CA073E1-5BD5-C7A0-8D3D-F260FC714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28749" y="1669386"/>
            <a:ext cx="905691" cy="75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9125E1-DF27-550C-8755-D72383889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61778"/>
            <a:ext cx="12192000" cy="244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921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22CEA0-0008-643D-3386-6D69900DF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43392"/>
            <a:ext cx="11376024" cy="4761440"/>
          </a:xfrm>
        </p:spPr>
        <p:txBody>
          <a:bodyPr/>
          <a:lstStyle/>
          <a:p>
            <a:r>
              <a:rPr lang="en-US" dirty="0"/>
              <a:t>Review your project data in the Project Catalogue</a:t>
            </a:r>
          </a:p>
          <a:p>
            <a:pPr lvl="1"/>
            <a:r>
              <a:rPr lang="en-US" dirty="0"/>
              <a:t>Report any errors to </a:t>
            </a:r>
            <a:r>
              <a:rPr lang="en-US" dirty="0">
                <a:hlinkClick r:id="rId2"/>
              </a:rPr>
              <a:t>it-pmo-team@cern.ch</a:t>
            </a:r>
            <a:endParaRPr lang="en-US" dirty="0"/>
          </a:p>
          <a:p>
            <a:r>
              <a:rPr lang="en-US" dirty="0"/>
              <a:t>Download the Project Charter from the PMO web site</a:t>
            </a:r>
          </a:p>
          <a:p>
            <a:r>
              <a:rPr lang="en-US" dirty="0"/>
              <a:t>Fill in the Project Charter only for the “IT projects” (No EU, </a:t>
            </a:r>
            <a:r>
              <a:rPr lang="en-US" dirty="0" err="1"/>
              <a:t>Openlab</a:t>
            </a:r>
            <a:r>
              <a:rPr lang="en-US" dirty="0"/>
              <a:t> or QTI)</a:t>
            </a:r>
          </a:p>
          <a:p>
            <a:pPr lvl="1"/>
            <a:r>
              <a:rPr lang="en-US" dirty="0"/>
              <a:t>In “Additional information”, you can include the project schedule/timeline/list of milestones </a:t>
            </a:r>
            <a:r>
              <a:rPr lang="en-US" u="sng" dirty="0"/>
              <a:t>ONLY IF</a:t>
            </a:r>
            <a:r>
              <a:rPr lang="en-US" dirty="0"/>
              <a:t> this is already available for your project</a:t>
            </a:r>
          </a:p>
          <a:p>
            <a:r>
              <a:rPr lang="en-US" dirty="0"/>
              <a:t>Submit the project charter to </a:t>
            </a:r>
            <a:r>
              <a:rPr lang="en-US" dirty="0">
                <a:hlinkClick r:id="rId2"/>
              </a:rPr>
              <a:t>it-pmo-team@cern.ch</a:t>
            </a:r>
            <a:r>
              <a:rPr lang="en-US" dirty="0"/>
              <a:t> before </a:t>
            </a:r>
            <a:r>
              <a:rPr lang="en-US" u="sng" dirty="0"/>
              <a:t>26</a:t>
            </a:r>
            <a:r>
              <a:rPr lang="en-US" u="sng" baseline="30000" dirty="0"/>
              <a:t>th</a:t>
            </a:r>
            <a:r>
              <a:rPr lang="en-US" u="sng" dirty="0"/>
              <a:t> August 2022</a:t>
            </a:r>
          </a:p>
          <a:p>
            <a:pPr lvl="1"/>
            <a:r>
              <a:rPr lang="en-US" dirty="0"/>
              <a:t>Do not hesitate to contact the PMO </a:t>
            </a:r>
            <a:r>
              <a:rPr lang="en-US" dirty="0" err="1"/>
              <a:t>responsibles</a:t>
            </a:r>
            <a:r>
              <a:rPr lang="en-US" dirty="0"/>
              <a:t> for support during the process</a:t>
            </a:r>
          </a:p>
          <a:p>
            <a:pPr lvl="1"/>
            <a:r>
              <a:rPr lang="en-US" dirty="0"/>
              <a:t>The PMO will then:</a:t>
            </a:r>
          </a:p>
          <a:p>
            <a:pPr lvl="2"/>
            <a:r>
              <a:rPr lang="en-US" dirty="0"/>
              <a:t>Include the missing Project Catalogue information in the charter</a:t>
            </a:r>
          </a:p>
          <a:p>
            <a:pPr lvl="2"/>
            <a:r>
              <a:rPr lang="en-US" dirty="0"/>
              <a:t>Upload the charter to </a:t>
            </a:r>
            <a:r>
              <a:rPr lang="en-US" dirty="0" err="1"/>
              <a:t>Sharepoint</a:t>
            </a:r>
            <a:endParaRPr lang="en-US" dirty="0"/>
          </a:p>
          <a:p>
            <a:pPr lvl="2"/>
            <a:r>
              <a:rPr lang="en-US" dirty="0"/>
              <a:t>Notify you when this is done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393D20-B203-41D6-4A5E-4C081129D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0CA19-5B2F-4B8D-4B82-36D0087E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1ACB-2FB0-41C8-A320-1B905187F21B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AFE6F-C957-CB79-A034-216BFAC34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27A5B-F831-2E1A-C64A-7BA3A84D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335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1DECC-D4C9-424D-8633-546BB7248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PMO Reminder</a:t>
            </a:r>
          </a:p>
          <a:p>
            <a:r>
              <a:rPr lang="en-GB" dirty="0"/>
              <a:t>IT Project Catalogue</a:t>
            </a:r>
          </a:p>
          <a:p>
            <a:r>
              <a:rPr lang="en-GB" dirty="0"/>
              <a:t>Project Evaluation Process</a:t>
            </a:r>
          </a:p>
          <a:p>
            <a:pPr lvl="1"/>
            <a:r>
              <a:rPr lang="en-GB" dirty="0"/>
              <a:t>Project Charters</a:t>
            </a:r>
          </a:p>
          <a:p>
            <a:pPr lvl="1"/>
            <a:r>
              <a:rPr lang="en-GB" dirty="0"/>
              <a:t>Project Evaluation Criteria</a:t>
            </a:r>
          </a:p>
          <a:p>
            <a:r>
              <a:rPr lang="en-GB" dirty="0"/>
              <a:t>Practical Details</a:t>
            </a:r>
          </a:p>
          <a:p>
            <a:r>
              <a:rPr lang="en-GB" dirty="0"/>
              <a:t>Projects Ending in 2022</a:t>
            </a:r>
          </a:p>
          <a:p>
            <a:r>
              <a:rPr lang="en-GB" dirty="0"/>
              <a:t>Summary </a:t>
            </a:r>
          </a:p>
          <a:p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A64470-6050-42E1-846E-911D78953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73528-F197-4322-AC09-E44A4D4B0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8A90-7052-4601-98D6-FC19D4D418DD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59152-22FD-4D5C-AEB4-E3C780F27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CC44D-6DB5-490C-89E8-10F87680B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27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EE62A3-93EC-1BC1-C907-CD5C7328F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713" y="5454185"/>
            <a:ext cx="10680629" cy="52934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Fore more information about the PMO, please check LIVE IT: </a:t>
            </a:r>
            <a:r>
              <a:rPr lang="en-GB" sz="1200" dirty="0">
                <a:hlinkClick r:id="rId2"/>
              </a:rPr>
              <a:t>https://indico.cern.ch/event/1157429/</a:t>
            </a:r>
            <a:r>
              <a:rPr lang="en-GB" sz="1200" dirty="0"/>
              <a:t> (Recording available)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100" dirty="0"/>
              <a:t>An Informative PMO meeting is foreseen in Q4 2023 with all Project Managers with in-depth information about lifecycle and templates</a:t>
            </a:r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A1DBEE-AA00-82A4-CAD8-7D91DD02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5052"/>
          </a:xfrm>
        </p:spPr>
        <p:txBody>
          <a:bodyPr/>
          <a:lstStyle/>
          <a:p>
            <a:r>
              <a:rPr lang="en-US" dirty="0"/>
              <a:t>PMO Reminder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DDEF4-1EF3-1A8B-0034-D95CE2E8F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EF31F-7150-4208-A73B-1863AC80CDB3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A79A7-CB5B-D3FF-0953-FA2D9D2AE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B4CEC-0323-DA96-5C4F-8CCACB1A3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4EB6E3C-559C-6433-179D-4FAEE29E8A86}"/>
              </a:ext>
            </a:extLst>
          </p:cNvPr>
          <p:cNvSpPr/>
          <p:nvPr/>
        </p:nvSpPr>
        <p:spPr>
          <a:xfrm>
            <a:off x="2540242" y="2785874"/>
            <a:ext cx="1456509" cy="92093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Project portfolio Management Office</a:t>
            </a:r>
          </a:p>
        </p:txBody>
      </p:sp>
      <p:pic>
        <p:nvPicPr>
          <p:cNvPr id="9" name="Picture 8" descr="Shape&#10;&#10;Description automatically generated with low confidence">
            <a:extLst>
              <a:ext uri="{FF2B5EF4-FFF2-40B4-BE49-F238E27FC236}">
                <a16:creationId xmlns:a16="http://schemas.microsoft.com/office/drawing/2014/main" id="{3CB8521D-9F44-EDE5-393A-E59B9523B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195" y="1645651"/>
            <a:ext cx="842737" cy="8427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023F56-3F40-1453-EA37-3FD8545AE852}"/>
              </a:ext>
            </a:extLst>
          </p:cNvPr>
          <p:cNvSpPr txBox="1"/>
          <p:nvPr/>
        </p:nvSpPr>
        <p:spPr>
          <a:xfrm>
            <a:off x="1013218" y="2543701"/>
            <a:ext cx="133894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</a:rPr>
              <a:t>Project Catalogue and Dashboards</a:t>
            </a:r>
          </a:p>
        </p:txBody>
      </p:sp>
      <p:pic>
        <p:nvPicPr>
          <p:cNvPr id="12" name="Picture 11" descr="Shape&#10;&#10;Description automatically generated with low confidence">
            <a:extLst>
              <a:ext uri="{FF2B5EF4-FFF2-40B4-BE49-F238E27FC236}">
                <a16:creationId xmlns:a16="http://schemas.microsoft.com/office/drawing/2014/main" id="{D0DA2293-9128-1F0C-39FF-47B1112D2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4658" y="1759289"/>
            <a:ext cx="756434" cy="7564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0B572D-5B4E-0054-2254-F475857BB866}"/>
              </a:ext>
            </a:extLst>
          </p:cNvPr>
          <p:cNvSpPr txBox="1"/>
          <p:nvPr/>
        </p:nvSpPr>
        <p:spPr>
          <a:xfrm>
            <a:off x="4259262" y="2541812"/>
            <a:ext cx="1163547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</a:rPr>
              <a:t>Project Documentation Repository</a:t>
            </a:r>
          </a:p>
        </p:txBody>
      </p:sp>
      <p:pic>
        <p:nvPicPr>
          <p:cNvPr id="15" name="Picture 14" descr="Shape&#10;&#10;Description automatically generated with low confidence">
            <a:extLst>
              <a:ext uri="{FF2B5EF4-FFF2-40B4-BE49-F238E27FC236}">
                <a16:creationId xmlns:a16="http://schemas.microsoft.com/office/drawing/2014/main" id="{F679F947-343E-5B22-6437-DE138AD02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9795" y="3879007"/>
            <a:ext cx="714286" cy="71428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338E119-4657-512C-F737-029BB0F0E571}"/>
              </a:ext>
            </a:extLst>
          </p:cNvPr>
          <p:cNvSpPr txBox="1"/>
          <p:nvPr/>
        </p:nvSpPr>
        <p:spPr>
          <a:xfrm>
            <a:off x="1137466" y="4626091"/>
            <a:ext cx="133894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</a:rPr>
              <a:t>Project Management Methodology</a:t>
            </a:r>
          </a:p>
        </p:txBody>
      </p:sp>
      <p:pic>
        <p:nvPicPr>
          <p:cNvPr id="18" name="Picture 17" descr="Shape&#10;&#10;Description automatically generated with low confidence">
            <a:extLst>
              <a:ext uri="{FF2B5EF4-FFF2-40B4-BE49-F238E27FC236}">
                <a16:creationId xmlns:a16="http://schemas.microsoft.com/office/drawing/2014/main" id="{C70F5FEE-F6C4-B82A-62E6-A25DB74D66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9391" y="3884460"/>
            <a:ext cx="627200" cy="6272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7E40CF9-5541-1CA8-783A-85DA723198F3}"/>
              </a:ext>
            </a:extLst>
          </p:cNvPr>
          <p:cNvSpPr txBox="1"/>
          <p:nvPr/>
        </p:nvSpPr>
        <p:spPr>
          <a:xfrm>
            <a:off x="4191217" y="4569233"/>
            <a:ext cx="1163547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</a:rPr>
              <a:t>Support for Project Managers and Review Boards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54ED7DC-5509-0FC0-F82E-2D90C732DAE5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931920" y="2137506"/>
            <a:ext cx="502738" cy="658221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DA283D3-6A42-4E5A-2657-E20BAFB05B29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3996751" y="3706805"/>
            <a:ext cx="462640" cy="491255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F4D04DE-C171-979D-E2E6-2DAE60639D5B}"/>
              </a:ext>
            </a:extLst>
          </p:cNvPr>
          <p:cNvCxnSpPr>
            <a:cxnSpLocks/>
            <a:endCxn id="9" idx="3"/>
          </p:cNvCxnSpPr>
          <p:nvPr/>
        </p:nvCxnSpPr>
        <p:spPr>
          <a:xfrm flipH="1" flipV="1">
            <a:off x="2063932" y="2067020"/>
            <a:ext cx="550740" cy="728707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AF88294-63B7-1E4B-EB8E-CE0B00C7C777}"/>
              </a:ext>
            </a:extLst>
          </p:cNvPr>
          <p:cNvCxnSpPr>
            <a:cxnSpLocks/>
            <a:endCxn id="15" idx="3"/>
          </p:cNvCxnSpPr>
          <p:nvPr/>
        </p:nvCxnSpPr>
        <p:spPr>
          <a:xfrm flipH="1">
            <a:off x="2164081" y="3706805"/>
            <a:ext cx="376161" cy="529345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 descr="Diagram&#10;&#10;Description automatically generated">
            <a:extLst>
              <a:ext uri="{FF2B5EF4-FFF2-40B4-BE49-F238E27FC236}">
                <a16:creationId xmlns:a16="http://schemas.microsoft.com/office/drawing/2014/main" id="{B15912C4-9AC3-D0F6-557D-D9D454735F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1818" y="2660952"/>
            <a:ext cx="4116388" cy="198359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194FA08C-380C-E0E4-E5E1-4D93214DC9C8}"/>
              </a:ext>
            </a:extLst>
          </p:cNvPr>
          <p:cNvSpPr txBox="1"/>
          <p:nvPr/>
        </p:nvSpPr>
        <p:spPr>
          <a:xfrm>
            <a:off x="7479720" y="2464724"/>
            <a:ext cx="45191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</a:rPr>
              <a:t>Project </a:t>
            </a:r>
            <a:r>
              <a:rPr lang="en-US" sz="1100" dirty="0">
                <a:solidFill>
                  <a:schemeClr val="tx2"/>
                </a:solidFill>
              </a:rPr>
              <a:t>Lifecycle and templates (on-going iterations to validate them)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25A9BF7-14DE-51BC-8BF9-1FA20A92121A}"/>
              </a:ext>
            </a:extLst>
          </p:cNvPr>
          <p:cNvSpPr/>
          <p:nvPr/>
        </p:nvSpPr>
        <p:spPr>
          <a:xfrm>
            <a:off x="7569434" y="2804485"/>
            <a:ext cx="368546" cy="3592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: Folded Corner 54">
            <a:extLst>
              <a:ext uri="{FF2B5EF4-FFF2-40B4-BE49-F238E27FC236}">
                <a16:creationId xmlns:a16="http://schemas.microsoft.com/office/drawing/2014/main" id="{C5707568-B073-5505-BF8F-673AA53AA3E7}"/>
              </a:ext>
            </a:extLst>
          </p:cNvPr>
          <p:cNvSpPr/>
          <p:nvPr/>
        </p:nvSpPr>
        <p:spPr>
          <a:xfrm>
            <a:off x="6688785" y="3390391"/>
            <a:ext cx="722890" cy="714286"/>
          </a:xfrm>
          <a:prstGeom prst="foldedCorne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Project Charter v5.10</a:t>
            </a:r>
            <a:endParaRPr lang="en-GB" sz="1200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AF070BC-302A-E8BF-25F2-68C38D539874}"/>
              </a:ext>
            </a:extLst>
          </p:cNvPr>
          <p:cNvCxnSpPr>
            <a:stCxn id="51" idx="3"/>
          </p:cNvCxnSpPr>
          <p:nvPr/>
        </p:nvCxnSpPr>
        <p:spPr>
          <a:xfrm flipH="1">
            <a:off x="7411675" y="3111141"/>
            <a:ext cx="211731" cy="279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32EC2492-9F2D-DD5C-9D0A-A09605D72212}"/>
              </a:ext>
            </a:extLst>
          </p:cNvPr>
          <p:cNvSpPr/>
          <p:nvPr/>
        </p:nvSpPr>
        <p:spPr>
          <a:xfrm rot="20347399">
            <a:off x="6302313" y="3142694"/>
            <a:ext cx="756434" cy="33981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accent1"/>
                </a:solidFill>
              </a:rPr>
              <a:t>In production </a:t>
            </a:r>
            <a:endParaRPr lang="en-GB" sz="800" b="1" dirty="0">
              <a:solidFill>
                <a:schemeClr val="accent1"/>
              </a:solidFill>
            </a:endParaRP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52913B35-F028-962E-0D05-384FBED13023}"/>
              </a:ext>
            </a:extLst>
          </p:cNvPr>
          <p:cNvSpPr txBox="1">
            <a:spLocks/>
          </p:cNvSpPr>
          <p:nvPr/>
        </p:nvSpPr>
        <p:spPr>
          <a:xfrm>
            <a:off x="7479720" y="1465646"/>
            <a:ext cx="4290086" cy="8645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Web Site: </a:t>
            </a:r>
            <a:r>
              <a:rPr lang="en-GB" sz="1400" dirty="0">
                <a:hlinkClick r:id="rId8"/>
              </a:rPr>
              <a:t>https://it-project-office.web.cern.ch/</a:t>
            </a:r>
            <a:endParaRPr lang="en-GB" sz="1400" dirty="0"/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Up to date versions of project templates and lifecycle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54CC64-7842-2E91-B9D5-AD9BC8FCA10A}"/>
              </a:ext>
            </a:extLst>
          </p:cNvPr>
          <p:cNvSpPr txBox="1"/>
          <p:nvPr/>
        </p:nvSpPr>
        <p:spPr>
          <a:xfrm>
            <a:off x="407988" y="888645"/>
            <a:ext cx="113808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A Project Portfolio Management Office (PMO) sets and maintains standards for project management throughout an organization. It has a supporting role for decision making and for project managers.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11479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EE62A3-93EC-1BC1-C907-CD5C7328F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713" y="4391604"/>
            <a:ext cx="11072087" cy="18263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Collection of projects in the IT department with some basic information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Project name, start and end date, project manager, status, </a:t>
            </a:r>
            <a:r>
              <a:rPr lang="en-US" dirty="0" err="1"/>
              <a:t>etc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There are three different catalogues:</a:t>
            </a:r>
          </a:p>
          <a:p>
            <a:pPr marL="990900" lvl="2" indent="-342900"/>
            <a:r>
              <a:rPr lang="en-US" dirty="0"/>
              <a:t>On-going, pending approval and closed projects</a:t>
            </a:r>
          </a:p>
          <a:p>
            <a:pPr marL="990900" lvl="2" indent="-342900"/>
            <a:r>
              <a:rPr lang="en-US" dirty="0">
                <a:hlinkClick r:id="rId2"/>
              </a:rPr>
              <a:t>https://cern.sharepoint.com/sites/it-project-office</a:t>
            </a:r>
            <a:endParaRPr lang="en-US" dirty="0"/>
          </a:p>
          <a:p>
            <a:pPr marL="990900" lvl="2" indent="-342900"/>
            <a:endParaRPr lang="en-US" dirty="0"/>
          </a:p>
          <a:p>
            <a:pPr marL="990900" lvl="2" indent="-342900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A1DBEE-AA00-82A4-CAD8-7D91DD02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Project Catalogue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DDEF4-1EF3-1A8B-0034-D95CE2E8F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EF31F-7150-4208-A73B-1863AC80CDB3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A79A7-CB5B-D3FF-0953-FA2D9D2AE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B4CEC-0323-DA96-5C4F-8CCACB1A3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59268CF0-8B53-37B6-AB76-C15DAA3EA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564" y="1125825"/>
            <a:ext cx="7864589" cy="304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0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84618D-B6D9-E8FB-04B1-EE56389B9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4324" y="1962854"/>
            <a:ext cx="5172891" cy="3012269"/>
          </a:xfrm>
        </p:spPr>
        <p:txBody>
          <a:bodyPr/>
          <a:lstStyle/>
          <a:p>
            <a:r>
              <a:rPr lang="en-US" dirty="0"/>
              <a:t>GLs and SLs were requested to provide project information during May and June 2022</a:t>
            </a:r>
          </a:p>
          <a:p>
            <a:r>
              <a:rPr lang="en-US" dirty="0"/>
              <a:t>The collected information has been presented at the first Project Portfolio Review Meeting on 20</a:t>
            </a:r>
            <a:r>
              <a:rPr lang="en-US" baseline="30000" dirty="0"/>
              <a:t>th</a:t>
            </a:r>
            <a:r>
              <a:rPr lang="en-US" dirty="0"/>
              <a:t> June 2022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452B28-70A3-AEE0-9FEC-584E3A399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project information has been collected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C20FF-5F17-3708-ED82-F1A41C127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FF11D-ADB2-472F-BCAD-4DEE6A7216D9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BEFBE-DE20-B3B6-C9EF-FA5D798D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4B02A-43A5-4EC9-19D7-DA49DE716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0EFE89-53F6-84CD-0C07-4E0EDDBB9EE7}"/>
              </a:ext>
            </a:extLst>
          </p:cNvPr>
          <p:cNvSpPr txBox="1"/>
          <p:nvPr/>
        </p:nvSpPr>
        <p:spPr>
          <a:xfrm>
            <a:off x="499428" y="1406007"/>
            <a:ext cx="338024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How the Project Catalogue has been built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9D544C-8E17-00BA-32CA-7832D1EF8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5" y="1650103"/>
            <a:ext cx="6696684" cy="332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19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84618D-B6D9-E8FB-04B1-EE56389B9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335" y="1515291"/>
            <a:ext cx="11376025" cy="3790715"/>
          </a:xfrm>
        </p:spPr>
        <p:txBody>
          <a:bodyPr/>
          <a:lstStyle/>
          <a:p>
            <a:r>
              <a:rPr lang="en-US" dirty="0"/>
              <a:t>Next step is to validate the information in the Project Catalogue</a:t>
            </a:r>
          </a:p>
          <a:p>
            <a:pPr lvl="1"/>
            <a:r>
              <a:rPr lang="en-US" dirty="0"/>
              <a:t>IT members have now access to the Project Catalogue</a:t>
            </a:r>
          </a:p>
          <a:p>
            <a:pPr lvl="1"/>
            <a:r>
              <a:rPr lang="en-US" dirty="0"/>
              <a:t>We welcome feedback from everyone</a:t>
            </a:r>
          </a:p>
          <a:p>
            <a:pPr lvl="2"/>
            <a:r>
              <a:rPr lang="en-US" dirty="0"/>
              <a:t>Is the information in the catalogue correct?</a:t>
            </a:r>
          </a:p>
          <a:p>
            <a:pPr lvl="3"/>
            <a:r>
              <a:rPr lang="en-US" dirty="0"/>
              <a:t>Any typos? Any wrong data?</a:t>
            </a:r>
          </a:p>
          <a:p>
            <a:pPr lvl="2"/>
            <a:r>
              <a:rPr lang="en-US" dirty="0"/>
              <a:t>Is there missing information for a project? Please, help us complete all the details:</a:t>
            </a:r>
          </a:p>
          <a:p>
            <a:pPr lvl="3"/>
            <a:r>
              <a:rPr lang="en-US" dirty="0"/>
              <a:t>Start and End dates</a:t>
            </a:r>
          </a:p>
          <a:p>
            <a:pPr lvl="3"/>
            <a:r>
              <a:rPr lang="en-US" dirty="0"/>
              <a:t>Effort</a:t>
            </a:r>
          </a:p>
          <a:p>
            <a:pPr lvl="3"/>
            <a:r>
              <a:rPr lang="en-US" dirty="0"/>
              <a:t>Project Team members</a:t>
            </a:r>
          </a:p>
          <a:p>
            <a:pPr lvl="2"/>
            <a:r>
              <a:rPr lang="en-US" dirty="0"/>
              <a:t>Are all the projects included?</a:t>
            </a:r>
          </a:p>
          <a:p>
            <a:r>
              <a:rPr lang="en-US" dirty="0"/>
              <a:t>This is a continuous process, so feel free to report any time</a:t>
            </a:r>
          </a:p>
          <a:p>
            <a:pPr lvl="1"/>
            <a:r>
              <a:rPr lang="en-US" dirty="0"/>
              <a:t>Although we welcome feedback in the next weeks for a first validated version of the catalogue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452B28-70A3-AEE0-9FEC-584E3A399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Catalogue Validation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C20FF-5F17-3708-ED82-F1A41C127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FF11D-ADB2-472F-BCAD-4DEE6A7216D9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BEFBE-DE20-B3B6-C9EF-FA5D798D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4B02A-43A5-4EC9-19D7-DA49DE716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Shape, icon&#10;&#10;Description automatically generated">
            <a:extLst>
              <a:ext uri="{FF2B5EF4-FFF2-40B4-BE49-F238E27FC236}">
                <a16:creationId xmlns:a16="http://schemas.microsoft.com/office/drawing/2014/main" id="{3612959B-73C4-997B-C43D-38A557E673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276115" y="224806"/>
            <a:ext cx="1852749" cy="115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163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: Folded Corner 32">
            <a:extLst>
              <a:ext uri="{FF2B5EF4-FFF2-40B4-BE49-F238E27FC236}">
                <a16:creationId xmlns:a16="http://schemas.microsoft.com/office/drawing/2014/main" id="{F9C28FED-7B54-0A6D-75EB-6D65F8CB68FC}"/>
              </a:ext>
            </a:extLst>
          </p:cNvPr>
          <p:cNvSpPr/>
          <p:nvPr/>
        </p:nvSpPr>
        <p:spPr>
          <a:xfrm>
            <a:off x="10758873" y="3934812"/>
            <a:ext cx="898844" cy="832194"/>
          </a:xfrm>
          <a:prstGeom prst="foldedCorner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32" name="Rectangle: Folded Corner 31">
            <a:extLst>
              <a:ext uri="{FF2B5EF4-FFF2-40B4-BE49-F238E27FC236}">
                <a16:creationId xmlns:a16="http://schemas.microsoft.com/office/drawing/2014/main" id="{19A669BD-A9C7-1629-A359-20604FE6E391}"/>
              </a:ext>
            </a:extLst>
          </p:cNvPr>
          <p:cNvSpPr/>
          <p:nvPr/>
        </p:nvSpPr>
        <p:spPr>
          <a:xfrm>
            <a:off x="10654187" y="4025940"/>
            <a:ext cx="898844" cy="832194"/>
          </a:xfrm>
          <a:prstGeom prst="foldedCorner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3123C2-C970-FCBE-3A04-E240A6CEE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27215"/>
            <a:ext cx="8521226" cy="5580061"/>
          </a:xfrm>
        </p:spPr>
        <p:txBody>
          <a:bodyPr/>
          <a:lstStyle/>
          <a:p>
            <a:r>
              <a:rPr lang="en-US" sz="2000" dirty="0"/>
              <a:t>New projects will follow the project lifecycle, but what happens with </a:t>
            </a:r>
            <a:r>
              <a:rPr lang="en-US" sz="2000" u="sng" dirty="0"/>
              <a:t>on-going projects</a:t>
            </a:r>
            <a:r>
              <a:rPr lang="en-US" sz="2000" dirty="0"/>
              <a:t>?</a:t>
            </a:r>
          </a:p>
          <a:p>
            <a:pPr lvl="1"/>
            <a:r>
              <a:rPr lang="en-US" sz="1600" dirty="0"/>
              <a:t>In the last PPR it was decided to evaluate on-going projects and decide whether they should be part of the portfolio or not</a:t>
            </a:r>
          </a:p>
          <a:p>
            <a:r>
              <a:rPr lang="en-US" sz="2000" dirty="0"/>
              <a:t>Which ones are affected by this exercise: “IT projects”</a:t>
            </a:r>
          </a:p>
          <a:p>
            <a:pPr lvl="1"/>
            <a:r>
              <a:rPr lang="en-US" sz="1600" dirty="0"/>
              <a:t>EU, </a:t>
            </a:r>
            <a:r>
              <a:rPr lang="en-US" sz="1600" dirty="0" err="1"/>
              <a:t>Openlab</a:t>
            </a:r>
            <a:r>
              <a:rPr lang="en-US" sz="1600" dirty="0"/>
              <a:t> or QTI projects not included in this exercise</a:t>
            </a:r>
          </a:p>
          <a:p>
            <a:r>
              <a:rPr lang="en-US" sz="2000" dirty="0"/>
              <a:t>Who will do the evaluation: Project Portfolio Review</a:t>
            </a:r>
          </a:p>
          <a:p>
            <a:pPr lvl="1"/>
            <a:r>
              <a:rPr lang="en-US" sz="1600" dirty="0"/>
              <a:t>Project Portfolio Review is DHO + GLs + EC program Lead</a:t>
            </a:r>
          </a:p>
          <a:p>
            <a:r>
              <a:rPr lang="en-US" sz="2000" dirty="0"/>
              <a:t>When: September 2022</a:t>
            </a:r>
          </a:p>
          <a:p>
            <a:r>
              <a:rPr lang="en-US" sz="2000" dirty="0"/>
              <a:t>How: Project Managers should provide Project Charters to give more details about their projects</a:t>
            </a:r>
          </a:p>
          <a:p>
            <a:pPr lvl="1"/>
            <a:r>
              <a:rPr lang="en-US" sz="1600" dirty="0"/>
              <a:t>Project Charters will help PPR members to evaluate projects</a:t>
            </a:r>
          </a:p>
          <a:p>
            <a:pPr lvl="1"/>
            <a:r>
              <a:rPr lang="en-US" sz="1600" dirty="0"/>
              <a:t>Project Charters contribute to transparency on the projects we run at the department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4BA40A-100A-DA1A-3F75-9279CDAD4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Evaluation Process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C0995-627C-F39A-4FB2-3CB724D4B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A434-E2E8-4AA5-9ED4-C15990941A8E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64519-7439-52A3-7199-D64C5A4C1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61B92-37CD-BF19-414D-AFE752FFE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081B345-DAF1-AB65-9BF7-DCE9194CBF86}"/>
              </a:ext>
            </a:extLst>
          </p:cNvPr>
          <p:cNvSpPr/>
          <p:nvPr/>
        </p:nvSpPr>
        <p:spPr>
          <a:xfrm>
            <a:off x="9082451" y="702809"/>
            <a:ext cx="1504101" cy="87552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22">
            <a:extLst>
              <a:ext uri="{FF2B5EF4-FFF2-40B4-BE49-F238E27FC236}">
                <a16:creationId xmlns:a16="http://schemas.microsoft.com/office/drawing/2014/main" id="{EB02E422-4E2D-1EF6-8CCA-A14FAC7CF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452" y="778949"/>
            <a:ext cx="697487" cy="69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4">
            <a:extLst>
              <a:ext uri="{FF2B5EF4-FFF2-40B4-BE49-F238E27FC236}">
                <a16:creationId xmlns:a16="http://schemas.microsoft.com/office/drawing/2014/main" id="{5F863F4F-1D9F-4DA5-CADA-564B46556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9065" y="812363"/>
            <a:ext cx="697488" cy="69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: Folded Corner 10">
            <a:extLst>
              <a:ext uri="{FF2B5EF4-FFF2-40B4-BE49-F238E27FC236}">
                <a16:creationId xmlns:a16="http://schemas.microsoft.com/office/drawing/2014/main" id="{9AFD0F16-D5A1-CF86-35B9-E81C26461314}"/>
              </a:ext>
            </a:extLst>
          </p:cNvPr>
          <p:cNvSpPr/>
          <p:nvPr/>
        </p:nvSpPr>
        <p:spPr>
          <a:xfrm>
            <a:off x="9465826" y="1994734"/>
            <a:ext cx="722890" cy="714286"/>
          </a:xfrm>
          <a:prstGeom prst="foldedCorne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Project Charter</a:t>
            </a:r>
            <a:endParaRPr lang="en-GB" sz="12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E64DFD6-BAA9-F05F-29D2-1D6848DC3209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 flipH="1">
            <a:off x="9827271" y="1578332"/>
            <a:ext cx="7231" cy="416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E721B86-F252-72CF-4E75-6690D4CA7BF7}"/>
              </a:ext>
            </a:extLst>
          </p:cNvPr>
          <p:cNvSpPr txBox="1"/>
          <p:nvPr/>
        </p:nvSpPr>
        <p:spPr>
          <a:xfrm>
            <a:off x="8876873" y="495996"/>
            <a:ext cx="193433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Project Managers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15" name="Picture 14" descr="Shape&#10;&#10;Description automatically generated with low confidence">
            <a:extLst>
              <a:ext uri="{FF2B5EF4-FFF2-40B4-BE49-F238E27FC236}">
                <a16:creationId xmlns:a16="http://schemas.microsoft.com/office/drawing/2014/main" id="{02DE5EBE-7B67-724B-A32D-6AC1131314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5826" y="3112528"/>
            <a:ext cx="756434" cy="756434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9AFC0B9-7B0E-4259-3B4C-58D55AE22192}"/>
              </a:ext>
            </a:extLst>
          </p:cNvPr>
          <p:cNvCxnSpPr>
            <a:stCxn id="11" idx="2"/>
            <a:endCxn id="15" idx="0"/>
          </p:cNvCxnSpPr>
          <p:nvPr/>
        </p:nvCxnSpPr>
        <p:spPr>
          <a:xfrm>
            <a:off x="9827271" y="2709020"/>
            <a:ext cx="16772" cy="403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3B8750A-773A-C124-769D-1056757938CF}"/>
              </a:ext>
            </a:extLst>
          </p:cNvPr>
          <p:cNvSpPr txBox="1"/>
          <p:nvPr/>
        </p:nvSpPr>
        <p:spPr>
          <a:xfrm>
            <a:off x="10045430" y="3441171"/>
            <a:ext cx="1934339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Project Documentation Repository (</a:t>
            </a:r>
            <a:r>
              <a:rPr lang="en-US" sz="1100" dirty="0" err="1">
                <a:solidFill>
                  <a:schemeClr val="tx2"/>
                </a:solidFill>
              </a:rPr>
              <a:t>Sharepoint</a:t>
            </a:r>
            <a:r>
              <a:rPr lang="en-US" sz="1100" dirty="0">
                <a:solidFill>
                  <a:schemeClr val="tx2"/>
                </a:solidFill>
              </a:rPr>
              <a:t>)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195D1492-AE1F-FEEF-CA1E-2D6B2C042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6989" y="4304068"/>
            <a:ext cx="554108" cy="55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: Folded Corner 20">
            <a:extLst>
              <a:ext uri="{FF2B5EF4-FFF2-40B4-BE49-F238E27FC236}">
                <a16:creationId xmlns:a16="http://schemas.microsoft.com/office/drawing/2014/main" id="{F687915A-F97E-2B69-22E7-3EC6F3786782}"/>
              </a:ext>
            </a:extLst>
          </p:cNvPr>
          <p:cNvSpPr/>
          <p:nvPr/>
        </p:nvSpPr>
        <p:spPr>
          <a:xfrm>
            <a:off x="10549501" y="4165025"/>
            <a:ext cx="898844" cy="832194"/>
          </a:xfrm>
          <a:prstGeom prst="foldedCorner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Project Evaluation Criteria</a:t>
            </a:r>
            <a:endParaRPr lang="en-GB" sz="12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4E26F46-979A-8164-111A-A5C3E1BC36B8}"/>
              </a:ext>
            </a:extLst>
          </p:cNvPr>
          <p:cNvCxnSpPr>
            <a:cxnSpLocks/>
            <a:endCxn id="15" idx="2"/>
          </p:cNvCxnSpPr>
          <p:nvPr/>
        </p:nvCxnSpPr>
        <p:spPr>
          <a:xfrm flipV="1">
            <a:off x="9844043" y="3868962"/>
            <a:ext cx="0" cy="3559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6D0A374-7405-40F0-17B2-03BAE6972C71}"/>
              </a:ext>
            </a:extLst>
          </p:cNvPr>
          <p:cNvCxnSpPr>
            <a:stCxn id="20" idx="3"/>
            <a:endCxn id="21" idx="1"/>
          </p:cNvCxnSpPr>
          <p:nvPr/>
        </p:nvCxnSpPr>
        <p:spPr>
          <a:xfrm>
            <a:off x="10121097" y="4581122"/>
            <a:ext cx="4284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0EBDDB8-94E7-7C75-5FBD-551C51FAB4A0}"/>
              </a:ext>
            </a:extLst>
          </p:cNvPr>
          <p:cNvSpPr txBox="1"/>
          <p:nvPr/>
        </p:nvSpPr>
        <p:spPr>
          <a:xfrm>
            <a:off x="9096082" y="4949215"/>
            <a:ext cx="109263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PPR members</a:t>
            </a:r>
            <a:endParaRPr lang="en-GB" sz="1100" dirty="0">
              <a:solidFill>
                <a:schemeClr val="tx2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BDE7764-1987-17A8-1965-A2A4E6BFCCE5}"/>
              </a:ext>
            </a:extLst>
          </p:cNvPr>
          <p:cNvCxnSpPr>
            <a:stCxn id="21" idx="2"/>
          </p:cNvCxnSpPr>
          <p:nvPr/>
        </p:nvCxnSpPr>
        <p:spPr>
          <a:xfrm>
            <a:off x="10998923" y="4997219"/>
            <a:ext cx="13676" cy="638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2EEF297-1BCE-F9D4-1AF2-6FEA5FD13750}"/>
              </a:ext>
            </a:extLst>
          </p:cNvPr>
          <p:cNvSpPr txBox="1"/>
          <p:nvPr/>
        </p:nvSpPr>
        <p:spPr>
          <a:xfrm>
            <a:off x="10452606" y="5722979"/>
            <a:ext cx="109263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Input for PPR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3CA079E-E46D-C29B-A2C2-1665A479B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8585" y="4304026"/>
            <a:ext cx="554108" cy="55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14C7C1D-221B-A20A-A20A-BD976BA5D1F4}"/>
              </a:ext>
            </a:extLst>
          </p:cNvPr>
          <p:cNvSpPr/>
          <p:nvPr/>
        </p:nvSpPr>
        <p:spPr>
          <a:xfrm>
            <a:off x="9138584" y="4224931"/>
            <a:ext cx="974971" cy="705905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822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FD1BA-67C2-3D88-BAA8-11049FC1D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Project Charter and Evaluation Criteria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D4108-CB5B-018F-9A9A-3F3D48107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340B-519E-4C52-ABE7-0F76A642D50B}" type="datetime1">
              <a:rPr lang="en-US" smtClean="0"/>
              <a:t>7/4/2022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AC2689-5F80-3A00-9D38-6B5D83311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Evaluation of on-going IT Projects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115BFA-A6D1-F00C-5609-6761FE423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: Folded Corner 5">
            <a:extLst>
              <a:ext uri="{FF2B5EF4-FFF2-40B4-BE49-F238E27FC236}">
                <a16:creationId xmlns:a16="http://schemas.microsoft.com/office/drawing/2014/main" id="{0F821357-CA44-B5DF-48DC-0F61462CD9C8}"/>
              </a:ext>
            </a:extLst>
          </p:cNvPr>
          <p:cNvSpPr/>
          <p:nvPr/>
        </p:nvSpPr>
        <p:spPr>
          <a:xfrm>
            <a:off x="2327456" y="1365571"/>
            <a:ext cx="3270739" cy="4643444"/>
          </a:xfrm>
          <a:prstGeom prst="foldedCorner">
            <a:avLst/>
          </a:prstGeom>
          <a:solidFill>
            <a:srgbClr val="F89708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rgbClr val="FFC000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Project Charter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Project Summary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Project acronym and full name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Project Initiation Pathway (Not needed)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Main Stakeholder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Project Manager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Abstract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Estimated start and end dates and duration (Not needed)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Proposal Information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Context (Need/Problem/Opportunity)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Objectives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Main Stakeholders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Strategic objectives Matrix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IT Personnel and resources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Personnel (Not needed)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Costs (Not needed)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External funds (Not needed)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EU Projects section (Not needed)</a:t>
            </a:r>
          </a:p>
          <a:p>
            <a:pPr lvl="1"/>
            <a:endParaRPr lang="en-GB" sz="11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Additional material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Schedule/list of Milestones/Deliverables (optional)</a:t>
            </a:r>
            <a:endParaRPr lang="fr-CH" sz="1100" dirty="0">
              <a:solidFill>
                <a:schemeClr val="bg1"/>
              </a:solidFill>
            </a:endParaRPr>
          </a:p>
        </p:txBody>
      </p:sp>
      <p:sp>
        <p:nvSpPr>
          <p:cNvPr id="7" name="Rectangle: Folded Corner 6">
            <a:extLst>
              <a:ext uri="{FF2B5EF4-FFF2-40B4-BE49-F238E27FC236}">
                <a16:creationId xmlns:a16="http://schemas.microsoft.com/office/drawing/2014/main" id="{4ACD36A2-91A4-0E75-BD64-C5BE1CB0D2CF}"/>
              </a:ext>
            </a:extLst>
          </p:cNvPr>
          <p:cNvSpPr/>
          <p:nvPr/>
        </p:nvSpPr>
        <p:spPr>
          <a:xfrm>
            <a:off x="7189756" y="1365572"/>
            <a:ext cx="3270739" cy="3644037"/>
          </a:xfrm>
          <a:prstGeom prst="foldedCorne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rgbClr val="FFC000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Evaluation Criteria</a:t>
            </a:r>
          </a:p>
          <a:p>
            <a:r>
              <a:rPr lang="en-US" sz="1600" dirty="0">
                <a:solidFill>
                  <a:schemeClr val="bg1"/>
                </a:solidFill>
              </a:rPr>
              <a:t>(Numerical values: 1 to 5)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Is this really a project?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Strategic area mapping (from IT Strategy)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Quality of the charter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Quality of the contents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Structure of the proposal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Clear objectives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Resources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Urgency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Impact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Probability of success/risk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Value to the organization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/>
                </a:solidFill>
              </a:rPr>
              <a:t>Potential benefit to the department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bg1"/>
              </a:solidFill>
            </a:endParaRPr>
          </a:p>
          <a:p>
            <a:r>
              <a:rPr lang="en-GB" sz="1400" dirty="0">
                <a:solidFill>
                  <a:schemeClr val="bg1"/>
                </a:solidFill>
              </a:rPr>
              <a:t>Result </a:t>
            </a:r>
            <a:r>
              <a:rPr lang="en-GB" sz="14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GB" sz="1400" dirty="0">
                <a:solidFill>
                  <a:schemeClr val="bg1"/>
                </a:solidFill>
              </a:rPr>
              <a:t>Project Score</a:t>
            </a:r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E226D04-763F-91D5-2293-134417D152DD}"/>
              </a:ext>
            </a:extLst>
          </p:cNvPr>
          <p:cNvSpPr/>
          <p:nvPr/>
        </p:nvSpPr>
        <p:spPr>
          <a:xfrm>
            <a:off x="748194" y="2520553"/>
            <a:ext cx="1504101" cy="87552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22">
            <a:extLst>
              <a:ext uri="{FF2B5EF4-FFF2-40B4-BE49-F238E27FC236}">
                <a16:creationId xmlns:a16="http://schemas.microsoft.com/office/drawing/2014/main" id="{6358CA26-139F-EEE9-BD5B-5506F32ED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5" y="2596693"/>
            <a:ext cx="697487" cy="69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4">
            <a:extLst>
              <a:ext uri="{FF2B5EF4-FFF2-40B4-BE49-F238E27FC236}">
                <a16:creationId xmlns:a16="http://schemas.microsoft.com/office/drawing/2014/main" id="{DD7BF119-B802-262E-1904-6C07336BC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808" y="2630107"/>
            <a:ext cx="697488" cy="69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E820CD-0AE4-96EC-20F7-77FDA4ED252E}"/>
              </a:ext>
            </a:extLst>
          </p:cNvPr>
          <p:cNvSpPr txBox="1"/>
          <p:nvPr/>
        </p:nvSpPr>
        <p:spPr>
          <a:xfrm>
            <a:off x="533074" y="3425697"/>
            <a:ext cx="193433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Project Managers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878F0890-5B34-E772-2C85-2239EE9D6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029" y="2581652"/>
            <a:ext cx="554108" cy="55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25A3F3-A596-F0A8-4E7E-0DBA4DB40FF7}"/>
              </a:ext>
            </a:extLst>
          </p:cNvPr>
          <p:cNvSpPr txBox="1"/>
          <p:nvPr/>
        </p:nvSpPr>
        <p:spPr>
          <a:xfrm>
            <a:off x="6097122" y="3226799"/>
            <a:ext cx="109263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PPR members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2C446B0D-0995-9951-2F25-132DC35158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625" y="2581610"/>
            <a:ext cx="554108" cy="55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063AB20-69EC-8CB0-559E-DF8E1263E0F7}"/>
              </a:ext>
            </a:extLst>
          </p:cNvPr>
          <p:cNvSpPr/>
          <p:nvPr/>
        </p:nvSpPr>
        <p:spPr>
          <a:xfrm>
            <a:off x="6139624" y="2502515"/>
            <a:ext cx="974971" cy="705905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586D19-7A7B-ED3B-7D4A-632BCD737608}"/>
              </a:ext>
            </a:extLst>
          </p:cNvPr>
          <p:cNvSpPr txBox="1"/>
          <p:nvPr/>
        </p:nvSpPr>
        <p:spPr>
          <a:xfrm>
            <a:off x="7189756" y="5085685"/>
            <a:ext cx="31453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PPR members will assess projects based on: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dirty="0"/>
              <a:t>Project Charter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dirty="0"/>
              <a:t>Strategic objectives matrix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dirty="0"/>
              <a:t>Schedule/List of Milestones (optional)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dirty="0"/>
              <a:t>Their own experience</a:t>
            </a:r>
            <a:endParaRPr lang="en-GB" sz="12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8EFAFEF-C77E-47B1-DDAC-81CD5795E865}"/>
              </a:ext>
            </a:extLst>
          </p:cNvPr>
          <p:cNvSpPr/>
          <p:nvPr/>
        </p:nvSpPr>
        <p:spPr>
          <a:xfrm rot="1530710">
            <a:off x="9863532" y="1351331"/>
            <a:ext cx="819495" cy="498815"/>
          </a:xfrm>
          <a:prstGeom prst="roundRect">
            <a:avLst/>
          </a:prstGeom>
          <a:solidFill>
            <a:srgbClr val="FF0000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accent1"/>
                </a:solidFill>
              </a:rPr>
              <a:t>Work in Progress</a:t>
            </a:r>
            <a:endParaRPr lang="en-GB" sz="800" b="1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86E109-7454-2B6A-584A-A84F63661CAD}"/>
              </a:ext>
            </a:extLst>
          </p:cNvPr>
          <p:cNvSpPr txBox="1"/>
          <p:nvPr/>
        </p:nvSpPr>
        <p:spPr>
          <a:xfrm>
            <a:off x="1554807" y="6076361"/>
            <a:ext cx="547525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“Not needed” means PMO will extract this information from the Project Catalogue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52065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653FDC5-9395-3522-EF9F-EE6A05C29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489" y="136525"/>
            <a:ext cx="5129369" cy="6142958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B6755C-E9E5-25FF-DAF5-87E53A1BD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Strategic Objectives Matrix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8456A0-8BB7-463C-87A0-7002363C98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090340B-519E-4C52-ABE7-0F76A642D50B}" type="datetime1">
              <a:rPr lang="en-US" smtClean="0"/>
              <a:pPr>
                <a:spcAft>
                  <a:spcPts val="600"/>
                </a:spcAft>
              </a:pPr>
              <a:t>7/4/2022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8CC9E-36D3-D560-AD04-57EE41A1E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Evaluation of on-going IT Projects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4792E2-B5C3-3155-D429-BE2749D08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5A0F08E-BBC5-85B1-5837-47B74B9A5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703" y="1335193"/>
            <a:ext cx="5832566" cy="3012269"/>
          </a:xfrm>
        </p:spPr>
        <p:txBody>
          <a:bodyPr/>
          <a:lstStyle/>
          <a:p>
            <a:r>
              <a:rPr lang="en-US" dirty="0"/>
              <a:t>The strategic objectives matrix contains a list of strategic objectives as described in the IT strategy document</a:t>
            </a:r>
          </a:p>
          <a:p>
            <a:pPr lvl="1"/>
            <a:r>
              <a:rPr lang="en-US" dirty="0"/>
              <a:t>This information was partially provided by GLs</a:t>
            </a:r>
          </a:p>
          <a:p>
            <a:pPr lvl="2"/>
            <a:r>
              <a:rPr lang="en-US" dirty="0"/>
              <a:t>See column “</a:t>
            </a:r>
            <a:r>
              <a:rPr lang="en-GB" dirty="0"/>
              <a:t>Relevance to IT Programme of Work and Strategy</a:t>
            </a:r>
            <a:r>
              <a:rPr lang="en-US" dirty="0"/>
              <a:t>” in the Project Catalogue</a:t>
            </a:r>
          </a:p>
          <a:p>
            <a:pPr lvl="1"/>
            <a:r>
              <a:rPr lang="en-US" dirty="0"/>
              <a:t>We would like to link projects to concrete strategic objectives</a:t>
            </a:r>
          </a:p>
          <a:p>
            <a:pPr lvl="2"/>
            <a:r>
              <a:rPr lang="en-US" dirty="0"/>
              <a:t>The provided free text is difficult to </a:t>
            </a:r>
            <a:r>
              <a:rPr lang="en-US" dirty="0" err="1"/>
              <a:t>analyse</a:t>
            </a:r>
            <a:r>
              <a:rPr lang="en-US" dirty="0"/>
              <a:t>!</a:t>
            </a:r>
          </a:p>
          <a:p>
            <a:pPr marL="3240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336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B558F21B-D245-42EC-A545-FDD70896722C}" vid="{B657D21E-E3F9-4C9B-B7C2-3854EDD897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4718</TotalTime>
  <Words>1157</Words>
  <Application>Microsoft Office PowerPoint</Application>
  <PresentationFormat>Widescreen</PresentationFormat>
  <Paragraphs>197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Evaluation of on-going IT Projects Input from IT Project Managers</vt:lpstr>
      <vt:lpstr>Overview</vt:lpstr>
      <vt:lpstr>PMO Reminder</vt:lpstr>
      <vt:lpstr>IT Project Catalogue</vt:lpstr>
      <vt:lpstr>How project information has been collected</vt:lpstr>
      <vt:lpstr>Project Catalogue Validation</vt:lpstr>
      <vt:lpstr>Project Evaluation Process</vt:lpstr>
      <vt:lpstr>Project Charter and Evaluation Criteria</vt:lpstr>
      <vt:lpstr>Strategic Objectives Matrix</vt:lpstr>
      <vt:lpstr>Practical Details</vt:lpstr>
      <vt:lpstr>On-going projects ending in 2022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Maria Alandes Pradillo</cp:lastModifiedBy>
  <cp:revision>191</cp:revision>
  <dcterms:created xsi:type="dcterms:W3CDTF">2020-12-17T08:49:41Z</dcterms:created>
  <dcterms:modified xsi:type="dcterms:W3CDTF">2022-07-04T16:56:28Z</dcterms:modified>
</cp:coreProperties>
</file>