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907" r:id="rId2"/>
    <p:sldId id="1051" r:id="rId3"/>
    <p:sldId id="1052" r:id="rId4"/>
    <p:sldId id="1053" r:id="rId5"/>
    <p:sldId id="1054" r:id="rId6"/>
    <p:sldId id="1055" r:id="rId7"/>
    <p:sldId id="1056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6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CA70C"/>
    <a:srgbClr val="FF8B00"/>
    <a:srgbClr val="0000FF"/>
    <a:srgbClr val="967A53"/>
    <a:srgbClr val="FF66CC"/>
    <a:srgbClr val="69812C"/>
    <a:srgbClr val="496207"/>
    <a:srgbClr val="628509"/>
    <a:srgbClr val="4F5A31"/>
    <a:srgbClr val="4949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4" autoAdjust="0"/>
    <p:restoredTop sz="96614" autoAdjust="0"/>
  </p:normalViewPr>
  <p:slideViewPr>
    <p:cSldViewPr snapToGrid="0" showGuides="1">
      <p:cViewPr varScale="1">
        <p:scale>
          <a:sx n="103" d="100"/>
          <a:sy n="103" d="100"/>
        </p:scale>
        <p:origin x="132" y="708"/>
      </p:cViewPr>
      <p:guideLst>
        <p:guide orient="horz" pos="1162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120" d="100"/>
          <a:sy n="120" d="100"/>
        </p:scale>
        <p:origin x="4962" y="12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6021801-683B-46EA-91EE-38B4B0BDB1C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300FEE1-2FE5-4684-9F8C-966B0C9991B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0F4C4D-D48C-4C92-B65C-C7CE4B3A3C05}" type="datetimeFigureOut">
              <a:rPr lang="en-GB" smtClean="0"/>
              <a:t>28/06/2022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71D544-BFF5-498B-85C2-1C53C2E5A54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D73828-F261-4F9D-A9E7-69591D68227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BD734D-0E10-4A9E-AF43-CE47D94592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18554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8E730D-186D-48B7-8BDD-CF7937EED37E}" type="datetimeFigureOut">
              <a:rPr lang="en-GB" smtClean="0"/>
              <a:t>28/06/2022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B05C22-25A4-45F4-8F83-0FC31D0965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64920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/>
          <p:cNvCxnSpPr/>
          <p:nvPr/>
        </p:nvCxnSpPr>
        <p:spPr>
          <a:xfrm flipH="1">
            <a:off x="317354" y="3826444"/>
            <a:ext cx="63000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317353" y="2269130"/>
            <a:ext cx="63000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9826" y="2707485"/>
            <a:ext cx="6444111" cy="629894"/>
          </a:xfrm>
          <a:prstGeom prst="rect">
            <a:avLst/>
          </a:prstGeom>
        </p:spPr>
        <p:txBody>
          <a:bodyPr/>
          <a:lstStyle>
            <a:lvl1pPr algn="ctr" defTabSz="582061" rtl="0" eaLnBrk="1" latinLnBrk="0" hangingPunct="1">
              <a:spcBef>
                <a:spcPct val="0"/>
              </a:spcBef>
              <a:buNone/>
              <a:defRPr lang="en-US" sz="4000" kern="120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9826" y="3857137"/>
            <a:ext cx="6444111" cy="973807"/>
          </a:xfrm>
          <a:prstGeom prst="rect">
            <a:avLst/>
          </a:prstGeom>
        </p:spPr>
        <p:txBody>
          <a:bodyPr/>
          <a:lstStyle>
            <a:lvl1pPr marL="0" indent="0" algn="ctr" defTabSz="582061" rtl="0" eaLnBrk="1" latinLnBrk="0" hangingPunct="1">
              <a:spcBef>
                <a:spcPts val="1512"/>
              </a:spcBef>
              <a:buFont typeface="Arial"/>
              <a:buNone/>
              <a:defRPr lang="en-US" sz="3200" kern="1200" dirty="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  <a:lvl2pPr marL="582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641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461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282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9103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923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744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564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975628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14"/>
          <p:cNvCxnSpPr/>
          <p:nvPr/>
        </p:nvCxnSpPr>
        <p:spPr>
          <a:xfrm flipH="1" flipV="1">
            <a:off x="313927" y="1519277"/>
            <a:ext cx="10187663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1" name="Text Placeholder 20"/>
          <p:cNvSpPr>
            <a:spLocks noGrp="1"/>
          </p:cNvSpPr>
          <p:nvPr>
            <p:ph type="body" sz="quarter" idx="13"/>
          </p:nvPr>
        </p:nvSpPr>
        <p:spPr>
          <a:xfrm>
            <a:off x="334281" y="2163758"/>
            <a:ext cx="7854950" cy="3208337"/>
          </a:xfrm>
          <a:prstGeom prst="rect">
            <a:avLst/>
          </a:prstGeom>
        </p:spPr>
        <p:txBody>
          <a:bodyPr/>
          <a:lstStyle>
            <a:lvl1pPr marL="514350" indent="-514350">
              <a:buFont typeface="Arial" panose="020B0604020202020204" pitchFamily="34" charset="0"/>
              <a:buChar char="•"/>
              <a:defRPr sz="2000">
                <a:solidFill>
                  <a:schemeClr val="accent1"/>
                </a:solidFill>
              </a:defRPr>
            </a:lvl1pPr>
            <a:lvl2pPr marL="742950" indent="-285750">
              <a:buFont typeface="Arial" panose="020B0604020202020204" pitchFamily="34" charset="0"/>
              <a:buChar char="•"/>
              <a:defRPr sz="2000">
                <a:solidFill>
                  <a:schemeClr val="accent1"/>
                </a:solidFill>
              </a:defRPr>
            </a:lvl2pPr>
            <a:lvl3pPr marL="1200150" indent="-285750">
              <a:buFont typeface="Arial" panose="020B0604020202020204" pitchFamily="34" charset="0"/>
              <a:buChar char="•"/>
              <a:defRPr sz="2000">
                <a:solidFill>
                  <a:schemeClr val="accent1"/>
                </a:solidFill>
              </a:defRPr>
            </a:lvl3pPr>
            <a:lvl4pPr marL="1657350" indent="-285750">
              <a:buFont typeface="Arial" panose="020B0604020202020204" pitchFamily="34" charset="0"/>
              <a:buChar char="•"/>
              <a:defRPr sz="2000">
                <a:solidFill>
                  <a:schemeClr val="accent1"/>
                </a:solidFill>
              </a:defRPr>
            </a:lvl4pPr>
            <a:lvl5pPr marL="2000250" indent="-171450">
              <a:buFont typeface="Arial" panose="020B0604020202020204" pitchFamily="34" charset="0"/>
              <a:buChar char="•"/>
              <a:defRPr sz="20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220435" y="996046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0" kern="1200" dirty="0">
                <a:solidFill>
                  <a:schemeClr val="accent1"/>
                </a:solidFill>
                <a:latin typeface="Calibri" charset="0"/>
                <a:ea typeface="ＭＳ Ｐゴシック" charset="0"/>
                <a:cs typeface="Calibri" charset="0"/>
              </a:rPr>
              <a:t>Outline</a:t>
            </a:r>
            <a:endParaRPr lang="en-GB" sz="2800" b="0" kern="1200" dirty="0">
              <a:solidFill>
                <a:schemeClr val="accent1"/>
              </a:solidFill>
              <a:latin typeface="Calibri" charset="0"/>
              <a:ea typeface="ＭＳ Ｐゴシック" charset="0"/>
              <a:cs typeface="Calibri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D7A0591-ABF1-4848-9A8C-C824F876BD65}"/>
              </a:ext>
            </a:extLst>
          </p:cNvPr>
          <p:cNvSpPr txBox="1"/>
          <p:nvPr userDrawn="1"/>
        </p:nvSpPr>
        <p:spPr>
          <a:xfrm>
            <a:off x="9764405" y="1314025"/>
            <a:ext cx="83067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ALICE ITS3 WP5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C48F793-4F59-4919-B70C-FE37B836B2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H="1">
            <a:off x="334281" y="1530164"/>
            <a:ext cx="10167309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r">
              <a:defRPr lang="en-GB" sz="2800" b="0">
                <a:solidFill>
                  <a:schemeClr val="accent1"/>
                </a:solidFill>
                <a:latin typeface="Calibri" charset="0"/>
                <a:ea typeface="ＭＳ Ｐゴシック" charset="0"/>
                <a:cs typeface="Calibri" charset="0"/>
              </a:defRPr>
            </a:lvl1pPr>
          </a:lstStyle>
          <a:p>
            <a:pPr marL="0" lvl="0"/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11" name="Content Placeholder 12">
            <a:extLst>
              <a:ext uri="{FF2B5EF4-FFF2-40B4-BE49-F238E27FC236}">
                <a16:creationId xmlns:a16="http://schemas.microsoft.com/office/drawing/2014/main" id="{5A39C576-26CA-484F-BB71-68C74816E39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79793" y="1257656"/>
            <a:ext cx="505488" cy="506195"/>
          </a:xfrm>
          <a:prstGeom prst="rect">
            <a:avLst/>
          </a:prstGeom>
        </p:spPr>
      </p:pic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D831297A-2E7F-47CF-A6BD-6353F76CA63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246121" y="6550070"/>
            <a:ext cx="1649082" cy="276999"/>
          </a:xfrm>
          <a:prstGeom prst="rect">
            <a:avLst/>
          </a:prstGeom>
        </p:spPr>
        <p:txBody>
          <a:bodyPr wrap="square">
            <a:spAutoFit/>
          </a:bodyPr>
          <a:lstStyle>
            <a:lvl1pPr algn="r"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28th May 2021</a:t>
            </a:r>
            <a:endParaRPr lang="en-GB" dirty="0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9AD90930-17D2-42B1-87C9-0B093158C7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991999" y="6550070"/>
            <a:ext cx="6631589" cy="276999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/>
              <a:t>ALICE ITS plenary | ITS3 Report of WP5</a:t>
            </a:r>
          </a:p>
        </p:txBody>
      </p:sp>
      <p:sp>
        <p:nvSpPr>
          <p:cNvPr id="19" name="Slide Number Placeholder 5">
            <a:extLst>
              <a:ext uri="{FF2B5EF4-FFF2-40B4-BE49-F238E27FC236}">
                <a16:creationId xmlns:a16="http://schemas.microsoft.com/office/drawing/2014/main" id="{C2F65E39-D693-41AC-AC8B-8A1FDFD9DB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20384" y="6550070"/>
            <a:ext cx="471616" cy="276999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90BAEBFF-1A55-450F-AB9C-D4BC8104F37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2637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14"/>
          <p:cNvCxnSpPr/>
          <p:nvPr/>
        </p:nvCxnSpPr>
        <p:spPr>
          <a:xfrm flipH="1" flipV="1">
            <a:off x="313927" y="1519277"/>
            <a:ext cx="10187663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1" name="Text Placeholder 20"/>
          <p:cNvSpPr>
            <a:spLocks noGrp="1"/>
          </p:cNvSpPr>
          <p:nvPr>
            <p:ph type="body" sz="quarter" idx="13"/>
          </p:nvPr>
        </p:nvSpPr>
        <p:spPr>
          <a:xfrm>
            <a:off x="2168525" y="3086100"/>
            <a:ext cx="7854950" cy="485775"/>
          </a:xfrm>
          <a:prstGeom prst="rect">
            <a:avLst/>
          </a:prstGeo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4000">
                <a:solidFill>
                  <a:schemeClr val="accent1"/>
                </a:solidFill>
              </a:defRPr>
            </a:lvl1pPr>
            <a:lvl2pPr marL="457200" indent="0">
              <a:buFont typeface="Wingdings" panose="05000000000000000000" pitchFamily="2" charset="2"/>
              <a:buNone/>
              <a:defRPr sz="2000">
                <a:solidFill>
                  <a:srgbClr val="4F81BD"/>
                </a:solidFill>
              </a:defRPr>
            </a:lvl2pPr>
            <a:lvl3pPr marL="914400" indent="0">
              <a:buFont typeface="Arial" panose="020B0604020202020204" pitchFamily="34" charset="0"/>
              <a:buNone/>
              <a:defRPr sz="2000">
                <a:solidFill>
                  <a:srgbClr val="4F81BD"/>
                </a:solidFill>
              </a:defRPr>
            </a:lvl3pPr>
            <a:lvl4pPr marL="1371600" indent="0">
              <a:buFont typeface="Arial" panose="020B0604020202020204" pitchFamily="34" charset="0"/>
              <a:buNone/>
              <a:defRPr sz="2000">
                <a:solidFill>
                  <a:srgbClr val="4F81BD"/>
                </a:solidFill>
              </a:defRPr>
            </a:lvl4pPr>
            <a:lvl5pPr marL="1828800" indent="0">
              <a:buFont typeface="Arial" panose="020B0604020202020204" pitchFamily="34" charset="0"/>
              <a:buNone/>
              <a:defRPr sz="2000">
                <a:solidFill>
                  <a:srgbClr val="4F81BD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7F7A40B-83F3-4DEA-BD2E-3E075940CCC7}"/>
              </a:ext>
            </a:extLst>
          </p:cNvPr>
          <p:cNvSpPr txBox="1"/>
          <p:nvPr userDrawn="1"/>
        </p:nvSpPr>
        <p:spPr>
          <a:xfrm>
            <a:off x="9764405" y="1314025"/>
            <a:ext cx="83067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ALICE ITS3 WP5</a:t>
            </a:r>
          </a:p>
        </p:txBody>
      </p:sp>
      <p:pic>
        <p:nvPicPr>
          <p:cNvPr id="9" name="Content Placeholder 12">
            <a:extLst>
              <a:ext uri="{FF2B5EF4-FFF2-40B4-BE49-F238E27FC236}">
                <a16:creationId xmlns:a16="http://schemas.microsoft.com/office/drawing/2014/main" id="{ACE9715C-3F9B-40BE-BE0C-1C4E634E78E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79793" y="1257656"/>
            <a:ext cx="505488" cy="506195"/>
          </a:xfrm>
          <a:prstGeom prst="rect">
            <a:avLst/>
          </a:prstGeom>
        </p:spPr>
      </p:pic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DDE04292-A201-4E84-BFBA-30200AB7BE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991999" y="6550070"/>
            <a:ext cx="6631589" cy="276999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/>
              <a:t>ALICE ITS plenary | ITS3 Report of WP5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2BFFB351-1E8A-4612-8335-3EC7E83845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20384" y="6550070"/>
            <a:ext cx="471616" cy="276999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90BAEBFF-1A55-450F-AB9C-D4BC8104F37D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923158A8-83B8-4BF9-A89E-F5669735397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246121" y="6550070"/>
            <a:ext cx="1649082" cy="276999"/>
          </a:xfrm>
          <a:prstGeom prst="rect">
            <a:avLst/>
          </a:prstGeom>
        </p:spPr>
        <p:txBody>
          <a:bodyPr wrap="square">
            <a:spAutoFit/>
          </a:bodyPr>
          <a:lstStyle>
            <a:lvl1pPr algn="r"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28th 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97317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s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13925" y="568411"/>
            <a:ext cx="10700635" cy="2151141"/>
          </a:xfrm>
          <a:prstGeom prst="rect">
            <a:avLst/>
          </a:prstGeom>
        </p:spPr>
        <p:txBody>
          <a:bodyPr/>
          <a:lstStyle>
            <a:lvl1pPr marL="0" indent="0">
              <a:buClr>
                <a:srgbClr val="00B050"/>
              </a:buClr>
              <a:buSzPct val="100000"/>
              <a:buFont typeface="Arial" panose="020B0604020202020204" pitchFamily="34" charset="0"/>
              <a:buNone/>
              <a:defRPr sz="2400" b="0" cap="none" baseline="0">
                <a:solidFill>
                  <a:schemeClr val="tx1"/>
                </a:solidFill>
              </a:defRPr>
            </a:lvl1pPr>
            <a:lvl2pPr marL="457200" indent="0">
              <a:buClr>
                <a:schemeClr val="tx2">
                  <a:lumMod val="50000"/>
                </a:schemeClr>
              </a:buClr>
              <a:buSzPct val="100000"/>
              <a:buFont typeface="Arial" panose="020B0604020202020204" pitchFamily="34" charset="0"/>
              <a:buNone/>
              <a:defRPr sz="1800">
                <a:solidFill>
                  <a:schemeClr val="tx1"/>
                </a:solidFill>
              </a:defRPr>
            </a:lvl2pPr>
            <a:lvl3pPr marL="914400" indent="0">
              <a:buClr>
                <a:schemeClr val="tx2">
                  <a:lumMod val="50000"/>
                </a:schemeClr>
              </a:buClr>
              <a:buSzPct val="100000"/>
              <a:buFont typeface="Arial" panose="020B0604020202020204" pitchFamily="34" charset="0"/>
              <a:buNone/>
              <a:defRPr sz="1800">
                <a:solidFill>
                  <a:schemeClr val="tx1"/>
                </a:solidFill>
              </a:defRPr>
            </a:lvl3pPr>
            <a:lvl4pPr marL="1371600" indent="0">
              <a:buClr>
                <a:schemeClr val="tx2">
                  <a:lumMod val="50000"/>
                </a:schemeClr>
              </a:buClr>
              <a:buSzPct val="100000"/>
              <a:buFont typeface="Arial" panose="020B0604020202020204" pitchFamily="34" charset="0"/>
              <a:buNone/>
              <a:defRPr sz="1800">
                <a:solidFill>
                  <a:schemeClr val="tx1"/>
                </a:solidFill>
              </a:defRPr>
            </a:lvl4pPr>
            <a:lvl5pPr marL="1828800" indent="0">
              <a:buClr>
                <a:schemeClr val="tx2">
                  <a:lumMod val="50000"/>
                </a:schemeClr>
              </a:buClr>
              <a:buSzPct val="100000"/>
              <a:buFont typeface="Arial" panose="020B0604020202020204" pitchFamily="34" charset="0"/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 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28601" y="85491"/>
            <a:ext cx="10972800" cy="4829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algn="l" defTabSz="582061" rtl="0" eaLnBrk="0" latinLnBrk="0" hangingPunct="0">
              <a:defRPr lang="en-GB" sz="2800" b="0" kern="1200" dirty="0">
                <a:solidFill>
                  <a:schemeClr val="accent1"/>
                </a:solidFill>
                <a:latin typeface="Calibri" charset="0"/>
                <a:ea typeface="ＭＳ Ｐゴシック" charset="0"/>
                <a:cs typeface="Calibri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cxnSp>
        <p:nvCxnSpPr>
          <p:cNvPr id="12" name="Straight Connector 11"/>
          <p:cNvCxnSpPr/>
          <p:nvPr/>
        </p:nvCxnSpPr>
        <p:spPr>
          <a:xfrm flipH="1">
            <a:off x="313925" y="505093"/>
            <a:ext cx="10700635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86B10E5F-E42F-4313-B80C-AAE1AABE5EAC}"/>
              </a:ext>
            </a:extLst>
          </p:cNvPr>
          <p:cNvSpPr txBox="1"/>
          <p:nvPr userDrawn="1"/>
        </p:nvSpPr>
        <p:spPr>
          <a:xfrm>
            <a:off x="10269207" y="321309"/>
            <a:ext cx="83067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ALICE ITS3 WP5</a:t>
            </a:r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A5E79326-8392-473D-A8CC-0A7102BE35A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075170" y="250075"/>
            <a:ext cx="431396" cy="432000"/>
          </a:xfrm>
          <a:prstGeom prst="rect">
            <a:avLst/>
          </a:prstGeom>
        </p:spPr>
      </p:pic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C38D6A30-68BC-4762-B893-A8FF3E6627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991999" y="6550070"/>
            <a:ext cx="6631589" cy="276999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/>
              <a:t>ALICE ITS plenary | ITS3 Report of WP5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C03536DE-5CA8-4FEF-8E41-16F0A9FD4C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20384" y="6550070"/>
            <a:ext cx="471616" cy="276999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90BAEBFF-1A55-450F-AB9C-D4BC8104F37D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E8D7C3FB-F4BE-468B-9660-F0371F0780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246121" y="6550070"/>
            <a:ext cx="1649082" cy="276999"/>
          </a:xfrm>
          <a:prstGeom prst="rect">
            <a:avLst/>
          </a:prstGeom>
        </p:spPr>
        <p:txBody>
          <a:bodyPr wrap="square">
            <a:spAutoFit/>
          </a:bodyPr>
          <a:lstStyle>
            <a:lvl1pPr algn="r"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28th 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30024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nly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28601" y="85491"/>
            <a:ext cx="10972800" cy="4829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algn="l" defTabSz="582061" rtl="0" eaLnBrk="0" latinLnBrk="0" hangingPunct="0">
              <a:defRPr lang="en-GB" sz="2800" b="0" kern="1200" dirty="0">
                <a:solidFill>
                  <a:schemeClr val="accent1"/>
                </a:solidFill>
                <a:latin typeface="Calibri" charset="0"/>
                <a:ea typeface="ＭＳ Ｐゴシック" charset="0"/>
                <a:cs typeface="Calibri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cxnSp>
        <p:nvCxnSpPr>
          <p:cNvPr id="12" name="Straight Connector 11"/>
          <p:cNvCxnSpPr/>
          <p:nvPr/>
        </p:nvCxnSpPr>
        <p:spPr>
          <a:xfrm flipH="1">
            <a:off x="313925" y="505093"/>
            <a:ext cx="10700635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A023C3CE-3A4D-4694-868E-BC55471B873D}"/>
              </a:ext>
            </a:extLst>
          </p:cNvPr>
          <p:cNvSpPr txBox="1"/>
          <p:nvPr userDrawn="1"/>
        </p:nvSpPr>
        <p:spPr>
          <a:xfrm>
            <a:off x="10269207" y="321309"/>
            <a:ext cx="83067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ALICE ITS3 WP5</a:t>
            </a:r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428DF938-E884-4C50-9212-F6EA84E7CE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075170" y="250075"/>
            <a:ext cx="431396" cy="432000"/>
          </a:xfrm>
          <a:prstGeom prst="rect">
            <a:avLst/>
          </a:prstGeom>
        </p:spPr>
      </p:pic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F94EB2E7-867B-422B-85C7-3C2543F365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991999" y="6550070"/>
            <a:ext cx="6631589" cy="276999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/>
              <a:t>ALICE ITS plenary | ITS3 Report of WP5</a:t>
            </a: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6523629F-33D6-4608-8DF5-6D03373809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20384" y="6550070"/>
            <a:ext cx="471616" cy="276999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90BAEBFF-1A55-450F-AB9C-D4BC8104F37D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95103CFB-6D49-4737-ABB9-ABBDFBABDEE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246121" y="6550070"/>
            <a:ext cx="1649082" cy="276999"/>
          </a:xfrm>
          <a:prstGeom prst="rect">
            <a:avLst/>
          </a:prstGeom>
        </p:spPr>
        <p:txBody>
          <a:bodyPr wrap="square">
            <a:spAutoFit/>
          </a:bodyPr>
          <a:lstStyle>
            <a:lvl1pPr algn="r"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28th 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25548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434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82" r:id="rId3"/>
    <p:sldLayoutId id="2147483664" r:id="rId4"/>
    <p:sldLayoutId id="2147483679" r:id="rId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2488" y="2734655"/>
            <a:ext cx="6156060" cy="1758062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  <a:latin typeface="+mn-lt"/>
              </a:rPr>
              <a:t>UPDATES FOR ITS3 PLENARY</a:t>
            </a:r>
            <a:br>
              <a:rPr lang="en-US" b="1" dirty="0">
                <a:solidFill>
                  <a:schemeClr val="tx1"/>
                </a:solidFill>
                <a:latin typeface="+mn-lt"/>
              </a:rPr>
            </a:br>
            <a:endParaRPr lang="en-GB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D3133B5-87D1-4B31-80DD-49879FABE29B}"/>
              </a:ext>
            </a:extLst>
          </p:cNvPr>
          <p:cNvSpPr/>
          <p:nvPr/>
        </p:nvSpPr>
        <p:spPr>
          <a:xfrm>
            <a:off x="2083236" y="1907850"/>
            <a:ext cx="33635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Tuesday 28 June 2022</a:t>
            </a:r>
          </a:p>
        </p:txBody>
      </p:sp>
      <p:pic>
        <p:nvPicPr>
          <p:cNvPr id="12" name="Picture 11" descr="A picture containing text, sign, vector graphics&#10;&#10;Description automatically generated">
            <a:extLst>
              <a:ext uri="{FF2B5EF4-FFF2-40B4-BE49-F238E27FC236}">
                <a16:creationId xmlns:a16="http://schemas.microsoft.com/office/drawing/2014/main" id="{ADD18A18-0F3A-4162-9CE9-0A8C341743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337" y="224810"/>
            <a:ext cx="744304" cy="100642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320A29A-7E70-40BB-A301-65F906DB3815}"/>
              </a:ext>
            </a:extLst>
          </p:cNvPr>
          <p:cNvSpPr txBox="1"/>
          <p:nvPr/>
        </p:nvSpPr>
        <p:spPr>
          <a:xfrm>
            <a:off x="1964915" y="3967283"/>
            <a:ext cx="27718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Aitor Amatriain Carballo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33971321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4FEA2D-4051-49B5-AB1D-B632C37D8D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CONTENTS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A663B7C-2D7C-4572-BD15-2BE5FCA35A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AEBFF-1A55-450F-AB9C-D4BC8104F37D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CCC4D15-444C-4E23-81CE-8CD5B9C603AB}"/>
              </a:ext>
            </a:extLst>
          </p:cNvPr>
          <p:cNvSpPr txBox="1"/>
          <p:nvPr/>
        </p:nvSpPr>
        <p:spPr>
          <a:xfrm>
            <a:off x="1682487" y="1798502"/>
            <a:ext cx="8092280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800" dirty="0"/>
              <a:t>BBM2: CFD AND MOTIVATION FOR IMPROVEMENTS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800" dirty="0"/>
              <a:t>GLUE SELECTION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800" dirty="0"/>
              <a:t>THERMAL SETUP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800" dirty="0"/>
              <a:t>CFD SIMULATIONS FOR BBM3</a:t>
            </a:r>
          </a:p>
        </p:txBody>
      </p:sp>
    </p:spTree>
    <p:extLst>
      <p:ext uri="{BB962C8B-B14F-4D97-AF65-F5344CB8AC3E}">
        <p14:creationId xmlns:p14="http://schemas.microsoft.com/office/powerpoint/2010/main" val="13703304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57554CF5-C40B-8FA9-0DB6-75F9A580AAD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758" r="27860"/>
          <a:stretch/>
        </p:blipFill>
        <p:spPr>
          <a:xfrm>
            <a:off x="8188958" y="2006834"/>
            <a:ext cx="2907262" cy="2520000"/>
          </a:xfrm>
          <a:prstGeom prst="rect">
            <a:avLst/>
          </a:prstGeom>
        </p:spPr>
      </p:pic>
      <p:pic>
        <p:nvPicPr>
          <p:cNvPr id="11" name="Picture 10" descr="Chart&#10;&#10;Description automatically generated">
            <a:extLst>
              <a:ext uri="{FF2B5EF4-FFF2-40B4-BE49-F238E27FC236}">
                <a16:creationId xmlns:a16="http://schemas.microsoft.com/office/drawing/2014/main" id="{0FCB7C3A-F4C1-8601-BC60-75B220F8B9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66135" y="1963324"/>
            <a:ext cx="3359520" cy="2520000"/>
          </a:xfrm>
          <a:prstGeom prst="rect">
            <a:avLst/>
          </a:prstGeom>
        </p:spPr>
      </p:pic>
      <p:pic>
        <p:nvPicPr>
          <p:cNvPr id="7" name="Picture 6" descr="Chart&#10;&#10;Description automatically generated">
            <a:extLst>
              <a:ext uri="{FF2B5EF4-FFF2-40B4-BE49-F238E27FC236}">
                <a16:creationId xmlns:a16="http://schemas.microsoft.com/office/drawing/2014/main" id="{3A7D0271-89AC-CC34-4272-FC7540C648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4451" y="1938058"/>
            <a:ext cx="3359519" cy="2520000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ECC68714-D667-43E3-8A6B-A1626F11F5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70858" y="638453"/>
            <a:ext cx="2198445" cy="126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E4FEA2D-4051-49B5-AB1D-B632C37D8D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ALICE ITS3 COOLING: BBM2 - RESULTS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A663B7C-2D7C-4572-BD15-2BE5FCA35A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AEBFF-1A55-450F-AB9C-D4BC8104F37D}" type="slidenum">
              <a:rPr lang="en-GB" smtClean="0"/>
              <a:pPr/>
              <a:t>3</a:t>
            </a:fld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B8FD136-6986-4EA6-BD67-5342C596FC0A}"/>
                  </a:ext>
                </a:extLst>
              </p:cNvPr>
              <p:cNvSpPr txBox="1"/>
              <p:nvPr/>
            </p:nvSpPr>
            <p:spPr>
              <a:xfrm>
                <a:off x="601549" y="666646"/>
                <a:ext cx="8009757" cy="11182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b="0" dirty="0"/>
                  <a:t>Representative geometry of </a:t>
                </a:r>
                <a:r>
                  <a:rPr lang="en-US" sz="1600" dirty="0"/>
                  <a:t>one </a:t>
                </a:r>
                <a:r>
                  <a:rPr lang="en-US" sz="1600" b="0" dirty="0"/>
                  <a:t>half</a:t>
                </a:r>
                <a:r>
                  <a:rPr lang="en-US" sz="1600" dirty="0"/>
                  <a:t>-</a:t>
                </a:r>
                <a:r>
                  <a:rPr lang="en-US" sz="1600" b="0" dirty="0"/>
                  <a:t>barrel (length of the periphery 2.5 mm)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Upper bounds of ITS3 h</a:t>
                </a:r>
                <a:r>
                  <a:rPr lang="en-US" sz="1600" b="0" dirty="0"/>
                  <a:t>eat dissipation: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s-E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2000</m:t>
                    </m:r>
                  </m:oMath>
                </a14:m>
                <a:r>
                  <a:rPr lang="en-GB" sz="1600" dirty="0"/>
                  <a:t> </a:t>
                </a:r>
                <a:r>
                  <a:rPr lang="en-GB" sz="1600" dirty="0" err="1"/>
                  <a:t>mW</a:t>
                </a:r>
                <a:r>
                  <a:rPr lang="en-GB" sz="1600" dirty="0"/>
                  <a:t>/c</a:t>
                </a:r>
                <a:r>
                  <a:rPr lang="en-US" sz="1600" dirty="0"/>
                  <a:t>m</a:t>
                </a:r>
                <a:r>
                  <a:rPr lang="en-US" sz="1600" baseline="30000" dirty="0"/>
                  <a:t>2</a:t>
                </a:r>
                <a:r>
                  <a:rPr lang="en-GB" sz="1600" i="1" dirty="0">
                    <a:latin typeface="Cambria Math" panose="02040503050406030204" pitchFamily="18" charset="0"/>
                  </a:rPr>
                  <a:t>,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sub>
                    </m:sSub>
                    <m:r>
                      <a:rPr lang="en-GB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sz="16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s-ES" sz="16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12</m:t>
                    </m:r>
                  </m:oMath>
                </a14:m>
                <a:r>
                  <a:rPr lang="en-GB" sz="1600" dirty="0"/>
                  <a:t> </a:t>
                </a:r>
                <a:r>
                  <a:rPr lang="en-GB" sz="1600" dirty="0" err="1"/>
                  <a:t>mW</a:t>
                </a:r>
                <a:r>
                  <a:rPr lang="en-GB" sz="1600" dirty="0"/>
                  <a:t>/c</a:t>
                </a:r>
                <a:r>
                  <a:rPr lang="en-US" sz="1600" dirty="0"/>
                  <a:t>m</a:t>
                </a:r>
                <a:r>
                  <a:rPr lang="en-US" sz="1600" baseline="30000" dirty="0"/>
                  <a:t>2 </a:t>
                </a:r>
                <a:r>
                  <a:rPr lang="en-US" sz="1600" dirty="0"/>
                  <a:t> (Gianluca)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dirty="0"/>
                  <a:t>Testing is performed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𝑸</m:t>
                        </m:r>
                      </m:e>
                      <m:sub>
                        <m:r>
                          <a:rPr lang="en-US" sz="16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𝒑</m:t>
                        </m:r>
                      </m:sub>
                    </m:sSub>
                    <m:r>
                      <a:rPr lang="en-US" sz="1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s-ES" sz="1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𝟐𝟓𝟎𝟎</m:t>
                    </m:r>
                  </m:oMath>
                </a14:m>
                <a:r>
                  <a:rPr lang="en-GB" sz="1600" b="1" dirty="0"/>
                  <a:t> </a:t>
                </a:r>
                <a:r>
                  <a:rPr lang="en-GB" sz="1600" b="1" dirty="0" err="1"/>
                  <a:t>mW</a:t>
                </a:r>
                <a:r>
                  <a:rPr lang="en-GB" sz="1600" b="1" dirty="0"/>
                  <a:t>/c</a:t>
                </a:r>
                <a:r>
                  <a:rPr lang="en-US" sz="1600" b="1" dirty="0"/>
                  <a:t>m</a:t>
                </a:r>
                <a:r>
                  <a:rPr lang="en-US" sz="1600" b="1" baseline="30000" dirty="0"/>
                  <a:t>2</a:t>
                </a:r>
                <a:r>
                  <a:rPr lang="en-GB" sz="1600" i="1" dirty="0">
                    <a:latin typeface="Cambria Math" panose="02040503050406030204" pitchFamily="18" charset="0"/>
                  </a:rPr>
                  <a:t>,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𝑸</m:t>
                        </m:r>
                      </m:e>
                      <m:sub>
                        <m:r>
                          <a:rPr lang="en-US" sz="16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𝒎</m:t>
                        </m:r>
                      </m:sub>
                    </m:sSub>
                    <m:r>
                      <a:rPr lang="en-GB" sz="1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sz="1600" b="1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s-ES" sz="16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𝟏𝟖</m:t>
                    </m:r>
                    <m:r>
                      <a:rPr lang="es-ES" sz="16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s-ES" sz="16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𝟕𝟓</m:t>
                    </m:r>
                  </m:oMath>
                </a14:m>
                <a:r>
                  <a:rPr lang="en-GB" sz="1600" b="1" dirty="0"/>
                  <a:t> </a:t>
                </a:r>
                <a:r>
                  <a:rPr lang="en-GB" sz="1600" b="1" dirty="0" err="1"/>
                  <a:t>mW</a:t>
                </a:r>
                <a:r>
                  <a:rPr lang="en-GB" sz="1600" b="1" dirty="0"/>
                  <a:t>/c</a:t>
                </a:r>
                <a:r>
                  <a:rPr lang="en-US" sz="1600" b="1" dirty="0"/>
                  <a:t>m</a:t>
                </a:r>
                <a:r>
                  <a:rPr lang="en-US" sz="1600" b="1" baseline="30000" dirty="0"/>
                  <a:t>2  </a:t>
                </a:r>
                <a:r>
                  <a:rPr lang="en-US" sz="1600" dirty="0"/>
                  <a:t>(Safety margins)</a:t>
                </a:r>
                <a:endParaRPr lang="en-GB" sz="16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dirty="0"/>
                  <a:t>Temperature variation measured with temperature sensors and compared with CFD model</a:t>
                </a:r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B8FD136-6986-4EA6-BD67-5342C596FC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549" y="666646"/>
                <a:ext cx="8009757" cy="1118255"/>
              </a:xfrm>
              <a:prstGeom prst="rect">
                <a:avLst/>
              </a:prstGeom>
              <a:blipFill>
                <a:blip r:embed="rId6"/>
                <a:stretch>
                  <a:fillRect l="-304" t="-1630" b="-59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19E30096-BD2F-4343-8A28-3E3151982F3F}"/>
              </a:ext>
            </a:extLst>
          </p:cNvPr>
          <p:cNvSpPr txBox="1"/>
          <p:nvPr/>
        </p:nvSpPr>
        <p:spPr>
          <a:xfrm>
            <a:off x="9627771" y="1990629"/>
            <a:ext cx="19141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BBM2 geometry</a:t>
            </a:r>
            <a:endParaRPr lang="en-GB" sz="1600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7C6B7E5-16CF-454C-9972-C28D148CA6B9}"/>
              </a:ext>
            </a:extLst>
          </p:cNvPr>
          <p:cNvSpPr txBox="1"/>
          <p:nvPr/>
        </p:nvSpPr>
        <p:spPr>
          <a:xfrm>
            <a:off x="748791" y="4483324"/>
            <a:ext cx="74527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 err="1"/>
              <a:t>Maximum</a:t>
            </a:r>
            <a:r>
              <a:rPr lang="es-ES" sz="1400" b="1" dirty="0"/>
              <a:t> </a:t>
            </a:r>
            <a:r>
              <a:rPr lang="es-ES" sz="1400" b="1" dirty="0" err="1"/>
              <a:t>temperature</a:t>
            </a:r>
            <a:r>
              <a:rPr lang="es-ES" sz="1400" b="1" dirty="0"/>
              <a:t> </a:t>
            </a:r>
            <a:r>
              <a:rPr lang="es-ES" sz="1400" b="1" dirty="0" err="1"/>
              <a:t>variation</a:t>
            </a:r>
            <a:r>
              <a:rPr lang="es-ES" sz="1400" b="1" dirty="0"/>
              <a:t>. </a:t>
            </a:r>
            <a:r>
              <a:rPr lang="es-ES" sz="1400" b="1" dirty="0" err="1"/>
              <a:t>Experiments</a:t>
            </a:r>
            <a:r>
              <a:rPr lang="es-ES" sz="1400" b="1" dirty="0"/>
              <a:t> (</a:t>
            </a:r>
            <a:r>
              <a:rPr lang="es-ES" sz="1400" b="1" dirty="0" err="1"/>
              <a:t>continuous</a:t>
            </a:r>
            <a:r>
              <a:rPr lang="es-ES" sz="1400" b="1" dirty="0"/>
              <a:t> </a:t>
            </a:r>
            <a:r>
              <a:rPr lang="es-ES" sz="1400" b="1" dirty="0" err="1"/>
              <a:t>lines</a:t>
            </a:r>
            <a:r>
              <a:rPr lang="es-ES" sz="1400" b="1" dirty="0"/>
              <a:t>) and </a:t>
            </a:r>
            <a:r>
              <a:rPr lang="es-ES" sz="1400" b="1" dirty="0" err="1"/>
              <a:t>simulations</a:t>
            </a:r>
            <a:r>
              <a:rPr lang="es-ES" sz="1400" b="1" dirty="0"/>
              <a:t> (</a:t>
            </a:r>
            <a:r>
              <a:rPr lang="es-ES" sz="1400" b="1" dirty="0" err="1"/>
              <a:t>dashed</a:t>
            </a:r>
            <a:r>
              <a:rPr lang="es-ES" sz="1400" b="1" dirty="0"/>
              <a:t> </a:t>
            </a:r>
            <a:r>
              <a:rPr lang="es-ES" sz="1400" b="1" dirty="0" err="1"/>
              <a:t>lines</a:t>
            </a:r>
            <a:r>
              <a:rPr lang="es-ES" sz="1400" b="1" dirty="0"/>
              <a:t>)</a:t>
            </a:r>
            <a:endParaRPr lang="en-GB" sz="1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9" name="Arrow: Down 48">
            <a:extLst>
              <a:ext uri="{FF2B5EF4-FFF2-40B4-BE49-F238E27FC236}">
                <a16:creationId xmlns:a16="http://schemas.microsoft.com/office/drawing/2014/main" id="{2AEB94A4-0C71-4001-AC1F-F5303A9684E7}"/>
              </a:ext>
            </a:extLst>
          </p:cNvPr>
          <p:cNvSpPr/>
          <p:nvPr/>
        </p:nvSpPr>
        <p:spPr>
          <a:xfrm rot="8259350">
            <a:off x="10800662" y="1793573"/>
            <a:ext cx="95735" cy="23971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05CD4C26-DEEB-44D5-B38E-297B9F6B10EC}"/>
              </a:ext>
            </a:extLst>
          </p:cNvPr>
          <p:cNvSpPr txBox="1"/>
          <p:nvPr/>
        </p:nvSpPr>
        <p:spPr>
          <a:xfrm>
            <a:off x="10964642" y="1568698"/>
            <a:ext cx="8699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u="sng" dirty="0"/>
              <a:t>Air cooling</a:t>
            </a:r>
            <a:endParaRPr lang="en-GB" sz="1200" u="sng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0F753AD-F240-36E2-5330-7BB363657A92}"/>
              </a:ext>
            </a:extLst>
          </p:cNvPr>
          <p:cNvSpPr txBox="1"/>
          <p:nvPr/>
        </p:nvSpPr>
        <p:spPr>
          <a:xfrm>
            <a:off x="1948890" y="1809444"/>
            <a:ext cx="11202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b="1" dirty="0"/>
              <a:t>PERIPHERY</a:t>
            </a:r>
            <a:endParaRPr lang="en-GB" sz="1600" b="1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2266C81-D4AA-DBCF-F6F5-36F0646B2ABF}"/>
              </a:ext>
            </a:extLst>
          </p:cNvPr>
          <p:cNvSpPr txBox="1"/>
          <p:nvPr/>
        </p:nvSpPr>
        <p:spPr>
          <a:xfrm>
            <a:off x="5526291" y="1817385"/>
            <a:ext cx="8579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b="1" dirty="0"/>
              <a:t>MATRIX</a:t>
            </a:r>
            <a:endParaRPr lang="en-GB" sz="1600" b="1" dirty="0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C762BE03-3292-9E3B-5D2C-7EB014EBD974}"/>
              </a:ext>
            </a:extLst>
          </p:cNvPr>
          <p:cNvGrpSpPr>
            <a:grpSpLocks noChangeAspect="1"/>
          </p:cNvGrpSpPr>
          <p:nvPr/>
        </p:nvGrpSpPr>
        <p:grpSpPr>
          <a:xfrm>
            <a:off x="9061697" y="5030981"/>
            <a:ext cx="2325188" cy="1296000"/>
            <a:chOff x="7276600" y="3358094"/>
            <a:chExt cx="4855903" cy="1700370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2096FFD1-50ED-0620-BE51-B497B0B9159A}"/>
                </a:ext>
              </a:extLst>
            </p:cNvPr>
            <p:cNvSpPr/>
            <p:nvPr/>
          </p:nvSpPr>
          <p:spPr>
            <a:xfrm>
              <a:off x="7276600" y="3358094"/>
              <a:ext cx="2118498" cy="533782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3F4B2857-E80F-DDC2-5A8A-1B81AB8061C6}"/>
                </a:ext>
              </a:extLst>
            </p:cNvPr>
            <p:cNvSpPr/>
            <p:nvPr/>
          </p:nvSpPr>
          <p:spPr>
            <a:xfrm>
              <a:off x="7276600" y="3914598"/>
              <a:ext cx="2118498" cy="10597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42" name="TextBox 18">
              <a:extLst>
                <a:ext uri="{FF2B5EF4-FFF2-40B4-BE49-F238E27FC236}">
                  <a16:creationId xmlns:a16="http://schemas.microsoft.com/office/drawing/2014/main" id="{48439922-1CA1-8E36-A708-8E2B514055B9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9736243" y="3476037"/>
              <a:ext cx="1611950" cy="3028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900" dirty="0"/>
                <a:t>Carbon ring</a:t>
              </a:r>
            </a:p>
          </p:txBody>
        </p: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7974E78A-46D6-B010-8DF4-EF7F48DD1C35}"/>
                </a:ext>
              </a:extLst>
            </p:cNvPr>
            <p:cNvCxnSpPr>
              <a:cxnSpLocks/>
              <a:stCxn id="42" idx="1"/>
              <a:endCxn id="40" idx="3"/>
            </p:cNvCxnSpPr>
            <p:nvPr/>
          </p:nvCxnSpPr>
          <p:spPr>
            <a:xfrm flipH="1" flipV="1">
              <a:off x="9395098" y="3624985"/>
              <a:ext cx="341145" cy="248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23">
              <a:extLst>
                <a:ext uri="{FF2B5EF4-FFF2-40B4-BE49-F238E27FC236}">
                  <a16:creationId xmlns:a16="http://schemas.microsoft.com/office/drawing/2014/main" id="{865BBDEA-2508-928A-E434-3973EE4C9CE6}"/>
                </a:ext>
              </a:extLst>
            </p:cNvPr>
            <p:cNvSpPr txBox="1"/>
            <p:nvPr/>
          </p:nvSpPr>
          <p:spPr>
            <a:xfrm>
              <a:off x="9743782" y="3757938"/>
              <a:ext cx="2333856" cy="3028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900" dirty="0">
                  <a:solidFill>
                    <a:schemeClr val="accent5"/>
                  </a:solidFill>
                </a:rPr>
                <a:t>Glue (Araldite2011)</a:t>
              </a:r>
            </a:p>
          </p:txBody>
        </p: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D45ED8BE-14D4-77B7-B653-13041643D69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395097" y="3957169"/>
              <a:ext cx="402828" cy="0"/>
            </a:xfrm>
            <a:prstGeom prst="straightConnector1">
              <a:avLst/>
            </a:prstGeom>
            <a:ln>
              <a:solidFill>
                <a:schemeClr val="accent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6E32F195-5EE8-F367-6735-62EC4A2F7E5C}"/>
                </a:ext>
              </a:extLst>
            </p:cNvPr>
            <p:cNvSpPr/>
            <p:nvPr/>
          </p:nvSpPr>
          <p:spPr>
            <a:xfrm>
              <a:off x="7276600" y="4039752"/>
              <a:ext cx="2118498" cy="116153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47" name="TextBox 28">
              <a:extLst>
                <a:ext uri="{FF2B5EF4-FFF2-40B4-BE49-F238E27FC236}">
                  <a16:creationId xmlns:a16="http://schemas.microsoft.com/office/drawing/2014/main" id="{20A5BCB8-2780-D49D-929D-2BDE93B41CCE}"/>
                </a:ext>
              </a:extLst>
            </p:cNvPr>
            <p:cNvSpPr txBox="1"/>
            <p:nvPr/>
          </p:nvSpPr>
          <p:spPr>
            <a:xfrm>
              <a:off x="9736243" y="3917711"/>
              <a:ext cx="1442486" cy="3028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900" dirty="0">
                  <a:solidFill>
                    <a:srgbClr val="C00000"/>
                  </a:solidFill>
                </a:rPr>
                <a:t>Heater (</a:t>
              </a:r>
              <a:r>
                <a:rPr lang="en-GB" sz="900" dirty="0" err="1">
                  <a:solidFill>
                    <a:srgbClr val="C00000"/>
                  </a:solidFill>
                </a:rPr>
                <a:t>Kapton+Ni</a:t>
              </a:r>
              <a:r>
                <a:rPr lang="en-GB" sz="900" dirty="0">
                  <a:solidFill>
                    <a:srgbClr val="C00000"/>
                  </a:solidFill>
                </a:rPr>
                <a:t>)</a:t>
              </a:r>
            </a:p>
          </p:txBody>
        </p: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05DDBE96-6BFF-2FB5-2223-86AD6B134DB8}"/>
                </a:ext>
              </a:extLst>
            </p:cNvPr>
            <p:cNvCxnSpPr>
              <a:cxnSpLocks/>
              <a:endCxn id="46" idx="3"/>
            </p:cNvCxnSpPr>
            <p:nvPr/>
          </p:nvCxnSpPr>
          <p:spPr>
            <a:xfrm flipH="1">
              <a:off x="9395098" y="4090804"/>
              <a:ext cx="402828" cy="7025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BE0F5189-3256-9993-3F79-4EE94FC31EA0}"/>
                </a:ext>
              </a:extLst>
            </p:cNvPr>
            <p:cNvSpPr/>
            <p:nvPr/>
          </p:nvSpPr>
          <p:spPr>
            <a:xfrm>
              <a:off x="7276600" y="4167530"/>
              <a:ext cx="2118498" cy="11707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53" name="TextBox 59">
              <a:extLst>
                <a:ext uri="{FF2B5EF4-FFF2-40B4-BE49-F238E27FC236}">
                  <a16:creationId xmlns:a16="http://schemas.microsoft.com/office/drawing/2014/main" id="{0385DAAD-C97F-68DB-B279-B2007BAACC9B}"/>
                </a:ext>
              </a:extLst>
            </p:cNvPr>
            <p:cNvSpPr txBox="1"/>
            <p:nvPr/>
          </p:nvSpPr>
          <p:spPr>
            <a:xfrm>
              <a:off x="9736243" y="4069034"/>
              <a:ext cx="2333855" cy="3028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900" dirty="0">
                  <a:solidFill>
                    <a:schemeClr val="accent5"/>
                  </a:solidFill>
                </a:rPr>
                <a:t>Glue (Araldite2011)</a:t>
              </a:r>
            </a:p>
          </p:txBody>
        </p:sp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ADF5559B-F9C9-04A5-0F90-CFDF5140635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395097" y="4222921"/>
              <a:ext cx="402828" cy="0"/>
            </a:xfrm>
            <a:prstGeom prst="straightConnector1">
              <a:avLst/>
            </a:prstGeom>
            <a:ln>
              <a:solidFill>
                <a:schemeClr val="accent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C5715EF5-B6AB-2EEF-3F6A-F4181B9D29DE}"/>
                </a:ext>
              </a:extLst>
            </p:cNvPr>
            <p:cNvSpPr/>
            <p:nvPr/>
          </p:nvSpPr>
          <p:spPr>
            <a:xfrm>
              <a:off x="7276600" y="4292683"/>
              <a:ext cx="2118498" cy="178905"/>
            </a:xfrm>
            <a:prstGeom prst="rect">
              <a:avLst/>
            </a:prstGeom>
            <a:solidFill>
              <a:srgbClr val="967A5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56" name="TextBox 35">
              <a:extLst>
                <a:ext uri="{FF2B5EF4-FFF2-40B4-BE49-F238E27FC236}">
                  <a16:creationId xmlns:a16="http://schemas.microsoft.com/office/drawing/2014/main" id="{810B3D53-7032-2AEE-E2A5-514E927CFBFB}"/>
                </a:ext>
              </a:extLst>
            </p:cNvPr>
            <p:cNvSpPr txBox="1"/>
            <p:nvPr/>
          </p:nvSpPr>
          <p:spPr>
            <a:xfrm>
              <a:off x="9743782" y="4226407"/>
              <a:ext cx="874528" cy="3028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900" dirty="0">
                  <a:solidFill>
                    <a:srgbClr val="967A53"/>
                  </a:solidFill>
                </a:rPr>
                <a:t>Chip (FR4)</a:t>
              </a:r>
            </a:p>
          </p:txBody>
        </p:sp>
        <p:cxnSp>
          <p:nvCxnSpPr>
            <p:cNvPr id="57" name="Straight Arrow Connector 56">
              <a:extLst>
                <a:ext uri="{FF2B5EF4-FFF2-40B4-BE49-F238E27FC236}">
                  <a16:creationId xmlns:a16="http://schemas.microsoft.com/office/drawing/2014/main" id="{771CCC4D-4157-1B81-EC26-9E04633ACD14}"/>
                </a:ext>
              </a:extLst>
            </p:cNvPr>
            <p:cNvCxnSpPr>
              <a:cxnSpLocks/>
              <a:stCxn id="56" idx="1"/>
              <a:endCxn id="55" idx="3"/>
            </p:cNvCxnSpPr>
            <p:nvPr/>
          </p:nvCxnSpPr>
          <p:spPr>
            <a:xfrm flipH="1">
              <a:off x="9395098" y="4377834"/>
              <a:ext cx="348684" cy="4302"/>
            </a:xfrm>
            <a:prstGeom prst="straightConnector1">
              <a:avLst/>
            </a:prstGeom>
            <a:ln>
              <a:solidFill>
                <a:srgbClr val="967A5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7FCE5079-2CBD-6614-3E41-F0EBF54E99B5}"/>
                </a:ext>
              </a:extLst>
            </p:cNvPr>
            <p:cNvSpPr/>
            <p:nvPr/>
          </p:nvSpPr>
          <p:spPr>
            <a:xfrm>
              <a:off x="7276600" y="4475362"/>
              <a:ext cx="2118498" cy="11662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59" name="TextBox 72">
              <a:extLst>
                <a:ext uri="{FF2B5EF4-FFF2-40B4-BE49-F238E27FC236}">
                  <a16:creationId xmlns:a16="http://schemas.microsoft.com/office/drawing/2014/main" id="{06B740D4-C866-0F57-1C12-2FCC4ED4C835}"/>
                </a:ext>
              </a:extLst>
            </p:cNvPr>
            <p:cNvSpPr txBox="1"/>
            <p:nvPr/>
          </p:nvSpPr>
          <p:spPr>
            <a:xfrm>
              <a:off x="9736243" y="4424495"/>
              <a:ext cx="2396260" cy="3028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900" dirty="0">
                  <a:solidFill>
                    <a:schemeClr val="accent5"/>
                  </a:solidFill>
                </a:rPr>
                <a:t>Glue (Araldite2011)</a:t>
              </a:r>
            </a:p>
          </p:txBody>
        </p:sp>
        <p:cxnSp>
          <p:nvCxnSpPr>
            <p:cNvPr id="60" name="Straight Arrow Connector 59">
              <a:extLst>
                <a:ext uri="{FF2B5EF4-FFF2-40B4-BE49-F238E27FC236}">
                  <a16:creationId xmlns:a16="http://schemas.microsoft.com/office/drawing/2014/main" id="{D41315D0-19A0-30F0-66C5-515F8A93132D}"/>
                </a:ext>
              </a:extLst>
            </p:cNvPr>
            <p:cNvCxnSpPr>
              <a:cxnSpLocks/>
              <a:stCxn id="59" idx="1"/>
              <a:endCxn id="58" idx="3"/>
            </p:cNvCxnSpPr>
            <p:nvPr/>
          </p:nvCxnSpPr>
          <p:spPr>
            <a:xfrm flipH="1" flipV="1">
              <a:off x="9395098" y="4533673"/>
              <a:ext cx="341145" cy="42249"/>
            </a:xfrm>
            <a:prstGeom prst="straightConnector1">
              <a:avLst/>
            </a:prstGeom>
            <a:ln>
              <a:solidFill>
                <a:schemeClr val="accent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D8B7501E-D806-EBBF-B0A8-D75DFEC44984}"/>
                </a:ext>
              </a:extLst>
            </p:cNvPr>
            <p:cNvSpPr/>
            <p:nvPr/>
          </p:nvSpPr>
          <p:spPr>
            <a:xfrm>
              <a:off x="7276600" y="4591126"/>
              <a:ext cx="2118498" cy="46733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62" name="TextBox 75">
              <a:extLst>
                <a:ext uri="{FF2B5EF4-FFF2-40B4-BE49-F238E27FC236}">
                  <a16:creationId xmlns:a16="http://schemas.microsoft.com/office/drawing/2014/main" id="{6FBAAB48-A1C2-320E-F529-BFB3E0CEB824}"/>
                </a:ext>
              </a:extLst>
            </p:cNvPr>
            <p:cNvSpPr txBox="1"/>
            <p:nvPr/>
          </p:nvSpPr>
          <p:spPr>
            <a:xfrm>
              <a:off x="9736243" y="4674835"/>
              <a:ext cx="1796021" cy="3028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900" dirty="0"/>
                <a:t>Carbon ring</a:t>
              </a:r>
            </a:p>
          </p:txBody>
        </p:sp>
        <p:cxnSp>
          <p:nvCxnSpPr>
            <p:cNvPr id="63" name="Straight Arrow Connector 62">
              <a:extLst>
                <a:ext uri="{FF2B5EF4-FFF2-40B4-BE49-F238E27FC236}">
                  <a16:creationId xmlns:a16="http://schemas.microsoft.com/office/drawing/2014/main" id="{13EAC267-8AC3-25B5-73EC-67691B6CD6D2}"/>
                </a:ext>
              </a:extLst>
            </p:cNvPr>
            <p:cNvCxnSpPr>
              <a:cxnSpLocks/>
              <a:stCxn id="62" idx="1"/>
              <a:endCxn id="61" idx="3"/>
            </p:cNvCxnSpPr>
            <p:nvPr/>
          </p:nvCxnSpPr>
          <p:spPr>
            <a:xfrm flipH="1" flipV="1">
              <a:off x="9395098" y="4824796"/>
              <a:ext cx="341145" cy="146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5" name="TextBox 74">
            <a:extLst>
              <a:ext uri="{FF2B5EF4-FFF2-40B4-BE49-F238E27FC236}">
                <a16:creationId xmlns:a16="http://schemas.microsoft.com/office/drawing/2014/main" id="{D0274AC1-50BF-36DC-B1C6-CF431034D3FF}"/>
              </a:ext>
            </a:extLst>
          </p:cNvPr>
          <p:cNvSpPr txBox="1"/>
          <p:nvPr/>
        </p:nvSpPr>
        <p:spPr>
          <a:xfrm>
            <a:off x="8397896" y="6354402"/>
            <a:ext cx="35367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="1" dirty="0" err="1"/>
              <a:t>Thermal</a:t>
            </a:r>
            <a:r>
              <a:rPr lang="es-ES" sz="1400" b="1" dirty="0"/>
              <a:t> interfaces in L1 and L2 </a:t>
            </a:r>
            <a:r>
              <a:rPr lang="es-ES" sz="1400" b="1" dirty="0" err="1"/>
              <a:t>peripheries</a:t>
            </a:r>
            <a:endParaRPr lang="en-GB" sz="1400" b="1" dirty="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F3E58647-6224-07A8-B7C2-6E6D487359D1}"/>
              </a:ext>
            </a:extLst>
          </p:cNvPr>
          <p:cNvSpPr txBox="1"/>
          <p:nvPr/>
        </p:nvSpPr>
        <p:spPr>
          <a:xfrm>
            <a:off x="8532592" y="4473881"/>
            <a:ext cx="22805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 err="1"/>
              <a:t>Velocity</a:t>
            </a:r>
            <a:r>
              <a:rPr lang="es-ES" sz="1400" b="1" dirty="0"/>
              <a:t> </a:t>
            </a:r>
            <a:r>
              <a:rPr lang="es-ES" sz="1400" b="1" dirty="0" err="1"/>
              <a:t>contour</a:t>
            </a:r>
            <a:endParaRPr lang="en-GB" sz="1400" b="1" dirty="0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830303F8-8135-CFFA-2F6D-A7E2439E850F}"/>
              </a:ext>
            </a:extLst>
          </p:cNvPr>
          <p:cNvSpPr txBox="1"/>
          <p:nvPr/>
        </p:nvSpPr>
        <p:spPr>
          <a:xfrm>
            <a:off x="601549" y="5040102"/>
            <a:ext cx="77350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0" dirty="0"/>
              <a:t>Problem: High temperature differences, specially in the periphery of L0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Cause 1: </a:t>
            </a:r>
            <a:r>
              <a:rPr lang="en-GB" sz="1600" b="1" dirty="0"/>
              <a:t>40 % </a:t>
            </a:r>
            <a:r>
              <a:rPr lang="en-GB" sz="1600" dirty="0"/>
              <a:t>of the flow rate in the BP-L0 layer and </a:t>
            </a:r>
            <a:r>
              <a:rPr lang="en-GB" sz="1600" b="1" dirty="0"/>
              <a:t>42% </a:t>
            </a:r>
            <a:r>
              <a:rPr lang="en-GB" sz="1600" dirty="0"/>
              <a:t>in the L1-L2 layer -&gt; Air flow not optimized</a:t>
            </a:r>
            <a:endParaRPr lang="en-US" sz="16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Cause 2: Many layers with thermally-insulative materials -&gt; High thermal resistance, not present in ITS3</a:t>
            </a:r>
          </a:p>
        </p:txBody>
      </p:sp>
    </p:spTree>
    <p:extLst>
      <p:ext uri="{BB962C8B-B14F-4D97-AF65-F5344CB8AC3E}">
        <p14:creationId xmlns:p14="http://schemas.microsoft.com/office/powerpoint/2010/main" val="37249897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4FEA2D-4051-49B5-AB1D-B632C37D8D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ALICE ITS3 COOLING: BBM2 – IMPROVEMENTS AREAS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A663B7C-2D7C-4572-BD15-2BE5FCA35A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AEBFF-1A55-450F-AB9C-D4BC8104F37D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AF733DD-CB2A-07FB-E2C7-5E653B6B90CC}"/>
              </a:ext>
            </a:extLst>
          </p:cNvPr>
          <p:cNvSpPr txBox="1"/>
          <p:nvPr/>
        </p:nvSpPr>
        <p:spPr>
          <a:xfrm>
            <a:off x="5593843" y="715368"/>
            <a:ext cx="68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u="sng" dirty="0"/>
              <a:t>GLUE</a:t>
            </a:r>
            <a:endParaRPr lang="en-GB" b="1" u="sng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669A0D2-53B9-B4DE-C922-9F20871727ED}"/>
              </a:ext>
            </a:extLst>
          </p:cNvPr>
          <p:cNvSpPr txBox="1"/>
          <p:nvPr/>
        </p:nvSpPr>
        <p:spPr>
          <a:xfrm>
            <a:off x="878479" y="1160450"/>
            <a:ext cx="82491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 err="1"/>
              <a:t>Currently</a:t>
            </a:r>
            <a:r>
              <a:rPr lang="es-ES" sz="1600" dirty="0"/>
              <a:t> </a:t>
            </a:r>
            <a:r>
              <a:rPr lang="es-ES" sz="1600" dirty="0" err="1"/>
              <a:t>used</a:t>
            </a:r>
            <a:r>
              <a:rPr lang="es-ES" sz="1600" dirty="0"/>
              <a:t> adhesive (</a:t>
            </a:r>
            <a:r>
              <a:rPr lang="es-ES" sz="1600" dirty="0" err="1"/>
              <a:t>Araldite</a:t>
            </a:r>
            <a:r>
              <a:rPr lang="es-ES" sz="1600" dirty="0"/>
              <a:t> 2011) has </a:t>
            </a:r>
            <a:r>
              <a:rPr lang="es-ES" sz="1600" dirty="0" err="1"/>
              <a:t>low</a:t>
            </a:r>
            <a:r>
              <a:rPr lang="es-ES" sz="1600" dirty="0"/>
              <a:t> </a:t>
            </a:r>
            <a:r>
              <a:rPr lang="es-ES" sz="1600" dirty="0" err="1"/>
              <a:t>thermal</a:t>
            </a:r>
            <a:r>
              <a:rPr lang="es-ES" sz="1600" dirty="0"/>
              <a:t> </a:t>
            </a:r>
            <a:r>
              <a:rPr lang="es-ES" sz="1600" dirty="0" err="1"/>
              <a:t>conductivity</a:t>
            </a:r>
            <a:r>
              <a:rPr lang="es-ES" sz="1600" dirty="0"/>
              <a:t> (0.22 W/(m*K))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 err="1"/>
              <a:t>Testing</a:t>
            </a:r>
            <a:r>
              <a:rPr lang="es-ES" sz="1600" dirty="0"/>
              <a:t> </a:t>
            </a:r>
            <a:r>
              <a:rPr lang="es-ES" sz="1600" dirty="0" err="1"/>
              <a:t>of</a:t>
            </a:r>
            <a:r>
              <a:rPr lang="es-ES" sz="1600" dirty="0"/>
              <a:t> </a:t>
            </a:r>
            <a:r>
              <a:rPr lang="es-ES" sz="1600" dirty="0" err="1"/>
              <a:t>thermally</a:t>
            </a:r>
            <a:r>
              <a:rPr lang="es-ES" sz="1600" dirty="0"/>
              <a:t>-conductive </a:t>
            </a:r>
            <a:r>
              <a:rPr lang="es-ES" sz="1600" dirty="0" err="1"/>
              <a:t>glues</a:t>
            </a:r>
            <a:r>
              <a:rPr lang="es-ES" sz="1600" dirty="0"/>
              <a:t> (&gt;1 W/(m*K)) </a:t>
            </a:r>
            <a:r>
              <a:rPr lang="es-ES" sz="1600" dirty="0" err="1"/>
              <a:t>would</a:t>
            </a:r>
            <a:r>
              <a:rPr lang="es-ES" sz="1600" dirty="0"/>
              <a:t> be beneficial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 err="1"/>
              <a:t>Multiple</a:t>
            </a:r>
            <a:r>
              <a:rPr lang="es-ES" sz="1600" dirty="0"/>
              <a:t> candidates </a:t>
            </a:r>
            <a:r>
              <a:rPr lang="es-ES" sz="1600" dirty="0" err="1"/>
              <a:t>studied</a:t>
            </a:r>
            <a:r>
              <a:rPr lang="es-ES" sz="1600" dirty="0"/>
              <a:t> </a:t>
            </a:r>
            <a:r>
              <a:rPr lang="es-ES" sz="1600" dirty="0" err="1"/>
              <a:t>based</a:t>
            </a:r>
            <a:r>
              <a:rPr lang="es-ES" sz="1600" dirty="0"/>
              <a:t> </a:t>
            </a:r>
            <a:r>
              <a:rPr lang="es-ES" sz="1600" dirty="0" err="1"/>
              <a:t>on</a:t>
            </a:r>
            <a:r>
              <a:rPr lang="es-ES" sz="1600" dirty="0"/>
              <a:t> </a:t>
            </a:r>
            <a:r>
              <a:rPr lang="es-ES" sz="1600" dirty="0" err="1"/>
              <a:t>viscosity</a:t>
            </a:r>
            <a:r>
              <a:rPr lang="es-ES" sz="1600" dirty="0"/>
              <a:t>, </a:t>
            </a:r>
            <a:r>
              <a:rPr lang="es-ES" sz="1600" dirty="0" err="1"/>
              <a:t>thermal</a:t>
            </a:r>
            <a:r>
              <a:rPr lang="es-ES" sz="1600" dirty="0"/>
              <a:t> </a:t>
            </a:r>
            <a:r>
              <a:rPr lang="es-ES" sz="1600" dirty="0" err="1"/>
              <a:t>conductivity</a:t>
            </a:r>
            <a:r>
              <a:rPr lang="es-ES" sz="1600" dirty="0"/>
              <a:t>, </a:t>
            </a:r>
            <a:r>
              <a:rPr lang="es-ES" sz="1600" dirty="0" err="1"/>
              <a:t>electrical</a:t>
            </a:r>
            <a:r>
              <a:rPr lang="es-ES" sz="1600" dirty="0"/>
              <a:t> </a:t>
            </a:r>
            <a:r>
              <a:rPr lang="es-ES" sz="1600" dirty="0" err="1"/>
              <a:t>conductivity</a:t>
            </a:r>
            <a:r>
              <a:rPr lang="es-ES" sz="1600" dirty="0"/>
              <a:t>, </a:t>
            </a:r>
            <a:r>
              <a:rPr lang="es-ES" sz="1600" dirty="0" err="1"/>
              <a:t>curing</a:t>
            </a:r>
            <a:r>
              <a:rPr lang="es-ES" sz="1600" dirty="0"/>
              <a:t> </a:t>
            </a:r>
            <a:r>
              <a:rPr lang="es-ES" sz="1600" dirty="0" err="1"/>
              <a:t>temperature</a:t>
            </a:r>
            <a:r>
              <a:rPr lang="es-ES" sz="1600" dirty="0"/>
              <a:t>, </a:t>
            </a:r>
            <a:r>
              <a:rPr lang="es-ES" sz="1600" dirty="0" err="1"/>
              <a:t>moisture</a:t>
            </a:r>
            <a:r>
              <a:rPr lang="es-ES" sz="1600" dirty="0"/>
              <a:t> </a:t>
            </a:r>
            <a:r>
              <a:rPr lang="es-ES" sz="1600" dirty="0" err="1"/>
              <a:t>absorption</a:t>
            </a:r>
            <a:r>
              <a:rPr lang="es-ES" sz="1600" dirty="0"/>
              <a:t>, </a:t>
            </a:r>
            <a:r>
              <a:rPr lang="es-ES" sz="1600" dirty="0" err="1"/>
              <a:t>shear</a:t>
            </a:r>
            <a:r>
              <a:rPr lang="es-ES" sz="1600" dirty="0"/>
              <a:t> </a:t>
            </a:r>
            <a:r>
              <a:rPr lang="es-ES" sz="1600" dirty="0" err="1"/>
              <a:t>strength</a:t>
            </a:r>
            <a:r>
              <a:rPr lang="es-ES" sz="1600" dirty="0"/>
              <a:t>, CTE…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 err="1"/>
              <a:t>Four</a:t>
            </a:r>
            <a:r>
              <a:rPr lang="es-ES" sz="1600" dirty="0"/>
              <a:t> </a:t>
            </a:r>
            <a:r>
              <a:rPr lang="es-ES" sz="1600" dirty="0" err="1"/>
              <a:t>glues</a:t>
            </a:r>
            <a:r>
              <a:rPr lang="es-ES" sz="1600" dirty="0"/>
              <a:t> </a:t>
            </a:r>
            <a:r>
              <a:rPr lang="es-ES" sz="1600" dirty="0" err="1"/>
              <a:t>purchased</a:t>
            </a:r>
            <a:r>
              <a:rPr lang="es-ES" sz="1600" dirty="0"/>
              <a:t>. </a:t>
            </a:r>
            <a:r>
              <a:rPr lang="es-ES" sz="1600" dirty="0" err="1"/>
              <a:t>Araldite</a:t>
            </a:r>
            <a:r>
              <a:rPr lang="es-ES" sz="1600" dirty="0"/>
              <a:t> 2011 </a:t>
            </a:r>
            <a:r>
              <a:rPr lang="es-ES" sz="1600" dirty="0" err="1"/>
              <a:t>used</a:t>
            </a:r>
            <a:r>
              <a:rPr lang="es-ES" sz="1600" dirty="0"/>
              <a:t> </a:t>
            </a:r>
            <a:r>
              <a:rPr lang="es-ES" sz="1600" dirty="0" err="1"/>
              <a:t>to</a:t>
            </a:r>
            <a:r>
              <a:rPr lang="es-ES" sz="1600" dirty="0"/>
              <a:t> </a:t>
            </a:r>
            <a:r>
              <a:rPr lang="es-ES" sz="1600" dirty="0" err="1"/>
              <a:t>validate</a:t>
            </a:r>
            <a:r>
              <a:rPr lang="es-ES" sz="1600" dirty="0"/>
              <a:t> </a:t>
            </a:r>
            <a:r>
              <a:rPr lang="es-ES" sz="1600" dirty="0" err="1"/>
              <a:t>the</a:t>
            </a:r>
            <a:r>
              <a:rPr lang="es-ES" sz="1600" dirty="0"/>
              <a:t> </a:t>
            </a:r>
            <a:r>
              <a:rPr lang="es-ES" sz="1600" dirty="0" err="1"/>
              <a:t>measurement</a:t>
            </a:r>
            <a:r>
              <a:rPr lang="es-ES" sz="1600" dirty="0"/>
              <a:t> machine</a:t>
            </a:r>
            <a:endParaRPr lang="en-GB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Table 12">
                <a:extLst>
                  <a:ext uri="{FF2B5EF4-FFF2-40B4-BE49-F238E27FC236}">
                    <a16:creationId xmlns:a16="http://schemas.microsoft.com/office/drawing/2014/main" id="{B1A26A09-F83C-ACFC-6413-B468D3AE875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81076946"/>
                  </p:ext>
                </p:extLst>
              </p:nvPr>
            </p:nvGraphicFramePr>
            <p:xfrm>
              <a:off x="1365793" y="2889385"/>
              <a:ext cx="8993052" cy="2225040"/>
            </p:xfrm>
            <a:graphic>
              <a:graphicData uri="http://schemas.openxmlformats.org/drawingml/2006/table">
                <a:tbl>
                  <a:tblPr firstRow="1" bandRow="1"/>
                  <a:tblGrid>
                    <a:gridCol w="2997684">
                      <a:extLst>
                        <a:ext uri="{9D8B030D-6E8A-4147-A177-3AD203B41FA5}">
                          <a16:colId xmlns:a16="http://schemas.microsoft.com/office/drawing/2014/main" val="3643509591"/>
                        </a:ext>
                      </a:extLst>
                    </a:gridCol>
                    <a:gridCol w="2997684">
                      <a:extLst>
                        <a:ext uri="{9D8B030D-6E8A-4147-A177-3AD203B41FA5}">
                          <a16:colId xmlns:a16="http://schemas.microsoft.com/office/drawing/2014/main" val="1379359116"/>
                        </a:ext>
                      </a:extLst>
                    </a:gridCol>
                    <a:gridCol w="2997684">
                      <a:extLst>
                        <a:ext uri="{9D8B030D-6E8A-4147-A177-3AD203B41FA5}">
                          <a16:colId xmlns:a16="http://schemas.microsoft.com/office/drawing/2014/main" val="3968024397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b="1" dirty="0" err="1"/>
                            <a:t>Glue</a:t>
                          </a:r>
                          <a:endParaRPr lang="en-GB" sz="16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s-ES" sz="1600" b="1" i="1" smtClean="0">
                                  <a:latin typeface="Cambria Math" panose="02040503050406030204" pitchFamily="18" charset="0"/>
                                </a:rPr>
                                <m:t>𝒌</m:t>
                              </m:r>
                            </m:oMath>
                          </a14:m>
                          <a:r>
                            <a:rPr lang="en-GB" sz="1600" b="1" dirty="0"/>
                            <a:t> (technical datasheet)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s-ES" sz="1600" b="1" i="1" smtClean="0">
                                  <a:latin typeface="Cambria Math" panose="02040503050406030204" pitchFamily="18" charset="0"/>
                                </a:rPr>
                                <m:t>𝒌</m:t>
                              </m:r>
                            </m:oMath>
                          </a14:m>
                          <a:r>
                            <a:rPr lang="en-GB" sz="1600" b="1" dirty="0"/>
                            <a:t> (3 samples tested</a:t>
                          </a:r>
                          <a:r>
                            <a:rPr lang="en-GB" sz="1600" b="1" baseline="0" dirty="0"/>
                            <a:t> at CERN</a:t>
                          </a:r>
                          <a:r>
                            <a:rPr lang="en-GB" sz="1600" b="1" dirty="0"/>
                            <a:t>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0376888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err="1"/>
                            <a:t>Araldite</a:t>
                          </a:r>
                          <a:r>
                            <a:rPr lang="es-ES" sz="1600" dirty="0"/>
                            <a:t> 2011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/>
                            <a:t>0.22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/>
                            <a:t>0.21, 0.22, 0.21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3165745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err="1"/>
                            <a:t>Epoxies</a:t>
                          </a:r>
                          <a:r>
                            <a:rPr lang="es-ES" sz="1600" dirty="0"/>
                            <a:t> 50-3150 FR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/>
                            <a:t>2.16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/>
                            <a:t>0.83, 0.85, 0.84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4120771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err="1"/>
                            <a:t>Epotek</a:t>
                          </a:r>
                          <a:r>
                            <a:rPr lang="es-ES" sz="1600" dirty="0"/>
                            <a:t> T7109-19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/>
                            <a:t>1.3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err="1"/>
                            <a:t>Expected</a:t>
                          </a:r>
                          <a:r>
                            <a:rPr lang="es-ES" sz="1600" dirty="0"/>
                            <a:t> </a:t>
                          </a:r>
                          <a:r>
                            <a:rPr lang="es-ES" sz="1600" dirty="0" err="1"/>
                            <a:t>delivery</a:t>
                          </a:r>
                          <a:r>
                            <a:rPr lang="es-ES" sz="1600" dirty="0"/>
                            <a:t> in </a:t>
                          </a:r>
                          <a:r>
                            <a:rPr lang="es-ES" sz="1600" dirty="0" err="1"/>
                            <a:t>two</a:t>
                          </a:r>
                          <a:r>
                            <a:rPr lang="es-ES" sz="1600" dirty="0"/>
                            <a:t> </a:t>
                          </a:r>
                          <a:r>
                            <a:rPr lang="es-ES" sz="1600" dirty="0" err="1"/>
                            <a:t>weeks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5354646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err="1"/>
                            <a:t>Epotek</a:t>
                          </a:r>
                          <a:r>
                            <a:rPr lang="es-ES" sz="1600" dirty="0"/>
                            <a:t> 930-4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/>
                            <a:t>1.7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" sz="1600" dirty="0" err="1"/>
                            <a:t>Expected</a:t>
                          </a:r>
                          <a:r>
                            <a:rPr lang="es-ES" sz="1600" dirty="0"/>
                            <a:t> </a:t>
                          </a:r>
                          <a:r>
                            <a:rPr lang="es-ES" sz="1600" dirty="0" err="1"/>
                            <a:t>delivery</a:t>
                          </a:r>
                          <a:r>
                            <a:rPr lang="es-ES" sz="1600" dirty="0"/>
                            <a:t> in </a:t>
                          </a:r>
                          <a:r>
                            <a:rPr lang="es-ES" sz="1600" dirty="0" err="1"/>
                            <a:t>two</a:t>
                          </a:r>
                          <a:r>
                            <a:rPr lang="es-ES" sz="1600" dirty="0"/>
                            <a:t> </a:t>
                          </a:r>
                          <a:r>
                            <a:rPr lang="es-ES" sz="1600" dirty="0" err="1"/>
                            <a:t>weeks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349307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err="1"/>
                            <a:t>Polytec</a:t>
                          </a:r>
                          <a:r>
                            <a:rPr lang="es-ES" sz="1600" dirty="0"/>
                            <a:t> 423-2 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/>
                            <a:t>3.1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" sz="1600" dirty="0" err="1"/>
                            <a:t>Expected</a:t>
                          </a:r>
                          <a:r>
                            <a:rPr lang="es-ES" sz="1600" dirty="0"/>
                            <a:t> </a:t>
                          </a:r>
                          <a:r>
                            <a:rPr lang="es-ES" sz="1600" dirty="0" err="1"/>
                            <a:t>delivery</a:t>
                          </a:r>
                          <a:r>
                            <a:rPr lang="es-ES" sz="1600" dirty="0"/>
                            <a:t> in </a:t>
                          </a:r>
                          <a:r>
                            <a:rPr lang="es-ES" sz="1600" dirty="0" err="1"/>
                            <a:t>two</a:t>
                          </a:r>
                          <a:r>
                            <a:rPr lang="es-ES" sz="1600" dirty="0"/>
                            <a:t> </a:t>
                          </a:r>
                          <a:r>
                            <a:rPr lang="es-ES" sz="1600" dirty="0" err="1"/>
                            <a:t>weeks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6675096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2" name="Table 12">
                <a:extLst>
                  <a:ext uri="{FF2B5EF4-FFF2-40B4-BE49-F238E27FC236}">
                    <a16:creationId xmlns:a16="http://schemas.microsoft.com/office/drawing/2014/main" id="{B1A26A09-F83C-ACFC-6413-B468D3AE875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81076946"/>
                  </p:ext>
                </p:extLst>
              </p:nvPr>
            </p:nvGraphicFramePr>
            <p:xfrm>
              <a:off x="1365793" y="2889385"/>
              <a:ext cx="8993052" cy="2225040"/>
            </p:xfrm>
            <a:graphic>
              <a:graphicData uri="http://schemas.openxmlformats.org/drawingml/2006/table">
                <a:tbl>
                  <a:tblPr firstRow="1" bandRow="1"/>
                  <a:tblGrid>
                    <a:gridCol w="2997684">
                      <a:extLst>
                        <a:ext uri="{9D8B030D-6E8A-4147-A177-3AD203B41FA5}">
                          <a16:colId xmlns:a16="http://schemas.microsoft.com/office/drawing/2014/main" val="3643509591"/>
                        </a:ext>
                      </a:extLst>
                    </a:gridCol>
                    <a:gridCol w="2997684">
                      <a:extLst>
                        <a:ext uri="{9D8B030D-6E8A-4147-A177-3AD203B41FA5}">
                          <a16:colId xmlns:a16="http://schemas.microsoft.com/office/drawing/2014/main" val="1379359116"/>
                        </a:ext>
                      </a:extLst>
                    </a:gridCol>
                    <a:gridCol w="2997684">
                      <a:extLst>
                        <a:ext uri="{9D8B030D-6E8A-4147-A177-3AD203B41FA5}">
                          <a16:colId xmlns:a16="http://schemas.microsoft.com/office/drawing/2014/main" val="3968024397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b="1" dirty="0" err="1"/>
                            <a:t>Glue</a:t>
                          </a:r>
                          <a:endParaRPr lang="en-GB" sz="16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203" t="-3279" r="-100407" b="-5114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00203" t="-3279" r="-407" b="-51147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0376888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err="1"/>
                            <a:t>Araldite</a:t>
                          </a:r>
                          <a:r>
                            <a:rPr lang="es-ES" sz="1600" dirty="0"/>
                            <a:t> 2011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/>
                            <a:t>0.22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/>
                            <a:t>0.21, 0.22, 0.21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3165745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err="1"/>
                            <a:t>Epoxies</a:t>
                          </a:r>
                          <a:r>
                            <a:rPr lang="es-ES" sz="1600" dirty="0"/>
                            <a:t> 50-3150 FR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/>
                            <a:t>2.16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/>
                            <a:t>0.83, 0.85, 0.84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4120771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err="1"/>
                            <a:t>Epotek</a:t>
                          </a:r>
                          <a:r>
                            <a:rPr lang="es-ES" sz="1600" dirty="0"/>
                            <a:t> T7109-19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/>
                            <a:t>1.3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err="1"/>
                            <a:t>Expected</a:t>
                          </a:r>
                          <a:r>
                            <a:rPr lang="es-ES" sz="1600" dirty="0"/>
                            <a:t> </a:t>
                          </a:r>
                          <a:r>
                            <a:rPr lang="es-ES" sz="1600" dirty="0" err="1"/>
                            <a:t>delivery</a:t>
                          </a:r>
                          <a:r>
                            <a:rPr lang="es-ES" sz="1600" dirty="0"/>
                            <a:t> in </a:t>
                          </a:r>
                          <a:r>
                            <a:rPr lang="es-ES" sz="1600" dirty="0" err="1"/>
                            <a:t>two</a:t>
                          </a:r>
                          <a:r>
                            <a:rPr lang="es-ES" sz="1600" dirty="0"/>
                            <a:t> </a:t>
                          </a:r>
                          <a:r>
                            <a:rPr lang="es-ES" sz="1600" dirty="0" err="1"/>
                            <a:t>weeks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5354646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err="1"/>
                            <a:t>Epotek</a:t>
                          </a:r>
                          <a:r>
                            <a:rPr lang="es-ES" sz="1600" dirty="0"/>
                            <a:t> 930-4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/>
                            <a:t>1.7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" sz="1600" dirty="0" err="1"/>
                            <a:t>Expected</a:t>
                          </a:r>
                          <a:r>
                            <a:rPr lang="es-ES" sz="1600" dirty="0"/>
                            <a:t> </a:t>
                          </a:r>
                          <a:r>
                            <a:rPr lang="es-ES" sz="1600" dirty="0" err="1"/>
                            <a:t>delivery</a:t>
                          </a:r>
                          <a:r>
                            <a:rPr lang="es-ES" sz="1600" dirty="0"/>
                            <a:t> in </a:t>
                          </a:r>
                          <a:r>
                            <a:rPr lang="es-ES" sz="1600" dirty="0" err="1"/>
                            <a:t>two</a:t>
                          </a:r>
                          <a:r>
                            <a:rPr lang="es-ES" sz="1600" dirty="0"/>
                            <a:t> </a:t>
                          </a:r>
                          <a:r>
                            <a:rPr lang="es-ES" sz="1600" dirty="0" err="1"/>
                            <a:t>weeks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349307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err="1"/>
                            <a:t>Polytec</a:t>
                          </a:r>
                          <a:r>
                            <a:rPr lang="es-ES" sz="1600" dirty="0"/>
                            <a:t> 423-2 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/>
                            <a:t>3.1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" sz="1600" dirty="0" err="1"/>
                            <a:t>Expected</a:t>
                          </a:r>
                          <a:r>
                            <a:rPr lang="es-ES" sz="1600" dirty="0"/>
                            <a:t> </a:t>
                          </a:r>
                          <a:r>
                            <a:rPr lang="es-ES" sz="1600" dirty="0" err="1"/>
                            <a:t>delivery</a:t>
                          </a:r>
                          <a:r>
                            <a:rPr lang="es-ES" sz="1600" dirty="0"/>
                            <a:t> in </a:t>
                          </a:r>
                          <a:r>
                            <a:rPr lang="es-ES" sz="1600" dirty="0" err="1"/>
                            <a:t>two</a:t>
                          </a:r>
                          <a:r>
                            <a:rPr lang="es-ES" sz="1600" dirty="0"/>
                            <a:t> </a:t>
                          </a:r>
                          <a:r>
                            <a:rPr lang="es-ES" sz="1600" dirty="0" err="1"/>
                            <a:t>weeks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66750965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6501680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4FEA2D-4051-49B5-AB1D-B632C37D8D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ALICE ITS3 COOLING: BBM2 – IMPROVEMENTS AREAS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A663B7C-2D7C-4572-BD15-2BE5FCA35A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AEBFF-1A55-450F-AB9C-D4BC8104F37D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AC8FB5C-37F7-00FA-F50D-A227EFE2AF18}"/>
              </a:ext>
            </a:extLst>
          </p:cNvPr>
          <p:cNvSpPr txBox="1"/>
          <p:nvPr/>
        </p:nvSpPr>
        <p:spPr>
          <a:xfrm>
            <a:off x="810495" y="1143000"/>
            <a:ext cx="953202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 err="1"/>
              <a:t>The</a:t>
            </a:r>
            <a:r>
              <a:rPr lang="es-ES" sz="1600" dirty="0"/>
              <a:t> </a:t>
            </a:r>
            <a:r>
              <a:rPr lang="es-ES" sz="1600" dirty="0" err="1"/>
              <a:t>optimum</a:t>
            </a:r>
            <a:r>
              <a:rPr lang="es-ES" sz="1600" dirty="0"/>
              <a:t> </a:t>
            </a:r>
            <a:r>
              <a:rPr lang="es-ES" sz="1600" dirty="0" err="1"/>
              <a:t>glue</a:t>
            </a:r>
            <a:r>
              <a:rPr lang="es-ES" sz="1600" dirty="0"/>
              <a:t> </a:t>
            </a:r>
            <a:r>
              <a:rPr lang="es-ES" sz="1600" dirty="0" err="1"/>
              <a:t>thickness</a:t>
            </a:r>
            <a:r>
              <a:rPr lang="es-ES" sz="1600" dirty="0"/>
              <a:t> </a:t>
            </a:r>
            <a:r>
              <a:rPr lang="es-ES" sz="1600" dirty="0" err="1"/>
              <a:t>of</a:t>
            </a:r>
            <a:r>
              <a:rPr lang="es-ES" sz="1600" dirty="0"/>
              <a:t> </a:t>
            </a:r>
            <a:r>
              <a:rPr lang="es-ES" sz="1600" dirty="0" err="1"/>
              <a:t>the</a:t>
            </a:r>
            <a:r>
              <a:rPr lang="es-ES" sz="1600" dirty="0"/>
              <a:t> </a:t>
            </a:r>
            <a:r>
              <a:rPr lang="es-ES" sz="1600" dirty="0" err="1"/>
              <a:t>foam-glue</a:t>
            </a:r>
            <a:r>
              <a:rPr lang="es-ES" sz="1600" dirty="0"/>
              <a:t> interface </a:t>
            </a:r>
            <a:r>
              <a:rPr lang="es-ES" sz="1600" dirty="0" err="1"/>
              <a:t>is</a:t>
            </a:r>
            <a:r>
              <a:rPr lang="es-ES" sz="1600" dirty="0"/>
              <a:t> </a:t>
            </a:r>
            <a:r>
              <a:rPr lang="es-ES" sz="1600" dirty="0" err="1"/>
              <a:t>unknown</a:t>
            </a:r>
            <a:r>
              <a:rPr lang="es-ES" sz="1600" dirty="0"/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 err="1"/>
              <a:t>The</a:t>
            </a:r>
            <a:r>
              <a:rPr lang="es-ES" sz="1600" dirty="0"/>
              <a:t> </a:t>
            </a:r>
            <a:r>
              <a:rPr lang="es-ES" sz="1600" dirty="0" err="1"/>
              <a:t>pressure</a:t>
            </a:r>
            <a:r>
              <a:rPr lang="es-ES" sz="1600" dirty="0"/>
              <a:t> </a:t>
            </a:r>
            <a:r>
              <a:rPr lang="es-ES" sz="1600" dirty="0" err="1"/>
              <a:t>loss</a:t>
            </a:r>
            <a:r>
              <a:rPr lang="es-ES" sz="1600" dirty="0"/>
              <a:t> </a:t>
            </a:r>
            <a:r>
              <a:rPr lang="es-ES" sz="1600" dirty="0" err="1"/>
              <a:t>of</a:t>
            </a:r>
            <a:r>
              <a:rPr lang="es-ES" sz="1600" dirty="0"/>
              <a:t> </a:t>
            </a:r>
            <a:r>
              <a:rPr lang="es-ES" sz="1600" dirty="0" err="1"/>
              <a:t>the</a:t>
            </a:r>
            <a:r>
              <a:rPr lang="es-ES" sz="1600" dirty="0"/>
              <a:t> </a:t>
            </a:r>
            <a:r>
              <a:rPr lang="es-ES" sz="1600" dirty="0" err="1"/>
              <a:t>carbon</a:t>
            </a:r>
            <a:r>
              <a:rPr lang="es-ES" sz="1600" dirty="0"/>
              <a:t> </a:t>
            </a:r>
            <a:r>
              <a:rPr lang="es-ES" sz="1600" dirty="0" err="1"/>
              <a:t>foam</a:t>
            </a:r>
            <a:r>
              <a:rPr lang="es-ES" sz="1600" dirty="0"/>
              <a:t> </a:t>
            </a:r>
            <a:r>
              <a:rPr lang="es-ES" sz="1600" dirty="0" err="1"/>
              <a:t>is</a:t>
            </a:r>
            <a:r>
              <a:rPr lang="es-ES" sz="1600" dirty="0"/>
              <a:t> </a:t>
            </a:r>
            <a:r>
              <a:rPr lang="es-ES" sz="1600" dirty="0" err="1"/>
              <a:t>currently</a:t>
            </a:r>
            <a:r>
              <a:rPr lang="es-ES" sz="1600" dirty="0"/>
              <a:t> </a:t>
            </a:r>
            <a:r>
              <a:rPr lang="es-ES" sz="1600" dirty="0" err="1"/>
              <a:t>obtained</a:t>
            </a:r>
            <a:r>
              <a:rPr lang="es-ES" sz="1600" dirty="0"/>
              <a:t> </a:t>
            </a:r>
            <a:r>
              <a:rPr lang="es-ES" sz="1600" dirty="0" err="1"/>
              <a:t>from</a:t>
            </a:r>
            <a:r>
              <a:rPr lang="es-ES" sz="1600" dirty="0"/>
              <a:t> a CFD </a:t>
            </a:r>
            <a:r>
              <a:rPr lang="es-ES" sz="1600" dirty="0" err="1"/>
              <a:t>model</a:t>
            </a:r>
            <a:r>
              <a:rPr lang="es-ES" sz="1600" dirty="0"/>
              <a:t> </a:t>
            </a:r>
            <a:r>
              <a:rPr lang="es-ES" sz="1600" dirty="0" err="1"/>
              <a:t>that</a:t>
            </a:r>
            <a:r>
              <a:rPr lang="es-ES" sz="1600" dirty="0"/>
              <a:t> has </a:t>
            </a:r>
            <a:r>
              <a:rPr lang="es-ES" sz="1600" dirty="0" err="1"/>
              <a:t>been</a:t>
            </a:r>
            <a:r>
              <a:rPr lang="es-ES" sz="1600" dirty="0"/>
              <a:t> </a:t>
            </a:r>
            <a:r>
              <a:rPr lang="es-ES" sz="1600" dirty="0" err="1"/>
              <a:t>validated</a:t>
            </a:r>
            <a:r>
              <a:rPr lang="es-ES" sz="1600" dirty="0"/>
              <a:t> </a:t>
            </a:r>
            <a:r>
              <a:rPr lang="es-ES" sz="1600" dirty="0" err="1"/>
              <a:t>with</a:t>
            </a:r>
            <a:r>
              <a:rPr lang="es-ES" sz="1600" dirty="0"/>
              <a:t> </a:t>
            </a:r>
            <a:r>
              <a:rPr lang="es-ES" sz="1600" dirty="0" err="1"/>
              <a:t>other</a:t>
            </a:r>
            <a:r>
              <a:rPr lang="es-ES" sz="1600" dirty="0"/>
              <a:t> </a:t>
            </a:r>
            <a:r>
              <a:rPr lang="es-ES" sz="1600" dirty="0" err="1"/>
              <a:t>foams</a:t>
            </a:r>
            <a:r>
              <a:rPr lang="es-ES" sz="1600" dirty="0"/>
              <a:t> </a:t>
            </a:r>
            <a:r>
              <a:rPr lang="es-ES" sz="1600" dirty="0" err="1"/>
              <a:t>but</a:t>
            </a:r>
            <a:r>
              <a:rPr lang="es-ES" sz="1600" dirty="0"/>
              <a:t> </a:t>
            </a:r>
            <a:r>
              <a:rPr lang="es-ES" sz="1600" dirty="0" err="1"/>
              <a:t>not</a:t>
            </a:r>
            <a:r>
              <a:rPr lang="es-ES" sz="1600" dirty="0"/>
              <a:t> </a:t>
            </a:r>
            <a:r>
              <a:rPr lang="es-ES" sz="1600" dirty="0" err="1"/>
              <a:t>exactly</a:t>
            </a:r>
            <a:r>
              <a:rPr lang="es-ES" sz="1600" dirty="0"/>
              <a:t> </a:t>
            </a:r>
            <a:r>
              <a:rPr lang="es-ES" sz="1600" dirty="0" err="1"/>
              <a:t>the</a:t>
            </a:r>
            <a:r>
              <a:rPr lang="es-ES" sz="1600" dirty="0"/>
              <a:t> </a:t>
            </a:r>
            <a:r>
              <a:rPr lang="es-ES" sz="1600" dirty="0" err="1"/>
              <a:t>same</a:t>
            </a:r>
            <a:r>
              <a:rPr lang="es-ES" sz="1600" dirty="0"/>
              <a:t> </a:t>
            </a:r>
            <a:r>
              <a:rPr lang="es-ES" sz="1600" dirty="0" err="1"/>
              <a:t>of</a:t>
            </a:r>
            <a:r>
              <a:rPr lang="es-ES" sz="1600" dirty="0"/>
              <a:t> </a:t>
            </a:r>
            <a:r>
              <a:rPr lang="es-ES" sz="1600" dirty="0" err="1"/>
              <a:t>the</a:t>
            </a:r>
            <a:r>
              <a:rPr lang="es-ES" sz="1600" dirty="0"/>
              <a:t> </a:t>
            </a:r>
            <a:r>
              <a:rPr lang="es-ES" sz="1600" dirty="0" err="1"/>
              <a:t>rings</a:t>
            </a:r>
            <a:endParaRPr lang="es-E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 err="1"/>
              <a:t>Thermal</a:t>
            </a:r>
            <a:r>
              <a:rPr lang="es-ES" sz="1600" dirty="0"/>
              <a:t> </a:t>
            </a:r>
            <a:r>
              <a:rPr lang="es-ES" sz="1600" dirty="0" err="1"/>
              <a:t>setup</a:t>
            </a:r>
            <a:r>
              <a:rPr lang="es-ES" sz="1600" dirty="0"/>
              <a:t> </a:t>
            </a:r>
            <a:r>
              <a:rPr lang="es-ES" sz="1600" dirty="0" err="1"/>
              <a:t>built</a:t>
            </a:r>
            <a:r>
              <a:rPr lang="es-ES" sz="1600" dirty="0"/>
              <a:t> for </a:t>
            </a:r>
            <a:r>
              <a:rPr lang="es-ES" sz="1600" dirty="0" err="1"/>
              <a:t>dedicated</a:t>
            </a:r>
            <a:r>
              <a:rPr lang="es-ES" sz="1600" dirty="0"/>
              <a:t> </a:t>
            </a:r>
            <a:r>
              <a:rPr lang="es-ES" sz="1600" dirty="0" err="1"/>
              <a:t>tests</a:t>
            </a:r>
            <a:r>
              <a:rPr lang="es-ES" sz="1600" dirty="0"/>
              <a:t> </a:t>
            </a:r>
            <a:r>
              <a:rPr lang="es-ES" sz="1600" dirty="0" err="1"/>
              <a:t>of</a:t>
            </a:r>
            <a:r>
              <a:rPr lang="es-ES" sz="1600" dirty="0"/>
              <a:t> </a:t>
            </a:r>
            <a:r>
              <a:rPr lang="es-ES" sz="1600" dirty="0" err="1"/>
              <a:t>foam</a:t>
            </a:r>
            <a:r>
              <a:rPr lang="es-ES" sz="1600" dirty="0"/>
              <a:t> </a:t>
            </a:r>
            <a:r>
              <a:rPr lang="es-ES" sz="1600" dirty="0" err="1"/>
              <a:t>samples</a:t>
            </a:r>
            <a:r>
              <a:rPr lang="es-ES" sz="1600" dirty="0"/>
              <a:t> </a:t>
            </a:r>
            <a:r>
              <a:rPr lang="es-ES" sz="1600" dirty="0" err="1"/>
              <a:t>of</a:t>
            </a:r>
            <a:r>
              <a:rPr lang="es-ES" sz="1600" dirty="0"/>
              <a:t> 6x6x60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First measurements of pressure loss expected to be performed this week</a:t>
            </a: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E27C348-5F0A-7C9A-88BB-36836BF5D676}"/>
              </a:ext>
            </a:extLst>
          </p:cNvPr>
          <p:cNvSpPr txBox="1"/>
          <p:nvPr/>
        </p:nvSpPr>
        <p:spPr>
          <a:xfrm>
            <a:off x="4862648" y="725617"/>
            <a:ext cx="15044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b="1" u="sng" dirty="0"/>
              <a:t>CARBON FOAM</a:t>
            </a:r>
            <a:endParaRPr lang="en-GB" sz="1600" b="1" u="sng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EC318EB-9140-A259-D360-9D1E367BE60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896" r="1578"/>
          <a:stretch/>
        </p:blipFill>
        <p:spPr>
          <a:xfrm>
            <a:off x="353137" y="2811976"/>
            <a:ext cx="5361864" cy="2520000"/>
          </a:xfrm>
          <a:prstGeom prst="rect">
            <a:avLst/>
          </a:prstGeom>
        </p:spPr>
      </p:pic>
      <p:pic>
        <p:nvPicPr>
          <p:cNvPr id="9" name="Picture 8" descr="A picture containing concrete, cement, tarmac&#10;&#10;Description automatically generated">
            <a:extLst>
              <a:ext uri="{FF2B5EF4-FFF2-40B4-BE49-F238E27FC236}">
                <a16:creationId xmlns:a16="http://schemas.microsoft.com/office/drawing/2014/main" id="{2AFE8D3A-48A9-E936-6A5E-2947335B319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5821"/>
          <a:stretch/>
        </p:blipFill>
        <p:spPr>
          <a:xfrm>
            <a:off x="5853356" y="3099976"/>
            <a:ext cx="5867028" cy="19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8165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4FEA2D-4051-49B5-AB1D-B632C37D8D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ALICE ITS3 COOLING: BBM2 – IMPROVEMENTS AREAS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A663B7C-2D7C-4572-BD15-2BE5FCA35A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AEBFF-1A55-450F-AB9C-D4BC8104F37D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71FB9A20-DFF1-BC97-BA5E-83DEEC1EF707}"/>
              </a:ext>
            </a:extLst>
          </p:cNvPr>
          <p:cNvSpPr txBox="1"/>
          <p:nvPr/>
        </p:nvSpPr>
        <p:spPr>
          <a:xfrm>
            <a:off x="4481228" y="627150"/>
            <a:ext cx="28263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b="1" u="sng" dirty="0"/>
              <a:t>INLET AIR FLOW DISTRIBUTION</a:t>
            </a:r>
            <a:endParaRPr lang="en-GB" sz="1600" b="1" u="sng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11943265-9376-A2EA-88B1-AB02E741D2D3}"/>
              </a:ext>
            </a:extLst>
          </p:cNvPr>
          <p:cNvSpPr txBox="1"/>
          <p:nvPr/>
        </p:nvSpPr>
        <p:spPr>
          <a:xfrm>
            <a:off x="632487" y="965704"/>
            <a:ext cx="716038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 err="1"/>
              <a:t>The</a:t>
            </a:r>
            <a:r>
              <a:rPr lang="es-ES" sz="1600" dirty="0"/>
              <a:t> </a:t>
            </a:r>
            <a:r>
              <a:rPr lang="es-ES" sz="1600" dirty="0" err="1"/>
              <a:t>absence</a:t>
            </a:r>
            <a:r>
              <a:rPr lang="es-ES" sz="1600" dirty="0"/>
              <a:t> </a:t>
            </a:r>
            <a:r>
              <a:rPr lang="es-ES" sz="1600" dirty="0" err="1"/>
              <a:t>of</a:t>
            </a:r>
            <a:r>
              <a:rPr lang="es-ES" sz="1600" dirty="0"/>
              <a:t> a </a:t>
            </a:r>
            <a:r>
              <a:rPr lang="es-ES" sz="1600" dirty="0" err="1"/>
              <a:t>carbon</a:t>
            </a:r>
            <a:r>
              <a:rPr lang="es-ES" sz="1600" dirty="0"/>
              <a:t> ring in L0 drives </a:t>
            </a:r>
            <a:r>
              <a:rPr lang="es-ES" sz="1600" dirty="0" err="1"/>
              <a:t>the</a:t>
            </a:r>
            <a:r>
              <a:rPr lang="es-ES" sz="1600" dirty="0"/>
              <a:t> air </a:t>
            </a:r>
            <a:r>
              <a:rPr lang="es-ES" sz="1600" dirty="0" err="1"/>
              <a:t>to</a:t>
            </a:r>
            <a:r>
              <a:rPr lang="es-ES" sz="1600" dirty="0"/>
              <a:t> </a:t>
            </a:r>
            <a:r>
              <a:rPr lang="es-ES" sz="1600" dirty="0" err="1"/>
              <a:t>the</a:t>
            </a:r>
            <a:r>
              <a:rPr lang="es-ES" sz="1600" dirty="0"/>
              <a:t> BP-L0 </a:t>
            </a:r>
            <a:r>
              <a:rPr lang="es-ES" sz="1600" dirty="0" err="1"/>
              <a:t>layer</a:t>
            </a:r>
            <a:r>
              <a:rPr lang="es-ES" sz="1600" dirty="0"/>
              <a:t> </a:t>
            </a:r>
            <a:r>
              <a:rPr lang="es-ES" sz="1600" dirty="0" err="1"/>
              <a:t>where</a:t>
            </a:r>
            <a:r>
              <a:rPr lang="es-ES" sz="1600" dirty="0"/>
              <a:t> </a:t>
            </a:r>
            <a:r>
              <a:rPr lang="es-ES" sz="1600" dirty="0" err="1"/>
              <a:t>heat</a:t>
            </a:r>
            <a:r>
              <a:rPr lang="es-ES" sz="1600" dirty="0"/>
              <a:t> transfer </a:t>
            </a:r>
            <a:r>
              <a:rPr lang="es-ES" sz="1600" dirty="0" err="1"/>
              <a:t>is</a:t>
            </a:r>
            <a:r>
              <a:rPr lang="es-ES" sz="1600" dirty="0"/>
              <a:t> </a:t>
            </a:r>
            <a:r>
              <a:rPr lang="es-ES" sz="1600" dirty="0" err="1"/>
              <a:t>not</a:t>
            </a:r>
            <a:r>
              <a:rPr lang="es-ES" sz="1600" dirty="0"/>
              <a:t> </a:t>
            </a:r>
            <a:r>
              <a:rPr lang="es-ES" sz="1600" dirty="0" err="1"/>
              <a:t>effective</a:t>
            </a:r>
            <a:endParaRPr lang="es-E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 err="1"/>
              <a:t>Apart</a:t>
            </a:r>
            <a:r>
              <a:rPr lang="es-ES" sz="1600" dirty="0"/>
              <a:t> </a:t>
            </a:r>
            <a:r>
              <a:rPr lang="es-ES" sz="1600" dirty="0" err="1"/>
              <a:t>from</a:t>
            </a:r>
            <a:r>
              <a:rPr lang="es-ES" sz="1600" dirty="0"/>
              <a:t> </a:t>
            </a:r>
            <a:r>
              <a:rPr lang="es-ES" sz="1600" dirty="0" err="1"/>
              <a:t>the</a:t>
            </a:r>
            <a:r>
              <a:rPr lang="es-ES" sz="1600" dirty="0"/>
              <a:t> </a:t>
            </a:r>
            <a:r>
              <a:rPr lang="es-ES" sz="1600" dirty="0" err="1"/>
              <a:t>channel</a:t>
            </a:r>
            <a:r>
              <a:rPr lang="es-ES" sz="1600" dirty="0"/>
              <a:t> </a:t>
            </a:r>
            <a:r>
              <a:rPr lang="es-ES" sz="1600" dirty="0" err="1"/>
              <a:t>between</a:t>
            </a:r>
            <a:r>
              <a:rPr lang="es-ES" sz="1600" dirty="0"/>
              <a:t> L0 and </a:t>
            </a:r>
            <a:r>
              <a:rPr lang="es-ES" sz="1600" dirty="0" err="1"/>
              <a:t>the</a:t>
            </a:r>
            <a:r>
              <a:rPr lang="es-ES" sz="1600" dirty="0"/>
              <a:t> </a:t>
            </a:r>
            <a:r>
              <a:rPr lang="es-ES" sz="1600" dirty="0" err="1"/>
              <a:t>beam</a:t>
            </a:r>
            <a:r>
              <a:rPr lang="es-ES" sz="1600" dirty="0"/>
              <a:t> pipe, </a:t>
            </a:r>
            <a:r>
              <a:rPr lang="es-ES" sz="1600" dirty="0" err="1"/>
              <a:t>the</a:t>
            </a:r>
            <a:r>
              <a:rPr lang="es-ES" sz="1600" dirty="0"/>
              <a:t> </a:t>
            </a:r>
            <a:r>
              <a:rPr lang="es-ES" sz="1600" dirty="0" err="1"/>
              <a:t>flow</a:t>
            </a:r>
            <a:r>
              <a:rPr lang="es-ES" sz="1600" dirty="0"/>
              <a:t> </a:t>
            </a:r>
            <a:r>
              <a:rPr lang="es-ES" sz="1600" dirty="0" err="1"/>
              <a:t>rate</a:t>
            </a:r>
            <a:r>
              <a:rPr lang="es-ES" sz="1600" dirty="0"/>
              <a:t> </a:t>
            </a:r>
            <a:r>
              <a:rPr lang="es-ES" sz="1600" dirty="0" err="1"/>
              <a:t>is</a:t>
            </a:r>
            <a:r>
              <a:rPr lang="es-ES" sz="1600" dirty="0"/>
              <a:t> </a:t>
            </a:r>
            <a:r>
              <a:rPr lang="es-ES" sz="1600" dirty="0" err="1"/>
              <a:t>strongly</a:t>
            </a:r>
            <a:r>
              <a:rPr lang="es-ES" sz="1600" dirty="0"/>
              <a:t> </a:t>
            </a:r>
            <a:r>
              <a:rPr lang="es-ES" sz="1600" dirty="0" err="1"/>
              <a:t>dependent</a:t>
            </a:r>
            <a:r>
              <a:rPr lang="es-ES" sz="1600" dirty="0"/>
              <a:t> </a:t>
            </a:r>
            <a:r>
              <a:rPr lang="es-ES" sz="1600" dirty="0" err="1"/>
              <a:t>on</a:t>
            </a:r>
            <a:r>
              <a:rPr lang="es-ES" sz="1600" dirty="0"/>
              <a:t> </a:t>
            </a:r>
            <a:r>
              <a:rPr lang="es-ES" sz="1600" dirty="0" err="1"/>
              <a:t>the</a:t>
            </a:r>
            <a:r>
              <a:rPr lang="es-ES" sz="1600" dirty="0"/>
              <a:t> </a:t>
            </a:r>
            <a:r>
              <a:rPr lang="es-ES" sz="1600" dirty="0" err="1"/>
              <a:t>diameter</a:t>
            </a:r>
            <a:r>
              <a:rPr lang="es-ES" sz="1600" dirty="0"/>
              <a:t> </a:t>
            </a:r>
            <a:r>
              <a:rPr lang="es-ES" sz="1600" dirty="0" err="1"/>
              <a:t>of</a:t>
            </a:r>
            <a:r>
              <a:rPr lang="es-ES" sz="1600" dirty="0"/>
              <a:t> </a:t>
            </a:r>
            <a:r>
              <a:rPr lang="es-ES" sz="1600" dirty="0" err="1"/>
              <a:t>the</a:t>
            </a:r>
            <a:r>
              <a:rPr lang="es-ES" sz="1600" dirty="0"/>
              <a:t> </a:t>
            </a:r>
            <a:r>
              <a:rPr lang="es-ES" sz="1600" dirty="0" err="1"/>
              <a:t>holes</a:t>
            </a:r>
            <a:r>
              <a:rPr lang="es-ES" sz="1600" dirty="0"/>
              <a:t> </a:t>
            </a:r>
            <a:r>
              <a:rPr lang="es-ES" sz="1600" dirty="0" err="1"/>
              <a:t>of</a:t>
            </a:r>
            <a:r>
              <a:rPr lang="es-ES" sz="1600" dirty="0"/>
              <a:t> </a:t>
            </a:r>
            <a:r>
              <a:rPr lang="es-ES" sz="1600" dirty="0" err="1"/>
              <a:t>the</a:t>
            </a:r>
            <a:r>
              <a:rPr lang="es-ES" sz="1600" dirty="0"/>
              <a:t> </a:t>
            </a:r>
            <a:r>
              <a:rPr lang="es-ES" sz="1600" dirty="0" err="1"/>
              <a:t>rings</a:t>
            </a:r>
            <a:endParaRPr lang="es-E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 err="1"/>
              <a:t>Four</a:t>
            </a:r>
            <a:r>
              <a:rPr lang="es-ES" sz="1600" dirty="0"/>
              <a:t> </a:t>
            </a:r>
            <a:r>
              <a:rPr lang="es-ES" sz="1600" dirty="0" err="1"/>
              <a:t>separated</a:t>
            </a:r>
            <a:r>
              <a:rPr lang="es-ES" sz="1600" dirty="0"/>
              <a:t> </a:t>
            </a:r>
            <a:r>
              <a:rPr lang="es-ES" sz="1600" dirty="0" err="1"/>
              <a:t>flow</a:t>
            </a:r>
            <a:r>
              <a:rPr lang="es-ES" sz="1600" dirty="0"/>
              <a:t> </a:t>
            </a:r>
            <a:r>
              <a:rPr lang="es-ES" sz="1600" dirty="0" err="1"/>
              <a:t>lines</a:t>
            </a:r>
            <a:r>
              <a:rPr lang="es-ES" sz="1600" dirty="0"/>
              <a:t> </a:t>
            </a:r>
            <a:r>
              <a:rPr lang="es-ES" sz="1600" dirty="0" err="1"/>
              <a:t>will</a:t>
            </a:r>
            <a:r>
              <a:rPr lang="es-ES" sz="1600" dirty="0"/>
              <a:t> </a:t>
            </a:r>
            <a:r>
              <a:rPr lang="es-ES" sz="1600" dirty="0" err="1"/>
              <a:t>allow</a:t>
            </a:r>
            <a:r>
              <a:rPr lang="es-ES" sz="1600" dirty="0"/>
              <a:t> a </a:t>
            </a:r>
            <a:r>
              <a:rPr lang="es-ES" sz="1600" dirty="0" err="1"/>
              <a:t>better</a:t>
            </a:r>
            <a:r>
              <a:rPr lang="es-ES" sz="1600" dirty="0"/>
              <a:t> control </a:t>
            </a:r>
            <a:r>
              <a:rPr lang="es-ES" sz="1600" dirty="0" err="1"/>
              <a:t>of</a:t>
            </a:r>
            <a:r>
              <a:rPr lang="es-ES" sz="1600" dirty="0"/>
              <a:t> </a:t>
            </a:r>
            <a:r>
              <a:rPr lang="es-ES" sz="1600" dirty="0" err="1"/>
              <a:t>the</a:t>
            </a:r>
            <a:r>
              <a:rPr lang="es-ES" sz="1600" dirty="0"/>
              <a:t> </a:t>
            </a:r>
            <a:r>
              <a:rPr lang="es-ES" sz="1600" dirty="0" err="1"/>
              <a:t>flow</a:t>
            </a:r>
            <a:r>
              <a:rPr lang="es-ES" sz="1600" dirty="0"/>
              <a:t> </a:t>
            </a:r>
            <a:r>
              <a:rPr lang="es-ES" sz="1600" dirty="0" err="1"/>
              <a:t>distribution</a:t>
            </a:r>
            <a:endParaRPr lang="es-E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sz="16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8CBC849-0E05-1DED-3AAF-B58B16C13E3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67" t="2212" r="1635" b="1359"/>
          <a:stretch/>
        </p:blipFill>
        <p:spPr>
          <a:xfrm>
            <a:off x="7947529" y="706781"/>
            <a:ext cx="3605084" cy="19800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3F5C722-04B4-FCFC-ED14-4AFD4C48617A}"/>
              </a:ext>
            </a:extLst>
          </p:cNvPr>
          <p:cNvSpPr txBox="1"/>
          <p:nvPr/>
        </p:nvSpPr>
        <p:spPr>
          <a:xfrm>
            <a:off x="3960347" y="2517504"/>
            <a:ext cx="39098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b="1" u="sng" dirty="0"/>
              <a:t>AIR FLOW DISTRIBUTION IN EACH CHANNEL</a:t>
            </a:r>
            <a:endParaRPr lang="en-GB" sz="1600" b="1" u="sng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0D1FC6A-4E68-2564-A1CA-EFC514A95918}"/>
              </a:ext>
            </a:extLst>
          </p:cNvPr>
          <p:cNvSpPr txBox="1"/>
          <p:nvPr/>
        </p:nvSpPr>
        <p:spPr>
          <a:xfrm>
            <a:off x="632486" y="2971357"/>
            <a:ext cx="1020968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/>
              <a:t>In </a:t>
            </a:r>
            <a:r>
              <a:rPr lang="es-ES" sz="1600" dirty="0" err="1"/>
              <a:t>each</a:t>
            </a:r>
            <a:r>
              <a:rPr lang="es-ES" sz="1600" dirty="0"/>
              <a:t> </a:t>
            </a:r>
            <a:r>
              <a:rPr lang="es-ES" sz="1600" dirty="0" err="1"/>
              <a:t>layer</a:t>
            </a:r>
            <a:r>
              <a:rPr lang="es-ES" sz="1600" dirty="0"/>
              <a:t> </a:t>
            </a:r>
            <a:r>
              <a:rPr lang="es-ES" sz="1600" dirty="0" err="1"/>
              <a:t>there</a:t>
            </a:r>
            <a:r>
              <a:rPr lang="es-ES" sz="1600" dirty="0"/>
              <a:t> </a:t>
            </a:r>
            <a:r>
              <a:rPr lang="es-ES" sz="1600" dirty="0" err="1"/>
              <a:t>is</a:t>
            </a:r>
            <a:r>
              <a:rPr lang="es-ES" sz="1600" dirty="0"/>
              <a:t> a </a:t>
            </a:r>
            <a:r>
              <a:rPr lang="es-ES" sz="1600" dirty="0" err="1"/>
              <a:t>region</a:t>
            </a:r>
            <a:r>
              <a:rPr lang="es-ES" sz="1600" dirty="0"/>
              <a:t> </a:t>
            </a:r>
            <a:r>
              <a:rPr lang="es-ES" sz="1600" dirty="0" err="1"/>
              <a:t>of</a:t>
            </a:r>
            <a:r>
              <a:rPr lang="es-ES" sz="1600" dirty="0"/>
              <a:t> 3 mm </a:t>
            </a:r>
            <a:r>
              <a:rPr lang="es-ES" sz="1600" dirty="0" err="1"/>
              <a:t>of</a:t>
            </a:r>
            <a:r>
              <a:rPr lang="es-ES" sz="1600" dirty="0"/>
              <a:t> </a:t>
            </a:r>
            <a:r>
              <a:rPr lang="es-ES" sz="1600" dirty="0" err="1"/>
              <a:t>height</a:t>
            </a:r>
            <a:r>
              <a:rPr lang="es-ES" sz="1600" dirty="0"/>
              <a:t> </a:t>
            </a:r>
            <a:r>
              <a:rPr lang="es-ES" sz="1600" dirty="0" err="1"/>
              <a:t>where</a:t>
            </a:r>
            <a:r>
              <a:rPr lang="es-ES" sz="1600" dirty="0"/>
              <a:t> </a:t>
            </a:r>
            <a:r>
              <a:rPr lang="es-ES" sz="1600" dirty="0" err="1"/>
              <a:t>there</a:t>
            </a:r>
            <a:r>
              <a:rPr lang="es-ES" sz="1600" dirty="0"/>
              <a:t> </a:t>
            </a:r>
            <a:r>
              <a:rPr lang="es-ES" sz="1600" dirty="0" err="1"/>
              <a:t>is</a:t>
            </a:r>
            <a:r>
              <a:rPr lang="es-ES" sz="1600" dirty="0"/>
              <a:t> no </a:t>
            </a:r>
            <a:r>
              <a:rPr lang="es-ES" sz="1600" dirty="0" err="1"/>
              <a:t>foam</a:t>
            </a:r>
            <a:r>
              <a:rPr lang="es-ES" sz="1600" dirty="0"/>
              <a:t> -&gt; </a:t>
            </a:r>
            <a:r>
              <a:rPr lang="es-ES" sz="1600" dirty="0" err="1"/>
              <a:t>Pressure</a:t>
            </a:r>
            <a:r>
              <a:rPr lang="es-ES" sz="1600" dirty="0"/>
              <a:t> </a:t>
            </a:r>
            <a:r>
              <a:rPr lang="es-ES" sz="1600" dirty="0" err="1"/>
              <a:t>loss</a:t>
            </a:r>
            <a:r>
              <a:rPr lang="es-ES" sz="1600" dirty="0"/>
              <a:t> </a:t>
            </a:r>
            <a:r>
              <a:rPr lang="es-ES" sz="1600" dirty="0" err="1"/>
              <a:t>of</a:t>
            </a:r>
            <a:r>
              <a:rPr lang="es-ES" sz="1600" dirty="0"/>
              <a:t> </a:t>
            </a:r>
            <a:r>
              <a:rPr lang="es-ES" sz="1600" dirty="0" err="1"/>
              <a:t>carbon</a:t>
            </a:r>
            <a:r>
              <a:rPr lang="es-ES" sz="1600" dirty="0"/>
              <a:t> </a:t>
            </a:r>
            <a:r>
              <a:rPr lang="es-ES" sz="1600" dirty="0" err="1"/>
              <a:t>foam</a:t>
            </a:r>
            <a:r>
              <a:rPr lang="es-ES" sz="1600" dirty="0"/>
              <a:t> </a:t>
            </a:r>
            <a:r>
              <a:rPr lang="es-ES" sz="1600" dirty="0" err="1"/>
              <a:t>should</a:t>
            </a:r>
            <a:r>
              <a:rPr lang="es-ES" sz="1600" dirty="0"/>
              <a:t> be </a:t>
            </a:r>
            <a:r>
              <a:rPr lang="es-ES" sz="1600" dirty="0" err="1"/>
              <a:t>minimized</a:t>
            </a:r>
            <a:r>
              <a:rPr lang="es-ES" sz="1600" dirty="0"/>
              <a:t> -&gt; </a:t>
            </a:r>
            <a:r>
              <a:rPr lang="es-ES" sz="1600" dirty="0" err="1"/>
              <a:t>Optimization</a:t>
            </a:r>
            <a:r>
              <a:rPr lang="es-ES" sz="1600" dirty="0"/>
              <a:t> </a:t>
            </a:r>
            <a:r>
              <a:rPr lang="es-ES" sz="1600" dirty="0" err="1"/>
              <a:t>of</a:t>
            </a:r>
            <a:r>
              <a:rPr lang="es-ES" sz="1600" dirty="0"/>
              <a:t> </a:t>
            </a:r>
            <a:r>
              <a:rPr lang="es-ES" sz="1600" dirty="0" err="1"/>
              <a:t>hole</a:t>
            </a:r>
            <a:r>
              <a:rPr lang="es-ES" sz="1600" dirty="0"/>
              <a:t> </a:t>
            </a:r>
            <a:r>
              <a:rPr lang="es-ES" sz="1600" dirty="0" err="1"/>
              <a:t>size</a:t>
            </a:r>
            <a:r>
              <a:rPr lang="es-ES" sz="1600" dirty="0"/>
              <a:t> and </a:t>
            </a:r>
            <a:r>
              <a:rPr lang="es-ES" sz="1600" dirty="0" err="1"/>
              <a:t>distribution</a:t>
            </a:r>
            <a:endParaRPr lang="es-E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 err="1"/>
              <a:t>Smaller</a:t>
            </a:r>
            <a:r>
              <a:rPr lang="es-ES" sz="1600" dirty="0"/>
              <a:t> </a:t>
            </a:r>
            <a:r>
              <a:rPr lang="es-ES" sz="1600" dirty="0" err="1"/>
              <a:t>holes</a:t>
            </a:r>
            <a:r>
              <a:rPr lang="es-ES" sz="1600" dirty="0"/>
              <a:t> </a:t>
            </a:r>
            <a:r>
              <a:rPr lang="es-ES" sz="1600" dirty="0" err="1"/>
              <a:t>provide</a:t>
            </a:r>
            <a:r>
              <a:rPr lang="es-ES" sz="1600" dirty="0"/>
              <a:t> </a:t>
            </a:r>
            <a:r>
              <a:rPr lang="es-ES" sz="1600" dirty="0" err="1"/>
              <a:t>heat</a:t>
            </a:r>
            <a:r>
              <a:rPr lang="es-ES" sz="1600" dirty="0"/>
              <a:t> transfer and </a:t>
            </a:r>
            <a:r>
              <a:rPr lang="es-ES" sz="1600" dirty="0" err="1"/>
              <a:t>higher</a:t>
            </a:r>
            <a:r>
              <a:rPr lang="es-ES" sz="1600" dirty="0"/>
              <a:t> </a:t>
            </a:r>
            <a:r>
              <a:rPr lang="es-ES" sz="1600" dirty="0" err="1"/>
              <a:t>velocities</a:t>
            </a:r>
            <a:r>
              <a:rPr lang="es-ES" sz="1600" dirty="0"/>
              <a:t> -&gt; </a:t>
            </a:r>
            <a:r>
              <a:rPr lang="es-ES" sz="1600" dirty="0" err="1"/>
              <a:t>Aeroelastic</a:t>
            </a:r>
            <a:r>
              <a:rPr lang="es-ES" sz="1600" dirty="0"/>
              <a:t> </a:t>
            </a:r>
            <a:r>
              <a:rPr lang="es-ES" sz="1600" dirty="0" err="1"/>
              <a:t>analysis</a:t>
            </a:r>
            <a:r>
              <a:rPr lang="es-ES" sz="1600" dirty="0"/>
              <a:t> </a:t>
            </a:r>
            <a:r>
              <a:rPr lang="es-ES" sz="1600" dirty="0" err="1"/>
              <a:t>will</a:t>
            </a:r>
            <a:r>
              <a:rPr lang="es-ES" sz="1600" dirty="0"/>
              <a:t> be </a:t>
            </a:r>
            <a:r>
              <a:rPr lang="es-ES" sz="1600" dirty="0" err="1"/>
              <a:t>started</a:t>
            </a:r>
            <a:r>
              <a:rPr lang="es-ES" sz="1600" dirty="0"/>
              <a:t> in </a:t>
            </a:r>
            <a:r>
              <a:rPr lang="es-ES" sz="1600" dirty="0" err="1"/>
              <a:t>the</a:t>
            </a:r>
            <a:r>
              <a:rPr lang="es-ES" sz="1600" dirty="0"/>
              <a:t> </a:t>
            </a:r>
            <a:r>
              <a:rPr lang="es-ES" sz="1600" dirty="0" err="1"/>
              <a:t>following</a:t>
            </a:r>
            <a:r>
              <a:rPr lang="es-ES" sz="1600" dirty="0"/>
              <a:t> </a:t>
            </a:r>
            <a:r>
              <a:rPr lang="es-ES" sz="1600" dirty="0" err="1"/>
              <a:t>weeks</a:t>
            </a:r>
            <a:endParaRPr lang="es-E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sz="16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9EE1153-A5CF-42F0-B931-0BAFE022C01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641" t="426" r="9406"/>
          <a:stretch/>
        </p:blipFill>
        <p:spPr>
          <a:xfrm>
            <a:off x="3129101" y="4161004"/>
            <a:ext cx="2163693" cy="2196000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394FCA06-91A4-4488-D2AF-B5ECA698D97D}"/>
              </a:ext>
            </a:extLst>
          </p:cNvPr>
          <p:cNvGrpSpPr/>
          <p:nvPr/>
        </p:nvGrpSpPr>
        <p:grpSpPr>
          <a:xfrm>
            <a:off x="6096000" y="4407858"/>
            <a:ext cx="1938272" cy="1800000"/>
            <a:chOff x="6823736" y="4639709"/>
            <a:chExt cx="1938272" cy="1800000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7F5D377D-63E3-F462-EB49-1972BC5F899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823736" y="4639709"/>
              <a:ext cx="1938272" cy="1800000"/>
            </a:xfrm>
            <a:prstGeom prst="rect">
              <a:avLst/>
            </a:prstGeom>
          </p:spPr>
        </p:pic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73F71490-4C5A-D964-A475-C4EBEFE0553B}"/>
                </a:ext>
              </a:extLst>
            </p:cNvPr>
            <p:cNvCxnSpPr>
              <a:cxnSpLocks/>
            </p:cNvCxnSpPr>
            <p:nvPr/>
          </p:nvCxnSpPr>
          <p:spPr>
            <a:xfrm>
              <a:off x="7721927" y="5131676"/>
              <a:ext cx="0" cy="898634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8A037113-8A5E-D1A2-0A18-D3AF0C3F95D2}"/>
                </a:ext>
              </a:extLst>
            </p:cNvPr>
            <p:cNvSpPr txBox="1"/>
            <p:nvPr/>
          </p:nvSpPr>
          <p:spPr>
            <a:xfrm>
              <a:off x="7721927" y="5396327"/>
              <a:ext cx="66236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3 mm</a:t>
              </a:r>
              <a:endParaRPr lang="en-GB" sz="1600" dirty="0"/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73526E57-D269-9771-2835-3378ACAEDFE3}"/>
              </a:ext>
            </a:extLst>
          </p:cNvPr>
          <p:cNvSpPr/>
          <p:nvPr/>
        </p:nvSpPr>
        <p:spPr>
          <a:xfrm>
            <a:off x="4627179" y="5163207"/>
            <a:ext cx="204952" cy="18918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7F26843-5D40-E5B0-0B50-F03E7CF55E4F}"/>
              </a:ext>
            </a:extLst>
          </p:cNvPr>
          <p:cNvCxnSpPr/>
          <p:nvPr/>
        </p:nvCxnSpPr>
        <p:spPr>
          <a:xfrm>
            <a:off x="4832131" y="5265683"/>
            <a:ext cx="1111469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1BFF31BE-A30B-456E-E25A-5B7B4480D42E}"/>
              </a:ext>
            </a:extLst>
          </p:cNvPr>
          <p:cNvSpPr/>
          <p:nvPr/>
        </p:nvSpPr>
        <p:spPr>
          <a:xfrm>
            <a:off x="5987382" y="4321828"/>
            <a:ext cx="2046890" cy="202385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38922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Chart&#10;&#10;Description automatically generated">
            <a:extLst>
              <a:ext uri="{FF2B5EF4-FFF2-40B4-BE49-F238E27FC236}">
                <a16:creationId xmlns:a16="http://schemas.microsoft.com/office/drawing/2014/main" id="{7FA11F01-D285-FAFA-DEA9-02B2BFBE2F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882" y="3106458"/>
            <a:ext cx="3359520" cy="2520000"/>
          </a:xfrm>
          <a:prstGeom prst="rect">
            <a:avLst/>
          </a:prstGeom>
        </p:spPr>
      </p:pic>
      <p:pic>
        <p:nvPicPr>
          <p:cNvPr id="13" name="Picture 12" descr="Chart&#10;&#10;Description automatically generated">
            <a:extLst>
              <a:ext uri="{FF2B5EF4-FFF2-40B4-BE49-F238E27FC236}">
                <a16:creationId xmlns:a16="http://schemas.microsoft.com/office/drawing/2014/main" id="{7822821C-CC27-2102-A616-22EA289C4D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3288" y="3106458"/>
            <a:ext cx="3359520" cy="252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E4FEA2D-4051-49B5-AB1D-B632C37D8D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ALICE ITS3 COOLING: BBM3 – CFD SIMULATIONS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A663B7C-2D7C-4572-BD15-2BE5FCA35A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AEBFF-1A55-450F-AB9C-D4BC8104F37D}" type="slidenum">
              <a:rPr lang="en-GB" smtClean="0"/>
              <a:pPr/>
              <a:t>7</a:t>
            </a:fld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6BC67AE-5F6A-843F-DCDB-820AE166EB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41609" y="3243692"/>
            <a:ext cx="3024730" cy="21600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EB9B5B0-A81F-E462-A87E-EF7F71BAF949}"/>
                  </a:ext>
                </a:extLst>
              </p:cNvPr>
              <p:cNvSpPr txBox="1"/>
              <p:nvPr/>
            </p:nvSpPr>
            <p:spPr>
              <a:xfrm>
                <a:off x="601549" y="1072714"/>
                <a:ext cx="6984239" cy="13424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Two half barrels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>
                    <a:ea typeface="Cambria Math" panose="02040503050406030204" pitchFamily="18" charset="0"/>
                  </a:rPr>
                  <a:t>Same heat dissipation as in BBM2: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s-E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2500</m:t>
                    </m:r>
                  </m:oMath>
                </a14:m>
                <a:r>
                  <a:rPr lang="en-GB" sz="1600" dirty="0"/>
                  <a:t> </a:t>
                </a:r>
                <a:r>
                  <a:rPr lang="en-GB" sz="1600" dirty="0" err="1"/>
                  <a:t>mW</a:t>
                </a:r>
                <a:r>
                  <a:rPr lang="en-GB" sz="1600" dirty="0"/>
                  <a:t>/c</a:t>
                </a:r>
                <a:r>
                  <a:rPr lang="en-US" sz="1600" dirty="0"/>
                  <a:t>m</a:t>
                </a:r>
                <a:r>
                  <a:rPr lang="en-US" sz="1600" baseline="30000" dirty="0"/>
                  <a:t>2</a:t>
                </a:r>
                <a:r>
                  <a:rPr lang="en-GB" sz="1600" i="1" dirty="0">
                    <a:latin typeface="Cambria Math" panose="02040503050406030204" pitchFamily="18" charset="0"/>
                  </a:rPr>
                  <a:t>,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sub>
                    </m:sSub>
                    <m:r>
                      <a:rPr lang="en-GB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sz="16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s-ES" sz="16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18.75</m:t>
                    </m:r>
                  </m:oMath>
                </a14:m>
                <a:r>
                  <a:rPr lang="en-GB" sz="1600" dirty="0"/>
                  <a:t> </a:t>
                </a:r>
                <a:r>
                  <a:rPr lang="en-GB" sz="1600" dirty="0" err="1"/>
                  <a:t>mW</a:t>
                </a:r>
                <a:r>
                  <a:rPr lang="en-GB" sz="1600" dirty="0"/>
                  <a:t>/c</a:t>
                </a:r>
                <a:r>
                  <a:rPr lang="en-US" sz="1600" dirty="0"/>
                  <a:t>m</a:t>
                </a:r>
                <a:r>
                  <a:rPr lang="en-US" sz="1600" baseline="30000" dirty="0"/>
                  <a:t>2 </a:t>
                </a:r>
                <a:endParaRPr lang="en-GB" sz="1600" baseline="300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Glue: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sz="1600" dirty="0"/>
                  <a:t>=0.85 W/(m*K) and thickness of 250 µm (conservative)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Many small holes of 1 mm of diameter to improve heat transfer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Four separated flow lines with same inlet velocity</a:t>
                </a: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EB9B5B0-A81F-E462-A87E-EF7F71BAF9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549" y="1072714"/>
                <a:ext cx="6984239" cy="1342419"/>
              </a:xfrm>
              <a:prstGeom prst="rect">
                <a:avLst/>
              </a:prstGeom>
              <a:blipFill>
                <a:blip r:embed="rId5"/>
                <a:stretch>
                  <a:fillRect l="-349" t="-1364" b="-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5CA37489-1EE9-879E-ED75-22A51CEB8DBF}"/>
              </a:ext>
            </a:extLst>
          </p:cNvPr>
          <p:cNvSpPr txBox="1"/>
          <p:nvPr/>
        </p:nvSpPr>
        <p:spPr>
          <a:xfrm>
            <a:off x="2456804" y="5612462"/>
            <a:ext cx="36391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 err="1"/>
              <a:t>Maximum</a:t>
            </a:r>
            <a:r>
              <a:rPr lang="es-ES" sz="1400" b="1" dirty="0"/>
              <a:t> </a:t>
            </a:r>
            <a:r>
              <a:rPr lang="es-ES" sz="1400" b="1" dirty="0" err="1"/>
              <a:t>temperature</a:t>
            </a:r>
            <a:r>
              <a:rPr lang="es-ES" sz="1400" b="1" dirty="0"/>
              <a:t> </a:t>
            </a:r>
            <a:r>
              <a:rPr lang="es-ES" sz="1400" b="1" dirty="0" err="1"/>
              <a:t>variation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A8D4C26-ACD3-FC6B-D4C5-DCB8FF36951C}"/>
              </a:ext>
            </a:extLst>
          </p:cNvPr>
          <p:cNvSpPr txBox="1"/>
          <p:nvPr/>
        </p:nvSpPr>
        <p:spPr>
          <a:xfrm>
            <a:off x="2168815" y="2905138"/>
            <a:ext cx="11202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b="1" dirty="0"/>
              <a:t>PERIPHERY</a:t>
            </a:r>
            <a:endParaRPr lang="en-GB" sz="1600" b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8C690BA-D3D5-7B8D-4E7B-0BFF86EE09B7}"/>
              </a:ext>
            </a:extLst>
          </p:cNvPr>
          <p:cNvSpPr txBox="1"/>
          <p:nvPr/>
        </p:nvSpPr>
        <p:spPr>
          <a:xfrm>
            <a:off x="5617838" y="2867409"/>
            <a:ext cx="8579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b="1" dirty="0"/>
              <a:t>MATRIX</a:t>
            </a:r>
            <a:endParaRPr lang="en-GB" sz="1600" b="1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9CEBF2D8-D136-7150-BC71-09375CBAEE5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997568" y="3286458"/>
            <a:ext cx="555100" cy="21600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F7364511-2388-EFBA-F060-A64AB3FF3D81}"/>
                  </a:ext>
                </a:extLst>
              </p:cNvPr>
              <p:cNvSpPr txBox="1"/>
              <p:nvPr/>
            </p:nvSpPr>
            <p:spPr>
              <a:xfrm>
                <a:off x="7174263" y="5631397"/>
                <a:ext cx="478192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sz="1400" b="1" dirty="0"/>
                  <a:t>Temperature </a:t>
                </a:r>
                <a:r>
                  <a:rPr lang="es-ES" sz="1400" b="1" dirty="0" err="1"/>
                  <a:t>contours</a:t>
                </a:r>
                <a:r>
                  <a:rPr lang="es-ES" sz="1400" b="1" dirty="0"/>
                  <a:t>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1" i="1" smtClean="0">
                            <a:latin typeface="Cambria Math" panose="02040503050406030204" pitchFamily="18" charset="0"/>
                          </a:rPr>
                          <m:t>𝒗</m:t>
                        </m:r>
                      </m:e>
                      <m:sub>
                        <m:r>
                          <a:rPr lang="es-ES" sz="1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∞</m:t>
                        </m:r>
                      </m:sub>
                    </m:sSub>
                  </m:oMath>
                </a14:m>
                <a:r>
                  <a:rPr lang="en-GB" sz="1400" b="1" dirty="0"/>
                  <a:t>= 6 m/s</a:t>
                </a:r>
                <a:endParaRPr lang="en-GB" b="1" dirty="0"/>
              </a:p>
            </p:txBody>
          </p:sp>
        </mc:Choice>
        <mc:Fallback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F7364511-2388-EFBA-F060-A64AB3FF3D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74263" y="5631397"/>
                <a:ext cx="4781929" cy="307777"/>
              </a:xfrm>
              <a:prstGeom prst="rect">
                <a:avLst/>
              </a:prstGeom>
              <a:blipFill>
                <a:blip r:embed="rId7"/>
                <a:stretch>
                  <a:fillRect t="-4000" b="-2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5" name="Picture 24">
            <a:extLst>
              <a:ext uri="{FF2B5EF4-FFF2-40B4-BE49-F238E27FC236}">
                <a16:creationId xmlns:a16="http://schemas.microsoft.com/office/drawing/2014/main" id="{18CF3520-2FC4-F571-1529-D93C72DA50A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58409" y="780796"/>
            <a:ext cx="4061975" cy="19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221344"/>
      </p:ext>
    </p:extLst>
  </p:cSld>
  <p:clrMapOvr>
    <a:masterClrMapping/>
  </p:clrMapOvr>
</p:sld>
</file>

<file path=ppt/theme/theme1.xml><?xml version="1.0" encoding="utf-8"?>
<a:theme xmlns:a="http://schemas.openxmlformats.org/drawingml/2006/main" name="2019_ALICE_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19_ALICE_theme" id="{CFEAEBA0-8B3F-493C-BA27-6C4E461A4DA0}" vid="{0F95B629-1D85-4CF2-9F03-57B1CEB7159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29724</TotalTime>
  <Words>649</Words>
  <Application>Microsoft Office PowerPoint</Application>
  <PresentationFormat>Widescreen</PresentationFormat>
  <Paragraphs>85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Cambria Math</vt:lpstr>
      <vt:lpstr>Wingdings</vt:lpstr>
      <vt:lpstr>2019_ALICE_theme</vt:lpstr>
      <vt:lpstr>UPDATES FOR ITS3 PLENARY </vt:lpstr>
      <vt:lpstr>CONTENTS</vt:lpstr>
      <vt:lpstr>ALICE ITS3 COOLING: BBM2 - RESULTS</vt:lpstr>
      <vt:lpstr>ALICE ITS3 COOLING: BBM2 – IMPROVEMENTS AREAS</vt:lpstr>
      <vt:lpstr>ALICE ITS3 COOLING: BBM2 – IMPROVEMENTS AREAS</vt:lpstr>
      <vt:lpstr>ALICE ITS3 COOLING: BBM2 – IMPROVEMENTS AREAS</vt:lpstr>
      <vt:lpstr>ALICE ITS3 COOLING: BBM3 – CFD SIMULATIONS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Massimo Angeletti</dc:creator>
  <cp:lastModifiedBy>Aitor Amatriain Carballo</cp:lastModifiedBy>
  <cp:revision>1582</cp:revision>
  <dcterms:created xsi:type="dcterms:W3CDTF">2020-05-07T13:57:32Z</dcterms:created>
  <dcterms:modified xsi:type="dcterms:W3CDTF">2022-06-28T13:29:14Z</dcterms:modified>
</cp:coreProperties>
</file>