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70" r:id="rId3"/>
    <p:sldId id="271" r:id="rId4"/>
    <p:sldId id="285" r:id="rId5"/>
    <p:sldId id="284" r:id="rId6"/>
    <p:sldId id="286" r:id="rId7"/>
    <p:sldId id="288" r:id="rId8"/>
    <p:sldId id="290" r:id="rId9"/>
    <p:sldId id="289" r:id="rId10"/>
    <p:sldId id="274" r:id="rId11"/>
    <p:sldId id="276" r:id="rId12"/>
    <p:sldId id="277" r:id="rId13"/>
    <p:sldId id="278" r:id="rId14"/>
    <p:sldId id="280" r:id="rId15"/>
    <p:sldId id="282" r:id="rId16"/>
    <p:sldId id="291" r:id="rId17"/>
    <p:sldId id="28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9" autoAdjust="0"/>
    <p:restoredTop sz="94581" autoAdjust="0"/>
  </p:normalViewPr>
  <p:slideViewPr>
    <p:cSldViewPr snapToGrid="0" snapToObjects="1">
      <p:cViewPr varScale="1">
        <p:scale>
          <a:sx n="116" d="100"/>
          <a:sy n="116" d="100"/>
        </p:scale>
        <p:origin x="84" y="17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06-Jul-22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06-Jul-22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114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0015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4252319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702845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45388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2497BB-CA89-47BE-914C-2A903030F27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5375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2497BB-CA89-47BE-914C-2A903030F27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481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2497BB-CA89-47BE-914C-2A903030F27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801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6488A6-37CF-417B-BAC7-9C6613538F68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7C43925-D8E3-48F8-B3D4-69DAE6F5A54E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9F06A4B-6FB9-4BFC-9FC7-423C5D83043F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8142B12-21A3-446B-8FD5-68C6B1AAF8B0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4F13A0C-426C-48AB-9A5A-C40A59EC33C7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CEA5E524-2221-4E8F-83C4-D95B579A64EE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80AE7D9-7AE5-4BA4-886B-9FA37A0517F1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D912F25-8FE5-4E73-9FE0-38F50B1CB180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657F-10B2-454D-9DC8-E97C72A2CFC7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2EC99-771A-4AD1-BBA7-A365796495F2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319C-B74C-4A1F-9C2A-543DF5140480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18AF7-1394-49E1-AD83-66AD085522C2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7BF97-A1B1-42F1-920F-C0E6B76AADAD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TE/CRG-CL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071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794A-A562-41EA-ADDA-593D7FDEEF3C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F2A3-39E4-432A-9394-C702AEC7EF1A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6DEF-0734-4895-A5CC-84CA74036121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E181A-C056-4BE8-812F-CCF8804A15D9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E354-1C6C-485F-B310-E67CE944EA04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DEFE2-AB56-43DA-B68F-EA2AC4C60E9A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4A4ECE3-DD72-4590-921D-AB071D0B1E62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TE/CRG-CL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2.xml"/><Relationship Id="rId6" Type="http://schemas.openxmlformats.org/officeDocument/2006/relationships/image" Target="../media/image20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3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4.emf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35.png"/><Relationship Id="rId3" Type="http://schemas.openxmlformats.org/officeDocument/2006/relationships/image" Target="../media/image40.png"/><Relationship Id="rId7" Type="http://schemas.openxmlformats.org/officeDocument/2006/relationships/image" Target="../media/image42.pn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6.png"/><Relationship Id="rId11" Type="http://schemas.openxmlformats.org/officeDocument/2006/relationships/image" Target="../media/image46.png"/><Relationship Id="rId5" Type="http://schemas.openxmlformats.org/officeDocument/2006/relationships/image" Target="../media/image34.png"/><Relationship Id="rId10" Type="http://schemas.openxmlformats.org/officeDocument/2006/relationships/image" Target="../media/image45.png"/><Relationship Id="rId4" Type="http://schemas.openxmlformats.org/officeDocument/2006/relationships/image" Target="../media/image41.png"/><Relationship Id="rId9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1.png"/><Relationship Id="rId5" Type="http://schemas.openxmlformats.org/officeDocument/2006/relationships/image" Target="../media/image29.png"/><Relationship Id="rId4" Type="http://schemas.openxmlformats.org/officeDocument/2006/relationships/image" Target="../media/image2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8896"/>
            <a:ext cx="9144000" cy="3294867"/>
          </a:xfrm>
        </p:spPr>
        <p:txBody>
          <a:bodyPr/>
          <a:lstStyle/>
          <a:p>
            <a:r>
              <a:rPr lang="en-US" dirty="0"/>
              <a:t>Heat Load Estimation and Dry Cooling </a:t>
            </a:r>
            <a:r>
              <a:rPr lang="en-US" dirty="0" smtClean="0"/>
              <a:t>Scheme Proposal for </a:t>
            </a:r>
            <a:r>
              <a:rPr lang="en-US" dirty="0" err="1" smtClean="0"/>
              <a:t>Sigrum</a:t>
            </a:r>
            <a:r>
              <a:rPr lang="en-GB" dirty="0"/>
              <a:t> 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46872"/>
            <a:ext cx="9144000" cy="543739"/>
          </a:xfr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i="1" dirty="0" smtClean="0"/>
              <a:t>Torsten Koettig, Rob van Weelderen,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pt-BR" sz="1600" b="0" i="1" dirty="0" smtClean="0"/>
              <a:t>with inputs from Patricia </a:t>
            </a:r>
            <a:r>
              <a:rPr lang="pt-BR" sz="1600" b="0" i="1" dirty="0"/>
              <a:t>Tavares Coutinho Borges De </a:t>
            </a:r>
            <a:r>
              <a:rPr lang="pt-BR" sz="1600" b="0" i="1" dirty="0" smtClean="0"/>
              <a:t>Sousa and Aleksandra Onufrena (CERN)</a:t>
            </a:r>
            <a:endParaRPr lang="en-GB" sz="1600" b="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FE31-0DFB-437E-88F4-8CF6D6DC8E4A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52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>
                <a:solidFill>
                  <a:srgbClr val="002060"/>
                </a:solidFill>
              </a:rPr>
              <a:t>Remote cooling arrangements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0913835" y="8475133"/>
            <a:ext cx="668565" cy="48683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121917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6910341" y="8475133"/>
            <a:ext cx="3860800" cy="48683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ctr" defTabSz="1219170" rtl="0" eaLnBrk="1" latinLnBrk="0" hangingPunct="1">
              <a:defRPr sz="13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1167377" y="8475132"/>
            <a:ext cx="2844800" cy="48683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79F7F7-A870-4A6F-A3A9-F889876CD678}" type="datetime1">
              <a:rPr lang="en-US" smtClean="0"/>
              <a:t>06-Jul-22</a:t>
            </a:fld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A521D6C-A40E-4B1D-8F85-B810B8FEDADD}"/>
              </a:ext>
            </a:extLst>
          </p:cNvPr>
          <p:cNvGrpSpPr/>
          <p:nvPr/>
        </p:nvGrpSpPr>
        <p:grpSpPr>
          <a:xfrm>
            <a:off x="532207" y="1066925"/>
            <a:ext cx="2704738" cy="4703463"/>
            <a:chOff x="399155" y="800193"/>
            <a:chExt cx="2028553" cy="3527597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9614CF7-7F61-40C9-98BD-2FAA7E3ACA5F}"/>
                </a:ext>
              </a:extLst>
            </p:cNvPr>
            <p:cNvGrpSpPr/>
            <p:nvPr/>
          </p:nvGrpSpPr>
          <p:grpSpPr>
            <a:xfrm>
              <a:off x="572616" y="800193"/>
              <a:ext cx="1855092" cy="3527597"/>
              <a:chOff x="580596" y="778620"/>
              <a:chExt cx="1855092" cy="3527597"/>
            </a:xfrm>
          </p:grpSpPr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3826AFFF-5300-4100-8073-DBDC51738B2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6294" t="7408" r="69476" b="20145"/>
              <a:stretch/>
            </p:blipFill>
            <p:spPr>
              <a:xfrm>
                <a:off x="791460" y="825447"/>
                <a:ext cx="1644228" cy="3480770"/>
              </a:xfrm>
              <a:prstGeom prst="rect">
                <a:avLst/>
              </a:prstGeom>
            </p:spPr>
          </p:pic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610394F-910A-4862-9570-3429018F02EE}"/>
                  </a:ext>
                </a:extLst>
              </p:cNvPr>
              <p:cNvGrpSpPr/>
              <p:nvPr/>
            </p:nvGrpSpPr>
            <p:grpSpPr>
              <a:xfrm>
                <a:off x="580596" y="778620"/>
                <a:ext cx="1823110" cy="3527540"/>
                <a:chOff x="434516" y="719934"/>
                <a:chExt cx="1823110" cy="3527540"/>
              </a:xfrm>
            </p:grpSpPr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0B2EE4F2-E924-4359-89E3-D70306B0674E}"/>
                    </a:ext>
                  </a:extLst>
                </p:cNvPr>
                <p:cNvSpPr txBox="1"/>
                <p:nvPr/>
              </p:nvSpPr>
              <p:spPr>
                <a:xfrm>
                  <a:off x="1492753" y="843621"/>
                  <a:ext cx="764873" cy="2077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>
                      <a:solidFill>
                        <a:srgbClr val="151D18"/>
                      </a:solidFill>
                    </a:rPr>
                    <a:t>Compressor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9388CBEC-C556-4F01-B818-B23C20210E92}"/>
                    </a:ext>
                  </a:extLst>
                </p:cNvPr>
                <p:cNvSpPr txBox="1"/>
                <p:nvPr/>
              </p:nvSpPr>
              <p:spPr>
                <a:xfrm>
                  <a:off x="434516" y="719934"/>
                  <a:ext cx="439063" cy="2077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>
                      <a:solidFill>
                        <a:srgbClr val="151D18"/>
                      </a:solidFill>
                    </a:rPr>
                    <a:t>Pump</a:t>
                  </a:r>
                </a:p>
              </p:txBody>
            </p: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942E3B8F-205B-4A43-94CD-060DF1BD2421}"/>
                    </a:ext>
                  </a:extLst>
                </p:cNvPr>
                <p:cNvSpPr/>
                <p:nvPr/>
              </p:nvSpPr>
              <p:spPr>
                <a:xfrm>
                  <a:off x="492422" y="4041735"/>
                  <a:ext cx="1077227" cy="20573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151D18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200" dirty="0">
                      <a:solidFill>
                        <a:srgbClr val="151D18"/>
                      </a:solidFill>
                    </a:rPr>
                    <a:t>Cooling interface</a:t>
                  </a:r>
                </a:p>
              </p:txBody>
            </p:sp>
          </p:grpSp>
        </p:grp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335F7D0-1546-4AE4-B099-E1376E2841B8}"/>
                </a:ext>
              </a:extLst>
            </p:cNvPr>
            <p:cNvSpPr txBox="1"/>
            <p:nvPr/>
          </p:nvSpPr>
          <p:spPr>
            <a:xfrm>
              <a:off x="399155" y="1114861"/>
              <a:ext cx="446276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1429EC"/>
                  </a:solidFill>
                </a:rPr>
                <a:t>1 bar </a:t>
              </a:r>
            </a:p>
            <a:p>
              <a:pPr algn="ctr"/>
              <a:r>
                <a:rPr lang="en-GB" sz="1200" b="1" dirty="0">
                  <a:solidFill>
                    <a:srgbClr val="1429EC"/>
                  </a:solidFill>
                </a:rPr>
                <a:t>(LP)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64222B09-30B1-46D7-B6FF-BE9E5CC7216A}"/>
                </a:ext>
              </a:extLst>
            </p:cNvPr>
            <p:cNvSpPr txBox="1"/>
            <p:nvPr/>
          </p:nvSpPr>
          <p:spPr>
            <a:xfrm>
              <a:off x="1294752" y="1094448"/>
              <a:ext cx="548467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C00000"/>
                  </a:solidFill>
                </a:rPr>
                <a:t>4-5 bar </a:t>
              </a:r>
            </a:p>
            <a:p>
              <a:pPr algn="ctr"/>
              <a:r>
                <a:rPr lang="en-GB" sz="1200" b="1" dirty="0">
                  <a:solidFill>
                    <a:srgbClr val="C00000"/>
                  </a:solidFill>
                </a:rPr>
                <a:t>(HP)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621128A1-9E1C-4CE7-82C4-8F315F6C6029}"/>
                </a:ext>
              </a:extLst>
            </p:cNvPr>
            <p:cNvSpPr txBox="1"/>
            <p:nvPr/>
          </p:nvSpPr>
          <p:spPr>
            <a:xfrm>
              <a:off x="1251156" y="3926911"/>
              <a:ext cx="513602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1429EC"/>
                  </a:solidFill>
                </a:rPr>
                <a:t>~1 bar 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423641C-BCDB-4002-AEF3-854B5C29FC1E}"/>
              </a:ext>
            </a:extLst>
          </p:cNvPr>
          <p:cNvGrpSpPr/>
          <p:nvPr/>
        </p:nvGrpSpPr>
        <p:grpSpPr>
          <a:xfrm>
            <a:off x="3583022" y="1948424"/>
            <a:ext cx="539660" cy="2827698"/>
            <a:chOff x="2687266" y="1461317"/>
            <a:chExt cx="404745" cy="2120773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6BC1C25B-CFBB-4650-BCE0-1CAC7464FD3D}"/>
                </a:ext>
              </a:extLst>
            </p:cNvPr>
            <p:cNvGrpSpPr/>
            <p:nvPr/>
          </p:nvGrpSpPr>
          <p:grpSpPr>
            <a:xfrm>
              <a:off x="2687266" y="1461317"/>
              <a:ext cx="394235" cy="2120773"/>
              <a:chOff x="418885" y="1438818"/>
              <a:chExt cx="394235" cy="2120773"/>
            </a:xfrm>
          </p:grpSpPr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0E47BFC4-EF7C-455C-BE56-C201B1B1DEE5}"/>
                  </a:ext>
                </a:extLst>
              </p:cNvPr>
              <p:cNvSpPr txBox="1"/>
              <p:nvPr/>
            </p:nvSpPr>
            <p:spPr>
              <a:xfrm rot="16200000">
                <a:off x="-526085" y="2383788"/>
                <a:ext cx="2120773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solidFill>
                      <a:srgbClr val="00B050"/>
                    </a:solidFill>
                  </a:rPr>
                  <a:t>Very effective heat exchangers !!!</a:t>
                </a:r>
              </a:p>
            </p:txBody>
          </p:sp>
          <p:cxnSp>
            <p:nvCxnSpPr>
              <p:cNvPr id="75" name="Straight Arrow Connector 74">
                <a:extLst>
                  <a:ext uri="{FF2B5EF4-FFF2-40B4-BE49-F238E27FC236}">
                    <a16:creationId xmlns:a16="http://schemas.microsoft.com/office/drawing/2014/main" id="{5045F17E-0E9D-4540-8FF7-9BFAAD3909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1071" y="1600960"/>
                <a:ext cx="152049" cy="127612"/>
              </a:xfrm>
              <a:prstGeom prst="straightConnector1">
                <a:avLst/>
              </a:prstGeom>
              <a:ln w="12700">
                <a:solidFill>
                  <a:srgbClr val="00B05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EC61F539-B8EB-46E7-B79F-0B9E731539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8979" y="2420000"/>
                <a:ext cx="161271" cy="36589"/>
              </a:xfrm>
              <a:prstGeom prst="straightConnector1">
                <a:avLst/>
              </a:prstGeom>
              <a:ln w="12700">
                <a:solidFill>
                  <a:srgbClr val="00B05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0DB3770D-C2B8-46E0-91D9-CD56EB623E8A}"/>
                </a:ext>
              </a:extLst>
            </p:cNvPr>
            <p:cNvCxnSpPr>
              <a:cxnSpLocks/>
            </p:cNvCxnSpPr>
            <p:nvPr/>
          </p:nvCxnSpPr>
          <p:spPr>
            <a:xfrm>
              <a:off x="2930740" y="3365380"/>
              <a:ext cx="161271" cy="163763"/>
            </a:xfrm>
            <a:prstGeom prst="straightConnector1">
              <a:avLst/>
            </a:prstGeom>
            <a:ln w="12700">
              <a:solidFill>
                <a:srgbClr val="00B05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3592296" y="858535"/>
            <a:ext cx="2395644" cy="5267772"/>
            <a:chOff x="3592296" y="858535"/>
            <a:chExt cx="2395644" cy="5267772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C92AA77-C181-4B52-A75C-63651476071D}"/>
                </a:ext>
              </a:extLst>
            </p:cNvPr>
            <p:cNvGrpSpPr/>
            <p:nvPr/>
          </p:nvGrpSpPr>
          <p:grpSpPr>
            <a:xfrm>
              <a:off x="3592296" y="858535"/>
              <a:ext cx="2395644" cy="4974528"/>
              <a:chOff x="2694222" y="643901"/>
              <a:chExt cx="1796733" cy="3730896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A8C6FEDA-C2F3-43D3-A636-94E047FB417A}"/>
                  </a:ext>
                </a:extLst>
              </p:cNvPr>
              <p:cNvGrpSpPr/>
              <p:nvPr/>
            </p:nvGrpSpPr>
            <p:grpSpPr>
              <a:xfrm>
                <a:off x="2694222" y="643901"/>
                <a:ext cx="1796733" cy="3730896"/>
                <a:chOff x="2694222" y="643901"/>
                <a:chExt cx="1796733" cy="3730896"/>
              </a:xfrm>
            </p:grpSpPr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4F179814-2A77-4892-91A3-D7E2A83141AC}"/>
                    </a:ext>
                  </a:extLst>
                </p:cNvPr>
                <p:cNvGrpSpPr/>
                <p:nvPr/>
              </p:nvGrpSpPr>
              <p:grpSpPr>
                <a:xfrm>
                  <a:off x="2754422" y="643901"/>
                  <a:ext cx="1736533" cy="3730896"/>
                  <a:chOff x="4670051" y="685754"/>
                  <a:chExt cx="1736533" cy="3730896"/>
                </a:xfrm>
              </p:grpSpPr>
              <p:grpSp>
                <p:nvGrpSpPr>
                  <p:cNvPr id="15" name="Group 14">
                    <a:extLst>
                      <a:ext uri="{FF2B5EF4-FFF2-40B4-BE49-F238E27FC236}">
                        <a16:creationId xmlns:a16="http://schemas.microsoft.com/office/drawing/2014/main" id="{42197D11-97B7-4CDE-BC12-2547B912D79B}"/>
                      </a:ext>
                    </a:extLst>
                  </p:cNvPr>
                  <p:cNvGrpSpPr/>
                  <p:nvPr/>
                </p:nvGrpSpPr>
                <p:grpSpPr>
                  <a:xfrm>
                    <a:off x="4670051" y="685754"/>
                    <a:ext cx="1736533" cy="3705227"/>
                    <a:chOff x="4670051" y="685754"/>
                    <a:chExt cx="1736533" cy="3705227"/>
                  </a:xfrm>
                </p:grpSpPr>
                <p:grpSp>
                  <p:nvGrpSpPr>
                    <p:cNvPr id="13" name="Group 12">
                      <a:extLst>
                        <a:ext uri="{FF2B5EF4-FFF2-40B4-BE49-F238E27FC236}">
                          <a16:creationId xmlns:a16="http://schemas.microsoft.com/office/drawing/2014/main" id="{2A5B2A58-1E3D-4C21-BE4D-15418F8DD99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924408" y="752518"/>
                      <a:ext cx="1482176" cy="3638463"/>
                      <a:chOff x="4924408" y="752518"/>
                      <a:chExt cx="1482176" cy="3638463"/>
                    </a:xfrm>
                  </p:grpSpPr>
                  <p:pic>
                    <p:nvPicPr>
                      <p:cNvPr id="12" name="Picture 11">
                        <a:extLst>
                          <a:ext uri="{FF2B5EF4-FFF2-40B4-BE49-F238E27FC236}">
                            <a16:creationId xmlns:a16="http://schemas.microsoft.com/office/drawing/2014/main" id="{5B213096-9963-4F4A-9ECE-732146F4BC20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5"/>
                      <a:srcRect l="68356" t="6223" r="7613" b="3224"/>
                      <a:stretch/>
                    </p:blipFill>
                    <p:spPr>
                      <a:xfrm>
                        <a:off x="4924408" y="752518"/>
                        <a:ext cx="1363750" cy="3638463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59" name="Rectangle 58">
                        <a:extLst>
                          <a:ext uri="{FF2B5EF4-FFF2-40B4-BE49-F238E27FC236}">
                            <a16:creationId xmlns:a16="http://schemas.microsoft.com/office/drawing/2014/main" id="{207793EF-0A9C-4BC5-876B-E85EFCC3876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98663" y="785807"/>
                        <a:ext cx="807921" cy="20573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rgbClr val="151D18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GB" sz="1200" dirty="0">
                            <a:solidFill>
                              <a:srgbClr val="151D18"/>
                            </a:solidFill>
                          </a:rPr>
                          <a:t>Compressor</a:t>
                        </a:r>
                      </a:p>
                    </p:txBody>
                  </p:sp>
                </p:grpSp>
                <p:sp>
                  <p:nvSpPr>
                    <p:cNvPr id="62" name="TextBox 61">
                      <a:extLst>
                        <a:ext uri="{FF2B5EF4-FFF2-40B4-BE49-F238E27FC236}">
                          <a16:creationId xmlns:a16="http://schemas.microsoft.com/office/drawing/2014/main" id="{6F83FA26-9316-472B-9BC0-D181382F7C5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670051" y="685754"/>
                      <a:ext cx="439063" cy="20774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200" dirty="0">
                          <a:solidFill>
                            <a:srgbClr val="151D18"/>
                          </a:solidFill>
                        </a:rPr>
                        <a:t>Pump</a:t>
                      </a:r>
                    </a:p>
                  </p:txBody>
                </p:sp>
              </p:grpSp>
              <p:sp>
                <p:nvSpPr>
                  <p:cNvPr id="69" name="Rectangle 68">
                    <a:extLst>
                      <a:ext uri="{FF2B5EF4-FFF2-40B4-BE49-F238E27FC236}">
                        <a16:creationId xmlns:a16="http://schemas.microsoft.com/office/drawing/2014/main" id="{87289AB4-0A13-4F42-88BB-545ABEA984CC}"/>
                      </a:ext>
                    </a:extLst>
                  </p:cNvPr>
                  <p:cNvSpPr/>
                  <p:nvPr/>
                </p:nvSpPr>
                <p:spPr>
                  <a:xfrm>
                    <a:off x="4731006" y="4210911"/>
                    <a:ext cx="1077227" cy="20573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151D18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sz="1200" dirty="0">
                        <a:solidFill>
                          <a:srgbClr val="151D18"/>
                        </a:solidFill>
                      </a:rPr>
                      <a:t>Cooling interface</a:t>
                    </a:r>
                  </a:p>
                </p:txBody>
              </p:sp>
            </p:grp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50776FFC-69F5-4A52-8567-FCAD6BB94945}"/>
                    </a:ext>
                  </a:extLst>
                </p:cNvPr>
                <p:cNvSpPr txBox="1"/>
                <p:nvPr/>
              </p:nvSpPr>
              <p:spPr>
                <a:xfrm>
                  <a:off x="2694222" y="1078360"/>
                  <a:ext cx="446276" cy="346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1200" b="1" dirty="0">
                      <a:solidFill>
                        <a:srgbClr val="1429EC"/>
                      </a:solidFill>
                    </a:rPr>
                    <a:t>1 bar </a:t>
                  </a:r>
                </a:p>
                <a:p>
                  <a:pPr algn="ctr"/>
                  <a:r>
                    <a:rPr lang="en-GB" sz="1200" b="1" dirty="0">
                      <a:solidFill>
                        <a:srgbClr val="1429EC"/>
                      </a:solidFill>
                    </a:rPr>
                    <a:t>(LP)</a:t>
                  </a:r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9380A585-E06E-4636-B348-9838E78478E4}"/>
                    </a:ext>
                  </a:extLst>
                </p:cNvPr>
                <p:cNvSpPr txBox="1"/>
                <p:nvPr/>
              </p:nvSpPr>
              <p:spPr>
                <a:xfrm>
                  <a:off x="3353081" y="1082595"/>
                  <a:ext cx="548467" cy="346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1200" b="1" dirty="0">
                      <a:solidFill>
                        <a:srgbClr val="C00000"/>
                      </a:solidFill>
                    </a:rPr>
                    <a:t>4-5 bar </a:t>
                  </a:r>
                </a:p>
                <a:p>
                  <a:pPr algn="ctr"/>
                  <a:r>
                    <a:rPr lang="en-GB" sz="1200" b="1" dirty="0">
                      <a:solidFill>
                        <a:srgbClr val="C00000"/>
                      </a:solidFill>
                    </a:rPr>
                    <a:t>(HP)</a:t>
                  </a:r>
                </a:p>
              </p:txBody>
            </p:sp>
          </p:grp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80D52B0-8AB3-4340-99B1-200B7D723817}"/>
                  </a:ext>
                </a:extLst>
              </p:cNvPr>
              <p:cNvSpPr txBox="1"/>
              <p:nvPr/>
            </p:nvSpPr>
            <p:spPr>
              <a:xfrm>
                <a:off x="3456002" y="3954808"/>
                <a:ext cx="513602" cy="2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1429EC"/>
                    </a:solidFill>
                  </a:rPr>
                  <a:t>~1 bar </a:t>
                </a:r>
              </a:p>
            </p:txBody>
          </p:sp>
        </p:grpSp>
        <p:sp>
          <p:nvSpPr>
            <p:cNvPr id="79" name="TextBox 78"/>
            <p:cNvSpPr txBox="1"/>
            <p:nvPr/>
          </p:nvSpPr>
          <p:spPr>
            <a:xfrm>
              <a:off x="4122682" y="5849308"/>
              <a:ext cx="87844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smtClean="0"/>
                <a:t>T~ 4.5 K</a:t>
              </a:r>
              <a:endParaRPr lang="en-GB" dirty="0" smtClean="0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1063897" y="5806794"/>
            <a:ext cx="87844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T~ 4.5 K</a:t>
            </a:r>
            <a:endParaRPr lang="en-GB" dirty="0" smtClean="0"/>
          </a:p>
        </p:txBody>
      </p:sp>
      <p:sp>
        <p:nvSpPr>
          <p:cNvPr id="81" name="TextBox 80"/>
          <p:cNvSpPr txBox="1"/>
          <p:nvPr/>
        </p:nvSpPr>
        <p:spPr>
          <a:xfrm>
            <a:off x="2541854" y="4705526"/>
            <a:ext cx="35907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bg1"/>
                </a:solidFill>
              </a:rPr>
              <a:t>4.5 K</a:t>
            </a:r>
            <a:endParaRPr lang="en-GB" sz="1200" dirty="0" smtClean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432983" y="3145033"/>
            <a:ext cx="54341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bg1"/>
                </a:solidFill>
              </a:rPr>
              <a:t>T~ 55 K</a:t>
            </a:r>
            <a:endParaRPr lang="en-GB" sz="1200" dirty="0" smtClean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299447" y="3940256"/>
            <a:ext cx="23083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bg1"/>
                </a:solidFill>
              </a:rPr>
              <a:t>8 K</a:t>
            </a:r>
            <a:endParaRPr lang="en-GB" sz="1200" dirty="0" smtClean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149386" y="2624189"/>
            <a:ext cx="54341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bg1"/>
                </a:solidFill>
              </a:rPr>
              <a:t>T~ 55 K</a:t>
            </a:r>
            <a:endParaRPr lang="en-GB" sz="1200" dirty="0" smtClean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962203" y="3915980"/>
            <a:ext cx="23083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bg1"/>
                </a:solidFill>
              </a:rPr>
              <a:t>8 K</a:t>
            </a:r>
            <a:endParaRPr lang="en-GB" sz="1200" dirty="0" smtClean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812142" y="2599913"/>
            <a:ext cx="54341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bg1"/>
                </a:solidFill>
              </a:rPr>
              <a:t>T~ 55 K</a:t>
            </a:r>
            <a:endParaRPr lang="en-GB" sz="12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75973" y="2808855"/>
            <a:ext cx="3516027" cy="290848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dirty="0" smtClean="0"/>
              <a:t>Parameters: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Boost cooling performance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</a:t>
            </a:r>
            <a:r>
              <a:rPr lang="en-US" dirty="0" smtClean="0"/>
              <a:t>eparation of PTC and CIF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SC/Sub-cooled Liquid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PTC orientation OK, if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</a:t>
            </a:r>
            <a:r>
              <a:rPr lang="en-US" dirty="0" smtClean="0"/>
              <a:t>eparate cryocooler box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 gradients in single phase flow</a:t>
            </a:r>
            <a:endParaRPr lang="en-GB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6220090" y="855705"/>
            <a:ext cx="2379993" cy="5329337"/>
            <a:chOff x="6220090" y="855705"/>
            <a:chExt cx="2379993" cy="5329337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B11F0333-FE66-4D93-B242-C67A49D7AD24}"/>
                </a:ext>
              </a:extLst>
            </p:cNvPr>
            <p:cNvGrpSpPr/>
            <p:nvPr/>
          </p:nvGrpSpPr>
          <p:grpSpPr>
            <a:xfrm>
              <a:off x="6220090" y="855705"/>
              <a:ext cx="2379993" cy="4977359"/>
              <a:chOff x="4665067" y="641778"/>
              <a:chExt cx="1784995" cy="3733019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2A6CF73E-8E1A-4A9F-8CCF-52746F7650A4}"/>
                  </a:ext>
                </a:extLst>
              </p:cNvPr>
              <p:cNvGrpSpPr/>
              <p:nvPr/>
            </p:nvGrpSpPr>
            <p:grpSpPr>
              <a:xfrm>
                <a:off x="4728213" y="641778"/>
                <a:ext cx="1721849" cy="3733019"/>
                <a:chOff x="2690271" y="684777"/>
                <a:chExt cx="1721849" cy="3733019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EBD30869-A8B3-4F50-B24D-69ABD65BF2A5}"/>
                    </a:ext>
                  </a:extLst>
                </p:cNvPr>
                <p:cNvGrpSpPr/>
                <p:nvPr/>
              </p:nvGrpSpPr>
              <p:grpSpPr>
                <a:xfrm>
                  <a:off x="2690271" y="684777"/>
                  <a:ext cx="1721849" cy="3733019"/>
                  <a:chOff x="2690271" y="684777"/>
                  <a:chExt cx="1721849" cy="3733019"/>
                </a:xfrm>
              </p:grpSpPr>
              <p:pic>
                <p:nvPicPr>
                  <p:cNvPr id="51" name="Picture 50">
                    <a:extLst>
                      <a:ext uri="{FF2B5EF4-FFF2-40B4-BE49-F238E27FC236}">
                        <a16:creationId xmlns:a16="http://schemas.microsoft.com/office/drawing/2014/main" id="{F3D871F9-748D-4BD7-B84A-701649FAFD9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6"/>
                  <a:srcRect l="37154" t="6648" r="37567" b="2457"/>
                  <a:stretch/>
                </p:blipFill>
                <p:spPr>
                  <a:xfrm>
                    <a:off x="2933701" y="764541"/>
                    <a:ext cx="1434996" cy="3653255"/>
                  </a:xfrm>
                  <a:prstGeom prst="rect">
                    <a:avLst/>
                  </a:prstGeom>
                </p:spPr>
              </p:pic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4E106883-CB77-44A8-A74B-8E29B60CBA2E}"/>
                      </a:ext>
                    </a:extLst>
                  </p:cNvPr>
                  <p:cNvSpPr txBox="1"/>
                  <p:nvPr/>
                </p:nvSpPr>
                <p:spPr>
                  <a:xfrm>
                    <a:off x="2690271" y="684777"/>
                    <a:ext cx="439063" cy="20774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200" dirty="0">
                        <a:solidFill>
                          <a:srgbClr val="151D18"/>
                        </a:solidFill>
                      </a:rPr>
                      <a:t>Pump</a:t>
                    </a:r>
                  </a:p>
                </p:txBody>
              </p:sp>
              <p:sp>
                <p:nvSpPr>
                  <p:cNvPr id="10" name="Rectangle 9">
                    <a:extLst>
                      <a:ext uri="{FF2B5EF4-FFF2-40B4-BE49-F238E27FC236}">
                        <a16:creationId xmlns:a16="http://schemas.microsoft.com/office/drawing/2014/main" id="{34F6AB3D-0B96-4A65-9D33-98F15DD9111A}"/>
                      </a:ext>
                    </a:extLst>
                  </p:cNvPr>
                  <p:cNvSpPr/>
                  <p:nvPr/>
                </p:nvSpPr>
                <p:spPr>
                  <a:xfrm>
                    <a:off x="3604199" y="779333"/>
                    <a:ext cx="807921" cy="20573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151D18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sz="1200" dirty="0">
                        <a:solidFill>
                          <a:srgbClr val="151D18"/>
                        </a:solidFill>
                      </a:rPr>
                      <a:t>Compressor</a:t>
                    </a:r>
                  </a:p>
                </p:txBody>
              </p:sp>
            </p:grpSp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FE9F8C16-DD6E-4551-A2D2-81DBF33AE463}"/>
                    </a:ext>
                  </a:extLst>
                </p:cNvPr>
                <p:cNvSpPr/>
                <p:nvPr/>
              </p:nvSpPr>
              <p:spPr>
                <a:xfrm>
                  <a:off x="2771707" y="4208788"/>
                  <a:ext cx="1077227" cy="20573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151D18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200" dirty="0">
                      <a:solidFill>
                        <a:srgbClr val="151D18"/>
                      </a:solidFill>
                    </a:rPr>
                    <a:t>Cooling interface</a:t>
                  </a:r>
                </a:p>
              </p:txBody>
            </p:sp>
          </p:grp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B5A5B5DD-5EA8-4837-98A7-354F288D3836}"/>
                  </a:ext>
                </a:extLst>
              </p:cNvPr>
              <p:cNvSpPr txBox="1"/>
              <p:nvPr/>
            </p:nvSpPr>
            <p:spPr>
              <a:xfrm>
                <a:off x="4665067" y="1071482"/>
                <a:ext cx="446276" cy="346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1429EC"/>
                    </a:solidFill>
                  </a:rPr>
                  <a:t>1 bar </a:t>
                </a:r>
              </a:p>
              <a:p>
                <a:pPr algn="ctr"/>
                <a:r>
                  <a:rPr lang="en-GB" sz="1200" b="1" dirty="0">
                    <a:solidFill>
                      <a:srgbClr val="1429EC"/>
                    </a:solidFill>
                  </a:rPr>
                  <a:t>(LP)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AA25907-00E8-4511-868B-D9DAFF56EBBD}"/>
                  </a:ext>
                </a:extLst>
              </p:cNvPr>
              <p:cNvSpPr txBox="1"/>
              <p:nvPr/>
            </p:nvSpPr>
            <p:spPr>
              <a:xfrm>
                <a:off x="5323926" y="1075717"/>
                <a:ext cx="548467" cy="346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C00000"/>
                    </a:solidFill>
                  </a:rPr>
                  <a:t>4-5 bar </a:t>
                </a:r>
              </a:p>
              <a:p>
                <a:pPr algn="ctr"/>
                <a:r>
                  <a:rPr lang="en-GB" sz="1200" b="1" dirty="0">
                    <a:solidFill>
                      <a:srgbClr val="C00000"/>
                    </a:solidFill>
                  </a:rPr>
                  <a:t>(HP)</a:t>
                </a: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34CC2B76-6E6C-4FFA-A776-6794C61282C7}"/>
                  </a:ext>
                </a:extLst>
              </p:cNvPr>
              <p:cNvSpPr txBox="1"/>
              <p:nvPr/>
            </p:nvSpPr>
            <p:spPr>
              <a:xfrm>
                <a:off x="5332845" y="3938226"/>
                <a:ext cx="615794" cy="2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C00000"/>
                    </a:solidFill>
                  </a:rPr>
                  <a:t>~4-5 bar </a:t>
                </a:r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6371193" y="5908043"/>
              <a:ext cx="159659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smtClean="0"/>
                <a:t>T~ 4.3 =&gt; 4.7 K</a:t>
              </a:r>
              <a:endParaRPr lang="en-GB" dirty="0" smtClean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3013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3BDE38D-7FE1-4043-93AD-093140A523B8}"/>
              </a:ext>
            </a:extLst>
          </p:cNvPr>
          <p:cNvGrpSpPr/>
          <p:nvPr/>
        </p:nvGrpSpPr>
        <p:grpSpPr>
          <a:xfrm>
            <a:off x="7392127" y="1045913"/>
            <a:ext cx="904413" cy="1658249"/>
            <a:chOff x="5585048" y="536531"/>
            <a:chExt cx="678310" cy="1243687"/>
          </a:xfrm>
        </p:grpSpPr>
        <p:grpSp>
          <p:nvGrpSpPr>
            <p:cNvPr id="67" name="Group 66"/>
            <p:cNvGrpSpPr/>
            <p:nvPr/>
          </p:nvGrpSpPr>
          <p:grpSpPr>
            <a:xfrm>
              <a:off x="5585048" y="536531"/>
              <a:ext cx="678310" cy="1243687"/>
              <a:chOff x="6543427" y="2496138"/>
              <a:chExt cx="1447800" cy="2477422"/>
            </a:xfrm>
          </p:grpSpPr>
          <p:sp>
            <p:nvSpPr>
              <p:cNvPr id="72" name="Flowchart: Predefined Process 71"/>
              <p:cNvSpPr/>
              <p:nvPr/>
            </p:nvSpPr>
            <p:spPr>
              <a:xfrm>
                <a:off x="6543427" y="2819400"/>
                <a:ext cx="1447800" cy="1859280"/>
              </a:xfrm>
              <a:prstGeom prst="flowChartPredefinedProcess">
                <a:avLst/>
              </a:prstGeom>
              <a:solidFill>
                <a:schemeClr val="accent3"/>
              </a:solidFill>
              <a:ln w="12700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Flowchart: Predefined Process 72"/>
              <p:cNvSpPr/>
              <p:nvPr/>
            </p:nvSpPr>
            <p:spPr>
              <a:xfrm>
                <a:off x="7030027" y="2819400"/>
                <a:ext cx="464821" cy="1859280"/>
              </a:xfrm>
              <a:prstGeom prst="flowChartPredefinedProcess">
                <a:avLst/>
              </a:prstGeom>
              <a:solidFill>
                <a:schemeClr val="accent3"/>
              </a:solidFill>
              <a:ln w="12700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6615025" y="2819400"/>
                <a:ext cx="407093" cy="1859280"/>
              </a:xfrm>
              <a:prstGeom prst="rect">
                <a:avLst/>
              </a:prstGeom>
              <a:pattFill prst="dkHorz">
                <a:fgClr>
                  <a:srgbClr val="C00000"/>
                </a:fgClr>
                <a:bgClr>
                  <a:schemeClr val="bg1"/>
                </a:bgClr>
              </a:pattFill>
              <a:ln w="12700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7510665" y="2819400"/>
                <a:ext cx="401665" cy="1859280"/>
              </a:xfrm>
              <a:prstGeom prst="rect">
                <a:avLst/>
              </a:prstGeom>
              <a:pattFill prst="dkHorz">
                <a:fgClr>
                  <a:srgbClr val="C00000"/>
                </a:fgClr>
                <a:bgClr>
                  <a:schemeClr val="bg1"/>
                </a:bgClr>
              </a:pattFill>
              <a:ln w="12700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6" name="Straight Arrow Connector 75"/>
              <p:cNvCxnSpPr/>
              <p:nvPr/>
            </p:nvCxnSpPr>
            <p:spPr>
              <a:xfrm flipH="1">
                <a:off x="7262437" y="2496138"/>
                <a:ext cx="984" cy="234253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/>
              <p:cNvCxnSpPr/>
              <p:nvPr/>
            </p:nvCxnSpPr>
            <p:spPr>
              <a:xfrm flipV="1">
                <a:off x="6831906" y="4472940"/>
                <a:ext cx="0" cy="365760"/>
              </a:xfrm>
              <a:prstGeom prst="straightConnector1">
                <a:avLst/>
              </a:prstGeom>
              <a:ln w="12700">
                <a:solidFill>
                  <a:srgbClr val="1B45F9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/>
              <p:cNvCxnSpPr/>
              <p:nvPr/>
            </p:nvCxnSpPr>
            <p:spPr>
              <a:xfrm flipV="1">
                <a:off x="7717733" y="4472940"/>
                <a:ext cx="0" cy="365760"/>
              </a:xfrm>
              <a:prstGeom prst="straightConnector1">
                <a:avLst/>
              </a:prstGeom>
              <a:ln w="12700">
                <a:solidFill>
                  <a:srgbClr val="1B45F9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Arrow Connector 78"/>
              <p:cNvCxnSpPr/>
              <p:nvPr/>
            </p:nvCxnSpPr>
            <p:spPr>
              <a:xfrm flipV="1">
                <a:off x="6831906" y="3623310"/>
                <a:ext cx="0" cy="365760"/>
              </a:xfrm>
              <a:prstGeom prst="straightConnector1">
                <a:avLst/>
              </a:prstGeom>
              <a:ln w="12700">
                <a:solidFill>
                  <a:srgbClr val="1B45F9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Arrow Connector 79"/>
              <p:cNvCxnSpPr/>
              <p:nvPr/>
            </p:nvCxnSpPr>
            <p:spPr>
              <a:xfrm flipV="1">
                <a:off x="7717733" y="3623310"/>
                <a:ext cx="0" cy="365760"/>
              </a:xfrm>
              <a:prstGeom prst="straightConnector1">
                <a:avLst/>
              </a:prstGeom>
              <a:ln w="12700">
                <a:solidFill>
                  <a:srgbClr val="1B45F9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/>
              <p:cNvCxnSpPr/>
              <p:nvPr/>
            </p:nvCxnSpPr>
            <p:spPr>
              <a:xfrm>
                <a:off x="7262437" y="4591223"/>
                <a:ext cx="0" cy="382337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8" name="Rectangle 67"/>
            <p:cNvSpPr/>
            <p:nvPr/>
          </p:nvSpPr>
          <p:spPr>
            <a:xfrm>
              <a:off x="5849430" y="698811"/>
              <a:ext cx="144965" cy="933374"/>
            </a:xfrm>
            <a:prstGeom prst="rect">
              <a:avLst/>
            </a:prstGeom>
            <a:pattFill prst="dkHorz">
              <a:fgClr>
                <a:srgbClr val="C00000"/>
              </a:fgClr>
              <a:bgClr>
                <a:schemeClr val="bg1"/>
              </a:bgClr>
            </a:pattFill>
            <a:ln w="12700">
              <a:solidFill>
                <a:schemeClr val="accent1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9" name="Straight Connector 68"/>
            <p:cNvCxnSpPr>
              <a:stCxn id="68" idx="0"/>
            </p:cNvCxnSpPr>
            <p:nvPr/>
          </p:nvCxnSpPr>
          <p:spPr>
            <a:xfrm>
              <a:off x="5921912" y="698811"/>
              <a:ext cx="0" cy="1013707"/>
            </a:xfrm>
            <a:prstGeom prst="line">
              <a:avLst/>
            </a:prstGeom>
            <a:ln w="12700">
              <a:solidFill>
                <a:schemeClr val="accent1">
                  <a:lumMod val="10000"/>
                </a:schemeClr>
              </a:solidFill>
              <a:prstDash val="lg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flipV="1">
              <a:off x="5712036" y="607004"/>
              <a:ext cx="0" cy="183615"/>
            </a:xfrm>
            <a:prstGeom prst="straightConnector1">
              <a:avLst/>
            </a:prstGeom>
            <a:ln w="12700">
              <a:solidFill>
                <a:srgbClr val="1B45F9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 flipV="1">
              <a:off x="6127056" y="607004"/>
              <a:ext cx="0" cy="183615"/>
            </a:xfrm>
            <a:prstGeom prst="straightConnector1">
              <a:avLst/>
            </a:prstGeom>
            <a:ln w="12700">
              <a:solidFill>
                <a:srgbClr val="1B45F9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545035" y="1151418"/>
            <a:ext cx="4173396" cy="3293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80808"/>
                </a:solidFill>
              </a:rPr>
              <a:t>Main design features</a:t>
            </a:r>
            <a:r>
              <a:rPr lang="en-US" sz="1600" dirty="0">
                <a:solidFill>
                  <a:srgbClr val="080808"/>
                </a:solidFill>
              </a:rPr>
              <a:t>:</a:t>
            </a:r>
          </a:p>
          <a:p>
            <a:endParaRPr lang="en-US" sz="1600" dirty="0">
              <a:solidFill>
                <a:srgbClr val="080808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80808"/>
                </a:solidFill>
              </a:rPr>
              <a:t>Concentric tube-in-tube CFHEX with stacked copper mesh as fins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80808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80808"/>
                </a:solidFill>
              </a:rPr>
              <a:t>Large “wetted” area + compactness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80808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80808"/>
                </a:solidFill>
              </a:rPr>
              <a:t>High radial &amp; low axial thermal conductivity (due to wire-wire interfaces)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80808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80808"/>
                </a:solidFill>
              </a:rPr>
              <a:t>Scalable, demonstrates an ease of manufacturing, and adaptable to many applications</a:t>
            </a:r>
          </a:p>
        </p:txBody>
      </p:sp>
      <p:sp>
        <p:nvSpPr>
          <p:cNvPr id="3" name="Right Arrow 2"/>
          <p:cNvSpPr/>
          <p:nvPr/>
        </p:nvSpPr>
        <p:spPr>
          <a:xfrm>
            <a:off x="6901911" y="1718137"/>
            <a:ext cx="251152" cy="229195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747906" y="4550219"/>
            <a:ext cx="3767652" cy="92333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Great candidate for a high-effectiveness compact heat exchanger!</a:t>
            </a:r>
            <a:endParaRPr lang="en-GB" dirty="0">
              <a:solidFill>
                <a:srgbClr val="00B050"/>
              </a:solidFill>
            </a:endParaRPr>
          </a:p>
        </p:txBody>
      </p:sp>
      <p:pic>
        <p:nvPicPr>
          <p:cNvPr id="51" name="Picture 3" descr="image0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89" b="11307"/>
          <a:stretch/>
        </p:blipFill>
        <p:spPr bwMode="auto">
          <a:xfrm>
            <a:off x="4945120" y="2888537"/>
            <a:ext cx="2563808" cy="2992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Content Placeholder 43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2" b="3897"/>
          <a:stretch/>
        </p:blipFill>
        <p:spPr>
          <a:xfrm>
            <a:off x="5591333" y="1370649"/>
            <a:ext cx="982689" cy="1027771"/>
          </a:xfr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1CF65E3-CD28-42E8-B791-894D1A351A29}"/>
              </a:ext>
            </a:extLst>
          </p:cNvPr>
          <p:cNvGrpSpPr/>
          <p:nvPr/>
        </p:nvGrpSpPr>
        <p:grpSpPr>
          <a:xfrm>
            <a:off x="5239588" y="921531"/>
            <a:ext cx="1760739" cy="1918336"/>
            <a:chOff x="3970644" y="443245"/>
            <a:chExt cx="1320554" cy="1438752"/>
          </a:xfrm>
        </p:grpSpPr>
        <p:cxnSp>
          <p:nvCxnSpPr>
            <p:cNvPr id="61" name="Straight Arrow Connector 60"/>
            <p:cNvCxnSpPr/>
            <p:nvPr/>
          </p:nvCxnSpPr>
          <p:spPr>
            <a:xfrm flipV="1">
              <a:off x="4370955" y="1533006"/>
              <a:ext cx="0" cy="141242"/>
            </a:xfrm>
            <a:prstGeom prst="straightConnector1">
              <a:avLst/>
            </a:prstGeom>
            <a:ln w="12700">
              <a:solidFill>
                <a:srgbClr val="1B45F9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4595242" y="1541236"/>
              <a:ext cx="0" cy="187018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4310777" y="443245"/>
              <a:ext cx="59535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</a:rPr>
                <a:t>Hot flow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3970644" y="1674248"/>
              <a:ext cx="660277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1B45F9"/>
                  </a:solidFill>
                </a:rPr>
                <a:t>Cold flow</a:t>
              </a:r>
              <a:endParaRPr lang="en-GB" sz="1200" b="1" dirty="0">
                <a:solidFill>
                  <a:srgbClr val="1B45F9"/>
                </a:solidFill>
              </a:endParaRPr>
            </a:p>
          </p:txBody>
        </p:sp>
        <p:cxnSp>
          <p:nvCxnSpPr>
            <p:cNvPr id="88" name="Straight Arrow Connector 87"/>
            <p:cNvCxnSpPr/>
            <p:nvPr/>
          </p:nvCxnSpPr>
          <p:spPr>
            <a:xfrm flipV="1">
              <a:off x="4803003" y="1533006"/>
              <a:ext cx="0" cy="141242"/>
            </a:xfrm>
            <a:prstGeom prst="straightConnector1">
              <a:avLst/>
            </a:prstGeom>
            <a:ln w="12700">
              <a:solidFill>
                <a:srgbClr val="1B45F9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V="1">
              <a:off x="4370955" y="627837"/>
              <a:ext cx="0" cy="141242"/>
            </a:xfrm>
            <a:prstGeom prst="straightConnector1">
              <a:avLst/>
            </a:prstGeom>
            <a:ln w="12700">
              <a:solidFill>
                <a:srgbClr val="1B45F9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 flipV="1">
              <a:off x="4803003" y="627837"/>
              <a:ext cx="0" cy="141242"/>
            </a:xfrm>
            <a:prstGeom prst="straightConnector1">
              <a:avLst/>
            </a:prstGeom>
            <a:ln w="12700">
              <a:solidFill>
                <a:srgbClr val="1B45F9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4630921" y="1674248"/>
              <a:ext cx="660277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1B45F9"/>
                  </a:solidFill>
                </a:rPr>
                <a:t>Cold flow</a:t>
              </a:r>
              <a:endParaRPr lang="en-GB" sz="1200" b="1" dirty="0">
                <a:solidFill>
                  <a:srgbClr val="1B45F9"/>
                </a:solidFill>
              </a:endParaRPr>
            </a:p>
          </p:txBody>
        </p:sp>
      </p:grpSp>
      <p:cxnSp>
        <p:nvCxnSpPr>
          <p:cNvPr id="95" name="Straight Arrow Connector 94"/>
          <p:cNvCxnSpPr>
            <a:cxnSpLocks/>
          </p:cNvCxnSpPr>
          <p:nvPr/>
        </p:nvCxnSpPr>
        <p:spPr>
          <a:xfrm flipV="1">
            <a:off x="7581823" y="2072718"/>
            <a:ext cx="1825983" cy="195313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 rot="16200000">
            <a:off x="5567736" y="4651073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0.1 m</a:t>
            </a:r>
            <a:endParaRPr lang="en-GB" sz="14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6020701" y="4378428"/>
            <a:ext cx="214721" cy="532323"/>
            <a:chOff x="1181036" y="4626797"/>
            <a:chExt cx="138646" cy="567001"/>
          </a:xfrm>
        </p:grpSpPr>
        <p:cxnSp>
          <p:nvCxnSpPr>
            <p:cNvPr id="98" name="Straight Connector 97"/>
            <p:cNvCxnSpPr/>
            <p:nvPr/>
          </p:nvCxnSpPr>
          <p:spPr>
            <a:xfrm>
              <a:off x="1261043" y="4626797"/>
              <a:ext cx="0" cy="56699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flipV="1">
              <a:off x="1183356" y="4627235"/>
              <a:ext cx="136326" cy="186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V="1">
              <a:off x="1181036" y="5191931"/>
              <a:ext cx="136326" cy="186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665089C-5C8D-40F3-BA12-0119023C3C12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255" name="Straight Arrow Connector 254">
            <a:extLst>
              <a:ext uri="{FF2B5EF4-FFF2-40B4-BE49-F238E27FC236}">
                <a16:creationId xmlns:a16="http://schemas.microsoft.com/office/drawing/2014/main" id="{27DBFEB8-AA29-471B-9A34-F3EF435BFAFC}"/>
              </a:ext>
            </a:extLst>
          </p:cNvPr>
          <p:cNvCxnSpPr>
            <a:cxnSpLocks/>
            <a:endCxn id="283" idx="0"/>
          </p:cNvCxnSpPr>
          <p:nvPr/>
        </p:nvCxnSpPr>
        <p:spPr>
          <a:xfrm flipV="1">
            <a:off x="7597766" y="3010039"/>
            <a:ext cx="1782207" cy="1171163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Arrow Connector 255">
            <a:extLst>
              <a:ext uri="{FF2B5EF4-FFF2-40B4-BE49-F238E27FC236}">
                <a16:creationId xmlns:a16="http://schemas.microsoft.com/office/drawing/2014/main" id="{9A32FB43-341E-4AF3-8AC6-9C8481869207}"/>
              </a:ext>
            </a:extLst>
          </p:cNvPr>
          <p:cNvCxnSpPr>
            <a:cxnSpLocks/>
            <a:endCxn id="285" idx="0"/>
          </p:cNvCxnSpPr>
          <p:nvPr/>
        </p:nvCxnSpPr>
        <p:spPr>
          <a:xfrm>
            <a:off x="7590382" y="4262911"/>
            <a:ext cx="1817733" cy="185203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1" name="Title 1">
            <a:extLst>
              <a:ext uri="{FF2B5EF4-FFF2-40B4-BE49-F238E27FC236}">
                <a16:creationId xmlns:a16="http://schemas.microsoft.com/office/drawing/2014/main" id="{11781667-4044-4A70-BA56-34080D4AC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316" y="340145"/>
            <a:ext cx="11587853" cy="654916"/>
          </a:xfrm>
        </p:spPr>
        <p:txBody>
          <a:bodyPr>
            <a:noAutofit/>
          </a:bodyPr>
          <a:lstStyle/>
          <a:p>
            <a:r>
              <a:rPr lang="pt-PT" sz="3200" dirty="0">
                <a:solidFill>
                  <a:srgbClr val="002060"/>
                </a:solidFill>
              </a:rPr>
              <a:t>Critical components: compact CFHEXs </a:t>
            </a:r>
            <a:endParaRPr lang="en-GB" sz="3200" dirty="0">
              <a:solidFill>
                <a:srgbClr val="002060"/>
              </a:solidFill>
            </a:endParaRPr>
          </a:p>
        </p:txBody>
      </p:sp>
      <p:grpSp>
        <p:nvGrpSpPr>
          <p:cNvPr id="252" name="Group 251">
            <a:extLst>
              <a:ext uri="{FF2B5EF4-FFF2-40B4-BE49-F238E27FC236}">
                <a16:creationId xmlns:a16="http://schemas.microsoft.com/office/drawing/2014/main" id="{CBC33619-FF54-40B2-96C2-6946D7546D24}"/>
              </a:ext>
            </a:extLst>
          </p:cNvPr>
          <p:cNvGrpSpPr/>
          <p:nvPr/>
        </p:nvGrpSpPr>
        <p:grpSpPr>
          <a:xfrm>
            <a:off x="8489570" y="911848"/>
            <a:ext cx="4179959" cy="4854817"/>
            <a:chOff x="5427255" y="833344"/>
            <a:chExt cx="3293201" cy="4572002"/>
          </a:xfrm>
        </p:grpSpPr>
        <p:sp>
          <p:nvSpPr>
            <p:cNvPr id="253" name="Rectangle 252">
              <a:extLst>
                <a:ext uri="{FF2B5EF4-FFF2-40B4-BE49-F238E27FC236}">
                  <a16:creationId xmlns:a16="http://schemas.microsoft.com/office/drawing/2014/main" id="{5FBC20D8-CC70-4536-821B-061B81255B7A}"/>
                </a:ext>
              </a:extLst>
            </p:cNvPr>
            <p:cNvSpPr/>
            <p:nvPr/>
          </p:nvSpPr>
          <p:spPr>
            <a:xfrm>
              <a:off x="6040346" y="1407769"/>
              <a:ext cx="1875656" cy="2110249"/>
            </a:xfrm>
            <a:prstGeom prst="rect">
              <a:avLst/>
            </a:prstGeom>
            <a:noFill/>
            <a:ln w="28575" cap="flat" cmpd="sng" algn="ctr">
              <a:solidFill>
                <a:srgbClr val="ED7D31">
                  <a:lumMod val="75000"/>
                </a:srgbClr>
              </a:solidFill>
              <a:prstDash val="dash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GB" sz="2133" kern="0">
                <a:solidFill>
                  <a:prstClr val="white"/>
                </a:solidFill>
              </a:endParaRP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9254767D-8950-4690-B6E0-6C1161599879}"/>
                </a:ext>
              </a:extLst>
            </p:cNvPr>
            <p:cNvSpPr txBox="1"/>
            <p:nvPr/>
          </p:nvSpPr>
          <p:spPr>
            <a:xfrm>
              <a:off x="6918943" y="3536667"/>
              <a:ext cx="1157241" cy="434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219170">
                <a:defRPr/>
              </a:pPr>
              <a:r>
                <a:rPr lang="en-US" sz="1200" b="1" kern="0" dirty="0">
                  <a:solidFill>
                    <a:srgbClr val="7030A0"/>
                  </a:solidFill>
                </a:rPr>
                <a:t>Cryocooler envelope</a:t>
              </a:r>
              <a:endParaRPr lang="en-GB" sz="1200" b="1" kern="0" dirty="0">
                <a:solidFill>
                  <a:srgbClr val="7030A0"/>
                </a:solidFill>
              </a:endParaRPr>
            </a:p>
          </p:txBody>
        </p:sp>
        <p:cxnSp>
          <p:nvCxnSpPr>
            <p:cNvPr id="260" name="Straight Connector 259">
              <a:extLst>
                <a:ext uri="{FF2B5EF4-FFF2-40B4-BE49-F238E27FC236}">
                  <a16:creationId xmlns:a16="http://schemas.microsoft.com/office/drawing/2014/main" id="{A53B3B6F-47CF-47FF-B1EB-2328502F20F0}"/>
                </a:ext>
              </a:extLst>
            </p:cNvPr>
            <p:cNvCxnSpPr/>
            <p:nvPr/>
          </p:nvCxnSpPr>
          <p:spPr>
            <a:xfrm flipV="1">
              <a:off x="6592738" y="4647009"/>
              <a:ext cx="0" cy="233113"/>
            </a:xfrm>
            <a:prstGeom prst="line">
              <a:avLst/>
            </a:prstGeom>
            <a:noFill/>
            <a:ln w="28575" cap="flat" cmpd="sng" algn="ctr">
              <a:solidFill>
                <a:srgbClr val="0055A0"/>
              </a:solidFill>
              <a:prstDash val="solid"/>
            </a:ln>
            <a:effectLst/>
          </p:spPr>
        </p:cxnSp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438651E6-47FF-4F5A-9D60-6578602F5291}"/>
                </a:ext>
              </a:extLst>
            </p:cNvPr>
            <p:cNvGrpSpPr/>
            <p:nvPr/>
          </p:nvGrpSpPr>
          <p:grpSpPr>
            <a:xfrm>
              <a:off x="7302360" y="1490582"/>
              <a:ext cx="561255" cy="1976069"/>
              <a:chOff x="4706679" y="1148133"/>
              <a:chExt cx="950998" cy="3079047"/>
            </a:xfrm>
            <a:effectLst/>
          </p:grpSpPr>
          <p:sp>
            <p:nvSpPr>
              <p:cNvPr id="419" name="Rectangle 418">
                <a:extLst>
                  <a:ext uri="{FF2B5EF4-FFF2-40B4-BE49-F238E27FC236}">
                    <a16:creationId xmlns:a16="http://schemas.microsoft.com/office/drawing/2014/main" id="{273132E9-5400-44F8-AE4B-16FA649BF84D}"/>
                  </a:ext>
                </a:extLst>
              </p:cNvPr>
              <p:cNvSpPr/>
              <p:nvPr/>
            </p:nvSpPr>
            <p:spPr>
              <a:xfrm>
                <a:off x="4706679" y="1148133"/>
                <a:ext cx="949842" cy="1358197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tint val="73000"/>
                      <a:satMod val="150000"/>
                    </a:srgbClr>
                  </a:gs>
                  <a:gs pos="25000">
                    <a:srgbClr val="DDDDDD">
                      <a:tint val="96000"/>
                      <a:shade val="80000"/>
                      <a:satMod val="105000"/>
                    </a:srgbClr>
                  </a:gs>
                  <a:gs pos="38000">
                    <a:srgbClr val="DDDDDD">
                      <a:tint val="96000"/>
                      <a:shade val="59000"/>
                      <a:satMod val="120000"/>
                    </a:srgbClr>
                  </a:gs>
                  <a:gs pos="55000">
                    <a:srgbClr val="DDDDDD">
                      <a:shade val="57000"/>
                      <a:satMod val="120000"/>
                    </a:srgbClr>
                  </a:gs>
                  <a:gs pos="80000">
                    <a:srgbClr val="DDDDDD">
                      <a:shade val="56000"/>
                      <a:satMod val="145000"/>
                    </a:srgbClr>
                  </a:gs>
                  <a:gs pos="88000">
                    <a:srgbClr val="DDDDDD">
                      <a:shade val="63000"/>
                      <a:satMod val="160000"/>
                    </a:srgbClr>
                  </a:gs>
                  <a:gs pos="100000">
                    <a:srgbClr val="DDDDDD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2133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420" name="Rectangle 419">
                <a:extLst>
                  <a:ext uri="{FF2B5EF4-FFF2-40B4-BE49-F238E27FC236}">
                    <a16:creationId xmlns:a16="http://schemas.microsoft.com/office/drawing/2014/main" id="{B0C43E49-E13B-4545-93C3-B14527EC58F7}"/>
                  </a:ext>
                </a:extLst>
              </p:cNvPr>
              <p:cNvSpPr/>
              <p:nvPr/>
            </p:nvSpPr>
            <p:spPr>
              <a:xfrm>
                <a:off x="4714185" y="2609924"/>
                <a:ext cx="598968" cy="1617256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tint val="73000"/>
                      <a:satMod val="150000"/>
                    </a:srgbClr>
                  </a:gs>
                  <a:gs pos="25000">
                    <a:srgbClr val="DDDDDD">
                      <a:tint val="96000"/>
                      <a:shade val="80000"/>
                      <a:satMod val="105000"/>
                    </a:srgbClr>
                  </a:gs>
                  <a:gs pos="38000">
                    <a:srgbClr val="DDDDDD">
                      <a:tint val="96000"/>
                      <a:shade val="59000"/>
                      <a:satMod val="120000"/>
                    </a:srgbClr>
                  </a:gs>
                  <a:gs pos="55000">
                    <a:srgbClr val="DDDDDD">
                      <a:shade val="57000"/>
                      <a:satMod val="120000"/>
                    </a:srgbClr>
                  </a:gs>
                  <a:gs pos="80000">
                    <a:srgbClr val="DDDDDD">
                      <a:shade val="56000"/>
                      <a:satMod val="145000"/>
                    </a:srgbClr>
                  </a:gs>
                  <a:gs pos="88000">
                    <a:srgbClr val="DDDDDD">
                      <a:shade val="63000"/>
                      <a:satMod val="160000"/>
                    </a:srgbClr>
                  </a:gs>
                  <a:gs pos="100000">
                    <a:srgbClr val="DDDDDD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2133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421" name="Rectangle 420">
                <a:extLst>
                  <a:ext uri="{FF2B5EF4-FFF2-40B4-BE49-F238E27FC236}">
                    <a16:creationId xmlns:a16="http://schemas.microsoft.com/office/drawing/2014/main" id="{4F33D634-24A7-4128-B646-03907A01B822}"/>
                  </a:ext>
                </a:extLst>
              </p:cNvPr>
              <p:cNvSpPr/>
              <p:nvPr/>
            </p:nvSpPr>
            <p:spPr>
              <a:xfrm>
                <a:off x="4707835" y="2378519"/>
                <a:ext cx="949842" cy="315432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2133" kern="0">
                  <a:noFill/>
                </a:endParaRPr>
              </a:p>
            </p:txBody>
          </p:sp>
          <p:sp>
            <p:nvSpPr>
              <p:cNvPr id="422" name="Rectangle 421">
                <a:extLst>
                  <a:ext uri="{FF2B5EF4-FFF2-40B4-BE49-F238E27FC236}">
                    <a16:creationId xmlns:a16="http://schemas.microsoft.com/office/drawing/2014/main" id="{72E524D4-1107-4C95-8120-237D49918767}"/>
                  </a:ext>
                </a:extLst>
              </p:cNvPr>
              <p:cNvSpPr/>
              <p:nvPr/>
            </p:nvSpPr>
            <p:spPr>
              <a:xfrm>
                <a:off x="4718457" y="3667002"/>
                <a:ext cx="598968" cy="553514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2133" kern="0">
                  <a:noFill/>
                </a:endParaRPr>
              </a:p>
            </p:txBody>
          </p: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2810E2B7-B27A-49AA-A1F1-85384DC90319}"/>
                </a:ext>
              </a:extLst>
            </p:cNvPr>
            <p:cNvGrpSpPr/>
            <p:nvPr/>
          </p:nvGrpSpPr>
          <p:grpSpPr>
            <a:xfrm>
              <a:off x="6576146" y="2315759"/>
              <a:ext cx="677300" cy="130420"/>
              <a:chOff x="3742646" y="3153440"/>
              <a:chExt cx="1147627" cy="203217"/>
            </a:xfrm>
            <a:effectLst/>
          </p:grpSpPr>
          <p:cxnSp>
            <p:nvCxnSpPr>
              <p:cNvPr id="413" name="Straight Connector 412">
                <a:extLst>
                  <a:ext uri="{FF2B5EF4-FFF2-40B4-BE49-F238E27FC236}">
                    <a16:creationId xmlns:a16="http://schemas.microsoft.com/office/drawing/2014/main" id="{E10ED4C3-F550-4CD8-81FC-37168AF4C0D0}"/>
                  </a:ext>
                </a:extLst>
              </p:cNvPr>
              <p:cNvCxnSpPr/>
              <p:nvPr/>
            </p:nvCxnSpPr>
            <p:spPr>
              <a:xfrm>
                <a:off x="3762806" y="3153440"/>
                <a:ext cx="1118844" cy="1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414" name="Straight Connector 413">
                <a:extLst>
                  <a:ext uri="{FF2B5EF4-FFF2-40B4-BE49-F238E27FC236}">
                    <a16:creationId xmlns:a16="http://schemas.microsoft.com/office/drawing/2014/main" id="{8DBF1CB1-A21C-4692-9633-12895FB8D3A2}"/>
                  </a:ext>
                </a:extLst>
              </p:cNvPr>
              <p:cNvCxnSpPr/>
              <p:nvPr/>
            </p:nvCxnSpPr>
            <p:spPr>
              <a:xfrm>
                <a:off x="3742646" y="3356657"/>
                <a:ext cx="1139004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415" name="Straight Connector 414">
                <a:extLst>
                  <a:ext uri="{FF2B5EF4-FFF2-40B4-BE49-F238E27FC236}">
                    <a16:creationId xmlns:a16="http://schemas.microsoft.com/office/drawing/2014/main" id="{4108DF53-D000-493B-944A-5B5608AEDBCF}"/>
                  </a:ext>
                </a:extLst>
              </p:cNvPr>
              <p:cNvCxnSpPr/>
              <p:nvPr/>
            </p:nvCxnSpPr>
            <p:spPr>
              <a:xfrm flipV="1">
                <a:off x="4769644" y="3161249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416" name="Straight Connector 415">
                <a:extLst>
                  <a:ext uri="{FF2B5EF4-FFF2-40B4-BE49-F238E27FC236}">
                    <a16:creationId xmlns:a16="http://schemas.microsoft.com/office/drawing/2014/main" id="{68B80253-8D75-4593-8FEC-E2525DD12283}"/>
                  </a:ext>
                </a:extLst>
              </p:cNvPr>
              <p:cNvCxnSpPr/>
              <p:nvPr/>
            </p:nvCxnSpPr>
            <p:spPr>
              <a:xfrm flipV="1">
                <a:off x="4778267" y="3257717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417" name="Straight Connector 416">
                <a:extLst>
                  <a:ext uri="{FF2B5EF4-FFF2-40B4-BE49-F238E27FC236}">
                    <a16:creationId xmlns:a16="http://schemas.microsoft.com/office/drawing/2014/main" id="{ECC9CE7A-542E-4144-99E7-D2A1CE09337F}"/>
                  </a:ext>
                </a:extLst>
              </p:cNvPr>
              <p:cNvCxnSpPr/>
              <p:nvPr/>
            </p:nvCxnSpPr>
            <p:spPr>
              <a:xfrm flipH="1" flipV="1">
                <a:off x="4772025" y="3304012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418" name="Straight Connector 417">
                <a:extLst>
                  <a:ext uri="{FF2B5EF4-FFF2-40B4-BE49-F238E27FC236}">
                    <a16:creationId xmlns:a16="http://schemas.microsoft.com/office/drawing/2014/main" id="{9E5A6159-1853-4112-B65F-BC455D2A5DC8}"/>
                  </a:ext>
                </a:extLst>
              </p:cNvPr>
              <p:cNvCxnSpPr/>
              <p:nvPr/>
            </p:nvCxnSpPr>
            <p:spPr>
              <a:xfrm flipH="1" flipV="1">
                <a:off x="4769644" y="3207544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sp>
          <p:nvSpPr>
            <p:cNvPr id="263" name="Rectangle 262">
              <a:extLst>
                <a:ext uri="{FF2B5EF4-FFF2-40B4-BE49-F238E27FC236}">
                  <a16:creationId xmlns:a16="http://schemas.microsoft.com/office/drawing/2014/main" id="{6EB27551-A6DC-45AF-BAAA-3C73A0B9E2E7}"/>
                </a:ext>
              </a:extLst>
            </p:cNvPr>
            <p:cNvSpPr/>
            <p:nvPr/>
          </p:nvSpPr>
          <p:spPr>
            <a:xfrm>
              <a:off x="6200475" y="4880123"/>
              <a:ext cx="666525" cy="162632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GB" sz="2133" kern="0">
                <a:noFill/>
              </a:endParaRPr>
            </a:p>
          </p:txBody>
        </p:sp>
        <p:sp>
          <p:nvSpPr>
            <p:cNvPr id="264" name="Rectangle 263">
              <a:extLst>
                <a:ext uri="{FF2B5EF4-FFF2-40B4-BE49-F238E27FC236}">
                  <a16:creationId xmlns:a16="http://schemas.microsoft.com/office/drawing/2014/main" id="{5B376D9E-B2F2-493E-8D81-FC55EA0695BA}"/>
                </a:ext>
              </a:extLst>
            </p:cNvPr>
            <p:cNvSpPr/>
            <p:nvPr/>
          </p:nvSpPr>
          <p:spPr>
            <a:xfrm>
              <a:off x="6348493" y="1490582"/>
              <a:ext cx="353521" cy="785561"/>
            </a:xfrm>
            <a:prstGeom prst="rect">
              <a:avLst/>
            </a:prstGeom>
            <a:gradFill rotWithShape="1">
              <a:gsLst>
                <a:gs pos="0">
                  <a:srgbClr val="DDDDDD">
                    <a:tint val="73000"/>
                    <a:satMod val="150000"/>
                  </a:srgbClr>
                </a:gs>
                <a:gs pos="25000">
                  <a:srgbClr val="DDDDDD">
                    <a:tint val="96000"/>
                    <a:shade val="80000"/>
                    <a:satMod val="105000"/>
                  </a:srgbClr>
                </a:gs>
                <a:gs pos="38000">
                  <a:srgbClr val="DDDDDD">
                    <a:tint val="96000"/>
                    <a:shade val="59000"/>
                    <a:satMod val="120000"/>
                  </a:srgbClr>
                </a:gs>
                <a:gs pos="55000">
                  <a:srgbClr val="DDDDDD">
                    <a:shade val="57000"/>
                    <a:satMod val="120000"/>
                  </a:srgbClr>
                </a:gs>
                <a:gs pos="80000">
                  <a:srgbClr val="DDDDDD">
                    <a:shade val="56000"/>
                    <a:satMod val="145000"/>
                  </a:srgbClr>
                </a:gs>
                <a:gs pos="88000">
                  <a:srgbClr val="DDDDDD">
                    <a:shade val="63000"/>
                    <a:satMod val="160000"/>
                  </a:srgbClr>
                </a:gs>
                <a:gs pos="100000">
                  <a:srgbClr val="DDDDDD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GB" sz="2133" kern="0">
                <a:solidFill>
                  <a:prstClr val="white"/>
                </a:solidFill>
              </a:endParaRPr>
            </a:p>
          </p:txBody>
        </p:sp>
        <p:sp>
          <p:nvSpPr>
            <p:cNvPr id="265" name="Rectangle 264">
              <a:extLst>
                <a:ext uri="{FF2B5EF4-FFF2-40B4-BE49-F238E27FC236}">
                  <a16:creationId xmlns:a16="http://schemas.microsoft.com/office/drawing/2014/main" id="{88697B22-1E8E-4ED1-B3B7-6D00AD1B4DC0}"/>
                </a:ext>
              </a:extLst>
            </p:cNvPr>
            <p:cNvSpPr/>
            <p:nvPr/>
          </p:nvSpPr>
          <p:spPr>
            <a:xfrm>
              <a:off x="6348493" y="2491190"/>
              <a:ext cx="353521" cy="788381"/>
            </a:xfrm>
            <a:prstGeom prst="rect">
              <a:avLst/>
            </a:prstGeom>
            <a:gradFill rotWithShape="1">
              <a:gsLst>
                <a:gs pos="0">
                  <a:srgbClr val="DDDDDD">
                    <a:tint val="73000"/>
                    <a:satMod val="150000"/>
                  </a:srgbClr>
                </a:gs>
                <a:gs pos="25000">
                  <a:srgbClr val="DDDDDD">
                    <a:tint val="96000"/>
                    <a:shade val="80000"/>
                    <a:satMod val="105000"/>
                  </a:srgbClr>
                </a:gs>
                <a:gs pos="38000">
                  <a:srgbClr val="DDDDDD">
                    <a:tint val="96000"/>
                    <a:shade val="59000"/>
                    <a:satMod val="120000"/>
                  </a:srgbClr>
                </a:gs>
                <a:gs pos="55000">
                  <a:srgbClr val="DDDDDD">
                    <a:shade val="57000"/>
                    <a:satMod val="120000"/>
                  </a:srgbClr>
                </a:gs>
                <a:gs pos="80000">
                  <a:srgbClr val="DDDDDD">
                    <a:shade val="56000"/>
                    <a:satMod val="145000"/>
                  </a:srgbClr>
                </a:gs>
                <a:gs pos="88000">
                  <a:srgbClr val="DDDDDD">
                    <a:shade val="63000"/>
                    <a:satMod val="160000"/>
                  </a:srgbClr>
                </a:gs>
                <a:gs pos="100000">
                  <a:srgbClr val="DDDDDD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GB" sz="2133" kern="0">
                <a:solidFill>
                  <a:prstClr val="white"/>
                </a:solidFill>
              </a:endParaRPr>
            </a:p>
          </p:txBody>
        </p:sp>
        <p:sp>
          <p:nvSpPr>
            <p:cNvPr id="266" name="Rectangle 265">
              <a:extLst>
                <a:ext uri="{FF2B5EF4-FFF2-40B4-BE49-F238E27FC236}">
                  <a16:creationId xmlns:a16="http://schemas.microsoft.com/office/drawing/2014/main" id="{43D1C58C-5039-4E09-96AC-16142ABC8BD1}"/>
                </a:ext>
              </a:extLst>
            </p:cNvPr>
            <p:cNvSpPr/>
            <p:nvPr/>
          </p:nvSpPr>
          <p:spPr>
            <a:xfrm>
              <a:off x="6356977" y="3969314"/>
              <a:ext cx="353521" cy="472735"/>
            </a:xfrm>
            <a:prstGeom prst="rect">
              <a:avLst/>
            </a:prstGeom>
            <a:gradFill rotWithShape="1">
              <a:gsLst>
                <a:gs pos="0">
                  <a:srgbClr val="DDDDDD">
                    <a:tint val="73000"/>
                    <a:satMod val="150000"/>
                  </a:srgbClr>
                </a:gs>
                <a:gs pos="25000">
                  <a:srgbClr val="DDDDDD">
                    <a:tint val="96000"/>
                    <a:shade val="80000"/>
                    <a:satMod val="105000"/>
                  </a:srgbClr>
                </a:gs>
                <a:gs pos="38000">
                  <a:srgbClr val="DDDDDD">
                    <a:tint val="96000"/>
                    <a:shade val="59000"/>
                    <a:satMod val="120000"/>
                  </a:srgbClr>
                </a:gs>
                <a:gs pos="55000">
                  <a:srgbClr val="DDDDDD">
                    <a:shade val="57000"/>
                    <a:satMod val="120000"/>
                  </a:srgbClr>
                </a:gs>
                <a:gs pos="80000">
                  <a:srgbClr val="DDDDDD">
                    <a:shade val="56000"/>
                    <a:satMod val="145000"/>
                  </a:srgbClr>
                </a:gs>
                <a:gs pos="88000">
                  <a:srgbClr val="DDDDDD">
                    <a:shade val="63000"/>
                    <a:satMod val="160000"/>
                  </a:srgbClr>
                </a:gs>
                <a:gs pos="100000">
                  <a:srgbClr val="DDDDDD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GB" sz="2133" kern="0">
                <a:solidFill>
                  <a:prstClr val="white"/>
                </a:solidFill>
              </a:endParaRPr>
            </a:p>
          </p:txBody>
        </p:sp>
        <p:cxnSp>
          <p:nvCxnSpPr>
            <p:cNvPr id="267" name="Straight Connector 266">
              <a:extLst>
                <a:ext uri="{FF2B5EF4-FFF2-40B4-BE49-F238E27FC236}">
                  <a16:creationId xmlns:a16="http://schemas.microsoft.com/office/drawing/2014/main" id="{A93865AE-D2B1-4844-9F05-9A7F0EAD5F4D}"/>
                </a:ext>
              </a:extLst>
            </p:cNvPr>
            <p:cNvCxnSpPr/>
            <p:nvPr/>
          </p:nvCxnSpPr>
          <p:spPr>
            <a:xfrm flipH="1" flipV="1">
              <a:off x="6585724" y="2217172"/>
              <a:ext cx="1" cy="103599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id="{344C7268-EE39-46A3-966A-F608F10FA33A}"/>
                </a:ext>
              </a:extLst>
            </p:cNvPr>
            <p:cNvGrpSpPr/>
            <p:nvPr/>
          </p:nvGrpSpPr>
          <p:grpSpPr>
            <a:xfrm>
              <a:off x="6540113" y="1131027"/>
              <a:ext cx="74876" cy="1091141"/>
              <a:chOff x="3780753" y="724105"/>
              <a:chExt cx="126871" cy="1313642"/>
            </a:xfrm>
            <a:effectLst/>
          </p:grpSpPr>
          <p:grpSp>
            <p:nvGrpSpPr>
              <p:cNvPr id="394" name="Group 393">
                <a:extLst>
                  <a:ext uri="{FF2B5EF4-FFF2-40B4-BE49-F238E27FC236}">
                    <a16:creationId xmlns:a16="http://schemas.microsoft.com/office/drawing/2014/main" id="{16C060ED-2056-4A22-87DD-ADABF8276621}"/>
                  </a:ext>
                </a:extLst>
              </p:cNvPr>
              <p:cNvGrpSpPr/>
              <p:nvPr/>
            </p:nvGrpSpPr>
            <p:grpSpPr>
              <a:xfrm>
                <a:off x="3780753" y="1295807"/>
                <a:ext cx="126871" cy="741940"/>
                <a:chOff x="2193033" y="2822552"/>
                <a:chExt cx="126871" cy="755844"/>
              </a:xfrm>
            </p:grpSpPr>
            <p:cxnSp>
              <p:nvCxnSpPr>
                <p:cNvPr id="397" name="Straight Connector 396">
                  <a:extLst>
                    <a:ext uri="{FF2B5EF4-FFF2-40B4-BE49-F238E27FC236}">
                      <a16:creationId xmlns:a16="http://schemas.microsoft.com/office/drawing/2014/main" id="{165A94F7-37B9-42BB-8812-AFA4C519D592}"/>
                    </a:ext>
                  </a:extLst>
                </p:cNvPr>
                <p:cNvCxnSpPr/>
                <p:nvPr/>
              </p:nvCxnSpPr>
              <p:spPr>
                <a:xfrm flipV="1">
                  <a:off x="2205517" y="3404508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398" name="Straight Connector 397">
                  <a:extLst>
                    <a:ext uri="{FF2B5EF4-FFF2-40B4-BE49-F238E27FC236}">
                      <a16:creationId xmlns:a16="http://schemas.microsoft.com/office/drawing/2014/main" id="{1A6CB8A4-F495-4C60-B247-AC345464CA2B}"/>
                    </a:ext>
                  </a:extLst>
                </p:cNvPr>
                <p:cNvCxnSpPr/>
                <p:nvPr/>
              </p:nvCxnSpPr>
              <p:spPr>
                <a:xfrm flipV="1">
                  <a:off x="2207790" y="3504151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399" name="Straight Connector 398">
                  <a:extLst>
                    <a:ext uri="{FF2B5EF4-FFF2-40B4-BE49-F238E27FC236}">
                      <a16:creationId xmlns:a16="http://schemas.microsoft.com/office/drawing/2014/main" id="{B9584167-BAF2-4E15-AB40-1274D9905756}"/>
                    </a:ext>
                  </a:extLst>
                </p:cNvPr>
                <p:cNvCxnSpPr/>
                <p:nvPr/>
              </p:nvCxnSpPr>
              <p:spPr>
                <a:xfrm flipH="1" flipV="1">
                  <a:off x="2207898" y="3550446"/>
                  <a:ext cx="64800" cy="2795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400" name="Straight Connector 399">
                  <a:extLst>
                    <a:ext uri="{FF2B5EF4-FFF2-40B4-BE49-F238E27FC236}">
                      <a16:creationId xmlns:a16="http://schemas.microsoft.com/office/drawing/2014/main" id="{71581E53-DADB-4540-8642-ADB609D2496E}"/>
                    </a:ext>
                  </a:extLst>
                </p:cNvPr>
                <p:cNvCxnSpPr/>
                <p:nvPr/>
              </p:nvCxnSpPr>
              <p:spPr>
                <a:xfrm flipH="1" flipV="1">
                  <a:off x="2205517" y="3450803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401" name="Straight Connector 400">
                  <a:extLst>
                    <a:ext uri="{FF2B5EF4-FFF2-40B4-BE49-F238E27FC236}">
                      <a16:creationId xmlns:a16="http://schemas.microsoft.com/office/drawing/2014/main" id="{3D2A83D8-175E-4A78-9BBD-8794C8FF4D9F}"/>
                    </a:ext>
                  </a:extLst>
                </p:cNvPr>
                <p:cNvCxnSpPr/>
                <p:nvPr/>
              </p:nvCxnSpPr>
              <p:spPr>
                <a:xfrm flipV="1">
                  <a:off x="2199275" y="3208059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402" name="Straight Connector 401">
                  <a:extLst>
                    <a:ext uri="{FF2B5EF4-FFF2-40B4-BE49-F238E27FC236}">
                      <a16:creationId xmlns:a16="http://schemas.microsoft.com/office/drawing/2014/main" id="{9C03FE53-8029-47DE-AC71-E7844DF85164}"/>
                    </a:ext>
                  </a:extLst>
                </p:cNvPr>
                <p:cNvCxnSpPr/>
                <p:nvPr/>
              </p:nvCxnSpPr>
              <p:spPr>
                <a:xfrm flipV="1">
                  <a:off x="2207898" y="3304527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403" name="Straight Connector 402">
                  <a:extLst>
                    <a:ext uri="{FF2B5EF4-FFF2-40B4-BE49-F238E27FC236}">
                      <a16:creationId xmlns:a16="http://schemas.microsoft.com/office/drawing/2014/main" id="{EB57E8C6-7B76-42E6-BE4B-2BF5E0059DC9}"/>
                    </a:ext>
                  </a:extLst>
                </p:cNvPr>
                <p:cNvCxnSpPr/>
                <p:nvPr/>
              </p:nvCxnSpPr>
              <p:spPr>
                <a:xfrm flipH="1" flipV="1">
                  <a:off x="2201656" y="3350822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404" name="Straight Connector 403">
                  <a:extLst>
                    <a:ext uri="{FF2B5EF4-FFF2-40B4-BE49-F238E27FC236}">
                      <a16:creationId xmlns:a16="http://schemas.microsoft.com/office/drawing/2014/main" id="{58D39667-13EE-4D55-A9C3-7A7B21CFDB1F}"/>
                    </a:ext>
                  </a:extLst>
                </p:cNvPr>
                <p:cNvCxnSpPr/>
                <p:nvPr/>
              </p:nvCxnSpPr>
              <p:spPr>
                <a:xfrm flipH="1" flipV="1">
                  <a:off x="2199275" y="3254354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405" name="Straight Connector 404">
                  <a:extLst>
                    <a:ext uri="{FF2B5EF4-FFF2-40B4-BE49-F238E27FC236}">
                      <a16:creationId xmlns:a16="http://schemas.microsoft.com/office/drawing/2014/main" id="{7EC39753-BEFF-4367-A048-6EF360C09B79}"/>
                    </a:ext>
                  </a:extLst>
                </p:cNvPr>
                <p:cNvCxnSpPr/>
                <p:nvPr/>
              </p:nvCxnSpPr>
              <p:spPr>
                <a:xfrm flipV="1">
                  <a:off x="2207898" y="3115469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406" name="Straight Connector 405">
                  <a:extLst>
                    <a:ext uri="{FF2B5EF4-FFF2-40B4-BE49-F238E27FC236}">
                      <a16:creationId xmlns:a16="http://schemas.microsoft.com/office/drawing/2014/main" id="{8B1ECAD6-B8EE-4EF2-A5A0-A90C6D55EDC5}"/>
                    </a:ext>
                  </a:extLst>
                </p:cNvPr>
                <p:cNvCxnSpPr/>
                <p:nvPr/>
              </p:nvCxnSpPr>
              <p:spPr>
                <a:xfrm flipH="1" flipV="1">
                  <a:off x="2201656" y="3161764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407" name="Straight Connector 406">
                  <a:extLst>
                    <a:ext uri="{FF2B5EF4-FFF2-40B4-BE49-F238E27FC236}">
                      <a16:creationId xmlns:a16="http://schemas.microsoft.com/office/drawing/2014/main" id="{04A4EC9D-A1A7-4154-841C-3CE46BB1BDEB}"/>
                    </a:ext>
                  </a:extLst>
                </p:cNvPr>
                <p:cNvCxnSpPr/>
                <p:nvPr/>
              </p:nvCxnSpPr>
              <p:spPr>
                <a:xfrm flipH="1" flipV="1">
                  <a:off x="2199275" y="3065296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408" name="Straight Connector 407">
                  <a:extLst>
                    <a:ext uri="{FF2B5EF4-FFF2-40B4-BE49-F238E27FC236}">
                      <a16:creationId xmlns:a16="http://schemas.microsoft.com/office/drawing/2014/main" id="{71EC8483-A664-4592-8E30-564454148098}"/>
                    </a:ext>
                  </a:extLst>
                </p:cNvPr>
                <p:cNvCxnSpPr/>
                <p:nvPr/>
              </p:nvCxnSpPr>
              <p:spPr>
                <a:xfrm flipV="1">
                  <a:off x="2193033" y="2822552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409" name="Straight Connector 408">
                  <a:extLst>
                    <a:ext uri="{FF2B5EF4-FFF2-40B4-BE49-F238E27FC236}">
                      <a16:creationId xmlns:a16="http://schemas.microsoft.com/office/drawing/2014/main" id="{5E2D728E-5A25-4232-897F-2ADF8A672434}"/>
                    </a:ext>
                  </a:extLst>
                </p:cNvPr>
                <p:cNvCxnSpPr/>
                <p:nvPr/>
              </p:nvCxnSpPr>
              <p:spPr>
                <a:xfrm flipV="1">
                  <a:off x="2201656" y="2919020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410" name="Straight Connector 409">
                  <a:extLst>
                    <a:ext uri="{FF2B5EF4-FFF2-40B4-BE49-F238E27FC236}">
                      <a16:creationId xmlns:a16="http://schemas.microsoft.com/office/drawing/2014/main" id="{4B0DF6A5-69CA-44F0-806A-08A0BCA5F042}"/>
                    </a:ext>
                  </a:extLst>
                </p:cNvPr>
                <p:cNvCxnSpPr/>
                <p:nvPr/>
              </p:nvCxnSpPr>
              <p:spPr>
                <a:xfrm flipH="1" flipV="1">
                  <a:off x="2195414" y="2965315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411" name="Straight Connector 410">
                  <a:extLst>
                    <a:ext uri="{FF2B5EF4-FFF2-40B4-BE49-F238E27FC236}">
                      <a16:creationId xmlns:a16="http://schemas.microsoft.com/office/drawing/2014/main" id="{4D0282B6-346C-4854-9754-4C147E701095}"/>
                    </a:ext>
                  </a:extLst>
                </p:cNvPr>
                <p:cNvCxnSpPr/>
                <p:nvPr/>
              </p:nvCxnSpPr>
              <p:spPr>
                <a:xfrm flipH="1" flipV="1">
                  <a:off x="2193033" y="2868847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412" name="Straight Connector 411">
                  <a:extLst>
                    <a:ext uri="{FF2B5EF4-FFF2-40B4-BE49-F238E27FC236}">
                      <a16:creationId xmlns:a16="http://schemas.microsoft.com/office/drawing/2014/main" id="{4C657F28-72F7-4E2D-A361-59F83C5B6D0C}"/>
                    </a:ext>
                  </a:extLst>
                </p:cNvPr>
                <p:cNvCxnSpPr/>
                <p:nvPr/>
              </p:nvCxnSpPr>
              <p:spPr>
                <a:xfrm flipV="1">
                  <a:off x="2195414" y="3019000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</p:grpSp>
          <p:cxnSp>
            <p:nvCxnSpPr>
              <p:cNvPr id="395" name="Straight Connector 394">
                <a:extLst>
                  <a:ext uri="{FF2B5EF4-FFF2-40B4-BE49-F238E27FC236}">
                    <a16:creationId xmlns:a16="http://schemas.microsoft.com/office/drawing/2014/main" id="{1D136CDF-95FE-4EC2-9D5C-2E29ECCB5ADB}"/>
                  </a:ext>
                </a:extLst>
              </p:cNvPr>
              <p:cNvCxnSpPr/>
              <p:nvPr/>
            </p:nvCxnSpPr>
            <p:spPr>
              <a:xfrm flipH="1" flipV="1">
                <a:off x="3830340" y="1268371"/>
                <a:ext cx="64800" cy="27436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96" name="Straight Connector 395">
                <a:extLst>
                  <a:ext uri="{FF2B5EF4-FFF2-40B4-BE49-F238E27FC236}">
                    <a16:creationId xmlns:a16="http://schemas.microsoft.com/office/drawing/2014/main" id="{F5F9606E-41C1-44BB-AF89-D444DBA5C50D}"/>
                  </a:ext>
                </a:extLst>
              </p:cNvPr>
              <p:cNvCxnSpPr/>
              <p:nvPr/>
            </p:nvCxnSpPr>
            <p:spPr>
              <a:xfrm flipV="1">
                <a:off x="3845379" y="724105"/>
                <a:ext cx="0" cy="557984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B5BC6A5-7D78-4DE1-9C07-252E73775DD4}"/>
                </a:ext>
              </a:extLst>
            </p:cNvPr>
            <p:cNvGrpSpPr/>
            <p:nvPr/>
          </p:nvGrpSpPr>
          <p:grpSpPr>
            <a:xfrm>
              <a:off x="6416579" y="1131027"/>
              <a:ext cx="74876" cy="1090434"/>
              <a:chOff x="3780753" y="724957"/>
              <a:chExt cx="126871" cy="1312790"/>
            </a:xfrm>
            <a:effectLst/>
          </p:grpSpPr>
          <p:grpSp>
            <p:nvGrpSpPr>
              <p:cNvPr id="375" name="Group 374">
                <a:extLst>
                  <a:ext uri="{FF2B5EF4-FFF2-40B4-BE49-F238E27FC236}">
                    <a16:creationId xmlns:a16="http://schemas.microsoft.com/office/drawing/2014/main" id="{BD7B3305-F510-4A2A-8329-C7D3C5D2875E}"/>
                  </a:ext>
                </a:extLst>
              </p:cNvPr>
              <p:cNvGrpSpPr/>
              <p:nvPr/>
            </p:nvGrpSpPr>
            <p:grpSpPr>
              <a:xfrm>
                <a:off x="3780753" y="1295807"/>
                <a:ext cx="126871" cy="741940"/>
                <a:chOff x="2193033" y="2822552"/>
                <a:chExt cx="126871" cy="755844"/>
              </a:xfrm>
            </p:grpSpPr>
            <p:cxnSp>
              <p:nvCxnSpPr>
                <p:cNvPr id="378" name="Straight Connector 377">
                  <a:extLst>
                    <a:ext uri="{FF2B5EF4-FFF2-40B4-BE49-F238E27FC236}">
                      <a16:creationId xmlns:a16="http://schemas.microsoft.com/office/drawing/2014/main" id="{CBD9CE4C-3AAE-424A-9D84-669A99843ADE}"/>
                    </a:ext>
                  </a:extLst>
                </p:cNvPr>
                <p:cNvCxnSpPr/>
                <p:nvPr/>
              </p:nvCxnSpPr>
              <p:spPr>
                <a:xfrm flipV="1">
                  <a:off x="2205517" y="3404508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79" name="Straight Connector 378">
                  <a:extLst>
                    <a:ext uri="{FF2B5EF4-FFF2-40B4-BE49-F238E27FC236}">
                      <a16:creationId xmlns:a16="http://schemas.microsoft.com/office/drawing/2014/main" id="{26088D54-0BB8-4B76-8D67-A5B05B1426A3}"/>
                    </a:ext>
                  </a:extLst>
                </p:cNvPr>
                <p:cNvCxnSpPr/>
                <p:nvPr/>
              </p:nvCxnSpPr>
              <p:spPr>
                <a:xfrm flipV="1">
                  <a:off x="2207790" y="3504151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0" name="Straight Connector 379">
                  <a:extLst>
                    <a:ext uri="{FF2B5EF4-FFF2-40B4-BE49-F238E27FC236}">
                      <a16:creationId xmlns:a16="http://schemas.microsoft.com/office/drawing/2014/main" id="{418F9523-B888-43B8-8DC8-E4EA3B6DDE3E}"/>
                    </a:ext>
                  </a:extLst>
                </p:cNvPr>
                <p:cNvCxnSpPr/>
                <p:nvPr/>
              </p:nvCxnSpPr>
              <p:spPr>
                <a:xfrm flipH="1" flipV="1">
                  <a:off x="2207898" y="3550446"/>
                  <a:ext cx="64800" cy="2795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1" name="Straight Connector 380">
                  <a:extLst>
                    <a:ext uri="{FF2B5EF4-FFF2-40B4-BE49-F238E27FC236}">
                      <a16:creationId xmlns:a16="http://schemas.microsoft.com/office/drawing/2014/main" id="{9EFA0486-9CA1-4DF1-8FAA-D0AE218E03A7}"/>
                    </a:ext>
                  </a:extLst>
                </p:cNvPr>
                <p:cNvCxnSpPr/>
                <p:nvPr/>
              </p:nvCxnSpPr>
              <p:spPr>
                <a:xfrm flipH="1" flipV="1">
                  <a:off x="2205517" y="3450803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2" name="Straight Connector 381">
                  <a:extLst>
                    <a:ext uri="{FF2B5EF4-FFF2-40B4-BE49-F238E27FC236}">
                      <a16:creationId xmlns:a16="http://schemas.microsoft.com/office/drawing/2014/main" id="{C43E909B-7DDE-4714-9BC9-7EEF5838384B}"/>
                    </a:ext>
                  </a:extLst>
                </p:cNvPr>
                <p:cNvCxnSpPr/>
                <p:nvPr/>
              </p:nvCxnSpPr>
              <p:spPr>
                <a:xfrm flipV="1">
                  <a:off x="2199275" y="3208059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3" name="Straight Connector 382">
                  <a:extLst>
                    <a:ext uri="{FF2B5EF4-FFF2-40B4-BE49-F238E27FC236}">
                      <a16:creationId xmlns:a16="http://schemas.microsoft.com/office/drawing/2014/main" id="{B966EA5D-2FAA-4C6C-91F1-7EF1B898837E}"/>
                    </a:ext>
                  </a:extLst>
                </p:cNvPr>
                <p:cNvCxnSpPr/>
                <p:nvPr/>
              </p:nvCxnSpPr>
              <p:spPr>
                <a:xfrm flipV="1">
                  <a:off x="2207898" y="3304527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4" name="Straight Connector 383">
                  <a:extLst>
                    <a:ext uri="{FF2B5EF4-FFF2-40B4-BE49-F238E27FC236}">
                      <a16:creationId xmlns:a16="http://schemas.microsoft.com/office/drawing/2014/main" id="{3EC61386-F4E6-4C3E-B842-89FEF1FFF23B}"/>
                    </a:ext>
                  </a:extLst>
                </p:cNvPr>
                <p:cNvCxnSpPr/>
                <p:nvPr/>
              </p:nvCxnSpPr>
              <p:spPr>
                <a:xfrm flipH="1" flipV="1">
                  <a:off x="2201656" y="3350822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5" name="Straight Connector 384">
                  <a:extLst>
                    <a:ext uri="{FF2B5EF4-FFF2-40B4-BE49-F238E27FC236}">
                      <a16:creationId xmlns:a16="http://schemas.microsoft.com/office/drawing/2014/main" id="{7B8089EF-F1C6-4F07-A3A7-14569D1F603B}"/>
                    </a:ext>
                  </a:extLst>
                </p:cNvPr>
                <p:cNvCxnSpPr/>
                <p:nvPr/>
              </p:nvCxnSpPr>
              <p:spPr>
                <a:xfrm flipH="1" flipV="1">
                  <a:off x="2199275" y="3254354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6" name="Straight Connector 385">
                  <a:extLst>
                    <a:ext uri="{FF2B5EF4-FFF2-40B4-BE49-F238E27FC236}">
                      <a16:creationId xmlns:a16="http://schemas.microsoft.com/office/drawing/2014/main" id="{79FBF09A-36B8-41EF-801A-E4C15280C48E}"/>
                    </a:ext>
                  </a:extLst>
                </p:cNvPr>
                <p:cNvCxnSpPr/>
                <p:nvPr/>
              </p:nvCxnSpPr>
              <p:spPr>
                <a:xfrm flipV="1">
                  <a:off x="2207898" y="3115469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7" name="Straight Connector 386">
                  <a:extLst>
                    <a:ext uri="{FF2B5EF4-FFF2-40B4-BE49-F238E27FC236}">
                      <a16:creationId xmlns:a16="http://schemas.microsoft.com/office/drawing/2014/main" id="{3A7465F1-DEDF-4136-9C91-64C91B7B8BB1}"/>
                    </a:ext>
                  </a:extLst>
                </p:cNvPr>
                <p:cNvCxnSpPr/>
                <p:nvPr/>
              </p:nvCxnSpPr>
              <p:spPr>
                <a:xfrm flipH="1" flipV="1">
                  <a:off x="2201656" y="3161764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8" name="Straight Connector 387">
                  <a:extLst>
                    <a:ext uri="{FF2B5EF4-FFF2-40B4-BE49-F238E27FC236}">
                      <a16:creationId xmlns:a16="http://schemas.microsoft.com/office/drawing/2014/main" id="{2D26EF46-C6EF-4513-98BE-E414FF74DE54}"/>
                    </a:ext>
                  </a:extLst>
                </p:cNvPr>
                <p:cNvCxnSpPr/>
                <p:nvPr/>
              </p:nvCxnSpPr>
              <p:spPr>
                <a:xfrm flipH="1" flipV="1">
                  <a:off x="2199275" y="3065296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9" name="Straight Connector 388">
                  <a:extLst>
                    <a:ext uri="{FF2B5EF4-FFF2-40B4-BE49-F238E27FC236}">
                      <a16:creationId xmlns:a16="http://schemas.microsoft.com/office/drawing/2014/main" id="{1AA4E93C-5947-47DC-A4BF-F98F034043EF}"/>
                    </a:ext>
                  </a:extLst>
                </p:cNvPr>
                <p:cNvCxnSpPr/>
                <p:nvPr/>
              </p:nvCxnSpPr>
              <p:spPr>
                <a:xfrm flipV="1">
                  <a:off x="2193033" y="2822552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90" name="Straight Connector 389">
                  <a:extLst>
                    <a:ext uri="{FF2B5EF4-FFF2-40B4-BE49-F238E27FC236}">
                      <a16:creationId xmlns:a16="http://schemas.microsoft.com/office/drawing/2014/main" id="{55B30DC4-973B-4BF0-B8F3-5EB0ADA481AA}"/>
                    </a:ext>
                  </a:extLst>
                </p:cNvPr>
                <p:cNvCxnSpPr/>
                <p:nvPr/>
              </p:nvCxnSpPr>
              <p:spPr>
                <a:xfrm flipV="1">
                  <a:off x="2201656" y="2919020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91" name="Straight Connector 390">
                  <a:extLst>
                    <a:ext uri="{FF2B5EF4-FFF2-40B4-BE49-F238E27FC236}">
                      <a16:creationId xmlns:a16="http://schemas.microsoft.com/office/drawing/2014/main" id="{AB8A10A9-CC8D-4672-B908-D194D569E7A2}"/>
                    </a:ext>
                  </a:extLst>
                </p:cNvPr>
                <p:cNvCxnSpPr/>
                <p:nvPr/>
              </p:nvCxnSpPr>
              <p:spPr>
                <a:xfrm flipH="1" flipV="1">
                  <a:off x="2195414" y="2965315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92" name="Straight Connector 391">
                  <a:extLst>
                    <a:ext uri="{FF2B5EF4-FFF2-40B4-BE49-F238E27FC236}">
                      <a16:creationId xmlns:a16="http://schemas.microsoft.com/office/drawing/2014/main" id="{1D7E6467-431D-4AEB-B3AD-BBABE800426F}"/>
                    </a:ext>
                  </a:extLst>
                </p:cNvPr>
                <p:cNvCxnSpPr/>
                <p:nvPr/>
              </p:nvCxnSpPr>
              <p:spPr>
                <a:xfrm flipH="1" flipV="1">
                  <a:off x="2193033" y="2868847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93" name="Straight Connector 392">
                  <a:extLst>
                    <a:ext uri="{FF2B5EF4-FFF2-40B4-BE49-F238E27FC236}">
                      <a16:creationId xmlns:a16="http://schemas.microsoft.com/office/drawing/2014/main" id="{1E01F511-D056-40B4-9357-7C6FEBACD969}"/>
                    </a:ext>
                  </a:extLst>
                </p:cNvPr>
                <p:cNvCxnSpPr/>
                <p:nvPr/>
              </p:nvCxnSpPr>
              <p:spPr>
                <a:xfrm flipV="1">
                  <a:off x="2195414" y="3019000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</p:grpSp>
          <p:cxnSp>
            <p:nvCxnSpPr>
              <p:cNvPr id="376" name="Straight Connector 375">
                <a:extLst>
                  <a:ext uri="{FF2B5EF4-FFF2-40B4-BE49-F238E27FC236}">
                    <a16:creationId xmlns:a16="http://schemas.microsoft.com/office/drawing/2014/main" id="{87A19CE2-5F1A-4DAE-9571-49ED9BAE5A31}"/>
                  </a:ext>
                </a:extLst>
              </p:cNvPr>
              <p:cNvCxnSpPr/>
              <p:nvPr/>
            </p:nvCxnSpPr>
            <p:spPr>
              <a:xfrm flipH="1" flipV="1">
                <a:off x="3830340" y="1268371"/>
                <a:ext cx="64800" cy="27436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77" name="Straight Connector 376">
                <a:extLst>
                  <a:ext uri="{FF2B5EF4-FFF2-40B4-BE49-F238E27FC236}">
                    <a16:creationId xmlns:a16="http://schemas.microsoft.com/office/drawing/2014/main" id="{247AEA56-4AE3-4A13-9A3E-6C7AE1B38E3A}"/>
                  </a:ext>
                </a:extLst>
              </p:cNvPr>
              <p:cNvCxnSpPr/>
              <p:nvPr/>
            </p:nvCxnSpPr>
            <p:spPr>
              <a:xfrm flipV="1">
                <a:off x="3845379" y="724957"/>
                <a:ext cx="0" cy="557132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</p:grpSp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BC444D11-04D3-4382-A3DA-FF1914B5AAFD}"/>
                </a:ext>
              </a:extLst>
            </p:cNvPr>
            <p:cNvCxnSpPr/>
            <p:nvPr/>
          </p:nvCxnSpPr>
          <p:spPr>
            <a:xfrm flipV="1">
              <a:off x="6467728" y="2221188"/>
              <a:ext cx="1" cy="300887"/>
            </a:xfrm>
            <a:prstGeom prst="line">
              <a:avLst/>
            </a:prstGeom>
            <a:noFill/>
            <a:ln w="28575" cap="flat" cmpd="sng" algn="ctr">
              <a:solidFill>
                <a:srgbClr val="0055A0"/>
              </a:solidFill>
              <a:prstDash val="solid"/>
            </a:ln>
            <a:effectLst/>
          </p:spPr>
        </p:cxnSp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67A17E6B-362E-43C2-83B5-A7328558E91F}"/>
                </a:ext>
              </a:extLst>
            </p:cNvPr>
            <p:cNvGrpSpPr/>
            <p:nvPr/>
          </p:nvGrpSpPr>
          <p:grpSpPr>
            <a:xfrm>
              <a:off x="6426157" y="2442104"/>
              <a:ext cx="74876" cy="772791"/>
              <a:chOff x="3780753" y="1107372"/>
              <a:chExt cx="126871" cy="930375"/>
            </a:xfrm>
            <a:effectLst/>
          </p:grpSpPr>
          <p:grpSp>
            <p:nvGrpSpPr>
              <p:cNvPr id="356" name="Group 355">
                <a:extLst>
                  <a:ext uri="{FF2B5EF4-FFF2-40B4-BE49-F238E27FC236}">
                    <a16:creationId xmlns:a16="http://schemas.microsoft.com/office/drawing/2014/main" id="{6DB937BD-F0C0-4BEA-A68F-BB78169A3AF7}"/>
                  </a:ext>
                </a:extLst>
              </p:cNvPr>
              <p:cNvGrpSpPr/>
              <p:nvPr/>
            </p:nvGrpSpPr>
            <p:grpSpPr>
              <a:xfrm>
                <a:off x="3780753" y="1295807"/>
                <a:ext cx="126871" cy="741940"/>
                <a:chOff x="2193033" y="2822552"/>
                <a:chExt cx="126871" cy="755844"/>
              </a:xfrm>
            </p:grpSpPr>
            <p:cxnSp>
              <p:nvCxnSpPr>
                <p:cNvPr id="359" name="Straight Connector 358">
                  <a:extLst>
                    <a:ext uri="{FF2B5EF4-FFF2-40B4-BE49-F238E27FC236}">
                      <a16:creationId xmlns:a16="http://schemas.microsoft.com/office/drawing/2014/main" id="{E87CCDB7-2219-42B8-9E12-110544BFFE9C}"/>
                    </a:ext>
                  </a:extLst>
                </p:cNvPr>
                <p:cNvCxnSpPr/>
                <p:nvPr/>
              </p:nvCxnSpPr>
              <p:spPr>
                <a:xfrm flipV="1">
                  <a:off x="2205517" y="3404508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60" name="Straight Connector 359">
                  <a:extLst>
                    <a:ext uri="{FF2B5EF4-FFF2-40B4-BE49-F238E27FC236}">
                      <a16:creationId xmlns:a16="http://schemas.microsoft.com/office/drawing/2014/main" id="{2D0F4DFD-0917-4FBC-8D7C-5AF032D241EA}"/>
                    </a:ext>
                  </a:extLst>
                </p:cNvPr>
                <p:cNvCxnSpPr/>
                <p:nvPr/>
              </p:nvCxnSpPr>
              <p:spPr>
                <a:xfrm flipV="1">
                  <a:off x="2207790" y="3504151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61" name="Straight Connector 360">
                  <a:extLst>
                    <a:ext uri="{FF2B5EF4-FFF2-40B4-BE49-F238E27FC236}">
                      <a16:creationId xmlns:a16="http://schemas.microsoft.com/office/drawing/2014/main" id="{D2B7307F-BAE2-4158-872F-9748F67CFF5D}"/>
                    </a:ext>
                  </a:extLst>
                </p:cNvPr>
                <p:cNvCxnSpPr/>
                <p:nvPr/>
              </p:nvCxnSpPr>
              <p:spPr>
                <a:xfrm flipH="1" flipV="1">
                  <a:off x="2207898" y="3550446"/>
                  <a:ext cx="64800" cy="2795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62" name="Straight Connector 361">
                  <a:extLst>
                    <a:ext uri="{FF2B5EF4-FFF2-40B4-BE49-F238E27FC236}">
                      <a16:creationId xmlns:a16="http://schemas.microsoft.com/office/drawing/2014/main" id="{A156981D-B43D-4FB5-BCCF-E09B46E39734}"/>
                    </a:ext>
                  </a:extLst>
                </p:cNvPr>
                <p:cNvCxnSpPr/>
                <p:nvPr/>
              </p:nvCxnSpPr>
              <p:spPr>
                <a:xfrm flipH="1" flipV="1">
                  <a:off x="2205517" y="3450803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63" name="Straight Connector 362">
                  <a:extLst>
                    <a:ext uri="{FF2B5EF4-FFF2-40B4-BE49-F238E27FC236}">
                      <a16:creationId xmlns:a16="http://schemas.microsoft.com/office/drawing/2014/main" id="{1DD3D1C2-A6B7-4CAB-BEFD-7C6C33BA40BF}"/>
                    </a:ext>
                  </a:extLst>
                </p:cNvPr>
                <p:cNvCxnSpPr/>
                <p:nvPr/>
              </p:nvCxnSpPr>
              <p:spPr>
                <a:xfrm flipV="1">
                  <a:off x="2199275" y="3208059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64" name="Straight Connector 363">
                  <a:extLst>
                    <a:ext uri="{FF2B5EF4-FFF2-40B4-BE49-F238E27FC236}">
                      <a16:creationId xmlns:a16="http://schemas.microsoft.com/office/drawing/2014/main" id="{A2AD15EE-2735-4641-AC29-BB9EC8FC0F49}"/>
                    </a:ext>
                  </a:extLst>
                </p:cNvPr>
                <p:cNvCxnSpPr/>
                <p:nvPr/>
              </p:nvCxnSpPr>
              <p:spPr>
                <a:xfrm flipV="1">
                  <a:off x="2207898" y="3304527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65" name="Straight Connector 364">
                  <a:extLst>
                    <a:ext uri="{FF2B5EF4-FFF2-40B4-BE49-F238E27FC236}">
                      <a16:creationId xmlns:a16="http://schemas.microsoft.com/office/drawing/2014/main" id="{19CE0CBF-DA38-4723-853B-907B0C1C1CDA}"/>
                    </a:ext>
                  </a:extLst>
                </p:cNvPr>
                <p:cNvCxnSpPr/>
                <p:nvPr/>
              </p:nvCxnSpPr>
              <p:spPr>
                <a:xfrm flipH="1" flipV="1">
                  <a:off x="2201656" y="3350822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66" name="Straight Connector 365">
                  <a:extLst>
                    <a:ext uri="{FF2B5EF4-FFF2-40B4-BE49-F238E27FC236}">
                      <a16:creationId xmlns:a16="http://schemas.microsoft.com/office/drawing/2014/main" id="{241F8398-75A7-427D-BD91-41D8CEAF5AE7}"/>
                    </a:ext>
                  </a:extLst>
                </p:cNvPr>
                <p:cNvCxnSpPr/>
                <p:nvPr/>
              </p:nvCxnSpPr>
              <p:spPr>
                <a:xfrm flipH="1" flipV="1">
                  <a:off x="2199275" y="3254354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67" name="Straight Connector 366">
                  <a:extLst>
                    <a:ext uri="{FF2B5EF4-FFF2-40B4-BE49-F238E27FC236}">
                      <a16:creationId xmlns:a16="http://schemas.microsoft.com/office/drawing/2014/main" id="{8ED1D72A-3F6A-47E8-B97B-77A2B1177B51}"/>
                    </a:ext>
                  </a:extLst>
                </p:cNvPr>
                <p:cNvCxnSpPr/>
                <p:nvPr/>
              </p:nvCxnSpPr>
              <p:spPr>
                <a:xfrm flipV="1">
                  <a:off x="2207898" y="3115469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68" name="Straight Connector 367">
                  <a:extLst>
                    <a:ext uri="{FF2B5EF4-FFF2-40B4-BE49-F238E27FC236}">
                      <a16:creationId xmlns:a16="http://schemas.microsoft.com/office/drawing/2014/main" id="{3BDFB4DF-7BFE-4AEC-AC4E-FA824E897724}"/>
                    </a:ext>
                  </a:extLst>
                </p:cNvPr>
                <p:cNvCxnSpPr/>
                <p:nvPr/>
              </p:nvCxnSpPr>
              <p:spPr>
                <a:xfrm flipH="1" flipV="1">
                  <a:off x="2201656" y="3161764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69" name="Straight Connector 368">
                  <a:extLst>
                    <a:ext uri="{FF2B5EF4-FFF2-40B4-BE49-F238E27FC236}">
                      <a16:creationId xmlns:a16="http://schemas.microsoft.com/office/drawing/2014/main" id="{6697FAD6-6DB3-4919-AD19-D14C19952CEE}"/>
                    </a:ext>
                  </a:extLst>
                </p:cNvPr>
                <p:cNvCxnSpPr/>
                <p:nvPr/>
              </p:nvCxnSpPr>
              <p:spPr>
                <a:xfrm flipH="1" flipV="1">
                  <a:off x="2199275" y="3065296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70" name="Straight Connector 369">
                  <a:extLst>
                    <a:ext uri="{FF2B5EF4-FFF2-40B4-BE49-F238E27FC236}">
                      <a16:creationId xmlns:a16="http://schemas.microsoft.com/office/drawing/2014/main" id="{47AAE899-6C24-4FC6-A2F8-E86CE3919BBB}"/>
                    </a:ext>
                  </a:extLst>
                </p:cNvPr>
                <p:cNvCxnSpPr/>
                <p:nvPr/>
              </p:nvCxnSpPr>
              <p:spPr>
                <a:xfrm flipV="1">
                  <a:off x="2193033" y="2822552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71" name="Straight Connector 370">
                  <a:extLst>
                    <a:ext uri="{FF2B5EF4-FFF2-40B4-BE49-F238E27FC236}">
                      <a16:creationId xmlns:a16="http://schemas.microsoft.com/office/drawing/2014/main" id="{24D6C4D2-820A-4A81-8C4D-1078AAD2E180}"/>
                    </a:ext>
                  </a:extLst>
                </p:cNvPr>
                <p:cNvCxnSpPr/>
                <p:nvPr/>
              </p:nvCxnSpPr>
              <p:spPr>
                <a:xfrm flipV="1">
                  <a:off x="2201656" y="2919020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72" name="Straight Connector 371">
                  <a:extLst>
                    <a:ext uri="{FF2B5EF4-FFF2-40B4-BE49-F238E27FC236}">
                      <a16:creationId xmlns:a16="http://schemas.microsoft.com/office/drawing/2014/main" id="{51F6BA6F-FF94-4DAE-8DEB-A0312A41C7D2}"/>
                    </a:ext>
                  </a:extLst>
                </p:cNvPr>
                <p:cNvCxnSpPr/>
                <p:nvPr/>
              </p:nvCxnSpPr>
              <p:spPr>
                <a:xfrm flipH="1" flipV="1">
                  <a:off x="2195414" y="2965315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73" name="Straight Connector 372">
                  <a:extLst>
                    <a:ext uri="{FF2B5EF4-FFF2-40B4-BE49-F238E27FC236}">
                      <a16:creationId xmlns:a16="http://schemas.microsoft.com/office/drawing/2014/main" id="{505C90F7-662E-4ED4-AA63-11DDBA5DF8D4}"/>
                    </a:ext>
                  </a:extLst>
                </p:cNvPr>
                <p:cNvCxnSpPr/>
                <p:nvPr/>
              </p:nvCxnSpPr>
              <p:spPr>
                <a:xfrm flipH="1" flipV="1">
                  <a:off x="2193033" y="2868847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74" name="Straight Connector 373">
                  <a:extLst>
                    <a:ext uri="{FF2B5EF4-FFF2-40B4-BE49-F238E27FC236}">
                      <a16:creationId xmlns:a16="http://schemas.microsoft.com/office/drawing/2014/main" id="{CD2AB919-147E-4731-B922-A3AC1F1600C4}"/>
                    </a:ext>
                  </a:extLst>
                </p:cNvPr>
                <p:cNvCxnSpPr/>
                <p:nvPr/>
              </p:nvCxnSpPr>
              <p:spPr>
                <a:xfrm flipV="1">
                  <a:off x="2195414" y="3019000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</p:grpSp>
          <p:cxnSp>
            <p:nvCxnSpPr>
              <p:cNvPr id="357" name="Straight Connector 356">
                <a:extLst>
                  <a:ext uri="{FF2B5EF4-FFF2-40B4-BE49-F238E27FC236}">
                    <a16:creationId xmlns:a16="http://schemas.microsoft.com/office/drawing/2014/main" id="{0999DB64-1702-4B3B-BB8A-28EB807F899A}"/>
                  </a:ext>
                </a:extLst>
              </p:cNvPr>
              <p:cNvCxnSpPr/>
              <p:nvPr/>
            </p:nvCxnSpPr>
            <p:spPr>
              <a:xfrm flipH="1" flipV="1">
                <a:off x="3830340" y="1268371"/>
                <a:ext cx="64800" cy="27436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58" name="Straight Connector 357">
                <a:extLst>
                  <a:ext uri="{FF2B5EF4-FFF2-40B4-BE49-F238E27FC236}">
                    <a16:creationId xmlns:a16="http://schemas.microsoft.com/office/drawing/2014/main" id="{AF7E7A0A-E2DA-4F8B-8153-4E255B3D002B}"/>
                  </a:ext>
                </a:extLst>
              </p:cNvPr>
              <p:cNvCxnSpPr/>
              <p:nvPr/>
            </p:nvCxnSpPr>
            <p:spPr>
              <a:xfrm flipV="1">
                <a:off x="3845379" y="1107372"/>
                <a:ext cx="0" cy="174717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</p:grpSp>
        <p:grpSp>
          <p:nvGrpSpPr>
            <p:cNvPr id="272" name="Group 271">
              <a:extLst>
                <a:ext uri="{FF2B5EF4-FFF2-40B4-BE49-F238E27FC236}">
                  <a16:creationId xmlns:a16="http://schemas.microsoft.com/office/drawing/2014/main" id="{1DB64EE1-E5FC-4705-BC9C-EAF1BC9FD43C}"/>
                </a:ext>
              </a:extLst>
            </p:cNvPr>
            <p:cNvGrpSpPr/>
            <p:nvPr/>
          </p:nvGrpSpPr>
          <p:grpSpPr>
            <a:xfrm>
              <a:off x="6546283" y="2445856"/>
              <a:ext cx="74876" cy="772791"/>
              <a:chOff x="3780753" y="1107372"/>
              <a:chExt cx="126871" cy="930375"/>
            </a:xfrm>
            <a:effectLst/>
          </p:grpSpPr>
          <p:grpSp>
            <p:nvGrpSpPr>
              <p:cNvPr id="337" name="Group 336">
                <a:extLst>
                  <a:ext uri="{FF2B5EF4-FFF2-40B4-BE49-F238E27FC236}">
                    <a16:creationId xmlns:a16="http://schemas.microsoft.com/office/drawing/2014/main" id="{074B9997-BBC8-485F-9A77-D4CBB9E2F58F}"/>
                  </a:ext>
                </a:extLst>
              </p:cNvPr>
              <p:cNvGrpSpPr/>
              <p:nvPr/>
            </p:nvGrpSpPr>
            <p:grpSpPr>
              <a:xfrm>
                <a:off x="3780753" y="1295807"/>
                <a:ext cx="126871" cy="741940"/>
                <a:chOff x="2193033" y="2822552"/>
                <a:chExt cx="126871" cy="755844"/>
              </a:xfrm>
            </p:grpSpPr>
            <p:cxnSp>
              <p:nvCxnSpPr>
                <p:cNvPr id="340" name="Straight Connector 339">
                  <a:extLst>
                    <a:ext uri="{FF2B5EF4-FFF2-40B4-BE49-F238E27FC236}">
                      <a16:creationId xmlns:a16="http://schemas.microsoft.com/office/drawing/2014/main" id="{0A0A6C6D-FCDB-4F30-B72C-44C206CA4EBC}"/>
                    </a:ext>
                  </a:extLst>
                </p:cNvPr>
                <p:cNvCxnSpPr/>
                <p:nvPr/>
              </p:nvCxnSpPr>
              <p:spPr>
                <a:xfrm flipV="1">
                  <a:off x="2205517" y="3404508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341" name="Straight Connector 340">
                  <a:extLst>
                    <a:ext uri="{FF2B5EF4-FFF2-40B4-BE49-F238E27FC236}">
                      <a16:creationId xmlns:a16="http://schemas.microsoft.com/office/drawing/2014/main" id="{245ED967-20EA-45ED-A034-C62434E94E14}"/>
                    </a:ext>
                  </a:extLst>
                </p:cNvPr>
                <p:cNvCxnSpPr/>
                <p:nvPr/>
              </p:nvCxnSpPr>
              <p:spPr>
                <a:xfrm flipV="1">
                  <a:off x="2207790" y="3504151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342" name="Straight Connector 341">
                  <a:extLst>
                    <a:ext uri="{FF2B5EF4-FFF2-40B4-BE49-F238E27FC236}">
                      <a16:creationId xmlns:a16="http://schemas.microsoft.com/office/drawing/2014/main" id="{A9D68D64-F09C-454D-943A-F2818F86FCDF}"/>
                    </a:ext>
                  </a:extLst>
                </p:cNvPr>
                <p:cNvCxnSpPr/>
                <p:nvPr/>
              </p:nvCxnSpPr>
              <p:spPr>
                <a:xfrm flipH="1" flipV="1">
                  <a:off x="2207898" y="3550446"/>
                  <a:ext cx="64800" cy="2795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343" name="Straight Connector 342">
                  <a:extLst>
                    <a:ext uri="{FF2B5EF4-FFF2-40B4-BE49-F238E27FC236}">
                      <a16:creationId xmlns:a16="http://schemas.microsoft.com/office/drawing/2014/main" id="{32F1561E-E78E-4723-964A-13E70F0F0D65}"/>
                    </a:ext>
                  </a:extLst>
                </p:cNvPr>
                <p:cNvCxnSpPr/>
                <p:nvPr/>
              </p:nvCxnSpPr>
              <p:spPr>
                <a:xfrm flipH="1" flipV="1">
                  <a:off x="2205517" y="3450803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344" name="Straight Connector 343">
                  <a:extLst>
                    <a:ext uri="{FF2B5EF4-FFF2-40B4-BE49-F238E27FC236}">
                      <a16:creationId xmlns:a16="http://schemas.microsoft.com/office/drawing/2014/main" id="{3692DBE9-F2F8-4B31-854F-9EC06901D26D}"/>
                    </a:ext>
                  </a:extLst>
                </p:cNvPr>
                <p:cNvCxnSpPr/>
                <p:nvPr/>
              </p:nvCxnSpPr>
              <p:spPr>
                <a:xfrm flipV="1">
                  <a:off x="2199275" y="3208059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345" name="Straight Connector 344">
                  <a:extLst>
                    <a:ext uri="{FF2B5EF4-FFF2-40B4-BE49-F238E27FC236}">
                      <a16:creationId xmlns:a16="http://schemas.microsoft.com/office/drawing/2014/main" id="{44DEF80D-6558-43EE-96D5-49748891D3BC}"/>
                    </a:ext>
                  </a:extLst>
                </p:cNvPr>
                <p:cNvCxnSpPr/>
                <p:nvPr/>
              </p:nvCxnSpPr>
              <p:spPr>
                <a:xfrm flipV="1">
                  <a:off x="2207898" y="3304527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346" name="Straight Connector 345">
                  <a:extLst>
                    <a:ext uri="{FF2B5EF4-FFF2-40B4-BE49-F238E27FC236}">
                      <a16:creationId xmlns:a16="http://schemas.microsoft.com/office/drawing/2014/main" id="{DADCDC81-34C6-496A-9BE2-C14C19FA4B85}"/>
                    </a:ext>
                  </a:extLst>
                </p:cNvPr>
                <p:cNvCxnSpPr/>
                <p:nvPr/>
              </p:nvCxnSpPr>
              <p:spPr>
                <a:xfrm flipH="1" flipV="1">
                  <a:off x="2201656" y="3350822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347" name="Straight Connector 346">
                  <a:extLst>
                    <a:ext uri="{FF2B5EF4-FFF2-40B4-BE49-F238E27FC236}">
                      <a16:creationId xmlns:a16="http://schemas.microsoft.com/office/drawing/2014/main" id="{DEE6BA39-7257-485C-AF66-A8159E33F95D}"/>
                    </a:ext>
                  </a:extLst>
                </p:cNvPr>
                <p:cNvCxnSpPr/>
                <p:nvPr/>
              </p:nvCxnSpPr>
              <p:spPr>
                <a:xfrm flipH="1" flipV="1">
                  <a:off x="2199275" y="3254354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348" name="Straight Connector 347">
                  <a:extLst>
                    <a:ext uri="{FF2B5EF4-FFF2-40B4-BE49-F238E27FC236}">
                      <a16:creationId xmlns:a16="http://schemas.microsoft.com/office/drawing/2014/main" id="{370DE0E1-8E07-405E-B10D-6A9000FF4E47}"/>
                    </a:ext>
                  </a:extLst>
                </p:cNvPr>
                <p:cNvCxnSpPr/>
                <p:nvPr/>
              </p:nvCxnSpPr>
              <p:spPr>
                <a:xfrm flipV="1">
                  <a:off x="2207898" y="3115469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349" name="Straight Connector 348">
                  <a:extLst>
                    <a:ext uri="{FF2B5EF4-FFF2-40B4-BE49-F238E27FC236}">
                      <a16:creationId xmlns:a16="http://schemas.microsoft.com/office/drawing/2014/main" id="{8B1029DD-CF6B-4C14-82C0-B748D31A87BC}"/>
                    </a:ext>
                  </a:extLst>
                </p:cNvPr>
                <p:cNvCxnSpPr/>
                <p:nvPr/>
              </p:nvCxnSpPr>
              <p:spPr>
                <a:xfrm flipH="1" flipV="1">
                  <a:off x="2201656" y="3161764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350" name="Straight Connector 349">
                  <a:extLst>
                    <a:ext uri="{FF2B5EF4-FFF2-40B4-BE49-F238E27FC236}">
                      <a16:creationId xmlns:a16="http://schemas.microsoft.com/office/drawing/2014/main" id="{9872BBD5-C406-447C-98BB-603F82977FB5}"/>
                    </a:ext>
                  </a:extLst>
                </p:cNvPr>
                <p:cNvCxnSpPr/>
                <p:nvPr/>
              </p:nvCxnSpPr>
              <p:spPr>
                <a:xfrm flipH="1" flipV="1">
                  <a:off x="2199275" y="3065296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351" name="Straight Connector 350">
                  <a:extLst>
                    <a:ext uri="{FF2B5EF4-FFF2-40B4-BE49-F238E27FC236}">
                      <a16:creationId xmlns:a16="http://schemas.microsoft.com/office/drawing/2014/main" id="{ABB66E36-F6BB-4332-854F-6C23E0357A4C}"/>
                    </a:ext>
                  </a:extLst>
                </p:cNvPr>
                <p:cNvCxnSpPr/>
                <p:nvPr/>
              </p:nvCxnSpPr>
              <p:spPr>
                <a:xfrm flipV="1">
                  <a:off x="2193033" y="2822552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352" name="Straight Connector 351">
                  <a:extLst>
                    <a:ext uri="{FF2B5EF4-FFF2-40B4-BE49-F238E27FC236}">
                      <a16:creationId xmlns:a16="http://schemas.microsoft.com/office/drawing/2014/main" id="{46D9A76C-E468-427D-A990-D268A4673539}"/>
                    </a:ext>
                  </a:extLst>
                </p:cNvPr>
                <p:cNvCxnSpPr/>
                <p:nvPr/>
              </p:nvCxnSpPr>
              <p:spPr>
                <a:xfrm flipV="1">
                  <a:off x="2201656" y="2919020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353" name="Straight Connector 352">
                  <a:extLst>
                    <a:ext uri="{FF2B5EF4-FFF2-40B4-BE49-F238E27FC236}">
                      <a16:creationId xmlns:a16="http://schemas.microsoft.com/office/drawing/2014/main" id="{7D98F1F2-06AE-4DBC-89A9-0B4FEC6366EE}"/>
                    </a:ext>
                  </a:extLst>
                </p:cNvPr>
                <p:cNvCxnSpPr/>
                <p:nvPr/>
              </p:nvCxnSpPr>
              <p:spPr>
                <a:xfrm flipH="1" flipV="1">
                  <a:off x="2195414" y="2965315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354" name="Straight Connector 353">
                  <a:extLst>
                    <a:ext uri="{FF2B5EF4-FFF2-40B4-BE49-F238E27FC236}">
                      <a16:creationId xmlns:a16="http://schemas.microsoft.com/office/drawing/2014/main" id="{B6098D7B-CC09-41AA-8FB1-81EB112A47E7}"/>
                    </a:ext>
                  </a:extLst>
                </p:cNvPr>
                <p:cNvCxnSpPr/>
                <p:nvPr/>
              </p:nvCxnSpPr>
              <p:spPr>
                <a:xfrm flipH="1" flipV="1">
                  <a:off x="2193033" y="2868847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355" name="Straight Connector 354">
                  <a:extLst>
                    <a:ext uri="{FF2B5EF4-FFF2-40B4-BE49-F238E27FC236}">
                      <a16:creationId xmlns:a16="http://schemas.microsoft.com/office/drawing/2014/main" id="{D82F6C72-C892-45E9-9FB6-F1366AF5E594}"/>
                    </a:ext>
                  </a:extLst>
                </p:cNvPr>
                <p:cNvCxnSpPr/>
                <p:nvPr/>
              </p:nvCxnSpPr>
              <p:spPr>
                <a:xfrm flipV="1">
                  <a:off x="2195414" y="3019000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</p:grpSp>
          <p:cxnSp>
            <p:nvCxnSpPr>
              <p:cNvPr id="338" name="Straight Connector 337">
                <a:extLst>
                  <a:ext uri="{FF2B5EF4-FFF2-40B4-BE49-F238E27FC236}">
                    <a16:creationId xmlns:a16="http://schemas.microsoft.com/office/drawing/2014/main" id="{BA54C70B-A76B-48EE-B862-12DFFF2E5EE7}"/>
                  </a:ext>
                </a:extLst>
              </p:cNvPr>
              <p:cNvCxnSpPr/>
              <p:nvPr/>
            </p:nvCxnSpPr>
            <p:spPr>
              <a:xfrm flipH="1" flipV="1">
                <a:off x="3830340" y="1268371"/>
                <a:ext cx="64800" cy="27436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39" name="Straight Connector 338">
                <a:extLst>
                  <a:ext uri="{FF2B5EF4-FFF2-40B4-BE49-F238E27FC236}">
                    <a16:creationId xmlns:a16="http://schemas.microsoft.com/office/drawing/2014/main" id="{05C175F1-3EF5-479E-924C-36645C0C72F6}"/>
                  </a:ext>
                </a:extLst>
              </p:cNvPr>
              <p:cNvCxnSpPr/>
              <p:nvPr/>
            </p:nvCxnSpPr>
            <p:spPr>
              <a:xfrm flipV="1">
                <a:off x="3845379" y="1107372"/>
                <a:ext cx="0" cy="174717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grpSp>
          <p:nvGrpSpPr>
            <p:cNvPr id="273" name="Group 272">
              <a:extLst>
                <a:ext uri="{FF2B5EF4-FFF2-40B4-BE49-F238E27FC236}">
                  <a16:creationId xmlns:a16="http://schemas.microsoft.com/office/drawing/2014/main" id="{2917DA0A-8B6B-40F8-8203-087B4E33A113}"/>
                </a:ext>
              </a:extLst>
            </p:cNvPr>
            <p:cNvGrpSpPr/>
            <p:nvPr/>
          </p:nvGrpSpPr>
          <p:grpSpPr>
            <a:xfrm>
              <a:off x="6579293" y="3315439"/>
              <a:ext cx="677300" cy="130420"/>
              <a:chOff x="3742646" y="3153440"/>
              <a:chExt cx="1147627" cy="203217"/>
            </a:xfrm>
            <a:effectLst/>
          </p:grpSpPr>
          <p:cxnSp>
            <p:nvCxnSpPr>
              <p:cNvPr id="331" name="Straight Connector 330">
                <a:extLst>
                  <a:ext uri="{FF2B5EF4-FFF2-40B4-BE49-F238E27FC236}">
                    <a16:creationId xmlns:a16="http://schemas.microsoft.com/office/drawing/2014/main" id="{E9C31C69-B75D-4E94-89B2-4F8B156CCE13}"/>
                  </a:ext>
                </a:extLst>
              </p:cNvPr>
              <p:cNvCxnSpPr/>
              <p:nvPr/>
            </p:nvCxnSpPr>
            <p:spPr>
              <a:xfrm flipV="1">
                <a:off x="3742646" y="3153440"/>
                <a:ext cx="1139004" cy="7809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32" name="Straight Connector 331">
                <a:extLst>
                  <a:ext uri="{FF2B5EF4-FFF2-40B4-BE49-F238E27FC236}">
                    <a16:creationId xmlns:a16="http://schemas.microsoft.com/office/drawing/2014/main" id="{1D65D1A5-5FE1-42CC-9D9E-F53410C34A5C}"/>
                  </a:ext>
                </a:extLst>
              </p:cNvPr>
              <p:cNvCxnSpPr/>
              <p:nvPr/>
            </p:nvCxnSpPr>
            <p:spPr>
              <a:xfrm>
                <a:off x="3742646" y="3356657"/>
                <a:ext cx="1139004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33" name="Straight Connector 332">
                <a:extLst>
                  <a:ext uri="{FF2B5EF4-FFF2-40B4-BE49-F238E27FC236}">
                    <a16:creationId xmlns:a16="http://schemas.microsoft.com/office/drawing/2014/main" id="{17E1C8A5-F339-486F-8F6A-FE369884B404}"/>
                  </a:ext>
                </a:extLst>
              </p:cNvPr>
              <p:cNvCxnSpPr/>
              <p:nvPr/>
            </p:nvCxnSpPr>
            <p:spPr>
              <a:xfrm flipV="1">
                <a:off x="4769644" y="3161249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34" name="Straight Connector 333">
                <a:extLst>
                  <a:ext uri="{FF2B5EF4-FFF2-40B4-BE49-F238E27FC236}">
                    <a16:creationId xmlns:a16="http://schemas.microsoft.com/office/drawing/2014/main" id="{1AAA5175-244D-4746-BA7B-29F12EC46107}"/>
                  </a:ext>
                </a:extLst>
              </p:cNvPr>
              <p:cNvCxnSpPr/>
              <p:nvPr/>
            </p:nvCxnSpPr>
            <p:spPr>
              <a:xfrm flipV="1">
                <a:off x="4778267" y="3257717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35" name="Straight Connector 334">
                <a:extLst>
                  <a:ext uri="{FF2B5EF4-FFF2-40B4-BE49-F238E27FC236}">
                    <a16:creationId xmlns:a16="http://schemas.microsoft.com/office/drawing/2014/main" id="{ADEFB4BD-E04B-47DE-A07E-FDCC2D6CCC30}"/>
                  </a:ext>
                </a:extLst>
              </p:cNvPr>
              <p:cNvCxnSpPr/>
              <p:nvPr/>
            </p:nvCxnSpPr>
            <p:spPr>
              <a:xfrm flipH="1" flipV="1">
                <a:off x="4772025" y="3304012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36" name="Straight Connector 335">
                <a:extLst>
                  <a:ext uri="{FF2B5EF4-FFF2-40B4-BE49-F238E27FC236}">
                    <a16:creationId xmlns:a16="http://schemas.microsoft.com/office/drawing/2014/main" id="{5DAABCE0-1483-470D-BCDF-69E3F663E5AB}"/>
                  </a:ext>
                </a:extLst>
              </p:cNvPr>
              <p:cNvCxnSpPr/>
              <p:nvPr/>
            </p:nvCxnSpPr>
            <p:spPr>
              <a:xfrm flipH="1" flipV="1">
                <a:off x="4769644" y="3207544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cxnSp>
          <p:nvCxnSpPr>
            <p:cNvPr id="274" name="Straight Connector 273">
              <a:extLst>
                <a:ext uri="{FF2B5EF4-FFF2-40B4-BE49-F238E27FC236}">
                  <a16:creationId xmlns:a16="http://schemas.microsoft.com/office/drawing/2014/main" id="{C787F0A4-5A15-4BDC-98FF-80A82A085B26}"/>
                </a:ext>
              </a:extLst>
            </p:cNvPr>
            <p:cNvCxnSpPr/>
            <p:nvPr/>
          </p:nvCxnSpPr>
          <p:spPr>
            <a:xfrm flipV="1">
              <a:off x="6584223" y="3218647"/>
              <a:ext cx="0" cy="109954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grpSp>
          <p:nvGrpSpPr>
            <p:cNvPr id="275" name="Group 274">
              <a:extLst>
                <a:ext uri="{FF2B5EF4-FFF2-40B4-BE49-F238E27FC236}">
                  <a16:creationId xmlns:a16="http://schemas.microsoft.com/office/drawing/2014/main" id="{893486C8-27A1-4C72-AEFC-BABF9AF0E2BA}"/>
                </a:ext>
              </a:extLst>
            </p:cNvPr>
            <p:cNvGrpSpPr/>
            <p:nvPr/>
          </p:nvGrpSpPr>
          <p:grpSpPr>
            <a:xfrm>
              <a:off x="6554767" y="3441144"/>
              <a:ext cx="74876" cy="1063476"/>
              <a:chOff x="3793589" y="3443347"/>
              <a:chExt cx="126871" cy="1657073"/>
            </a:xfrm>
            <a:effectLst/>
          </p:grpSpPr>
          <p:cxnSp>
            <p:nvCxnSpPr>
              <p:cNvPr id="319" name="Straight Connector 318">
                <a:extLst>
                  <a:ext uri="{FF2B5EF4-FFF2-40B4-BE49-F238E27FC236}">
                    <a16:creationId xmlns:a16="http://schemas.microsoft.com/office/drawing/2014/main" id="{60544342-129B-4818-947C-0098A1AE9322}"/>
                  </a:ext>
                </a:extLst>
              </p:cNvPr>
              <p:cNvCxnSpPr/>
              <p:nvPr/>
            </p:nvCxnSpPr>
            <p:spPr>
              <a:xfrm flipV="1">
                <a:off x="3844281" y="4910668"/>
                <a:ext cx="64800" cy="21600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E1ECB36E-F644-4278-A9BD-E62C5F638692}"/>
                  </a:ext>
                </a:extLst>
              </p:cNvPr>
              <p:cNvCxnSpPr/>
              <p:nvPr/>
            </p:nvCxnSpPr>
            <p:spPr>
              <a:xfrm flipV="1">
                <a:off x="3808454" y="4793038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CA99273E-4CD2-4257-B646-FEC75C3D9CB2}"/>
                  </a:ext>
                </a:extLst>
              </p:cNvPr>
              <p:cNvCxnSpPr/>
              <p:nvPr/>
            </p:nvCxnSpPr>
            <p:spPr>
              <a:xfrm flipH="1" flipV="1">
                <a:off x="3802212" y="4851853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22" name="Straight Connector 321">
                <a:extLst>
                  <a:ext uri="{FF2B5EF4-FFF2-40B4-BE49-F238E27FC236}">
                    <a16:creationId xmlns:a16="http://schemas.microsoft.com/office/drawing/2014/main" id="{9EAECE51-8C37-42B8-91D2-82C6C906EB82}"/>
                  </a:ext>
                </a:extLst>
              </p:cNvPr>
              <p:cNvCxnSpPr/>
              <p:nvPr/>
            </p:nvCxnSpPr>
            <p:spPr>
              <a:xfrm flipH="1" flipV="1">
                <a:off x="3799831" y="4729296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23" name="Straight Connector 322">
                <a:extLst>
                  <a:ext uri="{FF2B5EF4-FFF2-40B4-BE49-F238E27FC236}">
                    <a16:creationId xmlns:a16="http://schemas.microsoft.com/office/drawing/2014/main" id="{130A7B75-DA7A-4100-98BA-B81AB5C13248}"/>
                  </a:ext>
                </a:extLst>
              </p:cNvPr>
              <p:cNvCxnSpPr/>
              <p:nvPr/>
            </p:nvCxnSpPr>
            <p:spPr>
              <a:xfrm flipV="1">
                <a:off x="3793589" y="4420904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24" name="Straight Connector 323">
                <a:extLst>
                  <a:ext uri="{FF2B5EF4-FFF2-40B4-BE49-F238E27FC236}">
                    <a16:creationId xmlns:a16="http://schemas.microsoft.com/office/drawing/2014/main" id="{F5248DE5-5ADA-42EE-AA27-7C9C3F6B90D7}"/>
                  </a:ext>
                </a:extLst>
              </p:cNvPr>
              <p:cNvCxnSpPr/>
              <p:nvPr/>
            </p:nvCxnSpPr>
            <p:spPr>
              <a:xfrm flipV="1">
                <a:off x="3802212" y="4543461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25" name="Straight Connector 324">
                <a:extLst>
                  <a:ext uri="{FF2B5EF4-FFF2-40B4-BE49-F238E27FC236}">
                    <a16:creationId xmlns:a16="http://schemas.microsoft.com/office/drawing/2014/main" id="{82F759EF-5040-470E-8CF8-D0699BD0A770}"/>
                  </a:ext>
                </a:extLst>
              </p:cNvPr>
              <p:cNvCxnSpPr/>
              <p:nvPr/>
            </p:nvCxnSpPr>
            <p:spPr>
              <a:xfrm flipH="1" flipV="1">
                <a:off x="3795970" y="4602276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26" name="Straight Connector 325">
                <a:extLst>
                  <a:ext uri="{FF2B5EF4-FFF2-40B4-BE49-F238E27FC236}">
                    <a16:creationId xmlns:a16="http://schemas.microsoft.com/office/drawing/2014/main" id="{B2A9213E-90D5-486F-A316-99B62A71A4E2}"/>
                  </a:ext>
                </a:extLst>
              </p:cNvPr>
              <p:cNvCxnSpPr/>
              <p:nvPr/>
            </p:nvCxnSpPr>
            <p:spPr>
              <a:xfrm flipH="1" flipV="1">
                <a:off x="3793589" y="4479719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27" name="Straight Connector 326">
                <a:extLst>
                  <a:ext uri="{FF2B5EF4-FFF2-40B4-BE49-F238E27FC236}">
                    <a16:creationId xmlns:a16="http://schemas.microsoft.com/office/drawing/2014/main" id="{E36976DA-DAF6-41B2-AB8F-3606E07C8307}"/>
                  </a:ext>
                </a:extLst>
              </p:cNvPr>
              <p:cNvCxnSpPr/>
              <p:nvPr/>
            </p:nvCxnSpPr>
            <p:spPr>
              <a:xfrm flipV="1">
                <a:off x="3795970" y="4670480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28" name="Straight Connector 327">
                <a:extLst>
                  <a:ext uri="{FF2B5EF4-FFF2-40B4-BE49-F238E27FC236}">
                    <a16:creationId xmlns:a16="http://schemas.microsoft.com/office/drawing/2014/main" id="{6E766CB6-B5E6-4EB4-A335-A03B0D8F3DEF}"/>
                  </a:ext>
                </a:extLst>
              </p:cNvPr>
              <p:cNvCxnSpPr/>
              <p:nvPr/>
            </p:nvCxnSpPr>
            <p:spPr>
              <a:xfrm flipH="1" flipV="1">
                <a:off x="3843176" y="4385395"/>
                <a:ext cx="64800" cy="35509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29" name="Straight Connector 328">
                <a:extLst>
                  <a:ext uri="{FF2B5EF4-FFF2-40B4-BE49-F238E27FC236}">
                    <a16:creationId xmlns:a16="http://schemas.microsoft.com/office/drawing/2014/main" id="{846E32D6-A9AB-4F01-B206-EA8A06FFA075}"/>
                  </a:ext>
                </a:extLst>
              </p:cNvPr>
              <p:cNvCxnSpPr/>
              <p:nvPr/>
            </p:nvCxnSpPr>
            <p:spPr>
              <a:xfrm flipH="1" flipV="1">
                <a:off x="3849065" y="3443347"/>
                <a:ext cx="0" cy="959806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30" name="Straight Connector 329">
                <a:extLst>
                  <a:ext uri="{FF2B5EF4-FFF2-40B4-BE49-F238E27FC236}">
                    <a16:creationId xmlns:a16="http://schemas.microsoft.com/office/drawing/2014/main" id="{5F955B92-483A-4784-BE91-86F7BB8A5EDB}"/>
                  </a:ext>
                </a:extLst>
              </p:cNvPr>
              <p:cNvCxnSpPr/>
              <p:nvPr/>
            </p:nvCxnSpPr>
            <p:spPr>
              <a:xfrm flipV="1">
                <a:off x="3854454" y="4929093"/>
                <a:ext cx="0" cy="171327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id="{DA49CA3F-2D98-460C-98AD-797BF6D0E26D}"/>
                </a:ext>
              </a:extLst>
            </p:cNvPr>
            <p:cNvGrpSpPr/>
            <p:nvPr/>
          </p:nvGrpSpPr>
          <p:grpSpPr>
            <a:xfrm>
              <a:off x="6434641" y="3214895"/>
              <a:ext cx="74876" cy="1665228"/>
              <a:chOff x="3793589" y="3094616"/>
              <a:chExt cx="126871" cy="2594703"/>
            </a:xfrm>
            <a:effectLst/>
          </p:grpSpPr>
          <p:cxnSp>
            <p:nvCxnSpPr>
              <p:cNvPr id="307" name="Straight Connector 306">
                <a:extLst>
                  <a:ext uri="{FF2B5EF4-FFF2-40B4-BE49-F238E27FC236}">
                    <a16:creationId xmlns:a16="http://schemas.microsoft.com/office/drawing/2014/main" id="{94FCB0A8-3F50-4E07-81A0-B9A3462BEF28}"/>
                  </a:ext>
                </a:extLst>
              </p:cNvPr>
              <p:cNvCxnSpPr/>
              <p:nvPr/>
            </p:nvCxnSpPr>
            <p:spPr>
              <a:xfrm flipV="1">
                <a:off x="3849044" y="4929096"/>
                <a:ext cx="0" cy="760223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08" name="Straight Connector 307">
                <a:extLst>
                  <a:ext uri="{FF2B5EF4-FFF2-40B4-BE49-F238E27FC236}">
                    <a16:creationId xmlns:a16="http://schemas.microsoft.com/office/drawing/2014/main" id="{D9C2C444-4DB5-4BB8-8D67-F1A39765FCF2}"/>
                  </a:ext>
                </a:extLst>
              </p:cNvPr>
              <p:cNvCxnSpPr/>
              <p:nvPr/>
            </p:nvCxnSpPr>
            <p:spPr>
              <a:xfrm flipV="1">
                <a:off x="3844281" y="4910668"/>
                <a:ext cx="64800" cy="21600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302766EE-8321-4272-98C5-0C4E78A2E608}"/>
                  </a:ext>
                </a:extLst>
              </p:cNvPr>
              <p:cNvCxnSpPr/>
              <p:nvPr/>
            </p:nvCxnSpPr>
            <p:spPr>
              <a:xfrm flipV="1">
                <a:off x="3808454" y="4793038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10" name="Straight Connector 309">
                <a:extLst>
                  <a:ext uri="{FF2B5EF4-FFF2-40B4-BE49-F238E27FC236}">
                    <a16:creationId xmlns:a16="http://schemas.microsoft.com/office/drawing/2014/main" id="{E299E77F-CE7F-42AD-A676-FBACC7BBF609}"/>
                  </a:ext>
                </a:extLst>
              </p:cNvPr>
              <p:cNvCxnSpPr/>
              <p:nvPr/>
            </p:nvCxnSpPr>
            <p:spPr>
              <a:xfrm flipH="1" flipV="1">
                <a:off x="3802212" y="4851853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11" name="Straight Connector 310">
                <a:extLst>
                  <a:ext uri="{FF2B5EF4-FFF2-40B4-BE49-F238E27FC236}">
                    <a16:creationId xmlns:a16="http://schemas.microsoft.com/office/drawing/2014/main" id="{46272F45-09B9-482A-B9EB-33D45E069A02}"/>
                  </a:ext>
                </a:extLst>
              </p:cNvPr>
              <p:cNvCxnSpPr/>
              <p:nvPr/>
            </p:nvCxnSpPr>
            <p:spPr>
              <a:xfrm flipH="1" flipV="1">
                <a:off x="3799831" y="4729296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12" name="Straight Connector 311">
                <a:extLst>
                  <a:ext uri="{FF2B5EF4-FFF2-40B4-BE49-F238E27FC236}">
                    <a16:creationId xmlns:a16="http://schemas.microsoft.com/office/drawing/2014/main" id="{47CC97FC-06E0-48D7-B77E-92BFE3A02064}"/>
                  </a:ext>
                </a:extLst>
              </p:cNvPr>
              <p:cNvCxnSpPr/>
              <p:nvPr/>
            </p:nvCxnSpPr>
            <p:spPr>
              <a:xfrm flipV="1">
                <a:off x="3793589" y="4420904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13" name="Straight Connector 312">
                <a:extLst>
                  <a:ext uri="{FF2B5EF4-FFF2-40B4-BE49-F238E27FC236}">
                    <a16:creationId xmlns:a16="http://schemas.microsoft.com/office/drawing/2014/main" id="{49AAD29F-E9C6-4949-A98F-44D9F0A9B229}"/>
                  </a:ext>
                </a:extLst>
              </p:cNvPr>
              <p:cNvCxnSpPr/>
              <p:nvPr/>
            </p:nvCxnSpPr>
            <p:spPr>
              <a:xfrm flipV="1">
                <a:off x="3802212" y="4543461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14" name="Straight Connector 313">
                <a:extLst>
                  <a:ext uri="{FF2B5EF4-FFF2-40B4-BE49-F238E27FC236}">
                    <a16:creationId xmlns:a16="http://schemas.microsoft.com/office/drawing/2014/main" id="{C56D4859-0C43-4B9B-9CAE-69A3FF9D996D}"/>
                  </a:ext>
                </a:extLst>
              </p:cNvPr>
              <p:cNvCxnSpPr/>
              <p:nvPr/>
            </p:nvCxnSpPr>
            <p:spPr>
              <a:xfrm flipH="1" flipV="1">
                <a:off x="3795970" y="4602276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15" name="Straight Connector 314">
                <a:extLst>
                  <a:ext uri="{FF2B5EF4-FFF2-40B4-BE49-F238E27FC236}">
                    <a16:creationId xmlns:a16="http://schemas.microsoft.com/office/drawing/2014/main" id="{E66F3DDB-358E-4B8F-9831-B91A9444FE94}"/>
                  </a:ext>
                </a:extLst>
              </p:cNvPr>
              <p:cNvCxnSpPr/>
              <p:nvPr/>
            </p:nvCxnSpPr>
            <p:spPr>
              <a:xfrm flipH="1" flipV="1">
                <a:off x="3793589" y="4479719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16" name="Straight Connector 315">
                <a:extLst>
                  <a:ext uri="{FF2B5EF4-FFF2-40B4-BE49-F238E27FC236}">
                    <a16:creationId xmlns:a16="http://schemas.microsoft.com/office/drawing/2014/main" id="{643715A5-DDBB-44D4-9F6B-E0CABA662C99}"/>
                  </a:ext>
                </a:extLst>
              </p:cNvPr>
              <p:cNvCxnSpPr/>
              <p:nvPr/>
            </p:nvCxnSpPr>
            <p:spPr>
              <a:xfrm flipV="1">
                <a:off x="3795970" y="4670480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17" name="Straight Connector 316">
                <a:extLst>
                  <a:ext uri="{FF2B5EF4-FFF2-40B4-BE49-F238E27FC236}">
                    <a16:creationId xmlns:a16="http://schemas.microsoft.com/office/drawing/2014/main" id="{1F82B6AB-2200-4F59-B473-8E01196AD76E}"/>
                  </a:ext>
                </a:extLst>
              </p:cNvPr>
              <p:cNvCxnSpPr/>
              <p:nvPr/>
            </p:nvCxnSpPr>
            <p:spPr>
              <a:xfrm flipH="1" flipV="1">
                <a:off x="3843176" y="4385395"/>
                <a:ext cx="64800" cy="35509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18" name="Straight Connector 317">
                <a:extLst>
                  <a:ext uri="{FF2B5EF4-FFF2-40B4-BE49-F238E27FC236}">
                    <a16:creationId xmlns:a16="http://schemas.microsoft.com/office/drawing/2014/main" id="{D255C5FE-EBE8-4ECF-AC52-798CBE02CAEA}"/>
                  </a:ext>
                </a:extLst>
              </p:cNvPr>
              <p:cNvCxnSpPr/>
              <p:nvPr/>
            </p:nvCxnSpPr>
            <p:spPr>
              <a:xfrm flipH="1" flipV="1">
                <a:off x="3858876" y="3094616"/>
                <a:ext cx="0" cy="1300599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</p:grpSp>
        <p:grpSp>
          <p:nvGrpSpPr>
            <p:cNvPr id="277" name="Group 276">
              <a:extLst>
                <a:ext uri="{FF2B5EF4-FFF2-40B4-BE49-F238E27FC236}">
                  <a16:creationId xmlns:a16="http://schemas.microsoft.com/office/drawing/2014/main" id="{5505A27D-2276-466B-B118-7C786D2FBD09}"/>
                </a:ext>
              </a:extLst>
            </p:cNvPr>
            <p:cNvGrpSpPr/>
            <p:nvPr/>
          </p:nvGrpSpPr>
          <p:grpSpPr>
            <a:xfrm>
              <a:off x="6550389" y="4509820"/>
              <a:ext cx="85274" cy="141742"/>
              <a:chOff x="3795828" y="5122048"/>
              <a:chExt cx="144489" cy="220857"/>
            </a:xfrm>
            <a:effectLst/>
          </p:grpSpPr>
          <p:cxnSp>
            <p:nvCxnSpPr>
              <p:cNvPr id="303" name="Straight Connector 302">
                <a:extLst>
                  <a:ext uri="{FF2B5EF4-FFF2-40B4-BE49-F238E27FC236}">
                    <a16:creationId xmlns:a16="http://schemas.microsoft.com/office/drawing/2014/main" id="{FBAC94A5-5C3B-480C-96BB-3315A17C1CDA}"/>
                  </a:ext>
                </a:extLst>
              </p:cNvPr>
              <p:cNvCxnSpPr/>
              <p:nvPr/>
            </p:nvCxnSpPr>
            <p:spPr>
              <a:xfrm flipH="1">
                <a:off x="3795828" y="5122048"/>
                <a:ext cx="144347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080808"/>
                </a:solidFill>
                <a:prstDash val="solid"/>
              </a:ln>
              <a:effectLst/>
            </p:spPr>
          </p:cxnSp>
          <p:cxnSp>
            <p:nvCxnSpPr>
              <p:cNvPr id="304" name="Straight Connector 303">
                <a:extLst>
                  <a:ext uri="{FF2B5EF4-FFF2-40B4-BE49-F238E27FC236}">
                    <a16:creationId xmlns:a16="http://schemas.microsoft.com/office/drawing/2014/main" id="{99399D0B-AF03-4AAD-AB4E-DA7567A7B36B}"/>
                  </a:ext>
                </a:extLst>
              </p:cNvPr>
              <p:cNvCxnSpPr/>
              <p:nvPr/>
            </p:nvCxnSpPr>
            <p:spPr>
              <a:xfrm>
                <a:off x="3806073" y="5125481"/>
                <a:ext cx="121250" cy="212414"/>
              </a:xfrm>
              <a:prstGeom prst="line">
                <a:avLst/>
              </a:prstGeom>
              <a:noFill/>
              <a:ln w="28575" cap="flat" cmpd="sng" algn="ctr">
                <a:solidFill>
                  <a:srgbClr val="080808"/>
                </a:solidFill>
                <a:prstDash val="solid"/>
              </a:ln>
              <a:effectLst/>
            </p:spPr>
          </p:cxnSp>
          <p:cxnSp>
            <p:nvCxnSpPr>
              <p:cNvPr id="305" name="Straight Connector 304">
                <a:extLst>
                  <a:ext uri="{FF2B5EF4-FFF2-40B4-BE49-F238E27FC236}">
                    <a16:creationId xmlns:a16="http://schemas.microsoft.com/office/drawing/2014/main" id="{688BBBA2-AF1E-4546-8517-7F92F4B614DF}"/>
                  </a:ext>
                </a:extLst>
              </p:cNvPr>
              <p:cNvCxnSpPr/>
              <p:nvPr/>
            </p:nvCxnSpPr>
            <p:spPr>
              <a:xfrm flipH="1">
                <a:off x="3795970" y="5342905"/>
                <a:ext cx="144347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080808"/>
                </a:solidFill>
                <a:prstDash val="solid"/>
              </a:ln>
              <a:effectLst/>
            </p:spPr>
          </p:cxn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3F4E3C09-7859-42DF-B10E-4E931F9FDC01}"/>
                  </a:ext>
                </a:extLst>
              </p:cNvPr>
              <p:cNvCxnSpPr/>
              <p:nvPr/>
            </p:nvCxnSpPr>
            <p:spPr>
              <a:xfrm flipH="1">
                <a:off x="3806073" y="5130491"/>
                <a:ext cx="121250" cy="212414"/>
              </a:xfrm>
              <a:prstGeom prst="line">
                <a:avLst/>
              </a:prstGeom>
              <a:noFill/>
              <a:ln w="28575" cap="flat" cmpd="sng" algn="ctr">
                <a:solidFill>
                  <a:srgbClr val="080808"/>
                </a:solidFill>
                <a:prstDash val="solid"/>
              </a:ln>
              <a:effectLst/>
            </p:spPr>
          </p:cxnSp>
        </p:grpSp>
        <p:sp>
          <p:nvSpPr>
            <p:cNvPr id="278" name="Rectangle 277">
              <a:extLst>
                <a:ext uri="{FF2B5EF4-FFF2-40B4-BE49-F238E27FC236}">
                  <a16:creationId xmlns:a16="http://schemas.microsoft.com/office/drawing/2014/main" id="{BEF73476-DAE8-4B84-A546-2711F411C742}"/>
                </a:ext>
              </a:extLst>
            </p:cNvPr>
            <p:cNvSpPr/>
            <p:nvPr/>
          </p:nvSpPr>
          <p:spPr>
            <a:xfrm>
              <a:off x="5978006" y="1314135"/>
              <a:ext cx="2029276" cy="2263006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ysDot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GB" sz="2133" kern="0">
                <a:solidFill>
                  <a:prstClr val="white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9" name="TextBox 278">
                  <a:extLst>
                    <a:ext uri="{FF2B5EF4-FFF2-40B4-BE49-F238E27FC236}">
                      <a16:creationId xmlns:a16="http://schemas.microsoft.com/office/drawing/2014/main" id="{726273A8-E78F-4010-8233-EC93E7347DC4}"/>
                    </a:ext>
                  </a:extLst>
                </p:cNvPr>
                <p:cNvSpPr txBox="1"/>
                <p:nvPr/>
              </p:nvSpPr>
              <p:spPr>
                <a:xfrm>
                  <a:off x="6559633" y="847556"/>
                  <a:ext cx="973808" cy="450411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pPr defTabSz="1219170">
                    <a:defRPr/>
                  </a:pPr>
                  <a:r>
                    <a:rPr lang="en-US" sz="1200" b="1" kern="0" dirty="0">
                      <a:solidFill>
                        <a:srgbClr val="C00000"/>
                      </a:solidFill>
                    </a:rPr>
                    <a:t>Inlet flow:</a:t>
                  </a:r>
                </a:p>
                <a:p>
                  <a:pPr defTabSz="1219170">
                    <a:defRPr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b="1" i="1" ker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 ker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1200" b="1" i="1" ker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𝒉𝒑</m:t>
                          </m:r>
                        </m:sub>
                      </m:sSub>
                    </m:oMath>
                  </a14:m>
                  <a:r>
                    <a:rPr lang="en-US" sz="1200" b="1" kern="0" baseline="-25000" dirty="0">
                      <a:solidFill>
                        <a:srgbClr val="C00000"/>
                      </a:solidFill>
                    </a:rPr>
                    <a:t>,</a:t>
                  </a:r>
                  <a:r>
                    <a:rPr lang="en-US" sz="1200" b="1" kern="0" dirty="0">
                      <a:solidFill>
                        <a:srgbClr val="C00000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b="1" i="1" ker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 ker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sz="1200" b="1" i="1" ker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𝒉𝒑</m:t>
                          </m:r>
                        </m:sub>
                      </m:sSub>
                    </m:oMath>
                  </a14:m>
                  <a:r>
                    <a:rPr lang="en-US" sz="1200" b="1" kern="0" dirty="0">
                      <a:solidFill>
                        <a:srgbClr val="C00000"/>
                      </a:solidFill>
                    </a:rPr>
                    <a:t>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b="1" i="1" ker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200" b="1" i="1" ker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200" b="1" i="1" ker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</m:acc>
                        </m:e>
                        <m:sub>
                          <m:r>
                            <a:rPr lang="en-US" sz="1200" b="1" i="1" ker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</m:oMath>
                  </a14:m>
                  <a:endParaRPr lang="en-GB" sz="1200" b="1" kern="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79" name="TextBox 278">
                  <a:extLst>
                    <a:ext uri="{FF2B5EF4-FFF2-40B4-BE49-F238E27FC236}">
                      <a16:creationId xmlns:a16="http://schemas.microsoft.com/office/drawing/2014/main" id="{726273A8-E78F-4010-8233-EC93E7347DC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59633" y="847556"/>
                  <a:ext cx="973808" cy="450411"/>
                </a:xfrm>
                <a:prstGeom prst="rect">
                  <a:avLst/>
                </a:prstGeom>
                <a:blipFill>
                  <a:blip r:embed="rId6"/>
                  <a:stretch>
                    <a:fillRect t="-1266" b="-3797"/>
                  </a:stretch>
                </a:blipFill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0" name="TextBox 279">
                  <a:extLst>
                    <a:ext uri="{FF2B5EF4-FFF2-40B4-BE49-F238E27FC236}">
                      <a16:creationId xmlns:a16="http://schemas.microsoft.com/office/drawing/2014/main" id="{76DCF966-A89E-4AD3-B826-94393D9D8667}"/>
                    </a:ext>
                  </a:extLst>
                </p:cNvPr>
                <p:cNvSpPr txBox="1"/>
                <p:nvPr/>
              </p:nvSpPr>
              <p:spPr>
                <a:xfrm>
                  <a:off x="5427255" y="839053"/>
                  <a:ext cx="1050220" cy="450411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pPr algn="r" defTabSz="1219170">
                    <a:defRPr/>
                  </a:pPr>
                  <a:r>
                    <a:rPr lang="en-US" sz="1200" b="1" kern="0" dirty="0">
                      <a:solidFill>
                        <a:srgbClr val="0055A0"/>
                      </a:solidFill>
                    </a:rPr>
                    <a:t>Outlet flow: </a:t>
                  </a:r>
                </a:p>
                <a:p>
                  <a:pPr algn="r" defTabSz="1219170">
                    <a:defRPr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b="1" i="1" ker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 ker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1200" b="1" i="1" ker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𝒍𝒑</m:t>
                          </m:r>
                        </m:sub>
                      </m:sSub>
                    </m:oMath>
                  </a14:m>
                  <a:r>
                    <a:rPr lang="en-US" sz="1200" b="1" kern="0" baseline="-25000" dirty="0">
                      <a:solidFill>
                        <a:srgbClr val="0055A0"/>
                      </a:solidFill>
                    </a:rPr>
                    <a:t>,</a:t>
                  </a:r>
                  <a:r>
                    <a:rPr lang="en-US" sz="1200" b="1" kern="0" dirty="0">
                      <a:solidFill>
                        <a:srgbClr val="0055A0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b="1" i="1" ker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 ker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sz="1200" b="1" i="1" ker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𝒍𝒑</m:t>
                          </m:r>
                        </m:sub>
                      </m:sSub>
                    </m:oMath>
                  </a14:m>
                  <a:r>
                    <a:rPr lang="en-US" sz="1200" b="1" kern="0" dirty="0">
                      <a:solidFill>
                        <a:srgbClr val="0055A0"/>
                      </a:solidFill>
                    </a:rPr>
                    <a:t>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b="1" i="1" ker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200" b="1" i="1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200" b="1" i="1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</m:acc>
                        </m:e>
                        <m:sub>
                          <m:r>
                            <a:rPr lang="en-US" sz="1200" b="1" i="1" ker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𝒐𝒖𝒕</m:t>
                          </m:r>
                        </m:sub>
                      </m:sSub>
                    </m:oMath>
                  </a14:m>
                  <a:endParaRPr lang="en-GB" sz="1200" b="1" kern="0" dirty="0">
                    <a:solidFill>
                      <a:srgbClr val="0055A0"/>
                    </a:solidFill>
                  </a:endParaRPr>
                </a:p>
              </p:txBody>
            </p:sp>
          </mc:Choice>
          <mc:Fallback xmlns="">
            <p:sp>
              <p:nvSpPr>
                <p:cNvPr id="280" name="TextBox 279">
                  <a:extLst>
                    <a:ext uri="{FF2B5EF4-FFF2-40B4-BE49-F238E27FC236}">
                      <a16:creationId xmlns:a16="http://schemas.microsoft.com/office/drawing/2014/main" id="{76DCF966-A89E-4AD3-B826-94393D9D866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27255" y="839053"/>
                  <a:ext cx="1050220" cy="450411"/>
                </a:xfrm>
                <a:prstGeom prst="rect">
                  <a:avLst/>
                </a:prstGeom>
                <a:blipFill>
                  <a:blip r:embed="rId7"/>
                  <a:stretch>
                    <a:fillRect t="-2564" r="-5046" b="-5128"/>
                  </a:stretch>
                </a:blipFill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1" name="Rectangle 280">
              <a:extLst>
                <a:ext uri="{FF2B5EF4-FFF2-40B4-BE49-F238E27FC236}">
                  <a16:creationId xmlns:a16="http://schemas.microsoft.com/office/drawing/2014/main" id="{6FC470F6-0F29-4F5E-AEC5-1E76494A0505}"/>
                </a:ext>
              </a:extLst>
            </p:cNvPr>
            <p:cNvSpPr/>
            <p:nvPr/>
          </p:nvSpPr>
          <p:spPr>
            <a:xfrm>
              <a:off x="5974957" y="3678241"/>
              <a:ext cx="1156391" cy="1476849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ysDot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GB" sz="2133" kern="0">
                <a:solidFill>
                  <a:prstClr val="white"/>
                </a:solidFill>
              </a:endParaRPr>
            </a:p>
          </p:txBody>
        </p: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D420E372-636A-44B4-BAFE-16E5BDEA89D1}"/>
                </a:ext>
              </a:extLst>
            </p:cNvPr>
            <p:cNvSpPr txBox="1"/>
            <p:nvPr/>
          </p:nvSpPr>
          <p:spPr>
            <a:xfrm>
              <a:off x="5814091" y="5144483"/>
              <a:ext cx="1452043" cy="260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>
                <a:defRPr/>
              </a:pPr>
              <a:r>
                <a:rPr lang="en-US" sz="1200" b="1" kern="0" dirty="0">
                  <a:solidFill>
                    <a:srgbClr val="7030A0"/>
                  </a:solidFill>
                </a:rPr>
                <a:t>Remote envelope</a:t>
              </a:r>
              <a:endParaRPr lang="en-GB" sz="1200" b="1" kern="0" dirty="0">
                <a:solidFill>
                  <a:srgbClr val="7030A0"/>
                </a:solidFill>
              </a:endParaRPr>
            </a:p>
          </p:txBody>
        </p:sp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B5B82D8D-696A-4F61-9ED1-DB782B33426F}"/>
                </a:ext>
              </a:extLst>
            </p:cNvPr>
            <p:cNvSpPr txBox="1"/>
            <p:nvPr/>
          </p:nvSpPr>
          <p:spPr>
            <a:xfrm rot="16200000">
              <a:off x="5783330" y="2700189"/>
              <a:ext cx="917649" cy="21823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en-US" sz="1200" b="1" kern="0" dirty="0">
                  <a:solidFill>
                    <a:srgbClr val="080808"/>
                  </a:solidFill>
                </a:rPr>
                <a:t>CFHEX 2</a:t>
              </a:r>
              <a:endParaRPr lang="en-GB" sz="1200" b="1" kern="0" dirty="0">
                <a:solidFill>
                  <a:srgbClr val="080808"/>
                </a:solidFill>
              </a:endParaRPr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D297873E-592F-4BA7-8663-004CFD27D7A9}"/>
                </a:ext>
              </a:extLst>
            </p:cNvPr>
            <p:cNvSpPr txBox="1"/>
            <p:nvPr/>
          </p:nvSpPr>
          <p:spPr>
            <a:xfrm rot="16200000">
              <a:off x="5804009" y="1665336"/>
              <a:ext cx="920635" cy="21823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en-US" sz="1200" b="1" kern="0" dirty="0">
                  <a:solidFill>
                    <a:srgbClr val="080808"/>
                  </a:solidFill>
                </a:rPr>
                <a:t>CFHEX 1</a:t>
              </a:r>
              <a:endParaRPr lang="en-GB" sz="1200" b="1" kern="0" dirty="0">
                <a:solidFill>
                  <a:srgbClr val="080808"/>
                </a:solidFill>
              </a:endParaRPr>
            </a:p>
          </p:txBody>
        </p:sp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F4646245-C545-4176-8B1D-D3634305741C}"/>
                </a:ext>
              </a:extLst>
            </p:cNvPr>
            <p:cNvSpPr txBox="1"/>
            <p:nvPr/>
          </p:nvSpPr>
          <p:spPr>
            <a:xfrm rot="16200000">
              <a:off x="5742424" y="4054489"/>
              <a:ext cx="1043804" cy="21823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en-US" sz="1200" b="1" kern="0" dirty="0">
                  <a:solidFill>
                    <a:srgbClr val="080808"/>
                  </a:solidFill>
                </a:rPr>
                <a:t>CFHEX 3</a:t>
              </a:r>
              <a:endParaRPr lang="en-GB" sz="1200" b="1" kern="0" dirty="0">
                <a:solidFill>
                  <a:srgbClr val="080808"/>
                </a:solidFill>
              </a:endParaRPr>
            </a:p>
          </p:txBody>
        </p:sp>
        <p:sp>
          <p:nvSpPr>
            <p:cNvPr id="286" name="Rectangle 285">
              <a:extLst>
                <a:ext uri="{FF2B5EF4-FFF2-40B4-BE49-F238E27FC236}">
                  <a16:creationId xmlns:a16="http://schemas.microsoft.com/office/drawing/2014/main" id="{63CB8D74-0FEB-4C44-9B8A-6C420E3E787D}"/>
                </a:ext>
              </a:extLst>
            </p:cNvPr>
            <p:cNvSpPr/>
            <p:nvPr/>
          </p:nvSpPr>
          <p:spPr>
            <a:xfrm>
              <a:off x="6040346" y="3755191"/>
              <a:ext cx="1018918" cy="1339323"/>
            </a:xfrm>
            <a:prstGeom prst="rect">
              <a:avLst/>
            </a:prstGeom>
            <a:noFill/>
            <a:ln w="28575" cap="flat" cmpd="sng" algn="ctr">
              <a:solidFill>
                <a:srgbClr val="ED7D31">
                  <a:lumMod val="75000"/>
                </a:srgbClr>
              </a:solidFill>
              <a:prstDash val="dash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GB" sz="2133" kern="0">
                <a:solidFill>
                  <a:prstClr val="white"/>
                </a:solidFill>
              </a:endParaRPr>
            </a:p>
          </p:txBody>
        </p:sp>
        <p:sp>
          <p:nvSpPr>
            <p:cNvPr id="287" name="Freeform 320">
              <a:extLst>
                <a:ext uri="{FF2B5EF4-FFF2-40B4-BE49-F238E27FC236}">
                  <a16:creationId xmlns:a16="http://schemas.microsoft.com/office/drawing/2014/main" id="{B9723DE7-70AB-4C82-A84F-AEC0F3D983FB}"/>
                </a:ext>
              </a:extLst>
            </p:cNvPr>
            <p:cNvSpPr/>
            <p:nvPr/>
          </p:nvSpPr>
          <p:spPr>
            <a:xfrm>
              <a:off x="7730277" y="2489046"/>
              <a:ext cx="190810" cy="191982"/>
            </a:xfrm>
            <a:custGeom>
              <a:avLst/>
              <a:gdLst>
                <a:gd name="connsiteX0" fmla="*/ 0 w 285750"/>
                <a:gd name="connsiteY0" fmla="*/ 0 h 495300"/>
                <a:gd name="connsiteX1" fmla="*/ 177800 w 285750"/>
                <a:gd name="connsiteY1" fmla="*/ 127000 h 495300"/>
                <a:gd name="connsiteX2" fmla="*/ 69850 w 285750"/>
                <a:gd name="connsiteY2" fmla="*/ 336550 h 495300"/>
                <a:gd name="connsiteX3" fmla="*/ 285750 w 285750"/>
                <a:gd name="connsiteY3" fmla="*/ 4953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0" h="495300">
                  <a:moveTo>
                    <a:pt x="0" y="0"/>
                  </a:moveTo>
                  <a:cubicBezTo>
                    <a:pt x="83079" y="35454"/>
                    <a:pt x="166158" y="70908"/>
                    <a:pt x="177800" y="127000"/>
                  </a:cubicBezTo>
                  <a:cubicBezTo>
                    <a:pt x="189442" y="183092"/>
                    <a:pt x="51858" y="275167"/>
                    <a:pt x="69850" y="336550"/>
                  </a:cubicBezTo>
                  <a:cubicBezTo>
                    <a:pt x="87842" y="397933"/>
                    <a:pt x="186796" y="446616"/>
                    <a:pt x="285750" y="495300"/>
                  </a:cubicBezTo>
                </a:path>
              </a:pathLst>
            </a:custGeom>
            <a:noFill/>
            <a:ln w="381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GB" sz="2133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289" name="Group 288">
              <a:extLst>
                <a:ext uri="{FF2B5EF4-FFF2-40B4-BE49-F238E27FC236}">
                  <a16:creationId xmlns:a16="http://schemas.microsoft.com/office/drawing/2014/main" id="{FB2BAE9B-4B27-4286-87CB-36C1A5868505}"/>
                </a:ext>
              </a:extLst>
            </p:cNvPr>
            <p:cNvGrpSpPr/>
            <p:nvPr/>
          </p:nvGrpSpPr>
          <p:grpSpPr>
            <a:xfrm>
              <a:off x="7059264" y="3932840"/>
              <a:ext cx="977383" cy="434771"/>
              <a:chOff x="6138530" y="3006467"/>
              <a:chExt cx="1656092" cy="677446"/>
            </a:xfrm>
            <a:effectLst/>
          </p:grpSpPr>
          <p:cxnSp>
            <p:nvCxnSpPr>
              <p:cNvPr id="299" name="Straight Connector 298">
                <a:extLst>
                  <a:ext uri="{FF2B5EF4-FFF2-40B4-BE49-F238E27FC236}">
                    <a16:creationId xmlns:a16="http://schemas.microsoft.com/office/drawing/2014/main" id="{0E53F184-B5F4-407A-A71B-EF913102ED44}"/>
                  </a:ext>
                </a:extLst>
              </p:cNvPr>
              <p:cNvCxnSpPr/>
              <p:nvPr/>
            </p:nvCxnSpPr>
            <p:spPr>
              <a:xfrm>
                <a:off x="6138530" y="3242044"/>
                <a:ext cx="338299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080808"/>
                </a:solidFill>
                <a:prstDash val="solid"/>
              </a:ln>
              <a:effectLst/>
            </p:spPr>
          </p:cxnSp>
          <p:sp>
            <p:nvSpPr>
              <p:cNvPr id="300" name="TextBox 299">
                <a:extLst>
                  <a:ext uri="{FF2B5EF4-FFF2-40B4-BE49-F238E27FC236}">
                    <a16:creationId xmlns:a16="http://schemas.microsoft.com/office/drawing/2014/main" id="{F3441730-0B44-461F-B4E5-64ADA480CD34}"/>
                  </a:ext>
                </a:extLst>
              </p:cNvPr>
              <p:cNvSpPr txBox="1"/>
              <p:nvPr/>
            </p:nvSpPr>
            <p:spPr>
              <a:xfrm>
                <a:off x="6463458" y="3006467"/>
                <a:ext cx="1331164" cy="6774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170">
                  <a:defRPr/>
                </a:pPr>
                <a:r>
                  <a:rPr lang="en-US" sz="1200" b="1" kern="0" dirty="0">
                    <a:solidFill>
                      <a:srgbClr val="080808"/>
                    </a:solidFill>
                  </a:rPr>
                  <a:t>Radiation shields</a:t>
                </a:r>
                <a:endParaRPr lang="en-GB" sz="1200" b="1" kern="0" dirty="0">
                  <a:solidFill>
                    <a:srgbClr val="080808"/>
                  </a:solidFill>
                </a:endParaRPr>
              </a:p>
            </p:txBody>
          </p:sp>
        </p:grpSp>
        <p:sp>
          <p:nvSpPr>
            <p:cNvPr id="290" name="Freeform 323">
              <a:extLst>
                <a:ext uri="{FF2B5EF4-FFF2-40B4-BE49-F238E27FC236}">
                  <a16:creationId xmlns:a16="http://schemas.microsoft.com/office/drawing/2014/main" id="{67061BF1-E7F2-4639-B234-3C96EE709A8D}"/>
                </a:ext>
              </a:extLst>
            </p:cNvPr>
            <p:cNvSpPr/>
            <p:nvPr/>
          </p:nvSpPr>
          <p:spPr>
            <a:xfrm>
              <a:off x="6725313" y="3518017"/>
              <a:ext cx="266215" cy="242230"/>
            </a:xfrm>
            <a:custGeom>
              <a:avLst/>
              <a:gdLst>
                <a:gd name="connsiteX0" fmla="*/ 279400 w 398673"/>
                <a:gd name="connsiteY0" fmla="*/ 0 h 730250"/>
                <a:gd name="connsiteX1" fmla="*/ 393700 w 398673"/>
                <a:gd name="connsiteY1" fmla="*/ 196850 h 730250"/>
                <a:gd name="connsiteX2" fmla="*/ 133350 w 398673"/>
                <a:gd name="connsiteY2" fmla="*/ 355600 h 730250"/>
                <a:gd name="connsiteX3" fmla="*/ 292100 w 398673"/>
                <a:gd name="connsiteY3" fmla="*/ 533400 h 730250"/>
                <a:gd name="connsiteX4" fmla="*/ 0 w 398673"/>
                <a:gd name="connsiteY4" fmla="*/ 730250 h 73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8673" h="730250">
                  <a:moveTo>
                    <a:pt x="279400" y="0"/>
                  </a:moveTo>
                  <a:cubicBezTo>
                    <a:pt x="348721" y="68791"/>
                    <a:pt x="418042" y="137583"/>
                    <a:pt x="393700" y="196850"/>
                  </a:cubicBezTo>
                  <a:cubicBezTo>
                    <a:pt x="369358" y="256117"/>
                    <a:pt x="150283" y="299508"/>
                    <a:pt x="133350" y="355600"/>
                  </a:cubicBezTo>
                  <a:cubicBezTo>
                    <a:pt x="116417" y="411692"/>
                    <a:pt x="314325" y="470958"/>
                    <a:pt x="292100" y="533400"/>
                  </a:cubicBezTo>
                  <a:cubicBezTo>
                    <a:pt x="269875" y="595842"/>
                    <a:pt x="134937" y="663046"/>
                    <a:pt x="0" y="730250"/>
                  </a:cubicBezTo>
                </a:path>
              </a:pathLst>
            </a:custGeom>
            <a:noFill/>
            <a:ln w="381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GB" sz="2133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291" name="Group 290">
              <a:extLst>
                <a:ext uri="{FF2B5EF4-FFF2-40B4-BE49-F238E27FC236}">
                  <a16:creationId xmlns:a16="http://schemas.microsoft.com/office/drawing/2014/main" id="{496043E6-E767-491B-A986-6235F8587A05}"/>
                </a:ext>
              </a:extLst>
            </p:cNvPr>
            <p:cNvGrpSpPr/>
            <p:nvPr/>
          </p:nvGrpSpPr>
          <p:grpSpPr>
            <a:xfrm>
              <a:off x="6920736" y="4840483"/>
              <a:ext cx="1799720" cy="434771"/>
              <a:chOff x="6081823" y="4973214"/>
              <a:chExt cx="3049468" cy="677447"/>
            </a:xfrm>
            <a:effectLst/>
          </p:grpSpPr>
          <p:cxnSp>
            <p:nvCxnSpPr>
              <p:cNvPr id="297" name="Straight Connector 296">
                <a:extLst>
                  <a:ext uri="{FF2B5EF4-FFF2-40B4-BE49-F238E27FC236}">
                    <a16:creationId xmlns:a16="http://schemas.microsoft.com/office/drawing/2014/main" id="{FDCADFF0-3AC4-49CB-BF3B-46B216AC7657}"/>
                  </a:ext>
                </a:extLst>
              </p:cNvPr>
              <p:cNvCxnSpPr/>
              <p:nvPr/>
            </p:nvCxnSpPr>
            <p:spPr>
              <a:xfrm>
                <a:off x="6081823" y="5161221"/>
                <a:ext cx="602512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080808"/>
                </a:solidFill>
                <a:prstDash val="solid"/>
              </a:ln>
              <a:effectLst/>
            </p:spPr>
          </p:cxnSp>
          <p:sp>
            <p:nvSpPr>
              <p:cNvPr id="298" name="TextBox 297">
                <a:extLst>
                  <a:ext uri="{FF2B5EF4-FFF2-40B4-BE49-F238E27FC236}">
                    <a16:creationId xmlns:a16="http://schemas.microsoft.com/office/drawing/2014/main" id="{CFFB348E-9B4C-4CF8-BFEB-A027149E3D4E}"/>
                  </a:ext>
                </a:extLst>
              </p:cNvPr>
              <p:cNvSpPr txBox="1"/>
              <p:nvPr/>
            </p:nvSpPr>
            <p:spPr>
              <a:xfrm>
                <a:off x="6670932" y="4973214"/>
                <a:ext cx="2460359" cy="677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170">
                  <a:defRPr/>
                </a:pPr>
                <a:r>
                  <a:rPr lang="en-US" sz="1200" b="1" kern="0" dirty="0">
                    <a:solidFill>
                      <a:srgbClr val="080808"/>
                    </a:solidFill>
                  </a:rPr>
                  <a:t>Experimental </a:t>
                </a:r>
              </a:p>
              <a:p>
                <a:pPr defTabSz="1219170">
                  <a:defRPr/>
                </a:pPr>
                <a:r>
                  <a:rPr lang="en-US" sz="1200" b="1" kern="0" dirty="0">
                    <a:solidFill>
                      <a:srgbClr val="080808"/>
                    </a:solidFill>
                  </a:rPr>
                  <a:t>cooling interface (CIF)</a:t>
                </a:r>
              </a:p>
            </p:txBody>
          </p:sp>
        </p:grpSp>
        <p:cxnSp>
          <p:nvCxnSpPr>
            <p:cNvPr id="292" name="Straight Connector 291">
              <a:extLst>
                <a:ext uri="{FF2B5EF4-FFF2-40B4-BE49-F238E27FC236}">
                  <a16:creationId xmlns:a16="http://schemas.microsoft.com/office/drawing/2014/main" id="{6EBC788F-BD7B-43C7-963C-C6BABD581286}"/>
                </a:ext>
              </a:extLst>
            </p:cNvPr>
            <p:cNvCxnSpPr/>
            <p:nvPr/>
          </p:nvCxnSpPr>
          <p:spPr>
            <a:xfrm flipH="1">
              <a:off x="7660286" y="1261451"/>
              <a:ext cx="2522" cy="229131"/>
            </a:xfrm>
            <a:prstGeom prst="line">
              <a:avLst/>
            </a:prstGeom>
            <a:noFill/>
            <a:ln w="28575" cap="flat" cmpd="sng" algn="ctr">
              <a:solidFill>
                <a:srgbClr val="080808"/>
              </a:solidFill>
              <a:prstDash val="solid"/>
            </a:ln>
            <a:effectLst/>
          </p:spPr>
        </p:cxnSp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id="{8E407D5A-5642-419A-8F7F-1C6F4D6BDD1F}"/>
                </a:ext>
              </a:extLst>
            </p:cNvPr>
            <p:cNvSpPr txBox="1"/>
            <p:nvPr/>
          </p:nvSpPr>
          <p:spPr>
            <a:xfrm>
              <a:off x="7383528" y="833344"/>
              <a:ext cx="898217" cy="434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en-US" sz="1200" b="1" kern="0" dirty="0">
                  <a:solidFill>
                    <a:srgbClr val="080808"/>
                  </a:solidFill>
                </a:rPr>
                <a:t>2-stage GM cryocooler </a:t>
              </a:r>
            </a:p>
          </p:txBody>
        </p:sp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2227A4DE-E86E-4D1B-AEC3-4564BE81D25E}"/>
                </a:ext>
              </a:extLst>
            </p:cNvPr>
            <p:cNvGrpSpPr/>
            <p:nvPr/>
          </p:nvGrpSpPr>
          <p:grpSpPr>
            <a:xfrm>
              <a:off x="6702014" y="4363970"/>
              <a:ext cx="1971921" cy="434771"/>
              <a:chOff x="5525513" y="3006467"/>
              <a:chExt cx="3341252" cy="677444"/>
            </a:xfrm>
            <a:effectLst/>
          </p:grpSpPr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2C88E16D-22FF-43AA-B2D1-3C9F28761D3A}"/>
                  </a:ext>
                </a:extLst>
              </p:cNvPr>
              <p:cNvCxnSpPr>
                <a:endCxn id="296" idx="1"/>
              </p:cNvCxnSpPr>
              <p:nvPr/>
            </p:nvCxnSpPr>
            <p:spPr>
              <a:xfrm>
                <a:off x="5525513" y="3318185"/>
                <a:ext cx="937945" cy="32460"/>
              </a:xfrm>
              <a:prstGeom prst="line">
                <a:avLst/>
              </a:prstGeom>
              <a:noFill/>
              <a:ln w="28575" cap="flat" cmpd="sng" algn="ctr">
                <a:solidFill>
                  <a:srgbClr val="080808"/>
                </a:solidFill>
                <a:prstDash val="solid"/>
              </a:ln>
              <a:effectLst/>
            </p:spPr>
          </p:cxnSp>
          <p:sp>
            <p:nvSpPr>
              <p:cNvPr id="296" name="TextBox 295">
                <a:extLst>
                  <a:ext uri="{FF2B5EF4-FFF2-40B4-BE49-F238E27FC236}">
                    <a16:creationId xmlns:a16="http://schemas.microsoft.com/office/drawing/2014/main" id="{7733841F-6BE4-4F08-8EBD-E710C2CEADA1}"/>
                  </a:ext>
                </a:extLst>
              </p:cNvPr>
              <p:cNvSpPr txBox="1"/>
              <p:nvPr/>
            </p:nvSpPr>
            <p:spPr>
              <a:xfrm>
                <a:off x="6463458" y="3006467"/>
                <a:ext cx="2403307" cy="677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170">
                  <a:defRPr/>
                </a:pPr>
                <a:r>
                  <a:rPr lang="en-US" sz="1200" b="1" kern="0" dirty="0">
                    <a:solidFill>
                      <a:srgbClr val="080808"/>
                    </a:solidFill>
                  </a:rPr>
                  <a:t>Joule-Thomson expansion</a:t>
                </a:r>
                <a:endParaRPr lang="en-GB" sz="1200" b="1" kern="0" dirty="0">
                  <a:solidFill>
                    <a:srgbClr val="080808"/>
                  </a:solidFill>
                </a:endParaRPr>
              </a:p>
            </p:txBody>
          </p:sp>
        </p:grpSp>
      </p:grpSp>
      <p:sp>
        <p:nvSpPr>
          <p:cNvPr id="427" name="TextBox 426">
            <a:extLst>
              <a:ext uri="{FF2B5EF4-FFF2-40B4-BE49-F238E27FC236}">
                <a16:creationId xmlns:a16="http://schemas.microsoft.com/office/drawing/2014/main" id="{17213047-3833-49B6-97AE-396FBEA486B8}"/>
              </a:ext>
            </a:extLst>
          </p:cNvPr>
          <p:cNvSpPr txBox="1"/>
          <p:nvPr/>
        </p:nvSpPr>
        <p:spPr>
          <a:xfrm>
            <a:off x="10782828" y="2409768"/>
            <a:ext cx="969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defRPr/>
            </a:pPr>
            <a:r>
              <a:rPr lang="en-US" sz="1200" b="1" kern="0" dirty="0">
                <a:solidFill>
                  <a:srgbClr val="080808"/>
                </a:solidFill>
              </a:rPr>
              <a:t>1</a:t>
            </a:r>
            <a:r>
              <a:rPr lang="en-US" sz="1200" b="1" kern="0" baseline="30000" dirty="0">
                <a:solidFill>
                  <a:srgbClr val="080808"/>
                </a:solidFill>
              </a:rPr>
              <a:t>st</a:t>
            </a:r>
            <a:r>
              <a:rPr lang="en-US" sz="1200" b="1" kern="0" dirty="0">
                <a:solidFill>
                  <a:srgbClr val="080808"/>
                </a:solidFill>
              </a:rPr>
              <a:t> stage</a:t>
            </a:r>
            <a:endParaRPr lang="en-GB" sz="1200" b="1" kern="0" dirty="0">
              <a:solidFill>
                <a:srgbClr val="080808"/>
              </a:solidFill>
            </a:endParaRPr>
          </a:p>
        </p:txBody>
      </p:sp>
      <p:cxnSp>
        <p:nvCxnSpPr>
          <p:cNvPr id="428" name="Straight Connector 427">
            <a:extLst>
              <a:ext uri="{FF2B5EF4-FFF2-40B4-BE49-F238E27FC236}">
                <a16:creationId xmlns:a16="http://schemas.microsoft.com/office/drawing/2014/main" id="{DE61AE61-42F7-4F1B-9715-4C54AFC20CF8}"/>
              </a:ext>
            </a:extLst>
          </p:cNvPr>
          <p:cNvCxnSpPr>
            <a:cxnSpLocks/>
          </p:cNvCxnSpPr>
          <p:nvPr/>
        </p:nvCxnSpPr>
        <p:spPr>
          <a:xfrm>
            <a:off x="10804428" y="3812156"/>
            <a:ext cx="0" cy="566273"/>
          </a:xfrm>
          <a:prstGeom prst="line">
            <a:avLst/>
          </a:prstGeom>
          <a:noFill/>
          <a:ln w="28575" cap="flat" cmpd="sng" algn="ctr">
            <a:solidFill>
              <a:srgbClr val="080808"/>
            </a:solidFill>
            <a:prstDash val="solid"/>
          </a:ln>
          <a:effectLst/>
        </p:spPr>
      </p:cxnSp>
      <p:sp>
        <p:nvSpPr>
          <p:cNvPr id="429" name="TextBox 428">
            <a:extLst>
              <a:ext uri="{FF2B5EF4-FFF2-40B4-BE49-F238E27FC236}">
                <a16:creationId xmlns:a16="http://schemas.microsoft.com/office/drawing/2014/main" id="{373586BF-2E8F-45C3-97B7-691922633561}"/>
              </a:ext>
            </a:extLst>
          </p:cNvPr>
          <p:cNvSpPr txBox="1"/>
          <p:nvPr/>
        </p:nvSpPr>
        <p:spPr>
          <a:xfrm>
            <a:off x="10791195" y="3277920"/>
            <a:ext cx="1253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sz="1200" b="1" kern="0" dirty="0">
                <a:solidFill>
                  <a:srgbClr val="080808"/>
                </a:solidFill>
              </a:rPr>
              <a:t>2</a:t>
            </a:r>
            <a:r>
              <a:rPr lang="en-US" sz="1200" b="1" kern="0" baseline="30000" dirty="0">
                <a:solidFill>
                  <a:srgbClr val="080808"/>
                </a:solidFill>
              </a:rPr>
              <a:t>nd</a:t>
            </a:r>
            <a:r>
              <a:rPr lang="en-US" sz="1200" b="1" kern="0" dirty="0">
                <a:solidFill>
                  <a:srgbClr val="080808"/>
                </a:solidFill>
              </a:rPr>
              <a:t> </a:t>
            </a:r>
          </a:p>
          <a:p>
            <a:pPr lvl="0">
              <a:defRPr/>
            </a:pPr>
            <a:r>
              <a:rPr lang="en-US" sz="1200" b="1" kern="0" dirty="0">
                <a:solidFill>
                  <a:srgbClr val="080808"/>
                </a:solidFill>
              </a:rPr>
              <a:t>stage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1387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74E0E3F-7AA6-47F2-8CD9-F6E58ACDAD90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51" name="Title 1">
            <a:extLst>
              <a:ext uri="{FF2B5EF4-FFF2-40B4-BE49-F238E27FC236}">
                <a16:creationId xmlns:a16="http://schemas.microsoft.com/office/drawing/2014/main" id="{11781667-4044-4A70-BA56-34080D4AC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316" y="340145"/>
            <a:ext cx="11587853" cy="654916"/>
          </a:xfrm>
        </p:spPr>
        <p:txBody>
          <a:bodyPr>
            <a:noAutofit/>
          </a:bodyPr>
          <a:lstStyle/>
          <a:p>
            <a:r>
              <a:rPr lang="pt-PT" sz="3200" dirty="0">
                <a:solidFill>
                  <a:srgbClr val="002060"/>
                </a:solidFill>
              </a:rPr>
              <a:t>Critical components: compact CFHEXs </a:t>
            </a:r>
            <a:endParaRPr lang="en-GB" sz="3200" dirty="0">
              <a:solidFill>
                <a:srgbClr val="002060"/>
              </a:solidFill>
            </a:endParaRPr>
          </a:p>
        </p:txBody>
      </p:sp>
      <p:pic>
        <p:nvPicPr>
          <p:cNvPr id="212" name="Picture 211">
            <a:extLst>
              <a:ext uri="{FF2B5EF4-FFF2-40B4-BE49-F238E27FC236}">
                <a16:creationId xmlns:a16="http://schemas.microsoft.com/office/drawing/2014/main" id="{B63235DD-A6F0-43F2-B007-919BA239BB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9289" y="2245613"/>
            <a:ext cx="4103600" cy="3332319"/>
          </a:xfrm>
          <a:prstGeom prst="rect">
            <a:avLst/>
          </a:prstGeom>
        </p:spPr>
      </p:pic>
      <p:pic>
        <p:nvPicPr>
          <p:cNvPr id="213" name="Picture 212">
            <a:extLst>
              <a:ext uri="{FF2B5EF4-FFF2-40B4-BE49-F238E27FC236}">
                <a16:creationId xmlns:a16="http://schemas.microsoft.com/office/drawing/2014/main" id="{C2EECB20-0686-4919-BAA6-5D5694F5D3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2889" y="2511890"/>
            <a:ext cx="3775691" cy="30660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D76E655-AD85-4870-8A62-49DB6A143E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26" y="2380679"/>
            <a:ext cx="3541655" cy="3325904"/>
          </a:xfrm>
          <a:prstGeom prst="rect">
            <a:avLst/>
          </a:prstGeom>
        </p:spPr>
      </p:pic>
      <p:sp>
        <p:nvSpPr>
          <p:cNvPr id="217" name="TextBox 216">
            <a:extLst>
              <a:ext uri="{FF2B5EF4-FFF2-40B4-BE49-F238E27FC236}">
                <a16:creationId xmlns:a16="http://schemas.microsoft.com/office/drawing/2014/main" id="{2A4053A3-5149-4056-B99C-6F33B5225299}"/>
              </a:ext>
            </a:extLst>
          </p:cNvPr>
          <p:cNvSpPr txBox="1"/>
          <p:nvPr/>
        </p:nvSpPr>
        <p:spPr>
          <a:xfrm>
            <a:off x="290797" y="5650065"/>
            <a:ext cx="12062891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33" dirty="0">
                <a:solidFill>
                  <a:srgbClr val="080808"/>
                </a:solidFill>
              </a:rPr>
              <a:t>[1] A. Onufrena, et al. “</a:t>
            </a:r>
            <a:r>
              <a:rPr lang="en-GB" sz="1333" i="1" dirty="0">
                <a:solidFill>
                  <a:srgbClr val="080808"/>
                </a:solidFill>
              </a:rPr>
              <a:t>Cryogenic Performance of a Compact High-Effectiveness Mesh-Based Counter-Flow Heat Exchanger</a:t>
            </a:r>
            <a:r>
              <a:rPr lang="en-GB" sz="1333" dirty="0">
                <a:solidFill>
                  <a:srgbClr val="080808"/>
                </a:solidFill>
              </a:rPr>
              <a:t>”, Cryogenics, 2022</a:t>
            </a:r>
          </a:p>
        </p:txBody>
      </p: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5E6C5F4C-884B-481F-8BD9-80276D09BD0E}"/>
              </a:ext>
            </a:extLst>
          </p:cNvPr>
          <p:cNvGrpSpPr/>
          <p:nvPr/>
        </p:nvGrpSpPr>
        <p:grpSpPr>
          <a:xfrm>
            <a:off x="8944566" y="943320"/>
            <a:ext cx="1488596" cy="1409561"/>
            <a:chOff x="7218163" y="4465754"/>
            <a:chExt cx="1551444" cy="1507068"/>
          </a:xfrm>
        </p:grpSpPr>
        <p:pic>
          <p:nvPicPr>
            <p:cNvPr id="238" name="Picture 3" descr="image011">
              <a:extLst>
                <a:ext uri="{FF2B5EF4-FFF2-40B4-BE49-F238E27FC236}">
                  <a16:creationId xmlns:a16="http://schemas.microsoft.com/office/drawing/2014/main" id="{8103642E-CFEF-45D6-B3E6-189648CB878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65"/>
            <a:stretch/>
          </p:blipFill>
          <p:spPr bwMode="auto">
            <a:xfrm>
              <a:off x="7218163" y="4465754"/>
              <a:ext cx="1551444" cy="1507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40" name="Straight Arrow Connector 239">
              <a:extLst>
                <a:ext uri="{FF2B5EF4-FFF2-40B4-BE49-F238E27FC236}">
                  <a16:creationId xmlns:a16="http://schemas.microsoft.com/office/drawing/2014/main" id="{AD76855B-702E-4B6F-B110-C04B41A116C0}"/>
                </a:ext>
              </a:extLst>
            </p:cNvPr>
            <p:cNvCxnSpPr>
              <a:cxnSpLocks/>
            </p:cNvCxnSpPr>
            <p:nvPr/>
          </p:nvCxnSpPr>
          <p:spPr>
            <a:xfrm>
              <a:off x="7719082" y="4487954"/>
              <a:ext cx="215206" cy="576924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05CE27EF-6715-419A-8C39-611D78BB75B2}"/>
              </a:ext>
            </a:extLst>
          </p:cNvPr>
          <p:cNvSpPr txBox="1"/>
          <p:nvPr/>
        </p:nvSpPr>
        <p:spPr>
          <a:xfrm>
            <a:off x="8835721" y="392401"/>
            <a:ext cx="1661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151D18"/>
                </a:solidFill>
              </a:rPr>
              <a:t>Inner tube-mesh interface</a:t>
            </a:r>
          </a:p>
        </p:txBody>
      </p: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B62217E8-FE55-4ED8-9D3B-70511CF8DC74}"/>
              </a:ext>
            </a:extLst>
          </p:cNvPr>
          <p:cNvGrpSpPr/>
          <p:nvPr/>
        </p:nvGrpSpPr>
        <p:grpSpPr>
          <a:xfrm>
            <a:off x="10990046" y="1020848"/>
            <a:ext cx="904413" cy="1441877"/>
            <a:chOff x="5585048" y="698811"/>
            <a:chExt cx="678310" cy="1081408"/>
          </a:xfrm>
        </p:grpSpPr>
        <p:grpSp>
          <p:nvGrpSpPr>
            <p:cNvPr id="249" name="Group 248">
              <a:extLst>
                <a:ext uri="{FF2B5EF4-FFF2-40B4-BE49-F238E27FC236}">
                  <a16:creationId xmlns:a16="http://schemas.microsoft.com/office/drawing/2014/main" id="{5CA25311-68BA-4E6D-B801-CB93FF405EBD}"/>
                </a:ext>
              </a:extLst>
            </p:cNvPr>
            <p:cNvGrpSpPr/>
            <p:nvPr/>
          </p:nvGrpSpPr>
          <p:grpSpPr>
            <a:xfrm>
              <a:off x="5585048" y="698812"/>
              <a:ext cx="678310" cy="1081407"/>
              <a:chOff x="6543427" y="2819400"/>
              <a:chExt cx="1447800" cy="2154160"/>
            </a:xfrm>
          </p:grpSpPr>
          <p:sp>
            <p:nvSpPr>
              <p:cNvPr id="288" name="Flowchart: Predefined Process 287">
                <a:extLst>
                  <a:ext uri="{FF2B5EF4-FFF2-40B4-BE49-F238E27FC236}">
                    <a16:creationId xmlns:a16="http://schemas.microsoft.com/office/drawing/2014/main" id="{D2C279E4-FC33-445E-9117-D2CFD1990B95}"/>
                  </a:ext>
                </a:extLst>
              </p:cNvPr>
              <p:cNvSpPr/>
              <p:nvPr/>
            </p:nvSpPr>
            <p:spPr>
              <a:xfrm>
                <a:off x="6543427" y="2819400"/>
                <a:ext cx="1447800" cy="1859280"/>
              </a:xfrm>
              <a:prstGeom prst="flowChartPredefinedProcess">
                <a:avLst/>
              </a:prstGeom>
              <a:solidFill>
                <a:schemeClr val="accent3"/>
              </a:solidFill>
              <a:ln w="12700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" name="Flowchart: Predefined Process 300">
                <a:extLst>
                  <a:ext uri="{FF2B5EF4-FFF2-40B4-BE49-F238E27FC236}">
                    <a16:creationId xmlns:a16="http://schemas.microsoft.com/office/drawing/2014/main" id="{F4CF24DD-3332-4346-98D9-A554F97BB781}"/>
                  </a:ext>
                </a:extLst>
              </p:cNvPr>
              <p:cNvSpPr/>
              <p:nvPr/>
            </p:nvSpPr>
            <p:spPr>
              <a:xfrm>
                <a:off x="7030027" y="2819400"/>
                <a:ext cx="464821" cy="1859280"/>
              </a:xfrm>
              <a:prstGeom prst="flowChartPredefinedProcess">
                <a:avLst/>
              </a:prstGeom>
              <a:solidFill>
                <a:schemeClr val="accent3"/>
              </a:solidFill>
              <a:ln w="12700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636EEB74-9040-460C-9BC6-CBD3CFD11002}"/>
                  </a:ext>
                </a:extLst>
              </p:cNvPr>
              <p:cNvSpPr/>
              <p:nvPr/>
            </p:nvSpPr>
            <p:spPr>
              <a:xfrm>
                <a:off x="6615025" y="2819400"/>
                <a:ext cx="407093" cy="1859280"/>
              </a:xfrm>
              <a:prstGeom prst="rect">
                <a:avLst/>
              </a:prstGeom>
              <a:pattFill prst="dkHorz">
                <a:fgClr>
                  <a:srgbClr val="C00000"/>
                </a:fgClr>
                <a:bgClr>
                  <a:schemeClr val="bg1"/>
                </a:bgClr>
              </a:pattFill>
              <a:ln w="12700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3" name="Rectangle 422">
                <a:extLst>
                  <a:ext uri="{FF2B5EF4-FFF2-40B4-BE49-F238E27FC236}">
                    <a16:creationId xmlns:a16="http://schemas.microsoft.com/office/drawing/2014/main" id="{6A9AFAE6-6336-4F5A-8BB1-4F26572BC121}"/>
                  </a:ext>
                </a:extLst>
              </p:cNvPr>
              <p:cNvSpPr/>
              <p:nvPr/>
            </p:nvSpPr>
            <p:spPr>
              <a:xfrm>
                <a:off x="7510665" y="2819400"/>
                <a:ext cx="401665" cy="1859280"/>
              </a:xfrm>
              <a:prstGeom prst="rect">
                <a:avLst/>
              </a:prstGeom>
              <a:pattFill prst="dkHorz">
                <a:fgClr>
                  <a:srgbClr val="C00000"/>
                </a:fgClr>
                <a:bgClr>
                  <a:schemeClr val="bg1"/>
                </a:bgClr>
              </a:pattFill>
              <a:ln w="12700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25" name="Straight Arrow Connector 424">
                <a:extLst>
                  <a:ext uri="{FF2B5EF4-FFF2-40B4-BE49-F238E27FC236}">
                    <a16:creationId xmlns:a16="http://schemas.microsoft.com/office/drawing/2014/main" id="{068E251D-0D3A-4C24-A639-E0B7E505C680}"/>
                  </a:ext>
                </a:extLst>
              </p:cNvPr>
              <p:cNvCxnSpPr/>
              <p:nvPr/>
            </p:nvCxnSpPr>
            <p:spPr>
              <a:xfrm flipV="1">
                <a:off x="6831906" y="4472940"/>
                <a:ext cx="0" cy="365760"/>
              </a:xfrm>
              <a:prstGeom prst="straightConnector1">
                <a:avLst/>
              </a:prstGeom>
              <a:ln w="12700">
                <a:solidFill>
                  <a:srgbClr val="1B45F9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Straight Arrow Connector 425">
                <a:extLst>
                  <a:ext uri="{FF2B5EF4-FFF2-40B4-BE49-F238E27FC236}">
                    <a16:creationId xmlns:a16="http://schemas.microsoft.com/office/drawing/2014/main" id="{8034914E-386C-4A62-9503-9FDE426A58A8}"/>
                  </a:ext>
                </a:extLst>
              </p:cNvPr>
              <p:cNvCxnSpPr/>
              <p:nvPr/>
            </p:nvCxnSpPr>
            <p:spPr>
              <a:xfrm flipV="1">
                <a:off x="7717733" y="4472940"/>
                <a:ext cx="0" cy="365760"/>
              </a:xfrm>
              <a:prstGeom prst="straightConnector1">
                <a:avLst/>
              </a:prstGeom>
              <a:ln w="12700">
                <a:solidFill>
                  <a:srgbClr val="1B45F9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Straight Arrow Connector 431">
                <a:extLst>
                  <a:ext uri="{FF2B5EF4-FFF2-40B4-BE49-F238E27FC236}">
                    <a16:creationId xmlns:a16="http://schemas.microsoft.com/office/drawing/2014/main" id="{3B86FD1C-A8F3-4647-9F4C-BCB7579D3C23}"/>
                  </a:ext>
                </a:extLst>
              </p:cNvPr>
              <p:cNvCxnSpPr/>
              <p:nvPr/>
            </p:nvCxnSpPr>
            <p:spPr>
              <a:xfrm>
                <a:off x="7262437" y="4591223"/>
                <a:ext cx="0" cy="382337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0" name="Rectangle 249">
              <a:extLst>
                <a:ext uri="{FF2B5EF4-FFF2-40B4-BE49-F238E27FC236}">
                  <a16:creationId xmlns:a16="http://schemas.microsoft.com/office/drawing/2014/main" id="{488EBD56-28B2-4EC5-8046-0C93256A93DB}"/>
                </a:ext>
              </a:extLst>
            </p:cNvPr>
            <p:cNvSpPr/>
            <p:nvPr/>
          </p:nvSpPr>
          <p:spPr>
            <a:xfrm>
              <a:off x="5849430" y="698811"/>
              <a:ext cx="144965" cy="933374"/>
            </a:xfrm>
            <a:prstGeom prst="rect">
              <a:avLst/>
            </a:prstGeom>
            <a:pattFill prst="dkHorz">
              <a:fgClr>
                <a:srgbClr val="C00000"/>
              </a:fgClr>
              <a:bgClr>
                <a:schemeClr val="bg1"/>
              </a:bgClr>
            </a:pattFill>
            <a:ln w="12700">
              <a:solidFill>
                <a:schemeClr val="accent1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57" name="Straight Connector 256">
              <a:extLst>
                <a:ext uri="{FF2B5EF4-FFF2-40B4-BE49-F238E27FC236}">
                  <a16:creationId xmlns:a16="http://schemas.microsoft.com/office/drawing/2014/main" id="{2090232A-4EC3-4838-8000-6CF3A6149AE7}"/>
                </a:ext>
              </a:extLst>
            </p:cNvPr>
            <p:cNvCxnSpPr>
              <a:stCxn id="250" idx="0"/>
            </p:cNvCxnSpPr>
            <p:nvPr/>
          </p:nvCxnSpPr>
          <p:spPr>
            <a:xfrm>
              <a:off x="5921912" y="698811"/>
              <a:ext cx="0" cy="1013707"/>
            </a:xfrm>
            <a:prstGeom prst="line">
              <a:avLst/>
            </a:prstGeom>
            <a:ln w="12700">
              <a:solidFill>
                <a:schemeClr val="accent1">
                  <a:lumMod val="10000"/>
                </a:schemeClr>
              </a:solidFill>
              <a:prstDash val="lg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Arrow: Down 21">
            <a:extLst>
              <a:ext uri="{FF2B5EF4-FFF2-40B4-BE49-F238E27FC236}">
                <a16:creationId xmlns:a16="http://schemas.microsoft.com/office/drawing/2014/main" id="{252B122E-497D-4922-91D3-FA592185C603}"/>
              </a:ext>
            </a:extLst>
          </p:cNvPr>
          <p:cNvSpPr/>
          <p:nvPr/>
        </p:nvSpPr>
        <p:spPr>
          <a:xfrm>
            <a:off x="11274616" y="1236922"/>
            <a:ext cx="307784" cy="804951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434" name="TextBox 433">
            <a:extLst>
              <a:ext uri="{FF2B5EF4-FFF2-40B4-BE49-F238E27FC236}">
                <a16:creationId xmlns:a16="http://schemas.microsoft.com/office/drawing/2014/main" id="{81BC5FA5-7001-419C-A862-887332C92B54}"/>
              </a:ext>
            </a:extLst>
          </p:cNvPr>
          <p:cNvSpPr txBox="1"/>
          <p:nvPr/>
        </p:nvSpPr>
        <p:spPr>
          <a:xfrm>
            <a:off x="10771056" y="423993"/>
            <a:ext cx="13613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151D18"/>
                </a:solidFill>
              </a:rPr>
              <a:t>Axial conduction</a:t>
            </a:r>
          </a:p>
        </p:txBody>
      </p:sp>
      <p:sp>
        <p:nvSpPr>
          <p:cNvPr id="435" name="TextBox 434">
            <a:extLst>
              <a:ext uri="{FF2B5EF4-FFF2-40B4-BE49-F238E27FC236}">
                <a16:creationId xmlns:a16="http://schemas.microsoft.com/office/drawing/2014/main" id="{D4EFC091-4418-4F46-BB7F-9EA102A968B5}"/>
              </a:ext>
            </a:extLst>
          </p:cNvPr>
          <p:cNvSpPr txBox="1"/>
          <p:nvPr/>
        </p:nvSpPr>
        <p:spPr>
          <a:xfrm>
            <a:off x="545036" y="1151418"/>
            <a:ext cx="8172785" cy="128240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44" indent="-285744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80808"/>
                </a:solidFill>
              </a:rPr>
              <a:t>CFHEX numerical model was built and correlated with experimental data [1]</a:t>
            </a:r>
          </a:p>
          <a:p>
            <a:pPr marL="285744" indent="-285744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80808"/>
                </a:solidFill>
              </a:rPr>
              <a:t>Test results have shown that inner </a:t>
            </a:r>
            <a:r>
              <a:rPr lang="en-US" sz="1600" u="sng" dirty="0">
                <a:solidFill>
                  <a:srgbClr val="080808"/>
                </a:solidFill>
              </a:rPr>
              <a:t>tube-to-mesh interface conductance</a:t>
            </a:r>
            <a:r>
              <a:rPr lang="en-US" sz="1600" dirty="0">
                <a:solidFill>
                  <a:srgbClr val="080808"/>
                </a:solidFill>
              </a:rPr>
              <a:t> and </a:t>
            </a:r>
            <a:r>
              <a:rPr lang="en-US" sz="1600" u="sng" dirty="0">
                <a:solidFill>
                  <a:srgbClr val="080808"/>
                </a:solidFill>
              </a:rPr>
              <a:t>axial conduction</a:t>
            </a:r>
            <a:r>
              <a:rPr lang="en-US" sz="1600" dirty="0">
                <a:solidFill>
                  <a:srgbClr val="080808"/>
                </a:solidFill>
              </a:rPr>
              <a:t> have a strong influence on effectiveness </a:t>
            </a:r>
          </a:p>
          <a:p>
            <a:pPr marL="285744" indent="-285744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80808"/>
                </a:solidFill>
              </a:rPr>
              <a:t>Novel CFHEX design proposed (patenting in progress)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290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632E388-3B10-4A13-AD83-F24660570650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EE95C5-ED47-4E90-AD5E-EDD56F686A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36" r="2001"/>
          <a:stretch/>
        </p:blipFill>
        <p:spPr>
          <a:xfrm>
            <a:off x="8436212" y="88949"/>
            <a:ext cx="3146997" cy="583130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7FCC775-9EC8-4E94-AA87-93107B1FD37D}"/>
              </a:ext>
            </a:extLst>
          </p:cNvPr>
          <p:cNvCxnSpPr>
            <a:cxnSpLocks/>
          </p:cNvCxnSpPr>
          <p:nvPr/>
        </p:nvCxnSpPr>
        <p:spPr>
          <a:xfrm flipV="1">
            <a:off x="8436213" y="1760048"/>
            <a:ext cx="726932" cy="11226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54EC4B2-43BF-43C5-828F-61257EA5E109}"/>
              </a:ext>
            </a:extLst>
          </p:cNvPr>
          <p:cNvCxnSpPr>
            <a:cxnSpLocks/>
          </p:cNvCxnSpPr>
          <p:nvPr/>
        </p:nvCxnSpPr>
        <p:spPr>
          <a:xfrm flipV="1">
            <a:off x="8436212" y="3160437"/>
            <a:ext cx="758445" cy="35379"/>
          </a:xfrm>
          <a:prstGeom prst="straightConnector1">
            <a:avLst/>
          </a:prstGeom>
          <a:ln>
            <a:solidFill>
              <a:srgbClr val="1429E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35E1650-1621-4A3C-8531-F7B197B753C9}"/>
              </a:ext>
            </a:extLst>
          </p:cNvPr>
          <p:cNvCxnSpPr>
            <a:cxnSpLocks/>
          </p:cNvCxnSpPr>
          <p:nvPr/>
        </p:nvCxnSpPr>
        <p:spPr>
          <a:xfrm flipV="1">
            <a:off x="8319126" y="4320989"/>
            <a:ext cx="875532" cy="161292"/>
          </a:xfrm>
          <a:prstGeom prst="straightConnector1">
            <a:avLst/>
          </a:prstGeom>
          <a:ln>
            <a:solidFill>
              <a:srgbClr val="F414D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8286A16-02E2-4EB5-A37C-5B8EF04938F1}"/>
                  </a:ext>
                </a:extLst>
              </p:cNvPr>
              <p:cNvSpPr txBox="1"/>
              <p:nvPr/>
            </p:nvSpPr>
            <p:spPr>
              <a:xfrm>
                <a:off x="6803914" y="1662688"/>
                <a:ext cx="1884413" cy="7487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133" dirty="0">
                    <a:solidFill>
                      <a:srgbClr val="00B050"/>
                    </a:solidFill>
                  </a:rPr>
                  <a:t>NTU=18.6 (</a:t>
                </a:r>
                <a14:m>
                  <m:oMath xmlns:m="http://schemas.openxmlformats.org/officeDocument/2006/math">
                    <m:r>
                      <a:rPr lang="en-US" sz="2133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sz="2133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=94.9</m:t>
                    </m:r>
                  </m:oMath>
                </a14:m>
                <a:r>
                  <a:rPr lang="en-GB" sz="2133" dirty="0">
                    <a:solidFill>
                      <a:srgbClr val="00B050"/>
                    </a:solidFill>
                  </a:rPr>
                  <a:t> %)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8286A16-02E2-4EB5-A37C-5B8EF04938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914" y="1662688"/>
                <a:ext cx="1884413" cy="748795"/>
              </a:xfrm>
              <a:prstGeom prst="rect">
                <a:avLst/>
              </a:prstGeom>
              <a:blipFill>
                <a:blip r:embed="rId5"/>
                <a:stretch>
                  <a:fillRect l="-3883" t="-4878" b="-146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FCFC02CB-6A07-4729-9CCC-6DDAC9B491C6}"/>
                  </a:ext>
                </a:extLst>
              </p:cNvPr>
              <p:cNvSpPr txBox="1"/>
              <p:nvPr/>
            </p:nvSpPr>
            <p:spPr>
              <a:xfrm>
                <a:off x="6803914" y="2933389"/>
                <a:ext cx="1884413" cy="7487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133" dirty="0">
                    <a:solidFill>
                      <a:srgbClr val="1429EC"/>
                    </a:solidFill>
                  </a:rPr>
                  <a:t>NTU = 55 (</a:t>
                </a:r>
                <a14:m>
                  <m:oMath xmlns:m="http://schemas.openxmlformats.org/officeDocument/2006/math">
                    <m:r>
                      <a:rPr lang="en-US" sz="2133" i="1">
                        <a:solidFill>
                          <a:srgbClr val="1429EC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sz="2133" i="1">
                        <a:solidFill>
                          <a:srgbClr val="1429EC"/>
                        </a:solidFill>
                        <a:latin typeface="Cambria Math" panose="02040503050406030204" pitchFamily="18" charset="0"/>
                      </a:rPr>
                      <m:t>=98.2</m:t>
                    </m:r>
                  </m:oMath>
                </a14:m>
                <a:r>
                  <a:rPr lang="en-GB" sz="2133" dirty="0">
                    <a:solidFill>
                      <a:srgbClr val="1429EC"/>
                    </a:solidFill>
                  </a:rPr>
                  <a:t> %)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FCFC02CB-6A07-4729-9CCC-6DDAC9B491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914" y="2933389"/>
                <a:ext cx="1884413" cy="748795"/>
              </a:xfrm>
              <a:prstGeom prst="rect">
                <a:avLst/>
              </a:prstGeom>
              <a:blipFill>
                <a:blip r:embed="rId6"/>
                <a:stretch>
                  <a:fillRect l="-3883" t="-4878" b="-154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93697897-699B-4699-A401-C530FF352533}"/>
              </a:ext>
            </a:extLst>
          </p:cNvPr>
          <p:cNvSpPr txBox="1"/>
          <p:nvPr/>
        </p:nvSpPr>
        <p:spPr>
          <a:xfrm>
            <a:off x="528316" y="1410227"/>
            <a:ext cx="6275597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867" dirty="0">
                <a:solidFill>
                  <a:schemeClr val="bg2">
                    <a:lumMod val="10000"/>
                  </a:schemeClr>
                </a:solidFill>
              </a:rPr>
              <a:t>Very high experimental performance achieved with the novel mesh-based CFHEX design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5088C1EF-1A40-4947-B9EF-F6F400D68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316" y="340145"/>
            <a:ext cx="11587853" cy="654916"/>
          </a:xfrm>
        </p:spPr>
        <p:txBody>
          <a:bodyPr>
            <a:noAutofit/>
          </a:bodyPr>
          <a:lstStyle/>
          <a:p>
            <a:r>
              <a:rPr lang="pt-PT" sz="3200" dirty="0">
                <a:solidFill>
                  <a:srgbClr val="002060"/>
                </a:solidFill>
              </a:rPr>
              <a:t>Critical components: compact CFHEXs </a:t>
            </a:r>
            <a:endParaRPr lang="en-GB" sz="3200" dirty="0">
              <a:solidFill>
                <a:srgbClr val="00206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FBF3A6A-4755-4B7B-9E37-2F732E27872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325" t="8064" r="5405" b="1885"/>
          <a:stretch/>
        </p:blipFill>
        <p:spPr>
          <a:xfrm>
            <a:off x="1319335" y="2382554"/>
            <a:ext cx="4544984" cy="35377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985C61F-6FE6-4517-BCBD-03E3D53F5C71}"/>
                  </a:ext>
                </a:extLst>
              </p:cNvPr>
              <p:cNvSpPr txBox="1"/>
              <p:nvPr/>
            </p:nvSpPr>
            <p:spPr>
              <a:xfrm>
                <a:off x="6803914" y="4320988"/>
                <a:ext cx="1790961" cy="7487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133" dirty="0">
                    <a:solidFill>
                      <a:srgbClr val="F414D9"/>
                    </a:solidFill>
                  </a:rPr>
                  <a:t>NTU &gt;124 (</a:t>
                </a:r>
                <a14:m>
                  <m:oMath xmlns:m="http://schemas.openxmlformats.org/officeDocument/2006/math">
                    <m:r>
                      <a:rPr lang="en-US" sz="2133" i="1">
                        <a:solidFill>
                          <a:srgbClr val="F414D9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sz="2133" i="1">
                        <a:solidFill>
                          <a:srgbClr val="F414D9"/>
                        </a:solidFill>
                        <a:latin typeface="Cambria Math" panose="02040503050406030204" pitchFamily="18" charset="0"/>
                      </a:rPr>
                      <m:t>=99.2</m:t>
                    </m:r>
                  </m:oMath>
                </a14:m>
                <a:r>
                  <a:rPr lang="en-GB" sz="2133" dirty="0">
                    <a:solidFill>
                      <a:srgbClr val="F414D9"/>
                    </a:solidFill>
                  </a:rPr>
                  <a:t> %)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985C61F-6FE6-4517-BCBD-03E3D53F5C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914" y="4320988"/>
                <a:ext cx="1790961" cy="748795"/>
              </a:xfrm>
              <a:prstGeom prst="rect">
                <a:avLst/>
              </a:prstGeom>
              <a:blipFill>
                <a:blip r:embed="rId8"/>
                <a:stretch>
                  <a:fillRect l="-4082" t="-4878" b="-146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58883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A847D-E05D-4470-BE31-6A880D8E1A9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675902-AFC6-42CD-B8AF-D6F1D6076DE5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ADF03-86A9-4195-84E3-81297A5896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TE/CRG-CL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599BC-66FD-4CB7-9FC4-E64D9D69B3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A67CF12D-1119-4528-A320-B933DBC3A8D9}"/>
              </a:ext>
            </a:extLst>
          </p:cNvPr>
          <p:cNvSpPr txBox="1"/>
          <p:nvPr/>
        </p:nvSpPr>
        <p:spPr>
          <a:xfrm>
            <a:off x="4765058" y="1105395"/>
            <a:ext cx="161529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377">
              <a:defRPr/>
            </a:pPr>
            <a:r>
              <a:rPr lang="en-US" sz="933" b="1" kern="0" dirty="0">
                <a:solidFill>
                  <a:srgbClr val="151D18"/>
                </a:solidFill>
                <a:latin typeface="Arial"/>
              </a:rPr>
              <a:t>Cryocooler envelope</a:t>
            </a:r>
            <a:endParaRPr lang="en-GB" sz="933" b="1" kern="0" dirty="0">
              <a:solidFill>
                <a:srgbClr val="151D18"/>
              </a:solidFill>
              <a:latin typeface="Arial"/>
            </a:endParaRPr>
          </a:p>
        </p:txBody>
      </p: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32CA1A98-355E-4734-A550-69580551C15A}"/>
              </a:ext>
            </a:extLst>
          </p:cNvPr>
          <p:cNvCxnSpPr/>
          <p:nvPr/>
        </p:nvCxnSpPr>
        <p:spPr>
          <a:xfrm flipV="1">
            <a:off x="4563104" y="4876987"/>
            <a:ext cx="0" cy="261408"/>
          </a:xfrm>
          <a:prstGeom prst="line">
            <a:avLst/>
          </a:prstGeom>
          <a:noFill/>
          <a:ln w="28575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81D5C52B-1CBE-47DB-BA50-B54196E2AC0C}"/>
              </a:ext>
            </a:extLst>
          </p:cNvPr>
          <p:cNvGrpSpPr/>
          <p:nvPr/>
        </p:nvGrpSpPr>
        <p:grpSpPr>
          <a:xfrm>
            <a:off x="5461380" y="1337447"/>
            <a:ext cx="846045" cy="2215916"/>
            <a:chOff x="4706678" y="1148133"/>
            <a:chExt cx="1132481" cy="3079047"/>
          </a:xfrm>
          <a:effectLst/>
        </p:grpSpPr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30DC0442-0FEA-46B4-A193-1AB9B2C0FE4E}"/>
                </a:ext>
              </a:extLst>
            </p:cNvPr>
            <p:cNvSpPr/>
            <p:nvPr/>
          </p:nvSpPr>
          <p:spPr>
            <a:xfrm>
              <a:off x="4706678" y="1148133"/>
              <a:ext cx="1132481" cy="1358197"/>
            </a:xfrm>
            <a:prstGeom prst="rect">
              <a:avLst/>
            </a:prstGeom>
            <a:gradFill rotWithShape="1">
              <a:gsLst>
                <a:gs pos="0">
                  <a:srgbClr val="DDDDDD">
                    <a:tint val="73000"/>
                    <a:satMod val="150000"/>
                  </a:srgbClr>
                </a:gs>
                <a:gs pos="25000">
                  <a:srgbClr val="DDDDDD">
                    <a:tint val="96000"/>
                    <a:shade val="80000"/>
                    <a:satMod val="105000"/>
                  </a:srgbClr>
                </a:gs>
                <a:gs pos="38000">
                  <a:srgbClr val="DDDDDD">
                    <a:tint val="96000"/>
                    <a:shade val="59000"/>
                    <a:satMod val="120000"/>
                  </a:srgbClr>
                </a:gs>
                <a:gs pos="55000">
                  <a:srgbClr val="DDDDDD">
                    <a:shade val="57000"/>
                    <a:satMod val="120000"/>
                  </a:srgbClr>
                </a:gs>
                <a:gs pos="80000">
                  <a:srgbClr val="DDDDDD">
                    <a:shade val="56000"/>
                    <a:satMod val="145000"/>
                  </a:srgbClr>
                </a:gs>
                <a:gs pos="88000">
                  <a:srgbClr val="DDDDDD">
                    <a:shade val="63000"/>
                    <a:satMod val="160000"/>
                  </a:srgbClr>
                </a:gs>
                <a:gs pos="100000">
                  <a:srgbClr val="DDDDDD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sz="1467" kern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066569B9-2581-49A2-A368-5F31735BC991}"/>
                </a:ext>
              </a:extLst>
            </p:cNvPr>
            <p:cNvSpPr/>
            <p:nvPr/>
          </p:nvSpPr>
          <p:spPr>
            <a:xfrm>
              <a:off x="4714184" y="2609924"/>
              <a:ext cx="773593" cy="1617256"/>
            </a:xfrm>
            <a:prstGeom prst="rect">
              <a:avLst/>
            </a:prstGeom>
            <a:gradFill rotWithShape="1">
              <a:gsLst>
                <a:gs pos="0">
                  <a:srgbClr val="DDDDDD">
                    <a:tint val="73000"/>
                    <a:satMod val="150000"/>
                  </a:srgbClr>
                </a:gs>
                <a:gs pos="25000">
                  <a:srgbClr val="DDDDDD">
                    <a:tint val="96000"/>
                    <a:shade val="80000"/>
                    <a:satMod val="105000"/>
                  </a:srgbClr>
                </a:gs>
                <a:gs pos="38000">
                  <a:srgbClr val="DDDDDD">
                    <a:tint val="96000"/>
                    <a:shade val="59000"/>
                    <a:satMod val="120000"/>
                  </a:srgbClr>
                </a:gs>
                <a:gs pos="55000">
                  <a:srgbClr val="DDDDDD">
                    <a:shade val="57000"/>
                    <a:satMod val="120000"/>
                  </a:srgbClr>
                </a:gs>
                <a:gs pos="80000">
                  <a:srgbClr val="DDDDDD">
                    <a:shade val="56000"/>
                    <a:satMod val="145000"/>
                  </a:srgbClr>
                </a:gs>
                <a:gs pos="88000">
                  <a:srgbClr val="DDDDDD">
                    <a:shade val="63000"/>
                    <a:satMod val="160000"/>
                  </a:srgbClr>
                </a:gs>
                <a:gs pos="100000">
                  <a:srgbClr val="DDDDDD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sz="1467" kern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A63991B5-96B5-4CAF-943F-8E0E3904DABB}"/>
                </a:ext>
              </a:extLst>
            </p:cNvPr>
            <p:cNvSpPr/>
            <p:nvPr/>
          </p:nvSpPr>
          <p:spPr>
            <a:xfrm>
              <a:off x="4707835" y="2378519"/>
              <a:ext cx="1131324" cy="31543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sz="1467" kern="0">
                <a:noFill/>
                <a:latin typeface="Arial"/>
              </a:endParaRPr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0D2A9AA7-926C-4BD5-9D67-C3247CA853D7}"/>
                </a:ext>
              </a:extLst>
            </p:cNvPr>
            <p:cNvSpPr/>
            <p:nvPr/>
          </p:nvSpPr>
          <p:spPr>
            <a:xfrm>
              <a:off x="4718455" y="3967107"/>
              <a:ext cx="769320" cy="25340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sz="1467" kern="0">
                <a:noFill/>
                <a:latin typeface="Arial"/>
              </a:endParaRPr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C00358DC-4800-44A6-A601-F43230190007}"/>
              </a:ext>
            </a:extLst>
          </p:cNvPr>
          <p:cNvGrpSpPr/>
          <p:nvPr/>
        </p:nvGrpSpPr>
        <p:grpSpPr>
          <a:xfrm>
            <a:off x="4542101" y="2262780"/>
            <a:ext cx="857360" cy="146251"/>
            <a:chOff x="3742646" y="3153440"/>
            <a:chExt cx="1147627" cy="203217"/>
          </a:xfrm>
          <a:effectLst/>
        </p:grpSpPr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1AFE5B43-474F-41EE-BE78-D7CA9C272750}"/>
                </a:ext>
              </a:extLst>
            </p:cNvPr>
            <p:cNvCxnSpPr/>
            <p:nvPr/>
          </p:nvCxnSpPr>
          <p:spPr>
            <a:xfrm>
              <a:off x="3762806" y="3153440"/>
              <a:ext cx="1118844" cy="1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8CB4C2FD-6E98-4B5C-BD9B-549A371CE09B}"/>
                </a:ext>
              </a:extLst>
            </p:cNvPr>
            <p:cNvCxnSpPr/>
            <p:nvPr/>
          </p:nvCxnSpPr>
          <p:spPr>
            <a:xfrm>
              <a:off x="3742646" y="3356657"/>
              <a:ext cx="1139004" cy="0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1611431A-CD1B-4FD4-A90F-5D3D414ED9B7}"/>
                </a:ext>
              </a:extLst>
            </p:cNvPr>
            <p:cNvCxnSpPr/>
            <p:nvPr/>
          </p:nvCxnSpPr>
          <p:spPr>
            <a:xfrm flipV="1">
              <a:off x="4769644" y="3161249"/>
              <a:ext cx="112006" cy="46295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1D732B51-1BB5-40CD-B163-CB5DD501FF3C}"/>
                </a:ext>
              </a:extLst>
            </p:cNvPr>
            <p:cNvCxnSpPr/>
            <p:nvPr/>
          </p:nvCxnSpPr>
          <p:spPr>
            <a:xfrm flipV="1">
              <a:off x="4778267" y="3257717"/>
              <a:ext cx="112006" cy="46295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92D8D42A-E535-43C4-9F86-B850262949D4}"/>
                </a:ext>
              </a:extLst>
            </p:cNvPr>
            <p:cNvCxnSpPr/>
            <p:nvPr/>
          </p:nvCxnSpPr>
          <p:spPr>
            <a:xfrm flipH="1" flipV="1">
              <a:off x="4772025" y="3304012"/>
              <a:ext cx="112006" cy="46295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7C95F340-A6A6-4798-93EB-F8DEAC255C0F}"/>
                </a:ext>
              </a:extLst>
            </p:cNvPr>
            <p:cNvCxnSpPr/>
            <p:nvPr/>
          </p:nvCxnSpPr>
          <p:spPr>
            <a:xfrm flipH="1" flipV="1">
              <a:off x="4769644" y="3207544"/>
              <a:ext cx="112006" cy="46295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</p:grp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872602D-5D1E-4750-8C70-28380D38282E}"/>
              </a:ext>
            </a:extLst>
          </p:cNvPr>
          <p:cNvSpPr/>
          <p:nvPr/>
        </p:nvSpPr>
        <p:spPr>
          <a:xfrm>
            <a:off x="3875659" y="5138394"/>
            <a:ext cx="1034620" cy="23489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en-GB" sz="1467" kern="0">
              <a:noFill/>
              <a:latin typeface="Arial"/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3228AC7F-114A-437F-8ED3-B85391CA57EB}"/>
              </a:ext>
            </a:extLst>
          </p:cNvPr>
          <p:cNvSpPr/>
          <p:nvPr/>
        </p:nvSpPr>
        <p:spPr>
          <a:xfrm>
            <a:off x="4253928" y="1337447"/>
            <a:ext cx="447505" cy="880909"/>
          </a:xfrm>
          <a:prstGeom prst="rect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en-GB" sz="1467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B7E366D4-D23F-426E-ADFD-FEE42211BA2F}"/>
              </a:ext>
            </a:extLst>
          </p:cNvPr>
          <p:cNvSpPr/>
          <p:nvPr/>
        </p:nvSpPr>
        <p:spPr>
          <a:xfrm>
            <a:off x="4253928" y="2459505"/>
            <a:ext cx="447505" cy="884071"/>
          </a:xfrm>
          <a:prstGeom prst="rect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en-GB" sz="1467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653A0460-15F2-484F-9BBE-9BB078D5A99E}"/>
              </a:ext>
            </a:extLst>
          </p:cNvPr>
          <p:cNvSpPr/>
          <p:nvPr/>
        </p:nvSpPr>
        <p:spPr>
          <a:xfrm>
            <a:off x="4264668" y="4117036"/>
            <a:ext cx="447505" cy="530113"/>
          </a:xfrm>
          <a:prstGeom prst="rect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en-GB" sz="1467" kern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17991F5A-23B5-499F-B5D2-69D3580A6B52}"/>
              </a:ext>
            </a:extLst>
          </p:cNvPr>
          <p:cNvCxnSpPr/>
          <p:nvPr/>
        </p:nvCxnSpPr>
        <p:spPr>
          <a:xfrm flipH="1" flipV="1">
            <a:off x="4554228" y="2152227"/>
            <a:ext cx="1" cy="116173"/>
          </a:xfrm>
          <a:prstGeom prst="line">
            <a:avLst/>
          </a:prstGeom>
          <a:noFill/>
          <a:ln w="28575" cap="flat" cmpd="sng" algn="ctr">
            <a:solidFill>
              <a:schemeClr val="accent1">
                <a:lumMod val="10000"/>
              </a:schemeClr>
            </a:solidFill>
            <a:prstDash val="solid"/>
          </a:ln>
          <a:effectLst/>
        </p:spPr>
      </p:cxn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982A1AD2-BEBB-44E5-AE21-AB8D6CF34C5F}"/>
              </a:ext>
            </a:extLst>
          </p:cNvPr>
          <p:cNvGrpSpPr/>
          <p:nvPr/>
        </p:nvGrpSpPr>
        <p:grpSpPr>
          <a:xfrm>
            <a:off x="4496488" y="934251"/>
            <a:ext cx="94781" cy="1223579"/>
            <a:chOff x="3780753" y="724105"/>
            <a:chExt cx="126871" cy="1313642"/>
          </a:xfrm>
          <a:effectLst/>
        </p:grpSpPr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3BB4D6E6-37F0-4EC0-A171-03EE5EE0E9D0}"/>
                </a:ext>
              </a:extLst>
            </p:cNvPr>
            <p:cNvGrpSpPr/>
            <p:nvPr/>
          </p:nvGrpSpPr>
          <p:grpSpPr>
            <a:xfrm>
              <a:off x="3780753" y="1295807"/>
              <a:ext cx="126871" cy="741940"/>
              <a:chOff x="2193033" y="2822552"/>
              <a:chExt cx="126871" cy="755844"/>
            </a:xfrm>
          </p:grpSpPr>
          <p:cxnSp>
            <p:nvCxnSpPr>
              <p:cNvPr id="179" name="Straight Connector 178">
                <a:extLst>
                  <a:ext uri="{FF2B5EF4-FFF2-40B4-BE49-F238E27FC236}">
                    <a16:creationId xmlns:a16="http://schemas.microsoft.com/office/drawing/2014/main" id="{EF7EA8E5-BE69-4084-9ABD-D60D0B80FD29}"/>
                  </a:ext>
                </a:extLst>
              </p:cNvPr>
              <p:cNvCxnSpPr/>
              <p:nvPr/>
            </p:nvCxnSpPr>
            <p:spPr>
              <a:xfrm flipV="1">
                <a:off x="2205517" y="3404508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180" name="Straight Connector 179">
                <a:extLst>
                  <a:ext uri="{FF2B5EF4-FFF2-40B4-BE49-F238E27FC236}">
                    <a16:creationId xmlns:a16="http://schemas.microsoft.com/office/drawing/2014/main" id="{B952E272-FF1B-49F5-9B00-10BB9E2D5F16}"/>
                  </a:ext>
                </a:extLst>
              </p:cNvPr>
              <p:cNvCxnSpPr/>
              <p:nvPr/>
            </p:nvCxnSpPr>
            <p:spPr>
              <a:xfrm flipV="1">
                <a:off x="2207790" y="3504151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181" name="Straight Connector 180">
                <a:extLst>
                  <a:ext uri="{FF2B5EF4-FFF2-40B4-BE49-F238E27FC236}">
                    <a16:creationId xmlns:a16="http://schemas.microsoft.com/office/drawing/2014/main" id="{7DE10A25-5F37-4418-88D1-82A666695AB6}"/>
                  </a:ext>
                </a:extLst>
              </p:cNvPr>
              <p:cNvCxnSpPr/>
              <p:nvPr/>
            </p:nvCxnSpPr>
            <p:spPr>
              <a:xfrm flipH="1" flipV="1">
                <a:off x="2207898" y="3550446"/>
                <a:ext cx="64800" cy="27950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182" name="Straight Connector 181">
                <a:extLst>
                  <a:ext uri="{FF2B5EF4-FFF2-40B4-BE49-F238E27FC236}">
                    <a16:creationId xmlns:a16="http://schemas.microsoft.com/office/drawing/2014/main" id="{7F7D2269-13AE-478B-AEC2-A167F9054559}"/>
                  </a:ext>
                </a:extLst>
              </p:cNvPr>
              <p:cNvCxnSpPr/>
              <p:nvPr/>
            </p:nvCxnSpPr>
            <p:spPr>
              <a:xfrm flipH="1" flipV="1">
                <a:off x="2205517" y="3450803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183" name="Straight Connector 182">
                <a:extLst>
                  <a:ext uri="{FF2B5EF4-FFF2-40B4-BE49-F238E27FC236}">
                    <a16:creationId xmlns:a16="http://schemas.microsoft.com/office/drawing/2014/main" id="{6DE1FEE5-8AE0-42C0-9919-365979178DE0}"/>
                  </a:ext>
                </a:extLst>
              </p:cNvPr>
              <p:cNvCxnSpPr/>
              <p:nvPr/>
            </p:nvCxnSpPr>
            <p:spPr>
              <a:xfrm flipV="1">
                <a:off x="2199275" y="3208059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184" name="Straight Connector 183">
                <a:extLst>
                  <a:ext uri="{FF2B5EF4-FFF2-40B4-BE49-F238E27FC236}">
                    <a16:creationId xmlns:a16="http://schemas.microsoft.com/office/drawing/2014/main" id="{644BAC6F-E946-4526-8E6A-A271C021BB13}"/>
                  </a:ext>
                </a:extLst>
              </p:cNvPr>
              <p:cNvCxnSpPr/>
              <p:nvPr/>
            </p:nvCxnSpPr>
            <p:spPr>
              <a:xfrm flipV="1">
                <a:off x="2207898" y="3304527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185" name="Straight Connector 184">
                <a:extLst>
                  <a:ext uri="{FF2B5EF4-FFF2-40B4-BE49-F238E27FC236}">
                    <a16:creationId xmlns:a16="http://schemas.microsoft.com/office/drawing/2014/main" id="{BEDC46B8-E294-4842-8239-FF59D9109B00}"/>
                  </a:ext>
                </a:extLst>
              </p:cNvPr>
              <p:cNvCxnSpPr/>
              <p:nvPr/>
            </p:nvCxnSpPr>
            <p:spPr>
              <a:xfrm flipH="1" flipV="1">
                <a:off x="2201656" y="3350822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186" name="Straight Connector 185">
                <a:extLst>
                  <a:ext uri="{FF2B5EF4-FFF2-40B4-BE49-F238E27FC236}">
                    <a16:creationId xmlns:a16="http://schemas.microsoft.com/office/drawing/2014/main" id="{1D35798D-68BB-4859-88E7-68931EF65525}"/>
                  </a:ext>
                </a:extLst>
              </p:cNvPr>
              <p:cNvCxnSpPr/>
              <p:nvPr/>
            </p:nvCxnSpPr>
            <p:spPr>
              <a:xfrm flipH="1" flipV="1">
                <a:off x="2199275" y="3254354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187" name="Straight Connector 186">
                <a:extLst>
                  <a:ext uri="{FF2B5EF4-FFF2-40B4-BE49-F238E27FC236}">
                    <a16:creationId xmlns:a16="http://schemas.microsoft.com/office/drawing/2014/main" id="{C5537B7F-63B7-4867-8E5C-FA1DE1D7D2EE}"/>
                  </a:ext>
                </a:extLst>
              </p:cNvPr>
              <p:cNvCxnSpPr/>
              <p:nvPr/>
            </p:nvCxnSpPr>
            <p:spPr>
              <a:xfrm flipV="1">
                <a:off x="2207898" y="3115469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188" name="Straight Connector 187">
                <a:extLst>
                  <a:ext uri="{FF2B5EF4-FFF2-40B4-BE49-F238E27FC236}">
                    <a16:creationId xmlns:a16="http://schemas.microsoft.com/office/drawing/2014/main" id="{2665FBF7-3D75-47CC-B6AA-253A15B122EB}"/>
                  </a:ext>
                </a:extLst>
              </p:cNvPr>
              <p:cNvCxnSpPr/>
              <p:nvPr/>
            </p:nvCxnSpPr>
            <p:spPr>
              <a:xfrm flipH="1" flipV="1">
                <a:off x="2201656" y="3161764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189" name="Straight Connector 188">
                <a:extLst>
                  <a:ext uri="{FF2B5EF4-FFF2-40B4-BE49-F238E27FC236}">
                    <a16:creationId xmlns:a16="http://schemas.microsoft.com/office/drawing/2014/main" id="{9811CC6B-CFFD-482B-B6B0-0C8AFA6BE95D}"/>
                  </a:ext>
                </a:extLst>
              </p:cNvPr>
              <p:cNvCxnSpPr/>
              <p:nvPr/>
            </p:nvCxnSpPr>
            <p:spPr>
              <a:xfrm flipH="1" flipV="1">
                <a:off x="2199275" y="3065296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190" name="Straight Connector 189">
                <a:extLst>
                  <a:ext uri="{FF2B5EF4-FFF2-40B4-BE49-F238E27FC236}">
                    <a16:creationId xmlns:a16="http://schemas.microsoft.com/office/drawing/2014/main" id="{D29E7847-A38C-43FA-8092-1A9725958CFF}"/>
                  </a:ext>
                </a:extLst>
              </p:cNvPr>
              <p:cNvCxnSpPr/>
              <p:nvPr/>
            </p:nvCxnSpPr>
            <p:spPr>
              <a:xfrm flipV="1">
                <a:off x="2193033" y="2822552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191" name="Straight Connector 190">
                <a:extLst>
                  <a:ext uri="{FF2B5EF4-FFF2-40B4-BE49-F238E27FC236}">
                    <a16:creationId xmlns:a16="http://schemas.microsoft.com/office/drawing/2014/main" id="{8EBFD8C9-B5EB-42BD-BD0D-B636C3EFD8C8}"/>
                  </a:ext>
                </a:extLst>
              </p:cNvPr>
              <p:cNvCxnSpPr/>
              <p:nvPr/>
            </p:nvCxnSpPr>
            <p:spPr>
              <a:xfrm flipV="1">
                <a:off x="2201656" y="2919020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192" name="Straight Connector 191">
                <a:extLst>
                  <a:ext uri="{FF2B5EF4-FFF2-40B4-BE49-F238E27FC236}">
                    <a16:creationId xmlns:a16="http://schemas.microsoft.com/office/drawing/2014/main" id="{804F47AA-5BCE-450A-B38E-6728396777A7}"/>
                  </a:ext>
                </a:extLst>
              </p:cNvPr>
              <p:cNvCxnSpPr/>
              <p:nvPr/>
            </p:nvCxnSpPr>
            <p:spPr>
              <a:xfrm flipH="1" flipV="1">
                <a:off x="2195414" y="2965315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E9C29E6A-542E-4359-B372-F4BBAEE7AB50}"/>
                  </a:ext>
                </a:extLst>
              </p:cNvPr>
              <p:cNvCxnSpPr/>
              <p:nvPr/>
            </p:nvCxnSpPr>
            <p:spPr>
              <a:xfrm flipH="1" flipV="1">
                <a:off x="2193033" y="2868847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DBEF11DD-7F59-4C02-89D5-BC218AEBC0C3}"/>
                  </a:ext>
                </a:extLst>
              </p:cNvPr>
              <p:cNvCxnSpPr/>
              <p:nvPr/>
            </p:nvCxnSpPr>
            <p:spPr>
              <a:xfrm flipV="1">
                <a:off x="2195414" y="3019000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</p:grp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136A189D-56BA-4936-BE25-C532A1A3E154}"/>
                </a:ext>
              </a:extLst>
            </p:cNvPr>
            <p:cNvCxnSpPr/>
            <p:nvPr/>
          </p:nvCxnSpPr>
          <p:spPr>
            <a:xfrm flipH="1" flipV="1">
              <a:off x="3830340" y="1268371"/>
              <a:ext cx="64800" cy="27436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54DFAB61-3D28-400D-978C-96A340B01E8E}"/>
                </a:ext>
              </a:extLst>
            </p:cNvPr>
            <p:cNvCxnSpPr/>
            <p:nvPr/>
          </p:nvCxnSpPr>
          <p:spPr>
            <a:xfrm flipV="1">
              <a:off x="3845379" y="724105"/>
              <a:ext cx="0" cy="557984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CAB4E2EF-849F-4A3D-8E24-B305126DD5DF}"/>
              </a:ext>
            </a:extLst>
          </p:cNvPr>
          <p:cNvGrpSpPr/>
          <p:nvPr/>
        </p:nvGrpSpPr>
        <p:grpSpPr>
          <a:xfrm>
            <a:off x="4340114" y="934252"/>
            <a:ext cx="94781" cy="1222785"/>
            <a:chOff x="3780753" y="724957"/>
            <a:chExt cx="126871" cy="1312790"/>
          </a:xfrm>
          <a:effectLst/>
        </p:grpSpPr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10C3DBA0-49B0-45AB-8B47-D988050FB023}"/>
                </a:ext>
              </a:extLst>
            </p:cNvPr>
            <p:cNvGrpSpPr/>
            <p:nvPr/>
          </p:nvGrpSpPr>
          <p:grpSpPr>
            <a:xfrm>
              <a:off x="3780753" y="1295807"/>
              <a:ext cx="126871" cy="741940"/>
              <a:chOff x="2193033" y="2822552"/>
              <a:chExt cx="126871" cy="755844"/>
            </a:xfrm>
          </p:grpSpPr>
          <p:cxnSp>
            <p:nvCxnSpPr>
              <p:cNvPr id="199" name="Straight Connector 198">
                <a:extLst>
                  <a:ext uri="{FF2B5EF4-FFF2-40B4-BE49-F238E27FC236}">
                    <a16:creationId xmlns:a16="http://schemas.microsoft.com/office/drawing/2014/main" id="{92860768-405D-4B3E-B2BB-C72189D2F560}"/>
                  </a:ext>
                </a:extLst>
              </p:cNvPr>
              <p:cNvCxnSpPr/>
              <p:nvPr/>
            </p:nvCxnSpPr>
            <p:spPr>
              <a:xfrm flipV="1">
                <a:off x="2205517" y="3404508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C46A7161-9495-4D2B-9382-AB7C6E8724CF}"/>
                  </a:ext>
                </a:extLst>
              </p:cNvPr>
              <p:cNvCxnSpPr/>
              <p:nvPr/>
            </p:nvCxnSpPr>
            <p:spPr>
              <a:xfrm flipV="1">
                <a:off x="2207790" y="3504151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01" name="Straight Connector 200">
                <a:extLst>
                  <a:ext uri="{FF2B5EF4-FFF2-40B4-BE49-F238E27FC236}">
                    <a16:creationId xmlns:a16="http://schemas.microsoft.com/office/drawing/2014/main" id="{4F332579-4DF0-4B37-8956-D89241734AE3}"/>
                  </a:ext>
                </a:extLst>
              </p:cNvPr>
              <p:cNvCxnSpPr/>
              <p:nvPr/>
            </p:nvCxnSpPr>
            <p:spPr>
              <a:xfrm flipH="1" flipV="1">
                <a:off x="2207898" y="3550446"/>
                <a:ext cx="64800" cy="27950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02" name="Straight Connector 201">
                <a:extLst>
                  <a:ext uri="{FF2B5EF4-FFF2-40B4-BE49-F238E27FC236}">
                    <a16:creationId xmlns:a16="http://schemas.microsoft.com/office/drawing/2014/main" id="{F8C8C36F-7EC0-4DB8-8446-3A8FFEC5ED80}"/>
                  </a:ext>
                </a:extLst>
              </p:cNvPr>
              <p:cNvCxnSpPr/>
              <p:nvPr/>
            </p:nvCxnSpPr>
            <p:spPr>
              <a:xfrm flipH="1" flipV="1">
                <a:off x="2205517" y="3450803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03" name="Straight Connector 202">
                <a:extLst>
                  <a:ext uri="{FF2B5EF4-FFF2-40B4-BE49-F238E27FC236}">
                    <a16:creationId xmlns:a16="http://schemas.microsoft.com/office/drawing/2014/main" id="{0A4CF523-0229-4742-BBC9-42303AA47CEA}"/>
                  </a:ext>
                </a:extLst>
              </p:cNvPr>
              <p:cNvCxnSpPr/>
              <p:nvPr/>
            </p:nvCxnSpPr>
            <p:spPr>
              <a:xfrm flipV="1">
                <a:off x="2199275" y="3208059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04" name="Straight Connector 203">
                <a:extLst>
                  <a:ext uri="{FF2B5EF4-FFF2-40B4-BE49-F238E27FC236}">
                    <a16:creationId xmlns:a16="http://schemas.microsoft.com/office/drawing/2014/main" id="{D49BAA83-7A38-4CF9-9106-2FEF4BFC9F91}"/>
                  </a:ext>
                </a:extLst>
              </p:cNvPr>
              <p:cNvCxnSpPr/>
              <p:nvPr/>
            </p:nvCxnSpPr>
            <p:spPr>
              <a:xfrm flipV="1">
                <a:off x="2207898" y="3304527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05" name="Straight Connector 204">
                <a:extLst>
                  <a:ext uri="{FF2B5EF4-FFF2-40B4-BE49-F238E27FC236}">
                    <a16:creationId xmlns:a16="http://schemas.microsoft.com/office/drawing/2014/main" id="{DDB08E64-4C71-4ADE-824C-0C411DBF1187}"/>
                  </a:ext>
                </a:extLst>
              </p:cNvPr>
              <p:cNvCxnSpPr/>
              <p:nvPr/>
            </p:nvCxnSpPr>
            <p:spPr>
              <a:xfrm flipH="1" flipV="1">
                <a:off x="2201656" y="3350822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06" name="Straight Connector 205">
                <a:extLst>
                  <a:ext uri="{FF2B5EF4-FFF2-40B4-BE49-F238E27FC236}">
                    <a16:creationId xmlns:a16="http://schemas.microsoft.com/office/drawing/2014/main" id="{43468796-4F66-4FA0-9BCE-63091F445426}"/>
                  </a:ext>
                </a:extLst>
              </p:cNvPr>
              <p:cNvCxnSpPr/>
              <p:nvPr/>
            </p:nvCxnSpPr>
            <p:spPr>
              <a:xfrm flipH="1" flipV="1">
                <a:off x="2199275" y="3254354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07" name="Straight Connector 206">
                <a:extLst>
                  <a:ext uri="{FF2B5EF4-FFF2-40B4-BE49-F238E27FC236}">
                    <a16:creationId xmlns:a16="http://schemas.microsoft.com/office/drawing/2014/main" id="{5D40451D-8012-49ED-9942-492A2B1675C0}"/>
                  </a:ext>
                </a:extLst>
              </p:cNvPr>
              <p:cNvCxnSpPr/>
              <p:nvPr/>
            </p:nvCxnSpPr>
            <p:spPr>
              <a:xfrm flipV="1">
                <a:off x="2207898" y="3115469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08" name="Straight Connector 207">
                <a:extLst>
                  <a:ext uri="{FF2B5EF4-FFF2-40B4-BE49-F238E27FC236}">
                    <a16:creationId xmlns:a16="http://schemas.microsoft.com/office/drawing/2014/main" id="{C8D0FFC1-75F6-4365-A6FD-101F76AF4C2F}"/>
                  </a:ext>
                </a:extLst>
              </p:cNvPr>
              <p:cNvCxnSpPr/>
              <p:nvPr/>
            </p:nvCxnSpPr>
            <p:spPr>
              <a:xfrm flipH="1" flipV="1">
                <a:off x="2201656" y="3161764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09" name="Straight Connector 208">
                <a:extLst>
                  <a:ext uri="{FF2B5EF4-FFF2-40B4-BE49-F238E27FC236}">
                    <a16:creationId xmlns:a16="http://schemas.microsoft.com/office/drawing/2014/main" id="{45B49EB9-6B0A-4AC8-A1B9-532C67A143DA}"/>
                  </a:ext>
                </a:extLst>
              </p:cNvPr>
              <p:cNvCxnSpPr/>
              <p:nvPr/>
            </p:nvCxnSpPr>
            <p:spPr>
              <a:xfrm flipH="1" flipV="1">
                <a:off x="2199275" y="3065296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10" name="Straight Connector 209">
                <a:extLst>
                  <a:ext uri="{FF2B5EF4-FFF2-40B4-BE49-F238E27FC236}">
                    <a16:creationId xmlns:a16="http://schemas.microsoft.com/office/drawing/2014/main" id="{C84F0EC8-A4DA-4925-9772-30535CFB699A}"/>
                  </a:ext>
                </a:extLst>
              </p:cNvPr>
              <p:cNvCxnSpPr/>
              <p:nvPr/>
            </p:nvCxnSpPr>
            <p:spPr>
              <a:xfrm flipV="1">
                <a:off x="2193033" y="2822552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11" name="Straight Connector 210">
                <a:extLst>
                  <a:ext uri="{FF2B5EF4-FFF2-40B4-BE49-F238E27FC236}">
                    <a16:creationId xmlns:a16="http://schemas.microsoft.com/office/drawing/2014/main" id="{68C30E3A-E4D6-43AC-8489-4B104B60D150}"/>
                  </a:ext>
                </a:extLst>
              </p:cNvPr>
              <p:cNvCxnSpPr/>
              <p:nvPr/>
            </p:nvCxnSpPr>
            <p:spPr>
              <a:xfrm flipV="1">
                <a:off x="2201656" y="2919020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12" name="Straight Connector 211">
                <a:extLst>
                  <a:ext uri="{FF2B5EF4-FFF2-40B4-BE49-F238E27FC236}">
                    <a16:creationId xmlns:a16="http://schemas.microsoft.com/office/drawing/2014/main" id="{995C4D43-2CA2-4E2B-A7E0-CE7BE9031539}"/>
                  </a:ext>
                </a:extLst>
              </p:cNvPr>
              <p:cNvCxnSpPr/>
              <p:nvPr/>
            </p:nvCxnSpPr>
            <p:spPr>
              <a:xfrm flipH="1" flipV="1">
                <a:off x="2195414" y="2965315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13" name="Straight Connector 212">
                <a:extLst>
                  <a:ext uri="{FF2B5EF4-FFF2-40B4-BE49-F238E27FC236}">
                    <a16:creationId xmlns:a16="http://schemas.microsoft.com/office/drawing/2014/main" id="{D35B034C-5A09-4C08-A255-82620A5A2E1B}"/>
                  </a:ext>
                </a:extLst>
              </p:cNvPr>
              <p:cNvCxnSpPr/>
              <p:nvPr/>
            </p:nvCxnSpPr>
            <p:spPr>
              <a:xfrm flipH="1" flipV="1">
                <a:off x="2193033" y="2868847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14" name="Straight Connector 213">
                <a:extLst>
                  <a:ext uri="{FF2B5EF4-FFF2-40B4-BE49-F238E27FC236}">
                    <a16:creationId xmlns:a16="http://schemas.microsoft.com/office/drawing/2014/main" id="{C2030D03-D1B0-42AB-B744-B899DC94D86F}"/>
                  </a:ext>
                </a:extLst>
              </p:cNvPr>
              <p:cNvCxnSpPr/>
              <p:nvPr/>
            </p:nvCxnSpPr>
            <p:spPr>
              <a:xfrm flipV="1">
                <a:off x="2195414" y="3019000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</p:grp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1582BAE7-7ADB-41B7-A95A-03887B682292}"/>
                </a:ext>
              </a:extLst>
            </p:cNvPr>
            <p:cNvCxnSpPr/>
            <p:nvPr/>
          </p:nvCxnSpPr>
          <p:spPr>
            <a:xfrm flipH="1" flipV="1">
              <a:off x="3830340" y="1268371"/>
              <a:ext cx="64800" cy="27436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53278206-FAF0-46E7-B6A0-609854A7B8EE}"/>
                </a:ext>
              </a:extLst>
            </p:cNvPr>
            <p:cNvCxnSpPr/>
            <p:nvPr/>
          </p:nvCxnSpPr>
          <p:spPr>
            <a:xfrm flipV="1">
              <a:off x="3845379" y="724957"/>
              <a:ext cx="0" cy="557132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</p:cxnSp>
      </p:grpSp>
      <p:cxnSp>
        <p:nvCxnSpPr>
          <p:cNvPr id="215" name="Straight Connector 214">
            <a:extLst>
              <a:ext uri="{FF2B5EF4-FFF2-40B4-BE49-F238E27FC236}">
                <a16:creationId xmlns:a16="http://schemas.microsoft.com/office/drawing/2014/main" id="{D8934FE4-88B8-4C64-8ACA-5545DF244C2E}"/>
              </a:ext>
            </a:extLst>
          </p:cNvPr>
          <p:cNvCxnSpPr/>
          <p:nvPr/>
        </p:nvCxnSpPr>
        <p:spPr>
          <a:xfrm flipV="1">
            <a:off x="4404861" y="2156731"/>
            <a:ext cx="1" cy="337408"/>
          </a:xfrm>
          <a:prstGeom prst="line">
            <a:avLst/>
          </a:prstGeom>
          <a:noFill/>
          <a:ln w="28575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27A8E940-65AF-4D1E-BB1B-A8B8DB6C2A8F}"/>
              </a:ext>
            </a:extLst>
          </p:cNvPr>
          <p:cNvGrpSpPr/>
          <p:nvPr/>
        </p:nvGrpSpPr>
        <p:grpSpPr>
          <a:xfrm>
            <a:off x="4352238" y="2404460"/>
            <a:ext cx="94781" cy="866589"/>
            <a:chOff x="3780753" y="1107372"/>
            <a:chExt cx="126871" cy="930375"/>
          </a:xfrm>
          <a:effectLst/>
        </p:grpSpPr>
        <p:grpSp>
          <p:nvGrpSpPr>
            <p:cNvPr id="217" name="Group 216">
              <a:extLst>
                <a:ext uri="{FF2B5EF4-FFF2-40B4-BE49-F238E27FC236}">
                  <a16:creationId xmlns:a16="http://schemas.microsoft.com/office/drawing/2014/main" id="{6E317B8D-A216-44C9-A8DB-1C0D0B9589CE}"/>
                </a:ext>
              </a:extLst>
            </p:cNvPr>
            <p:cNvGrpSpPr/>
            <p:nvPr/>
          </p:nvGrpSpPr>
          <p:grpSpPr>
            <a:xfrm>
              <a:off x="3780753" y="1295807"/>
              <a:ext cx="126871" cy="741940"/>
              <a:chOff x="2193033" y="2822552"/>
              <a:chExt cx="126871" cy="755844"/>
            </a:xfrm>
          </p:grpSpPr>
          <p:cxnSp>
            <p:nvCxnSpPr>
              <p:cNvPr id="220" name="Straight Connector 219">
                <a:extLst>
                  <a:ext uri="{FF2B5EF4-FFF2-40B4-BE49-F238E27FC236}">
                    <a16:creationId xmlns:a16="http://schemas.microsoft.com/office/drawing/2014/main" id="{4DE6C5BF-4FA7-4931-A2B4-E05B44746AEB}"/>
                  </a:ext>
                </a:extLst>
              </p:cNvPr>
              <p:cNvCxnSpPr/>
              <p:nvPr/>
            </p:nvCxnSpPr>
            <p:spPr>
              <a:xfrm flipV="1">
                <a:off x="2205517" y="3404508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21" name="Straight Connector 220">
                <a:extLst>
                  <a:ext uri="{FF2B5EF4-FFF2-40B4-BE49-F238E27FC236}">
                    <a16:creationId xmlns:a16="http://schemas.microsoft.com/office/drawing/2014/main" id="{6FA9F788-5F5D-44A2-81D7-0C4A15988587}"/>
                  </a:ext>
                </a:extLst>
              </p:cNvPr>
              <p:cNvCxnSpPr/>
              <p:nvPr/>
            </p:nvCxnSpPr>
            <p:spPr>
              <a:xfrm flipV="1">
                <a:off x="2207790" y="3504151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22" name="Straight Connector 221">
                <a:extLst>
                  <a:ext uri="{FF2B5EF4-FFF2-40B4-BE49-F238E27FC236}">
                    <a16:creationId xmlns:a16="http://schemas.microsoft.com/office/drawing/2014/main" id="{6D1B8686-EA17-4E5A-B00B-D8EB12533953}"/>
                  </a:ext>
                </a:extLst>
              </p:cNvPr>
              <p:cNvCxnSpPr/>
              <p:nvPr/>
            </p:nvCxnSpPr>
            <p:spPr>
              <a:xfrm flipH="1" flipV="1">
                <a:off x="2207898" y="3550446"/>
                <a:ext cx="64800" cy="27950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23" name="Straight Connector 222">
                <a:extLst>
                  <a:ext uri="{FF2B5EF4-FFF2-40B4-BE49-F238E27FC236}">
                    <a16:creationId xmlns:a16="http://schemas.microsoft.com/office/drawing/2014/main" id="{C2E57DE8-B61F-4338-889C-BAD6976097AD}"/>
                  </a:ext>
                </a:extLst>
              </p:cNvPr>
              <p:cNvCxnSpPr/>
              <p:nvPr/>
            </p:nvCxnSpPr>
            <p:spPr>
              <a:xfrm flipH="1" flipV="1">
                <a:off x="2205517" y="3450803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24" name="Straight Connector 223">
                <a:extLst>
                  <a:ext uri="{FF2B5EF4-FFF2-40B4-BE49-F238E27FC236}">
                    <a16:creationId xmlns:a16="http://schemas.microsoft.com/office/drawing/2014/main" id="{077FFA2C-840B-4190-AC88-6F346DB2210E}"/>
                  </a:ext>
                </a:extLst>
              </p:cNvPr>
              <p:cNvCxnSpPr/>
              <p:nvPr/>
            </p:nvCxnSpPr>
            <p:spPr>
              <a:xfrm flipV="1">
                <a:off x="2199275" y="3208059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25" name="Straight Connector 224">
                <a:extLst>
                  <a:ext uri="{FF2B5EF4-FFF2-40B4-BE49-F238E27FC236}">
                    <a16:creationId xmlns:a16="http://schemas.microsoft.com/office/drawing/2014/main" id="{B1C13BA6-D59D-42F4-887B-F2BE031944A8}"/>
                  </a:ext>
                </a:extLst>
              </p:cNvPr>
              <p:cNvCxnSpPr/>
              <p:nvPr/>
            </p:nvCxnSpPr>
            <p:spPr>
              <a:xfrm flipV="1">
                <a:off x="2207898" y="3304527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26" name="Straight Connector 225">
                <a:extLst>
                  <a:ext uri="{FF2B5EF4-FFF2-40B4-BE49-F238E27FC236}">
                    <a16:creationId xmlns:a16="http://schemas.microsoft.com/office/drawing/2014/main" id="{1C684F53-6550-4093-976B-5D59C639F8CE}"/>
                  </a:ext>
                </a:extLst>
              </p:cNvPr>
              <p:cNvCxnSpPr/>
              <p:nvPr/>
            </p:nvCxnSpPr>
            <p:spPr>
              <a:xfrm flipH="1" flipV="1">
                <a:off x="2201656" y="3350822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27" name="Straight Connector 226">
                <a:extLst>
                  <a:ext uri="{FF2B5EF4-FFF2-40B4-BE49-F238E27FC236}">
                    <a16:creationId xmlns:a16="http://schemas.microsoft.com/office/drawing/2014/main" id="{38AFD711-6510-4FF8-9811-120B487BE78E}"/>
                  </a:ext>
                </a:extLst>
              </p:cNvPr>
              <p:cNvCxnSpPr/>
              <p:nvPr/>
            </p:nvCxnSpPr>
            <p:spPr>
              <a:xfrm flipH="1" flipV="1">
                <a:off x="2199275" y="3254354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28" name="Straight Connector 227">
                <a:extLst>
                  <a:ext uri="{FF2B5EF4-FFF2-40B4-BE49-F238E27FC236}">
                    <a16:creationId xmlns:a16="http://schemas.microsoft.com/office/drawing/2014/main" id="{61FEF830-9451-43DB-96D1-C8257164E35B}"/>
                  </a:ext>
                </a:extLst>
              </p:cNvPr>
              <p:cNvCxnSpPr/>
              <p:nvPr/>
            </p:nvCxnSpPr>
            <p:spPr>
              <a:xfrm flipV="1">
                <a:off x="2207898" y="3115469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29" name="Straight Connector 228">
                <a:extLst>
                  <a:ext uri="{FF2B5EF4-FFF2-40B4-BE49-F238E27FC236}">
                    <a16:creationId xmlns:a16="http://schemas.microsoft.com/office/drawing/2014/main" id="{5D9122EA-94D9-4D89-8A7C-44B4751C18D8}"/>
                  </a:ext>
                </a:extLst>
              </p:cNvPr>
              <p:cNvCxnSpPr/>
              <p:nvPr/>
            </p:nvCxnSpPr>
            <p:spPr>
              <a:xfrm flipH="1" flipV="1">
                <a:off x="2201656" y="3161764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30" name="Straight Connector 229">
                <a:extLst>
                  <a:ext uri="{FF2B5EF4-FFF2-40B4-BE49-F238E27FC236}">
                    <a16:creationId xmlns:a16="http://schemas.microsoft.com/office/drawing/2014/main" id="{5298B952-1FA3-455E-A2C4-27DAED4D6E51}"/>
                  </a:ext>
                </a:extLst>
              </p:cNvPr>
              <p:cNvCxnSpPr/>
              <p:nvPr/>
            </p:nvCxnSpPr>
            <p:spPr>
              <a:xfrm flipH="1" flipV="1">
                <a:off x="2199275" y="3065296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31" name="Straight Connector 230">
                <a:extLst>
                  <a:ext uri="{FF2B5EF4-FFF2-40B4-BE49-F238E27FC236}">
                    <a16:creationId xmlns:a16="http://schemas.microsoft.com/office/drawing/2014/main" id="{9C88396C-0FC8-41C1-9149-6D9610195637}"/>
                  </a:ext>
                </a:extLst>
              </p:cNvPr>
              <p:cNvCxnSpPr/>
              <p:nvPr/>
            </p:nvCxnSpPr>
            <p:spPr>
              <a:xfrm flipV="1">
                <a:off x="2193033" y="2822552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32" name="Straight Connector 231">
                <a:extLst>
                  <a:ext uri="{FF2B5EF4-FFF2-40B4-BE49-F238E27FC236}">
                    <a16:creationId xmlns:a16="http://schemas.microsoft.com/office/drawing/2014/main" id="{6FF7D123-CFA0-44C7-BCF7-6F93D5DEC635}"/>
                  </a:ext>
                </a:extLst>
              </p:cNvPr>
              <p:cNvCxnSpPr/>
              <p:nvPr/>
            </p:nvCxnSpPr>
            <p:spPr>
              <a:xfrm flipV="1">
                <a:off x="2201656" y="2919020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33" name="Straight Connector 232">
                <a:extLst>
                  <a:ext uri="{FF2B5EF4-FFF2-40B4-BE49-F238E27FC236}">
                    <a16:creationId xmlns:a16="http://schemas.microsoft.com/office/drawing/2014/main" id="{1562A6D1-E07D-4CB8-8510-8701AA30A31E}"/>
                  </a:ext>
                </a:extLst>
              </p:cNvPr>
              <p:cNvCxnSpPr/>
              <p:nvPr/>
            </p:nvCxnSpPr>
            <p:spPr>
              <a:xfrm flipH="1" flipV="1">
                <a:off x="2195414" y="2965315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34" name="Straight Connector 233">
                <a:extLst>
                  <a:ext uri="{FF2B5EF4-FFF2-40B4-BE49-F238E27FC236}">
                    <a16:creationId xmlns:a16="http://schemas.microsoft.com/office/drawing/2014/main" id="{61E65BD9-3650-4090-AC16-22E6D338D969}"/>
                  </a:ext>
                </a:extLst>
              </p:cNvPr>
              <p:cNvCxnSpPr/>
              <p:nvPr/>
            </p:nvCxnSpPr>
            <p:spPr>
              <a:xfrm flipH="1" flipV="1">
                <a:off x="2193033" y="2868847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35" name="Straight Connector 234">
                <a:extLst>
                  <a:ext uri="{FF2B5EF4-FFF2-40B4-BE49-F238E27FC236}">
                    <a16:creationId xmlns:a16="http://schemas.microsoft.com/office/drawing/2014/main" id="{D36C4887-BBCF-4EDF-A885-1AF8EFFEE2FB}"/>
                  </a:ext>
                </a:extLst>
              </p:cNvPr>
              <p:cNvCxnSpPr/>
              <p:nvPr/>
            </p:nvCxnSpPr>
            <p:spPr>
              <a:xfrm flipV="1">
                <a:off x="2195414" y="3019000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</p:cxnSp>
        </p:grp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2DC26C2F-C6A7-4C8B-8D71-2C2AAB0F6DEB}"/>
                </a:ext>
              </a:extLst>
            </p:cNvPr>
            <p:cNvCxnSpPr/>
            <p:nvPr/>
          </p:nvCxnSpPr>
          <p:spPr>
            <a:xfrm flipH="1" flipV="1">
              <a:off x="3830340" y="1268371"/>
              <a:ext cx="64800" cy="27436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E4B04D4C-8187-4100-BB7C-2DFFF6C16B30}"/>
                </a:ext>
              </a:extLst>
            </p:cNvPr>
            <p:cNvCxnSpPr/>
            <p:nvPr/>
          </p:nvCxnSpPr>
          <p:spPr>
            <a:xfrm flipV="1">
              <a:off x="3845379" y="1107372"/>
              <a:ext cx="0" cy="174717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</p:cxn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BA90E570-7FBE-4F6A-8BF0-151717AA3C4E}"/>
              </a:ext>
            </a:extLst>
          </p:cNvPr>
          <p:cNvGrpSpPr/>
          <p:nvPr/>
        </p:nvGrpSpPr>
        <p:grpSpPr>
          <a:xfrm>
            <a:off x="4504300" y="2408666"/>
            <a:ext cx="94781" cy="866589"/>
            <a:chOff x="3780753" y="1107372"/>
            <a:chExt cx="126871" cy="930375"/>
          </a:xfrm>
          <a:effectLst/>
        </p:grpSpPr>
        <p:grpSp>
          <p:nvGrpSpPr>
            <p:cNvPr id="237" name="Group 236">
              <a:extLst>
                <a:ext uri="{FF2B5EF4-FFF2-40B4-BE49-F238E27FC236}">
                  <a16:creationId xmlns:a16="http://schemas.microsoft.com/office/drawing/2014/main" id="{47EB67C9-0652-4251-8165-5E8963765233}"/>
                </a:ext>
              </a:extLst>
            </p:cNvPr>
            <p:cNvGrpSpPr/>
            <p:nvPr/>
          </p:nvGrpSpPr>
          <p:grpSpPr>
            <a:xfrm>
              <a:off x="3780753" y="1295807"/>
              <a:ext cx="126871" cy="741940"/>
              <a:chOff x="2193033" y="2822552"/>
              <a:chExt cx="126871" cy="755844"/>
            </a:xfrm>
          </p:grpSpPr>
          <p:cxnSp>
            <p:nvCxnSpPr>
              <p:cNvPr id="240" name="Straight Connector 239">
                <a:extLst>
                  <a:ext uri="{FF2B5EF4-FFF2-40B4-BE49-F238E27FC236}">
                    <a16:creationId xmlns:a16="http://schemas.microsoft.com/office/drawing/2014/main" id="{31516213-60AF-4518-8ACF-98A32B67F40E}"/>
                  </a:ext>
                </a:extLst>
              </p:cNvPr>
              <p:cNvCxnSpPr/>
              <p:nvPr/>
            </p:nvCxnSpPr>
            <p:spPr>
              <a:xfrm flipV="1">
                <a:off x="2205517" y="3404508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41" name="Straight Connector 240">
                <a:extLst>
                  <a:ext uri="{FF2B5EF4-FFF2-40B4-BE49-F238E27FC236}">
                    <a16:creationId xmlns:a16="http://schemas.microsoft.com/office/drawing/2014/main" id="{F57F7B57-C3CD-4ED0-B134-8A1F79A88A67}"/>
                  </a:ext>
                </a:extLst>
              </p:cNvPr>
              <p:cNvCxnSpPr/>
              <p:nvPr/>
            </p:nvCxnSpPr>
            <p:spPr>
              <a:xfrm flipV="1">
                <a:off x="2207790" y="3504151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42" name="Straight Connector 241">
                <a:extLst>
                  <a:ext uri="{FF2B5EF4-FFF2-40B4-BE49-F238E27FC236}">
                    <a16:creationId xmlns:a16="http://schemas.microsoft.com/office/drawing/2014/main" id="{452B0B45-9CDB-41E9-8C5A-3270C58E1E32}"/>
                  </a:ext>
                </a:extLst>
              </p:cNvPr>
              <p:cNvCxnSpPr/>
              <p:nvPr/>
            </p:nvCxnSpPr>
            <p:spPr>
              <a:xfrm flipH="1" flipV="1">
                <a:off x="2207898" y="3550446"/>
                <a:ext cx="64800" cy="27950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43" name="Straight Connector 242">
                <a:extLst>
                  <a:ext uri="{FF2B5EF4-FFF2-40B4-BE49-F238E27FC236}">
                    <a16:creationId xmlns:a16="http://schemas.microsoft.com/office/drawing/2014/main" id="{41F3F161-D86C-4434-BAC0-C955B6AC99A7}"/>
                  </a:ext>
                </a:extLst>
              </p:cNvPr>
              <p:cNvCxnSpPr/>
              <p:nvPr/>
            </p:nvCxnSpPr>
            <p:spPr>
              <a:xfrm flipH="1" flipV="1">
                <a:off x="2205517" y="3450803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44" name="Straight Connector 243">
                <a:extLst>
                  <a:ext uri="{FF2B5EF4-FFF2-40B4-BE49-F238E27FC236}">
                    <a16:creationId xmlns:a16="http://schemas.microsoft.com/office/drawing/2014/main" id="{59758214-CD37-4F68-B5A2-D71B09EC6994}"/>
                  </a:ext>
                </a:extLst>
              </p:cNvPr>
              <p:cNvCxnSpPr/>
              <p:nvPr/>
            </p:nvCxnSpPr>
            <p:spPr>
              <a:xfrm flipV="1">
                <a:off x="2199275" y="3208059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45" name="Straight Connector 244">
                <a:extLst>
                  <a:ext uri="{FF2B5EF4-FFF2-40B4-BE49-F238E27FC236}">
                    <a16:creationId xmlns:a16="http://schemas.microsoft.com/office/drawing/2014/main" id="{B8C526B1-428D-430F-8409-787C6BF23FFB}"/>
                  </a:ext>
                </a:extLst>
              </p:cNvPr>
              <p:cNvCxnSpPr/>
              <p:nvPr/>
            </p:nvCxnSpPr>
            <p:spPr>
              <a:xfrm flipV="1">
                <a:off x="2207898" y="3304527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46" name="Straight Connector 245">
                <a:extLst>
                  <a:ext uri="{FF2B5EF4-FFF2-40B4-BE49-F238E27FC236}">
                    <a16:creationId xmlns:a16="http://schemas.microsoft.com/office/drawing/2014/main" id="{40D90506-12AD-4209-A6FE-0F37BFE248CB}"/>
                  </a:ext>
                </a:extLst>
              </p:cNvPr>
              <p:cNvCxnSpPr/>
              <p:nvPr/>
            </p:nvCxnSpPr>
            <p:spPr>
              <a:xfrm flipH="1" flipV="1">
                <a:off x="2201656" y="3350822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47" name="Straight Connector 246">
                <a:extLst>
                  <a:ext uri="{FF2B5EF4-FFF2-40B4-BE49-F238E27FC236}">
                    <a16:creationId xmlns:a16="http://schemas.microsoft.com/office/drawing/2014/main" id="{317FDABD-5188-4EFF-93F1-936ACCCB62B8}"/>
                  </a:ext>
                </a:extLst>
              </p:cNvPr>
              <p:cNvCxnSpPr/>
              <p:nvPr/>
            </p:nvCxnSpPr>
            <p:spPr>
              <a:xfrm flipH="1" flipV="1">
                <a:off x="2199275" y="3254354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48" name="Straight Connector 247">
                <a:extLst>
                  <a:ext uri="{FF2B5EF4-FFF2-40B4-BE49-F238E27FC236}">
                    <a16:creationId xmlns:a16="http://schemas.microsoft.com/office/drawing/2014/main" id="{6B9771C6-4499-4DE7-BD93-203647D56FD5}"/>
                  </a:ext>
                </a:extLst>
              </p:cNvPr>
              <p:cNvCxnSpPr/>
              <p:nvPr/>
            </p:nvCxnSpPr>
            <p:spPr>
              <a:xfrm flipV="1">
                <a:off x="2207898" y="3115469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49" name="Straight Connector 248">
                <a:extLst>
                  <a:ext uri="{FF2B5EF4-FFF2-40B4-BE49-F238E27FC236}">
                    <a16:creationId xmlns:a16="http://schemas.microsoft.com/office/drawing/2014/main" id="{0CDF45AA-E6F0-4CEE-9C3F-6B68DFEFE48E}"/>
                  </a:ext>
                </a:extLst>
              </p:cNvPr>
              <p:cNvCxnSpPr/>
              <p:nvPr/>
            </p:nvCxnSpPr>
            <p:spPr>
              <a:xfrm flipH="1" flipV="1">
                <a:off x="2201656" y="3161764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50" name="Straight Connector 249">
                <a:extLst>
                  <a:ext uri="{FF2B5EF4-FFF2-40B4-BE49-F238E27FC236}">
                    <a16:creationId xmlns:a16="http://schemas.microsoft.com/office/drawing/2014/main" id="{66232DC0-B298-45C9-9B6B-9826DA441A6C}"/>
                  </a:ext>
                </a:extLst>
              </p:cNvPr>
              <p:cNvCxnSpPr/>
              <p:nvPr/>
            </p:nvCxnSpPr>
            <p:spPr>
              <a:xfrm flipH="1" flipV="1">
                <a:off x="2199275" y="3065296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51" name="Straight Connector 250">
                <a:extLst>
                  <a:ext uri="{FF2B5EF4-FFF2-40B4-BE49-F238E27FC236}">
                    <a16:creationId xmlns:a16="http://schemas.microsoft.com/office/drawing/2014/main" id="{DA99E0C0-7CD1-4C97-85B3-C83C63CDF794}"/>
                  </a:ext>
                </a:extLst>
              </p:cNvPr>
              <p:cNvCxnSpPr/>
              <p:nvPr/>
            </p:nvCxnSpPr>
            <p:spPr>
              <a:xfrm flipV="1">
                <a:off x="2193033" y="2822552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52" name="Straight Connector 251">
                <a:extLst>
                  <a:ext uri="{FF2B5EF4-FFF2-40B4-BE49-F238E27FC236}">
                    <a16:creationId xmlns:a16="http://schemas.microsoft.com/office/drawing/2014/main" id="{FCEA01DA-1470-4007-9E61-080092A40274}"/>
                  </a:ext>
                </a:extLst>
              </p:cNvPr>
              <p:cNvCxnSpPr/>
              <p:nvPr/>
            </p:nvCxnSpPr>
            <p:spPr>
              <a:xfrm flipV="1">
                <a:off x="2201656" y="2919020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53" name="Straight Connector 252">
                <a:extLst>
                  <a:ext uri="{FF2B5EF4-FFF2-40B4-BE49-F238E27FC236}">
                    <a16:creationId xmlns:a16="http://schemas.microsoft.com/office/drawing/2014/main" id="{6D128CC9-C1A7-40BA-9F0B-6DEDC035EA50}"/>
                  </a:ext>
                </a:extLst>
              </p:cNvPr>
              <p:cNvCxnSpPr/>
              <p:nvPr/>
            </p:nvCxnSpPr>
            <p:spPr>
              <a:xfrm flipH="1" flipV="1">
                <a:off x="2195414" y="2965315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54" name="Straight Connector 253">
                <a:extLst>
                  <a:ext uri="{FF2B5EF4-FFF2-40B4-BE49-F238E27FC236}">
                    <a16:creationId xmlns:a16="http://schemas.microsoft.com/office/drawing/2014/main" id="{0E1BA1CC-1EA8-4CDA-AFFF-10909A04D7F4}"/>
                  </a:ext>
                </a:extLst>
              </p:cNvPr>
              <p:cNvCxnSpPr/>
              <p:nvPr/>
            </p:nvCxnSpPr>
            <p:spPr>
              <a:xfrm flipH="1" flipV="1">
                <a:off x="2193033" y="2868847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255" name="Straight Connector 254">
                <a:extLst>
                  <a:ext uri="{FF2B5EF4-FFF2-40B4-BE49-F238E27FC236}">
                    <a16:creationId xmlns:a16="http://schemas.microsoft.com/office/drawing/2014/main" id="{41174CDC-9934-4B15-9094-51E78D8730FB}"/>
                  </a:ext>
                </a:extLst>
              </p:cNvPr>
              <p:cNvCxnSpPr/>
              <p:nvPr/>
            </p:nvCxnSpPr>
            <p:spPr>
              <a:xfrm flipV="1">
                <a:off x="2195414" y="3019000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</p:cxnSp>
        </p:grp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8A535EF1-B0A6-483F-8B36-892C5E86B62B}"/>
                </a:ext>
              </a:extLst>
            </p:cNvPr>
            <p:cNvCxnSpPr/>
            <p:nvPr/>
          </p:nvCxnSpPr>
          <p:spPr>
            <a:xfrm flipH="1" flipV="1">
              <a:off x="3830340" y="1268371"/>
              <a:ext cx="64800" cy="27436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239" name="Straight Connector 238">
              <a:extLst>
                <a:ext uri="{FF2B5EF4-FFF2-40B4-BE49-F238E27FC236}">
                  <a16:creationId xmlns:a16="http://schemas.microsoft.com/office/drawing/2014/main" id="{C1BCED5D-DF38-46F2-85D6-1C94C504F960}"/>
                </a:ext>
              </a:extLst>
            </p:cNvPr>
            <p:cNvCxnSpPr/>
            <p:nvPr/>
          </p:nvCxnSpPr>
          <p:spPr>
            <a:xfrm flipV="1">
              <a:off x="3845379" y="1107372"/>
              <a:ext cx="0" cy="174717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</p:grpSp>
      <p:grpSp>
        <p:nvGrpSpPr>
          <p:cNvPr id="256" name="Group 255">
            <a:extLst>
              <a:ext uri="{FF2B5EF4-FFF2-40B4-BE49-F238E27FC236}">
                <a16:creationId xmlns:a16="http://schemas.microsoft.com/office/drawing/2014/main" id="{052EC081-7061-4B92-B345-2C7D0945D8D3}"/>
              </a:ext>
            </a:extLst>
          </p:cNvPr>
          <p:cNvGrpSpPr/>
          <p:nvPr/>
        </p:nvGrpSpPr>
        <p:grpSpPr>
          <a:xfrm>
            <a:off x="4546085" y="3383795"/>
            <a:ext cx="857360" cy="146251"/>
            <a:chOff x="3742646" y="3153440"/>
            <a:chExt cx="1147627" cy="203217"/>
          </a:xfrm>
          <a:effectLst/>
        </p:grpSpPr>
        <p:cxnSp>
          <p:nvCxnSpPr>
            <p:cNvPr id="257" name="Straight Connector 256">
              <a:extLst>
                <a:ext uri="{FF2B5EF4-FFF2-40B4-BE49-F238E27FC236}">
                  <a16:creationId xmlns:a16="http://schemas.microsoft.com/office/drawing/2014/main" id="{C9723CE5-B541-4EDE-9FF2-8F6ECBC5834C}"/>
                </a:ext>
              </a:extLst>
            </p:cNvPr>
            <p:cNvCxnSpPr/>
            <p:nvPr/>
          </p:nvCxnSpPr>
          <p:spPr>
            <a:xfrm flipV="1">
              <a:off x="3742646" y="3153440"/>
              <a:ext cx="1139004" cy="7809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258" name="Straight Connector 257">
              <a:extLst>
                <a:ext uri="{FF2B5EF4-FFF2-40B4-BE49-F238E27FC236}">
                  <a16:creationId xmlns:a16="http://schemas.microsoft.com/office/drawing/2014/main" id="{4566123D-0FB5-4D19-9323-14B67884B66E}"/>
                </a:ext>
              </a:extLst>
            </p:cNvPr>
            <p:cNvCxnSpPr/>
            <p:nvPr/>
          </p:nvCxnSpPr>
          <p:spPr>
            <a:xfrm>
              <a:off x="3742646" y="3356657"/>
              <a:ext cx="1139004" cy="0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259" name="Straight Connector 258">
              <a:extLst>
                <a:ext uri="{FF2B5EF4-FFF2-40B4-BE49-F238E27FC236}">
                  <a16:creationId xmlns:a16="http://schemas.microsoft.com/office/drawing/2014/main" id="{E3B968E2-A6B3-40E9-A3F0-BBFE59F27544}"/>
                </a:ext>
              </a:extLst>
            </p:cNvPr>
            <p:cNvCxnSpPr/>
            <p:nvPr/>
          </p:nvCxnSpPr>
          <p:spPr>
            <a:xfrm flipV="1">
              <a:off x="4769644" y="3161249"/>
              <a:ext cx="112006" cy="46295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260" name="Straight Connector 259">
              <a:extLst>
                <a:ext uri="{FF2B5EF4-FFF2-40B4-BE49-F238E27FC236}">
                  <a16:creationId xmlns:a16="http://schemas.microsoft.com/office/drawing/2014/main" id="{3FF0B54A-CD7D-4E65-8234-D8E27E6646AB}"/>
                </a:ext>
              </a:extLst>
            </p:cNvPr>
            <p:cNvCxnSpPr/>
            <p:nvPr/>
          </p:nvCxnSpPr>
          <p:spPr>
            <a:xfrm flipV="1">
              <a:off x="4778267" y="3257717"/>
              <a:ext cx="112006" cy="46295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261" name="Straight Connector 260">
              <a:extLst>
                <a:ext uri="{FF2B5EF4-FFF2-40B4-BE49-F238E27FC236}">
                  <a16:creationId xmlns:a16="http://schemas.microsoft.com/office/drawing/2014/main" id="{CC6A0BEB-D331-49F2-B6BC-9920DB21E841}"/>
                </a:ext>
              </a:extLst>
            </p:cNvPr>
            <p:cNvCxnSpPr/>
            <p:nvPr/>
          </p:nvCxnSpPr>
          <p:spPr>
            <a:xfrm flipH="1" flipV="1">
              <a:off x="4772025" y="3304012"/>
              <a:ext cx="112006" cy="46295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262" name="Straight Connector 261">
              <a:extLst>
                <a:ext uri="{FF2B5EF4-FFF2-40B4-BE49-F238E27FC236}">
                  <a16:creationId xmlns:a16="http://schemas.microsoft.com/office/drawing/2014/main" id="{5D87ACC9-BAF9-4D0A-ABC4-554464D7D4DB}"/>
                </a:ext>
              </a:extLst>
            </p:cNvPr>
            <p:cNvCxnSpPr/>
            <p:nvPr/>
          </p:nvCxnSpPr>
          <p:spPr>
            <a:xfrm flipH="1" flipV="1">
              <a:off x="4769644" y="3207544"/>
              <a:ext cx="112006" cy="46295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</p:grpSp>
      <p:cxnSp>
        <p:nvCxnSpPr>
          <p:cNvPr id="263" name="Straight Connector 262">
            <a:extLst>
              <a:ext uri="{FF2B5EF4-FFF2-40B4-BE49-F238E27FC236}">
                <a16:creationId xmlns:a16="http://schemas.microsoft.com/office/drawing/2014/main" id="{FB5DAF14-76BE-4D54-B7C5-87FF373CE4D7}"/>
              </a:ext>
            </a:extLst>
          </p:cNvPr>
          <p:cNvCxnSpPr/>
          <p:nvPr/>
        </p:nvCxnSpPr>
        <p:spPr>
          <a:xfrm flipV="1">
            <a:off x="4552325" y="3275257"/>
            <a:ext cx="0" cy="123300"/>
          </a:xfrm>
          <a:prstGeom prst="line">
            <a:avLst/>
          </a:prstGeom>
          <a:noFill/>
          <a:ln w="28575" cap="flat" cmpd="sng" algn="ctr">
            <a:solidFill>
              <a:schemeClr val="accent1">
                <a:lumMod val="10000"/>
              </a:schemeClr>
            </a:solidFill>
            <a:prstDash val="solid"/>
          </a:ln>
          <a:effectLst/>
        </p:spPr>
      </p:cxn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47818CE8-B0EC-45CF-BC06-00A2F2404859}"/>
              </a:ext>
            </a:extLst>
          </p:cNvPr>
          <p:cNvGrpSpPr/>
          <p:nvPr/>
        </p:nvGrpSpPr>
        <p:grpSpPr>
          <a:xfrm>
            <a:off x="4515040" y="3524759"/>
            <a:ext cx="94781" cy="1192556"/>
            <a:chOff x="3793589" y="3443347"/>
            <a:chExt cx="126871" cy="1657073"/>
          </a:xfrm>
          <a:effectLst/>
        </p:grpSpPr>
        <p:cxnSp>
          <p:nvCxnSpPr>
            <p:cNvPr id="265" name="Straight Connector 264">
              <a:extLst>
                <a:ext uri="{FF2B5EF4-FFF2-40B4-BE49-F238E27FC236}">
                  <a16:creationId xmlns:a16="http://schemas.microsoft.com/office/drawing/2014/main" id="{11BBE64E-25EE-4FEB-926C-FCBA3DEDE766}"/>
                </a:ext>
              </a:extLst>
            </p:cNvPr>
            <p:cNvCxnSpPr/>
            <p:nvPr/>
          </p:nvCxnSpPr>
          <p:spPr>
            <a:xfrm flipV="1">
              <a:off x="3844281" y="4910668"/>
              <a:ext cx="64800" cy="21600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266" name="Straight Connector 265">
              <a:extLst>
                <a:ext uri="{FF2B5EF4-FFF2-40B4-BE49-F238E27FC236}">
                  <a16:creationId xmlns:a16="http://schemas.microsoft.com/office/drawing/2014/main" id="{703F40F7-35EE-4387-AAE8-FBCFAC118378}"/>
                </a:ext>
              </a:extLst>
            </p:cNvPr>
            <p:cNvCxnSpPr/>
            <p:nvPr/>
          </p:nvCxnSpPr>
          <p:spPr>
            <a:xfrm flipV="1">
              <a:off x="3808454" y="4793038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267" name="Straight Connector 266">
              <a:extLst>
                <a:ext uri="{FF2B5EF4-FFF2-40B4-BE49-F238E27FC236}">
                  <a16:creationId xmlns:a16="http://schemas.microsoft.com/office/drawing/2014/main" id="{7DF5AAEE-2822-4FBE-868A-BF502B60505E}"/>
                </a:ext>
              </a:extLst>
            </p:cNvPr>
            <p:cNvCxnSpPr/>
            <p:nvPr/>
          </p:nvCxnSpPr>
          <p:spPr>
            <a:xfrm flipH="1" flipV="1">
              <a:off x="3802212" y="4851853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928FB071-9A53-4594-AA57-F7F7A2705434}"/>
                </a:ext>
              </a:extLst>
            </p:cNvPr>
            <p:cNvCxnSpPr/>
            <p:nvPr/>
          </p:nvCxnSpPr>
          <p:spPr>
            <a:xfrm flipH="1" flipV="1">
              <a:off x="3799831" y="4729296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269" name="Straight Connector 268">
              <a:extLst>
                <a:ext uri="{FF2B5EF4-FFF2-40B4-BE49-F238E27FC236}">
                  <a16:creationId xmlns:a16="http://schemas.microsoft.com/office/drawing/2014/main" id="{7499A8EF-9695-43DF-8B8B-56EACA6E4F7A}"/>
                </a:ext>
              </a:extLst>
            </p:cNvPr>
            <p:cNvCxnSpPr/>
            <p:nvPr/>
          </p:nvCxnSpPr>
          <p:spPr>
            <a:xfrm flipV="1">
              <a:off x="3793589" y="4420904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E5B68291-AE5A-4E22-A853-DDF4CDF724FB}"/>
                </a:ext>
              </a:extLst>
            </p:cNvPr>
            <p:cNvCxnSpPr/>
            <p:nvPr/>
          </p:nvCxnSpPr>
          <p:spPr>
            <a:xfrm flipV="1">
              <a:off x="3802212" y="4543461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271" name="Straight Connector 270">
              <a:extLst>
                <a:ext uri="{FF2B5EF4-FFF2-40B4-BE49-F238E27FC236}">
                  <a16:creationId xmlns:a16="http://schemas.microsoft.com/office/drawing/2014/main" id="{6D49583A-B893-4BD4-9CB6-1E4EF12F278A}"/>
                </a:ext>
              </a:extLst>
            </p:cNvPr>
            <p:cNvCxnSpPr/>
            <p:nvPr/>
          </p:nvCxnSpPr>
          <p:spPr>
            <a:xfrm flipH="1" flipV="1">
              <a:off x="3795970" y="4602276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F9D018E8-7A68-4CE9-941D-280DC20A73FA}"/>
                </a:ext>
              </a:extLst>
            </p:cNvPr>
            <p:cNvCxnSpPr/>
            <p:nvPr/>
          </p:nvCxnSpPr>
          <p:spPr>
            <a:xfrm flipH="1" flipV="1">
              <a:off x="3793589" y="4479719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273" name="Straight Connector 272">
              <a:extLst>
                <a:ext uri="{FF2B5EF4-FFF2-40B4-BE49-F238E27FC236}">
                  <a16:creationId xmlns:a16="http://schemas.microsoft.com/office/drawing/2014/main" id="{561FF062-84B6-4C27-A6AA-1685A0F2CB9E}"/>
                </a:ext>
              </a:extLst>
            </p:cNvPr>
            <p:cNvCxnSpPr/>
            <p:nvPr/>
          </p:nvCxnSpPr>
          <p:spPr>
            <a:xfrm flipV="1">
              <a:off x="3795970" y="4670480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274" name="Straight Connector 273">
              <a:extLst>
                <a:ext uri="{FF2B5EF4-FFF2-40B4-BE49-F238E27FC236}">
                  <a16:creationId xmlns:a16="http://schemas.microsoft.com/office/drawing/2014/main" id="{588336D5-2EA6-4818-8CEC-EE6530C8AB40}"/>
                </a:ext>
              </a:extLst>
            </p:cNvPr>
            <p:cNvCxnSpPr/>
            <p:nvPr/>
          </p:nvCxnSpPr>
          <p:spPr>
            <a:xfrm flipH="1" flipV="1">
              <a:off x="3843176" y="4385395"/>
              <a:ext cx="64800" cy="35509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275" name="Straight Connector 274">
              <a:extLst>
                <a:ext uri="{FF2B5EF4-FFF2-40B4-BE49-F238E27FC236}">
                  <a16:creationId xmlns:a16="http://schemas.microsoft.com/office/drawing/2014/main" id="{5D9DF3F6-7AAB-4C3D-B304-3526A49D654A}"/>
                </a:ext>
              </a:extLst>
            </p:cNvPr>
            <p:cNvCxnSpPr/>
            <p:nvPr/>
          </p:nvCxnSpPr>
          <p:spPr>
            <a:xfrm flipH="1" flipV="1">
              <a:off x="3849065" y="3443347"/>
              <a:ext cx="0" cy="959806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  <p:cxnSp>
          <p:nvCxnSpPr>
            <p:cNvPr id="276" name="Straight Connector 275">
              <a:extLst>
                <a:ext uri="{FF2B5EF4-FFF2-40B4-BE49-F238E27FC236}">
                  <a16:creationId xmlns:a16="http://schemas.microsoft.com/office/drawing/2014/main" id="{BC97ABCC-8BD4-4477-90D5-5199F7AE10CA}"/>
                </a:ext>
              </a:extLst>
            </p:cNvPr>
            <p:cNvCxnSpPr/>
            <p:nvPr/>
          </p:nvCxnSpPr>
          <p:spPr>
            <a:xfrm flipV="1">
              <a:off x="3854454" y="4929093"/>
              <a:ext cx="0" cy="171327"/>
            </a:xfrm>
            <a:prstGeom prst="line">
              <a:avLst/>
            </a:prstGeom>
            <a:noFill/>
            <a:ln w="28575" cap="flat" cmpd="sng" algn="ctr">
              <a:solidFill>
                <a:schemeClr val="accent1">
                  <a:lumMod val="10000"/>
                </a:schemeClr>
              </a:solidFill>
              <a:prstDash val="solid"/>
            </a:ln>
            <a:effectLst/>
          </p:spPr>
        </p:cxnSp>
      </p:grpSp>
      <p:grpSp>
        <p:nvGrpSpPr>
          <p:cNvPr id="277" name="Group 276">
            <a:extLst>
              <a:ext uri="{FF2B5EF4-FFF2-40B4-BE49-F238E27FC236}">
                <a16:creationId xmlns:a16="http://schemas.microsoft.com/office/drawing/2014/main" id="{B5F9D8A8-FD41-43B0-AD3B-B18046D1D878}"/>
              </a:ext>
            </a:extLst>
          </p:cNvPr>
          <p:cNvGrpSpPr/>
          <p:nvPr/>
        </p:nvGrpSpPr>
        <p:grpSpPr>
          <a:xfrm>
            <a:off x="4362978" y="3271048"/>
            <a:ext cx="94781" cy="1867347"/>
            <a:chOff x="3793589" y="3094616"/>
            <a:chExt cx="126871" cy="2594703"/>
          </a:xfrm>
          <a:effectLst/>
        </p:grpSpPr>
        <p:cxnSp>
          <p:nvCxnSpPr>
            <p:cNvPr id="278" name="Straight Connector 277">
              <a:extLst>
                <a:ext uri="{FF2B5EF4-FFF2-40B4-BE49-F238E27FC236}">
                  <a16:creationId xmlns:a16="http://schemas.microsoft.com/office/drawing/2014/main" id="{3C8EE253-18FD-4FA2-83D7-E321BD0E5FE6}"/>
                </a:ext>
              </a:extLst>
            </p:cNvPr>
            <p:cNvCxnSpPr/>
            <p:nvPr/>
          </p:nvCxnSpPr>
          <p:spPr>
            <a:xfrm flipV="1">
              <a:off x="3849044" y="4929096"/>
              <a:ext cx="0" cy="760223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</p:cxnSp>
        <p:cxnSp>
          <p:nvCxnSpPr>
            <p:cNvPr id="279" name="Straight Connector 278">
              <a:extLst>
                <a:ext uri="{FF2B5EF4-FFF2-40B4-BE49-F238E27FC236}">
                  <a16:creationId xmlns:a16="http://schemas.microsoft.com/office/drawing/2014/main" id="{88A39B5C-2F4A-4C33-BE5F-F30A6B7F31CB}"/>
                </a:ext>
              </a:extLst>
            </p:cNvPr>
            <p:cNvCxnSpPr/>
            <p:nvPr/>
          </p:nvCxnSpPr>
          <p:spPr>
            <a:xfrm flipV="1">
              <a:off x="3844281" y="4910668"/>
              <a:ext cx="64800" cy="21600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</p:cxnSp>
        <p:cxnSp>
          <p:nvCxnSpPr>
            <p:cNvPr id="280" name="Straight Connector 279">
              <a:extLst>
                <a:ext uri="{FF2B5EF4-FFF2-40B4-BE49-F238E27FC236}">
                  <a16:creationId xmlns:a16="http://schemas.microsoft.com/office/drawing/2014/main" id="{A33F9334-35EF-46E8-A19B-3E8D6CE11948}"/>
                </a:ext>
              </a:extLst>
            </p:cNvPr>
            <p:cNvCxnSpPr/>
            <p:nvPr/>
          </p:nvCxnSpPr>
          <p:spPr>
            <a:xfrm flipV="1">
              <a:off x="3808454" y="4793038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</p:cxnSp>
        <p:cxnSp>
          <p:nvCxnSpPr>
            <p:cNvPr id="281" name="Straight Connector 280">
              <a:extLst>
                <a:ext uri="{FF2B5EF4-FFF2-40B4-BE49-F238E27FC236}">
                  <a16:creationId xmlns:a16="http://schemas.microsoft.com/office/drawing/2014/main" id="{31687A53-A3E3-4F0C-9649-1620726B1C6D}"/>
                </a:ext>
              </a:extLst>
            </p:cNvPr>
            <p:cNvCxnSpPr/>
            <p:nvPr/>
          </p:nvCxnSpPr>
          <p:spPr>
            <a:xfrm flipH="1" flipV="1">
              <a:off x="3802212" y="4851853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</p:cxnSp>
        <p:cxnSp>
          <p:nvCxnSpPr>
            <p:cNvPr id="282" name="Straight Connector 281">
              <a:extLst>
                <a:ext uri="{FF2B5EF4-FFF2-40B4-BE49-F238E27FC236}">
                  <a16:creationId xmlns:a16="http://schemas.microsoft.com/office/drawing/2014/main" id="{BF78CA49-9C78-496E-9A8F-DF2CA7886058}"/>
                </a:ext>
              </a:extLst>
            </p:cNvPr>
            <p:cNvCxnSpPr/>
            <p:nvPr/>
          </p:nvCxnSpPr>
          <p:spPr>
            <a:xfrm flipH="1" flipV="1">
              <a:off x="3799831" y="4729296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</p:cxn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423B1C0D-3FA3-4B76-BFA1-D8C4DC835C09}"/>
                </a:ext>
              </a:extLst>
            </p:cNvPr>
            <p:cNvCxnSpPr/>
            <p:nvPr/>
          </p:nvCxnSpPr>
          <p:spPr>
            <a:xfrm flipV="1">
              <a:off x="3793589" y="4420904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</p:cxnSp>
        <p:cxnSp>
          <p:nvCxnSpPr>
            <p:cNvPr id="284" name="Straight Connector 283">
              <a:extLst>
                <a:ext uri="{FF2B5EF4-FFF2-40B4-BE49-F238E27FC236}">
                  <a16:creationId xmlns:a16="http://schemas.microsoft.com/office/drawing/2014/main" id="{46D3F6FB-5A46-4385-B9F1-BA8AF52C2FAF}"/>
                </a:ext>
              </a:extLst>
            </p:cNvPr>
            <p:cNvCxnSpPr/>
            <p:nvPr/>
          </p:nvCxnSpPr>
          <p:spPr>
            <a:xfrm flipV="1">
              <a:off x="3802212" y="4543461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</p:cxnSp>
        <p:cxnSp>
          <p:nvCxnSpPr>
            <p:cNvPr id="285" name="Straight Connector 284">
              <a:extLst>
                <a:ext uri="{FF2B5EF4-FFF2-40B4-BE49-F238E27FC236}">
                  <a16:creationId xmlns:a16="http://schemas.microsoft.com/office/drawing/2014/main" id="{F858BBA3-DE73-49B9-83A5-0A580A581114}"/>
                </a:ext>
              </a:extLst>
            </p:cNvPr>
            <p:cNvCxnSpPr/>
            <p:nvPr/>
          </p:nvCxnSpPr>
          <p:spPr>
            <a:xfrm flipH="1" flipV="1">
              <a:off x="3795970" y="4602276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</p:cxnSp>
        <p:cxnSp>
          <p:nvCxnSpPr>
            <p:cNvPr id="286" name="Straight Connector 285">
              <a:extLst>
                <a:ext uri="{FF2B5EF4-FFF2-40B4-BE49-F238E27FC236}">
                  <a16:creationId xmlns:a16="http://schemas.microsoft.com/office/drawing/2014/main" id="{B7ACFE84-6426-4DF6-90C9-D11E1EEF455C}"/>
                </a:ext>
              </a:extLst>
            </p:cNvPr>
            <p:cNvCxnSpPr/>
            <p:nvPr/>
          </p:nvCxnSpPr>
          <p:spPr>
            <a:xfrm flipH="1" flipV="1">
              <a:off x="3793589" y="4479719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</p:cxnSp>
        <p:cxnSp>
          <p:nvCxnSpPr>
            <p:cNvPr id="287" name="Straight Connector 286">
              <a:extLst>
                <a:ext uri="{FF2B5EF4-FFF2-40B4-BE49-F238E27FC236}">
                  <a16:creationId xmlns:a16="http://schemas.microsoft.com/office/drawing/2014/main" id="{840F2A97-D0C3-410E-8404-8E455E7B30E6}"/>
                </a:ext>
              </a:extLst>
            </p:cNvPr>
            <p:cNvCxnSpPr/>
            <p:nvPr/>
          </p:nvCxnSpPr>
          <p:spPr>
            <a:xfrm flipV="1">
              <a:off x="3795970" y="4670480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</p:cxnSp>
        <p:cxnSp>
          <p:nvCxnSpPr>
            <p:cNvPr id="288" name="Straight Connector 287">
              <a:extLst>
                <a:ext uri="{FF2B5EF4-FFF2-40B4-BE49-F238E27FC236}">
                  <a16:creationId xmlns:a16="http://schemas.microsoft.com/office/drawing/2014/main" id="{4E7605A9-8A9A-450C-BDEC-257B89B51ADF}"/>
                </a:ext>
              </a:extLst>
            </p:cNvPr>
            <p:cNvCxnSpPr/>
            <p:nvPr/>
          </p:nvCxnSpPr>
          <p:spPr>
            <a:xfrm flipH="1" flipV="1">
              <a:off x="3843176" y="4385395"/>
              <a:ext cx="64800" cy="35509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</p:cxnSp>
        <p:cxnSp>
          <p:nvCxnSpPr>
            <p:cNvPr id="289" name="Straight Connector 288">
              <a:extLst>
                <a:ext uri="{FF2B5EF4-FFF2-40B4-BE49-F238E27FC236}">
                  <a16:creationId xmlns:a16="http://schemas.microsoft.com/office/drawing/2014/main" id="{4E7640B0-0B23-4032-850F-2E8F9193ECD4}"/>
                </a:ext>
              </a:extLst>
            </p:cNvPr>
            <p:cNvCxnSpPr/>
            <p:nvPr/>
          </p:nvCxnSpPr>
          <p:spPr>
            <a:xfrm flipH="1" flipV="1">
              <a:off x="3858876" y="3094616"/>
              <a:ext cx="0" cy="1300599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</p:cxn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69241D07-EF55-4D65-89AA-D1FD57BB42C8}"/>
              </a:ext>
            </a:extLst>
          </p:cNvPr>
          <p:cNvGrpSpPr/>
          <p:nvPr/>
        </p:nvGrpSpPr>
        <p:grpSpPr>
          <a:xfrm>
            <a:off x="4509497" y="4723145"/>
            <a:ext cx="107944" cy="158947"/>
            <a:chOff x="3795828" y="5122048"/>
            <a:chExt cx="144489" cy="220857"/>
          </a:xfrm>
          <a:effectLst/>
        </p:grpSpPr>
        <p:cxnSp>
          <p:nvCxnSpPr>
            <p:cNvPr id="291" name="Straight Connector 290">
              <a:extLst>
                <a:ext uri="{FF2B5EF4-FFF2-40B4-BE49-F238E27FC236}">
                  <a16:creationId xmlns:a16="http://schemas.microsoft.com/office/drawing/2014/main" id="{BBBA2322-D027-4B34-9DF4-8624DA08782A}"/>
                </a:ext>
              </a:extLst>
            </p:cNvPr>
            <p:cNvCxnSpPr/>
            <p:nvPr/>
          </p:nvCxnSpPr>
          <p:spPr>
            <a:xfrm flipH="1">
              <a:off x="3795828" y="5122048"/>
              <a:ext cx="144347" cy="0"/>
            </a:xfrm>
            <a:prstGeom prst="line">
              <a:avLst/>
            </a:prstGeom>
            <a:noFill/>
            <a:ln w="28575" cap="flat" cmpd="sng" algn="ctr">
              <a:solidFill>
                <a:srgbClr val="080808"/>
              </a:solidFill>
              <a:prstDash val="solid"/>
            </a:ln>
            <a:effectLst/>
          </p:spPr>
        </p:cxnSp>
        <p:cxnSp>
          <p:nvCxnSpPr>
            <p:cNvPr id="292" name="Straight Connector 291">
              <a:extLst>
                <a:ext uri="{FF2B5EF4-FFF2-40B4-BE49-F238E27FC236}">
                  <a16:creationId xmlns:a16="http://schemas.microsoft.com/office/drawing/2014/main" id="{E119876A-2F5A-4D30-8B76-3D4A85B67693}"/>
                </a:ext>
              </a:extLst>
            </p:cNvPr>
            <p:cNvCxnSpPr/>
            <p:nvPr/>
          </p:nvCxnSpPr>
          <p:spPr>
            <a:xfrm>
              <a:off x="3806073" y="5125481"/>
              <a:ext cx="121250" cy="212414"/>
            </a:xfrm>
            <a:prstGeom prst="line">
              <a:avLst/>
            </a:prstGeom>
            <a:noFill/>
            <a:ln w="28575" cap="flat" cmpd="sng" algn="ctr">
              <a:solidFill>
                <a:srgbClr val="080808"/>
              </a:solidFill>
              <a:prstDash val="solid"/>
            </a:ln>
            <a:effectLst/>
          </p:spPr>
        </p:cxnSp>
        <p:cxnSp>
          <p:nvCxnSpPr>
            <p:cNvPr id="293" name="Straight Connector 292">
              <a:extLst>
                <a:ext uri="{FF2B5EF4-FFF2-40B4-BE49-F238E27FC236}">
                  <a16:creationId xmlns:a16="http://schemas.microsoft.com/office/drawing/2014/main" id="{05F6BD58-0B71-4144-9AA3-3BDCA22C125D}"/>
                </a:ext>
              </a:extLst>
            </p:cNvPr>
            <p:cNvCxnSpPr/>
            <p:nvPr/>
          </p:nvCxnSpPr>
          <p:spPr>
            <a:xfrm flipH="1">
              <a:off x="3795970" y="5342905"/>
              <a:ext cx="144347" cy="0"/>
            </a:xfrm>
            <a:prstGeom prst="line">
              <a:avLst/>
            </a:prstGeom>
            <a:noFill/>
            <a:ln w="28575" cap="flat" cmpd="sng" algn="ctr">
              <a:solidFill>
                <a:srgbClr val="080808"/>
              </a:solidFill>
              <a:prstDash val="solid"/>
            </a:ln>
            <a:effectLst/>
          </p:spPr>
        </p:cxnSp>
        <p:cxnSp>
          <p:nvCxnSpPr>
            <p:cNvPr id="294" name="Straight Connector 293">
              <a:extLst>
                <a:ext uri="{FF2B5EF4-FFF2-40B4-BE49-F238E27FC236}">
                  <a16:creationId xmlns:a16="http://schemas.microsoft.com/office/drawing/2014/main" id="{37BB94D9-41E3-4B2F-9C2D-9681083E795F}"/>
                </a:ext>
              </a:extLst>
            </p:cNvPr>
            <p:cNvCxnSpPr/>
            <p:nvPr/>
          </p:nvCxnSpPr>
          <p:spPr>
            <a:xfrm flipH="1">
              <a:off x="3806073" y="5130491"/>
              <a:ext cx="121250" cy="212414"/>
            </a:xfrm>
            <a:prstGeom prst="line">
              <a:avLst/>
            </a:prstGeom>
            <a:noFill/>
            <a:ln w="28575" cap="flat" cmpd="sng" algn="ctr">
              <a:solidFill>
                <a:srgbClr val="080808"/>
              </a:solidFill>
              <a:prstDash val="solid"/>
            </a:ln>
            <a:effectLst/>
          </p:spPr>
        </p:cxnSp>
      </p:grpSp>
      <p:sp>
        <p:nvSpPr>
          <p:cNvPr id="295" name="Rectangle 294">
            <a:extLst>
              <a:ext uri="{FF2B5EF4-FFF2-40B4-BE49-F238E27FC236}">
                <a16:creationId xmlns:a16="http://schemas.microsoft.com/office/drawing/2014/main" id="{23A7DBE8-7383-4ED6-8525-8D2E91DC1179}"/>
              </a:ext>
            </a:extLst>
          </p:cNvPr>
          <p:cNvSpPr/>
          <p:nvPr/>
        </p:nvSpPr>
        <p:spPr>
          <a:xfrm>
            <a:off x="3784947" y="1139583"/>
            <a:ext cx="2568759" cy="2537679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ysDot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en-GB" sz="1467" kern="0">
              <a:solidFill>
                <a:prstClr val="white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6" name="TextBox 295">
                <a:extLst>
                  <a:ext uri="{FF2B5EF4-FFF2-40B4-BE49-F238E27FC236}">
                    <a16:creationId xmlns:a16="http://schemas.microsoft.com/office/drawing/2014/main" id="{C35AEA95-5E73-4016-B0D9-372AEA94E9BD}"/>
                  </a:ext>
                </a:extLst>
              </p:cNvPr>
              <p:cNvSpPr txBox="1"/>
              <p:nvPr/>
            </p:nvSpPr>
            <p:spPr>
              <a:xfrm>
                <a:off x="4556220" y="890965"/>
                <a:ext cx="1265312" cy="24910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defTabSz="914377"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933" b="1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33" b="1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933" b="1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𝒉𝒑</m:t>
                        </m:r>
                        <m:r>
                          <a:rPr lang="en-US" sz="933" b="1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933" b="1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  <m:r>
                      <a:rPr lang="en-US" sz="933" b="1" i="1">
                        <a:solidFill>
                          <a:schemeClr val="accent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933" b="1" dirty="0">
                    <a:solidFill>
                      <a:schemeClr val="accent1">
                        <a:lumMod val="10000"/>
                      </a:schemeClr>
                    </a:solidFill>
                    <a:latin typeface="Arial"/>
                  </a:rPr>
                  <a:t> 3.7 bar</a:t>
                </a:r>
              </a:p>
            </p:txBody>
          </p:sp>
        </mc:Choice>
        <mc:Fallback xmlns="">
          <p:sp>
            <p:nvSpPr>
              <p:cNvPr id="296" name="TextBox 295">
                <a:extLst>
                  <a:ext uri="{FF2B5EF4-FFF2-40B4-BE49-F238E27FC236}">
                    <a16:creationId xmlns:a16="http://schemas.microsoft.com/office/drawing/2014/main" id="{C35AEA95-5E73-4016-B0D9-372AEA94E9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6220" y="890965"/>
                <a:ext cx="1265312" cy="249107"/>
              </a:xfrm>
              <a:prstGeom prst="rect">
                <a:avLst/>
              </a:prstGeom>
              <a:blipFill>
                <a:blip r:embed="rId3"/>
                <a:stretch>
                  <a:fillRect b="-4878"/>
                </a:stretch>
              </a:blipFill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7" name="TextBox 296">
                <a:extLst>
                  <a:ext uri="{FF2B5EF4-FFF2-40B4-BE49-F238E27FC236}">
                    <a16:creationId xmlns:a16="http://schemas.microsoft.com/office/drawing/2014/main" id="{FD0C23C7-B86E-4E05-8D77-109C311F0C2B}"/>
                  </a:ext>
                </a:extLst>
              </p:cNvPr>
              <p:cNvSpPr txBox="1"/>
              <p:nvPr/>
            </p:nvSpPr>
            <p:spPr>
              <a:xfrm>
                <a:off x="3114036" y="913744"/>
                <a:ext cx="1276856" cy="24910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 defTabSz="914377"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933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33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933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𝒍𝒑</m:t>
                        </m:r>
                        <m:r>
                          <a:rPr lang="en-US" sz="933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933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𝒐𝒖𝒕</m:t>
                        </m:r>
                      </m:sub>
                    </m:sSub>
                    <m:r>
                      <a:rPr lang="en-US" sz="933" b="1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933" b="1" dirty="0">
                    <a:solidFill>
                      <a:schemeClr val="bg1">
                        <a:lumMod val="50000"/>
                      </a:schemeClr>
                    </a:solidFill>
                    <a:latin typeface="Arial"/>
                  </a:rPr>
                  <a:t> 1.3 bar</a:t>
                </a:r>
              </a:p>
            </p:txBody>
          </p:sp>
        </mc:Choice>
        <mc:Fallback xmlns="">
          <p:sp>
            <p:nvSpPr>
              <p:cNvPr id="297" name="TextBox 296">
                <a:extLst>
                  <a:ext uri="{FF2B5EF4-FFF2-40B4-BE49-F238E27FC236}">
                    <a16:creationId xmlns:a16="http://schemas.microsoft.com/office/drawing/2014/main" id="{FD0C23C7-B86E-4E05-8D77-109C311F0C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4036" y="913744"/>
                <a:ext cx="1276856" cy="249107"/>
              </a:xfrm>
              <a:prstGeom prst="rect">
                <a:avLst/>
              </a:prstGeom>
              <a:blipFill>
                <a:blip r:embed="rId4"/>
                <a:stretch>
                  <a:fillRect b="-2439"/>
                </a:stretch>
              </a:blipFill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8" name="Rectangle 297">
            <a:extLst>
              <a:ext uri="{FF2B5EF4-FFF2-40B4-BE49-F238E27FC236}">
                <a16:creationId xmlns:a16="http://schemas.microsoft.com/office/drawing/2014/main" id="{ED9C6811-AD9F-4822-A8F5-8C44C85AC353}"/>
              </a:ext>
            </a:extLst>
          </p:cNvPr>
          <p:cNvSpPr/>
          <p:nvPr/>
        </p:nvSpPr>
        <p:spPr>
          <a:xfrm>
            <a:off x="3781087" y="3790633"/>
            <a:ext cx="1226389" cy="1656103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ysDot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en-GB" sz="1467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id="{1E254D84-98E9-45C4-9DEA-4E22C6FB7BEF}"/>
              </a:ext>
            </a:extLst>
          </p:cNvPr>
          <p:cNvSpPr txBox="1"/>
          <p:nvPr/>
        </p:nvSpPr>
        <p:spPr>
          <a:xfrm>
            <a:off x="3696583" y="3745489"/>
            <a:ext cx="812560" cy="379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933" b="1" kern="0" dirty="0">
                <a:solidFill>
                  <a:schemeClr val="accent1">
                    <a:lumMod val="25000"/>
                  </a:schemeClr>
                </a:solidFill>
                <a:latin typeface="Arial"/>
              </a:rPr>
              <a:t>Remote envelope</a:t>
            </a:r>
            <a:endParaRPr lang="en-GB" sz="933" b="1" kern="0" dirty="0">
              <a:solidFill>
                <a:schemeClr val="accent1">
                  <a:lumMod val="25000"/>
                </a:schemeClr>
              </a:solidFill>
              <a:latin typeface="Arial"/>
            </a:endParaRPr>
          </a:p>
        </p:txBody>
      </p:sp>
      <p:sp>
        <p:nvSpPr>
          <p:cNvPr id="300" name="TextBox 299">
            <a:extLst>
              <a:ext uri="{FF2B5EF4-FFF2-40B4-BE49-F238E27FC236}">
                <a16:creationId xmlns:a16="http://schemas.microsoft.com/office/drawing/2014/main" id="{D24FC7B7-0294-4A79-9161-1E3DEE3C46AD}"/>
              </a:ext>
            </a:extLst>
          </p:cNvPr>
          <p:cNvSpPr txBox="1"/>
          <p:nvPr/>
        </p:nvSpPr>
        <p:spPr>
          <a:xfrm rot="16200000">
            <a:off x="3643804" y="2568649"/>
            <a:ext cx="1042779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1200" b="1" dirty="0">
                <a:solidFill>
                  <a:srgbClr val="080808"/>
                </a:solidFill>
                <a:latin typeface="Arial"/>
              </a:rPr>
              <a:t>CFHEX 2</a:t>
            </a:r>
            <a:endParaRPr lang="en-GB" sz="1200" b="1" dirty="0">
              <a:solidFill>
                <a:srgbClr val="080808"/>
              </a:solidFill>
              <a:latin typeface="Arial"/>
            </a:endParaRPr>
          </a:p>
        </p:txBody>
      </p:sp>
      <p:sp>
        <p:nvSpPr>
          <p:cNvPr id="301" name="TextBox 300">
            <a:extLst>
              <a:ext uri="{FF2B5EF4-FFF2-40B4-BE49-F238E27FC236}">
                <a16:creationId xmlns:a16="http://schemas.microsoft.com/office/drawing/2014/main" id="{D1BF1802-1BC6-406E-B8E2-2084ED956DF8}"/>
              </a:ext>
            </a:extLst>
          </p:cNvPr>
          <p:cNvSpPr txBox="1"/>
          <p:nvPr/>
        </p:nvSpPr>
        <p:spPr>
          <a:xfrm rot="16200000">
            <a:off x="3653665" y="1488285"/>
            <a:ext cx="1042777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1200" b="1" dirty="0">
                <a:solidFill>
                  <a:srgbClr val="080808"/>
                </a:solidFill>
                <a:latin typeface="Arial"/>
              </a:rPr>
              <a:t>CFHEX 1</a:t>
            </a:r>
            <a:endParaRPr lang="en-GB" sz="1200" b="1" dirty="0">
              <a:solidFill>
                <a:srgbClr val="080808"/>
              </a:solidFill>
              <a:latin typeface="Arial"/>
            </a:endParaRPr>
          </a:p>
        </p:txBody>
      </p:sp>
      <p:sp>
        <p:nvSpPr>
          <p:cNvPr id="302" name="TextBox 301">
            <a:extLst>
              <a:ext uri="{FF2B5EF4-FFF2-40B4-BE49-F238E27FC236}">
                <a16:creationId xmlns:a16="http://schemas.microsoft.com/office/drawing/2014/main" id="{8C0D2F60-A37B-4A2B-9824-446875524FF0}"/>
              </a:ext>
            </a:extLst>
          </p:cNvPr>
          <p:cNvSpPr txBox="1"/>
          <p:nvPr/>
        </p:nvSpPr>
        <p:spPr>
          <a:xfrm rot="16200000">
            <a:off x="3642257" y="4244089"/>
            <a:ext cx="1000596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1200" b="1" dirty="0">
                <a:solidFill>
                  <a:srgbClr val="080808"/>
                </a:solidFill>
                <a:latin typeface="Arial"/>
              </a:rPr>
              <a:t>CFHEX 3</a:t>
            </a:r>
            <a:endParaRPr lang="en-GB" sz="1200" b="1" dirty="0">
              <a:solidFill>
                <a:srgbClr val="080808"/>
              </a:solidFill>
              <a:latin typeface="Arial"/>
            </a:endParaRPr>
          </a:p>
        </p:txBody>
      </p:sp>
      <p:sp>
        <p:nvSpPr>
          <p:cNvPr id="303" name="TextBox 302">
            <a:extLst>
              <a:ext uri="{FF2B5EF4-FFF2-40B4-BE49-F238E27FC236}">
                <a16:creationId xmlns:a16="http://schemas.microsoft.com/office/drawing/2014/main" id="{BB85BFD3-B8CD-4F36-B1FA-012442CFA7F8}"/>
              </a:ext>
            </a:extLst>
          </p:cNvPr>
          <p:cNvSpPr txBox="1"/>
          <p:nvPr/>
        </p:nvSpPr>
        <p:spPr>
          <a:xfrm rot="1147370">
            <a:off x="1353511" y="4881036"/>
            <a:ext cx="2493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en-US" sz="1200" b="1" u="sng" kern="0" dirty="0">
                <a:solidFill>
                  <a:prstClr val="black"/>
                </a:solidFill>
                <a:latin typeface="Arial"/>
              </a:rPr>
              <a:t>Boost</a:t>
            </a:r>
            <a:r>
              <a:rPr lang="en-US" sz="1200" b="1" kern="0" dirty="0">
                <a:solidFill>
                  <a:prstClr val="black"/>
                </a:solidFill>
                <a:latin typeface="Arial"/>
              </a:rPr>
              <a:t>: </a:t>
            </a:r>
            <a:r>
              <a:rPr lang="en-US" sz="1200" b="1" kern="0" dirty="0">
                <a:solidFill>
                  <a:srgbClr val="00B050"/>
                </a:solidFill>
                <a:latin typeface="Arial"/>
              </a:rPr>
              <a:t>0.4 W at 4.6 K </a:t>
            </a:r>
            <a:r>
              <a:rPr lang="en-US" sz="1200" b="1" kern="0" dirty="0">
                <a:solidFill>
                  <a:prstClr val="black"/>
                </a:solidFill>
                <a:latin typeface="Arial"/>
              </a:rPr>
              <a:t>at 0.7 m distance from the 2</a:t>
            </a:r>
            <a:r>
              <a:rPr lang="en-US" sz="1200" b="1" kern="0" baseline="30000" dirty="0">
                <a:solidFill>
                  <a:prstClr val="black"/>
                </a:solidFill>
                <a:latin typeface="Arial"/>
              </a:rPr>
              <a:t>nd</a:t>
            </a:r>
            <a:r>
              <a:rPr lang="en-US" sz="1200" b="1" kern="0" dirty="0">
                <a:solidFill>
                  <a:prstClr val="black"/>
                </a:solidFill>
                <a:latin typeface="Arial"/>
              </a:rPr>
              <a:t> stage (demonstrated already) !</a:t>
            </a:r>
            <a:endParaRPr lang="en-GB" sz="1200" b="1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04" name="TextBox 303">
            <a:extLst>
              <a:ext uri="{FF2B5EF4-FFF2-40B4-BE49-F238E27FC236}">
                <a16:creationId xmlns:a16="http://schemas.microsoft.com/office/drawing/2014/main" id="{2BD90964-D4C6-466C-A1FE-13F2E1038BAB}"/>
              </a:ext>
            </a:extLst>
          </p:cNvPr>
          <p:cNvSpPr txBox="1"/>
          <p:nvPr/>
        </p:nvSpPr>
        <p:spPr>
          <a:xfrm>
            <a:off x="5399858" y="1347142"/>
            <a:ext cx="112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1200" b="1" kern="0" dirty="0">
                <a:solidFill>
                  <a:srgbClr val="080808"/>
                </a:solidFill>
                <a:latin typeface="Arial"/>
              </a:rPr>
              <a:t>2-stage </a:t>
            </a:r>
          </a:p>
          <a:p>
            <a:pPr defTabSz="914377">
              <a:defRPr/>
            </a:pPr>
            <a:r>
              <a:rPr lang="en-US" sz="1200" b="1" kern="0" dirty="0">
                <a:solidFill>
                  <a:srgbClr val="080808"/>
                </a:solidFill>
                <a:latin typeface="Arial"/>
              </a:rPr>
              <a:t>GM</a:t>
            </a:r>
          </a:p>
          <a:p>
            <a:pPr defTabSz="914377">
              <a:defRPr/>
            </a:pPr>
            <a:r>
              <a:rPr lang="en-US" sz="1200" b="1" kern="0" dirty="0">
                <a:solidFill>
                  <a:srgbClr val="080808"/>
                </a:solidFill>
                <a:latin typeface="Arial"/>
              </a:rPr>
              <a:t>cryocooler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6" name="TextBox 305">
                <a:extLst>
                  <a:ext uri="{FF2B5EF4-FFF2-40B4-BE49-F238E27FC236}">
                    <a16:creationId xmlns:a16="http://schemas.microsoft.com/office/drawing/2014/main" id="{360AC64D-0914-4355-BDBA-2DE694BA075D}"/>
                  </a:ext>
                </a:extLst>
              </p:cNvPr>
              <p:cNvSpPr txBox="1"/>
              <p:nvPr/>
            </p:nvSpPr>
            <p:spPr>
              <a:xfrm>
                <a:off x="5393019" y="3301529"/>
                <a:ext cx="87824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77">
                  <a:defRPr/>
                </a:pPr>
                <a14:m>
                  <m:oMath xmlns:m="http://schemas.openxmlformats.org/officeDocument/2006/math">
                    <m:r>
                      <a:rPr lang="en-US" sz="1200" b="1" i="1" kern="0" dirty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GB" sz="1200" b="1" kern="0" dirty="0">
                    <a:solidFill>
                      <a:prstClr val="white"/>
                    </a:solidFill>
                    <a:latin typeface="Arial"/>
                  </a:rPr>
                  <a:t> 10 K</a:t>
                </a:r>
              </a:p>
            </p:txBody>
          </p:sp>
        </mc:Choice>
        <mc:Fallback xmlns="">
          <p:sp>
            <p:nvSpPr>
              <p:cNvPr id="306" name="TextBox 305">
                <a:extLst>
                  <a:ext uri="{FF2B5EF4-FFF2-40B4-BE49-F238E27FC236}">
                    <a16:creationId xmlns:a16="http://schemas.microsoft.com/office/drawing/2014/main" id="{360AC64D-0914-4355-BDBA-2DE694BA07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3019" y="3301529"/>
                <a:ext cx="878248" cy="276999"/>
              </a:xfrm>
              <a:prstGeom prst="rect">
                <a:avLst/>
              </a:prstGeom>
              <a:blipFill>
                <a:blip r:embed="rId5"/>
                <a:stretch>
                  <a:fillRect t="-4444" b="-1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" name="TextBox 306">
            <a:extLst>
              <a:ext uri="{FF2B5EF4-FFF2-40B4-BE49-F238E27FC236}">
                <a16:creationId xmlns:a16="http://schemas.microsoft.com/office/drawing/2014/main" id="{A5B870F7-D9C9-4EBB-8B1B-6C9AF864F521}"/>
              </a:ext>
            </a:extLst>
          </p:cNvPr>
          <p:cNvSpPr txBox="1"/>
          <p:nvPr/>
        </p:nvSpPr>
        <p:spPr>
          <a:xfrm>
            <a:off x="3774036" y="5115410"/>
            <a:ext cx="13684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0.4 W @ 4.6 K</a:t>
            </a:r>
          </a:p>
        </p:txBody>
      </p:sp>
      <p:sp>
        <p:nvSpPr>
          <p:cNvPr id="308" name="Isosceles Triangle 307">
            <a:extLst>
              <a:ext uri="{FF2B5EF4-FFF2-40B4-BE49-F238E27FC236}">
                <a16:creationId xmlns:a16="http://schemas.microsoft.com/office/drawing/2014/main" id="{6D40B548-A8F4-4269-9AF2-63B97BD43F4F}"/>
              </a:ext>
            </a:extLst>
          </p:cNvPr>
          <p:cNvSpPr/>
          <p:nvPr/>
        </p:nvSpPr>
        <p:spPr>
          <a:xfrm>
            <a:off x="4340114" y="1175707"/>
            <a:ext cx="98965" cy="97860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 sz="146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09" name="Isosceles Triangle 308">
            <a:extLst>
              <a:ext uri="{FF2B5EF4-FFF2-40B4-BE49-F238E27FC236}">
                <a16:creationId xmlns:a16="http://schemas.microsoft.com/office/drawing/2014/main" id="{6F73CBEE-D764-4BFA-900B-636112342E0A}"/>
              </a:ext>
            </a:extLst>
          </p:cNvPr>
          <p:cNvSpPr/>
          <p:nvPr/>
        </p:nvSpPr>
        <p:spPr>
          <a:xfrm flipV="1">
            <a:off x="4496488" y="1182885"/>
            <a:ext cx="98965" cy="97860"/>
          </a:xfrm>
          <a:prstGeom prst="triangle">
            <a:avLst/>
          </a:prstGeom>
          <a:solidFill>
            <a:schemeClr val="accent1">
              <a:lumMod val="10000"/>
            </a:schemeClr>
          </a:solidFill>
          <a:ln>
            <a:solidFill>
              <a:schemeClr val="accent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 sz="1467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D551E66A-93F1-41AD-8C70-591AFC923CF5}"/>
              </a:ext>
            </a:extLst>
          </p:cNvPr>
          <p:cNvGrpSpPr/>
          <p:nvPr/>
        </p:nvGrpSpPr>
        <p:grpSpPr>
          <a:xfrm>
            <a:off x="938160" y="1955019"/>
            <a:ext cx="874080" cy="2215916"/>
            <a:chOff x="4706679" y="1148133"/>
            <a:chExt cx="1170008" cy="3079047"/>
          </a:xfrm>
          <a:effectLst/>
        </p:grpSpPr>
        <p:sp>
          <p:nvSpPr>
            <p:cNvPr id="311" name="Rectangle 310">
              <a:extLst>
                <a:ext uri="{FF2B5EF4-FFF2-40B4-BE49-F238E27FC236}">
                  <a16:creationId xmlns:a16="http://schemas.microsoft.com/office/drawing/2014/main" id="{C5B41BE0-5BED-4889-8E73-B5E4A0377E11}"/>
                </a:ext>
              </a:extLst>
            </p:cNvPr>
            <p:cNvSpPr/>
            <p:nvPr/>
          </p:nvSpPr>
          <p:spPr>
            <a:xfrm>
              <a:off x="4706679" y="1148133"/>
              <a:ext cx="1166147" cy="1358197"/>
            </a:xfrm>
            <a:prstGeom prst="rect">
              <a:avLst/>
            </a:prstGeom>
            <a:gradFill rotWithShape="1">
              <a:gsLst>
                <a:gs pos="0">
                  <a:srgbClr val="DDDDDD">
                    <a:tint val="73000"/>
                    <a:satMod val="150000"/>
                  </a:srgbClr>
                </a:gs>
                <a:gs pos="25000">
                  <a:srgbClr val="DDDDDD">
                    <a:tint val="96000"/>
                    <a:shade val="80000"/>
                    <a:satMod val="105000"/>
                  </a:srgbClr>
                </a:gs>
                <a:gs pos="38000">
                  <a:srgbClr val="DDDDDD">
                    <a:tint val="96000"/>
                    <a:shade val="59000"/>
                    <a:satMod val="120000"/>
                  </a:srgbClr>
                </a:gs>
                <a:gs pos="55000">
                  <a:srgbClr val="DDDDDD">
                    <a:shade val="57000"/>
                    <a:satMod val="120000"/>
                  </a:srgbClr>
                </a:gs>
                <a:gs pos="80000">
                  <a:srgbClr val="DDDDDD">
                    <a:shade val="56000"/>
                    <a:satMod val="145000"/>
                  </a:srgbClr>
                </a:gs>
                <a:gs pos="88000">
                  <a:srgbClr val="DDDDDD">
                    <a:shade val="63000"/>
                    <a:satMod val="160000"/>
                  </a:srgbClr>
                </a:gs>
                <a:gs pos="100000">
                  <a:srgbClr val="DDDDDD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sz="1467" kern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12" name="Rectangle 311">
              <a:extLst>
                <a:ext uri="{FF2B5EF4-FFF2-40B4-BE49-F238E27FC236}">
                  <a16:creationId xmlns:a16="http://schemas.microsoft.com/office/drawing/2014/main" id="{896A8885-E0EF-49AF-A8B5-5DD219C728F3}"/>
                </a:ext>
              </a:extLst>
            </p:cNvPr>
            <p:cNvSpPr/>
            <p:nvPr/>
          </p:nvSpPr>
          <p:spPr>
            <a:xfrm>
              <a:off x="4714184" y="2609924"/>
              <a:ext cx="697525" cy="1617256"/>
            </a:xfrm>
            <a:prstGeom prst="rect">
              <a:avLst/>
            </a:prstGeom>
            <a:gradFill rotWithShape="1">
              <a:gsLst>
                <a:gs pos="0">
                  <a:srgbClr val="DDDDDD">
                    <a:tint val="73000"/>
                    <a:satMod val="150000"/>
                  </a:srgbClr>
                </a:gs>
                <a:gs pos="25000">
                  <a:srgbClr val="DDDDDD">
                    <a:tint val="96000"/>
                    <a:shade val="80000"/>
                    <a:satMod val="105000"/>
                  </a:srgbClr>
                </a:gs>
                <a:gs pos="38000">
                  <a:srgbClr val="DDDDDD">
                    <a:tint val="96000"/>
                    <a:shade val="59000"/>
                    <a:satMod val="120000"/>
                  </a:srgbClr>
                </a:gs>
                <a:gs pos="55000">
                  <a:srgbClr val="DDDDDD">
                    <a:shade val="57000"/>
                    <a:satMod val="120000"/>
                  </a:srgbClr>
                </a:gs>
                <a:gs pos="80000">
                  <a:srgbClr val="DDDDDD">
                    <a:shade val="56000"/>
                    <a:satMod val="145000"/>
                  </a:srgbClr>
                </a:gs>
                <a:gs pos="88000">
                  <a:srgbClr val="DDDDDD">
                    <a:shade val="63000"/>
                    <a:satMod val="160000"/>
                  </a:srgbClr>
                </a:gs>
                <a:gs pos="100000">
                  <a:srgbClr val="DDDDDD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sz="1467" kern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13" name="Rectangle 312">
              <a:extLst>
                <a:ext uri="{FF2B5EF4-FFF2-40B4-BE49-F238E27FC236}">
                  <a16:creationId xmlns:a16="http://schemas.microsoft.com/office/drawing/2014/main" id="{8114C5B2-625A-4939-AF73-CFA05C327848}"/>
                </a:ext>
              </a:extLst>
            </p:cNvPr>
            <p:cNvSpPr/>
            <p:nvPr/>
          </p:nvSpPr>
          <p:spPr>
            <a:xfrm>
              <a:off x="4707835" y="2378519"/>
              <a:ext cx="1168852" cy="31543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sz="1467" kern="0">
                <a:noFill/>
                <a:latin typeface="Arial"/>
              </a:endParaRPr>
            </a:p>
          </p:txBody>
        </p:sp>
        <p:sp>
          <p:nvSpPr>
            <p:cNvPr id="314" name="Rectangle 313">
              <a:extLst>
                <a:ext uri="{FF2B5EF4-FFF2-40B4-BE49-F238E27FC236}">
                  <a16:creationId xmlns:a16="http://schemas.microsoft.com/office/drawing/2014/main" id="{27A5270F-8851-4F95-95D7-117E1BA2AB4F}"/>
                </a:ext>
              </a:extLst>
            </p:cNvPr>
            <p:cNvSpPr/>
            <p:nvPr/>
          </p:nvSpPr>
          <p:spPr>
            <a:xfrm>
              <a:off x="4718455" y="3967107"/>
              <a:ext cx="693253" cy="25340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sz="1467" kern="0">
                <a:noFill/>
                <a:latin typeface="Arial"/>
              </a:endParaRPr>
            </a:p>
          </p:txBody>
        </p:sp>
      </p:grpSp>
      <p:sp>
        <p:nvSpPr>
          <p:cNvPr id="315" name="TextBox 314">
            <a:extLst>
              <a:ext uri="{FF2B5EF4-FFF2-40B4-BE49-F238E27FC236}">
                <a16:creationId xmlns:a16="http://schemas.microsoft.com/office/drawing/2014/main" id="{722CCA9D-1F23-426E-9762-C1BB4F606482}"/>
              </a:ext>
            </a:extLst>
          </p:cNvPr>
          <p:cNvSpPr txBox="1"/>
          <p:nvPr/>
        </p:nvSpPr>
        <p:spPr>
          <a:xfrm>
            <a:off x="882910" y="1964714"/>
            <a:ext cx="112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1200" b="1" kern="0" dirty="0">
                <a:solidFill>
                  <a:srgbClr val="080808"/>
                </a:solidFill>
                <a:latin typeface="Arial"/>
              </a:rPr>
              <a:t>2-stage </a:t>
            </a:r>
          </a:p>
          <a:p>
            <a:pPr defTabSz="914377">
              <a:defRPr/>
            </a:pPr>
            <a:r>
              <a:rPr lang="en-US" sz="1200" b="1" kern="0" dirty="0">
                <a:solidFill>
                  <a:srgbClr val="080808"/>
                </a:solidFill>
                <a:latin typeface="Arial"/>
              </a:rPr>
              <a:t>GM</a:t>
            </a:r>
          </a:p>
          <a:p>
            <a:pPr defTabSz="914377">
              <a:defRPr/>
            </a:pPr>
            <a:r>
              <a:rPr lang="en-US" sz="1200" b="1" kern="0" dirty="0">
                <a:solidFill>
                  <a:srgbClr val="080808"/>
                </a:solidFill>
                <a:latin typeface="Arial"/>
              </a:rPr>
              <a:t>cryocooler </a:t>
            </a:r>
          </a:p>
        </p:txBody>
      </p:sp>
      <p:sp>
        <p:nvSpPr>
          <p:cNvPr id="318" name="TextBox 317">
            <a:extLst>
              <a:ext uri="{FF2B5EF4-FFF2-40B4-BE49-F238E27FC236}">
                <a16:creationId xmlns:a16="http://schemas.microsoft.com/office/drawing/2014/main" id="{57054169-732F-4114-95B3-F2465F269F72}"/>
              </a:ext>
            </a:extLst>
          </p:cNvPr>
          <p:cNvSpPr txBox="1"/>
          <p:nvPr/>
        </p:nvSpPr>
        <p:spPr>
          <a:xfrm>
            <a:off x="368932" y="4258991"/>
            <a:ext cx="1676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en-US" sz="1200" b="1" kern="0" dirty="0">
                <a:solidFill>
                  <a:srgbClr val="00B050"/>
                </a:solidFill>
                <a:latin typeface="Arial"/>
              </a:rPr>
              <a:t>0.4 W at 8.8 K </a:t>
            </a:r>
            <a:r>
              <a:rPr lang="en-US" sz="1200" b="1" kern="0" dirty="0">
                <a:solidFill>
                  <a:prstClr val="black"/>
                </a:solidFill>
                <a:latin typeface="Arial"/>
              </a:rPr>
              <a:t>at the 2</a:t>
            </a:r>
            <a:r>
              <a:rPr lang="en-US" sz="1200" b="1" kern="0" baseline="30000" dirty="0">
                <a:solidFill>
                  <a:prstClr val="black"/>
                </a:solidFill>
                <a:latin typeface="Arial"/>
              </a:rPr>
              <a:t>nd</a:t>
            </a:r>
            <a:r>
              <a:rPr lang="en-US" sz="1200" b="1" kern="0" dirty="0">
                <a:solidFill>
                  <a:prstClr val="black"/>
                </a:solidFill>
                <a:latin typeface="Arial"/>
              </a:rPr>
              <a:t> stage </a:t>
            </a:r>
            <a:endParaRPr lang="en-GB" sz="1200" b="1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19" name="Right Arrow 8">
            <a:extLst>
              <a:ext uri="{FF2B5EF4-FFF2-40B4-BE49-F238E27FC236}">
                <a16:creationId xmlns:a16="http://schemas.microsoft.com/office/drawing/2014/main" id="{118A9471-1433-4235-B4AE-4505E80E90A7}"/>
              </a:ext>
            </a:extLst>
          </p:cNvPr>
          <p:cNvSpPr/>
          <p:nvPr/>
        </p:nvSpPr>
        <p:spPr>
          <a:xfrm>
            <a:off x="2560235" y="2849161"/>
            <a:ext cx="611893" cy="400539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 sz="1467">
              <a:solidFill>
                <a:prstClr val="white"/>
              </a:solidFill>
              <a:latin typeface="Calibri" panose="020F050202020403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1" name="TextBox 320">
                <a:extLst>
                  <a:ext uri="{FF2B5EF4-FFF2-40B4-BE49-F238E27FC236}">
                    <a16:creationId xmlns:a16="http://schemas.microsoft.com/office/drawing/2014/main" id="{735C7AC3-7DC9-43C0-AE92-DF0DCDC1FB93}"/>
                  </a:ext>
                </a:extLst>
              </p:cNvPr>
              <p:cNvSpPr txBox="1"/>
              <p:nvPr/>
            </p:nvSpPr>
            <p:spPr>
              <a:xfrm>
                <a:off x="1985083" y="3312746"/>
                <a:ext cx="1829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77">
                  <a:defRPr/>
                </a:pPr>
                <a:r>
                  <a:rPr lang="en-US" sz="1200" b="1" kern="0" dirty="0">
                    <a:solidFill>
                      <a:prstClr val="black"/>
                    </a:solidFill>
                    <a:latin typeface="Arial"/>
                  </a:rPr>
                  <a:t>Introduction of a remote cooling loop with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200" b="1" i="1" ker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200" b="1" i="1" ker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</m:acc>
                    <m:r>
                      <a:rPr lang="en-US" sz="1200" b="1" i="1" kern="0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200" b="1" kern="0" dirty="0">
                    <a:solidFill>
                      <a:prstClr val="black"/>
                    </a:solidFill>
                    <a:latin typeface="Arial"/>
                  </a:rPr>
                  <a:t> 100 mg/s</a:t>
                </a:r>
              </a:p>
            </p:txBody>
          </p:sp>
        </mc:Choice>
        <mc:Fallback xmlns="">
          <p:sp>
            <p:nvSpPr>
              <p:cNvPr id="321" name="TextBox 320">
                <a:extLst>
                  <a:ext uri="{FF2B5EF4-FFF2-40B4-BE49-F238E27FC236}">
                    <a16:creationId xmlns:a16="http://schemas.microsoft.com/office/drawing/2014/main" id="{735C7AC3-7DC9-43C0-AE92-DF0DCDC1FB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5083" y="3312746"/>
                <a:ext cx="1829600" cy="646331"/>
              </a:xfrm>
              <a:prstGeom prst="rect">
                <a:avLst/>
              </a:prstGeom>
              <a:blipFill>
                <a:blip r:embed="rId6"/>
                <a:stretch>
                  <a:fillRect t="-943" b="-5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0" name="Straight Arrow Connector 329">
            <a:extLst>
              <a:ext uri="{FF2B5EF4-FFF2-40B4-BE49-F238E27FC236}">
                <a16:creationId xmlns:a16="http://schemas.microsoft.com/office/drawing/2014/main" id="{C8F476EA-1088-4768-B74A-BC25C3F429A4}"/>
              </a:ext>
            </a:extLst>
          </p:cNvPr>
          <p:cNvCxnSpPr/>
          <p:nvPr/>
        </p:nvCxnSpPr>
        <p:spPr>
          <a:xfrm>
            <a:off x="1763647" y="4576045"/>
            <a:ext cx="1977892" cy="662344"/>
          </a:xfrm>
          <a:prstGeom prst="straightConnector1">
            <a:avLst/>
          </a:prstGeom>
          <a:ln w="38100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2" name="Title 1">
            <a:extLst>
              <a:ext uri="{FF2B5EF4-FFF2-40B4-BE49-F238E27FC236}">
                <a16:creationId xmlns:a16="http://schemas.microsoft.com/office/drawing/2014/main" id="{09935D40-B7D5-49D2-B91F-273CC77D2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316" y="340145"/>
            <a:ext cx="11587853" cy="654916"/>
          </a:xfrm>
        </p:spPr>
        <p:txBody>
          <a:bodyPr>
            <a:noAutofit/>
          </a:bodyPr>
          <a:lstStyle/>
          <a:p>
            <a:r>
              <a:rPr lang="pt-PT" sz="3200" dirty="0">
                <a:solidFill>
                  <a:srgbClr val="002060"/>
                </a:solidFill>
              </a:rPr>
              <a:t>System performance results</a:t>
            </a:r>
            <a:endParaRPr lang="en-GB" sz="3200" dirty="0">
              <a:solidFill>
                <a:srgbClr val="002060"/>
              </a:solidFill>
            </a:endParaRPr>
          </a:p>
        </p:txBody>
      </p:sp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D611EB8D-BA65-42B7-B212-A09C0B2BF1BB}"/>
              </a:ext>
            </a:extLst>
          </p:cNvPr>
          <p:cNvCxnSpPr/>
          <p:nvPr/>
        </p:nvCxnSpPr>
        <p:spPr>
          <a:xfrm flipV="1">
            <a:off x="9199983" y="5025001"/>
            <a:ext cx="0" cy="261408"/>
          </a:xfrm>
          <a:prstGeom prst="line">
            <a:avLst/>
          </a:prstGeom>
          <a:noFill/>
          <a:ln w="28575" cap="flat" cmpd="sng" algn="ctr">
            <a:solidFill>
              <a:srgbClr val="0055A0"/>
            </a:solidFill>
            <a:prstDash val="solid"/>
          </a:ln>
          <a:effectLst/>
        </p:spPr>
      </p:cxn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CE2D31A1-C863-4DA0-B115-75210B50A6AB}"/>
              </a:ext>
            </a:extLst>
          </p:cNvPr>
          <p:cNvGrpSpPr/>
          <p:nvPr/>
        </p:nvGrpSpPr>
        <p:grpSpPr>
          <a:xfrm>
            <a:off x="10098257" y="1485462"/>
            <a:ext cx="836121" cy="2215916"/>
            <a:chOff x="4706679" y="1148133"/>
            <a:chExt cx="1119197" cy="3079047"/>
          </a:xfrm>
          <a:effectLst/>
        </p:grpSpPr>
        <p:sp>
          <p:nvSpPr>
            <p:cNvPr id="323" name="Rectangle 322">
              <a:extLst>
                <a:ext uri="{FF2B5EF4-FFF2-40B4-BE49-F238E27FC236}">
                  <a16:creationId xmlns:a16="http://schemas.microsoft.com/office/drawing/2014/main" id="{AADBE411-D0C7-46E8-A0C3-FE1971AE4222}"/>
                </a:ext>
              </a:extLst>
            </p:cNvPr>
            <p:cNvSpPr/>
            <p:nvPr/>
          </p:nvSpPr>
          <p:spPr>
            <a:xfrm>
              <a:off x="4706679" y="1148133"/>
              <a:ext cx="1119197" cy="1358197"/>
            </a:xfrm>
            <a:prstGeom prst="rect">
              <a:avLst/>
            </a:prstGeom>
            <a:gradFill rotWithShape="1">
              <a:gsLst>
                <a:gs pos="0">
                  <a:srgbClr val="DDDDDD">
                    <a:tint val="73000"/>
                    <a:satMod val="150000"/>
                  </a:srgbClr>
                </a:gs>
                <a:gs pos="25000">
                  <a:srgbClr val="DDDDDD">
                    <a:tint val="96000"/>
                    <a:shade val="80000"/>
                    <a:satMod val="105000"/>
                  </a:srgbClr>
                </a:gs>
                <a:gs pos="38000">
                  <a:srgbClr val="DDDDDD">
                    <a:tint val="96000"/>
                    <a:shade val="59000"/>
                    <a:satMod val="120000"/>
                  </a:srgbClr>
                </a:gs>
                <a:gs pos="55000">
                  <a:srgbClr val="DDDDDD">
                    <a:shade val="57000"/>
                    <a:satMod val="120000"/>
                  </a:srgbClr>
                </a:gs>
                <a:gs pos="80000">
                  <a:srgbClr val="DDDDDD">
                    <a:shade val="56000"/>
                    <a:satMod val="145000"/>
                  </a:srgbClr>
                </a:gs>
                <a:gs pos="88000">
                  <a:srgbClr val="DDDDDD">
                    <a:shade val="63000"/>
                    <a:satMod val="160000"/>
                  </a:srgbClr>
                </a:gs>
                <a:gs pos="100000">
                  <a:srgbClr val="DDDDDD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sz="1467" kern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24" name="Rectangle 323">
              <a:extLst>
                <a:ext uri="{FF2B5EF4-FFF2-40B4-BE49-F238E27FC236}">
                  <a16:creationId xmlns:a16="http://schemas.microsoft.com/office/drawing/2014/main" id="{708FE864-D9D4-4DD5-935F-DABDD723CF1D}"/>
                </a:ext>
              </a:extLst>
            </p:cNvPr>
            <p:cNvSpPr/>
            <p:nvPr/>
          </p:nvSpPr>
          <p:spPr>
            <a:xfrm>
              <a:off x="4714184" y="2609924"/>
              <a:ext cx="853330" cy="1617256"/>
            </a:xfrm>
            <a:prstGeom prst="rect">
              <a:avLst/>
            </a:prstGeom>
            <a:gradFill rotWithShape="1">
              <a:gsLst>
                <a:gs pos="0">
                  <a:srgbClr val="DDDDDD">
                    <a:tint val="73000"/>
                    <a:satMod val="150000"/>
                  </a:srgbClr>
                </a:gs>
                <a:gs pos="25000">
                  <a:srgbClr val="DDDDDD">
                    <a:tint val="96000"/>
                    <a:shade val="80000"/>
                    <a:satMod val="105000"/>
                  </a:srgbClr>
                </a:gs>
                <a:gs pos="38000">
                  <a:srgbClr val="DDDDDD">
                    <a:tint val="96000"/>
                    <a:shade val="59000"/>
                    <a:satMod val="120000"/>
                  </a:srgbClr>
                </a:gs>
                <a:gs pos="55000">
                  <a:srgbClr val="DDDDDD">
                    <a:shade val="57000"/>
                    <a:satMod val="120000"/>
                  </a:srgbClr>
                </a:gs>
                <a:gs pos="80000">
                  <a:srgbClr val="DDDDDD">
                    <a:shade val="56000"/>
                    <a:satMod val="145000"/>
                  </a:srgbClr>
                </a:gs>
                <a:gs pos="88000">
                  <a:srgbClr val="DDDDDD">
                    <a:shade val="63000"/>
                    <a:satMod val="160000"/>
                  </a:srgbClr>
                </a:gs>
                <a:gs pos="100000">
                  <a:srgbClr val="DDDDDD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sz="1467" kern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25" name="Rectangle 324">
              <a:extLst>
                <a:ext uri="{FF2B5EF4-FFF2-40B4-BE49-F238E27FC236}">
                  <a16:creationId xmlns:a16="http://schemas.microsoft.com/office/drawing/2014/main" id="{FC4F4F45-B72D-4999-9D0D-10867024E113}"/>
                </a:ext>
              </a:extLst>
            </p:cNvPr>
            <p:cNvSpPr/>
            <p:nvPr/>
          </p:nvSpPr>
          <p:spPr>
            <a:xfrm>
              <a:off x="4707835" y="2378519"/>
              <a:ext cx="1118041" cy="315432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sz="1467" kern="0">
                <a:noFill/>
                <a:latin typeface="Arial"/>
              </a:endParaRPr>
            </a:p>
          </p:txBody>
        </p:sp>
        <p:sp>
          <p:nvSpPr>
            <p:cNvPr id="326" name="Rectangle 325">
              <a:extLst>
                <a:ext uri="{FF2B5EF4-FFF2-40B4-BE49-F238E27FC236}">
                  <a16:creationId xmlns:a16="http://schemas.microsoft.com/office/drawing/2014/main" id="{9A2C2A0C-84C4-4867-B288-0EB461C1869F}"/>
                </a:ext>
              </a:extLst>
            </p:cNvPr>
            <p:cNvSpPr/>
            <p:nvPr/>
          </p:nvSpPr>
          <p:spPr>
            <a:xfrm>
              <a:off x="4718455" y="3967107"/>
              <a:ext cx="849059" cy="253409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sz="1467" kern="0">
                <a:noFill/>
                <a:latin typeface="Arial"/>
              </a:endParaRPr>
            </a:p>
          </p:txBody>
        </p:sp>
      </p:grpSp>
      <p:grpSp>
        <p:nvGrpSpPr>
          <p:cNvPr id="327" name="Group 326">
            <a:extLst>
              <a:ext uri="{FF2B5EF4-FFF2-40B4-BE49-F238E27FC236}">
                <a16:creationId xmlns:a16="http://schemas.microsoft.com/office/drawing/2014/main" id="{E855CA00-2C35-4579-A8B1-0A90C27B810D}"/>
              </a:ext>
            </a:extLst>
          </p:cNvPr>
          <p:cNvGrpSpPr/>
          <p:nvPr/>
        </p:nvGrpSpPr>
        <p:grpSpPr>
          <a:xfrm>
            <a:off x="9178980" y="2410795"/>
            <a:ext cx="857360" cy="146251"/>
            <a:chOff x="3742646" y="3153440"/>
            <a:chExt cx="1147627" cy="203217"/>
          </a:xfrm>
          <a:effectLst/>
        </p:grpSpPr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12A3B870-7A3C-42CA-81F0-234F2E8F9C74}"/>
                </a:ext>
              </a:extLst>
            </p:cNvPr>
            <p:cNvCxnSpPr/>
            <p:nvPr/>
          </p:nvCxnSpPr>
          <p:spPr>
            <a:xfrm>
              <a:off x="3762806" y="3153440"/>
              <a:ext cx="1118844" cy="1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329" name="Straight Connector 328">
              <a:extLst>
                <a:ext uri="{FF2B5EF4-FFF2-40B4-BE49-F238E27FC236}">
                  <a16:creationId xmlns:a16="http://schemas.microsoft.com/office/drawing/2014/main" id="{3DD9734F-0766-4444-976E-FDC437F7C1F7}"/>
                </a:ext>
              </a:extLst>
            </p:cNvPr>
            <p:cNvCxnSpPr/>
            <p:nvPr/>
          </p:nvCxnSpPr>
          <p:spPr>
            <a:xfrm>
              <a:off x="3742646" y="3356657"/>
              <a:ext cx="1139004" cy="0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170F5285-3183-498F-A84B-A753161CC5ED}"/>
                </a:ext>
              </a:extLst>
            </p:cNvPr>
            <p:cNvCxnSpPr/>
            <p:nvPr/>
          </p:nvCxnSpPr>
          <p:spPr>
            <a:xfrm flipV="1">
              <a:off x="4769644" y="3161249"/>
              <a:ext cx="112006" cy="46295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346" name="Straight Connector 345">
              <a:extLst>
                <a:ext uri="{FF2B5EF4-FFF2-40B4-BE49-F238E27FC236}">
                  <a16:creationId xmlns:a16="http://schemas.microsoft.com/office/drawing/2014/main" id="{38B9625E-9167-4216-A026-E95124477E72}"/>
                </a:ext>
              </a:extLst>
            </p:cNvPr>
            <p:cNvCxnSpPr/>
            <p:nvPr/>
          </p:nvCxnSpPr>
          <p:spPr>
            <a:xfrm flipV="1">
              <a:off x="4778267" y="3257717"/>
              <a:ext cx="112006" cy="46295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7B1C616C-30F4-4D3B-8988-A01963E65D42}"/>
                </a:ext>
              </a:extLst>
            </p:cNvPr>
            <p:cNvCxnSpPr/>
            <p:nvPr/>
          </p:nvCxnSpPr>
          <p:spPr>
            <a:xfrm flipH="1" flipV="1">
              <a:off x="4772025" y="3304012"/>
              <a:ext cx="112006" cy="46295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349" name="Straight Connector 348">
              <a:extLst>
                <a:ext uri="{FF2B5EF4-FFF2-40B4-BE49-F238E27FC236}">
                  <a16:creationId xmlns:a16="http://schemas.microsoft.com/office/drawing/2014/main" id="{8585AC3D-26A1-405B-84F2-7DA1E74FF886}"/>
                </a:ext>
              </a:extLst>
            </p:cNvPr>
            <p:cNvCxnSpPr/>
            <p:nvPr/>
          </p:nvCxnSpPr>
          <p:spPr>
            <a:xfrm flipH="1" flipV="1">
              <a:off x="4769644" y="3207544"/>
              <a:ext cx="112006" cy="46295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</p:grpSp>
      <p:sp>
        <p:nvSpPr>
          <p:cNvPr id="350" name="Rectangle 349">
            <a:extLst>
              <a:ext uri="{FF2B5EF4-FFF2-40B4-BE49-F238E27FC236}">
                <a16:creationId xmlns:a16="http://schemas.microsoft.com/office/drawing/2014/main" id="{A7666215-C04E-4869-B5CF-3F78D33A6CAF}"/>
              </a:ext>
            </a:extLst>
          </p:cNvPr>
          <p:cNvSpPr/>
          <p:nvPr/>
        </p:nvSpPr>
        <p:spPr>
          <a:xfrm>
            <a:off x="8517615" y="5286409"/>
            <a:ext cx="1029541" cy="252732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en-GB" sz="1467" kern="0">
              <a:noFill/>
              <a:latin typeface="Arial"/>
            </a:endParaRPr>
          </a:p>
        </p:txBody>
      </p:sp>
      <p:sp>
        <p:nvSpPr>
          <p:cNvPr id="351" name="Rectangle 350">
            <a:extLst>
              <a:ext uri="{FF2B5EF4-FFF2-40B4-BE49-F238E27FC236}">
                <a16:creationId xmlns:a16="http://schemas.microsoft.com/office/drawing/2014/main" id="{15670C0A-0BF6-4EBA-9F23-51109E43991F}"/>
              </a:ext>
            </a:extLst>
          </p:cNvPr>
          <p:cNvSpPr/>
          <p:nvPr/>
        </p:nvSpPr>
        <p:spPr>
          <a:xfrm>
            <a:off x="8890806" y="1485462"/>
            <a:ext cx="447505" cy="880909"/>
          </a:xfrm>
          <a:prstGeom prst="rect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en-GB" sz="1467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52" name="Rectangle 351">
            <a:extLst>
              <a:ext uri="{FF2B5EF4-FFF2-40B4-BE49-F238E27FC236}">
                <a16:creationId xmlns:a16="http://schemas.microsoft.com/office/drawing/2014/main" id="{390B51A0-15D8-4712-BFD0-E5FBAE71B287}"/>
              </a:ext>
            </a:extLst>
          </p:cNvPr>
          <p:cNvSpPr/>
          <p:nvPr/>
        </p:nvSpPr>
        <p:spPr>
          <a:xfrm>
            <a:off x="8890806" y="2607519"/>
            <a:ext cx="447505" cy="884071"/>
          </a:xfrm>
          <a:prstGeom prst="rect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en-GB" sz="1467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53" name="Rectangle 352">
            <a:extLst>
              <a:ext uri="{FF2B5EF4-FFF2-40B4-BE49-F238E27FC236}">
                <a16:creationId xmlns:a16="http://schemas.microsoft.com/office/drawing/2014/main" id="{E5CAE328-6BC2-493A-8A44-020A7F27FC0A}"/>
              </a:ext>
            </a:extLst>
          </p:cNvPr>
          <p:cNvSpPr/>
          <p:nvPr/>
        </p:nvSpPr>
        <p:spPr>
          <a:xfrm>
            <a:off x="8901545" y="4265050"/>
            <a:ext cx="447505" cy="530113"/>
          </a:xfrm>
          <a:prstGeom prst="rect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en-GB" sz="1467" kern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9A0A4855-F44B-4F34-BA93-EE72703F87A4}"/>
              </a:ext>
            </a:extLst>
          </p:cNvPr>
          <p:cNvCxnSpPr/>
          <p:nvPr/>
        </p:nvCxnSpPr>
        <p:spPr>
          <a:xfrm flipH="1" flipV="1">
            <a:off x="9191105" y="2300242"/>
            <a:ext cx="1" cy="116173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olid"/>
          </a:ln>
          <a:effectLst/>
        </p:spPr>
      </p:cxnSp>
      <p:grpSp>
        <p:nvGrpSpPr>
          <p:cNvPr id="355" name="Group 354">
            <a:extLst>
              <a:ext uri="{FF2B5EF4-FFF2-40B4-BE49-F238E27FC236}">
                <a16:creationId xmlns:a16="http://schemas.microsoft.com/office/drawing/2014/main" id="{5348F7E0-04F7-4B6E-95B8-35B67C45B076}"/>
              </a:ext>
            </a:extLst>
          </p:cNvPr>
          <p:cNvGrpSpPr/>
          <p:nvPr/>
        </p:nvGrpSpPr>
        <p:grpSpPr>
          <a:xfrm>
            <a:off x="9133368" y="1082265"/>
            <a:ext cx="94781" cy="1223579"/>
            <a:chOff x="3780753" y="724105"/>
            <a:chExt cx="126871" cy="1313642"/>
          </a:xfrm>
          <a:effectLst/>
        </p:grpSpPr>
        <p:grpSp>
          <p:nvGrpSpPr>
            <p:cNvPr id="356" name="Group 355">
              <a:extLst>
                <a:ext uri="{FF2B5EF4-FFF2-40B4-BE49-F238E27FC236}">
                  <a16:creationId xmlns:a16="http://schemas.microsoft.com/office/drawing/2014/main" id="{F639012E-53B6-4D8D-B463-37D88EEE52A1}"/>
                </a:ext>
              </a:extLst>
            </p:cNvPr>
            <p:cNvGrpSpPr/>
            <p:nvPr/>
          </p:nvGrpSpPr>
          <p:grpSpPr>
            <a:xfrm>
              <a:off x="3780753" y="1295807"/>
              <a:ext cx="126871" cy="741940"/>
              <a:chOff x="2193033" y="2822552"/>
              <a:chExt cx="126871" cy="755844"/>
            </a:xfrm>
          </p:grpSpPr>
          <p:cxnSp>
            <p:nvCxnSpPr>
              <p:cNvPr id="359" name="Straight Connector 358">
                <a:extLst>
                  <a:ext uri="{FF2B5EF4-FFF2-40B4-BE49-F238E27FC236}">
                    <a16:creationId xmlns:a16="http://schemas.microsoft.com/office/drawing/2014/main" id="{579895FC-5810-450E-81E3-4AEC34616641}"/>
                  </a:ext>
                </a:extLst>
              </p:cNvPr>
              <p:cNvCxnSpPr/>
              <p:nvPr/>
            </p:nvCxnSpPr>
            <p:spPr>
              <a:xfrm flipV="1">
                <a:off x="2205517" y="3404508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60" name="Straight Connector 359">
                <a:extLst>
                  <a:ext uri="{FF2B5EF4-FFF2-40B4-BE49-F238E27FC236}">
                    <a16:creationId xmlns:a16="http://schemas.microsoft.com/office/drawing/2014/main" id="{F25F0F10-C25E-4617-A1D2-78D29129F955}"/>
                  </a:ext>
                </a:extLst>
              </p:cNvPr>
              <p:cNvCxnSpPr/>
              <p:nvPr/>
            </p:nvCxnSpPr>
            <p:spPr>
              <a:xfrm flipV="1">
                <a:off x="2207790" y="3504151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61" name="Straight Connector 360">
                <a:extLst>
                  <a:ext uri="{FF2B5EF4-FFF2-40B4-BE49-F238E27FC236}">
                    <a16:creationId xmlns:a16="http://schemas.microsoft.com/office/drawing/2014/main" id="{31763B93-8C2B-452C-81FE-0DBE5F33100D}"/>
                  </a:ext>
                </a:extLst>
              </p:cNvPr>
              <p:cNvCxnSpPr/>
              <p:nvPr/>
            </p:nvCxnSpPr>
            <p:spPr>
              <a:xfrm flipH="1" flipV="1">
                <a:off x="2207898" y="3550446"/>
                <a:ext cx="64800" cy="27950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62" name="Straight Connector 361">
                <a:extLst>
                  <a:ext uri="{FF2B5EF4-FFF2-40B4-BE49-F238E27FC236}">
                    <a16:creationId xmlns:a16="http://schemas.microsoft.com/office/drawing/2014/main" id="{922A8EF2-C975-456D-BF0D-02D42EC2938E}"/>
                  </a:ext>
                </a:extLst>
              </p:cNvPr>
              <p:cNvCxnSpPr/>
              <p:nvPr/>
            </p:nvCxnSpPr>
            <p:spPr>
              <a:xfrm flipH="1" flipV="1">
                <a:off x="2205517" y="3450803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63" name="Straight Connector 362">
                <a:extLst>
                  <a:ext uri="{FF2B5EF4-FFF2-40B4-BE49-F238E27FC236}">
                    <a16:creationId xmlns:a16="http://schemas.microsoft.com/office/drawing/2014/main" id="{C0840BC9-515A-425C-A0E7-C0C0FDE1FC48}"/>
                  </a:ext>
                </a:extLst>
              </p:cNvPr>
              <p:cNvCxnSpPr/>
              <p:nvPr/>
            </p:nvCxnSpPr>
            <p:spPr>
              <a:xfrm flipV="1">
                <a:off x="2199275" y="3208059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64" name="Straight Connector 363">
                <a:extLst>
                  <a:ext uri="{FF2B5EF4-FFF2-40B4-BE49-F238E27FC236}">
                    <a16:creationId xmlns:a16="http://schemas.microsoft.com/office/drawing/2014/main" id="{0BC0AA32-C917-461D-91DC-D35C21554DDF}"/>
                  </a:ext>
                </a:extLst>
              </p:cNvPr>
              <p:cNvCxnSpPr/>
              <p:nvPr/>
            </p:nvCxnSpPr>
            <p:spPr>
              <a:xfrm flipV="1">
                <a:off x="2207898" y="3304527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65" name="Straight Connector 364">
                <a:extLst>
                  <a:ext uri="{FF2B5EF4-FFF2-40B4-BE49-F238E27FC236}">
                    <a16:creationId xmlns:a16="http://schemas.microsoft.com/office/drawing/2014/main" id="{0B9C33DA-353B-4950-9466-4352C9F53F82}"/>
                  </a:ext>
                </a:extLst>
              </p:cNvPr>
              <p:cNvCxnSpPr/>
              <p:nvPr/>
            </p:nvCxnSpPr>
            <p:spPr>
              <a:xfrm flipH="1" flipV="1">
                <a:off x="2201656" y="3350822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66" name="Straight Connector 365">
                <a:extLst>
                  <a:ext uri="{FF2B5EF4-FFF2-40B4-BE49-F238E27FC236}">
                    <a16:creationId xmlns:a16="http://schemas.microsoft.com/office/drawing/2014/main" id="{775C0B40-EC44-4144-9AEA-85447AD7BBDF}"/>
                  </a:ext>
                </a:extLst>
              </p:cNvPr>
              <p:cNvCxnSpPr/>
              <p:nvPr/>
            </p:nvCxnSpPr>
            <p:spPr>
              <a:xfrm flipH="1" flipV="1">
                <a:off x="2199275" y="3254354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67" name="Straight Connector 366">
                <a:extLst>
                  <a:ext uri="{FF2B5EF4-FFF2-40B4-BE49-F238E27FC236}">
                    <a16:creationId xmlns:a16="http://schemas.microsoft.com/office/drawing/2014/main" id="{F72897DA-BB8F-443C-B160-EEE217C7E3F0}"/>
                  </a:ext>
                </a:extLst>
              </p:cNvPr>
              <p:cNvCxnSpPr/>
              <p:nvPr/>
            </p:nvCxnSpPr>
            <p:spPr>
              <a:xfrm flipV="1">
                <a:off x="2207898" y="3115469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68" name="Straight Connector 367">
                <a:extLst>
                  <a:ext uri="{FF2B5EF4-FFF2-40B4-BE49-F238E27FC236}">
                    <a16:creationId xmlns:a16="http://schemas.microsoft.com/office/drawing/2014/main" id="{71FBC3B0-E627-4A24-8602-0844773DB59B}"/>
                  </a:ext>
                </a:extLst>
              </p:cNvPr>
              <p:cNvCxnSpPr/>
              <p:nvPr/>
            </p:nvCxnSpPr>
            <p:spPr>
              <a:xfrm flipH="1" flipV="1">
                <a:off x="2201656" y="3161764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69" name="Straight Connector 368">
                <a:extLst>
                  <a:ext uri="{FF2B5EF4-FFF2-40B4-BE49-F238E27FC236}">
                    <a16:creationId xmlns:a16="http://schemas.microsoft.com/office/drawing/2014/main" id="{4AE9A881-BA17-4889-8A9B-3AFF8582F38B}"/>
                  </a:ext>
                </a:extLst>
              </p:cNvPr>
              <p:cNvCxnSpPr/>
              <p:nvPr/>
            </p:nvCxnSpPr>
            <p:spPr>
              <a:xfrm flipH="1" flipV="1">
                <a:off x="2199275" y="3065296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70" name="Straight Connector 369">
                <a:extLst>
                  <a:ext uri="{FF2B5EF4-FFF2-40B4-BE49-F238E27FC236}">
                    <a16:creationId xmlns:a16="http://schemas.microsoft.com/office/drawing/2014/main" id="{9615607E-BFA3-4904-B8CA-ADF8B18BF3ED}"/>
                  </a:ext>
                </a:extLst>
              </p:cNvPr>
              <p:cNvCxnSpPr/>
              <p:nvPr/>
            </p:nvCxnSpPr>
            <p:spPr>
              <a:xfrm flipV="1">
                <a:off x="2193033" y="2822552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71" name="Straight Connector 370">
                <a:extLst>
                  <a:ext uri="{FF2B5EF4-FFF2-40B4-BE49-F238E27FC236}">
                    <a16:creationId xmlns:a16="http://schemas.microsoft.com/office/drawing/2014/main" id="{9FB85093-D929-46C7-9F64-840B745CAE52}"/>
                  </a:ext>
                </a:extLst>
              </p:cNvPr>
              <p:cNvCxnSpPr/>
              <p:nvPr/>
            </p:nvCxnSpPr>
            <p:spPr>
              <a:xfrm flipV="1">
                <a:off x="2201656" y="2919020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72" name="Straight Connector 371">
                <a:extLst>
                  <a:ext uri="{FF2B5EF4-FFF2-40B4-BE49-F238E27FC236}">
                    <a16:creationId xmlns:a16="http://schemas.microsoft.com/office/drawing/2014/main" id="{86F390F4-D66C-417C-B690-3B3758E151A5}"/>
                  </a:ext>
                </a:extLst>
              </p:cNvPr>
              <p:cNvCxnSpPr/>
              <p:nvPr/>
            </p:nvCxnSpPr>
            <p:spPr>
              <a:xfrm flipH="1" flipV="1">
                <a:off x="2195414" y="2965315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73" name="Straight Connector 372">
                <a:extLst>
                  <a:ext uri="{FF2B5EF4-FFF2-40B4-BE49-F238E27FC236}">
                    <a16:creationId xmlns:a16="http://schemas.microsoft.com/office/drawing/2014/main" id="{67E98CC6-FC6D-443C-A059-D0C0E429391A}"/>
                  </a:ext>
                </a:extLst>
              </p:cNvPr>
              <p:cNvCxnSpPr/>
              <p:nvPr/>
            </p:nvCxnSpPr>
            <p:spPr>
              <a:xfrm flipH="1" flipV="1">
                <a:off x="2193033" y="2868847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374" name="Straight Connector 373">
                <a:extLst>
                  <a:ext uri="{FF2B5EF4-FFF2-40B4-BE49-F238E27FC236}">
                    <a16:creationId xmlns:a16="http://schemas.microsoft.com/office/drawing/2014/main" id="{AFF7B09F-B0D5-4572-BDB4-8A43A72E2534}"/>
                  </a:ext>
                </a:extLst>
              </p:cNvPr>
              <p:cNvCxnSpPr/>
              <p:nvPr/>
            </p:nvCxnSpPr>
            <p:spPr>
              <a:xfrm flipV="1">
                <a:off x="2195414" y="3019000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DCC46B7A-2D1E-446C-B30E-58B4984E95DF}"/>
                </a:ext>
              </a:extLst>
            </p:cNvPr>
            <p:cNvCxnSpPr/>
            <p:nvPr/>
          </p:nvCxnSpPr>
          <p:spPr>
            <a:xfrm flipH="1" flipV="1">
              <a:off x="3830340" y="1268371"/>
              <a:ext cx="64800" cy="27436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358" name="Straight Connector 357">
              <a:extLst>
                <a:ext uri="{FF2B5EF4-FFF2-40B4-BE49-F238E27FC236}">
                  <a16:creationId xmlns:a16="http://schemas.microsoft.com/office/drawing/2014/main" id="{65D85CB4-2DFC-46A8-9E88-79C68B9747E0}"/>
                </a:ext>
              </a:extLst>
            </p:cNvPr>
            <p:cNvCxnSpPr/>
            <p:nvPr/>
          </p:nvCxnSpPr>
          <p:spPr>
            <a:xfrm flipV="1">
              <a:off x="3845379" y="724105"/>
              <a:ext cx="0" cy="557984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</p:grpSp>
      <p:grpSp>
        <p:nvGrpSpPr>
          <p:cNvPr id="375" name="Group 374">
            <a:extLst>
              <a:ext uri="{FF2B5EF4-FFF2-40B4-BE49-F238E27FC236}">
                <a16:creationId xmlns:a16="http://schemas.microsoft.com/office/drawing/2014/main" id="{751FCD26-CD58-472A-9316-56A98395FFD6}"/>
              </a:ext>
            </a:extLst>
          </p:cNvPr>
          <p:cNvGrpSpPr/>
          <p:nvPr/>
        </p:nvGrpSpPr>
        <p:grpSpPr>
          <a:xfrm>
            <a:off x="8976992" y="1082266"/>
            <a:ext cx="94781" cy="1222785"/>
            <a:chOff x="3780753" y="724957"/>
            <a:chExt cx="126871" cy="1312790"/>
          </a:xfrm>
          <a:effectLst/>
        </p:grpSpPr>
        <p:grpSp>
          <p:nvGrpSpPr>
            <p:cNvPr id="376" name="Group 375">
              <a:extLst>
                <a:ext uri="{FF2B5EF4-FFF2-40B4-BE49-F238E27FC236}">
                  <a16:creationId xmlns:a16="http://schemas.microsoft.com/office/drawing/2014/main" id="{5D6BD3EB-35EF-40A6-8DB0-76AC2FA158B8}"/>
                </a:ext>
              </a:extLst>
            </p:cNvPr>
            <p:cNvGrpSpPr/>
            <p:nvPr/>
          </p:nvGrpSpPr>
          <p:grpSpPr>
            <a:xfrm>
              <a:off x="3780753" y="1295807"/>
              <a:ext cx="126871" cy="741940"/>
              <a:chOff x="2193033" y="2822552"/>
              <a:chExt cx="126871" cy="755844"/>
            </a:xfrm>
          </p:grpSpPr>
          <p:cxnSp>
            <p:nvCxnSpPr>
              <p:cNvPr id="379" name="Straight Connector 378">
                <a:extLst>
                  <a:ext uri="{FF2B5EF4-FFF2-40B4-BE49-F238E27FC236}">
                    <a16:creationId xmlns:a16="http://schemas.microsoft.com/office/drawing/2014/main" id="{23B01EE1-D4AE-45B9-A7E7-B2F8246C76E8}"/>
                  </a:ext>
                </a:extLst>
              </p:cNvPr>
              <p:cNvCxnSpPr/>
              <p:nvPr/>
            </p:nvCxnSpPr>
            <p:spPr>
              <a:xfrm flipV="1">
                <a:off x="2205517" y="3404508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80" name="Straight Connector 379">
                <a:extLst>
                  <a:ext uri="{FF2B5EF4-FFF2-40B4-BE49-F238E27FC236}">
                    <a16:creationId xmlns:a16="http://schemas.microsoft.com/office/drawing/2014/main" id="{BA0E4833-0CA7-4787-BE47-8312535EDA2C}"/>
                  </a:ext>
                </a:extLst>
              </p:cNvPr>
              <p:cNvCxnSpPr/>
              <p:nvPr/>
            </p:nvCxnSpPr>
            <p:spPr>
              <a:xfrm flipV="1">
                <a:off x="2207790" y="3504151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81" name="Straight Connector 380">
                <a:extLst>
                  <a:ext uri="{FF2B5EF4-FFF2-40B4-BE49-F238E27FC236}">
                    <a16:creationId xmlns:a16="http://schemas.microsoft.com/office/drawing/2014/main" id="{19D9ACF8-E9C2-4106-9D52-F453D52DF317}"/>
                  </a:ext>
                </a:extLst>
              </p:cNvPr>
              <p:cNvCxnSpPr/>
              <p:nvPr/>
            </p:nvCxnSpPr>
            <p:spPr>
              <a:xfrm flipH="1" flipV="1">
                <a:off x="2207898" y="3550446"/>
                <a:ext cx="64800" cy="27950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82" name="Straight Connector 381">
                <a:extLst>
                  <a:ext uri="{FF2B5EF4-FFF2-40B4-BE49-F238E27FC236}">
                    <a16:creationId xmlns:a16="http://schemas.microsoft.com/office/drawing/2014/main" id="{CA7C370E-549D-4B2A-8F07-7F8204DD0445}"/>
                  </a:ext>
                </a:extLst>
              </p:cNvPr>
              <p:cNvCxnSpPr/>
              <p:nvPr/>
            </p:nvCxnSpPr>
            <p:spPr>
              <a:xfrm flipH="1" flipV="1">
                <a:off x="2205517" y="3450803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83" name="Straight Connector 382">
                <a:extLst>
                  <a:ext uri="{FF2B5EF4-FFF2-40B4-BE49-F238E27FC236}">
                    <a16:creationId xmlns:a16="http://schemas.microsoft.com/office/drawing/2014/main" id="{199465DD-47FD-4573-9D14-D0C235D00AF6}"/>
                  </a:ext>
                </a:extLst>
              </p:cNvPr>
              <p:cNvCxnSpPr/>
              <p:nvPr/>
            </p:nvCxnSpPr>
            <p:spPr>
              <a:xfrm flipV="1">
                <a:off x="2199275" y="3208059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84" name="Straight Connector 383">
                <a:extLst>
                  <a:ext uri="{FF2B5EF4-FFF2-40B4-BE49-F238E27FC236}">
                    <a16:creationId xmlns:a16="http://schemas.microsoft.com/office/drawing/2014/main" id="{31EB639C-D933-4053-AE09-EFEE90DF9BCE}"/>
                  </a:ext>
                </a:extLst>
              </p:cNvPr>
              <p:cNvCxnSpPr/>
              <p:nvPr/>
            </p:nvCxnSpPr>
            <p:spPr>
              <a:xfrm flipV="1">
                <a:off x="2207898" y="3304527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85" name="Straight Connector 384">
                <a:extLst>
                  <a:ext uri="{FF2B5EF4-FFF2-40B4-BE49-F238E27FC236}">
                    <a16:creationId xmlns:a16="http://schemas.microsoft.com/office/drawing/2014/main" id="{34719FAB-CA1D-4808-BF37-46F98D0B5C84}"/>
                  </a:ext>
                </a:extLst>
              </p:cNvPr>
              <p:cNvCxnSpPr/>
              <p:nvPr/>
            </p:nvCxnSpPr>
            <p:spPr>
              <a:xfrm flipH="1" flipV="1">
                <a:off x="2201656" y="3350822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86" name="Straight Connector 385">
                <a:extLst>
                  <a:ext uri="{FF2B5EF4-FFF2-40B4-BE49-F238E27FC236}">
                    <a16:creationId xmlns:a16="http://schemas.microsoft.com/office/drawing/2014/main" id="{7DD59149-3408-48A8-9BE9-5C1745BAE1E8}"/>
                  </a:ext>
                </a:extLst>
              </p:cNvPr>
              <p:cNvCxnSpPr/>
              <p:nvPr/>
            </p:nvCxnSpPr>
            <p:spPr>
              <a:xfrm flipH="1" flipV="1">
                <a:off x="2199275" y="3254354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87" name="Straight Connector 386">
                <a:extLst>
                  <a:ext uri="{FF2B5EF4-FFF2-40B4-BE49-F238E27FC236}">
                    <a16:creationId xmlns:a16="http://schemas.microsoft.com/office/drawing/2014/main" id="{AAF6BE54-ACD2-4CE2-BCF8-25C01455CA62}"/>
                  </a:ext>
                </a:extLst>
              </p:cNvPr>
              <p:cNvCxnSpPr/>
              <p:nvPr/>
            </p:nvCxnSpPr>
            <p:spPr>
              <a:xfrm flipV="1">
                <a:off x="2207898" y="3115469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88" name="Straight Connector 387">
                <a:extLst>
                  <a:ext uri="{FF2B5EF4-FFF2-40B4-BE49-F238E27FC236}">
                    <a16:creationId xmlns:a16="http://schemas.microsoft.com/office/drawing/2014/main" id="{815B3883-6295-47A2-9000-08F1DA7782D1}"/>
                  </a:ext>
                </a:extLst>
              </p:cNvPr>
              <p:cNvCxnSpPr/>
              <p:nvPr/>
            </p:nvCxnSpPr>
            <p:spPr>
              <a:xfrm flipH="1" flipV="1">
                <a:off x="2201656" y="3161764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89" name="Straight Connector 388">
                <a:extLst>
                  <a:ext uri="{FF2B5EF4-FFF2-40B4-BE49-F238E27FC236}">
                    <a16:creationId xmlns:a16="http://schemas.microsoft.com/office/drawing/2014/main" id="{F016C80C-03CE-486F-BD97-1DBC748B5518}"/>
                  </a:ext>
                </a:extLst>
              </p:cNvPr>
              <p:cNvCxnSpPr/>
              <p:nvPr/>
            </p:nvCxnSpPr>
            <p:spPr>
              <a:xfrm flipH="1" flipV="1">
                <a:off x="2199275" y="3065296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90" name="Straight Connector 389">
                <a:extLst>
                  <a:ext uri="{FF2B5EF4-FFF2-40B4-BE49-F238E27FC236}">
                    <a16:creationId xmlns:a16="http://schemas.microsoft.com/office/drawing/2014/main" id="{B8A15B5B-C79E-40DF-88EF-2AFDAF88A2D9}"/>
                  </a:ext>
                </a:extLst>
              </p:cNvPr>
              <p:cNvCxnSpPr/>
              <p:nvPr/>
            </p:nvCxnSpPr>
            <p:spPr>
              <a:xfrm flipV="1">
                <a:off x="2193033" y="2822552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91" name="Straight Connector 390">
                <a:extLst>
                  <a:ext uri="{FF2B5EF4-FFF2-40B4-BE49-F238E27FC236}">
                    <a16:creationId xmlns:a16="http://schemas.microsoft.com/office/drawing/2014/main" id="{7AC247FB-49BA-413D-A1C7-97B819F6A614}"/>
                  </a:ext>
                </a:extLst>
              </p:cNvPr>
              <p:cNvCxnSpPr/>
              <p:nvPr/>
            </p:nvCxnSpPr>
            <p:spPr>
              <a:xfrm flipV="1">
                <a:off x="2201656" y="2919020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92" name="Straight Connector 391">
                <a:extLst>
                  <a:ext uri="{FF2B5EF4-FFF2-40B4-BE49-F238E27FC236}">
                    <a16:creationId xmlns:a16="http://schemas.microsoft.com/office/drawing/2014/main" id="{4D3E48EC-02EB-4B14-90FB-2F8D0CB12629}"/>
                  </a:ext>
                </a:extLst>
              </p:cNvPr>
              <p:cNvCxnSpPr/>
              <p:nvPr/>
            </p:nvCxnSpPr>
            <p:spPr>
              <a:xfrm flipH="1" flipV="1">
                <a:off x="2195414" y="2965315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93" name="Straight Connector 392">
                <a:extLst>
                  <a:ext uri="{FF2B5EF4-FFF2-40B4-BE49-F238E27FC236}">
                    <a16:creationId xmlns:a16="http://schemas.microsoft.com/office/drawing/2014/main" id="{4C0D3AB6-6D9B-4DDA-9BE2-9E46ABF45CA6}"/>
                  </a:ext>
                </a:extLst>
              </p:cNvPr>
              <p:cNvCxnSpPr/>
              <p:nvPr/>
            </p:nvCxnSpPr>
            <p:spPr>
              <a:xfrm flipH="1" flipV="1">
                <a:off x="2193033" y="2868847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394" name="Straight Connector 393">
                <a:extLst>
                  <a:ext uri="{FF2B5EF4-FFF2-40B4-BE49-F238E27FC236}">
                    <a16:creationId xmlns:a16="http://schemas.microsoft.com/office/drawing/2014/main" id="{1BFB2DB1-389A-4C87-A413-6DF61340AAF1}"/>
                  </a:ext>
                </a:extLst>
              </p:cNvPr>
              <p:cNvCxnSpPr/>
              <p:nvPr/>
            </p:nvCxnSpPr>
            <p:spPr>
              <a:xfrm flipV="1">
                <a:off x="2195414" y="3019000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</p:grpSp>
        <p:cxnSp>
          <p:nvCxnSpPr>
            <p:cNvPr id="377" name="Straight Connector 376">
              <a:extLst>
                <a:ext uri="{FF2B5EF4-FFF2-40B4-BE49-F238E27FC236}">
                  <a16:creationId xmlns:a16="http://schemas.microsoft.com/office/drawing/2014/main" id="{3F88357D-8D44-4AF0-B0E0-2F3609A2A8E6}"/>
                </a:ext>
              </a:extLst>
            </p:cNvPr>
            <p:cNvCxnSpPr/>
            <p:nvPr/>
          </p:nvCxnSpPr>
          <p:spPr>
            <a:xfrm flipH="1" flipV="1">
              <a:off x="3830340" y="1268371"/>
              <a:ext cx="64800" cy="27436"/>
            </a:xfrm>
            <a:prstGeom prst="line">
              <a:avLst/>
            </a:prstGeom>
            <a:noFill/>
            <a:ln w="28575" cap="flat" cmpd="sng" algn="ctr">
              <a:solidFill>
                <a:srgbClr val="0055A0"/>
              </a:solidFill>
              <a:prstDash val="solid"/>
            </a:ln>
            <a:effectLst/>
          </p:spPr>
        </p:cxnSp>
        <p:cxnSp>
          <p:nvCxnSpPr>
            <p:cNvPr id="378" name="Straight Connector 377">
              <a:extLst>
                <a:ext uri="{FF2B5EF4-FFF2-40B4-BE49-F238E27FC236}">
                  <a16:creationId xmlns:a16="http://schemas.microsoft.com/office/drawing/2014/main" id="{79B9402A-BE43-416C-96CE-D75E1E97D309}"/>
                </a:ext>
              </a:extLst>
            </p:cNvPr>
            <p:cNvCxnSpPr/>
            <p:nvPr/>
          </p:nvCxnSpPr>
          <p:spPr>
            <a:xfrm flipV="1">
              <a:off x="3845379" y="724957"/>
              <a:ext cx="0" cy="557132"/>
            </a:xfrm>
            <a:prstGeom prst="line">
              <a:avLst/>
            </a:prstGeom>
            <a:noFill/>
            <a:ln w="28575" cap="flat" cmpd="sng" algn="ctr">
              <a:solidFill>
                <a:srgbClr val="0055A0"/>
              </a:solidFill>
              <a:prstDash val="solid"/>
            </a:ln>
            <a:effectLst/>
          </p:spPr>
        </p:cxnSp>
      </p:grpSp>
      <p:cxnSp>
        <p:nvCxnSpPr>
          <p:cNvPr id="395" name="Straight Connector 394">
            <a:extLst>
              <a:ext uri="{FF2B5EF4-FFF2-40B4-BE49-F238E27FC236}">
                <a16:creationId xmlns:a16="http://schemas.microsoft.com/office/drawing/2014/main" id="{A6CC3A36-9D05-4F4B-84F8-E5F0C246DAA4}"/>
              </a:ext>
            </a:extLst>
          </p:cNvPr>
          <p:cNvCxnSpPr/>
          <p:nvPr/>
        </p:nvCxnSpPr>
        <p:spPr>
          <a:xfrm flipV="1">
            <a:off x="9041740" y="2304745"/>
            <a:ext cx="1" cy="337408"/>
          </a:xfrm>
          <a:prstGeom prst="line">
            <a:avLst/>
          </a:prstGeom>
          <a:noFill/>
          <a:ln w="28575" cap="flat" cmpd="sng" algn="ctr">
            <a:solidFill>
              <a:srgbClr val="0055A0"/>
            </a:solidFill>
            <a:prstDash val="solid"/>
          </a:ln>
          <a:effectLst/>
        </p:spPr>
      </p:cxnSp>
      <p:grpSp>
        <p:nvGrpSpPr>
          <p:cNvPr id="396" name="Group 395">
            <a:extLst>
              <a:ext uri="{FF2B5EF4-FFF2-40B4-BE49-F238E27FC236}">
                <a16:creationId xmlns:a16="http://schemas.microsoft.com/office/drawing/2014/main" id="{AFE45982-8B7C-4E30-A819-8238BA1FECAE}"/>
              </a:ext>
            </a:extLst>
          </p:cNvPr>
          <p:cNvGrpSpPr/>
          <p:nvPr/>
        </p:nvGrpSpPr>
        <p:grpSpPr>
          <a:xfrm>
            <a:off x="8989118" y="2552475"/>
            <a:ext cx="94781" cy="866589"/>
            <a:chOff x="3780753" y="1107372"/>
            <a:chExt cx="126871" cy="930375"/>
          </a:xfrm>
          <a:effectLst/>
        </p:grpSpPr>
        <p:grpSp>
          <p:nvGrpSpPr>
            <p:cNvPr id="397" name="Group 396">
              <a:extLst>
                <a:ext uri="{FF2B5EF4-FFF2-40B4-BE49-F238E27FC236}">
                  <a16:creationId xmlns:a16="http://schemas.microsoft.com/office/drawing/2014/main" id="{AC14E815-064B-436F-B22C-B146D49569C2}"/>
                </a:ext>
              </a:extLst>
            </p:cNvPr>
            <p:cNvGrpSpPr/>
            <p:nvPr/>
          </p:nvGrpSpPr>
          <p:grpSpPr>
            <a:xfrm>
              <a:off x="3780753" y="1295807"/>
              <a:ext cx="126871" cy="741940"/>
              <a:chOff x="2193033" y="2822552"/>
              <a:chExt cx="126871" cy="755844"/>
            </a:xfrm>
          </p:grpSpPr>
          <p:cxnSp>
            <p:nvCxnSpPr>
              <p:cNvPr id="400" name="Straight Connector 399">
                <a:extLst>
                  <a:ext uri="{FF2B5EF4-FFF2-40B4-BE49-F238E27FC236}">
                    <a16:creationId xmlns:a16="http://schemas.microsoft.com/office/drawing/2014/main" id="{B1F72559-87BA-424D-B1CA-353A848E3A1D}"/>
                  </a:ext>
                </a:extLst>
              </p:cNvPr>
              <p:cNvCxnSpPr/>
              <p:nvPr/>
            </p:nvCxnSpPr>
            <p:spPr>
              <a:xfrm flipV="1">
                <a:off x="2205517" y="3404508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401" name="Straight Connector 400">
                <a:extLst>
                  <a:ext uri="{FF2B5EF4-FFF2-40B4-BE49-F238E27FC236}">
                    <a16:creationId xmlns:a16="http://schemas.microsoft.com/office/drawing/2014/main" id="{81568926-7B2A-4E7C-A631-7A77CB5DF2EC}"/>
                  </a:ext>
                </a:extLst>
              </p:cNvPr>
              <p:cNvCxnSpPr/>
              <p:nvPr/>
            </p:nvCxnSpPr>
            <p:spPr>
              <a:xfrm flipV="1">
                <a:off x="2207790" y="3504151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402" name="Straight Connector 401">
                <a:extLst>
                  <a:ext uri="{FF2B5EF4-FFF2-40B4-BE49-F238E27FC236}">
                    <a16:creationId xmlns:a16="http://schemas.microsoft.com/office/drawing/2014/main" id="{3DC84277-BAB4-459C-878F-7867622570A5}"/>
                  </a:ext>
                </a:extLst>
              </p:cNvPr>
              <p:cNvCxnSpPr/>
              <p:nvPr/>
            </p:nvCxnSpPr>
            <p:spPr>
              <a:xfrm flipH="1" flipV="1">
                <a:off x="2207898" y="3550446"/>
                <a:ext cx="64800" cy="27950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403" name="Straight Connector 402">
                <a:extLst>
                  <a:ext uri="{FF2B5EF4-FFF2-40B4-BE49-F238E27FC236}">
                    <a16:creationId xmlns:a16="http://schemas.microsoft.com/office/drawing/2014/main" id="{E4342D9C-7795-46F9-AA44-49D1EEB95B1C}"/>
                  </a:ext>
                </a:extLst>
              </p:cNvPr>
              <p:cNvCxnSpPr/>
              <p:nvPr/>
            </p:nvCxnSpPr>
            <p:spPr>
              <a:xfrm flipH="1" flipV="1">
                <a:off x="2205517" y="3450803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404" name="Straight Connector 403">
                <a:extLst>
                  <a:ext uri="{FF2B5EF4-FFF2-40B4-BE49-F238E27FC236}">
                    <a16:creationId xmlns:a16="http://schemas.microsoft.com/office/drawing/2014/main" id="{660AE749-C54E-4A11-8458-7B12F41B36BE}"/>
                  </a:ext>
                </a:extLst>
              </p:cNvPr>
              <p:cNvCxnSpPr/>
              <p:nvPr/>
            </p:nvCxnSpPr>
            <p:spPr>
              <a:xfrm flipV="1">
                <a:off x="2199275" y="3208059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405" name="Straight Connector 404">
                <a:extLst>
                  <a:ext uri="{FF2B5EF4-FFF2-40B4-BE49-F238E27FC236}">
                    <a16:creationId xmlns:a16="http://schemas.microsoft.com/office/drawing/2014/main" id="{0AA3B652-B61E-471D-9A8A-2F3E5A384444}"/>
                  </a:ext>
                </a:extLst>
              </p:cNvPr>
              <p:cNvCxnSpPr/>
              <p:nvPr/>
            </p:nvCxnSpPr>
            <p:spPr>
              <a:xfrm flipV="1">
                <a:off x="2207898" y="3304527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406" name="Straight Connector 405">
                <a:extLst>
                  <a:ext uri="{FF2B5EF4-FFF2-40B4-BE49-F238E27FC236}">
                    <a16:creationId xmlns:a16="http://schemas.microsoft.com/office/drawing/2014/main" id="{3F574C2A-EEB4-49F1-A96B-DE7C5162A960}"/>
                  </a:ext>
                </a:extLst>
              </p:cNvPr>
              <p:cNvCxnSpPr/>
              <p:nvPr/>
            </p:nvCxnSpPr>
            <p:spPr>
              <a:xfrm flipH="1" flipV="1">
                <a:off x="2201656" y="3350822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407" name="Straight Connector 406">
                <a:extLst>
                  <a:ext uri="{FF2B5EF4-FFF2-40B4-BE49-F238E27FC236}">
                    <a16:creationId xmlns:a16="http://schemas.microsoft.com/office/drawing/2014/main" id="{4D6D9F6C-5CE4-43B9-9B56-357E0F0FFAC9}"/>
                  </a:ext>
                </a:extLst>
              </p:cNvPr>
              <p:cNvCxnSpPr/>
              <p:nvPr/>
            </p:nvCxnSpPr>
            <p:spPr>
              <a:xfrm flipH="1" flipV="1">
                <a:off x="2199275" y="3254354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408" name="Straight Connector 407">
                <a:extLst>
                  <a:ext uri="{FF2B5EF4-FFF2-40B4-BE49-F238E27FC236}">
                    <a16:creationId xmlns:a16="http://schemas.microsoft.com/office/drawing/2014/main" id="{209C7E94-E1E4-4287-8D7D-2A9E0F0AA956}"/>
                  </a:ext>
                </a:extLst>
              </p:cNvPr>
              <p:cNvCxnSpPr/>
              <p:nvPr/>
            </p:nvCxnSpPr>
            <p:spPr>
              <a:xfrm flipV="1">
                <a:off x="2207898" y="3115469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409" name="Straight Connector 408">
                <a:extLst>
                  <a:ext uri="{FF2B5EF4-FFF2-40B4-BE49-F238E27FC236}">
                    <a16:creationId xmlns:a16="http://schemas.microsoft.com/office/drawing/2014/main" id="{6EAF2D89-9E44-422B-A2D0-F1305E8076E5}"/>
                  </a:ext>
                </a:extLst>
              </p:cNvPr>
              <p:cNvCxnSpPr/>
              <p:nvPr/>
            </p:nvCxnSpPr>
            <p:spPr>
              <a:xfrm flipH="1" flipV="1">
                <a:off x="2201656" y="3161764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8C5012D7-EB80-44DF-B235-197740382FB8}"/>
                  </a:ext>
                </a:extLst>
              </p:cNvPr>
              <p:cNvCxnSpPr/>
              <p:nvPr/>
            </p:nvCxnSpPr>
            <p:spPr>
              <a:xfrm flipH="1" flipV="1">
                <a:off x="2199275" y="3065296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411" name="Straight Connector 410">
                <a:extLst>
                  <a:ext uri="{FF2B5EF4-FFF2-40B4-BE49-F238E27FC236}">
                    <a16:creationId xmlns:a16="http://schemas.microsoft.com/office/drawing/2014/main" id="{4F6703EB-C070-421D-BAE3-098998115182}"/>
                  </a:ext>
                </a:extLst>
              </p:cNvPr>
              <p:cNvCxnSpPr/>
              <p:nvPr/>
            </p:nvCxnSpPr>
            <p:spPr>
              <a:xfrm flipV="1">
                <a:off x="2193033" y="2822552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412" name="Straight Connector 411">
                <a:extLst>
                  <a:ext uri="{FF2B5EF4-FFF2-40B4-BE49-F238E27FC236}">
                    <a16:creationId xmlns:a16="http://schemas.microsoft.com/office/drawing/2014/main" id="{5C928073-EA5E-4921-8C53-C25FE1525DB0}"/>
                  </a:ext>
                </a:extLst>
              </p:cNvPr>
              <p:cNvCxnSpPr/>
              <p:nvPr/>
            </p:nvCxnSpPr>
            <p:spPr>
              <a:xfrm flipV="1">
                <a:off x="2201656" y="2919020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413" name="Straight Connector 412">
                <a:extLst>
                  <a:ext uri="{FF2B5EF4-FFF2-40B4-BE49-F238E27FC236}">
                    <a16:creationId xmlns:a16="http://schemas.microsoft.com/office/drawing/2014/main" id="{3969419D-55B7-4D6B-A189-2D8B2A7E05E9}"/>
                  </a:ext>
                </a:extLst>
              </p:cNvPr>
              <p:cNvCxnSpPr/>
              <p:nvPr/>
            </p:nvCxnSpPr>
            <p:spPr>
              <a:xfrm flipH="1" flipV="1">
                <a:off x="2195414" y="2965315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414" name="Straight Connector 413">
                <a:extLst>
                  <a:ext uri="{FF2B5EF4-FFF2-40B4-BE49-F238E27FC236}">
                    <a16:creationId xmlns:a16="http://schemas.microsoft.com/office/drawing/2014/main" id="{7AC3AE58-27A7-4BF2-BE74-AB037A173DE8}"/>
                  </a:ext>
                </a:extLst>
              </p:cNvPr>
              <p:cNvCxnSpPr/>
              <p:nvPr/>
            </p:nvCxnSpPr>
            <p:spPr>
              <a:xfrm flipH="1" flipV="1">
                <a:off x="2193033" y="2868847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415" name="Straight Connector 414">
                <a:extLst>
                  <a:ext uri="{FF2B5EF4-FFF2-40B4-BE49-F238E27FC236}">
                    <a16:creationId xmlns:a16="http://schemas.microsoft.com/office/drawing/2014/main" id="{2675A5CF-408A-4BF1-B7C0-AAEA9D9CB313}"/>
                  </a:ext>
                </a:extLst>
              </p:cNvPr>
              <p:cNvCxnSpPr/>
              <p:nvPr/>
            </p:nvCxnSpPr>
            <p:spPr>
              <a:xfrm flipV="1">
                <a:off x="2195414" y="3019000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</p:grpSp>
        <p:cxnSp>
          <p:nvCxnSpPr>
            <p:cNvPr id="398" name="Straight Connector 397">
              <a:extLst>
                <a:ext uri="{FF2B5EF4-FFF2-40B4-BE49-F238E27FC236}">
                  <a16:creationId xmlns:a16="http://schemas.microsoft.com/office/drawing/2014/main" id="{F2ACECC9-C9CB-464D-83CA-1B5D6D02271A}"/>
                </a:ext>
              </a:extLst>
            </p:cNvPr>
            <p:cNvCxnSpPr/>
            <p:nvPr/>
          </p:nvCxnSpPr>
          <p:spPr>
            <a:xfrm flipH="1" flipV="1">
              <a:off x="3830340" y="1268371"/>
              <a:ext cx="64800" cy="27436"/>
            </a:xfrm>
            <a:prstGeom prst="line">
              <a:avLst/>
            </a:prstGeom>
            <a:noFill/>
            <a:ln w="28575" cap="flat" cmpd="sng" algn="ctr">
              <a:solidFill>
                <a:srgbClr val="0055A0"/>
              </a:solidFill>
              <a:prstDash val="solid"/>
            </a:ln>
            <a:effectLst/>
          </p:spPr>
        </p:cxnSp>
        <p:cxnSp>
          <p:nvCxnSpPr>
            <p:cNvPr id="399" name="Straight Connector 398">
              <a:extLst>
                <a:ext uri="{FF2B5EF4-FFF2-40B4-BE49-F238E27FC236}">
                  <a16:creationId xmlns:a16="http://schemas.microsoft.com/office/drawing/2014/main" id="{1DFDE977-9AF5-44E3-9595-FEE2CBDBE760}"/>
                </a:ext>
              </a:extLst>
            </p:cNvPr>
            <p:cNvCxnSpPr/>
            <p:nvPr/>
          </p:nvCxnSpPr>
          <p:spPr>
            <a:xfrm flipV="1">
              <a:off x="3845379" y="1107372"/>
              <a:ext cx="0" cy="174717"/>
            </a:xfrm>
            <a:prstGeom prst="line">
              <a:avLst/>
            </a:prstGeom>
            <a:noFill/>
            <a:ln w="28575" cap="flat" cmpd="sng" algn="ctr">
              <a:solidFill>
                <a:srgbClr val="0055A0"/>
              </a:solidFill>
              <a:prstDash val="solid"/>
            </a:ln>
            <a:effectLst/>
          </p:spPr>
        </p:cxnSp>
      </p:grpSp>
      <p:grpSp>
        <p:nvGrpSpPr>
          <p:cNvPr id="416" name="Group 415">
            <a:extLst>
              <a:ext uri="{FF2B5EF4-FFF2-40B4-BE49-F238E27FC236}">
                <a16:creationId xmlns:a16="http://schemas.microsoft.com/office/drawing/2014/main" id="{8380CDC7-199E-4057-8C2F-D6DADB61A9C8}"/>
              </a:ext>
            </a:extLst>
          </p:cNvPr>
          <p:cNvGrpSpPr/>
          <p:nvPr/>
        </p:nvGrpSpPr>
        <p:grpSpPr>
          <a:xfrm>
            <a:off x="9141179" y="2556680"/>
            <a:ext cx="94781" cy="866589"/>
            <a:chOff x="3780753" y="1107372"/>
            <a:chExt cx="126871" cy="930375"/>
          </a:xfrm>
          <a:effectLst/>
        </p:grpSpPr>
        <p:grpSp>
          <p:nvGrpSpPr>
            <p:cNvPr id="417" name="Group 416">
              <a:extLst>
                <a:ext uri="{FF2B5EF4-FFF2-40B4-BE49-F238E27FC236}">
                  <a16:creationId xmlns:a16="http://schemas.microsoft.com/office/drawing/2014/main" id="{8AA1060E-532D-46BE-A434-1885DBA17E81}"/>
                </a:ext>
              </a:extLst>
            </p:cNvPr>
            <p:cNvGrpSpPr/>
            <p:nvPr/>
          </p:nvGrpSpPr>
          <p:grpSpPr>
            <a:xfrm>
              <a:off x="3780753" y="1295807"/>
              <a:ext cx="126871" cy="741940"/>
              <a:chOff x="2193033" y="2822552"/>
              <a:chExt cx="126871" cy="755844"/>
            </a:xfrm>
          </p:grpSpPr>
          <p:cxnSp>
            <p:nvCxnSpPr>
              <p:cNvPr id="420" name="Straight Connector 419">
                <a:extLst>
                  <a:ext uri="{FF2B5EF4-FFF2-40B4-BE49-F238E27FC236}">
                    <a16:creationId xmlns:a16="http://schemas.microsoft.com/office/drawing/2014/main" id="{6C7DFDE4-A443-4CD0-8D8B-B9756DD7D6E1}"/>
                  </a:ext>
                </a:extLst>
              </p:cNvPr>
              <p:cNvCxnSpPr/>
              <p:nvPr/>
            </p:nvCxnSpPr>
            <p:spPr>
              <a:xfrm flipV="1">
                <a:off x="2205517" y="3404508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421" name="Straight Connector 420">
                <a:extLst>
                  <a:ext uri="{FF2B5EF4-FFF2-40B4-BE49-F238E27FC236}">
                    <a16:creationId xmlns:a16="http://schemas.microsoft.com/office/drawing/2014/main" id="{A95540FE-2823-49C2-B2E3-B696F5470EB1}"/>
                  </a:ext>
                </a:extLst>
              </p:cNvPr>
              <p:cNvCxnSpPr/>
              <p:nvPr/>
            </p:nvCxnSpPr>
            <p:spPr>
              <a:xfrm flipV="1">
                <a:off x="2207790" y="3504151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422" name="Straight Connector 421">
                <a:extLst>
                  <a:ext uri="{FF2B5EF4-FFF2-40B4-BE49-F238E27FC236}">
                    <a16:creationId xmlns:a16="http://schemas.microsoft.com/office/drawing/2014/main" id="{44535DD4-F38B-4E7D-87CB-316D45569864}"/>
                  </a:ext>
                </a:extLst>
              </p:cNvPr>
              <p:cNvCxnSpPr/>
              <p:nvPr/>
            </p:nvCxnSpPr>
            <p:spPr>
              <a:xfrm flipH="1" flipV="1">
                <a:off x="2207898" y="3550446"/>
                <a:ext cx="64800" cy="27950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423" name="Straight Connector 422">
                <a:extLst>
                  <a:ext uri="{FF2B5EF4-FFF2-40B4-BE49-F238E27FC236}">
                    <a16:creationId xmlns:a16="http://schemas.microsoft.com/office/drawing/2014/main" id="{8FC00973-896F-474D-AEEF-F7B43B637C34}"/>
                  </a:ext>
                </a:extLst>
              </p:cNvPr>
              <p:cNvCxnSpPr/>
              <p:nvPr/>
            </p:nvCxnSpPr>
            <p:spPr>
              <a:xfrm flipH="1" flipV="1">
                <a:off x="2205517" y="3450803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424" name="Straight Connector 423">
                <a:extLst>
                  <a:ext uri="{FF2B5EF4-FFF2-40B4-BE49-F238E27FC236}">
                    <a16:creationId xmlns:a16="http://schemas.microsoft.com/office/drawing/2014/main" id="{EDED851B-51B5-4F04-9659-AB29EA7322C7}"/>
                  </a:ext>
                </a:extLst>
              </p:cNvPr>
              <p:cNvCxnSpPr/>
              <p:nvPr/>
            </p:nvCxnSpPr>
            <p:spPr>
              <a:xfrm flipV="1">
                <a:off x="2199275" y="3208059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425" name="Straight Connector 424">
                <a:extLst>
                  <a:ext uri="{FF2B5EF4-FFF2-40B4-BE49-F238E27FC236}">
                    <a16:creationId xmlns:a16="http://schemas.microsoft.com/office/drawing/2014/main" id="{73FCF0D5-D2B5-4882-B620-25AF3F67D5E9}"/>
                  </a:ext>
                </a:extLst>
              </p:cNvPr>
              <p:cNvCxnSpPr/>
              <p:nvPr/>
            </p:nvCxnSpPr>
            <p:spPr>
              <a:xfrm flipV="1">
                <a:off x="2207898" y="3304527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426" name="Straight Connector 425">
                <a:extLst>
                  <a:ext uri="{FF2B5EF4-FFF2-40B4-BE49-F238E27FC236}">
                    <a16:creationId xmlns:a16="http://schemas.microsoft.com/office/drawing/2014/main" id="{5C2F3ACA-875B-4734-9F53-1927CDA9A520}"/>
                  </a:ext>
                </a:extLst>
              </p:cNvPr>
              <p:cNvCxnSpPr/>
              <p:nvPr/>
            </p:nvCxnSpPr>
            <p:spPr>
              <a:xfrm flipH="1" flipV="1">
                <a:off x="2201656" y="3350822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427" name="Straight Connector 426">
                <a:extLst>
                  <a:ext uri="{FF2B5EF4-FFF2-40B4-BE49-F238E27FC236}">
                    <a16:creationId xmlns:a16="http://schemas.microsoft.com/office/drawing/2014/main" id="{E5513310-2744-4D51-B5B2-6BB66603A172}"/>
                  </a:ext>
                </a:extLst>
              </p:cNvPr>
              <p:cNvCxnSpPr/>
              <p:nvPr/>
            </p:nvCxnSpPr>
            <p:spPr>
              <a:xfrm flipH="1" flipV="1">
                <a:off x="2199275" y="3254354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428" name="Straight Connector 427">
                <a:extLst>
                  <a:ext uri="{FF2B5EF4-FFF2-40B4-BE49-F238E27FC236}">
                    <a16:creationId xmlns:a16="http://schemas.microsoft.com/office/drawing/2014/main" id="{C9261B12-1BF1-4342-8FAC-72C2290D2F00}"/>
                  </a:ext>
                </a:extLst>
              </p:cNvPr>
              <p:cNvCxnSpPr/>
              <p:nvPr/>
            </p:nvCxnSpPr>
            <p:spPr>
              <a:xfrm flipV="1">
                <a:off x="2207898" y="3115469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429" name="Straight Connector 428">
                <a:extLst>
                  <a:ext uri="{FF2B5EF4-FFF2-40B4-BE49-F238E27FC236}">
                    <a16:creationId xmlns:a16="http://schemas.microsoft.com/office/drawing/2014/main" id="{3A59B7AF-343A-45B6-B3A5-57439CD8EEF4}"/>
                  </a:ext>
                </a:extLst>
              </p:cNvPr>
              <p:cNvCxnSpPr/>
              <p:nvPr/>
            </p:nvCxnSpPr>
            <p:spPr>
              <a:xfrm flipH="1" flipV="1">
                <a:off x="2201656" y="3161764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430" name="Straight Connector 429">
                <a:extLst>
                  <a:ext uri="{FF2B5EF4-FFF2-40B4-BE49-F238E27FC236}">
                    <a16:creationId xmlns:a16="http://schemas.microsoft.com/office/drawing/2014/main" id="{08290D19-1FE4-4DD4-B8A8-65A26F8AE5EB}"/>
                  </a:ext>
                </a:extLst>
              </p:cNvPr>
              <p:cNvCxnSpPr/>
              <p:nvPr/>
            </p:nvCxnSpPr>
            <p:spPr>
              <a:xfrm flipH="1" flipV="1">
                <a:off x="2199275" y="3065296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ABE24F71-0596-4B40-BBF1-DD3C320544C2}"/>
                  </a:ext>
                </a:extLst>
              </p:cNvPr>
              <p:cNvCxnSpPr/>
              <p:nvPr/>
            </p:nvCxnSpPr>
            <p:spPr>
              <a:xfrm flipV="1">
                <a:off x="2193033" y="2822552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5014082A-C966-437D-B56A-F095B7722666}"/>
                  </a:ext>
                </a:extLst>
              </p:cNvPr>
              <p:cNvCxnSpPr/>
              <p:nvPr/>
            </p:nvCxnSpPr>
            <p:spPr>
              <a:xfrm flipV="1">
                <a:off x="2201656" y="2919020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433" name="Straight Connector 432">
                <a:extLst>
                  <a:ext uri="{FF2B5EF4-FFF2-40B4-BE49-F238E27FC236}">
                    <a16:creationId xmlns:a16="http://schemas.microsoft.com/office/drawing/2014/main" id="{F295A722-4837-4D09-9A99-03CD11CE64F6}"/>
                  </a:ext>
                </a:extLst>
              </p:cNvPr>
              <p:cNvCxnSpPr/>
              <p:nvPr/>
            </p:nvCxnSpPr>
            <p:spPr>
              <a:xfrm flipH="1" flipV="1">
                <a:off x="2195414" y="2965315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434" name="Straight Connector 433">
                <a:extLst>
                  <a:ext uri="{FF2B5EF4-FFF2-40B4-BE49-F238E27FC236}">
                    <a16:creationId xmlns:a16="http://schemas.microsoft.com/office/drawing/2014/main" id="{2411DF2A-D4BD-4D3A-87CB-2C387F21C287}"/>
                  </a:ext>
                </a:extLst>
              </p:cNvPr>
              <p:cNvCxnSpPr/>
              <p:nvPr/>
            </p:nvCxnSpPr>
            <p:spPr>
              <a:xfrm flipH="1" flipV="1">
                <a:off x="2193033" y="2868847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435" name="Straight Connector 434">
                <a:extLst>
                  <a:ext uri="{FF2B5EF4-FFF2-40B4-BE49-F238E27FC236}">
                    <a16:creationId xmlns:a16="http://schemas.microsoft.com/office/drawing/2014/main" id="{E56A1AFA-E691-45E5-9026-8342B5EA441B}"/>
                  </a:ext>
                </a:extLst>
              </p:cNvPr>
              <p:cNvCxnSpPr/>
              <p:nvPr/>
            </p:nvCxnSpPr>
            <p:spPr>
              <a:xfrm flipV="1">
                <a:off x="2195414" y="3019000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cxnSp>
          <p:nvCxnSpPr>
            <p:cNvPr id="418" name="Straight Connector 417">
              <a:extLst>
                <a:ext uri="{FF2B5EF4-FFF2-40B4-BE49-F238E27FC236}">
                  <a16:creationId xmlns:a16="http://schemas.microsoft.com/office/drawing/2014/main" id="{11946F12-1345-44E8-97E1-2F467171E8A7}"/>
                </a:ext>
              </a:extLst>
            </p:cNvPr>
            <p:cNvCxnSpPr/>
            <p:nvPr/>
          </p:nvCxnSpPr>
          <p:spPr>
            <a:xfrm flipH="1" flipV="1">
              <a:off x="3830340" y="1268371"/>
              <a:ext cx="64800" cy="27436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419" name="Straight Connector 418">
              <a:extLst>
                <a:ext uri="{FF2B5EF4-FFF2-40B4-BE49-F238E27FC236}">
                  <a16:creationId xmlns:a16="http://schemas.microsoft.com/office/drawing/2014/main" id="{2BF55528-EAA9-4094-A4A5-50D3D4CBB2DC}"/>
                </a:ext>
              </a:extLst>
            </p:cNvPr>
            <p:cNvCxnSpPr/>
            <p:nvPr/>
          </p:nvCxnSpPr>
          <p:spPr>
            <a:xfrm flipV="1">
              <a:off x="3845379" y="1107372"/>
              <a:ext cx="0" cy="174717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</p:grpSp>
      <p:grpSp>
        <p:nvGrpSpPr>
          <p:cNvPr id="436" name="Group 435">
            <a:extLst>
              <a:ext uri="{FF2B5EF4-FFF2-40B4-BE49-F238E27FC236}">
                <a16:creationId xmlns:a16="http://schemas.microsoft.com/office/drawing/2014/main" id="{8D648C94-A168-43D3-8C1B-472E6B953BDC}"/>
              </a:ext>
            </a:extLst>
          </p:cNvPr>
          <p:cNvGrpSpPr/>
          <p:nvPr/>
        </p:nvGrpSpPr>
        <p:grpSpPr>
          <a:xfrm>
            <a:off x="9182964" y="3531809"/>
            <a:ext cx="857360" cy="146251"/>
            <a:chOff x="3742646" y="3153440"/>
            <a:chExt cx="1147627" cy="203217"/>
          </a:xfrm>
          <a:effectLst/>
        </p:grpSpPr>
        <p:cxnSp>
          <p:nvCxnSpPr>
            <p:cNvPr id="437" name="Straight Connector 436">
              <a:extLst>
                <a:ext uri="{FF2B5EF4-FFF2-40B4-BE49-F238E27FC236}">
                  <a16:creationId xmlns:a16="http://schemas.microsoft.com/office/drawing/2014/main" id="{217E5D5F-C300-4EC0-9E0B-E5F9CBEC9202}"/>
                </a:ext>
              </a:extLst>
            </p:cNvPr>
            <p:cNvCxnSpPr/>
            <p:nvPr/>
          </p:nvCxnSpPr>
          <p:spPr>
            <a:xfrm flipV="1">
              <a:off x="3742646" y="3153440"/>
              <a:ext cx="1139004" cy="7809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438" name="Straight Connector 437">
              <a:extLst>
                <a:ext uri="{FF2B5EF4-FFF2-40B4-BE49-F238E27FC236}">
                  <a16:creationId xmlns:a16="http://schemas.microsoft.com/office/drawing/2014/main" id="{306785D8-424B-4BB3-B14D-695AB5B522F2}"/>
                </a:ext>
              </a:extLst>
            </p:cNvPr>
            <p:cNvCxnSpPr/>
            <p:nvPr/>
          </p:nvCxnSpPr>
          <p:spPr>
            <a:xfrm>
              <a:off x="3742646" y="3356657"/>
              <a:ext cx="1139004" cy="0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439" name="Straight Connector 438">
              <a:extLst>
                <a:ext uri="{FF2B5EF4-FFF2-40B4-BE49-F238E27FC236}">
                  <a16:creationId xmlns:a16="http://schemas.microsoft.com/office/drawing/2014/main" id="{9A683F98-9A48-4880-B85F-4885C81165BF}"/>
                </a:ext>
              </a:extLst>
            </p:cNvPr>
            <p:cNvCxnSpPr/>
            <p:nvPr/>
          </p:nvCxnSpPr>
          <p:spPr>
            <a:xfrm flipV="1">
              <a:off x="4769644" y="3161249"/>
              <a:ext cx="112006" cy="46295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440" name="Straight Connector 439">
              <a:extLst>
                <a:ext uri="{FF2B5EF4-FFF2-40B4-BE49-F238E27FC236}">
                  <a16:creationId xmlns:a16="http://schemas.microsoft.com/office/drawing/2014/main" id="{74D30095-5833-46DB-8DBC-23E86AA63BBD}"/>
                </a:ext>
              </a:extLst>
            </p:cNvPr>
            <p:cNvCxnSpPr/>
            <p:nvPr/>
          </p:nvCxnSpPr>
          <p:spPr>
            <a:xfrm flipV="1">
              <a:off x="4778267" y="3257717"/>
              <a:ext cx="112006" cy="46295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441" name="Straight Connector 440">
              <a:extLst>
                <a:ext uri="{FF2B5EF4-FFF2-40B4-BE49-F238E27FC236}">
                  <a16:creationId xmlns:a16="http://schemas.microsoft.com/office/drawing/2014/main" id="{D38CC688-A632-4D58-B921-9FA305F4855B}"/>
                </a:ext>
              </a:extLst>
            </p:cNvPr>
            <p:cNvCxnSpPr/>
            <p:nvPr/>
          </p:nvCxnSpPr>
          <p:spPr>
            <a:xfrm flipH="1" flipV="1">
              <a:off x="4772025" y="3304012"/>
              <a:ext cx="112006" cy="46295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442" name="Straight Connector 441">
              <a:extLst>
                <a:ext uri="{FF2B5EF4-FFF2-40B4-BE49-F238E27FC236}">
                  <a16:creationId xmlns:a16="http://schemas.microsoft.com/office/drawing/2014/main" id="{2CE5B1EF-D1D9-4F00-B5C2-F55189FE0576}"/>
                </a:ext>
              </a:extLst>
            </p:cNvPr>
            <p:cNvCxnSpPr/>
            <p:nvPr/>
          </p:nvCxnSpPr>
          <p:spPr>
            <a:xfrm flipH="1" flipV="1">
              <a:off x="4769644" y="3207544"/>
              <a:ext cx="112006" cy="46295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</p:grpSp>
      <p:cxnSp>
        <p:nvCxnSpPr>
          <p:cNvPr id="443" name="Straight Connector 442">
            <a:extLst>
              <a:ext uri="{FF2B5EF4-FFF2-40B4-BE49-F238E27FC236}">
                <a16:creationId xmlns:a16="http://schemas.microsoft.com/office/drawing/2014/main" id="{7CF5CFC7-F750-40D3-9BB6-08352244B689}"/>
              </a:ext>
            </a:extLst>
          </p:cNvPr>
          <p:cNvCxnSpPr/>
          <p:nvPr/>
        </p:nvCxnSpPr>
        <p:spPr>
          <a:xfrm flipV="1">
            <a:off x="9189204" y="3423271"/>
            <a:ext cx="0" cy="123300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olid"/>
          </a:ln>
          <a:effectLst/>
        </p:spPr>
      </p:cxnSp>
      <p:grpSp>
        <p:nvGrpSpPr>
          <p:cNvPr id="444" name="Group 443">
            <a:extLst>
              <a:ext uri="{FF2B5EF4-FFF2-40B4-BE49-F238E27FC236}">
                <a16:creationId xmlns:a16="http://schemas.microsoft.com/office/drawing/2014/main" id="{52FB9B52-FEF1-425A-A101-1D9503B0AF31}"/>
              </a:ext>
            </a:extLst>
          </p:cNvPr>
          <p:cNvGrpSpPr/>
          <p:nvPr/>
        </p:nvGrpSpPr>
        <p:grpSpPr>
          <a:xfrm>
            <a:off x="9151918" y="3672774"/>
            <a:ext cx="94781" cy="1192556"/>
            <a:chOff x="3793589" y="3443347"/>
            <a:chExt cx="126871" cy="1657073"/>
          </a:xfrm>
          <a:effectLst/>
        </p:grpSpPr>
        <p:cxnSp>
          <p:nvCxnSpPr>
            <p:cNvPr id="445" name="Straight Connector 444">
              <a:extLst>
                <a:ext uri="{FF2B5EF4-FFF2-40B4-BE49-F238E27FC236}">
                  <a16:creationId xmlns:a16="http://schemas.microsoft.com/office/drawing/2014/main" id="{586B0091-6CD6-433C-B394-6498B4661267}"/>
                </a:ext>
              </a:extLst>
            </p:cNvPr>
            <p:cNvCxnSpPr/>
            <p:nvPr/>
          </p:nvCxnSpPr>
          <p:spPr>
            <a:xfrm flipV="1">
              <a:off x="3844281" y="4910668"/>
              <a:ext cx="64800" cy="21600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446" name="Straight Connector 445">
              <a:extLst>
                <a:ext uri="{FF2B5EF4-FFF2-40B4-BE49-F238E27FC236}">
                  <a16:creationId xmlns:a16="http://schemas.microsoft.com/office/drawing/2014/main" id="{703FA296-69E2-4548-A914-770F72C45973}"/>
                </a:ext>
              </a:extLst>
            </p:cNvPr>
            <p:cNvCxnSpPr/>
            <p:nvPr/>
          </p:nvCxnSpPr>
          <p:spPr>
            <a:xfrm flipV="1">
              <a:off x="3808454" y="4793038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447" name="Straight Connector 446">
              <a:extLst>
                <a:ext uri="{FF2B5EF4-FFF2-40B4-BE49-F238E27FC236}">
                  <a16:creationId xmlns:a16="http://schemas.microsoft.com/office/drawing/2014/main" id="{99430F3C-5CD5-4C3F-B4D2-AD05FD793A21}"/>
                </a:ext>
              </a:extLst>
            </p:cNvPr>
            <p:cNvCxnSpPr/>
            <p:nvPr/>
          </p:nvCxnSpPr>
          <p:spPr>
            <a:xfrm flipH="1" flipV="1">
              <a:off x="3802212" y="4851853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448" name="Straight Connector 447">
              <a:extLst>
                <a:ext uri="{FF2B5EF4-FFF2-40B4-BE49-F238E27FC236}">
                  <a16:creationId xmlns:a16="http://schemas.microsoft.com/office/drawing/2014/main" id="{F66159A1-6349-4A47-BF1A-48DB12E55860}"/>
                </a:ext>
              </a:extLst>
            </p:cNvPr>
            <p:cNvCxnSpPr/>
            <p:nvPr/>
          </p:nvCxnSpPr>
          <p:spPr>
            <a:xfrm flipH="1" flipV="1">
              <a:off x="3799831" y="4729296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449" name="Straight Connector 448">
              <a:extLst>
                <a:ext uri="{FF2B5EF4-FFF2-40B4-BE49-F238E27FC236}">
                  <a16:creationId xmlns:a16="http://schemas.microsoft.com/office/drawing/2014/main" id="{3038EC3C-C4DF-4543-98B2-E144ED3FD99F}"/>
                </a:ext>
              </a:extLst>
            </p:cNvPr>
            <p:cNvCxnSpPr/>
            <p:nvPr/>
          </p:nvCxnSpPr>
          <p:spPr>
            <a:xfrm flipV="1">
              <a:off x="3793589" y="4420904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450" name="Straight Connector 449">
              <a:extLst>
                <a:ext uri="{FF2B5EF4-FFF2-40B4-BE49-F238E27FC236}">
                  <a16:creationId xmlns:a16="http://schemas.microsoft.com/office/drawing/2014/main" id="{373B24E3-1393-40B4-A6A8-EAC27368FBA1}"/>
                </a:ext>
              </a:extLst>
            </p:cNvPr>
            <p:cNvCxnSpPr/>
            <p:nvPr/>
          </p:nvCxnSpPr>
          <p:spPr>
            <a:xfrm flipV="1">
              <a:off x="3802212" y="4543461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451" name="Straight Connector 450">
              <a:extLst>
                <a:ext uri="{FF2B5EF4-FFF2-40B4-BE49-F238E27FC236}">
                  <a16:creationId xmlns:a16="http://schemas.microsoft.com/office/drawing/2014/main" id="{80CA3730-2850-42F4-BBAF-B725D2C3CFBE}"/>
                </a:ext>
              </a:extLst>
            </p:cNvPr>
            <p:cNvCxnSpPr/>
            <p:nvPr/>
          </p:nvCxnSpPr>
          <p:spPr>
            <a:xfrm flipH="1" flipV="1">
              <a:off x="3795970" y="4602276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452" name="Straight Connector 451">
              <a:extLst>
                <a:ext uri="{FF2B5EF4-FFF2-40B4-BE49-F238E27FC236}">
                  <a16:creationId xmlns:a16="http://schemas.microsoft.com/office/drawing/2014/main" id="{792CD020-408F-4221-B368-7759F6D16680}"/>
                </a:ext>
              </a:extLst>
            </p:cNvPr>
            <p:cNvCxnSpPr/>
            <p:nvPr/>
          </p:nvCxnSpPr>
          <p:spPr>
            <a:xfrm flipH="1" flipV="1">
              <a:off x="3793589" y="4479719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453" name="Straight Connector 452">
              <a:extLst>
                <a:ext uri="{FF2B5EF4-FFF2-40B4-BE49-F238E27FC236}">
                  <a16:creationId xmlns:a16="http://schemas.microsoft.com/office/drawing/2014/main" id="{578A3809-E675-4798-AA21-657A3B400D49}"/>
                </a:ext>
              </a:extLst>
            </p:cNvPr>
            <p:cNvCxnSpPr/>
            <p:nvPr/>
          </p:nvCxnSpPr>
          <p:spPr>
            <a:xfrm flipV="1">
              <a:off x="3795970" y="4670480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454" name="Straight Connector 453">
              <a:extLst>
                <a:ext uri="{FF2B5EF4-FFF2-40B4-BE49-F238E27FC236}">
                  <a16:creationId xmlns:a16="http://schemas.microsoft.com/office/drawing/2014/main" id="{2661AF0A-8EAE-4B27-8227-6378A027EEDB}"/>
                </a:ext>
              </a:extLst>
            </p:cNvPr>
            <p:cNvCxnSpPr/>
            <p:nvPr/>
          </p:nvCxnSpPr>
          <p:spPr>
            <a:xfrm flipH="1" flipV="1">
              <a:off x="3843176" y="4385395"/>
              <a:ext cx="64800" cy="35509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455" name="Straight Connector 454">
              <a:extLst>
                <a:ext uri="{FF2B5EF4-FFF2-40B4-BE49-F238E27FC236}">
                  <a16:creationId xmlns:a16="http://schemas.microsoft.com/office/drawing/2014/main" id="{12CC55C6-4156-42C4-A70A-04DB44F96B38}"/>
                </a:ext>
              </a:extLst>
            </p:cNvPr>
            <p:cNvCxnSpPr/>
            <p:nvPr/>
          </p:nvCxnSpPr>
          <p:spPr>
            <a:xfrm flipH="1" flipV="1">
              <a:off x="3849065" y="3443347"/>
              <a:ext cx="0" cy="959806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456" name="Straight Connector 455">
              <a:extLst>
                <a:ext uri="{FF2B5EF4-FFF2-40B4-BE49-F238E27FC236}">
                  <a16:creationId xmlns:a16="http://schemas.microsoft.com/office/drawing/2014/main" id="{B9D1C26E-E47E-4392-9138-9274F45A031A}"/>
                </a:ext>
              </a:extLst>
            </p:cNvPr>
            <p:cNvCxnSpPr/>
            <p:nvPr/>
          </p:nvCxnSpPr>
          <p:spPr>
            <a:xfrm flipV="1">
              <a:off x="3854454" y="4929093"/>
              <a:ext cx="0" cy="171327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</p:grpSp>
      <p:grpSp>
        <p:nvGrpSpPr>
          <p:cNvPr id="457" name="Group 456">
            <a:extLst>
              <a:ext uri="{FF2B5EF4-FFF2-40B4-BE49-F238E27FC236}">
                <a16:creationId xmlns:a16="http://schemas.microsoft.com/office/drawing/2014/main" id="{D1C841A9-0FF1-41A3-976D-D5C1F314411B}"/>
              </a:ext>
            </a:extLst>
          </p:cNvPr>
          <p:cNvGrpSpPr/>
          <p:nvPr/>
        </p:nvGrpSpPr>
        <p:grpSpPr>
          <a:xfrm>
            <a:off x="8999855" y="3419063"/>
            <a:ext cx="94781" cy="1867347"/>
            <a:chOff x="3793589" y="3094616"/>
            <a:chExt cx="126871" cy="2594703"/>
          </a:xfrm>
          <a:effectLst/>
        </p:grpSpPr>
        <p:cxnSp>
          <p:nvCxnSpPr>
            <p:cNvPr id="458" name="Straight Connector 457">
              <a:extLst>
                <a:ext uri="{FF2B5EF4-FFF2-40B4-BE49-F238E27FC236}">
                  <a16:creationId xmlns:a16="http://schemas.microsoft.com/office/drawing/2014/main" id="{4E2EFEA2-63A8-4451-853A-E86D241BE089}"/>
                </a:ext>
              </a:extLst>
            </p:cNvPr>
            <p:cNvCxnSpPr/>
            <p:nvPr/>
          </p:nvCxnSpPr>
          <p:spPr>
            <a:xfrm flipV="1">
              <a:off x="3849044" y="4929096"/>
              <a:ext cx="0" cy="760223"/>
            </a:xfrm>
            <a:prstGeom prst="line">
              <a:avLst/>
            </a:prstGeom>
            <a:noFill/>
            <a:ln w="28575" cap="flat" cmpd="sng" algn="ctr">
              <a:solidFill>
                <a:srgbClr val="0055A0"/>
              </a:solidFill>
              <a:prstDash val="solid"/>
            </a:ln>
            <a:effectLst/>
          </p:spPr>
        </p:cxnSp>
        <p:cxnSp>
          <p:nvCxnSpPr>
            <p:cNvPr id="459" name="Straight Connector 458">
              <a:extLst>
                <a:ext uri="{FF2B5EF4-FFF2-40B4-BE49-F238E27FC236}">
                  <a16:creationId xmlns:a16="http://schemas.microsoft.com/office/drawing/2014/main" id="{111005AA-7330-4F60-B27D-0D0B8B7B89D1}"/>
                </a:ext>
              </a:extLst>
            </p:cNvPr>
            <p:cNvCxnSpPr/>
            <p:nvPr/>
          </p:nvCxnSpPr>
          <p:spPr>
            <a:xfrm flipV="1">
              <a:off x="3844281" y="4910668"/>
              <a:ext cx="64800" cy="21600"/>
            </a:xfrm>
            <a:prstGeom prst="line">
              <a:avLst/>
            </a:prstGeom>
            <a:noFill/>
            <a:ln w="28575" cap="flat" cmpd="sng" algn="ctr">
              <a:solidFill>
                <a:srgbClr val="0055A0"/>
              </a:solidFill>
              <a:prstDash val="solid"/>
            </a:ln>
            <a:effectLst/>
          </p:spPr>
        </p:cxnSp>
        <p:cxnSp>
          <p:nvCxnSpPr>
            <p:cNvPr id="460" name="Straight Connector 459">
              <a:extLst>
                <a:ext uri="{FF2B5EF4-FFF2-40B4-BE49-F238E27FC236}">
                  <a16:creationId xmlns:a16="http://schemas.microsoft.com/office/drawing/2014/main" id="{9EBC4EC9-E428-4DED-A6DE-F808BC332926}"/>
                </a:ext>
              </a:extLst>
            </p:cNvPr>
            <p:cNvCxnSpPr/>
            <p:nvPr/>
          </p:nvCxnSpPr>
          <p:spPr>
            <a:xfrm flipV="1">
              <a:off x="3808454" y="4793038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rgbClr val="0055A0"/>
              </a:solidFill>
              <a:prstDash val="solid"/>
            </a:ln>
            <a:effectLst/>
          </p:spPr>
        </p:cxnSp>
        <p:cxnSp>
          <p:nvCxnSpPr>
            <p:cNvPr id="461" name="Straight Connector 460">
              <a:extLst>
                <a:ext uri="{FF2B5EF4-FFF2-40B4-BE49-F238E27FC236}">
                  <a16:creationId xmlns:a16="http://schemas.microsoft.com/office/drawing/2014/main" id="{955C1D9B-FA8E-4BA9-8F53-4B25010F88B0}"/>
                </a:ext>
              </a:extLst>
            </p:cNvPr>
            <p:cNvCxnSpPr/>
            <p:nvPr/>
          </p:nvCxnSpPr>
          <p:spPr>
            <a:xfrm flipH="1" flipV="1">
              <a:off x="3802212" y="4851853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rgbClr val="0055A0"/>
              </a:solidFill>
              <a:prstDash val="solid"/>
            </a:ln>
            <a:effectLst/>
          </p:spPr>
        </p:cxnSp>
        <p:cxnSp>
          <p:nvCxnSpPr>
            <p:cNvPr id="462" name="Straight Connector 461">
              <a:extLst>
                <a:ext uri="{FF2B5EF4-FFF2-40B4-BE49-F238E27FC236}">
                  <a16:creationId xmlns:a16="http://schemas.microsoft.com/office/drawing/2014/main" id="{DAF0D9F6-15DD-4F28-AB61-48B0A26B0D28}"/>
                </a:ext>
              </a:extLst>
            </p:cNvPr>
            <p:cNvCxnSpPr/>
            <p:nvPr/>
          </p:nvCxnSpPr>
          <p:spPr>
            <a:xfrm flipH="1" flipV="1">
              <a:off x="3799831" y="4729296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rgbClr val="0055A0"/>
              </a:solidFill>
              <a:prstDash val="solid"/>
            </a:ln>
            <a:effectLst/>
          </p:spPr>
        </p:cxnSp>
        <p:cxnSp>
          <p:nvCxnSpPr>
            <p:cNvPr id="463" name="Straight Connector 462">
              <a:extLst>
                <a:ext uri="{FF2B5EF4-FFF2-40B4-BE49-F238E27FC236}">
                  <a16:creationId xmlns:a16="http://schemas.microsoft.com/office/drawing/2014/main" id="{DDB47320-9180-4F63-84C3-8C6F24AE0DD6}"/>
                </a:ext>
              </a:extLst>
            </p:cNvPr>
            <p:cNvCxnSpPr/>
            <p:nvPr/>
          </p:nvCxnSpPr>
          <p:spPr>
            <a:xfrm flipV="1">
              <a:off x="3793589" y="4420904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rgbClr val="0055A0"/>
              </a:solidFill>
              <a:prstDash val="solid"/>
            </a:ln>
            <a:effectLst/>
          </p:spPr>
        </p:cxnSp>
        <p:cxnSp>
          <p:nvCxnSpPr>
            <p:cNvPr id="464" name="Straight Connector 463">
              <a:extLst>
                <a:ext uri="{FF2B5EF4-FFF2-40B4-BE49-F238E27FC236}">
                  <a16:creationId xmlns:a16="http://schemas.microsoft.com/office/drawing/2014/main" id="{9340457B-16A6-4276-94AA-45430A0535B9}"/>
                </a:ext>
              </a:extLst>
            </p:cNvPr>
            <p:cNvCxnSpPr/>
            <p:nvPr/>
          </p:nvCxnSpPr>
          <p:spPr>
            <a:xfrm flipV="1">
              <a:off x="3802212" y="4543461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rgbClr val="0055A0"/>
              </a:solidFill>
              <a:prstDash val="solid"/>
            </a:ln>
            <a:effectLst/>
          </p:spPr>
        </p:cxnSp>
        <p:cxnSp>
          <p:nvCxnSpPr>
            <p:cNvPr id="465" name="Straight Connector 464">
              <a:extLst>
                <a:ext uri="{FF2B5EF4-FFF2-40B4-BE49-F238E27FC236}">
                  <a16:creationId xmlns:a16="http://schemas.microsoft.com/office/drawing/2014/main" id="{037899B7-1DE7-4B03-AE87-7D95899A1FD9}"/>
                </a:ext>
              </a:extLst>
            </p:cNvPr>
            <p:cNvCxnSpPr/>
            <p:nvPr/>
          </p:nvCxnSpPr>
          <p:spPr>
            <a:xfrm flipH="1" flipV="1">
              <a:off x="3795970" y="4602276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rgbClr val="0055A0"/>
              </a:solidFill>
              <a:prstDash val="solid"/>
            </a:ln>
            <a:effectLst/>
          </p:spPr>
        </p:cxnSp>
        <p:cxnSp>
          <p:nvCxnSpPr>
            <p:cNvPr id="466" name="Straight Connector 465">
              <a:extLst>
                <a:ext uri="{FF2B5EF4-FFF2-40B4-BE49-F238E27FC236}">
                  <a16:creationId xmlns:a16="http://schemas.microsoft.com/office/drawing/2014/main" id="{98B2BE81-574E-43CB-95D3-BBC947D4F934}"/>
                </a:ext>
              </a:extLst>
            </p:cNvPr>
            <p:cNvCxnSpPr/>
            <p:nvPr/>
          </p:nvCxnSpPr>
          <p:spPr>
            <a:xfrm flipH="1" flipV="1">
              <a:off x="3793589" y="4479719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rgbClr val="0055A0"/>
              </a:solidFill>
              <a:prstDash val="solid"/>
            </a:ln>
            <a:effectLst/>
          </p:spPr>
        </p:cxnSp>
        <p:cxnSp>
          <p:nvCxnSpPr>
            <p:cNvPr id="467" name="Straight Connector 466">
              <a:extLst>
                <a:ext uri="{FF2B5EF4-FFF2-40B4-BE49-F238E27FC236}">
                  <a16:creationId xmlns:a16="http://schemas.microsoft.com/office/drawing/2014/main" id="{E4B7542E-031F-4867-B222-C2CD9443FDB1}"/>
                </a:ext>
              </a:extLst>
            </p:cNvPr>
            <p:cNvCxnSpPr/>
            <p:nvPr/>
          </p:nvCxnSpPr>
          <p:spPr>
            <a:xfrm flipV="1">
              <a:off x="3795970" y="4670480"/>
              <a:ext cx="112006" cy="58815"/>
            </a:xfrm>
            <a:prstGeom prst="line">
              <a:avLst/>
            </a:prstGeom>
            <a:noFill/>
            <a:ln w="28575" cap="flat" cmpd="sng" algn="ctr">
              <a:solidFill>
                <a:srgbClr val="0055A0"/>
              </a:solidFill>
              <a:prstDash val="solid"/>
            </a:ln>
            <a:effectLst/>
          </p:spPr>
        </p:cxnSp>
        <p:cxnSp>
          <p:nvCxnSpPr>
            <p:cNvPr id="468" name="Straight Connector 467">
              <a:extLst>
                <a:ext uri="{FF2B5EF4-FFF2-40B4-BE49-F238E27FC236}">
                  <a16:creationId xmlns:a16="http://schemas.microsoft.com/office/drawing/2014/main" id="{EEE2078B-8897-416A-A358-2D7313A551BB}"/>
                </a:ext>
              </a:extLst>
            </p:cNvPr>
            <p:cNvCxnSpPr/>
            <p:nvPr/>
          </p:nvCxnSpPr>
          <p:spPr>
            <a:xfrm flipH="1" flipV="1">
              <a:off x="3843176" y="4385395"/>
              <a:ext cx="64800" cy="35509"/>
            </a:xfrm>
            <a:prstGeom prst="line">
              <a:avLst/>
            </a:prstGeom>
            <a:noFill/>
            <a:ln w="28575" cap="flat" cmpd="sng" algn="ctr">
              <a:solidFill>
                <a:srgbClr val="0055A0"/>
              </a:solidFill>
              <a:prstDash val="solid"/>
            </a:ln>
            <a:effectLst/>
          </p:spPr>
        </p:cxnSp>
        <p:cxnSp>
          <p:nvCxnSpPr>
            <p:cNvPr id="469" name="Straight Connector 468">
              <a:extLst>
                <a:ext uri="{FF2B5EF4-FFF2-40B4-BE49-F238E27FC236}">
                  <a16:creationId xmlns:a16="http://schemas.microsoft.com/office/drawing/2014/main" id="{27EA5EB5-BE69-443F-9182-98B8A111B1BB}"/>
                </a:ext>
              </a:extLst>
            </p:cNvPr>
            <p:cNvCxnSpPr/>
            <p:nvPr/>
          </p:nvCxnSpPr>
          <p:spPr>
            <a:xfrm flipH="1" flipV="1">
              <a:off x="3858876" y="3094616"/>
              <a:ext cx="0" cy="1300599"/>
            </a:xfrm>
            <a:prstGeom prst="line">
              <a:avLst/>
            </a:prstGeom>
            <a:noFill/>
            <a:ln w="28575" cap="flat" cmpd="sng" algn="ctr">
              <a:solidFill>
                <a:srgbClr val="0055A0"/>
              </a:solidFill>
              <a:prstDash val="solid"/>
            </a:ln>
            <a:effectLst/>
          </p:spPr>
        </p:cxnSp>
      </p:grpSp>
      <p:grpSp>
        <p:nvGrpSpPr>
          <p:cNvPr id="470" name="Group 469">
            <a:extLst>
              <a:ext uri="{FF2B5EF4-FFF2-40B4-BE49-F238E27FC236}">
                <a16:creationId xmlns:a16="http://schemas.microsoft.com/office/drawing/2014/main" id="{A2588D34-3ABF-4D7A-9E3A-E2A568D6248C}"/>
              </a:ext>
            </a:extLst>
          </p:cNvPr>
          <p:cNvGrpSpPr/>
          <p:nvPr/>
        </p:nvGrpSpPr>
        <p:grpSpPr>
          <a:xfrm>
            <a:off x="9146375" y="4871160"/>
            <a:ext cx="107944" cy="158947"/>
            <a:chOff x="3795828" y="5122048"/>
            <a:chExt cx="144489" cy="220857"/>
          </a:xfrm>
          <a:effectLst/>
        </p:grpSpPr>
        <p:cxnSp>
          <p:nvCxnSpPr>
            <p:cNvPr id="471" name="Straight Connector 470">
              <a:extLst>
                <a:ext uri="{FF2B5EF4-FFF2-40B4-BE49-F238E27FC236}">
                  <a16:creationId xmlns:a16="http://schemas.microsoft.com/office/drawing/2014/main" id="{B9E9624B-9754-4D4E-94AC-C57B7DDA2C18}"/>
                </a:ext>
              </a:extLst>
            </p:cNvPr>
            <p:cNvCxnSpPr/>
            <p:nvPr/>
          </p:nvCxnSpPr>
          <p:spPr>
            <a:xfrm flipH="1">
              <a:off x="3795828" y="5122048"/>
              <a:ext cx="144347" cy="0"/>
            </a:xfrm>
            <a:prstGeom prst="line">
              <a:avLst/>
            </a:prstGeom>
            <a:noFill/>
            <a:ln w="28575" cap="flat" cmpd="sng" algn="ctr">
              <a:solidFill>
                <a:srgbClr val="080808"/>
              </a:solidFill>
              <a:prstDash val="solid"/>
            </a:ln>
            <a:effectLst/>
          </p:spPr>
        </p:cxnSp>
        <p:cxnSp>
          <p:nvCxnSpPr>
            <p:cNvPr id="472" name="Straight Connector 471">
              <a:extLst>
                <a:ext uri="{FF2B5EF4-FFF2-40B4-BE49-F238E27FC236}">
                  <a16:creationId xmlns:a16="http://schemas.microsoft.com/office/drawing/2014/main" id="{4E67628D-43A5-4787-B26C-DC3C1FCE05AD}"/>
                </a:ext>
              </a:extLst>
            </p:cNvPr>
            <p:cNvCxnSpPr/>
            <p:nvPr/>
          </p:nvCxnSpPr>
          <p:spPr>
            <a:xfrm>
              <a:off x="3806073" y="5125481"/>
              <a:ext cx="121250" cy="212414"/>
            </a:xfrm>
            <a:prstGeom prst="line">
              <a:avLst/>
            </a:prstGeom>
            <a:noFill/>
            <a:ln w="28575" cap="flat" cmpd="sng" algn="ctr">
              <a:solidFill>
                <a:srgbClr val="080808"/>
              </a:solidFill>
              <a:prstDash val="solid"/>
            </a:ln>
            <a:effectLst/>
          </p:spPr>
        </p:cxnSp>
        <p:cxnSp>
          <p:nvCxnSpPr>
            <p:cNvPr id="473" name="Straight Connector 472">
              <a:extLst>
                <a:ext uri="{FF2B5EF4-FFF2-40B4-BE49-F238E27FC236}">
                  <a16:creationId xmlns:a16="http://schemas.microsoft.com/office/drawing/2014/main" id="{D374BF2A-960E-4AC0-BB05-2262585B29F2}"/>
                </a:ext>
              </a:extLst>
            </p:cNvPr>
            <p:cNvCxnSpPr/>
            <p:nvPr/>
          </p:nvCxnSpPr>
          <p:spPr>
            <a:xfrm flipH="1">
              <a:off x="3795970" y="5342905"/>
              <a:ext cx="144347" cy="0"/>
            </a:xfrm>
            <a:prstGeom prst="line">
              <a:avLst/>
            </a:prstGeom>
            <a:noFill/>
            <a:ln w="28575" cap="flat" cmpd="sng" algn="ctr">
              <a:solidFill>
                <a:srgbClr val="080808"/>
              </a:solidFill>
              <a:prstDash val="solid"/>
            </a:ln>
            <a:effectLst/>
          </p:spPr>
        </p:cxnSp>
        <p:cxnSp>
          <p:nvCxnSpPr>
            <p:cNvPr id="474" name="Straight Connector 473">
              <a:extLst>
                <a:ext uri="{FF2B5EF4-FFF2-40B4-BE49-F238E27FC236}">
                  <a16:creationId xmlns:a16="http://schemas.microsoft.com/office/drawing/2014/main" id="{442E0B94-C153-4FB5-93C1-55B0521FF81A}"/>
                </a:ext>
              </a:extLst>
            </p:cNvPr>
            <p:cNvCxnSpPr/>
            <p:nvPr/>
          </p:nvCxnSpPr>
          <p:spPr>
            <a:xfrm flipH="1">
              <a:off x="3806073" y="5130491"/>
              <a:ext cx="121250" cy="212414"/>
            </a:xfrm>
            <a:prstGeom prst="line">
              <a:avLst/>
            </a:prstGeom>
            <a:noFill/>
            <a:ln w="28575" cap="flat" cmpd="sng" algn="ctr">
              <a:solidFill>
                <a:srgbClr val="080808"/>
              </a:solidFill>
              <a:prstDash val="solid"/>
            </a:ln>
            <a:effectLst/>
          </p:spPr>
        </p:cxnSp>
      </p:grpSp>
      <p:sp>
        <p:nvSpPr>
          <p:cNvPr id="475" name="Rectangle 474">
            <a:extLst>
              <a:ext uri="{FF2B5EF4-FFF2-40B4-BE49-F238E27FC236}">
                <a16:creationId xmlns:a16="http://schemas.microsoft.com/office/drawing/2014/main" id="{3A107AA1-D3AA-4D05-AB8A-EF07286D9BA9}"/>
              </a:ext>
            </a:extLst>
          </p:cNvPr>
          <p:cNvSpPr/>
          <p:nvPr/>
        </p:nvSpPr>
        <p:spPr>
          <a:xfrm>
            <a:off x="8421825" y="1287598"/>
            <a:ext cx="2568759" cy="2537679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en-GB" sz="1467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476" name="Rectangle 475">
            <a:extLst>
              <a:ext uri="{FF2B5EF4-FFF2-40B4-BE49-F238E27FC236}">
                <a16:creationId xmlns:a16="http://schemas.microsoft.com/office/drawing/2014/main" id="{E64E7E27-0DF4-459F-8235-E4E176054DBB}"/>
              </a:ext>
            </a:extLst>
          </p:cNvPr>
          <p:cNvSpPr/>
          <p:nvPr/>
        </p:nvSpPr>
        <p:spPr>
          <a:xfrm>
            <a:off x="8417966" y="3938647"/>
            <a:ext cx="1226389" cy="1656103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en-GB" sz="1467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477" name="TextBox 476">
            <a:extLst>
              <a:ext uri="{FF2B5EF4-FFF2-40B4-BE49-F238E27FC236}">
                <a16:creationId xmlns:a16="http://schemas.microsoft.com/office/drawing/2014/main" id="{F7FDE415-AC46-46A2-88EC-98CF08E7B5C1}"/>
              </a:ext>
            </a:extLst>
          </p:cNvPr>
          <p:cNvSpPr txBox="1"/>
          <p:nvPr/>
        </p:nvSpPr>
        <p:spPr>
          <a:xfrm>
            <a:off x="10011322" y="1486693"/>
            <a:ext cx="112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1200" b="1" kern="0" dirty="0">
                <a:solidFill>
                  <a:srgbClr val="080808"/>
                </a:solidFill>
                <a:latin typeface="Arial"/>
              </a:rPr>
              <a:t>2-stage </a:t>
            </a:r>
          </a:p>
          <a:p>
            <a:pPr defTabSz="914377">
              <a:defRPr/>
            </a:pPr>
            <a:r>
              <a:rPr lang="en-US" sz="1200" b="1" kern="0" dirty="0">
                <a:solidFill>
                  <a:srgbClr val="080808"/>
                </a:solidFill>
                <a:latin typeface="Arial"/>
              </a:rPr>
              <a:t>GM</a:t>
            </a:r>
          </a:p>
          <a:p>
            <a:pPr defTabSz="914377">
              <a:defRPr/>
            </a:pPr>
            <a:r>
              <a:rPr lang="en-US" sz="1200" b="1" kern="0" dirty="0">
                <a:solidFill>
                  <a:srgbClr val="080808"/>
                </a:solidFill>
                <a:latin typeface="Arial"/>
              </a:rPr>
              <a:t>cryocooler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8" name="TextBox 477">
                <a:extLst>
                  <a:ext uri="{FF2B5EF4-FFF2-40B4-BE49-F238E27FC236}">
                    <a16:creationId xmlns:a16="http://schemas.microsoft.com/office/drawing/2014/main" id="{384DE7DD-C6F9-4F23-B412-A71B009DF9ED}"/>
                  </a:ext>
                </a:extLst>
              </p:cNvPr>
              <p:cNvSpPr txBox="1"/>
              <p:nvPr/>
            </p:nvSpPr>
            <p:spPr>
              <a:xfrm>
                <a:off x="10179928" y="2337754"/>
                <a:ext cx="87415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77">
                  <a:defRPr/>
                </a:pPr>
                <a14:m>
                  <m:oMath xmlns:m="http://schemas.openxmlformats.org/officeDocument/2006/math">
                    <m:r>
                      <a:rPr lang="en-US" sz="1200" b="1" i="1" kern="0" dirty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GB" sz="1200" b="1" kern="0" dirty="0">
                    <a:solidFill>
                      <a:prstClr val="white"/>
                    </a:solidFill>
                    <a:latin typeface="Arial"/>
                  </a:rPr>
                  <a:t> 50 K</a:t>
                </a:r>
              </a:p>
            </p:txBody>
          </p:sp>
        </mc:Choice>
        <mc:Fallback xmlns="">
          <p:sp>
            <p:nvSpPr>
              <p:cNvPr id="478" name="TextBox 477">
                <a:extLst>
                  <a:ext uri="{FF2B5EF4-FFF2-40B4-BE49-F238E27FC236}">
                    <a16:creationId xmlns:a16="http://schemas.microsoft.com/office/drawing/2014/main" id="{384DE7DD-C6F9-4F23-B412-A71B009DF9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79928" y="2337754"/>
                <a:ext cx="874155" cy="276999"/>
              </a:xfrm>
              <a:prstGeom prst="rect">
                <a:avLst/>
              </a:prstGeom>
              <a:blipFill>
                <a:blip r:embed="rId7"/>
                <a:stretch>
                  <a:fillRect t="-2174"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9" name="TextBox 478">
                <a:extLst>
                  <a:ext uri="{FF2B5EF4-FFF2-40B4-BE49-F238E27FC236}">
                    <a16:creationId xmlns:a16="http://schemas.microsoft.com/office/drawing/2014/main" id="{5F755318-300F-46EF-9BF0-A365E8BB3679}"/>
                  </a:ext>
                </a:extLst>
              </p:cNvPr>
              <p:cNvSpPr txBox="1"/>
              <p:nvPr/>
            </p:nvSpPr>
            <p:spPr>
              <a:xfrm>
                <a:off x="10038428" y="3445688"/>
                <a:ext cx="83558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77">
                  <a:defRPr/>
                </a:pPr>
                <a14:m>
                  <m:oMath xmlns:m="http://schemas.openxmlformats.org/officeDocument/2006/math">
                    <m:r>
                      <a:rPr lang="en-US" sz="1200" b="1" i="1" kern="0" dirty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GB" sz="1200" b="1" kern="0" dirty="0">
                    <a:solidFill>
                      <a:prstClr val="white"/>
                    </a:solidFill>
                    <a:latin typeface="Arial"/>
                  </a:rPr>
                  <a:t> 10 K</a:t>
                </a:r>
              </a:p>
            </p:txBody>
          </p:sp>
        </mc:Choice>
        <mc:Fallback xmlns="">
          <p:sp>
            <p:nvSpPr>
              <p:cNvPr id="479" name="TextBox 478">
                <a:extLst>
                  <a:ext uri="{FF2B5EF4-FFF2-40B4-BE49-F238E27FC236}">
                    <a16:creationId xmlns:a16="http://schemas.microsoft.com/office/drawing/2014/main" id="{5F755318-300F-46EF-9BF0-A365E8BB36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8428" y="3445688"/>
                <a:ext cx="835581" cy="276999"/>
              </a:xfrm>
              <a:prstGeom prst="rect">
                <a:avLst/>
              </a:prstGeom>
              <a:blipFill>
                <a:blip r:embed="rId8"/>
                <a:stretch>
                  <a:fillRect t="-2174"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0" name="TextBox 479">
            <a:extLst>
              <a:ext uri="{FF2B5EF4-FFF2-40B4-BE49-F238E27FC236}">
                <a16:creationId xmlns:a16="http://schemas.microsoft.com/office/drawing/2014/main" id="{8C286A9F-7EC3-4565-9A29-B4D6C516EDD7}"/>
              </a:ext>
            </a:extLst>
          </p:cNvPr>
          <p:cNvSpPr txBox="1"/>
          <p:nvPr/>
        </p:nvSpPr>
        <p:spPr>
          <a:xfrm>
            <a:off x="8417966" y="5269578"/>
            <a:ext cx="1248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1.3 W @ 4.5 K</a:t>
            </a:r>
          </a:p>
        </p:txBody>
      </p:sp>
      <p:sp>
        <p:nvSpPr>
          <p:cNvPr id="481" name="Isosceles Triangle 480">
            <a:extLst>
              <a:ext uri="{FF2B5EF4-FFF2-40B4-BE49-F238E27FC236}">
                <a16:creationId xmlns:a16="http://schemas.microsoft.com/office/drawing/2014/main" id="{0DFC3A55-BEE0-40CB-B75C-3A8CDE9CDE6B}"/>
              </a:ext>
            </a:extLst>
          </p:cNvPr>
          <p:cNvSpPr/>
          <p:nvPr/>
        </p:nvSpPr>
        <p:spPr>
          <a:xfrm>
            <a:off x="8976991" y="1323722"/>
            <a:ext cx="98965" cy="97860"/>
          </a:xfrm>
          <a:prstGeom prst="triangl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 sz="146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82" name="Isosceles Triangle 481">
            <a:extLst>
              <a:ext uri="{FF2B5EF4-FFF2-40B4-BE49-F238E27FC236}">
                <a16:creationId xmlns:a16="http://schemas.microsoft.com/office/drawing/2014/main" id="{CCE20B31-CCB8-4255-BFAA-34610B924E80}"/>
              </a:ext>
            </a:extLst>
          </p:cNvPr>
          <p:cNvSpPr/>
          <p:nvPr/>
        </p:nvSpPr>
        <p:spPr>
          <a:xfrm flipV="1">
            <a:off x="9133367" y="1330899"/>
            <a:ext cx="98965" cy="97860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 sz="146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83" name="Right Arrow 531">
            <a:extLst>
              <a:ext uri="{FF2B5EF4-FFF2-40B4-BE49-F238E27FC236}">
                <a16:creationId xmlns:a16="http://schemas.microsoft.com/office/drawing/2014/main" id="{390DA6A8-F316-43A1-AE50-CC1C6E18613A}"/>
              </a:ext>
            </a:extLst>
          </p:cNvPr>
          <p:cNvSpPr/>
          <p:nvPr/>
        </p:nvSpPr>
        <p:spPr>
          <a:xfrm>
            <a:off x="7163711" y="3024959"/>
            <a:ext cx="611893" cy="40053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 sz="1467">
              <a:solidFill>
                <a:prstClr val="white"/>
              </a:solidFill>
              <a:latin typeface="Calibri" panose="020F050202020403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4" name="TextBox 483">
                <a:extLst>
                  <a:ext uri="{FF2B5EF4-FFF2-40B4-BE49-F238E27FC236}">
                    <a16:creationId xmlns:a16="http://schemas.microsoft.com/office/drawing/2014/main" id="{C17FA30D-32BB-4EAE-A8A1-2404C3241DC2}"/>
                  </a:ext>
                </a:extLst>
              </p:cNvPr>
              <p:cNvSpPr txBox="1"/>
              <p:nvPr/>
            </p:nvSpPr>
            <p:spPr>
              <a:xfrm>
                <a:off x="9198234" y="1056073"/>
                <a:ext cx="1273673" cy="24910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defTabSz="914377"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933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33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933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𝒉𝒑</m:t>
                        </m:r>
                        <m:r>
                          <a:rPr lang="en-US" sz="933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933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  <m:r>
                      <a:rPr lang="en-US" sz="933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933" b="1" dirty="0">
                    <a:solidFill>
                      <a:srgbClr val="C00000"/>
                    </a:solidFill>
                    <a:latin typeface="Arial"/>
                  </a:rPr>
                  <a:t> 5.3 bar</a:t>
                </a:r>
              </a:p>
            </p:txBody>
          </p:sp>
        </mc:Choice>
        <mc:Fallback xmlns="">
          <p:sp>
            <p:nvSpPr>
              <p:cNvPr id="484" name="TextBox 483">
                <a:extLst>
                  <a:ext uri="{FF2B5EF4-FFF2-40B4-BE49-F238E27FC236}">
                    <a16:creationId xmlns:a16="http://schemas.microsoft.com/office/drawing/2014/main" id="{C17FA30D-32BB-4EAE-A8A1-2404C3241D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8234" y="1056073"/>
                <a:ext cx="1273673" cy="249107"/>
              </a:xfrm>
              <a:prstGeom prst="rect">
                <a:avLst/>
              </a:prstGeom>
              <a:blipFill>
                <a:blip r:embed="rId9"/>
                <a:stretch>
                  <a:fillRect b="-4878"/>
                </a:stretch>
              </a:blipFill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5" name="TextBox 484">
                <a:extLst>
                  <a:ext uri="{FF2B5EF4-FFF2-40B4-BE49-F238E27FC236}">
                    <a16:creationId xmlns:a16="http://schemas.microsoft.com/office/drawing/2014/main" id="{A14D3EB8-43EF-471F-9FD5-89B3C8CCE64B}"/>
                  </a:ext>
                </a:extLst>
              </p:cNvPr>
              <p:cNvSpPr txBox="1"/>
              <p:nvPr/>
            </p:nvSpPr>
            <p:spPr>
              <a:xfrm>
                <a:off x="7815782" y="1078853"/>
                <a:ext cx="1217124" cy="24910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 defTabSz="914377"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933" b="1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33" b="1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933" b="1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𝒍𝒑</m:t>
                        </m:r>
                        <m:r>
                          <a:rPr lang="en-US" sz="933" b="1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933" b="1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𝒐𝒖𝒕</m:t>
                        </m:r>
                      </m:sub>
                    </m:sSub>
                    <m:r>
                      <a:rPr lang="en-US" sz="933" b="1" i="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933" b="1" dirty="0">
                    <a:solidFill>
                      <a:srgbClr val="0055A0"/>
                    </a:solidFill>
                    <a:latin typeface="Arial"/>
                  </a:rPr>
                  <a:t> 1.0 bar</a:t>
                </a:r>
              </a:p>
            </p:txBody>
          </p:sp>
        </mc:Choice>
        <mc:Fallback xmlns="">
          <p:sp>
            <p:nvSpPr>
              <p:cNvPr id="485" name="TextBox 484">
                <a:extLst>
                  <a:ext uri="{FF2B5EF4-FFF2-40B4-BE49-F238E27FC236}">
                    <a16:creationId xmlns:a16="http://schemas.microsoft.com/office/drawing/2014/main" id="{A14D3EB8-43EF-471F-9FD5-89B3C8CCE6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5782" y="1078853"/>
                <a:ext cx="1217124" cy="249107"/>
              </a:xfrm>
              <a:prstGeom prst="rect">
                <a:avLst/>
              </a:prstGeom>
              <a:blipFill>
                <a:blip r:embed="rId10"/>
                <a:stretch>
                  <a:fillRect b="-2439"/>
                </a:stretch>
              </a:blipFill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6" name="TextBox 485">
            <a:extLst>
              <a:ext uri="{FF2B5EF4-FFF2-40B4-BE49-F238E27FC236}">
                <a16:creationId xmlns:a16="http://schemas.microsoft.com/office/drawing/2014/main" id="{5061AC9B-99C0-41C6-A564-DFA33A0FB75E}"/>
              </a:ext>
            </a:extLst>
          </p:cNvPr>
          <p:cNvSpPr txBox="1"/>
          <p:nvPr/>
        </p:nvSpPr>
        <p:spPr>
          <a:xfrm>
            <a:off x="9405539" y="1266485"/>
            <a:ext cx="161529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377">
              <a:defRPr/>
            </a:pPr>
            <a:r>
              <a:rPr lang="en-US" sz="933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</a:rPr>
              <a:t>Cryocooler envelope</a:t>
            </a:r>
            <a:endParaRPr lang="en-GB" sz="933" b="1" kern="0" dirty="0">
              <a:solidFill>
                <a:schemeClr val="tx2">
                  <a:lumMod val="60000"/>
                  <a:lumOff val="40000"/>
                </a:schemeClr>
              </a:solidFill>
              <a:latin typeface="Arial"/>
            </a:endParaRPr>
          </a:p>
        </p:txBody>
      </p:sp>
      <p:sp>
        <p:nvSpPr>
          <p:cNvPr id="487" name="TextBox 486">
            <a:extLst>
              <a:ext uri="{FF2B5EF4-FFF2-40B4-BE49-F238E27FC236}">
                <a16:creationId xmlns:a16="http://schemas.microsoft.com/office/drawing/2014/main" id="{75534454-2B5A-4C6C-8D54-6B68438AFCDC}"/>
              </a:ext>
            </a:extLst>
          </p:cNvPr>
          <p:cNvSpPr txBox="1"/>
          <p:nvPr/>
        </p:nvSpPr>
        <p:spPr>
          <a:xfrm>
            <a:off x="8329567" y="3883954"/>
            <a:ext cx="808725" cy="379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933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</a:rPr>
              <a:t>Remote envelope</a:t>
            </a:r>
            <a:endParaRPr lang="en-GB" sz="933" b="1" kern="0" dirty="0">
              <a:solidFill>
                <a:schemeClr val="tx2">
                  <a:lumMod val="60000"/>
                  <a:lumOff val="40000"/>
                </a:schemeClr>
              </a:solidFill>
              <a:latin typeface="Arial"/>
            </a:endParaRPr>
          </a:p>
        </p:txBody>
      </p:sp>
      <p:sp>
        <p:nvSpPr>
          <p:cNvPr id="488" name="TextBox 487">
            <a:extLst>
              <a:ext uri="{FF2B5EF4-FFF2-40B4-BE49-F238E27FC236}">
                <a16:creationId xmlns:a16="http://schemas.microsoft.com/office/drawing/2014/main" id="{333ADB4D-5740-494D-9CD9-5F9FA24D11AF}"/>
              </a:ext>
            </a:extLst>
          </p:cNvPr>
          <p:cNvSpPr txBox="1"/>
          <p:nvPr/>
        </p:nvSpPr>
        <p:spPr>
          <a:xfrm rot="16200000">
            <a:off x="8324934" y="2757986"/>
            <a:ext cx="960137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1200" b="1" dirty="0">
                <a:solidFill>
                  <a:srgbClr val="080808"/>
                </a:solidFill>
                <a:latin typeface="Arial"/>
              </a:rPr>
              <a:t>CFHEX 2</a:t>
            </a:r>
            <a:endParaRPr lang="en-GB" sz="1200" b="1" dirty="0">
              <a:solidFill>
                <a:srgbClr val="080808"/>
              </a:solidFill>
              <a:latin typeface="Arial"/>
            </a:endParaRPr>
          </a:p>
        </p:txBody>
      </p:sp>
      <p:sp>
        <p:nvSpPr>
          <p:cNvPr id="489" name="TextBox 488">
            <a:extLst>
              <a:ext uri="{FF2B5EF4-FFF2-40B4-BE49-F238E27FC236}">
                <a16:creationId xmlns:a16="http://schemas.microsoft.com/office/drawing/2014/main" id="{A4725A07-569E-4063-B1F5-91D1BF22E988}"/>
              </a:ext>
            </a:extLst>
          </p:cNvPr>
          <p:cNvSpPr txBox="1"/>
          <p:nvPr/>
        </p:nvSpPr>
        <p:spPr>
          <a:xfrm rot="16200000">
            <a:off x="8337473" y="1680299"/>
            <a:ext cx="954779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1200" b="1" dirty="0">
                <a:solidFill>
                  <a:srgbClr val="080808"/>
                </a:solidFill>
                <a:latin typeface="Arial"/>
              </a:rPr>
              <a:t>CFHEX 1</a:t>
            </a:r>
            <a:endParaRPr lang="en-GB" sz="1200" b="1" dirty="0">
              <a:solidFill>
                <a:srgbClr val="080808"/>
              </a:solidFill>
              <a:latin typeface="Arial"/>
            </a:endParaRPr>
          </a:p>
        </p:txBody>
      </p:sp>
      <p:sp>
        <p:nvSpPr>
          <p:cNvPr id="490" name="TextBox 489">
            <a:extLst>
              <a:ext uri="{FF2B5EF4-FFF2-40B4-BE49-F238E27FC236}">
                <a16:creationId xmlns:a16="http://schemas.microsoft.com/office/drawing/2014/main" id="{4DBF937A-46E9-47B4-B228-2AD4C127E33C}"/>
              </a:ext>
            </a:extLst>
          </p:cNvPr>
          <p:cNvSpPr txBox="1"/>
          <p:nvPr/>
        </p:nvSpPr>
        <p:spPr>
          <a:xfrm rot="16200000">
            <a:off x="8314356" y="4501039"/>
            <a:ext cx="936011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1200" b="1" dirty="0">
                <a:solidFill>
                  <a:srgbClr val="080808"/>
                </a:solidFill>
                <a:latin typeface="Arial"/>
              </a:rPr>
              <a:t>CFHEX 3</a:t>
            </a:r>
            <a:endParaRPr lang="en-GB" sz="1200" b="1" dirty="0">
              <a:solidFill>
                <a:srgbClr val="080808"/>
              </a:solidFill>
              <a:latin typeface="Arial"/>
            </a:endParaRPr>
          </a:p>
        </p:txBody>
      </p:sp>
      <p:sp>
        <p:nvSpPr>
          <p:cNvPr id="491" name="TextBox 490">
            <a:extLst>
              <a:ext uri="{FF2B5EF4-FFF2-40B4-BE49-F238E27FC236}">
                <a16:creationId xmlns:a16="http://schemas.microsoft.com/office/drawing/2014/main" id="{FD9CA09F-0C9E-4ECD-85CA-B5373587ECE5}"/>
              </a:ext>
            </a:extLst>
          </p:cNvPr>
          <p:cNvSpPr txBox="1"/>
          <p:nvPr/>
        </p:nvSpPr>
        <p:spPr>
          <a:xfrm>
            <a:off x="6637638" y="4674155"/>
            <a:ext cx="1784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1200" b="1" u="sng" kern="0" dirty="0">
                <a:solidFill>
                  <a:prstClr val="black"/>
                </a:solidFill>
                <a:latin typeface="Arial"/>
              </a:rPr>
              <a:t>Boost</a:t>
            </a:r>
            <a:r>
              <a:rPr lang="en-US" sz="1200" b="1" kern="0" dirty="0">
                <a:solidFill>
                  <a:prstClr val="black"/>
                </a:solidFill>
                <a:latin typeface="Arial"/>
              </a:rPr>
              <a:t>: </a:t>
            </a:r>
            <a:r>
              <a:rPr lang="en-US" sz="1200" b="1" kern="0" dirty="0">
                <a:solidFill>
                  <a:srgbClr val="00B050"/>
                </a:solidFill>
                <a:latin typeface="Arial"/>
              </a:rPr>
              <a:t>1.3 W at 4.5 K </a:t>
            </a:r>
            <a:r>
              <a:rPr lang="en-US" sz="1200" b="1" kern="0" dirty="0">
                <a:solidFill>
                  <a:prstClr val="black"/>
                </a:solidFill>
                <a:latin typeface="Arial"/>
              </a:rPr>
              <a:t>at 0.7 m distance from the 2</a:t>
            </a:r>
            <a:r>
              <a:rPr lang="en-US" sz="1200" b="1" kern="0" baseline="30000" dirty="0">
                <a:solidFill>
                  <a:prstClr val="black"/>
                </a:solidFill>
                <a:latin typeface="Arial"/>
              </a:rPr>
              <a:t>nd</a:t>
            </a:r>
            <a:r>
              <a:rPr lang="en-US" sz="1200" b="1" kern="0" dirty="0">
                <a:solidFill>
                  <a:prstClr val="black"/>
                </a:solidFill>
                <a:latin typeface="Arial"/>
              </a:rPr>
              <a:t> stage</a:t>
            </a:r>
            <a:endParaRPr lang="en-GB" sz="1200" b="1" kern="0" dirty="0">
              <a:solidFill>
                <a:prstClr val="black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2" name="TextBox 491">
                <a:extLst>
                  <a:ext uri="{FF2B5EF4-FFF2-40B4-BE49-F238E27FC236}">
                    <a16:creationId xmlns:a16="http://schemas.microsoft.com/office/drawing/2014/main" id="{3DBAF6F4-528D-44FF-843F-23FB337D051C}"/>
                  </a:ext>
                </a:extLst>
              </p:cNvPr>
              <p:cNvSpPr txBox="1"/>
              <p:nvPr/>
            </p:nvSpPr>
            <p:spPr>
              <a:xfrm>
                <a:off x="6535639" y="3427133"/>
                <a:ext cx="175629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77">
                  <a:defRPr/>
                </a:pPr>
                <a:r>
                  <a:rPr lang="en-US" sz="1200" b="1" u="sng" kern="0" dirty="0">
                    <a:solidFill>
                      <a:prstClr val="black"/>
                    </a:solidFill>
                    <a:latin typeface="Arial"/>
                  </a:rPr>
                  <a:t>Next step</a:t>
                </a:r>
                <a:r>
                  <a:rPr lang="en-US" sz="1200" b="1" kern="0" dirty="0">
                    <a:solidFill>
                      <a:prstClr val="black"/>
                    </a:solidFill>
                    <a:latin typeface="Arial"/>
                  </a:rPr>
                  <a:t>: remote cooling loop at nominal conditions </a:t>
                </a:r>
              </a:p>
              <a:p>
                <a:pPr algn="ctr" defTabSz="914377">
                  <a:defRPr/>
                </a:pPr>
                <a:r>
                  <a:rPr lang="en-US" sz="1200" b="1" kern="0" dirty="0">
                    <a:solidFill>
                      <a:prstClr val="black"/>
                    </a:solidFill>
                    <a:latin typeface="Arial"/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200" b="1" i="1" ker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200" b="1" i="1" ker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</m:acc>
                    <m:r>
                      <a:rPr lang="en-US" sz="1200" b="1" i="1" kern="0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200" b="1" kern="0" dirty="0">
                    <a:solidFill>
                      <a:prstClr val="black"/>
                    </a:solidFill>
                    <a:latin typeface="Arial"/>
                  </a:rPr>
                  <a:t> 150 mg/s)</a:t>
                </a:r>
              </a:p>
            </p:txBody>
          </p:sp>
        </mc:Choice>
        <mc:Fallback xmlns="">
          <p:sp>
            <p:nvSpPr>
              <p:cNvPr id="492" name="TextBox 491">
                <a:extLst>
                  <a:ext uri="{FF2B5EF4-FFF2-40B4-BE49-F238E27FC236}">
                    <a16:creationId xmlns:a16="http://schemas.microsoft.com/office/drawing/2014/main" id="{3DBAF6F4-528D-44FF-843F-23FB337D05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5639" y="3427133"/>
                <a:ext cx="1756299" cy="830997"/>
              </a:xfrm>
              <a:prstGeom prst="rect">
                <a:avLst/>
              </a:prstGeom>
              <a:blipFill>
                <a:blip r:embed="rId11"/>
                <a:stretch>
                  <a:fillRect t="-730" b="-36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3" name="Straight Arrow Connector 492">
            <a:extLst>
              <a:ext uri="{FF2B5EF4-FFF2-40B4-BE49-F238E27FC236}">
                <a16:creationId xmlns:a16="http://schemas.microsoft.com/office/drawing/2014/main" id="{3157726D-992C-4025-A755-DD6FF9EB0759}"/>
              </a:ext>
            </a:extLst>
          </p:cNvPr>
          <p:cNvCxnSpPr>
            <a:cxnSpLocks/>
          </p:cNvCxnSpPr>
          <p:nvPr/>
        </p:nvCxnSpPr>
        <p:spPr>
          <a:xfrm>
            <a:off x="6715760" y="5459393"/>
            <a:ext cx="1622856" cy="0"/>
          </a:xfrm>
          <a:prstGeom prst="straightConnector1">
            <a:avLst/>
          </a:prstGeom>
          <a:ln w="38100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A7E3D83-96D3-4D06-845A-123E82E6000A}"/>
              </a:ext>
            </a:extLst>
          </p:cNvPr>
          <p:cNvCxnSpPr>
            <a:cxnSpLocks/>
          </p:cNvCxnSpPr>
          <p:nvPr/>
        </p:nvCxnSpPr>
        <p:spPr>
          <a:xfrm>
            <a:off x="6525935" y="890966"/>
            <a:ext cx="0" cy="504157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6" name="TextBox 495">
            <a:extLst>
              <a:ext uri="{FF2B5EF4-FFF2-40B4-BE49-F238E27FC236}">
                <a16:creationId xmlns:a16="http://schemas.microsoft.com/office/drawing/2014/main" id="{AD63783E-70CB-4B32-B838-FE2B79CB8C6C}"/>
              </a:ext>
            </a:extLst>
          </p:cNvPr>
          <p:cNvSpPr txBox="1"/>
          <p:nvPr/>
        </p:nvSpPr>
        <p:spPr>
          <a:xfrm>
            <a:off x="4560511" y="5353069"/>
            <a:ext cx="249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en-US" sz="1400" b="1" kern="0" dirty="0">
                <a:solidFill>
                  <a:srgbClr val="00B050"/>
                </a:solidFill>
                <a:latin typeface="Arial"/>
              </a:rPr>
              <a:t>Experimentally demonstrated</a:t>
            </a:r>
            <a:endParaRPr lang="en-GB" sz="1400" b="1" kern="0" dirty="0">
              <a:solidFill>
                <a:srgbClr val="00B050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7" name="TextBox 496">
                <a:extLst>
                  <a:ext uri="{FF2B5EF4-FFF2-40B4-BE49-F238E27FC236}">
                    <a16:creationId xmlns:a16="http://schemas.microsoft.com/office/drawing/2014/main" id="{B034E70F-8593-4005-A35B-9737D6273BD4}"/>
                  </a:ext>
                </a:extLst>
              </p:cNvPr>
              <p:cNvSpPr txBox="1"/>
              <p:nvPr/>
            </p:nvSpPr>
            <p:spPr>
              <a:xfrm>
                <a:off x="5500413" y="2189740"/>
                <a:ext cx="82721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77">
                  <a:defRPr/>
                </a:pPr>
                <a14:m>
                  <m:oMath xmlns:m="http://schemas.openxmlformats.org/officeDocument/2006/math">
                    <m:r>
                      <a:rPr lang="en-US" sz="1200" b="1" i="1" kern="0" dirty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GB" sz="1200" b="1" kern="0" dirty="0">
                    <a:solidFill>
                      <a:prstClr val="white"/>
                    </a:solidFill>
                    <a:latin typeface="Arial"/>
                  </a:rPr>
                  <a:t> 50 K</a:t>
                </a:r>
              </a:p>
            </p:txBody>
          </p:sp>
        </mc:Choice>
        <mc:Fallback xmlns="">
          <p:sp>
            <p:nvSpPr>
              <p:cNvPr id="497" name="TextBox 496">
                <a:extLst>
                  <a:ext uri="{FF2B5EF4-FFF2-40B4-BE49-F238E27FC236}">
                    <a16:creationId xmlns:a16="http://schemas.microsoft.com/office/drawing/2014/main" id="{B034E70F-8593-4005-A35B-9737D6273B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0413" y="2189740"/>
                <a:ext cx="827216" cy="276999"/>
              </a:xfrm>
              <a:prstGeom prst="rect">
                <a:avLst/>
              </a:prstGeom>
              <a:blipFill>
                <a:blip r:embed="rId12"/>
                <a:stretch>
                  <a:fillRect t="-2174"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8" name="TextBox 497">
                <a:extLst>
                  <a:ext uri="{FF2B5EF4-FFF2-40B4-BE49-F238E27FC236}">
                    <a16:creationId xmlns:a16="http://schemas.microsoft.com/office/drawing/2014/main" id="{3E571664-7AFE-4382-946D-D920725C8B26}"/>
                  </a:ext>
                </a:extLst>
              </p:cNvPr>
              <p:cNvSpPr txBox="1"/>
              <p:nvPr/>
            </p:nvSpPr>
            <p:spPr>
              <a:xfrm>
                <a:off x="969485" y="2811341"/>
                <a:ext cx="95292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77">
                  <a:defRPr/>
                </a:pPr>
                <a14:m>
                  <m:oMath xmlns:m="http://schemas.openxmlformats.org/officeDocument/2006/math">
                    <m:r>
                      <a:rPr lang="en-US" sz="1200" b="1" i="1" kern="0" dirty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GB" sz="1200" b="1" kern="0" dirty="0">
                    <a:solidFill>
                      <a:prstClr val="white"/>
                    </a:solidFill>
                    <a:latin typeface="Arial"/>
                  </a:rPr>
                  <a:t> 40 K</a:t>
                </a:r>
              </a:p>
            </p:txBody>
          </p:sp>
        </mc:Choice>
        <mc:Fallback xmlns="">
          <p:sp>
            <p:nvSpPr>
              <p:cNvPr id="498" name="TextBox 497">
                <a:extLst>
                  <a:ext uri="{FF2B5EF4-FFF2-40B4-BE49-F238E27FC236}">
                    <a16:creationId xmlns:a16="http://schemas.microsoft.com/office/drawing/2014/main" id="{3E571664-7AFE-4382-946D-D920725C8B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485" y="2811341"/>
                <a:ext cx="952929" cy="276999"/>
              </a:xfrm>
              <a:prstGeom prst="rect">
                <a:avLst/>
              </a:prstGeom>
              <a:blipFill>
                <a:blip r:embed="rId13"/>
                <a:stretch>
                  <a:fillRect t="-2174"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9" name="TextBox 498">
            <a:extLst>
              <a:ext uri="{FF2B5EF4-FFF2-40B4-BE49-F238E27FC236}">
                <a16:creationId xmlns:a16="http://schemas.microsoft.com/office/drawing/2014/main" id="{2F7FF39F-579D-4AC5-816B-D9D07E45BE1E}"/>
              </a:ext>
            </a:extLst>
          </p:cNvPr>
          <p:cNvSpPr txBox="1"/>
          <p:nvPr/>
        </p:nvSpPr>
        <p:spPr>
          <a:xfrm>
            <a:off x="906849" y="3920507"/>
            <a:ext cx="785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</a:rPr>
              <a:t>8.8 K</a:t>
            </a:r>
          </a:p>
        </p:txBody>
      </p:sp>
    </p:spTree>
    <p:extLst>
      <p:ext uri="{BB962C8B-B14F-4D97-AF65-F5344CB8AC3E}">
        <p14:creationId xmlns:p14="http://schemas.microsoft.com/office/powerpoint/2010/main" val="356015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72946743-7FEF-40AC-9FAF-F9585072A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5915" y="0"/>
            <a:ext cx="6626085" cy="587925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F69B4A1-6835-4DE1-A012-C454D27D1A0E}"/>
              </a:ext>
            </a:extLst>
          </p:cNvPr>
          <p:cNvSpPr txBox="1">
            <a:spLocks/>
          </p:cNvSpPr>
          <p:nvPr/>
        </p:nvSpPr>
        <p:spPr>
          <a:xfrm>
            <a:off x="528316" y="340145"/>
            <a:ext cx="11587853" cy="654916"/>
          </a:xfrm>
          <a:prstGeom prst="rect">
            <a:avLst/>
          </a:prstGeom>
        </p:spPr>
        <p:txBody>
          <a:bodyPr vert="horz" lIns="60960" rIns="6096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200" dirty="0">
                <a:solidFill>
                  <a:srgbClr val="002060"/>
                </a:solidFill>
              </a:rPr>
              <a:t>Applications: dry SRF cavity cooling</a:t>
            </a: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3FC4C8B1-7450-4FB6-9336-9400FA4D41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fld id="{3205E735-60C2-4623-96D8-2C578EB5E99D}" type="datetime1">
              <a:rPr lang="en-US" smtClean="0"/>
              <a:t>06-Jul-22</a:t>
            </a:fld>
            <a:endParaRPr lang="en-US" dirty="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635BC9E-7F01-43A9-AB91-C9BAF4EC87F2}"/>
              </a:ext>
            </a:extLst>
          </p:cNvPr>
          <p:cNvGrpSpPr/>
          <p:nvPr/>
        </p:nvGrpSpPr>
        <p:grpSpPr>
          <a:xfrm>
            <a:off x="4912376" y="1333258"/>
            <a:ext cx="4902185" cy="3604503"/>
            <a:chOff x="3684281" y="999943"/>
            <a:chExt cx="3676639" cy="2703377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22509C3-0662-4989-B939-903C4CFDAD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0" t="24426" r="17001" b="-1"/>
            <a:stretch/>
          </p:blipFill>
          <p:spPr>
            <a:xfrm rot="10641076">
              <a:off x="3684281" y="999943"/>
              <a:ext cx="2431311" cy="1293744"/>
            </a:xfrm>
            <a:prstGeom prst="rect">
              <a:avLst/>
            </a:prstGeom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6C40C2A-EDDC-4204-88CA-398FD6B0150F}"/>
                </a:ext>
              </a:extLst>
            </p:cNvPr>
            <p:cNvSpPr/>
            <p:nvPr/>
          </p:nvSpPr>
          <p:spPr>
            <a:xfrm>
              <a:off x="6248400" y="3064037"/>
              <a:ext cx="1112520" cy="639283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6A02D452-A9B2-4FED-9F06-605648AD4DE8}"/>
                </a:ext>
              </a:extLst>
            </p:cNvPr>
            <p:cNvCxnSpPr>
              <a:cxnSpLocks/>
            </p:cNvCxnSpPr>
            <p:nvPr/>
          </p:nvCxnSpPr>
          <p:spPr>
            <a:xfrm>
              <a:off x="5951220" y="2349175"/>
              <a:ext cx="853440" cy="637865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26EF4685-EBFC-455E-8FDA-3DD1062A208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35" b="8799"/>
          <a:stretch/>
        </p:blipFill>
        <p:spPr>
          <a:xfrm>
            <a:off x="564214" y="1572323"/>
            <a:ext cx="3435540" cy="2378152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A885F0E6-7B60-47AA-B1AA-A2447E497B6F}"/>
              </a:ext>
            </a:extLst>
          </p:cNvPr>
          <p:cNvGrpSpPr/>
          <p:nvPr/>
        </p:nvGrpSpPr>
        <p:grpSpPr>
          <a:xfrm>
            <a:off x="3762271" y="3696713"/>
            <a:ext cx="2041127" cy="2111394"/>
            <a:chOff x="2821703" y="2772534"/>
            <a:chExt cx="1530845" cy="158354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648C2FA-2D84-4FA6-97CF-314F7F69B1C9}"/>
                </a:ext>
              </a:extLst>
            </p:cNvPr>
            <p:cNvSpPr txBox="1"/>
            <p:nvPr/>
          </p:nvSpPr>
          <p:spPr>
            <a:xfrm>
              <a:off x="2821703" y="3178834"/>
              <a:ext cx="1530845" cy="1177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ts val="800"/>
                </a:spcBef>
              </a:pPr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</a:rPr>
                <a:t>Test setup to study dry colling (system performance, flow in the capillary)</a:t>
              </a:r>
            </a:p>
          </p:txBody>
        </p:sp>
        <p:sp>
          <p:nvSpPr>
            <p:cNvPr id="2" name="Arrow: Right 1">
              <a:extLst>
                <a:ext uri="{FF2B5EF4-FFF2-40B4-BE49-F238E27FC236}">
                  <a16:creationId xmlns:a16="http://schemas.microsoft.com/office/drawing/2014/main" id="{A7ED96A0-14F9-4908-BD49-23034B579DE4}"/>
                </a:ext>
              </a:extLst>
            </p:cNvPr>
            <p:cNvSpPr/>
            <p:nvPr/>
          </p:nvSpPr>
          <p:spPr>
            <a:xfrm>
              <a:off x="3220207" y="2772534"/>
              <a:ext cx="535403" cy="387492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2B44A0D1-E4AB-47D9-A001-6F62E28032E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020"/>
          <a:stretch/>
        </p:blipFill>
        <p:spPr>
          <a:xfrm>
            <a:off x="942155" y="4177852"/>
            <a:ext cx="2679656" cy="163881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1BD73EB-0E3B-451F-8140-395EE161B336}"/>
              </a:ext>
            </a:extLst>
          </p:cNvPr>
          <p:cNvSpPr txBox="1"/>
          <p:nvPr/>
        </p:nvSpPr>
        <p:spPr>
          <a:xfrm>
            <a:off x="1050076" y="1102260"/>
            <a:ext cx="2610747" cy="523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800"/>
              </a:spcBef>
            </a:pPr>
            <a:r>
              <a:rPr lang="en-US" sz="1867" b="1" dirty="0">
                <a:solidFill>
                  <a:schemeClr val="bg2">
                    <a:lumMod val="10000"/>
                  </a:schemeClr>
                </a:solidFill>
              </a:rPr>
              <a:t>Dry cooling principle</a:t>
            </a:r>
          </a:p>
        </p:txBody>
      </p:sp>
    </p:spTree>
    <p:extLst>
      <p:ext uri="{BB962C8B-B14F-4D97-AF65-F5344CB8AC3E}">
        <p14:creationId xmlns:p14="http://schemas.microsoft.com/office/powerpoint/2010/main" val="1796505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F69B4A1-6835-4DE1-A012-C454D27D1A0E}"/>
              </a:ext>
            </a:extLst>
          </p:cNvPr>
          <p:cNvSpPr txBox="1">
            <a:spLocks/>
          </p:cNvSpPr>
          <p:nvPr/>
        </p:nvSpPr>
        <p:spPr>
          <a:xfrm>
            <a:off x="528316" y="24550"/>
            <a:ext cx="11587853" cy="654916"/>
          </a:xfrm>
          <a:prstGeom prst="rect">
            <a:avLst/>
          </a:prstGeom>
        </p:spPr>
        <p:txBody>
          <a:bodyPr vert="horz" lIns="60960" rIns="6096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200" dirty="0" smtClean="0">
                <a:solidFill>
                  <a:srgbClr val="002060"/>
                </a:solidFill>
              </a:rPr>
              <a:t>Application to Sigrum</a:t>
            </a: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3FC4C8B1-7450-4FB6-9336-9400FA4D41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fld id="{4920393F-5A7F-4B6B-998A-1C535BC66A97}" type="datetime1">
              <a:rPr lang="en-US" smtClean="0"/>
              <a:t>06-Jul-22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424" y="1085078"/>
            <a:ext cx="3192475" cy="57729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6205" y="790832"/>
            <a:ext cx="303929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Subcooled 4 bar cooling loop </a:t>
            </a:r>
            <a:endParaRPr lang="en-GB" dirty="0" smtClean="0"/>
          </a:p>
        </p:txBody>
      </p:sp>
      <p:grpSp>
        <p:nvGrpSpPr>
          <p:cNvPr id="11" name="Group 10"/>
          <p:cNvGrpSpPr/>
          <p:nvPr/>
        </p:nvGrpSpPr>
        <p:grpSpPr>
          <a:xfrm>
            <a:off x="5964195" y="332230"/>
            <a:ext cx="6205188" cy="6525770"/>
            <a:chOff x="5964195" y="332230"/>
            <a:chExt cx="6205188" cy="6525770"/>
          </a:xfrm>
        </p:grpSpPr>
        <p:sp>
          <p:nvSpPr>
            <p:cNvPr id="19" name="TextBox 18"/>
            <p:cNvSpPr txBox="1"/>
            <p:nvPr/>
          </p:nvSpPr>
          <p:spPr>
            <a:xfrm>
              <a:off x="7352952" y="332230"/>
              <a:ext cx="397544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smtClean="0"/>
                <a:t>Subcooled 4 bar cooling loop – high Q </a:t>
              </a:r>
              <a:endParaRPr lang="en-GB" dirty="0" smtClean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64195" y="661335"/>
              <a:ext cx="6205188" cy="619666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0020300" y="4670854"/>
              <a:ext cx="51296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smtClean="0"/>
                <a:t>3-4 x</a:t>
              </a:r>
              <a:endParaRPr lang="en-GB" dirty="0" smtClean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380922" y="1157767"/>
            <a:ext cx="7287281" cy="83099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Pushing the limits is one of our current R&amp;D topics in the Cryolab</a:t>
            </a:r>
          </a:p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1322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0AE95C9-7CC2-4682-968A-8959F4600FA1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15546" y="1162336"/>
            <a:ext cx="8944756" cy="276998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Can we refine the heat loads?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Study of the thermal interface to the cold mass at T&lt; 4.7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</a:t>
            </a:r>
            <a:r>
              <a:rPr lang="en-US" dirty="0" smtClean="0"/>
              <a:t>hermal gradients along the cooling channel and perpendicular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Quadrupoles, heat load and more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Rotation angle of the gantry =&gt; feedthroughs, which are rotating, cold and leak-tight?</a:t>
            </a: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Options to cool the prototype, in LHe and then dry (incl. the cooling tube already)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Remote cooling R&amp;D will proceed in the Cryolab</a:t>
            </a:r>
          </a:p>
          <a:p>
            <a:pPr algn="l"/>
            <a:r>
              <a:rPr lang="en-US" dirty="0" smtClean="0"/>
              <a:t>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5126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35211" y="1459986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Heat load estimation, updated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Dry cooling scheme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R&amp;D options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Open points to address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2801-ECE3-4D57-92D7-5FE15B02E792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96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75209"/>
            <a:ext cx="11376025" cy="560058"/>
          </a:xfrm>
        </p:spPr>
        <p:txBody>
          <a:bodyPr/>
          <a:lstStyle/>
          <a:p>
            <a:pPr algn="ctr"/>
            <a:r>
              <a:rPr lang="pt-PT" dirty="0"/>
              <a:t>Heat loads at </a:t>
            </a:r>
            <a:r>
              <a:rPr lang="pt-PT" dirty="0" smtClean="0"/>
              <a:t>4.7 </a:t>
            </a:r>
            <a:r>
              <a:rPr lang="pt-PT" dirty="0"/>
              <a:t>K </a:t>
            </a:r>
            <a:r>
              <a:rPr lang="pt-PT" dirty="0" smtClean="0"/>
              <a:t>and 60 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0E03-7D60-4472-AE3D-1DCC7FD623BF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5600"/>
          <a:stretch/>
        </p:blipFill>
        <p:spPr>
          <a:xfrm>
            <a:off x="3874199" y="2858353"/>
            <a:ext cx="4586478" cy="303762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7988" y="1227085"/>
            <a:ext cx="5168081" cy="36933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 smtClean="0"/>
              <a:t>Parameters:</a:t>
            </a:r>
          </a:p>
          <a:p>
            <a:pPr algn="l"/>
            <a:endParaRPr lang="en-US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1 Dipole + 1 pair CL 2.5 kA (Dry + HTS)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2 Quadrupoles + 2 pairs CL 350 A (Dry + HTS)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Supports in G10, 30 cm, 15 cm heat intercept @ 60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60 K thermal shield and CL intercept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30 layer MLI @ 60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10 layer MLI at 4.7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5 W heat load on cold mass (Mikko)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5893"/>
          <a:stretch/>
        </p:blipFill>
        <p:spPr>
          <a:xfrm>
            <a:off x="7545372" y="578633"/>
            <a:ext cx="5893211" cy="391775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90119" y="5494638"/>
            <a:ext cx="1655805" cy="136336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eform 6"/>
          <p:cNvSpPr/>
          <p:nvPr/>
        </p:nvSpPr>
        <p:spPr>
          <a:xfrm>
            <a:off x="2751438" y="4736757"/>
            <a:ext cx="1136821" cy="741405"/>
          </a:xfrm>
          <a:custGeom>
            <a:avLst/>
            <a:gdLst>
              <a:gd name="connsiteX0" fmla="*/ 0 w 1136821"/>
              <a:gd name="connsiteY0" fmla="*/ 741405 h 741405"/>
              <a:gd name="connsiteX1" fmla="*/ 8238 w 1136821"/>
              <a:gd name="connsiteY1" fmla="*/ 700216 h 741405"/>
              <a:gd name="connsiteX2" fmla="*/ 24713 w 1136821"/>
              <a:gd name="connsiteY2" fmla="*/ 601362 h 741405"/>
              <a:gd name="connsiteX3" fmla="*/ 41189 w 1136821"/>
              <a:gd name="connsiteY3" fmla="*/ 576648 h 741405"/>
              <a:gd name="connsiteX4" fmla="*/ 57665 w 1136821"/>
              <a:gd name="connsiteY4" fmla="*/ 494270 h 741405"/>
              <a:gd name="connsiteX5" fmla="*/ 74140 w 1136821"/>
              <a:gd name="connsiteY5" fmla="*/ 296562 h 741405"/>
              <a:gd name="connsiteX6" fmla="*/ 140043 w 1136821"/>
              <a:gd name="connsiteY6" fmla="*/ 189470 h 741405"/>
              <a:gd name="connsiteX7" fmla="*/ 164757 w 1136821"/>
              <a:gd name="connsiteY7" fmla="*/ 131805 h 741405"/>
              <a:gd name="connsiteX8" fmla="*/ 197708 w 1136821"/>
              <a:gd name="connsiteY8" fmla="*/ 57665 h 741405"/>
              <a:gd name="connsiteX9" fmla="*/ 205946 w 1136821"/>
              <a:gd name="connsiteY9" fmla="*/ 32951 h 741405"/>
              <a:gd name="connsiteX10" fmla="*/ 230659 w 1136821"/>
              <a:gd name="connsiteY10" fmla="*/ 24713 h 741405"/>
              <a:gd name="connsiteX11" fmla="*/ 304800 w 1136821"/>
              <a:gd name="connsiteY11" fmla="*/ 0 h 741405"/>
              <a:gd name="connsiteX12" fmla="*/ 444843 w 1136821"/>
              <a:gd name="connsiteY12" fmla="*/ 24713 h 741405"/>
              <a:gd name="connsiteX13" fmla="*/ 436605 w 1136821"/>
              <a:gd name="connsiteY13" fmla="*/ 74140 h 741405"/>
              <a:gd name="connsiteX14" fmla="*/ 420130 w 1136821"/>
              <a:gd name="connsiteY14" fmla="*/ 98854 h 741405"/>
              <a:gd name="connsiteX15" fmla="*/ 411892 w 1136821"/>
              <a:gd name="connsiteY15" fmla="*/ 123567 h 741405"/>
              <a:gd name="connsiteX16" fmla="*/ 362465 w 1136821"/>
              <a:gd name="connsiteY16" fmla="*/ 172994 h 741405"/>
              <a:gd name="connsiteX17" fmla="*/ 337751 w 1136821"/>
              <a:gd name="connsiteY17" fmla="*/ 214184 h 741405"/>
              <a:gd name="connsiteX18" fmla="*/ 313038 w 1136821"/>
              <a:gd name="connsiteY18" fmla="*/ 222421 h 741405"/>
              <a:gd name="connsiteX19" fmla="*/ 296562 w 1136821"/>
              <a:gd name="connsiteY19" fmla="*/ 247135 h 741405"/>
              <a:gd name="connsiteX20" fmla="*/ 271848 w 1136821"/>
              <a:gd name="connsiteY20" fmla="*/ 313038 h 741405"/>
              <a:gd name="connsiteX21" fmla="*/ 247135 w 1136821"/>
              <a:gd name="connsiteY21" fmla="*/ 321275 h 741405"/>
              <a:gd name="connsiteX22" fmla="*/ 189470 w 1136821"/>
              <a:gd name="connsiteY22" fmla="*/ 304800 h 741405"/>
              <a:gd name="connsiteX23" fmla="*/ 181232 w 1136821"/>
              <a:gd name="connsiteY23" fmla="*/ 271848 h 741405"/>
              <a:gd name="connsiteX24" fmla="*/ 189470 w 1136821"/>
              <a:gd name="connsiteY24" fmla="*/ 230659 h 741405"/>
              <a:gd name="connsiteX25" fmla="*/ 238897 w 1136821"/>
              <a:gd name="connsiteY25" fmla="*/ 164757 h 741405"/>
              <a:gd name="connsiteX26" fmla="*/ 263611 w 1136821"/>
              <a:gd name="connsiteY26" fmla="*/ 156519 h 741405"/>
              <a:gd name="connsiteX27" fmla="*/ 329513 w 1136821"/>
              <a:gd name="connsiteY27" fmla="*/ 123567 h 741405"/>
              <a:gd name="connsiteX28" fmla="*/ 354227 w 1136821"/>
              <a:gd name="connsiteY28" fmla="*/ 107092 h 741405"/>
              <a:gd name="connsiteX29" fmla="*/ 403654 w 1136821"/>
              <a:gd name="connsiteY29" fmla="*/ 90616 h 741405"/>
              <a:gd name="connsiteX30" fmla="*/ 477794 w 1136821"/>
              <a:gd name="connsiteY30" fmla="*/ 74140 h 741405"/>
              <a:gd name="connsiteX31" fmla="*/ 543697 w 1136821"/>
              <a:gd name="connsiteY31" fmla="*/ 82378 h 741405"/>
              <a:gd name="connsiteX32" fmla="*/ 560173 w 1136821"/>
              <a:gd name="connsiteY32" fmla="*/ 131805 h 741405"/>
              <a:gd name="connsiteX33" fmla="*/ 551935 w 1136821"/>
              <a:gd name="connsiteY33" fmla="*/ 280086 h 741405"/>
              <a:gd name="connsiteX34" fmla="*/ 543697 w 1136821"/>
              <a:gd name="connsiteY34" fmla="*/ 321275 h 741405"/>
              <a:gd name="connsiteX35" fmla="*/ 494270 w 1136821"/>
              <a:gd name="connsiteY35" fmla="*/ 362465 h 741405"/>
              <a:gd name="connsiteX36" fmla="*/ 477794 w 1136821"/>
              <a:gd name="connsiteY36" fmla="*/ 387178 h 741405"/>
              <a:gd name="connsiteX37" fmla="*/ 469557 w 1136821"/>
              <a:gd name="connsiteY37" fmla="*/ 420129 h 741405"/>
              <a:gd name="connsiteX38" fmla="*/ 444843 w 1136821"/>
              <a:gd name="connsiteY38" fmla="*/ 444843 h 741405"/>
              <a:gd name="connsiteX39" fmla="*/ 403654 w 1136821"/>
              <a:gd name="connsiteY39" fmla="*/ 494270 h 741405"/>
              <a:gd name="connsiteX40" fmla="*/ 378940 w 1136821"/>
              <a:gd name="connsiteY40" fmla="*/ 502508 h 741405"/>
              <a:gd name="connsiteX41" fmla="*/ 378940 w 1136821"/>
              <a:gd name="connsiteY41" fmla="*/ 362465 h 741405"/>
              <a:gd name="connsiteX42" fmla="*/ 403654 w 1136821"/>
              <a:gd name="connsiteY42" fmla="*/ 345989 h 741405"/>
              <a:gd name="connsiteX43" fmla="*/ 453081 w 1136821"/>
              <a:gd name="connsiteY43" fmla="*/ 313038 h 741405"/>
              <a:gd name="connsiteX44" fmla="*/ 527221 w 1136821"/>
              <a:gd name="connsiteY44" fmla="*/ 263611 h 741405"/>
              <a:gd name="connsiteX45" fmla="*/ 584886 w 1136821"/>
              <a:gd name="connsiteY45" fmla="*/ 230659 h 741405"/>
              <a:gd name="connsiteX46" fmla="*/ 617838 w 1136821"/>
              <a:gd name="connsiteY46" fmla="*/ 214184 h 741405"/>
              <a:gd name="connsiteX47" fmla="*/ 642551 w 1136821"/>
              <a:gd name="connsiteY47" fmla="*/ 197708 h 741405"/>
              <a:gd name="connsiteX48" fmla="*/ 716692 w 1136821"/>
              <a:gd name="connsiteY48" fmla="*/ 205946 h 741405"/>
              <a:gd name="connsiteX49" fmla="*/ 741405 w 1136821"/>
              <a:gd name="connsiteY49" fmla="*/ 214184 h 741405"/>
              <a:gd name="connsiteX50" fmla="*/ 774357 w 1136821"/>
              <a:gd name="connsiteY50" fmla="*/ 222421 h 741405"/>
              <a:gd name="connsiteX51" fmla="*/ 782594 w 1136821"/>
              <a:gd name="connsiteY51" fmla="*/ 247135 h 741405"/>
              <a:gd name="connsiteX52" fmla="*/ 757881 w 1136821"/>
              <a:gd name="connsiteY52" fmla="*/ 329513 h 741405"/>
              <a:gd name="connsiteX53" fmla="*/ 741405 w 1136821"/>
              <a:gd name="connsiteY53" fmla="*/ 354227 h 741405"/>
              <a:gd name="connsiteX54" fmla="*/ 733167 w 1136821"/>
              <a:gd name="connsiteY54" fmla="*/ 378940 h 741405"/>
              <a:gd name="connsiteX55" fmla="*/ 675503 w 1136821"/>
              <a:gd name="connsiteY55" fmla="*/ 420129 h 741405"/>
              <a:gd name="connsiteX56" fmla="*/ 650789 w 1136821"/>
              <a:gd name="connsiteY56" fmla="*/ 444843 h 741405"/>
              <a:gd name="connsiteX57" fmla="*/ 749643 w 1136821"/>
              <a:gd name="connsiteY57" fmla="*/ 469557 h 741405"/>
              <a:gd name="connsiteX58" fmla="*/ 1021492 w 1136821"/>
              <a:gd name="connsiteY58" fmla="*/ 494270 h 741405"/>
              <a:gd name="connsiteX59" fmla="*/ 1136821 w 1136821"/>
              <a:gd name="connsiteY59" fmla="*/ 494270 h 741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136821" h="741405">
                <a:moveTo>
                  <a:pt x="0" y="741405"/>
                </a:moveTo>
                <a:cubicBezTo>
                  <a:pt x="2746" y="727675"/>
                  <a:pt x="6258" y="714077"/>
                  <a:pt x="8238" y="700216"/>
                </a:cubicBezTo>
                <a:cubicBezTo>
                  <a:pt x="11891" y="674647"/>
                  <a:pt x="10549" y="629690"/>
                  <a:pt x="24713" y="601362"/>
                </a:cubicBezTo>
                <a:cubicBezTo>
                  <a:pt x="29141" y="592506"/>
                  <a:pt x="35697" y="584886"/>
                  <a:pt x="41189" y="576648"/>
                </a:cubicBezTo>
                <a:cubicBezTo>
                  <a:pt x="48914" y="545747"/>
                  <a:pt x="54299" y="527934"/>
                  <a:pt x="57665" y="494270"/>
                </a:cubicBezTo>
                <a:cubicBezTo>
                  <a:pt x="59170" y="479225"/>
                  <a:pt x="68297" y="325775"/>
                  <a:pt x="74140" y="296562"/>
                </a:cubicBezTo>
                <a:cubicBezTo>
                  <a:pt x="82396" y="255281"/>
                  <a:pt x="114984" y="220794"/>
                  <a:pt x="140043" y="189470"/>
                </a:cubicBezTo>
                <a:cubicBezTo>
                  <a:pt x="155044" y="144468"/>
                  <a:pt x="140325" y="184741"/>
                  <a:pt x="164757" y="131805"/>
                </a:cubicBezTo>
                <a:cubicBezTo>
                  <a:pt x="176090" y="107250"/>
                  <a:pt x="187306" y="82629"/>
                  <a:pt x="197708" y="57665"/>
                </a:cubicBezTo>
                <a:cubicBezTo>
                  <a:pt x="201048" y="49649"/>
                  <a:pt x="199806" y="39091"/>
                  <a:pt x="205946" y="32951"/>
                </a:cubicBezTo>
                <a:cubicBezTo>
                  <a:pt x="212086" y="26811"/>
                  <a:pt x="222678" y="28133"/>
                  <a:pt x="230659" y="24713"/>
                </a:cubicBezTo>
                <a:cubicBezTo>
                  <a:pt x="290343" y="-865"/>
                  <a:pt x="235370" y="13886"/>
                  <a:pt x="304800" y="0"/>
                </a:cubicBezTo>
                <a:cubicBezTo>
                  <a:pt x="351481" y="8238"/>
                  <a:pt x="403528" y="1474"/>
                  <a:pt x="444843" y="24713"/>
                </a:cubicBezTo>
                <a:cubicBezTo>
                  <a:pt x="459401" y="32902"/>
                  <a:pt x="441887" y="58294"/>
                  <a:pt x="436605" y="74140"/>
                </a:cubicBezTo>
                <a:cubicBezTo>
                  <a:pt x="433474" y="83533"/>
                  <a:pt x="424558" y="89999"/>
                  <a:pt x="420130" y="98854"/>
                </a:cubicBezTo>
                <a:cubicBezTo>
                  <a:pt x="416247" y="106621"/>
                  <a:pt x="416200" y="116028"/>
                  <a:pt x="411892" y="123567"/>
                </a:cubicBezTo>
                <a:cubicBezTo>
                  <a:pt x="393027" y="156580"/>
                  <a:pt x="390101" y="154570"/>
                  <a:pt x="362465" y="172994"/>
                </a:cubicBezTo>
                <a:cubicBezTo>
                  <a:pt x="354227" y="186724"/>
                  <a:pt x="349073" y="202862"/>
                  <a:pt x="337751" y="214184"/>
                </a:cubicBezTo>
                <a:cubicBezTo>
                  <a:pt x="331611" y="220324"/>
                  <a:pt x="319818" y="216997"/>
                  <a:pt x="313038" y="222421"/>
                </a:cubicBezTo>
                <a:cubicBezTo>
                  <a:pt x="305307" y="228606"/>
                  <a:pt x="302054" y="238897"/>
                  <a:pt x="296562" y="247135"/>
                </a:cubicBezTo>
                <a:cubicBezTo>
                  <a:pt x="292096" y="269463"/>
                  <a:pt x="292050" y="296876"/>
                  <a:pt x="271848" y="313038"/>
                </a:cubicBezTo>
                <a:cubicBezTo>
                  <a:pt x="265068" y="318462"/>
                  <a:pt x="255373" y="318529"/>
                  <a:pt x="247135" y="321275"/>
                </a:cubicBezTo>
                <a:cubicBezTo>
                  <a:pt x="227913" y="315783"/>
                  <a:pt x="205463" y="316794"/>
                  <a:pt x="189470" y="304800"/>
                </a:cubicBezTo>
                <a:cubicBezTo>
                  <a:pt x="180412" y="298007"/>
                  <a:pt x="181232" y="283170"/>
                  <a:pt x="181232" y="271848"/>
                </a:cubicBezTo>
                <a:cubicBezTo>
                  <a:pt x="181232" y="257846"/>
                  <a:pt x="185042" y="243942"/>
                  <a:pt x="189470" y="230659"/>
                </a:cubicBezTo>
                <a:cubicBezTo>
                  <a:pt x="198531" y="203478"/>
                  <a:pt x="215429" y="181519"/>
                  <a:pt x="238897" y="164757"/>
                </a:cubicBezTo>
                <a:cubicBezTo>
                  <a:pt x="245963" y="159710"/>
                  <a:pt x="255373" y="159265"/>
                  <a:pt x="263611" y="156519"/>
                </a:cubicBezTo>
                <a:cubicBezTo>
                  <a:pt x="336786" y="101636"/>
                  <a:pt x="257541" y="154411"/>
                  <a:pt x="329513" y="123567"/>
                </a:cubicBezTo>
                <a:cubicBezTo>
                  <a:pt x="338613" y="119667"/>
                  <a:pt x="345180" y="111113"/>
                  <a:pt x="354227" y="107092"/>
                </a:cubicBezTo>
                <a:cubicBezTo>
                  <a:pt x="370097" y="100039"/>
                  <a:pt x="387020" y="95606"/>
                  <a:pt x="403654" y="90616"/>
                </a:cubicBezTo>
                <a:cubicBezTo>
                  <a:pt x="426922" y="83635"/>
                  <a:pt x="454277" y="78844"/>
                  <a:pt x="477794" y="74140"/>
                </a:cubicBezTo>
                <a:cubicBezTo>
                  <a:pt x="499762" y="76886"/>
                  <a:pt x="525560" y="69682"/>
                  <a:pt x="543697" y="82378"/>
                </a:cubicBezTo>
                <a:cubicBezTo>
                  <a:pt x="557925" y="92337"/>
                  <a:pt x="560173" y="131805"/>
                  <a:pt x="560173" y="131805"/>
                </a:cubicBezTo>
                <a:cubicBezTo>
                  <a:pt x="557427" y="181232"/>
                  <a:pt x="556224" y="230769"/>
                  <a:pt x="551935" y="280086"/>
                </a:cubicBezTo>
                <a:cubicBezTo>
                  <a:pt x="550722" y="294035"/>
                  <a:pt x="549959" y="308752"/>
                  <a:pt x="543697" y="321275"/>
                </a:cubicBezTo>
                <a:cubicBezTo>
                  <a:pt x="535768" y="337134"/>
                  <a:pt x="508464" y="353002"/>
                  <a:pt x="494270" y="362465"/>
                </a:cubicBezTo>
                <a:cubicBezTo>
                  <a:pt x="488778" y="370703"/>
                  <a:pt x="481694" y="378078"/>
                  <a:pt x="477794" y="387178"/>
                </a:cubicBezTo>
                <a:cubicBezTo>
                  <a:pt x="473334" y="397584"/>
                  <a:pt x="475174" y="410299"/>
                  <a:pt x="469557" y="420129"/>
                </a:cubicBezTo>
                <a:cubicBezTo>
                  <a:pt x="463777" y="430244"/>
                  <a:pt x="452301" y="435893"/>
                  <a:pt x="444843" y="444843"/>
                </a:cubicBezTo>
                <a:cubicBezTo>
                  <a:pt x="425848" y="467637"/>
                  <a:pt x="430728" y="476221"/>
                  <a:pt x="403654" y="494270"/>
                </a:cubicBezTo>
                <a:cubicBezTo>
                  <a:pt x="396429" y="499087"/>
                  <a:pt x="387178" y="499762"/>
                  <a:pt x="378940" y="502508"/>
                </a:cubicBezTo>
                <a:cubicBezTo>
                  <a:pt x="365457" y="448572"/>
                  <a:pt x="358966" y="437367"/>
                  <a:pt x="378940" y="362465"/>
                </a:cubicBezTo>
                <a:cubicBezTo>
                  <a:pt x="381491" y="352898"/>
                  <a:pt x="396048" y="352327"/>
                  <a:pt x="403654" y="345989"/>
                </a:cubicBezTo>
                <a:cubicBezTo>
                  <a:pt x="444792" y="311707"/>
                  <a:pt x="409649" y="327514"/>
                  <a:pt x="453081" y="313038"/>
                </a:cubicBezTo>
                <a:cubicBezTo>
                  <a:pt x="528664" y="237452"/>
                  <a:pt x="407536" y="353374"/>
                  <a:pt x="527221" y="263611"/>
                </a:cubicBezTo>
                <a:cubicBezTo>
                  <a:pt x="584523" y="220635"/>
                  <a:pt x="487237" y="250189"/>
                  <a:pt x="584886" y="230659"/>
                </a:cubicBezTo>
                <a:cubicBezTo>
                  <a:pt x="595870" y="225167"/>
                  <a:pt x="607176" y="220277"/>
                  <a:pt x="617838" y="214184"/>
                </a:cubicBezTo>
                <a:cubicBezTo>
                  <a:pt x="626434" y="209272"/>
                  <a:pt x="632685" y="198530"/>
                  <a:pt x="642551" y="197708"/>
                </a:cubicBezTo>
                <a:cubicBezTo>
                  <a:pt x="667331" y="195643"/>
                  <a:pt x="691978" y="203200"/>
                  <a:pt x="716692" y="205946"/>
                </a:cubicBezTo>
                <a:cubicBezTo>
                  <a:pt x="724930" y="208692"/>
                  <a:pt x="733056" y="211799"/>
                  <a:pt x="741405" y="214184"/>
                </a:cubicBezTo>
                <a:cubicBezTo>
                  <a:pt x="752291" y="217294"/>
                  <a:pt x="765516" y="215348"/>
                  <a:pt x="774357" y="222421"/>
                </a:cubicBezTo>
                <a:cubicBezTo>
                  <a:pt x="781138" y="227846"/>
                  <a:pt x="779848" y="238897"/>
                  <a:pt x="782594" y="247135"/>
                </a:cubicBezTo>
                <a:cubicBezTo>
                  <a:pt x="775747" y="274524"/>
                  <a:pt x="769344" y="303722"/>
                  <a:pt x="757881" y="329513"/>
                </a:cubicBezTo>
                <a:cubicBezTo>
                  <a:pt x="753860" y="338560"/>
                  <a:pt x="745833" y="345371"/>
                  <a:pt x="741405" y="354227"/>
                </a:cubicBezTo>
                <a:cubicBezTo>
                  <a:pt x="737522" y="361994"/>
                  <a:pt x="738214" y="371874"/>
                  <a:pt x="733167" y="378940"/>
                </a:cubicBezTo>
                <a:cubicBezTo>
                  <a:pt x="708734" y="413146"/>
                  <a:pt x="706759" y="409711"/>
                  <a:pt x="675503" y="420129"/>
                </a:cubicBezTo>
                <a:cubicBezTo>
                  <a:pt x="667265" y="428367"/>
                  <a:pt x="646462" y="434026"/>
                  <a:pt x="650789" y="444843"/>
                </a:cubicBezTo>
                <a:cubicBezTo>
                  <a:pt x="657249" y="460994"/>
                  <a:pt x="746613" y="469124"/>
                  <a:pt x="749643" y="469557"/>
                </a:cubicBezTo>
                <a:cubicBezTo>
                  <a:pt x="852951" y="521209"/>
                  <a:pt x="776236" y="488566"/>
                  <a:pt x="1021492" y="494270"/>
                </a:cubicBezTo>
                <a:cubicBezTo>
                  <a:pt x="1059925" y="495164"/>
                  <a:pt x="1098378" y="494270"/>
                  <a:pt x="1136821" y="49427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73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75209"/>
            <a:ext cx="11376025" cy="560058"/>
          </a:xfrm>
        </p:spPr>
        <p:txBody>
          <a:bodyPr/>
          <a:lstStyle/>
          <a:p>
            <a:pPr algn="ctr"/>
            <a:r>
              <a:rPr lang="pt-PT" dirty="0"/>
              <a:t>Heat loads at </a:t>
            </a:r>
            <a:r>
              <a:rPr lang="pt-PT" dirty="0" smtClean="0"/>
              <a:t>4.7 </a:t>
            </a:r>
            <a:r>
              <a:rPr lang="pt-PT" dirty="0"/>
              <a:t>K </a:t>
            </a:r>
            <a:r>
              <a:rPr lang="pt-PT" dirty="0" smtClean="0"/>
              <a:t>and 60 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D8B44-8058-4A15-A33D-311A7BFC86A0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7988" y="1227085"/>
            <a:ext cx="5168081" cy="36933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 smtClean="0"/>
              <a:t>Parameters:</a:t>
            </a:r>
          </a:p>
          <a:p>
            <a:pPr algn="l"/>
            <a:endParaRPr lang="en-US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1 Dipole + 1 pair CL 2.5 kA (Dry + HTS)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2 Quadrupoles + 2 pairs CL 350 A (Dry + HTS)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Supports in G10, 30 cm, 15 cm heat intercept @ 60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60 K thermal shield and CL intercept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30 layer MLI @ 60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10 layer MLI at 4.7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5 W heat load on cold mass (Mikko)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1529405"/>
            <a:ext cx="5907325" cy="317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09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75209"/>
            <a:ext cx="11376025" cy="560058"/>
          </a:xfrm>
        </p:spPr>
        <p:txBody>
          <a:bodyPr/>
          <a:lstStyle/>
          <a:p>
            <a:pPr algn="ctr"/>
            <a:r>
              <a:rPr lang="pt-PT" dirty="0"/>
              <a:t>Heat loads at </a:t>
            </a:r>
            <a:r>
              <a:rPr lang="pt-PT" dirty="0" smtClean="0"/>
              <a:t>4.7 </a:t>
            </a:r>
            <a:r>
              <a:rPr lang="pt-PT" dirty="0"/>
              <a:t>K </a:t>
            </a:r>
            <a:r>
              <a:rPr lang="pt-PT" dirty="0" smtClean="0"/>
              <a:t>and 60 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2F9B8-5F07-4B09-8040-276ED3A3D562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893"/>
          <a:stretch/>
        </p:blipFill>
        <p:spPr>
          <a:xfrm>
            <a:off x="6167437" y="1023647"/>
            <a:ext cx="5893211" cy="391775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7988" y="1249627"/>
            <a:ext cx="5168081" cy="39395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 smtClean="0"/>
              <a:t>Parameters:</a:t>
            </a:r>
          </a:p>
          <a:p>
            <a:pPr algn="l"/>
            <a:endParaRPr lang="en-US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One common cryostat</a:t>
            </a:r>
          </a:p>
          <a:p>
            <a:pPr algn="l"/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dirty="0" smtClean="0"/>
              <a:t> Dipoles + 1 pair CL </a:t>
            </a:r>
            <a:r>
              <a:rPr lang="en-US" sz="1600" dirty="0"/>
              <a:t>2.5 kA (Dry + HTS</a:t>
            </a:r>
            <a:r>
              <a:rPr lang="en-US" sz="1600" dirty="0" smtClean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dirty="0" smtClean="0"/>
              <a:t> Quadrupoles + 3 pairs CL </a:t>
            </a:r>
            <a:r>
              <a:rPr lang="en-US" sz="1600" dirty="0"/>
              <a:t>350 A (Dry + HTS</a:t>
            </a:r>
            <a:r>
              <a:rPr lang="en-US" sz="1600" dirty="0" smtClean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Supports in G10, 30 cm, 15 cm heat intercept @ 60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60 K thermal shield and CL intercept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30 layer MLI @ 60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10 layer MLI at 4.7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5 W heat load on cold mass </a:t>
            </a:r>
            <a:r>
              <a:rPr lang="en-US" sz="1600" u="sng" dirty="0" smtClean="0"/>
              <a:t>per dipole</a:t>
            </a:r>
            <a:r>
              <a:rPr lang="en-US" sz="1600" dirty="0" smtClean="0"/>
              <a:t> (Mikko)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57962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75209"/>
            <a:ext cx="11376025" cy="560058"/>
          </a:xfrm>
        </p:spPr>
        <p:txBody>
          <a:bodyPr/>
          <a:lstStyle/>
          <a:p>
            <a:pPr algn="ctr"/>
            <a:r>
              <a:rPr lang="pt-PT" dirty="0"/>
              <a:t>Heat loads at </a:t>
            </a:r>
            <a:r>
              <a:rPr lang="pt-PT" dirty="0" smtClean="0"/>
              <a:t>4.7 </a:t>
            </a:r>
            <a:r>
              <a:rPr lang="pt-PT" dirty="0"/>
              <a:t>K </a:t>
            </a:r>
            <a:r>
              <a:rPr lang="pt-PT" dirty="0" smtClean="0"/>
              <a:t>and 60 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CDC1E-382B-407F-9B81-6F6C51ADEB22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7988" y="1249627"/>
            <a:ext cx="5168081" cy="39395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 smtClean="0"/>
              <a:t>Parameters:</a:t>
            </a:r>
          </a:p>
          <a:p>
            <a:pPr algn="l"/>
            <a:endParaRPr lang="en-US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One common cryostat</a:t>
            </a:r>
          </a:p>
          <a:p>
            <a:pPr algn="l"/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dirty="0" smtClean="0"/>
              <a:t> Dipoles + 1 pair CL </a:t>
            </a:r>
            <a:r>
              <a:rPr lang="en-US" sz="1600" dirty="0"/>
              <a:t>2.5 kA (Dry + HTS</a:t>
            </a:r>
            <a:r>
              <a:rPr lang="en-US" sz="1600" dirty="0" smtClean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dirty="0" smtClean="0"/>
              <a:t> Quadrupoles + 3 pairs CL </a:t>
            </a:r>
            <a:r>
              <a:rPr lang="en-US" sz="1600" dirty="0"/>
              <a:t>350 A (Dry + HTS</a:t>
            </a:r>
            <a:r>
              <a:rPr lang="en-US" sz="1600" dirty="0" smtClean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Supports in G10, 30 cm, 15 cm heat intercept @ 60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60 K thermal shield and CL intercept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30 layer MLI @ 60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10 layer MLI at 4.7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5 W heat load on cold mass </a:t>
            </a:r>
            <a:r>
              <a:rPr lang="en-US" sz="1600" u="sng" dirty="0" smtClean="0"/>
              <a:t>per dipole </a:t>
            </a:r>
            <a:r>
              <a:rPr lang="en-US" sz="1600" dirty="0" smtClean="0"/>
              <a:t>(Mikko)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6818" y="1592263"/>
            <a:ext cx="5799676" cy="3045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60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75209"/>
            <a:ext cx="11376025" cy="560058"/>
          </a:xfrm>
        </p:spPr>
        <p:txBody>
          <a:bodyPr/>
          <a:lstStyle/>
          <a:p>
            <a:pPr algn="ctr"/>
            <a:r>
              <a:rPr lang="pt-PT" dirty="0" smtClean="0"/>
              <a:t>Cooling comparison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7A0-CFF0-45ED-8F35-EDBA8D26B3E9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649760"/>
              </p:ext>
            </p:extLst>
          </p:nvPr>
        </p:nvGraphicFramePr>
        <p:xfrm>
          <a:off x="718944" y="1383234"/>
          <a:ext cx="10388602" cy="1333500"/>
        </p:xfrm>
        <a:graphic>
          <a:graphicData uri="http://schemas.openxmlformats.org/drawingml/2006/table">
            <a:tbl>
              <a:tblPr/>
              <a:tblGrid>
                <a:gridCol w="749071">
                  <a:extLst>
                    <a:ext uri="{9D8B030D-6E8A-4147-A177-3AD203B41FA5}">
                      <a16:colId xmlns:a16="http://schemas.microsoft.com/office/drawing/2014/main" val="2665301697"/>
                    </a:ext>
                  </a:extLst>
                </a:gridCol>
                <a:gridCol w="609414">
                  <a:extLst>
                    <a:ext uri="{9D8B030D-6E8A-4147-A177-3AD203B41FA5}">
                      <a16:colId xmlns:a16="http://schemas.microsoft.com/office/drawing/2014/main" val="3405308087"/>
                    </a:ext>
                  </a:extLst>
                </a:gridCol>
                <a:gridCol w="609414">
                  <a:extLst>
                    <a:ext uri="{9D8B030D-6E8A-4147-A177-3AD203B41FA5}">
                      <a16:colId xmlns:a16="http://schemas.microsoft.com/office/drawing/2014/main" val="651614780"/>
                    </a:ext>
                  </a:extLst>
                </a:gridCol>
                <a:gridCol w="609414">
                  <a:extLst>
                    <a:ext uri="{9D8B030D-6E8A-4147-A177-3AD203B41FA5}">
                      <a16:colId xmlns:a16="http://schemas.microsoft.com/office/drawing/2014/main" val="3027194422"/>
                    </a:ext>
                  </a:extLst>
                </a:gridCol>
                <a:gridCol w="609414">
                  <a:extLst>
                    <a:ext uri="{9D8B030D-6E8A-4147-A177-3AD203B41FA5}">
                      <a16:colId xmlns:a16="http://schemas.microsoft.com/office/drawing/2014/main" val="860763420"/>
                    </a:ext>
                  </a:extLst>
                </a:gridCol>
                <a:gridCol w="342795">
                  <a:extLst>
                    <a:ext uri="{9D8B030D-6E8A-4147-A177-3AD203B41FA5}">
                      <a16:colId xmlns:a16="http://schemas.microsoft.com/office/drawing/2014/main" val="3036477320"/>
                    </a:ext>
                  </a:extLst>
                </a:gridCol>
                <a:gridCol w="571325">
                  <a:extLst>
                    <a:ext uri="{9D8B030D-6E8A-4147-A177-3AD203B41FA5}">
                      <a16:colId xmlns:a16="http://schemas.microsoft.com/office/drawing/2014/main" val="1636452344"/>
                    </a:ext>
                  </a:extLst>
                </a:gridCol>
                <a:gridCol w="685590">
                  <a:extLst>
                    <a:ext uri="{9D8B030D-6E8A-4147-A177-3AD203B41FA5}">
                      <a16:colId xmlns:a16="http://schemas.microsoft.com/office/drawing/2014/main" val="1007604757"/>
                    </a:ext>
                  </a:extLst>
                </a:gridCol>
                <a:gridCol w="710983">
                  <a:extLst>
                    <a:ext uri="{9D8B030D-6E8A-4147-A177-3AD203B41FA5}">
                      <a16:colId xmlns:a16="http://schemas.microsoft.com/office/drawing/2014/main" val="1497842852"/>
                    </a:ext>
                  </a:extLst>
                </a:gridCol>
                <a:gridCol w="710983">
                  <a:extLst>
                    <a:ext uri="{9D8B030D-6E8A-4147-A177-3AD203B41FA5}">
                      <a16:colId xmlns:a16="http://schemas.microsoft.com/office/drawing/2014/main" val="1912474890"/>
                    </a:ext>
                  </a:extLst>
                </a:gridCol>
                <a:gridCol w="698287">
                  <a:extLst>
                    <a:ext uri="{9D8B030D-6E8A-4147-A177-3AD203B41FA5}">
                      <a16:colId xmlns:a16="http://schemas.microsoft.com/office/drawing/2014/main" val="834501260"/>
                    </a:ext>
                  </a:extLst>
                </a:gridCol>
                <a:gridCol w="723679">
                  <a:extLst>
                    <a:ext uri="{9D8B030D-6E8A-4147-A177-3AD203B41FA5}">
                      <a16:colId xmlns:a16="http://schemas.microsoft.com/office/drawing/2014/main" val="3867606140"/>
                    </a:ext>
                  </a:extLst>
                </a:gridCol>
                <a:gridCol w="723679">
                  <a:extLst>
                    <a:ext uri="{9D8B030D-6E8A-4147-A177-3AD203B41FA5}">
                      <a16:colId xmlns:a16="http://schemas.microsoft.com/office/drawing/2014/main" val="3500456857"/>
                    </a:ext>
                  </a:extLst>
                </a:gridCol>
                <a:gridCol w="714157">
                  <a:extLst>
                    <a:ext uri="{9D8B030D-6E8A-4147-A177-3AD203B41FA5}">
                      <a16:colId xmlns:a16="http://schemas.microsoft.com/office/drawing/2014/main" val="3324867522"/>
                    </a:ext>
                  </a:extLst>
                </a:gridCol>
                <a:gridCol w="710983">
                  <a:extLst>
                    <a:ext uri="{9D8B030D-6E8A-4147-A177-3AD203B41FA5}">
                      <a16:colId xmlns:a16="http://schemas.microsoft.com/office/drawing/2014/main" val="4181598269"/>
                    </a:ext>
                  </a:extLst>
                </a:gridCol>
                <a:gridCol w="609414">
                  <a:extLst>
                    <a:ext uri="{9D8B030D-6E8A-4147-A177-3AD203B41FA5}">
                      <a16:colId xmlns:a16="http://schemas.microsoft.com/office/drawing/2014/main" val="205596825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Summary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stage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 refrigerator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66286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 425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92384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Cryostats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 to  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Q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Q_el in kW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kCHF/a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Q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Green 2008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Q_el in kW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kCHF/a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04637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 in W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 in W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624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T= 4.7 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9.008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33.2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33.188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304.2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337122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T= 60 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322.78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439.52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762.3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393.8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984.6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58767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609.5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1523.7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9557683"/>
                  </a:ext>
                </a:extLst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4834922" y="2873552"/>
            <a:ext cx="5146377" cy="3353572"/>
            <a:chOff x="0" y="0"/>
            <a:chExt cx="6676430" cy="424815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47625"/>
              <a:ext cx="4175699" cy="4200525"/>
            </a:xfrm>
            <a:prstGeom prst="rect">
              <a:avLst/>
            </a:prstGeom>
          </p:spPr>
        </p:pic>
        <p:sp>
          <p:nvSpPr>
            <p:cNvPr id="14" name="Oval 13"/>
            <p:cNvSpPr/>
            <p:nvPr/>
          </p:nvSpPr>
          <p:spPr>
            <a:xfrm>
              <a:off x="2714625" y="2466975"/>
              <a:ext cx="180000" cy="18097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GB" sz="1100"/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70375" y="0"/>
              <a:ext cx="2406055" cy="3609082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1452115" y="782491"/>
            <a:ext cx="873316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</a:t>
            </a:r>
            <a:r>
              <a:rPr lang="en-US" dirty="0" smtClean="0"/>
              <a:t>wo-stage Pulse Tube Refrigerators		vs. 			He </a:t>
            </a:r>
            <a:r>
              <a:rPr lang="en-US" dirty="0" err="1"/>
              <a:t>c</a:t>
            </a:r>
            <a:r>
              <a:rPr lang="en-US" dirty="0" err="1" smtClean="0"/>
              <a:t>ryoplant</a:t>
            </a:r>
            <a:r>
              <a:rPr lang="en-US" dirty="0" smtClean="0"/>
              <a:t> </a:t>
            </a:r>
            <a:endParaRPr lang="en-GB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418481" y="3464701"/>
            <a:ext cx="3988762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FF0000"/>
                </a:solidFill>
              </a:rPr>
              <a:t>It needs: </a:t>
            </a:r>
          </a:p>
          <a:p>
            <a:pPr algn="l"/>
            <a:endParaRPr lang="en-US" sz="1600" dirty="0" smtClean="0">
              <a:solidFill>
                <a:srgbClr val="FF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a dedicated cryocooler- satellite box (incl.  2 add. PTR) + distribution system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FF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electrical insulators for the CL!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158681" y="1268985"/>
            <a:ext cx="4374292" cy="154011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102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75209"/>
            <a:ext cx="11376025" cy="560058"/>
          </a:xfrm>
        </p:spPr>
        <p:txBody>
          <a:bodyPr/>
          <a:lstStyle/>
          <a:p>
            <a:pPr algn="ctr"/>
            <a:r>
              <a:rPr lang="pt-PT" dirty="0" smtClean="0"/>
              <a:t>Cooling comparison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D4246-0D70-40CF-8112-AF884198E315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452115" y="782491"/>
            <a:ext cx="87459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</a:t>
            </a:r>
            <a:r>
              <a:rPr lang="en-US" dirty="0" smtClean="0"/>
              <a:t>wo-stage GM Cryocooler 			vs. 			He </a:t>
            </a:r>
            <a:r>
              <a:rPr lang="en-US" dirty="0" err="1"/>
              <a:t>c</a:t>
            </a:r>
            <a:r>
              <a:rPr lang="en-US" dirty="0" err="1" smtClean="0"/>
              <a:t>ryoplant</a:t>
            </a:r>
            <a:r>
              <a:rPr lang="en-US" dirty="0" smtClean="0"/>
              <a:t> </a:t>
            </a:r>
            <a:endParaRPr lang="en-GB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958" y="3040478"/>
            <a:ext cx="2452237" cy="29757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3209" y="2921910"/>
            <a:ext cx="7516574" cy="33859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42124" y="2949793"/>
            <a:ext cx="457817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="1" dirty="0" smtClean="0"/>
              <a:t>Sumitomo GM </a:t>
            </a:r>
            <a:r>
              <a:rPr lang="en-GB" b="1" dirty="0"/>
              <a:t>RDE-418D4 4K Cryocooler 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686073"/>
              </p:ext>
            </p:extLst>
          </p:nvPr>
        </p:nvGraphicFramePr>
        <p:xfrm>
          <a:off x="630806" y="1111838"/>
          <a:ext cx="10388602" cy="1333500"/>
        </p:xfrm>
        <a:graphic>
          <a:graphicData uri="http://schemas.openxmlformats.org/drawingml/2006/table">
            <a:tbl>
              <a:tblPr/>
              <a:tblGrid>
                <a:gridCol w="749071">
                  <a:extLst>
                    <a:ext uri="{9D8B030D-6E8A-4147-A177-3AD203B41FA5}">
                      <a16:colId xmlns:a16="http://schemas.microsoft.com/office/drawing/2014/main" val="3972830400"/>
                    </a:ext>
                  </a:extLst>
                </a:gridCol>
                <a:gridCol w="609414">
                  <a:extLst>
                    <a:ext uri="{9D8B030D-6E8A-4147-A177-3AD203B41FA5}">
                      <a16:colId xmlns:a16="http://schemas.microsoft.com/office/drawing/2014/main" val="1461520198"/>
                    </a:ext>
                  </a:extLst>
                </a:gridCol>
                <a:gridCol w="609414">
                  <a:extLst>
                    <a:ext uri="{9D8B030D-6E8A-4147-A177-3AD203B41FA5}">
                      <a16:colId xmlns:a16="http://schemas.microsoft.com/office/drawing/2014/main" val="3697664183"/>
                    </a:ext>
                  </a:extLst>
                </a:gridCol>
                <a:gridCol w="609414">
                  <a:extLst>
                    <a:ext uri="{9D8B030D-6E8A-4147-A177-3AD203B41FA5}">
                      <a16:colId xmlns:a16="http://schemas.microsoft.com/office/drawing/2014/main" val="2119799838"/>
                    </a:ext>
                  </a:extLst>
                </a:gridCol>
                <a:gridCol w="609414">
                  <a:extLst>
                    <a:ext uri="{9D8B030D-6E8A-4147-A177-3AD203B41FA5}">
                      <a16:colId xmlns:a16="http://schemas.microsoft.com/office/drawing/2014/main" val="3776762883"/>
                    </a:ext>
                  </a:extLst>
                </a:gridCol>
                <a:gridCol w="342795">
                  <a:extLst>
                    <a:ext uri="{9D8B030D-6E8A-4147-A177-3AD203B41FA5}">
                      <a16:colId xmlns:a16="http://schemas.microsoft.com/office/drawing/2014/main" val="3860573206"/>
                    </a:ext>
                  </a:extLst>
                </a:gridCol>
                <a:gridCol w="571325">
                  <a:extLst>
                    <a:ext uri="{9D8B030D-6E8A-4147-A177-3AD203B41FA5}">
                      <a16:colId xmlns:a16="http://schemas.microsoft.com/office/drawing/2014/main" val="2420655549"/>
                    </a:ext>
                  </a:extLst>
                </a:gridCol>
                <a:gridCol w="685590">
                  <a:extLst>
                    <a:ext uri="{9D8B030D-6E8A-4147-A177-3AD203B41FA5}">
                      <a16:colId xmlns:a16="http://schemas.microsoft.com/office/drawing/2014/main" val="869866541"/>
                    </a:ext>
                  </a:extLst>
                </a:gridCol>
                <a:gridCol w="710983">
                  <a:extLst>
                    <a:ext uri="{9D8B030D-6E8A-4147-A177-3AD203B41FA5}">
                      <a16:colId xmlns:a16="http://schemas.microsoft.com/office/drawing/2014/main" val="2429587847"/>
                    </a:ext>
                  </a:extLst>
                </a:gridCol>
                <a:gridCol w="710983">
                  <a:extLst>
                    <a:ext uri="{9D8B030D-6E8A-4147-A177-3AD203B41FA5}">
                      <a16:colId xmlns:a16="http://schemas.microsoft.com/office/drawing/2014/main" val="2632302472"/>
                    </a:ext>
                  </a:extLst>
                </a:gridCol>
                <a:gridCol w="698287">
                  <a:extLst>
                    <a:ext uri="{9D8B030D-6E8A-4147-A177-3AD203B41FA5}">
                      <a16:colId xmlns:a16="http://schemas.microsoft.com/office/drawing/2014/main" val="300460437"/>
                    </a:ext>
                  </a:extLst>
                </a:gridCol>
                <a:gridCol w="723679">
                  <a:extLst>
                    <a:ext uri="{9D8B030D-6E8A-4147-A177-3AD203B41FA5}">
                      <a16:colId xmlns:a16="http://schemas.microsoft.com/office/drawing/2014/main" val="1975294129"/>
                    </a:ext>
                  </a:extLst>
                </a:gridCol>
                <a:gridCol w="723679">
                  <a:extLst>
                    <a:ext uri="{9D8B030D-6E8A-4147-A177-3AD203B41FA5}">
                      <a16:colId xmlns:a16="http://schemas.microsoft.com/office/drawing/2014/main" val="629556927"/>
                    </a:ext>
                  </a:extLst>
                </a:gridCol>
                <a:gridCol w="714157">
                  <a:extLst>
                    <a:ext uri="{9D8B030D-6E8A-4147-A177-3AD203B41FA5}">
                      <a16:colId xmlns:a16="http://schemas.microsoft.com/office/drawing/2014/main" val="2922995080"/>
                    </a:ext>
                  </a:extLst>
                </a:gridCol>
                <a:gridCol w="710983">
                  <a:extLst>
                    <a:ext uri="{9D8B030D-6E8A-4147-A177-3AD203B41FA5}">
                      <a16:colId xmlns:a16="http://schemas.microsoft.com/office/drawing/2014/main" val="442327105"/>
                    </a:ext>
                  </a:extLst>
                </a:gridCol>
                <a:gridCol w="609414">
                  <a:extLst>
                    <a:ext uri="{9D8B030D-6E8A-4147-A177-3AD203B41FA5}">
                      <a16:colId xmlns:a16="http://schemas.microsoft.com/office/drawing/2014/main" val="319274286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Summary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stage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 refrigerator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50874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 425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09547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Cryostats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 to  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Q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Q_el in kW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kCHF/a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Q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Green 2008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Q_el in kW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kCHF/a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99925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 in W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 in W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35968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T= 4.7 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9.008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33.2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19.0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152.0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33.188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304.2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2104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T= 60 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322.78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439.52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762.3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393.8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984.6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23370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609.5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1523.7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5886044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714357" y="4520114"/>
            <a:ext cx="5555005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en-US" dirty="0" smtClean="0">
              <a:solidFill>
                <a:srgbClr val="C00000"/>
              </a:solidFill>
            </a:endParaRPr>
          </a:p>
          <a:p>
            <a:pPr algn="l"/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    Is there an option to reduce the number of PTC?</a:t>
            </a:r>
          </a:p>
          <a:p>
            <a:pPr algn="l"/>
            <a:endParaRPr lang="en-GB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934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6550" y="2225285"/>
            <a:ext cx="11376025" cy="560058"/>
          </a:xfrm>
        </p:spPr>
        <p:txBody>
          <a:bodyPr/>
          <a:lstStyle/>
          <a:p>
            <a:pPr algn="ctr"/>
            <a:r>
              <a:rPr lang="pt-PT" dirty="0" smtClean="0"/>
              <a:t>Remote cooling circuit R&amp;D </a:t>
            </a:r>
            <a:br>
              <a:rPr lang="pt-PT" dirty="0" smtClean="0"/>
            </a:br>
            <a:r>
              <a:rPr lang="pt-PT" dirty="0" smtClean="0"/>
              <a:t>at the Cryolab at CERN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3EE55-0A85-447A-B006-9B0C65CDE9C9}" type="datetime1">
              <a:rPr lang="en-US" smtClean="0"/>
              <a:t>06-Jul-22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237470" y="4482927"/>
            <a:ext cx="54461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PhD thesis of A. Onufrena at the University of Twente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3107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8|32.3|92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2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2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2.5"/>
</p:tagLst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Cryogenics_review_2020_12_9</Template>
  <TotalTime>1556</TotalTime>
  <Words>1359</Words>
  <Application>Microsoft Office PowerPoint</Application>
  <PresentationFormat>Widescreen</PresentationFormat>
  <Paragraphs>394</Paragraphs>
  <Slides>17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Cambria Math</vt:lpstr>
      <vt:lpstr>Office Theme</vt:lpstr>
      <vt:lpstr>Heat Load Estimation and Dry Cooling Scheme Proposal for Sigrum </vt:lpstr>
      <vt:lpstr>Content</vt:lpstr>
      <vt:lpstr>Heat loads at 4.7 K and 60 K</vt:lpstr>
      <vt:lpstr>Heat loads at 4.7 K and 60 K</vt:lpstr>
      <vt:lpstr>Heat loads at 4.7 K and 60 K</vt:lpstr>
      <vt:lpstr>Heat loads at 4.7 K and 60 K</vt:lpstr>
      <vt:lpstr>Cooling comparison</vt:lpstr>
      <vt:lpstr>Cooling comparison</vt:lpstr>
      <vt:lpstr>Remote cooling circuit R&amp;D  at the Cryolab at CERN</vt:lpstr>
      <vt:lpstr>Remote cooling arrangements</vt:lpstr>
      <vt:lpstr>Critical components: compact CFHEXs </vt:lpstr>
      <vt:lpstr>Critical components: compact CFHEXs </vt:lpstr>
      <vt:lpstr>Critical components: compact CFHEXs </vt:lpstr>
      <vt:lpstr>System performance results</vt:lpstr>
      <vt:lpstr>PowerPoint Presentation</vt:lpstr>
      <vt:lpstr>PowerPoint Presentation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 Van Weelderen</dc:creator>
  <cp:lastModifiedBy>Torsten Koettig</cp:lastModifiedBy>
  <cp:revision>460</cp:revision>
  <dcterms:created xsi:type="dcterms:W3CDTF">2020-11-27T08:59:20Z</dcterms:created>
  <dcterms:modified xsi:type="dcterms:W3CDTF">2022-07-06T13:22:12Z</dcterms:modified>
</cp:coreProperties>
</file>