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9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C04ED-97A1-4097-AE96-CE4041187A3D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EB213-EF96-4AB2-BF0E-2AC0B5B4F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87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3EB213-EF96-4AB2-BF0E-2AC0B5B4F2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13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87F56-B5A9-7C9B-D2FE-0E546B1DC2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0C7466-9510-439A-E7EF-76027768C4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978305-7AA3-7974-7388-5BC1CE0A2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32B88-CB80-415B-9D9A-D72E89770994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A9BC8A-4676-D5E4-7194-42294194A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C8F72E-BE9A-42FD-B4D2-BCB8066EF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3227" y="352060"/>
            <a:ext cx="2743200" cy="365125"/>
          </a:xfrm>
        </p:spPr>
        <p:txBody>
          <a:bodyPr/>
          <a:lstStyle>
            <a:lvl1pPr>
              <a:defRPr sz="40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E835D787-DABB-4E4F-B7AA-6ABA5C5D4F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91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BCDAC6-94E3-1D8A-952C-A390CDF72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2DD58D-C81D-D3E6-73AB-3ABC3FB80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390687-9EFB-98A2-6DDC-77B7B5525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EDE1-6BD8-493E-BDEA-51C60DB46AED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DCF39F-09C3-D044-9504-CF3508449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E2EE5-0F2C-B09F-1CDA-6ED4AEDC0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1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11DD72D-A397-B12F-675F-54759D984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192DC8-CC34-417E-CF29-2EFF09B34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C7666C-2663-4C88-A646-3A8F47523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07D55-552F-4A3E-80DB-0257AE9402A4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B29F4E-8849-D63D-DB28-99CE052CD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3E6E6E-73A0-A4AA-6EDA-C8B7AEAC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0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DFAB06-E450-B4DA-68F4-861FE6BC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BDAE42-D343-9DEF-A389-BFBF0001B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467845-4685-FC4B-B3E6-C40B4AFA4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20C0-2476-48AB-A25E-BD083FD6C06C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CA29C0-FA8E-0AA9-10E8-02E00DD6E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47E4EB-26CA-3D5C-F6E5-4C29A184B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1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566259-301F-289A-9A62-8932F273B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180177-1E13-BBDF-2F36-DD9C9AA2C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990C41-6411-3043-1591-82BDB04B9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63EA3-B32E-4D23-AF8A-BCD266D0FE20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F7BD11-40BB-E3EC-4447-7F1B131EE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099512-BBAD-10C9-6D0B-B1103382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0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BACBD4-801D-C3BE-2457-C345774AC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00CF04-4778-6EC0-5E81-B636FCB9C4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794DB1-0FE8-E26A-E4A9-CD668A6BD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9D29D0-68B4-904A-1289-4C71FF4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92174-9C3E-4785-AB05-CFFBDFEA87F8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F6D90E-6230-CDBF-56A4-E618F8FE9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D6705D-1D2B-20B5-E221-FF270517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6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2F3E61-6E24-9676-DA78-6EDE567CB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581C97-F6FA-9BEF-8B17-C8197A4F2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E4EAFA-5D4E-1429-69D1-549F70F92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3B300E-EE54-5867-840F-84DC62356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3B78420-22B3-B4AB-C4DE-6124F66052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F7AA626-1418-78E2-4E5D-BE8F9B812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F616E-EFA8-47EC-BFDC-8D544AF29597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3A57E0B-3B21-A1EC-9AEF-1BA0DEE52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E885781-4F19-09D5-DEA9-8754769A7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44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7FB29A-7BAD-5DA0-50F1-B30E098E9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98AB001-5768-62CB-70A4-257B618D5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02BA3-37C4-4150-831B-EBB506FC5BF9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AA25721-A2C7-6F58-73B3-F258B89E3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F9E0195-BC4E-C888-8E21-95335E4B2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27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A769E0-CCAD-01A1-7CAB-65F04E648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8EE3A-2056-4225-891E-A8F27F2DDA94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85EDDA3-1EF0-0D30-9141-11B5B417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632B41-04EF-B3F8-C9A9-8D09639A9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8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905E3E-3540-E8E6-8A1B-30FA46623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E775FF-0A80-F858-1E53-935E00B95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78FFEB1-9EFB-389D-5559-7652B305D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2EC9D0-9C4A-96AF-2A53-2CDEC4577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13EC-033F-4982-BFBE-C3B47521E98F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DB6193-8073-9DA9-78E7-7678D06DF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0C82FE-191D-5DB3-7E15-651748981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82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4B683E-828E-1690-5A81-A8F26D9F6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B9AD6FC-19E9-59D2-810C-0AC3CD258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301799-2833-36E8-29DC-92706F75C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1B97AA-C8A9-765B-6897-0452D395E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2FB49-89B0-4E68-8208-2ABC3BEE0DBD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8872FA-FC61-84F6-5748-DEFDFC588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3AC8ABE-91BE-16C6-DBCB-2B08AD007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5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C3BCF09-2B01-CC4C-3BDD-0E3CA81E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80CC0-460F-9026-C695-25E0699C6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7FBEB2-8247-4343-6976-ED8EF52ED2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F0B1-72AB-4CBF-9B32-4CBF5C77EB0D}" type="datetime1">
              <a:rPr lang="en-US" altLang="ja-JP" smtClean="0"/>
              <a:t>6/29/2022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1A0A04-2AB2-DF06-6E2A-80C827327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45F915-8B7A-6D1B-4872-5250F07BB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6583" y="2301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fld id="{E835D787-DABB-4E4F-B7AA-6ABA5C5D4F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9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image" Target="../media/image1.wmf"/><Relationship Id="rId7" Type="http://schemas.openxmlformats.org/officeDocument/2006/relationships/oleObject" Target="../embeddings/oleObject3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A787B7-54C9-7079-39BF-7F05AD83F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7273" y="376238"/>
            <a:ext cx="9144000" cy="67872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Vertex2022  2</a:t>
            </a:r>
            <a:r>
              <a:rPr lang="en-US" b="1" baseline="30000" dirty="0"/>
              <a:t>nd</a:t>
            </a:r>
            <a:r>
              <a:rPr lang="en-US" b="1" dirty="0"/>
              <a:t> IAC </a:t>
            </a:r>
            <a:r>
              <a:rPr lang="en-US" sz="4400" b="1" dirty="0"/>
              <a:t>30.6.2022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7A3698A-70AA-14EB-BAFE-F2B4E426E0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6073" y="1126693"/>
            <a:ext cx="9144000" cy="1655762"/>
          </a:xfrm>
        </p:spPr>
        <p:txBody>
          <a:bodyPr/>
          <a:lstStyle/>
          <a:p>
            <a:r>
              <a:rPr lang="en-US" dirty="0"/>
              <a:t>LOC: same members as for Vertex2020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3F615D-2D27-A6B6-F2D7-FB408C57FCEA}"/>
              </a:ext>
            </a:extLst>
          </p:cNvPr>
          <p:cNvSpPr txBox="1"/>
          <p:nvPr/>
        </p:nvSpPr>
        <p:spPr>
          <a:xfrm>
            <a:off x="1136073" y="2355702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 dirty="0">
                <a:solidFill>
                  <a:srgbClr val="CB6D04"/>
                </a:solidFill>
                <a:effectLst/>
                <a:latin typeface="Roboto Light" panose="020B0604020202020204" pitchFamily="2" charset="0"/>
              </a:rPr>
              <a:t>Local </a:t>
            </a:r>
            <a:r>
              <a:rPr lang="en-US" altLang="ja-JP" b="1" i="0" dirty="0" err="1">
                <a:solidFill>
                  <a:srgbClr val="CB6D04"/>
                </a:solidFill>
                <a:effectLst/>
                <a:latin typeface="Roboto Light" panose="020B0604020202020204" pitchFamily="2" charset="0"/>
              </a:rPr>
              <a:t>Organising</a:t>
            </a:r>
            <a:r>
              <a:rPr lang="en-US" altLang="ja-JP" b="1" i="0" dirty="0">
                <a:solidFill>
                  <a:srgbClr val="CB6D04"/>
                </a:solidFill>
                <a:effectLst/>
                <a:latin typeface="Roboto Light" panose="020B0604020202020204" pitchFamily="2" charset="0"/>
              </a:rPr>
              <a:t> Committee</a:t>
            </a:r>
          </a:p>
          <a:p>
            <a:pPr algn="l"/>
            <a:r>
              <a:rPr lang="en-US" altLang="ja-JP" b="0" i="0" dirty="0">
                <a:effectLst/>
                <a:latin typeface="Roboto" panose="020B0604020202020204" pitchFamily="2" charset="0"/>
              </a:rPr>
              <a:t>Kazuhiko Hara (Uni of Tsukuba, chair)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>
                <a:effectLst/>
                <a:latin typeface="Roboto" panose="020B0604020202020204" pitchFamily="2" charset="0"/>
              </a:rPr>
              <a:t>Toru </a:t>
            </a:r>
            <a:r>
              <a:rPr lang="en-US" altLang="ja-JP" b="0" i="0" dirty="0" err="1">
                <a:effectLst/>
                <a:latin typeface="Roboto" panose="020B0604020202020204" pitchFamily="2" charset="0"/>
              </a:rPr>
              <a:t>Tsuboyama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(KEK, co-chair)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>
                <a:effectLst/>
                <a:latin typeface="Roboto" panose="020B0604020202020204" pitchFamily="2" charset="0"/>
              </a:rPr>
              <a:t>Koji Hara (KEK)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 err="1">
                <a:effectLst/>
                <a:latin typeface="Roboto" panose="020B0604020202020204" pitchFamily="2" charset="0"/>
              </a:rPr>
              <a:t>Akimasa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Ishikawa (KEK)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 err="1">
                <a:effectLst/>
                <a:latin typeface="Roboto" panose="020B0604020202020204" pitchFamily="2" charset="0"/>
              </a:rPr>
              <a:t>Tsutomo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</a:t>
            </a:r>
            <a:r>
              <a:rPr lang="en-US" altLang="ja-JP" b="0" i="0" dirty="0" err="1">
                <a:effectLst/>
                <a:latin typeface="Roboto" panose="020B0604020202020204" pitchFamily="2" charset="0"/>
              </a:rPr>
              <a:t>Mibe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(KEK)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 err="1">
                <a:effectLst/>
                <a:latin typeface="Roboto" panose="020B0604020202020204" pitchFamily="2" charset="0"/>
              </a:rPr>
              <a:t>Toshinobu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Miyoshi (KEK)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>
                <a:effectLst/>
                <a:latin typeface="Roboto" panose="020B0604020202020204" pitchFamily="2" charset="0"/>
              </a:rPr>
              <a:t>Koji Nakamura (KEK)</a:t>
            </a:r>
            <a:br>
              <a:rPr lang="en-US" altLang="ja-JP" b="0" i="0" dirty="0">
                <a:effectLst/>
                <a:latin typeface="Roboto" panose="020B0604020202020204" pitchFamily="2" charset="0"/>
              </a:rPr>
            </a:br>
            <a:r>
              <a:rPr lang="en-US" altLang="ja-JP" b="0" i="0" dirty="0">
                <a:effectLst/>
                <a:latin typeface="Roboto" panose="020B0604020202020204" pitchFamily="2" charset="0"/>
              </a:rPr>
              <a:t>Yoshiyuki </a:t>
            </a:r>
            <a:r>
              <a:rPr lang="en-US" altLang="ja-JP" b="0" i="0" dirty="0" err="1">
                <a:effectLst/>
                <a:latin typeface="Roboto" panose="020B0604020202020204" pitchFamily="2" charset="0"/>
              </a:rPr>
              <a:t>Onuki</a:t>
            </a:r>
            <a:r>
              <a:rPr lang="en-US" altLang="ja-JP" b="0" i="0" dirty="0">
                <a:effectLst/>
                <a:latin typeface="Roboto" panose="020B0604020202020204" pitchFamily="2" charset="0"/>
              </a:rPr>
              <a:t> (Uni Tokyo)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759E1AA-81F7-B475-7B85-721A92CBF5E7}"/>
              </a:ext>
            </a:extLst>
          </p:cNvPr>
          <p:cNvSpPr txBox="1"/>
          <p:nvPr/>
        </p:nvSpPr>
        <p:spPr>
          <a:xfrm>
            <a:off x="5911273" y="3261575"/>
            <a:ext cx="44172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As KH is retiring end March 2023,</a:t>
            </a:r>
          </a:p>
          <a:p>
            <a:r>
              <a:rPr kumimoji="1" lang="en-US" altLang="ja-JP" dirty="0"/>
              <a:t>Koji Nakamura is to take KH’s place for Vertex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   ATLAS ITk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    LGAD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2A085B-697C-4634-5394-099A6AC3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2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オブジェクト 17">
            <a:extLst>
              <a:ext uri="{FF2B5EF4-FFF2-40B4-BE49-F238E27FC236}">
                <a16:creationId xmlns:a16="http://schemas.microsoft.com/office/drawing/2014/main" id="{962EFFAD-90DF-815F-EF5D-C32A15E84F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394573"/>
              </p:ext>
            </p:extLst>
          </p:nvPr>
        </p:nvGraphicFramePr>
        <p:xfrm>
          <a:off x="6643455" y="2789779"/>
          <a:ext cx="5526858" cy="4049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2" imgW="10191600" imgH="7467480" progId="Paint.Picture">
                  <p:embed/>
                </p:oleObj>
              </mc:Choice>
              <mc:Fallback>
                <p:oleObj name="ビットマップ イメージ" r:id="rId2" imgW="10191600" imgH="74674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43455" y="2789779"/>
                        <a:ext cx="5526858" cy="40496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8" descr="海に浮かぶダイヤモンド富士_北条海水浴場">
            <a:extLst>
              <a:ext uri="{FF2B5EF4-FFF2-40B4-BE49-F238E27FC236}">
                <a16:creationId xmlns:a16="http://schemas.microsoft.com/office/drawing/2014/main" id="{3C53E52A-C63F-396F-B5C5-DC4F88BAF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12" y="4849778"/>
            <a:ext cx="2616039" cy="196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AA9A13DB-0A37-2345-BD99-DFBFCE873748}"/>
              </a:ext>
            </a:extLst>
          </p:cNvPr>
          <p:cNvGrpSpPr/>
          <p:nvPr/>
        </p:nvGrpSpPr>
        <p:grpSpPr>
          <a:xfrm>
            <a:off x="186511" y="817087"/>
            <a:ext cx="5536667" cy="5962490"/>
            <a:chOff x="7018604" y="843426"/>
            <a:chExt cx="5536667" cy="5962490"/>
          </a:xfrm>
        </p:grpSpPr>
        <p:graphicFrame>
          <p:nvGraphicFramePr>
            <p:cNvPr id="4" name="オブジェクト 3">
              <a:extLst>
                <a:ext uri="{FF2B5EF4-FFF2-40B4-BE49-F238E27FC236}">
                  <a16:creationId xmlns:a16="http://schemas.microsoft.com/office/drawing/2014/main" id="{F7BB0824-98E1-C427-1EF1-3A3824A4A6C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0550516"/>
                </p:ext>
              </p:extLst>
            </p:nvPr>
          </p:nvGraphicFramePr>
          <p:xfrm>
            <a:off x="7082838" y="843426"/>
            <a:ext cx="4552155" cy="3940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ビットマップ イメージ" r:id="rId5" imgW="8505720" imgH="7362720" progId="Paint.Picture">
                    <p:embed/>
                  </p:oleObj>
                </mc:Choice>
                <mc:Fallback>
                  <p:oleObj name="ビットマップ イメージ" r:id="rId5" imgW="8505720" imgH="736272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082838" y="843426"/>
                          <a:ext cx="4552155" cy="39402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7FE1A03-E88B-1F72-60B2-3D191AA0CD20}"/>
                </a:ext>
              </a:extLst>
            </p:cNvPr>
            <p:cNvSpPr txBox="1"/>
            <p:nvPr/>
          </p:nvSpPr>
          <p:spPr>
            <a:xfrm>
              <a:off x="7272837" y="4046946"/>
              <a:ext cx="1082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highlight>
                    <a:srgbClr val="FFFF00"/>
                  </a:highlight>
                </a:rPr>
                <a:t>Tateyama</a:t>
              </a:r>
              <a:endParaRPr kumimoji="1" lang="ja-JP" altLang="en-US" dirty="0">
                <a:highlight>
                  <a:srgbClr val="FFFF00"/>
                </a:highlight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76578FE-0AEF-BD0F-736D-02A9441445B0}"/>
                </a:ext>
              </a:extLst>
            </p:cNvPr>
            <p:cNvSpPr txBox="1"/>
            <p:nvPr/>
          </p:nvSpPr>
          <p:spPr>
            <a:xfrm>
              <a:off x="7469363" y="1978912"/>
              <a:ext cx="962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highlight>
                    <a:srgbClr val="FFFF00"/>
                  </a:highlight>
                </a:rPr>
                <a:t>Haneda </a:t>
              </a:r>
              <a:endParaRPr kumimoji="1" lang="ja-JP" altLang="en-US" dirty="0">
                <a:highlight>
                  <a:srgbClr val="FFFF00"/>
                </a:highlight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86152AE-CBF2-5766-44A9-AC0B46A7C84D}"/>
                </a:ext>
              </a:extLst>
            </p:cNvPr>
            <p:cNvSpPr txBox="1"/>
            <p:nvPr/>
          </p:nvSpPr>
          <p:spPr>
            <a:xfrm>
              <a:off x="9478988" y="1337495"/>
              <a:ext cx="762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highlight>
                    <a:srgbClr val="FFFF00"/>
                  </a:highlight>
                </a:rPr>
                <a:t>Narita</a:t>
              </a:r>
              <a:endParaRPr kumimoji="1" lang="ja-JP" altLang="en-US" dirty="0">
                <a:highlight>
                  <a:srgbClr val="FFFF00"/>
                </a:highlight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C2962D0-8AF8-AC2C-5367-D73F0B8C8659}"/>
                </a:ext>
              </a:extLst>
            </p:cNvPr>
            <p:cNvSpPr txBox="1"/>
            <p:nvPr/>
          </p:nvSpPr>
          <p:spPr>
            <a:xfrm>
              <a:off x="7508892" y="5328588"/>
              <a:ext cx="4362156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Public route to Tateyama</a:t>
              </a:r>
              <a:r>
                <a:rPr kumimoji="1" lang="ja-JP" altLang="en-US" dirty="0"/>
                <a:t> </a:t>
              </a:r>
              <a:r>
                <a:rPr kumimoji="1" lang="en-US" altLang="ja-JP" dirty="0"/>
                <a:t>Station:</a:t>
              </a:r>
            </a:p>
            <a:p>
              <a:r>
                <a:rPr kumimoji="1" lang="en-US" altLang="ja-JP" dirty="0"/>
                <a:t>   3.5hr from Narita airport by trains</a:t>
              </a:r>
            </a:p>
            <a:p>
              <a:r>
                <a:rPr kumimoji="1" lang="en-US" altLang="ja-JP" dirty="0"/>
                <a:t>   95min from Haneda (direct </a:t>
              </a:r>
              <a:r>
                <a:rPr kumimoji="1" lang="en-US" altLang="ja-JP" dirty="0" err="1"/>
                <a:t>bus:time</a:t>
              </a:r>
              <a:r>
                <a:rPr kumimoji="1" lang="en-US" altLang="ja-JP" dirty="0"/>
                <a:t> table)</a:t>
              </a:r>
            </a:p>
            <a:p>
              <a:r>
                <a:rPr kumimoji="1" lang="en-US" altLang="ja-JP" dirty="0"/>
                <a:t>Station</a:t>
              </a:r>
              <a:r>
                <a:rPr kumimoji="1" lang="ja-JP" altLang="en-US" dirty="0"/>
                <a:t>⇔</a:t>
              </a:r>
              <a:r>
                <a:rPr kumimoji="1" lang="en-US" altLang="ja-JP" dirty="0"/>
                <a:t>Hotel:</a:t>
              </a:r>
            </a:p>
            <a:p>
              <a:r>
                <a:rPr kumimoji="1" lang="en-US" altLang="ja-JP" dirty="0"/>
                <a:t>   Hotel shuttle (need reservation)</a:t>
              </a:r>
              <a:endParaRPr kumimoji="1" lang="ja-JP" altLang="en-US" dirty="0"/>
            </a:p>
          </p:txBody>
        </p:sp>
        <p:graphicFrame>
          <p:nvGraphicFramePr>
            <p:cNvPr id="13" name="オブジェクト 12">
              <a:extLst>
                <a:ext uri="{FF2B5EF4-FFF2-40B4-BE49-F238E27FC236}">
                  <a16:creationId xmlns:a16="http://schemas.microsoft.com/office/drawing/2014/main" id="{D8AB16EC-4DFC-7CE1-F361-706A57BEB85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4905394"/>
                </p:ext>
              </p:extLst>
            </p:nvPr>
          </p:nvGraphicFramePr>
          <p:xfrm>
            <a:off x="10491581" y="2011659"/>
            <a:ext cx="2063690" cy="34244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ビットマップ イメージ" r:id="rId7" imgW="3048120" imgH="5057640" progId="Paint.Picture">
                    <p:embed/>
                  </p:oleObj>
                </mc:Choice>
                <mc:Fallback>
                  <p:oleObj name="ビットマップ イメージ" r:id="rId7" imgW="3048120" imgH="5057640" progId="Paint.Pictur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491581" y="2011659"/>
                          <a:ext cx="2063690" cy="34244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EA939A29-ED83-96B1-7A93-9645FB1F8808}"/>
                </a:ext>
              </a:extLst>
            </p:cNvPr>
            <p:cNvCxnSpPr/>
            <p:nvPr/>
          </p:nvCxnSpPr>
          <p:spPr>
            <a:xfrm flipV="1">
              <a:off x="11915415" y="5679383"/>
              <a:ext cx="0" cy="4320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矢印: 右 15">
              <a:extLst>
                <a:ext uri="{FF2B5EF4-FFF2-40B4-BE49-F238E27FC236}">
                  <a16:creationId xmlns:a16="http://schemas.microsoft.com/office/drawing/2014/main" id="{70DD8145-BF66-CF82-4587-F60E3F5F3D24}"/>
                </a:ext>
              </a:extLst>
            </p:cNvPr>
            <p:cNvSpPr/>
            <p:nvPr/>
          </p:nvSpPr>
          <p:spPr>
            <a:xfrm rot="20054752">
              <a:off x="7733370" y="4644314"/>
              <a:ext cx="434109" cy="27877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1058FBC-5C96-555E-287B-2FF4A46D4D57}"/>
                </a:ext>
              </a:extLst>
            </p:cNvPr>
            <p:cNvSpPr txBox="1"/>
            <p:nvPr/>
          </p:nvSpPr>
          <p:spPr>
            <a:xfrm>
              <a:off x="7018604" y="4918755"/>
              <a:ext cx="1351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Resort Hotel</a:t>
              </a:r>
              <a:endParaRPr kumimoji="1" lang="ja-JP" altLang="en-US" dirty="0"/>
            </a:p>
          </p:txBody>
        </p:sp>
      </p:grpSp>
      <p:sp>
        <p:nvSpPr>
          <p:cNvPr id="24" name="矢印: 右 23">
            <a:extLst>
              <a:ext uri="{FF2B5EF4-FFF2-40B4-BE49-F238E27FC236}">
                <a16:creationId xmlns:a16="http://schemas.microsoft.com/office/drawing/2014/main" id="{2B70DEC4-6389-F2CA-38EE-AB080E94B36F}"/>
              </a:ext>
            </a:extLst>
          </p:cNvPr>
          <p:cNvSpPr/>
          <p:nvPr/>
        </p:nvSpPr>
        <p:spPr>
          <a:xfrm rot="20054752">
            <a:off x="8158985" y="4257322"/>
            <a:ext cx="434109" cy="2787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DC57A17-055D-34FA-43ED-8F5416690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0510" y="872599"/>
            <a:ext cx="2434979" cy="182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3CF4380-537D-3047-0C7D-1F4C3F4A3D2A}"/>
              </a:ext>
            </a:extLst>
          </p:cNvPr>
          <p:cNvCxnSpPr>
            <a:cxnSpLocks/>
          </p:cNvCxnSpPr>
          <p:nvPr/>
        </p:nvCxnSpPr>
        <p:spPr>
          <a:xfrm flipH="1">
            <a:off x="10925175" y="2789779"/>
            <a:ext cx="295275" cy="1606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>
            <a:extLst>
              <a:ext uri="{FF2B5EF4-FFF2-40B4-BE49-F238E27FC236}">
                <a16:creationId xmlns:a16="http://schemas.microsoft.com/office/drawing/2014/main" id="{CC2C9E54-AE4D-E6D8-A3F9-72D995E1C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504" y="817087"/>
            <a:ext cx="2260026" cy="169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0460ECC-EF7F-A2A8-1D23-C68D0C262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8740" y="38414"/>
            <a:ext cx="6239789" cy="743239"/>
          </a:xfrm>
        </p:spPr>
        <p:txBody>
          <a:bodyPr>
            <a:normAutofit fontScale="90000"/>
          </a:bodyPr>
          <a:lstStyle/>
          <a:p>
            <a:r>
              <a:rPr kumimoji="1" lang="en-US" altLang="ja-JP" sz="3200" dirty="0"/>
              <a:t>Tateyama City &amp; Resort Hotel location</a:t>
            </a:r>
            <a:endParaRPr kumimoji="1" lang="ja-JP" altLang="en-US" sz="3200" dirty="0"/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19D600E9-4AF7-3930-D178-DFB2EA488CBF}"/>
              </a:ext>
            </a:extLst>
          </p:cNvPr>
          <p:cNvCxnSpPr>
            <a:cxnSpLocks/>
          </p:cNvCxnSpPr>
          <p:nvPr/>
        </p:nvCxnSpPr>
        <p:spPr>
          <a:xfrm>
            <a:off x="8262405" y="2276630"/>
            <a:ext cx="0" cy="712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スライド番号プレースホルダー 26">
            <a:extLst>
              <a:ext uri="{FF2B5EF4-FFF2-40B4-BE49-F238E27FC236}">
                <a16:creationId xmlns:a16="http://schemas.microsoft.com/office/drawing/2014/main" id="{FA29C5C7-EE67-557F-357C-C662065B8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2</a:t>
            </a:fld>
            <a:endParaRPr lang="en-US"/>
          </a:p>
        </p:txBody>
      </p:sp>
      <p:sp>
        <p:nvSpPr>
          <p:cNvPr id="36" name="矢印: 右 35">
            <a:extLst>
              <a:ext uri="{FF2B5EF4-FFF2-40B4-BE49-F238E27FC236}">
                <a16:creationId xmlns:a16="http://schemas.microsoft.com/office/drawing/2014/main" id="{65BA6C40-605E-F0AD-6D09-33A4F61752FC}"/>
              </a:ext>
            </a:extLst>
          </p:cNvPr>
          <p:cNvSpPr/>
          <p:nvPr/>
        </p:nvSpPr>
        <p:spPr>
          <a:xfrm rot="15773312">
            <a:off x="2216699" y="4017913"/>
            <a:ext cx="434109" cy="27877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41E5453-6DF0-F505-FD74-B24DBE846FC4}"/>
              </a:ext>
            </a:extLst>
          </p:cNvPr>
          <p:cNvSpPr txBox="1"/>
          <p:nvPr/>
        </p:nvSpPr>
        <p:spPr>
          <a:xfrm>
            <a:off x="2075318" y="4295695"/>
            <a:ext cx="1464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Kamogawa</a:t>
            </a:r>
            <a:r>
              <a:rPr kumimoji="1" lang="en-US" altLang="ja-JP" dirty="0"/>
              <a:t> Sea World</a:t>
            </a:r>
          </a:p>
          <a:p>
            <a:r>
              <a:rPr kumimoji="1" lang="en-US" altLang="ja-JP" dirty="0"/>
              <a:t>(excursion)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10434EB-98CD-BDCE-B866-601C7670513E}"/>
              </a:ext>
            </a:extLst>
          </p:cNvPr>
          <p:cNvSpPr txBox="1"/>
          <p:nvPr/>
        </p:nvSpPr>
        <p:spPr>
          <a:xfrm>
            <a:off x="11531429" y="629699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1km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4541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9" name="Rectangle 2058">
            <a:extLst>
              <a:ext uri="{FF2B5EF4-FFF2-40B4-BE49-F238E27FC236}">
                <a16:creationId xmlns:a16="http://schemas.microsoft.com/office/drawing/2014/main" id="{B43B9CA2-4B31-4ACD-9A9F-B8E6C64203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〇浜風露天：海からの風と香りが感じられる露天風呂。日ごろの疲れを癒してくれます。">
            <a:extLst>
              <a:ext uri="{FF2B5EF4-FFF2-40B4-BE49-F238E27FC236}">
                <a16:creationId xmlns:a16="http://schemas.microsoft.com/office/drawing/2014/main" id="{82B872D1-3A7F-E832-74A1-2AD40934CE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2" r="4" b="4"/>
          <a:stretch/>
        </p:blipFill>
        <p:spPr bwMode="auto">
          <a:xfrm>
            <a:off x="8529321" y="10"/>
            <a:ext cx="3662680" cy="3401558"/>
          </a:xfrm>
          <a:custGeom>
            <a:avLst/>
            <a:gdLst/>
            <a:ahLst/>
            <a:cxnLst/>
            <a:rect l="l" t="t" r="r" b="b"/>
            <a:pathLst>
              <a:path w="3662680" h="3401568">
                <a:moveTo>
                  <a:pt x="0" y="0"/>
                </a:moveTo>
                <a:lnTo>
                  <a:pt x="3662680" y="0"/>
                </a:lnTo>
                <a:lnTo>
                  <a:pt x="3662680" y="3401568"/>
                </a:lnTo>
                <a:lnTo>
                  <a:pt x="774527" y="3401568"/>
                </a:lnTo>
                <a:lnTo>
                  <a:pt x="769892" y="3133175"/>
                </a:lnTo>
                <a:cubicBezTo>
                  <a:pt x="732577" y="2055441"/>
                  <a:pt x="492520" y="1056020"/>
                  <a:pt x="104445" y="215033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客室の一例">
            <a:extLst>
              <a:ext uri="{FF2B5EF4-FFF2-40B4-BE49-F238E27FC236}">
                <a16:creationId xmlns:a16="http://schemas.microsoft.com/office/drawing/2014/main" id="{72D8A38F-6211-BCC5-DBBD-55F0518AFB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1" r="4" b="4"/>
          <a:stretch/>
        </p:blipFill>
        <p:spPr bwMode="auto">
          <a:xfrm>
            <a:off x="5115314" y="10"/>
            <a:ext cx="4118110" cy="3401558"/>
          </a:xfrm>
          <a:custGeom>
            <a:avLst/>
            <a:gdLst/>
            <a:ahLst/>
            <a:cxnLst/>
            <a:rect l="l" t="t" r="r" b="b"/>
            <a:pathLst>
              <a:path w="4118110" h="3401568">
                <a:moveTo>
                  <a:pt x="0" y="0"/>
                </a:moveTo>
                <a:lnTo>
                  <a:pt x="3343575" y="0"/>
                </a:lnTo>
                <a:lnTo>
                  <a:pt x="3448028" y="215050"/>
                </a:lnTo>
                <a:cubicBezTo>
                  <a:pt x="3836103" y="1056037"/>
                  <a:pt x="4076161" y="2055458"/>
                  <a:pt x="4113475" y="3133192"/>
                </a:cubicBezTo>
                <a:lnTo>
                  <a:pt x="4118110" y="3401568"/>
                </a:lnTo>
                <a:lnTo>
                  <a:pt x="801224" y="3401568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外観">
            <a:extLst>
              <a:ext uri="{FF2B5EF4-FFF2-40B4-BE49-F238E27FC236}">
                <a16:creationId xmlns:a16="http://schemas.microsoft.com/office/drawing/2014/main" id="{FE55D948-4247-A087-B2DA-76282BB430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35" r="-1" b="19491"/>
          <a:stretch/>
        </p:blipFill>
        <p:spPr bwMode="auto">
          <a:xfrm>
            <a:off x="5168353" y="3456432"/>
            <a:ext cx="7023646" cy="3401568"/>
          </a:xfrm>
          <a:custGeom>
            <a:avLst/>
            <a:gdLst/>
            <a:ahLst/>
            <a:cxnLst/>
            <a:rect l="l" t="t" r="r" b="b"/>
            <a:pathLst>
              <a:path w="7023646" h="3401568">
                <a:moveTo>
                  <a:pt x="749132" y="0"/>
                </a:moveTo>
                <a:lnTo>
                  <a:pt x="7023646" y="0"/>
                </a:lnTo>
                <a:lnTo>
                  <a:pt x="7023646" y="3401568"/>
                </a:lnTo>
                <a:lnTo>
                  <a:pt x="0" y="3401568"/>
                </a:lnTo>
                <a:lnTo>
                  <a:pt x="79008" y="3238906"/>
                </a:lnTo>
                <a:cubicBezTo>
                  <a:pt x="502362" y="2321466"/>
                  <a:pt x="749563" y="1215476"/>
                  <a:pt x="749563" y="2495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061" name="Freeform: Shape 2060">
            <a:extLst>
              <a:ext uri="{FF2B5EF4-FFF2-40B4-BE49-F238E27FC236}">
                <a16:creationId xmlns:a16="http://schemas.microsoft.com/office/drawing/2014/main" id="{33F94DB1-BC5D-454D-845C-7BA3A1F469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32965" cy="6858000"/>
          </a:xfrm>
          <a:custGeom>
            <a:avLst/>
            <a:gdLst>
              <a:gd name="connsiteX0" fmla="*/ 0 w 5932965"/>
              <a:gd name="connsiteY0" fmla="*/ 0 h 6858000"/>
              <a:gd name="connsiteX1" fmla="*/ 5140363 w 5932965"/>
              <a:gd name="connsiteY1" fmla="*/ 0 h 6858000"/>
              <a:gd name="connsiteX2" fmla="*/ 5152943 w 5932965"/>
              <a:gd name="connsiteY2" fmla="*/ 23550 h 6858000"/>
              <a:gd name="connsiteX3" fmla="*/ 5932965 w 5932965"/>
              <a:gd name="connsiteY3" fmla="*/ 3479505 h 6858000"/>
              <a:gd name="connsiteX4" fmla="*/ 5262410 w 5932965"/>
              <a:gd name="connsiteY4" fmla="*/ 6708999 h 6858000"/>
              <a:gd name="connsiteX5" fmla="*/ 5190385 w 5932965"/>
              <a:gd name="connsiteY5" fmla="*/ 6858000 h 6858000"/>
              <a:gd name="connsiteX6" fmla="*/ 0 w 593296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2965" h="6858000">
                <a:moveTo>
                  <a:pt x="0" y="0"/>
                </a:moveTo>
                <a:lnTo>
                  <a:pt x="5140363" y="0"/>
                </a:lnTo>
                <a:lnTo>
                  <a:pt x="5152943" y="23550"/>
                </a:lnTo>
                <a:cubicBezTo>
                  <a:pt x="5642847" y="987256"/>
                  <a:pt x="5932965" y="2183538"/>
                  <a:pt x="5932965" y="3479505"/>
                </a:cubicBezTo>
                <a:cubicBezTo>
                  <a:pt x="5932965" y="4675783"/>
                  <a:pt x="5685764" y="5787121"/>
                  <a:pt x="5262410" y="6708999"/>
                </a:cubicBezTo>
                <a:lnTo>
                  <a:pt x="519038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63" name="Freeform: Shape 2062">
            <a:extLst>
              <a:ext uri="{FF2B5EF4-FFF2-40B4-BE49-F238E27FC236}">
                <a16:creationId xmlns:a16="http://schemas.microsoft.com/office/drawing/2014/main" id="{5676B86F-860B-4586-BCAA-C0650C09B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2333" cy="6858000"/>
          </a:xfrm>
          <a:custGeom>
            <a:avLst/>
            <a:gdLst>
              <a:gd name="connsiteX0" fmla="*/ 0 w 5922333"/>
              <a:gd name="connsiteY0" fmla="*/ 0 h 6858000"/>
              <a:gd name="connsiteX1" fmla="*/ 5129731 w 5922333"/>
              <a:gd name="connsiteY1" fmla="*/ 0 h 6858000"/>
              <a:gd name="connsiteX2" fmla="*/ 5142311 w 5922333"/>
              <a:gd name="connsiteY2" fmla="*/ 23550 h 6858000"/>
              <a:gd name="connsiteX3" fmla="*/ 5922333 w 5922333"/>
              <a:gd name="connsiteY3" fmla="*/ 3479505 h 6858000"/>
              <a:gd name="connsiteX4" fmla="*/ 5251778 w 5922333"/>
              <a:gd name="connsiteY4" fmla="*/ 6708999 h 6858000"/>
              <a:gd name="connsiteX5" fmla="*/ 5179753 w 5922333"/>
              <a:gd name="connsiteY5" fmla="*/ 6858000 h 6858000"/>
              <a:gd name="connsiteX6" fmla="*/ 0 w 592233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22333" h="6858000">
                <a:moveTo>
                  <a:pt x="0" y="0"/>
                </a:moveTo>
                <a:lnTo>
                  <a:pt x="5129731" y="0"/>
                </a:lnTo>
                <a:lnTo>
                  <a:pt x="5142311" y="23550"/>
                </a:lnTo>
                <a:cubicBezTo>
                  <a:pt x="5632215" y="987256"/>
                  <a:pt x="5922333" y="2183538"/>
                  <a:pt x="5922333" y="3479505"/>
                </a:cubicBezTo>
                <a:cubicBezTo>
                  <a:pt x="5922333" y="4675783"/>
                  <a:pt x="5675132" y="5787121"/>
                  <a:pt x="5251778" y="6708999"/>
                </a:cubicBezTo>
                <a:lnTo>
                  <a:pt x="5179753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0B83468-7499-91F9-1695-B75EF71EE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5800"/>
            <a:ext cx="4922338" cy="1325563"/>
          </a:xfrm>
        </p:spPr>
        <p:txBody>
          <a:bodyPr>
            <a:normAutofit/>
          </a:bodyPr>
          <a:lstStyle/>
          <a:p>
            <a:r>
              <a:rPr kumimoji="1" lang="en-US" altLang="ja-JP" sz="3400" b="1"/>
              <a:t>Tetayama Resort Hotel</a:t>
            </a:r>
            <a:endParaRPr kumimoji="1" lang="ja-JP" altLang="en-US" sz="3400" b="1"/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8C818ED5-2F56-4171-9445-3AA4F4462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16867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67" name="Rectangle 2066">
            <a:extLst>
              <a:ext uri="{FF2B5EF4-FFF2-40B4-BE49-F238E27FC236}">
                <a16:creationId xmlns:a16="http://schemas.microsoft.com/office/drawing/2014/main" id="{DE74FCE8-866C-4AFA-B45C-FACE2A609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1" y="2089941"/>
            <a:ext cx="4970439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5B5610-41A3-3C8A-CF91-DE462F35F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6622" y="6356350"/>
            <a:ext cx="1547321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E835D787-DABB-4E4F-B7AA-6ABA5C5D4F94}" type="slidenum">
              <a:rPr lang="en-US" sz="1800">
                <a:solidFill>
                  <a:schemeClr val="bg1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0D5E2D9-15E2-E193-CBDB-12F397781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12000/day/person</a:t>
            </a:r>
          </a:p>
          <a:p>
            <a:r>
              <a:rPr lang="en-US" altLang="ja-JP" dirty="0"/>
              <a:t>18000/day/2persons</a:t>
            </a:r>
          </a:p>
          <a:p>
            <a:pPr marL="0" indent="0">
              <a:buNone/>
            </a:pPr>
            <a:r>
              <a:rPr lang="en-US" altLang="ja-JP" dirty="0"/>
              <a:t>  including breakfast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Viking style dinner(3000)</a:t>
            </a:r>
          </a:p>
          <a:p>
            <a:r>
              <a:rPr lang="en-US" altLang="ja-JP" dirty="0"/>
              <a:t>Light lunch(1500)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4866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EF5F1CCD-E085-22E8-1CFA-47DD934892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805001"/>
              </p:ext>
            </p:extLst>
          </p:nvPr>
        </p:nvGraphicFramePr>
        <p:xfrm>
          <a:off x="7280819" y="436516"/>
          <a:ext cx="4691222" cy="6104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2" imgW="6448320" imgH="8391600" progId="Paint.Picture">
                  <p:embed/>
                </p:oleObj>
              </mc:Choice>
              <mc:Fallback>
                <p:oleObj name="ビットマップ イメージ" r:id="rId2" imgW="6448320" imgH="839160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280819" y="436516"/>
                        <a:ext cx="4691222" cy="6104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3927D980-1F75-29DB-E51A-F020E92B9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4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Convention Hall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B021F3-0426-E63E-7D76-2D5C97CA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943FEAA0-EEAA-F325-54F9-29D0465D4B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9099352"/>
              </p:ext>
            </p:extLst>
          </p:nvPr>
        </p:nvGraphicFramePr>
        <p:xfrm>
          <a:off x="787672" y="2002924"/>
          <a:ext cx="654367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4" imgW="6543720" imgH="4753080" progId="Paint.Picture">
                  <p:embed/>
                </p:oleObj>
              </mc:Choice>
              <mc:Fallback>
                <p:oleObj name="ビットマップ イメージ" r:id="rId4" imgW="6543720" imgH="47530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7672" y="2002924"/>
                        <a:ext cx="6543675" cy="4752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4B7CB1-38E3-13B0-583C-02540536AE59}"/>
              </a:ext>
            </a:extLst>
          </p:cNvPr>
          <p:cNvSpPr txBox="1"/>
          <p:nvPr/>
        </p:nvSpPr>
        <p:spPr>
          <a:xfrm>
            <a:off x="1863182" y="1116204"/>
            <a:ext cx="6096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800" dirty="0"/>
              <a:t>13mx20m (</a:t>
            </a:r>
            <a:r>
              <a:rPr kumimoji="1" lang="en-US" altLang="ja-JP" sz="2800" dirty="0" err="1"/>
              <a:t>desks+chairs</a:t>
            </a:r>
            <a:r>
              <a:rPr kumimoji="1" lang="en-US" altLang="ja-JP" sz="1800" dirty="0"/>
              <a:t>)</a:t>
            </a:r>
            <a:r>
              <a:rPr kumimoji="1" lang="en-US" altLang="ja-JP" sz="3200" dirty="0"/>
              <a:t>x40~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?</a:t>
            </a:r>
            <a:r>
              <a:rPr kumimoji="1" lang="ja-JP" altLang="en-US" sz="3200" dirty="0"/>
              <a:t> </a:t>
            </a:r>
            <a:br>
              <a:rPr kumimoji="1" lang="en-US" altLang="ja-JP" sz="1800" dirty="0"/>
            </a:br>
            <a:r>
              <a:rPr kumimoji="1" lang="en-US" altLang="ja-JP" sz="1800" dirty="0"/>
              <a:t>White wall for screen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900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3" name="Rectangle 3092">
            <a:extLst>
              <a:ext uri="{FF2B5EF4-FFF2-40B4-BE49-F238E27FC236}">
                <a16:creationId xmlns:a16="http://schemas.microsoft.com/office/drawing/2014/main" id="{DC35A348-C5D6-4112-9FDD-93A493B01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B7C8547-07B6-450D-1B23-98A40291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4428000"/>
            <a:ext cx="9802829" cy="101794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kumimoji="1" lang="en-US" altLang="ja-JP" sz="43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Excursion: </a:t>
            </a:r>
            <a:r>
              <a:rPr kumimoji="1" lang="en-US" altLang="ja-JP" sz="4300" b="1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Kamogawa</a:t>
            </a:r>
            <a:r>
              <a:rPr kumimoji="1" lang="en-US" altLang="ja-JP" sz="43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Sea World</a:t>
            </a:r>
            <a:br>
              <a:rPr kumimoji="1" lang="en-US" altLang="ja-JP" sz="43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kumimoji="1" lang="en-US" altLang="ja-JP" sz="1800" b="1" dirty="0" err="1">
                <a:solidFill>
                  <a:schemeClr val="bg1"/>
                </a:solidFill>
              </a:rPr>
              <a:t>Nokogiri-yama</a:t>
            </a:r>
            <a:r>
              <a:rPr kumimoji="1" lang="en-US" altLang="ja-JP" sz="1800" b="1" dirty="0">
                <a:solidFill>
                  <a:schemeClr val="bg1"/>
                </a:solidFill>
              </a:rPr>
              <a:t> (mountain) area is interesting but weather condition matters…</a:t>
            </a:r>
            <a:endParaRPr kumimoji="1" lang="en-US" altLang="ja-JP" sz="1800" kern="1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鴨川シーワールド（鴨川市）の画像">
            <a:extLst>
              <a:ext uri="{FF2B5EF4-FFF2-40B4-BE49-F238E27FC236}">
                <a16:creationId xmlns:a16="http://schemas.microsoft.com/office/drawing/2014/main" id="{E1D3E479-20E1-C0BF-F4ED-32658CED1C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7" r="18420" b="2"/>
          <a:stretch/>
        </p:blipFill>
        <p:spPr bwMode="auto">
          <a:xfrm>
            <a:off x="20" y="10"/>
            <a:ext cx="4000480" cy="4005933"/>
          </a:xfrm>
          <a:custGeom>
            <a:avLst/>
            <a:gdLst/>
            <a:ahLst/>
            <a:cxnLst/>
            <a:rect l="l" t="t" r="r" b="b"/>
            <a:pathLst>
              <a:path w="4000500" h="4005943">
                <a:moveTo>
                  <a:pt x="0" y="0"/>
                </a:moveTo>
                <a:lnTo>
                  <a:pt x="4000500" y="0"/>
                </a:lnTo>
                <a:lnTo>
                  <a:pt x="4000500" y="3936797"/>
                </a:lnTo>
                <a:lnTo>
                  <a:pt x="3316514" y="4005943"/>
                </a:lnTo>
                <a:lnTo>
                  <a:pt x="0" y="39641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鴨川シーワールド（鴨川市）の画像">
            <a:extLst>
              <a:ext uri="{FF2B5EF4-FFF2-40B4-BE49-F238E27FC236}">
                <a16:creationId xmlns:a16="http://schemas.microsoft.com/office/drawing/2014/main" id="{FBA783F7-6E6F-82C5-6975-5AC58D397F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9" r="14992" b="1"/>
          <a:stretch/>
        </p:blipFill>
        <p:spPr bwMode="auto">
          <a:xfrm>
            <a:off x="8054975" y="0"/>
            <a:ext cx="4000500" cy="3959022"/>
          </a:xfrm>
          <a:custGeom>
            <a:avLst/>
            <a:gdLst/>
            <a:ahLst/>
            <a:cxnLst/>
            <a:rect l="l" t="t" r="r" b="b"/>
            <a:pathLst>
              <a:path w="4000500" h="3959032">
                <a:moveTo>
                  <a:pt x="0" y="0"/>
                </a:moveTo>
                <a:lnTo>
                  <a:pt x="4000500" y="0"/>
                </a:lnTo>
                <a:lnTo>
                  <a:pt x="4000500" y="3959032"/>
                </a:lnTo>
                <a:lnTo>
                  <a:pt x="9072" y="3926114"/>
                </a:lnTo>
                <a:lnTo>
                  <a:pt x="0" y="392534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FBC9AB-C13B-4EF6-8C8D-EBB7D6852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466933"/>
            <a:ext cx="2635250" cy="7078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E835D787-DABB-4E4F-B7AA-6ABA5C5D4F94}" type="slidenum">
              <a:rPr lang="en-US">
                <a:solidFill>
                  <a:srgbClr val="FFFFFF"/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3095" name="Group 3094">
            <a:extLst>
              <a:ext uri="{FF2B5EF4-FFF2-40B4-BE49-F238E27FC236}">
                <a16:creationId xmlns:a16="http://schemas.microsoft.com/office/drawing/2014/main" id="{AC0B7807-0C83-4963-821A-69B172722E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3096" name="Freeform: Shape 3095">
              <a:extLst>
                <a:ext uri="{FF2B5EF4-FFF2-40B4-BE49-F238E27FC236}">
                  <a16:creationId xmlns:a16="http://schemas.microsoft.com/office/drawing/2014/main" id="{BB027EC7-3252-48A2-A7A4-1741F72E47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97" name="Freeform: Shape 3096">
              <a:extLst>
                <a:ext uri="{FF2B5EF4-FFF2-40B4-BE49-F238E27FC236}">
                  <a16:creationId xmlns:a16="http://schemas.microsoft.com/office/drawing/2014/main" id="{4EBC51E4-7477-4290-BBD0-18AD942C36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3078" name="Picture 6" descr="鴨川シーワールド（鴨川市）の画像">
            <a:extLst>
              <a:ext uri="{FF2B5EF4-FFF2-40B4-BE49-F238E27FC236}">
                <a16:creationId xmlns:a16="http://schemas.microsoft.com/office/drawing/2014/main" id="{BE8D2208-8109-3D0A-C49E-5FA20BB0CD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5" r="15076" b="-3"/>
          <a:stretch/>
        </p:blipFill>
        <p:spPr bwMode="auto">
          <a:xfrm>
            <a:off x="4191002" y="10"/>
            <a:ext cx="3809998" cy="3917529"/>
          </a:xfrm>
          <a:custGeom>
            <a:avLst/>
            <a:gdLst/>
            <a:ahLst/>
            <a:cxnLst/>
            <a:rect l="l" t="t" r="r" b="b"/>
            <a:pathLst>
              <a:path w="3809998" h="3917539">
                <a:moveTo>
                  <a:pt x="0" y="0"/>
                </a:moveTo>
                <a:lnTo>
                  <a:pt x="3809998" y="0"/>
                </a:lnTo>
                <a:lnTo>
                  <a:pt x="3809998" y="3909212"/>
                </a:lnTo>
                <a:lnTo>
                  <a:pt x="1781628" y="3737429"/>
                </a:lnTo>
                <a:lnTo>
                  <a:pt x="0" y="391753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B05C3D5-A814-A8BF-EB5A-DC9301629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803" y="4395307"/>
            <a:ext cx="2898141" cy="191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47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E81B3017-4DA3-EFB6-A169-D45D32CFBF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075970"/>
              </p:ext>
            </p:extLst>
          </p:nvPr>
        </p:nvGraphicFramePr>
        <p:xfrm>
          <a:off x="191365" y="217403"/>
          <a:ext cx="7714134" cy="626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ビットマップ イメージ" r:id="rId2" imgW="10277640" imgH="8344080" progId="Paint.Picture">
                  <p:embed/>
                </p:oleObj>
              </mc:Choice>
              <mc:Fallback>
                <p:oleObj name="ビットマップ イメージ" r:id="rId2" imgW="10277640" imgH="83440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365" y="217403"/>
                        <a:ext cx="7714134" cy="626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88DD37-0D7E-0627-B6A7-13337C29A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5D787-DABB-4E4F-B7AA-6ABA5C5D4F94}" type="slidenum">
              <a:rPr lang="en-US" smtClean="0"/>
              <a:t>6</a:t>
            </a:fld>
            <a:endParaRPr 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A67AAAF-17AD-9F24-D4E3-D99F8EE03EE3}"/>
              </a:ext>
            </a:extLst>
          </p:cNvPr>
          <p:cNvSpPr txBox="1"/>
          <p:nvPr/>
        </p:nvSpPr>
        <p:spPr>
          <a:xfrm>
            <a:off x="7314324" y="654879"/>
            <a:ext cx="36154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12,000/person</a:t>
            </a:r>
          </a:p>
          <a:p>
            <a:r>
              <a:rPr kumimoji="1" lang="en-US" altLang="ja-JP" dirty="0"/>
              <a:t>18,000/2person   including breakfast</a:t>
            </a:r>
          </a:p>
          <a:p>
            <a:r>
              <a:rPr kumimoji="1" lang="en-US" altLang="ja-JP" dirty="0"/>
              <a:t>X 5days  Hotel=</a:t>
            </a:r>
            <a:r>
              <a:rPr kumimoji="1" lang="en-US" altLang="ja-JP" dirty="0">
                <a:solidFill>
                  <a:srgbClr val="00B050"/>
                </a:solidFill>
              </a:rPr>
              <a:t>60,000/person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923DB4B8-5D29-9AC8-B143-02C876D15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9199" y="3311802"/>
            <a:ext cx="5061527" cy="2347922"/>
          </a:xfrm>
        </p:spPr>
        <p:txBody>
          <a:bodyPr>
            <a:noAutofit/>
          </a:bodyPr>
          <a:lstStyle/>
          <a:p>
            <a:r>
              <a:rPr kumimoji="1" lang="en-US" altLang="ja-JP" sz="1400" dirty="0"/>
              <a:t>Individual adjustment of stay duration is possible</a:t>
            </a:r>
          </a:p>
          <a:p>
            <a:r>
              <a:rPr kumimoji="1" lang="en-US" altLang="ja-JP" sz="1400" dirty="0"/>
              <a:t>Dinner (Viking style)</a:t>
            </a:r>
            <a:r>
              <a:rPr kumimoji="1" lang="ja-JP" altLang="en-US" sz="1400" dirty="0"/>
              <a:t>　</a:t>
            </a:r>
            <a:endParaRPr kumimoji="1" lang="en-US" altLang="ja-JP" sz="1400" dirty="0"/>
          </a:p>
          <a:p>
            <a:r>
              <a:rPr kumimoji="1" lang="en-US" altLang="ja-JP" sz="1400" dirty="0"/>
              <a:t>Lunch (sandwich/bento – where to eat? )</a:t>
            </a:r>
          </a:p>
          <a:p>
            <a:r>
              <a:rPr kumimoji="1" lang="en-US" altLang="ja-JP" sz="1400" dirty="0"/>
              <a:t>Transportation from/to Tateyama station</a:t>
            </a:r>
          </a:p>
          <a:p>
            <a:pPr marL="0" indent="0">
              <a:buNone/>
            </a:pPr>
            <a:r>
              <a:rPr kumimoji="1" lang="ja-JP" altLang="en-US" sz="1400" dirty="0"/>
              <a:t>　（</a:t>
            </a:r>
            <a:r>
              <a:rPr kumimoji="1" lang="en-US" altLang="ja-JP" sz="1400" dirty="0"/>
              <a:t>hotel can provide – fixed time schedule/ need reservation</a:t>
            </a:r>
            <a:r>
              <a:rPr kumimoji="1" lang="ja-JP" altLang="en-US" sz="1400" dirty="0"/>
              <a:t>）</a:t>
            </a:r>
            <a:endParaRPr kumimoji="1" lang="en-US" altLang="ja-JP" sz="1400" dirty="0"/>
          </a:p>
          <a:p>
            <a:r>
              <a:rPr kumimoji="1" lang="en-US" altLang="ja-JP" sz="1400" dirty="0"/>
              <a:t>Money flow –registration(system/Credit: extra cost</a:t>
            </a:r>
            <a:r>
              <a:rPr kumimoji="1" lang="ja-JP" altLang="en-US" sz="1400" dirty="0"/>
              <a:t>）</a:t>
            </a:r>
            <a:endParaRPr kumimoji="1" lang="en-US" altLang="ja-JP" sz="1400" dirty="0"/>
          </a:p>
          <a:p>
            <a:r>
              <a:rPr kumimoji="1" lang="en-US" altLang="ja-JP" sz="1400" dirty="0"/>
              <a:t>Visa – when to start (valid for 3 months</a:t>
            </a:r>
            <a:r>
              <a:rPr kumimoji="1" lang="ja-JP" altLang="en-US" sz="1400" dirty="0"/>
              <a:t>：</a:t>
            </a:r>
            <a:r>
              <a:rPr kumimoji="1" lang="en-US" altLang="ja-JP" sz="1400" dirty="0"/>
              <a:t>after August)ERFS</a:t>
            </a:r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53FA96E-ECEB-B413-C00F-9C57967ECB6C}"/>
              </a:ext>
            </a:extLst>
          </p:cNvPr>
          <p:cNvSpPr txBox="1"/>
          <p:nvPr/>
        </p:nvSpPr>
        <p:spPr>
          <a:xfrm>
            <a:off x="7455482" y="5860459"/>
            <a:ext cx="409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KNT: cancellation be made 20 days before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54D03E-DEFD-0FF9-172F-99834D2B0B55}"/>
              </a:ext>
            </a:extLst>
          </p:cNvPr>
          <p:cNvSpPr txBox="1"/>
          <p:nvPr/>
        </p:nvSpPr>
        <p:spPr>
          <a:xfrm>
            <a:off x="3077878" y="6443146"/>
            <a:ext cx="194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For 40 participants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BC1396-55EB-B194-2877-7021D7076014}"/>
              </a:ext>
            </a:extLst>
          </p:cNvPr>
          <p:cNvSpPr txBox="1"/>
          <p:nvPr/>
        </p:nvSpPr>
        <p:spPr>
          <a:xfrm>
            <a:off x="7756339" y="1493911"/>
            <a:ext cx="28328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     meal: </a:t>
            </a:r>
            <a:r>
              <a:rPr kumimoji="1" lang="en-US" altLang="ja-JP" dirty="0">
                <a:solidFill>
                  <a:srgbClr val="00B050"/>
                </a:solidFill>
              </a:rPr>
              <a:t>25,000/person </a:t>
            </a:r>
          </a:p>
          <a:p>
            <a:r>
              <a:rPr kumimoji="1" lang="en-US" altLang="ja-JP" dirty="0"/>
              <a:t>     excursion: </a:t>
            </a:r>
            <a:r>
              <a:rPr kumimoji="1" lang="en-US" altLang="ja-JP" dirty="0">
                <a:solidFill>
                  <a:srgbClr val="00B050"/>
                </a:solidFill>
              </a:rPr>
              <a:t>11,000/person</a:t>
            </a:r>
          </a:p>
          <a:p>
            <a:r>
              <a:rPr kumimoji="1" lang="en-US" altLang="ja-JP" dirty="0"/>
              <a:t>     workshop           </a:t>
            </a:r>
            <a:r>
              <a:rPr kumimoji="1" lang="en-US" altLang="ja-JP" dirty="0">
                <a:solidFill>
                  <a:srgbClr val="FFC000"/>
                </a:solidFill>
              </a:rPr>
              <a:t>336,600/</a:t>
            </a:r>
          </a:p>
          <a:p>
            <a:r>
              <a:rPr kumimoji="1" lang="en-US" altLang="ja-JP" dirty="0"/>
              <a:t>     Transportation  </a:t>
            </a:r>
            <a:r>
              <a:rPr kumimoji="1" lang="en-US" altLang="ja-JP" dirty="0">
                <a:solidFill>
                  <a:srgbClr val="FFC000"/>
                </a:solidFill>
              </a:rPr>
              <a:t>510,000/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BDFC418-5EC2-710A-F7B5-796D85638F50}"/>
              </a:ext>
            </a:extLst>
          </p:cNvPr>
          <p:cNvSpPr txBox="1"/>
          <p:nvPr/>
        </p:nvSpPr>
        <p:spPr>
          <a:xfrm>
            <a:off x="927616" y="3299750"/>
            <a:ext cx="1539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transportation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99B5DD7-FE52-9533-CE2F-A8A2645AC4C6}"/>
              </a:ext>
            </a:extLst>
          </p:cNvPr>
          <p:cNvSpPr txBox="1"/>
          <p:nvPr/>
        </p:nvSpPr>
        <p:spPr>
          <a:xfrm>
            <a:off x="986670" y="244581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meal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BA82889-A7AF-530C-96FE-541EA00DEEBF}"/>
              </a:ext>
            </a:extLst>
          </p:cNvPr>
          <p:cNvSpPr txBox="1"/>
          <p:nvPr/>
        </p:nvSpPr>
        <p:spPr>
          <a:xfrm>
            <a:off x="986670" y="202480"/>
            <a:ext cx="110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workshop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B1BA59D-D2A1-2143-ACEC-C52D4866B921}"/>
              </a:ext>
            </a:extLst>
          </p:cNvPr>
          <p:cNvSpPr txBox="1"/>
          <p:nvPr/>
        </p:nvSpPr>
        <p:spPr>
          <a:xfrm>
            <a:off x="914727" y="1871792"/>
            <a:ext cx="1250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Hotel room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69E03BE-076B-3F10-D389-EC493D9FF9BE}"/>
              </a:ext>
            </a:extLst>
          </p:cNvPr>
          <p:cNvSpPr txBox="1"/>
          <p:nvPr/>
        </p:nvSpPr>
        <p:spPr>
          <a:xfrm>
            <a:off x="1237035" y="4711646"/>
            <a:ext cx="107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excursion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3ACBA58-E98A-4D95-7179-F9313B4E3201}"/>
              </a:ext>
            </a:extLst>
          </p:cNvPr>
          <p:cNvSpPr txBox="1"/>
          <p:nvPr/>
        </p:nvSpPr>
        <p:spPr>
          <a:xfrm>
            <a:off x="10581227" y="2257343"/>
            <a:ext cx="167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~20,000/person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0941657-4042-2E06-B384-7E8F94B59756}"/>
              </a:ext>
            </a:extLst>
          </p:cNvPr>
          <p:cNvSpPr txBox="1"/>
          <p:nvPr/>
        </p:nvSpPr>
        <p:spPr>
          <a:xfrm>
            <a:off x="10475720" y="1493911"/>
            <a:ext cx="166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  96,000/person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9CA2DE2-4638-4AC8-62BA-AA301830ECAA}"/>
              </a:ext>
            </a:extLst>
          </p:cNvPr>
          <p:cNvSpPr/>
          <p:nvPr/>
        </p:nvSpPr>
        <p:spPr>
          <a:xfrm>
            <a:off x="10556761" y="1372845"/>
            <a:ext cx="77538" cy="65898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016F17C-CFDD-5FBC-051A-52B7937512A9}"/>
              </a:ext>
            </a:extLst>
          </p:cNvPr>
          <p:cNvSpPr/>
          <p:nvPr/>
        </p:nvSpPr>
        <p:spPr>
          <a:xfrm>
            <a:off x="10550461" y="2135391"/>
            <a:ext cx="77538" cy="4505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3EA122-DF50-00A0-C5FC-52A0A0B85599}"/>
              </a:ext>
            </a:extLst>
          </p:cNvPr>
          <p:cNvSpPr txBox="1"/>
          <p:nvPr/>
        </p:nvSpPr>
        <p:spPr>
          <a:xfrm>
            <a:off x="10334495" y="2686192"/>
            <a:ext cx="1952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X 15%(</a:t>
            </a:r>
            <a:r>
              <a:rPr kumimoji="1" lang="en-US" altLang="ja-JP" dirty="0" err="1">
                <a:solidFill>
                  <a:srgbClr val="FF0000"/>
                </a:solidFill>
              </a:rPr>
              <a:t>tax+agency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4916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3304</TotalTime>
  <Words>346</Words>
  <Application>Microsoft Office PowerPoint</Application>
  <PresentationFormat>ワイド画面</PresentationFormat>
  <Paragraphs>62</Paragraphs>
  <Slides>6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Roboto Light</vt:lpstr>
      <vt:lpstr>Office テーマ</vt:lpstr>
      <vt:lpstr>ビットマップ イメージ</vt:lpstr>
      <vt:lpstr>Vertex2022  2nd IAC 30.6.2022</vt:lpstr>
      <vt:lpstr>Tateyama City &amp; Resort Hotel location</vt:lpstr>
      <vt:lpstr>Tetayama Resort Hotel</vt:lpstr>
      <vt:lpstr>Convention Hall</vt:lpstr>
      <vt:lpstr>Excursion: Kamogawa Sea World Nokogiri-yama (mountain) area is interesting but weather condition matters…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</dc:title>
  <dc:creator>原 和彦</dc:creator>
  <cp:lastModifiedBy>kazuhiko</cp:lastModifiedBy>
  <cp:revision>46</cp:revision>
  <dcterms:created xsi:type="dcterms:W3CDTF">2022-06-18T00:30:14Z</dcterms:created>
  <dcterms:modified xsi:type="dcterms:W3CDTF">2022-06-29T05:53:33Z</dcterms:modified>
</cp:coreProperties>
</file>