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embeddings/oleObject1.bin" ContentType="application/vnd.openxmlformats-officedocument.oleObject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8" r:id="rId1"/>
  </p:sldMasterIdLst>
  <p:notesMasterIdLst>
    <p:notesMasterId r:id="rId53"/>
  </p:notesMasterIdLst>
  <p:sldIdLst>
    <p:sldId id="433" r:id="rId2"/>
    <p:sldId id="434" r:id="rId3"/>
    <p:sldId id="388" r:id="rId4"/>
    <p:sldId id="380" r:id="rId5"/>
    <p:sldId id="398" r:id="rId6"/>
    <p:sldId id="347" r:id="rId7"/>
    <p:sldId id="343" r:id="rId8"/>
    <p:sldId id="401" r:id="rId9"/>
    <p:sldId id="404" r:id="rId10"/>
    <p:sldId id="346" r:id="rId11"/>
    <p:sldId id="362" r:id="rId12"/>
    <p:sldId id="406" r:id="rId13"/>
    <p:sldId id="350" r:id="rId14"/>
    <p:sldId id="338" r:id="rId15"/>
    <p:sldId id="381" r:id="rId16"/>
    <p:sldId id="446" r:id="rId17"/>
    <p:sldId id="395" r:id="rId18"/>
    <p:sldId id="299" r:id="rId19"/>
    <p:sldId id="394" r:id="rId20"/>
    <p:sldId id="385" r:id="rId21"/>
    <p:sldId id="429" r:id="rId22"/>
    <p:sldId id="430" r:id="rId23"/>
    <p:sldId id="438" r:id="rId24"/>
    <p:sldId id="439" r:id="rId25"/>
    <p:sldId id="440" r:id="rId26"/>
    <p:sldId id="441" r:id="rId27"/>
    <p:sldId id="443" r:id="rId28"/>
    <p:sldId id="410" r:id="rId29"/>
    <p:sldId id="416" r:id="rId30"/>
    <p:sldId id="422" r:id="rId31"/>
    <p:sldId id="421" r:id="rId32"/>
    <p:sldId id="357" r:id="rId33"/>
    <p:sldId id="377" r:id="rId34"/>
    <p:sldId id="407" r:id="rId35"/>
    <p:sldId id="355" r:id="rId36"/>
    <p:sldId id="396" r:id="rId37"/>
    <p:sldId id="361" r:id="rId38"/>
    <p:sldId id="358" r:id="rId39"/>
    <p:sldId id="389" r:id="rId40"/>
    <p:sldId id="444" r:id="rId41"/>
    <p:sldId id="375" r:id="rId42"/>
    <p:sldId id="379" r:id="rId43"/>
    <p:sldId id="267" r:id="rId44"/>
    <p:sldId id="437" r:id="rId45"/>
    <p:sldId id="403" r:id="rId46"/>
    <p:sldId id="363" r:id="rId47"/>
    <p:sldId id="374" r:id="rId48"/>
    <p:sldId id="423" r:id="rId49"/>
    <p:sldId id="424" r:id="rId50"/>
    <p:sldId id="432" r:id="rId51"/>
    <p:sldId id="435" r:id="rId5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E1E1"/>
    <a:srgbClr val="E1E1A7"/>
    <a:srgbClr val="FF6600"/>
    <a:srgbClr val="FFCC00"/>
    <a:srgbClr val="1A2A9B"/>
    <a:srgbClr val="000099"/>
    <a:srgbClr val="69B8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8072" autoAdjust="0"/>
  </p:normalViewPr>
  <p:slideViewPr>
    <p:cSldViewPr>
      <p:cViewPr varScale="1">
        <p:scale>
          <a:sx n="94" d="100"/>
          <a:sy n="94" d="100"/>
        </p:scale>
        <p:origin x="-152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50" Type="http://schemas.openxmlformats.org/officeDocument/2006/relationships/slide" Target="slides/slide49.xml"/><Relationship Id="rId51" Type="http://schemas.openxmlformats.org/officeDocument/2006/relationships/slide" Target="slides/slide50.xml"/><Relationship Id="rId52" Type="http://schemas.openxmlformats.org/officeDocument/2006/relationships/slide" Target="slides/slide51.xml"/><Relationship Id="rId53" Type="http://schemas.openxmlformats.org/officeDocument/2006/relationships/notesMaster" Target="notesMasters/notesMaster1.xml"/><Relationship Id="rId54" Type="http://schemas.openxmlformats.org/officeDocument/2006/relationships/printerSettings" Target="printerSettings/printerSettings1.bin"/><Relationship Id="rId55" Type="http://schemas.openxmlformats.org/officeDocument/2006/relationships/presProps" Target="presProps.xml"/><Relationship Id="rId56" Type="http://schemas.openxmlformats.org/officeDocument/2006/relationships/viewProps" Target="viewProps.xml"/><Relationship Id="rId57" Type="http://schemas.openxmlformats.org/officeDocument/2006/relationships/theme" Target="theme/theme1.xml"/><Relationship Id="rId58" Type="http://schemas.openxmlformats.org/officeDocument/2006/relationships/tableStyles" Target="tableStyles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slide" Target="slides/slide43.xml"/><Relationship Id="rId45" Type="http://schemas.openxmlformats.org/officeDocument/2006/relationships/slide" Target="slides/slide44.xml"/><Relationship Id="rId46" Type="http://schemas.openxmlformats.org/officeDocument/2006/relationships/slide" Target="slides/slide45.xml"/><Relationship Id="rId47" Type="http://schemas.openxmlformats.org/officeDocument/2006/relationships/slide" Target="slides/slide46.xml"/><Relationship Id="rId48" Type="http://schemas.openxmlformats.org/officeDocument/2006/relationships/slide" Target="slides/slide47.xml"/><Relationship Id="rId49" Type="http://schemas.openxmlformats.org/officeDocument/2006/relationships/slide" Target="slides/slide4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6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D2528160-74D3-064D-B391-3F1F84346A7E}" type="datetimeFigureOut">
              <a:rPr lang="en-US"/>
              <a:pPr>
                <a:defRPr/>
              </a:pPr>
              <a:t>30/05/17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panose="020B0604020202020204" pitchFamily="34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cs typeface="+mn-cs"/>
              </a:defRPr>
            </a:lvl1pPr>
          </a:lstStyle>
          <a:p>
            <a:pPr>
              <a:defRPr/>
            </a:pPr>
            <a:fld id="{B8234C33-F188-0345-9630-3493B6F72D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3380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3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9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0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348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481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215D4B4-E61E-6A45-91BB-8CE5DDE214E3}" type="slidenum">
              <a:rPr lang="en-US" sz="1200"/>
              <a:pPr/>
              <a:t>18</a:t>
            </a:fld>
            <a:endParaRPr lang="en-US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505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30E0C81-74A3-CF45-AC14-B9C8F6093A19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4710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858F752-36F2-6447-B251-BEE13653E3E9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Nuclear physics :</a:t>
            </a:r>
          </a:p>
          <a:p>
            <a:pPr lvl="1"/>
            <a:r>
              <a:rPr lang="en-US" dirty="0" smtClean="0"/>
              <a:t>Measure unknown electromagnetic moments of nuclei</a:t>
            </a:r>
          </a:p>
          <a:p>
            <a:pPr lvl="1"/>
            <a:r>
              <a:rPr lang="en-US" dirty="0" smtClean="0"/>
              <a:t>Derive spins and parities of nuclear states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Fundamental interactions:</a:t>
            </a:r>
          </a:p>
          <a:p>
            <a:pPr lvl="1"/>
            <a:r>
              <a:rPr lang="en-US" dirty="0" smtClean="0"/>
              <a:t>Provide detailed information on beta-decay properties</a:t>
            </a:r>
          </a:p>
          <a:p>
            <a:pPr lvl="1"/>
            <a:r>
              <a:rPr lang="en-US" dirty="0" smtClean="0"/>
              <a:t>Contribute to the determination of the </a:t>
            </a:r>
            <a:r>
              <a:rPr lang="en-US" dirty="0" err="1" smtClean="0"/>
              <a:t>Vud</a:t>
            </a:r>
            <a:r>
              <a:rPr lang="en-US" dirty="0" smtClean="0"/>
              <a:t> element of the quark mixing matrix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Chemistry and biology:</a:t>
            </a:r>
          </a:p>
          <a:p>
            <a:pPr lvl="1"/>
            <a:r>
              <a:rPr lang="en-US" dirty="0" smtClean="0"/>
              <a:t>Ultrahigh sensitivity NMR in liquids</a:t>
            </a:r>
          </a:p>
          <a:p>
            <a:pPr lvl="1"/>
            <a:r>
              <a:rPr lang="en-US" dirty="0" smtClean="0"/>
              <a:t>Investigate interaction of metal ions with proteins, DNA, and RNA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Material science:</a:t>
            </a:r>
          </a:p>
          <a:p>
            <a:pPr lvl="1"/>
            <a:r>
              <a:rPr lang="en-US" dirty="0" smtClean="0"/>
              <a:t>Ultrahigh sensitivity NMR</a:t>
            </a:r>
          </a:p>
          <a:p>
            <a:pPr lvl="1"/>
            <a:r>
              <a:rPr lang="en-US" dirty="0" smtClean="0"/>
              <a:t>Study interfaces, crystal lattices, or semiconductors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8234C33-F188-0345-9630-3493B6F72D0E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74736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Espace réservé de l'image des diapositives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53250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>
              <a:latin typeface="Calibri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A34FC2D-DED2-954A-951F-104911121E41}" type="slidenum">
              <a:rPr lang="fr-FR" smtClean="0"/>
              <a:pPr>
                <a:defRPr/>
              </a:pPr>
              <a:t>33</a:t>
            </a:fld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04C3302-1548-9642-835B-01CD2502CB1A}" type="slidenum">
              <a:rPr lang="en-US" smtClean="0"/>
              <a:pPr>
                <a:defRPr/>
              </a:pPr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246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641CBB5-CCE8-0049-9F22-2D417ADA0020}" type="slidenum">
              <a:rPr lang="en-US" smtClean="0"/>
              <a:pPr>
                <a:defRPr/>
              </a:pPr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696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Calibri" charset="0"/>
            </a:endParaRPr>
          </a:p>
        </p:txBody>
      </p:sp>
      <p:sp>
        <p:nvSpPr>
          <p:cNvPr id="696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D121F9BB-AF26-8A44-AD2A-8548191495F8}" type="slidenum">
              <a:rPr lang="en-US" sz="1200"/>
              <a:pPr/>
              <a:t>46</a:t>
            </a:fld>
            <a:endParaRPr 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 descr="CERN144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5113" y="5589588"/>
            <a:ext cx="1201737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15888"/>
            <a:ext cx="4464050" cy="973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4800" b="1">
                <a:solidFill>
                  <a:srgbClr val="69B833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40720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E3592-3FF0-EF4A-902F-2654BF9C32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9624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A34C73-36F8-F243-BB71-80FD6BDBF6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01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AE6C-CD04-F447-9AB9-A200DC6949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5064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CAEADC-A86A-D744-B9A0-E3C698454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39191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836613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1AB80D-A78D-8B44-8871-23894FBCFA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79490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997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>
          <a:xfrm>
            <a:off x="0" y="762000"/>
            <a:ext cx="9070975" cy="76200"/>
          </a:xfrm>
          <a:prstGeom prst="parallelogram">
            <a:avLst>
              <a:gd name="adj" fmla="val 162471"/>
            </a:avLst>
          </a:prstGeom>
          <a:solidFill>
            <a:srgbClr val="69B833"/>
          </a:solidFill>
          <a:ln w="285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6400800"/>
            <a:ext cx="2046288" cy="446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486399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charset="2"/>
              <a:buChar char="u"/>
              <a:defRPr sz="1600"/>
            </a:lvl1pPr>
            <a:lvl2pPr marL="742950" indent="-285750">
              <a:buFont typeface="Wingdings" charset="2"/>
              <a:buChar char="u"/>
              <a:defRPr sz="1400"/>
            </a:lvl2pPr>
            <a:lvl3pPr marL="1143000" indent="-228600">
              <a:buFont typeface="Wingdings" charset="2"/>
              <a:buChar char="u"/>
              <a:defRPr sz="1600"/>
            </a:lvl3pPr>
            <a:lvl4pPr marL="1600200" indent="-228600">
              <a:buFont typeface="Wingdings" charset="2"/>
              <a:buChar char="u"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762000"/>
          </a:xfrm>
          <a:prstGeom prst="rect">
            <a:avLst/>
          </a:prstGeom>
        </p:spPr>
        <p:txBody>
          <a:bodyPr vert="horz"/>
          <a:lstStyle>
            <a:lvl1pPr>
              <a:defRPr sz="3400"/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03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arallelogram 3"/>
          <p:cNvSpPr/>
          <p:nvPr userDrawn="1"/>
        </p:nvSpPr>
        <p:spPr>
          <a:xfrm>
            <a:off x="0" y="762000"/>
            <a:ext cx="9070975" cy="76200"/>
          </a:xfrm>
          <a:prstGeom prst="parallelogram">
            <a:avLst>
              <a:gd name="adj" fmla="val 162471"/>
            </a:avLst>
          </a:prstGeom>
          <a:solidFill>
            <a:srgbClr val="69B833"/>
          </a:solidFill>
          <a:ln w="28575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791200"/>
          </a:xfrm>
          <a:prstGeom prst="rect">
            <a:avLst/>
          </a:prstGeom>
        </p:spPr>
        <p:txBody>
          <a:bodyPr/>
          <a:lstStyle>
            <a:lvl1pPr marL="342900" indent="-342900">
              <a:buFont typeface="Wingdings" charset="2"/>
              <a:buChar char="u"/>
              <a:defRPr sz="1600"/>
            </a:lvl1pPr>
            <a:lvl2pPr marL="742950" indent="-285750">
              <a:buFont typeface="Wingdings" charset="2"/>
              <a:buChar char="u"/>
              <a:defRPr sz="1400"/>
            </a:lvl2pPr>
            <a:lvl3pPr marL="1143000" indent="-228600">
              <a:buFont typeface="Wingdings" charset="2"/>
              <a:buChar char="u"/>
              <a:defRPr sz="1600"/>
            </a:lvl3pPr>
            <a:lvl4pPr marL="1600200" indent="-228600">
              <a:buFont typeface="Wingdings" charset="2"/>
              <a:buChar char="u"/>
              <a:defRPr/>
            </a:lvl4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685800" y="76200"/>
            <a:ext cx="8382000" cy="762000"/>
          </a:xfrm>
          <a:prstGeom prst="rect">
            <a:avLst/>
          </a:prstGeom>
        </p:spPr>
        <p:txBody>
          <a:bodyPr vert="horz"/>
          <a:lstStyle>
            <a:lvl1pPr>
              <a:defRPr sz="3400"/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12981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652" y="0"/>
            <a:ext cx="8812696" cy="828106"/>
          </a:xfrm>
          <a:prstGeom prst="rect">
            <a:avLst/>
          </a:prstGeom>
        </p:spPr>
        <p:txBody>
          <a:bodyPr/>
          <a:lstStyle/>
          <a:p>
            <a:r>
              <a:rPr lang="fr-CH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5100" y="63182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9BDB96-06BD-0D4D-889D-66171724AF95}" type="datetimeFigureOut">
              <a:rPr lang="en-US"/>
              <a:pPr>
                <a:defRPr/>
              </a:pPr>
              <a:t>30/05/17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5280025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9719DD-E76D-5B49-BB61-30EF8337D8B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594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908050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8DB165-5569-1343-9DC5-26F73FEA7D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01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 userDrawn="1"/>
        </p:nvSpPr>
        <p:spPr>
          <a:xfrm>
            <a:off x="36513" y="908050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83A629-975B-9B41-B5C4-315E207895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6020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arallelogram 4"/>
          <p:cNvSpPr/>
          <p:nvPr/>
        </p:nvSpPr>
        <p:spPr>
          <a:xfrm>
            <a:off x="36513" y="908050"/>
            <a:ext cx="9070975" cy="53975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9013" y="6381750"/>
            <a:ext cx="16970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  <a:prstGeom prst="rect">
            <a:avLst/>
          </a:prstGeo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  <a:prstGeom prst="rect">
            <a:avLst/>
          </a:prstGeom>
        </p:spPr>
        <p:txBody>
          <a:bodyPr/>
          <a:lstStyle>
            <a:lvl1pPr>
              <a:buFontTx/>
              <a:buBlip>
                <a:blip r:embed="rId3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/>
          </p:nvPr>
        </p:nvSpPr>
        <p:spPr>
          <a:xfrm>
            <a:off x="1043608" y="6453013"/>
            <a:ext cx="2519362" cy="360363"/>
          </a:xfrm>
          <a:prstGeom prst="rect">
            <a:avLst/>
          </a:prstGeo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fr-CH" smtClean="0"/>
              <a:t>Click to edit Master text styles</a:t>
            </a: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>
          <a:xfrm>
            <a:off x="3878263" y="6427788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5103AC-73E9-A94C-9DA3-ED07B21FB0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0041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94044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fr-CH"/>
              <a:t>Click to edit Master title style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325607"/>
            <a:ext cx="8229600" cy="427086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>
          <a:xfrm>
            <a:off x="2968625" y="63627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BFD808-6B56-4447-9401-2398D08EE3C0}" type="datetime1">
              <a:rPr lang="en-US"/>
              <a:pPr>
                <a:defRPr/>
              </a:pPr>
              <a:t>30/05/17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3188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r>
              <a:rPr lang="en-US"/>
              <a:t>Document reference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150" y="6356350"/>
            <a:ext cx="501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50F03AC5-4AAB-0548-8F09-30D36756404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51859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spect="1"/>
          </p:cNvSpPr>
          <p:nvPr userDrawn="1"/>
        </p:nvSpPr>
        <p:spPr>
          <a:xfrm>
            <a:off x="0" y="914400"/>
            <a:ext cx="609600" cy="5970588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 userDrawn="1"/>
        </p:nvSpPr>
        <p:spPr>
          <a:xfrm rot="16200000">
            <a:off x="-30956" y="45244"/>
            <a:ext cx="682625" cy="598487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2" r:id="rId1"/>
    <p:sldLayoutId id="2147483941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  <p:sldLayoutId id="2147483953" r:id="rId13"/>
    <p:sldLayoutId id="2147483954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chemeClr val="tx1"/>
          </a:solidFill>
          <a:latin typeface="Lucida Sans"/>
          <a:ea typeface="ＭＳ Ｐゴシック" charset="0"/>
          <a:cs typeface="Lucida San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Lucida Sans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Lucida Sans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Lucida Sans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1"/>
          </a:solidFill>
          <a:latin typeface="Lucida Sans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69B833"/>
        </a:buClr>
        <a:buSzPct val="100000"/>
        <a:buFont typeface="Wingdings" charset="0"/>
        <a:buChar char="u"/>
        <a:defRPr kern="1200">
          <a:solidFill>
            <a:schemeClr val="tx1"/>
          </a:solidFill>
          <a:latin typeface="Lucida Sans"/>
          <a:ea typeface="ＭＳ Ｐゴシック" charset="0"/>
          <a:cs typeface="Lucida San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69B833"/>
        </a:buClr>
        <a:buSzPct val="100000"/>
        <a:buFont typeface="Wingdings" charset="0"/>
        <a:buChar char="u"/>
        <a:defRPr sz="1600" kern="1200">
          <a:solidFill>
            <a:schemeClr val="tx1"/>
          </a:solidFill>
          <a:latin typeface="Lucida Sans"/>
          <a:ea typeface="ＭＳ Ｐゴシック" charset="0"/>
          <a:cs typeface="Lucida San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69B833"/>
        </a:buClr>
        <a:buSzPct val="100000"/>
        <a:buFont typeface="Wingdings" charset="0"/>
        <a:buChar char="u"/>
        <a:defRPr sz="1600" kern="1200">
          <a:solidFill>
            <a:schemeClr val="tx1"/>
          </a:solidFill>
          <a:latin typeface="Lucida Sans"/>
          <a:ea typeface="ＭＳ Ｐゴシック" charset="0"/>
          <a:cs typeface="Lucida San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69B833"/>
        </a:buClr>
        <a:buSzPct val="100000"/>
        <a:buFont typeface="Wingdings" charset="0"/>
        <a:buChar char="u"/>
        <a:defRPr sz="1400" kern="1200">
          <a:solidFill>
            <a:schemeClr val="tx1"/>
          </a:solidFill>
          <a:latin typeface="Lucida Sans"/>
          <a:ea typeface="ＭＳ Ｐゴシック" charset="0"/>
          <a:cs typeface="Lucida San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4" Type="http://schemas.openxmlformats.org/officeDocument/2006/relationships/image" Target="../media/image21.jpeg"/><Relationship Id="rId5" Type="http://schemas.openxmlformats.org/officeDocument/2006/relationships/image" Target="../media/image22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9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jpeg"/><Relationship Id="rId5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8.w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4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emf"/><Relationship Id="rId6" Type="http://schemas.openxmlformats.org/officeDocument/2006/relationships/image" Target="../media/image39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4" Type="http://schemas.openxmlformats.org/officeDocument/2006/relationships/image" Target="../media/image41.png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e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emf"/><Relationship Id="rId4" Type="http://schemas.openxmlformats.org/officeDocument/2006/relationships/image" Target="../media/image35.png"/><Relationship Id="rId5" Type="http://schemas.openxmlformats.org/officeDocument/2006/relationships/image" Target="../media/image4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5" Type="http://schemas.openxmlformats.org/officeDocument/2006/relationships/image" Target="../media/image38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47.png"/><Relationship Id="rId5" Type="http://schemas.openxmlformats.org/officeDocument/2006/relationships/image" Target="../media/image48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6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0" Type="http://schemas.openxmlformats.org/officeDocument/2006/relationships/image" Target="../media/image5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png"/><Relationship Id="rId5" Type="http://schemas.openxmlformats.org/officeDocument/2006/relationships/image" Target="../media/image52.png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8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4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4" Type="http://schemas.openxmlformats.org/officeDocument/2006/relationships/image" Target="../media/image62.png"/><Relationship Id="rId5" Type="http://schemas.openxmlformats.org/officeDocument/2006/relationships/image" Target="../media/image63.png"/><Relationship Id="rId6" Type="http://schemas.openxmlformats.org/officeDocument/2006/relationships/image" Target="../media/image64.png"/><Relationship Id="rId7" Type="http://schemas.openxmlformats.org/officeDocument/2006/relationships/image" Target="../media/image65.png"/><Relationship Id="rId8" Type="http://schemas.openxmlformats.org/officeDocument/2006/relationships/image" Target="../media/image66.png"/><Relationship Id="rId9" Type="http://schemas.openxmlformats.org/officeDocument/2006/relationships/image" Target="../media/image67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4" Type="http://schemas.openxmlformats.org/officeDocument/2006/relationships/image" Target="../media/image70.jpe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4" Type="http://schemas.openxmlformats.org/officeDocument/2006/relationships/hyperlink" Target="http://www.levkingroup.com/" TargetMode="External"/><Relationship Id="rId5" Type="http://schemas.openxmlformats.org/officeDocument/2006/relationships/image" Target="../media/image73.png"/><Relationship Id="rId6" Type="http://schemas.openxmlformats.org/officeDocument/2006/relationships/image" Target="../media/image1.png"/><Relationship Id="rId7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4" Type="http://schemas.openxmlformats.org/officeDocument/2006/relationships/hyperlink" Target="http://www.levkingroup.com/" TargetMode="External"/><Relationship Id="rId5" Type="http://schemas.openxmlformats.org/officeDocument/2006/relationships/image" Target="../media/image73.png"/><Relationship Id="rId6" Type="http://schemas.openxmlformats.org/officeDocument/2006/relationships/hyperlink" Target="https://en.wikipedia.org/wiki/File:Zinc_finger_rendered.png" TargetMode="External"/><Relationship Id="rId7" Type="http://schemas.openxmlformats.org/officeDocument/2006/relationships/image" Target="../media/image76.png"/><Relationship Id="rId8" Type="http://schemas.openxmlformats.org/officeDocument/2006/relationships/image" Target="../media/image69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4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77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0.jpeg"/><Relationship Id="rId3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jpeg"/><Relationship Id="rId4" Type="http://schemas.openxmlformats.org/officeDocument/2006/relationships/image" Target="../media/image84.jpeg"/><Relationship Id="rId5" Type="http://schemas.openxmlformats.org/officeDocument/2006/relationships/image" Target="../media/image85.png"/><Relationship Id="rId6" Type="http://schemas.openxmlformats.org/officeDocument/2006/relationships/image" Target="../media/image81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4" Type="http://schemas.openxmlformats.org/officeDocument/2006/relationships/image" Target="../media/image88.png"/><Relationship Id="rId5" Type="http://schemas.openxmlformats.org/officeDocument/2006/relationships/image" Target="../media/image84.jpe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6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1.emf"/><Relationship Id="rId4" Type="http://schemas.openxmlformats.org/officeDocument/2006/relationships/image" Target="../media/image92.jpeg"/><Relationship Id="rId5" Type="http://schemas.openxmlformats.org/officeDocument/2006/relationships/image" Target="../media/image93.png"/><Relationship Id="rId6" Type="http://schemas.openxmlformats.org/officeDocument/2006/relationships/image" Target="../media/image94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5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95.png"/><Relationship Id="rId3" Type="http://schemas.openxmlformats.org/officeDocument/2006/relationships/image" Target="../media/image9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7.png"/><Relationship Id="rId4" Type="http://schemas.openxmlformats.org/officeDocument/2006/relationships/image" Target="../media/image95.png"/><Relationship Id="rId5" Type="http://schemas.openxmlformats.org/officeDocument/2006/relationships/image" Target="../media/image98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4" Type="http://schemas.openxmlformats.org/officeDocument/2006/relationships/image" Target="../media/image100.png"/><Relationship Id="rId5" Type="http://schemas.openxmlformats.org/officeDocument/2006/relationships/image" Target="../media/image95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1.png"/><Relationship Id="rId3" Type="http://schemas.openxmlformats.org/officeDocument/2006/relationships/image" Target="../media/image102.jpeg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jpeg"/><Relationship Id="rId4" Type="http://schemas.openxmlformats.org/officeDocument/2006/relationships/image" Target="../media/image101.png"/><Relationship Id="rId5" Type="http://schemas.openxmlformats.org/officeDocument/2006/relationships/image" Target="../media/image105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3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emf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3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8.jpeg"/><Relationship Id="rId4" Type="http://schemas.openxmlformats.org/officeDocument/2006/relationships/image" Target="../media/image109.png"/><Relationship Id="rId5" Type="http://schemas.openxmlformats.org/officeDocument/2006/relationships/image" Target="../media/image110.emf"/><Relationship Id="rId6" Type="http://schemas.openxmlformats.org/officeDocument/2006/relationships/image" Target="../media/image26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4" Type="http://schemas.openxmlformats.org/officeDocument/2006/relationships/image" Target="../media/image113.png"/><Relationship Id="rId5" Type="http://schemas.openxmlformats.org/officeDocument/2006/relationships/image" Target="../media/image84.jpe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1.jpeg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4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jpeg"/><Relationship Id="rId4" Type="http://schemas.openxmlformats.org/officeDocument/2006/relationships/image" Target="../media/image1.png"/><Relationship Id="rId5" Type="http://schemas.openxmlformats.org/officeDocument/2006/relationships/image" Target="../media/image10.jpeg"/><Relationship Id="rId6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scholarpedia.org/wiki/images/c/ce/3D_ISOLDE.jpg" TargetMode="External"/><Relationship Id="rId3" Type="http://schemas.openxmlformats.org/officeDocument/2006/relationships/image" Target="../media/image117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4.png"/><Relationship Id="rId3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6.emf"/><Relationship Id="rId3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1" descr="de-freitas_gaetan_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t="40450" r="6570" b="127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6" name="TextBox 2"/>
          <p:cNvSpPr txBox="1">
            <a:spLocks noChangeArrowheads="1"/>
          </p:cNvSpPr>
          <p:nvPr/>
        </p:nvSpPr>
        <p:spPr bwMode="auto">
          <a:xfrm>
            <a:off x="8281988" y="6477000"/>
            <a:ext cx="862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Lucida Sans" charset="0"/>
                <a:cs typeface="Lucida Sans" charset="0"/>
              </a:rPr>
              <a:t>© CERN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820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 radioactive products are the ionized in one of three ways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Surface ionization – alkali metals, elements with low ionization potential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Plasma ionization - gases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Laser ionization (</a:t>
            </a:r>
            <a:r>
              <a:rPr lang="en-US" b="1">
                <a:latin typeface="Lucida Sans" charset="0"/>
              </a:rPr>
              <a:t>RILIS</a:t>
            </a:r>
            <a:r>
              <a:rPr lang="en-US">
                <a:latin typeface="Lucida Sans" charset="0"/>
              </a:rPr>
              <a:t>) – 48 elements and counting!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 lvl="1"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25602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Ionization: The 3 options</a:t>
            </a:r>
          </a:p>
        </p:txBody>
      </p:sp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56" t="-105" r="15327" b="10953"/>
          <a:stretch>
            <a:fillRect/>
          </a:stretch>
        </p:blipFill>
        <p:spPr bwMode="auto">
          <a:xfrm>
            <a:off x="3276600" y="2967038"/>
            <a:ext cx="2514600" cy="2900362"/>
          </a:xfrm>
          <a:prstGeom prst="rect">
            <a:avLst/>
          </a:prstGeom>
          <a:noFill/>
          <a:ln w="38100">
            <a:solidFill>
              <a:srgbClr val="69B8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85" t="851" r="15935" b="10013"/>
          <a:stretch>
            <a:fillRect/>
          </a:stretch>
        </p:blipFill>
        <p:spPr bwMode="auto">
          <a:xfrm>
            <a:off x="762000" y="2967038"/>
            <a:ext cx="2209800" cy="2887662"/>
          </a:xfrm>
          <a:prstGeom prst="rect">
            <a:avLst/>
          </a:prstGeom>
          <a:noFill/>
          <a:ln w="38100">
            <a:solidFill>
              <a:srgbClr val="69B8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414" name="TextBox 17"/>
          <p:cNvSpPr txBox="1">
            <a:spLocks noChangeArrowheads="1"/>
          </p:cNvSpPr>
          <p:nvPr/>
        </p:nvSpPr>
        <p:spPr bwMode="auto">
          <a:xfrm>
            <a:off x="1371600" y="2514600"/>
            <a:ext cx="9794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69B833"/>
                </a:solidFill>
              </a:rPr>
              <a:t>Surface</a:t>
            </a:r>
          </a:p>
        </p:txBody>
      </p:sp>
      <p:sp>
        <p:nvSpPr>
          <p:cNvPr id="17415" name="TextBox 18"/>
          <p:cNvSpPr txBox="1">
            <a:spLocks noChangeArrowheads="1"/>
          </p:cNvSpPr>
          <p:nvPr/>
        </p:nvSpPr>
        <p:spPr bwMode="auto">
          <a:xfrm>
            <a:off x="3998913" y="2514600"/>
            <a:ext cx="95408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69B833"/>
                </a:solidFill>
              </a:rPr>
              <a:t>Plasma</a:t>
            </a:r>
          </a:p>
        </p:txBody>
      </p:sp>
      <p:sp>
        <p:nvSpPr>
          <p:cNvPr id="17416" name="TextBox 19"/>
          <p:cNvSpPr txBox="1">
            <a:spLocks noChangeArrowheads="1"/>
          </p:cNvSpPr>
          <p:nvPr/>
        </p:nvSpPr>
        <p:spPr bwMode="auto">
          <a:xfrm>
            <a:off x="6705600" y="2519363"/>
            <a:ext cx="15573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69B833"/>
                </a:solidFill>
              </a:rPr>
              <a:t>Laser (RILIS)</a:t>
            </a:r>
          </a:p>
        </p:txBody>
      </p: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6019800" y="2971800"/>
            <a:ext cx="2743200" cy="2895600"/>
            <a:chOff x="6019800" y="2971800"/>
            <a:chExt cx="2743200" cy="2895600"/>
          </a:xfrm>
        </p:grpSpPr>
        <p:pic>
          <p:nvPicPr>
            <p:cNvPr id="25609" name="Picture 9" descr="motivation_RILIS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097" t="74078" r="47305" b="10954"/>
            <a:stretch>
              <a:fillRect/>
            </a:stretch>
          </p:blipFill>
          <p:spPr bwMode="auto">
            <a:xfrm>
              <a:off x="6049963" y="2971800"/>
              <a:ext cx="2713037" cy="12650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381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5610" name="Picture 9" descr="Screen Shot 2017-03-21 at 13.03.38 (2)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1071" t="28523" r="21220" b="14215"/>
            <a:stretch>
              <a:fillRect/>
            </a:stretch>
          </p:blipFill>
          <p:spPr bwMode="auto">
            <a:xfrm>
              <a:off x="6019800" y="4267200"/>
              <a:ext cx="2743200" cy="15312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" name="Rectangle 1"/>
            <p:cNvSpPr/>
            <p:nvPr/>
          </p:nvSpPr>
          <p:spPr>
            <a:xfrm>
              <a:off x="6019800" y="2971800"/>
              <a:ext cx="2743200" cy="2895600"/>
            </a:xfrm>
            <a:prstGeom prst="rect">
              <a:avLst/>
            </a:prstGeom>
            <a:noFill/>
            <a:ln w="38100" cmpd="sng">
              <a:solidFill>
                <a:srgbClr val="69B833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  <p:bldP spid="17415" grpId="0"/>
      <p:bldP spid="174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058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solidFill>
                  <a:srgbClr val="69B833"/>
                </a:solidFill>
                <a:latin typeface="Lucida Sans" charset="0"/>
              </a:rPr>
              <a:t>R</a:t>
            </a:r>
            <a:r>
              <a:rPr lang="en-US">
                <a:latin typeface="Lucida Sans" charset="0"/>
              </a:rPr>
              <a:t>esonance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>
                <a:latin typeface="Lucida Sans" charset="0"/>
              </a:rPr>
              <a:t>onization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L</a:t>
            </a:r>
            <a:r>
              <a:rPr lang="en-US">
                <a:latin typeface="Lucida Sans" charset="0"/>
              </a:rPr>
              <a:t>aser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>
                <a:latin typeface="Lucida Sans" charset="0"/>
              </a:rPr>
              <a:t>on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S</a:t>
            </a:r>
            <a:r>
              <a:rPr lang="en-US">
                <a:latin typeface="Lucida Sans" charset="0"/>
              </a:rPr>
              <a:t>ource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Uses lasers to selectively ionize a particular element (isotope/isomer)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26626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Ionization: RILIS</a:t>
            </a:r>
          </a:p>
        </p:txBody>
      </p:sp>
      <p:pic>
        <p:nvPicPr>
          <p:cNvPr id="26627" name="Picture 8" descr="DSC00623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698"/>
          <a:stretch>
            <a:fillRect/>
          </a:stretch>
        </p:blipFill>
        <p:spPr bwMode="auto">
          <a:xfrm>
            <a:off x="609600" y="5105400"/>
            <a:ext cx="421957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1" descr="Slide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197" b="42152"/>
          <a:stretch>
            <a:fillRect/>
          </a:stretch>
        </p:blipFill>
        <p:spPr bwMode="auto">
          <a:xfrm>
            <a:off x="1371600" y="1536700"/>
            <a:ext cx="69342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7" descr="Slide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02" t="61629" b="2374"/>
          <a:stretch>
            <a:fillRect/>
          </a:stretch>
        </p:blipFill>
        <p:spPr bwMode="auto">
          <a:xfrm>
            <a:off x="609600" y="4014788"/>
            <a:ext cx="4114800" cy="1166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Picture 8" descr="DSC00628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290" b="40971"/>
          <a:stretch>
            <a:fillRect/>
          </a:stretch>
        </p:blipFill>
        <p:spPr bwMode="auto">
          <a:xfrm>
            <a:off x="4746625" y="4038600"/>
            <a:ext cx="439737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1" name="Picture 2" descr="image_preview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3400" y="3048000"/>
            <a:ext cx="9144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5791200" cy="5486400"/>
          </a:xfrm>
        </p:spPr>
        <p:txBody>
          <a:bodyPr/>
          <a:lstStyle/>
          <a:p>
            <a:pPr>
              <a:defRPr/>
            </a:pPr>
            <a:r>
              <a:rPr lang="en-US" dirty="0"/>
              <a:t>All produced ions are extracted by electrostatic field (up to 60kV</a:t>
            </a:r>
            <a:r>
              <a:rPr lang="en-US" dirty="0" smtClean="0"/>
              <a:t>)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The radioactive products are then mass-separated using a magnet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The ions are </a:t>
            </a:r>
            <a:r>
              <a:rPr lang="en-US" dirty="0"/>
              <a:t>bent by </a:t>
            </a:r>
            <a:r>
              <a:rPr lang="en-US" dirty="0" smtClean="0"/>
              <a:t>the </a:t>
            </a:r>
            <a:r>
              <a:rPr lang="en-US" dirty="0"/>
              <a:t>magnetic </a:t>
            </a:r>
            <a:r>
              <a:rPr lang="en-US" dirty="0" smtClean="0"/>
              <a:t>field of the magnet by the ratio (A/q)</a:t>
            </a:r>
          </a:p>
          <a:p>
            <a:pPr lvl="1">
              <a:defRPr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FF0000"/>
                </a:solidFill>
              </a:rPr>
              <a:t>heavier </a:t>
            </a:r>
            <a:r>
              <a:rPr lang="en-US" dirty="0" smtClean="0"/>
              <a:t>isotopes are bent less that the </a:t>
            </a:r>
            <a:r>
              <a:rPr lang="en-US" dirty="0" smtClean="0">
                <a:solidFill>
                  <a:srgbClr val="3399FF"/>
                </a:solidFill>
              </a:rPr>
              <a:t>lighter</a:t>
            </a:r>
            <a:r>
              <a:rPr lang="en-US" dirty="0" smtClean="0"/>
              <a:t> ones</a:t>
            </a:r>
          </a:p>
          <a:p>
            <a:pPr lvl="1">
              <a:defRPr/>
            </a:pPr>
            <a:r>
              <a:rPr lang="en-US" dirty="0" smtClean="0"/>
              <a:t>So we can choose what </a:t>
            </a:r>
            <a:r>
              <a:rPr lang="en-US" dirty="0" smtClean="0">
                <a:solidFill>
                  <a:srgbClr val="008000"/>
                </a:solidFill>
              </a:rPr>
              <a:t>mass</a:t>
            </a:r>
            <a:r>
              <a:rPr lang="en-US" dirty="0" smtClean="0"/>
              <a:t> (A) to study</a:t>
            </a:r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" charset="2"/>
              <a:buNone/>
              <a:defRPr/>
            </a:pPr>
            <a:endParaRPr lang="en-US" dirty="0" smtClean="0"/>
          </a:p>
        </p:txBody>
      </p:sp>
      <p:sp>
        <p:nvSpPr>
          <p:cNvPr id="2765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Separation: the isotopes of interest</a:t>
            </a:r>
          </a:p>
        </p:txBody>
      </p:sp>
      <p:pic>
        <p:nvPicPr>
          <p:cNvPr id="27651" name="Content Placeholder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89" t="39030" r="33235" b="24757"/>
          <a:stretch>
            <a:fillRect/>
          </a:stretch>
        </p:blipFill>
        <p:spPr bwMode="auto">
          <a:xfrm>
            <a:off x="6640513" y="866775"/>
            <a:ext cx="2503487" cy="5457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652" name="Group 29"/>
          <p:cNvGrpSpPr>
            <a:grpSpLocks/>
          </p:cNvGrpSpPr>
          <p:nvPr/>
        </p:nvGrpSpPr>
        <p:grpSpPr bwMode="auto">
          <a:xfrm>
            <a:off x="1196975" y="3962400"/>
            <a:ext cx="4594225" cy="2944813"/>
            <a:chOff x="1955225" y="3668713"/>
            <a:chExt cx="4594694" cy="2944812"/>
          </a:xfrm>
        </p:grpSpPr>
        <p:cxnSp>
          <p:nvCxnSpPr>
            <p:cNvPr id="37" name="Straight Connector 36"/>
            <p:cNvCxnSpPr/>
            <p:nvPr/>
          </p:nvCxnSpPr>
          <p:spPr>
            <a:xfrm flipV="1">
              <a:off x="4584393" y="5089526"/>
              <a:ext cx="0" cy="506412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dot"/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Block Arc 40"/>
            <p:cNvSpPr/>
            <p:nvPr/>
          </p:nvSpPr>
          <p:spPr>
            <a:xfrm>
              <a:off x="2398183" y="3683001"/>
              <a:ext cx="2705376" cy="2719386"/>
            </a:xfrm>
            <a:prstGeom prst="blockArc">
              <a:avLst>
                <a:gd name="adj1" fmla="val 16208226"/>
                <a:gd name="adj2" fmla="val 20745173"/>
                <a:gd name="adj3" fmla="val 30204"/>
              </a:avLst>
            </a:prstGeom>
            <a:solidFill>
              <a:schemeClr val="bg1">
                <a:lumMod val="65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42" name="Arc 41"/>
            <p:cNvSpPr/>
            <p:nvPr/>
          </p:nvSpPr>
          <p:spPr>
            <a:xfrm>
              <a:off x="2245768" y="4049713"/>
              <a:ext cx="2581539" cy="2554287"/>
            </a:xfrm>
            <a:prstGeom prst="arc">
              <a:avLst>
                <a:gd name="adj1" fmla="val 16200000"/>
                <a:gd name="adj2" fmla="val 21104191"/>
              </a:avLst>
            </a:prstGeom>
            <a:ln w="38100" cmpd="sng">
              <a:solidFill>
                <a:srgbClr val="000000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3" name="Arc 42"/>
            <p:cNvSpPr/>
            <p:nvPr/>
          </p:nvSpPr>
          <p:spPr>
            <a:xfrm>
              <a:off x="2258469" y="4060826"/>
              <a:ext cx="2830801" cy="2552699"/>
            </a:xfrm>
            <a:prstGeom prst="arc">
              <a:avLst>
                <a:gd name="adj1" fmla="val 16200000"/>
                <a:gd name="adj2" fmla="val 20859100"/>
              </a:avLst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44" name="Arc 43"/>
            <p:cNvSpPr/>
            <p:nvPr/>
          </p:nvSpPr>
          <p:spPr>
            <a:xfrm>
              <a:off x="2209251" y="4038601"/>
              <a:ext cx="2375142" cy="2554286"/>
            </a:xfrm>
            <a:prstGeom prst="arc">
              <a:avLst>
                <a:gd name="adj1" fmla="val 16619773"/>
                <a:gd name="adj2" fmla="val 21131396"/>
              </a:avLst>
            </a:prstGeom>
            <a:ln w="38100" cmpd="sng">
              <a:solidFill>
                <a:srgbClr val="000000"/>
              </a:solidFill>
              <a:prstDash val="dot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 flipH="1" flipV="1">
              <a:off x="2045722" y="4038601"/>
              <a:ext cx="1528918" cy="11112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Oval 47"/>
            <p:cNvSpPr/>
            <p:nvPr/>
          </p:nvSpPr>
          <p:spPr>
            <a:xfrm>
              <a:off x="4519300" y="5089526"/>
              <a:ext cx="103198" cy="107950"/>
            </a:xfrm>
            <a:prstGeom prst="ellipse">
              <a:avLst/>
            </a:prstGeom>
            <a:solidFill>
              <a:srgbClr val="3399FF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4725696" y="5033963"/>
              <a:ext cx="165117" cy="163513"/>
            </a:xfrm>
            <a:prstGeom prst="ellipse">
              <a:avLst/>
            </a:prstGeom>
            <a:solidFill>
              <a:srgbClr val="008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7661" name="TextBox 26"/>
            <p:cNvSpPr txBox="1">
              <a:spLocks noChangeArrowheads="1"/>
            </p:cNvSpPr>
            <p:nvPr/>
          </p:nvSpPr>
          <p:spPr bwMode="auto">
            <a:xfrm>
              <a:off x="1955225" y="4141788"/>
              <a:ext cx="1317188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Lucida Sans" charset="0"/>
                  <a:cs typeface="Lucida Sans" charset="0"/>
                </a:rPr>
                <a:t>Radioactive</a:t>
              </a:r>
            </a:p>
            <a:p>
              <a:pPr algn="ctr"/>
              <a:r>
                <a:rPr lang="en-US" sz="1600">
                  <a:latin typeface="Lucida Sans" charset="0"/>
                  <a:cs typeface="Lucida Sans" charset="0"/>
                </a:rPr>
                <a:t>isotopes</a:t>
              </a:r>
            </a:p>
          </p:txBody>
        </p:sp>
        <p:sp>
          <p:nvSpPr>
            <p:cNvPr id="27662" name="TextBox 27"/>
            <p:cNvSpPr txBox="1">
              <a:spLocks noChangeArrowheads="1"/>
            </p:cNvSpPr>
            <p:nvPr/>
          </p:nvSpPr>
          <p:spPr bwMode="auto">
            <a:xfrm>
              <a:off x="4581328" y="3668713"/>
              <a:ext cx="1587895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latin typeface="Lucida Sans" charset="0"/>
                  <a:cs typeface="Lucida Sans" charset="0"/>
                </a:rPr>
                <a:t>Magnetic field </a:t>
              </a:r>
            </a:p>
            <a:p>
              <a:pPr algn="ctr"/>
              <a:r>
                <a:rPr lang="en-US" sz="1600">
                  <a:latin typeface="Lucida Sans" charset="0"/>
                  <a:cs typeface="Lucida Sans" charset="0"/>
                </a:rPr>
                <a:t>bends ions</a:t>
              </a:r>
            </a:p>
          </p:txBody>
        </p:sp>
        <p:sp>
          <p:nvSpPr>
            <p:cNvPr id="27663" name="TextBox 28"/>
            <p:cNvSpPr txBox="1">
              <a:spLocks noChangeArrowheads="1"/>
            </p:cNvSpPr>
            <p:nvPr/>
          </p:nvSpPr>
          <p:spPr bwMode="auto">
            <a:xfrm>
              <a:off x="3433763" y="4978400"/>
              <a:ext cx="1035050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3399FF"/>
                  </a:solidFill>
                  <a:latin typeface="Lucida Sans" charset="0"/>
                  <a:cs typeface="Lucida Sans" charset="0"/>
                </a:rPr>
                <a:t>Too light</a:t>
              </a:r>
            </a:p>
          </p:txBody>
        </p:sp>
        <p:sp>
          <p:nvSpPr>
            <p:cNvPr id="54" name="Oval 53"/>
            <p:cNvSpPr/>
            <p:nvPr/>
          </p:nvSpPr>
          <p:spPr>
            <a:xfrm>
              <a:off x="2331501" y="3973513"/>
              <a:ext cx="103198" cy="107950"/>
            </a:xfrm>
            <a:prstGeom prst="ellipse">
              <a:avLst/>
            </a:prstGeom>
            <a:solidFill>
              <a:srgbClr val="3399FF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5" name="Oval 54"/>
            <p:cNvSpPr/>
            <p:nvPr/>
          </p:nvSpPr>
          <p:spPr>
            <a:xfrm>
              <a:off x="2434699" y="3978276"/>
              <a:ext cx="165117" cy="163512"/>
            </a:xfrm>
            <a:prstGeom prst="ellipse">
              <a:avLst/>
            </a:prstGeom>
            <a:solidFill>
              <a:srgbClr val="008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6" name="Oval 55"/>
            <p:cNvSpPr/>
            <p:nvPr/>
          </p:nvSpPr>
          <p:spPr>
            <a:xfrm>
              <a:off x="2093352" y="3933826"/>
              <a:ext cx="231799" cy="231775"/>
            </a:xfrm>
            <a:prstGeom prst="ellipse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7" name="Oval 56"/>
            <p:cNvSpPr/>
            <p:nvPr/>
          </p:nvSpPr>
          <p:spPr>
            <a:xfrm>
              <a:off x="2614105" y="3902076"/>
              <a:ext cx="230210" cy="231775"/>
            </a:xfrm>
            <a:prstGeom prst="ellipse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8" name="Oval 57"/>
            <p:cNvSpPr/>
            <p:nvPr/>
          </p:nvSpPr>
          <p:spPr>
            <a:xfrm>
              <a:off x="3034835" y="3998913"/>
              <a:ext cx="103199" cy="107950"/>
            </a:xfrm>
            <a:prstGeom prst="ellipse">
              <a:avLst/>
            </a:prstGeom>
            <a:solidFill>
              <a:srgbClr val="3399FF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2841140" y="3989388"/>
              <a:ext cx="165117" cy="163513"/>
            </a:xfrm>
            <a:prstGeom prst="ellipse">
              <a:avLst/>
            </a:prstGeom>
            <a:solidFill>
              <a:srgbClr val="008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7670" name="TextBox 36"/>
            <p:cNvSpPr txBox="1">
              <a:spLocks noChangeArrowheads="1"/>
            </p:cNvSpPr>
            <p:nvPr/>
          </p:nvSpPr>
          <p:spPr bwMode="auto">
            <a:xfrm>
              <a:off x="5275263" y="4918075"/>
              <a:ext cx="12105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Too heavy</a:t>
              </a:r>
            </a:p>
          </p:txBody>
        </p:sp>
        <p:cxnSp>
          <p:nvCxnSpPr>
            <p:cNvPr id="61" name="Straight Connector 60"/>
            <p:cNvCxnSpPr/>
            <p:nvPr/>
          </p:nvCxnSpPr>
          <p:spPr>
            <a:xfrm flipH="1" flipV="1">
              <a:off x="3168199" y="5573712"/>
              <a:ext cx="1528919" cy="11113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flipH="1" flipV="1">
              <a:off x="5000361" y="5584825"/>
              <a:ext cx="1528919" cy="11112"/>
            </a:xfrm>
            <a:prstGeom prst="line">
              <a:avLst/>
            </a:prstGeom>
            <a:ln w="38100" cmpd="sng">
              <a:solidFill>
                <a:srgbClr val="000000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V="1">
              <a:off x="5090858" y="4991101"/>
              <a:ext cx="0" cy="582612"/>
            </a:xfrm>
            <a:prstGeom prst="line">
              <a:avLst/>
            </a:prstGeom>
            <a:ln w="38100" cmpd="sng">
              <a:solidFill>
                <a:srgbClr val="00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Oval 63"/>
            <p:cNvSpPr/>
            <p:nvPr/>
          </p:nvSpPr>
          <p:spPr>
            <a:xfrm>
              <a:off x="4973371" y="4976813"/>
              <a:ext cx="230210" cy="231775"/>
            </a:xfrm>
            <a:prstGeom prst="ellipse">
              <a:avLst/>
            </a:prstGeom>
            <a:solidFill>
              <a:srgbClr val="FF0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cxnSp>
          <p:nvCxnSpPr>
            <p:cNvPr id="65" name="Straight Connector 64"/>
            <p:cNvCxnSpPr/>
            <p:nvPr/>
          </p:nvCxnSpPr>
          <p:spPr>
            <a:xfrm flipV="1">
              <a:off x="4820956" y="5197475"/>
              <a:ext cx="0" cy="1076325"/>
            </a:xfrm>
            <a:prstGeom prst="line">
              <a:avLst/>
            </a:prstGeom>
            <a:ln w="38100" cmpd="sng">
              <a:solidFill>
                <a:srgbClr val="000000"/>
              </a:solidFill>
              <a:prstDash val="dash"/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Oval 65"/>
            <p:cNvSpPr/>
            <p:nvPr/>
          </p:nvSpPr>
          <p:spPr>
            <a:xfrm>
              <a:off x="4738397" y="5848350"/>
              <a:ext cx="165117" cy="165100"/>
            </a:xfrm>
            <a:prstGeom prst="ellipse">
              <a:avLst/>
            </a:prstGeom>
            <a:solidFill>
              <a:srgbClr val="008000"/>
            </a:solidFill>
            <a:ln w="19050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>
                <a:defRPr/>
              </a:pPr>
              <a:endParaRPr lang="en-US" sz="2400" dirty="0">
                <a:solidFill>
                  <a:schemeClr val="tx1"/>
                </a:solidFill>
              </a:endParaRPr>
            </a:p>
          </p:txBody>
        </p:sp>
        <p:sp>
          <p:nvSpPr>
            <p:cNvPr id="27677" name="TextBox 49"/>
            <p:cNvSpPr txBox="1">
              <a:spLocks noChangeArrowheads="1"/>
            </p:cNvSpPr>
            <p:nvPr/>
          </p:nvSpPr>
          <p:spPr bwMode="auto">
            <a:xfrm>
              <a:off x="4962525" y="5772150"/>
              <a:ext cx="158739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8000"/>
                  </a:solidFill>
                  <a:latin typeface="Lucida Sans" charset="0"/>
                  <a:cs typeface="Lucida Sans" charset="0"/>
                </a:rPr>
                <a:t>Selected mass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71" t="5943" r="13287" b="14334"/>
          <a:stretch>
            <a:fillRect/>
          </a:stretch>
        </p:blipFill>
        <p:spPr bwMode="auto">
          <a:xfrm>
            <a:off x="2895600" y="849313"/>
            <a:ext cx="6248400" cy="4935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4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What is produced at ISOLDE?</a:t>
            </a:r>
          </a:p>
        </p:txBody>
      </p:sp>
      <p:sp>
        <p:nvSpPr>
          <p:cNvPr id="2" name="Rectangle 1"/>
          <p:cNvSpPr/>
          <p:nvPr/>
        </p:nvSpPr>
        <p:spPr>
          <a:xfrm>
            <a:off x="5791200" y="3962400"/>
            <a:ext cx="1641475" cy="1905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8676" name="Picture 8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92" t="54745" r="35052" b="4839"/>
          <a:stretch>
            <a:fillRect/>
          </a:stretch>
        </p:blipFill>
        <p:spPr bwMode="auto">
          <a:xfrm>
            <a:off x="7391400" y="3200400"/>
            <a:ext cx="1219200" cy="1870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7" name="Content Placeholder 4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820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solidFill>
                  <a:srgbClr val="FF0000"/>
                </a:solidFill>
                <a:latin typeface="Lucida Sans" charset="0"/>
              </a:rPr>
              <a:t>~6000</a:t>
            </a:r>
            <a:r>
              <a:rPr lang="en-US">
                <a:latin typeface="Lucida Sans" charset="0"/>
              </a:rPr>
              <a:t> isotopes predicted by theory</a:t>
            </a:r>
          </a:p>
          <a:p>
            <a:pPr>
              <a:buFont typeface="Wingdings" charset="0"/>
              <a:buChar char="u"/>
            </a:pPr>
            <a:r>
              <a:rPr lang="en-US">
                <a:solidFill>
                  <a:srgbClr val="FF6600"/>
                </a:solidFill>
                <a:latin typeface="Lucida Sans" charset="0"/>
              </a:rPr>
              <a:t>~3000</a:t>
            </a:r>
            <a:r>
              <a:rPr lang="en-US">
                <a:latin typeface="Lucida Sans" charset="0"/>
              </a:rPr>
              <a:t> isotopes already discovered</a:t>
            </a:r>
          </a:p>
          <a:p>
            <a:pPr>
              <a:buFont typeface="Wingdings" charset="0"/>
              <a:buChar char="u"/>
            </a:pPr>
            <a:r>
              <a:rPr lang="en-US">
                <a:solidFill>
                  <a:srgbClr val="FFCC00"/>
                </a:solidFill>
                <a:latin typeface="Lucida Sans" charset="0"/>
              </a:rPr>
              <a:t>~1000</a:t>
            </a:r>
            <a:r>
              <a:rPr lang="en-US">
                <a:latin typeface="Lucida Sans" charset="0"/>
              </a:rPr>
              <a:t> isotopes produced by ISOLDE</a:t>
            </a:r>
          </a:p>
          <a:p>
            <a:pPr>
              <a:buFont typeface="Wingdings" charset="0"/>
              <a:buChar char="u"/>
            </a:pPr>
            <a:r>
              <a:rPr lang="en-US">
                <a:solidFill>
                  <a:srgbClr val="33CC00"/>
                </a:solidFill>
                <a:latin typeface="Lucida Sans" charset="0"/>
              </a:rPr>
              <a:t>74</a:t>
            </a:r>
            <a:r>
              <a:rPr lang="en-US">
                <a:latin typeface="Lucida Sans" charset="0"/>
              </a:rPr>
              <a:t> different elements … ready to be studied!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At ISOLDE we study: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Nuclear physics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Nuclear astrophysics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Solid state physics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Bio-physics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Fundamental physics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ISOLDE can produce isotopes that live between 1 ms and 10</a:t>
            </a:r>
            <a:r>
              <a:rPr lang="en-US" baseline="30000">
                <a:latin typeface="Lucida Sans" charset="0"/>
              </a:rPr>
              <a:t>12</a:t>
            </a:r>
            <a:r>
              <a:rPr lang="en-US">
                <a:latin typeface="Lucida Sans" charset="0"/>
              </a:rPr>
              <a:t> years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Production rates range from &lt; a few per hour to &gt;10</a:t>
            </a:r>
            <a:r>
              <a:rPr lang="en-US" baseline="30000">
                <a:latin typeface="Lucida Sans" charset="0"/>
              </a:rPr>
              <a:t>9 </a:t>
            </a:r>
            <a:r>
              <a:rPr lang="en-US">
                <a:latin typeface="Lucida Sans" charset="0"/>
              </a:rPr>
              <a:t>a second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7" descr="Nuclear_chart.png"/>
          <p:cNvPicPr>
            <a:picLocks noChangeAspect="1"/>
          </p:cNvPicPr>
          <p:nvPr/>
        </p:nvPicPr>
        <p:blipFill>
          <a:blip r:embed="rId2">
            <a:alphaModFix amt="49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400050"/>
            <a:ext cx="8986838" cy="617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49019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8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What is studied at ISOLDE?</a:t>
            </a: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1562222" y="1711325"/>
            <a:ext cx="6129853" cy="4491794"/>
            <a:chOff x="1490403" y="1628800"/>
            <a:chExt cx="6129538" cy="4492307"/>
          </a:xfrm>
          <a:solidFill>
            <a:srgbClr val="33CC00"/>
          </a:solidFill>
        </p:grpSpPr>
        <p:sp>
          <p:nvSpPr>
            <p:cNvPr id="21" name="Oval 20"/>
            <p:cNvSpPr/>
            <p:nvPr/>
          </p:nvSpPr>
          <p:spPr>
            <a:xfrm>
              <a:off x="2052227" y="1881242"/>
              <a:ext cx="4968620" cy="3888231"/>
            </a:xfrm>
            <a:prstGeom prst="ellipse">
              <a:avLst/>
            </a:prstGeom>
            <a:no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n-GB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5831870" y="2527428"/>
              <a:ext cx="1788071" cy="612845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Laser </a:t>
              </a:r>
            </a:p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spectroscopy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012835" y="4616816"/>
              <a:ext cx="1079445" cy="1079623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Beta-detected NMR</a:t>
              </a: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3949192" y="1628800"/>
              <a:ext cx="1079445" cy="1079623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Ion traps</a:t>
              </a: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490403" y="2527428"/>
              <a:ext cx="1695913" cy="612845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Decay </a:t>
              </a:r>
            </a:p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spectroscopy</a:t>
              </a: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884108" y="5039897"/>
              <a:ext cx="1206438" cy="108121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Coulomb excitation</a:t>
              </a: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2087150" y="4580300"/>
              <a:ext cx="1081031" cy="1081210"/>
            </a:xfrm>
            <a:prstGeom prst="rect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Nucleon-transfer reactions</a:t>
              </a:r>
            </a:p>
          </p:txBody>
        </p:sp>
      </p:grpSp>
      <p:grpSp>
        <p:nvGrpSpPr>
          <p:cNvPr id="28" name="Group 27"/>
          <p:cNvGrpSpPr>
            <a:grpSpLocks/>
          </p:cNvGrpSpPr>
          <p:nvPr/>
        </p:nvGrpSpPr>
        <p:grpSpPr bwMode="auto">
          <a:xfrm>
            <a:off x="2771775" y="2935288"/>
            <a:ext cx="3671887" cy="2016125"/>
            <a:chOff x="2699792" y="2852936"/>
            <a:chExt cx="3672408" cy="2016224"/>
          </a:xfrm>
          <a:solidFill>
            <a:srgbClr val="3399FF"/>
          </a:solidFill>
        </p:grpSpPr>
        <p:sp>
          <p:nvSpPr>
            <p:cNvPr id="29" name="Oval 28"/>
            <p:cNvSpPr/>
            <p:nvPr/>
          </p:nvSpPr>
          <p:spPr>
            <a:xfrm>
              <a:off x="3312654" y="4040444"/>
              <a:ext cx="935170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half-life</a:t>
              </a:r>
            </a:p>
          </p:txBody>
        </p:sp>
        <p:sp>
          <p:nvSpPr>
            <p:cNvPr id="30" name="Oval 29"/>
            <p:cNvSpPr/>
            <p:nvPr/>
          </p:nvSpPr>
          <p:spPr>
            <a:xfrm>
              <a:off x="4859098" y="3140287"/>
              <a:ext cx="973275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mass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4787650" y="3789607"/>
              <a:ext cx="1584550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e-m moments</a:t>
              </a:r>
            </a:p>
          </p:txBody>
        </p:sp>
        <p:sp>
          <p:nvSpPr>
            <p:cNvPr id="32" name="Oval 31"/>
            <p:cNvSpPr/>
            <p:nvPr/>
          </p:nvSpPr>
          <p:spPr>
            <a:xfrm>
              <a:off x="2699792" y="3359373"/>
              <a:ext cx="1787779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Transition probability</a:t>
              </a:r>
            </a:p>
          </p:txBody>
        </p:sp>
        <p:sp>
          <p:nvSpPr>
            <p:cNvPr id="33" name="Oval 32"/>
            <p:cNvSpPr/>
            <p:nvPr/>
          </p:nvSpPr>
          <p:spPr>
            <a:xfrm>
              <a:off x="4033481" y="4076958"/>
              <a:ext cx="1078065" cy="792202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radius</a:t>
              </a:r>
            </a:p>
          </p:txBody>
        </p:sp>
        <p:sp>
          <p:nvSpPr>
            <p:cNvPr id="34" name="Oval 33"/>
            <p:cNvSpPr/>
            <p:nvPr/>
          </p:nvSpPr>
          <p:spPr>
            <a:xfrm>
              <a:off x="4104928" y="3573696"/>
              <a:ext cx="1187618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Spin, parity</a:t>
              </a:r>
            </a:p>
          </p:txBody>
        </p:sp>
        <p:sp>
          <p:nvSpPr>
            <p:cNvPr id="35" name="Oval 34"/>
            <p:cNvSpPr/>
            <p:nvPr/>
          </p:nvSpPr>
          <p:spPr>
            <a:xfrm>
              <a:off x="3779445" y="2852936"/>
              <a:ext cx="1313048" cy="792201"/>
            </a:xfrm>
            <a:prstGeom prst="ellipse">
              <a:avLst/>
            </a:prstGeom>
            <a:grpFill/>
            <a:ln>
              <a:solidFill>
                <a:srgbClr val="0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dirty="0">
                  <a:solidFill>
                    <a:schemeClr val="tx1"/>
                  </a:solidFill>
                </a:rPr>
                <a:t>decay pattern</a:t>
              </a:r>
            </a:p>
          </p:txBody>
        </p:sp>
      </p:grpSp>
      <p:sp>
        <p:nvSpPr>
          <p:cNvPr id="36" name="Rectangle 35"/>
          <p:cNvSpPr/>
          <p:nvPr/>
        </p:nvSpPr>
        <p:spPr>
          <a:xfrm>
            <a:off x="1258888" y="1495425"/>
            <a:ext cx="6840537" cy="496887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GB"/>
          </a:p>
        </p:txBody>
      </p:sp>
      <p:grpSp>
        <p:nvGrpSpPr>
          <p:cNvPr id="37" name="Group 36"/>
          <p:cNvGrpSpPr>
            <a:grpSpLocks/>
          </p:cNvGrpSpPr>
          <p:nvPr/>
        </p:nvGrpSpPr>
        <p:grpSpPr bwMode="auto">
          <a:xfrm>
            <a:off x="142875" y="990600"/>
            <a:ext cx="9001125" cy="5834063"/>
            <a:chOff x="71500" y="908720"/>
            <a:chExt cx="9001000" cy="5832648"/>
          </a:xfrm>
        </p:grpSpPr>
        <p:sp>
          <p:nvSpPr>
            <p:cNvPr id="38" name="Rounded Rectangle 37"/>
            <p:cNvSpPr/>
            <p:nvPr/>
          </p:nvSpPr>
          <p:spPr>
            <a:xfrm>
              <a:off x="142937" y="908720"/>
              <a:ext cx="2484402" cy="1223666"/>
            </a:xfrm>
            <a:prstGeom prst="roundRect">
              <a:avLst/>
            </a:prstGeom>
            <a:solidFill>
              <a:srgbClr val="33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sz="2200" b="1" dirty="0"/>
                <a:t>Nuclear physics</a:t>
              </a:r>
            </a:p>
            <a:p>
              <a:pPr algn="ctr" eaLnBrk="1" hangingPunct="1">
                <a:defRPr/>
              </a:pPr>
              <a:r>
                <a:rPr lang="en-GB" sz="2200" dirty="0"/>
                <a:t>and </a:t>
              </a:r>
            </a:p>
            <a:p>
              <a:pPr algn="ctr" eaLnBrk="1" hangingPunct="1">
                <a:defRPr/>
              </a:pPr>
              <a:r>
                <a:rPr lang="en-GB" sz="2200" b="1" dirty="0"/>
                <a:t>atomic physics</a:t>
              </a:r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6551585" y="908720"/>
              <a:ext cx="2484403" cy="1188750"/>
            </a:xfrm>
            <a:prstGeom prst="roundRect">
              <a:avLst/>
            </a:prstGeom>
            <a:solidFill>
              <a:srgbClr val="33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sz="2200" b="1" dirty="0"/>
                <a:t>Material science </a:t>
              </a:r>
              <a:r>
                <a:rPr lang="en-GB" sz="2200" dirty="0"/>
                <a:t>and </a:t>
              </a:r>
            </a:p>
            <a:p>
              <a:pPr algn="ctr" eaLnBrk="1" hangingPunct="1">
                <a:defRPr/>
              </a:pPr>
              <a:r>
                <a:rPr lang="en-GB" sz="2200" b="1" dirty="0"/>
                <a:t>life sciences</a:t>
              </a:r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71500" y="5770054"/>
              <a:ext cx="2484403" cy="971314"/>
            </a:xfrm>
            <a:prstGeom prst="roundRect">
              <a:avLst/>
            </a:prstGeom>
            <a:solidFill>
              <a:srgbClr val="33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sz="2200" b="1" dirty="0"/>
                <a:t>Fundamental interactions</a:t>
              </a:r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6588098" y="5770054"/>
              <a:ext cx="2484402" cy="971314"/>
            </a:xfrm>
            <a:prstGeom prst="roundRect">
              <a:avLst/>
            </a:prstGeom>
            <a:solidFill>
              <a:srgbClr val="3399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r>
                <a:rPr lang="en-GB" sz="2200" b="1" dirty="0"/>
                <a:t>Nuclear astrophysics 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914400"/>
            <a:ext cx="8382000" cy="5486400"/>
          </a:xfrm>
        </p:spPr>
        <p:txBody>
          <a:bodyPr/>
          <a:lstStyle/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Protons (1.4 </a:t>
            </a:r>
            <a:r>
              <a:rPr lang="en-US" dirty="0" err="1" smtClean="0"/>
              <a:t>GeV</a:t>
            </a:r>
            <a:r>
              <a:rPr lang="en-US" dirty="0" smtClean="0"/>
              <a:t>)</a:t>
            </a:r>
          </a:p>
          <a:p>
            <a:pPr marL="0" indent="0">
              <a:buFont typeface="Wingdings" charset="2"/>
              <a:buNone/>
              <a:defRPr/>
            </a:pPr>
            <a:r>
              <a:rPr lang="en-US" dirty="0"/>
              <a:t> </a:t>
            </a:r>
            <a:r>
              <a:rPr lang="en-US" dirty="0" smtClean="0"/>
              <a:t>    Low energy RIBs (up </a:t>
            </a:r>
            <a:r>
              <a:rPr lang="en-US" dirty="0" err="1" smtClean="0"/>
              <a:t>tp</a:t>
            </a:r>
            <a:r>
              <a:rPr lang="en-US" dirty="0" smtClean="0"/>
              <a:t> 60 keV)</a:t>
            </a:r>
          </a:p>
          <a:p>
            <a:pPr marL="0" indent="0">
              <a:buFont typeface="Wingdings" charset="2"/>
              <a:buNone/>
              <a:defRPr/>
            </a:pPr>
            <a:r>
              <a:rPr lang="en-US" dirty="0" smtClean="0"/>
              <a:t>     High energy RIBs (up to 10 MeV/u)</a:t>
            </a:r>
          </a:p>
          <a:p>
            <a:pPr marL="0" indent="0">
              <a:buFont typeface="Wingdings" charset="2"/>
              <a:buNone/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Pulse protons (1.2 s)</a:t>
            </a:r>
          </a:p>
          <a:p>
            <a:pPr>
              <a:defRPr/>
            </a:pPr>
            <a:r>
              <a:rPr lang="en-US" dirty="0" smtClean="0"/>
              <a:t>1.4 </a:t>
            </a:r>
            <a:r>
              <a:rPr lang="en-US" dirty="0" err="1" smtClean="0"/>
              <a:t>GeV</a:t>
            </a:r>
            <a:endParaRPr lang="en-US" dirty="0" smtClean="0"/>
          </a:p>
          <a:p>
            <a:pPr>
              <a:defRPr/>
            </a:pPr>
            <a:r>
              <a:rPr lang="en-US" dirty="0" smtClean="0"/>
              <a:t>3.3 x 10</a:t>
            </a:r>
            <a:r>
              <a:rPr lang="en-US" baseline="30000" dirty="0" smtClean="0"/>
              <a:t>13</a:t>
            </a:r>
            <a:r>
              <a:rPr lang="en-US" dirty="0" smtClean="0"/>
              <a:t> protons per pulse</a:t>
            </a:r>
            <a:endParaRPr lang="en-US" dirty="0"/>
          </a:p>
        </p:txBody>
      </p:sp>
      <p:sp>
        <p:nvSpPr>
          <p:cNvPr id="30722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The ISOLDE facility</a:t>
            </a:r>
          </a:p>
        </p:txBody>
      </p:sp>
      <p:pic>
        <p:nvPicPr>
          <p:cNvPr id="30723" name="Content Placeholder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4138" y="915988"/>
            <a:ext cx="6718300" cy="342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6402388" y="2887663"/>
            <a:ext cx="1879600" cy="209550"/>
            <a:chOff x="7453993" y="2804546"/>
            <a:chExt cx="1878437" cy="210303"/>
          </a:xfrm>
        </p:grpSpPr>
        <p:cxnSp>
          <p:nvCxnSpPr>
            <p:cNvPr id="10" name="Straight Arrow Connector 9"/>
            <p:cNvCxnSpPr/>
            <p:nvPr/>
          </p:nvCxnSpPr>
          <p:spPr>
            <a:xfrm rot="1555918" flipH="1">
              <a:off x="9043684" y="2900138"/>
              <a:ext cx="288746" cy="1147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rot="1555918" flipH="1">
              <a:off x="8734312" y="2877833"/>
              <a:ext cx="288746" cy="1147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rot="1555918" flipH="1">
              <a:off x="8424942" y="2855529"/>
              <a:ext cx="288746" cy="11471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Arrow Connector 12"/>
            <p:cNvCxnSpPr/>
            <p:nvPr/>
          </p:nvCxnSpPr>
          <p:spPr>
            <a:xfrm rot="1555918" flipH="1">
              <a:off x="8039418" y="2817292"/>
              <a:ext cx="360140" cy="14976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/>
            <p:cNvCxnSpPr/>
            <p:nvPr/>
          </p:nvCxnSpPr>
          <p:spPr>
            <a:xfrm rot="1555918" flipH="1">
              <a:off x="7685625" y="2814105"/>
              <a:ext cx="323650" cy="117897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rot="1555918" flipH="1">
              <a:off x="7453993" y="2804546"/>
              <a:ext cx="215766" cy="79660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Oval 15"/>
          <p:cNvSpPr/>
          <p:nvPr/>
        </p:nvSpPr>
        <p:spPr>
          <a:xfrm rot="1555918">
            <a:off x="6246813" y="2847975"/>
            <a:ext cx="134937" cy="107950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latin typeface="Lucida Sans"/>
              <a:cs typeface="Lucida Sans"/>
            </a:endParaRPr>
          </a:p>
        </p:txBody>
      </p:sp>
      <p:grpSp>
        <p:nvGrpSpPr>
          <p:cNvPr id="17" name="Group 16"/>
          <p:cNvGrpSpPr>
            <a:grpSpLocks/>
          </p:cNvGrpSpPr>
          <p:nvPr/>
        </p:nvGrpSpPr>
        <p:grpSpPr bwMode="auto">
          <a:xfrm>
            <a:off x="5745163" y="2541588"/>
            <a:ext cx="2525712" cy="550862"/>
            <a:chOff x="6793053" y="1892743"/>
            <a:chExt cx="2525451" cy="550550"/>
          </a:xfrm>
        </p:grpSpPr>
        <p:cxnSp>
          <p:nvCxnSpPr>
            <p:cNvPr id="18" name="Straight Arrow Connector 17"/>
            <p:cNvCxnSpPr/>
            <p:nvPr/>
          </p:nvCxnSpPr>
          <p:spPr>
            <a:xfrm rot="1714512" flipH="1">
              <a:off x="9031197" y="2327472"/>
              <a:ext cx="287307" cy="115821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rot="1714512" flipH="1">
              <a:off x="8726428" y="2310019"/>
              <a:ext cx="288895" cy="1158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rot="1714512" flipH="1">
              <a:off x="8408961" y="2287806"/>
              <a:ext cx="287307" cy="115822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 flipH="1" flipV="1">
              <a:off x="7905775" y="2265594"/>
              <a:ext cx="507948" cy="6187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/>
            <p:cNvCxnSpPr/>
            <p:nvPr/>
          </p:nvCxnSpPr>
          <p:spPr>
            <a:xfrm rot="1714512" flipH="1">
              <a:off x="7540688" y="2173571"/>
              <a:ext cx="358738" cy="44425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/>
            <p:nvPr/>
          </p:nvCxnSpPr>
          <p:spPr>
            <a:xfrm rot="1714512" flipH="1">
              <a:off x="7200998" y="2041883"/>
              <a:ext cx="360326" cy="42838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rot="1714512" flipH="1">
              <a:off x="6793053" y="1892743"/>
              <a:ext cx="441279" cy="53944"/>
            </a:xfrm>
            <a:prstGeom prst="straightConnector1">
              <a:avLst/>
            </a:prstGeom>
            <a:ln w="28575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Oval 24"/>
          <p:cNvSpPr/>
          <p:nvPr/>
        </p:nvSpPr>
        <p:spPr>
          <a:xfrm rot="1714512">
            <a:off x="5588000" y="2384425"/>
            <a:ext cx="133350" cy="106363"/>
          </a:xfrm>
          <a:prstGeom prst="ellipse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600" dirty="0">
              <a:latin typeface="Lucida Sans"/>
              <a:cs typeface="Lucida Sans"/>
            </a:endParaRPr>
          </a:p>
        </p:txBody>
      </p:sp>
      <p:grpSp>
        <p:nvGrpSpPr>
          <p:cNvPr id="26" name="Group 25"/>
          <p:cNvGrpSpPr>
            <a:grpSpLocks/>
          </p:cNvGrpSpPr>
          <p:nvPr/>
        </p:nvGrpSpPr>
        <p:grpSpPr bwMode="auto">
          <a:xfrm rot="1335541">
            <a:off x="5291138" y="2470150"/>
            <a:ext cx="503237" cy="725488"/>
            <a:chOff x="3548549" y="3361814"/>
            <a:chExt cx="503051" cy="725101"/>
          </a:xfrm>
        </p:grpSpPr>
        <p:cxnSp>
          <p:nvCxnSpPr>
            <p:cNvPr id="27" name="Straight Arrow Connector 26"/>
            <p:cNvCxnSpPr/>
            <p:nvPr/>
          </p:nvCxnSpPr>
          <p:spPr>
            <a:xfrm rot="20264459" flipH="1">
              <a:off x="3547106" y="3361241"/>
              <a:ext cx="247558" cy="29194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rot="20264459">
              <a:off x="3709778" y="3741098"/>
              <a:ext cx="184082" cy="71399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rot="20264459">
              <a:off x="4037056" y="3834348"/>
              <a:ext cx="14282" cy="252277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30" name="Flowchart: Stored Data 59"/>
            <p:cNvSpPr/>
            <p:nvPr/>
          </p:nvSpPr>
          <p:spPr>
            <a:xfrm rot="19349761">
              <a:off x="3586132" y="3703826"/>
              <a:ext cx="87280" cy="122172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sp>
          <p:nvSpPr>
            <p:cNvPr id="31" name="Flowchart: Stored Data 60"/>
            <p:cNvSpPr/>
            <p:nvPr/>
          </p:nvSpPr>
          <p:spPr>
            <a:xfrm rot="6599714">
              <a:off x="3901133" y="3739267"/>
              <a:ext cx="95199" cy="114258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</p:grpSp>
      <p:grpSp>
        <p:nvGrpSpPr>
          <p:cNvPr id="32" name="Group 31"/>
          <p:cNvGrpSpPr>
            <a:grpSpLocks/>
          </p:cNvGrpSpPr>
          <p:nvPr/>
        </p:nvGrpSpPr>
        <p:grpSpPr bwMode="auto">
          <a:xfrm rot="1335541">
            <a:off x="6035675" y="2944813"/>
            <a:ext cx="233363" cy="311150"/>
            <a:chOff x="3503241" y="3298501"/>
            <a:chExt cx="233352" cy="312108"/>
          </a:xfrm>
        </p:grpSpPr>
        <p:cxnSp>
          <p:nvCxnSpPr>
            <p:cNvPr id="33" name="Straight Arrow Connector 32"/>
            <p:cNvCxnSpPr/>
            <p:nvPr/>
          </p:nvCxnSpPr>
          <p:spPr>
            <a:xfrm rot="20264459" flipH="1">
              <a:off x="3645678" y="3296836"/>
              <a:ext cx="61910" cy="12261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34" name="Straight Arrow Connector 33"/>
            <p:cNvCxnSpPr>
              <a:stCxn id="35" idx="0"/>
            </p:cNvCxnSpPr>
            <p:nvPr/>
          </p:nvCxnSpPr>
          <p:spPr>
            <a:xfrm rot="20264459" flipH="1">
              <a:off x="3491521" y="3573400"/>
              <a:ext cx="187316" cy="33440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sp>
          <p:nvSpPr>
            <p:cNvPr id="35" name="Flowchart: Stored Data 92"/>
            <p:cNvSpPr/>
            <p:nvPr/>
          </p:nvSpPr>
          <p:spPr>
            <a:xfrm rot="11719161">
              <a:off x="3648728" y="3424513"/>
              <a:ext cx="87308" cy="121021"/>
            </a:xfrm>
            <a:prstGeom prst="flowChartOnlineStorage">
              <a:avLst/>
            </a:prstGeom>
            <a:ln w="28575">
              <a:solidFill>
                <a:srgbClr val="104282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</p:grpSp>
      <p:grpSp>
        <p:nvGrpSpPr>
          <p:cNvPr id="36" name="Group 35"/>
          <p:cNvGrpSpPr>
            <a:grpSpLocks/>
          </p:cNvGrpSpPr>
          <p:nvPr/>
        </p:nvGrpSpPr>
        <p:grpSpPr bwMode="auto">
          <a:xfrm>
            <a:off x="2297113" y="3181350"/>
            <a:ext cx="2916237" cy="431800"/>
            <a:chOff x="3384043" y="3140296"/>
            <a:chExt cx="2915668" cy="431722"/>
          </a:xfrm>
        </p:grpSpPr>
        <p:grpSp>
          <p:nvGrpSpPr>
            <p:cNvPr id="30772" name="Group 36"/>
            <p:cNvGrpSpPr>
              <a:grpSpLocks/>
            </p:cNvGrpSpPr>
            <p:nvPr/>
          </p:nvGrpSpPr>
          <p:grpSpPr bwMode="auto">
            <a:xfrm>
              <a:off x="3384043" y="3140296"/>
              <a:ext cx="1709457" cy="431722"/>
              <a:chOff x="3384043" y="3140296"/>
              <a:chExt cx="1709457" cy="431722"/>
            </a:xfrm>
          </p:grpSpPr>
          <p:cxnSp>
            <p:nvCxnSpPr>
              <p:cNvPr id="43" name="Straight Arrow Connector 42"/>
              <p:cNvCxnSpPr/>
              <p:nvPr/>
            </p:nvCxnSpPr>
            <p:spPr>
              <a:xfrm rot="1335541" flipH="1">
                <a:off x="4809340" y="3164105"/>
                <a:ext cx="284106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4" name="Straight Arrow Connector 43"/>
              <p:cNvCxnSpPr/>
              <p:nvPr/>
            </p:nvCxnSpPr>
            <p:spPr>
              <a:xfrm rot="1335541" flipH="1">
                <a:off x="4520471" y="3164105"/>
                <a:ext cx="284106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5" name="Straight Arrow Connector 44"/>
              <p:cNvCxnSpPr/>
              <p:nvPr/>
            </p:nvCxnSpPr>
            <p:spPr>
              <a:xfrm rot="1335541" flipH="1">
                <a:off x="4230015" y="3162517"/>
                <a:ext cx="284107" cy="115867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6" name="Straight Arrow Connector 45"/>
              <p:cNvCxnSpPr/>
              <p:nvPr/>
            </p:nvCxnSpPr>
            <p:spPr>
              <a:xfrm rot="1335541" flipH="1">
                <a:off x="3934797" y="3162517"/>
                <a:ext cx="285694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rot="1335541" flipH="1">
                <a:off x="3642754" y="3146645"/>
                <a:ext cx="284107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8" name="Straight Arrow Connector 47"/>
              <p:cNvCxnSpPr/>
              <p:nvPr/>
            </p:nvCxnSpPr>
            <p:spPr>
              <a:xfrm rot="1335541" flipH="1">
                <a:off x="3384043" y="3140296"/>
                <a:ext cx="284106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9" name="Straight Arrow Connector 48"/>
              <p:cNvCxnSpPr/>
              <p:nvPr/>
            </p:nvCxnSpPr>
            <p:spPr>
              <a:xfrm flipH="1">
                <a:off x="3591964" y="3221244"/>
                <a:ext cx="204748" cy="104756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50" name="Straight Arrow Connector 49"/>
              <p:cNvCxnSpPr/>
              <p:nvPr/>
            </p:nvCxnSpPr>
            <p:spPr>
              <a:xfrm flipH="1">
                <a:off x="3563395" y="3326000"/>
                <a:ext cx="46029" cy="246018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</p:grpSp>
        <p:grpSp>
          <p:nvGrpSpPr>
            <p:cNvPr id="30773" name="Group 37"/>
            <p:cNvGrpSpPr>
              <a:grpSpLocks/>
            </p:cNvGrpSpPr>
            <p:nvPr/>
          </p:nvGrpSpPr>
          <p:grpSpPr bwMode="auto">
            <a:xfrm>
              <a:off x="5086379" y="3156360"/>
              <a:ext cx="1213332" cy="267768"/>
              <a:chOff x="5086379" y="3156360"/>
              <a:chExt cx="1213332" cy="267768"/>
            </a:xfrm>
          </p:grpSpPr>
          <p:cxnSp>
            <p:nvCxnSpPr>
              <p:cNvPr id="39" name="Straight Arrow Connector 38"/>
              <p:cNvCxnSpPr/>
              <p:nvPr/>
            </p:nvCxnSpPr>
            <p:spPr>
              <a:xfrm rot="1335541" flipH="1">
                <a:off x="5677533" y="3156168"/>
                <a:ext cx="284108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0" name="Straight Arrow Connector 39"/>
              <p:cNvCxnSpPr/>
              <p:nvPr/>
            </p:nvCxnSpPr>
            <p:spPr>
              <a:xfrm rot="1335541" flipH="1">
                <a:off x="5374380" y="3159342"/>
                <a:ext cx="284107" cy="115867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cxnSp>
            <p:nvCxnSpPr>
              <p:cNvPr id="41" name="Straight Arrow Connector 40"/>
              <p:cNvCxnSpPr/>
              <p:nvPr/>
            </p:nvCxnSpPr>
            <p:spPr>
              <a:xfrm rot="1335541" flipH="1">
                <a:off x="5087098" y="3160930"/>
                <a:ext cx="284108" cy="117454"/>
              </a:xfrm>
              <a:prstGeom prst="straightConnector1">
                <a:avLst/>
              </a:prstGeom>
              <a:ln w="28575">
                <a:solidFill>
                  <a:schemeClr val="tx1">
                    <a:lumMod val="60000"/>
                    <a:lumOff val="40000"/>
                  </a:schemeClr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sp>
            <p:nvSpPr>
              <p:cNvPr id="42" name="Oval 41"/>
              <p:cNvSpPr/>
              <p:nvPr/>
            </p:nvSpPr>
            <p:spPr>
              <a:xfrm>
                <a:off x="5979099" y="3165691"/>
                <a:ext cx="320612" cy="258717"/>
              </a:xfrm>
              <a:prstGeom prst="ellipse">
                <a:avLst/>
              </a:prstGeom>
              <a:noFill/>
              <a:ln w="28575">
                <a:solidFill>
                  <a:schemeClr val="tx1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600" dirty="0">
                  <a:latin typeface="Lucida Sans"/>
                  <a:cs typeface="Lucida Sans"/>
                </a:endParaRPr>
              </a:p>
            </p:txBody>
          </p:sp>
        </p:grpSp>
      </p:grpSp>
      <p:sp>
        <p:nvSpPr>
          <p:cNvPr id="53" name="Rectangle 52"/>
          <p:cNvSpPr/>
          <p:nvPr/>
        </p:nvSpPr>
        <p:spPr>
          <a:xfrm>
            <a:off x="842963" y="4527550"/>
            <a:ext cx="223837" cy="1206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pic>
        <p:nvPicPr>
          <p:cNvPr id="58" name="Picture 2" descr="http://thumbs.dreamstime.com/t/love-heart-beat-isolated-white-4265612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5449324"/>
            <a:ext cx="1600200" cy="6864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>
            <a:spLocks noChangeArrowheads="1"/>
          </p:cNvSpPr>
          <p:nvPr/>
        </p:nvSpPr>
        <p:spPr bwMode="auto">
          <a:xfrm>
            <a:off x="6440488" y="3103563"/>
            <a:ext cx="141605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>
                <a:solidFill>
                  <a:srgbClr val="104282"/>
                </a:solidFill>
                <a:latin typeface="Lucida Sans" charset="0"/>
                <a:cs typeface="Lucida Sans" charset="0"/>
              </a:rPr>
              <a:t>GPS</a:t>
            </a:r>
          </a:p>
          <a:p>
            <a:pPr algn="ctr"/>
            <a:r>
              <a:rPr lang="en-US" sz="700" b="1">
                <a:solidFill>
                  <a:srgbClr val="104282"/>
                </a:solidFill>
                <a:latin typeface="Lucida Sans" charset="0"/>
                <a:cs typeface="Lucida Sans" charset="0"/>
              </a:rPr>
              <a:t>General Purpose Separator</a:t>
            </a:r>
          </a:p>
        </p:txBody>
      </p:sp>
      <p:sp>
        <p:nvSpPr>
          <p:cNvPr id="60" name="TextBox 59"/>
          <p:cNvSpPr txBox="1">
            <a:spLocks noChangeArrowheads="1"/>
          </p:cNvSpPr>
          <p:nvPr/>
        </p:nvSpPr>
        <p:spPr bwMode="auto">
          <a:xfrm>
            <a:off x="4630738" y="1714500"/>
            <a:ext cx="1395412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800" b="1">
                <a:solidFill>
                  <a:srgbClr val="104282"/>
                </a:solidFill>
                <a:latin typeface="Lucida Sans" charset="0"/>
                <a:cs typeface="Lucida Sans" charset="0"/>
              </a:rPr>
              <a:t>HRS</a:t>
            </a:r>
          </a:p>
          <a:p>
            <a:pPr algn="ctr"/>
            <a:r>
              <a:rPr lang="en-US" sz="700" b="1">
                <a:solidFill>
                  <a:srgbClr val="104282"/>
                </a:solidFill>
                <a:latin typeface="Lucida Sans" charset="0"/>
                <a:cs typeface="Lucida Sans" charset="0"/>
              </a:rPr>
              <a:t>High Resolution Separator</a:t>
            </a:r>
          </a:p>
        </p:txBody>
      </p:sp>
      <p:sp>
        <p:nvSpPr>
          <p:cNvPr id="62" name="Rectangle 61"/>
          <p:cNvSpPr/>
          <p:nvPr/>
        </p:nvSpPr>
        <p:spPr>
          <a:xfrm>
            <a:off x="842963" y="5137150"/>
            <a:ext cx="223837" cy="120650"/>
          </a:xfrm>
          <a:prstGeom prst="rect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65" name="Rectangle 64"/>
          <p:cNvSpPr/>
          <p:nvPr/>
        </p:nvSpPr>
        <p:spPr>
          <a:xfrm>
            <a:off x="842963" y="4832350"/>
            <a:ext cx="223837" cy="120650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67" name="Freeform 66"/>
          <p:cNvSpPr/>
          <p:nvPr/>
        </p:nvSpPr>
        <p:spPr>
          <a:xfrm>
            <a:off x="1522413" y="2054225"/>
            <a:ext cx="3695700" cy="2089150"/>
          </a:xfrm>
          <a:custGeom>
            <a:avLst/>
            <a:gdLst>
              <a:gd name="connsiteX0" fmla="*/ 352425 w 3695700"/>
              <a:gd name="connsiteY0" fmla="*/ 974725 h 2089150"/>
              <a:gd name="connsiteX1" fmla="*/ 0 w 3695700"/>
              <a:gd name="connsiteY1" fmla="*/ 2082800 h 2089150"/>
              <a:gd name="connsiteX2" fmla="*/ 1724025 w 3695700"/>
              <a:gd name="connsiteY2" fmla="*/ 2089150 h 2089150"/>
              <a:gd name="connsiteX3" fmla="*/ 1838325 w 3695700"/>
              <a:gd name="connsiteY3" fmla="*/ 1403350 h 2089150"/>
              <a:gd name="connsiteX4" fmla="*/ 3695700 w 3695700"/>
              <a:gd name="connsiteY4" fmla="*/ 1403350 h 2089150"/>
              <a:gd name="connsiteX5" fmla="*/ 3695700 w 3695700"/>
              <a:gd name="connsiteY5" fmla="*/ 984250 h 2089150"/>
              <a:gd name="connsiteX6" fmla="*/ 3187700 w 3695700"/>
              <a:gd name="connsiteY6" fmla="*/ 984250 h 2089150"/>
              <a:gd name="connsiteX7" fmla="*/ 3187700 w 3695700"/>
              <a:gd name="connsiteY7" fmla="*/ 0 h 2089150"/>
              <a:gd name="connsiteX8" fmla="*/ 2320925 w 3695700"/>
              <a:gd name="connsiteY8" fmla="*/ 0 h 2089150"/>
              <a:gd name="connsiteX9" fmla="*/ 2279650 w 3695700"/>
              <a:gd name="connsiteY9" fmla="*/ 387350 h 2089150"/>
              <a:gd name="connsiteX10" fmla="*/ 993775 w 3695700"/>
              <a:gd name="connsiteY10" fmla="*/ 387350 h 2089150"/>
              <a:gd name="connsiteX11" fmla="*/ 812800 w 3695700"/>
              <a:gd name="connsiteY11" fmla="*/ 990600 h 2089150"/>
              <a:gd name="connsiteX12" fmla="*/ 352425 w 3695700"/>
              <a:gd name="connsiteY12" fmla="*/ 974725 h 2089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695700" h="2089150">
                <a:moveTo>
                  <a:pt x="352425" y="974725"/>
                </a:moveTo>
                <a:lnTo>
                  <a:pt x="0" y="2082800"/>
                </a:lnTo>
                <a:lnTo>
                  <a:pt x="1724025" y="2089150"/>
                </a:lnTo>
                <a:lnTo>
                  <a:pt x="1838325" y="1403350"/>
                </a:lnTo>
                <a:lnTo>
                  <a:pt x="3695700" y="1403350"/>
                </a:lnTo>
                <a:lnTo>
                  <a:pt x="3695700" y="984250"/>
                </a:lnTo>
                <a:lnTo>
                  <a:pt x="3187700" y="984250"/>
                </a:lnTo>
                <a:lnTo>
                  <a:pt x="3187700" y="0"/>
                </a:lnTo>
                <a:lnTo>
                  <a:pt x="2320925" y="0"/>
                </a:lnTo>
                <a:lnTo>
                  <a:pt x="2279650" y="387350"/>
                </a:lnTo>
                <a:lnTo>
                  <a:pt x="993775" y="387350"/>
                </a:lnTo>
                <a:lnTo>
                  <a:pt x="812800" y="990600"/>
                </a:lnTo>
                <a:lnTo>
                  <a:pt x="352425" y="974725"/>
                </a:lnTo>
                <a:close/>
              </a:path>
            </a:pathLst>
          </a:custGeom>
          <a:solidFill>
            <a:schemeClr val="tx1">
              <a:lumMod val="60000"/>
              <a:lumOff val="40000"/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solidFill>
                  <a:srgbClr val="FFFFFF"/>
                </a:solidFill>
                <a:latin typeface="Lucida Sans"/>
                <a:cs typeface="Lucida Sans"/>
              </a:rPr>
              <a:t>High Energy RIB</a:t>
            </a:r>
          </a:p>
        </p:txBody>
      </p:sp>
      <p:grpSp>
        <p:nvGrpSpPr>
          <p:cNvPr id="68" name="Group 67"/>
          <p:cNvGrpSpPr>
            <a:grpSpLocks/>
          </p:cNvGrpSpPr>
          <p:nvPr/>
        </p:nvGrpSpPr>
        <p:grpSpPr bwMode="auto">
          <a:xfrm>
            <a:off x="5465763" y="1435100"/>
            <a:ext cx="2184400" cy="1714500"/>
            <a:chOff x="6621262" y="1142531"/>
            <a:chExt cx="2184956" cy="1714500"/>
          </a:xfrm>
        </p:grpSpPr>
        <p:sp>
          <p:nvSpPr>
            <p:cNvPr id="69" name="Freeform 68"/>
            <p:cNvSpPr/>
            <p:nvPr/>
          </p:nvSpPr>
          <p:spPr>
            <a:xfrm>
              <a:off x="6621262" y="1142531"/>
              <a:ext cx="2102385" cy="1714500"/>
            </a:xfrm>
            <a:custGeom>
              <a:avLst/>
              <a:gdLst>
                <a:gd name="connsiteX0" fmla="*/ 0 w 2101850"/>
                <a:gd name="connsiteY0" fmla="*/ 1092200 h 1714500"/>
                <a:gd name="connsiteX1" fmla="*/ 174625 w 2101850"/>
                <a:gd name="connsiteY1" fmla="*/ 1181100 h 1714500"/>
                <a:gd name="connsiteX2" fmla="*/ 260350 w 2101850"/>
                <a:gd name="connsiteY2" fmla="*/ 1066800 h 1714500"/>
                <a:gd name="connsiteX3" fmla="*/ 714375 w 2101850"/>
                <a:gd name="connsiteY3" fmla="*/ 1254125 h 1714500"/>
                <a:gd name="connsiteX4" fmla="*/ 704850 w 2101850"/>
                <a:gd name="connsiteY4" fmla="*/ 1562100 h 1714500"/>
                <a:gd name="connsiteX5" fmla="*/ 933450 w 2101850"/>
                <a:gd name="connsiteY5" fmla="*/ 1562100 h 1714500"/>
                <a:gd name="connsiteX6" fmla="*/ 949325 w 2101850"/>
                <a:gd name="connsiteY6" fmla="*/ 1714500 h 1714500"/>
                <a:gd name="connsiteX7" fmla="*/ 1460500 w 2101850"/>
                <a:gd name="connsiteY7" fmla="*/ 1593850 h 1714500"/>
                <a:gd name="connsiteX8" fmla="*/ 2101850 w 2101850"/>
                <a:gd name="connsiteY8" fmla="*/ 1682750 h 1714500"/>
                <a:gd name="connsiteX9" fmla="*/ 2066925 w 2101850"/>
                <a:gd name="connsiteY9" fmla="*/ 1358900 h 1714500"/>
                <a:gd name="connsiteX10" fmla="*/ 1146175 w 2101850"/>
                <a:gd name="connsiteY10" fmla="*/ 1270000 h 1714500"/>
                <a:gd name="connsiteX11" fmla="*/ 933450 w 2101850"/>
                <a:gd name="connsiteY11" fmla="*/ 1177925 h 1714500"/>
                <a:gd name="connsiteX12" fmla="*/ 927100 w 2101850"/>
                <a:gd name="connsiteY12" fmla="*/ 165100 h 1714500"/>
                <a:gd name="connsiteX13" fmla="*/ 854075 w 2101850"/>
                <a:gd name="connsiteY13" fmla="*/ 152400 h 1714500"/>
                <a:gd name="connsiteX14" fmla="*/ 739775 w 2101850"/>
                <a:gd name="connsiteY14" fmla="*/ 3175 h 1714500"/>
                <a:gd name="connsiteX15" fmla="*/ 393700 w 2101850"/>
                <a:gd name="connsiteY15" fmla="*/ 0 h 1714500"/>
                <a:gd name="connsiteX16" fmla="*/ 406400 w 2101850"/>
                <a:gd name="connsiteY16" fmla="*/ 117475 h 1714500"/>
                <a:gd name="connsiteX17" fmla="*/ 730250 w 2101850"/>
                <a:gd name="connsiteY17" fmla="*/ 349250 h 1714500"/>
                <a:gd name="connsiteX18" fmla="*/ 635000 w 2101850"/>
                <a:gd name="connsiteY18" fmla="*/ 434975 h 1714500"/>
                <a:gd name="connsiteX19" fmla="*/ 635000 w 2101850"/>
                <a:gd name="connsiteY19" fmla="*/ 565150 h 1714500"/>
                <a:gd name="connsiteX20" fmla="*/ 174625 w 2101850"/>
                <a:gd name="connsiteY20" fmla="*/ 895350 h 1714500"/>
                <a:gd name="connsiteX21" fmla="*/ 0 w 2101850"/>
                <a:gd name="connsiteY21" fmla="*/ 1092200 h 1714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</a:cxnLst>
              <a:rect l="l" t="t" r="r" b="b"/>
              <a:pathLst>
                <a:path w="2101850" h="1714500">
                  <a:moveTo>
                    <a:pt x="0" y="1092200"/>
                  </a:moveTo>
                  <a:lnTo>
                    <a:pt x="174625" y="1181100"/>
                  </a:lnTo>
                  <a:lnTo>
                    <a:pt x="260350" y="1066800"/>
                  </a:lnTo>
                  <a:lnTo>
                    <a:pt x="714375" y="1254125"/>
                  </a:lnTo>
                  <a:lnTo>
                    <a:pt x="704850" y="1562100"/>
                  </a:lnTo>
                  <a:lnTo>
                    <a:pt x="933450" y="1562100"/>
                  </a:lnTo>
                  <a:lnTo>
                    <a:pt x="949325" y="1714500"/>
                  </a:lnTo>
                  <a:lnTo>
                    <a:pt x="1460500" y="1593850"/>
                  </a:lnTo>
                  <a:lnTo>
                    <a:pt x="2101850" y="1682750"/>
                  </a:lnTo>
                  <a:lnTo>
                    <a:pt x="2066925" y="1358900"/>
                  </a:lnTo>
                  <a:lnTo>
                    <a:pt x="1146175" y="1270000"/>
                  </a:lnTo>
                  <a:lnTo>
                    <a:pt x="933450" y="1177925"/>
                  </a:lnTo>
                  <a:cubicBezTo>
                    <a:pt x="931333" y="840317"/>
                    <a:pt x="929217" y="502708"/>
                    <a:pt x="927100" y="165100"/>
                  </a:cubicBezTo>
                  <a:lnTo>
                    <a:pt x="854075" y="152400"/>
                  </a:lnTo>
                  <a:lnTo>
                    <a:pt x="739775" y="3175"/>
                  </a:lnTo>
                  <a:lnTo>
                    <a:pt x="393700" y="0"/>
                  </a:lnTo>
                  <a:lnTo>
                    <a:pt x="406400" y="117475"/>
                  </a:lnTo>
                  <a:lnTo>
                    <a:pt x="730250" y="349250"/>
                  </a:lnTo>
                  <a:lnTo>
                    <a:pt x="635000" y="434975"/>
                  </a:lnTo>
                  <a:lnTo>
                    <a:pt x="635000" y="565150"/>
                  </a:lnTo>
                  <a:lnTo>
                    <a:pt x="174625" y="895350"/>
                  </a:lnTo>
                  <a:lnTo>
                    <a:pt x="0" y="1092200"/>
                  </a:lnTo>
                  <a:close/>
                </a:path>
              </a:pathLst>
            </a:custGeom>
            <a:solidFill>
              <a:srgbClr val="FF00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sp>
          <p:nvSpPr>
            <p:cNvPr id="30771" name="TextBox 69"/>
            <p:cNvSpPr txBox="1">
              <a:spLocks noChangeArrowheads="1"/>
            </p:cNvSpPr>
            <p:nvPr/>
          </p:nvSpPr>
          <p:spPr bwMode="auto">
            <a:xfrm>
              <a:off x="7480214" y="1917231"/>
              <a:ext cx="1326004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0000"/>
                  </a:solidFill>
                  <a:latin typeface="Lucida Sans" charset="0"/>
                  <a:cs typeface="Lucida Sans" charset="0"/>
                </a:rPr>
                <a:t>Target area</a:t>
              </a:r>
            </a:p>
          </p:txBody>
        </p:sp>
      </p:grpSp>
      <p:grpSp>
        <p:nvGrpSpPr>
          <p:cNvPr id="71" name="Group 70"/>
          <p:cNvGrpSpPr>
            <a:grpSpLocks/>
          </p:cNvGrpSpPr>
          <p:nvPr/>
        </p:nvGrpSpPr>
        <p:grpSpPr bwMode="auto">
          <a:xfrm>
            <a:off x="6396038" y="976313"/>
            <a:ext cx="1595437" cy="1141412"/>
            <a:chOff x="7480300" y="935237"/>
            <a:chExt cx="1595731" cy="1141213"/>
          </a:xfrm>
        </p:grpSpPr>
        <p:sp>
          <p:nvSpPr>
            <p:cNvPr id="72" name="Freeform 71"/>
            <p:cNvSpPr/>
            <p:nvPr/>
          </p:nvSpPr>
          <p:spPr>
            <a:xfrm>
              <a:off x="7480300" y="949522"/>
              <a:ext cx="901866" cy="1126928"/>
            </a:xfrm>
            <a:custGeom>
              <a:avLst/>
              <a:gdLst>
                <a:gd name="connsiteX0" fmla="*/ 0 w 901700"/>
                <a:gd name="connsiteY0" fmla="*/ 1127125 h 1127125"/>
                <a:gd name="connsiteX1" fmla="*/ 495300 w 901700"/>
                <a:gd name="connsiteY1" fmla="*/ 1127125 h 1127125"/>
                <a:gd name="connsiteX2" fmla="*/ 463550 w 901700"/>
                <a:gd name="connsiteY2" fmla="*/ 1035050 h 1127125"/>
                <a:gd name="connsiteX3" fmla="*/ 901700 w 901700"/>
                <a:gd name="connsiteY3" fmla="*/ 1035050 h 1127125"/>
                <a:gd name="connsiteX4" fmla="*/ 552450 w 901700"/>
                <a:gd name="connsiteY4" fmla="*/ 0 h 1127125"/>
                <a:gd name="connsiteX5" fmla="*/ 196850 w 901700"/>
                <a:gd name="connsiteY5" fmla="*/ 3175 h 1127125"/>
                <a:gd name="connsiteX6" fmla="*/ 358775 w 901700"/>
                <a:gd name="connsiteY6" fmla="*/ 622300 h 1127125"/>
                <a:gd name="connsiteX7" fmla="*/ 12700 w 901700"/>
                <a:gd name="connsiteY7" fmla="*/ 628650 h 1127125"/>
                <a:gd name="connsiteX8" fmla="*/ 0 w 901700"/>
                <a:gd name="connsiteY8" fmla="*/ 1127125 h 1127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1700" h="1127125">
                  <a:moveTo>
                    <a:pt x="0" y="1127125"/>
                  </a:moveTo>
                  <a:lnTo>
                    <a:pt x="495300" y="1127125"/>
                  </a:lnTo>
                  <a:lnTo>
                    <a:pt x="463550" y="1035050"/>
                  </a:lnTo>
                  <a:lnTo>
                    <a:pt x="901700" y="1035050"/>
                  </a:lnTo>
                  <a:lnTo>
                    <a:pt x="552450" y="0"/>
                  </a:lnTo>
                  <a:lnTo>
                    <a:pt x="196850" y="3175"/>
                  </a:lnTo>
                  <a:lnTo>
                    <a:pt x="358775" y="622300"/>
                  </a:lnTo>
                  <a:lnTo>
                    <a:pt x="12700" y="628650"/>
                  </a:lnTo>
                  <a:cubicBezTo>
                    <a:pt x="13758" y="795867"/>
                    <a:pt x="14817" y="963083"/>
                    <a:pt x="0" y="1127125"/>
                  </a:cubicBezTo>
                  <a:close/>
                </a:path>
              </a:pathLst>
            </a:custGeom>
            <a:solidFill>
              <a:srgbClr val="92D05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sp>
          <p:nvSpPr>
            <p:cNvPr id="30769" name="TextBox 72"/>
            <p:cNvSpPr txBox="1">
              <a:spLocks noChangeArrowheads="1"/>
            </p:cNvSpPr>
            <p:nvPr/>
          </p:nvSpPr>
          <p:spPr bwMode="auto">
            <a:xfrm>
              <a:off x="8079043" y="935237"/>
              <a:ext cx="99698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92D050"/>
                  </a:solidFill>
                  <a:latin typeface="Lucida Sans" charset="0"/>
                  <a:cs typeface="Lucida Sans" charset="0"/>
                </a:rPr>
                <a:t>MEDICIS</a:t>
              </a:r>
            </a:p>
          </p:txBody>
        </p:sp>
      </p:grpSp>
      <p:grpSp>
        <p:nvGrpSpPr>
          <p:cNvPr id="74" name="Group 73"/>
          <p:cNvGrpSpPr>
            <a:grpSpLocks/>
          </p:cNvGrpSpPr>
          <p:nvPr/>
        </p:nvGrpSpPr>
        <p:grpSpPr bwMode="auto">
          <a:xfrm>
            <a:off x="2825750" y="985838"/>
            <a:ext cx="3922713" cy="628650"/>
            <a:chOff x="3914861" y="945356"/>
            <a:chExt cx="3921833" cy="628650"/>
          </a:xfrm>
        </p:grpSpPr>
        <p:sp>
          <p:nvSpPr>
            <p:cNvPr id="75" name="Freeform 74"/>
            <p:cNvSpPr/>
            <p:nvPr/>
          </p:nvSpPr>
          <p:spPr>
            <a:xfrm>
              <a:off x="6389219" y="945356"/>
              <a:ext cx="1447475" cy="628650"/>
            </a:xfrm>
            <a:custGeom>
              <a:avLst/>
              <a:gdLst>
                <a:gd name="connsiteX0" fmla="*/ 1278731 w 1447800"/>
                <a:gd name="connsiteY0" fmla="*/ 2382 h 628650"/>
                <a:gd name="connsiteX1" fmla="*/ 259556 w 1447800"/>
                <a:gd name="connsiteY1" fmla="*/ 0 h 628650"/>
                <a:gd name="connsiteX2" fmla="*/ 266700 w 1447800"/>
                <a:gd name="connsiteY2" fmla="*/ 88107 h 628650"/>
                <a:gd name="connsiteX3" fmla="*/ 164306 w 1447800"/>
                <a:gd name="connsiteY3" fmla="*/ 154782 h 628650"/>
                <a:gd name="connsiteX4" fmla="*/ 0 w 1447800"/>
                <a:gd name="connsiteY4" fmla="*/ 154782 h 628650"/>
                <a:gd name="connsiteX5" fmla="*/ 21431 w 1447800"/>
                <a:gd name="connsiteY5" fmla="*/ 481013 h 628650"/>
                <a:gd name="connsiteX6" fmla="*/ 561975 w 1447800"/>
                <a:gd name="connsiteY6" fmla="*/ 473869 h 628650"/>
                <a:gd name="connsiteX7" fmla="*/ 554831 w 1447800"/>
                <a:gd name="connsiteY7" fmla="*/ 450057 h 628650"/>
                <a:gd name="connsiteX8" fmla="*/ 909637 w 1447800"/>
                <a:gd name="connsiteY8" fmla="*/ 454819 h 628650"/>
                <a:gd name="connsiteX9" fmla="*/ 1016794 w 1447800"/>
                <a:gd name="connsiteY9" fmla="*/ 602457 h 628650"/>
                <a:gd name="connsiteX10" fmla="*/ 1102519 w 1447800"/>
                <a:gd name="connsiteY10" fmla="*/ 621507 h 628650"/>
                <a:gd name="connsiteX11" fmla="*/ 1097756 w 1447800"/>
                <a:gd name="connsiteY11" fmla="*/ 628650 h 628650"/>
                <a:gd name="connsiteX12" fmla="*/ 1447800 w 1447800"/>
                <a:gd name="connsiteY12" fmla="*/ 628650 h 628650"/>
                <a:gd name="connsiteX13" fmla="*/ 1278731 w 1447800"/>
                <a:gd name="connsiteY13" fmla="*/ 2382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447800" h="628650">
                  <a:moveTo>
                    <a:pt x="1278731" y="2382"/>
                  </a:moveTo>
                  <a:lnTo>
                    <a:pt x="259556" y="0"/>
                  </a:lnTo>
                  <a:lnTo>
                    <a:pt x="266700" y="88107"/>
                  </a:lnTo>
                  <a:lnTo>
                    <a:pt x="164306" y="154782"/>
                  </a:lnTo>
                  <a:lnTo>
                    <a:pt x="0" y="154782"/>
                  </a:lnTo>
                  <a:lnTo>
                    <a:pt x="21431" y="481013"/>
                  </a:lnTo>
                  <a:lnTo>
                    <a:pt x="561975" y="473869"/>
                  </a:lnTo>
                  <a:lnTo>
                    <a:pt x="554831" y="450057"/>
                  </a:lnTo>
                  <a:lnTo>
                    <a:pt x="909637" y="454819"/>
                  </a:lnTo>
                  <a:lnTo>
                    <a:pt x="1016794" y="602457"/>
                  </a:lnTo>
                  <a:lnTo>
                    <a:pt x="1102519" y="621507"/>
                  </a:lnTo>
                  <a:lnTo>
                    <a:pt x="1097756" y="628650"/>
                  </a:lnTo>
                  <a:lnTo>
                    <a:pt x="1447800" y="628650"/>
                  </a:lnTo>
                  <a:lnTo>
                    <a:pt x="1278731" y="2382"/>
                  </a:lnTo>
                  <a:close/>
                </a:path>
              </a:pathLst>
            </a:custGeom>
            <a:solidFill>
              <a:srgbClr val="FFFF00">
                <a:alpha val="30000"/>
              </a:srgbClr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600" dirty="0">
                <a:latin typeface="Lucida Sans"/>
                <a:cs typeface="Lucida Sans"/>
              </a:endParaRPr>
            </a:p>
          </p:txBody>
        </p:sp>
        <p:sp>
          <p:nvSpPr>
            <p:cNvPr id="30767" name="TextBox 75"/>
            <p:cNvSpPr txBox="1">
              <a:spLocks noChangeArrowheads="1"/>
            </p:cNvSpPr>
            <p:nvPr/>
          </p:nvSpPr>
          <p:spPr bwMode="auto">
            <a:xfrm>
              <a:off x="3914861" y="953321"/>
              <a:ext cx="2403222" cy="5847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/>
              <a:r>
                <a:rPr lang="en-US" sz="1600">
                  <a:solidFill>
                    <a:srgbClr val="FFCC00"/>
                  </a:solidFill>
                  <a:latin typeface="Lucida Sans" charset="0"/>
                  <a:cs typeface="Lucida Sans" charset="0"/>
                </a:rPr>
                <a:t>Radioactive laboratory</a:t>
              </a:r>
              <a:br>
                <a:rPr lang="en-US" sz="1600">
                  <a:solidFill>
                    <a:srgbClr val="FFCC00"/>
                  </a:solidFill>
                  <a:latin typeface="Lucida Sans" charset="0"/>
                  <a:cs typeface="Lucida Sans" charset="0"/>
                </a:rPr>
              </a:br>
              <a:r>
                <a:rPr lang="en-US" sz="1600">
                  <a:solidFill>
                    <a:srgbClr val="FFCC00"/>
                  </a:solidFill>
                  <a:latin typeface="Lucida Sans" charset="0"/>
                  <a:cs typeface="Lucida Sans" charset="0"/>
                </a:rPr>
                <a:t>Class A </a:t>
              </a:r>
            </a:p>
          </p:txBody>
        </p:sp>
      </p:grpSp>
      <p:pic>
        <p:nvPicPr>
          <p:cNvPr id="77" name="Picture 6" descr="Image result for radioactive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6450" y="2054225"/>
            <a:ext cx="487363" cy="42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8" name="Picture 6" descr="Image result for radioactive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150" y="1049338"/>
            <a:ext cx="287338" cy="250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9" name="Picture 6" descr="Image result for radioactive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1571625"/>
            <a:ext cx="4095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0" name="Picture 6" descr="Image result for radioactiv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46238" y="3906838"/>
            <a:ext cx="215900" cy="188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" name="TextBox 81"/>
          <p:cNvSpPr txBox="1"/>
          <p:nvPr/>
        </p:nvSpPr>
        <p:spPr>
          <a:xfrm rot="17273309">
            <a:off x="927894" y="2577307"/>
            <a:ext cx="1603375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Lucida Sans"/>
                <a:cs typeface="Lucida Sans"/>
              </a:rPr>
              <a:t>Route Einstein</a:t>
            </a:r>
          </a:p>
        </p:txBody>
      </p:sp>
      <p:sp>
        <p:nvSpPr>
          <p:cNvPr id="83" name="TextBox 82"/>
          <p:cNvSpPr txBox="1"/>
          <p:nvPr/>
        </p:nvSpPr>
        <p:spPr>
          <a:xfrm rot="4266998">
            <a:off x="6650832" y="1916906"/>
            <a:ext cx="1847850" cy="33813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1600" dirty="0">
                <a:solidFill>
                  <a:schemeClr val="bg1">
                    <a:lumMod val="75000"/>
                  </a:schemeClr>
                </a:solidFill>
                <a:latin typeface="Lucida Sans"/>
                <a:cs typeface="Lucida Sans"/>
              </a:rPr>
              <a:t>Route </a:t>
            </a:r>
            <a:r>
              <a:rPr lang="en-US" sz="1600" dirty="0" err="1">
                <a:solidFill>
                  <a:schemeClr val="bg1">
                    <a:lumMod val="75000"/>
                  </a:schemeClr>
                </a:solidFill>
                <a:latin typeface="Lucida Sans"/>
                <a:cs typeface="Lucida Sans"/>
              </a:rPr>
              <a:t>Democrite</a:t>
            </a:r>
            <a:endParaRPr lang="en-US" sz="1600" dirty="0">
              <a:solidFill>
                <a:schemeClr val="bg1">
                  <a:lumMod val="75000"/>
                </a:schemeClr>
              </a:solidFill>
              <a:latin typeface="Lucida Sans"/>
              <a:cs typeface="Lucida Sans"/>
            </a:endParaRPr>
          </a:p>
        </p:txBody>
      </p:sp>
      <p:grpSp>
        <p:nvGrpSpPr>
          <p:cNvPr id="84" name="Group 83"/>
          <p:cNvGrpSpPr>
            <a:grpSpLocks/>
          </p:cNvGrpSpPr>
          <p:nvPr/>
        </p:nvGrpSpPr>
        <p:grpSpPr bwMode="auto">
          <a:xfrm>
            <a:off x="4381500" y="3241675"/>
            <a:ext cx="1649413" cy="603250"/>
            <a:chOff x="5468806" y="3486150"/>
            <a:chExt cx="1649544" cy="603308"/>
          </a:xfrm>
        </p:grpSpPr>
        <p:grpSp>
          <p:nvGrpSpPr>
            <p:cNvPr id="30750" name="Group 84"/>
            <p:cNvGrpSpPr>
              <a:grpSpLocks/>
            </p:cNvGrpSpPr>
            <p:nvPr/>
          </p:nvGrpSpPr>
          <p:grpSpPr bwMode="auto">
            <a:xfrm>
              <a:off x="5468806" y="3524250"/>
              <a:ext cx="1319344" cy="565208"/>
              <a:chOff x="5515723" y="3225742"/>
              <a:chExt cx="1319344" cy="565208"/>
            </a:xfrm>
          </p:grpSpPr>
          <p:cxnSp>
            <p:nvCxnSpPr>
              <p:cNvPr id="89" name="Straight Arrow Connector 88"/>
              <p:cNvCxnSpPr/>
              <p:nvPr/>
            </p:nvCxnSpPr>
            <p:spPr>
              <a:xfrm flipH="1">
                <a:off x="6179351" y="3498822"/>
                <a:ext cx="61918" cy="171466"/>
              </a:xfrm>
              <a:prstGeom prst="straightConnector1">
                <a:avLst/>
              </a:prstGeom>
              <a:ln w="28575">
                <a:solidFill>
                  <a:srgbClr val="104282"/>
                </a:solidFill>
                <a:tailEnd type="arrow"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</p:cxnSp>
          <p:grpSp>
            <p:nvGrpSpPr>
              <p:cNvPr id="30755" name="Group 89"/>
              <p:cNvGrpSpPr>
                <a:grpSpLocks/>
              </p:cNvGrpSpPr>
              <p:nvPr/>
            </p:nvGrpSpPr>
            <p:grpSpPr bwMode="auto">
              <a:xfrm>
                <a:off x="5515723" y="3225742"/>
                <a:ext cx="1319344" cy="565208"/>
                <a:chOff x="5515723" y="3225742"/>
                <a:chExt cx="1319344" cy="565208"/>
              </a:xfrm>
            </p:grpSpPr>
            <p:grpSp>
              <p:nvGrpSpPr>
                <p:cNvPr id="30756" name="Group 90"/>
                <p:cNvGrpSpPr>
                  <a:grpSpLocks/>
                </p:cNvGrpSpPr>
                <p:nvPr/>
              </p:nvGrpSpPr>
              <p:grpSpPr bwMode="auto">
                <a:xfrm>
                  <a:off x="5957390" y="3225742"/>
                  <a:ext cx="877677" cy="433670"/>
                  <a:chOff x="5940425" y="3537396"/>
                  <a:chExt cx="877677" cy="433670"/>
                </a:xfrm>
              </p:grpSpPr>
              <p:cxnSp>
                <p:nvCxnSpPr>
                  <p:cNvPr id="96" name="Straight Arrow Connector 95"/>
                  <p:cNvCxnSpPr/>
                  <p:nvPr/>
                </p:nvCxnSpPr>
                <p:spPr>
                  <a:xfrm flipH="1">
                    <a:off x="6594220" y="3537400"/>
                    <a:ext cx="223856" cy="96847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97" name="Straight Arrow Connector 96"/>
                  <p:cNvCxnSpPr/>
                  <p:nvPr/>
                </p:nvCxnSpPr>
                <p:spPr>
                  <a:xfrm flipH="1">
                    <a:off x="6238592" y="3635834"/>
                    <a:ext cx="361979" cy="180992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98" name="Straight Arrow Connector 97"/>
                  <p:cNvCxnSpPr/>
                  <p:nvPr/>
                </p:nvCxnSpPr>
                <p:spPr>
                  <a:xfrm flipH="1">
                    <a:off x="5940118" y="3805713"/>
                    <a:ext cx="312763" cy="165116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99" name="Straight Arrow Connector 98"/>
                  <p:cNvCxnSpPr/>
                  <p:nvPr/>
                </p:nvCxnSpPr>
                <p:spPr>
                  <a:xfrm flipH="1">
                    <a:off x="6508488" y="3639010"/>
                    <a:ext cx="88907" cy="192106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  <p:cxnSp>
                <p:nvCxnSpPr>
                  <p:cNvPr id="100" name="Straight Arrow Connector 99"/>
                  <p:cNvCxnSpPr/>
                  <p:nvPr/>
                </p:nvCxnSpPr>
                <p:spPr>
                  <a:xfrm rot="1335541" flipH="1">
                    <a:off x="6297334" y="3575504"/>
                    <a:ext cx="285773" cy="117486"/>
                  </a:xfrm>
                  <a:prstGeom prst="straightConnector1">
                    <a:avLst/>
                  </a:prstGeom>
                  <a:ln w="28575">
                    <a:solidFill>
                      <a:srgbClr val="104282"/>
                    </a:solidFill>
                    <a:tailEnd type="arrow"/>
                  </a:ln>
                </p:spPr>
                <p:style>
                  <a:lnRef idx="2">
                    <a:schemeClr val="accent6"/>
                  </a:lnRef>
                  <a:fillRef idx="1">
                    <a:schemeClr val="lt1"/>
                  </a:fillRef>
                  <a:effectRef idx="0">
                    <a:schemeClr val="accent6"/>
                  </a:effectRef>
                  <a:fontRef idx="minor">
                    <a:schemeClr val="dk1"/>
                  </a:fontRef>
                </p:style>
              </p:cxnSp>
            </p:grpSp>
            <p:cxnSp>
              <p:nvCxnSpPr>
                <p:cNvPr id="92" name="Straight Arrow Connector 91"/>
                <p:cNvCxnSpPr/>
                <p:nvPr/>
              </p:nvCxnSpPr>
              <p:spPr>
                <a:xfrm flipH="1">
                  <a:off x="6436546" y="3511523"/>
                  <a:ext cx="88907" cy="158765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93" name="Straight Arrow Connector 92"/>
                <p:cNvCxnSpPr/>
                <p:nvPr/>
              </p:nvCxnSpPr>
              <p:spPr>
                <a:xfrm flipH="1">
                  <a:off x="5703063" y="3656000"/>
                  <a:ext cx="254020" cy="134950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94" name="Straight Arrow Connector 93"/>
                <p:cNvCxnSpPr/>
                <p:nvPr/>
              </p:nvCxnSpPr>
              <p:spPr>
                <a:xfrm flipH="1">
                  <a:off x="5953908" y="3494060"/>
                  <a:ext cx="301649" cy="4762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  <p:cxnSp>
              <p:nvCxnSpPr>
                <p:cNvPr id="95" name="Straight Arrow Connector 94"/>
                <p:cNvCxnSpPr/>
                <p:nvPr/>
              </p:nvCxnSpPr>
              <p:spPr>
                <a:xfrm flipH="1">
                  <a:off x="5515723" y="3651237"/>
                  <a:ext cx="455649" cy="0"/>
                </a:xfrm>
                <a:prstGeom prst="straightConnector1">
                  <a:avLst/>
                </a:prstGeom>
                <a:ln w="28575">
                  <a:solidFill>
                    <a:srgbClr val="104282"/>
                  </a:solidFill>
                  <a:tailEnd type="arrow"/>
                </a:ln>
              </p:spPr>
              <p:style>
                <a:lnRef idx="2">
                  <a:schemeClr val="accent6"/>
                </a:lnRef>
                <a:fillRef idx="1">
                  <a:schemeClr val="lt1"/>
                </a:fillRef>
                <a:effectRef idx="0">
                  <a:schemeClr val="accent6"/>
                </a:effectRef>
                <a:fontRef idx="minor">
                  <a:schemeClr val="dk1"/>
                </a:fontRef>
              </p:style>
            </p:cxnSp>
          </p:grpSp>
        </p:grpSp>
        <p:cxnSp>
          <p:nvCxnSpPr>
            <p:cNvPr id="86" name="Straight Arrow Connector 85"/>
            <p:cNvCxnSpPr/>
            <p:nvPr/>
          </p:nvCxnSpPr>
          <p:spPr>
            <a:xfrm flipH="1">
              <a:off x="6781773" y="3486150"/>
              <a:ext cx="336577" cy="31753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H="1">
              <a:off x="6875443" y="3486150"/>
              <a:ext cx="223856" cy="223860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  <p:cxnSp>
          <p:nvCxnSpPr>
            <p:cNvPr id="88" name="Straight Arrow Connector 87"/>
            <p:cNvCxnSpPr/>
            <p:nvPr/>
          </p:nvCxnSpPr>
          <p:spPr>
            <a:xfrm flipH="1">
              <a:off x="7008803" y="3498851"/>
              <a:ext cx="100021" cy="376274"/>
            </a:xfrm>
            <a:prstGeom prst="straightConnector1">
              <a:avLst/>
            </a:prstGeom>
            <a:ln w="28575">
              <a:solidFill>
                <a:srgbClr val="104282"/>
              </a:solidFill>
              <a:tailEnd type="arrow"/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</p:cxnSp>
      </p:grpSp>
      <p:sp>
        <p:nvSpPr>
          <p:cNvPr id="101" name="Freeform 100"/>
          <p:cNvSpPr/>
          <p:nvPr/>
        </p:nvSpPr>
        <p:spPr>
          <a:xfrm>
            <a:off x="3257550" y="2530475"/>
            <a:ext cx="4719638" cy="1609725"/>
          </a:xfrm>
          <a:custGeom>
            <a:avLst/>
            <a:gdLst>
              <a:gd name="connsiteX0" fmla="*/ 100012 w 4719637"/>
              <a:gd name="connsiteY0" fmla="*/ 928688 h 1609725"/>
              <a:gd name="connsiteX1" fmla="*/ 0 w 4719637"/>
              <a:gd name="connsiteY1" fmla="*/ 1609725 h 1609725"/>
              <a:gd name="connsiteX2" fmla="*/ 4719637 w 4719637"/>
              <a:gd name="connsiteY2" fmla="*/ 1609725 h 1609725"/>
              <a:gd name="connsiteX3" fmla="*/ 4610100 w 4719637"/>
              <a:gd name="connsiteY3" fmla="*/ 1281113 h 1609725"/>
              <a:gd name="connsiteX4" fmla="*/ 4386262 w 4719637"/>
              <a:gd name="connsiteY4" fmla="*/ 1271588 h 1609725"/>
              <a:gd name="connsiteX5" fmla="*/ 4305300 w 4719637"/>
              <a:gd name="connsiteY5" fmla="*/ 1019175 h 1609725"/>
              <a:gd name="connsiteX6" fmla="*/ 3228975 w 4719637"/>
              <a:gd name="connsiteY6" fmla="*/ 1028700 h 1609725"/>
              <a:gd name="connsiteX7" fmla="*/ 3128962 w 4719637"/>
              <a:gd name="connsiteY7" fmla="*/ 485775 h 1609725"/>
              <a:gd name="connsiteX8" fmla="*/ 2609850 w 4719637"/>
              <a:gd name="connsiteY8" fmla="*/ 485775 h 1609725"/>
              <a:gd name="connsiteX9" fmla="*/ 2581275 w 4719637"/>
              <a:gd name="connsiteY9" fmla="*/ 333375 h 1609725"/>
              <a:gd name="connsiteX10" fmla="*/ 2290762 w 4719637"/>
              <a:gd name="connsiteY10" fmla="*/ 214313 h 1609725"/>
              <a:gd name="connsiteX11" fmla="*/ 2405062 w 4719637"/>
              <a:gd name="connsiteY11" fmla="*/ 104775 h 1609725"/>
              <a:gd name="connsiteX12" fmla="*/ 2214562 w 4719637"/>
              <a:gd name="connsiteY12" fmla="*/ 0 h 1609725"/>
              <a:gd name="connsiteX13" fmla="*/ 2124075 w 4719637"/>
              <a:gd name="connsiteY13" fmla="*/ 142875 h 1609725"/>
              <a:gd name="connsiteX14" fmla="*/ 1809750 w 4719637"/>
              <a:gd name="connsiteY14" fmla="*/ 147638 h 1609725"/>
              <a:gd name="connsiteX15" fmla="*/ 1824037 w 4719637"/>
              <a:gd name="connsiteY15" fmla="*/ 500063 h 1609725"/>
              <a:gd name="connsiteX16" fmla="*/ 1966912 w 4719637"/>
              <a:gd name="connsiteY16" fmla="*/ 509588 h 1609725"/>
              <a:gd name="connsiteX17" fmla="*/ 1971675 w 4719637"/>
              <a:gd name="connsiteY17" fmla="*/ 923925 h 1609725"/>
              <a:gd name="connsiteX18" fmla="*/ 100012 w 4719637"/>
              <a:gd name="connsiteY18" fmla="*/ 928688 h 16097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719637" h="1609725">
                <a:moveTo>
                  <a:pt x="100012" y="928688"/>
                </a:moveTo>
                <a:lnTo>
                  <a:pt x="0" y="1609725"/>
                </a:lnTo>
                <a:lnTo>
                  <a:pt x="4719637" y="1609725"/>
                </a:lnTo>
                <a:lnTo>
                  <a:pt x="4610100" y="1281113"/>
                </a:lnTo>
                <a:lnTo>
                  <a:pt x="4386262" y="1271588"/>
                </a:lnTo>
                <a:lnTo>
                  <a:pt x="4305300" y="1019175"/>
                </a:lnTo>
                <a:lnTo>
                  <a:pt x="3228975" y="1028700"/>
                </a:lnTo>
                <a:lnTo>
                  <a:pt x="3128962" y="485775"/>
                </a:lnTo>
                <a:lnTo>
                  <a:pt x="2609850" y="485775"/>
                </a:lnTo>
                <a:lnTo>
                  <a:pt x="2581275" y="333375"/>
                </a:lnTo>
                <a:lnTo>
                  <a:pt x="2290762" y="214313"/>
                </a:lnTo>
                <a:lnTo>
                  <a:pt x="2405062" y="104775"/>
                </a:lnTo>
                <a:lnTo>
                  <a:pt x="2214562" y="0"/>
                </a:lnTo>
                <a:lnTo>
                  <a:pt x="2124075" y="142875"/>
                </a:lnTo>
                <a:lnTo>
                  <a:pt x="1809750" y="147638"/>
                </a:lnTo>
                <a:lnTo>
                  <a:pt x="1824037" y="500063"/>
                </a:lnTo>
                <a:lnTo>
                  <a:pt x="1966912" y="509588"/>
                </a:lnTo>
                <a:cubicBezTo>
                  <a:pt x="1968500" y="647700"/>
                  <a:pt x="1970087" y="785813"/>
                  <a:pt x="1971675" y="923925"/>
                </a:cubicBezTo>
                <a:lnTo>
                  <a:pt x="100012" y="928688"/>
                </a:lnTo>
                <a:close/>
              </a:path>
            </a:pathLst>
          </a:custGeom>
          <a:solidFill>
            <a:srgbClr val="104282">
              <a:alpha val="30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atin typeface="Lucida Sans"/>
                <a:cs typeface="Lucida Sans"/>
              </a:rPr>
              <a:t/>
            </a:r>
            <a:br>
              <a:rPr lang="en-US" sz="1600" dirty="0">
                <a:latin typeface="Lucida Sans"/>
                <a:cs typeface="Lucida Sans"/>
              </a:rPr>
            </a:br>
            <a:r>
              <a:rPr lang="en-US" sz="1600" dirty="0">
                <a:latin typeface="Lucida Sans"/>
                <a:cs typeface="Lucida Sans"/>
              </a:rPr>
              <a:t/>
            </a:r>
            <a:br>
              <a:rPr lang="en-US" sz="1600" dirty="0">
                <a:latin typeface="Lucida Sans"/>
                <a:cs typeface="Lucida Sans"/>
              </a:rPr>
            </a:br>
            <a:r>
              <a:rPr lang="en-US" sz="1600" dirty="0">
                <a:latin typeface="Lucida Sans"/>
                <a:cs typeface="Lucida Sans"/>
              </a:rPr>
              <a:t/>
            </a:r>
            <a:br>
              <a:rPr lang="en-US" sz="1600" dirty="0">
                <a:latin typeface="Lucida Sans"/>
                <a:cs typeface="Lucida Sans"/>
              </a:rPr>
            </a:br>
            <a:r>
              <a:rPr lang="en-US" sz="1600" dirty="0">
                <a:solidFill>
                  <a:schemeClr val="bg1"/>
                </a:solidFill>
                <a:latin typeface="Lucida Sans"/>
                <a:cs typeface="Lucida Sans"/>
              </a:rPr>
              <a:t>Low energy RIB </a:t>
            </a:r>
          </a:p>
        </p:txBody>
      </p:sp>
      <p:pic>
        <p:nvPicPr>
          <p:cNvPr id="102" name="Picture 6" descr="Image result for radioactiv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44900" y="3917950"/>
            <a:ext cx="215900" cy="188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54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55" dur="1000" fill="hold"/>
                                        <p:tgtEl>
                                          <p:spTgt spid="2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 nodeType="clickPar">
                      <p:stCondLst>
                        <p:cond delay="indefinite"/>
                      </p:stCondLst>
                      <p:childTnLst>
                        <p:par>
                          <p:cTn id="6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 nodeType="clickPar">
                      <p:stCondLst>
                        <p:cond delay="indefinite"/>
                      </p:stCondLst>
                      <p:childTnLst>
                        <p:par>
                          <p:cTn id="7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 nodeType="clickPar">
                      <p:stCondLst>
                        <p:cond delay="indefinite"/>
                      </p:stCondLst>
                      <p:childTnLst>
                        <p:par>
                          <p:cTn id="8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 nodeType="clickPar">
                      <p:stCondLst>
                        <p:cond delay="indefinite"/>
                      </p:stCondLst>
                      <p:childTnLst>
                        <p:par>
                          <p:cTn id="8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 nodeType="clickPar">
                      <p:stCondLst>
                        <p:cond delay="indefinite"/>
                      </p:stCondLst>
                      <p:childTnLst>
                        <p:par>
                          <p:cTn id="10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 nodeType="clickPar">
                      <p:stCondLst>
                        <p:cond delay="indefinite"/>
                      </p:stCondLst>
                      <p:childTnLst>
                        <p:par>
                          <p:cTn id="10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 nodeType="clickPar">
                      <p:stCondLst>
                        <p:cond delay="indefinite"/>
                      </p:stCondLst>
                      <p:childTnLst>
                        <p:par>
                          <p:cTn id="1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  <p:bldP spid="16" grpId="2" animBg="1"/>
      <p:bldP spid="16" grpId="3" animBg="1"/>
      <p:bldP spid="25" grpId="0" animBg="1"/>
      <p:bldP spid="25" grpId="1" animBg="1"/>
      <p:bldP spid="59" grpId="0"/>
      <p:bldP spid="60" grpId="0"/>
      <p:bldP spid="67" grpId="0" animBg="1"/>
      <p:bldP spid="82" grpId="0"/>
      <p:bldP spid="83" grpId="0"/>
      <p:bldP spid="10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Content Placeholder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50" t="25668" r="20445"/>
          <a:stretch>
            <a:fillRect/>
          </a:stretch>
        </p:blipFill>
        <p:spPr bwMode="auto">
          <a:xfrm>
            <a:off x="671513" y="849313"/>
            <a:ext cx="8472487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1295400" y="838200"/>
            <a:ext cx="5181600" cy="1981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1747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Experiments at ISOLDE</a:t>
            </a:r>
          </a:p>
        </p:txBody>
      </p:sp>
      <p:sp>
        <p:nvSpPr>
          <p:cNvPr id="31748" name="TextBox 3"/>
          <p:cNvSpPr txBox="1">
            <a:spLocks noChangeArrowheads="1"/>
          </p:cNvSpPr>
          <p:nvPr/>
        </p:nvSpPr>
        <p:spPr bwMode="auto">
          <a:xfrm>
            <a:off x="7848600" y="49625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Solid State Physics</a:t>
            </a:r>
          </a:p>
        </p:txBody>
      </p:sp>
      <p:sp>
        <p:nvSpPr>
          <p:cNvPr id="31749" name="TextBox 103"/>
          <p:cNvSpPr txBox="1">
            <a:spLocks noChangeArrowheads="1"/>
          </p:cNvSpPr>
          <p:nvPr/>
        </p:nvSpPr>
        <p:spPr bwMode="auto">
          <a:xfrm>
            <a:off x="6705600" y="52673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COLLAPS</a:t>
            </a:r>
          </a:p>
        </p:txBody>
      </p:sp>
      <p:sp>
        <p:nvSpPr>
          <p:cNvPr id="31750" name="TextBox 104"/>
          <p:cNvSpPr txBox="1">
            <a:spLocks noChangeArrowheads="1"/>
          </p:cNvSpPr>
          <p:nvPr/>
        </p:nvSpPr>
        <p:spPr bwMode="auto">
          <a:xfrm>
            <a:off x="5770563" y="5038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CRIS</a:t>
            </a:r>
          </a:p>
        </p:txBody>
      </p:sp>
      <p:sp>
        <p:nvSpPr>
          <p:cNvPr id="31751" name="TextBox 105"/>
          <p:cNvSpPr txBox="1">
            <a:spLocks noChangeArrowheads="1"/>
          </p:cNvSpPr>
          <p:nvPr/>
        </p:nvSpPr>
        <p:spPr bwMode="auto">
          <a:xfrm>
            <a:off x="4779963" y="5189538"/>
            <a:ext cx="11430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ISOLTRAP</a:t>
            </a:r>
          </a:p>
        </p:txBody>
      </p:sp>
      <p:sp>
        <p:nvSpPr>
          <p:cNvPr id="31752" name="TextBox 107"/>
          <p:cNvSpPr txBox="1">
            <a:spLocks noChangeArrowheads="1"/>
          </p:cNvSpPr>
          <p:nvPr/>
        </p:nvSpPr>
        <p:spPr bwMode="auto">
          <a:xfrm>
            <a:off x="3810000" y="4962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IDS</a:t>
            </a:r>
          </a:p>
        </p:txBody>
      </p:sp>
      <p:sp>
        <p:nvSpPr>
          <p:cNvPr id="31753" name="TextBox 108"/>
          <p:cNvSpPr txBox="1">
            <a:spLocks noChangeArrowheads="1"/>
          </p:cNvSpPr>
          <p:nvPr/>
        </p:nvSpPr>
        <p:spPr bwMode="auto">
          <a:xfrm>
            <a:off x="5257800" y="2371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VITO</a:t>
            </a:r>
          </a:p>
        </p:txBody>
      </p:sp>
      <p:sp>
        <p:nvSpPr>
          <p:cNvPr id="31754" name="TextBox 109"/>
          <p:cNvSpPr txBox="1">
            <a:spLocks noChangeArrowheads="1"/>
          </p:cNvSpPr>
          <p:nvPr/>
        </p:nvSpPr>
        <p:spPr bwMode="auto">
          <a:xfrm>
            <a:off x="4724400" y="16764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TAS</a:t>
            </a:r>
          </a:p>
        </p:txBody>
      </p:sp>
      <p:sp>
        <p:nvSpPr>
          <p:cNvPr id="31758" name="TextBox 113"/>
          <p:cNvSpPr txBox="1">
            <a:spLocks noChangeArrowheads="1"/>
          </p:cNvSpPr>
          <p:nvPr/>
        </p:nvSpPr>
        <p:spPr bwMode="auto">
          <a:xfrm>
            <a:off x="5867400" y="1609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FF0000"/>
                </a:solidFill>
                <a:latin typeface="Lucida Sans" charset="0"/>
                <a:cs typeface="Lucida Sans" charset="0"/>
              </a:rPr>
              <a:t>RILIS</a:t>
            </a:r>
          </a:p>
        </p:txBody>
      </p:sp>
      <p:sp>
        <p:nvSpPr>
          <p:cNvPr id="31759" name="TextBox 114"/>
          <p:cNvSpPr txBox="1">
            <a:spLocks noChangeArrowheads="1"/>
          </p:cNvSpPr>
          <p:nvPr/>
        </p:nvSpPr>
        <p:spPr bwMode="auto">
          <a:xfrm>
            <a:off x="5486400" y="19907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WISARD</a:t>
            </a:r>
          </a:p>
        </p:txBody>
      </p:sp>
      <p:sp>
        <p:nvSpPr>
          <p:cNvPr id="31760" name="TextBox 115"/>
          <p:cNvSpPr txBox="1">
            <a:spLocks noChangeArrowheads="1"/>
          </p:cNvSpPr>
          <p:nvPr/>
        </p:nvSpPr>
        <p:spPr bwMode="auto">
          <a:xfrm>
            <a:off x="3048000" y="51149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NICOLE</a:t>
            </a:r>
          </a:p>
        </p:txBody>
      </p:sp>
      <p:sp>
        <p:nvSpPr>
          <p:cNvPr id="31761" name="TextBox 116"/>
          <p:cNvSpPr txBox="1">
            <a:spLocks noChangeArrowheads="1"/>
          </p:cNvSpPr>
          <p:nvPr/>
        </p:nvSpPr>
        <p:spPr bwMode="auto">
          <a:xfrm>
            <a:off x="2971800" y="22098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HIE-ISOLDE</a:t>
            </a:r>
          </a:p>
        </p:txBody>
      </p:sp>
      <p:sp>
        <p:nvSpPr>
          <p:cNvPr id="31762" name="TextBox 117"/>
          <p:cNvSpPr txBox="1">
            <a:spLocks noChangeArrowheads="1"/>
          </p:cNvSpPr>
          <p:nvPr/>
        </p:nvSpPr>
        <p:spPr bwMode="auto">
          <a:xfrm>
            <a:off x="3810000" y="1989138"/>
            <a:ext cx="1447800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REX-ISOLDE</a:t>
            </a:r>
          </a:p>
        </p:txBody>
      </p:sp>
      <p:cxnSp>
        <p:nvCxnSpPr>
          <p:cNvPr id="8" name="Straight Arrow Connector 7"/>
          <p:cNvCxnSpPr>
            <a:stCxn id="31748" idx="0"/>
          </p:cNvCxnSpPr>
          <p:nvPr/>
        </p:nvCxnSpPr>
        <p:spPr>
          <a:xfrm flipH="1" flipV="1">
            <a:off x="8001000" y="3743325"/>
            <a:ext cx="419100" cy="1219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Arrow Connector 118"/>
          <p:cNvCxnSpPr>
            <a:stCxn id="31748" idx="0"/>
          </p:cNvCxnSpPr>
          <p:nvPr/>
        </p:nvCxnSpPr>
        <p:spPr>
          <a:xfrm flipH="1" flipV="1">
            <a:off x="7543800" y="3667125"/>
            <a:ext cx="876300" cy="1295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Arrow Connector 119"/>
          <p:cNvCxnSpPr>
            <a:stCxn id="31749" idx="0"/>
          </p:cNvCxnSpPr>
          <p:nvPr/>
        </p:nvCxnSpPr>
        <p:spPr>
          <a:xfrm flipH="1" flipV="1">
            <a:off x="6934200" y="4200525"/>
            <a:ext cx="342900" cy="10668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66" name="TextBox 120"/>
          <p:cNvSpPr txBox="1">
            <a:spLocks noChangeArrowheads="1"/>
          </p:cNvSpPr>
          <p:nvPr/>
        </p:nvSpPr>
        <p:spPr bwMode="auto">
          <a:xfrm>
            <a:off x="7315200" y="58007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3366FF"/>
                </a:solidFill>
                <a:latin typeface="Lucida Sans" charset="0"/>
                <a:cs typeface="Lucida Sans" charset="0"/>
              </a:rPr>
              <a:t>Travelling setups</a:t>
            </a:r>
          </a:p>
        </p:txBody>
      </p:sp>
      <p:cxnSp>
        <p:nvCxnSpPr>
          <p:cNvPr id="122" name="Straight Arrow Connector 121"/>
          <p:cNvCxnSpPr>
            <a:stCxn id="31766" idx="0"/>
          </p:cNvCxnSpPr>
          <p:nvPr/>
        </p:nvCxnSpPr>
        <p:spPr>
          <a:xfrm flipH="1" flipV="1">
            <a:off x="7315200" y="4124325"/>
            <a:ext cx="571500" cy="16764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/>
          <p:cNvCxnSpPr>
            <a:stCxn id="31750" idx="0"/>
          </p:cNvCxnSpPr>
          <p:nvPr/>
        </p:nvCxnSpPr>
        <p:spPr>
          <a:xfrm flipH="1" flipV="1">
            <a:off x="6172200" y="4276725"/>
            <a:ext cx="169863" cy="762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31751" idx="0"/>
          </p:cNvCxnSpPr>
          <p:nvPr/>
        </p:nvCxnSpPr>
        <p:spPr>
          <a:xfrm flipH="1" flipV="1">
            <a:off x="5334000" y="4429125"/>
            <a:ext cx="17463" cy="76041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Arrow Connector 124"/>
          <p:cNvCxnSpPr>
            <a:stCxn id="31752" idx="0"/>
          </p:cNvCxnSpPr>
          <p:nvPr/>
        </p:nvCxnSpPr>
        <p:spPr>
          <a:xfrm flipV="1">
            <a:off x="4381500" y="4124325"/>
            <a:ext cx="114300" cy="8382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Arrow Connector 125"/>
          <p:cNvCxnSpPr>
            <a:stCxn id="31760" idx="0"/>
          </p:cNvCxnSpPr>
          <p:nvPr/>
        </p:nvCxnSpPr>
        <p:spPr>
          <a:xfrm flipV="1">
            <a:off x="3619500" y="3971925"/>
            <a:ext cx="381000" cy="11430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>
            <a:stCxn id="31761" idx="2"/>
          </p:cNvCxnSpPr>
          <p:nvPr/>
        </p:nvCxnSpPr>
        <p:spPr>
          <a:xfrm>
            <a:off x="3543300" y="2517775"/>
            <a:ext cx="419100" cy="5302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Arrow Connector 135"/>
          <p:cNvCxnSpPr>
            <a:stCxn id="31762" idx="2"/>
          </p:cNvCxnSpPr>
          <p:nvPr/>
        </p:nvCxnSpPr>
        <p:spPr>
          <a:xfrm>
            <a:off x="4533900" y="2295525"/>
            <a:ext cx="457200" cy="90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8" name="Straight Arrow Connector 137"/>
          <p:cNvCxnSpPr>
            <a:stCxn id="31754" idx="2"/>
          </p:cNvCxnSpPr>
          <p:nvPr/>
        </p:nvCxnSpPr>
        <p:spPr>
          <a:xfrm flipH="1">
            <a:off x="5181600" y="1984375"/>
            <a:ext cx="114300" cy="15970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2" name="Straight Arrow Connector 141"/>
          <p:cNvCxnSpPr>
            <a:stCxn id="31753" idx="2"/>
          </p:cNvCxnSpPr>
          <p:nvPr/>
        </p:nvCxnSpPr>
        <p:spPr>
          <a:xfrm>
            <a:off x="5829300" y="2679700"/>
            <a:ext cx="38100" cy="9017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5" name="Straight Arrow Connector 144"/>
          <p:cNvCxnSpPr>
            <a:stCxn id="31759" idx="2"/>
          </p:cNvCxnSpPr>
          <p:nvPr/>
        </p:nvCxnSpPr>
        <p:spPr>
          <a:xfrm>
            <a:off x="6057900" y="2298700"/>
            <a:ext cx="114300" cy="8255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/>
          <p:cNvCxnSpPr>
            <a:stCxn id="31758" idx="2"/>
          </p:cNvCxnSpPr>
          <p:nvPr/>
        </p:nvCxnSpPr>
        <p:spPr>
          <a:xfrm>
            <a:off x="6438900" y="1917700"/>
            <a:ext cx="952500" cy="97790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81" name="TextBox 150"/>
          <p:cNvSpPr txBox="1">
            <a:spLocks noChangeArrowheads="1"/>
          </p:cNvSpPr>
          <p:nvPr/>
        </p:nvSpPr>
        <p:spPr bwMode="auto">
          <a:xfrm>
            <a:off x="5943600" y="9906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FF0000"/>
                </a:solidFill>
                <a:latin typeface="Lucida Sans" charset="0"/>
                <a:cs typeface="Lucida Sans" charset="0"/>
              </a:rPr>
              <a:t>HRS</a:t>
            </a:r>
          </a:p>
        </p:txBody>
      </p:sp>
      <p:sp>
        <p:nvSpPr>
          <p:cNvPr id="31782" name="TextBox 151"/>
          <p:cNvSpPr txBox="1">
            <a:spLocks noChangeArrowheads="1"/>
          </p:cNvSpPr>
          <p:nvPr/>
        </p:nvSpPr>
        <p:spPr bwMode="auto">
          <a:xfrm>
            <a:off x="6934200" y="914400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FF0000"/>
                </a:solidFill>
                <a:latin typeface="Lucida Sans" charset="0"/>
                <a:cs typeface="Lucida Sans" charset="0"/>
              </a:rPr>
              <a:t>GPS</a:t>
            </a:r>
          </a:p>
        </p:txBody>
      </p:sp>
      <p:cxnSp>
        <p:nvCxnSpPr>
          <p:cNvPr id="153" name="Straight Arrow Connector 152"/>
          <p:cNvCxnSpPr>
            <a:stCxn id="31781" idx="2"/>
          </p:cNvCxnSpPr>
          <p:nvPr/>
        </p:nvCxnSpPr>
        <p:spPr>
          <a:xfrm>
            <a:off x="6515100" y="1298575"/>
            <a:ext cx="876300" cy="6064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6" name="Straight Arrow Connector 155"/>
          <p:cNvCxnSpPr>
            <a:stCxn id="31782" idx="2"/>
          </p:cNvCxnSpPr>
          <p:nvPr/>
        </p:nvCxnSpPr>
        <p:spPr>
          <a:xfrm>
            <a:off x="7505700" y="1222375"/>
            <a:ext cx="952500" cy="12922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85" name="TextBox 158"/>
          <p:cNvSpPr txBox="1">
            <a:spLocks noChangeArrowheads="1"/>
          </p:cNvSpPr>
          <p:nvPr/>
        </p:nvSpPr>
        <p:spPr bwMode="auto">
          <a:xfrm>
            <a:off x="989013" y="5867400"/>
            <a:ext cx="2382837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latin typeface="Lucida Sans" charset="0"/>
                <a:cs typeface="Lucida Sans" charset="0"/>
              </a:rPr>
              <a:t>Separator area</a:t>
            </a:r>
          </a:p>
          <a:p>
            <a:r>
              <a:rPr lang="en-US" sz="1400">
                <a:latin typeface="Lucida Sans" charset="0"/>
                <a:cs typeface="Lucida Sans" charset="0"/>
              </a:rPr>
              <a:t>Low energy experiments</a:t>
            </a:r>
          </a:p>
          <a:p>
            <a:r>
              <a:rPr lang="en-US" sz="1400">
                <a:latin typeface="Lucida Sans" charset="0"/>
                <a:cs typeface="Lucida Sans" charset="0"/>
              </a:rPr>
              <a:t>High energy experiments</a:t>
            </a:r>
          </a:p>
        </p:txBody>
      </p:sp>
      <p:sp>
        <p:nvSpPr>
          <p:cNvPr id="160" name="Rectangle 159"/>
          <p:cNvSpPr/>
          <p:nvPr/>
        </p:nvSpPr>
        <p:spPr>
          <a:xfrm>
            <a:off x="766763" y="5975350"/>
            <a:ext cx="223837" cy="120650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161" name="Rectangle 160"/>
          <p:cNvSpPr/>
          <p:nvPr/>
        </p:nvSpPr>
        <p:spPr>
          <a:xfrm>
            <a:off x="766763" y="6400800"/>
            <a:ext cx="223837" cy="12065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162" name="Rectangle 161"/>
          <p:cNvSpPr/>
          <p:nvPr/>
        </p:nvSpPr>
        <p:spPr>
          <a:xfrm>
            <a:off x="766763" y="6172200"/>
            <a:ext cx="223837" cy="120650"/>
          </a:xfrm>
          <a:prstGeom prst="rect">
            <a:avLst/>
          </a:prstGeom>
          <a:solidFill>
            <a:srgbClr val="3366FF"/>
          </a:solidFill>
          <a:ln>
            <a:solidFill>
              <a:srgbClr val="3366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400" dirty="0"/>
          </a:p>
        </p:txBody>
      </p:sp>
      <p:sp>
        <p:nvSpPr>
          <p:cNvPr id="2" name="Rectangle 1"/>
          <p:cNvSpPr/>
          <p:nvPr/>
        </p:nvSpPr>
        <p:spPr>
          <a:xfrm>
            <a:off x="1447800" y="3048000"/>
            <a:ext cx="1371600" cy="1524000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 rot="940869">
            <a:off x="2717814" y="3005558"/>
            <a:ext cx="307404" cy="418335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 rot="940869">
            <a:off x="1169952" y="3239431"/>
            <a:ext cx="455007" cy="1206884"/>
          </a:xfrm>
          <a:prstGeom prst="rect">
            <a:avLst/>
          </a:prstGeom>
          <a:solidFill>
            <a:srgbClr val="E1E1E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755" name="TextBox 110"/>
          <p:cNvSpPr txBox="1">
            <a:spLocks noChangeArrowheads="1"/>
          </p:cNvSpPr>
          <p:nvPr/>
        </p:nvSpPr>
        <p:spPr bwMode="auto">
          <a:xfrm>
            <a:off x="2133600" y="4962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latin typeface="Lucida Sans" charset="0"/>
                <a:cs typeface="Lucida Sans" charset="0"/>
              </a:rPr>
              <a:t>MINIBALL</a:t>
            </a:r>
          </a:p>
        </p:txBody>
      </p:sp>
      <p:sp>
        <p:nvSpPr>
          <p:cNvPr id="31756" name="TextBox 111"/>
          <p:cNvSpPr txBox="1">
            <a:spLocks noChangeArrowheads="1"/>
          </p:cNvSpPr>
          <p:nvPr/>
        </p:nvSpPr>
        <p:spPr bwMode="auto">
          <a:xfrm>
            <a:off x="1371600" y="5343525"/>
            <a:ext cx="11430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ISS</a:t>
            </a:r>
          </a:p>
        </p:txBody>
      </p:sp>
      <p:sp>
        <p:nvSpPr>
          <p:cNvPr id="31757" name="TextBox 112"/>
          <p:cNvSpPr txBox="1">
            <a:spLocks noChangeArrowheads="1"/>
          </p:cNvSpPr>
          <p:nvPr/>
        </p:nvSpPr>
        <p:spPr bwMode="auto">
          <a:xfrm>
            <a:off x="685800" y="4886325"/>
            <a:ext cx="1143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Scattering</a:t>
            </a:r>
          </a:p>
          <a:p>
            <a:pPr algn="ctr"/>
            <a:r>
              <a:rPr lang="en-US" sz="1400" dirty="0">
                <a:latin typeface="Lucida Sans" charset="0"/>
                <a:cs typeface="Lucida Sans" charset="0"/>
              </a:rPr>
              <a:t>Chamber</a:t>
            </a:r>
          </a:p>
        </p:txBody>
      </p:sp>
      <p:pic>
        <p:nvPicPr>
          <p:cNvPr id="55" name="Content Placeholder 5" descr="Screen Shot 2017-03-21 at 13.26.31 (2).png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47315" b="81528" l="24974" r="49818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52915" r="50298" b="20348"/>
          <a:stretch/>
        </p:blipFill>
        <p:spPr bwMode="auto">
          <a:xfrm rot="838721">
            <a:off x="1262645" y="2897906"/>
            <a:ext cx="1821541" cy="11300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7" name="Straight Arrow Connector 126"/>
          <p:cNvCxnSpPr>
            <a:stCxn id="31755" idx="0"/>
          </p:cNvCxnSpPr>
          <p:nvPr/>
        </p:nvCxnSpPr>
        <p:spPr>
          <a:xfrm flipH="1" flipV="1">
            <a:off x="2590800" y="3810000"/>
            <a:ext cx="114300" cy="1152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8" name="Straight Arrow Connector 127"/>
          <p:cNvCxnSpPr>
            <a:stCxn id="31756" idx="0"/>
          </p:cNvCxnSpPr>
          <p:nvPr/>
        </p:nvCxnSpPr>
        <p:spPr>
          <a:xfrm flipV="1">
            <a:off x="1943100" y="4038600"/>
            <a:ext cx="190500" cy="13049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0" name="Straight Arrow Connector 129"/>
          <p:cNvCxnSpPr>
            <a:stCxn id="31757" idx="0"/>
          </p:cNvCxnSpPr>
          <p:nvPr/>
        </p:nvCxnSpPr>
        <p:spPr>
          <a:xfrm flipV="1">
            <a:off x="1257300" y="3733800"/>
            <a:ext cx="190500" cy="115252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56076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Studying nuclear structure</a:t>
            </a:r>
          </a:p>
        </p:txBody>
      </p:sp>
      <p:grpSp>
        <p:nvGrpSpPr>
          <p:cNvPr id="32770" name="Group 93"/>
          <p:cNvGrpSpPr>
            <a:grpSpLocks/>
          </p:cNvGrpSpPr>
          <p:nvPr/>
        </p:nvGrpSpPr>
        <p:grpSpPr bwMode="auto">
          <a:xfrm>
            <a:off x="6248400" y="914400"/>
            <a:ext cx="2662238" cy="1320800"/>
            <a:chOff x="18155004" y="11344424"/>
            <a:chExt cx="6008382" cy="4286831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21465525" y="13838205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V="1">
              <a:off x="21433281" y="13534213"/>
              <a:ext cx="2697859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21465525" y="13183847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21465525" y="12848937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20824202" y="13384791"/>
              <a:ext cx="687900" cy="453415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20824202" y="13384791"/>
              <a:ext cx="609079" cy="14942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V="1">
              <a:off x="20824202" y="13152932"/>
              <a:ext cx="687900" cy="23185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20824202" y="12848937"/>
              <a:ext cx="687900" cy="535854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>
              <a:off x="20824202" y="15213909"/>
              <a:ext cx="687900" cy="30399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flipV="1">
              <a:off x="20824202" y="14904762"/>
              <a:ext cx="687900" cy="3091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22117597" y="13534213"/>
              <a:ext cx="0" cy="1370549"/>
            </a:xfrm>
            <a:prstGeom prst="straightConnector1">
              <a:avLst/>
            </a:prstGeom>
            <a:ln w="3810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V="1">
              <a:off x="22346898" y="13152932"/>
              <a:ext cx="0" cy="1751830"/>
            </a:xfrm>
            <a:prstGeom prst="straightConnector1">
              <a:avLst/>
            </a:prstGeom>
            <a:ln w="38100" cmpd="sng">
              <a:solidFill>
                <a:srgbClr val="00CCCC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 flipV="1">
              <a:off x="21891881" y="13838205"/>
              <a:ext cx="0" cy="1066557"/>
            </a:xfrm>
            <a:prstGeom prst="straightConnector1">
              <a:avLst/>
            </a:prstGeom>
            <a:ln w="38100" cmpd="sng">
              <a:solidFill>
                <a:srgbClr val="99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 flipV="1">
              <a:off x="19831761" y="13456925"/>
              <a:ext cx="0" cy="1756984"/>
            </a:xfrm>
            <a:prstGeom prst="straightConnector1">
              <a:avLst/>
            </a:prstGeom>
            <a:ln w="5715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18918145" y="13384791"/>
              <a:ext cx="1906058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V="1">
              <a:off x="18918145" y="15213909"/>
              <a:ext cx="1906058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794" name="TextBox 133"/>
            <p:cNvSpPr txBox="1">
              <a:spLocks noChangeArrowheads="1"/>
            </p:cNvSpPr>
            <p:nvPr/>
          </p:nvSpPr>
          <p:spPr bwMode="auto">
            <a:xfrm>
              <a:off x="18155004" y="14731936"/>
              <a:ext cx="691769" cy="899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GS</a:t>
              </a:r>
            </a:p>
          </p:txBody>
        </p:sp>
        <p:sp>
          <p:nvSpPr>
            <p:cNvPr id="32795" name="TextBox 133"/>
            <p:cNvSpPr txBox="1">
              <a:spLocks noChangeArrowheads="1"/>
            </p:cNvSpPr>
            <p:nvPr/>
          </p:nvSpPr>
          <p:spPr bwMode="auto">
            <a:xfrm>
              <a:off x="18237586" y="12858034"/>
              <a:ext cx="661985" cy="899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Ex</a:t>
              </a:r>
            </a:p>
          </p:txBody>
        </p:sp>
        <p:pic>
          <p:nvPicPr>
            <p:cNvPr id="32796" name="Picture 261" descr="test2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42" t="11374" r="28899" b="12598"/>
            <a:stretch>
              <a:fillRect/>
            </a:stretch>
          </p:blipFill>
          <p:spPr bwMode="auto">
            <a:xfrm>
              <a:off x="21585287" y="11344424"/>
              <a:ext cx="2362199" cy="1428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8" name="Straight Connector 27"/>
            <p:cNvCxnSpPr/>
            <p:nvPr/>
          </p:nvCxnSpPr>
          <p:spPr>
            <a:xfrm>
              <a:off x="21465525" y="14904762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 flipH="1" flipV="1">
              <a:off x="23414577" y="13152932"/>
              <a:ext cx="10750" cy="2364969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23640295" y="12848937"/>
              <a:ext cx="0" cy="266896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23185276" y="13534213"/>
              <a:ext cx="0" cy="1983688"/>
            </a:xfrm>
            <a:prstGeom prst="straightConnector1">
              <a:avLst/>
            </a:prstGeom>
            <a:ln w="38100" cmpd="sng">
              <a:solidFill>
                <a:srgbClr val="FFCC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>
              <a:off x="21465525" y="15517901"/>
              <a:ext cx="2697861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771" name="Picture 30719" descr="Screen Shot 2017-03-31 at 11.53.15 (2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495800"/>
            <a:ext cx="2743200" cy="184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 descr="Screen Shot 2017-03-31 at 11.50.43 (2)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2590800"/>
            <a:ext cx="28067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1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6248400" cy="58674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The atomic hyperfine structure gives you information on: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Nuclear spin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Magnetic moment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Quadrupole moment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Relative charge radii</a:t>
            </a: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Method: </a:t>
            </a: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COLLAPS, CRIS </a:t>
            </a:r>
            <a:r>
              <a:rPr lang="en-US" dirty="0" smtClean="0">
                <a:latin typeface="Lucida Sans" charset="0"/>
              </a:rPr>
              <a:t>(laser spectroscopy)</a:t>
            </a:r>
          </a:p>
          <a:p>
            <a:pPr marL="0" indent="0">
              <a:buFont typeface="Wingdings" charset="2"/>
              <a:buNone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The mass of the nucleus gives you information on: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Binding energy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Proton and neutron separation energy</a:t>
            </a: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Method: </a:t>
            </a: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ISOLTRAP</a:t>
            </a:r>
            <a:r>
              <a:rPr lang="en-US" dirty="0" smtClean="0">
                <a:latin typeface="Lucida Sans" charset="0"/>
              </a:rPr>
              <a:t> (mass spectrometry)</a:t>
            </a:r>
          </a:p>
          <a:p>
            <a:pPr marL="0" indent="0">
              <a:buFont typeface="Wingdings" charset="2"/>
              <a:buNone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Spectroscopy of the nucleus gives you information on: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Life time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Decay mechanism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Branching </a:t>
            </a:r>
            <a:r>
              <a:rPr lang="en-US" dirty="0" smtClean="0">
                <a:latin typeface="Lucida Sans" charset="0"/>
              </a:rPr>
              <a:t>ratio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Nuclear reactions, …</a:t>
            </a: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Method: </a:t>
            </a: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IDS, MINIBALL, ISS, SEC, TAS </a:t>
            </a: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solidFill>
                <a:srgbClr val="69B833"/>
              </a:solidFill>
              <a:latin typeface="Lucida Sans" charset="0"/>
            </a:endParaRPr>
          </a:p>
          <a:p>
            <a:pPr marL="0" indent="0">
              <a:buFont typeface="Wingdings" charset="2"/>
              <a:buNone/>
              <a:defRPr/>
            </a:pP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A variety of experimental methods can provide complementary information on the structure of the nucleus!</a:t>
            </a:r>
            <a:endParaRPr lang="en-US" dirty="0">
              <a:solidFill>
                <a:srgbClr val="69B833"/>
              </a:solidFill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</p:txBody>
      </p:sp>
      <p:cxnSp>
        <p:nvCxnSpPr>
          <p:cNvPr id="30724" name="Straight Arrow Connector 30723"/>
          <p:cNvCxnSpPr/>
          <p:nvPr/>
        </p:nvCxnSpPr>
        <p:spPr>
          <a:xfrm>
            <a:off x="4876800" y="3505200"/>
            <a:ext cx="1905000" cy="0"/>
          </a:xfrm>
          <a:prstGeom prst="straightConnector1">
            <a:avLst/>
          </a:prstGeom>
          <a:ln w="38100" cmpd="sng">
            <a:solidFill>
              <a:srgbClr val="69B83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>
            <a:off x="3124200" y="4876800"/>
            <a:ext cx="4191000" cy="0"/>
          </a:xfrm>
          <a:prstGeom prst="straightConnector1">
            <a:avLst/>
          </a:prstGeom>
          <a:ln w="38100" cmpd="sng">
            <a:solidFill>
              <a:srgbClr val="69B83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776" name="Picture 94" descr="laser_spec_carto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1443038"/>
            <a:ext cx="20574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7" name="Picture 95" descr="visiblespectrum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2" t="18008" r="14780" b="54993"/>
          <a:stretch>
            <a:fillRect/>
          </a:stretch>
        </p:blipFill>
        <p:spPr bwMode="auto">
          <a:xfrm>
            <a:off x="7723188" y="2249488"/>
            <a:ext cx="1184275" cy="11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en-US" dirty="0" err="1" smtClean="0">
                <a:solidFill>
                  <a:srgbClr val="69B833"/>
                </a:solidFill>
                <a:ea typeface="+mn-ea"/>
              </a:rPr>
              <a:t>COL</a:t>
            </a:r>
            <a:r>
              <a:rPr lang="en-US" dirty="0" err="1" smtClean="0">
                <a:ea typeface="+mn-ea"/>
              </a:rPr>
              <a:t>linear</a:t>
            </a:r>
            <a:r>
              <a:rPr lang="en-US" dirty="0" smtClean="0">
                <a:ea typeface="+mn-ea"/>
              </a:rPr>
              <a:t> </a:t>
            </a:r>
            <a:r>
              <a:rPr lang="en-US" dirty="0" err="1" smtClean="0">
                <a:solidFill>
                  <a:srgbClr val="69B833"/>
                </a:solidFill>
                <a:ea typeface="+mn-ea"/>
              </a:rPr>
              <a:t>L</a:t>
            </a:r>
            <a:r>
              <a:rPr lang="en-US" dirty="0" err="1">
                <a:solidFill>
                  <a:srgbClr val="69B833"/>
                </a:solidFill>
                <a:ea typeface="+mn-ea"/>
              </a:rPr>
              <a:t>A</a:t>
            </a:r>
            <a:r>
              <a:rPr lang="en-US" dirty="0" err="1" smtClean="0">
                <a:ea typeface="+mn-ea"/>
              </a:rPr>
              <a:t>ser</a:t>
            </a:r>
            <a:r>
              <a:rPr lang="en-US" dirty="0" smtClean="0">
                <a:ea typeface="+mn-ea"/>
              </a:rPr>
              <a:t> </a:t>
            </a:r>
            <a:r>
              <a:rPr lang="en-US" dirty="0" err="1" smtClean="0">
                <a:solidFill>
                  <a:srgbClr val="69B833"/>
                </a:solidFill>
                <a:ea typeface="+mn-ea"/>
              </a:rPr>
              <a:t>SP</a:t>
            </a:r>
            <a:r>
              <a:rPr lang="en-US" dirty="0" err="1" smtClean="0">
                <a:ea typeface="+mn-ea"/>
              </a:rPr>
              <a:t>ectroscopy</a:t>
            </a:r>
            <a:endParaRPr lang="en-US" dirty="0" smtClean="0">
              <a:ea typeface="+mn-ea"/>
            </a:endParaRPr>
          </a:p>
          <a:p>
            <a:pPr lvl="1">
              <a:defRPr/>
            </a:pPr>
            <a:r>
              <a:rPr lang="en-US" dirty="0" smtClean="0">
                <a:ea typeface="+mn-ea"/>
              </a:rPr>
              <a:t>Lasers overlapped with ion beam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Atomic resonances: scan of ion energy</a:t>
            </a:r>
          </a:p>
          <a:p>
            <a:pPr lvl="1">
              <a:defRPr/>
            </a:pPr>
            <a:r>
              <a:rPr lang="en-US" dirty="0" smtClean="0">
                <a:ea typeface="+mn-ea"/>
              </a:rPr>
              <a:t>Detection: </a:t>
            </a:r>
            <a:r>
              <a:rPr lang="en-US" dirty="0">
                <a:ea typeface="+mn-ea"/>
              </a:rPr>
              <a:t>f</a:t>
            </a:r>
            <a:r>
              <a:rPr lang="en-US" dirty="0" smtClean="0">
                <a:ea typeface="+mn-ea"/>
              </a:rPr>
              <a:t>luorescence photons, beta particles, ions</a:t>
            </a:r>
          </a:p>
        </p:txBody>
      </p:sp>
      <p:sp>
        <p:nvSpPr>
          <p:cNvPr id="33794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COLLAPS</a:t>
            </a:r>
            <a:endParaRPr lang="en-US">
              <a:latin typeface="Calibri" charset="0"/>
            </a:endParaRPr>
          </a:p>
        </p:txBody>
      </p:sp>
      <p:sp>
        <p:nvSpPr>
          <p:cNvPr id="33795" name="Rectangle 4"/>
          <p:cNvSpPr>
            <a:spLocks noChangeArrowheads="1"/>
          </p:cNvSpPr>
          <p:nvPr/>
        </p:nvSpPr>
        <p:spPr bwMode="auto">
          <a:xfrm>
            <a:off x="900113" y="6297613"/>
            <a:ext cx="91440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1" hangingPunct="1"/>
            <a:endParaRPr lang="en-US"/>
          </a:p>
        </p:txBody>
      </p:sp>
      <p:pic>
        <p:nvPicPr>
          <p:cNvPr id="33796" name="Picture 8" descr="LAZ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2438400"/>
            <a:ext cx="6523038" cy="427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2833688" y="2143125"/>
            <a:ext cx="10969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sz="1200" dirty="0">
                <a:latin typeface="Lucida Sans"/>
                <a:ea typeface="+mn-ea"/>
                <a:cs typeface="Lucida Sans"/>
              </a:rPr>
              <a:t>electrostatic</a:t>
            </a:r>
          </a:p>
          <a:p>
            <a:pPr algn="ctr">
              <a:defRPr/>
            </a:pPr>
            <a:r>
              <a:rPr lang="en-US" sz="1200" dirty="0">
                <a:latin typeface="Lucida Sans"/>
                <a:ea typeface="+mn-ea"/>
                <a:cs typeface="Lucida Sans"/>
              </a:rPr>
              <a:t>deflection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553075" y="4953000"/>
            <a:ext cx="92392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200" dirty="0">
                <a:latin typeface="Lucida Sans"/>
                <a:ea typeface="+mn-ea"/>
                <a:cs typeface="Lucida Sans"/>
              </a:rPr>
              <a:t>Photo multiplier</a:t>
            </a:r>
          </a:p>
        </p:txBody>
      </p:sp>
      <p:sp>
        <p:nvSpPr>
          <p:cNvPr id="14" name="Oval 11"/>
          <p:cNvSpPr>
            <a:spLocks noChangeArrowheads="1"/>
          </p:cNvSpPr>
          <p:nvPr/>
        </p:nvSpPr>
        <p:spPr bwMode="auto">
          <a:xfrm>
            <a:off x="2144713" y="3124200"/>
            <a:ext cx="217487" cy="2159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dirty="0">
                <a:latin typeface="Lucida Sans"/>
                <a:ea typeface="+mn-ea"/>
                <a:cs typeface="Lucida Sans"/>
              </a:rPr>
              <a:t>+</a:t>
            </a:r>
          </a:p>
        </p:txBody>
      </p:sp>
      <p:sp>
        <p:nvSpPr>
          <p:cNvPr id="15" name="Oval 12"/>
          <p:cNvSpPr>
            <a:spLocks noChangeArrowheads="1"/>
          </p:cNvSpPr>
          <p:nvPr/>
        </p:nvSpPr>
        <p:spPr bwMode="auto">
          <a:xfrm>
            <a:off x="3733800" y="3810000"/>
            <a:ext cx="217488" cy="2159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dirty="0">
                <a:latin typeface="Lucida Sans"/>
                <a:ea typeface="+mn-ea"/>
                <a:cs typeface="Lucida Sans"/>
              </a:rPr>
              <a:t>+</a:t>
            </a:r>
          </a:p>
        </p:txBody>
      </p:sp>
      <p:sp>
        <p:nvSpPr>
          <p:cNvPr id="16" name="Oval 13"/>
          <p:cNvSpPr>
            <a:spLocks noChangeArrowheads="1"/>
          </p:cNvSpPr>
          <p:nvPr/>
        </p:nvSpPr>
        <p:spPr bwMode="auto">
          <a:xfrm>
            <a:off x="4419600" y="3975100"/>
            <a:ext cx="217488" cy="215900"/>
          </a:xfrm>
          <a:prstGeom prst="ellipse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dirty="0">
                <a:latin typeface="Lucida Sans"/>
                <a:ea typeface="+mn-ea"/>
                <a:cs typeface="Lucida Sans"/>
              </a:rPr>
              <a:t>+</a:t>
            </a:r>
          </a:p>
        </p:txBody>
      </p:sp>
      <p:sp>
        <p:nvSpPr>
          <p:cNvPr id="17" name="Oval 14"/>
          <p:cNvSpPr>
            <a:spLocks noChangeArrowheads="1"/>
          </p:cNvSpPr>
          <p:nvPr/>
        </p:nvSpPr>
        <p:spPr bwMode="auto">
          <a:xfrm>
            <a:off x="5649913" y="4279900"/>
            <a:ext cx="217487" cy="2159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eaLnBrk="1" hangingPunct="1">
              <a:defRPr/>
            </a:pPr>
            <a:r>
              <a:rPr lang="de-DE" dirty="0">
                <a:latin typeface="Lucida Sans"/>
                <a:ea typeface="+mn-ea"/>
                <a:cs typeface="Lucida Sans"/>
              </a:rPr>
              <a:t>o</a:t>
            </a:r>
          </a:p>
        </p:txBody>
      </p:sp>
      <p:sp>
        <p:nvSpPr>
          <p:cNvPr id="18" name="AutoShape 15"/>
          <p:cNvSpPr>
            <a:spLocks noChangeArrowheads="1"/>
          </p:cNvSpPr>
          <p:nvPr/>
        </p:nvSpPr>
        <p:spPr bwMode="auto">
          <a:xfrm>
            <a:off x="7646988" y="4678363"/>
            <a:ext cx="215900" cy="288925"/>
          </a:xfrm>
          <a:prstGeom prst="star4">
            <a:avLst>
              <a:gd name="adj" fmla="val 12500"/>
            </a:avLst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Lucida Sans"/>
              <a:ea typeface="+mn-ea"/>
              <a:cs typeface="Lucida Sans"/>
            </a:endParaRPr>
          </a:p>
        </p:txBody>
      </p:sp>
      <p:sp>
        <p:nvSpPr>
          <p:cNvPr id="19" name="AutoShape 16"/>
          <p:cNvSpPr>
            <a:spLocks noChangeArrowheads="1"/>
          </p:cNvSpPr>
          <p:nvPr/>
        </p:nvSpPr>
        <p:spPr bwMode="auto">
          <a:xfrm>
            <a:off x="6997700" y="4749800"/>
            <a:ext cx="142875" cy="144463"/>
          </a:xfrm>
          <a:prstGeom prst="irregularSeal2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Lucida Sans"/>
              <a:ea typeface="+mn-ea"/>
              <a:cs typeface="Lucida Sans"/>
            </a:endParaRPr>
          </a:p>
        </p:txBody>
      </p:sp>
      <p:sp>
        <p:nvSpPr>
          <p:cNvPr id="20" name="AutoShape 17"/>
          <p:cNvSpPr>
            <a:spLocks noChangeArrowheads="1"/>
          </p:cNvSpPr>
          <p:nvPr/>
        </p:nvSpPr>
        <p:spPr bwMode="auto">
          <a:xfrm>
            <a:off x="7934325" y="5037138"/>
            <a:ext cx="142875" cy="144462"/>
          </a:xfrm>
          <a:prstGeom prst="irregularSeal2">
            <a:avLst/>
          </a:prstGeom>
          <a:solidFill>
            <a:srgbClr val="0066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Lucida Sans"/>
              <a:ea typeface="+mn-ea"/>
              <a:cs typeface="Lucida Sans"/>
            </a:endParaRPr>
          </a:p>
        </p:txBody>
      </p:sp>
      <p:sp>
        <p:nvSpPr>
          <p:cNvPr id="21" name="AutoShape 18"/>
          <p:cNvSpPr>
            <a:spLocks noChangeArrowheads="1"/>
          </p:cNvSpPr>
          <p:nvPr/>
        </p:nvSpPr>
        <p:spPr bwMode="auto">
          <a:xfrm>
            <a:off x="3316288" y="2628900"/>
            <a:ext cx="144462" cy="936625"/>
          </a:xfrm>
          <a:prstGeom prst="downArrow">
            <a:avLst>
              <a:gd name="adj1" fmla="val 50000"/>
              <a:gd name="adj2" fmla="val 162088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1" hangingPunct="1">
              <a:defRPr/>
            </a:pPr>
            <a:endParaRPr lang="en-US">
              <a:latin typeface="Lucida Sans"/>
              <a:ea typeface="+mn-ea"/>
              <a:cs typeface="Lucida Sans"/>
            </a:endParaRPr>
          </a:p>
        </p:txBody>
      </p:sp>
      <p:sp>
        <p:nvSpPr>
          <p:cNvPr id="23" name="Text Box 19"/>
          <p:cNvSpPr txBox="1">
            <a:spLocks noChangeArrowheads="1"/>
          </p:cNvSpPr>
          <p:nvPr/>
        </p:nvSpPr>
        <p:spPr bwMode="auto">
          <a:xfrm>
            <a:off x="1192213" y="2728913"/>
            <a:ext cx="903287" cy="430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sz="1200" dirty="0">
                <a:latin typeface="Lucida Sans"/>
                <a:ea typeface="+mn-ea"/>
                <a:cs typeface="Lucida Sans"/>
              </a:rPr>
              <a:t>ion beam</a:t>
            </a:r>
          </a:p>
          <a:p>
            <a:pPr eaLnBrk="1" hangingPunct="1">
              <a:defRPr/>
            </a:pPr>
            <a:r>
              <a:rPr lang="de-DE" sz="1000" dirty="0">
                <a:latin typeface="Lucida Sans"/>
                <a:ea typeface="+mn-ea"/>
                <a:cs typeface="Lucida Sans"/>
              </a:rPr>
              <a:t>E</a:t>
            </a:r>
            <a:r>
              <a:rPr lang="de-DE" sz="1000" baseline="-25000" dirty="0">
                <a:latin typeface="Lucida Sans"/>
                <a:ea typeface="+mn-ea"/>
                <a:cs typeface="Lucida Sans"/>
              </a:rPr>
              <a:t>kin</a:t>
            </a:r>
            <a:r>
              <a:rPr lang="de-DE" sz="1000" dirty="0">
                <a:latin typeface="Lucida Sans"/>
                <a:ea typeface="+mn-ea"/>
                <a:cs typeface="Lucida Sans"/>
              </a:rPr>
              <a:t>~60 keV</a:t>
            </a:r>
          </a:p>
        </p:txBody>
      </p:sp>
      <p:sp>
        <p:nvSpPr>
          <p:cNvPr id="24" name="Text Box 20"/>
          <p:cNvSpPr txBox="1">
            <a:spLocks noChangeArrowheads="1"/>
          </p:cNvSpPr>
          <p:nvPr/>
        </p:nvSpPr>
        <p:spPr bwMode="auto">
          <a:xfrm>
            <a:off x="1408113" y="3657600"/>
            <a:ext cx="1171575" cy="430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de-DE" sz="1200" dirty="0" err="1">
                <a:latin typeface="Lucida Sans"/>
                <a:ea typeface="+mn-ea"/>
                <a:cs typeface="Lucida Sans"/>
              </a:rPr>
              <a:t>laser</a:t>
            </a:r>
            <a:r>
              <a:rPr lang="de-DE" sz="1200" dirty="0">
                <a:latin typeface="Lucida Sans"/>
                <a:ea typeface="+mn-ea"/>
                <a:cs typeface="Lucida Sans"/>
              </a:rPr>
              <a:t> beam</a:t>
            </a:r>
          </a:p>
          <a:p>
            <a:pPr eaLnBrk="1" hangingPunct="1">
              <a:defRPr/>
            </a:pPr>
            <a:r>
              <a:rPr lang="de-DE" sz="1000" dirty="0" err="1">
                <a:latin typeface="Lucida Sans"/>
                <a:ea typeface="+mn-ea"/>
                <a:cs typeface="Lucida Sans"/>
              </a:rPr>
              <a:t>fixed</a:t>
            </a:r>
            <a:r>
              <a:rPr lang="de-DE" sz="1000" dirty="0">
                <a:latin typeface="Lucida Sans"/>
                <a:ea typeface="+mn-ea"/>
                <a:cs typeface="Lucida Sans"/>
              </a:rPr>
              <a:t> </a:t>
            </a:r>
            <a:r>
              <a:rPr lang="de-DE" sz="1000" dirty="0" err="1">
                <a:latin typeface="Lucida Sans"/>
                <a:ea typeface="+mn-ea"/>
                <a:cs typeface="Lucida Sans"/>
              </a:rPr>
              <a:t>frequency</a:t>
            </a:r>
            <a:endParaRPr lang="de-DE" sz="1000" dirty="0">
              <a:latin typeface="Lucida Sans"/>
              <a:ea typeface="+mn-ea"/>
              <a:cs typeface="Lucida Sans"/>
            </a:endParaRPr>
          </a:p>
        </p:txBody>
      </p: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3460750" y="3048000"/>
            <a:ext cx="1943100" cy="804863"/>
            <a:chOff x="1746" y="1335"/>
            <a:chExt cx="1224" cy="507"/>
          </a:xfrm>
        </p:grpSpPr>
        <p:sp>
          <p:nvSpPr>
            <p:cNvPr id="26" name="Text Box 22"/>
            <p:cNvSpPr txBox="1">
              <a:spLocks noChangeArrowheads="1"/>
            </p:cNvSpPr>
            <p:nvPr/>
          </p:nvSpPr>
          <p:spPr bwMode="auto">
            <a:xfrm>
              <a:off x="1746" y="1335"/>
              <a:ext cx="1224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latin typeface="Lucida Sans"/>
                  <a:ea typeface="+mn-ea"/>
                  <a:cs typeface="Lucida Sans"/>
                </a:rPr>
                <a:t>electrostatic lenses for retardation</a:t>
              </a:r>
            </a:p>
          </p:txBody>
        </p:sp>
        <p:sp>
          <p:nvSpPr>
            <p:cNvPr id="27" name="AutoShape 23"/>
            <p:cNvSpPr>
              <a:spLocks noChangeArrowheads="1"/>
            </p:cNvSpPr>
            <p:nvPr/>
          </p:nvSpPr>
          <p:spPr bwMode="auto">
            <a:xfrm>
              <a:off x="2313" y="1661"/>
              <a:ext cx="68" cy="181"/>
            </a:xfrm>
            <a:prstGeom prst="downArrow">
              <a:avLst>
                <a:gd name="adj1" fmla="val 50000"/>
                <a:gd name="adj2" fmla="val 112088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200">
                <a:latin typeface="Lucida Sans"/>
                <a:ea typeface="+mn-ea"/>
                <a:cs typeface="Lucida Sans"/>
              </a:endParaRPr>
            </a:p>
          </p:txBody>
        </p:sp>
      </p:grpSp>
      <p:grpSp>
        <p:nvGrpSpPr>
          <p:cNvPr id="6" name="Group 24"/>
          <p:cNvGrpSpPr>
            <a:grpSpLocks/>
          </p:cNvGrpSpPr>
          <p:nvPr/>
        </p:nvGrpSpPr>
        <p:grpSpPr bwMode="auto">
          <a:xfrm>
            <a:off x="4572000" y="2282825"/>
            <a:ext cx="2103438" cy="1571625"/>
            <a:chOff x="2446" y="853"/>
            <a:chExt cx="1325" cy="990"/>
          </a:xfrm>
        </p:grpSpPr>
        <p:sp>
          <p:nvSpPr>
            <p:cNvPr id="29" name="Text Box 25"/>
            <p:cNvSpPr txBox="1">
              <a:spLocks noChangeArrowheads="1"/>
            </p:cNvSpPr>
            <p:nvPr/>
          </p:nvSpPr>
          <p:spPr bwMode="auto">
            <a:xfrm>
              <a:off x="2446" y="853"/>
              <a:ext cx="1325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latin typeface="Lucida Sans"/>
                  <a:ea typeface="+mn-ea"/>
                  <a:cs typeface="Lucida Sans"/>
                </a:rPr>
                <a:t>charge exchange cell (Na)</a:t>
              </a:r>
            </a:p>
          </p:txBody>
        </p:sp>
        <p:sp>
          <p:nvSpPr>
            <p:cNvPr id="30" name="AutoShape 26"/>
            <p:cNvSpPr>
              <a:spLocks noChangeArrowheads="1"/>
            </p:cNvSpPr>
            <p:nvPr/>
          </p:nvSpPr>
          <p:spPr bwMode="auto">
            <a:xfrm>
              <a:off x="3107" y="1026"/>
              <a:ext cx="91" cy="817"/>
            </a:xfrm>
            <a:prstGeom prst="downArrow">
              <a:avLst>
                <a:gd name="adj1" fmla="val 41176"/>
                <a:gd name="adj2" fmla="val 1395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200">
                <a:latin typeface="Lucida Sans"/>
                <a:ea typeface="+mn-ea"/>
                <a:cs typeface="Lucida Sans"/>
              </a:endParaRPr>
            </a:p>
          </p:txBody>
        </p:sp>
      </p:grpSp>
      <p:grpSp>
        <p:nvGrpSpPr>
          <p:cNvPr id="7" name="Group 27"/>
          <p:cNvGrpSpPr>
            <a:grpSpLocks/>
          </p:cNvGrpSpPr>
          <p:nvPr/>
        </p:nvGrpSpPr>
        <p:grpSpPr bwMode="auto">
          <a:xfrm>
            <a:off x="6705600" y="2743200"/>
            <a:ext cx="1587500" cy="1758950"/>
            <a:chOff x="2645" y="735"/>
            <a:chExt cx="1000" cy="1108"/>
          </a:xfrm>
        </p:grpSpPr>
        <p:sp>
          <p:nvSpPr>
            <p:cNvPr id="32" name="Text Box 28"/>
            <p:cNvSpPr txBox="1">
              <a:spLocks noChangeArrowheads="1"/>
            </p:cNvSpPr>
            <p:nvPr/>
          </p:nvSpPr>
          <p:spPr bwMode="auto">
            <a:xfrm>
              <a:off x="2645" y="735"/>
              <a:ext cx="1000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sz="1200" dirty="0">
                  <a:latin typeface="Lucida Sans"/>
                  <a:ea typeface="+mn-ea"/>
                  <a:cs typeface="Lucida Sans"/>
                </a:rPr>
                <a:t>excitation &amp; </a:t>
              </a:r>
            </a:p>
            <a:p>
              <a:pPr algn="ctr">
                <a:defRPr/>
              </a:pPr>
              <a:r>
                <a:rPr lang="en-US" sz="1200" dirty="0">
                  <a:latin typeface="Lucida Sans"/>
                  <a:ea typeface="+mn-ea"/>
                  <a:cs typeface="Lucida Sans"/>
                </a:rPr>
                <a:t>observation region</a:t>
              </a:r>
            </a:p>
          </p:txBody>
        </p:sp>
        <p:sp>
          <p:nvSpPr>
            <p:cNvPr id="33" name="AutoShape 29"/>
            <p:cNvSpPr>
              <a:spLocks noChangeArrowheads="1"/>
            </p:cNvSpPr>
            <p:nvPr/>
          </p:nvSpPr>
          <p:spPr bwMode="auto">
            <a:xfrm>
              <a:off x="3107" y="1026"/>
              <a:ext cx="91" cy="817"/>
            </a:xfrm>
            <a:prstGeom prst="downArrow">
              <a:avLst>
                <a:gd name="adj1" fmla="val 41176"/>
                <a:gd name="adj2" fmla="val 139575"/>
              </a:avLst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eaLnBrk="1" hangingPunct="1">
                <a:defRPr/>
              </a:pPr>
              <a:endParaRPr lang="en-US" sz="1200">
                <a:latin typeface="Lucida Sans"/>
                <a:ea typeface="+mn-ea"/>
                <a:cs typeface="Lucida Sans"/>
              </a:endParaRPr>
            </a:p>
          </p:txBody>
        </p:sp>
      </p:grpSp>
      <p:pic>
        <p:nvPicPr>
          <p:cNvPr id="33812" name="Picture 27" descr="COLLAPS_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324600"/>
            <a:ext cx="1905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813" name="Content Placeholder 2"/>
          <p:cNvSpPr txBox="1">
            <a:spLocks/>
          </p:cNvSpPr>
          <p:nvPr/>
        </p:nvSpPr>
        <p:spPr bwMode="auto">
          <a:xfrm>
            <a:off x="685800" y="4495800"/>
            <a:ext cx="4953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endParaRPr lang="en-US" sz="1600">
              <a:latin typeface="Lucida Sans" charset="0"/>
              <a:cs typeface="Lucida Sans" charset="0"/>
            </a:endParaRP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Fast beams: high-resolution 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endParaRPr lang="en-US" sz="1600">
              <a:latin typeface="Lucida Sans" charset="0"/>
              <a:cs typeface="Lucida Sans" charset="0"/>
            </a:endParaRP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Bunched beams + gating of signal on bunch</a:t>
            </a:r>
          </a:p>
          <a:p>
            <a:pPr lvl="1"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400">
                <a:latin typeface="Lucida Sans" charset="0"/>
                <a:cs typeface="Lucida Sans" charset="0"/>
              </a:rPr>
              <a:t>Background reduction by factor 10 000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endParaRPr lang="en-US" sz="1600">
              <a:latin typeface="Lucida Sans" charset="0"/>
              <a:cs typeface="Lucida Sans" charset="0"/>
            </a:endParaRPr>
          </a:p>
        </p:txBody>
      </p:sp>
      <p:pic>
        <p:nvPicPr>
          <p:cNvPr id="33814" name="Picture 30" descr="laser_spec_carto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6063" y="914400"/>
            <a:ext cx="2395537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84 -0.00209 C 0.05519 0.02824 0.09199 0.05881 0.12062 0.07733 C 0.14926 0.09608 0.17807 0.10395 0.19039 0.10928 " pathEditMode="relative" rAng="0" ptsTypes="aaA">
                                      <p:cBhvr>
                                        <p:cTn id="1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591" y="555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6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76 0.00417 L 0.02882 0.00417 L 0.02882 0.00996 L 0.04306 0.00996 L 0.04306 0.01597 L 0.05729 0.01597 L 0.05729 0.02199 L 0.07153 0.02199 L 0.07153 0.02778 L 0.08577 0.02778 L 0.08577 0.0338 L 0.1 0.0338 L 0.1 0.03982 L 0.11424 0.03982 L 0.11424 0.04584 " pathEditMode="relative" rAng="0" ptsTypes="FFFFFFFFFFFFFFF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0000" y="21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3922 0.02176 L 0.12981 0.04908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530" y="136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8 0.00463 L 0.21555 0.0648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3" y="301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7 -0.00046 L -0.0033 0.02431 L -0.01719 0.0213 L -0.02031 0.04607 L -0.03438 0.04306 L -0.03733 0.0676 L -0.05139 0.06482 L -0.05434 0.08982 L -0.0684 0.08658 L -0.07136 0.11135 L -0.08542 0.10834 L -0.08837 0.13311 L -0.10243 0.1301 L -0.10556 0.15533 L -0.11945 0.15232 " pathEditMode="relative" rAng="5948283" ptsTypes="FFFFFFFFFFFFFFF">
                                      <p:cBhvr>
                                        <p:cTn id="5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00000" y="760000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6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278 -0.00949 L -0.02378 -0.00949 L -0.02378 0.01296 L -0.05017 0.01296 L -0.05017 0.03541 L -0.07656 0.03541 L -0.07656 0.05787 L -0.10312 0.05787 L -0.10312 0.08032 L -0.12951 0.08032 L -0.12951 0.10277 L -0.1559 0.10277 L -0.1559 0.12523 L -0.18229 0.12523 L -0.18229 0.14791 " pathEditMode="relative" rAng="0" ptsTypes="FFFFFFFFFFFFFFF">
                                      <p:cBhvr>
                                        <p:cTn id="61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30000" y="790000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6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0.00023 L -0.03038 0.00023 L -0.03038 0.01667 L -0.06076 0.01667 L -0.06076 0.0331 L -0.09115 0.0331 L -0.09115 0.04954 L -0.12153 0.04954 L -0.12153 0.06621 L -0.15191 0.06621 L -0.15191 0.08264 L -0.18229 0.08264 L -0.18229 0.09908 L -0.2125 0.09908 L -0.2125 0.11574 " pathEditMode="relative" rAng="0" ptsTypes="FFFFFFFFFFFFFFF">
                                      <p:cBhvr>
                                        <p:cTn id="63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000" y="580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4" grpId="1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219200"/>
            <a:ext cx="3197225" cy="5319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066800"/>
            <a:ext cx="5259388" cy="219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84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5588" y="3276600"/>
            <a:ext cx="4240212" cy="300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4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COLLAPS</a:t>
            </a:r>
          </a:p>
        </p:txBody>
      </p:sp>
      <p:pic>
        <p:nvPicPr>
          <p:cNvPr id="35845" name="Picture 27" descr="COLLAPS_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0" y="6324600"/>
            <a:ext cx="1905000" cy="51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762000" cy="693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410" name="Picture 1" descr="de-freitas_gaetan_9.jpg"/>
          <p:cNvPicPr>
            <a:picLocks noChangeAspect="1"/>
          </p:cNvPicPr>
          <p:nvPr/>
        </p:nvPicPr>
        <p:blipFill>
          <a:blip r:embed="rId2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t="40450" r="6570" b="127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705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1" name="TextBox 2"/>
          <p:cNvSpPr txBox="1">
            <a:spLocks noChangeArrowheads="1"/>
          </p:cNvSpPr>
          <p:nvPr/>
        </p:nvSpPr>
        <p:spPr bwMode="auto">
          <a:xfrm>
            <a:off x="8281988" y="6477000"/>
            <a:ext cx="862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Lucida Sans" charset="0"/>
                <a:cs typeface="Lucida Sans" charset="0"/>
              </a:rPr>
              <a:t>© CERN</a:t>
            </a:r>
          </a:p>
        </p:txBody>
      </p:sp>
      <p:pic>
        <p:nvPicPr>
          <p:cNvPr id="17412" name="Picture 6" descr="ISOLDE Logo 20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381000"/>
            <a:ext cx="7173912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Box 5"/>
          <p:cNvSpPr txBox="1">
            <a:spLocks noChangeArrowheads="1"/>
          </p:cNvSpPr>
          <p:nvPr/>
        </p:nvSpPr>
        <p:spPr bwMode="auto">
          <a:xfrm>
            <a:off x="176213" y="1752600"/>
            <a:ext cx="88915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>
                <a:solidFill>
                  <a:srgbClr val="000099"/>
                </a:solidFill>
                <a:latin typeface="Lucida Sans" charset="0"/>
                <a:cs typeface="Lucida Sans" charset="0"/>
              </a:rPr>
              <a:t>CERN’s Radioactive Ion Beam Facility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Content Placeholder 3"/>
          <p:cNvSpPr>
            <a:spLocks noGrp="1"/>
          </p:cNvSpPr>
          <p:nvPr>
            <p:ph idx="1"/>
          </p:nvPr>
        </p:nvSpPr>
        <p:spPr bwMode="auto">
          <a:xfrm>
            <a:off x="685800" y="5943600"/>
            <a:ext cx="8382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Collinear geometry allows for high-resolution laser spectroscopy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Presence of DSS allows nuclear states to be identified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36866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CRIS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5100" y="1698625"/>
            <a:ext cx="7189788" cy="0"/>
          </a:xfrm>
          <a:prstGeom prst="line">
            <a:avLst/>
          </a:prstGeom>
          <a:ln w="76200" cmpd="sng">
            <a:solidFill>
              <a:srgbClr val="3399F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9850" y="1622425"/>
            <a:ext cx="7491413" cy="0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869" name="TextBox 251"/>
          <p:cNvSpPr txBox="1">
            <a:spLocks noChangeArrowheads="1"/>
          </p:cNvSpPr>
          <p:nvPr/>
        </p:nvSpPr>
        <p:spPr bwMode="auto">
          <a:xfrm>
            <a:off x="7110413" y="1046163"/>
            <a:ext cx="2025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(1) </a:t>
            </a:r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Count ions with MCP</a:t>
            </a:r>
          </a:p>
        </p:txBody>
      </p:sp>
      <p:sp>
        <p:nvSpPr>
          <p:cNvPr id="36870" name="TextBox 254"/>
          <p:cNvSpPr txBox="1">
            <a:spLocks noChangeArrowheads="1"/>
          </p:cNvSpPr>
          <p:nvPr/>
        </p:nvSpPr>
        <p:spPr bwMode="auto">
          <a:xfrm>
            <a:off x="1677988" y="1981200"/>
            <a:ext cx="1238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Neutralization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of ion bunch</a:t>
            </a:r>
          </a:p>
        </p:txBody>
      </p:sp>
      <p:sp>
        <p:nvSpPr>
          <p:cNvPr id="36871" name="TextBox 268"/>
          <p:cNvSpPr txBox="1">
            <a:spLocks noChangeArrowheads="1"/>
          </p:cNvSpPr>
          <p:nvPr/>
        </p:nvSpPr>
        <p:spPr bwMode="auto">
          <a:xfrm>
            <a:off x="3257550" y="990600"/>
            <a:ext cx="3219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C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ollinear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R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esonance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onization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S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pectroscopy of atom</a:t>
            </a:r>
          </a:p>
        </p:txBody>
      </p:sp>
      <p:grpSp>
        <p:nvGrpSpPr>
          <p:cNvPr id="36872" name="Group 95"/>
          <p:cNvGrpSpPr>
            <a:grpSpLocks/>
          </p:cNvGrpSpPr>
          <p:nvPr/>
        </p:nvGrpSpPr>
        <p:grpSpPr bwMode="auto">
          <a:xfrm>
            <a:off x="7985125" y="1389063"/>
            <a:ext cx="330200" cy="490537"/>
            <a:chOff x="25062656" y="17923668"/>
            <a:chExt cx="377825" cy="614363"/>
          </a:xfrm>
        </p:grpSpPr>
        <p:sp>
          <p:nvSpPr>
            <p:cNvPr id="15" name="Rectangle 14"/>
            <p:cNvSpPr/>
            <p:nvPr/>
          </p:nvSpPr>
          <p:spPr>
            <a:xfrm rot="16200000" flipV="1">
              <a:off x="25057007" y="18154559"/>
              <a:ext cx="614363" cy="15258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42935" flipV="1">
              <a:off x="24938764" y="18123113"/>
              <a:ext cx="471210" cy="223426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42935" flipV="1">
              <a:off x="24901526" y="18160351"/>
              <a:ext cx="471210" cy="1489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6873" name="Group 18"/>
          <p:cNvGrpSpPr>
            <a:grpSpLocks/>
          </p:cNvGrpSpPr>
          <p:nvPr/>
        </p:nvGrpSpPr>
        <p:grpSpPr bwMode="auto">
          <a:xfrm>
            <a:off x="7961313" y="2346325"/>
            <a:ext cx="354012" cy="665163"/>
            <a:chOff x="7588013" y="4949609"/>
            <a:chExt cx="759520" cy="1098255"/>
          </a:xfrm>
        </p:grpSpPr>
        <p:sp>
          <p:nvSpPr>
            <p:cNvPr id="20" name="Rectangle 19"/>
            <p:cNvSpPr/>
            <p:nvPr/>
          </p:nvSpPr>
          <p:spPr>
            <a:xfrm rot="5442935" flipV="1">
              <a:off x="7465173" y="5072449"/>
              <a:ext cx="419381" cy="1737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5442935" flipV="1">
              <a:off x="7465173" y="5738216"/>
              <a:ext cx="419381" cy="1737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42935" flipV="1">
              <a:off x="7709984" y="5410317"/>
              <a:ext cx="1087770" cy="1873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42935" flipV="1">
              <a:off x="7551280" y="5379120"/>
              <a:ext cx="812551" cy="173703"/>
            </a:xfrm>
            <a:prstGeom prst="rect">
              <a:avLst/>
            </a:prstGeom>
            <a:solidFill>
              <a:srgbClr val="CC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6874" name="TextBox 358"/>
          <p:cNvSpPr txBox="1">
            <a:spLocks noChangeArrowheads="1"/>
          </p:cNvSpPr>
          <p:nvPr/>
        </p:nvSpPr>
        <p:spPr bwMode="auto">
          <a:xfrm>
            <a:off x="7137400" y="1900238"/>
            <a:ext cx="2020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(2) </a:t>
            </a:r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Measure alpha decay with silicon detectors</a:t>
            </a:r>
          </a:p>
        </p:txBody>
      </p:sp>
      <p:sp>
        <p:nvSpPr>
          <p:cNvPr id="36875" name="TextBox 377"/>
          <p:cNvSpPr txBox="1">
            <a:spLocks noChangeArrowheads="1"/>
          </p:cNvSpPr>
          <p:nvPr/>
        </p:nvSpPr>
        <p:spPr bwMode="auto">
          <a:xfrm>
            <a:off x="457200" y="1731963"/>
            <a:ext cx="13890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3399FF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Laser light</a:t>
            </a:r>
          </a:p>
        </p:txBody>
      </p:sp>
      <p:grpSp>
        <p:nvGrpSpPr>
          <p:cNvPr id="36876" name="Group 306"/>
          <p:cNvGrpSpPr>
            <a:grpSpLocks/>
          </p:cNvGrpSpPr>
          <p:nvPr/>
        </p:nvGrpSpPr>
        <p:grpSpPr bwMode="auto">
          <a:xfrm>
            <a:off x="957263" y="1501775"/>
            <a:ext cx="277812" cy="239713"/>
            <a:chOff x="4997449" y="18145124"/>
            <a:chExt cx="276300" cy="238200"/>
          </a:xfrm>
        </p:grpSpPr>
        <p:sp>
          <p:nvSpPr>
            <p:cNvPr id="28" name="Oval 27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44338" y="152619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6878" name="Group 34"/>
          <p:cNvGrpSpPr>
            <a:grpSpLocks/>
          </p:cNvGrpSpPr>
          <p:nvPr/>
        </p:nvGrpSpPr>
        <p:grpSpPr bwMode="auto">
          <a:xfrm>
            <a:off x="1885950" y="1157288"/>
            <a:ext cx="849313" cy="879475"/>
            <a:chOff x="1863657" y="3101124"/>
            <a:chExt cx="1142435" cy="1210862"/>
          </a:xfrm>
        </p:grpSpPr>
        <p:sp>
          <p:nvSpPr>
            <p:cNvPr id="36" name="Rectangle 35"/>
            <p:cNvSpPr/>
            <p:nvPr/>
          </p:nvSpPr>
          <p:spPr bwMode="auto">
            <a:xfrm rot="10800000">
              <a:off x="2288601" y="3101124"/>
              <a:ext cx="292548" cy="231681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863657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2156206" y="3310948"/>
              <a:ext cx="589368" cy="249167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713543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10800000">
              <a:off x="1863657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10800000">
              <a:off x="2158341" y="3977578"/>
              <a:ext cx="587233" cy="251353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10800000">
              <a:off x="2713543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6879" name="Group 633"/>
          <p:cNvGrpSpPr>
            <a:grpSpLocks/>
          </p:cNvGrpSpPr>
          <p:nvPr/>
        </p:nvGrpSpPr>
        <p:grpSpPr bwMode="auto">
          <a:xfrm>
            <a:off x="7599363" y="1528763"/>
            <a:ext cx="277812" cy="239712"/>
            <a:chOff x="4997449" y="18145124"/>
            <a:chExt cx="276300" cy="238200"/>
          </a:xfrm>
        </p:grpSpPr>
        <p:sp>
          <p:nvSpPr>
            <p:cNvPr id="48" name="Oval 47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6880" name="Group 637"/>
          <p:cNvGrpSpPr>
            <a:grpSpLocks/>
          </p:cNvGrpSpPr>
          <p:nvPr/>
        </p:nvGrpSpPr>
        <p:grpSpPr bwMode="auto">
          <a:xfrm>
            <a:off x="7600950" y="2517775"/>
            <a:ext cx="276225" cy="238125"/>
            <a:chOff x="4997449" y="18145124"/>
            <a:chExt cx="276300" cy="238200"/>
          </a:xfrm>
        </p:grpSpPr>
        <p:sp>
          <p:nvSpPr>
            <p:cNvPr id="52" name="Oval 51"/>
            <p:cNvSpPr/>
            <p:nvPr/>
          </p:nvSpPr>
          <p:spPr>
            <a:xfrm>
              <a:off x="5111780" y="18145124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4997449" y="18145124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5073670" y="18221348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cxnSp>
        <p:nvCxnSpPr>
          <p:cNvPr id="55" name="Straight Connector 54"/>
          <p:cNvCxnSpPr/>
          <p:nvPr/>
        </p:nvCxnSpPr>
        <p:spPr>
          <a:xfrm>
            <a:off x="6975475" y="2511425"/>
            <a:ext cx="585788" cy="0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518275" y="1581150"/>
            <a:ext cx="496888" cy="942975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6883" name="Group 306"/>
          <p:cNvGrpSpPr>
            <a:grpSpLocks/>
          </p:cNvGrpSpPr>
          <p:nvPr/>
        </p:nvGrpSpPr>
        <p:grpSpPr bwMode="auto">
          <a:xfrm>
            <a:off x="4670425" y="1519238"/>
            <a:ext cx="277813" cy="239712"/>
            <a:chOff x="4997449" y="18145124"/>
            <a:chExt cx="276300" cy="238200"/>
          </a:xfrm>
        </p:grpSpPr>
        <p:sp>
          <p:nvSpPr>
            <p:cNvPr id="87" name="Oval 86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6884" name="Group 306"/>
          <p:cNvGrpSpPr>
            <a:grpSpLocks/>
          </p:cNvGrpSpPr>
          <p:nvPr/>
        </p:nvGrpSpPr>
        <p:grpSpPr bwMode="auto">
          <a:xfrm>
            <a:off x="6392863" y="1504950"/>
            <a:ext cx="277812" cy="239713"/>
            <a:chOff x="4997449" y="18145124"/>
            <a:chExt cx="276300" cy="238200"/>
          </a:xfrm>
        </p:grpSpPr>
        <p:sp>
          <p:nvSpPr>
            <p:cNvPr id="91" name="Oval 90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6885" name="TextBox 371"/>
          <p:cNvSpPr txBox="1">
            <a:spLocks noChangeArrowheads="1"/>
          </p:cNvSpPr>
          <p:nvPr/>
        </p:nvSpPr>
        <p:spPr bwMode="auto">
          <a:xfrm>
            <a:off x="609600" y="1062038"/>
            <a:ext cx="1222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Bunched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ion beam</a:t>
            </a:r>
          </a:p>
        </p:txBody>
      </p:sp>
      <p:pic>
        <p:nvPicPr>
          <p:cNvPr id="36886" name="Content Placeholder 14" descr="CRIS_Fr20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r="2353"/>
          <a:stretch>
            <a:fillRect/>
          </a:stretch>
        </p:blipFill>
        <p:spPr bwMode="auto">
          <a:xfrm>
            <a:off x="1600200" y="3581400"/>
            <a:ext cx="30575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7" name="TextBox 98"/>
          <p:cNvSpPr txBox="1">
            <a:spLocks noChangeArrowheads="1"/>
          </p:cNvSpPr>
          <p:nvPr/>
        </p:nvSpPr>
        <p:spPr bwMode="auto">
          <a:xfrm>
            <a:off x="1752600" y="3286125"/>
            <a:ext cx="2765425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69B833"/>
                </a:solidFill>
                <a:latin typeface="Lucida Sans" charset="0"/>
                <a:cs typeface="Lucida Sans" charset="0"/>
              </a:rPr>
              <a:t>(1) </a:t>
            </a:r>
            <a:r>
              <a:rPr lang="en-US" sz="1400">
                <a:latin typeface="Lucida Sans" charset="0"/>
                <a:cs typeface="Lucida Sans" charset="0"/>
              </a:rPr>
              <a:t>Study of the hyperfine structure with CRIS</a:t>
            </a:r>
          </a:p>
        </p:txBody>
      </p:sp>
      <p:pic>
        <p:nvPicPr>
          <p:cNvPr id="36888" name="Content Placeholder 15" descr="DSS_Fr204_LANDS2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r="5180"/>
          <a:stretch>
            <a:fillRect/>
          </a:stretch>
        </p:blipFill>
        <p:spPr bwMode="auto">
          <a:xfrm>
            <a:off x="4724400" y="3581400"/>
            <a:ext cx="29718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89" name="TextBox 101"/>
          <p:cNvSpPr txBox="1">
            <a:spLocks noChangeArrowheads="1"/>
          </p:cNvSpPr>
          <p:nvPr/>
        </p:nvSpPr>
        <p:spPr bwMode="auto">
          <a:xfrm>
            <a:off x="4543425" y="3262313"/>
            <a:ext cx="3175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69B833"/>
                </a:solidFill>
                <a:latin typeface="Lucida Sans" charset="0"/>
                <a:cs typeface="Lucida Sans" charset="0"/>
              </a:rPr>
              <a:t>(2) </a:t>
            </a:r>
            <a:r>
              <a:rPr lang="en-US" sz="1400">
                <a:latin typeface="Lucida Sans" charset="0"/>
                <a:cs typeface="Lucida Sans" charset="0"/>
              </a:rPr>
              <a:t>Identification of nuclear </a:t>
            </a:r>
          </a:p>
          <a:p>
            <a:pPr algn="ctr"/>
            <a:r>
              <a:rPr lang="en-US" sz="1400">
                <a:latin typeface="Lucida Sans" charset="0"/>
                <a:cs typeface="Lucida Sans" charset="0"/>
              </a:rPr>
              <a:t>states with the DSS</a:t>
            </a:r>
          </a:p>
        </p:txBody>
      </p:sp>
      <p:grpSp>
        <p:nvGrpSpPr>
          <p:cNvPr id="36890" name="Group 93"/>
          <p:cNvGrpSpPr>
            <a:grpSpLocks/>
          </p:cNvGrpSpPr>
          <p:nvPr/>
        </p:nvGrpSpPr>
        <p:grpSpPr bwMode="auto">
          <a:xfrm>
            <a:off x="3214688" y="1765300"/>
            <a:ext cx="3195637" cy="1320800"/>
            <a:chOff x="18326979" y="11344424"/>
            <a:chExt cx="5836407" cy="4286831"/>
          </a:xfrm>
        </p:grpSpPr>
        <p:sp>
          <p:nvSpPr>
            <p:cNvPr id="95" name="Rectangle 94"/>
            <p:cNvSpPr/>
            <p:nvPr/>
          </p:nvSpPr>
          <p:spPr>
            <a:xfrm>
              <a:off x="18918448" y="11875127"/>
              <a:ext cx="1904877" cy="159724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dirty="0">
                <a:latin typeface="Lucida Sans"/>
                <a:cs typeface="Lucida Sans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21464084" y="13838205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21432191" y="13534213"/>
              <a:ext cx="2699303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1464084" y="1318384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1464084" y="1284893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0823325" y="13384791"/>
              <a:ext cx="687149" cy="453415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0823325" y="13384791"/>
              <a:ext cx="608865" cy="14942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20823325" y="13152932"/>
              <a:ext cx="687149" cy="23185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20823325" y="12848937"/>
              <a:ext cx="687149" cy="535854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0823325" y="15213909"/>
              <a:ext cx="687149" cy="30399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20823325" y="14904762"/>
              <a:ext cx="687149" cy="3091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22119339" y="13534213"/>
              <a:ext cx="0" cy="1370549"/>
            </a:xfrm>
            <a:prstGeom prst="straightConnector1">
              <a:avLst/>
            </a:prstGeom>
            <a:ln w="3810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22348388" y="13152932"/>
              <a:ext cx="0" cy="1751830"/>
            </a:xfrm>
            <a:prstGeom prst="straightConnector1">
              <a:avLst/>
            </a:prstGeom>
            <a:ln w="38100" cmpd="sng">
              <a:solidFill>
                <a:srgbClr val="00CCCC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21890289" y="13838205"/>
              <a:ext cx="0" cy="1066557"/>
            </a:xfrm>
            <a:prstGeom prst="straightConnector1">
              <a:avLst/>
            </a:prstGeom>
            <a:ln w="38100" cmpd="sng">
              <a:solidFill>
                <a:srgbClr val="99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8918448" y="12050310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19831745" y="13456925"/>
              <a:ext cx="0" cy="1756984"/>
            </a:xfrm>
            <a:prstGeom prst="straightConnector1">
              <a:avLst/>
            </a:prstGeom>
            <a:ln w="5715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19831745" y="11344424"/>
              <a:ext cx="0" cy="204036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8918448" y="13384791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918448" y="15213909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6913" name="TextBox 133"/>
            <p:cNvSpPr txBox="1">
              <a:spLocks noChangeArrowheads="1"/>
            </p:cNvSpPr>
            <p:nvPr/>
          </p:nvSpPr>
          <p:spPr bwMode="auto">
            <a:xfrm>
              <a:off x="18326979" y="14731935"/>
              <a:ext cx="691768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GS</a:t>
              </a:r>
            </a:p>
          </p:txBody>
        </p:sp>
        <p:sp>
          <p:nvSpPr>
            <p:cNvPr id="36914" name="TextBox 133"/>
            <p:cNvSpPr txBox="1">
              <a:spLocks noChangeArrowheads="1"/>
            </p:cNvSpPr>
            <p:nvPr/>
          </p:nvSpPr>
          <p:spPr bwMode="auto">
            <a:xfrm>
              <a:off x="18409561" y="12858034"/>
              <a:ext cx="661986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Ex</a:t>
              </a:r>
            </a:p>
          </p:txBody>
        </p:sp>
        <p:sp>
          <p:nvSpPr>
            <p:cNvPr id="36915" name="TextBox 133"/>
            <p:cNvSpPr txBox="1">
              <a:spLocks noChangeArrowheads="1"/>
            </p:cNvSpPr>
            <p:nvPr/>
          </p:nvSpPr>
          <p:spPr bwMode="auto">
            <a:xfrm>
              <a:off x="18431907" y="11503711"/>
              <a:ext cx="573604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IP</a:t>
              </a:r>
            </a:p>
          </p:txBody>
        </p:sp>
        <p:pic>
          <p:nvPicPr>
            <p:cNvPr id="36916" name="Picture 261" descr="test2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42" t="11374" r="28899" b="12598"/>
            <a:stretch>
              <a:fillRect/>
            </a:stretch>
          </p:blipFill>
          <p:spPr bwMode="auto">
            <a:xfrm>
              <a:off x="21585287" y="11344424"/>
              <a:ext cx="2362199" cy="1428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5" name="Straight Connector 124"/>
            <p:cNvCxnSpPr/>
            <p:nvPr/>
          </p:nvCxnSpPr>
          <p:spPr>
            <a:xfrm>
              <a:off x="21464084" y="14904762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H="1" flipV="1">
              <a:off x="23415352" y="13152932"/>
              <a:ext cx="11597" cy="2364969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23641502" y="12848937"/>
              <a:ext cx="0" cy="266896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23186303" y="13534213"/>
              <a:ext cx="0" cy="1983688"/>
            </a:xfrm>
            <a:prstGeom prst="straightConnector1">
              <a:avLst/>
            </a:prstGeom>
            <a:ln w="38100" cmpd="sng">
              <a:solidFill>
                <a:srgbClr val="FFCC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1464084" y="15517901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962018" y="152307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131" name="Oval 130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pic>
        <p:nvPicPr>
          <p:cNvPr id="36892" name="Picture 136" descr="cris-logo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24600"/>
            <a:ext cx="1968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6893" name="Rectangle 93"/>
          <p:cNvSpPr>
            <a:spLocks noChangeArrowheads="1"/>
          </p:cNvSpPr>
          <p:nvPr/>
        </p:nvSpPr>
        <p:spPr bwMode="auto">
          <a:xfrm>
            <a:off x="685800" y="6550025"/>
            <a:ext cx="2479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http://isolde-cris.web.cern.ch/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Content Placeholder 3"/>
          <p:cNvSpPr>
            <a:spLocks noGrp="1"/>
          </p:cNvSpPr>
          <p:nvPr>
            <p:ph idx="1"/>
          </p:nvPr>
        </p:nvSpPr>
        <p:spPr bwMode="auto">
          <a:xfrm>
            <a:off x="685800" y="5943600"/>
            <a:ext cx="8382000" cy="685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Collinear geometry allows for high-resolution laser spectroscopy</a:t>
            </a:r>
          </a:p>
          <a:p>
            <a:pPr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Presence of DSS allows nuclear states to be identified</a:t>
            </a:r>
          </a:p>
          <a:p>
            <a:pPr marL="0" indent="0">
              <a:buFont typeface="Wingdings" charset="2"/>
              <a:buNone/>
              <a:defRPr/>
            </a:pPr>
            <a:endParaRPr lang="en-US" dirty="0">
              <a:latin typeface="Lucida Sans" charset="0"/>
            </a:endParaRPr>
          </a:p>
        </p:txBody>
      </p:sp>
      <p:sp>
        <p:nvSpPr>
          <p:cNvPr id="37890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CRIS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5100" y="1698625"/>
            <a:ext cx="7189788" cy="0"/>
          </a:xfrm>
          <a:prstGeom prst="line">
            <a:avLst/>
          </a:prstGeom>
          <a:ln w="76200" cmpd="sng">
            <a:solidFill>
              <a:srgbClr val="3399F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9850" y="1622425"/>
            <a:ext cx="7491413" cy="0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893" name="TextBox 251"/>
          <p:cNvSpPr txBox="1">
            <a:spLocks noChangeArrowheads="1"/>
          </p:cNvSpPr>
          <p:nvPr/>
        </p:nvSpPr>
        <p:spPr bwMode="auto">
          <a:xfrm>
            <a:off x="7110413" y="1046163"/>
            <a:ext cx="20256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(1) </a:t>
            </a:r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Count ions with MCP</a:t>
            </a:r>
          </a:p>
        </p:txBody>
      </p:sp>
      <p:sp>
        <p:nvSpPr>
          <p:cNvPr id="37894" name="TextBox 254"/>
          <p:cNvSpPr txBox="1">
            <a:spLocks noChangeArrowheads="1"/>
          </p:cNvSpPr>
          <p:nvPr/>
        </p:nvSpPr>
        <p:spPr bwMode="auto">
          <a:xfrm>
            <a:off x="1677988" y="1981200"/>
            <a:ext cx="1238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Neutralization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of ion bunch</a:t>
            </a:r>
          </a:p>
        </p:txBody>
      </p:sp>
      <p:grpSp>
        <p:nvGrpSpPr>
          <p:cNvPr id="37895" name="Group 95"/>
          <p:cNvGrpSpPr>
            <a:grpSpLocks/>
          </p:cNvGrpSpPr>
          <p:nvPr/>
        </p:nvGrpSpPr>
        <p:grpSpPr bwMode="auto">
          <a:xfrm>
            <a:off x="7985125" y="1389063"/>
            <a:ext cx="330200" cy="490537"/>
            <a:chOff x="25062656" y="17923668"/>
            <a:chExt cx="377825" cy="614363"/>
          </a:xfrm>
        </p:grpSpPr>
        <p:sp>
          <p:nvSpPr>
            <p:cNvPr id="15" name="Rectangle 14"/>
            <p:cNvSpPr/>
            <p:nvPr/>
          </p:nvSpPr>
          <p:spPr>
            <a:xfrm rot="16200000" flipV="1">
              <a:off x="25057007" y="18154559"/>
              <a:ext cx="614363" cy="152583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 rot="5442935" flipV="1">
              <a:off x="24938764" y="18123113"/>
              <a:ext cx="471210" cy="223426"/>
            </a:xfrm>
            <a:prstGeom prst="rect">
              <a:avLst/>
            </a:prstGeom>
            <a:gradFill>
              <a:gsLst>
                <a:gs pos="0">
                  <a:schemeClr val="bg1">
                    <a:lumMod val="50000"/>
                  </a:schemeClr>
                </a:gs>
                <a:gs pos="100000">
                  <a:schemeClr val="bg1">
                    <a:lumMod val="85000"/>
                  </a:schemeClr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7" name="Rectangle 16"/>
            <p:cNvSpPr/>
            <p:nvPr/>
          </p:nvSpPr>
          <p:spPr>
            <a:xfrm rot="5442935" flipV="1">
              <a:off x="24901526" y="18160351"/>
              <a:ext cx="471210" cy="14895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7896" name="TextBox 377"/>
          <p:cNvSpPr txBox="1">
            <a:spLocks noChangeArrowheads="1"/>
          </p:cNvSpPr>
          <p:nvPr/>
        </p:nvSpPr>
        <p:spPr bwMode="auto">
          <a:xfrm>
            <a:off x="457200" y="1731963"/>
            <a:ext cx="13890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3399FF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Laser light</a:t>
            </a:r>
          </a:p>
        </p:txBody>
      </p:sp>
      <p:grpSp>
        <p:nvGrpSpPr>
          <p:cNvPr id="37897" name="Group 306"/>
          <p:cNvGrpSpPr>
            <a:grpSpLocks/>
          </p:cNvGrpSpPr>
          <p:nvPr/>
        </p:nvGrpSpPr>
        <p:grpSpPr bwMode="auto">
          <a:xfrm>
            <a:off x="957263" y="1501775"/>
            <a:ext cx="277812" cy="239713"/>
            <a:chOff x="4997449" y="18145124"/>
            <a:chExt cx="276300" cy="238200"/>
          </a:xfrm>
        </p:grpSpPr>
        <p:sp>
          <p:nvSpPr>
            <p:cNvPr id="28" name="Oval 27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44338" y="152619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7899" name="Group 34"/>
          <p:cNvGrpSpPr>
            <a:grpSpLocks/>
          </p:cNvGrpSpPr>
          <p:nvPr/>
        </p:nvGrpSpPr>
        <p:grpSpPr bwMode="auto">
          <a:xfrm>
            <a:off x="1885950" y="1157288"/>
            <a:ext cx="849313" cy="879475"/>
            <a:chOff x="1863657" y="3101124"/>
            <a:chExt cx="1142435" cy="1210862"/>
          </a:xfrm>
        </p:grpSpPr>
        <p:sp>
          <p:nvSpPr>
            <p:cNvPr id="36" name="Rectangle 35"/>
            <p:cNvSpPr/>
            <p:nvPr/>
          </p:nvSpPr>
          <p:spPr bwMode="auto">
            <a:xfrm rot="10800000">
              <a:off x="2288601" y="3101124"/>
              <a:ext cx="292548" cy="231681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863657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2156206" y="3310948"/>
              <a:ext cx="589368" cy="249167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713543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10800000">
              <a:off x="1863657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10800000">
              <a:off x="2158341" y="3977578"/>
              <a:ext cx="587233" cy="251353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10800000">
              <a:off x="2713543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7900" name="Group 633"/>
          <p:cNvGrpSpPr>
            <a:grpSpLocks/>
          </p:cNvGrpSpPr>
          <p:nvPr/>
        </p:nvGrpSpPr>
        <p:grpSpPr bwMode="auto">
          <a:xfrm>
            <a:off x="7599363" y="1528763"/>
            <a:ext cx="277812" cy="239712"/>
            <a:chOff x="4997449" y="18145124"/>
            <a:chExt cx="276300" cy="238200"/>
          </a:xfrm>
        </p:grpSpPr>
        <p:sp>
          <p:nvSpPr>
            <p:cNvPr id="48" name="Oval 47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9" name="Oval 48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0" name="Oval 49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7901" name="Group 306"/>
          <p:cNvGrpSpPr>
            <a:grpSpLocks/>
          </p:cNvGrpSpPr>
          <p:nvPr/>
        </p:nvGrpSpPr>
        <p:grpSpPr bwMode="auto">
          <a:xfrm>
            <a:off x="4670425" y="1519238"/>
            <a:ext cx="277813" cy="239712"/>
            <a:chOff x="4997449" y="18145124"/>
            <a:chExt cx="276300" cy="238200"/>
          </a:xfrm>
        </p:grpSpPr>
        <p:sp>
          <p:nvSpPr>
            <p:cNvPr id="87" name="Oval 86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7902" name="Group 306"/>
          <p:cNvGrpSpPr>
            <a:grpSpLocks/>
          </p:cNvGrpSpPr>
          <p:nvPr/>
        </p:nvGrpSpPr>
        <p:grpSpPr bwMode="auto">
          <a:xfrm>
            <a:off x="6392863" y="1504950"/>
            <a:ext cx="277812" cy="239713"/>
            <a:chOff x="4997449" y="18145124"/>
            <a:chExt cx="276300" cy="238200"/>
          </a:xfrm>
        </p:grpSpPr>
        <p:sp>
          <p:nvSpPr>
            <p:cNvPr id="91" name="Oval 90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7903" name="TextBox 371"/>
          <p:cNvSpPr txBox="1">
            <a:spLocks noChangeArrowheads="1"/>
          </p:cNvSpPr>
          <p:nvPr/>
        </p:nvSpPr>
        <p:spPr bwMode="auto">
          <a:xfrm>
            <a:off x="609600" y="1062038"/>
            <a:ext cx="1222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Bunched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ion beam</a:t>
            </a:r>
          </a:p>
        </p:txBody>
      </p:sp>
      <p:pic>
        <p:nvPicPr>
          <p:cNvPr id="37904" name="Content Placeholder 14" descr="CRIS_Fr20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r="2353"/>
          <a:stretch>
            <a:fillRect/>
          </a:stretch>
        </p:blipFill>
        <p:spPr bwMode="auto">
          <a:xfrm>
            <a:off x="1600200" y="3581400"/>
            <a:ext cx="3057525" cy="240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5" name="TextBox 98"/>
          <p:cNvSpPr txBox="1">
            <a:spLocks noChangeArrowheads="1"/>
          </p:cNvSpPr>
          <p:nvPr/>
        </p:nvSpPr>
        <p:spPr bwMode="auto">
          <a:xfrm>
            <a:off x="1752600" y="3286125"/>
            <a:ext cx="2765425" cy="5238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69B833"/>
                </a:solidFill>
                <a:latin typeface="Lucida Sans" charset="0"/>
                <a:cs typeface="Lucida Sans" charset="0"/>
              </a:rPr>
              <a:t>(1) </a:t>
            </a:r>
            <a:r>
              <a:rPr lang="en-US" sz="1400">
                <a:latin typeface="Lucida Sans" charset="0"/>
                <a:cs typeface="Lucida Sans" charset="0"/>
              </a:rPr>
              <a:t>Study of the hyperfine structure with CRIS</a:t>
            </a:r>
          </a:p>
        </p:txBody>
      </p:sp>
      <p:grpSp>
        <p:nvGrpSpPr>
          <p:cNvPr id="37906" name="Group 93"/>
          <p:cNvGrpSpPr>
            <a:grpSpLocks/>
          </p:cNvGrpSpPr>
          <p:nvPr/>
        </p:nvGrpSpPr>
        <p:grpSpPr bwMode="auto">
          <a:xfrm>
            <a:off x="3214688" y="1765300"/>
            <a:ext cx="3195637" cy="1320800"/>
            <a:chOff x="18326979" y="11344424"/>
            <a:chExt cx="5836407" cy="4286831"/>
          </a:xfrm>
        </p:grpSpPr>
        <p:sp>
          <p:nvSpPr>
            <p:cNvPr id="95" name="Rectangle 94"/>
            <p:cNvSpPr/>
            <p:nvPr/>
          </p:nvSpPr>
          <p:spPr>
            <a:xfrm>
              <a:off x="18918448" y="11875127"/>
              <a:ext cx="1904877" cy="159724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dirty="0">
                <a:latin typeface="Lucida Sans"/>
                <a:cs typeface="Lucida Sans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21464084" y="13838205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21432191" y="13534213"/>
              <a:ext cx="2699303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1464084" y="1318384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1464084" y="1284893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0823325" y="13384791"/>
              <a:ext cx="687149" cy="453415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0823325" y="13384791"/>
              <a:ext cx="608865" cy="14942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20823325" y="13152932"/>
              <a:ext cx="687149" cy="23185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20823325" y="12848937"/>
              <a:ext cx="687149" cy="535854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0823325" y="15213909"/>
              <a:ext cx="687149" cy="30399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20823325" y="14904762"/>
              <a:ext cx="687149" cy="3091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22119339" y="13534213"/>
              <a:ext cx="0" cy="1370549"/>
            </a:xfrm>
            <a:prstGeom prst="straightConnector1">
              <a:avLst/>
            </a:prstGeom>
            <a:ln w="3810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22348388" y="13152932"/>
              <a:ext cx="0" cy="1751830"/>
            </a:xfrm>
            <a:prstGeom prst="straightConnector1">
              <a:avLst/>
            </a:prstGeom>
            <a:ln w="38100" cmpd="sng">
              <a:solidFill>
                <a:srgbClr val="00CCCC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21890289" y="13838205"/>
              <a:ext cx="0" cy="1066557"/>
            </a:xfrm>
            <a:prstGeom prst="straightConnector1">
              <a:avLst/>
            </a:prstGeom>
            <a:ln w="38100" cmpd="sng">
              <a:solidFill>
                <a:srgbClr val="99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8918448" y="12050310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19831745" y="13456925"/>
              <a:ext cx="0" cy="1756984"/>
            </a:xfrm>
            <a:prstGeom prst="straightConnector1">
              <a:avLst/>
            </a:prstGeom>
            <a:ln w="5715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19831745" y="11344424"/>
              <a:ext cx="0" cy="204036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8918448" y="13384791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918448" y="15213909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7932" name="TextBox 133"/>
            <p:cNvSpPr txBox="1">
              <a:spLocks noChangeArrowheads="1"/>
            </p:cNvSpPr>
            <p:nvPr/>
          </p:nvSpPr>
          <p:spPr bwMode="auto">
            <a:xfrm>
              <a:off x="18326979" y="14731935"/>
              <a:ext cx="691768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GS</a:t>
              </a:r>
            </a:p>
          </p:txBody>
        </p:sp>
        <p:sp>
          <p:nvSpPr>
            <p:cNvPr id="37933" name="TextBox 133"/>
            <p:cNvSpPr txBox="1">
              <a:spLocks noChangeArrowheads="1"/>
            </p:cNvSpPr>
            <p:nvPr/>
          </p:nvSpPr>
          <p:spPr bwMode="auto">
            <a:xfrm>
              <a:off x="18409561" y="12858034"/>
              <a:ext cx="661986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Ex</a:t>
              </a:r>
            </a:p>
          </p:txBody>
        </p:sp>
        <p:sp>
          <p:nvSpPr>
            <p:cNvPr id="37934" name="TextBox 133"/>
            <p:cNvSpPr txBox="1">
              <a:spLocks noChangeArrowheads="1"/>
            </p:cNvSpPr>
            <p:nvPr/>
          </p:nvSpPr>
          <p:spPr bwMode="auto">
            <a:xfrm>
              <a:off x="18431907" y="11503711"/>
              <a:ext cx="573604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IP</a:t>
              </a:r>
            </a:p>
          </p:txBody>
        </p:sp>
        <p:pic>
          <p:nvPicPr>
            <p:cNvPr id="37935" name="Picture 261" descr="test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42" t="11374" r="28899" b="12598"/>
            <a:stretch>
              <a:fillRect/>
            </a:stretch>
          </p:blipFill>
          <p:spPr bwMode="auto">
            <a:xfrm>
              <a:off x="21585287" y="11344424"/>
              <a:ext cx="2362199" cy="1428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5" name="Straight Connector 124"/>
            <p:cNvCxnSpPr/>
            <p:nvPr/>
          </p:nvCxnSpPr>
          <p:spPr>
            <a:xfrm>
              <a:off x="21464084" y="14904762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H="1" flipV="1">
              <a:off x="23415352" y="13152932"/>
              <a:ext cx="11597" cy="2364969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23641502" y="12848937"/>
              <a:ext cx="0" cy="266896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23186303" y="13534213"/>
              <a:ext cx="0" cy="1983688"/>
            </a:xfrm>
            <a:prstGeom prst="straightConnector1">
              <a:avLst/>
            </a:prstGeom>
            <a:ln w="38100" cmpd="sng">
              <a:solidFill>
                <a:srgbClr val="FFCC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1464084" y="15517901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962018" y="152307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131" name="Oval 130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pic>
        <p:nvPicPr>
          <p:cNvPr id="37908" name="Picture 136" descr="cris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24600"/>
            <a:ext cx="1968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09" name="Rectangle 93"/>
          <p:cNvSpPr>
            <a:spLocks noChangeArrowheads="1"/>
          </p:cNvSpPr>
          <p:nvPr/>
        </p:nvSpPr>
        <p:spPr bwMode="auto">
          <a:xfrm>
            <a:off x="685800" y="6550025"/>
            <a:ext cx="2479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http://isolde-cris.web.cern.ch/</a:t>
            </a:r>
          </a:p>
        </p:txBody>
      </p:sp>
      <p:pic>
        <p:nvPicPr>
          <p:cNvPr id="37910" name="Picture 95" descr="laser_spec_cartoon.pd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429000"/>
            <a:ext cx="239553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7911" name="Content Placeholder 3"/>
          <p:cNvSpPr txBox="1">
            <a:spLocks/>
          </p:cNvSpPr>
          <p:nvPr/>
        </p:nvSpPr>
        <p:spPr bwMode="auto">
          <a:xfrm>
            <a:off x="4800600" y="4419600"/>
            <a:ext cx="30480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Nuclear spin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Magnetic moment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Quadrupole moment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Relative charge radii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endParaRPr lang="en-US" sz="1600">
              <a:latin typeface="Lucida Sans" charset="0"/>
              <a:cs typeface="Lucida Sans" charset="0"/>
            </a:endParaRPr>
          </a:p>
        </p:txBody>
      </p:sp>
      <p:sp>
        <p:nvSpPr>
          <p:cNvPr id="37912" name="TextBox 268"/>
          <p:cNvSpPr txBox="1">
            <a:spLocks noChangeArrowheads="1"/>
          </p:cNvSpPr>
          <p:nvPr/>
        </p:nvSpPr>
        <p:spPr bwMode="auto">
          <a:xfrm>
            <a:off x="3257550" y="990600"/>
            <a:ext cx="3219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C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ollinear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R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esonance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onization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S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pectroscopy of atom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Content Placeholder 3"/>
          <p:cNvSpPr>
            <a:spLocks noGrp="1"/>
          </p:cNvSpPr>
          <p:nvPr>
            <p:ph idx="1"/>
          </p:nvPr>
        </p:nvSpPr>
        <p:spPr bwMode="auto">
          <a:xfrm>
            <a:off x="685800" y="5943600"/>
            <a:ext cx="8382000" cy="685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Collinear geometry allows for high-resolution laser spectroscopy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Presence of DSS allows nuclear states to be identified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38914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CRIS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165100" y="1698625"/>
            <a:ext cx="7189788" cy="0"/>
          </a:xfrm>
          <a:prstGeom prst="line">
            <a:avLst/>
          </a:prstGeom>
          <a:ln w="76200" cmpd="sng">
            <a:solidFill>
              <a:srgbClr val="3399FF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69850" y="1622425"/>
            <a:ext cx="6519863" cy="0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917" name="TextBox 254"/>
          <p:cNvSpPr txBox="1">
            <a:spLocks noChangeArrowheads="1"/>
          </p:cNvSpPr>
          <p:nvPr/>
        </p:nvSpPr>
        <p:spPr bwMode="auto">
          <a:xfrm>
            <a:off x="1677988" y="1981200"/>
            <a:ext cx="12382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Neutralization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of ion bunch</a:t>
            </a:r>
          </a:p>
        </p:txBody>
      </p:sp>
      <p:grpSp>
        <p:nvGrpSpPr>
          <p:cNvPr id="38918" name="Group 18"/>
          <p:cNvGrpSpPr>
            <a:grpSpLocks/>
          </p:cNvGrpSpPr>
          <p:nvPr/>
        </p:nvGrpSpPr>
        <p:grpSpPr bwMode="auto">
          <a:xfrm>
            <a:off x="7961313" y="2346325"/>
            <a:ext cx="354012" cy="665163"/>
            <a:chOff x="7588013" y="4949609"/>
            <a:chExt cx="759520" cy="1098255"/>
          </a:xfrm>
        </p:grpSpPr>
        <p:sp>
          <p:nvSpPr>
            <p:cNvPr id="20" name="Rectangle 19"/>
            <p:cNvSpPr/>
            <p:nvPr/>
          </p:nvSpPr>
          <p:spPr>
            <a:xfrm rot="5442935" flipV="1">
              <a:off x="7465173" y="5072449"/>
              <a:ext cx="419381" cy="1737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1" name="Rectangle 20"/>
            <p:cNvSpPr/>
            <p:nvPr/>
          </p:nvSpPr>
          <p:spPr>
            <a:xfrm rot="5442935" flipV="1">
              <a:off x="7465173" y="5738216"/>
              <a:ext cx="419381" cy="173701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 rot="5442935" flipV="1">
              <a:off x="7709984" y="5410317"/>
              <a:ext cx="1087770" cy="18732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3" name="Rectangle 22"/>
            <p:cNvSpPr/>
            <p:nvPr/>
          </p:nvSpPr>
          <p:spPr>
            <a:xfrm rot="5442935" flipV="1">
              <a:off x="7551280" y="5379120"/>
              <a:ext cx="812551" cy="173703"/>
            </a:xfrm>
            <a:prstGeom prst="rect">
              <a:avLst/>
            </a:prstGeom>
            <a:solidFill>
              <a:srgbClr val="CC6600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8919" name="TextBox 358"/>
          <p:cNvSpPr txBox="1">
            <a:spLocks noChangeArrowheads="1"/>
          </p:cNvSpPr>
          <p:nvPr/>
        </p:nvSpPr>
        <p:spPr bwMode="auto">
          <a:xfrm>
            <a:off x="7137400" y="1900238"/>
            <a:ext cx="2020888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(2) </a:t>
            </a:r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Measure alpha decay with silicon detectors</a:t>
            </a:r>
          </a:p>
        </p:txBody>
      </p:sp>
      <p:sp>
        <p:nvSpPr>
          <p:cNvPr id="38920" name="TextBox 377"/>
          <p:cNvSpPr txBox="1">
            <a:spLocks noChangeArrowheads="1"/>
          </p:cNvSpPr>
          <p:nvPr/>
        </p:nvSpPr>
        <p:spPr bwMode="auto">
          <a:xfrm>
            <a:off x="457200" y="1731963"/>
            <a:ext cx="1389063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3399FF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Laser light</a:t>
            </a:r>
          </a:p>
        </p:txBody>
      </p:sp>
      <p:grpSp>
        <p:nvGrpSpPr>
          <p:cNvPr id="38921" name="Group 306"/>
          <p:cNvGrpSpPr>
            <a:grpSpLocks/>
          </p:cNvGrpSpPr>
          <p:nvPr/>
        </p:nvGrpSpPr>
        <p:grpSpPr bwMode="auto">
          <a:xfrm>
            <a:off x="957263" y="1501775"/>
            <a:ext cx="277812" cy="239713"/>
            <a:chOff x="4997449" y="18145124"/>
            <a:chExt cx="276300" cy="238200"/>
          </a:xfrm>
        </p:grpSpPr>
        <p:sp>
          <p:nvSpPr>
            <p:cNvPr id="28" name="Oval 27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2144338" y="152619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32" name="Oval 31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3" name="Oval 32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4" name="Oval 33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8923" name="Group 34"/>
          <p:cNvGrpSpPr>
            <a:grpSpLocks/>
          </p:cNvGrpSpPr>
          <p:nvPr/>
        </p:nvGrpSpPr>
        <p:grpSpPr bwMode="auto">
          <a:xfrm>
            <a:off x="1885950" y="1157288"/>
            <a:ext cx="849313" cy="879475"/>
            <a:chOff x="1863657" y="3101124"/>
            <a:chExt cx="1142435" cy="1210862"/>
          </a:xfrm>
        </p:grpSpPr>
        <p:sp>
          <p:nvSpPr>
            <p:cNvPr id="36" name="Rectangle 35"/>
            <p:cNvSpPr/>
            <p:nvPr/>
          </p:nvSpPr>
          <p:spPr bwMode="auto">
            <a:xfrm rot="10800000">
              <a:off x="2288601" y="3101124"/>
              <a:ext cx="292548" cy="231681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7" name="Rectangle 36"/>
            <p:cNvSpPr/>
            <p:nvPr/>
          </p:nvSpPr>
          <p:spPr bwMode="auto">
            <a:xfrm>
              <a:off x="1863657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8" name="Rectangle 37"/>
            <p:cNvSpPr/>
            <p:nvPr/>
          </p:nvSpPr>
          <p:spPr bwMode="auto">
            <a:xfrm>
              <a:off x="2156206" y="3310948"/>
              <a:ext cx="589368" cy="249167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39" name="Rectangle 38"/>
            <p:cNvSpPr/>
            <p:nvPr/>
          </p:nvSpPr>
          <p:spPr bwMode="auto">
            <a:xfrm>
              <a:off x="2713543" y="3225707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0" name="Rectangle 39"/>
            <p:cNvSpPr/>
            <p:nvPr/>
          </p:nvSpPr>
          <p:spPr bwMode="auto">
            <a:xfrm rot="10800000">
              <a:off x="1863657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1" name="Rectangle 40"/>
            <p:cNvSpPr/>
            <p:nvPr/>
          </p:nvSpPr>
          <p:spPr bwMode="auto">
            <a:xfrm rot="10800000">
              <a:off x="2158341" y="3977578"/>
              <a:ext cx="587233" cy="251353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42" name="Rectangle 41"/>
            <p:cNvSpPr/>
            <p:nvPr/>
          </p:nvSpPr>
          <p:spPr bwMode="auto">
            <a:xfrm rot="10800000">
              <a:off x="2713543" y="3977578"/>
              <a:ext cx="292549" cy="334408"/>
            </a:xfrm>
            <a:prstGeom prst="rect">
              <a:avLst/>
            </a:prstGeom>
            <a:gradFill>
              <a:gsLst>
                <a:gs pos="0">
                  <a:srgbClr val="804000"/>
                </a:gs>
                <a:gs pos="100000">
                  <a:schemeClr val="bg1"/>
                </a:gs>
              </a:gsLst>
            </a:gra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91425" tIns="45713" rIns="91425" bIns="45713"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8924" name="Group 637"/>
          <p:cNvGrpSpPr>
            <a:grpSpLocks/>
          </p:cNvGrpSpPr>
          <p:nvPr/>
        </p:nvGrpSpPr>
        <p:grpSpPr bwMode="auto">
          <a:xfrm>
            <a:off x="7600950" y="2517775"/>
            <a:ext cx="276225" cy="238125"/>
            <a:chOff x="4997449" y="18145124"/>
            <a:chExt cx="276300" cy="238200"/>
          </a:xfrm>
        </p:grpSpPr>
        <p:sp>
          <p:nvSpPr>
            <p:cNvPr id="52" name="Oval 51"/>
            <p:cNvSpPr/>
            <p:nvPr/>
          </p:nvSpPr>
          <p:spPr>
            <a:xfrm>
              <a:off x="5111780" y="18145124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3" name="Oval 52"/>
            <p:cNvSpPr/>
            <p:nvPr/>
          </p:nvSpPr>
          <p:spPr>
            <a:xfrm>
              <a:off x="4997449" y="18145124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54" name="Oval 53"/>
            <p:cNvSpPr/>
            <p:nvPr/>
          </p:nvSpPr>
          <p:spPr>
            <a:xfrm>
              <a:off x="5073670" y="18221348"/>
              <a:ext cx="161969" cy="161976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cxnSp>
        <p:nvCxnSpPr>
          <p:cNvPr id="55" name="Straight Connector 54"/>
          <p:cNvCxnSpPr/>
          <p:nvPr/>
        </p:nvCxnSpPr>
        <p:spPr>
          <a:xfrm>
            <a:off x="6975475" y="2511425"/>
            <a:ext cx="585788" cy="0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6518275" y="1581150"/>
            <a:ext cx="496888" cy="942975"/>
          </a:xfrm>
          <a:prstGeom prst="line">
            <a:avLst/>
          </a:prstGeom>
          <a:ln w="76200" cmpd="sng">
            <a:solidFill>
              <a:srgbClr val="CC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8927" name="Group 306"/>
          <p:cNvGrpSpPr>
            <a:grpSpLocks/>
          </p:cNvGrpSpPr>
          <p:nvPr/>
        </p:nvGrpSpPr>
        <p:grpSpPr bwMode="auto">
          <a:xfrm>
            <a:off x="4670425" y="1519238"/>
            <a:ext cx="277813" cy="239712"/>
            <a:chOff x="4997449" y="18145124"/>
            <a:chExt cx="276300" cy="238200"/>
          </a:xfrm>
        </p:grpSpPr>
        <p:sp>
          <p:nvSpPr>
            <p:cNvPr id="87" name="Oval 86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8" name="Oval 87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89" name="Oval 88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grpSp>
        <p:nvGrpSpPr>
          <p:cNvPr id="38928" name="Group 306"/>
          <p:cNvGrpSpPr>
            <a:grpSpLocks/>
          </p:cNvGrpSpPr>
          <p:nvPr/>
        </p:nvGrpSpPr>
        <p:grpSpPr bwMode="auto">
          <a:xfrm>
            <a:off x="6392863" y="1504950"/>
            <a:ext cx="277812" cy="239713"/>
            <a:chOff x="4997449" y="18145124"/>
            <a:chExt cx="276300" cy="238200"/>
          </a:xfrm>
        </p:grpSpPr>
        <p:sp>
          <p:nvSpPr>
            <p:cNvPr id="91" name="Oval 90"/>
            <p:cNvSpPr/>
            <p:nvPr/>
          </p:nvSpPr>
          <p:spPr>
            <a:xfrm>
              <a:off x="5111127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2" name="Oval 91"/>
            <p:cNvSpPr/>
            <p:nvPr/>
          </p:nvSpPr>
          <p:spPr>
            <a:xfrm>
              <a:off x="4997449" y="18145124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93" name="Oval 92"/>
            <p:cNvSpPr/>
            <p:nvPr/>
          </p:nvSpPr>
          <p:spPr>
            <a:xfrm>
              <a:off x="5073234" y="18220843"/>
              <a:ext cx="162622" cy="162481"/>
            </a:xfrm>
            <a:prstGeom prst="ellipse">
              <a:avLst/>
            </a:prstGeom>
            <a:solidFill>
              <a:srgbClr val="FF0000"/>
            </a:solidFill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sp>
        <p:nvSpPr>
          <p:cNvPr id="38929" name="TextBox 371"/>
          <p:cNvSpPr txBox="1">
            <a:spLocks noChangeArrowheads="1"/>
          </p:cNvSpPr>
          <p:nvPr/>
        </p:nvSpPr>
        <p:spPr bwMode="auto">
          <a:xfrm>
            <a:off x="609600" y="1062038"/>
            <a:ext cx="12223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Bunched </a:t>
            </a:r>
          </a:p>
          <a:p>
            <a:pPr algn="ctr" eaLnBrk="1" hangingPunct="1"/>
            <a:r>
              <a:rPr lang="en-US" sz="12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ion beam</a:t>
            </a:r>
          </a:p>
        </p:txBody>
      </p:sp>
      <p:pic>
        <p:nvPicPr>
          <p:cNvPr id="38930" name="Content Placeholder 15" descr="DSS_Fr204_LANDS2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" r="5180"/>
          <a:stretch>
            <a:fillRect/>
          </a:stretch>
        </p:blipFill>
        <p:spPr bwMode="auto">
          <a:xfrm>
            <a:off x="4724400" y="3581400"/>
            <a:ext cx="2971800" cy="2411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1" name="TextBox 101"/>
          <p:cNvSpPr txBox="1">
            <a:spLocks noChangeArrowheads="1"/>
          </p:cNvSpPr>
          <p:nvPr/>
        </p:nvSpPr>
        <p:spPr bwMode="auto">
          <a:xfrm>
            <a:off x="4543425" y="3262313"/>
            <a:ext cx="3175000" cy="522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400">
                <a:solidFill>
                  <a:srgbClr val="69B833"/>
                </a:solidFill>
                <a:latin typeface="Lucida Sans" charset="0"/>
                <a:cs typeface="Lucida Sans" charset="0"/>
              </a:rPr>
              <a:t>(2) </a:t>
            </a:r>
            <a:r>
              <a:rPr lang="en-US" sz="1400">
                <a:latin typeface="Lucida Sans" charset="0"/>
                <a:cs typeface="Lucida Sans" charset="0"/>
              </a:rPr>
              <a:t>Identification of nuclear </a:t>
            </a:r>
          </a:p>
          <a:p>
            <a:pPr algn="ctr"/>
            <a:r>
              <a:rPr lang="en-US" sz="1400">
                <a:latin typeface="Lucida Sans" charset="0"/>
                <a:cs typeface="Lucida Sans" charset="0"/>
              </a:rPr>
              <a:t>states with the DSS</a:t>
            </a:r>
          </a:p>
        </p:txBody>
      </p:sp>
      <p:grpSp>
        <p:nvGrpSpPr>
          <p:cNvPr id="38932" name="Group 93"/>
          <p:cNvGrpSpPr>
            <a:grpSpLocks/>
          </p:cNvGrpSpPr>
          <p:nvPr/>
        </p:nvGrpSpPr>
        <p:grpSpPr bwMode="auto">
          <a:xfrm>
            <a:off x="3214688" y="1765300"/>
            <a:ext cx="3195637" cy="1320800"/>
            <a:chOff x="18326979" y="11344424"/>
            <a:chExt cx="5836407" cy="4286831"/>
          </a:xfrm>
        </p:grpSpPr>
        <p:sp>
          <p:nvSpPr>
            <p:cNvPr id="95" name="Rectangle 94"/>
            <p:cNvSpPr/>
            <p:nvPr/>
          </p:nvSpPr>
          <p:spPr>
            <a:xfrm>
              <a:off x="18918448" y="11875127"/>
              <a:ext cx="1904877" cy="159724"/>
            </a:xfrm>
            <a:prstGeom prst="rect">
              <a:avLst/>
            </a:prstGeom>
            <a:pattFill prst="wdUpDiag">
              <a:fgClr>
                <a:schemeClr val="tx1"/>
              </a:fgClr>
              <a:bgClr>
                <a:schemeClr val="bg1"/>
              </a:bgClr>
            </a:patt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 dirty="0">
                <a:latin typeface="Lucida Sans"/>
                <a:cs typeface="Lucida Sans"/>
              </a:endParaRPr>
            </a:p>
          </p:txBody>
        </p:sp>
        <p:cxnSp>
          <p:nvCxnSpPr>
            <p:cNvPr id="100" name="Straight Connector 99"/>
            <p:cNvCxnSpPr/>
            <p:nvPr/>
          </p:nvCxnSpPr>
          <p:spPr>
            <a:xfrm flipV="1">
              <a:off x="21464084" y="13838205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Connector 100"/>
            <p:cNvCxnSpPr/>
            <p:nvPr/>
          </p:nvCxnSpPr>
          <p:spPr>
            <a:xfrm flipV="1">
              <a:off x="21432191" y="13534213"/>
              <a:ext cx="2699303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Connector 103"/>
            <p:cNvCxnSpPr/>
            <p:nvPr/>
          </p:nvCxnSpPr>
          <p:spPr>
            <a:xfrm>
              <a:off x="21464084" y="1318384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Connector 104"/>
            <p:cNvCxnSpPr/>
            <p:nvPr/>
          </p:nvCxnSpPr>
          <p:spPr>
            <a:xfrm>
              <a:off x="21464084" y="12848937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/>
            <p:cNvCxnSpPr/>
            <p:nvPr/>
          </p:nvCxnSpPr>
          <p:spPr>
            <a:xfrm>
              <a:off x="20823325" y="13384791"/>
              <a:ext cx="687149" cy="453415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>
              <a:off x="20823325" y="13384791"/>
              <a:ext cx="608865" cy="14942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/>
            <p:cNvCxnSpPr/>
            <p:nvPr/>
          </p:nvCxnSpPr>
          <p:spPr>
            <a:xfrm flipV="1">
              <a:off x="20823325" y="13152932"/>
              <a:ext cx="687149" cy="231858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Connector 109"/>
            <p:cNvCxnSpPr/>
            <p:nvPr/>
          </p:nvCxnSpPr>
          <p:spPr>
            <a:xfrm flipV="1">
              <a:off x="20823325" y="12848937"/>
              <a:ext cx="687149" cy="535854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/>
            <p:cNvCxnSpPr/>
            <p:nvPr/>
          </p:nvCxnSpPr>
          <p:spPr>
            <a:xfrm>
              <a:off x="20823325" y="15213909"/>
              <a:ext cx="687149" cy="303992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 flipV="1">
              <a:off x="20823325" y="14904762"/>
              <a:ext cx="687149" cy="309146"/>
            </a:xfrm>
            <a:prstGeom prst="line">
              <a:avLst/>
            </a:prstGeom>
            <a:ln w="28575" cmpd="sng">
              <a:solidFill>
                <a:schemeClr val="tx1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 flipV="1">
              <a:off x="22119339" y="13534213"/>
              <a:ext cx="0" cy="1370549"/>
            </a:xfrm>
            <a:prstGeom prst="straightConnector1">
              <a:avLst/>
            </a:prstGeom>
            <a:ln w="3810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22348388" y="13152932"/>
              <a:ext cx="0" cy="1751830"/>
            </a:xfrm>
            <a:prstGeom prst="straightConnector1">
              <a:avLst/>
            </a:prstGeom>
            <a:ln w="38100" cmpd="sng">
              <a:solidFill>
                <a:srgbClr val="00CCCC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 flipV="1">
              <a:off x="21890289" y="13838205"/>
              <a:ext cx="0" cy="1066557"/>
            </a:xfrm>
            <a:prstGeom prst="straightConnector1">
              <a:avLst/>
            </a:prstGeom>
            <a:ln w="38100" cmpd="sng">
              <a:solidFill>
                <a:srgbClr val="990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Connector 115"/>
            <p:cNvCxnSpPr/>
            <p:nvPr/>
          </p:nvCxnSpPr>
          <p:spPr>
            <a:xfrm>
              <a:off x="18918448" y="12050310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flipV="1">
              <a:off x="19831745" y="13456925"/>
              <a:ext cx="0" cy="1756984"/>
            </a:xfrm>
            <a:prstGeom prst="straightConnector1">
              <a:avLst/>
            </a:prstGeom>
            <a:ln w="57150" cmpd="sng">
              <a:solidFill>
                <a:srgbClr val="0080FF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V="1">
              <a:off x="19831745" y="11344424"/>
              <a:ext cx="0" cy="2040367"/>
            </a:xfrm>
            <a:prstGeom prst="straightConnector1">
              <a:avLst/>
            </a:prstGeom>
            <a:ln w="5715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/>
            <p:cNvCxnSpPr/>
            <p:nvPr/>
          </p:nvCxnSpPr>
          <p:spPr>
            <a:xfrm>
              <a:off x="18918448" y="13384791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flipV="1">
              <a:off x="18918448" y="15213909"/>
              <a:ext cx="1904877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957" name="TextBox 133"/>
            <p:cNvSpPr txBox="1">
              <a:spLocks noChangeArrowheads="1"/>
            </p:cNvSpPr>
            <p:nvPr/>
          </p:nvSpPr>
          <p:spPr bwMode="auto">
            <a:xfrm>
              <a:off x="18326979" y="14731935"/>
              <a:ext cx="691768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GS</a:t>
              </a:r>
            </a:p>
          </p:txBody>
        </p:sp>
        <p:sp>
          <p:nvSpPr>
            <p:cNvPr id="38958" name="TextBox 133"/>
            <p:cNvSpPr txBox="1">
              <a:spLocks noChangeArrowheads="1"/>
            </p:cNvSpPr>
            <p:nvPr/>
          </p:nvSpPr>
          <p:spPr bwMode="auto">
            <a:xfrm>
              <a:off x="18409561" y="12858034"/>
              <a:ext cx="661986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Ex</a:t>
              </a:r>
            </a:p>
          </p:txBody>
        </p:sp>
        <p:sp>
          <p:nvSpPr>
            <p:cNvPr id="38959" name="TextBox 133"/>
            <p:cNvSpPr txBox="1">
              <a:spLocks noChangeArrowheads="1"/>
            </p:cNvSpPr>
            <p:nvPr/>
          </p:nvSpPr>
          <p:spPr bwMode="auto">
            <a:xfrm>
              <a:off x="18431907" y="11503711"/>
              <a:ext cx="573604" cy="899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>
                  <a:latin typeface="Lucida Sans" charset="0"/>
                  <a:cs typeface="Lucida Sans" charset="0"/>
                  <a:sym typeface="Arial" charset="0"/>
                </a:rPr>
                <a:t>IP</a:t>
              </a:r>
            </a:p>
          </p:txBody>
        </p:sp>
        <p:pic>
          <p:nvPicPr>
            <p:cNvPr id="38960" name="Picture 261" descr="test2.png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442" t="11374" r="28899" b="12598"/>
            <a:stretch>
              <a:fillRect/>
            </a:stretch>
          </p:blipFill>
          <p:spPr bwMode="auto">
            <a:xfrm>
              <a:off x="21585287" y="11344424"/>
              <a:ext cx="2362199" cy="14287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125" name="Straight Connector 124"/>
            <p:cNvCxnSpPr/>
            <p:nvPr/>
          </p:nvCxnSpPr>
          <p:spPr>
            <a:xfrm>
              <a:off x="21464084" y="14904762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H="1" flipV="1">
              <a:off x="23415352" y="13152932"/>
              <a:ext cx="11597" cy="2364969"/>
            </a:xfrm>
            <a:prstGeom prst="straightConnector1">
              <a:avLst/>
            </a:prstGeom>
            <a:ln w="38100" cmpd="sng">
              <a:solidFill>
                <a:srgbClr val="FF66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Arrow Connector 126"/>
            <p:cNvCxnSpPr/>
            <p:nvPr/>
          </p:nvCxnSpPr>
          <p:spPr>
            <a:xfrm flipV="1">
              <a:off x="23641502" y="12848937"/>
              <a:ext cx="0" cy="2668964"/>
            </a:xfrm>
            <a:prstGeom prst="straightConnector1">
              <a:avLst/>
            </a:prstGeom>
            <a:ln w="38100" cmpd="sng">
              <a:solidFill>
                <a:srgbClr val="FF00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Arrow Connector 127"/>
            <p:cNvCxnSpPr/>
            <p:nvPr/>
          </p:nvCxnSpPr>
          <p:spPr>
            <a:xfrm flipV="1">
              <a:off x="23186303" y="13534213"/>
              <a:ext cx="0" cy="1983688"/>
            </a:xfrm>
            <a:prstGeom prst="straightConnector1">
              <a:avLst/>
            </a:prstGeom>
            <a:ln w="38100" cmpd="sng">
              <a:solidFill>
                <a:srgbClr val="FFCC00"/>
              </a:solidFill>
              <a:headEnd type="none"/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21464084" y="15517901"/>
              <a:ext cx="2699302" cy="0"/>
            </a:xfrm>
            <a:prstGeom prst="line">
              <a:avLst/>
            </a:prstGeom>
            <a:ln w="28575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/>
          <p:cNvGrpSpPr/>
          <p:nvPr/>
        </p:nvGrpSpPr>
        <p:grpSpPr>
          <a:xfrm>
            <a:off x="2962018" y="1523071"/>
            <a:ext cx="276300" cy="238200"/>
            <a:chOff x="4997449" y="18145124"/>
            <a:chExt cx="276300" cy="238200"/>
          </a:xfrm>
          <a:solidFill>
            <a:schemeClr val="bg1">
              <a:lumMod val="65000"/>
            </a:schemeClr>
          </a:solidFill>
        </p:grpSpPr>
        <p:sp>
          <p:nvSpPr>
            <p:cNvPr id="131" name="Oval 130"/>
            <p:cNvSpPr/>
            <p:nvPr/>
          </p:nvSpPr>
          <p:spPr>
            <a:xfrm>
              <a:off x="51117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2" name="Oval 131"/>
            <p:cNvSpPr/>
            <p:nvPr/>
          </p:nvSpPr>
          <p:spPr>
            <a:xfrm>
              <a:off x="4997449" y="181451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  <p:sp>
          <p:nvSpPr>
            <p:cNvPr id="133" name="Oval 132"/>
            <p:cNvSpPr/>
            <p:nvPr/>
          </p:nvSpPr>
          <p:spPr>
            <a:xfrm>
              <a:off x="5073649" y="18221324"/>
              <a:ext cx="162000" cy="162000"/>
            </a:xfrm>
            <a:prstGeom prst="ellipse">
              <a:avLst/>
            </a:prstGeom>
            <a:grpFill/>
            <a:ln w="127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200">
                <a:latin typeface="Lucida Sans"/>
                <a:cs typeface="Lucida Sans"/>
              </a:endParaRPr>
            </a:p>
          </p:txBody>
        </p:sp>
      </p:grpSp>
      <p:pic>
        <p:nvPicPr>
          <p:cNvPr id="38934" name="Picture 136" descr="cris-logo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300" y="6324600"/>
            <a:ext cx="1968500" cy="50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5" name="Rectangle 93"/>
          <p:cNvSpPr>
            <a:spLocks noChangeArrowheads="1"/>
          </p:cNvSpPr>
          <p:nvPr/>
        </p:nvSpPr>
        <p:spPr bwMode="auto">
          <a:xfrm>
            <a:off x="685800" y="6550025"/>
            <a:ext cx="24796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http://isolde-cris.web.cern.ch/</a:t>
            </a:r>
          </a:p>
        </p:txBody>
      </p:sp>
      <p:pic>
        <p:nvPicPr>
          <p:cNvPr id="38936" name="Content Placeholder 9" descr="DSS Wheel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86" b="-5286"/>
          <a:stretch>
            <a:fillRect/>
          </a:stretch>
        </p:blipFill>
        <p:spPr bwMode="auto">
          <a:xfrm>
            <a:off x="914400" y="3200400"/>
            <a:ext cx="3886200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937" name="TextBox 268"/>
          <p:cNvSpPr txBox="1">
            <a:spLocks noChangeArrowheads="1"/>
          </p:cNvSpPr>
          <p:nvPr/>
        </p:nvSpPr>
        <p:spPr bwMode="auto">
          <a:xfrm>
            <a:off x="3257550" y="990600"/>
            <a:ext cx="32194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C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ollinear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R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esonance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I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onization </a:t>
            </a:r>
            <a:r>
              <a:rPr lang="en-US" sz="1400">
                <a:solidFill>
                  <a:srgbClr val="69B833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S</a:t>
            </a:r>
            <a:r>
              <a:rPr lang="en-US" sz="1400">
                <a:solidFill>
                  <a:srgbClr val="000000"/>
                </a:solidFill>
                <a:latin typeface="Lucida Sans" charset="0"/>
                <a:ea typeface="ヒラギノ角ゴ ProN W3" charset="0"/>
                <a:cs typeface="ヒラギノ角ゴ ProN W3" charset="0"/>
                <a:sym typeface="Arial" charset="0"/>
              </a:rPr>
              <a:t>pectroscopy of atom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  <a:ea typeface="MS PGothic" charset="0"/>
                <a:cs typeface="MS PGothic" charset="0"/>
              </a:rPr>
              <a:t>ISOLTRAP</a:t>
            </a:r>
          </a:p>
        </p:txBody>
      </p:sp>
      <p:sp>
        <p:nvSpPr>
          <p:cNvPr id="5" name="Oval 4"/>
          <p:cNvSpPr/>
          <p:nvPr/>
        </p:nvSpPr>
        <p:spPr>
          <a:xfrm>
            <a:off x="685800" y="912813"/>
            <a:ext cx="5441950" cy="2297112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sp>
        <p:nvSpPr>
          <p:cNvPr id="6" name="Oval 5"/>
          <p:cNvSpPr/>
          <p:nvPr/>
        </p:nvSpPr>
        <p:spPr>
          <a:xfrm>
            <a:off x="1450975" y="1784350"/>
            <a:ext cx="2286000" cy="647700"/>
          </a:xfrm>
          <a:prstGeom prst="ellipse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sp>
        <p:nvSpPr>
          <p:cNvPr id="7" name="Oval 6"/>
          <p:cNvSpPr/>
          <p:nvPr/>
        </p:nvSpPr>
        <p:spPr>
          <a:xfrm>
            <a:off x="3698875" y="2070100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sp>
        <p:nvSpPr>
          <p:cNvPr id="8" name="Oval 7"/>
          <p:cNvSpPr/>
          <p:nvPr/>
        </p:nvSpPr>
        <p:spPr>
          <a:xfrm>
            <a:off x="2582863" y="2070100"/>
            <a:ext cx="17462" cy="17463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2034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23558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V="1">
            <a:off x="25082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26606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28130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2965450" y="1060450"/>
            <a:ext cx="0" cy="1905000"/>
          </a:xfrm>
          <a:prstGeom prst="straightConnector1">
            <a:avLst/>
          </a:prstGeom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948" name="TextBox 14"/>
          <p:cNvSpPr txBox="1">
            <a:spLocks noChangeArrowheads="1"/>
          </p:cNvSpPr>
          <p:nvPr/>
        </p:nvSpPr>
        <p:spPr bwMode="auto">
          <a:xfrm>
            <a:off x="1912938" y="1195388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rPr>
              <a:t>B</a:t>
            </a:r>
            <a:endParaRPr lang="en-GB" sz="1800" b="1">
              <a:solidFill>
                <a:srgbClr val="FF0000"/>
              </a:solidFill>
              <a:latin typeface="Lucida Sans" charset="0"/>
              <a:ea typeface="MS PGothic" charset="0"/>
              <a:cs typeface="MS PGothic" charset="0"/>
            </a:endParaRPr>
          </a:p>
        </p:txBody>
      </p:sp>
      <p:sp>
        <p:nvSpPr>
          <p:cNvPr id="17" name="Freeform 16"/>
          <p:cNvSpPr/>
          <p:nvPr/>
        </p:nvSpPr>
        <p:spPr bwMode="auto">
          <a:xfrm>
            <a:off x="4025900" y="1331913"/>
            <a:ext cx="1258888" cy="236537"/>
          </a:xfrm>
          <a:custGeom>
            <a:avLst/>
            <a:gdLst>
              <a:gd name="connsiteX0" fmla="*/ 0 w 1897856"/>
              <a:gd name="connsiteY0" fmla="*/ 0 h 709614"/>
              <a:gd name="connsiteX1" fmla="*/ 978693 w 1897856"/>
              <a:gd name="connsiteY1" fmla="*/ 709613 h 709614"/>
              <a:gd name="connsiteX2" fmla="*/ 1897856 w 1897856"/>
              <a:gd name="connsiteY2" fmla="*/ 4763 h 709614"/>
              <a:gd name="connsiteX0" fmla="*/ 0 w 1897856"/>
              <a:gd name="connsiteY0" fmla="*/ 0 h 690564"/>
              <a:gd name="connsiteX1" fmla="*/ 954880 w 1897856"/>
              <a:gd name="connsiteY1" fmla="*/ 690563 h 690564"/>
              <a:gd name="connsiteX2" fmla="*/ 1897856 w 1897856"/>
              <a:gd name="connsiteY2" fmla="*/ 4763 h 690564"/>
              <a:gd name="connsiteX0" fmla="*/ 0 w 1669256"/>
              <a:gd name="connsiteY0" fmla="*/ 20637 h 711225"/>
              <a:gd name="connsiteX1" fmla="*/ 954880 w 1669256"/>
              <a:gd name="connsiteY1" fmla="*/ 711200 h 711225"/>
              <a:gd name="connsiteX2" fmla="*/ 1669256 w 1669256"/>
              <a:gd name="connsiteY2" fmla="*/ 0 h 711225"/>
              <a:gd name="connsiteX0" fmla="*/ 0 w 1669256"/>
              <a:gd name="connsiteY0" fmla="*/ 20637 h 711225"/>
              <a:gd name="connsiteX1" fmla="*/ 954880 w 1669256"/>
              <a:gd name="connsiteY1" fmla="*/ 711200 h 711225"/>
              <a:gd name="connsiteX2" fmla="*/ 1669256 w 1669256"/>
              <a:gd name="connsiteY2" fmla="*/ 0 h 711225"/>
              <a:gd name="connsiteX0" fmla="*/ 0 w 1541076"/>
              <a:gd name="connsiteY0" fmla="*/ 7937 h 711203"/>
              <a:gd name="connsiteX1" fmla="*/ 826700 w 1541076"/>
              <a:gd name="connsiteY1" fmla="*/ 711200 h 711203"/>
              <a:gd name="connsiteX2" fmla="*/ 1541076 w 1541076"/>
              <a:gd name="connsiteY2" fmla="*/ 0 h 711203"/>
              <a:gd name="connsiteX0" fmla="*/ 0 w 1541076"/>
              <a:gd name="connsiteY0" fmla="*/ 7937 h 711204"/>
              <a:gd name="connsiteX1" fmla="*/ 826700 w 1541076"/>
              <a:gd name="connsiteY1" fmla="*/ 711200 h 711204"/>
              <a:gd name="connsiteX2" fmla="*/ 1541076 w 1541076"/>
              <a:gd name="connsiteY2" fmla="*/ 0 h 711204"/>
              <a:gd name="connsiteX0" fmla="*/ 0 w 1541076"/>
              <a:gd name="connsiteY0" fmla="*/ 7937 h 711204"/>
              <a:gd name="connsiteX1" fmla="*/ 826700 w 1541076"/>
              <a:gd name="connsiteY1" fmla="*/ 711200 h 711204"/>
              <a:gd name="connsiteX2" fmla="*/ 1541076 w 1541076"/>
              <a:gd name="connsiteY2" fmla="*/ 0 h 711204"/>
              <a:gd name="connsiteX0" fmla="*/ 0 w 1541076"/>
              <a:gd name="connsiteY0" fmla="*/ 7937 h 711264"/>
              <a:gd name="connsiteX1" fmla="*/ 826700 w 1541076"/>
              <a:gd name="connsiteY1" fmla="*/ 711200 h 711264"/>
              <a:gd name="connsiteX2" fmla="*/ 1541076 w 1541076"/>
              <a:gd name="connsiteY2" fmla="*/ 0 h 711264"/>
              <a:gd name="connsiteX0" fmla="*/ 0 w 1541076"/>
              <a:gd name="connsiteY0" fmla="*/ 7937 h 711264"/>
              <a:gd name="connsiteX1" fmla="*/ 826700 w 1541076"/>
              <a:gd name="connsiteY1" fmla="*/ 711200 h 711264"/>
              <a:gd name="connsiteX2" fmla="*/ 1541076 w 1541076"/>
              <a:gd name="connsiteY2" fmla="*/ 0 h 711264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78006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78006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2858"/>
              <a:gd name="connsiteX1" fmla="*/ 780060 w 1541076"/>
              <a:gd name="connsiteY1" fmla="*/ 711200 h 712858"/>
              <a:gd name="connsiteX2" fmla="*/ 1541076 w 1541076"/>
              <a:gd name="connsiteY2" fmla="*/ 0 h 712858"/>
              <a:gd name="connsiteX0" fmla="*/ 0 w 1541076"/>
              <a:gd name="connsiteY0" fmla="*/ 7937 h 712858"/>
              <a:gd name="connsiteX1" fmla="*/ 780060 w 1541076"/>
              <a:gd name="connsiteY1" fmla="*/ 711200 h 712858"/>
              <a:gd name="connsiteX2" fmla="*/ 1541076 w 1541076"/>
              <a:gd name="connsiteY2" fmla="*/ 0 h 712858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4736"/>
              <a:gd name="connsiteX1" fmla="*/ 780060 w 1541076"/>
              <a:gd name="connsiteY1" fmla="*/ 711200 h 714736"/>
              <a:gd name="connsiteX2" fmla="*/ 1541076 w 1541076"/>
              <a:gd name="connsiteY2" fmla="*/ 0 h 714736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1242"/>
              <a:gd name="connsiteX1" fmla="*/ 780060 w 1541076"/>
              <a:gd name="connsiteY1" fmla="*/ 711200 h 711242"/>
              <a:gd name="connsiteX2" fmla="*/ 1541076 w 1541076"/>
              <a:gd name="connsiteY2" fmla="*/ 0 h 711242"/>
              <a:gd name="connsiteX0" fmla="*/ 0 w 1541076"/>
              <a:gd name="connsiteY0" fmla="*/ 7937 h 711239"/>
              <a:gd name="connsiteX1" fmla="*/ 780060 w 1541076"/>
              <a:gd name="connsiteY1" fmla="*/ 711200 h 711239"/>
              <a:gd name="connsiteX2" fmla="*/ 1541076 w 1541076"/>
              <a:gd name="connsiteY2" fmla="*/ 0 h 711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1076" h="711239">
                <a:moveTo>
                  <a:pt x="0" y="7937"/>
                </a:moveTo>
                <a:cubicBezTo>
                  <a:pt x="276813" y="422671"/>
                  <a:pt x="561351" y="707101"/>
                  <a:pt x="780060" y="711200"/>
                </a:cubicBezTo>
                <a:cubicBezTo>
                  <a:pt x="998769" y="715299"/>
                  <a:pt x="1315622" y="397178"/>
                  <a:pt x="154107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sp>
        <p:nvSpPr>
          <p:cNvPr id="39950" name="TextBox 17"/>
          <p:cNvSpPr txBox="1">
            <a:spLocks noChangeArrowheads="1"/>
          </p:cNvSpPr>
          <p:nvPr/>
        </p:nvSpPr>
        <p:spPr bwMode="auto">
          <a:xfrm>
            <a:off x="4491038" y="1182688"/>
            <a:ext cx="3556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 b="1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rPr>
              <a:t>U</a:t>
            </a:r>
            <a:endParaRPr lang="en-GB" sz="1800" b="1">
              <a:solidFill>
                <a:srgbClr val="FF0000"/>
              </a:solidFill>
              <a:latin typeface="Lucida Sans" charset="0"/>
              <a:ea typeface="MS PGothic" charset="0"/>
              <a:cs typeface="MS PGothic" charset="0"/>
            </a:endParaRPr>
          </a:p>
        </p:txBody>
      </p:sp>
      <p:grpSp>
        <p:nvGrpSpPr>
          <p:cNvPr id="19" name="Group 18"/>
          <p:cNvGrpSpPr>
            <a:grpSpLocks/>
          </p:cNvGrpSpPr>
          <p:nvPr/>
        </p:nvGrpSpPr>
        <p:grpSpPr bwMode="auto">
          <a:xfrm>
            <a:off x="3092450" y="1752600"/>
            <a:ext cx="642938" cy="369888"/>
            <a:chOff x="3124200" y="1974231"/>
            <a:chExt cx="642728" cy="369332"/>
          </a:xfrm>
        </p:grpSpPr>
        <p:cxnSp>
          <p:nvCxnSpPr>
            <p:cNvPr id="20" name="Straight Arrow Connector 19"/>
            <p:cNvCxnSpPr/>
            <p:nvPr/>
          </p:nvCxnSpPr>
          <p:spPr>
            <a:xfrm flipH="1" flipV="1">
              <a:off x="3201963" y="2318201"/>
              <a:ext cx="564965" cy="6340"/>
            </a:xfrm>
            <a:prstGeom prst="straightConnector1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990" name="TextBox 20"/>
            <p:cNvSpPr txBox="1">
              <a:spLocks noChangeArrowheads="1"/>
            </p:cNvSpPr>
            <p:nvPr/>
          </p:nvSpPr>
          <p:spPr bwMode="auto">
            <a:xfrm>
              <a:off x="3124200" y="1974231"/>
              <a:ext cx="4664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 b="1">
                  <a:solidFill>
                    <a:srgbClr val="FF0000"/>
                  </a:solidFill>
                  <a:latin typeface="Lucida Sans" charset="0"/>
                  <a:ea typeface="MS PGothic" charset="0"/>
                  <a:cs typeface="MS PGothic" charset="0"/>
                </a:rPr>
                <a:t>F</a:t>
              </a:r>
              <a:r>
                <a:rPr lang="en-US" sz="1800" b="1" baseline="-25000">
                  <a:solidFill>
                    <a:srgbClr val="FF0000"/>
                  </a:solidFill>
                  <a:latin typeface="Lucida Sans" charset="0"/>
                  <a:ea typeface="MS PGothic" charset="0"/>
                  <a:cs typeface="MS PGothic" charset="0"/>
                </a:rPr>
                <a:t>m</a:t>
              </a:r>
              <a:endParaRPr lang="en-GB" sz="1800" b="1" baseline="-25000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</p:grpSp>
      <p:sp>
        <p:nvSpPr>
          <p:cNvPr id="22" name="Oval 21"/>
          <p:cNvSpPr/>
          <p:nvPr/>
        </p:nvSpPr>
        <p:spPr>
          <a:xfrm>
            <a:off x="4637088" y="1652588"/>
            <a:ext cx="76200" cy="762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  <p:grpSp>
        <p:nvGrpSpPr>
          <p:cNvPr id="39953" name="Group 22"/>
          <p:cNvGrpSpPr>
            <a:grpSpLocks/>
          </p:cNvGrpSpPr>
          <p:nvPr/>
        </p:nvGrpSpPr>
        <p:grpSpPr bwMode="auto">
          <a:xfrm>
            <a:off x="457200" y="323850"/>
            <a:ext cx="8139113" cy="6457950"/>
            <a:chOff x="214227" y="324188"/>
            <a:chExt cx="8139617" cy="6457612"/>
          </a:xfrm>
        </p:grpSpPr>
        <p:grpSp>
          <p:nvGrpSpPr>
            <p:cNvPr id="39962" name="Group 23"/>
            <p:cNvGrpSpPr>
              <a:grpSpLocks/>
            </p:cNvGrpSpPr>
            <p:nvPr/>
          </p:nvGrpSpPr>
          <p:grpSpPr bwMode="auto">
            <a:xfrm>
              <a:off x="304799" y="324188"/>
              <a:ext cx="8049045" cy="6397288"/>
              <a:chOff x="304799" y="324188"/>
              <a:chExt cx="8049045" cy="6397288"/>
            </a:xfrm>
          </p:grpSpPr>
          <p:pic>
            <p:nvPicPr>
              <p:cNvPr id="39975" name="Picture 36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97" r="31122"/>
              <a:stretch>
                <a:fillRect/>
              </a:stretch>
            </p:blipFill>
            <p:spPr bwMode="auto">
              <a:xfrm>
                <a:off x="7455906" y="920846"/>
                <a:ext cx="897938" cy="1374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976" name="Picture 37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01" r="37500"/>
              <a:stretch>
                <a:fillRect/>
              </a:stretch>
            </p:blipFill>
            <p:spPr bwMode="auto">
              <a:xfrm>
                <a:off x="7523447" y="2295813"/>
                <a:ext cx="762857" cy="2080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977" name="Picture 38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666" b="27779"/>
              <a:stretch>
                <a:fillRect/>
              </a:stretch>
            </p:blipFill>
            <p:spPr bwMode="auto">
              <a:xfrm>
                <a:off x="3505200" y="5257800"/>
                <a:ext cx="2378927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978" name="Picture 39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889" b="33333"/>
              <a:stretch>
                <a:fillRect/>
              </a:stretch>
            </p:blipFill>
            <p:spPr bwMode="auto">
              <a:xfrm>
                <a:off x="304799" y="5945154"/>
                <a:ext cx="2674726" cy="776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39979" name="Picture 4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4326" y="4660287"/>
                <a:ext cx="1701158" cy="1275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2" name="Straight Arrow Connector 41"/>
              <p:cNvCxnSpPr/>
              <p:nvPr/>
            </p:nvCxnSpPr>
            <p:spPr>
              <a:xfrm flipV="1">
                <a:off x="6510642" y="5048341"/>
                <a:ext cx="700131" cy="16667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42"/>
              <p:cNvSpPr/>
              <p:nvPr/>
            </p:nvSpPr>
            <p:spPr>
              <a:xfrm>
                <a:off x="7526705" y="4251457"/>
                <a:ext cx="460403" cy="709576"/>
              </a:xfrm>
              <a:custGeom>
                <a:avLst/>
                <a:gdLst>
                  <a:gd name="connsiteX0" fmla="*/ 0 w 2076450"/>
                  <a:gd name="connsiteY0" fmla="*/ 1019175 h 1019175"/>
                  <a:gd name="connsiteX1" fmla="*/ 1724025 w 2076450"/>
                  <a:gd name="connsiteY1" fmla="*/ 571500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159662"/>
                  <a:gd name="connsiteY0" fmla="*/ 1019175 h 1019175"/>
                  <a:gd name="connsiteX1" fmla="*/ 1981200 w 2159662"/>
                  <a:gd name="connsiteY1" fmla="*/ 733425 h 1019175"/>
                  <a:gd name="connsiteX2" fmla="*/ 2076450 w 2159662"/>
                  <a:gd name="connsiteY2" fmla="*/ 0 h 1019175"/>
                  <a:gd name="connsiteX3" fmla="*/ 2076450 w 2159662"/>
                  <a:gd name="connsiteY3" fmla="*/ 0 h 1019175"/>
                  <a:gd name="connsiteX0" fmla="*/ 0 w 2159662"/>
                  <a:gd name="connsiteY0" fmla="*/ 1019175 h 1019175"/>
                  <a:gd name="connsiteX1" fmla="*/ 1981200 w 2159662"/>
                  <a:gd name="connsiteY1" fmla="*/ 733425 h 1019175"/>
                  <a:gd name="connsiteX2" fmla="*/ 2076450 w 2159662"/>
                  <a:gd name="connsiteY2" fmla="*/ 0 h 1019175"/>
                  <a:gd name="connsiteX3" fmla="*/ 2076450 w 2159662"/>
                  <a:gd name="connsiteY3" fmla="*/ 0 h 1019175"/>
                  <a:gd name="connsiteX0" fmla="*/ 0 w 2122994"/>
                  <a:gd name="connsiteY0" fmla="*/ 1019175 h 1019175"/>
                  <a:gd name="connsiteX1" fmla="*/ 1981200 w 2122994"/>
                  <a:gd name="connsiteY1" fmla="*/ 733425 h 1019175"/>
                  <a:gd name="connsiteX2" fmla="*/ 2076450 w 2122994"/>
                  <a:gd name="connsiteY2" fmla="*/ 0 h 1019175"/>
                  <a:gd name="connsiteX3" fmla="*/ 2076450 w 2122994"/>
                  <a:gd name="connsiteY3" fmla="*/ 0 h 1019175"/>
                  <a:gd name="connsiteX0" fmla="*/ 0 w 2122994"/>
                  <a:gd name="connsiteY0" fmla="*/ 1019175 h 1019175"/>
                  <a:gd name="connsiteX1" fmla="*/ 1981200 w 2122994"/>
                  <a:gd name="connsiteY1" fmla="*/ 733425 h 1019175"/>
                  <a:gd name="connsiteX2" fmla="*/ 2076450 w 2122994"/>
                  <a:gd name="connsiteY2" fmla="*/ 0 h 1019175"/>
                  <a:gd name="connsiteX3" fmla="*/ 2076450 w 2122994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6450"/>
                  <a:gd name="connsiteY0" fmla="*/ 1019175 h 1021817"/>
                  <a:gd name="connsiteX1" fmla="*/ 1981200 w 2076450"/>
                  <a:gd name="connsiteY1" fmla="*/ 733425 h 1021817"/>
                  <a:gd name="connsiteX2" fmla="*/ 2076450 w 2076450"/>
                  <a:gd name="connsiteY2" fmla="*/ 0 h 1021817"/>
                  <a:gd name="connsiteX3" fmla="*/ 2076450 w 2076450"/>
                  <a:gd name="connsiteY3" fmla="*/ 0 h 1021817"/>
                  <a:gd name="connsiteX0" fmla="*/ 0 w 2135101"/>
                  <a:gd name="connsiteY0" fmla="*/ 1019175 h 1019175"/>
                  <a:gd name="connsiteX1" fmla="*/ 1981200 w 2135101"/>
                  <a:gd name="connsiteY1" fmla="*/ 733425 h 1019175"/>
                  <a:gd name="connsiteX2" fmla="*/ 2076450 w 2135101"/>
                  <a:gd name="connsiteY2" fmla="*/ 0 h 1019175"/>
                  <a:gd name="connsiteX3" fmla="*/ 2076450 w 2135101"/>
                  <a:gd name="connsiteY3" fmla="*/ 0 h 1019175"/>
                  <a:gd name="connsiteX0" fmla="*/ 0 w 2135101"/>
                  <a:gd name="connsiteY0" fmla="*/ 1019175 h 1019175"/>
                  <a:gd name="connsiteX1" fmla="*/ 1981200 w 2135101"/>
                  <a:gd name="connsiteY1" fmla="*/ 733425 h 1019175"/>
                  <a:gd name="connsiteX2" fmla="*/ 2076450 w 2135101"/>
                  <a:gd name="connsiteY2" fmla="*/ 0 h 1019175"/>
                  <a:gd name="connsiteX3" fmla="*/ 2076450 w 2135101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9786"/>
                  <a:gd name="connsiteY0" fmla="*/ 1019175 h 1019175"/>
                  <a:gd name="connsiteX1" fmla="*/ 1981200 w 2079786"/>
                  <a:gd name="connsiteY1" fmla="*/ 733425 h 1019175"/>
                  <a:gd name="connsiteX2" fmla="*/ 2076450 w 2079786"/>
                  <a:gd name="connsiteY2" fmla="*/ 0 h 1019175"/>
                  <a:gd name="connsiteX3" fmla="*/ 2076450 w 2079786"/>
                  <a:gd name="connsiteY3" fmla="*/ 0 h 1019175"/>
                  <a:gd name="connsiteX0" fmla="*/ 0 w 2076546"/>
                  <a:gd name="connsiteY0" fmla="*/ 1157125 h 1157125"/>
                  <a:gd name="connsiteX1" fmla="*/ 1981200 w 2076546"/>
                  <a:gd name="connsiteY1" fmla="*/ 871375 h 1157125"/>
                  <a:gd name="connsiteX2" fmla="*/ 2076450 w 2076546"/>
                  <a:gd name="connsiteY2" fmla="*/ 137950 h 1157125"/>
                  <a:gd name="connsiteX3" fmla="*/ 1962150 w 2076546"/>
                  <a:gd name="connsiteY3" fmla="*/ 0 h 1157125"/>
                  <a:gd name="connsiteX0" fmla="*/ 0 w 2122601"/>
                  <a:gd name="connsiteY0" fmla="*/ 1157125 h 1157125"/>
                  <a:gd name="connsiteX1" fmla="*/ 1981200 w 2122601"/>
                  <a:gd name="connsiteY1" fmla="*/ 871375 h 1157125"/>
                  <a:gd name="connsiteX2" fmla="*/ 1962150 w 2122601"/>
                  <a:gd name="connsiteY2" fmla="*/ 0 h 1157125"/>
                  <a:gd name="connsiteX0" fmla="*/ 0 w 1981223"/>
                  <a:gd name="connsiteY0" fmla="*/ 1157125 h 1157125"/>
                  <a:gd name="connsiteX1" fmla="*/ 1981200 w 1981223"/>
                  <a:gd name="connsiteY1" fmla="*/ 871375 h 1157125"/>
                  <a:gd name="connsiteX2" fmla="*/ 1962150 w 1981223"/>
                  <a:gd name="connsiteY2" fmla="*/ 0 h 1157125"/>
                  <a:gd name="connsiteX0" fmla="*/ 0 w 1981226"/>
                  <a:gd name="connsiteY0" fmla="*/ 1157125 h 1157125"/>
                  <a:gd name="connsiteX1" fmla="*/ 1981200 w 1981226"/>
                  <a:gd name="connsiteY1" fmla="*/ 871375 h 1157125"/>
                  <a:gd name="connsiteX2" fmla="*/ 1962150 w 1981226"/>
                  <a:gd name="connsiteY2" fmla="*/ 0 h 1157125"/>
                  <a:gd name="connsiteX0" fmla="*/ 0 w 1447435"/>
                  <a:gd name="connsiteY0" fmla="*/ 1144584 h 1144584"/>
                  <a:gd name="connsiteX1" fmla="*/ 1352550 w 1447435"/>
                  <a:gd name="connsiteY1" fmla="*/ 871375 h 1144584"/>
                  <a:gd name="connsiteX2" fmla="*/ 1333500 w 1447435"/>
                  <a:gd name="connsiteY2" fmla="*/ 0 h 1144584"/>
                  <a:gd name="connsiteX0" fmla="*/ 0 w 1447435"/>
                  <a:gd name="connsiteY0" fmla="*/ 1144584 h 1144811"/>
                  <a:gd name="connsiteX1" fmla="*/ 1352550 w 1447435"/>
                  <a:gd name="connsiteY1" fmla="*/ 871375 h 1144811"/>
                  <a:gd name="connsiteX2" fmla="*/ 1333500 w 1447435"/>
                  <a:gd name="connsiteY2" fmla="*/ 0 h 1144811"/>
                  <a:gd name="connsiteX0" fmla="*/ 0 w 1333540"/>
                  <a:gd name="connsiteY0" fmla="*/ 1144584 h 1158647"/>
                  <a:gd name="connsiteX1" fmla="*/ 828675 w 1333540"/>
                  <a:gd name="connsiteY1" fmla="*/ 1021866 h 1158647"/>
                  <a:gd name="connsiteX2" fmla="*/ 1333500 w 1333540"/>
                  <a:gd name="connsiteY2" fmla="*/ 0 h 1158647"/>
                  <a:gd name="connsiteX0" fmla="*/ 0 w 874612"/>
                  <a:gd name="connsiteY0" fmla="*/ 1144584 h 1158647"/>
                  <a:gd name="connsiteX1" fmla="*/ 828675 w 874612"/>
                  <a:gd name="connsiteY1" fmla="*/ 1021866 h 1158647"/>
                  <a:gd name="connsiteX2" fmla="*/ 771525 w 874612"/>
                  <a:gd name="connsiteY2" fmla="*/ 0 h 1158647"/>
                  <a:gd name="connsiteX0" fmla="*/ 0 w 816057"/>
                  <a:gd name="connsiteY0" fmla="*/ 1144584 h 1158647"/>
                  <a:gd name="connsiteX1" fmla="*/ 752475 w 816057"/>
                  <a:gd name="connsiteY1" fmla="*/ 1021866 h 1158647"/>
                  <a:gd name="connsiteX2" fmla="*/ 771525 w 816057"/>
                  <a:gd name="connsiteY2" fmla="*/ 0 h 1158647"/>
                  <a:gd name="connsiteX0" fmla="*/ 0 w 468734"/>
                  <a:gd name="connsiteY0" fmla="*/ 467374 h 1028564"/>
                  <a:gd name="connsiteX1" fmla="*/ 428625 w 468734"/>
                  <a:gd name="connsiteY1" fmla="*/ 1021866 h 1028564"/>
                  <a:gd name="connsiteX2" fmla="*/ 447675 w 468734"/>
                  <a:gd name="connsiteY2" fmla="*/ 0 h 1028564"/>
                  <a:gd name="connsiteX0" fmla="*/ 0 w 463061"/>
                  <a:gd name="connsiteY0" fmla="*/ 467374 h 467868"/>
                  <a:gd name="connsiteX1" fmla="*/ 419100 w 463061"/>
                  <a:gd name="connsiteY1" fmla="*/ 357197 h 467868"/>
                  <a:gd name="connsiteX2" fmla="*/ 447675 w 463061"/>
                  <a:gd name="connsiteY2" fmla="*/ 0 h 467868"/>
                  <a:gd name="connsiteX0" fmla="*/ 0 w 488853"/>
                  <a:gd name="connsiteY0" fmla="*/ 467374 h 467523"/>
                  <a:gd name="connsiteX1" fmla="*/ 457200 w 488853"/>
                  <a:gd name="connsiteY1" fmla="*/ 256870 h 467523"/>
                  <a:gd name="connsiteX2" fmla="*/ 447675 w 488853"/>
                  <a:gd name="connsiteY2" fmla="*/ 0 h 467523"/>
                  <a:gd name="connsiteX0" fmla="*/ 0 w 454121"/>
                  <a:gd name="connsiteY0" fmla="*/ 467374 h 467688"/>
                  <a:gd name="connsiteX1" fmla="*/ 400050 w 454121"/>
                  <a:gd name="connsiteY1" fmla="*/ 332115 h 467688"/>
                  <a:gd name="connsiteX2" fmla="*/ 447675 w 454121"/>
                  <a:gd name="connsiteY2" fmla="*/ 0 h 467688"/>
                  <a:gd name="connsiteX0" fmla="*/ 0 w 448255"/>
                  <a:gd name="connsiteY0" fmla="*/ 467374 h 467604"/>
                  <a:gd name="connsiteX1" fmla="*/ 361950 w 448255"/>
                  <a:gd name="connsiteY1" fmla="*/ 307033 h 467604"/>
                  <a:gd name="connsiteX2" fmla="*/ 447675 w 448255"/>
                  <a:gd name="connsiteY2" fmla="*/ 0 h 467604"/>
                  <a:gd name="connsiteX0" fmla="*/ 0 w 447675"/>
                  <a:gd name="connsiteY0" fmla="*/ 467374 h 467604"/>
                  <a:gd name="connsiteX1" fmla="*/ 361950 w 447675"/>
                  <a:gd name="connsiteY1" fmla="*/ 307033 h 467604"/>
                  <a:gd name="connsiteX2" fmla="*/ 447675 w 447675"/>
                  <a:gd name="connsiteY2" fmla="*/ 0 h 467604"/>
                  <a:gd name="connsiteX0" fmla="*/ 0 w 459921"/>
                  <a:gd name="connsiteY0" fmla="*/ 467374 h 467639"/>
                  <a:gd name="connsiteX1" fmla="*/ 419100 w 459921"/>
                  <a:gd name="connsiteY1" fmla="*/ 319574 h 467639"/>
                  <a:gd name="connsiteX2" fmla="*/ 447675 w 459921"/>
                  <a:gd name="connsiteY2" fmla="*/ 0 h 467639"/>
                  <a:gd name="connsiteX0" fmla="*/ 0 w 459921"/>
                  <a:gd name="connsiteY0" fmla="*/ 467374 h 467374"/>
                  <a:gd name="connsiteX1" fmla="*/ 419100 w 459921"/>
                  <a:gd name="connsiteY1" fmla="*/ 319574 h 467374"/>
                  <a:gd name="connsiteX2" fmla="*/ 447675 w 459921"/>
                  <a:gd name="connsiteY2" fmla="*/ 0 h 46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921" h="467374">
                    <a:moveTo>
                      <a:pt x="0" y="467374"/>
                    </a:moveTo>
                    <a:cubicBezTo>
                      <a:pt x="241300" y="422525"/>
                      <a:pt x="344488" y="397470"/>
                      <a:pt x="419100" y="319574"/>
                    </a:cubicBezTo>
                    <a:cubicBezTo>
                      <a:pt x="493712" y="241678"/>
                      <a:pt x="442119" y="118831"/>
                      <a:pt x="447675" y="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sp>
            <p:nvSpPr>
              <p:cNvPr id="39982" name="TextBox 43"/>
              <p:cNvSpPr txBox="1">
                <a:spLocks noChangeArrowheads="1"/>
              </p:cNvSpPr>
              <p:nvPr/>
            </p:nvSpPr>
            <p:spPr bwMode="auto">
              <a:xfrm rot="-655653">
                <a:off x="402196" y="5775876"/>
                <a:ext cx="257764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RFQ cooler and buncher</a:t>
                </a:r>
                <a:endParaRPr lang="en-GB" sz="1600">
                  <a:latin typeface="Lucida Sans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39983" name="TextBox 44"/>
              <p:cNvSpPr txBox="1">
                <a:spLocks noChangeArrowheads="1"/>
              </p:cNvSpPr>
              <p:nvPr/>
            </p:nvSpPr>
            <p:spPr bwMode="auto">
              <a:xfrm rot="-655653">
                <a:off x="3978478" y="5108099"/>
                <a:ext cx="130917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MR-TOF MS</a:t>
                </a:r>
                <a:endParaRPr lang="en-GB" sz="1600">
                  <a:latin typeface="Lucida Sans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39984" name="TextBox 45"/>
              <p:cNvSpPr txBox="1">
                <a:spLocks noChangeArrowheads="1"/>
              </p:cNvSpPr>
              <p:nvPr/>
            </p:nvSpPr>
            <p:spPr bwMode="auto">
              <a:xfrm rot="-655653">
                <a:off x="5739063" y="4348278"/>
                <a:ext cx="1874231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Bradbury-Nielsen 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beam gate</a:t>
                </a:r>
              </a:p>
            </p:txBody>
          </p:sp>
          <p:sp>
            <p:nvSpPr>
              <p:cNvPr id="39985" name="TextBox 46"/>
              <p:cNvSpPr txBox="1">
                <a:spLocks noChangeArrowheads="1"/>
              </p:cNvSpPr>
              <p:nvPr/>
            </p:nvSpPr>
            <p:spPr bwMode="auto">
              <a:xfrm>
                <a:off x="6431295" y="3146934"/>
                <a:ext cx="1325503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Preparation 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trap</a:t>
                </a:r>
              </a:p>
            </p:txBody>
          </p:sp>
          <p:sp>
            <p:nvSpPr>
              <p:cNvPr id="39986" name="TextBox 47"/>
              <p:cNvSpPr txBox="1">
                <a:spLocks noChangeArrowheads="1"/>
              </p:cNvSpPr>
              <p:nvPr/>
            </p:nvSpPr>
            <p:spPr bwMode="auto">
              <a:xfrm>
                <a:off x="6524686" y="1001832"/>
                <a:ext cx="1078040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Precision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trap</a:t>
                </a:r>
              </a:p>
            </p:txBody>
          </p:sp>
          <p:pic>
            <p:nvPicPr>
              <p:cNvPr id="39987" name="Picture 48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67" t="13333" r="16667" b="23334"/>
              <a:stretch>
                <a:fillRect/>
              </a:stretch>
            </p:blipFill>
            <p:spPr bwMode="auto">
              <a:xfrm>
                <a:off x="7629232" y="324188"/>
                <a:ext cx="706643" cy="437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39988" name="TextBox 49"/>
              <p:cNvSpPr txBox="1">
                <a:spLocks noChangeArrowheads="1"/>
              </p:cNvSpPr>
              <p:nvPr/>
            </p:nvSpPr>
            <p:spPr bwMode="auto">
              <a:xfrm>
                <a:off x="6869275" y="392668"/>
                <a:ext cx="62068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MCP</a:t>
                </a:r>
              </a:p>
            </p:txBody>
          </p:sp>
        </p:grpSp>
        <p:sp>
          <p:nvSpPr>
            <p:cNvPr id="25" name="Freeform 24"/>
            <p:cNvSpPr/>
            <p:nvPr/>
          </p:nvSpPr>
          <p:spPr>
            <a:xfrm>
              <a:off x="7614023" y="4745145"/>
              <a:ext cx="122245" cy="179378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FFC000">
                <a:alpha val="60000"/>
              </a:srgbClr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39964" name="Text Placeholder 4"/>
            <p:cNvSpPr txBox="1">
              <a:spLocks/>
            </p:cNvSpPr>
            <p:nvPr/>
          </p:nvSpPr>
          <p:spPr bwMode="auto">
            <a:xfrm>
              <a:off x="4100427" y="6086570"/>
              <a:ext cx="3767408" cy="695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DE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F. Herfurth </a:t>
              </a:r>
              <a:r>
                <a:rPr lang="de-DE" sz="1000" i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et al.</a:t>
              </a:r>
              <a:r>
                <a:rPr lang="de-DE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NIM A </a:t>
              </a:r>
              <a:r>
                <a:rPr lang="en-US" sz="1000" b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469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254 (2001).</a:t>
              </a:r>
            </a:p>
            <a:p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R. N. Wolf </a:t>
              </a:r>
              <a:r>
                <a:rPr lang="en-US" sz="1000" i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et al.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Int. J. Mass  Spectrom </a:t>
              </a:r>
              <a:r>
                <a:rPr lang="en-US" sz="1000" b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313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8 (2012).</a:t>
              </a:r>
            </a:p>
            <a:p>
              <a:r>
                <a:rPr lang="de-DE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G. Savard  </a:t>
              </a:r>
              <a:r>
                <a:rPr lang="de-DE" sz="1000" i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et al.</a:t>
              </a:r>
              <a:r>
                <a:rPr lang="de-DE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Phys. Lett. A </a:t>
              </a:r>
              <a:r>
                <a:rPr lang="en-US" sz="1000" b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158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247 (1991). </a:t>
              </a:r>
            </a:p>
            <a:p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M. König </a:t>
              </a:r>
              <a:r>
                <a:rPr lang="en-US" sz="1000" i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et al.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Int. J. Mass  Spectrom. </a:t>
              </a:r>
              <a:r>
                <a:rPr lang="en-US" sz="1000" b="1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142</a:t>
              </a:r>
              <a:r>
                <a:rPr lang="en-US" sz="1000">
                  <a:solidFill>
                    <a:srgbClr val="69B833"/>
                  </a:solidFill>
                  <a:latin typeface="Lucida Sans" charset="0"/>
                  <a:ea typeface="MS PGothic" charset="0"/>
                  <a:cs typeface="MS PGothic" charset="0"/>
                </a:rPr>
                <a:t>, 95 (1995).</a:t>
              </a:r>
            </a:p>
            <a:p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  <a:p>
              <a:pPr eaLnBrk="1" hangingPunct="1">
                <a:spcBef>
                  <a:spcPct val="20000"/>
                </a:spcBef>
              </a:pPr>
              <a:endPara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932756" y="5232481"/>
              <a:ext cx="120657" cy="177791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FFC000">
                <a:alpha val="60000"/>
              </a:srgbClr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6132793" y="4975320"/>
              <a:ext cx="268305" cy="392092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0070C0">
                <a:alpha val="60000"/>
              </a:srgbClr>
            </a:solidFill>
            <a:ln w="127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3084605" y="5676958"/>
              <a:ext cx="268305" cy="393679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33CC33">
                <a:alpha val="6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rgbClr val="7030A0"/>
                </a:solidFill>
                <a:latin typeface="Lucida Sans"/>
                <a:cs typeface="Lucida San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 rot="20851222">
              <a:off x="2144747" y="6118260"/>
              <a:ext cx="311169" cy="133343"/>
            </a:xfrm>
            <a:prstGeom prst="ellipse">
              <a:avLst/>
            </a:prstGeom>
            <a:solidFill>
              <a:srgbClr val="33CC33">
                <a:alpha val="5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31" name="Down Arrow 30"/>
            <p:cNvSpPr/>
            <p:nvPr/>
          </p:nvSpPr>
          <p:spPr>
            <a:xfrm rot="15584048">
              <a:off x="477781" y="6156315"/>
              <a:ext cx="223826" cy="750934"/>
            </a:xfrm>
            <a:prstGeom prst="downArrow">
              <a:avLst/>
            </a:prstGeom>
            <a:solidFill>
              <a:srgbClr val="33CC33">
                <a:alpha val="5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39970" name="TextBox 31"/>
            <p:cNvSpPr txBox="1">
              <a:spLocks noChangeArrowheads="1"/>
            </p:cNvSpPr>
            <p:nvPr/>
          </p:nvSpPr>
          <p:spPr bwMode="auto">
            <a:xfrm rot="-683690">
              <a:off x="962580" y="5504668"/>
              <a:ext cx="11674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B050"/>
                  </a:solidFill>
                  <a:latin typeface="Lucida Sans" charset="0"/>
                  <a:ea typeface="MS PGothic" charset="0"/>
                  <a:cs typeface="MS PGothic" charset="0"/>
                </a:rPr>
                <a:t>5 – 20 ms</a:t>
              </a:r>
              <a:endParaRPr lang="en-GB" sz="1600">
                <a:solidFill>
                  <a:srgbClr val="00B05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9971" name="TextBox 32"/>
            <p:cNvSpPr txBox="1">
              <a:spLocks noChangeArrowheads="1"/>
            </p:cNvSpPr>
            <p:nvPr/>
          </p:nvSpPr>
          <p:spPr bwMode="auto">
            <a:xfrm rot="-683690">
              <a:off x="3813575" y="4732110"/>
              <a:ext cx="12971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B050"/>
                  </a:solidFill>
                  <a:latin typeface="Lucida Sans" charset="0"/>
                  <a:ea typeface="MS PGothic" charset="0"/>
                  <a:cs typeface="MS PGothic" charset="0"/>
                </a:rPr>
                <a:t>10 – 40 ms</a:t>
              </a:r>
              <a:endParaRPr lang="en-GB" sz="1600">
                <a:solidFill>
                  <a:srgbClr val="00B05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9972" name="TextBox 33"/>
            <p:cNvSpPr txBox="1">
              <a:spLocks noChangeArrowheads="1"/>
            </p:cNvSpPr>
            <p:nvPr/>
          </p:nvSpPr>
          <p:spPr bwMode="auto">
            <a:xfrm>
              <a:off x="5864326" y="3761018"/>
              <a:ext cx="14268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C000"/>
                  </a:solidFill>
                  <a:latin typeface="Lucida Sans" charset="0"/>
                  <a:ea typeface="MS PGothic" charset="0"/>
                  <a:cs typeface="MS PGothic" charset="0"/>
                </a:rPr>
                <a:t>50 – 200 ms</a:t>
              </a:r>
              <a:endParaRPr lang="en-GB" sz="1600">
                <a:solidFill>
                  <a:srgbClr val="FFC00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9973" name="TextBox 34"/>
            <p:cNvSpPr txBox="1">
              <a:spLocks noChangeArrowheads="1"/>
            </p:cNvSpPr>
            <p:nvPr/>
          </p:nvSpPr>
          <p:spPr bwMode="auto">
            <a:xfrm>
              <a:off x="5937659" y="2030696"/>
              <a:ext cx="155663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C000"/>
                  </a:solidFill>
                  <a:latin typeface="Lucida Sans" charset="0"/>
                  <a:ea typeface="MS PGothic" charset="0"/>
                  <a:cs typeface="MS PGothic" charset="0"/>
                </a:rPr>
                <a:t>50 – 2000 ms</a:t>
              </a:r>
              <a:endParaRPr lang="en-GB" sz="1600">
                <a:solidFill>
                  <a:srgbClr val="FFC00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 rot="20879215">
              <a:off x="3860941" y="5597587"/>
              <a:ext cx="1728894" cy="111119"/>
            </a:xfrm>
            <a:prstGeom prst="arc">
              <a:avLst>
                <a:gd name="adj1" fmla="val 16200000"/>
                <a:gd name="adj2" fmla="val 15819119"/>
              </a:avLst>
            </a:prstGeom>
            <a:ln w="19050">
              <a:solidFill>
                <a:srgbClr val="66FF9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</p:grpSp>
      <p:cxnSp>
        <p:nvCxnSpPr>
          <p:cNvPr id="57" name="Straight Connector 56"/>
          <p:cNvCxnSpPr/>
          <p:nvPr/>
        </p:nvCxnSpPr>
        <p:spPr>
          <a:xfrm flipV="1">
            <a:off x="6107113" y="1608138"/>
            <a:ext cx="2073275" cy="325437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55" name="Picture 6" descr="ISOLTRAP_logo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5867400"/>
            <a:ext cx="122713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830263" y="3263900"/>
            <a:ext cx="5087937" cy="2263775"/>
            <a:chOff x="830263" y="3263900"/>
            <a:chExt cx="5087939" cy="2263775"/>
          </a:xfrm>
        </p:grpSpPr>
        <p:grpSp>
          <p:nvGrpSpPr>
            <p:cNvPr id="39958" name="Group 51"/>
            <p:cNvGrpSpPr>
              <a:grpSpLocks/>
            </p:cNvGrpSpPr>
            <p:nvPr/>
          </p:nvGrpSpPr>
          <p:grpSpPr bwMode="auto">
            <a:xfrm>
              <a:off x="830263" y="3263900"/>
              <a:ext cx="3575051" cy="2263775"/>
              <a:chOff x="-1541118" y="2943300"/>
              <a:chExt cx="3575437" cy="2262739"/>
            </a:xfrm>
          </p:grpSpPr>
          <p:pic>
            <p:nvPicPr>
              <p:cNvPr id="39960" name="Picture 53"/>
              <p:cNvPicPr>
                <a:picLocks noChangeAspect="1"/>
              </p:cNvPicPr>
              <p:nvPr/>
            </p:nvPicPr>
            <p:blipFill>
              <a:blip r:embed="rId9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-1541118" y="2943300"/>
                <a:ext cx="2754248" cy="226273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56" name="Straight Arrow Connector 55"/>
              <p:cNvCxnSpPr/>
              <p:nvPr/>
            </p:nvCxnSpPr>
            <p:spPr>
              <a:xfrm flipV="1">
                <a:off x="-28067" y="3557382"/>
                <a:ext cx="2062386" cy="1145650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39959" name="Picture 1"/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125823" y="3456033"/>
              <a:ext cx="1792379" cy="60965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59" name="Freeform 58"/>
          <p:cNvSpPr/>
          <p:nvPr/>
        </p:nvSpPr>
        <p:spPr bwMode="auto">
          <a:xfrm flipV="1">
            <a:off x="4051300" y="2490788"/>
            <a:ext cx="1258888" cy="236537"/>
          </a:xfrm>
          <a:custGeom>
            <a:avLst/>
            <a:gdLst>
              <a:gd name="connsiteX0" fmla="*/ 0 w 1897856"/>
              <a:gd name="connsiteY0" fmla="*/ 0 h 709614"/>
              <a:gd name="connsiteX1" fmla="*/ 978693 w 1897856"/>
              <a:gd name="connsiteY1" fmla="*/ 709613 h 709614"/>
              <a:gd name="connsiteX2" fmla="*/ 1897856 w 1897856"/>
              <a:gd name="connsiteY2" fmla="*/ 4763 h 709614"/>
              <a:gd name="connsiteX0" fmla="*/ 0 w 1897856"/>
              <a:gd name="connsiteY0" fmla="*/ 0 h 690564"/>
              <a:gd name="connsiteX1" fmla="*/ 954880 w 1897856"/>
              <a:gd name="connsiteY1" fmla="*/ 690563 h 690564"/>
              <a:gd name="connsiteX2" fmla="*/ 1897856 w 1897856"/>
              <a:gd name="connsiteY2" fmla="*/ 4763 h 690564"/>
              <a:gd name="connsiteX0" fmla="*/ 0 w 1669256"/>
              <a:gd name="connsiteY0" fmla="*/ 20637 h 711225"/>
              <a:gd name="connsiteX1" fmla="*/ 954880 w 1669256"/>
              <a:gd name="connsiteY1" fmla="*/ 711200 h 711225"/>
              <a:gd name="connsiteX2" fmla="*/ 1669256 w 1669256"/>
              <a:gd name="connsiteY2" fmla="*/ 0 h 711225"/>
              <a:gd name="connsiteX0" fmla="*/ 0 w 1669256"/>
              <a:gd name="connsiteY0" fmla="*/ 20637 h 711225"/>
              <a:gd name="connsiteX1" fmla="*/ 954880 w 1669256"/>
              <a:gd name="connsiteY1" fmla="*/ 711200 h 711225"/>
              <a:gd name="connsiteX2" fmla="*/ 1669256 w 1669256"/>
              <a:gd name="connsiteY2" fmla="*/ 0 h 711225"/>
              <a:gd name="connsiteX0" fmla="*/ 0 w 1541076"/>
              <a:gd name="connsiteY0" fmla="*/ 7937 h 711203"/>
              <a:gd name="connsiteX1" fmla="*/ 826700 w 1541076"/>
              <a:gd name="connsiteY1" fmla="*/ 711200 h 711203"/>
              <a:gd name="connsiteX2" fmla="*/ 1541076 w 1541076"/>
              <a:gd name="connsiteY2" fmla="*/ 0 h 711203"/>
              <a:gd name="connsiteX0" fmla="*/ 0 w 1541076"/>
              <a:gd name="connsiteY0" fmla="*/ 7937 h 711204"/>
              <a:gd name="connsiteX1" fmla="*/ 826700 w 1541076"/>
              <a:gd name="connsiteY1" fmla="*/ 711200 h 711204"/>
              <a:gd name="connsiteX2" fmla="*/ 1541076 w 1541076"/>
              <a:gd name="connsiteY2" fmla="*/ 0 h 711204"/>
              <a:gd name="connsiteX0" fmla="*/ 0 w 1541076"/>
              <a:gd name="connsiteY0" fmla="*/ 7937 h 711204"/>
              <a:gd name="connsiteX1" fmla="*/ 826700 w 1541076"/>
              <a:gd name="connsiteY1" fmla="*/ 711200 h 711204"/>
              <a:gd name="connsiteX2" fmla="*/ 1541076 w 1541076"/>
              <a:gd name="connsiteY2" fmla="*/ 0 h 711204"/>
              <a:gd name="connsiteX0" fmla="*/ 0 w 1541076"/>
              <a:gd name="connsiteY0" fmla="*/ 7937 h 711264"/>
              <a:gd name="connsiteX1" fmla="*/ 826700 w 1541076"/>
              <a:gd name="connsiteY1" fmla="*/ 711200 h 711264"/>
              <a:gd name="connsiteX2" fmla="*/ 1541076 w 1541076"/>
              <a:gd name="connsiteY2" fmla="*/ 0 h 711264"/>
              <a:gd name="connsiteX0" fmla="*/ 0 w 1541076"/>
              <a:gd name="connsiteY0" fmla="*/ 7937 h 711264"/>
              <a:gd name="connsiteX1" fmla="*/ 826700 w 1541076"/>
              <a:gd name="connsiteY1" fmla="*/ 711200 h 711264"/>
              <a:gd name="connsiteX2" fmla="*/ 1541076 w 1541076"/>
              <a:gd name="connsiteY2" fmla="*/ 0 h 711264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82670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78006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1251"/>
              <a:gd name="connsiteX1" fmla="*/ 780060 w 1541076"/>
              <a:gd name="connsiteY1" fmla="*/ 711200 h 711251"/>
              <a:gd name="connsiteX2" fmla="*/ 1541076 w 1541076"/>
              <a:gd name="connsiteY2" fmla="*/ 0 h 711251"/>
              <a:gd name="connsiteX0" fmla="*/ 0 w 1541076"/>
              <a:gd name="connsiteY0" fmla="*/ 7937 h 712858"/>
              <a:gd name="connsiteX1" fmla="*/ 780060 w 1541076"/>
              <a:gd name="connsiteY1" fmla="*/ 711200 h 712858"/>
              <a:gd name="connsiteX2" fmla="*/ 1541076 w 1541076"/>
              <a:gd name="connsiteY2" fmla="*/ 0 h 712858"/>
              <a:gd name="connsiteX0" fmla="*/ 0 w 1541076"/>
              <a:gd name="connsiteY0" fmla="*/ 7937 h 712858"/>
              <a:gd name="connsiteX1" fmla="*/ 780060 w 1541076"/>
              <a:gd name="connsiteY1" fmla="*/ 711200 h 712858"/>
              <a:gd name="connsiteX2" fmla="*/ 1541076 w 1541076"/>
              <a:gd name="connsiteY2" fmla="*/ 0 h 712858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4736"/>
              <a:gd name="connsiteX1" fmla="*/ 780060 w 1541076"/>
              <a:gd name="connsiteY1" fmla="*/ 711200 h 714736"/>
              <a:gd name="connsiteX2" fmla="*/ 1541076 w 1541076"/>
              <a:gd name="connsiteY2" fmla="*/ 0 h 714736"/>
              <a:gd name="connsiteX0" fmla="*/ 0 w 1541076"/>
              <a:gd name="connsiteY0" fmla="*/ 7937 h 711994"/>
              <a:gd name="connsiteX1" fmla="*/ 780060 w 1541076"/>
              <a:gd name="connsiteY1" fmla="*/ 711200 h 711994"/>
              <a:gd name="connsiteX2" fmla="*/ 1541076 w 1541076"/>
              <a:gd name="connsiteY2" fmla="*/ 0 h 711994"/>
              <a:gd name="connsiteX0" fmla="*/ 0 w 1541076"/>
              <a:gd name="connsiteY0" fmla="*/ 7937 h 711242"/>
              <a:gd name="connsiteX1" fmla="*/ 780060 w 1541076"/>
              <a:gd name="connsiteY1" fmla="*/ 711200 h 711242"/>
              <a:gd name="connsiteX2" fmla="*/ 1541076 w 1541076"/>
              <a:gd name="connsiteY2" fmla="*/ 0 h 711242"/>
              <a:gd name="connsiteX0" fmla="*/ 0 w 1541076"/>
              <a:gd name="connsiteY0" fmla="*/ 7937 h 711239"/>
              <a:gd name="connsiteX1" fmla="*/ 780060 w 1541076"/>
              <a:gd name="connsiteY1" fmla="*/ 711200 h 711239"/>
              <a:gd name="connsiteX2" fmla="*/ 1541076 w 1541076"/>
              <a:gd name="connsiteY2" fmla="*/ 0 h 711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541076" h="711239">
                <a:moveTo>
                  <a:pt x="0" y="7937"/>
                </a:moveTo>
                <a:cubicBezTo>
                  <a:pt x="276813" y="422671"/>
                  <a:pt x="561351" y="707101"/>
                  <a:pt x="780060" y="711200"/>
                </a:cubicBezTo>
                <a:cubicBezTo>
                  <a:pt x="998769" y="715299"/>
                  <a:pt x="1315622" y="397178"/>
                  <a:pt x="1541076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>
              <a:latin typeface="Lucida Sans"/>
              <a:cs typeface="Lucida San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path" presetSubtype="0" repeatCount="indefinite" fill="remove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5.55556E-7 2.59259E-6 C -5.55556E-7 0.02569 -0.05573 0.04699 -0.125 0.04699 C -0.19358 0.04699 -0.25 0.02569 -0.25 2.59259E-6 C -0.25 -0.02616 -0.19358 -0.04699 -0.125 -0.04699 C -0.05573 -0.04699 -5.55556E-7 -0.02616 -5.55556E-7 2.59259E-6 Z " pathEditMode="relative" rAng="5400000" ptsTypes="AAAAA">
                                      <p:cBhvr>
                                        <p:cTn id="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repeatCount="indefinite" autoRev="1" fill="hold" grpId="0" nodeType="with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animMotion origin="layout" path="M -4.72222E-6 2.22222E-6 L -4.72222E-6 0.09884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49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2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  <a:ea typeface="MS PGothic" charset="0"/>
                <a:cs typeface="MS PGothic" charset="0"/>
              </a:rPr>
              <a:t>ISOLTRAP</a:t>
            </a:r>
          </a:p>
        </p:txBody>
      </p:sp>
      <p:grpSp>
        <p:nvGrpSpPr>
          <p:cNvPr id="40962" name="Group 22"/>
          <p:cNvGrpSpPr>
            <a:grpSpLocks/>
          </p:cNvGrpSpPr>
          <p:nvPr/>
        </p:nvGrpSpPr>
        <p:grpSpPr bwMode="auto">
          <a:xfrm>
            <a:off x="457200" y="323850"/>
            <a:ext cx="8139113" cy="6397625"/>
            <a:chOff x="214227" y="324188"/>
            <a:chExt cx="8139617" cy="6397288"/>
          </a:xfrm>
        </p:grpSpPr>
        <p:grpSp>
          <p:nvGrpSpPr>
            <p:cNvPr id="40970" name="Group 23"/>
            <p:cNvGrpSpPr>
              <a:grpSpLocks/>
            </p:cNvGrpSpPr>
            <p:nvPr/>
          </p:nvGrpSpPr>
          <p:grpSpPr bwMode="auto">
            <a:xfrm>
              <a:off x="304799" y="324188"/>
              <a:ext cx="8049045" cy="6397288"/>
              <a:chOff x="304799" y="324188"/>
              <a:chExt cx="8049045" cy="6397288"/>
            </a:xfrm>
          </p:grpSpPr>
          <p:pic>
            <p:nvPicPr>
              <p:cNvPr id="40982" name="Picture 36"/>
              <p:cNvPicPr>
                <a:picLocks noChangeAspect="1"/>
              </p:cNvPicPr>
              <p:nvPr/>
            </p:nvPicPr>
            <p:blipFill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9897" r="31122"/>
              <a:stretch>
                <a:fillRect/>
              </a:stretch>
            </p:blipFill>
            <p:spPr bwMode="auto">
              <a:xfrm>
                <a:off x="7455906" y="920846"/>
                <a:ext cx="897938" cy="137496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983" name="Picture 37"/>
              <p:cNvPicPr>
                <a:picLocks noChangeAspect="1"/>
              </p:cNvPicPr>
              <p:nvPr/>
            </p:nvPicPr>
            <p:blipFill>
              <a:blip r:embed="rId3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5001" r="37500"/>
              <a:stretch>
                <a:fillRect/>
              </a:stretch>
            </p:blipFill>
            <p:spPr bwMode="auto">
              <a:xfrm>
                <a:off x="7523447" y="2295813"/>
                <a:ext cx="762857" cy="208051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984" name="Picture 38"/>
              <p:cNvPicPr>
                <a:picLocks noChangeAspect="1"/>
              </p:cNvPicPr>
              <p:nvPr/>
            </p:nvPicPr>
            <p:blipFill>
              <a:blip r:embed="rId4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6666" b="27779"/>
              <a:stretch>
                <a:fillRect/>
              </a:stretch>
            </p:blipFill>
            <p:spPr bwMode="auto">
              <a:xfrm>
                <a:off x="3505200" y="5257800"/>
                <a:ext cx="2378927" cy="8128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985" name="Picture 39"/>
              <p:cNvPicPr>
                <a:picLocks noChangeAspect="1"/>
              </p:cNvPicPr>
              <p:nvPr/>
            </p:nvPicPr>
            <p:blipFill>
              <a:blip r:embed="rId5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8889" b="33333"/>
              <a:stretch>
                <a:fillRect/>
              </a:stretch>
            </p:blipFill>
            <p:spPr bwMode="auto">
              <a:xfrm>
                <a:off x="304799" y="5945154"/>
                <a:ext cx="2674726" cy="77632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40986" name="Picture 40"/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624326" y="4660287"/>
                <a:ext cx="1701158" cy="12758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42" name="Straight Arrow Connector 41"/>
              <p:cNvCxnSpPr/>
              <p:nvPr/>
            </p:nvCxnSpPr>
            <p:spPr>
              <a:xfrm flipV="1">
                <a:off x="6510642" y="5048339"/>
                <a:ext cx="700131" cy="166679"/>
              </a:xfrm>
              <a:prstGeom prst="straightConnector1">
                <a:avLst/>
              </a:prstGeom>
              <a:ln w="38100">
                <a:solidFill>
                  <a:schemeClr val="tx1"/>
                </a:solidFill>
                <a:prstDash val="sysDot"/>
                <a:tailEnd type="non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Freeform 42"/>
              <p:cNvSpPr/>
              <p:nvPr/>
            </p:nvSpPr>
            <p:spPr>
              <a:xfrm>
                <a:off x="7526705" y="4251456"/>
                <a:ext cx="460403" cy="709576"/>
              </a:xfrm>
              <a:custGeom>
                <a:avLst/>
                <a:gdLst>
                  <a:gd name="connsiteX0" fmla="*/ 0 w 2076450"/>
                  <a:gd name="connsiteY0" fmla="*/ 1019175 h 1019175"/>
                  <a:gd name="connsiteX1" fmla="*/ 1724025 w 2076450"/>
                  <a:gd name="connsiteY1" fmla="*/ 571500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159662"/>
                  <a:gd name="connsiteY0" fmla="*/ 1019175 h 1019175"/>
                  <a:gd name="connsiteX1" fmla="*/ 1981200 w 2159662"/>
                  <a:gd name="connsiteY1" fmla="*/ 733425 h 1019175"/>
                  <a:gd name="connsiteX2" fmla="*/ 2076450 w 2159662"/>
                  <a:gd name="connsiteY2" fmla="*/ 0 h 1019175"/>
                  <a:gd name="connsiteX3" fmla="*/ 2076450 w 2159662"/>
                  <a:gd name="connsiteY3" fmla="*/ 0 h 1019175"/>
                  <a:gd name="connsiteX0" fmla="*/ 0 w 2159662"/>
                  <a:gd name="connsiteY0" fmla="*/ 1019175 h 1019175"/>
                  <a:gd name="connsiteX1" fmla="*/ 1981200 w 2159662"/>
                  <a:gd name="connsiteY1" fmla="*/ 733425 h 1019175"/>
                  <a:gd name="connsiteX2" fmla="*/ 2076450 w 2159662"/>
                  <a:gd name="connsiteY2" fmla="*/ 0 h 1019175"/>
                  <a:gd name="connsiteX3" fmla="*/ 2076450 w 2159662"/>
                  <a:gd name="connsiteY3" fmla="*/ 0 h 1019175"/>
                  <a:gd name="connsiteX0" fmla="*/ 0 w 2122994"/>
                  <a:gd name="connsiteY0" fmla="*/ 1019175 h 1019175"/>
                  <a:gd name="connsiteX1" fmla="*/ 1981200 w 2122994"/>
                  <a:gd name="connsiteY1" fmla="*/ 733425 h 1019175"/>
                  <a:gd name="connsiteX2" fmla="*/ 2076450 w 2122994"/>
                  <a:gd name="connsiteY2" fmla="*/ 0 h 1019175"/>
                  <a:gd name="connsiteX3" fmla="*/ 2076450 w 2122994"/>
                  <a:gd name="connsiteY3" fmla="*/ 0 h 1019175"/>
                  <a:gd name="connsiteX0" fmla="*/ 0 w 2122994"/>
                  <a:gd name="connsiteY0" fmla="*/ 1019175 h 1019175"/>
                  <a:gd name="connsiteX1" fmla="*/ 1981200 w 2122994"/>
                  <a:gd name="connsiteY1" fmla="*/ 733425 h 1019175"/>
                  <a:gd name="connsiteX2" fmla="*/ 2076450 w 2122994"/>
                  <a:gd name="connsiteY2" fmla="*/ 0 h 1019175"/>
                  <a:gd name="connsiteX3" fmla="*/ 2076450 w 2122994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6450"/>
                  <a:gd name="connsiteY0" fmla="*/ 1019175 h 1021817"/>
                  <a:gd name="connsiteX1" fmla="*/ 1981200 w 2076450"/>
                  <a:gd name="connsiteY1" fmla="*/ 733425 h 1021817"/>
                  <a:gd name="connsiteX2" fmla="*/ 2076450 w 2076450"/>
                  <a:gd name="connsiteY2" fmla="*/ 0 h 1021817"/>
                  <a:gd name="connsiteX3" fmla="*/ 2076450 w 2076450"/>
                  <a:gd name="connsiteY3" fmla="*/ 0 h 1021817"/>
                  <a:gd name="connsiteX0" fmla="*/ 0 w 2135101"/>
                  <a:gd name="connsiteY0" fmla="*/ 1019175 h 1019175"/>
                  <a:gd name="connsiteX1" fmla="*/ 1981200 w 2135101"/>
                  <a:gd name="connsiteY1" fmla="*/ 733425 h 1019175"/>
                  <a:gd name="connsiteX2" fmla="*/ 2076450 w 2135101"/>
                  <a:gd name="connsiteY2" fmla="*/ 0 h 1019175"/>
                  <a:gd name="connsiteX3" fmla="*/ 2076450 w 2135101"/>
                  <a:gd name="connsiteY3" fmla="*/ 0 h 1019175"/>
                  <a:gd name="connsiteX0" fmla="*/ 0 w 2135101"/>
                  <a:gd name="connsiteY0" fmla="*/ 1019175 h 1019175"/>
                  <a:gd name="connsiteX1" fmla="*/ 1981200 w 2135101"/>
                  <a:gd name="connsiteY1" fmla="*/ 733425 h 1019175"/>
                  <a:gd name="connsiteX2" fmla="*/ 2076450 w 2135101"/>
                  <a:gd name="connsiteY2" fmla="*/ 0 h 1019175"/>
                  <a:gd name="connsiteX3" fmla="*/ 2076450 w 2135101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6450"/>
                  <a:gd name="connsiteY0" fmla="*/ 1019175 h 1019175"/>
                  <a:gd name="connsiteX1" fmla="*/ 1981200 w 2076450"/>
                  <a:gd name="connsiteY1" fmla="*/ 733425 h 1019175"/>
                  <a:gd name="connsiteX2" fmla="*/ 2076450 w 2076450"/>
                  <a:gd name="connsiteY2" fmla="*/ 0 h 1019175"/>
                  <a:gd name="connsiteX3" fmla="*/ 2076450 w 2076450"/>
                  <a:gd name="connsiteY3" fmla="*/ 0 h 1019175"/>
                  <a:gd name="connsiteX0" fmla="*/ 0 w 2079786"/>
                  <a:gd name="connsiteY0" fmla="*/ 1019175 h 1019175"/>
                  <a:gd name="connsiteX1" fmla="*/ 1981200 w 2079786"/>
                  <a:gd name="connsiteY1" fmla="*/ 733425 h 1019175"/>
                  <a:gd name="connsiteX2" fmla="*/ 2076450 w 2079786"/>
                  <a:gd name="connsiteY2" fmla="*/ 0 h 1019175"/>
                  <a:gd name="connsiteX3" fmla="*/ 2076450 w 2079786"/>
                  <a:gd name="connsiteY3" fmla="*/ 0 h 1019175"/>
                  <a:gd name="connsiteX0" fmla="*/ 0 w 2076546"/>
                  <a:gd name="connsiteY0" fmla="*/ 1157125 h 1157125"/>
                  <a:gd name="connsiteX1" fmla="*/ 1981200 w 2076546"/>
                  <a:gd name="connsiteY1" fmla="*/ 871375 h 1157125"/>
                  <a:gd name="connsiteX2" fmla="*/ 2076450 w 2076546"/>
                  <a:gd name="connsiteY2" fmla="*/ 137950 h 1157125"/>
                  <a:gd name="connsiteX3" fmla="*/ 1962150 w 2076546"/>
                  <a:gd name="connsiteY3" fmla="*/ 0 h 1157125"/>
                  <a:gd name="connsiteX0" fmla="*/ 0 w 2122601"/>
                  <a:gd name="connsiteY0" fmla="*/ 1157125 h 1157125"/>
                  <a:gd name="connsiteX1" fmla="*/ 1981200 w 2122601"/>
                  <a:gd name="connsiteY1" fmla="*/ 871375 h 1157125"/>
                  <a:gd name="connsiteX2" fmla="*/ 1962150 w 2122601"/>
                  <a:gd name="connsiteY2" fmla="*/ 0 h 1157125"/>
                  <a:gd name="connsiteX0" fmla="*/ 0 w 1981223"/>
                  <a:gd name="connsiteY0" fmla="*/ 1157125 h 1157125"/>
                  <a:gd name="connsiteX1" fmla="*/ 1981200 w 1981223"/>
                  <a:gd name="connsiteY1" fmla="*/ 871375 h 1157125"/>
                  <a:gd name="connsiteX2" fmla="*/ 1962150 w 1981223"/>
                  <a:gd name="connsiteY2" fmla="*/ 0 h 1157125"/>
                  <a:gd name="connsiteX0" fmla="*/ 0 w 1981226"/>
                  <a:gd name="connsiteY0" fmla="*/ 1157125 h 1157125"/>
                  <a:gd name="connsiteX1" fmla="*/ 1981200 w 1981226"/>
                  <a:gd name="connsiteY1" fmla="*/ 871375 h 1157125"/>
                  <a:gd name="connsiteX2" fmla="*/ 1962150 w 1981226"/>
                  <a:gd name="connsiteY2" fmla="*/ 0 h 1157125"/>
                  <a:gd name="connsiteX0" fmla="*/ 0 w 1447435"/>
                  <a:gd name="connsiteY0" fmla="*/ 1144584 h 1144584"/>
                  <a:gd name="connsiteX1" fmla="*/ 1352550 w 1447435"/>
                  <a:gd name="connsiteY1" fmla="*/ 871375 h 1144584"/>
                  <a:gd name="connsiteX2" fmla="*/ 1333500 w 1447435"/>
                  <a:gd name="connsiteY2" fmla="*/ 0 h 1144584"/>
                  <a:gd name="connsiteX0" fmla="*/ 0 w 1447435"/>
                  <a:gd name="connsiteY0" fmla="*/ 1144584 h 1144811"/>
                  <a:gd name="connsiteX1" fmla="*/ 1352550 w 1447435"/>
                  <a:gd name="connsiteY1" fmla="*/ 871375 h 1144811"/>
                  <a:gd name="connsiteX2" fmla="*/ 1333500 w 1447435"/>
                  <a:gd name="connsiteY2" fmla="*/ 0 h 1144811"/>
                  <a:gd name="connsiteX0" fmla="*/ 0 w 1333540"/>
                  <a:gd name="connsiteY0" fmla="*/ 1144584 h 1158647"/>
                  <a:gd name="connsiteX1" fmla="*/ 828675 w 1333540"/>
                  <a:gd name="connsiteY1" fmla="*/ 1021866 h 1158647"/>
                  <a:gd name="connsiteX2" fmla="*/ 1333500 w 1333540"/>
                  <a:gd name="connsiteY2" fmla="*/ 0 h 1158647"/>
                  <a:gd name="connsiteX0" fmla="*/ 0 w 874612"/>
                  <a:gd name="connsiteY0" fmla="*/ 1144584 h 1158647"/>
                  <a:gd name="connsiteX1" fmla="*/ 828675 w 874612"/>
                  <a:gd name="connsiteY1" fmla="*/ 1021866 h 1158647"/>
                  <a:gd name="connsiteX2" fmla="*/ 771525 w 874612"/>
                  <a:gd name="connsiteY2" fmla="*/ 0 h 1158647"/>
                  <a:gd name="connsiteX0" fmla="*/ 0 w 816057"/>
                  <a:gd name="connsiteY0" fmla="*/ 1144584 h 1158647"/>
                  <a:gd name="connsiteX1" fmla="*/ 752475 w 816057"/>
                  <a:gd name="connsiteY1" fmla="*/ 1021866 h 1158647"/>
                  <a:gd name="connsiteX2" fmla="*/ 771525 w 816057"/>
                  <a:gd name="connsiteY2" fmla="*/ 0 h 1158647"/>
                  <a:gd name="connsiteX0" fmla="*/ 0 w 468734"/>
                  <a:gd name="connsiteY0" fmla="*/ 467374 h 1028564"/>
                  <a:gd name="connsiteX1" fmla="*/ 428625 w 468734"/>
                  <a:gd name="connsiteY1" fmla="*/ 1021866 h 1028564"/>
                  <a:gd name="connsiteX2" fmla="*/ 447675 w 468734"/>
                  <a:gd name="connsiteY2" fmla="*/ 0 h 1028564"/>
                  <a:gd name="connsiteX0" fmla="*/ 0 w 463061"/>
                  <a:gd name="connsiteY0" fmla="*/ 467374 h 467868"/>
                  <a:gd name="connsiteX1" fmla="*/ 419100 w 463061"/>
                  <a:gd name="connsiteY1" fmla="*/ 357197 h 467868"/>
                  <a:gd name="connsiteX2" fmla="*/ 447675 w 463061"/>
                  <a:gd name="connsiteY2" fmla="*/ 0 h 467868"/>
                  <a:gd name="connsiteX0" fmla="*/ 0 w 488853"/>
                  <a:gd name="connsiteY0" fmla="*/ 467374 h 467523"/>
                  <a:gd name="connsiteX1" fmla="*/ 457200 w 488853"/>
                  <a:gd name="connsiteY1" fmla="*/ 256870 h 467523"/>
                  <a:gd name="connsiteX2" fmla="*/ 447675 w 488853"/>
                  <a:gd name="connsiteY2" fmla="*/ 0 h 467523"/>
                  <a:gd name="connsiteX0" fmla="*/ 0 w 454121"/>
                  <a:gd name="connsiteY0" fmla="*/ 467374 h 467688"/>
                  <a:gd name="connsiteX1" fmla="*/ 400050 w 454121"/>
                  <a:gd name="connsiteY1" fmla="*/ 332115 h 467688"/>
                  <a:gd name="connsiteX2" fmla="*/ 447675 w 454121"/>
                  <a:gd name="connsiteY2" fmla="*/ 0 h 467688"/>
                  <a:gd name="connsiteX0" fmla="*/ 0 w 448255"/>
                  <a:gd name="connsiteY0" fmla="*/ 467374 h 467604"/>
                  <a:gd name="connsiteX1" fmla="*/ 361950 w 448255"/>
                  <a:gd name="connsiteY1" fmla="*/ 307033 h 467604"/>
                  <a:gd name="connsiteX2" fmla="*/ 447675 w 448255"/>
                  <a:gd name="connsiteY2" fmla="*/ 0 h 467604"/>
                  <a:gd name="connsiteX0" fmla="*/ 0 w 447675"/>
                  <a:gd name="connsiteY0" fmla="*/ 467374 h 467604"/>
                  <a:gd name="connsiteX1" fmla="*/ 361950 w 447675"/>
                  <a:gd name="connsiteY1" fmla="*/ 307033 h 467604"/>
                  <a:gd name="connsiteX2" fmla="*/ 447675 w 447675"/>
                  <a:gd name="connsiteY2" fmla="*/ 0 h 467604"/>
                  <a:gd name="connsiteX0" fmla="*/ 0 w 459921"/>
                  <a:gd name="connsiteY0" fmla="*/ 467374 h 467639"/>
                  <a:gd name="connsiteX1" fmla="*/ 419100 w 459921"/>
                  <a:gd name="connsiteY1" fmla="*/ 319574 h 467639"/>
                  <a:gd name="connsiteX2" fmla="*/ 447675 w 459921"/>
                  <a:gd name="connsiteY2" fmla="*/ 0 h 467639"/>
                  <a:gd name="connsiteX0" fmla="*/ 0 w 459921"/>
                  <a:gd name="connsiteY0" fmla="*/ 467374 h 467374"/>
                  <a:gd name="connsiteX1" fmla="*/ 419100 w 459921"/>
                  <a:gd name="connsiteY1" fmla="*/ 319574 h 467374"/>
                  <a:gd name="connsiteX2" fmla="*/ 447675 w 459921"/>
                  <a:gd name="connsiteY2" fmla="*/ 0 h 4673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459921" h="467374">
                    <a:moveTo>
                      <a:pt x="0" y="467374"/>
                    </a:moveTo>
                    <a:cubicBezTo>
                      <a:pt x="241300" y="422525"/>
                      <a:pt x="344488" y="397470"/>
                      <a:pt x="419100" y="319574"/>
                    </a:cubicBezTo>
                    <a:cubicBezTo>
                      <a:pt x="493712" y="241678"/>
                      <a:pt x="442119" y="118831"/>
                      <a:pt x="447675" y="0"/>
                    </a:cubicBezTo>
                  </a:path>
                </a:pathLst>
              </a:custGeom>
              <a:noFill/>
              <a:ln w="38100">
                <a:solidFill>
                  <a:schemeClr val="tx1"/>
                </a:solidFill>
                <a:prstDash val="sysDot"/>
                <a:headEnd type="none" w="med" len="med"/>
                <a:tailEnd type="triangl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sp>
            <p:nvSpPr>
              <p:cNvPr id="40989" name="TextBox 43"/>
              <p:cNvSpPr txBox="1">
                <a:spLocks noChangeArrowheads="1"/>
              </p:cNvSpPr>
              <p:nvPr/>
            </p:nvSpPr>
            <p:spPr bwMode="auto">
              <a:xfrm rot="-655653">
                <a:off x="402196" y="5775876"/>
                <a:ext cx="2577649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RFQ cooler and buncher</a:t>
                </a:r>
                <a:endParaRPr lang="en-GB" sz="1600">
                  <a:latin typeface="Lucida Sans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40990" name="TextBox 44"/>
              <p:cNvSpPr txBox="1">
                <a:spLocks noChangeArrowheads="1"/>
              </p:cNvSpPr>
              <p:nvPr/>
            </p:nvSpPr>
            <p:spPr bwMode="auto">
              <a:xfrm rot="-655653">
                <a:off x="3978478" y="5108099"/>
                <a:ext cx="1309172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MR-TOF MS</a:t>
                </a:r>
                <a:endParaRPr lang="en-GB" sz="1600">
                  <a:latin typeface="Lucida Sans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40991" name="TextBox 45"/>
              <p:cNvSpPr txBox="1">
                <a:spLocks noChangeArrowheads="1"/>
              </p:cNvSpPr>
              <p:nvPr/>
            </p:nvSpPr>
            <p:spPr bwMode="auto">
              <a:xfrm rot="-655653">
                <a:off x="5739063" y="4348278"/>
                <a:ext cx="1874231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Bradbury-Nielsen 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beam gate</a:t>
                </a:r>
              </a:p>
            </p:txBody>
          </p:sp>
          <p:sp>
            <p:nvSpPr>
              <p:cNvPr id="40992" name="TextBox 46"/>
              <p:cNvSpPr txBox="1">
                <a:spLocks noChangeArrowheads="1"/>
              </p:cNvSpPr>
              <p:nvPr/>
            </p:nvSpPr>
            <p:spPr bwMode="auto">
              <a:xfrm>
                <a:off x="6431295" y="3146934"/>
                <a:ext cx="1325503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Preparation 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trap</a:t>
                </a:r>
              </a:p>
            </p:txBody>
          </p:sp>
          <p:sp>
            <p:nvSpPr>
              <p:cNvPr id="40993" name="TextBox 47"/>
              <p:cNvSpPr txBox="1">
                <a:spLocks noChangeArrowheads="1"/>
              </p:cNvSpPr>
              <p:nvPr/>
            </p:nvSpPr>
            <p:spPr bwMode="auto">
              <a:xfrm>
                <a:off x="6524686" y="1001832"/>
                <a:ext cx="1078040" cy="58477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Precision</a:t>
                </a:r>
              </a:p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trap</a:t>
                </a:r>
              </a:p>
            </p:txBody>
          </p:sp>
          <p:pic>
            <p:nvPicPr>
              <p:cNvPr id="40994" name="Picture 48"/>
              <p:cNvPicPr>
                <a:picLocks noChangeAspect="1"/>
              </p:cNvPicPr>
              <p:nvPr/>
            </p:nvPicPr>
            <p:blipFill>
              <a:blip r:embed="rId7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667" t="13333" r="16667" b="23334"/>
              <a:stretch>
                <a:fillRect/>
              </a:stretch>
            </p:blipFill>
            <p:spPr bwMode="auto">
              <a:xfrm>
                <a:off x="7629232" y="324188"/>
                <a:ext cx="706643" cy="43781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40995" name="TextBox 49"/>
              <p:cNvSpPr txBox="1">
                <a:spLocks noChangeArrowheads="1"/>
              </p:cNvSpPr>
              <p:nvPr/>
            </p:nvSpPr>
            <p:spPr bwMode="auto">
              <a:xfrm>
                <a:off x="6869275" y="392668"/>
                <a:ext cx="620683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US" sz="1600">
                    <a:latin typeface="Lucida Sans" charset="0"/>
                    <a:ea typeface="MS PGothic" charset="0"/>
                    <a:cs typeface="MS PGothic" charset="0"/>
                  </a:rPr>
                  <a:t>MCP</a:t>
                </a:r>
              </a:p>
            </p:txBody>
          </p:sp>
        </p:grpSp>
        <p:sp>
          <p:nvSpPr>
            <p:cNvPr id="25" name="Freeform 24"/>
            <p:cNvSpPr/>
            <p:nvPr/>
          </p:nvSpPr>
          <p:spPr>
            <a:xfrm>
              <a:off x="7614023" y="4745143"/>
              <a:ext cx="122245" cy="179378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FFC000">
                <a:alpha val="60000"/>
              </a:srgbClr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27" name="Freeform 26"/>
            <p:cNvSpPr/>
            <p:nvPr/>
          </p:nvSpPr>
          <p:spPr>
            <a:xfrm>
              <a:off x="5932756" y="5232479"/>
              <a:ext cx="120657" cy="177791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FFC000">
                <a:alpha val="60000"/>
              </a:srgbClr>
            </a:solidFill>
            <a:ln w="1270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28" name="Freeform 27"/>
            <p:cNvSpPr/>
            <p:nvPr/>
          </p:nvSpPr>
          <p:spPr>
            <a:xfrm>
              <a:off x="6132793" y="4975318"/>
              <a:ext cx="268305" cy="392092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0070C0">
                <a:alpha val="60000"/>
              </a:srgbClr>
            </a:solidFill>
            <a:ln w="12700">
              <a:solidFill>
                <a:srgbClr val="0066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3084605" y="5676956"/>
              <a:ext cx="268305" cy="393679"/>
            </a:xfrm>
            <a:custGeom>
              <a:avLst/>
              <a:gdLst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1007918"/>
                <a:gd name="connsiteY0" fmla="*/ 551054 h 561999"/>
                <a:gd name="connsiteX1" fmla="*/ 488372 w 1007918"/>
                <a:gd name="connsiteY1" fmla="*/ 488709 h 561999"/>
                <a:gd name="connsiteX2" fmla="*/ 727363 w 1007918"/>
                <a:gd name="connsiteY2" fmla="*/ 336 h 561999"/>
                <a:gd name="connsiteX3" fmla="*/ 1007918 w 1007918"/>
                <a:gd name="connsiteY3" fmla="*/ 405582 h 561999"/>
                <a:gd name="connsiteX4" fmla="*/ 1007918 w 1007918"/>
                <a:gd name="connsiteY4" fmla="*/ 405582 h 561999"/>
                <a:gd name="connsiteX0" fmla="*/ 0 w 519546"/>
                <a:gd name="connsiteY0" fmla="*/ 488709 h 488709"/>
                <a:gd name="connsiteX1" fmla="*/ 238991 w 519546"/>
                <a:gd name="connsiteY1" fmla="*/ 336 h 488709"/>
                <a:gd name="connsiteX2" fmla="*/ 519546 w 519546"/>
                <a:gd name="connsiteY2" fmla="*/ 405582 h 488709"/>
                <a:gd name="connsiteX3" fmla="*/ 519546 w 519546"/>
                <a:gd name="connsiteY3" fmla="*/ 405582 h 488709"/>
                <a:gd name="connsiteX0" fmla="*/ 0 w 457200"/>
                <a:gd name="connsiteY0" fmla="*/ 488709 h 488709"/>
                <a:gd name="connsiteX1" fmla="*/ 176645 w 457200"/>
                <a:gd name="connsiteY1" fmla="*/ 336 h 488709"/>
                <a:gd name="connsiteX2" fmla="*/ 457200 w 457200"/>
                <a:gd name="connsiteY2" fmla="*/ 405582 h 488709"/>
                <a:gd name="connsiteX3" fmla="*/ 457200 w 457200"/>
                <a:gd name="connsiteY3" fmla="*/ 405582 h 488709"/>
                <a:gd name="connsiteX0" fmla="*/ 0 w 457200"/>
                <a:gd name="connsiteY0" fmla="*/ 730207 h 730207"/>
                <a:gd name="connsiteX1" fmla="*/ 168542 w 457200"/>
                <a:gd name="connsiteY1" fmla="*/ 255 h 730207"/>
                <a:gd name="connsiteX2" fmla="*/ 457200 w 457200"/>
                <a:gd name="connsiteY2" fmla="*/ 647080 h 730207"/>
                <a:gd name="connsiteX3" fmla="*/ 457200 w 457200"/>
                <a:gd name="connsiteY3" fmla="*/ 647080 h 730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57200" h="730207">
                  <a:moveTo>
                    <a:pt x="0" y="730207"/>
                  </a:moveTo>
                  <a:cubicBezTo>
                    <a:pt x="121227" y="638421"/>
                    <a:pt x="92342" y="14109"/>
                    <a:pt x="168542" y="255"/>
                  </a:cubicBezTo>
                  <a:cubicBezTo>
                    <a:pt x="244742" y="-13599"/>
                    <a:pt x="409090" y="539276"/>
                    <a:pt x="457200" y="647080"/>
                  </a:cubicBezTo>
                  <a:lnTo>
                    <a:pt x="457200" y="647080"/>
                  </a:lnTo>
                </a:path>
              </a:pathLst>
            </a:custGeom>
            <a:solidFill>
              <a:srgbClr val="33CC33">
                <a:alpha val="6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solidFill>
                  <a:srgbClr val="7030A0"/>
                </a:solidFill>
                <a:latin typeface="Lucida Sans"/>
                <a:cs typeface="Lucida Sans"/>
              </a:endParaRPr>
            </a:p>
          </p:txBody>
        </p:sp>
        <p:sp>
          <p:nvSpPr>
            <p:cNvPr id="30" name="Oval 29"/>
            <p:cNvSpPr/>
            <p:nvPr/>
          </p:nvSpPr>
          <p:spPr>
            <a:xfrm rot="20851222">
              <a:off x="2144747" y="6118258"/>
              <a:ext cx="311169" cy="133343"/>
            </a:xfrm>
            <a:prstGeom prst="ellipse">
              <a:avLst/>
            </a:prstGeom>
            <a:solidFill>
              <a:srgbClr val="33CC33">
                <a:alpha val="5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31" name="Down Arrow 30"/>
            <p:cNvSpPr/>
            <p:nvPr/>
          </p:nvSpPr>
          <p:spPr>
            <a:xfrm rot="15584048">
              <a:off x="477781" y="6156313"/>
              <a:ext cx="223826" cy="750934"/>
            </a:xfrm>
            <a:prstGeom prst="downArrow">
              <a:avLst/>
            </a:prstGeom>
            <a:solidFill>
              <a:srgbClr val="33CC33">
                <a:alpha val="50000"/>
              </a:srgbClr>
            </a:solidFill>
            <a:ln w="1270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  <p:sp>
          <p:nvSpPr>
            <p:cNvPr id="40977" name="TextBox 31"/>
            <p:cNvSpPr txBox="1">
              <a:spLocks noChangeArrowheads="1"/>
            </p:cNvSpPr>
            <p:nvPr/>
          </p:nvSpPr>
          <p:spPr bwMode="auto">
            <a:xfrm rot="-683690">
              <a:off x="962580" y="5504668"/>
              <a:ext cx="1167407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B050"/>
                  </a:solidFill>
                  <a:latin typeface="Lucida Sans" charset="0"/>
                  <a:ea typeface="MS PGothic" charset="0"/>
                  <a:cs typeface="MS PGothic" charset="0"/>
                </a:rPr>
                <a:t>5 – 20 ms</a:t>
              </a:r>
              <a:endParaRPr lang="en-GB" sz="1600">
                <a:solidFill>
                  <a:srgbClr val="00B05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0978" name="TextBox 32"/>
            <p:cNvSpPr txBox="1">
              <a:spLocks noChangeArrowheads="1"/>
            </p:cNvSpPr>
            <p:nvPr/>
          </p:nvSpPr>
          <p:spPr bwMode="auto">
            <a:xfrm rot="-683690">
              <a:off x="3813575" y="4732110"/>
              <a:ext cx="129715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00B050"/>
                  </a:solidFill>
                  <a:latin typeface="Lucida Sans" charset="0"/>
                  <a:ea typeface="MS PGothic" charset="0"/>
                  <a:cs typeface="MS PGothic" charset="0"/>
                </a:rPr>
                <a:t>10 – 40 ms</a:t>
              </a:r>
              <a:endParaRPr lang="en-GB" sz="1600">
                <a:solidFill>
                  <a:srgbClr val="00B05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0979" name="TextBox 33"/>
            <p:cNvSpPr txBox="1">
              <a:spLocks noChangeArrowheads="1"/>
            </p:cNvSpPr>
            <p:nvPr/>
          </p:nvSpPr>
          <p:spPr bwMode="auto">
            <a:xfrm>
              <a:off x="5864326" y="3761018"/>
              <a:ext cx="1426893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C000"/>
                  </a:solidFill>
                  <a:latin typeface="Lucida Sans" charset="0"/>
                  <a:ea typeface="MS PGothic" charset="0"/>
                  <a:cs typeface="MS PGothic" charset="0"/>
                </a:rPr>
                <a:t>50 – 200 ms</a:t>
              </a:r>
              <a:endParaRPr lang="en-GB" sz="1600">
                <a:solidFill>
                  <a:srgbClr val="FFC00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40980" name="TextBox 34"/>
            <p:cNvSpPr txBox="1">
              <a:spLocks noChangeArrowheads="1"/>
            </p:cNvSpPr>
            <p:nvPr/>
          </p:nvSpPr>
          <p:spPr bwMode="auto">
            <a:xfrm>
              <a:off x="5937659" y="2030696"/>
              <a:ext cx="1556636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600">
                  <a:solidFill>
                    <a:srgbClr val="FFC000"/>
                  </a:solidFill>
                  <a:latin typeface="Lucida Sans" charset="0"/>
                  <a:ea typeface="MS PGothic" charset="0"/>
                  <a:cs typeface="MS PGothic" charset="0"/>
                </a:rPr>
                <a:t>50 – 2000 ms</a:t>
              </a:r>
              <a:endParaRPr lang="en-GB" sz="1600">
                <a:solidFill>
                  <a:srgbClr val="FFC000"/>
                </a:solidFill>
                <a:latin typeface="Lucida Sans" charset="0"/>
                <a:ea typeface="MS PGothic" charset="0"/>
                <a:cs typeface="MS PGothic" charset="0"/>
              </a:endParaRPr>
            </a:p>
          </p:txBody>
        </p:sp>
        <p:sp>
          <p:nvSpPr>
            <p:cNvPr id="36" name="Arc 35"/>
            <p:cNvSpPr/>
            <p:nvPr/>
          </p:nvSpPr>
          <p:spPr>
            <a:xfrm rot="20879215">
              <a:off x="3860941" y="5597585"/>
              <a:ext cx="1728894" cy="111119"/>
            </a:xfrm>
            <a:prstGeom prst="arc">
              <a:avLst>
                <a:gd name="adj1" fmla="val 16200000"/>
                <a:gd name="adj2" fmla="val 15819119"/>
              </a:avLst>
            </a:prstGeom>
            <a:ln w="19050">
              <a:solidFill>
                <a:srgbClr val="66FF99"/>
              </a:solidFill>
              <a:headEnd type="arrow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GB">
                <a:latin typeface="Lucida Sans"/>
                <a:cs typeface="Lucida Sans"/>
              </a:endParaRPr>
            </a:p>
          </p:txBody>
        </p:sp>
      </p:grpSp>
      <p:pic>
        <p:nvPicPr>
          <p:cNvPr id="40963" name="Picture 6" descr="ISOLTRAP_logo.bmp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0663" y="5867400"/>
            <a:ext cx="1227137" cy="88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64" name="Group 57"/>
          <p:cNvGrpSpPr>
            <a:grpSpLocks noChangeAspect="1"/>
          </p:cNvGrpSpPr>
          <p:nvPr/>
        </p:nvGrpSpPr>
        <p:grpSpPr bwMode="auto">
          <a:xfrm>
            <a:off x="225425" y="533400"/>
            <a:ext cx="6632575" cy="4419600"/>
            <a:chOff x="372590" y="802010"/>
            <a:chExt cx="6340812" cy="4225531"/>
          </a:xfrm>
        </p:grpSpPr>
        <p:pic>
          <p:nvPicPr>
            <p:cNvPr id="40966" name="Picture 58"/>
            <p:cNvPicPr>
              <a:picLocks noChangeAspect="1"/>
            </p:cNvPicPr>
            <p:nvPr/>
          </p:nvPicPr>
          <p:blipFill>
            <a:blip r:embed="rId9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2590" y="802010"/>
              <a:ext cx="6340812" cy="42255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40967" name="Group 59"/>
            <p:cNvGrpSpPr>
              <a:grpSpLocks/>
            </p:cNvGrpSpPr>
            <p:nvPr/>
          </p:nvGrpSpPr>
          <p:grpSpPr bwMode="auto">
            <a:xfrm>
              <a:off x="1847319" y="1718202"/>
              <a:ext cx="1960640" cy="307777"/>
              <a:chOff x="1984479" y="1693521"/>
              <a:chExt cx="1960640" cy="307777"/>
            </a:xfrm>
          </p:grpSpPr>
          <p:sp>
            <p:nvSpPr>
              <p:cNvPr id="40968" name="TextBox 60"/>
              <p:cNvSpPr txBox="1">
                <a:spLocks noChangeArrowheads="1"/>
              </p:cNvSpPr>
              <p:nvPr/>
            </p:nvSpPr>
            <p:spPr bwMode="auto">
              <a:xfrm>
                <a:off x="2074479" y="1693521"/>
                <a:ext cx="1870640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GB" sz="1400">
                    <a:ea typeface="MS PGothic" charset="0"/>
                    <a:cs typeface="MS PGothic" charset="0"/>
                  </a:rPr>
                  <a:t>Measured by ISOLTRAP</a:t>
                </a:r>
              </a:p>
            </p:txBody>
          </p:sp>
          <p:sp>
            <p:nvSpPr>
              <p:cNvPr id="62" name="Oval 61"/>
              <p:cNvSpPr/>
              <p:nvPr/>
            </p:nvSpPr>
            <p:spPr>
              <a:xfrm>
                <a:off x="1984923" y="1818534"/>
                <a:ext cx="89543" cy="89550"/>
              </a:xfrm>
              <a:prstGeom prst="ellipse">
                <a:avLst/>
              </a:prstGeom>
              <a:solidFill>
                <a:srgbClr val="00FF00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/>
              </a:p>
            </p:txBody>
          </p:sp>
        </p:grpSp>
      </p:grpSp>
      <p:sp>
        <p:nvSpPr>
          <p:cNvPr id="40965" name="Text Placeholder 4"/>
          <p:cNvSpPr txBox="1">
            <a:spLocks/>
          </p:cNvSpPr>
          <p:nvPr/>
        </p:nvSpPr>
        <p:spPr bwMode="auto">
          <a:xfrm>
            <a:off x="4343400" y="6086475"/>
            <a:ext cx="3767138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F. Herfurth </a:t>
            </a:r>
            <a:r>
              <a:rPr lang="de-DE" sz="1000" i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et al.</a:t>
            </a:r>
            <a:r>
              <a:rPr lang="de-DE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NIM A </a:t>
            </a:r>
            <a:r>
              <a:rPr lang="en-US" sz="1000" b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469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254 (2001).</a:t>
            </a:r>
          </a:p>
          <a:p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R. N. Wolf </a:t>
            </a:r>
            <a:r>
              <a:rPr lang="en-US" sz="1000" i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et al.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Int. J. Mass  Spectrom </a:t>
            </a:r>
            <a:r>
              <a:rPr lang="en-US" sz="1000" b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313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8 (2012).</a:t>
            </a:r>
          </a:p>
          <a:p>
            <a:r>
              <a:rPr lang="de-DE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G. Savard  </a:t>
            </a:r>
            <a:r>
              <a:rPr lang="de-DE" sz="1000" i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et al.</a:t>
            </a:r>
            <a:r>
              <a:rPr lang="de-DE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Phys. Lett. A </a:t>
            </a:r>
            <a:r>
              <a:rPr lang="en-US" sz="1000" b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158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247 (1991). </a:t>
            </a:r>
          </a:p>
          <a:p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M. König </a:t>
            </a:r>
            <a:r>
              <a:rPr lang="en-US" sz="1000" i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et al.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Int. J. Mass  Spectrom. </a:t>
            </a:r>
            <a:r>
              <a:rPr lang="en-US" sz="1000" b="1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142</a:t>
            </a:r>
            <a:r>
              <a:rPr lang="en-US" sz="1000">
                <a:solidFill>
                  <a:srgbClr val="69B833"/>
                </a:solidFill>
                <a:latin typeface="Lucida Sans" charset="0"/>
                <a:ea typeface="MS PGothic" charset="0"/>
                <a:cs typeface="MS PGothic" charset="0"/>
              </a:rPr>
              <a:t>, 95 (1995).</a:t>
            </a:r>
          </a:p>
          <a:p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1000">
              <a:solidFill>
                <a:srgbClr val="69B833"/>
              </a:solidFill>
              <a:latin typeface="Lucida Sans" charset="0"/>
              <a:ea typeface="MS PGothic" charset="0"/>
              <a:cs typeface="MS PGothic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662940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986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  <a:ea typeface="MS PGothic" charset="0"/>
                <a:cs typeface="MS PGothic" charset="0"/>
              </a:rPr>
              <a:t>ISOLTRAP</a:t>
            </a:r>
          </a:p>
        </p:txBody>
      </p:sp>
      <p:pic>
        <p:nvPicPr>
          <p:cNvPr id="4198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84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2789238" y="1036638"/>
            <a:ext cx="4999037" cy="5035550"/>
            <a:chOff x="2788920" y="1059180"/>
            <a:chExt cx="4998720" cy="5036820"/>
          </a:xfrm>
        </p:grpSpPr>
        <p:grpSp>
          <p:nvGrpSpPr>
            <p:cNvPr id="41992" name="Group 5"/>
            <p:cNvGrpSpPr>
              <a:grpSpLocks/>
            </p:cNvGrpSpPr>
            <p:nvPr/>
          </p:nvGrpSpPr>
          <p:grpSpPr bwMode="auto">
            <a:xfrm>
              <a:off x="2788920" y="1059180"/>
              <a:ext cx="4998720" cy="5036820"/>
              <a:chOff x="2788920" y="1059180"/>
              <a:chExt cx="4998720" cy="50368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2788920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915974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5547820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7787640" y="1059180"/>
                <a:ext cx="0" cy="502888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4100112" y="3977741"/>
                <a:ext cx="761952" cy="83841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708147" y="3237779"/>
                <a:ext cx="692106" cy="10226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V="1">
                <a:off x="4571569" y="1829311"/>
                <a:ext cx="1828684" cy="140846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V="1">
                <a:off x="6743131" y="1981750"/>
                <a:ext cx="0" cy="106548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006" name="TextBox 19"/>
              <p:cNvSpPr txBox="1">
                <a:spLocks noChangeArrowheads="1"/>
              </p:cNvSpPr>
              <p:nvPr/>
            </p:nvSpPr>
            <p:spPr bwMode="auto">
              <a:xfrm>
                <a:off x="6171075" y="1448581"/>
                <a:ext cx="146125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 b="1">
                    <a:solidFill>
                      <a:srgbClr val="FF0000"/>
                    </a:solidFill>
                    <a:latin typeface="Lucida Sans" charset="0"/>
                    <a:ea typeface="MS PGothic" charset="0"/>
                    <a:cs typeface="MS PGothic" charset="0"/>
                  </a:rPr>
                  <a:t>Great plains</a:t>
                </a:r>
              </a:p>
            </p:txBody>
          </p:sp>
          <p:cxnSp>
            <p:nvCxnSpPr>
              <p:cNvPr id="21" name="Straight Arrow Connector 20"/>
              <p:cNvCxnSpPr/>
              <p:nvPr/>
            </p:nvCxnSpPr>
            <p:spPr>
              <a:xfrm>
                <a:off x="6100235" y="4260387"/>
                <a:ext cx="642896" cy="55576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4571569" y="4797097"/>
                <a:ext cx="1912817" cy="23183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2009" name="TextBox 22"/>
              <p:cNvSpPr txBox="1">
                <a:spLocks noChangeArrowheads="1"/>
              </p:cNvSpPr>
              <p:nvPr/>
            </p:nvSpPr>
            <p:spPr bwMode="auto">
              <a:xfrm>
                <a:off x="6541417" y="4844534"/>
                <a:ext cx="900507" cy="33855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r>
                  <a:rPr lang="en-US" sz="1600" b="1">
                    <a:solidFill>
                      <a:srgbClr val="FF0000"/>
                    </a:solidFill>
                    <a:latin typeface="Lucida Sans" charset="0"/>
                    <a:ea typeface="MS PGothic" charset="0"/>
                    <a:cs typeface="MS PGothic" charset="0"/>
                  </a:rPr>
                  <a:t>Ridges</a:t>
                </a:r>
              </a:p>
            </p:txBody>
          </p:sp>
        </p:grpSp>
        <p:sp>
          <p:nvSpPr>
            <p:cNvPr id="41993" name="TextBox 6"/>
            <p:cNvSpPr txBox="1">
              <a:spLocks noChangeArrowheads="1"/>
            </p:cNvSpPr>
            <p:nvPr/>
          </p:nvSpPr>
          <p:spPr bwMode="auto">
            <a:xfrm>
              <a:off x="4266111" y="5462282"/>
              <a:ext cx="1135380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 b="1">
                  <a:solidFill>
                    <a:srgbClr val="FF0000"/>
                  </a:solidFill>
                  <a:latin typeface="Lucida Sans" charset="0"/>
                  <a:ea typeface="MS PGothic" charset="0"/>
                  <a:cs typeface="MS PGothic" charset="0"/>
                </a:rPr>
                <a:t>Faults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2788920" y="5103562"/>
              <a:ext cx="1531840" cy="64627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915974" y="5028931"/>
              <a:ext cx="655595" cy="43349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5139858" y="5121029"/>
              <a:ext cx="407962" cy="3413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5303361" y="5443372"/>
              <a:ext cx="2484279" cy="3064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1989" name="Slide Number Placeholder 48"/>
          <p:cNvSpPr txBox="1">
            <a:spLocks/>
          </p:cNvSpPr>
          <p:nvPr/>
        </p:nvSpPr>
        <p:spPr bwMode="auto">
          <a:xfrm>
            <a:off x="6457950" y="6332538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5817925-4138-0743-B396-984F4E7D2081}" type="slidenum">
              <a:rPr lang="en-US" sz="1800">
                <a:solidFill>
                  <a:srgbClr val="898989"/>
                </a:solidFill>
                <a:ea typeface="MS PGothic" charset="0"/>
                <a:cs typeface="MS PGothic" charset="0"/>
              </a:rPr>
              <a:pPr/>
              <a:t>25</a:t>
            </a:fld>
            <a:endParaRPr lang="en-US" sz="18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41990" name="Rectangle 24"/>
          <p:cNvSpPr>
            <a:spLocks noChangeArrowheads="1"/>
          </p:cNvSpPr>
          <p:nvPr/>
        </p:nvSpPr>
        <p:spPr bwMode="auto">
          <a:xfrm>
            <a:off x="0" y="6588125"/>
            <a:ext cx="457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de-DE" sz="1000">
                <a:solidFill>
                  <a:srgbClr val="69B833"/>
                </a:solidFill>
                <a:latin typeface="Lucida Sans" charset="0"/>
              </a:rPr>
              <a:t>M. Wang </a:t>
            </a:r>
            <a:r>
              <a:rPr lang="de-DE" sz="1000" i="1">
                <a:solidFill>
                  <a:srgbClr val="69B833"/>
                </a:solidFill>
                <a:latin typeface="Lucida Sans" charset="0"/>
              </a:rPr>
              <a:t>et al.</a:t>
            </a:r>
            <a:r>
              <a:rPr lang="de-DE" sz="1000">
                <a:solidFill>
                  <a:srgbClr val="69B833"/>
                </a:solidFill>
                <a:latin typeface="Lucida Sans" charset="0"/>
              </a:rPr>
              <a:t>, </a:t>
            </a:r>
            <a:r>
              <a:rPr lang="en-US" sz="1000">
                <a:solidFill>
                  <a:srgbClr val="69B833"/>
                </a:solidFill>
                <a:latin typeface="Lucida Sans" charset="0"/>
              </a:rPr>
              <a:t>Chinese Physics C </a:t>
            </a:r>
            <a:r>
              <a:rPr lang="en-US" sz="1000" b="1">
                <a:solidFill>
                  <a:srgbClr val="69B833"/>
                </a:solidFill>
                <a:latin typeface="Lucida Sans" charset="0"/>
              </a:rPr>
              <a:t>36</a:t>
            </a:r>
            <a:r>
              <a:rPr lang="en-US" sz="1000">
                <a:solidFill>
                  <a:srgbClr val="69B833"/>
                </a:solidFill>
                <a:latin typeface="Lucida Sans" charset="0"/>
              </a:rPr>
              <a:t>, 1603 (2012).</a:t>
            </a:r>
          </a:p>
        </p:txBody>
      </p:sp>
      <p:pic>
        <p:nvPicPr>
          <p:cNvPr id="41991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950913"/>
            <a:ext cx="2578100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Rectangle 26"/>
          <p:cNvSpPr/>
          <p:nvPr/>
        </p:nvSpPr>
        <p:spPr>
          <a:xfrm>
            <a:off x="0" y="6629400"/>
            <a:ext cx="685800" cy="3048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3010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  <a:ea typeface="MS PGothic" charset="0"/>
                <a:cs typeface="MS PGothic" charset="0"/>
              </a:rPr>
              <a:t>ISOLTRAP</a:t>
            </a:r>
          </a:p>
        </p:txBody>
      </p:sp>
      <p:pic>
        <p:nvPicPr>
          <p:cNvPr id="43011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38200"/>
            <a:ext cx="9144000" cy="5843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3012" name="Group 4"/>
          <p:cNvGrpSpPr>
            <a:grpSpLocks/>
          </p:cNvGrpSpPr>
          <p:nvPr/>
        </p:nvGrpSpPr>
        <p:grpSpPr bwMode="auto">
          <a:xfrm>
            <a:off x="2789238" y="1036638"/>
            <a:ext cx="4999037" cy="5035550"/>
            <a:chOff x="2788920" y="1059180"/>
            <a:chExt cx="4998720" cy="5036820"/>
          </a:xfrm>
        </p:grpSpPr>
        <p:grpSp>
          <p:nvGrpSpPr>
            <p:cNvPr id="43019" name="Group 5"/>
            <p:cNvGrpSpPr>
              <a:grpSpLocks/>
            </p:cNvGrpSpPr>
            <p:nvPr/>
          </p:nvGrpSpPr>
          <p:grpSpPr bwMode="auto">
            <a:xfrm>
              <a:off x="2788920" y="1059180"/>
              <a:ext cx="4998720" cy="5036820"/>
              <a:chOff x="2788920" y="1059180"/>
              <a:chExt cx="4998720" cy="5036820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 flipV="1">
                <a:off x="2788920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 flipV="1">
                <a:off x="3915974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 flipV="1">
                <a:off x="5547820" y="1067119"/>
                <a:ext cx="0" cy="5028881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 flipV="1">
                <a:off x="7787640" y="1059180"/>
                <a:ext cx="0" cy="5028880"/>
              </a:xfrm>
              <a:prstGeom prst="line">
                <a:avLst/>
              </a:prstGeom>
              <a:ln w="19050">
                <a:solidFill>
                  <a:srgbClr val="FF000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Oval 15"/>
              <p:cNvSpPr/>
              <p:nvPr/>
            </p:nvSpPr>
            <p:spPr>
              <a:xfrm>
                <a:off x="4100112" y="3977741"/>
                <a:ext cx="761952" cy="838411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5708147" y="3237779"/>
                <a:ext cx="692106" cy="1022608"/>
              </a:xfrm>
              <a:prstGeom prst="ellipse">
                <a:avLst/>
              </a:pr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GB">
                  <a:latin typeface="Lucida Sans"/>
                  <a:cs typeface="Lucida Sans"/>
                </a:endParaRPr>
              </a:p>
            </p:txBody>
          </p:sp>
          <p:cxnSp>
            <p:nvCxnSpPr>
              <p:cNvPr id="18" name="Straight Arrow Connector 17"/>
              <p:cNvCxnSpPr/>
              <p:nvPr/>
            </p:nvCxnSpPr>
            <p:spPr>
              <a:xfrm flipV="1">
                <a:off x="4571569" y="1829311"/>
                <a:ext cx="1828684" cy="1408468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Arrow Connector 18"/>
              <p:cNvCxnSpPr/>
              <p:nvPr/>
            </p:nvCxnSpPr>
            <p:spPr>
              <a:xfrm flipV="1">
                <a:off x="6743131" y="1981750"/>
                <a:ext cx="0" cy="1065482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/>
              <p:cNvCxnSpPr/>
              <p:nvPr/>
            </p:nvCxnSpPr>
            <p:spPr>
              <a:xfrm>
                <a:off x="6100235" y="4260387"/>
                <a:ext cx="642896" cy="555765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/>
              <p:cNvCxnSpPr/>
              <p:nvPr/>
            </p:nvCxnSpPr>
            <p:spPr>
              <a:xfrm>
                <a:off x="4571569" y="4797097"/>
                <a:ext cx="1912817" cy="231833"/>
              </a:xfrm>
              <a:prstGeom prst="straightConnector1">
                <a:avLst/>
              </a:prstGeom>
              <a:ln w="1905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" name="Straight Arrow Connector 7"/>
            <p:cNvCxnSpPr/>
            <p:nvPr/>
          </p:nvCxnSpPr>
          <p:spPr>
            <a:xfrm>
              <a:off x="2788920" y="5103562"/>
              <a:ext cx="1531840" cy="64627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3915974" y="5028931"/>
              <a:ext cx="655595" cy="433496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/>
            <p:nvPr/>
          </p:nvCxnSpPr>
          <p:spPr>
            <a:xfrm flipH="1">
              <a:off x="5139858" y="5121029"/>
              <a:ext cx="407962" cy="341398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/>
            <p:nvPr/>
          </p:nvCxnSpPr>
          <p:spPr>
            <a:xfrm flipH="1">
              <a:off x="5303361" y="5443372"/>
              <a:ext cx="2484279" cy="306465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013" name="Slide Number Placeholder 48"/>
          <p:cNvSpPr txBox="1">
            <a:spLocks/>
          </p:cNvSpPr>
          <p:nvPr/>
        </p:nvSpPr>
        <p:spPr bwMode="auto">
          <a:xfrm>
            <a:off x="6457950" y="6332538"/>
            <a:ext cx="20574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0BB76882-B349-E54E-B06D-FA302C655112}" type="slidenum">
              <a:rPr lang="en-US" sz="1800">
                <a:solidFill>
                  <a:srgbClr val="898989"/>
                </a:solidFill>
                <a:ea typeface="MS PGothic" charset="0"/>
                <a:cs typeface="MS PGothic" charset="0"/>
              </a:rPr>
              <a:pPr/>
              <a:t>26</a:t>
            </a:fld>
            <a:endParaRPr lang="en-US" sz="1800">
              <a:solidFill>
                <a:srgbClr val="898989"/>
              </a:solidFill>
              <a:ea typeface="MS PGothic" charset="0"/>
              <a:cs typeface="MS PGothic" charset="0"/>
            </a:endParaRPr>
          </a:p>
        </p:txBody>
      </p:sp>
      <p:sp>
        <p:nvSpPr>
          <p:cNvPr id="43014" name="Rectangle 24"/>
          <p:cNvSpPr>
            <a:spLocks noChangeArrowheads="1"/>
          </p:cNvSpPr>
          <p:nvPr/>
        </p:nvSpPr>
        <p:spPr bwMode="auto">
          <a:xfrm>
            <a:off x="0" y="6588125"/>
            <a:ext cx="457200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342900" indent="-342900"/>
            <a:r>
              <a:rPr lang="de-DE" sz="1000">
                <a:solidFill>
                  <a:srgbClr val="69B833"/>
                </a:solidFill>
                <a:latin typeface="Lucida Sans" charset="0"/>
              </a:rPr>
              <a:t>M. Wang </a:t>
            </a:r>
            <a:r>
              <a:rPr lang="de-DE" sz="1000" i="1">
                <a:solidFill>
                  <a:srgbClr val="69B833"/>
                </a:solidFill>
                <a:latin typeface="Lucida Sans" charset="0"/>
              </a:rPr>
              <a:t>et al.</a:t>
            </a:r>
            <a:r>
              <a:rPr lang="de-DE" sz="1000">
                <a:solidFill>
                  <a:srgbClr val="69B833"/>
                </a:solidFill>
                <a:latin typeface="Lucida Sans" charset="0"/>
              </a:rPr>
              <a:t>, </a:t>
            </a:r>
            <a:r>
              <a:rPr lang="en-US" sz="1000">
                <a:solidFill>
                  <a:srgbClr val="69B833"/>
                </a:solidFill>
                <a:latin typeface="Lucida Sans" charset="0"/>
              </a:rPr>
              <a:t>Chinese Physics C </a:t>
            </a:r>
            <a:r>
              <a:rPr lang="en-US" sz="1000" b="1">
                <a:solidFill>
                  <a:srgbClr val="69B833"/>
                </a:solidFill>
                <a:latin typeface="Lucida Sans" charset="0"/>
              </a:rPr>
              <a:t>36</a:t>
            </a:r>
            <a:r>
              <a:rPr lang="en-US" sz="1000">
                <a:solidFill>
                  <a:srgbClr val="69B833"/>
                </a:solidFill>
                <a:latin typeface="Lucida Sans" charset="0"/>
              </a:rPr>
              <a:t>, 1603 (2012).</a:t>
            </a:r>
          </a:p>
        </p:txBody>
      </p:sp>
      <p:sp>
        <p:nvSpPr>
          <p:cNvPr id="43015" name="TextBox 27"/>
          <p:cNvSpPr txBox="1">
            <a:spLocks noChangeArrowheads="1"/>
          </p:cNvSpPr>
          <p:nvPr/>
        </p:nvSpPr>
        <p:spPr bwMode="auto">
          <a:xfrm>
            <a:off x="6484938" y="1471613"/>
            <a:ext cx="80645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rPr>
              <a:t>Shells</a:t>
            </a:r>
          </a:p>
        </p:txBody>
      </p:sp>
      <p:sp>
        <p:nvSpPr>
          <p:cNvPr id="43016" name="TextBox 28"/>
          <p:cNvSpPr txBox="1">
            <a:spLocks noChangeArrowheads="1"/>
          </p:cNvSpPr>
          <p:nvPr/>
        </p:nvSpPr>
        <p:spPr bwMode="auto">
          <a:xfrm>
            <a:off x="6477000" y="4800600"/>
            <a:ext cx="15240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rPr>
              <a:t>Collectivity</a:t>
            </a:r>
          </a:p>
        </p:txBody>
      </p:sp>
      <p:sp>
        <p:nvSpPr>
          <p:cNvPr id="43017" name="TextBox 29"/>
          <p:cNvSpPr txBox="1">
            <a:spLocks noChangeArrowheads="1"/>
          </p:cNvSpPr>
          <p:nvPr/>
        </p:nvSpPr>
        <p:spPr bwMode="auto">
          <a:xfrm>
            <a:off x="4265613" y="5462588"/>
            <a:ext cx="1136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b="1">
                <a:solidFill>
                  <a:srgbClr val="FF0000"/>
                </a:solidFill>
                <a:latin typeface="Lucida Sans" charset="0"/>
                <a:ea typeface="MS PGothic" charset="0"/>
                <a:cs typeface="MS PGothic" charset="0"/>
              </a:rPr>
              <a:t>Shell closures</a:t>
            </a:r>
          </a:p>
        </p:txBody>
      </p:sp>
      <p:pic>
        <p:nvPicPr>
          <p:cNvPr id="43018" name="Picture 2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4113" y="950913"/>
            <a:ext cx="2578100" cy="439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4724400" y="5649913"/>
            <a:ext cx="1306513" cy="6810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pitchFamily="34" charset="0"/>
            </a:endParaRP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57600"/>
            <a:ext cx="4460875" cy="28781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8" name="Picture 5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7000" y="3624263"/>
            <a:ext cx="3308350" cy="2960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29" name="Picture 7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5088" y="4702175"/>
            <a:ext cx="1879600" cy="2003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0" name="Picture 8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3838" y="4413250"/>
            <a:ext cx="574675" cy="2063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289505">
            <a:off x="5162550" y="4784725"/>
            <a:ext cx="1830388" cy="1011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44039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Decay Station</a:t>
            </a:r>
          </a:p>
        </p:txBody>
      </p:sp>
      <p:pic>
        <p:nvPicPr>
          <p:cNvPr id="44040" name="Picture 2" descr="E:\Dropbox\ISOLDE\Diverse\IDS_Logo\final\IDS_Logo_Color_H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6361113"/>
            <a:ext cx="17684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041" name="Picture 6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78" t="4563" r="2597" b="4272"/>
          <a:stretch/>
        </p:blipFill>
        <p:spPr bwMode="auto">
          <a:xfrm>
            <a:off x="6019800" y="1041548"/>
            <a:ext cx="3033533" cy="25399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4042" name="Rectangle 18"/>
          <p:cNvSpPr>
            <a:spLocks noChangeArrowheads="1"/>
          </p:cNvSpPr>
          <p:nvPr/>
        </p:nvSpPr>
        <p:spPr bwMode="auto">
          <a:xfrm>
            <a:off x="685800" y="6550025"/>
            <a:ext cx="2428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http://isolde-ids.web.cern.ch/</a:t>
            </a:r>
          </a:p>
        </p:txBody>
      </p:sp>
      <p:sp>
        <p:nvSpPr>
          <p:cNvPr id="12" name="Content Placeholder 1"/>
          <p:cNvSpPr>
            <a:spLocks noGrp="1"/>
          </p:cNvSpPr>
          <p:nvPr>
            <p:ph idx="1"/>
          </p:nvPr>
        </p:nvSpPr>
        <p:spPr>
          <a:xfrm>
            <a:off x="685800" y="914400"/>
            <a:ext cx="5562600" cy="5791200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The </a:t>
            </a:r>
            <a:r>
              <a:rPr lang="en-US" dirty="0" smtClean="0">
                <a:solidFill>
                  <a:srgbClr val="69B833"/>
                </a:solidFill>
              </a:rPr>
              <a:t>I</a:t>
            </a:r>
            <a:r>
              <a:rPr lang="en-US" dirty="0" smtClean="0"/>
              <a:t>SOLDE </a:t>
            </a:r>
            <a:r>
              <a:rPr lang="en-US" dirty="0" smtClean="0">
                <a:solidFill>
                  <a:srgbClr val="69B833"/>
                </a:solidFill>
              </a:rPr>
              <a:t>D</a:t>
            </a:r>
            <a:r>
              <a:rPr lang="en-US" dirty="0" smtClean="0"/>
              <a:t>ecay </a:t>
            </a:r>
            <a:r>
              <a:rPr lang="en-US" dirty="0" smtClean="0">
                <a:solidFill>
                  <a:srgbClr val="69B833"/>
                </a:solidFill>
              </a:rPr>
              <a:t>S</a:t>
            </a:r>
            <a:r>
              <a:rPr lang="en-US" dirty="0" smtClean="0"/>
              <a:t>tation (</a:t>
            </a:r>
            <a:r>
              <a:rPr lang="en-US" dirty="0" smtClean="0">
                <a:solidFill>
                  <a:srgbClr val="69B833"/>
                </a:solidFill>
              </a:rPr>
              <a:t>IDS</a:t>
            </a:r>
            <a:r>
              <a:rPr lang="en-US" dirty="0" smtClean="0"/>
              <a:t>) aims to provide:</a:t>
            </a:r>
          </a:p>
          <a:p>
            <a:r>
              <a:rPr lang="en-US" dirty="0" smtClean="0">
                <a:solidFill>
                  <a:srgbClr val="69B833"/>
                </a:solidFill>
              </a:rPr>
              <a:t>Permanent</a:t>
            </a:r>
            <a:r>
              <a:rPr lang="en-US" dirty="0" smtClean="0"/>
              <a:t> setup for decay studies using RIB from ISOLDE</a:t>
            </a:r>
          </a:p>
          <a:p>
            <a:r>
              <a:rPr lang="en-US" dirty="0" smtClean="0">
                <a:solidFill>
                  <a:srgbClr val="69B833"/>
                </a:solidFill>
              </a:rPr>
              <a:t>Flexible</a:t>
            </a:r>
            <a:r>
              <a:rPr lang="en-US" dirty="0" smtClean="0"/>
              <a:t> for several decay types or studies</a:t>
            </a:r>
          </a:p>
          <a:p>
            <a:pPr lvl="1"/>
            <a:r>
              <a:rPr lang="en-US" dirty="0" err="1" smtClean="0"/>
              <a:t>HPGe</a:t>
            </a:r>
            <a:r>
              <a:rPr lang="en-US" dirty="0" smtClean="0"/>
              <a:t> detectors (4 permanent clovers + extra)</a:t>
            </a:r>
          </a:p>
          <a:p>
            <a:pPr lvl="1"/>
            <a:r>
              <a:rPr lang="en-US" dirty="0" smtClean="0"/>
              <a:t>Ancillary detectors (LaBr3, plastic scintillator, silicon, neutron)</a:t>
            </a:r>
          </a:p>
          <a:p>
            <a:pPr lvl="1"/>
            <a:r>
              <a:rPr lang="en-US" dirty="0" smtClean="0"/>
              <a:t>Tape station</a:t>
            </a:r>
          </a:p>
          <a:p>
            <a:r>
              <a:rPr lang="en-US" dirty="0" smtClean="0">
                <a:solidFill>
                  <a:srgbClr val="69B833"/>
                </a:solidFill>
              </a:rPr>
              <a:t>Collaboration</a:t>
            </a:r>
            <a:r>
              <a:rPr lang="en-US" dirty="0" smtClean="0"/>
              <a:t> to support and perform decay studies at ISOLDE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447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685800" y="6550025"/>
            <a:ext cx="2428875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http://isolde-ids.web.cern.ch/</a:t>
            </a:r>
          </a:p>
        </p:txBody>
      </p:sp>
      <p:sp>
        <p:nvSpPr>
          <p:cNvPr id="46082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Decay Station</a:t>
            </a:r>
          </a:p>
        </p:txBody>
      </p:sp>
      <p:sp>
        <p:nvSpPr>
          <p:cNvPr id="46083" name="Content Placeholder 4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pic>
        <p:nvPicPr>
          <p:cNvPr id="4608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8458200" cy="541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085" name="Picture 2" descr="E:\Dropbox\ISOLDE\Diverse\IDS_Logo\final\IDS_Logo_Color_H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5525" y="6361113"/>
            <a:ext cx="1768475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648200"/>
            <a:ext cx="7848600" cy="2362200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Font typeface="Wingdings" charset="2"/>
              <a:buNone/>
              <a:defRPr/>
            </a:pPr>
            <a:r>
              <a:rPr lang="en-US" b="1" dirty="0" smtClean="0"/>
              <a:t>Ingredients:</a:t>
            </a:r>
          </a:p>
          <a:p>
            <a:pPr>
              <a:defRPr/>
            </a:pPr>
            <a:r>
              <a:rPr lang="en-US" dirty="0" smtClean="0"/>
              <a:t>Polarize nuclear ensemble: orient the nuclei in space</a:t>
            </a:r>
          </a:p>
          <a:p>
            <a:pPr>
              <a:defRPr/>
            </a:pPr>
            <a:r>
              <a:rPr lang="en-US" dirty="0" smtClean="0"/>
              <a:t>Observe direction of radiation emission (beta particles, gamma rays) or apply radiofrequency signals and perform Nuclear Magnetic Resonance (NMR) studies</a:t>
            </a:r>
            <a:endParaRPr lang="en-US" dirty="0"/>
          </a:p>
        </p:txBody>
      </p:sp>
      <p:sp>
        <p:nvSpPr>
          <p:cNvPr id="4813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>
                <a:latin typeface="Lucida Sans" charset="0"/>
              </a:rPr>
              <a:t>Versatile Ion-polarized Technique Online</a:t>
            </a:r>
          </a:p>
        </p:txBody>
      </p:sp>
      <p:pic>
        <p:nvPicPr>
          <p:cNvPr id="48131" name="Picture 1" descr="vito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105400"/>
            <a:ext cx="21336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1" y="1066800"/>
            <a:ext cx="6095999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685800" y="990600"/>
            <a:ext cx="2362200" cy="365760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9B833"/>
              </a:buClr>
              <a:buSzPct val="100000"/>
              <a:buFont typeface="Wingdings" charset="2"/>
              <a:buChar char="u"/>
              <a:defRPr sz="1600" kern="1200">
                <a:solidFill>
                  <a:schemeClr val="tx1"/>
                </a:solidFill>
                <a:latin typeface="Lucida Sans"/>
                <a:ea typeface="ＭＳ Ｐゴシック" charset="0"/>
                <a:cs typeface="Lucida San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9B833"/>
              </a:buClr>
              <a:buSzPct val="100000"/>
              <a:buFont typeface="Wingdings" charset="2"/>
              <a:buChar char="u"/>
              <a:defRPr sz="1400" kern="1200">
                <a:solidFill>
                  <a:schemeClr val="tx1"/>
                </a:solidFill>
                <a:latin typeface="Lucida Sans"/>
                <a:ea typeface="ＭＳ Ｐゴシック" charset="0"/>
                <a:cs typeface="Lucida San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9B833"/>
              </a:buClr>
              <a:buSzPct val="100000"/>
              <a:buFont typeface="Wingdings" charset="2"/>
              <a:buChar char="u"/>
              <a:defRPr sz="1600" kern="1200">
                <a:solidFill>
                  <a:schemeClr val="tx1"/>
                </a:solidFill>
                <a:latin typeface="Lucida Sans"/>
                <a:ea typeface="ＭＳ Ｐゴシック" charset="0"/>
                <a:cs typeface="Lucida San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69B833"/>
              </a:buClr>
              <a:buSzPct val="100000"/>
              <a:buFont typeface="Wingdings" charset="2"/>
              <a:buChar char="u"/>
              <a:defRPr sz="1400" kern="1200">
                <a:solidFill>
                  <a:schemeClr val="tx1"/>
                </a:solidFill>
                <a:latin typeface="Lucida Sans"/>
                <a:ea typeface="ＭＳ Ｐゴシック" charset="0"/>
                <a:cs typeface="Lucida San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None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600"/>
              </a:spcAft>
              <a:buFont typeface="Wingdings" charset="2"/>
              <a:buNone/>
              <a:defRPr/>
            </a:pPr>
            <a:r>
              <a:rPr lang="en-US" sz="1800" b="1" dirty="0" smtClean="0">
                <a:solidFill>
                  <a:srgbClr val="69B833"/>
                </a:solidFill>
              </a:rPr>
              <a:t>Spin-oriented radioactive ion beams</a:t>
            </a:r>
          </a:p>
          <a:p>
            <a:pPr marL="0" indent="0">
              <a:spcAft>
                <a:spcPts val="600"/>
              </a:spcAft>
              <a:buFont typeface="Wingdings" charset="2"/>
              <a:buNone/>
              <a:defRPr/>
            </a:pPr>
            <a:endParaRPr lang="en-US" b="1" dirty="0" smtClean="0"/>
          </a:p>
          <a:p>
            <a:pPr marL="0" indent="0">
              <a:spcAft>
                <a:spcPts val="600"/>
              </a:spcAft>
              <a:buFont typeface="Wingdings" charset="2"/>
              <a:buNone/>
              <a:defRPr/>
            </a:pPr>
            <a:r>
              <a:rPr lang="en-US" b="1" dirty="0" smtClean="0"/>
              <a:t>Interesting for: </a:t>
            </a:r>
          </a:p>
          <a:p>
            <a:pPr>
              <a:defRPr/>
            </a:pPr>
            <a:r>
              <a:rPr lang="en-US" dirty="0" smtClean="0"/>
              <a:t>Nuclear physics</a:t>
            </a:r>
          </a:p>
          <a:p>
            <a:pPr>
              <a:defRPr/>
            </a:pPr>
            <a:r>
              <a:rPr lang="en-US" dirty="0" smtClean="0"/>
              <a:t>Fundamental interactions</a:t>
            </a:r>
          </a:p>
          <a:p>
            <a:pPr>
              <a:defRPr/>
            </a:pPr>
            <a:r>
              <a:rPr lang="en-US" dirty="0" smtClean="0"/>
              <a:t>Chemistry and biology</a:t>
            </a:r>
          </a:p>
          <a:p>
            <a:pPr>
              <a:defRPr/>
            </a:pPr>
            <a:r>
              <a:rPr lang="en-US" dirty="0" smtClean="0"/>
              <a:t>Material science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7" descr="cern-accel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8534400" cy="549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434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at CERN</a:t>
            </a:r>
          </a:p>
        </p:txBody>
      </p:sp>
      <p:sp>
        <p:nvSpPr>
          <p:cNvPr id="10" name="Oval 9"/>
          <p:cNvSpPr/>
          <p:nvPr/>
        </p:nvSpPr>
        <p:spPr>
          <a:xfrm>
            <a:off x="5867400" y="3810000"/>
            <a:ext cx="2362200" cy="1371600"/>
          </a:xfrm>
          <a:prstGeom prst="ellipse">
            <a:avLst/>
          </a:prstGeom>
          <a:noFill/>
          <a:ln w="57150" cmpd="sng">
            <a:solidFill>
              <a:srgbClr val="69B833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>
                <a:latin typeface="Lucida Sans" charset="0"/>
              </a:rPr>
              <a:t>Versatile Ion-polarized Technique Online</a:t>
            </a:r>
          </a:p>
        </p:txBody>
      </p:sp>
      <p:sp>
        <p:nvSpPr>
          <p:cNvPr id="49154" name="Content Placeholder 3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Lasers used to polarize atomic and nuclear spins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Polarization observed in beta decay asymmetry in space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pic>
        <p:nvPicPr>
          <p:cNvPr id="49155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4" t="27132" r="3116" b="5145"/>
          <a:stretch>
            <a:fillRect/>
          </a:stretch>
        </p:blipFill>
        <p:spPr bwMode="auto">
          <a:xfrm>
            <a:off x="-25400" y="2220913"/>
            <a:ext cx="9063038" cy="4103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56" name="Text Placeholder 4"/>
          <p:cNvSpPr txBox="1">
            <a:spLocks/>
          </p:cNvSpPr>
          <p:nvPr/>
        </p:nvSpPr>
        <p:spPr bwMode="auto">
          <a:xfrm>
            <a:off x="685800" y="6553200"/>
            <a:ext cx="3657600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None/>
            </a:pPr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M. Kowalska et al, accepted to JPhysG 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 flipH="1">
            <a:off x="7664450" y="2854325"/>
            <a:ext cx="1387475" cy="242888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H="1">
            <a:off x="7812088" y="2825750"/>
            <a:ext cx="935037" cy="195263"/>
          </a:xfrm>
          <a:prstGeom prst="straightConnector1">
            <a:avLst/>
          </a:prstGeom>
          <a:ln w="2857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Left Brace 10"/>
          <p:cNvSpPr/>
          <p:nvPr/>
        </p:nvSpPr>
        <p:spPr>
          <a:xfrm rot="5400000">
            <a:off x="6446837" y="1766888"/>
            <a:ext cx="327025" cy="1397000"/>
          </a:xfrm>
          <a:prstGeom prst="leftBrace">
            <a:avLst>
              <a:gd name="adj1" fmla="val 8333"/>
              <a:gd name="adj2" fmla="val 51559"/>
            </a:avLst>
          </a:prstGeom>
          <a:ln w="28575">
            <a:solidFill>
              <a:srgbClr val="69B8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Left Brace 11"/>
          <p:cNvSpPr/>
          <p:nvPr/>
        </p:nvSpPr>
        <p:spPr>
          <a:xfrm rot="5400000">
            <a:off x="4579937" y="1470026"/>
            <a:ext cx="327025" cy="2070100"/>
          </a:xfrm>
          <a:prstGeom prst="leftBrace">
            <a:avLst>
              <a:gd name="adj1" fmla="val 8333"/>
              <a:gd name="adj2" fmla="val 51559"/>
            </a:avLst>
          </a:prstGeom>
          <a:ln w="28575">
            <a:solidFill>
              <a:srgbClr val="69B8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Left Brace 12"/>
          <p:cNvSpPr/>
          <p:nvPr/>
        </p:nvSpPr>
        <p:spPr>
          <a:xfrm rot="5400000">
            <a:off x="2428081" y="1556544"/>
            <a:ext cx="327025" cy="1944688"/>
          </a:xfrm>
          <a:prstGeom prst="leftBrace">
            <a:avLst>
              <a:gd name="adj1" fmla="val 8333"/>
              <a:gd name="adj2" fmla="val 51559"/>
            </a:avLst>
          </a:prstGeom>
          <a:ln w="28575">
            <a:solidFill>
              <a:srgbClr val="69B83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9162" name="TextBox 13"/>
          <p:cNvSpPr txBox="1">
            <a:spLocks noChangeArrowheads="1"/>
          </p:cNvSpPr>
          <p:nvPr/>
        </p:nvSpPr>
        <p:spPr bwMode="auto">
          <a:xfrm>
            <a:off x="5699125" y="1666875"/>
            <a:ext cx="287020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Setting ions in resonance with laser </a:t>
            </a:r>
          </a:p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and (optional) neutralization of ions</a:t>
            </a:r>
          </a:p>
        </p:txBody>
      </p:sp>
      <p:sp>
        <p:nvSpPr>
          <p:cNvPr id="49163" name="TextBox 14"/>
          <p:cNvSpPr txBox="1">
            <a:spLocks noChangeArrowheads="1"/>
          </p:cNvSpPr>
          <p:nvPr/>
        </p:nvSpPr>
        <p:spPr bwMode="auto">
          <a:xfrm>
            <a:off x="4267200" y="1666875"/>
            <a:ext cx="10779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Laser spin</a:t>
            </a:r>
          </a:p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polarization</a:t>
            </a:r>
          </a:p>
        </p:txBody>
      </p:sp>
      <p:sp>
        <p:nvSpPr>
          <p:cNvPr id="49164" name="TextBox 15"/>
          <p:cNvSpPr txBox="1">
            <a:spLocks noChangeArrowheads="1"/>
          </p:cNvSpPr>
          <p:nvPr/>
        </p:nvSpPr>
        <p:spPr bwMode="auto">
          <a:xfrm>
            <a:off x="609600" y="1666875"/>
            <a:ext cx="30067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Observation of beta-decay asymmetry </a:t>
            </a:r>
          </a:p>
          <a:p>
            <a:r>
              <a:rPr lang="en-US" sz="1200">
                <a:solidFill>
                  <a:srgbClr val="69B833"/>
                </a:solidFill>
                <a:latin typeface="Lucida Sans" charset="0"/>
                <a:cs typeface="Lucida Sans" charset="0"/>
              </a:rPr>
              <a:t>and beta-detected NMR</a:t>
            </a:r>
          </a:p>
        </p:txBody>
      </p:sp>
      <p:pic>
        <p:nvPicPr>
          <p:cNvPr id="49165" name="Picture 3" descr="\\cern.ch\dfs\Users\k\kowalska\Desktop\logo_kuleuven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4488" y="6215063"/>
            <a:ext cx="1809750" cy="5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6" name="Picture 8" descr="http://www.levkingroup.com/uploads/RTEmagicC_logo_erc_01.pn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2" t="1779" r="27138" b="18175"/>
          <a:stretch>
            <a:fillRect/>
          </a:stretch>
        </p:blipFill>
        <p:spPr bwMode="auto">
          <a:xfrm>
            <a:off x="4419600" y="6113463"/>
            <a:ext cx="744538" cy="74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67" name="Picture 1" descr="CERN14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95950" y="6170613"/>
            <a:ext cx="630238" cy="630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9168" name="TextBox 19"/>
          <p:cNvSpPr txBox="1">
            <a:spLocks noChangeArrowheads="1"/>
          </p:cNvSpPr>
          <p:nvPr/>
        </p:nvSpPr>
        <p:spPr bwMode="auto">
          <a:xfrm>
            <a:off x="7480300" y="3019425"/>
            <a:ext cx="147955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Ions from ISOLDE</a:t>
            </a:r>
          </a:p>
        </p:txBody>
      </p:sp>
      <p:sp>
        <p:nvSpPr>
          <p:cNvPr id="49169" name="TextBox 20"/>
          <p:cNvSpPr txBox="1">
            <a:spLocks noChangeArrowheads="1"/>
          </p:cNvSpPr>
          <p:nvPr/>
        </p:nvSpPr>
        <p:spPr bwMode="auto">
          <a:xfrm>
            <a:off x="7748588" y="2413000"/>
            <a:ext cx="965200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Laser light</a:t>
            </a:r>
          </a:p>
        </p:txBody>
      </p:sp>
      <p:pic>
        <p:nvPicPr>
          <p:cNvPr id="49170" name="Picture 1" descr="vito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105400"/>
            <a:ext cx="21336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914400"/>
            <a:ext cx="5715000" cy="5791200"/>
          </a:xfrm>
        </p:spPr>
        <p:txBody>
          <a:bodyPr/>
          <a:lstStyle/>
          <a:p>
            <a:pPr marL="0" indent="0">
              <a:buFont typeface="Wingdings" charset="2"/>
              <a:buNone/>
              <a:defRPr/>
            </a:pPr>
            <a:r>
              <a:rPr lang="en-US" sz="1800" b="1" dirty="0">
                <a:solidFill>
                  <a:srgbClr val="69B833"/>
                </a:solidFill>
              </a:rPr>
              <a:t>Towards beta-NMR in biology</a:t>
            </a:r>
            <a:endParaRPr lang="en-US" sz="1800" b="1" dirty="0" smtClean="0">
              <a:solidFill>
                <a:srgbClr val="69B833"/>
              </a:solidFill>
            </a:endParaRPr>
          </a:p>
          <a:p>
            <a:pPr>
              <a:defRPr/>
            </a:pPr>
            <a:endParaRPr lang="en-US" dirty="0"/>
          </a:p>
          <a:p>
            <a:pPr>
              <a:defRPr/>
            </a:pPr>
            <a:r>
              <a:rPr lang="en-US" dirty="0" smtClean="0"/>
              <a:t>Use radioactive nuclei to understand the role of metal ions in biological systems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Apply a technique </a:t>
            </a:r>
            <a:r>
              <a:rPr lang="en-US" dirty="0"/>
              <a:t>which is a billion times more sensitive than </a:t>
            </a:r>
            <a:r>
              <a:rPr lang="en-US" dirty="0" smtClean="0"/>
              <a:t>conventional approaches</a:t>
            </a:r>
            <a:endParaRPr lang="en-US" dirty="0"/>
          </a:p>
        </p:txBody>
      </p:sp>
      <p:sp>
        <p:nvSpPr>
          <p:cNvPr id="50178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000">
                <a:latin typeface="Lucida Sans" charset="0"/>
              </a:rPr>
              <a:t>Versatile Ion-polarized Technique Online</a:t>
            </a:r>
          </a:p>
        </p:txBody>
      </p:sp>
      <p:sp>
        <p:nvSpPr>
          <p:cNvPr id="50179" name="Text Box 3"/>
          <p:cNvSpPr txBox="1">
            <a:spLocks noChangeArrowheads="1"/>
          </p:cNvSpPr>
          <p:nvPr/>
        </p:nvSpPr>
        <p:spPr bwMode="auto">
          <a:xfrm>
            <a:off x="1397000" y="5819775"/>
            <a:ext cx="74898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50000"/>
              </a:spcBef>
            </a:pPr>
            <a:endParaRPr lang="en-US">
              <a:latin typeface="Times New Roman" charset="0"/>
            </a:endParaRPr>
          </a:p>
        </p:txBody>
      </p:sp>
      <p:pic>
        <p:nvPicPr>
          <p:cNvPr id="5018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48" t="2727" b="14700"/>
          <a:stretch>
            <a:fillRect/>
          </a:stretch>
        </p:blipFill>
        <p:spPr bwMode="auto">
          <a:xfrm>
            <a:off x="839788" y="3313113"/>
            <a:ext cx="5256212" cy="324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1066800" y="3317875"/>
            <a:ext cx="1611313" cy="201612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/>
          </a:p>
        </p:txBody>
      </p:sp>
      <p:pic>
        <p:nvPicPr>
          <p:cNvPr id="50182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87" t="11130" b="3255"/>
          <a:stretch>
            <a:fillRect/>
          </a:stretch>
        </p:blipFill>
        <p:spPr bwMode="auto">
          <a:xfrm>
            <a:off x="6365875" y="1530350"/>
            <a:ext cx="2320925" cy="187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183" name="TextBox 6"/>
          <p:cNvSpPr txBox="1">
            <a:spLocks noChangeArrowheads="1"/>
          </p:cNvSpPr>
          <p:nvPr/>
        </p:nvSpPr>
        <p:spPr bwMode="auto">
          <a:xfrm>
            <a:off x="6403975" y="990600"/>
            <a:ext cx="224472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Na+ or K+ inside </a:t>
            </a:r>
          </a:p>
          <a:p>
            <a:r>
              <a:rPr lang="en-US" sz="1200">
                <a:latin typeface="Lucida Sans" charset="0"/>
                <a:cs typeface="Lucida Sans" charset="0"/>
              </a:rPr>
              <a:t>DNA G-quadruplex structue</a:t>
            </a:r>
          </a:p>
        </p:txBody>
      </p:sp>
      <p:sp>
        <p:nvSpPr>
          <p:cNvPr id="50184" name="TextBox 15"/>
          <p:cNvSpPr txBox="1">
            <a:spLocks noChangeArrowheads="1"/>
          </p:cNvSpPr>
          <p:nvPr/>
        </p:nvSpPr>
        <p:spPr bwMode="auto">
          <a:xfrm>
            <a:off x="7042150" y="3533775"/>
            <a:ext cx="862013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Zn finger</a:t>
            </a:r>
          </a:p>
        </p:txBody>
      </p:sp>
      <p:pic>
        <p:nvPicPr>
          <p:cNvPr id="50185" name="Picture 8" descr="http://www.levkingroup.com/uploads/RTEmagicC_logo_erc_01.png.pn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2" t="1779" r="27138" b="18175"/>
          <a:stretch>
            <a:fillRect/>
          </a:stretch>
        </p:blipFill>
        <p:spPr bwMode="auto">
          <a:xfrm>
            <a:off x="5808663" y="6096000"/>
            <a:ext cx="744537" cy="744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6" name="Picture 3" descr="https://upload.wikimedia.org/wikipedia/commons/thumb/9/9c/Zinc_finger_rendered.png/300px-Zinc_finger_rendered.png">
            <a:hlinkClick r:id="rId6"/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83338" y="3778250"/>
            <a:ext cx="2455862" cy="183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187" name="Picture 1" descr="vito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96200" y="5105400"/>
            <a:ext cx="2133600" cy="1706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4800600" cy="579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solidFill>
                  <a:srgbClr val="69B833"/>
                </a:solidFill>
                <a:latin typeface="Lucida Sans" charset="0"/>
              </a:rPr>
              <a:t>W</a:t>
            </a:r>
            <a:r>
              <a:rPr lang="en-US">
                <a:latin typeface="Lucida Sans" charset="0"/>
              </a:rPr>
              <a:t>eak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>
                <a:latin typeface="Lucida Sans" charset="0"/>
              </a:rPr>
              <a:t>nteraction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S</a:t>
            </a:r>
            <a:r>
              <a:rPr lang="en-US">
                <a:latin typeface="Lucida Sans" charset="0"/>
              </a:rPr>
              <a:t>tudies with </a:t>
            </a:r>
            <a:r>
              <a:rPr lang="en-US" baseline="30000">
                <a:latin typeface="Lucida Sans" charset="0"/>
              </a:rPr>
              <a:t>32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AR</a:t>
            </a:r>
            <a:r>
              <a:rPr lang="en-US">
                <a:latin typeface="Lucida Sans" charset="0"/>
              </a:rPr>
              <a:t>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D</a:t>
            </a:r>
            <a:r>
              <a:rPr lang="en-US">
                <a:latin typeface="Lucida Sans" charset="0"/>
              </a:rPr>
              <a:t>ecay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Aim: search for a scalar current contribution in the predominantly vector current of beta decay via b-n correlation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Tool: beta-p decay of </a:t>
            </a:r>
            <a:r>
              <a:rPr lang="en-US" baseline="30000">
                <a:latin typeface="Lucida Sans" charset="0"/>
              </a:rPr>
              <a:t>32</a:t>
            </a:r>
            <a:r>
              <a:rPr lang="en-US">
                <a:latin typeface="Lucida Sans" charset="0"/>
              </a:rPr>
              <a:t>Ar, Doppler effect on proton energy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51202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WISARD</a:t>
            </a:r>
          </a:p>
        </p:txBody>
      </p:sp>
      <p:pic>
        <p:nvPicPr>
          <p:cNvPr id="51203" name="Image 24" descr="vector_scalar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687888"/>
            <a:ext cx="8431213" cy="170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4" name="ZoneTexte 26"/>
          <p:cNvSpPr txBox="1">
            <a:spLocks noChangeArrowheads="1"/>
          </p:cNvSpPr>
          <p:nvPr/>
        </p:nvSpPr>
        <p:spPr bwMode="auto">
          <a:xfrm>
            <a:off x="1073150" y="5870575"/>
            <a:ext cx="258445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800">
                <a:latin typeface="Lucida Sans" charset="0"/>
                <a:cs typeface="Lucida Sans" charset="0"/>
              </a:rPr>
              <a:t>strong recoil:</a:t>
            </a:r>
          </a:p>
          <a:p>
            <a:r>
              <a:rPr lang="fr-FR" sz="1800">
                <a:latin typeface="Lucida Sans" charset="0"/>
                <a:cs typeface="Lucida Sans" charset="0"/>
              </a:rPr>
              <a:t>strong Doppler effect</a:t>
            </a:r>
          </a:p>
        </p:txBody>
      </p:sp>
      <p:sp>
        <p:nvSpPr>
          <p:cNvPr id="51205" name="ZoneTexte 27"/>
          <p:cNvSpPr txBox="1">
            <a:spLocks noChangeArrowheads="1"/>
          </p:cNvSpPr>
          <p:nvPr/>
        </p:nvSpPr>
        <p:spPr bwMode="auto">
          <a:xfrm>
            <a:off x="4648200" y="5907088"/>
            <a:ext cx="24272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r>
              <a:rPr lang="fr-FR" sz="1800">
                <a:latin typeface="Lucida Sans" charset="0"/>
                <a:cs typeface="Lucida Sans" charset="0"/>
              </a:rPr>
              <a:t>weak recoil:</a:t>
            </a:r>
          </a:p>
          <a:p>
            <a:pPr algn="r"/>
            <a:r>
              <a:rPr lang="fr-FR" sz="1800">
                <a:latin typeface="Lucida Sans" charset="0"/>
                <a:cs typeface="Lucida Sans" charset="0"/>
              </a:rPr>
              <a:t>weak Doppler effect</a:t>
            </a:r>
          </a:p>
        </p:txBody>
      </p:sp>
      <p:sp>
        <p:nvSpPr>
          <p:cNvPr id="51206" name="TextBox 1"/>
          <p:cNvSpPr txBox="1">
            <a:spLocks noChangeArrowheads="1"/>
          </p:cNvSpPr>
          <p:nvPr/>
        </p:nvSpPr>
        <p:spPr bwMode="auto">
          <a:xfrm>
            <a:off x="1905000" y="4459288"/>
            <a:ext cx="17859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69B833"/>
                </a:solidFill>
                <a:latin typeface="Lucida Sans" charset="0"/>
                <a:cs typeface="Lucida Sans" charset="0"/>
              </a:rPr>
              <a:t>Vector current</a:t>
            </a:r>
          </a:p>
        </p:txBody>
      </p:sp>
      <p:sp>
        <p:nvSpPr>
          <p:cNvPr id="51207" name="TextBox 7"/>
          <p:cNvSpPr txBox="1">
            <a:spLocks noChangeArrowheads="1"/>
          </p:cNvSpPr>
          <p:nvPr/>
        </p:nvSpPr>
        <p:spPr bwMode="auto">
          <a:xfrm>
            <a:off x="6248400" y="4459288"/>
            <a:ext cx="1725613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solidFill>
                  <a:srgbClr val="69B833"/>
                </a:solidFill>
                <a:latin typeface="Lucida Sans" charset="0"/>
                <a:cs typeface="Lucida Sans" charset="0"/>
              </a:rPr>
              <a:t>Scalar current</a:t>
            </a:r>
          </a:p>
        </p:txBody>
      </p:sp>
      <p:pic>
        <p:nvPicPr>
          <p:cNvPr id="51208" name="Picture 2" descr="witch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883275"/>
            <a:ext cx="990600" cy="887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9" name="Picture 14" descr="witch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905" t="15295" r="8183" b="17503"/>
          <a:stretch>
            <a:fillRect/>
          </a:stretch>
        </p:blipFill>
        <p:spPr bwMode="auto">
          <a:xfrm>
            <a:off x="5437188" y="838200"/>
            <a:ext cx="3706812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6"/>
          <p:cNvSpPr/>
          <p:nvPr/>
        </p:nvSpPr>
        <p:spPr>
          <a:xfrm>
            <a:off x="1846263" y="2311400"/>
            <a:ext cx="288925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1846263" y="2960688"/>
            <a:ext cx="2889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cxnSp>
        <p:nvCxnSpPr>
          <p:cNvPr id="40" name="Connecteur droit 39"/>
          <p:cNvCxnSpPr/>
          <p:nvPr/>
        </p:nvCxnSpPr>
        <p:spPr>
          <a:xfrm>
            <a:off x="1846263" y="2744788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>
            <a:off x="2135188" y="2744788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Rectangle 44"/>
          <p:cNvSpPr/>
          <p:nvPr/>
        </p:nvSpPr>
        <p:spPr>
          <a:xfrm>
            <a:off x="4943475" y="2311400"/>
            <a:ext cx="287338" cy="433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943475" y="2960688"/>
            <a:ext cx="287338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cxnSp>
        <p:nvCxnSpPr>
          <p:cNvPr id="47" name="Connecteur droit 46"/>
          <p:cNvCxnSpPr/>
          <p:nvPr/>
        </p:nvCxnSpPr>
        <p:spPr>
          <a:xfrm>
            <a:off x="4943475" y="2744788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Connecteur droit 47"/>
          <p:cNvCxnSpPr/>
          <p:nvPr/>
        </p:nvCxnSpPr>
        <p:spPr>
          <a:xfrm>
            <a:off x="5230813" y="2744788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5446713" y="2600325"/>
            <a:ext cx="144462" cy="503238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cxnSp>
        <p:nvCxnSpPr>
          <p:cNvPr id="53" name="Connecteur droit avec flèche 52"/>
          <p:cNvCxnSpPr/>
          <p:nvPr/>
        </p:nvCxnSpPr>
        <p:spPr>
          <a:xfrm>
            <a:off x="1127125" y="18430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Connecteur droit avec flèche 55"/>
          <p:cNvCxnSpPr/>
          <p:nvPr/>
        </p:nvCxnSpPr>
        <p:spPr>
          <a:xfrm>
            <a:off x="1127125" y="19954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eur droit avec flèche 56"/>
          <p:cNvCxnSpPr/>
          <p:nvPr/>
        </p:nvCxnSpPr>
        <p:spPr>
          <a:xfrm>
            <a:off x="1127125" y="21478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eur droit avec flèche 57"/>
          <p:cNvCxnSpPr/>
          <p:nvPr/>
        </p:nvCxnSpPr>
        <p:spPr>
          <a:xfrm>
            <a:off x="1127125" y="23002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onnecteur droit avec flèche 58"/>
          <p:cNvCxnSpPr/>
          <p:nvPr/>
        </p:nvCxnSpPr>
        <p:spPr>
          <a:xfrm>
            <a:off x="1127125" y="24526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onnecteur droit avec flèche 59"/>
          <p:cNvCxnSpPr/>
          <p:nvPr/>
        </p:nvCxnSpPr>
        <p:spPr>
          <a:xfrm>
            <a:off x="1127125" y="26050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Connecteur droit avec flèche 60"/>
          <p:cNvCxnSpPr/>
          <p:nvPr/>
        </p:nvCxnSpPr>
        <p:spPr>
          <a:xfrm>
            <a:off x="1127125" y="2757488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Connecteur droit avec flèche 62"/>
          <p:cNvCxnSpPr/>
          <p:nvPr/>
        </p:nvCxnSpPr>
        <p:spPr>
          <a:xfrm>
            <a:off x="1127125" y="29448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Connecteur droit avec flèche 63"/>
          <p:cNvCxnSpPr/>
          <p:nvPr/>
        </p:nvCxnSpPr>
        <p:spPr>
          <a:xfrm>
            <a:off x="1127125" y="30972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eur droit avec flèche 64"/>
          <p:cNvCxnSpPr/>
          <p:nvPr/>
        </p:nvCxnSpPr>
        <p:spPr>
          <a:xfrm>
            <a:off x="1127125" y="32496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Connecteur droit avec flèche 65"/>
          <p:cNvCxnSpPr/>
          <p:nvPr/>
        </p:nvCxnSpPr>
        <p:spPr>
          <a:xfrm>
            <a:off x="1127125" y="34020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Connecteur droit avec flèche 66"/>
          <p:cNvCxnSpPr/>
          <p:nvPr/>
        </p:nvCxnSpPr>
        <p:spPr>
          <a:xfrm>
            <a:off x="1127125" y="35544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Connecteur droit avec flèche 67"/>
          <p:cNvCxnSpPr/>
          <p:nvPr/>
        </p:nvCxnSpPr>
        <p:spPr>
          <a:xfrm>
            <a:off x="1127125" y="37068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Connecteur droit avec flèche 68"/>
          <p:cNvCxnSpPr/>
          <p:nvPr/>
        </p:nvCxnSpPr>
        <p:spPr>
          <a:xfrm>
            <a:off x="1127125" y="3859213"/>
            <a:ext cx="475297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Connecteur droit 73"/>
          <p:cNvCxnSpPr/>
          <p:nvPr/>
        </p:nvCxnSpPr>
        <p:spPr>
          <a:xfrm>
            <a:off x="3467100" y="2744788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249" name="Groupe 96"/>
          <p:cNvGrpSpPr>
            <a:grpSpLocks/>
          </p:cNvGrpSpPr>
          <p:nvPr/>
        </p:nvGrpSpPr>
        <p:grpSpPr bwMode="auto">
          <a:xfrm>
            <a:off x="3687763" y="2324100"/>
            <a:ext cx="1751012" cy="1063625"/>
            <a:chOff x="3388676" y="2109768"/>
            <a:chExt cx="1750316" cy="1063429"/>
          </a:xfrm>
        </p:grpSpPr>
        <p:grpSp>
          <p:nvGrpSpPr>
            <p:cNvPr id="52330" name="Groupe 86"/>
            <p:cNvGrpSpPr>
              <a:grpSpLocks/>
            </p:cNvGrpSpPr>
            <p:nvPr/>
          </p:nvGrpSpPr>
          <p:grpSpPr bwMode="auto">
            <a:xfrm rot="8004599">
              <a:off x="3401504" y="2096940"/>
              <a:ext cx="1063429" cy="1089085"/>
              <a:chOff x="3059832" y="4149080"/>
              <a:chExt cx="1278214" cy="1089085"/>
            </a:xfrm>
          </p:grpSpPr>
          <p:cxnSp>
            <p:nvCxnSpPr>
              <p:cNvPr id="81" name="Connecteur en arc 80"/>
              <p:cNvCxnSpPr/>
              <p:nvPr/>
            </p:nvCxnSpPr>
            <p:spPr>
              <a:xfrm>
                <a:off x="3066632" y="4169458"/>
                <a:ext cx="431159" cy="357046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Connecteur en arc 84"/>
              <p:cNvCxnSpPr/>
              <p:nvPr/>
            </p:nvCxnSpPr>
            <p:spPr>
              <a:xfrm>
                <a:off x="3481900" y="4535004"/>
                <a:ext cx="433067" cy="360219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en arc 85"/>
              <p:cNvCxnSpPr/>
              <p:nvPr/>
            </p:nvCxnSpPr>
            <p:spPr>
              <a:xfrm>
                <a:off x="3912711" y="4897960"/>
                <a:ext cx="431159" cy="360220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89" name="Connecteur en arc 88"/>
            <p:cNvCxnSpPr/>
            <p:nvPr/>
          </p:nvCxnSpPr>
          <p:spPr>
            <a:xfrm rot="19980000">
              <a:off x="4659758" y="2533553"/>
              <a:ext cx="479234" cy="250779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9" name="Connecteur droit avec flèche 98"/>
          <p:cNvCxnSpPr>
            <a:endCxn id="46" idx="1"/>
          </p:cNvCxnSpPr>
          <p:nvPr/>
        </p:nvCxnSpPr>
        <p:spPr>
          <a:xfrm>
            <a:off x="3503613" y="2851150"/>
            <a:ext cx="1439862" cy="325438"/>
          </a:xfrm>
          <a:prstGeom prst="straightConnector1">
            <a:avLst/>
          </a:prstGeom>
          <a:ln w="3175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51" name="ZoneTexte 100"/>
          <p:cNvSpPr txBox="1">
            <a:spLocks noChangeArrowheads="1"/>
          </p:cNvSpPr>
          <p:nvPr/>
        </p:nvSpPr>
        <p:spPr bwMode="auto">
          <a:xfrm>
            <a:off x="4295775" y="3068638"/>
            <a:ext cx="312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P</a:t>
            </a:r>
          </a:p>
        </p:txBody>
      </p:sp>
      <p:sp>
        <p:nvSpPr>
          <p:cNvPr id="52252" name="ZoneTexte 101"/>
          <p:cNvSpPr txBox="1">
            <a:spLocks noChangeArrowheads="1"/>
          </p:cNvSpPr>
          <p:nvPr/>
        </p:nvSpPr>
        <p:spPr bwMode="auto">
          <a:xfrm>
            <a:off x="4143375" y="2563813"/>
            <a:ext cx="392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30000">
                <a:latin typeface="Lucida Sans" charset="0"/>
                <a:cs typeface="Lucida Sans" charset="0"/>
              </a:rPr>
              <a:t>+</a:t>
            </a:r>
          </a:p>
        </p:txBody>
      </p:sp>
      <p:sp>
        <p:nvSpPr>
          <p:cNvPr id="103" name="Rectangle 102"/>
          <p:cNvSpPr/>
          <p:nvPr/>
        </p:nvSpPr>
        <p:spPr>
          <a:xfrm>
            <a:off x="1846263" y="4832350"/>
            <a:ext cx="2889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04" name="Rectangle 103"/>
          <p:cNvSpPr/>
          <p:nvPr/>
        </p:nvSpPr>
        <p:spPr>
          <a:xfrm>
            <a:off x="1846263" y="5480050"/>
            <a:ext cx="288925" cy="431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cxnSp>
        <p:nvCxnSpPr>
          <p:cNvPr id="105" name="Connecteur droit 104"/>
          <p:cNvCxnSpPr/>
          <p:nvPr/>
        </p:nvCxnSpPr>
        <p:spPr>
          <a:xfrm>
            <a:off x="1846263" y="5264150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Connecteur droit 105"/>
          <p:cNvCxnSpPr/>
          <p:nvPr/>
        </p:nvCxnSpPr>
        <p:spPr>
          <a:xfrm>
            <a:off x="2135188" y="5264150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257" name="Groupe 106"/>
          <p:cNvGrpSpPr>
            <a:grpSpLocks/>
          </p:cNvGrpSpPr>
          <p:nvPr/>
        </p:nvGrpSpPr>
        <p:grpSpPr bwMode="auto">
          <a:xfrm>
            <a:off x="4943475" y="4832350"/>
            <a:ext cx="647700" cy="1079500"/>
            <a:chOff x="3131840" y="2861320"/>
            <a:chExt cx="648072" cy="1080120"/>
          </a:xfrm>
        </p:grpSpPr>
        <p:sp>
          <p:nvSpPr>
            <p:cNvPr id="108" name="Rectangle 107"/>
            <p:cNvSpPr/>
            <p:nvPr/>
          </p:nvSpPr>
          <p:spPr>
            <a:xfrm>
              <a:off x="3131840" y="2861320"/>
              <a:ext cx="287503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600">
                <a:latin typeface="Lucida Sans"/>
                <a:cs typeface="Lucida San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131840" y="3509392"/>
              <a:ext cx="287503" cy="432048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600">
                <a:latin typeface="Lucida Sans"/>
                <a:cs typeface="Lucida Sans"/>
              </a:endParaRPr>
            </a:p>
          </p:txBody>
        </p:sp>
        <p:cxnSp>
          <p:nvCxnSpPr>
            <p:cNvPr id="110" name="Connecteur droit 109"/>
            <p:cNvCxnSpPr/>
            <p:nvPr/>
          </p:nvCxnSpPr>
          <p:spPr>
            <a:xfrm>
              <a:off x="3131840" y="3293368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>
              <a:off x="3419343" y="3293368"/>
              <a:ext cx="0" cy="2160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Rectangle 111"/>
            <p:cNvSpPr/>
            <p:nvPr/>
          </p:nvSpPr>
          <p:spPr>
            <a:xfrm>
              <a:off x="3635367" y="3148823"/>
              <a:ext cx="144545" cy="50511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fr-FR" sz="1600">
                <a:latin typeface="Lucida Sans"/>
                <a:cs typeface="Lucida Sans"/>
              </a:endParaRPr>
            </a:p>
          </p:txBody>
        </p:sp>
      </p:grpSp>
      <p:grpSp>
        <p:nvGrpSpPr>
          <p:cNvPr id="52258" name="Groupe 112"/>
          <p:cNvGrpSpPr>
            <a:grpSpLocks/>
          </p:cNvGrpSpPr>
          <p:nvPr/>
        </p:nvGrpSpPr>
        <p:grpSpPr bwMode="auto">
          <a:xfrm>
            <a:off x="1127125" y="4364038"/>
            <a:ext cx="4752975" cy="2016125"/>
            <a:chOff x="827584" y="1628800"/>
            <a:chExt cx="4752528" cy="2016224"/>
          </a:xfrm>
        </p:grpSpPr>
        <p:cxnSp>
          <p:nvCxnSpPr>
            <p:cNvPr id="114" name="Connecteur droit avec flèche 113"/>
            <p:cNvCxnSpPr/>
            <p:nvPr/>
          </p:nvCxnSpPr>
          <p:spPr>
            <a:xfrm>
              <a:off x="827584" y="1628800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avec flèche 114"/>
            <p:cNvCxnSpPr/>
            <p:nvPr/>
          </p:nvCxnSpPr>
          <p:spPr>
            <a:xfrm>
              <a:off x="827584" y="1781207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avec flèche 115"/>
            <p:cNvCxnSpPr/>
            <p:nvPr/>
          </p:nvCxnSpPr>
          <p:spPr>
            <a:xfrm>
              <a:off x="827584" y="1933615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avec flèche 116"/>
            <p:cNvCxnSpPr/>
            <p:nvPr/>
          </p:nvCxnSpPr>
          <p:spPr>
            <a:xfrm>
              <a:off x="827584" y="2086022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avec flèche 117"/>
            <p:cNvCxnSpPr/>
            <p:nvPr/>
          </p:nvCxnSpPr>
          <p:spPr>
            <a:xfrm>
              <a:off x="827584" y="2238430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avec flèche 118"/>
            <p:cNvCxnSpPr/>
            <p:nvPr/>
          </p:nvCxnSpPr>
          <p:spPr>
            <a:xfrm>
              <a:off x="827584" y="2390837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avec flèche 119"/>
            <p:cNvCxnSpPr/>
            <p:nvPr/>
          </p:nvCxnSpPr>
          <p:spPr>
            <a:xfrm>
              <a:off x="827584" y="2543245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avec flèche 120"/>
            <p:cNvCxnSpPr/>
            <p:nvPr/>
          </p:nvCxnSpPr>
          <p:spPr>
            <a:xfrm>
              <a:off x="827584" y="2730579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avec flèche 121"/>
            <p:cNvCxnSpPr/>
            <p:nvPr/>
          </p:nvCxnSpPr>
          <p:spPr>
            <a:xfrm>
              <a:off x="827584" y="2882987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avec flèche 122"/>
            <p:cNvCxnSpPr/>
            <p:nvPr/>
          </p:nvCxnSpPr>
          <p:spPr>
            <a:xfrm>
              <a:off x="827584" y="3035394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avec flèche 123"/>
            <p:cNvCxnSpPr/>
            <p:nvPr/>
          </p:nvCxnSpPr>
          <p:spPr>
            <a:xfrm>
              <a:off x="827584" y="3187802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avec flèche 124"/>
            <p:cNvCxnSpPr/>
            <p:nvPr/>
          </p:nvCxnSpPr>
          <p:spPr>
            <a:xfrm>
              <a:off x="827584" y="3340209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avec flèche 125"/>
            <p:cNvCxnSpPr/>
            <p:nvPr/>
          </p:nvCxnSpPr>
          <p:spPr>
            <a:xfrm>
              <a:off x="827584" y="3492617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avec flèche 126"/>
            <p:cNvCxnSpPr/>
            <p:nvPr/>
          </p:nvCxnSpPr>
          <p:spPr>
            <a:xfrm>
              <a:off x="827584" y="3645024"/>
              <a:ext cx="4752528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Connecteur droit 127"/>
          <p:cNvCxnSpPr/>
          <p:nvPr/>
        </p:nvCxnSpPr>
        <p:spPr>
          <a:xfrm>
            <a:off x="3484563" y="5264150"/>
            <a:ext cx="0" cy="2159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2260" name="Groupe 128"/>
          <p:cNvGrpSpPr>
            <a:grpSpLocks/>
          </p:cNvGrpSpPr>
          <p:nvPr/>
        </p:nvGrpSpPr>
        <p:grpSpPr bwMode="auto">
          <a:xfrm>
            <a:off x="3687763" y="4845050"/>
            <a:ext cx="1751012" cy="1063625"/>
            <a:chOff x="3388676" y="2109768"/>
            <a:chExt cx="1750316" cy="1063429"/>
          </a:xfrm>
        </p:grpSpPr>
        <p:grpSp>
          <p:nvGrpSpPr>
            <p:cNvPr id="52306" name="Groupe 86"/>
            <p:cNvGrpSpPr>
              <a:grpSpLocks/>
            </p:cNvGrpSpPr>
            <p:nvPr/>
          </p:nvGrpSpPr>
          <p:grpSpPr bwMode="auto">
            <a:xfrm rot="8004599">
              <a:off x="3401504" y="2096940"/>
              <a:ext cx="1063429" cy="1089085"/>
              <a:chOff x="3059832" y="4149080"/>
              <a:chExt cx="1278214" cy="1089085"/>
            </a:xfrm>
          </p:grpSpPr>
          <p:cxnSp>
            <p:nvCxnSpPr>
              <p:cNvPr id="132" name="Connecteur en arc 131"/>
              <p:cNvCxnSpPr/>
              <p:nvPr/>
            </p:nvCxnSpPr>
            <p:spPr>
              <a:xfrm>
                <a:off x="3066632" y="4169458"/>
                <a:ext cx="431159" cy="357046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Connecteur en arc 132"/>
              <p:cNvCxnSpPr/>
              <p:nvPr/>
            </p:nvCxnSpPr>
            <p:spPr>
              <a:xfrm>
                <a:off x="3481900" y="4535004"/>
                <a:ext cx="433067" cy="360219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Connecteur en arc 133"/>
              <p:cNvCxnSpPr/>
              <p:nvPr/>
            </p:nvCxnSpPr>
            <p:spPr>
              <a:xfrm>
                <a:off x="3912711" y="4897960"/>
                <a:ext cx="431159" cy="360220"/>
              </a:xfrm>
              <a:prstGeom prst="curvedConnector3">
                <a:avLst>
                  <a:gd name="adj1" fmla="val 54150"/>
                </a:avLst>
              </a:prstGeom>
              <a:ln w="2540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31" name="Connecteur en arc 130"/>
            <p:cNvCxnSpPr/>
            <p:nvPr/>
          </p:nvCxnSpPr>
          <p:spPr>
            <a:xfrm rot="19980000">
              <a:off x="4659758" y="2533553"/>
              <a:ext cx="479234" cy="250779"/>
            </a:xfrm>
            <a:prstGeom prst="curvedConnector3">
              <a:avLst>
                <a:gd name="adj1" fmla="val 50000"/>
              </a:avLst>
            </a:prstGeom>
            <a:ln w="254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35" name="Connecteur droit avec flèche 134"/>
          <p:cNvCxnSpPr>
            <a:endCxn id="103" idx="3"/>
          </p:cNvCxnSpPr>
          <p:nvPr/>
        </p:nvCxnSpPr>
        <p:spPr>
          <a:xfrm flipH="1" flipV="1">
            <a:off x="2135188" y="5048250"/>
            <a:ext cx="1368425" cy="323850"/>
          </a:xfrm>
          <a:prstGeom prst="straightConnector1">
            <a:avLst/>
          </a:prstGeom>
          <a:ln w="31750">
            <a:solidFill>
              <a:schemeClr val="bg2">
                <a:lumMod val="2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62" name="ZoneTexte 135"/>
          <p:cNvSpPr txBox="1">
            <a:spLocks noChangeArrowheads="1"/>
          </p:cNvSpPr>
          <p:nvPr/>
        </p:nvSpPr>
        <p:spPr bwMode="auto">
          <a:xfrm>
            <a:off x="2711450" y="4859338"/>
            <a:ext cx="312738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P</a:t>
            </a:r>
          </a:p>
        </p:txBody>
      </p:sp>
      <p:sp>
        <p:nvSpPr>
          <p:cNvPr id="52263" name="ZoneTexte 136"/>
          <p:cNvSpPr txBox="1">
            <a:spLocks noChangeArrowheads="1"/>
          </p:cNvSpPr>
          <p:nvPr/>
        </p:nvSpPr>
        <p:spPr bwMode="auto">
          <a:xfrm>
            <a:off x="4143375" y="5084763"/>
            <a:ext cx="3921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30000">
                <a:latin typeface="Lucida Sans" charset="0"/>
                <a:cs typeface="Lucida Sans" charset="0"/>
              </a:rPr>
              <a:t>+</a:t>
            </a:r>
          </a:p>
        </p:txBody>
      </p:sp>
      <p:sp>
        <p:nvSpPr>
          <p:cNvPr id="140" name="Forme libre 139"/>
          <p:cNvSpPr/>
          <p:nvPr/>
        </p:nvSpPr>
        <p:spPr>
          <a:xfrm>
            <a:off x="6259513" y="2166938"/>
            <a:ext cx="688975" cy="1017587"/>
          </a:xfrm>
          <a:custGeom>
            <a:avLst/>
            <a:gdLst>
              <a:gd name="connsiteX0" fmla="*/ 0 w 672353"/>
              <a:gd name="connsiteY0" fmla="*/ 1111624 h 1111624"/>
              <a:gd name="connsiteX1" fmla="*/ 313765 w 672353"/>
              <a:gd name="connsiteY1" fmla="*/ 0 h 1111624"/>
              <a:gd name="connsiteX2" fmla="*/ 672353 w 672353"/>
              <a:gd name="connsiteY2" fmla="*/ 1111624 h 111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3" h="1111624">
                <a:moveTo>
                  <a:pt x="0" y="1111624"/>
                </a:moveTo>
                <a:cubicBezTo>
                  <a:pt x="100853" y="555812"/>
                  <a:pt x="201706" y="0"/>
                  <a:pt x="313765" y="0"/>
                </a:cubicBezTo>
                <a:cubicBezTo>
                  <a:pt x="425824" y="0"/>
                  <a:pt x="549088" y="555812"/>
                  <a:pt x="672353" y="1111624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41" name="Forme libre 140"/>
          <p:cNvSpPr/>
          <p:nvPr/>
        </p:nvSpPr>
        <p:spPr>
          <a:xfrm>
            <a:off x="6573838" y="4213225"/>
            <a:ext cx="690562" cy="1017588"/>
          </a:xfrm>
          <a:custGeom>
            <a:avLst/>
            <a:gdLst>
              <a:gd name="connsiteX0" fmla="*/ 0 w 672353"/>
              <a:gd name="connsiteY0" fmla="*/ 1111624 h 1111624"/>
              <a:gd name="connsiteX1" fmla="*/ 313765 w 672353"/>
              <a:gd name="connsiteY1" fmla="*/ 0 h 1111624"/>
              <a:gd name="connsiteX2" fmla="*/ 672353 w 672353"/>
              <a:gd name="connsiteY2" fmla="*/ 1111624 h 111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3" h="1111624">
                <a:moveTo>
                  <a:pt x="0" y="1111624"/>
                </a:moveTo>
                <a:cubicBezTo>
                  <a:pt x="100853" y="555812"/>
                  <a:pt x="201706" y="0"/>
                  <a:pt x="313765" y="0"/>
                </a:cubicBezTo>
                <a:cubicBezTo>
                  <a:pt x="425824" y="0"/>
                  <a:pt x="549088" y="555812"/>
                  <a:pt x="672353" y="1111624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grpSp>
        <p:nvGrpSpPr>
          <p:cNvPr id="52266" name="Groupe 150"/>
          <p:cNvGrpSpPr>
            <a:grpSpLocks/>
          </p:cNvGrpSpPr>
          <p:nvPr/>
        </p:nvGrpSpPr>
        <p:grpSpPr bwMode="auto">
          <a:xfrm>
            <a:off x="6172200" y="2090738"/>
            <a:ext cx="1257300" cy="3140075"/>
            <a:chOff x="6444208" y="1412776"/>
            <a:chExt cx="1683079" cy="4248472"/>
          </a:xfrm>
        </p:grpSpPr>
        <p:cxnSp>
          <p:nvCxnSpPr>
            <p:cNvPr id="143" name="Connecteur droit 142"/>
            <p:cNvCxnSpPr/>
            <p:nvPr/>
          </p:nvCxnSpPr>
          <p:spPr>
            <a:xfrm flipH="1">
              <a:off x="6444208" y="1412776"/>
              <a:ext cx="36127" cy="42484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avec flèche 146"/>
            <p:cNvCxnSpPr/>
            <p:nvPr/>
          </p:nvCxnSpPr>
          <p:spPr>
            <a:xfrm>
              <a:off x="6471835" y="2924871"/>
              <a:ext cx="165545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avec flèche 149"/>
            <p:cNvCxnSpPr/>
            <p:nvPr/>
          </p:nvCxnSpPr>
          <p:spPr>
            <a:xfrm>
              <a:off x="6444208" y="5661248"/>
              <a:ext cx="1655453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67" name="ZoneTexte 151"/>
          <p:cNvSpPr txBox="1">
            <a:spLocks noChangeArrowheads="1"/>
          </p:cNvSpPr>
          <p:nvPr/>
        </p:nvSpPr>
        <p:spPr bwMode="auto">
          <a:xfrm>
            <a:off x="7129463" y="3149600"/>
            <a:ext cx="411162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-25000">
                <a:latin typeface="Lucida Sans" charset="0"/>
                <a:cs typeface="Lucida Sans" charset="0"/>
              </a:rPr>
              <a:t>p</a:t>
            </a:r>
          </a:p>
        </p:txBody>
      </p:sp>
      <p:sp>
        <p:nvSpPr>
          <p:cNvPr id="52268" name="ZoneTexte 152"/>
          <p:cNvSpPr txBox="1">
            <a:spLocks noChangeArrowheads="1"/>
          </p:cNvSpPr>
          <p:nvPr/>
        </p:nvSpPr>
        <p:spPr bwMode="auto">
          <a:xfrm>
            <a:off x="7129463" y="5192713"/>
            <a:ext cx="411162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-25000">
                <a:latin typeface="Lucida Sans" charset="0"/>
                <a:cs typeface="Lucida Sans" charset="0"/>
              </a:rPr>
              <a:t>p</a:t>
            </a:r>
          </a:p>
        </p:txBody>
      </p:sp>
      <p:cxnSp>
        <p:nvCxnSpPr>
          <p:cNvPr id="155" name="Connecteur droit avec flèche 154"/>
          <p:cNvCxnSpPr/>
          <p:nvPr/>
        </p:nvCxnSpPr>
        <p:spPr>
          <a:xfrm>
            <a:off x="838200" y="2851150"/>
            <a:ext cx="2665413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70" name="ZoneTexte 157"/>
          <p:cNvSpPr txBox="1">
            <a:spLocks noChangeArrowheads="1"/>
          </p:cNvSpPr>
          <p:nvPr/>
        </p:nvSpPr>
        <p:spPr bwMode="auto">
          <a:xfrm>
            <a:off x="533400" y="2779713"/>
            <a:ext cx="760413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beam</a:t>
            </a:r>
          </a:p>
        </p:txBody>
      </p:sp>
      <p:sp>
        <p:nvSpPr>
          <p:cNvPr id="52271" name="ZoneTexte 158"/>
          <p:cNvSpPr txBox="1">
            <a:spLocks noChangeArrowheads="1"/>
          </p:cNvSpPr>
          <p:nvPr/>
        </p:nvSpPr>
        <p:spPr bwMode="auto">
          <a:xfrm>
            <a:off x="3071813" y="2347913"/>
            <a:ext cx="909637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catcher</a:t>
            </a:r>
          </a:p>
        </p:txBody>
      </p:sp>
      <p:sp>
        <p:nvSpPr>
          <p:cNvPr id="160" name="Forme libre 159"/>
          <p:cNvSpPr/>
          <p:nvPr/>
        </p:nvSpPr>
        <p:spPr>
          <a:xfrm>
            <a:off x="7962900" y="2166938"/>
            <a:ext cx="690563" cy="1017587"/>
          </a:xfrm>
          <a:custGeom>
            <a:avLst/>
            <a:gdLst>
              <a:gd name="connsiteX0" fmla="*/ 0 w 672353"/>
              <a:gd name="connsiteY0" fmla="*/ 1111624 h 1111624"/>
              <a:gd name="connsiteX1" fmla="*/ 313765 w 672353"/>
              <a:gd name="connsiteY1" fmla="*/ 0 h 1111624"/>
              <a:gd name="connsiteX2" fmla="*/ 672353 w 672353"/>
              <a:gd name="connsiteY2" fmla="*/ 1111624 h 111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3" h="1111624">
                <a:moveTo>
                  <a:pt x="0" y="1111624"/>
                </a:moveTo>
                <a:cubicBezTo>
                  <a:pt x="100853" y="555812"/>
                  <a:pt x="201706" y="0"/>
                  <a:pt x="313765" y="0"/>
                </a:cubicBezTo>
                <a:cubicBezTo>
                  <a:pt x="425824" y="0"/>
                  <a:pt x="549088" y="555812"/>
                  <a:pt x="672353" y="1111624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61" name="Forme libre 160"/>
          <p:cNvSpPr/>
          <p:nvPr/>
        </p:nvSpPr>
        <p:spPr>
          <a:xfrm>
            <a:off x="7962900" y="4213225"/>
            <a:ext cx="690563" cy="1017588"/>
          </a:xfrm>
          <a:custGeom>
            <a:avLst/>
            <a:gdLst>
              <a:gd name="connsiteX0" fmla="*/ 0 w 672353"/>
              <a:gd name="connsiteY0" fmla="*/ 1111624 h 1111624"/>
              <a:gd name="connsiteX1" fmla="*/ 313765 w 672353"/>
              <a:gd name="connsiteY1" fmla="*/ 0 h 1111624"/>
              <a:gd name="connsiteX2" fmla="*/ 672353 w 672353"/>
              <a:gd name="connsiteY2" fmla="*/ 1111624 h 11116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72353" h="1111624">
                <a:moveTo>
                  <a:pt x="0" y="1111624"/>
                </a:moveTo>
                <a:cubicBezTo>
                  <a:pt x="100853" y="555812"/>
                  <a:pt x="201706" y="0"/>
                  <a:pt x="313765" y="0"/>
                </a:cubicBezTo>
                <a:cubicBezTo>
                  <a:pt x="425824" y="0"/>
                  <a:pt x="549088" y="555812"/>
                  <a:pt x="672353" y="1111624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grpSp>
        <p:nvGrpSpPr>
          <p:cNvPr id="52274" name="Groupe 161"/>
          <p:cNvGrpSpPr>
            <a:grpSpLocks/>
          </p:cNvGrpSpPr>
          <p:nvPr/>
        </p:nvGrpSpPr>
        <p:grpSpPr bwMode="auto">
          <a:xfrm>
            <a:off x="7716838" y="2090738"/>
            <a:ext cx="1257300" cy="3140075"/>
            <a:chOff x="6444208" y="1412776"/>
            <a:chExt cx="1683079" cy="4248472"/>
          </a:xfrm>
        </p:grpSpPr>
        <p:cxnSp>
          <p:nvCxnSpPr>
            <p:cNvPr id="163" name="Connecteur droit 162"/>
            <p:cNvCxnSpPr/>
            <p:nvPr/>
          </p:nvCxnSpPr>
          <p:spPr>
            <a:xfrm flipH="1">
              <a:off x="6444208" y="1412776"/>
              <a:ext cx="36126" cy="4248472"/>
            </a:xfrm>
            <a:prstGeom prst="line">
              <a:avLst/>
            </a:prstGeom>
            <a:ln w="254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avec flèche 163"/>
            <p:cNvCxnSpPr/>
            <p:nvPr/>
          </p:nvCxnSpPr>
          <p:spPr>
            <a:xfrm>
              <a:off x="6471834" y="2924871"/>
              <a:ext cx="1655453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avec flèche 164"/>
            <p:cNvCxnSpPr/>
            <p:nvPr/>
          </p:nvCxnSpPr>
          <p:spPr>
            <a:xfrm>
              <a:off x="6444208" y="5661248"/>
              <a:ext cx="1655452" cy="0"/>
            </a:xfrm>
            <a:prstGeom prst="straightConnector1">
              <a:avLst/>
            </a:prstGeom>
            <a:ln w="25400"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75" name="ZoneTexte 165"/>
          <p:cNvSpPr txBox="1">
            <a:spLocks noChangeArrowheads="1"/>
          </p:cNvSpPr>
          <p:nvPr/>
        </p:nvSpPr>
        <p:spPr bwMode="auto">
          <a:xfrm>
            <a:off x="8675688" y="3149600"/>
            <a:ext cx="409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-25000">
                <a:latin typeface="Lucida Sans" charset="0"/>
                <a:cs typeface="Lucida Sans" charset="0"/>
              </a:rPr>
              <a:t>p</a:t>
            </a:r>
          </a:p>
        </p:txBody>
      </p:sp>
      <p:sp>
        <p:nvSpPr>
          <p:cNvPr id="52276" name="ZoneTexte 166"/>
          <p:cNvSpPr txBox="1">
            <a:spLocks noChangeArrowheads="1"/>
          </p:cNvSpPr>
          <p:nvPr/>
        </p:nvSpPr>
        <p:spPr bwMode="auto">
          <a:xfrm>
            <a:off x="8675688" y="5192713"/>
            <a:ext cx="409575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 b="1">
                <a:latin typeface="Lucida Sans" charset="0"/>
                <a:cs typeface="Lucida Sans" charset="0"/>
              </a:rPr>
              <a:t>E</a:t>
            </a:r>
            <a:r>
              <a:rPr lang="fr-FR" sz="1600" b="1" baseline="-25000">
                <a:latin typeface="Lucida Sans" charset="0"/>
                <a:cs typeface="Lucida Sans" charset="0"/>
              </a:rPr>
              <a:t>p</a:t>
            </a:r>
          </a:p>
        </p:txBody>
      </p:sp>
      <p:sp>
        <p:nvSpPr>
          <p:cNvPr id="52277" name="ZoneTexte 167"/>
          <p:cNvSpPr txBox="1">
            <a:spLocks noChangeArrowheads="1"/>
          </p:cNvSpPr>
          <p:nvPr/>
        </p:nvSpPr>
        <p:spPr bwMode="auto">
          <a:xfrm>
            <a:off x="6324600" y="1524000"/>
            <a:ext cx="25527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Vector             Scalar</a:t>
            </a:r>
          </a:p>
        </p:txBody>
      </p:sp>
      <p:grpSp>
        <p:nvGrpSpPr>
          <p:cNvPr id="52278" name="Groupe 172"/>
          <p:cNvGrpSpPr>
            <a:grpSpLocks/>
          </p:cNvGrpSpPr>
          <p:nvPr/>
        </p:nvGrpSpPr>
        <p:grpSpPr bwMode="auto">
          <a:xfrm>
            <a:off x="1009650" y="1752600"/>
            <a:ext cx="314325" cy="338138"/>
            <a:chOff x="710463" y="1537628"/>
            <a:chExt cx="313908" cy="338554"/>
          </a:xfrm>
        </p:grpSpPr>
        <p:sp>
          <p:nvSpPr>
            <p:cNvPr id="52298" name="ZoneTexte 168"/>
            <p:cNvSpPr txBox="1">
              <a:spLocks noChangeArrowheads="1"/>
            </p:cNvSpPr>
            <p:nvPr/>
          </p:nvSpPr>
          <p:spPr bwMode="auto">
            <a:xfrm>
              <a:off x="710463" y="1537628"/>
              <a:ext cx="3139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600" b="1">
                  <a:latin typeface="Lucida Sans" charset="0"/>
                  <a:cs typeface="Lucida Sans" charset="0"/>
                </a:rPr>
                <a:t>B</a:t>
              </a:r>
            </a:p>
          </p:txBody>
        </p:sp>
        <p:cxnSp>
          <p:nvCxnSpPr>
            <p:cNvPr id="171" name="Connecteur droit avec flèche 170"/>
            <p:cNvCxnSpPr/>
            <p:nvPr/>
          </p:nvCxnSpPr>
          <p:spPr>
            <a:xfrm>
              <a:off x="800831" y="1620280"/>
              <a:ext cx="2156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2279" name="Groupe 174"/>
          <p:cNvGrpSpPr>
            <a:grpSpLocks/>
          </p:cNvGrpSpPr>
          <p:nvPr/>
        </p:nvGrpSpPr>
        <p:grpSpPr bwMode="auto">
          <a:xfrm>
            <a:off x="1009650" y="4273550"/>
            <a:ext cx="314325" cy="339725"/>
            <a:chOff x="710463" y="1537628"/>
            <a:chExt cx="313908" cy="338554"/>
          </a:xfrm>
        </p:grpSpPr>
        <p:sp>
          <p:nvSpPr>
            <p:cNvPr id="52296" name="ZoneTexte 175"/>
            <p:cNvSpPr txBox="1">
              <a:spLocks noChangeArrowheads="1"/>
            </p:cNvSpPr>
            <p:nvPr/>
          </p:nvSpPr>
          <p:spPr bwMode="auto">
            <a:xfrm>
              <a:off x="710463" y="1537628"/>
              <a:ext cx="313908" cy="3385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fr-FR" sz="1600" b="1">
                  <a:latin typeface="Lucida Sans" charset="0"/>
                  <a:cs typeface="Lucida Sans" charset="0"/>
                </a:rPr>
                <a:t>B</a:t>
              </a:r>
            </a:p>
          </p:txBody>
        </p:sp>
        <p:cxnSp>
          <p:nvCxnSpPr>
            <p:cNvPr id="177" name="Connecteur droit avec flèche 176"/>
            <p:cNvCxnSpPr/>
            <p:nvPr/>
          </p:nvCxnSpPr>
          <p:spPr>
            <a:xfrm>
              <a:off x="800831" y="1619893"/>
              <a:ext cx="215614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2280" name="ZoneTexte 177"/>
          <p:cNvSpPr txBox="1">
            <a:spLocks noChangeArrowheads="1"/>
          </p:cNvSpPr>
          <p:nvPr/>
        </p:nvSpPr>
        <p:spPr bwMode="auto">
          <a:xfrm>
            <a:off x="3071813" y="5362575"/>
            <a:ext cx="909637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catcher</a:t>
            </a:r>
          </a:p>
        </p:txBody>
      </p:sp>
      <p:sp>
        <p:nvSpPr>
          <p:cNvPr id="107" name="Rectangle 106"/>
          <p:cNvSpPr/>
          <p:nvPr/>
        </p:nvSpPr>
        <p:spPr>
          <a:xfrm>
            <a:off x="1271588" y="2909888"/>
            <a:ext cx="134937" cy="3159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13" name="Rectangle 112"/>
          <p:cNvSpPr/>
          <p:nvPr/>
        </p:nvSpPr>
        <p:spPr>
          <a:xfrm>
            <a:off x="1271588" y="2482850"/>
            <a:ext cx="134937" cy="314325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29" name="Rectangle 128"/>
          <p:cNvSpPr/>
          <p:nvPr/>
        </p:nvSpPr>
        <p:spPr>
          <a:xfrm>
            <a:off x="1271588" y="5440363"/>
            <a:ext cx="134937" cy="3159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sp>
        <p:nvSpPr>
          <p:cNvPr id="130" name="Rectangle 129"/>
          <p:cNvSpPr/>
          <p:nvPr/>
        </p:nvSpPr>
        <p:spPr>
          <a:xfrm>
            <a:off x="1271588" y="5011738"/>
            <a:ext cx="134937" cy="315912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 sz="1600">
              <a:latin typeface="Lucida Sans"/>
              <a:cs typeface="Lucida Sans"/>
            </a:endParaRPr>
          </a:p>
        </p:txBody>
      </p:sp>
      <p:cxnSp>
        <p:nvCxnSpPr>
          <p:cNvPr id="138" name="Connecteur droit avec flèche 137"/>
          <p:cNvCxnSpPr/>
          <p:nvPr/>
        </p:nvCxnSpPr>
        <p:spPr>
          <a:xfrm>
            <a:off x="855663" y="5381625"/>
            <a:ext cx="2665412" cy="0"/>
          </a:xfrm>
          <a:prstGeom prst="straightConnector1">
            <a:avLst/>
          </a:prstGeom>
          <a:ln w="317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86" name="ZoneTexte 138"/>
          <p:cNvSpPr txBox="1">
            <a:spLocks noChangeArrowheads="1"/>
          </p:cNvSpPr>
          <p:nvPr/>
        </p:nvSpPr>
        <p:spPr bwMode="auto">
          <a:xfrm>
            <a:off x="550863" y="5310188"/>
            <a:ext cx="760412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beam</a:t>
            </a:r>
          </a:p>
        </p:txBody>
      </p:sp>
      <p:cxnSp>
        <p:nvCxnSpPr>
          <p:cNvPr id="144" name="Connecteur droit 143"/>
          <p:cNvCxnSpPr/>
          <p:nvPr/>
        </p:nvCxnSpPr>
        <p:spPr>
          <a:xfrm>
            <a:off x="6742113" y="2046288"/>
            <a:ext cx="0" cy="316865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5" name="Connecteur droit 144"/>
          <p:cNvCxnSpPr/>
          <p:nvPr/>
        </p:nvCxnSpPr>
        <p:spPr>
          <a:xfrm>
            <a:off x="8305800" y="2090738"/>
            <a:ext cx="0" cy="313213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289" name="ZoneTexte 145"/>
          <p:cNvSpPr txBox="1">
            <a:spLocks noChangeArrowheads="1"/>
          </p:cNvSpPr>
          <p:nvPr/>
        </p:nvSpPr>
        <p:spPr bwMode="auto">
          <a:xfrm>
            <a:off x="914400" y="1338263"/>
            <a:ext cx="4664075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Proton and beta particle in </a:t>
            </a:r>
            <a:r>
              <a:rPr lang="fr-FR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same </a:t>
            </a:r>
            <a:r>
              <a:rPr lang="fr-FR" sz="1600">
                <a:latin typeface="Lucida Sans" charset="0"/>
                <a:cs typeface="Lucida Sans" charset="0"/>
              </a:rPr>
              <a:t>hemisphere</a:t>
            </a:r>
          </a:p>
        </p:txBody>
      </p:sp>
      <p:sp>
        <p:nvSpPr>
          <p:cNvPr id="52290" name="ZoneTexte 147"/>
          <p:cNvSpPr txBox="1">
            <a:spLocks noChangeArrowheads="1"/>
          </p:cNvSpPr>
          <p:nvPr/>
        </p:nvSpPr>
        <p:spPr bwMode="auto">
          <a:xfrm>
            <a:off x="987425" y="3962400"/>
            <a:ext cx="50069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600">
                <a:latin typeface="Lucida Sans" charset="0"/>
                <a:cs typeface="Lucida Sans" charset="0"/>
              </a:rPr>
              <a:t>Proton and beta particle in </a:t>
            </a:r>
            <a:r>
              <a:rPr lang="fr-FR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opposite</a:t>
            </a:r>
            <a:r>
              <a:rPr lang="fr-FR" sz="1600">
                <a:latin typeface="Lucida Sans" charset="0"/>
                <a:cs typeface="Lucida Sans" charset="0"/>
              </a:rPr>
              <a:t> hemisphere</a:t>
            </a:r>
          </a:p>
        </p:txBody>
      </p:sp>
      <p:sp>
        <p:nvSpPr>
          <p:cNvPr id="52291" name="ZoneTexte 148"/>
          <p:cNvSpPr txBox="1">
            <a:spLocks noChangeArrowheads="1"/>
          </p:cNvSpPr>
          <p:nvPr/>
        </p:nvSpPr>
        <p:spPr bwMode="auto">
          <a:xfrm>
            <a:off x="6111875" y="5532438"/>
            <a:ext cx="2865438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>
                <a:latin typeface="Lucida Sans" charset="0"/>
                <a:cs typeface="Lucida Sans" charset="0"/>
              </a:rPr>
              <a:t>Doppler shift of proton energy</a:t>
            </a:r>
          </a:p>
        </p:txBody>
      </p:sp>
      <p:sp>
        <p:nvSpPr>
          <p:cNvPr id="52292" name="ZoneTexte 150"/>
          <p:cNvSpPr txBox="1">
            <a:spLocks noChangeArrowheads="1"/>
          </p:cNvSpPr>
          <p:nvPr/>
        </p:nvSpPr>
        <p:spPr bwMode="auto">
          <a:xfrm>
            <a:off x="1089025" y="6448425"/>
            <a:ext cx="33464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fr-FR" sz="1400">
                <a:latin typeface="Lucida Sans" charset="0"/>
                <a:cs typeface="Lucida Sans" charset="0"/>
              </a:rPr>
              <a:t>Detection set-up installed in magnet</a:t>
            </a:r>
          </a:p>
        </p:txBody>
      </p:sp>
      <p:sp>
        <p:nvSpPr>
          <p:cNvPr id="52293" name="Content Placeholder 3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Positron-proton coincidence in supraconduction magnet</a:t>
            </a:r>
          </a:p>
        </p:txBody>
      </p:sp>
      <p:sp>
        <p:nvSpPr>
          <p:cNvPr id="52294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WISARD</a:t>
            </a:r>
          </a:p>
        </p:txBody>
      </p:sp>
      <p:pic>
        <p:nvPicPr>
          <p:cNvPr id="52295" name="Picture 141" descr="witchlogo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970588"/>
            <a:ext cx="990600" cy="88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1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 low energy (&lt;60 kV) beams can be accelerated for experiments that need higher-energy ions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Acceleration up to 3 MeV/u with REX-ISOLDE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The new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HIE-ISOLDE </a:t>
            </a:r>
            <a:r>
              <a:rPr lang="en-US">
                <a:latin typeface="Lucida Sans" charset="0"/>
              </a:rPr>
              <a:t>upgrade means beams can have energies of up to 10 MeV/u</a:t>
            </a:r>
          </a:p>
        </p:txBody>
      </p:sp>
      <p:sp>
        <p:nvSpPr>
          <p:cNvPr id="54274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Post-accelerated beams</a:t>
            </a:r>
          </a:p>
        </p:txBody>
      </p:sp>
      <p:pic>
        <p:nvPicPr>
          <p:cNvPr id="54275" name="Picture 4" descr="CCiso1_01_1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097088"/>
            <a:ext cx="5638800" cy="437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276" name="Picture 5" descr="logo_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288" y="6324600"/>
            <a:ext cx="1763712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HIE-ISOLDE upgrade</a:t>
            </a:r>
          </a:p>
        </p:txBody>
      </p:sp>
      <p:sp>
        <p:nvSpPr>
          <p:cNvPr id="55298" name="Content Placeholder 9"/>
          <p:cNvSpPr>
            <a:spLocks noGrp="1"/>
          </p:cNvSpPr>
          <p:nvPr>
            <p:ph idx="4294967295"/>
          </p:nvPr>
        </p:nvSpPr>
        <p:spPr bwMode="auto">
          <a:xfrm>
            <a:off x="762000" y="5029200"/>
            <a:ext cx="8382000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>
                <a:solidFill>
                  <a:srgbClr val="69B833"/>
                </a:solidFill>
                <a:latin typeface="Lucida Sans" charset="0"/>
              </a:rPr>
              <a:t>H</a:t>
            </a:r>
            <a:r>
              <a:rPr lang="en-US">
                <a:latin typeface="Lucida Sans" charset="0"/>
              </a:rPr>
              <a:t>igh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>
                <a:latin typeface="Lucida Sans" charset="0"/>
              </a:rPr>
              <a:t>ntensity and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E</a:t>
            </a:r>
            <a:r>
              <a:rPr lang="en-US">
                <a:latin typeface="Lucida Sans" charset="0"/>
              </a:rPr>
              <a:t>nergy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ISOLDE</a:t>
            </a:r>
          </a:p>
          <a:p>
            <a:pPr lvl="1"/>
            <a:r>
              <a:rPr lang="en-US">
                <a:latin typeface="Lucida Sans" charset="0"/>
              </a:rPr>
              <a:t>Energy upgrade: 10 MeV/u with construction of SC LINAC</a:t>
            </a:r>
          </a:p>
          <a:p>
            <a:pPr lvl="1"/>
            <a:r>
              <a:rPr lang="en-US">
                <a:latin typeface="Lucida Sans" charset="0"/>
              </a:rPr>
              <a:t>Intensity upgrade: 2 GeV protons with LINAC4 + PSB </a:t>
            </a:r>
          </a:p>
          <a:p>
            <a:r>
              <a:rPr lang="en-US">
                <a:latin typeface="Lucida Sans" charset="0"/>
              </a:rPr>
              <a:t>Increasing energy of REX-ISOLDE (3 MeV/u) to provide higher energy radioactive ion beams</a:t>
            </a:r>
          </a:p>
          <a:p>
            <a:endParaRPr lang="en-US">
              <a:latin typeface="Lucida Sans" charset="0"/>
            </a:endParaRPr>
          </a:p>
        </p:txBody>
      </p:sp>
      <p:pic>
        <p:nvPicPr>
          <p:cNvPr id="55299" name="Content Placeholder 5" descr="Screen Shot 2017-03-21 at 13.26.31 (2)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462" t="36594" r="25264" b="20348"/>
          <a:stretch>
            <a:fillRect/>
          </a:stretch>
        </p:blipFill>
        <p:spPr bwMode="auto">
          <a:xfrm>
            <a:off x="609600" y="914400"/>
            <a:ext cx="8382000" cy="4119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0" name="Picture 2" descr="hie-isol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9825" y="6324600"/>
            <a:ext cx="1633538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1" name="Picture 8" descr="miniball_logo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352800"/>
            <a:ext cx="560388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419600"/>
            <a:ext cx="1312863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3" name="Picture 10" descr="hie-isold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1219200"/>
            <a:ext cx="1295400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5304" name="Picture 3" descr="logo_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2438400"/>
            <a:ext cx="137160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305" name="TextBox 4"/>
          <p:cNvSpPr txBox="1">
            <a:spLocks noChangeArrowheads="1"/>
          </p:cNvSpPr>
          <p:nvPr/>
        </p:nvSpPr>
        <p:spPr bwMode="auto">
          <a:xfrm>
            <a:off x="7470775" y="2819400"/>
            <a:ext cx="11398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latin typeface="Lucida Sans" charset="0"/>
              </a:rPr>
              <a:t>3 MeV/u </a:t>
            </a:r>
            <a:endParaRPr lang="en-US" sz="1800"/>
          </a:p>
        </p:txBody>
      </p:sp>
      <p:sp>
        <p:nvSpPr>
          <p:cNvPr id="55306" name="TextBox 13"/>
          <p:cNvSpPr txBox="1">
            <a:spLocks noChangeArrowheads="1"/>
          </p:cNvSpPr>
          <p:nvPr/>
        </p:nvSpPr>
        <p:spPr bwMode="auto">
          <a:xfrm>
            <a:off x="4419600" y="1600200"/>
            <a:ext cx="187483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>
                <a:latin typeface="Lucida Sans" charset="0"/>
              </a:rPr>
              <a:t>up to10 MeV/u </a:t>
            </a:r>
            <a:endParaRPr lang="en-US" sz="180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MINIBALL</a:t>
            </a:r>
          </a:p>
        </p:txBody>
      </p:sp>
      <p:pic>
        <p:nvPicPr>
          <p:cNvPr id="56322" name="Picture 1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4724400" cy="307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3" name="Picture 13" descr="Miniball-Coulex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1650" y="3124200"/>
            <a:ext cx="3416300" cy="362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656955" y="838200"/>
            <a:ext cx="3495877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325" name="Picture 12" descr="miniball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792788"/>
            <a:ext cx="8731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20" descr="NatureCover_09052013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2988" y="1065213"/>
            <a:ext cx="1344612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6328" name="Content Placeholder 4"/>
          <p:cNvSpPr>
            <a:spLocks noGrp="1"/>
          </p:cNvSpPr>
          <p:nvPr>
            <p:ph idx="1"/>
          </p:nvPr>
        </p:nvSpPr>
        <p:spPr bwMode="auto">
          <a:xfrm>
            <a:off x="685800" y="3962400"/>
            <a:ext cx="5257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Coulomb excitation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Inelastic scattering of nuclei with EM force only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Nuclei never collide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Miniball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Si detectors for scattered particles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High-purity Ge detectors for </a:t>
            </a:r>
            <a:r>
              <a:rPr lang="en-US">
                <a:latin typeface="Lucida Grande" charset="0"/>
                <a:cs typeface="Lucida Grande" charset="0"/>
              </a:rPr>
              <a:t>γ</a:t>
            </a:r>
            <a:r>
              <a:rPr lang="en-US">
                <a:latin typeface="Lucida Sans" charset="0"/>
              </a:rPr>
              <a:t>-ray decay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56329" name="Content Placeholder 4"/>
          <p:cNvSpPr txBox="1">
            <a:spLocks/>
          </p:cNvSpPr>
          <p:nvPr/>
        </p:nvSpPr>
        <p:spPr bwMode="auto">
          <a:xfrm>
            <a:off x="609600" y="5715000"/>
            <a:ext cx="27432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Cross-section of reaction depends on the nuclear shape.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79" r="33792" b="33329"/>
          <a:stretch/>
        </p:blipFill>
        <p:spPr bwMode="auto">
          <a:xfrm>
            <a:off x="6477000" y="1676400"/>
            <a:ext cx="766154" cy="7906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33" r="67351" b="36869"/>
          <a:stretch/>
        </p:blipFill>
        <p:spPr bwMode="auto">
          <a:xfrm>
            <a:off x="7696200" y="1371600"/>
            <a:ext cx="808135" cy="7486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/>
          <p:nvPr/>
        </p:nvGrpSpPr>
        <p:grpSpPr>
          <a:xfrm>
            <a:off x="5289614" y="5595938"/>
            <a:ext cx="807974" cy="1204972"/>
            <a:chOff x="5289614" y="5595938"/>
            <a:chExt cx="807974" cy="1204972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391"/>
            <a:stretch/>
          </p:blipFill>
          <p:spPr bwMode="auto">
            <a:xfrm>
              <a:off x="5289614" y="5595938"/>
              <a:ext cx="807974" cy="1185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" name="TextBox 15"/>
            <p:cNvSpPr txBox="1"/>
            <p:nvPr/>
          </p:nvSpPr>
          <p:spPr>
            <a:xfrm>
              <a:off x="5334000" y="6400800"/>
              <a:ext cx="745529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69B833"/>
                  </a:solidFill>
                  <a:latin typeface="Lucida Sans"/>
                  <a:cs typeface="Lucida Sans"/>
                </a:rPr>
                <a:t>Octupole</a:t>
              </a:r>
              <a:endParaRPr lang="en-US" sz="1000" dirty="0" smtClean="0">
                <a:solidFill>
                  <a:srgbClr val="69B833"/>
                </a:solidFill>
                <a:latin typeface="Lucida Sans"/>
                <a:cs typeface="Lucida Sans"/>
              </a:endParaRPr>
            </a:p>
            <a:p>
              <a:pPr algn="ctr"/>
              <a:r>
                <a:rPr lang="en-US" sz="1000" dirty="0" smtClean="0">
                  <a:solidFill>
                    <a:srgbClr val="69B833"/>
                  </a:solidFill>
                  <a:latin typeface="Lucida Sans"/>
                  <a:cs typeface="Lucida Sans"/>
                </a:rPr>
                <a:t>e.g. pear</a:t>
              </a:r>
              <a:endParaRPr lang="en-US" sz="1000" dirty="0">
                <a:solidFill>
                  <a:srgbClr val="69B833"/>
                </a:solidFill>
                <a:latin typeface="Lucida Sans"/>
                <a:cs typeface="Lucida Sans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200400" y="5652154"/>
            <a:ext cx="1010150" cy="1129646"/>
            <a:chOff x="3200400" y="5652154"/>
            <a:chExt cx="1010150" cy="1129646"/>
          </a:xfrm>
        </p:grpSpPr>
        <p:sp>
          <p:nvSpPr>
            <p:cNvPr id="3" name="TextBox 2"/>
            <p:cNvSpPr txBox="1"/>
            <p:nvPr/>
          </p:nvSpPr>
          <p:spPr>
            <a:xfrm>
              <a:off x="3200400" y="6381690"/>
              <a:ext cx="101015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latin typeface="Lucida Sans"/>
                  <a:cs typeface="Lucida Sans"/>
                </a:rPr>
                <a:t>Oblate</a:t>
              </a:r>
            </a:p>
            <a:p>
              <a:pPr algn="ctr"/>
              <a:r>
                <a:rPr lang="en-US" sz="1000" dirty="0" smtClean="0">
                  <a:latin typeface="Lucida Sans"/>
                  <a:cs typeface="Lucida Sans"/>
                </a:rPr>
                <a:t>e.g. pumpkin</a:t>
              </a:r>
              <a:endParaRPr lang="en-US" sz="1000" dirty="0">
                <a:latin typeface="Lucida Sans"/>
                <a:cs typeface="Lucida Sans"/>
              </a:endParaRPr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33" r="67351" b="36869"/>
            <a:stretch/>
          </p:blipFill>
          <p:spPr bwMode="auto">
            <a:xfrm>
              <a:off x="3276600" y="5652154"/>
              <a:ext cx="808135" cy="7486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5" name="Group 4"/>
          <p:cNvGrpSpPr/>
          <p:nvPr/>
        </p:nvGrpSpPr>
        <p:grpSpPr>
          <a:xfrm>
            <a:off x="4148083" y="5638800"/>
            <a:ext cx="1185917" cy="1143000"/>
            <a:chOff x="4148083" y="5638800"/>
            <a:chExt cx="1185917" cy="1143000"/>
          </a:xfrm>
        </p:grpSpPr>
        <p:sp>
          <p:nvSpPr>
            <p:cNvPr id="15" name="TextBox 14"/>
            <p:cNvSpPr txBox="1"/>
            <p:nvPr/>
          </p:nvSpPr>
          <p:spPr>
            <a:xfrm>
              <a:off x="4148083" y="6381690"/>
              <a:ext cx="1185917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err="1" smtClean="0">
                  <a:solidFill>
                    <a:srgbClr val="FF0000"/>
                  </a:solidFill>
                  <a:latin typeface="Lucida Sans"/>
                  <a:cs typeface="Lucida Sans"/>
                </a:rPr>
                <a:t>Prolate</a:t>
              </a:r>
              <a:endParaRPr lang="en-US" sz="1000" dirty="0" smtClean="0">
                <a:solidFill>
                  <a:srgbClr val="FF0000"/>
                </a:solidFill>
                <a:latin typeface="Lucida Sans"/>
                <a:cs typeface="Lucida Sans"/>
              </a:endParaRPr>
            </a:p>
            <a:p>
              <a:pPr algn="ctr"/>
              <a:r>
                <a:rPr lang="en-US" sz="1000" dirty="0" smtClean="0">
                  <a:solidFill>
                    <a:srgbClr val="FF0000"/>
                  </a:solidFill>
                  <a:latin typeface="Lucida Sans"/>
                  <a:cs typeface="Lucida Sans"/>
                </a:rPr>
                <a:t>e.g. watermelon</a:t>
              </a:r>
              <a:endParaRPr lang="en-US" sz="1000" dirty="0">
                <a:solidFill>
                  <a:srgbClr val="FF0000"/>
                </a:solidFill>
                <a:latin typeface="Lucida Sans"/>
                <a:cs typeface="Lucida Sans"/>
              </a:endParaRPr>
            </a:p>
          </p:txBody>
        </p:sp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079" r="33792" b="33329"/>
            <a:stretch/>
          </p:blipFill>
          <p:spPr bwMode="auto">
            <a:xfrm>
              <a:off x="4343400" y="5638800"/>
              <a:ext cx="766154" cy="790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5410200" cy="57912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MRI magnet from Uni. Queensland, </a:t>
            </a:r>
            <a:r>
              <a:rPr lang="en-US" dirty="0" smtClean="0">
                <a:latin typeface="Lucida Sans" charset="0"/>
              </a:rPr>
              <a:t>Australia</a:t>
            </a: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Transfer </a:t>
            </a:r>
            <a:r>
              <a:rPr lang="en-US" dirty="0">
                <a:latin typeface="Lucida Sans" charset="0"/>
              </a:rPr>
              <a:t>reactions: adding or removing </a:t>
            </a:r>
            <a:r>
              <a:rPr lang="en-US" dirty="0" smtClean="0">
                <a:latin typeface="Lucida Sans" charset="0"/>
              </a:rPr>
              <a:t>nucleons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e.g</a:t>
            </a:r>
            <a:r>
              <a:rPr lang="en-US" dirty="0">
                <a:latin typeface="Lucida Sans" charset="0"/>
              </a:rPr>
              <a:t>. (</a:t>
            </a:r>
            <a:r>
              <a:rPr lang="en-US" dirty="0" err="1">
                <a:latin typeface="Lucida Sans" charset="0"/>
              </a:rPr>
              <a:t>d,p</a:t>
            </a:r>
            <a:r>
              <a:rPr lang="en-US" dirty="0">
                <a:latin typeface="Lucida Sans" charset="0"/>
              </a:rPr>
              <a:t>), (</a:t>
            </a:r>
            <a:r>
              <a:rPr lang="en-US" dirty="0" err="1">
                <a:latin typeface="Lucida Sans" charset="0"/>
              </a:rPr>
              <a:t>t,p</a:t>
            </a:r>
            <a:r>
              <a:rPr lang="en-US" dirty="0">
                <a:latin typeface="Lucida Sans" charset="0"/>
              </a:rPr>
              <a:t>), </a:t>
            </a:r>
            <a:r>
              <a:rPr lang="en-US" dirty="0" smtClean="0">
                <a:latin typeface="Lucida Sans" charset="0"/>
              </a:rPr>
              <a:t>(</a:t>
            </a:r>
            <a:r>
              <a:rPr lang="en-US" dirty="0" smtClean="0">
                <a:latin typeface="Lucida Grande"/>
                <a:ea typeface="Lucida Grande"/>
                <a:cs typeface="Lucida Grande"/>
              </a:rPr>
              <a:t>α</a:t>
            </a:r>
            <a:r>
              <a:rPr lang="en-US" dirty="0" smtClean="0">
                <a:latin typeface="Lucida Sans" charset="0"/>
              </a:rPr>
              <a:t>,</a:t>
            </a:r>
            <a:r>
              <a:rPr lang="en-US" dirty="0">
                <a:latin typeface="Lucida Sans" charset="0"/>
              </a:rPr>
              <a:t>p) etc</a:t>
            </a:r>
            <a:r>
              <a:rPr lang="en-US" dirty="0" smtClean="0">
                <a:latin typeface="Lucida Sans" charset="0"/>
              </a:rPr>
              <a:t>.</a:t>
            </a: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 marL="0" indent="0">
              <a:buFont typeface="Wingdings" charset="2"/>
              <a:buNone/>
              <a:defRPr/>
            </a:pPr>
            <a:endParaRPr lang="en-US" dirty="0">
              <a:latin typeface="Lucida Sans" charset="0"/>
            </a:endParaRPr>
          </a:p>
          <a:p>
            <a:pPr>
              <a:lnSpc>
                <a:spcPct val="110000"/>
              </a:lnSpc>
              <a:defRPr/>
            </a:pPr>
            <a:r>
              <a:rPr lang="en-US" dirty="0"/>
              <a:t>Outgoing charged particle follows helical orbit, returning to axis after one </a:t>
            </a:r>
            <a:r>
              <a:rPr lang="en-US" dirty="0" smtClean="0"/>
              <a:t>orbit</a:t>
            </a:r>
          </a:p>
          <a:p>
            <a:pPr>
              <a:lnSpc>
                <a:spcPct val="110000"/>
              </a:lnSpc>
              <a:defRPr/>
            </a:pPr>
            <a:r>
              <a:rPr lang="en-US" dirty="0" smtClean="0"/>
              <a:t>Position </a:t>
            </a:r>
            <a:r>
              <a:rPr lang="en-US" dirty="0"/>
              <a:t>and energy detected in Si </a:t>
            </a:r>
            <a:r>
              <a:rPr lang="en-US" dirty="0" smtClean="0"/>
              <a:t>detectors</a:t>
            </a:r>
            <a:endParaRPr lang="en-US" dirty="0"/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</p:txBody>
      </p:sp>
      <p:sp>
        <p:nvSpPr>
          <p:cNvPr id="57346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Solenoid Spectrometer</a:t>
            </a:r>
          </a:p>
        </p:txBody>
      </p:sp>
      <p:pic>
        <p:nvPicPr>
          <p:cNvPr id="57347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6084888"/>
            <a:ext cx="2203450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Group 5"/>
          <p:cNvGrpSpPr>
            <a:grpSpLocks/>
          </p:cNvGrpSpPr>
          <p:nvPr/>
        </p:nvGrpSpPr>
        <p:grpSpPr bwMode="auto">
          <a:xfrm>
            <a:off x="685800" y="4745038"/>
            <a:ext cx="5924550" cy="2036762"/>
            <a:chOff x="121079" y="908719"/>
            <a:chExt cx="5634770" cy="1613521"/>
          </a:xfrm>
        </p:grpSpPr>
        <p:pic>
          <p:nvPicPr>
            <p:cNvPr id="57352" name="Picture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747" t="3561" b="63811"/>
            <a:stretch>
              <a:fillRect/>
            </a:stretch>
          </p:blipFill>
          <p:spPr bwMode="auto">
            <a:xfrm>
              <a:off x="121079" y="908719"/>
              <a:ext cx="5634770" cy="1613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7353" name="TextBox 7"/>
            <p:cNvSpPr txBox="1">
              <a:spLocks noChangeArrowheads="1"/>
            </p:cNvSpPr>
            <p:nvPr/>
          </p:nvSpPr>
          <p:spPr bwMode="auto">
            <a:xfrm>
              <a:off x="827584" y="1844824"/>
              <a:ext cx="126509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800"/>
                <a:t>4T solenoid</a:t>
              </a:r>
            </a:p>
          </p:txBody>
        </p:sp>
      </p:grpSp>
      <p:pic>
        <p:nvPicPr>
          <p:cNvPr id="5734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01" t="13528" r="10049" b="39124"/>
          <a:stretch>
            <a:fillRect/>
          </a:stretch>
        </p:blipFill>
        <p:spPr bwMode="auto">
          <a:xfrm>
            <a:off x="6096000" y="838200"/>
            <a:ext cx="3051175" cy="1951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333"/>
          <a:stretch>
            <a:fillRect/>
          </a:stretch>
        </p:blipFill>
        <p:spPr bwMode="auto">
          <a:xfrm>
            <a:off x="6096000" y="2743200"/>
            <a:ext cx="3048000" cy="2090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transfer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5138" y="2514600"/>
            <a:ext cx="2870200" cy="87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Content Placeholder 2"/>
          <p:cNvSpPr>
            <a:spLocks noGrp="1"/>
          </p:cNvSpPr>
          <p:nvPr>
            <p:ph idx="1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In addition to </a:t>
            </a: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studying</a:t>
            </a:r>
            <a:r>
              <a:rPr lang="en-US" dirty="0" smtClean="0">
                <a:latin typeface="Lucida Sans" charset="0"/>
              </a:rPr>
              <a:t> the radioactive ion beam produced by ISOLDE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For nuclear (</a:t>
            </a:r>
            <a:r>
              <a:rPr lang="en-US" dirty="0" err="1" smtClean="0">
                <a:latin typeface="Lucida Sans" charset="0"/>
              </a:rPr>
              <a:t>astro</a:t>
            </a:r>
            <a:r>
              <a:rPr lang="en-US" dirty="0" smtClean="0">
                <a:latin typeface="Lucida Sans" charset="0"/>
              </a:rPr>
              <a:t>)physics, fundamental physics, etc.</a:t>
            </a:r>
          </a:p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Use the radioactive ion as a </a:t>
            </a:r>
            <a:r>
              <a:rPr lang="en-US" dirty="0" smtClean="0">
                <a:solidFill>
                  <a:srgbClr val="69B833"/>
                </a:solidFill>
                <a:latin typeface="Lucida Sans" charset="0"/>
              </a:rPr>
              <a:t>probe</a:t>
            </a:r>
            <a:r>
              <a:rPr lang="en-US" dirty="0" smtClean="0">
                <a:latin typeface="Lucida Sans" charset="0"/>
              </a:rPr>
              <a:t> to characterize different materials</a:t>
            </a: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endParaRPr lang="en-US" dirty="0" smtClean="0">
              <a:latin typeface="Lucida Sans" charset="0"/>
            </a:endParaRPr>
          </a:p>
          <a:p>
            <a:pPr marL="0" indent="0">
              <a:buFont typeface="Wingdings" charset="2"/>
              <a:buNone/>
              <a:defRPr/>
            </a:pPr>
            <a:endParaRPr lang="en-US" dirty="0">
              <a:latin typeface="Lucida Sans" charset="0"/>
            </a:endParaRPr>
          </a:p>
        </p:txBody>
      </p:sp>
      <p:sp>
        <p:nvSpPr>
          <p:cNvPr id="58370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Solid State Physics</a:t>
            </a:r>
          </a:p>
        </p:txBody>
      </p:sp>
      <p:pic>
        <p:nvPicPr>
          <p:cNvPr id="58371" name="Picture 1" descr="iSSP_Logo_Final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0"/>
          <a:stretch>
            <a:fillRect/>
          </a:stretch>
        </p:blipFill>
        <p:spPr bwMode="auto">
          <a:xfrm>
            <a:off x="7543800" y="6172200"/>
            <a:ext cx="15240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8372" name="Picture 1" descr="Screen Shot 2017-03-31 at 14.42.27 (2)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050" y="1905000"/>
            <a:ext cx="6051550" cy="427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393" name="Group 11"/>
          <p:cNvGrpSpPr>
            <a:grpSpLocks/>
          </p:cNvGrpSpPr>
          <p:nvPr/>
        </p:nvGrpSpPr>
        <p:grpSpPr bwMode="auto">
          <a:xfrm>
            <a:off x="1600200" y="1447800"/>
            <a:ext cx="3236913" cy="2667000"/>
            <a:chOff x="1639944" y="980728"/>
            <a:chExt cx="2736112" cy="2407510"/>
          </a:xfrm>
        </p:grpSpPr>
        <p:grpSp>
          <p:nvGrpSpPr>
            <p:cNvPr id="59401" name="Group 9"/>
            <p:cNvGrpSpPr>
              <a:grpSpLocks/>
            </p:cNvGrpSpPr>
            <p:nvPr/>
          </p:nvGrpSpPr>
          <p:grpSpPr bwMode="auto">
            <a:xfrm>
              <a:off x="1716845" y="980728"/>
              <a:ext cx="2659211" cy="2407510"/>
              <a:chOff x="1716845" y="980728"/>
              <a:chExt cx="2659211" cy="2407510"/>
            </a:xfrm>
          </p:grpSpPr>
          <p:pic>
            <p:nvPicPr>
              <p:cNvPr id="59403" name="Picture 4"/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16845" y="980728"/>
                <a:ext cx="2559837" cy="24075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Left Arrow 8"/>
              <p:cNvSpPr/>
              <p:nvPr/>
            </p:nvSpPr>
            <p:spPr>
              <a:xfrm>
                <a:off x="3223373" y="2041179"/>
                <a:ext cx="1152683" cy="286608"/>
              </a:xfrm>
              <a:prstGeom prst="lef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r>
                  <a:rPr lang="de-DE" sz="1400" dirty="0">
                    <a:latin typeface="Lucida Sans"/>
                    <a:cs typeface="Lucida Sans"/>
                  </a:rPr>
                  <a:t>Cu beam</a:t>
                </a:r>
                <a:endParaRPr lang="en-GB" sz="1400" dirty="0">
                  <a:latin typeface="Lucida Sans"/>
                  <a:cs typeface="Lucida Sans"/>
                </a:endParaRPr>
              </a:p>
            </p:txBody>
          </p:sp>
        </p:grpSp>
        <p:sp>
          <p:nvSpPr>
            <p:cNvPr id="59402" name="TextBox 10"/>
            <p:cNvSpPr txBox="1">
              <a:spLocks noChangeArrowheads="1"/>
            </p:cNvSpPr>
            <p:nvPr/>
          </p:nvSpPr>
          <p:spPr bwMode="auto">
            <a:xfrm>
              <a:off x="1639944" y="1211777"/>
              <a:ext cx="868885" cy="2550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de-DE" sz="1400" b="1">
                  <a:solidFill>
                    <a:schemeClr val="accent1"/>
                  </a:solidFill>
                  <a:latin typeface="Lucida Sans" charset="0"/>
                  <a:cs typeface="Lucida Sans" charset="0"/>
                </a:rPr>
                <a:t>Detectors</a:t>
              </a:r>
              <a:endParaRPr lang="en-GB" sz="1400" b="1">
                <a:solidFill>
                  <a:schemeClr val="accent1"/>
                </a:solidFill>
                <a:latin typeface="Lucida Sans" charset="0"/>
                <a:cs typeface="Lucida Sans" charset="0"/>
              </a:endParaRPr>
            </a:p>
          </p:txBody>
        </p:sp>
      </p:grpSp>
      <p:sp>
        <p:nvSpPr>
          <p:cNvPr id="59394" name="Content Placeholder 12"/>
          <p:cNvSpPr>
            <a:spLocks noGrp="1"/>
          </p:cNvSpPr>
          <p:nvPr>
            <p:ph idx="1"/>
          </p:nvPr>
        </p:nvSpPr>
        <p:spPr bwMode="auto">
          <a:xfrm>
            <a:off x="685800" y="4267200"/>
            <a:ext cx="4876800" cy="2438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PAC delivers local information on: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Magnetic and electric  hyperfine fields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Chemical bonds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Structural and electromagnetic phase transitions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Probe-atom lattice site location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Probe-atoms diffusion on hosts… and much more!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59395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3300">
                <a:latin typeface="Lucida Sans" charset="0"/>
              </a:rPr>
              <a:t>Perturbed Angular Correlations (PAC)</a:t>
            </a:r>
          </a:p>
        </p:txBody>
      </p:sp>
      <p:sp>
        <p:nvSpPr>
          <p:cNvPr id="59396" name="Rectangle 3"/>
          <p:cNvSpPr>
            <a:spLocks noChangeArrowheads="1"/>
          </p:cNvSpPr>
          <p:nvPr/>
        </p:nvSpPr>
        <p:spPr bwMode="auto">
          <a:xfrm>
            <a:off x="2441575" y="6529388"/>
            <a:ext cx="44275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algn="ctr">
              <a:buFont typeface="Arial" charset="0"/>
              <a:buNone/>
            </a:pPr>
            <a:r>
              <a:rPr lang="pt-BR" sz="1100" b="1">
                <a:solidFill>
                  <a:srgbClr val="0F6FC6"/>
                </a:solidFill>
                <a:latin typeface="Calibri" charset="0"/>
              </a:rPr>
              <a:t>Material Science at ISOLDE </a:t>
            </a:r>
            <a:r>
              <a:rPr lang="pt-BR" sz="1100" b="1">
                <a:solidFill>
                  <a:srgbClr val="000000"/>
                </a:solidFill>
                <a:latin typeface="Calibri" charset="0"/>
              </a:rPr>
              <a:t>contact: Juliana Schell </a:t>
            </a:r>
            <a:r>
              <a:rPr lang="pt-BR" sz="1100" b="1">
                <a:solidFill>
                  <a:srgbClr val="0F6FC6"/>
                </a:solidFill>
                <a:latin typeface="Calibri" charset="0"/>
              </a:rPr>
              <a:t>juliana.schell@cern.ch</a:t>
            </a:r>
            <a:endParaRPr lang="pt-BR" b="1">
              <a:solidFill>
                <a:srgbClr val="0F6FC6"/>
              </a:solidFill>
              <a:latin typeface="Calibri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519587" y="914400"/>
            <a:ext cx="454824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The </a:t>
            </a:r>
            <a:r>
              <a:rPr lang="en-GB" sz="1600" baseline="300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68m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Cu/</a:t>
            </a:r>
            <a:r>
              <a:rPr lang="en-GB" sz="1600" baseline="300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68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Cu isotope as a new probe</a:t>
            </a:r>
          </a:p>
          <a:p>
            <a:pPr algn="ctr">
              <a:defRPr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for hyperfine studies: The nuclear moments</a:t>
            </a:r>
          </a:p>
          <a:p>
            <a:pPr algn="ctr">
              <a:defRPr/>
            </a:pPr>
            <a:r>
              <a:rPr lang="en-GB" sz="1200" dirty="0">
                <a:latin typeface="Lucida Sans"/>
                <a:cs typeface="Lucida Sans"/>
              </a:rPr>
              <a:t>A. </a:t>
            </a:r>
            <a:r>
              <a:rPr lang="en-GB" sz="1200" dirty="0" err="1">
                <a:latin typeface="Lucida Sans"/>
                <a:cs typeface="Lucida Sans"/>
              </a:rPr>
              <a:t>Fenta</a:t>
            </a:r>
            <a:r>
              <a:rPr lang="en-GB" sz="1200" dirty="0">
                <a:latin typeface="Lucida Sans"/>
                <a:cs typeface="Lucida Sans"/>
              </a:rPr>
              <a:t> et al. EPL 115 (2016) 62002</a:t>
            </a:r>
            <a:endParaRPr lang="en-GB" sz="1200" dirty="0">
              <a:solidFill>
                <a:schemeClr val="accent5"/>
              </a:solidFill>
              <a:latin typeface="Lucida Sans"/>
              <a:cs typeface="Lucida Sans"/>
            </a:endParaRPr>
          </a:p>
        </p:txBody>
      </p:sp>
      <p:sp>
        <p:nvSpPr>
          <p:cNvPr id="59398" name="TextBox 13"/>
          <p:cNvSpPr txBox="1">
            <a:spLocks noChangeArrowheads="1"/>
          </p:cNvSpPr>
          <p:nvPr/>
        </p:nvSpPr>
        <p:spPr bwMode="auto">
          <a:xfrm>
            <a:off x="838200" y="914400"/>
            <a:ext cx="35052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Courtesy: J. Schell, A. Fenta and G. Correia</a:t>
            </a:r>
            <a:endParaRPr lang="en-US" sz="1600">
              <a:solidFill>
                <a:srgbClr val="69B833"/>
              </a:solidFill>
              <a:latin typeface="Lucida Sans" charset="0"/>
              <a:cs typeface="Lucida Sans" charset="0"/>
            </a:endParaRPr>
          </a:p>
        </p:txBody>
      </p:sp>
      <p:pic>
        <p:nvPicPr>
          <p:cNvPr id="59399" name="Picture 1" descr="iSSP_Logo_Final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0"/>
          <a:stretch>
            <a:fillRect/>
          </a:stretch>
        </p:blipFill>
        <p:spPr bwMode="auto">
          <a:xfrm>
            <a:off x="7543800" y="6172200"/>
            <a:ext cx="15240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9400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2438" y="1828800"/>
            <a:ext cx="3001962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914400"/>
            <a:ext cx="4495800" cy="5486400"/>
          </a:xfrm>
        </p:spPr>
        <p:txBody>
          <a:bodyPr/>
          <a:lstStyle/>
          <a:p>
            <a:pPr>
              <a:defRPr/>
            </a:pPr>
            <a:r>
              <a:rPr lang="en-US" dirty="0">
                <a:solidFill>
                  <a:srgbClr val="69B833"/>
                </a:solidFill>
              </a:rPr>
              <a:t>I</a:t>
            </a:r>
            <a:r>
              <a:rPr lang="en-US" dirty="0"/>
              <a:t>sotope </a:t>
            </a:r>
            <a:r>
              <a:rPr lang="en-US" dirty="0">
                <a:solidFill>
                  <a:srgbClr val="69B833"/>
                </a:solidFill>
              </a:rPr>
              <a:t>S</a:t>
            </a:r>
            <a:r>
              <a:rPr lang="en-US" dirty="0"/>
              <a:t>eparator </a:t>
            </a:r>
            <a:r>
              <a:rPr lang="en-US" dirty="0" err="1">
                <a:solidFill>
                  <a:srgbClr val="69B833"/>
                </a:solidFill>
              </a:rPr>
              <a:t>O</a:t>
            </a:r>
            <a:r>
              <a:rPr lang="en-US" dirty="0" err="1"/>
              <a:t>n</a:t>
            </a:r>
            <a:r>
              <a:rPr lang="en-US" dirty="0" err="1">
                <a:solidFill>
                  <a:srgbClr val="69B833"/>
                </a:solidFill>
              </a:rPr>
              <a:t>L</a:t>
            </a:r>
            <a:r>
              <a:rPr lang="en-US" dirty="0" err="1"/>
              <a:t>ine</a:t>
            </a:r>
            <a:r>
              <a:rPr lang="en-US" dirty="0"/>
              <a:t> </a:t>
            </a:r>
            <a:r>
              <a:rPr lang="en-US" dirty="0" err="1" smtClean="0">
                <a:solidFill>
                  <a:srgbClr val="69B833"/>
                </a:solidFill>
              </a:rPr>
              <a:t>DE</a:t>
            </a:r>
            <a:r>
              <a:rPr lang="en-US" dirty="0" err="1" smtClean="0"/>
              <a:t>vice</a:t>
            </a:r>
            <a:endParaRPr lang="en-US" dirty="0" smtClean="0"/>
          </a:p>
          <a:p>
            <a:pPr>
              <a:defRPr/>
            </a:pPr>
            <a:endParaRPr lang="en-US" dirty="0" smtClean="0">
              <a:solidFill>
                <a:srgbClr val="69B833"/>
              </a:solidFill>
            </a:endParaRPr>
          </a:p>
          <a:p>
            <a:pPr>
              <a:defRPr/>
            </a:pPr>
            <a:r>
              <a:rPr lang="en-US" dirty="0" smtClean="0">
                <a:solidFill>
                  <a:srgbClr val="69B833"/>
                </a:solidFill>
              </a:rPr>
              <a:t>First ISOL facility worldwide!</a:t>
            </a:r>
            <a:endParaRPr lang="en-US" dirty="0">
              <a:solidFill>
                <a:srgbClr val="69B833"/>
              </a:solidFill>
            </a:endParaRP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r>
              <a:rPr lang="en-US" dirty="0" smtClean="0"/>
              <a:t>Produces </a:t>
            </a:r>
            <a:r>
              <a:rPr lang="en-US" dirty="0"/>
              <a:t>Radioactive Ion Beams (</a:t>
            </a:r>
            <a:r>
              <a:rPr lang="en-US" dirty="0" smtClean="0"/>
              <a:t>RIBs)</a:t>
            </a:r>
            <a:endParaRPr lang="en-US" dirty="0"/>
          </a:p>
          <a:p>
            <a:pPr>
              <a:defRPr/>
            </a:pPr>
            <a:r>
              <a:rPr lang="en-US" dirty="0"/>
              <a:t>Approved by the CERN council in </a:t>
            </a:r>
            <a:r>
              <a:rPr lang="en-US" dirty="0" smtClean="0"/>
              <a:t>1964</a:t>
            </a:r>
            <a:endParaRPr lang="en-US" dirty="0"/>
          </a:p>
          <a:p>
            <a:pPr lvl="1">
              <a:defRPr/>
            </a:pPr>
            <a:r>
              <a:rPr lang="en-US" dirty="0" smtClean="0"/>
              <a:t>Initially used 600 MeV protons from SC</a:t>
            </a:r>
            <a:endParaRPr lang="en-US" dirty="0"/>
          </a:p>
          <a:p>
            <a:pPr lvl="1">
              <a:defRPr/>
            </a:pPr>
            <a:r>
              <a:rPr lang="en-US" dirty="0"/>
              <a:t>Then </a:t>
            </a:r>
            <a:r>
              <a:rPr lang="en-US" dirty="0" smtClean="0"/>
              <a:t>used 1.0 </a:t>
            </a:r>
            <a:r>
              <a:rPr lang="en-US" dirty="0" err="1" smtClean="0"/>
              <a:t>GeV</a:t>
            </a:r>
            <a:r>
              <a:rPr lang="en-US" dirty="0" smtClean="0"/>
              <a:t> (later 1.4 </a:t>
            </a:r>
            <a:r>
              <a:rPr lang="en-US" dirty="0" err="1" smtClean="0"/>
              <a:t>GeV</a:t>
            </a:r>
            <a:r>
              <a:rPr lang="en-US" dirty="0" smtClean="0"/>
              <a:t>) protons from the PSB</a:t>
            </a:r>
            <a:endParaRPr lang="en-US" dirty="0"/>
          </a:p>
          <a:p>
            <a:pPr>
              <a:buFont typeface="Wingdings" charset="0"/>
              <a:buChar char="u"/>
              <a:defRPr/>
            </a:pPr>
            <a:endParaRPr lang="en-US" dirty="0" smtClean="0">
              <a:solidFill>
                <a:srgbClr val="33CC00"/>
              </a:solidFill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r>
              <a:rPr lang="en-US" dirty="0">
                <a:solidFill>
                  <a:srgbClr val="33CC00"/>
                </a:solidFill>
                <a:latin typeface="Lucida Sans" charset="0"/>
              </a:rPr>
              <a:t>A small facility with a big </a:t>
            </a:r>
            <a:r>
              <a:rPr lang="en-US" dirty="0" smtClean="0">
                <a:solidFill>
                  <a:srgbClr val="33CC00"/>
                </a:solidFill>
                <a:latin typeface="Lucida Sans" charset="0"/>
              </a:rPr>
              <a:t>impact!</a:t>
            </a:r>
            <a:endParaRPr lang="en-US" dirty="0">
              <a:solidFill>
                <a:srgbClr val="33CC00"/>
              </a:solidFill>
              <a:latin typeface="Lucida Sans" charset="0"/>
            </a:endParaRP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solidFill>
                  <a:srgbClr val="FFCC00"/>
                </a:solidFill>
                <a:latin typeface="Lucida Sans" charset="0"/>
              </a:rPr>
              <a:t>~0.1</a:t>
            </a:r>
            <a:r>
              <a:rPr lang="en-US" dirty="0">
                <a:solidFill>
                  <a:srgbClr val="FFCC00"/>
                </a:solidFill>
                <a:latin typeface="Lucida Sans" charset="0"/>
              </a:rPr>
              <a:t>% </a:t>
            </a:r>
            <a:r>
              <a:rPr lang="en-US" dirty="0">
                <a:latin typeface="Lucida Sans" charset="0"/>
              </a:rPr>
              <a:t>of the CERN budget 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solidFill>
                  <a:srgbClr val="FF6600"/>
                </a:solidFill>
                <a:latin typeface="Lucida Sans" charset="0"/>
              </a:rPr>
              <a:t>~7</a:t>
            </a:r>
            <a:r>
              <a:rPr lang="en-US" dirty="0">
                <a:solidFill>
                  <a:srgbClr val="FF6600"/>
                </a:solidFill>
                <a:latin typeface="Lucida Sans" charset="0"/>
              </a:rPr>
              <a:t>% </a:t>
            </a:r>
            <a:r>
              <a:rPr lang="en-US" dirty="0">
                <a:latin typeface="Lucida Sans" charset="0"/>
              </a:rPr>
              <a:t>of the CERN scientists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solidFill>
                  <a:srgbClr val="FF0000"/>
                </a:solidFill>
                <a:latin typeface="Lucida Sans" charset="0"/>
              </a:rPr>
              <a:t>~50</a:t>
            </a:r>
            <a:r>
              <a:rPr lang="en-US" dirty="0">
                <a:solidFill>
                  <a:srgbClr val="FF0000"/>
                </a:solidFill>
                <a:latin typeface="Lucida Sans" charset="0"/>
              </a:rPr>
              <a:t>% </a:t>
            </a:r>
            <a:r>
              <a:rPr lang="en-US" dirty="0">
                <a:latin typeface="Lucida Sans" charset="0"/>
              </a:rPr>
              <a:t>of the CERN protons</a:t>
            </a:r>
          </a:p>
          <a:p>
            <a:pPr marL="0" indent="0">
              <a:buFont typeface="Wingdings" charset="2"/>
              <a:buNone/>
              <a:defRPr/>
            </a:pPr>
            <a:endParaRPr lang="en-US" dirty="0"/>
          </a:p>
        </p:txBody>
      </p:sp>
      <p:sp>
        <p:nvSpPr>
          <p:cNvPr id="19458" name="Title 1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at CERN</a:t>
            </a:r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749300" y="-1009650"/>
            <a:ext cx="589438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endParaRPr lang="en-US">
              <a:solidFill>
                <a:srgbClr val="104282"/>
              </a:solidFill>
            </a:endParaRPr>
          </a:p>
        </p:txBody>
      </p:sp>
      <p:pic>
        <p:nvPicPr>
          <p:cNvPr id="19460" name="Picture 3" descr="671016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736"/>
          <a:stretch>
            <a:fillRect/>
          </a:stretch>
        </p:blipFill>
        <p:spPr bwMode="auto">
          <a:xfrm>
            <a:off x="5181600" y="838200"/>
            <a:ext cx="3962400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27" descr="isolde-accel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02" t="54865" r="14110" b="13237"/>
          <a:stretch>
            <a:fillRect/>
          </a:stretch>
        </p:blipFill>
        <p:spPr bwMode="auto">
          <a:xfrm>
            <a:off x="609600" y="4876800"/>
            <a:ext cx="4564063" cy="1938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2" name="Picture 7" descr="1301078_48-A4-at-144-dpi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962"/>
          <a:stretch>
            <a:fillRect/>
          </a:stretch>
        </p:blipFill>
        <p:spPr bwMode="auto">
          <a:xfrm>
            <a:off x="5181600" y="4173538"/>
            <a:ext cx="3965575" cy="268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TN-JoaoGuilherme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409700"/>
            <a:ext cx="4419600" cy="3314700"/>
          </a:xfrm>
          <a:prstGeom prst="rect">
            <a:avLst/>
          </a:prstGeom>
        </p:spPr>
      </p:pic>
      <p:sp>
        <p:nvSpPr>
          <p:cNvPr id="61442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Emission Channeling (EC)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441575" y="6529388"/>
            <a:ext cx="4427538" cy="26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  <a:defRPr/>
            </a:pPr>
            <a:r>
              <a:rPr lang="pt-BR" altLang="de-DE" sz="1100" b="1" dirty="0" smtClean="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Material Science at ISOLDE </a:t>
            </a:r>
            <a:r>
              <a:rPr lang="pt-BR" altLang="de-DE" sz="1100" b="1" dirty="0">
                <a:latin typeface="+mn-lt"/>
                <a:cs typeface="Times New Roman" panose="02020603050405020304" pitchFamily="18" charset="0"/>
              </a:rPr>
              <a:t>c</a:t>
            </a:r>
            <a:r>
              <a:rPr lang="pt-BR" altLang="de-DE" sz="1100" b="1" dirty="0" smtClean="0">
                <a:latin typeface="+mn-lt"/>
                <a:cs typeface="Times New Roman" panose="02020603050405020304" pitchFamily="18" charset="0"/>
              </a:rPr>
              <a:t>ontact: Juliana Schell </a:t>
            </a:r>
            <a:r>
              <a:rPr lang="pt-BR" altLang="de-DE" sz="1100" b="1" dirty="0" smtClean="0">
                <a:solidFill>
                  <a:schemeClr val="accent1"/>
                </a:solidFill>
                <a:latin typeface="+mn-lt"/>
                <a:cs typeface="Times New Roman" panose="02020603050405020304" pitchFamily="18" charset="0"/>
              </a:rPr>
              <a:t>juliana.schell@cern.ch</a:t>
            </a:r>
            <a:endParaRPr lang="pt-BR" altLang="de-DE" sz="18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057634" y="914400"/>
            <a:ext cx="3689632" cy="76944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Lattice Location of Mg in </a:t>
            </a:r>
            <a:r>
              <a:rPr lang="en-GB" sz="1600" dirty="0" err="1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GaN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:</a:t>
            </a:r>
          </a:p>
          <a:p>
            <a:pPr algn="ctr">
              <a:defRPr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Lucida Sans"/>
                <a:cs typeface="Lucida Sans"/>
              </a:rPr>
              <a:t>A Fresh Look at Doping Limitations</a:t>
            </a:r>
          </a:p>
          <a:p>
            <a:pPr algn="ctr">
              <a:defRPr/>
            </a:pPr>
            <a:r>
              <a:rPr lang="en-GB" sz="1200" dirty="0">
                <a:latin typeface="Lucida Sans"/>
                <a:cs typeface="Lucida Sans"/>
              </a:rPr>
              <a:t>U. Wahl et al. PRL 118 (2017) 095501</a:t>
            </a:r>
          </a:p>
        </p:txBody>
      </p:sp>
      <p:pic>
        <p:nvPicPr>
          <p:cNvPr id="61446" name="Picture 2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768475"/>
            <a:ext cx="3124200" cy="234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7" name="TextBox 4"/>
          <p:cNvSpPr txBox="1">
            <a:spLocks noChangeArrowheads="1"/>
          </p:cNvSpPr>
          <p:nvPr/>
        </p:nvSpPr>
        <p:spPr bwMode="auto">
          <a:xfrm>
            <a:off x="838200" y="914400"/>
            <a:ext cx="33655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de-DE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Courtesy: U. Wahl and L. Pereira</a:t>
            </a:r>
            <a:endParaRPr lang="en-US" sz="1600">
              <a:solidFill>
                <a:srgbClr val="69B833"/>
              </a:solidFill>
              <a:latin typeface="Lucida Sans" charset="0"/>
              <a:cs typeface="Lucida Sans" charset="0"/>
            </a:endParaRPr>
          </a:p>
        </p:txBody>
      </p:sp>
      <p:sp>
        <p:nvSpPr>
          <p:cNvPr id="61448" name="Content Placeholder 2"/>
          <p:cNvSpPr txBox="1">
            <a:spLocks/>
          </p:cNvSpPr>
          <p:nvPr/>
        </p:nvSpPr>
        <p:spPr bwMode="auto">
          <a:xfrm>
            <a:off x="685800" y="4648200"/>
            <a:ext cx="41910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 dirty="0">
                <a:latin typeface="Lucida Sans" charset="0"/>
                <a:cs typeface="Lucida Sans" charset="0"/>
              </a:rPr>
              <a:t>EC delivers information on:</a:t>
            </a:r>
          </a:p>
          <a:p>
            <a:pPr lvl="1"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400" dirty="0">
                <a:solidFill>
                  <a:srgbClr val="69B833"/>
                </a:solidFill>
                <a:latin typeface="Lucida Sans" charset="0"/>
                <a:cs typeface="Lucida Sans" charset="0"/>
              </a:rPr>
              <a:t>Precise probe atom lattice site location </a:t>
            </a:r>
            <a:r>
              <a:rPr lang="en-US" sz="1400" dirty="0">
                <a:latin typeface="Lucida Sans" charset="0"/>
                <a:cs typeface="Lucida Sans" charset="0"/>
              </a:rPr>
              <a:t>as function of implantation/annealing temperature</a:t>
            </a:r>
          </a:p>
          <a:p>
            <a:pPr lvl="1"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400" dirty="0">
                <a:latin typeface="Lucida Sans" charset="0"/>
                <a:cs typeface="Lucida Sans" charset="0"/>
              </a:rPr>
              <a:t>Probe atom - defect interactions</a:t>
            </a:r>
          </a:p>
          <a:p>
            <a:pPr lvl="1"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400" dirty="0">
                <a:latin typeface="Lucida Sans" charset="0"/>
                <a:cs typeface="Lucida Sans" charset="0"/>
              </a:rPr>
              <a:t>Diffusion of probe atoms</a:t>
            </a:r>
          </a:p>
          <a:p>
            <a:pPr lvl="1"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400" dirty="0">
                <a:latin typeface="Lucida Sans" charset="0"/>
                <a:cs typeface="Lucida Sans" charset="0"/>
              </a:rPr>
              <a:t>Annealing of implantation defects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endParaRPr lang="en-US" sz="1600" dirty="0">
              <a:latin typeface="Lucida Sans" charset="0"/>
              <a:cs typeface="Lucida Sans" charset="0"/>
            </a:endParaRPr>
          </a:p>
        </p:txBody>
      </p:sp>
      <p:sp>
        <p:nvSpPr>
          <p:cNvPr id="61449" name="Content Placeholder 2"/>
          <p:cNvSpPr txBox="1">
            <a:spLocks/>
          </p:cNvSpPr>
          <p:nvPr/>
        </p:nvSpPr>
        <p:spPr bwMode="auto">
          <a:xfrm>
            <a:off x="4876800" y="4267200"/>
            <a:ext cx="4114800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Interstitial Mg fraction highest in p-GaN:Mg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Lowest in n-GaN:Si 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latin typeface="Lucida Sans" charset="0"/>
                <a:cs typeface="Lucida Sans" charset="0"/>
              </a:rPr>
              <a:t>Site change interstitial </a:t>
            </a:r>
            <a:r>
              <a:rPr lang="en-US" sz="1600">
                <a:latin typeface="Symbol" charset="0"/>
                <a:cs typeface="Lucida Sans" charset="0"/>
              </a:rPr>
              <a:t>® </a:t>
            </a:r>
            <a:r>
              <a:rPr lang="en-US" sz="1600">
                <a:latin typeface="Lucida Sans" charset="0"/>
                <a:cs typeface="Lucida Sans" charset="0"/>
              </a:rPr>
              <a:t>substitutional MgGa</a:t>
            </a:r>
          </a:p>
          <a:p>
            <a:pPr>
              <a:spcBef>
                <a:spcPct val="20000"/>
              </a:spcBef>
              <a:buClr>
                <a:srgbClr val="69B833"/>
              </a:buClr>
              <a:buSzPct val="100000"/>
              <a:buFont typeface="Wingdings" charset="0"/>
              <a:buChar char="u"/>
            </a:pPr>
            <a:r>
              <a:rPr lang="en-US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Activation energy for migration of interstitial Mg: EM » 1.3 - 2.0 eV</a:t>
            </a:r>
          </a:p>
        </p:txBody>
      </p:sp>
      <p:pic>
        <p:nvPicPr>
          <p:cNvPr id="61450" name="Picture 1" descr="iSSP_Logo_Final4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800"/>
          <a:stretch>
            <a:fillRect/>
          </a:stretch>
        </p:blipFill>
        <p:spPr bwMode="auto">
          <a:xfrm>
            <a:off x="7543800" y="6172200"/>
            <a:ext cx="1524000" cy="671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0915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89" name="MEDICI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238875"/>
            <a:ext cx="1803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63490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5638800"/>
            <a:ext cx="8382000" cy="1066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solidFill>
                  <a:srgbClr val="69B833"/>
                </a:solidFill>
                <a:latin typeface="Lucida Sans" charset="0"/>
              </a:rPr>
              <a:t>MED</a:t>
            </a:r>
            <a:r>
              <a:rPr lang="en-US">
                <a:latin typeface="Lucida Sans" charset="0"/>
              </a:rPr>
              <a:t>ical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</a:t>
            </a:r>
            <a:r>
              <a:rPr lang="en-US">
                <a:latin typeface="Lucida Sans" charset="0"/>
              </a:rPr>
              <a:t>sotopes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C</a:t>
            </a:r>
            <a:r>
              <a:rPr lang="en-US">
                <a:latin typeface="Lucida Sans" charset="0"/>
              </a:rPr>
              <a:t>ollected from </a:t>
            </a:r>
            <a:r>
              <a:rPr lang="en-US">
                <a:solidFill>
                  <a:srgbClr val="69B833"/>
                </a:solidFill>
                <a:latin typeface="Lucida Sans" charset="0"/>
              </a:rPr>
              <a:t>IS</a:t>
            </a:r>
            <a:r>
              <a:rPr lang="en-US">
                <a:latin typeface="Lucida Sans" charset="0"/>
              </a:rPr>
              <a:t>OLDE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 new MEDICIS facility will provide beam for studies dedicated to medical applications of radioisotopes</a:t>
            </a:r>
          </a:p>
        </p:txBody>
      </p:sp>
      <p:sp>
        <p:nvSpPr>
          <p:cNvPr id="63491" name="Title 4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MEDICIS</a:t>
            </a:r>
          </a:p>
        </p:txBody>
      </p:sp>
      <p:pic>
        <p:nvPicPr>
          <p:cNvPr id="63492" name="Picture 5" descr="CCfea30_08_16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914400"/>
            <a:ext cx="8589963" cy="472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hape 275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5410200" cy="579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80% of the proton beam goes through the ISOLDE target unaffected</a:t>
            </a:r>
            <a:endParaRPr lang="fr-CH">
              <a:latin typeface="Lucida Sans" charset="0"/>
            </a:endParaRPr>
          </a:p>
          <a:p>
            <a:pPr lvl="1">
              <a:buFont typeface="Wingdings" charset="0"/>
              <a:buChar char="u"/>
            </a:pPr>
            <a:r>
              <a:rPr lang="fr-CH">
                <a:latin typeface="Lucida Sans" charset="0"/>
              </a:rPr>
              <a:t>MEDICIS makes use of these (free!) protons to create more radioisotopes</a:t>
            </a:r>
          </a:p>
          <a:p>
            <a:pPr>
              <a:buFont typeface="Wingdings" charset="0"/>
              <a:buChar char="u"/>
            </a:pPr>
            <a:r>
              <a:rPr lang="fr-CH">
                <a:latin typeface="Lucida Sans" charset="0"/>
              </a:rPr>
              <a:t>These radioisotopes are dedicated to medical applications</a:t>
            </a:r>
            <a:endParaRPr lang="en-US">
              <a:latin typeface="Lucida Sans" charset="0"/>
            </a:endParaRPr>
          </a:p>
          <a:p>
            <a:pPr lvl="1">
              <a:buFont typeface="Wingdings" charset="0"/>
              <a:buChar char="u"/>
            </a:pPr>
            <a:r>
              <a:rPr lang="fr-CH">
                <a:latin typeface="Lucida Sans" charset="0"/>
              </a:rPr>
              <a:t>Pure samples can then be sent to hospitals for further studies</a:t>
            </a:r>
          </a:p>
          <a:p>
            <a:pPr>
              <a:buFont typeface="Wingdings" charset="0"/>
              <a:buChar char="u"/>
            </a:pPr>
            <a:endParaRPr lang="fr-CH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fr-CH">
                <a:solidFill>
                  <a:srgbClr val="69B833"/>
                </a:solidFill>
                <a:latin typeface="Lucida Sans" charset="0"/>
              </a:rPr>
              <a:t>‘Receptor-targeted’radiopharmaceuticals </a:t>
            </a:r>
            <a:r>
              <a:rPr lang="fr-CH">
                <a:latin typeface="Lucida Sans" charset="0"/>
              </a:rPr>
              <a:t>consist of a radionuclide attached to a carrier that selectively delivers it to tumour cells</a:t>
            </a:r>
          </a:p>
          <a:p>
            <a:pPr>
              <a:buFont typeface="Wingdings" charset="0"/>
              <a:buChar char="u"/>
            </a:pPr>
            <a:r>
              <a:rPr lang="fr-CH">
                <a:latin typeface="Lucida Sans" charset="0"/>
              </a:rPr>
              <a:t>Used in 2 ways:</a:t>
            </a:r>
          </a:p>
          <a:p>
            <a:pPr lvl="1">
              <a:buFont typeface="Wingdings" charset="0"/>
              <a:buChar char="u"/>
            </a:pPr>
            <a:r>
              <a:rPr lang="fr-CH">
                <a:latin typeface="Lucida Sans" charset="0"/>
              </a:rPr>
              <a:t>Nuclear medical imaging</a:t>
            </a:r>
          </a:p>
          <a:p>
            <a:pPr lvl="1">
              <a:buFont typeface="Wingdings" charset="0"/>
              <a:buChar char="u"/>
            </a:pPr>
            <a:r>
              <a:rPr lang="fr-CH">
                <a:latin typeface="Lucida Sans" charset="0"/>
              </a:rPr>
              <a:t>Targeted radionuclide therapy</a:t>
            </a:r>
          </a:p>
          <a:p>
            <a:pPr>
              <a:buFont typeface="Wingdings" charset="0"/>
              <a:buChar char="u"/>
            </a:pPr>
            <a:endParaRPr lang="fr-CH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fr-CH">
                <a:latin typeface="Lucida Sans" charset="0"/>
              </a:rPr>
              <a:t>Collections are performed on promising new isotopes e.g. terbium</a:t>
            </a:r>
          </a:p>
          <a:p>
            <a:pPr lvl="1">
              <a:buFont typeface="Wingdings" charset="0"/>
              <a:buChar char="u"/>
            </a:pPr>
            <a:r>
              <a:rPr lang="fr-CH">
                <a:latin typeface="Lucida Sans" charset="0"/>
              </a:rPr>
              <a:t>Terbium is the ‘swiss-army knife of nuclear medicine’ where different isotopes can be used for the full range of medical procedures</a:t>
            </a:r>
            <a:endParaRPr lang="en-US">
              <a:latin typeface="Lucida Sans" charset="0"/>
            </a:endParaRPr>
          </a:p>
        </p:txBody>
      </p:sp>
      <p:pic>
        <p:nvPicPr>
          <p:cNvPr id="64514" name="MEDICIS_target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" r="259"/>
          <a:stretch>
            <a:fillRect/>
          </a:stretch>
        </p:blipFill>
        <p:spPr bwMode="auto">
          <a:xfrm>
            <a:off x="6096000" y="838200"/>
            <a:ext cx="2959100" cy="149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64515" name="MEDICIS-Kuk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2336800"/>
            <a:ext cx="2959100" cy="197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64516" name="MEDICI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200" y="6238875"/>
            <a:ext cx="1803400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pic>
        <p:nvPicPr>
          <p:cNvPr id="64517" name="Picture 1" descr="terbiumanews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4308475"/>
            <a:ext cx="2247900" cy="199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518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MEDICIS</a:t>
            </a:r>
          </a:p>
        </p:txBody>
      </p:sp>
    </p:spTree>
  </p:cSld>
  <p:clrMapOvr>
    <a:masterClrMapping/>
  </p:clrMapOvr>
  <p:transition xmlns:p14="http://schemas.microsoft.com/office/powerpoint/2010/main" spd="slow"/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7" name="Picture 10" descr="Nuclear_chart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CFD326"/>
              </a:clrFrom>
              <a:clrTo>
                <a:srgbClr val="CFD326">
                  <a:alpha val="0"/>
                </a:srgbClr>
              </a:clrTo>
            </a:clrChange>
            <a:alphaModFix amt="5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50" y="795338"/>
            <a:ext cx="8820150" cy="606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5538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820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ISOLDE is the world’s first ISOL-type facility and is still providing radioactive ion beams over </a:t>
            </a:r>
            <a:r>
              <a:rPr lang="en-US" dirty="0" smtClean="0">
                <a:latin typeface="Lucida Sans" charset="0"/>
              </a:rPr>
              <a:t>50 </a:t>
            </a:r>
            <a:r>
              <a:rPr lang="en-US" dirty="0">
                <a:latin typeface="Lucida Sans" charset="0"/>
              </a:rPr>
              <a:t>years later</a:t>
            </a:r>
          </a:p>
          <a:p>
            <a:pPr>
              <a:buFont typeface="Wingdings" charset="0"/>
              <a:buChar char="u"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ISOLDE is host to </a:t>
            </a:r>
            <a:r>
              <a:rPr lang="en-US" dirty="0" smtClean="0">
                <a:latin typeface="Lucida Sans" charset="0"/>
              </a:rPr>
              <a:t>a dozen permanent </a:t>
            </a:r>
            <a:r>
              <a:rPr lang="en-US" dirty="0">
                <a:latin typeface="Lucida Sans" charset="0"/>
              </a:rPr>
              <a:t>experiments (and many travelling setups) studying: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Nuclear physics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Nuclear astrophysics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Solid state physics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Bio-physics</a:t>
            </a:r>
          </a:p>
          <a:p>
            <a:pPr lvl="1"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Fundamental physics</a:t>
            </a:r>
          </a:p>
          <a:p>
            <a:pPr>
              <a:buFont typeface="Wingdings" charset="0"/>
              <a:buChar char="u"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The new facility MEDICIS will produce radioactive isotopes dedicated to medical applications</a:t>
            </a:r>
          </a:p>
          <a:p>
            <a:pPr>
              <a:buFont typeface="Wingdings" charset="0"/>
              <a:buChar char="u"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dirty="0">
                <a:latin typeface="Lucida Sans" charset="0"/>
              </a:rPr>
              <a:t>The upgrade of HIE-ISOLDE will provide high-energy beams of up to 10 MeV/u</a:t>
            </a:r>
          </a:p>
          <a:p>
            <a:pPr>
              <a:buFont typeface="Wingdings" charset="0"/>
              <a:buChar char="u"/>
            </a:pPr>
            <a:endParaRPr lang="en-US" dirty="0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 dirty="0">
              <a:latin typeface="Lucida Sans" charset="0"/>
            </a:endParaRPr>
          </a:p>
        </p:txBody>
      </p:sp>
      <p:sp>
        <p:nvSpPr>
          <p:cNvPr id="65539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Summary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762000" cy="693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6562" name="Picture 1" descr="de-freitas_gaetan_9.jpg"/>
          <p:cNvPicPr>
            <a:picLocks noChangeAspect="1"/>
          </p:cNvPicPr>
          <p:nvPr/>
        </p:nvPicPr>
        <p:blipFill>
          <a:blip r:embed="rId2">
            <a:alphaModFix amt="6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t="40450" r="6570" b="1278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>
                    <a:alpha val="67058"/>
                  </a:srgbClr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3" name="TextBox 2"/>
          <p:cNvSpPr txBox="1">
            <a:spLocks noChangeArrowheads="1"/>
          </p:cNvSpPr>
          <p:nvPr/>
        </p:nvSpPr>
        <p:spPr bwMode="auto">
          <a:xfrm>
            <a:off x="8281988" y="6477000"/>
            <a:ext cx="862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chemeClr val="bg1"/>
                </a:solidFill>
                <a:latin typeface="Lucida Sans" charset="0"/>
                <a:cs typeface="Lucida Sans" charset="0"/>
              </a:rPr>
              <a:t>© CERN</a:t>
            </a:r>
          </a:p>
        </p:txBody>
      </p:sp>
      <p:pic>
        <p:nvPicPr>
          <p:cNvPr id="66564" name="Picture 6" descr="ISOLDE Logo 2011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4288" y="381000"/>
            <a:ext cx="7173912" cy="141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565" name="TextBox 5"/>
          <p:cNvSpPr txBox="1">
            <a:spLocks noChangeArrowheads="1"/>
          </p:cNvSpPr>
          <p:nvPr/>
        </p:nvSpPr>
        <p:spPr bwMode="auto">
          <a:xfrm>
            <a:off x="2590800" y="1752600"/>
            <a:ext cx="3990975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3600" b="1">
                <a:solidFill>
                  <a:srgbClr val="000099"/>
                </a:solidFill>
                <a:latin typeface="Lucida Sans" charset="0"/>
                <a:cs typeface="Lucida Sans" charset="0"/>
              </a:rPr>
              <a:t>Enjoy your visit!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7585" name="Object 2"/>
          <p:cNvGraphicFramePr>
            <a:graphicFrameLocks noChangeAspect="1"/>
          </p:cNvGraphicFramePr>
          <p:nvPr/>
        </p:nvGraphicFramePr>
        <p:xfrm>
          <a:off x="5900738" y="2116138"/>
          <a:ext cx="3243262" cy="4741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7626" name="Photo Editor Photo" r:id="rId3" imgW="3524742" imgH="5152381" progId="">
                  <p:embed/>
                </p:oleObj>
              </mc:Choice>
              <mc:Fallback>
                <p:oleObj name="Photo Editor Photo" r:id="rId3" imgW="3524742" imgH="5152381" progId="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900738" y="2116138"/>
                        <a:ext cx="3243262" cy="47418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7586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820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High energy (1.4 GeV) protons are impacted onto a thick target e.g. </a:t>
            </a:r>
            <a:r>
              <a:rPr lang="en-US" baseline="30000">
                <a:latin typeface="Lucida Sans" charset="0"/>
              </a:rPr>
              <a:t>238</a:t>
            </a:r>
            <a:r>
              <a:rPr lang="en-US">
                <a:latin typeface="Lucida Sans" charset="0"/>
              </a:rPr>
              <a:t>U</a:t>
            </a:r>
            <a:endParaRPr lang="en-US" baseline="-2500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 protons split up the heavy nucleus in one of three ways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Fission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Fragmentation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Spallation</a:t>
            </a:r>
          </a:p>
        </p:txBody>
      </p:sp>
      <p:sp>
        <p:nvSpPr>
          <p:cNvPr id="67587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Production: Modern-day alchemy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040188" y="4965700"/>
            <a:ext cx="4929187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Oval 11"/>
          <p:cNvSpPr/>
          <p:nvPr/>
        </p:nvSpPr>
        <p:spPr>
          <a:xfrm>
            <a:off x="4205288" y="4867275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4468813" y="4867275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4745038" y="4867275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992688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56213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491163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7595" name="TextBox 18"/>
          <p:cNvSpPr txBox="1">
            <a:spLocks noChangeArrowheads="1"/>
          </p:cNvSpPr>
          <p:nvPr/>
        </p:nvSpPr>
        <p:spPr bwMode="auto">
          <a:xfrm>
            <a:off x="4192588" y="5041900"/>
            <a:ext cx="1593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FF0000"/>
                </a:solidFill>
                <a:latin typeface="Lucida Sans" charset="0"/>
                <a:cs typeface="Lucida Sans" charset="0"/>
              </a:rPr>
              <a:t>Proton beam </a:t>
            </a:r>
          </a:p>
          <a:p>
            <a:r>
              <a:rPr lang="en-US" sz="1600">
                <a:solidFill>
                  <a:srgbClr val="FF0000"/>
                </a:solidFill>
                <a:latin typeface="Lucida Sans" charset="0"/>
                <a:cs typeface="Lucida Sans" charset="0"/>
              </a:rPr>
              <a:t>hits the target</a:t>
            </a:r>
          </a:p>
        </p:txBody>
      </p:sp>
      <p:sp>
        <p:nvSpPr>
          <p:cNvPr id="21" name="Oval 20"/>
          <p:cNvSpPr/>
          <p:nvPr/>
        </p:nvSpPr>
        <p:spPr>
          <a:xfrm>
            <a:off x="5776913" y="4876800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040438" y="4876800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3" name="Rectangle 32"/>
          <p:cNvSpPr/>
          <p:nvPr/>
        </p:nvSpPr>
        <p:spPr>
          <a:xfrm>
            <a:off x="6477000" y="4876800"/>
            <a:ext cx="1981200" cy="244475"/>
          </a:xfrm>
          <a:prstGeom prst="rect">
            <a:avLst/>
          </a:prstGeom>
          <a:noFill/>
          <a:ln w="57150" cmpd="sng">
            <a:solidFill>
              <a:srgbClr val="3399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316663" y="4876800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4" name="Straight Arrow Connector 33"/>
          <p:cNvCxnSpPr/>
          <p:nvPr/>
        </p:nvCxnSpPr>
        <p:spPr>
          <a:xfrm flipV="1">
            <a:off x="7467600" y="4648200"/>
            <a:ext cx="152400" cy="24130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extBox 24"/>
          <p:cNvSpPr txBox="1">
            <a:spLocks noChangeArrowheads="1"/>
          </p:cNvSpPr>
          <p:nvPr/>
        </p:nvSpPr>
        <p:spPr bwMode="auto">
          <a:xfrm>
            <a:off x="6477000" y="5207000"/>
            <a:ext cx="21002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>
                <a:latin typeface="Lucida Sans" charset="0"/>
                <a:cs typeface="Lucida Sans" charset="0"/>
              </a:rPr>
              <a:t>Radioactive </a:t>
            </a:r>
          </a:p>
          <a:p>
            <a:pPr algn="ctr"/>
            <a:r>
              <a:rPr lang="en-US" sz="1600">
                <a:latin typeface="Lucida Sans" charset="0"/>
                <a:cs typeface="Lucida Sans" charset="0"/>
              </a:rPr>
              <a:t>products produced</a:t>
            </a:r>
          </a:p>
        </p:txBody>
      </p:sp>
      <p:sp>
        <p:nvSpPr>
          <p:cNvPr id="42" name="TextBox 27"/>
          <p:cNvSpPr txBox="1">
            <a:spLocks noChangeArrowheads="1"/>
          </p:cNvSpPr>
          <p:nvPr/>
        </p:nvSpPr>
        <p:spPr bwMode="auto">
          <a:xfrm>
            <a:off x="7162800" y="3975100"/>
            <a:ext cx="91757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FF0000"/>
                </a:solidFill>
                <a:latin typeface="Lucida Sans" charset="0"/>
                <a:cs typeface="Lucida Sans" charset="0"/>
              </a:rPr>
              <a:t>Ionized</a:t>
            </a:r>
          </a:p>
        </p:txBody>
      </p:sp>
      <p:grpSp>
        <p:nvGrpSpPr>
          <p:cNvPr id="43" name="Group 42"/>
          <p:cNvGrpSpPr>
            <a:grpSpLocks noChangeAspect="1"/>
          </p:cNvGrpSpPr>
          <p:nvPr/>
        </p:nvGrpSpPr>
        <p:grpSpPr bwMode="auto">
          <a:xfrm>
            <a:off x="838200" y="2293938"/>
            <a:ext cx="3352800" cy="4487862"/>
            <a:chOff x="5679563" y="1217740"/>
            <a:chExt cx="2098924" cy="2809122"/>
          </a:xfrm>
        </p:grpSpPr>
        <p:pic>
          <p:nvPicPr>
            <p:cNvPr id="67604" name="Picture 10"/>
            <p:cNvPicPr>
              <a:picLocks noChangeAspect="1" noChangeArrowheads="1"/>
            </p:cNvPicPr>
            <p:nvPr/>
          </p:nvPicPr>
          <p:blipFill>
            <a:blip r:embed="rId5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541" r="25673"/>
            <a:stretch>
              <a:fillRect/>
            </a:stretch>
          </p:blipFill>
          <p:spPr bwMode="auto">
            <a:xfrm>
              <a:off x="5679563" y="1217740"/>
              <a:ext cx="2024588" cy="253315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7605" name="TextBox 44"/>
            <p:cNvSpPr txBox="1">
              <a:spLocks noChangeArrowheads="1"/>
            </p:cNvSpPr>
            <p:nvPr/>
          </p:nvSpPr>
          <p:spPr bwMode="auto">
            <a:xfrm>
              <a:off x="5705965" y="3633993"/>
              <a:ext cx="2072522" cy="3928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600">
                  <a:solidFill>
                    <a:srgbClr val="000000"/>
                  </a:solidFill>
                  <a:latin typeface="Lucida Sans" charset="0"/>
                  <a:cs typeface="Lucida Sans" charset="0"/>
                </a:rPr>
                <a:t>ISOLDE Frontend</a:t>
              </a:r>
              <a:br>
                <a:rPr lang="en-US" sz="1600">
                  <a:solidFill>
                    <a:srgbClr val="000000"/>
                  </a:solidFill>
                  <a:latin typeface="Lucida Sans" charset="0"/>
                  <a:cs typeface="Lucida Sans" charset="0"/>
                </a:rPr>
              </a:br>
              <a:r>
                <a:rPr lang="en-US" sz="1600">
                  <a:solidFill>
                    <a:srgbClr val="000000"/>
                  </a:solidFill>
                  <a:latin typeface="Lucida Sans" charset="0"/>
                  <a:cs typeface="Lucida Sans" charset="0"/>
                </a:rPr>
                <a:t>Target station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8" grpId="0"/>
      <p:bldP spid="42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GB">
                <a:latin typeface="Calibri" charset="0"/>
              </a:rPr>
              <a:t>Last chemical element with unknown </a:t>
            </a:r>
            <a:r>
              <a:rPr lang="en-GB" b="1">
                <a:latin typeface="Calibri" charset="0"/>
              </a:rPr>
              <a:t>ionization potential (IP)</a:t>
            </a:r>
          </a:p>
          <a:p>
            <a:pPr lvl="1">
              <a:buFont typeface="Wingdings" charset="0"/>
              <a:buChar char="u"/>
            </a:pPr>
            <a:r>
              <a:rPr lang="en-GB">
                <a:latin typeface="Calibri" charset="0"/>
              </a:rPr>
              <a:t>Atomic fingerprint, determines chemical properties</a:t>
            </a:r>
          </a:p>
          <a:p>
            <a:pPr>
              <a:buFont typeface="Wingdings" charset="0"/>
              <a:buChar char="u"/>
            </a:pPr>
            <a:r>
              <a:rPr lang="en-GB">
                <a:latin typeface="Calibri" charset="0"/>
              </a:rPr>
              <a:t>No stable isotope and &lt; 1 g present naturally on earth</a:t>
            </a:r>
          </a:p>
          <a:p>
            <a:pPr lvl="1">
              <a:buFont typeface="Wingdings" charset="0"/>
              <a:buChar char="Ø"/>
            </a:pPr>
            <a:endParaRPr lang="en-GB">
              <a:latin typeface="Calibri" charset="0"/>
            </a:endParaRPr>
          </a:p>
        </p:txBody>
      </p:sp>
      <p:sp>
        <p:nvSpPr>
          <p:cNvPr id="68610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Astatine: the rarest element on earth</a:t>
            </a:r>
          </a:p>
        </p:txBody>
      </p:sp>
      <p:sp>
        <p:nvSpPr>
          <p:cNvPr id="68611" name="Content Placeholder 5"/>
          <p:cNvSpPr>
            <a:spLocks noGrp="1"/>
          </p:cNvSpPr>
          <p:nvPr>
            <p:ph idx="4294967295"/>
          </p:nvPr>
        </p:nvSpPr>
        <p:spPr bwMode="auto">
          <a:xfrm>
            <a:off x="762000" y="5943600"/>
            <a:ext cx="8382000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>
                <a:latin typeface="Calibri" charset="0"/>
              </a:rPr>
              <a:t>IP determined with ISOLDE laser ion source (RILIS)</a:t>
            </a:r>
          </a:p>
          <a:p>
            <a:r>
              <a:rPr lang="en-GB">
                <a:latin typeface="Calibri" charset="0"/>
              </a:rPr>
              <a:t>Outlook: improved IP predictions for element 117 </a:t>
            </a:r>
          </a:p>
          <a:p>
            <a:endParaRPr lang="en-GB">
              <a:latin typeface="Calibri" charset="0"/>
            </a:endParaRPr>
          </a:p>
        </p:txBody>
      </p:sp>
      <p:pic>
        <p:nvPicPr>
          <p:cNvPr id="68612" name="Picture 2" descr="\\cern.ch\dfs\Users\k\kowalska\Desktop\ncomms2819-f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88" t="5128" r="61958"/>
          <a:stretch>
            <a:fillRect/>
          </a:stretch>
        </p:blipFill>
        <p:spPr bwMode="auto">
          <a:xfrm>
            <a:off x="7380288" y="981075"/>
            <a:ext cx="1079500" cy="4211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8613" name="Group 7"/>
          <p:cNvGrpSpPr>
            <a:grpSpLocks/>
          </p:cNvGrpSpPr>
          <p:nvPr/>
        </p:nvGrpSpPr>
        <p:grpSpPr bwMode="auto">
          <a:xfrm>
            <a:off x="838200" y="1905000"/>
            <a:ext cx="5580063" cy="2241550"/>
            <a:chOff x="3456742" y="4329100"/>
            <a:chExt cx="5687766" cy="2295987"/>
          </a:xfrm>
        </p:grpSpPr>
        <p:pic>
          <p:nvPicPr>
            <p:cNvPr id="23563" name="Content Placeholder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279" t="2019" b="55856"/>
            <a:stretch>
              <a:fillRect/>
            </a:stretch>
          </p:blipFill>
          <p:spPr bwMode="auto">
            <a:xfrm>
              <a:off x="3786843" y="4329100"/>
              <a:ext cx="5322066" cy="229598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8621" name="TextBox 4"/>
            <p:cNvSpPr txBox="1">
              <a:spLocks noChangeArrowheads="1"/>
            </p:cNvSpPr>
            <p:nvPr/>
          </p:nvSpPr>
          <p:spPr bwMode="auto">
            <a:xfrm>
              <a:off x="7562536" y="6057292"/>
              <a:ext cx="1581972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300"/>
                <a:t>Wavenumber (cm</a:t>
              </a:r>
              <a:r>
                <a:rPr lang="en-GB" sz="1300" baseline="30000"/>
                <a:t>-1</a:t>
              </a:r>
              <a:r>
                <a:rPr lang="en-GB" sz="1300"/>
                <a:t>)</a:t>
              </a:r>
            </a:p>
          </p:txBody>
        </p:sp>
        <p:sp>
          <p:nvSpPr>
            <p:cNvPr id="68622" name="TextBox 9"/>
            <p:cNvSpPr txBox="1">
              <a:spLocks noChangeArrowheads="1"/>
            </p:cNvSpPr>
            <p:nvPr/>
          </p:nvSpPr>
          <p:spPr bwMode="auto">
            <a:xfrm rot="-5400000">
              <a:off x="2970647" y="5173346"/>
              <a:ext cx="1264577" cy="2923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sz="1300"/>
                <a:t>Ion current (pA)</a:t>
              </a:r>
            </a:p>
          </p:txBody>
        </p:sp>
      </p:grpSp>
      <p:sp>
        <p:nvSpPr>
          <p:cNvPr id="68614" name="Text Placeholder 3"/>
          <p:cNvSpPr txBox="1">
            <a:spLocks/>
          </p:cNvSpPr>
          <p:nvPr/>
        </p:nvSpPr>
        <p:spPr bwMode="auto">
          <a:xfrm>
            <a:off x="6019800" y="5181600"/>
            <a:ext cx="2590800" cy="762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GB" sz="1400">
                <a:latin typeface="Lucida Sans" charset="0"/>
                <a:cs typeface="Lucida Sans" charset="0"/>
              </a:rPr>
              <a:t>S. Rothe et al., Nature Comms. 4, 1835 (2013)</a:t>
            </a:r>
          </a:p>
        </p:txBody>
      </p:sp>
      <p:sp>
        <p:nvSpPr>
          <p:cNvPr id="68615" name="TextBox 14"/>
          <p:cNvSpPr txBox="1">
            <a:spLocks noChangeArrowheads="1"/>
          </p:cNvSpPr>
          <p:nvPr/>
        </p:nvSpPr>
        <p:spPr bwMode="auto">
          <a:xfrm>
            <a:off x="5029200" y="2297113"/>
            <a:ext cx="2390775" cy="3381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rgbClr val="69B833"/>
                </a:solidFill>
                <a:latin typeface="Lucida Sans" charset="0"/>
                <a:cs typeface="Lucida Sans" charset="0"/>
              </a:rPr>
              <a:t>IP(At) = 9.31751(8) eV</a:t>
            </a:r>
          </a:p>
        </p:txBody>
      </p:sp>
      <p:grpSp>
        <p:nvGrpSpPr>
          <p:cNvPr id="68616" name="Group 13"/>
          <p:cNvGrpSpPr>
            <a:grpSpLocks/>
          </p:cNvGrpSpPr>
          <p:nvPr/>
        </p:nvGrpSpPr>
        <p:grpSpPr bwMode="auto">
          <a:xfrm>
            <a:off x="1455738" y="4191000"/>
            <a:ext cx="4335462" cy="1636713"/>
            <a:chOff x="1767023" y="750942"/>
            <a:chExt cx="4569411" cy="1751104"/>
          </a:xfrm>
        </p:grpSpPr>
        <p:sp>
          <p:nvSpPr>
            <p:cNvPr id="17" name="Rectangle 16"/>
            <p:cNvSpPr/>
            <p:nvPr/>
          </p:nvSpPr>
          <p:spPr>
            <a:xfrm>
              <a:off x="1767023" y="791705"/>
              <a:ext cx="4569411" cy="171034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outerShdw blurRad="50800" dist="38100" dir="10800000" algn="r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pic>
          <p:nvPicPr>
            <p:cNvPr id="68619" name="Picture 17" descr="ncomms2819.pdf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730" b="71027"/>
            <a:stretch>
              <a:fillRect/>
            </a:stretch>
          </p:blipFill>
          <p:spPr bwMode="auto">
            <a:xfrm>
              <a:off x="1876878" y="750942"/>
              <a:ext cx="4335311" cy="1751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68617" name="Picture 15" descr="image_preview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5788" y="5867400"/>
            <a:ext cx="914400" cy="94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1" descr="atomic-nuclei-300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6838" y="990600"/>
            <a:ext cx="3967162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58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4724400" cy="5791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GB">
                <a:latin typeface="Calibri" charset="0"/>
              </a:rPr>
              <a:t>Pear shape - octupole deformation</a:t>
            </a:r>
          </a:p>
          <a:p>
            <a:pPr lvl="1">
              <a:buFont typeface="Wingdings" charset="0"/>
              <a:buChar char="u"/>
            </a:pPr>
            <a:r>
              <a:rPr lang="en-GB">
                <a:latin typeface="Calibri" charset="0"/>
              </a:rPr>
              <a:t>Very rare nuclear shape</a:t>
            </a:r>
          </a:p>
          <a:p>
            <a:pPr>
              <a:buFont typeface="Wingdings" charset="0"/>
              <a:buChar char="u"/>
            </a:pPr>
            <a:r>
              <a:rPr lang="en-GB">
                <a:latin typeface="Calibri" charset="0"/>
              </a:rPr>
              <a:t>Coulomb excitation with MINIBALL</a:t>
            </a:r>
          </a:p>
          <a:p>
            <a:pPr lvl="1">
              <a:buFont typeface="Wingdings" charset="0"/>
              <a:buChar char="u"/>
            </a:pPr>
            <a:r>
              <a:rPr lang="en-GB">
                <a:latin typeface="Calibri" charset="0"/>
              </a:rPr>
              <a:t>Determine electric octupole transition strengths (direct measure of octupole correlations) </a:t>
            </a:r>
          </a:p>
          <a:p>
            <a:pPr>
              <a:buFont typeface="Wingdings" charset="0"/>
              <a:buChar char="u"/>
            </a:pPr>
            <a:r>
              <a:rPr lang="en-GB">
                <a:latin typeface="Calibri" charset="0"/>
              </a:rPr>
              <a:t>Pear shape shown for the 1</a:t>
            </a:r>
            <a:r>
              <a:rPr lang="en-GB" baseline="30000">
                <a:latin typeface="Calibri" charset="0"/>
              </a:rPr>
              <a:t>st</a:t>
            </a:r>
            <a:r>
              <a:rPr lang="en-GB">
                <a:latin typeface="Calibri" charset="0"/>
              </a:rPr>
              <a:t> time experimentally</a:t>
            </a:r>
          </a:p>
          <a:p>
            <a:pPr lvl="1">
              <a:buFont typeface="Wingdings" charset="0"/>
              <a:buChar char="u"/>
            </a:pPr>
            <a:r>
              <a:rPr lang="en-GB">
                <a:latin typeface="Calibri" charset="0"/>
              </a:rPr>
              <a:t>Test of nuclear models</a:t>
            </a:r>
          </a:p>
          <a:p>
            <a:pPr lvl="1">
              <a:buFont typeface="Wingdings" charset="0"/>
              <a:buChar char="u"/>
            </a:pPr>
            <a:r>
              <a:rPr lang="en-GB">
                <a:latin typeface="Calibri" charset="0"/>
              </a:rPr>
              <a:t>Important in searches for permanent atomic electric-dipole moments (EDMs)</a:t>
            </a:r>
          </a:p>
        </p:txBody>
      </p:sp>
      <p:sp>
        <p:nvSpPr>
          <p:cNvPr id="70659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MINIBALL: Pear shape in </a:t>
            </a:r>
            <a:r>
              <a:rPr lang="en-US" baseline="30000">
                <a:latin typeface="Lucida Sans" charset="0"/>
              </a:rPr>
              <a:t>224</a:t>
            </a:r>
            <a:r>
              <a:rPr lang="en-US">
                <a:latin typeface="Lucida Sans" charset="0"/>
              </a:rPr>
              <a:t>Ra</a:t>
            </a:r>
          </a:p>
        </p:txBody>
      </p:sp>
      <p:sp>
        <p:nvSpPr>
          <p:cNvPr id="70660" name="Text Placeholder 4"/>
          <p:cNvSpPr>
            <a:spLocks noGrp="1"/>
          </p:cNvSpPr>
          <p:nvPr>
            <p:ph type="body" sz="quarter" idx="4294967295"/>
          </p:nvPr>
        </p:nvSpPr>
        <p:spPr bwMode="auto">
          <a:xfrm>
            <a:off x="5562600" y="6096000"/>
            <a:ext cx="2808288" cy="4048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GB" sz="1400">
                <a:latin typeface="Lucida Sans" charset="0"/>
              </a:rPr>
              <a:t>L.P. Gaffney et al, </a:t>
            </a:r>
          </a:p>
          <a:p>
            <a:r>
              <a:rPr lang="en-GB" sz="1400">
                <a:latin typeface="Lucida Sans" charset="0"/>
              </a:rPr>
              <a:t>Nature 497 (2013) 199</a:t>
            </a:r>
          </a:p>
        </p:txBody>
      </p:sp>
      <p:sp>
        <p:nvSpPr>
          <p:cNvPr id="70661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477000"/>
            <a:ext cx="2133600" cy="315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8B03573A-6D83-B94F-B3B0-B57C856E8FD1}" type="slidenum">
              <a:rPr lang="en-US" sz="1200">
                <a:solidFill>
                  <a:srgbClr val="898989"/>
                </a:solidFill>
              </a:rPr>
              <a:pPr/>
              <a:t>47</a:t>
            </a:fld>
            <a:endParaRPr lang="en-US" sz="1200">
              <a:solidFill>
                <a:srgbClr val="898989"/>
              </a:solidFill>
            </a:endParaRPr>
          </a:p>
        </p:txBody>
      </p:sp>
      <p:pic>
        <p:nvPicPr>
          <p:cNvPr id="70662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895" t="17516" r="32925" b="61052"/>
          <a:stretch>
            <a:fillRect/>
          </a:stretch>
        </p:blipFill>
        <p:spPr bwMode="auto">
          <a:xfrm>
            <a:off x="6705600" y="4038600"/>
            <a:ext cx="158432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663" name="AutoShape 4" descr="Representative [ggr]-ray spectra following the bombardment of 2[thinsp]mg[thinsp]cm-2 60Ni and 120Sn targets by 220Rn and 224Ra.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GB"/>
          </a:p>
        </p:txBody>
      </p:sp>
      <p:pic>
        <p:nvPicPr>
          <p:cNvPr id="7066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638550"/>
            <a:ext cx="5372100" cy="321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1230313" y="5653088"/>
            <a:ext cx="2808287" cy="584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GB" sz="1600" dirty="0">
                <a:latin typeface="+mj-lt"/>
                <a:ea typeface="+mn-ea"/>
                <a:cs typeface="+mn-cs"/>
              </a:rPr>
              <a:t>Gamma rays following </a:t>
            </a:r>
          </a:p>
          <a:p>
            <a:pPr eaLnBrk="1" hangingPunct="1">
              <a:defRPr/>
            </a:pPr>
            <a:r>
              <a:rPr lang="en-GB" sz="1600" dirty="0">
                <a:latin typeface="+mj-lt"/>
                <a:ea typeface="+mn-ea"/>
                <a:cs typeface="+mn-cs"/>
              </a:rPr>
              <a:t>Coulomb excitation of 224Ra</a:t>
            </a:r>
          </a:p>
        </p:txBody>
      </p:sp>
      <p:pic>
        <p:nvPicPr>
          <p:cNvPr id="70666" name="Picture 11" descr="miniball_logo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792788"/>
            <a:ext cx="873125" cy="1065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GB">
                <a:latin typeface="Lucida Sans" charset="0"/>
              </a:rPr>
              <a:t>VITO: Beta-(detected) NMR</a:t>
            </a:r>
          </a:p>
        </p:txBody>
      </p:sp>
      <p:sp>
        <p:nvSpPr>
          <p:cNvPr id="71682" name="Content Placeholder 2"/>
          <p:cNvSpPr txBox="1">
            <a:spLocks/>
          </p:cNvSpPr>
          <p:nvPr/>
        </p:nvSpPr>
        <p:spPr bwMode="auto">
          <a:xfrm>
            <a:off x="2786063" y="1165225"/>
            <a:ext cx="5472112" cy="302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endParaRPr lang="en-GB" sz="2000">
              <a:latin typeface="Calibri" charset="0"/>
            </a:endParaRPr>
          </a:p>
          <a:p>
            <a:pPr eaLnBrk="1" hangingPunct="1">
              <a:spcBef>
                <a:spcPct val="20000"/>
              </a:spcBef>
            </a:pPr>
            <a:endParaRPr lang="en-US" sz="1800">
              <a:latin typeface="Calibri" charset="0"/>
            </a:endParaRPr>
          </a:p>
        </p:txBody>
      </p:sp>
      <p:grpSp>
        <p:nvGrpSpPr>
          <p:cNvPr id="71683" name="Group 39"/>
          <p:cNvGrpSpPr>
            <a:grpSpLocks/>
          </p:cNvGrpSpPr>
          <p:nvPr/>
        </p:nvGrpSpPr>
        <p:grpSpPr bwMode="auto">
          <a:xfrm>
            <a:off x="6592888" y="692150"/>
            <a:ext cx="2093912" cy="1882775"/>
            <a:chOff x="6588224" y="4283804"/>
            <a:chExt cx="2093311" cy="1881500"/>
          </a:xfrm>
        </p:grpSpPr>
        <p:grpSp>
          <p:nvGrpSpPr>
            <p:cNvPr id="71701" name="Group 40"/>
            <p:cNvGrpSpPr>
              <a:grpSpLocks/>
            </p:cNvGrpSpPr>
            <p:nvPr/>
          </p:nvGrpSpPr>
          <p:grpSpPr bwMode="auto">
            <a:xfrm>
              <a:off x="6732240" y="4581128"/>
              <a:ext cx="1728192" cy="1584176"/>
              <a:chOff x="6948264" y="1844824"/>
              <a:chExt cx="1296144" cy="1080120"/>
            </a:xfrm>
          </p:grpSpPr>
          <p:cxnSp>
            <p:nvCxnSpPr>
              <p:cNvPr id="88" name="Straight Arrow Connector 87"/>
              <p:cNvCxnSpPr/>
              <p:nvPr/>
            </p:nvCxnSpPr>
            <p:spPr>
              <a:xfrm>
                <a:off x="6948568" y="2924944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Straight Arrow Connector 88"/>
              <p:cNvCxnSpPr/>
              <p:nvPr/>
            </p:nvCxnSpPr>
            <p:spPr>
              <a:xfrm>
                <a:off x="6948568" y="2060704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0" name="Straight Arrow Connector 89"/>
              <p:cNvCxnSpPr/>
              <p:nvPr/>
            </p:nvCxnSpPr>
            <p:spPr>
              <a:xfrm>
                <a:off x="6948568" y="1844373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Straight Arrow Connector 90"/>
              <p:cNvCxnSpPr/>
              <p:nvPr/>
            </p:nvCxnSpPr>
            <p:spPr>
              <a:xfrm>
                <a:off x="6948568" y="2277034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Arrow Connector 91"/>
              <p:cNvCxnSpPr/>
              <p:nvPr/>
            </p:nvCxnSpPr>
            <p:spPr>
              <a:xfrm>
                <a:off x="6948568" y="2708613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Arrow Connector 92"/>
              <p:cNvCxnSpPr/>
              <p:nvPr/>
            </p:nvCxnSpPr>
            <p:spPr>
              <a:xfrm>
                <a:off x="6948568" y="2492283"/>
                <a:ext cx="1296219" cy="0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702" name="Group 41"/>
            <p:cNvGrpSpPr>
              <a:grpSpLocks/>
            </p:cNvGrpSpPr>
            <p:nvPr/>
          </p:nvGrpSpPr>
          <p:grpSpPr bwMode="auto">
            <a:xfrm>
              <a:off x="6588224" y="4978847"/>
              <a:ext cx="1296144" cy="1168237"/>
              <a:chOff x="6516216" y="1954511"/>
              <a:chExt cx="1296144" cy="1168237"/>
            </a:xfrm>
          </p:grpSpPr>
          <p:cxnSp>
            <p:nvCxnSpPr>
              <p:cNvPr id="83" name="Straight Arrow Connector 82"/>
              <p:cNvCxnSpPr/>
              <p:nvPr/>
            </p:nvCxnSpPr>
            <p:spPr>
              <a:xfrm flipH="1">
                <a:off x="6516216" y="1954322"/>
                <a:ext cx="720518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Straight Arrow Connector 83"/>
              <p:cNvCxnSpPr/>
              <p:nvPr/>
            </p:nvCxnSpPr>
            <p:spPr>
              <a:xfrm flipH="1" flipV="1">
                <a:off x="6516216" y="2292231"/>
                <a:ext cx="791935" cy="12850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Straight Arrow Connector 84"/>
              <p:cNvCxnSpPr/>
              <p:nvPr/>
            </p:nvCxnSpPr>
            <p:spPr>
              <a:xfrm flipH="1">
                <a:off x="6516216" y="2741189"/>
                <a:ext cx="720518" cy="36488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Arrow Connector 85"/>
              <p:cNvCxnSpPr/>
              <p:nvPr/>
            </p:nvCxnSpPr>
            <p:spPr>
              <a:xfrm flipH="1">
                <a:off x="6516216" y="2839547"/>
                <a:ext cx="1296615" cy="28397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7" name="Straight Arrow Connector 86"/>
              <p:cNvCxnSpPr/>
              <p:nvPr/>
            </p:nvCxnSpPr>
            <p:spPr>
              <a:xfrm flipH="1">
                <a:off x="6516216" y="2601583"/>
                <a:ext cx="1007773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703" name="Group 42"/>
            <p:cNvGrpSpPr>
              <a:grpSpLocks/>
            </p:cNvGrpSpPr>
            <p:nvPr/>
          </p:nvGrpSpPr>
          <p:grpSpPr bwMode="auto">
            <a:xfrm>
              <a:off x="7772019" y="4968062"/>
              <a:ext cx="909516" cy="463503"/>
              <a:chOff x="7700011" y="1943726"/>
              <a:chExt cx="909516" cy="463503"/>
            </a:xfrm>
          </p:grpSpPr>
          <p:cxnSp>
            <p:nvCxnSpPr>
              <p:cNvPr id="80" name="Straight Arrow Connector 79"/>
              <p:cNvCxnSpPr/>
              <p:nvPr/>
            </p:nvCxnSpPr>
            <p:spPr>
              <a:xfrm>
                <a:off x="7957252" y="2389002"/>
                <a:ext cx="639578" cy="17451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Straight Arrow Connector 80"/>
              <p:cNvCxnSpPr/>
              <p:nvPr/>
            </p:nvCxnSpPr>
            <p:spPr>
              <a:xfrm>
                <a:off x="7969949" y="1943217"/>
                <a:ext cx="639578" cy="0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Straight Arrow Connector 81"/>
              <p:cNvCxnSpPr/>
              <p:nvPr/>
            </p:nvCxnSpPr>
            <p:spPr>
              <a:xfrm flipV="1">
                <a:off x="7700151" y="2073304"/>
                <a:ext cx="896680" cy="99944"/>
              </a:xfrm>
              <a:prstGeom prst="straightConnector1">
                <a:avLst/>
              </a:prstGeom>
              <a:ln w="28575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/>
            <p:cNvGrpSpPr/>
            <p:nvPr/>
          </p:nvGrpSpPr>
          <p:grpSpPr>
            <a:xfrm>
              <a:off x="7164288" y="4869184"/>
              <a:ext cx="936104" cy="1080096"/>
              <a:chOff x="7092280" y="1844848"/>
              <a:chExt cx="936104" cy="1080096"/>
            </a:xfrm>
            <a:solidFill>
              <a:srgbClr val="C00000"/>
            </a:solidFill>
          </p:grpSpPr>
          <p:grpSp>
            <p:nvGrpSpPr>
              <p:cNvPr id="56" name="Group 55"/>
              <p:cNvGrpSpPr/>
              <p:nvPr/>
            </p:nvGrpSpPr>
            <p:grpSpPr>
              <a:xfrm>
                <a:off x="7709676" y="2276872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78" name="Oval 77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9" name="Right Arrow 78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57" name="Group 56"/>
              <p:cNvGrpSpPr/>
              <p:nvPr/>
            </p:nvGrpSpPr>
            <p:grpSpPr>
              <a:xfrm>
                <a:off x="7380312" y="2060872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76" name="Oval 75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7" name="Right Arrow 76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7092280" y="2276872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74" name="Oval 73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5" name="Right Arrow 74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59" name="Group 58"/>
              <p:cNvGrpSpPr/>
              <p:nvPr/>
            </p:nvGrpSpPr>
            <p:grpSpPr>
              <a:xfrm>
                <a:off x="7092280" y="1844848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72" name="Oval 71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3" name="Right Arrow 72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0" name="Group 59"/>
              <p:cNvGrpSpPr/>
              <p:nvPr/>
            </p:nvGrpSpPr>
            <p:grpSpPr>
              <a:xfrm>
                <a:off x="7092280" y="2636936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70" name="Oval 69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71" name="Right Arrow 70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1" name="Group 60"/>
              <p:cNvGrpSpPr/>
              <p:nvPr/>
            </p:nvGrpSpPr>
            <p:grpSpPr>
              <a:xfrm>
                <a:off x="7709676" y="1844848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68" name="Oval 67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9" name="Right Arrow 68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2" name="Group 61"/>
              <p:cNvGrpSpPr/>
              <p:nvPr/>
            </p:nvGrpSpPr>
            <p:grpSpPr>
              <a:xfrm>
                <a:off x="7709676" y="2708944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66" name="Oval 65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7" name="Right Arrow 66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  <p:grpSp>
            <p:nvGrpSpPr>
              <p:cNvPr id="63" name="Group 62"/>
              <p:cNvGrpSpPr/>
              <p:nvPr/>
            </p:nvGrpSpPr>
            <p:grpSpPr>
              <a:xfrm>
                <a:off x="7380312" y="2492944"/>
                <a:ext cx="318708" cy="216000"/>
                <a:chOff x="7668344" y="2392884"/>
                <a:chExt cx="318708" cy="216000"/>
              </a:xfrm>
              <a:grpFill/>
            </p:grpSpPr>
            <p:sp>
              <p:nvSpPr>
                <p:cNvPr id="64" name="Oval 63"/>
                <p:cNvSpPr/>
                <p:nvPr/>
              </p:nvSpPr>
              <p:spPr>
                <a:xfrm>
                  <a:off x="7771028" y="2392884"/>
                  <a:ext cx="216024" cy="216000"/>
                </a:xfrm>
                <a:prstGeom prst="ellipse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65" name="Right Arrow 64"/>
                <p:cNvSpPr/>
                <p:nvPr/>
              </p:nvSpPr>
              <p:spPr>
                <a:xfrm rot="10800000" flipV="1">
                  <a:off x="7668344" y="2453637"/>
                  <a:ext cx="144000" cy="97820"/>
                </a:xfrm>
                <a:prstGeom prst="rightArrow">
                  <a:avLst/>
                </a:prstGeom>
                <a:grp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GB">
                    <a:solidFill>
                      <a:srgbClr val="C00000"/>
                    </a:solidFill>
                  </a:endParaRPr>
                </a:p>
              </p:txBody>
            </p:sp>
          </p:grpSp>
        </p:grpSp>
        <p:sp>
          <p:nvSpPr>
            <p:cNvPr id="45" name="Oval 44"/>
            <p:cNvSpPr/>
            <p:nvPr/>
          </p:nvSpPr>
          <p:spPr>
            <a:xfrm>
              <a:off x="6875479" y="4929479"/>
              <a:ext cx="73004" cy="729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6" name="Oval 45"/>
            <p:cNvSpPr/>
            <p:nvPr/>
          </p:nvSpPr>
          <p:spPr>
            <a:xfrm>
              <a:off x="6875479" y="5314980"/>
              <a:ext cx="73004" cy="713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7" name="Oval 46"/>
            <p:cNvSpPr/>
            <p:nvPr/>
          </p:nvSpPr>
          <p:spPr>
            <a:xfrm>
              <a:off x="7019900" y="5575154"/>
              <a:ext cx="73004" cy="729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8" name="Oval 47"/>
            <p:cNvSpPr/>
            <p:nvPr/>
          </p:nvSpPr>
          <p:spPr>
            <a:xfrm>
              <a:off x="6875479" y="5746488"/>
              <a:ext cx="73004" cy="729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49" name="Oval 48"/>
            <p:cNvSpPr/>
            <p:nvPr/>
          </p:nvSpPr>
          <p:spPr>
            <a:xfrm>
              <a:off x="7235738" y="5949550"/>
              <a:ext cx="73004" cy="713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0" name="Oval 49"/>
            <p:cNvSpPr/>
            <p:nvPr/>
          </p:nvSpPr>
          <p:spPr>
            <a:xfrm>
              <a:off x="8316515" y="4940584"/>
              <a:ext cx="71417" cy="72976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1" name="Oval 50"/>
            <p:cNvSpPr/>
            <p:nvPr/>
          </p:nvSpPr>
          <p:spPr>
            <a:xfrm>
              <a:off x="8172094" y="5111918"/>
              <a:ext cx="73004" cy="7139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52" name="Oval 51"/>
            <p:cNvSpPr/>
            <p:nvPr/>
          </p:nvSpPr>
          <p:spPr>
            <a:xfrm>
              <a:off x="8297470" y="5373678"/>
              <a:ext cx="73004" cy="71389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GB"/>
            </a:p>
          </p:txBody>
        </p:sp>
        <p:sp>
          <p:nvSpPr>
            <p:cNvPr id="71713" name="TextBox 52"/>
            <p:cNvSpPr txBox="1">
              <a:spLocks noChangeArrowheads="1"/>
            </p:cNvSpPr>
            <p:nvPr/>
          </p:nvSpPr>
          <p:spPr bwMode="auto">
            <a:xfrm>
              <a:off x="8060504" y="4283804"/>
              <a:ext cx="30970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800"/>
                <a:t>B</a:t>
              </a:r>
            </a:p>
          </p:txBody>
        </p:sp>
        <p:cxnSp>
          <p:nvCxnSpPr>
            <p:cNvPr id="54" name="Straight Arrow Connector 53"/>
            <p:cNvCxnSpPr/>
            <p:nvPr/>
          </p:nvCxnSpPr>
          <p:spPr>
            <a:xfrm>
              <a:off x="8134005" y="4318705"/>
              <a:ext cx="180923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715" name="TextBox 54"/>
            <p:cNvSpPr txBox="1">
              <a:spLocks noChangeArrowheads="1"/>
            </p:cNvSpPr>
            <p:nvPr/>
          </p:nvSpPr>
          <p:spPr bwMode="auto">
            <a:xfrm>
              <a:off x="6750460" y="4941168"/>
              <a:ext cx="317716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GB" sz="1800">
                  <a:latin typeface="Symbol" charset="0"/>
                </a:rPr>
                <a:t>b</a:t>
              </a:r>
            </a:p>
          </p:txBody>
        </p:sp>
      </p:grpSp>
      <p:grpSp>
        <p:nvGrpSpPr>
          <p:cNvPr id="71684" name="Group 1064"/>
          <p:cNvGrpSpPr>
            <a:grpSpLocks/>
          </p:cNvGrpSpPr>
          <p:nvPr/>
        </p:nvGrpSpPr>
        <p:grpSpPr bwMode="auto">
          <a:xfrm>
            <a:off x="4572000" y="2735263"/>
            <a:ext cx="4537075" cy="3862387"/>
            <a:chOff x="276" y="672"/>
            <a:chExt cx="3406" cy="2918"/>
          </a:xfrm>
        </p:grpSpPr>
        <p:pic>
          <p:nvPicPr>
            <p:cNvPr id="71686" name="Picture 104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646" b="3021"/>
            <a:stretch>
              <a:fillRect/>
            </a:stretch>
          </p:blipFill>
          <p:spPr bwMode="auto">
            <a:xfrm>
              <a:off x="276" y="672"/>
              <a:ext cx="3406" cy="25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687" name="Freeform 1048"/>
            <p:cNvSpPr>
              <a:spLocks/>
            </p:cNvSpPr>
            <p:nvPr/>
          </p:nvSpPr>
          <p:spPr bwMode="auto">
            <a:xfrm>
              <a:off x="2276" y="925"/>
              <a:ext cx="458" cy="127"/>
            </a:xfrm>
            <a:custGeom>
              <a:avLst/>
              <a:gdLst>
                <a:gd name="T0" fmla="*/ 22 w 458"/>
                <a:gd name="T1" fmla="*/ 0 h 127"/>
                <a:gd name="T2" fmla="*/ 435 w 458"/>
                <a:gd name="T3" fmla="*/ 0 h 127"/>
                <a:gd name="T4" fmla="*/ 440 w 458"/>
                <a:gd name="T5" fmla="*/ 0 h 127"/>
                <a:gd name="T6" fmla="*/ 445 w 458"/>
                <a:gd name="T7" fmla="*/ 1 h 127"/>
                <a:gd name="T8" fmla="*/ 448 w 458"/>
                <a:gd name="T9" fmla="*/ 3 h 127"/>
                <a:gd name="T10" fmla="*/ 451 w 458"/>
                <a:gd name="T11" fmla="*/ 6 h 127"/>
                <a:gd name="T12" fmla="*/ 454 w 458"/>
                <a:gd name="T13" fmla="*/ 9 h 127"/>
                <a:gd name="T14" fmla="*/ 456 w 458"/>
                <a:gd name="T15" fmla="*/ 13 h 127"/>
                <a:gd name="T16" fmla="*/ 458 w 458"/>
                <a:gd name="T17" fmla="*/ 17 h 127"/>
                <a:gd name="T18" fmla="*/ 458 w 458"/>
                <a:gd name="T19" fmla="*/ 21 h 127"/>
                <a:gd name="T20" fmla="*/ 458 w 458"/>
                <a:gd name="T21" fmla="*/ 105 h 127"/>
                <a:gd name="T22" fmla="*/ 458 w 458"/>
                <a:gd name="T23" fmla="*/ 110 h 127"/>
                <a:gd name="T24" fmla="*/ 456 w 458"/>
                <a:gd name="T25" fmla="*/ 114 h 127"/>
                <a:gd name="T26" fmla="*/ 454 w 458"/>
                <a:gd name="T27" fmla="*/ 118 h 127"/>
                <a:gd name="T28" fmla="*/ 451 w 458"/>
                <a:gd name="T29" fmla="*/ 121 h 127"/>
                <a:gd name="T30" fmla="*/ 448 w 458"/>
                <a:gd name="T31" fmla="*/ 124 h 127"/>
                <a:gd name="T32" fmla="*/ 445 w 458"/>
                <a:gd name="T33" fmla="*/ 126 h 127"/>
                <a:gd name="T34" fmla="*/ 440 w 458"/>
                <a:gd name="T35" fmla="*/ 127 h 127"/>
                <a:gd name="T36" fmla="*/ 435 w 458"/>
                <a:gd name="T37" fmla="*/ 127 h 127"/>
                <a:gd name="T38" fmla="*/ 22 w 458"/>
                <a:gd name="T39" fmla="*/ 127 h 127"/>
                <a:gd name="T40" fmla="*/ 17 w 458"/>
                <a:gd name="T41" fmla="*/ 127 h 127"/>
                <a:gd name="T42" fmla="*/ 14 w 458"/>
                <a:gd name="T43" fmla="*/ 126 h 127"/>
                <a:gd name="T44" fmla="*/ 9 w 458"/>
                <a:gd name="T45" fmla="*/ 124 h 127"/>
                <a:gd name="T46" fmla="*/ 6 w 458"/>
                <a:gd name="T47" fmla="*/ 121 h 127"/>
                <a:gd name="T48" fmla="*/ 5 w 458"/>
                <a:gd name="T49" fmla="*/ 118 h 127"/>
                <a:gd name="T50" fmla="*/ 1 w 458"/>
                <a:gd name="T51" fmla="*/ 114 h 127"/>
                <a:gd name="T52" fmla="*/ 1 w 458"/>
                <a:gd name="T53" fmla="*/ 110 h 127"/>
                <a:gd name="T54" fmla="*/ 0 w 458"/>
                <a:gd name="T55" fmla="*/ 105 h 127"/>
                <a:gd name="T56" fmla="*/ 0 w 458"/>
                <a:gd name="T57" fmla="*/ 21 h 127"/>
                <a:gd name="T58" fmla="*/ 1 w 458"/>
                <a:gd name="T59" fmla="*/ 17 h 127"/>
                <a:gd name="T60" fmla="*/ 1 w 458"/>
                <a:gd name="T61" fmla="*/ 13 h 127"/>
                <a:gd name="T62" fmla="*/ 5 w 458"/>
                <a:gd name="T63" fmla="*/ 9 h 127"/>
                <a:gd name="T64" fmla="*/ 6 w 458"/>
                <a:gd name="T65" fmla="*/ 6 h 127"/>
                <a:gd name="T66" fmla="*/ 9 w 458"/>
                <a:gd name="T67" fmla="*/ 3 h 127"/>
                <a:gd name="T68" fmla="*/ 14 w 458"/>
                <a:gd name="T69" fmla="*/ 1 h 127"/>
                <a:gd name="T70" fmla="*/ 17 w 458"/>
                <a:gd name="T71" fmla="*/ 0 h 127"/>
                <a:gd name="T72" fmla="*/ 22 w 458"/>
                <a:gd name="T73" fmla="*/ 0 h 127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458" h="127">
                  <a:moveTo>
                    <a:pt x="22" y="0"/>
                  </a:moveTo>
                  <a:lnTo>
                    <a:pt x="435" y="0"/>
                  </a:lnTo>
                  <a:lnTo>
                    <a:pt x="440" y="0"/>
                  </a:lnTo>
                  <a:lnTo>
                    <a:pt x="445" y="1"/>
                  </a:lnTo>
                  <a:lnTo>
                    <a:pt x="448" y="3"/>
                  </a:lnTo>
                  <a:lnTo>
                    <a:pt x="451" y="6"/>
                  </a:lnTo>
                  <a:lnTo>
                    <a:pt x="454" y="9"/>
                  </a:lnTo>
                  <a:lnTo>
                    <a:pt x="456" y="13"/>
                  </a:lnTo>
                  <a:lnTo>
                    <a:pt x="458" y="17"/>
                  </a:lnTo>
                  <a:lnTo>
                    <a:pt x="458" y="21"/>
                  </a:lnTo>
                  <a:lnTo>
                    <a:pt x="458" y="105"/>
                  </a:lnTo>
                  <a:lnTo>
                    <a:pt x="458" y="110"/>
                  </a:lnTo>
                  <a:lnTo>
                    <a:pt x="456" y="114"/>
                  </a:lnTo>
                  <a:lnTo>
                    <a:pt x="454" y="118"/>
                  </a:lnTo>
                  <a:lnTo>
                    <a:pt x="451" y="121"/>
                  </a:lnTo>
                  <a:lnTo>
                    <a:pt x="448" y="124"/>
                  </a:lnTo>
                  <a:lnTo>
                    <a:pt x="445" y="126"/>
                  </a:lnTo>
                  <a:lnTo>
                    <a:pt x="440" y="127"/>
                  </a:lnTo>
                  <a:lnTo>
                    <a:pt x="435" y="127"/>
                  </a:lnTo>
                  <a:lnTo>
                    <a:pt x="22" y="127"/>
                  </a:lnTo>
                  <a:lnTo>
                    <a:pt x="17" y="127"/>
                  </a:lnTo>
                  <a:lnTo>
                    <a:pt x="14" y="126"/>
                  </a:lnTo>
                  <a:lnTo>
                    <a:pt x="9" y="124"/>
                  </a:lnTo>
                  <a:lnTo>
                    <a:pt x="6" y="121"/>
                  </a:lnTo>
                  <a:lnTo>
                    <a:pt x="5" y="118"/>
                  </a:lnTo>
                  <a:lnTo>
                    <a:pt x="1" y="114"/>
                  </a:lnTo>
                  <a:lnTo>
                    <a:pt x="1" y="110"/>
                  </a:lnTo>
                  <a:lnTo>
                    <a:pt x="0" y="105"/>
                  </a:lnTo>
                  <a:lnTo>
                    <a:pt x="0" y="21"/>
                  </a:lnTo>
                  <a:lnTo>
                    <a:pt x="1" y="17"/>
                  </a:lnTo>
                  <a:lnTo>
                    <a:pt x="1" y="13"/>
                  </a:lnTo>
                  <a:lnTo>
                    <a:pt x="5" y="9"/>
                  </a:lnTo>
                  <a:lnTo>
                    <a:pt x="6" y="6"/>
                  </a:lnTo>
                  <a:lnTo>
                    <a:pt x="9" y="3"/>
                  </a:lnTo>
                  <a:lnTo>
                    <a:pt x="14" y="1"/>
                  </a:lnTo>
                  <a:lnTo>
                    <a:pt x="17" y="0"/>
                  </a:lnTo>
                  <a:lnTo>
                    <a:pt x="22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8" name="Freeform 1049"/>
            <p:cNvSpPr>
              <a:spLocks/>
            </p:cNvSpPr>
            <p:nvPr/>
          </p:nvSpPr>
          <p:spPr bwMode="auto">
            <a:xfrm>
              <a:off x="465" y="764"/>
              <a:ext cx="843" cy="272"/>
            </a:xfrm>
            <a:custGeom>
              <a:avLst/>
              <a:gdLst>
                <a:gd name="T0" fmla="*/ 41 w 843"/>
                <a:gd name="T1" fmla="*/ 0 h 272"/>
                <a:gd name="T2" fmla="*/ 801 w 843"/>
                <a:gd name="T3" fmla="*/ 0 h 272"/>
                <a:gd name="T4" fmla="*/ 809 w 843"/>
                <a:gd name="T5" fmla="*/ 2 h 272"/>
                <a:gd name="T6" fmla="*/ 817 w 843"/>
                <a:gd name="T7" fmla="*/ 5 h 272"/>
                <a:gd name="T8" fmla="*/ 824 w 843"/>
                <a:gd name="T9" fmla="*/ 8 h 272"/>
                <a:gd name="T10" fmla="*/ 830 w 843"/>
                <a:gd name="T11" fmla="*/ 15 h 272"/>
                <a:gd name="T12" fmla="*/ 835 w 843"/>
                <a:gd name="T13" fmla="*/ 21 h 272"/>
                <a:gd name="T14" fmla="*/ 840 w 843"/>
                <a:gd name="T15" fmla="*/ 30 h 272"/>
                <a:gd name="T16" fmla="*/ 842 w 843"/>
                <a:gd name="T17" fmla="*/ 39 h 272"/>
                <a:gd name="T18" fmla="*/ 843 w 843"/>
                <a:gd name="T19" fmla="*/ 49 h 272"/>
                <a:gd name="T20" fmla="*/ 843 w 843"/>
                <a:gd name="T21" fmla="*/ 225 h 272"/>
                <a:gd name="T22" fmla="*/ 842 w 843"/>
                <a:gd name="T23" fmla="*/ 235 h 272"/>
                <a:gd name="T24" fmla="*/ 840 w 843"/>
                <a:gd name="T25" fmla="*/ 243 h 272"/>
                <a:gd name="T26" fmla="*/ 835 w 843"/>
                <a:gd name="T27" fmla="*/ 251 h 272"/>
                <a:gd name="T28" fmla="*/ 830 w 843"/>
                <a:gd name="T29" fmla="*/ 259 h 272"/>
                <a:gd name="T30" fmla="*/ 824 w 843"/>
                <a:gd name="T31" fmla="*/ 264 h 272"/>
                <a:gd name="T32" fmla="*/ 817 w 843"/>
                <a:gd name="T33" fmla="*/ 269 h 272"/>
                <a:gd name="T34" fmla="*/ 809 w 843"/>
                <a:gd name="T35" fmla="*/ 272 h 272"/>
                <a:gd name="T36" fmla="*/ 801 w 843"/>
                <a:gd name="T37" fmla="*/ 272 h 272"/>
                <a:gd name="T38" fmla="*/ 41 w 843"/>
                <a:gd name="T39" fmla="*/ 272 h 272"/>
                <a:gd name="T40" fmla="*/ 33 w 843"/>
                <a:gd name="T41" fmla="*/ 272 h 272"/>
                <a:gd name="T42" fmla="*/ 26 w 843"/>
                <a:gd name="T43" fmla="*/ 269 h 272"/>
                <a:gd name="T44" fmla="*/ 18 w 843"/>
                <a:gd name="T45" fmla="*/ 264 h 272"/>
                <a:gd name="T46" fmla="*/ 12 w 843"/>
                <a:gd name="T47" fmla="*/ 259 h 272"/>
                <a:gd name="T48" fmla="*/ 7 w 843"/>
                <a:gd name="T49" fmla="*/ 251 h 272"/>
                <a:gd name="T50" fmla="*/ 4 w 843"/>
                <a:gd name="T51" fmla="*/ 243 h 272"/>
                <a:gd name="T52" fmla="*/ 2 w 843"/>
                <a:gd name="T53" fmla="*/ 235 h 272"/>
                <a:gd name="T54" fmla="*/ 0 w 843"/>
                <a:gd name="T55" fmla="*/ 225 h 272"/>
                <a:gd name="T56" fmla="*/ 0 w 843"/>
                <a:gd name="T57" fmla="*/ 49 h 272"/>
                <a:gd name="T58" fmla="*/ 2 w 843"/>
                <a:gd name="T59" fmla="*/ 39 h 272"/>
                <a:gd name="T60" fmla="*/ 4 w 843"/>
                <a:gd name="T61" fmla="*/ 30 h 272"/>
                <a:gd name="T62" fmla="*/ 7 w 843"/>
                <a:gd name="T63" fmla="*/ 21 h 272"/>
                <a:gd name="T64" fmla="*/ 12 w 843"/>
                <a:gd name="T65" fmla="*/ 15 h 272"/>
                <a:gd name="T66" fmla="*/ 18 w 843"/>
                <a:gd name="T67" fmla="*/ 8 h 272"/>
                <a:gd name="T68" fmla="*/ 26 w 843"/>
                <a:gd name="T69" fmla="*/ 5 h 272"/>
                <a:gd name="T70" fmla="*/ 33 w 843"/>
                <a:gd name="T71" fmla="*/ 2 h 272"/>
                <a:gd name="T72" fmla="*/ 41 w 843"/>
                <a:gd name="T73" fmla="*/ 0 h 272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843" h="272">
                  <a:moveTo>
                    <a:pt x="41" y="0"/>
                  </a:moveTo>
                  <a:lnTo>
                    <a:pt x="801" y="0"/>
                  </a:lnTo>
                  <a:lnTo>
                    <a:pt x="809" y="2"/>
                  </a:lnTo>
                  <a:lnTo>
                    <a:pt x="817" y="5"/>
                  </a:lnTo>
                  <a:lnTo>
                    <a:pt x="824" y="8"/>
                  </a:lnTo>
                  <a:lnTo>
                    <a:pt x="830" y="15"/>
                  </a:lnTo>
                  <a:lnTo>
                    <a:pt x="835" y="21"/>
                  </a:lnTo>
                  <a:lnTo>
                    <a:pt x="840" y="30"/>
                  </a:lnTo>
                  <a:lnTo>
                    <a:pt x="842" y="39"/>
                  </a:lnTo>
                  <a:lnTo>
                    <a:pt x="843" y="49"/>
                  </a:lnTo>
                  <a:lnTo>
                    <a:pt x="843" y="225"/>
                  </a:lnTo>
                  <a:lnTo>
                    <a:pt x="842" y="235"/>
                  </a:lnTo>
                  <a:lnTo>
                    <a:pt x="840" y="243"/>
                  </a:lnTo>
                  <a:lnTo>
                    <a:pt x="835" y="251"/>
                  </a:lnTo>
                  <a:lnTo>
                    <a:pt x="830" y="259"/>
                  </a:lnTo>
                  <a:lnTo>
                    <a:pt x="824" y="264"/>
                  </a:lnTo>
                  <a:lnTo>
                    <a:pt x="817" y="269"/>
                  </a:lnTo>
                  <a:lnTo>
                    <a:pt x="809" y="272"/>
                  </a:lnTo>
                  <a:lnTo>
                    <a:pt x="801" y="272"/>
                  </a:lnTo>
                  <a:lnTo>
                    <a:pt x="41" y="272"/>
                  </a:lnTo>
                  <a:lnTo>
                    <a:pt x="33" y="272"/>
                  </a:lnTo>
                  <a:lnTo>
                    <a:pt x="26" y="269"/>
                  </a:lnTo>
                  <a:lnTo>
                    <a:pt x="18" y="264"/>
                  </a:lnTo>
                  <a:lnTo>
                    <a:pt x="12" y="259"/>
                  </a:lnTo>
                  <a:lnTo>
                    <a:pt x="7" y="251"/>
                  </a:lnTo>
                  <a:lnTo>
                    <a:pt x="4" y="243"/>
                  </a:lnTo>
                  <a:lnTo>
                    <a:pt x="2" y="235"/>
                  </a:lnTo>
                  <a:lnTo>
                    <a:pt x="0" y="225"/>
                  </a:lnTo>
                  <a:lnTo>
                    <a:pt x="0" y="49"/>
                  </a:lnTo>
                  <a:lnTo>
                    <a:pt x="2" y="39"/>
                  </a:lnTo>
                  <a:lnTo>
                    <a:pt x="4" y="30"/>
                  </a:lnTo>
                  <a:lnTo>
                    <a:pt x="7" y="21"/>
                  </a:lnTo>
                  <a:lnTo>
                    <a:pt x="12" y="15"/>
                  </a:lnTo>
                  <a:lnTo>
                    <a:pt x="18" y="8"/>
                  </a:lnTo>
                  <a:lnTo>
                    <a:pt x="26" y="5"/>
                  </a:lnTo>
                  <a:lnTo>
                    <a:pt x="33" y="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89" name="Rectangle 1050"/>
            <p:cNvSpPr>
              <a:spLocks noChangeArrowheads="1"/>
            </p:cNvSpPr>
            <p:nvPr/>
          </p:nvSpPr>
          <p:spPr bwMode="auto">
            <a:xfrm>
              <a:off x="2349" y="815"/>
              <a:ext cx="522" cy="2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>
                  <a:solidFill>
                    <a:srgbClr val="1F1A17"/>
                  </a:solidFill>
                </a:rPr>
                <a:t>crystals</a:t>
              </a:r>
              <a:endParaRPr lang="pl-PL"/>
            </a:p>
          </p:txBody>
        </p:sp>
        <p:sp>
          <p:nvSpPr>
            <p:cNvPr id="71690" name="Freeform 1052"/>
            <p:cNvSpPr>
              <a:spLocks/>
            </p:cNvSpPr>
            <p:nvPr/>
          </p:nvSpPr>
          <p:spPr bwMode="auto">
            <a:xfrm>
              <a:off x="2103" y="3058"/>
              <a:ext cx="525" cy="228"/>
            </a:xfrm>
            <a:custGeom>
              <a:avLst/>
              <a:gdLst>
                <a:gd name="T0" fmla="*/ 25 w 525"/>
                <a:gd name="T1" fmla="*/ 0 h 228"/>
                <a:gd name="T2" fmla="*/ 499 w 525"/>
                <a:gd name="T3" fmla="*/ 0 h 228"/>
                <a:gd name="T4" fmla="*/ 504 w 525"/>
                <a:gd name="T5" fmla="*/ 0 h 228"/>
                <a:gd name="T6" fmla="*/ 509 w 525"/>
                <a:gd name="T7" fmla="*/ 1 h 228"/>
                <a:gd name="T8" fmla="*/ 514 w 525"/>
                <a:gd name="T9" fmla="*/ 6 h 228"/>
                <a:gd name="T10" fmla="*/ 517 w 525"/>
                <a:gd name="T11" fmla="*/ 11 h 228"/>
                <a:gd name="T12" fmla="*/ 521 w 525"/>
                <a:gd name="T13" fmla="*/ 16 h 228"/>
                <a:gd name="T14" fmla="*/ 522 w 525"/>
                <a:gd name="T15" fmla="*/ 24 h 228"/>
                <a:gd name="T16" fmla="*/ 524 w 525"/>
                <a:gd name="T17" fmla="*/ 30 h 228"/>
                <a:gd name="T18" fmla="*/ 525 w 525"/>
                <a:gd name="T19" fmla="*/ 38 h 228"/>
                <a:gd name="T20" fmla="*/ 525 w 525"/>
                <a:gd name="T21" fmla="*/ 187 h 228"/>
                <a:gd name="T22" fmla="*/ 524 w 525"/>
                <a:gd name="T23" fmla="*/ 195 h 228"/>
                <a:gd name="T24" fmla="*/ 522 w 525"/>
                <a:gd name="T25" fmla="*/ 203 h 228"/>
                <a:gd name="T26" fmla="*/ 521 w 525"/>
                <a:gd name="T27" fmla="*/ 210 h 228"/>
                <a:gd name="T28" fmla="*/ 517 w 525"/>
                <a:gd name="T29" fmla="*/ 216 h 228"/>
                <a:gd name="T30" fmla="*/ 514 w 525"/>
                <a:gd name="T31" fmla="*/ 221 h 228"/>
                <a:gd name="T32" fmla="*/ 509 w 525"/>
                <a:gd name="T33" fmla="*/ 224 h 228"/>
                <a:gd name="T34" fmla="*/ 504 w 525"/>
                <a:gd name="T35" fmla="*/ 226 h 228"/>
                <a:gd name="T36" fmla="*/ 499 w 525"/>
                <a:gd name="T37" fmla="*/ 228 h 228"/>
                <a:gd name="T38" fmla="*/ 25 w 525"/>
                <a:gd name="T39" fmla="*/ 228 h 228"/>
                <a:gd name="T40" fmla="*/ 21 w 525"/>
                <a:gd name="T41" fmla="*/ 226 h 228"/>
                <a:gd name="T42" fmla="*/ 16 w 525"/>
                <a:gd name="T43" fmla="*/ 224 h 228"/>
                <a:gd name="T44" fmla="*/ 11 w 525"/>
                <a:gd name="T45" fmla="*/ 221 h 228"/>
                <a:gd name="T46" fmla="*/ 8 w 525"/>
                <a:gd name="T47" fmla="*/ 216 h 228"/>
                <a:gd name="T48" fmla="*/ 4 w 525"/>
                <a:gd name="T49" fmla="*/ 210 h 228"/>
                <a:gd name="T50" fmla="*/ 3 w 525"/>
                <a:gd name="T51" fmla="*/ 203 h 228"/>
                <a:gd name="T52" fmla="*/ 1 w 525"/>
                <a:gd name="T53" fmla="*/ 195 h 228"/>
                <a:gd name="T54" fmla="*/ 0 w 525"/>
                <a:gd name="T55" fmla="*/ 187 h 228"/>
                <a:gd name="T56" fmla="*/ 0 w 525"/>
                <a:gd name="T57" fmla="*/ 38 h 228"/>
                <a:gd name="T58" fmla="*/ 1 w 525"/>
                <a:gd name="T59" fmla="*/ 30 h 228"/>
                <a:gd name="T60" fmla="*/ 3 w 525"/>
                <a:gd name="T61" fmla="*/ 24 h 228"/>
                <a:gd name="T62" fmla="*/ 4 w 525"/>
                <a:gd name="T63" fmla="*/ 16 h 228"/>
                <a:gd name="T64" fmla="*/ 8 w 525"/>
                <a:gd name="T65" fmla="*/ 11 h 228"/>
                <a:gd name="T66" fmla="*/ 11 w 525"/>
                <a:gd name="T67" fmla="*/ 6 h 228"/>
                <a:gd name="T68" fmla="*/ 16 w 525"/>
                <a:gd name="T69" fmla="*/ 1 h 228"/>
                <a:gd name="T70" fmla="*/ 21 w 525"/>
                <a:gd name="T71" fmla="*/ 0 h 228"/>
                <a:gd name="T72" fmla="*/ 25 w 525"/>
                <a:gd name="T73" fmla="*/ 0 h 22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525" h="228">
                  <a:moveTo>
                    <a:pt x="25" y="0"/>
                  </a:moveTo>
                  <a:lnTo>
                    <a:pt x="499" y="0"/>
                  </a:lnTo>
                  <a:lnTo>
                    <a:pt x="504" y="0"/>
                  </a:lnTo>
                  <a:lnTo>
                    <a:pt x="509" y="1"/>
                  </a:lnTo>
                  <a:lnTo>
                    <a:pt x="514" y="6"/>
                  </a:lnTo>
                  <a:lnTo>
                    <a:pt x="517" y="11"/>
                  </a:lnTo>
                  <a:lnTo>
                    <a:pt x="521" y="16"/>
                  </a:lnTo>
                  <a:lnTo>
                    <a:pt x="522" y="24"/>
                  </a:lnTo>
                  <a:lnTo>
                    <a:pt x="524" y="30"/>
                  </a:lnTo>
                  <a:lnTo>
                    <a:pt x="525" y="38"/>
                  </a:lnTo>
                  <a:lnTo>
                    <a:pt x="525" y="187"/>
                  </a:lnTo>
                  <a:lnTo>
                    <a:pt x="524" y="195"/>
                  </a:lnTo>
                  <a:lnTo>
                    <a:pt x="522" y="203"/>
                  </a:lnTo>
                  <a:lnTo>
                    <a:pt x="521" y="210"/>
                  </a:lnTo>
                  <a:lnTo>
                    <a:pt x="517" y="216"/>
                  </a:lnTo>
                  <a:lnTo>
                    <a:pt x="514" y="221"/>
                  </a:lnTo>
                  <a:lnTo>
                    <a:pt x="509" y="224"/>
                  </a:lnTo>
                  <a:lnTo>
                    <a:pt x="504" y="226"/>
                  </a:lnTo>
                  <a:lnTo>
                    <a:pt x="499" y="228"/>
                  </a:lnTo>
                  <a:lnTo>
                    <a:pt x="25" y="228"/>
                  </a:lnTo>
                  <a:lnTo>
                    <a:pt x="21" y="226"/>
                  </a:lnTo>
                  <a:lnTo>
                    <a:pt x="16" y="224"/>
                  </a:lnTo>
                  <a:lnTo>
                    <a:pt x="11" y="221"/>
                  </a:lnTo>
                  <a:lnTo>
                    <a:pt x="8" y="216"/>
                  </a:lnTo>
                  <a:lnTo>
                    <a:pt x="4" y="210"/>
                  </a:lnTo>
                  <a:lnTo>
                    <a:pt x="3" y="203"/>
                  </a:lnTo>
                  <a:lnTo>
                    <a:pt x="1" y="195"/>
                  </a:lnTo>
                  <a:lnTo>
                    <a:pt x="0" y="187"/>
                  </a:lnTo>
                  <a:lnTo>
                    <a:pt x="0" y="38"/>
                  </a:lnTo>
                  <a:lnTo>
                    <a:pt x="1" y="30"/>
                  </a:lnTo>
                  <a:lnTo>
                    <a:pt x="3" y="24"/>
                  </a:lnTo>
                  <a:lnTo>
                    <a:pt x="4" y="16"/>
                  </a:lnTo>
                  <a:lnTo>
                    <a:pt x="8" y="11"/>
                  </a:lnTo>
                  <a:lnTo>
                    <a:pt x="11" y="6"/>
                  </a:lnTo>
                  <a:lnTo>
                    <a:pt x="16" y="1"/>
                  </a:lnTo>
                  <a:lnTo>
                    <a:pt x="21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1" name="Freeform 1053"/>
            <p:cNvSpPr>
              <a:spLocks/>
            </p:cNvSpPr>
            <p:nvPr/>
          </p:nvSpPr>
          <p:spPr bwMode="auto">
            <a:xfrm>
              <a:off x="998" y="3074"/>
              <a:ext cx="998" cy="178"/>
            </a:xfrm>
            <a:custGeom>
              <a:avLst/>
              <a:gdLst>
                <a:gd name="T0" fmla="*/ 48 w 998"/>
                <a:gd name="T1" fmla="*/ 0 h 178"/>
                <a:gd name="T2" fmla="*/ 949 w 998"/>
                <a:gd name="T3" fmla="*/ 0 h 178"/>
                <a:gd name="T4" fmla="*/ 959 w 998"/>
                <a:gd name="T5" fmla="*/ 0 h 178"/>
                <a:gd name="T6" fmla="*/ 969 w 998"/>
                <a:gd name="T7" fmla="*/ 1 h 178"/>
                <a:gd name="T8" fmla="*/ 977 w 998"/>
                <a:gd name="T9" fmla="*/ 5 h 178"/>
                <a:gd name="T10" fmla="*/ 985 w 998"/>
                <a:gd name="T11" fmla="*/ 9 h 178"/>
                <a:gd name="T12" fmla="*/ 990 w 998"/>
                <a:gd name="T13" fmla="*/ 13 h 178"/>
                <a:gd name="T14" fmla="*/ 995 w 998"/>
                <a:gd name="T15" fmla="*/ 19 h 178"/>
                <a:gd name="T16" fmla="*/ 998 w 998"/>
                <a:gd name="T17" fmla="*/ 24 h 178"/>
                <a:gd name="T18" fmla="*/ 998 w 998"/>
                <a:gd name="T19" fmla="*/ 30 h 178"/>
                <a:gd name="T20" fmla="*/ 998 w 998"/>
                <a:gd name="T21" fmla="*/ 147 h 178"/>
                <a:gd name="T22" fmla="*/ 998 w 998"/>
                <a:gd name="T23" fmla="*/ 153 h 178"/>
                <a:gd name="T24" fmla="*/ 995 w 998"/>
                <a:gd name="T25" fmla="*/ 160 h 178"/>
                <a:gd name="T26" fmla="*/ 990 w 998"/>
                <a:gd name="T27" fmla="*/ 165 h 178"/>
                <a:gd name="T28" fmla="*/ 985 w 998"/>
                <a:gd name="T29" fmla="*/ 170 h 178"/>
                <a:gd name="T30" fmla="*/ 977 w 998"/>
                <a:gd name="T31" fmla="*/ 173 h 178"/>
                <a:gd name="T32" fmla="*/ 969 w 998"/>
                <a:gd name="T33" fmla="*/ 176 h 178"/>
                <a:gd name="T34" fmla="*/ 959 w 998"/>
                <a:gd name="T35" fmla="*/ 178 h 178"/>
                <a:gd name="T36" fmla="*/ 949 w 998"/>
                <a:gd name="T37" fmla="*/ 178 h 178"/>
                <a:gd name="T38" fmla="*/ 48 w 998"/>
                <a:gd name="T39" fmla="*/ 178 h 178"/>
                <a:gd name="T40" fmla="*/ 38 w 998"/>
                <a:gd name="T41" fmla="*/ 178 h 178"/>
                <a:gd name="T42" fmla="*/ 29 w 998"/>
                <a:gd name="T43" fmla="*/ 176 h 178"/>
                <a:gd name="T44" fmla="*/ 21 w 998"/>
                <a:gd name="T45" fmla="*/ 173 h 178"/>
                <a:gd name="T46" fmla="*/ 14 w 998"/>
                <a:gd name="T47" fmla="*/ 170 h 178"/>
                <a:gd name="T48" fmla="*/ 8 w 998"/>
                <a:gd name="T49" fmla="*/ 165 h 178"/>
                <a:gd name="T50" fmla="*/ 3 w 998"/>
                <a:gd name="T51" fmla="*/ 160 h 178"/>
                <a:gd name="T52" fmla="*/ 1 w 998"/>
                <a:gd name="T53" fmla="*/ 153 h 178"/>
                <a:gd name="T54" fmla="*/ 0 w 998"/>
                <a:gd name="T55" fmla="*/ 147 h 178"/>
                <a:gd name="T56" fmla="*/ 0 w 998"/>
                <a:gd name="T57" fmla="*/ 30 h 178"/>
                <a:gd name="T58" fmla="*/ 1 w 998"/>
                <a:gd name="T59" fmla="*/ 24 h 178"/>
                <a:gd name="T60" fmla="*/ 3 w 998"/>
                <a:gd name="T61" fmla="*/ 19 h 178"/>
                <a:gd name="T62" fmla="*/ 8 w 998"/>
                <a:gd name="T63" fmla="*/ 13 h 178"/>
                <a:gd name="T64" fmla="*/ 14 w 998"/>
                <a:gd name="T65" fmla="*/ 9 h 178"/>
                <a:gd name="T66" fmla="*/ 21 w 998"/>
                <a:gd name="T67" fmla="*/ 5 h 178"/>
                <a:gd name="T68" fmla="*/ 29 w 998"/>
                <a:gd name="T69" fmla="*/ 1 h 178"/>
                <a:gd name="T70" fmla="*/ 38 w 998"/>
                <a:gd name="T71" fmla="*/ 0 h 178"/>
                <a:gd name="T72" fmla="*/ 48 w 998"/>
                <a:gd name="T73" fmla="*/ 0 h 17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998" h="178">
                  <a:moveTo>
                    <a:pt x="48" y="0"/>
                  </a:moveTo>
                  <a:lnTo>
                    <a:pt x="949" y="0"/>
                  </a:lnTo>
                  <a:lnTo>
                    <a:pt x="959" y="0"/>
                  </a:lnTo>
                  <a:lnTo>
                    <a:pt x="969" y="1"/>
                  </a:lnTo>
                  <a:lnTo>
                    <a:pt x="977" y="5"/>
                  </a:lnTo>
                  <a:lnTo>
                    <a:pt x="985" y="9"/>
                  </a:lnTo>
                  <a:lnTo>
                    <a:pt x="990" y="13"/>
                  </a:lnTo>
                  <a:lnTo>
                    <a:pt x="995" y="19"/>
                  </a:lnTo>
                  <a:lnTo>
                    <a:pt x="998" y="24"/>
                  </a:lnTo>
                  <a:lnTo>
                    <a:pt x="998" y="30"/>
                  </a:lnTo>
                  <a:lnTo>
                    <a:pt x="998" y="147"/>
                  </a:lnTo>
                  <a:lnTo>
                    <a:pt x="998" y="153"/>
                  </a:lnTo>
                  <a:lnTo>
                    <a:pt x="995" y="160"/>
                  </a:lnTo>
                  <a:lnTo>
                    <a:pt x="990" y="165"/>
                  </a:lnTo>
                  <a:lnTo>
                    <a:pt x="985" y="170"/>
                  </a:lnTo>
                  <a:lnTo>
                    <a:pt x="977" y="173"/>
                  </a:lnTo>
                  <a:lnTo>
                    <a:pt x="969" y="176"/>
                  </a:lnTo>
                  <a:lnTo>
                    <a:pt x="959" y="178"/>
                  </a:lnTo>
                  <a:lnTo>
                    <a:pt x="949" y="178"/>
                  </a:lnTo>
                  <a:lnTo>
                    <a:pt x="48" y="178"/>
                  </a:lnTo>
                  <a:lnTo>
                    <a:pt x="38" y="178"/>
                  </a:lnTo>
                  <a:lnTo>
                    <a:pt x="29" y="176"/>
                  </a:lnTo>
                  <a:lnTo>
                    <a:pt x="21" y="173"/>
                  </a:lnTo>
                  <a:lnTo>
                    <a:pt x="14" y="170"/>
                  </a:lnTo>
                  <a:lnTo>
                    <a:pt x="8" y="165"/>
                  </a:lnTo>
                  <a:lnTo>
                    <a:pt x="3" y="160"/>
                  </a:lnTo>
                  <a:lnTo>
                    <a:pt x="1" y="153"/>
                  </a:lnTo>
                  <a:lnTo>
                    <a:pt x="0" y="147"/>
                  </a:lnTo>
                  <a:lnTo>
                    <a:pt x="0" y="30"/>
                  </a:lnTo>
                  <a:lnTo>
                    <a:pt x="1" y="24"/>
                  </a:lnTo>
                  <a:lnTo>
                    <a:pt x="3" y="19"/>
                  </a:lnTo>
                  <a:lnTo>
                    <a:pt x="8" y="13"/>
                  </a:lnTo>
                  <a:lnTo>
                    <a:pt x="14" y="9"/>
                  </a:lnTo>
                  <a:lnTo>
                    <a:pt x="21" y="5"/>
                  </a:lnTo>
                  <a:lnTo>
                    <a:pt x="29" y="1"/>
                  </a:lnTo>
                  <a:lnTo>
                    <a:pt x="38" y="0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2" name="Rectangle 1054"/>
            <p:cNvSpPr>
              <a:spLocks noChangeArrowheads="1"/>
            </p:cNvSpPr>
            <p:nvPr/>
          </p:nvSpPr>
          <p:spPr bwMode="auto">
            <a:xfrm>
              <a:off x="2128" y="3079"/>
              <a:ext cx="457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1F1A17"/>
                  </a:solidFill>
                </a:rPr>
                <a:t>RF-coil</a:t>
              </a:r>
              <a:endParaRPr lang="pl-PL" sz="1400"/>
            </a:p>
          </p:txBody>
        </p:sp>
        <p:sp>
          <p:nvSpPr>
            <p:cNvPr id="71693" name="Rectangle 1055"/>
            <p:cNvSpPr>
              <a:spLocks noChangeArrowheads="1"/>
            </p:cNvSpPr>
            <p:nvPr/>
          </p:nvSpPr>
          <p:spPr bwMode="auto">
            <a:xfrm>
              <a:off x="1260" y="2917"/>
              <a:ext cx="441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1F1A17"/>
                  </a:solidFill>
                </a:rPr>
                <a:t>plastic</a:t>
              </a:r>
              <a:endParaRPr lang="pl-PL" sz="1400"/>
            </a:p>
          </p:txBody>
        </p:sp>
        <p:sp>
          <p:nvSpPr>
            <p:cNvPr id="71694" name="Rectangle 1056"/>
            <p:cNvSpPr>
              <a:spLocks noChangeArrowheads="1"/>
            </p:cNvSpPr>
            <p:nvPr/>
          </p:nvSpPr>
          <p:spPr bwMode="auto">
            <a:xfrm>
              <a:off x="1119" y="3084"/>
              <a:ext cx="746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1F1A17"/>
                  </a:solidFill>
                </a:rPr>
                <a:t>scintilators</a:t>
              </a:r>
              <a:endParaRPr lang="pl-PL" sz="1400"/>
            </a:p>
          </p:txBody>
        </p:sp>
        <p:sp>
          <p:nvSpPr>
            <p:cNvPr id="71695" name="Freeform 1057"/>
            <p:cNvSpPr>
              <a:spLocks/>
            </p:cNvSpPr>
            <p:nvPr/>
          </p:nvSpPr>
          <p:spPr bwMode="auto">
            <a:xfrm>
              <a:off x="323" y="2919"/>
              <a:ext cx="555" cy="192"/>
            </a:xfrm>
            <a:custGeom>
              <a:avLst/>
              <a:gdLst>
                <a:gd name="T0" fmla="*/ 0 w 555"/>
                <a:gd name="T1" fmla="*/ 0 h 134"/>
                <a:gd name="T2" fmla="*/ 2 w 555"/>
                <a:gd name="T3" fmla="*/ 563 h 134"/>
                <a:gd name="T4" fmla="*/ 536 w 555"/>
                <a:gd name="T5" fmla="*/ 565 h 134"/>
                <a:gd name="T6" fmla="*/ 555 w 555"/>
                <a:gd name="T7" fmla="*/ 109 h 134"/>
                <a:gd name="T8" fmla="*/ 0 w 555"/>
                <a:gd name="T9" fmla="*/ 0 h 134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555" h="134">
                  <a:moveTo>
                    <a:pt x="0" y="0"/>
                  </a:moveTo>
                  <a:lnTo>
                    <a:pt x="2" y="133"/>
                  </a:lnTo>
                  <a:lnTo>
                    <a:pt x="536" y="134"/>
                  </a:lnTo>
                  <a:lnTo>
                    <a:pt x="555" y="2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009644"/>
                </a:gs>
                <a:gs pos="100000">
                  <a:srgbClr val="00843C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6" name="Rectangle 1058"/>
            <p:cNvSpPr>
              <a:spLocks noChangeArrowheads="1"/>
            </p:cNvSpPr>
            <p:nvPr/>
          </p:nvSpPr>
          <p:spPr bwMode="auto">
            <a:xfrm>
              <a:off x="1399" y="3370"/>
              <a:ext cx="931" cy="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r>
                <a:rPr lang="pl-PL" sz="1400">
                  <a:solidFill>
                    <a:srgbClr val="1F1A17"/>
                  </a:solidFill>
                </a:rPr>
                <a:t>magnet poles</a:t>
              </a:r>
              <a:endParaRPr lang="pl-PL" sz="1400"/>
            </a:p>
          </p:txBody>
        </p:sp>
        <p:sp>
          <p:nvSpPr>
            <p:cNvPr id="71697" name="Freeform 1059"/>
            <p:cNvSpPr>
              <a:spLocks/>
            </p:cNvSpPr>
            <p:nvPr/>
          </p:nvSpPr>
          <p:spPr bwMode="auto">
            <a:xfrm>
              <a:off x="669" y="3019"/>
              <a:ext cx="655" cy="433"/>
            </a:xfrm>
            <a:custGeom>
              <a:avLst/>
              <a:gdLst>
                <a:gd name="T0" fmla="*/ 0 w 655"/>
                <a:gd name="T1" fmla="*/ 9 h 433"/>
                <a:gd name="T2" fmla="*/ 647 w 655"/>
                <a:gd name="T3" fmla="*/ 433 h 433"/>
                <a:gd name="T4" fmla="*/ 655 w 655"/>
                <a:gd name="T5" fmla="*/ 424 h 433"/>
                <a:gd name="T6" fmla="*/ 7 w 655"/>
                <a:gd name="T7" fmla="*/ 0 h 433"/>
                <a:gd name="T8" fmla="*/ 0 w 655"/>
                <a:gd name="T9" fmla="*/ 9 h 43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55" h="433">
                  <a:moveTo>
                    <a:pt x="0" y="9"/>
                  </a:moveTo>
                  <a:lnTo>
                    <a:pt x="647" y="433"/>
                  </a:lnTo>
                  <a:lnTo>
                    <a:pt x="655" y="424"/>
                  </a:lnTo>
                  <a:lnTo>
                    <a:pt x="7" y="0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8" name="Freeform 1060"/>
            <p:cNvSpPr>
              <a:spLocks/>
            </p:cNvSpPr>
            <p:nvPr/>
          </p:nvSpPr>
          <p:spPr bwMode="auto">
            <a:xfrm>
              <a:off x="624" y="2991"/>
              <a:ext cx="73" cy="65"/>
            </a:xfrm>
            <a:custGeom>
              <a:avLst/>
              <a:gdLst>
                <a:gd name="T0" fmla="*/ 34 w 73"/>
                <a:gd name="T1" fmla="*/ 65 h 65"/>
                <a:gd name="T2" fmla="*/ 0 w 73"/>
                <a:gd name="T3" fmla="*/ 0 h 65"/>
                <a:gd name="T4" fmla="*/ 73 w 73"/>
                <a:gd name="T5" fmla="*/ 7 h 65"/>
                <a:gd name="T6" fmla="*/ 34 w 73"/>
                <a:gd name="T7" fmla="*/ 65 h 65"/>
                <a:gd name="T8" fmla="*/ 0 w 73"/>
                <a:gd name="T9" fmla="*/ 0 h 65"/>
                <a:gd name="T10" fmla="*/ 34 w 73"/>
                <a:gd name="T11" fmla="*/ 65 h 65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3" h="65">
                  <a:moveTo>
                    <a:pt x="34" y="65"/>
                  </a:moveTo>
                  <a:lnTo>
                    <a:pt x="0" y="0"/>
                  </a:lnTo>
                  <a:lnTo>
                    <a:pt x="73" y="7"/>
                  </a:lnTo>
                  <a:lnTo>
                    <a:pt x="34" y="65"/>
                  </a:lnTo>
                  <a:lnTo>
                    <a:pt x="0" y="0"/>
                  </a:lnTo>
                  <a:lnTo>
                    <a:pt x="34" y="65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699" name="Freeform 1061"/>
            <p:cNvSpPr>
              <a:spLocks/>
            </p:cNvSpPr>
            <p:nvPr/>
          </p:nvSpPr>
          <p:spPr bwMode="auto">
            <a:xfrm>
              <a:off x="2337" y="3069"/>
              <a:ext cx="608" cy="383"/>
            </a:xfrm>
            <a:custGeom>
              <a:avLst/>
              <a:gdLst>
                <a:gd name="T0" fmla="*/ 602 w 608"/>
                <a:gd name="T1" fmla="*/ 0 h 383"/>
                <a:gd name="T2" fmla="*/ 0 w 608"/>
                <a:gd name="T3" fmla="*/ 372 h 383"/>
                <a:gd name="T4" fmla="*/ 7 w 608"/>
                <a:gd name="T5" fmla="*/ 383 h 383"/>
                <a:gd name="T6" fmla="*/ 608 w 608"/>
                <a:gd name="T7" fmla="*/ 11 h 383"/>
                <a:gd name="T8" fmla="*/ 602 w 608"/>
                <a:gd name="T9" fmla="*/ 0 h 38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608" h="383">
                  <a:moveTo>
                    <a:pt x="602" y="0"/>
                  </a:moveTo>
                  <a:lnTo>
                    <a:pt x="0" y="372"/>
                  </a:lnTo>
                  <a:lnTo>
                    <a:pt x="7" y="383"/>
                  </a:lnTo>
                  <a:lnTo>
                    <a:pt x="608" y="11"/>
                  </a:lnTo>
                  <a:lnTo>
                    <a:pt x="602" y="0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71700" name="Freeform 1062"/>
            <p:cNvSpPr>
              <a:spLocks/>
            </p:cNvSpPr>
            <p:nvPr/>
          </p:nvSpPr>
          <p:spPr bwMode="auto">
            <a:xfrm>
              <a:off x="2920" y="3045"/>
              <a:ext cx="72" cy="61"/>
            </a:xfrm>
            <a:custGeom>
              <a:avLst/>
              <a:gdLst>
                <a:gd name="T0" fmla="*/ 0 w 72"/>
                <a:gd name="T1" fmla="*/ 3 h 61"/>
                <a:gd name="T2" fmla="*/ 72 w 72"/>
                <a:gd name="T3" fmla="*/ 0 h 61"/>
                <a:gd name="T4" fmla="*/ 37 w 72"/>
                <a:gd name="T5" fmla="*/ 61 h 61"/>
                <a:gd name="T6" fmla="*/ 0 w 72"/>
                <a:gd name="T7" fmla="*/ 3 h 61"/>
                <a:gd name="T8" fmla="*/ 72 w 72"/>
                <a:gd name="T9" fmla="*/ 0 h 61"/>
                <a:gd name="T10" fmla="*/ 0 w 72"/>
                <a:gd name="T11" fmla="*/ 3 h 61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72" h="61">
                  <a:moveTo>
                    <a:pt x="0" y="3"/>
                  </a:moveTo>
                  <a:lnTo>
                    <a:pt x="72" y="0"/>
                  </a:lnTo>
                  <a:lnTo>
                    <a:pt x="37" y="61"/>
                  </a:lnTo>
                  <a:lnTo>
                    <a:pt x="0" y="3"/>
                  </a:lnTo>
                  <a:lnTo>
                    <a:pt x="72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1F1A1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0" y="914400"/>
            <a:ext cx="4114800" cy="5791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US" dirty="0" smtClean="0"/>
              <a:t>Same principles as conventional NMR</a:t>
            </a:r>
          </a:p>
          <a:p>
            <a:pPr>
              <a:defRPr/>
            </a:pPr>
            <a:r>
              <a:rPr lang="en-US" dirty="0" smtClean="0"/>
              <a:t>Ingredients:</a:t>
            </a:r>
          </a:p>
          <a:p>
            <a:pPr lvl="1">
              <a:defRPr/>
            </a:pPr>
            <a:r>
              <a:rPr lang="en-US" dirty="0" smtClean="0"/>
              <a:t>Radioactive (short-lived) NMR-active atoms decaying via emission of beta particles</a:t>
            </a:r>
          </a:p>
          <a:p>
            <a:pPr lvl="1">
              <a:defRPr/>
            </a:pPr>
            <a:r>
              <a:rPr lang="en-US" dirty="0" smtClean="0"/>
              <a:t>Beta particles emitted in spin direction</a:t>
            </a:r>
          </a:p>
          <a:p>
            <a:pPr>
              <a:defRPr/>
            </a:pPr>
            <a:r>
              <a:rPr lang="en-US" dirty="0" smtClean="0"/>
              <a:t>Detection of resonance:</a:t>
            </a:r>
          </a:p>
          <a:p>
            <a:pPr lvl="1">
              <a:defRPr/>
            </a:pPr>
            <a:r>
              <a:rPr lang="en-US" dirty="0" smtClean="0"/>
              <a:t>Asymmetry in beta decay in space</a:t>
            </a:r>
          </a:p>
          <a:p>
            <a:pPr lvl="1">
              <a:defRPr/>
            </a:pPr>
            <a:r>
              <a:rPr lang="en-US" dirty="0" smtClean="0"/>
              <a:t>At resonance: decrease in asymmetry</a:t>
            </a:r>
          </a:p>
          <a:p>
            <a:pPr>
              <a:defRPr/>
            </a:pPr>
            <a:r>
              <a:rPr lang="en-US" dirty="0" smtClean="0"/>
              <a:t>Gain in NMR sensitivity: 1e5 orders of magnitude</a:t>
            </a:r>
            <a:endParaRPr lang="en-US" dirty="0"/>
          </a:p>
          <a:p>
            <a:pPr>
              <a:defRPr/>
            </a:pPr>
            <a:r>
              <a:rPr lang="en-US" dirty="0" smtClean="0"/>
              <a:t>When combined with spin hyperpolarization:</a:t>
            </a:r>
          </a:p>
          <a:p>
            <a:pPr>
              <a:defRPr/>
            </a:pPr>
            <a:endParaRPr lang="en-US" dirty="0" smtClean="0"/>
          </a:p>
          <a:p>
            <a:pPr marL="0" indent="0">
              <a:buFont typeface="Wingdings" charset="2"/>
              <a:buNone/>
              <a:defRPr/>
            </a:pPr>
            <a:r>
              <a:rPr lang="en-US" dirty="0" smtClean="0"/>
              <a:t>=&gt; </a:t>
            </a:r>
            <a:r>
              <a:rPr lang="en-US" b="1" dirty="0" smtClean="0">
                <a:solidFill>
                  <a:srgbClr val="69B833"/>
                </a:solidFill>
              </a:rPr>
              <a:t>Beta-NMR can be up to 1e10 more sensitive than conventional NMR</a:t>
            </a:r>
          </a:p>
          <a:p>
            <a:pPr>
              <a:defRPr/>
            </a:pPr>
            <a:endParaRPr lang="en-US" dirty="0" smtClean="0"/>
          </a:p>
          <a:p>
            <a:pPr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Content Placeholder 2"/>
          <p:cNvSpPr>
            <a:spLocks noGrp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285750" lvl="1">
              <a:buFont typeface="Wingdings" charset="0"/>
              <a:buChar char="u"/>
            </a:pPr>
            <a:r>
              <a:rPr lang="en-US" sz="1700">
                <a:latin typeface="Lucida Sans" charset="0"/>
              </a:rPr>
              <a:t>Polarization of atomic spins with circularly polarized laser (</a:t>
            </a:r>
            <a:r>
              <a:rPr lang="en-US" sz="1700">
                <a:latin typeface="Symbol" charset="0"/>
              </a:rPr>
              <a:t>D</a:t>
            </a:r>
            <a:r>
              <a:rPr lang="en-US" sz="1700">
                <a:latin typeface="Lucida Sans" charset="0"/>
              </a:rPr>
              <a:t>m</a:t>
            </a:r>
            <a:r>
              <a:rPr lang="en-US" sz="1700" baseline="-25000">
                <a:latin typeface="Lucida Sans" charset="0"/>
              </a:rPr>
              <a:t>F</a:t>
            </a:r>
            <a:r>
              <a:rPr lang="en-US" sz="1700">
                <a:latin typeface="Lucida Sans" charset="0"/>
              </a:rPr>
              <a:t> = +1 for </a:t>
            </a:r>
            <a:r>
              <a:rPr lang="en-US" sz="1700">
                <a:latin typeface="Symbol" charset="0"/>
              </a:rPr>
              <a:t>s</a:t>
            </a:r>
            <a:r>
              <a:rPr lang="en-US" sz="1700">
                <a:latin typeface="Lucida Sans" charset="0"/>
              </a:rPr>
              <a:t>+ or -1 for </a:t>
            </a:r>
            <a:r>
              <a:rPr lang="en-US" sz="1700">
                <a:latin typeface="Symbol" charset="0"/>
              </a:rPr>
              <a:t>s</a:t>
            </a:r>
            <a:r>
              <a:rPr lang="en-US" sz="1700">
                <a:latin typeface="Lucida Sans" charset="0"/>
              </a:rPr>
              <a:t>- light)</a:t>
            </a: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sz="1700">
                <a:latin typeface="Lucida Sans" charset="0"/>
              </a:rPr>
              <a:t>Resulting polarization of nuclear spins via hyperfine interaction (P</a:t>
            </a:r>
            <a:r>
              <a:rPr lang="en-US" sz="1700" baseline="-25000">
                <a:latin typeface="Lucida Sans" charset="0"/>
              </a:rPr>
              <a:t>F</a:t>
            </a:r>
            <a:r>
              <a:rPr lang="en-US" sz="1700">
                <a:latin typeface="Lucida Sans" charset="0"/>
              </a:rPr>
              <a:t>-&gt;P</a:t>
            </a:r>
            <a:r>
              <a:rPr lang="en-US" sz="1700" baseline="-25000">
                <a:latin typeface="Lucida Sans" charset="0"/>
              </a:rPr>
              <a:t>I</a:t>
            </a:r>
            <a:r>
              <a:rPr lang="en-US" sz="1700">
                <a:latin typeface="Lucida Sans" charset="0"/>
              </a:rPr>
              <a:t>):</a:t>
            </a: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 sz="1700">
                <a:latin typeface="Lucida Sans" charset="0"/>
              </a:rPr>
              <a:t>Resulting beta-decay asymmetry</a:t>
            </a: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  <a:p>
            <a:pPr>
              <a:buFont typeface="Wingdings" charset="0"/>
              <a:buChar char="u"/>
            </a:pPr>
            <a:endParaRPr lang="en-US" sz="1700">
              <a:latin typeface="Lucida Sans" charset="0"/>
            </a:endParaRPr>
          </a:p>
        </p:txBody>
      </p:sp>
      <p:sp>
        <p:nvSpPr>
          <p:cNvPr id="7270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sz="2600">
                <a:latin typeface="Lucida Sans" charset="0"/>
              </a:rPr>
              <a:t>VITO: Laser polarization &amp; b-decay asymmetry</a:t>
            </a:r>
          </a:p>
        </p:txBody>
      </p:sp>
      <p:sp>
        <p:nvSpPr>
          <p:cNvPr id="72707" name="Slide Number Placeholder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7010400" y="6427788"/>
            <a:ext cx="2133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fld id="{9C2040E1-C8DE-6C41-966F-427652291B0F}" type="slidenum">
              <a:rPr lang="en-US" sz="1800"/>
              <a:pPr/>
              <a:t>49</a:t>
            </a:fld>
            <a:endParaRPr lang="en-US" sz="1800"/>
          </a:p>
        </p:txBody>
      </p:sp>
      <p:sp>
        <p:nvSpPr>
          <p:cNvPr id="72708" name="Freeform 2"/>
          <p:cNvSpPr>
            <a:spLocks/>
          </p:cNvSpPr>
          <p:nvPr/>
        </p:nvSpPr>
        <p:spPr bwMode="auto">
          <a:xfrm>
            <a:off x="2322513" y="5500688"/>
            <a:ext cx="4762" cy="9525"/>
          </a:xfrm>
          <a:custGeom>
            <a:avLst/>
            <a:gdLst>
              <a:gd name="T0" fmla="*/ 2147483647 w 4"/>
              <a:gd name="T1" fmla="*/ 0 h 10"/>
              <a:gd name="T2" fmla="*/ 2147483647 w 4"/>
              <a:gd name="T3" fmla="*/ 0 h 10"/>
              <a:gd name="T4" fmla="*/ 2147483647 w 4"/>
              <a:gd name="T5" fmla="*/ 0 h 10"/>
              <a:gd name="T6" fmla="*/ 0 w 4"/>
              <a:gd name="T7" fmla="*/ 1728323633 h 10"/>
              <a:gd name="T8" fmla="*/ 0 w 4"/>
              <a:gd name="T9" fmla="*/ 1728323633 h 10"/>
              <a:gd name="T10" fmla="*/ 0 w 4"/>
              <a:gd name="T11" fmla="*/ 2147483647 h 10"/>
              <a:gd name="T12" fmla="*/ 0 w 4"/>
              <a:gd name="T13" fmla="*/ 2147483647 h 10"/>
              <a:gd name="T14" fmla="*/ 0 w 4"/>
              <a:gd name="T15" fmla="*/ 2147483647 h 10"/>
              <a:gd name="T16" fmla="*/ 0 w 4"/>
              <a:gd name="T17" fmla="*/ 2147483647 h 10"/>
              <a:gd name="T18" fmla="*/ 0 w 4"/>
              <a:gd name="T19" fmla="*/ 2147483647 h 10"/>
              <a:gd name="T20" fmla="*/ 0 w 4"/>
              <a:gd name="T21" fmla="*/ 2147483647 h 10"/>
              <a:gd name="T22" fmla="*/ 0 w 4"/>
              <a:gd name="T23" fmla="*/ 2147483647 h 10"/>
              <a:gd name="T24" fmla="*/ 2147483647 w 4"/>
              <a:gd name="T25" fmla="*/ 2147483647 h 10"/>
              <a:gd name="T26" fmla="*/ 2147483647 w 4"/>
              <a:gd name="T27" fmla="*/ 2147483647 h 10"/>
              <a:gd name="T28" fmla="*/ 2147483647 w 4"/>
              <a:gd name="T29" fmla="*/ 2147483647 h 10"/>
              <a:gd name="T30" fmla="*/ 2147483647 w 4"/>
              <a:gd name="T31" fmla="*/ 0 h 10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4" h="10">
                <a:moveTo>
                  <a:pt x="4" y="0"/>
                </a:moveTo>
                <a:lnTo>
                  <a:pt x="2" y="0"/>
                </a:lnTo>
                <a:lnTo>
                  <a:pt x="0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2" y="10"/>
                </a:lnTo>
                <a:lnTo>
                  <a:pt x="4" y="10"/>
                </a:lnTo>
                <a:lnTo>
                  <a:pt x="4" y="0"/>
                </a:lnTo>
                <a:close/>
              </a:path>
            </a:pathLst>
          </a:custGeom>
          <a:solidFill>
            <a:srgbClr val="2A2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09" name="Rectangle 3"/>
          <p:cNvSpPr>
            <a:spLocks noChangeArrowheads="1"/>
          </p:cNvSpPr>
          <p:nvPr/>
        </p:nvSpPr>
        <p:spPr bwMode="auto">
          <a:xfrm>
            <a:off x="1995488" y="5241925"/>
            <a:ext cx="32226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3s </a:t>
            </a:r>
            <a:r>
              <a:rPr lang="pl-PL" sz="1300" baseline="30000">
                <a:solidFill>
                  <a:srgbClr val="131516"/>
                </a:solidFill>
              </a:rPr>
              <a:t>2</a:t>
            </a:r>
            <a:r>
              <a:rPr lang="pl-PL" sz="1300">
                <a:solidFill>
                  <a:srgbClr val="131516"/>
                </a:solidFill>
              </a:rPr>
              <a:t>S</a:t>
            </a:r>
            <a:endParaRPr lang="pl-PL" sz="1300"/>
          </a:p>
        </p:txBody>
      </p:sp>
      <p:sp>
        <p:nvSpPr>
          <p:cNvPr id="72710" name="Rectangle 4"/>
          <p:cNvSpPr>
            <a:spLocks noChangeArrowheads="1"/>
          </p:cNvSpPr>
          <p:nvPr/>
        </p:nvSpPr>
        <p:spPr bwMode="auto">
          <a:xfrm>
            <a:off x="2338388" y="5292725"/>
            <a:ext cx="84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1</a:t>
            </a:r>
            <a:endParaRPr lang="pl-PL" sz="1300"/>
          </a:p>
        </p:txBody>
      </p:sp>
      <p:sp>
        <p:nvSpPr>
          <p:cNvPr id="72711" name="Rectangle 5"/>
          <p:cNvSpPr>
            <a:spLocks noChangeArrowheads="1"/>
          </p:cNvSpPr>
          <p:nvPr/>
        </p:nvSpPr>
        <p:spPr bwMode="auto">
          <a:xfrm>
            <a:off x="2398713" y="5292725"/>
            <a:ext cx="650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/</a:t>
            </a:r>
            <a:endParaRPr lang="pl-PL" sz="1300"/>
          </a:p>
        </p:txBody>
      </p:sp>
      <p:sp>
        <p:nvSpPr>
          <p:cNvPr id="72712" name="Rectangle 6"/>
          <p:cNvSpPr>
            <a:spLocks noChangeArrowheads="1"/>
          </p:cNvSpPr>
          <p:nvPr/>
        </p:nvSpPr>
        <p:spPr bwMode="auto">
          <a:xfrm>
            <a:off x="2441575" y="5292725"/>
            <a:ext cx="841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2</a:t>
            </a:r>
            <a:endParaRPr lang="pl-PL" sz="1300"/>
          </a:p>
        </p:txBody>
      </p:sp>
      <p:sp>
        <p:nvSpPr>
          <p:cNvPr id="72713" name="Rectangle 8"/>
          <p:cNvSpPr>
            <a:spLocks noChangeArrowheads="1"/>
          </p:cNvSpPr>
          <p:nvPr/>
        </p:nvSpPr>
        <p:spPr bwMode="auto">
          <a:xfrm>
            <a:off x="2849563" y="6038850"/>
            <a:ext cx="646112" cy="15875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/>
          </a:p>
        </p:txBody>
      </p:sp>
      <p:sp>
        <p:nvSpPr>
          <p:cNvPr id="72714" name="Rectangle 9"/>
          <p:cNvSpPr>
            <a:spLocks noChangeArrowheads="1"/>
          </p:cNvSpPr>
          <p:nvPr/>
        </p:nvSpPr>
        <p:spPr bwMode="auto">
          <a:xfrm>
            <a:off x="2849563" y="5186363"/>
            <a:ext cx="646112" cy="4762"/>
          </a:xfrm>
          <a:prstGeom prst="rect">
            <a:avLst/>
          </a:prstGeom>
          <a:solidFill>
            <a:srgbClr val="1F1A17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/>
          </a:p>
        </p:txBody>
      </p:sp>
      <p:sp>
        <p:nvSpPr>
          <p:cNvPr id="72715" name="Rectangle 10"/>
          <p:cNvSpPr>
            <a:spLocks noChangeArrowheads="1"/>
          </p:cNvSpPr>
          <p:nvPr/>
        </p:nvSpPr>
        <p:spPr bwMode="auto">
          <a:xfrm>
            <a:off x="2046288" y="5494338"/>
            <a:ext cx="449262" cy="1746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/>
          </a:p>
        </p:txBody>
      </p:sp>
      <p:sp>
        <p:nvSpPr>
          <p:cNvPr id="72716" name="Freeform 11"/>
          <p:cNvSpPr>
            <a:spLocks/>
          </p:cNvSpPr>
          <p:nvPr/>
        </p:nvSpPr>
        <p:spPr bwMode="auto">
          <a:xfrm>
            <a:off x="2497138" y="5183188"/>
            <a:ext cx="352425" cy="863600"/>
          </a:xfrm>
          <a:custGeom>
            <a:avLst/>
            <a:gdLst>
              <a:gd name="T0" fmla="*/ 2147483647 w 305"/>
              <a:gd name="T1" fmla="*/ 2147483647 h 935"/>
              <a:gd name="T2" fmla="*/ 0 w 305"/>
              <a:gd name="T3" fmla="*/ 2147483647 h 935"/>
              <a:gd name="T4" fmla="*/ 2147483647 w 305"/>
              <a:gd name="T5" fmla="*/ 0 h 935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05" h="935">
                <a:moveTo>
                  <a:pt x="305" y="935"/>
                </a:moveTo>
                <a:lnTo>
                  <a:pt x="0" y="352"/>
                </a:lnTo>
                <a:lnTo>
                  <a:pt x="305" y="0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17" name="Rectangle 12"/>
          <p:cNvSpPr>
            <a:spLocks noChangeArrowheads="1"/>
          </p:cNvSpPr>
          <p:nvPr/>
        </p:nvSpPr>
        <p:spPr bwMode="auto">
          <a:xfrm>
            <a:off x="2827338" y="3354388"/>
            <a:ext cx="647700" cy="15875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/>
          </a:p>
        </p:txBody>
      </p:sp>
      <p:sp>
        <p:nvSpPr>
          <p:cNvPr id="72718" name="Rectangle 13"/>
          <p:cNvSpPr>
            <a:spLocks noChangeArrowheads="1"/>
          </p:cNvSpPr>
          <p:nvPr/>
        </p:nvSpPr>
        <p:spPr bwMode="auto">
          <a:xfrm>
            <a:off x="2827338" y="3238500"/>
            <a:ext cx="647700" cy="17463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/>
          </a:p>
        </p:txBody>
      </p:sp>
      <p:sp>
        <p:nvSpPr>
          <p:cNvPr id="72719" name="Rectangle 14"/>
          <p:cNvSpPr>
            <a:spLocks noChangeArrowheads="1"/>
          </p:cNvSpPr>
          <p:nvPr/>
        </p:nvSpPr>
        <p:spPr bwMode="auto">
          <a:xfrm>
            <a:off x="2827338" y="3432175"/>
            <a:ext cx="647700" cy="4763"/>
          </a:xfrm>
          <a:prstGeom prst="rect">
            <a:avLst/>
          </a:prstGeom>
          <a:solidFill>
            <a:srgbClr val="1F1A17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/>
          </a:p>
        </p:txBody>
      </p:sp>
      <p:sp>
        <p:nvSpPr>
          <p:cNvPr id="72720" name="Rectangle 15"/>
          <p:cNvSpPr>
            <a:spLocks noChangeArrowheads="1"/>
          </p:cNvSpPr>
          <p:nvPr/>
        </p:nvSpPr>
        <p:spPr bwMode="auto">
          <a:xfrm>
            <a:off x="2827338" y="3468688"/>
            <a:ext cx="647700" cy="17462"/>
          </a:xfrm>
          <a:prstGeom prst="rect">
            <a:avLst/>
          </a:prstGeom>
          <a:solidFill>
            <a:srgbClr val="1F1A1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z="1300"/>
          </a:p>
        </p:txBody>
      </p:sp>
      <p:sp>
        <p:nvSpPr>
          <p:cNvPr id="72721" name="Rectangle 16"/>
          <p:cNvSpPr>
            <a:spLocks noChangeArrowheads="1"/>
          </p:cNvSpPr>
          <p:nvPr/>
        </p:nvSpPr>
        <p:spPr bwMode="auto">
          <a:xfrm>
            <a:off x="2017713" y="3330575"/>
            <a:ext cx="449262" cy="4763"/>
          </a:xfrm>
          <a:prstGeom prst="rect">
            <a:avLst/>
          </a:prstGeom>
          <a:solidFill>
            <a:srgbClr val="1F1A17"/>
          </a:solidFill>
          <a:ln w="6350"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z="1300"/>
          </a:p>
        </p:txBody>
      </p:sp>
      <p:sp>
        <p:nvSpPr>
          <p:cNvPr id="72722" name="Freeform 17"/>
          <p:cNvSpPr>
            <a:spLocks/>
          </p:cNvSpPr>
          <p:nvPr/>
        </p:nvSpPr>
        <p:spPr bwMode="auto">
          <a:xfrm>
            <a:off x="2468563" y="3249613"/>
            <a:ext cx="379412" cy="109537"/>
          </a:xfrm>
          <a:custGeom>
            <a:avLst/>
            <a:gdLst>
              <a:gd name="T0" fmla="*/ 2147483647 w 329"/>
              <a:gd name="T1" fmla="*/ 2147483647 h 117"/>
              <a:gd name="T2" fmla="*/ 0 w 329"/>
              <a:gd name="T3" fmla="*/ 2147483647 h 117"/>
              <a:gd name="T4" fmla="*/ 2147483647 w 329"/>
              <a:gd name="T5" fmla="*/ 0 h 11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29" h="117">
                <a:moveTo>
                  <a:pt x="329" y="117"/>
                </a:moveTo>
                <a:lnTo>
                  <a:pt x="0" y="87"/>
                </a:lnTo>
                <a:lnTo>
                  <a:pt x="329" y="0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3" name="Freeform 18"/>
          <p:cNvSpPr>
            <a:spLocks/>
          </p:cNvSpPr>
          <p:nvPr/>
        </p:nvSpPr>
        <p:spPr bwMode="auto">
          <a:xfrm>
            <a:off x="2474913" y="3325813"/>
            <a:ext cx="366712" cy="157162"/>
          </a:xfrm>
          <a:custGeom>
            <a:avLst/>
            <a:gdLst>
              <a:gd name="T0" fmla="*/ 2147483647 w 317"/>
              <a:gd name="T1" fmla="*/ 2147483647 h 167"/>
              <a:gd name="T2" fmla="*/ 0 w 317"/>
              <a:gd name="T3" fmla="*/ 0 h 167"/>
              <a:gd name="T4" fmla="*/ 2147483647 w 317"/>
              <a:gd name="T5" fmla="*/ 2147483647 h 167"/>
              <a:gd name="T6" fmla="*/ 0 60000 65536"/>
              <a:gd name="T7" fmla="*/ 0 60000 65536"/>
              <a:gd name="T8" fmla="*/ 0 60000 65536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0" t="0" r="r" b="b"/>
            <a:pathLst>
              <a:path w="317" h="167">
                <a:moveTo>
                  <a:pt x="311" y="167"/>
                </a:moveTo>
                <a:lnTo>
                  <a:pt x="0" y="0"/>
                </a:lnTo>
                <a:lnTo>
                  <a:pt x="317" y="119"/>
                </a:lnTo>
              </a:path>
            </a:pathLst>
          </a:custGeom>
          <a:noFill/>
          <a:ln w="3175">
            <a:solidFill>
              <a:srgbClr val="1F1A17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4" name="Rectangle 19"/>
          <p:cNvSpPr>
            <a:spLocks noChangeArrowheads="1"/>
          </p:cNvSpPr>
          <p:nvPr/>
        </p:nvSpPr>
        <p:spPr bwMode="auto">
          <a:xfrm>
            <a:off x="3368675" y="4527550"/>
            <a:ext cx="7620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F</a:t>
            </a:r>
            <a:endParaRPr lang="pl-PL" sz="1300"/>
          </a:p>
        </p:txBody>
      </p:sp>
      <p:sp>
        <p:nvSpPr>
          <p:cNvPr id="72725" name="Rectangle 24"/>
          <p:cNvSpPr>
            <a:spLocks noChangeArrowheads="1"/>
          </p:cNvSpPr>
          <p:nvPr/>
        </p:nvSpPr>
        <p:spPr bwMode="auto">
          <a:xfrm>
            <a:off x="3367088" y="4999038"/>
            <a:ext cx="84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2</a:t>
            </a:r>
            <a:endParaRPr lang="pl-PL" sz="1300"/>
          </a:p>
        </p:txBody>
      </p:sp>
      <p:sp>
        <p:nvSpPr>
          <p:cNvPr id="72726" name="Rectangle 25"/>
          <p:cNvSpPr>
            <a:spLocks noChangeArrowheads="1"/>
          </p:cNvSpPr>
          <p:nvPr/>
        </p:nvSpPr>
        <p:spPr bwMode="auto">
          <a:xfrm>
            <a:off x="3367088" y="6111875"/>
            <a:ext cx="8413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1</a:t>
            </a:r>
            <a:endParaRPr lang="pl-PL" sz="1300"/>
          </a:p>
        </p:txBody>
      </p:sp>
      <p:sp>
        <p:nvSpPr>
          <p:cNvPr id="72727" name="Freeform 26"/>
          <p:cNvSpPr>
            <a:spLocks/>
          </p:cNvSpPr>
          <p:nvPr/>
        </p:nvSpPr>
        <p:spPr bwMode="auto">
          <a:xfrm>
            <a:off x="2249488" y="3357563"/>
            <a:ext cx="6350" cy="12700"/>
          </a:xfrm>
          <a:custGeom>
            <a:avLst/>
            <a:gdLst>
              <a:gd name="T0" fmla="*/ 2147483647 w 6"/>
              <a:gd name="T1" fmla="*/ 0 h 14"/>
              <a:gd name="T2" fmla="*/ 2147483647 w 6"/>
              <a:gd name="T3" fmla="*/ 0 h 14"/>
              <a:gd name="T4" fmla="*/ 2147483647 w 6"/>
              <a:gd name="T5" fmla="*/ 0 h 14"/>
              <a:gd name="T6" fmla="*/ 2147483647 w 6"/>
              <a:gd name="T7" fmla="*/ 1492755279 h 14"/>
              <a:gd name="T8" fmla="*/ 0 w 6"/>
              <a:gd name="T9" fmla="*/ 2147483647 h 14"/>
              <a:gd name="T10" fmla="*/ 0 w 6"/>
              <a:gd name="T11" fmla="*/ 2147483647 h 14"/>
              <a:gd name="T12" fmla="*/ 0 w 6"/>
              <a:gd name="T13" fmla="*/ 2147483647 h 14"/>
              <a:gd name="T14" fmla="*/ 0 w 6"/>
              <a:gd name="T15" fmla="*/ 2147483647 h 14"/>
              <a:gd name="T16" fmla="*/ 0 w 6"/>
              <a:gd name="T17" fmla="*/ 2147483647 h 14"/>
              <a:gd name="T18" fmla="*/ 0 w 6"/>
              <a:gd name="T19" fmla="*/ 2147483647 h 14"/>
              <a:gd name="T20" fmla="*/ 2147483647 w 6"/>
              <a:gd name="T21" fmla="*/ 2147483647 h 14"/>
              <a:gd name="T22" fmla="*/ 2147483647 w 6"/>
              <a:gd name="T23" fmla="*/ 2147483647 h 14"/>
              <a:gd name="T24" fmla="*/ 2147483647 w 6"/>
              <a:gd name="T25" fmla="*/ 2147483647 h 14"/>
              <a:gd name="T26" fmla="*/ 2147483647 w 6"/>
              <a:gd name="T27" fmla="*/ 2147483647 h 14"/>
              <a:gd name="T28" fmla="*/ 2147483647 w 6"/>
              <a:gd name="T29" fmla="*/ 2147483647 h 14"/>
              <a:gd name="T30" fmla="*/ 2147483647 w 6"/>
              <a:gd name="T31" fmla="*/ 0 h 14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</a:gdLst>
            <a:ahLst/>
            <a:cxnLst>
              <a:cxn ang="T32">
                <a:pos x="T0" y="T1"/>
              </a:cxn>
              <a:cxn ang="T33">
                <a:pos x="T2" y="T3"/>
              </a:cxn>
              <a:cxn ang="T34">
                <a:pos x="T4" y="T5"/>
              </a:cxn>
              <a:cxn ang="T35">
                <a:pos x="T6" y="T7"/>
              </a:cxn>
              <a:cxn ang="T36">
                <a:pos x="T8" y="T9"/>
              </a:cxn>
              <a:cxn ang="T37">
                <a:pos x="T10" y="T11"/>
              </a:cxn>
              <a:cxn ang="T38">
                <a:pos x="T12" y="T13"/>
              </a:cxn>
              <a:cxn ang="T39">
                <a:pos x="T14" y="T15"/>
              </a:cxn>
              <a:cxn ang="T40">
                <a:pos x="T16" y="T17"/>
              </a:cxn>
              <a:cxn ang="T41">
                <a:pos x="T18" y="T19"/>
              </a:cxn>
              <a:cxn ang="T42">
                <a:pos x="T20" y="T21"/>
              </a:cxn>
              <a:cxn ang="T43">
                <a:pos x="T22" y="T23"/>
              </a:cxn>
              <a:cxn ang="T44">
                <a:pos x="T24" y="T25"/>
              </a:cxn>
              <a:cxn ang="T45">
                <a:pos x="T26" y="T27"/>
              </a:cxn>
              <a:cxn ang="T46">
                <a:pos x="T28" y="T29"/>
              </a:cxn>
              <a:cxn ang="T47">
                <a:pos x="T30" y="T31"/>
              </a:cxn>
            </a:cxnLst>
            <a:rect l="0" t="0" r="r" b="b"/>
            <a:pathLst>
              <a:path w="6" h="14">
                <a:moveTo>
                  <a:pt x="6" y="0"/>
                </a:moveTo>
                <a:lnTo>
                  <a:pt x="4" y="0"/>
                </a:lnTo>
                <a:lnTo>
                  <a:pt x="2" y="0"/>
                </a:lnTo>
                <a:lnTo>
                  <a:pt x="2" y="2"/>
                </a:lnTo>
                <a:lnTo>
                  <a:pt x="0" y="4"/>
                </a:lnTo>
                <a:lnTo>
                  <a:pt x="0" y="6"/>
                </a:lnTo>
                <a:lnTo>
                  <a:pt x="0" y="8"/>
                </a:lnTo>
                <a:lnTo>
                  <a:pt x="0" y="10"/>
                </a:lnTo>
                <a:lnTo>
                  <a:pt x="0" y="12"/>
                </a:lnTo>
                <a:lnTo>
                  <a:pt x="2" y="14"/>
                </a:lnTo>
                <a:lnTo>
                  <a:pt x="4" y="14"/>
                </a:lnTo>
                <a:lnTo>
                  <a:pt x="6" y="14"/>
                </a:lnTo>
                <a:lnTo>
                  <a:pt x="6" y="0"/>
                </a:lnTo>
                <a:close/>
              </a:path>
            </a:pathLst>
          </a:custGeom>
          <a:solidFill>
            <a:srgbClr val="2A28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2728" name="Rectangle 27"/>
          <p:cNvSpPr>
            <a:spLocks noChangeArrowheads="1"/>
          </p:cNvSpPr>
          <p:nvPr/>
        </p:nvSpPr>
        <p:spPr bwMode="auto">
          <a:xfrm>
            <a:off x="1979613" y="3071813"/>
            <a:ext cx="354012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3p </a:t>
            </a:r>
            <a:r>
              <a:rPr lang="pl-PL" sz="1300" baseline="30000">
                <a:solidFill>
                  <a:srgbClr val="131516"/>
                </a:solidFill>
              </a:rPr>
              <a:t>2</a:t>
            </a:r>
            <a:r>
              <a:rPr lang="pl-PL" sz="1300">
                <a:solidFill>
                  <a:srgbClr val="131516"/>
                </a:solidFill>
              </a:rPr>
              <a:t>P</a:t>
            </a:r>
            <a:endParaRPr lang="pl-PL" sz="1300"/>
          </a:p>
        </p:txBody>
      </p:sp>
      <p:sp>
        <p:nvSpPr>
          <p:cNvPr id="72729" name="Rectangle 28"/>
          <p:cNvSpPr>
            <a:spLocks noChangeArrowheads="1"/>
          </p:cNvSpPr>
          <p:nvPr/>
        </p:nvSpPr>
        <p:spPr bwMode="auto">
          <a:xfrm>
            <a:off x="2311400" y="3125788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3</a:t>
            </a:r>
            <a:endParaRPr lang="pl-PL" sz="1300"/>
          </a:p>
        </p:txBody>
      </p:sp>
      <p:sp>
        <p:nvSpPr>
          <p:cNvPr id="72730" name="Rectangle 29"/>
          <p:cNvSpPr>
            <a:spLocks noChangeArrowheads="1"/>
          </p:cNvSpPr>
          <p:nvPr/>
        </p:nvSpPr>
        <p:spPr bwMode="auto">
          <a:xfrm>
            <a:off x="2386013" y="3127375"/>
            <a:ext cx="650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/</a:t>
            </a:r>
            <a:endParaRPr lang="pl-PL" sz="1300"/>
          </a:p>
        </p:txBody>
      </p:sp>
      <p:sp>
        <p:nvSpPr>
          <p:cNvPr id="72731" name="Rectangle 30"/>
          <p:cNvSpPr>
            <a:spLocks noChangeArrowheads="1"/>
          </p:cNvSpPr>
          <p:nvPr/>
        </p:nvSpPr>
        <p:spPr bwMode="auto">
          <a:xfrm>
            <a:off x="2419350" y="3125788"/>
            <a:ext cx="84138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2</a:t>
            </a:r>
            <a:endParaRPr lang="pl-PL" sz="1300"/>
          </a:p>
        </p:txBody>
      </p:sp>
      <p:sp>
        <p:nvSpPr>
          <p:cNvPr id="72732" name="Rectangle 35"/>
          <p:cNvSpPr>
            <a:spLocks noChangeArrowheads="1"/>
          </p:cNvSpPr>
          <p:nvPr/>
        </p:nvSpPr>
        <p:spPr bwMode="auto">
          <a:xfrm>
            <a:off x="5786438" y="2527300"/>
            <a:ext cx="39687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 </a:t>
            </a:r>
            <a:endParaRPr lang="pl-PL" sz="1300"/>
          </a:p>
        </p:txBody>
      </p:sp>
      <p:pic>
        <p:nvPicPr>
          <p:cNvPr id="72733" name="Picture 3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32" t="7288" r="5415" b="3143"/>
          <a:stretch>
            <a:fillRect/>
          </a:stretch>
        </p:blipFill>
        <p:spPr bwMode="auto">
          <a:xfrm>
            <a:off x="3492500" y="4279900"/>
            <a:ext cx="3175000" cy="2576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2734" name="Rectangle 42"/>
          <p:cNvSpPr>
            <a:spLocks noChangeArrowheads="1"/>
          </p:cNvSpPr>
          <p:nvPr/>
        </p:nvSpPr>
        <p:spPr bwMode="auto">
          <a:xfrm>
            <a:off x="1577975" y="4359275"/>
            <a:ext cx="39687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 i="1">
                <a:solidFill>
                  <a:srgbClr val="131516"/>
                </a:solidFill>
              </a:rPr>
              <a:t>I</a:t>
            </a:r>
            <a:r>
              <a:rPr lang="pl-PL" sz="1300">
                <a:solidFill>
                  <a:srgbClr val="131516"/>
                </a:solidFill>
              </a:rPr>
              <a:t> =3/2</a:t>
            </a:r>
            <a:endParaRPr lang="pl-PL" sz="1300"/>
          </a:p>
        </p:txBody>
      </p:sp>
      <p:sp>
        <p:nvSpPr>
          <p:cNvPr id="72735" name="Rectangle 43"/>
          <p:cNvSpPr>
            <a:spLocks noChangeArrowheads="1"/>
          </p:cNvSpPr>
          <p:nvPr/>
        </p:nvSpPr>
        <p:spPr bwMode="auto">
          <a:xfrm>
            <a:off x="1019175" y="4279900"/>
            <a:ext cx="1698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31516"/>
                </a:solidFill>
              </a:rPr>
              <a:t>2</a:t>
            </a:r>
            <a:r>
              <a:rPr lang="en-US" sz="1300">
                <a:solidFill>
                  <a:srgbClr val="131516"/>
                </a:solidFill>
              </a:rPr>
              <a:t>9</a:t>
            </a:r>
            <a:endParaRPr lang="pl-PL" sz="1300"/>
          </a:p>
        </p:txBody>
      </p:sp>
      <p:sp>
        <p:nvSpPr>
          <p:cNvPr id="72736" name="Rectangle 45"/>
          <p:cNvSpPr>
            <a:spLocks noChangeArrowheads="1"/>
          </p:cNvSpPr>
          <p:nvPr/>
        </p:nvSpPr>
        <p:spPr bwMode="auto">
          <a:xfrm>
            <a:off x="1200150" y="4352925"/>
            <a:ext cx="187325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en-US" sz="1300"/>
              <a:t>Na</a:t>
            </a:r>
            <a:endParaRPr lang="pl-PL" sz="1300"/>
          </a:p>
        </p:txBody>
      </p:sp>
      <p:sp>
        <p:nvSpPr>
          <p:cNvPr id="72737" name="Rectangle 46"/>
          <p:cNvSpPr>
            <a:spLocks noChangeArrowheads="1"/>
          </p:cNvSpPr>
          <p:nvPr/>
        </p:nvSpPr>
        <p:spPr bwMode="auto">
          <a:xfrm>
            <a:off x="1319213" y="4575175"/>
            <a:ext cx="671512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300"/>
              <a:t>D2-line</a:t>
            </a:r>
            <a:endParaRPr lang="pl-PL" sz="1300"/>
          </a:p>
        </p:txBody>
      </p:sp>
      <p:sp>
        <p:nvSpPr>
          <p:cNvPr id="72738" name="Text Box 49"/>
          <p:cNvSpPr txBox="1">
            <a:spLocks noChangeArrowheads="1"/>
          </p:cNvSpPr>
          <p:nvPr/>
        </p:nvSpPr>
        <p:spPr bwMode="auto">
          <a:xfrm>
            <a:off x="3533775" y="5484813"/>
            <a:ext cx="36830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m</a:t>
            </a:r>
            <a:r>
              <a:rPr lang="en-US" sz="1300" baseline="-20000"/>
              <a:t>F</a:t>
            </a:r>
            <a:endParaRPr lang="de-DE" sz="1300" baseline="-20000"/>
          </a:p>
        </p:txBody>
      </p:sp>
      <p:sp>
        <p:nvSpPr>
          <p:cNvPr id="72739" name="Text Box 51"/>
          <p:cNvSpPr txBox="1">
            <a:spLocks noChangeArrowheads="1"/>
          </p:cNvSpPr>
          <p:nvPr/>
        </p:nvSpPr>
        <p:spPr bwMode="auto">
          <a:xfrm>
            <a:off x="3478213" y="4886325"/>
            <a:ext cx="307975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2</a:t>
            </a:r>
            <a:endParaRPr lang="de-DE" sz="1300"/>
          </a:p>
        </p:txBody>
      </p:sp>
      <p:sp>
        <p:nvSpPr>
          <p:cNvPr id="72740" name="Text Box 52"/>
          <p:cNvSpPr txBox="1">
            <a:spLocks noChangeArrowheads="1"/>
          </p:cNvSpPr>
          <p:nvPr/>
        </p:nvSpPr>
        <p:spPr bwMode="auto">
          <a:xfrm>
            <a:off x="3490913" y="5786438"/>
            <a:ext cx="322262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-1</a:t>
            </a:r>
            <a:endParaRPr lang="de-DE" sz="1300"/>
          </a:p>
        </p:txBody>
      </p:sp>
      <p:sp>
        <p:nvSpPr>
          <p:cNvPr id="72741" name="Text Box 53"/>
          <p:cNvSpPr txBox="1">
            <a:spLocks noChangeArrowheads="1"/>
          </p:cNvSpPr>
          <p:nvPr/>
        </p:nvSpPr>
        <p:spPr bwMode="auto">
          <a:xfrm>
            <a:off x="7027863" y="5340350"/>
            <a:ext cx="352425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m</a:t>
            </a:r>
            <a:r>
              <a:rPr lang="en-US" sz="1300" baseline="-20000"/>
              <a:t>J</a:t>
            </a:r>
            <a:endParaRPr lang="de-DE" sz="1300" baseline="-20000"/>
          </a:p>
        </p:txBody>
      </p:sp>
      <p:sp>
        <p:nvSpPr>
          <p:cNvPr id="72742" name="Text Box 54"/>
          <p:cNvSpPr txBox="1">
            <a:spLocks noChangeArrowheads="1"/>
          </p:cNvSpPr>
          <p:nvPr/>
        </p:nvSpPr>
        <p:spPr bwMode="auto">
          <a:xfrm>
            <a:off x="6351588" y="5340350"/>
            <a:ext cx="344487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m</a:t>
            </a:r>
            <a:r>
              <a:rPr lang="en-US" sz="1300" baseline="-20000"/>
              <a:t>I</a:t>
            </a:r>
            <a:endParaRPr lang="de-DE" sz="1300" baseline="-20000"/>
          </a:p>
        </p:txBody>
      </p:sp>
      <p:sp>
        <p:nvSpPr>
          <p:cNvPr id="72743" name="Text Box 55"/>
          <p:cNvSpPr txBox="1">
            <a:spLocks noChangeArrowheads="1"/>
          </p:cNvSpPr>
          <p:nvPr/>
        </p:nvSpPr>
        <p:spPr bwMode="auto">
          <a:xfrm>
            <a:off x="6981825" y="6276975"/>
            <a:ext cx="4699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-1/2</a:t>
            </a:r>
            <a:endParaRPr lang="de-DE" sz="1300"/>
          </a:p>
        </p:txBody>
      </p:sp>
      <p:sp>
        <p:nvSpPr>
          <p:cNvPr id="72744" name="Text Box 56"/>
          <p:cNvSpPr txBox="1">
            <a:spLocks noChangeArrowheads="1"/>
          </p:cNvSpPr>
          <p:nvPr/>
        </p:nvSpPr>
        <p:spPr bwMode="auto">
          <a:xfrm>
            <a:off x="6550025" y="5746750"/>
            <a:ext cx="4699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-3/2</a:t>
            </a:r>
            <a:endParaRPr lang="de-DE" sz="1300"/>
          </a:p>
        </p:txBody>
      </p:sp>
      <p:sp>
        <p:nvSpPr>
          <p:cNvPr id="72745" name="Text Box 57"/>
          <p:cNvSpPr txBox="1">
            <a:spLocks noChangeArrowheads="1"/>
          </p:cNvSpPr>
          <p:nvPr/>
        </p:nvSpPr>
        <p:spPr bwMode="auto">
          <a:xfrm>
            <a:off x="6550025" y="6051550"/>
            <a:ext cx="4699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-1/2</a:t>
            </a:r>
            <a:endParaRPr lang="de-DE" sz="1300"/>
          </a:p>
        </p:txBody>
      </p:sp>
      <p:sp>
        <p:nvSpPr>
          <p:cNvPr id="72746" name="Text Box 58"/>
          <p:cNvSpPr txBox="1">
            <a:spLocks noChangeArrowheads="1"/>
          </p:cNvSpPr>
          <p:nvPr/>
        </p:nvSpPr>
        <p:spPr bwMode="auto">
          <a:xfrm>
            <a:off x="6550025" y="6286500"/>
            <a:ext cx="457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1/2</a:t>
            </a:r>
            <a:endParaRPr lang="de-DE" sz="1300"/>
          </a:p>
        </p:txBody>
      </p:sp>
      <p:sp>
        <p:nvSpPr>
          <p:cNvPr id="72747" name="Text Box 59"/>
          <p:cNvSpPr txBox="1">
            <a:spLocks noChangeArrowheads="1"/>
          </p:cNvSpPr>
          <p:nvPr/>
        </p:nvSpPr>
        <p:spPr bwMode="auto">
          <a:xfrm>
            <a:off x="6550025" y="6546850"/>
            <a:ext cx="457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3/2</a:t>
            </a:r>
            <a:endParaRPr lang="de-DE" sz="1300"/>
          </a:p>
        </p:txBody>
      </p:sp>
      <p:sp>
        <p:nvSpPr>
          <p:cNvPr id="72748" name="Text Box 60"/>
          <p:cNvSpPr txBox="1">
            <a:spLocks noChangeArrowheads="1"/>
          </p:cNvSpPr>
          <p:nvPr/>
        </p:nvSpPr>
        <p:spPr bwMode="auto">
          <a:xfrm>
            <a:off x="6550025" y="4149725"/>
            <a:ext cx="457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3/2</a:t>
            </a:r>
            <a:endParaRPr lang="de-DE" sz="1300"/>
          </a:p>
        </p:txBody>
      </p:sp>
      <p:sp>
        <p:nvSpPr>
          <p:cNvPr id="72749" name="Text Box 61"/>
          <p:cNvSpPr txBox="1">
            <a:spLocks noChangeArrowheads="1"/>
          </p:cNvSpPr>
          <p:nvPr/>
        </p:nvSpPr>
        <p:spPr bwMode="auto">
          <a:xfrm>
            <a:off x="6550025" y="4425950"/>
            <a:ext cx="4572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1/2</a:t>
            </a:r>
            <a:endParaRPr lang="de-DE" sz="1300"/>
          </a:p>
        </p:txBody>
      </p:sp>
      <p:sp>
        <p:nvSpPr>
          <p:cNvPr id="72750" name="Text Box 62"/>
          <p:cNvSpPr txBox="1">
            <a:spLocks noChangeArrowheads="1"/>
          </p:cNvSpPr>
          <p:nvPr/>
        </p:nvSpPr>
        <p:spPr bwMode="auto">
          <a:xfrm>
            <a:off x="6550025" y="4651375"/>
            <a:ext cx="4699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-1/2</a:t>
            </a:r>
            <a:endParaRPr lang="de-DE" sz="1300"/>
          </a:p>
        </p:txBody>
      </p:sp>
      <p:sp>
        <p:nvSpPr>
          <p:cNvPr id="72751" name="Text Box 63"/>
          <p:cNvSpPr txBox="1">
            <a:spLocks noChangeArrowheads="1"/>
          </p:cNvSpPr>
          <p:nvPr/>
        </p:nvSpPr>
        <p:spPr bwMode="auto">
          <a:xfrm>
            <a:off x="6550025" y="4864100"/>
            <a:ext cx="469900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-3/2</a:t>
            </a:r>
            <a:endParaRPr lang="de-DE" sz="1300"/>
          </a:p>
        </p:txBody>
      </p:sp>
      <p:sp>
        <p:nvSpPr>
          <p:cNvPr id="72752" name="Text Box 64"/>
          <p:cNvSpPr txBox="1">
            <a:spLocks noChangeArrowheads="1"/>
          </p:cNvSpPr>
          <p:nvPr/>
        </p:nvSpPr>
        <p:spPr bwMode="auto">
          <a:xfrm>
            <a:off x="7021513" y="4521200"/>
            <a:ext cx="503237" cy="268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+1/2</a:t>
            </a:r>
            <a:endParaRPr lang="de-DE" sz="1300"/>
          </a:p>
        </p:txBody>
      </p:sp>
      <p:sp>
        <p:nvSpPr>
          <p:cNvPr id="72753" name="Text Box 66"/>
          <p:cNvSpPr txBox="1">
            <a:spLocks noChangeArrowheads="1"/>
          </p:cNvSpPr>
          <p:nvPr/>
        </p:nvSpPr>
        <p:spPr bwMode="auto">
          <a:xfrm>
            <a:off x="4575175" y="2420938"/>
            <a:ext cx="184150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endParaRPr lang="en-GB" sz="1300"/>
          </a:p>
        </p:txBody>
      </p:sp>
      <p:cxnSp>
        <p:nvCxnSpPr>
          <p:cNvPr id="210" name="Straight Arrow Connector 209"/>
          <p:cNvCxnSpPr>
            <a:stCxn id="72714" idx="2"/>
          </p:cNvCxnSpPr>
          <p:nvPr/>
        </p:nvCxnSpPr>
        <p:spPr>
          <a:xfrm flipV="1">
            <a:off x="3173413" y="3332163"/>
            <a:ext cx="26987" cy="185896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2" name="Oval 211"/>
          <p:cNvSpPr/>
          <p:nvPr/>
        </p:nvSpPr>
        <p:spPr>
          <a:xfrm>
            <a:off x="3808413" y="5181600"/>
            <a:ext cx="115887" cy="14287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6203950" y="5751513"/>
            <a:ext cx="115888" cy="14128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2757" name="TextBox 213"/>
          <p:cNvSpPr txBox="1">
            <a:spLocks noChangeArrowheads="1"/>
          </p:cNvSpPr>
          <p:nvPr/>
        </p:nvSpPr>
        <p:spPr bwMode="auto">
          <a:xfrm>
            <a:off x="3562350" y="6316663"/>
            <a:ext cx="989013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Atomic polarization</a:t>
            </a:r>
          </a:p>
        </p:txBody>
      </p:sp>
      <p:sp>
        <p:nvSpPr>
          <p:cNvPr id="72758" name="TextBox 214"/>
          <p:cNvSpPr txBox="1">
            <a:spLocks noChangeArrowheads="1"/>
          </p:cNvSpPr>
          <p:nvPr/>
        </p:nvSpPr>
        <p:spPr bwMode="auto">
          <a:xfrm>
            <a:off x="5237163" y="6429375"/>
            <a:ext cx="989012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nuclear polarization</a:t>
            </a:r>
          </a:p>
        </p:txBody>
      </p:sp>
      <p:sp>
        <p:nvSpPr>
          <p:cNvPr id="72759" name="TextBox 215"/>
          <p:cNvSpPr txBox="1">
            <a:spLocks noChangeArrowheads="1"/>
          </p:cNvSpPr>
          <p:nvPr/>
        </p:nvSpPr>
        <p:spPr bwMode="auto">
          <a:xfrm>
            <a:off x="2544763" y="4437063"/>
            <a:ext cx="658812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/>
              <a:t>589 nm</a:t>
            </a:r>
          </a:p>
          <a:p>
            <a:r>
              <a:rPr lang="en-US" sz="1200">
                <a:latin typeface="Symbol" charset="0"/>
              </a:rPr>
              <a:t>    s</a:t>
            </a:r>
            <a:r>
              <a:rPr lang="en-US" sz="1200"/>
              <a:t>-</a:t>
            </a:r>
          </a:p>
        </p:txBody>
      </p:sp>
      <p:cxnSp>
        <p:nvCxnSpPr>
          <p:cNvPr id="218" name="Straight Arrow Connector 217"/>
          <p:cNvCxnSpPr/>
          <p:nvPr/>
        </p:nvCxnSpPr>
        <p:spPr>
          <a:xfrm>
            <a:off x="4078288" y="5386388"/>
            <a:ext cx="1789112" cy="4667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761" name="Rectangle 20"/>
          <p:cNvSpPr>
            <a:spLocks noChangeArrowheads="1"/>
          </p:cNvSpPr>
          <p:nvPr/>
        </p:nvSpPr>
        <p:spPr bwMode="auto">
          <a:xfrm>
            <a:off x="3478213" y="3074988"/>
            <a:ext cx="857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3</a:t>
            </a:r>
            <a:endParaRPr lang="pl-PL" sz="1300"/>
          </a:p>
        </p:txBody>
      </p:sp>
      <p:sp>
        <p:nvSpPr>
          <p:cNvPr id="72762" name="Rectangle 21"/>
          <p:cNvSpPr>
            <a:spLocks noChangeArrowheads="1"/>
          </p:cNvSpPr>
          <p:nvPr/>
        </p:nvSpPr>
        <p:spPr bwMode="auto">
          <a:xfrm>
            <a:off x="3478213" y="3189288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2</a:t>
            </a:r>
            <a:endParaRPr lang="pl-PL" sz="1300"/>
          </a:p>
        </p:txBody>
      </p:sp>
      <p:sp>
        <p:nvSpPr>
          <p:cNvPr id="72763" name="Rectangle 22"/>
          <p:cNvSpPr>
            <a:spLocks noChangeArrowheads="1"/>
          </p:cNvSpPr>
          <p:nvPr/>
        </p:nvSpPr>
        <p:spPr bwMode="auto">
          <a:xfrm>
            <a:off x="3478213" y="3287713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1</a:t>
            </a:r>
            <a:endParaRPr lang="pl-PL" sz="1300"/>
          </a:p>
        </p:txBody>
      </p:sp>
      <p:sp>
        <p:nvSpPr>
          <p:cNvPr id="72764" name="Rectangle 23"/>
          <p:cNvSpPr>
            <a:spLocks noChangeArrowheads="1"/>
          </p:cNvSpPr>
          <p:nvPr/>
        </p:nvSpPr>
        <p:spPr bwMode="auto">
          <a:xfrm>
            <a:off x="3478213" y="3403600"/>
            <a:ext cx="857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r>
              <a:rPr lang="pl-PL" sz="1300">
                <a:solidFill>
                  <a:srgbClr val="1F1A17"/>
                </a:solidFill>
              </a:rPr>
              <a:t>0</a:t>
            </a:r>
            <a:endParaRPr lang="pl-PL" sz="1300"/>
          </a:p>
        </p:txBody>
      </p:sp>
      <p:sp>
        <p:nvSpPr>
          <p:cNvPr id="72765" name="Text Box 67"/>
          <p:cNvSpPr txBox="1">
            <a:spLocks noChangeArrowheads="1"/>
          </p:cNvSpPr>
          <p:nvPr/>
        </p:nvSpPr>
        <p:spPr bwMode="auto">
          <a:xfrm>
            <a:off x="6111875" y="2503488"/>
            <a:ext cx="2405063" cy="29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Magnetic field (and path of ions)</a:t>
            </a:r>
            <a:endParaRPr lang="de-DE" sz="1300"/>
          </a:p>
        </p:txBody>
      </p:sp>
      <p:sp>
        <p:nvSpPr>
          <p:cNvPr id="72766" name="Line 65"/>
          <p:cNvSpPr>
            <a:spLocks noChangeShapeType="1"/>
          </p:cNvSpPr>
          <p:nvPr/>
        </p:nvSpPr>
        <p:spPr bwMode="auto">
          <a:xfrm>
            <a:off x="3779838" y="2897188"/>
            <a:ext cx="35480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2725738" y="3348038"/>
            <a:ext cx="773112" cy="7937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 flipV="1">
            <a:off x="2771775" y="5187950"/>
            <a:ext cx="771525" cy="635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769" name="Text Box 51"/>
          <p:cNvSpPr txBox="1">
            <a:spLocks noChangeArrowheads="1"/>
          </p:cNvSpPr>
          <p:nvPr/>
        </p:nvSpPr>
        <p:spPr bwMode="auto">
          <a:xfrm>
            <a:off x="3492500" y="2944813"/>
            <a:ext cx="30797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 2</a:t>
            </a:r>
            <a:endParaRPr lang="de-DE" sz="1300"/>
          </a:p>
        </p:txBody>
      </p:sp>
      <p:sp>
        <p:nvSpPr>
          <p:cNvPr id="72770" name="Text Box 50"/>
          <p:cNvSpPr txBox="1">
            <a:spLocks noChangeArrowheads="1"/>
          </p:cNvSpPr>
          <p:nvPr/>
        </p:nvSpPr>
        <p:spPr bwMode="auto">
          <a:xfrm>
            <a:off x="3487738" y="3376613"/>
            <a:ext cx="32067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-2</a:t>
            </a:r>
            <a:endParaRPr lang="de-DE" sz="1300"/>
          </a:p>
        </p:txBody>
      </p:sp>
      <p:sp>
        <p:nvSpPr>
          <p:cNvPr id="72771" name="Text Box 50"/>
          <p:cNvSpPr txBox="1">
            <a:spLocks noChangeArrowheads="1"/>
          </p:cNvSpPr>
          <p:nvPr/>
        </p:nvSpPr>
        <p:spPr bwMode="auto">
          <a:xfrm>
            <a:off x="3451225" y="5262563"/>
            <a:ext cx="320675" cy="268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300"/>
              <a:t>-2</a:t>
            </a:r>
            <a:endParaRPr lang="de-DE" sz="1300"/>
          </a:p>
        </p:txBody>
      </p:sp>
      <p:sp>
        <p:nvSpPr>
          <p:cNvPr id="72772" name="Rectangle 17"/>
          <p:cNvSpPr>
            <a:spLocks noChangeArrowheads="1"/>
          </p:cNvSpPr>
          <p:nvPr/>
        </p:nvSpPr>
        <p:spPr bwMode="auto">
          <a:xfrm>
            <a:off x="3286125" y="3689350"/>
            <a:ext cx="258127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>
                <a:latin typeface="Symbol" charset="0"/>
              </a:rPr>
              <a:t>D</a:t>
            </a:r>
            <a:r>
              <a:rPr lang="en-US" sz="1400"/>
              <a:t>m</a:t>
            </a:r>
            <a:r>
              <a:rPr lang="en-US" sz="1400" baseline="-25000"/>
              <a:t>F</a:t>
            </a:r>
            <a:r>
              <a:rPr lang="en-US" sz="1400"/>
              <a:t> = +1 for </a:t>
            </a:r>
            <a:r>
              <a:rPr lang="en-US" sz="1400">
                <a:latin typeface="Symbol" charset="0"/>
              </a:rPr>
              <a:t>s</a:t>
            </a:r>
            <a:r>
              <a:rPr lang="en-US" sz="1400"/>
              <a:t>+ or -1 for </a:t>
            </a:r>
            <a:r>
              <a:rPr lang="en-US" sz="1400">
                <a:latin typeface="Symbol" charset="0"/>
              </a:rPr>
              <a:t>s</a:t>
            </a:r>
            <a:r>
              <a:rPr lang="en-US" sz="1400"/>
              <a:t>- light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5257800"/>
            <a:ext cx="8382000" cy="1066800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2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Operates </a:t>
            </a:r>
            <a:r>
              <a:rPr lang="en-US" dirty="0">
                <a:latin typeface="Lucida Sans" charset="0"/>
              </a:rPr>
              <a:t>~8 months/year, 24/7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~</a:t>
            </a:r>
            <a:r>
              <a:rPr lang="en-US" dirty="0">
                <a:latin typeface="Lucida Sans" charset="0"/>
              </a:rPr>
              <a:t>450 users for </a:t>
            </a:r>
            <a:r>
              <a:rPr lang="en-US" dirty="0" smtClean="0">
                <a:latin typeface="Lucida Sans" charset="0"/>
              </a:rPr>
              <a:t>physics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 smtClean="0">
                <a:latin typeface="Lucida Sans" charset="0"/>
              </a:rPr>
              <a:t>~100 </a:t>
            </a:r>
            <a:r>
              <a:rPr lang="en-US" dirty="0">
                <a:latin typeface="Lucida Sans" charset="0"/>
              </a:rPr>
              <a:t>ongoing experiments </a:t>
            </a:r>
            <a:endParaRPr lang="en-US" dirty="0" smtClean="0">
              <a:latin typeface="Lucida Sans" charset="0"/>
            </a:endParaRPr>
          </a:p>
          <a:p>
            <a:pPr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~50 staff/students/fellows</a:t>
            </a:r>
          </a:p>
          <a:p>
            <a:pPr lvl="1">
              <a:buFont typeface="Wingdings" charset="0"/>
              <a:buChar char="u"/>
              <a:defRPr/>
            </a:pPr>
            <a:r>
              <a:rPr lang="en-US" dirty="0">
                <a:latin typeface="Lucida Sans" charset="0"/>
              </a:rPr>
              <a:t>Maintain and operate the facility</a:t>
            </a:r>
          </a:p>
          <a:p>
            <a:pPr>
              <a:buFont typeface="Wingdings" charset="0"/>
              <a:buChar char="u"/>
              <a:defRPr/>
            </a:pPr>
            <a:endParaRPr lang="en-US" dirty="0">
              <a:latin typeface="Lucida Sans" charset="0"/>
            </a:endParaRPr>
          </a:p>
        </p:txBody>
      </p:sp>
      <p:sp>
        <p:nvSpPr>
          <p:cNvPr id="20482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at CERN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878"/>
          <a:stretch>
            <a:fillRect/>
          </a:stretch>
        </p:blipFill>
        <p:spPr bwMode="auto">
          <a:xfrm>
            <a:off x="1143000" y="990600"/>
            <a:ext cx="7289800" cy="414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Group 4"/>
          <p:cNvGrpSpPr>
            <a:grpSpLocks/>
          </p:cNvGrpSpPr>
          <p:nvPr/>
        </p:nvGrpSpPr>
        <p:grpSpPr bwMode="auto">
          <a:xfrm>
            <a:off x="1254125" y="1090613"/>
            <a:ext cx="5386388" cy="3119437"/>
            <a:chOff x="825500" y="1287780"/>
            <a:chExt cx="6230620" cy="3608070"/>
          </a:xfrm>
        </p:grpSpPr>
        <p:sp>
          <p:nvSpPr>
            <p:cNvPr id="6" name="Freeform 5"/>
            <p:cNvSpPr/>
            <p:nvPr/>
          </p:nvSpPr>
          <p:spPr>
            <a:xfrm>
              <a:off x="4615656" y="3500362"/>
              <a:ext cx="1279913" cy="1395488"/>
            </a:xfrm>
            <a:custGeom>
              <a:avLst/>
              <a:gdLst>
                <a:gd name="connsiteX0" fmla="*/ 1281112 w 1281112"/>
                <a:gd name="connsiteY0" fmla="*/ 0 h 1395412"/>
                <a:gd name="connsiteX1" fmla="*/ 990600 w 1281112"/>
                <a:gd name="connsiteY1" fmla="*/ 409575 h 1395412"/>
                <a:gd name="connsiteX2" fmla="*/ 781050 w 1281112"/>
                <a:gd name="connsiteY2" fmla="*/ 533400 h 1395412"/>
                <a:gd name="connsiteX3" fmla="*/ 404812 w 1281112"/>
                <a:gd name="connsiteY3" fmla="*/ 885825 h 1395412"/>
                <a:gd name="connsiteX4" fmla="*/ 142875 w 1281112"/>
                <a:gd name="connsiteY4" fmla="*/ 1276350 h 1395412"/>
                <a:gd name="connsiteX5" fmla="*/ 0 w 1281112"/>
                <a:gd name="connsiteY5" fmla="*/ 1395412 h 13954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81112" h="1395412">
                  <a:moveTo>
                    <a:pt x="1281112" y="0"/>
                  </a:moveTo>
                  <a:lnTo>
                    <a:pt x="990600" y="409575"/>
                  </a:lnTo>
                  <a:lnTo>
                    <a:pt x="781050" y="533400"/>
                  </a:lnTo>
                  <a:lnTo>
                    <a:pt x="404812" y="885825"/>
                  </a:lnTo>
                  <a:lnTo>
                    <a:pt x="142875" y="1276350"/>
                  </a:lnTo>
                  <a:lnTo>
                    <a:pt x="0" y="1395412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5897404" y="1287780"/>
              <a:ext cx="1158716" cy="2208910"/>
            </a:xfrm>
            <a:custGeom>
              <a:avLst/>
              <a:gdLst>
                <a:gd name="connsiteX0" fmla="*/ 0 w 1158240"/>
                <a:gd name="connsiteY0" fmla="*/ 2209800 h 2209800"/>
                <a:gd name="connsiteX1" fmla="*/ 304800 w 1158240"/>
                <a:gd name="connsiteY1" fmla="*/ 1424940 h 2209800"/>
                <a:gd name="connsiteX2" fmla="*/ 533400 w 1158240"/>
                <a:gd name="connsiteY2" fmla="*/ 883920 h 2209800"/>
                <a:gd name="connsiteX3" fmla="*/ 586740 w 1158240"/>
                <a:gd name="connsiteY3" fmla="*/ 746760 h 2209800"/>
                <a:gd name="connsiteX4" fmla="*/ 944880 w 1158240"/>
                <a:gd name="connsiteY4" fmla="*/ 274320 h 2209800"/>
                <a:gd name="connsiteX5" fmla="*/ 1158240 w 1158240"/>
                <a:gd name="connsiteY5" fmla="*/ 0 h 2209800"/>
                <a:gd name="connsiteX6" fmla="*/ 1158240 w 1158240"/>
                <a:gd name="connsiteY6" fmla="*/ 0 h 2209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58240" h="2209800">
                  <a:moveTo>
                    <a:pt x="0" y="2209800"/>
                  </a:moveTo>
                  <a:lnTo>
                    <a:pt x="304800" y="1424940"/>
                  </a:lnTo>
                  <a:lnTo>
                    <a:pt x="533400" y="883920"/>
                  </a:lnTo>
                  <a:lnTo>
                    <a:pt x="586740" y="746760"/>
                  </a:lnTo>
                  <a:lnTo>
                    <a:pt x="944880" y="274320"/>
                  </a:lnTo>
                  <a:lnTo>
                    <a:pt x="1158240" y="0"/>
                  </a:lnTo>
                  <a:lnTo>
                    <a:pt x="1158240" y="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8" name="Freeform 7"/>
            <p:cNvSpPr/>
            <p:nvPr/>
          </p:nvSpPr>
          <p:spPr>
            <a:xfrm>
              <a:off x="3034588" y="3694996"/>
              <a:ext cx="1593922" cy="1200854"/>
            </a:xfrm>
            <a:custGeom>
              <a:avLst/>
              <a:gdLst>
                <a:gd name="connsiteX0" fmla="*/ 1557337 w 1557337"/>
                <a:gd name="connsiteY0" fmla="*/ 1219200 h 1219200"/>
                <a:gd name="connsiteX1" fmla="*/ 600075 w 1557337"/>
                <a:gd name="connsiteY1" fmla="*/ 490538 h 1219200"/>
                <a:gd name="connsiteX2" fmla="*/ 180975 w 1557337"/>
                <a:gd name="connsiteY2" fmla="*/ 147638 h 1219200"/>
                <a:gd name="connsiteX3" fmla="*/ 0 w 1557337"/>
                <a:gd name="connsiteY3" fmla="*/ 0 h 1219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57337" h="1219200">
                  <a:moveTo>
                    <a:pt x="1557337" y="1219200"/>
                  </a:moveTo>
                  <a:lnTo>
                    <a:pt x="600075" y="490538"/>
                  </a:lnTo>
                  <a:lnTo>
                    <a:pt x="180975" y="147638"/>
                  </a:lnTo>
                  <a:lnTo>
                    <a:pt x="0" y="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  <p:sp>
          <p:nvSpPr>
            <p:cNvPr id="9" name="Freeform 8"/>
            <p:cNvSpPr/>
            <p:nvPr/>
          </p:nvSpPr>
          <p:spPr>
            <a:xfrm>
              <a:off x="825500" y="1956145"/>
              <a:ext cx="2209088" cy="1738851"/>
            </a:xfrm>
            <a:custGeom>
              <a:avLst/>
              <a:gdLst>
                <a:gd name="connsiteX0" fmla="*/ 2209800 w 2209800"/>
                <a:gd name="connsiteY0" fmla="*/ 1739900 h 1739900"/>
                <a:gd name="connsiteX1" fmla="*/ 1651000 w 2209800"/>
                <a:gd name="connsiteY1" fmla="*/ 1371600 h 1739900"/>
                <a:gd name="connsiteX2" fmla="*/ 812800 w 2209800"/>
                <a:gd name="connsiteY2" fmla="*/ 558800 h 1739900"/>
                <a:gd name="connsiteX3" fmla="*/ 292100 w 2209800"/>
                <a:gd name="connsiteY3" fmla="*/ 0 h 1739900"/>
                <a:gd name="connsiteX4" fmla="*/ 0 w 2209800"/>
                <a:gd name="connsiteY4" fmla="*/ 177800 h 17399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09800" h="1739900">
                  <a:moveTo>
                    <a:pt x="2209800" y="1739900"/>
                  </a:moveTo>
                  <a:lnTo>
                    <a:pt x="1651000" y="1371600"/>
                  </a:lnTo>
                  <a:lnTo>
                    <a:pt x="812800" y="558800"/>
                  </a:lnTo>
                  <a:lnTo>
                    <a:pt x="292100" y="0"/>
                  </a:lnTo>
                  <a:lnTo>
                    <a:pt x="0" y="177800"/>
                  </a:lnTo>
                </a:path>
              </a:pathLst>
            </a:custGeom>
            <a:noFill/>
            <a:ln w="28575">
              <a:solidFill>
                <a:srgbClr val="FFFF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350" dirty="0"/>
            </a:p>
          </p:txBody>
        </p:sp>
      </p:grpSp>
      <p:pic>
        <p:nvPicPr>
          <p:cNvPr id="10" name="Picture 6" descr="http://upload.wikimedia.org/wikipedia/commons/thumb/5/54/Civil_and_Naval_Ensign_of_France.svg/2000px-Civil_and_Naval_Ensign_of_France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1075" y="2225675"/>
            <a:ext cx="711200" cy="473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http://upload.wikimedia.org/wikipedia/commons/thumb/0/08/Flag_of_Switzerland_%28Pantone%29.svg/125px-Flag_of_Switzerland_%28Pantone%29.svg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0" y="2416175"/>
            <a:ext cx="471488" cy="471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3883025" y="3190875"/>
            <a:ext cx="2387600" cy="1198563"/>
            <a:chOff x="3881752" y="3717031"/>
            <a:chExt cx="2697839" cy="1353625"/>
          </a:xfrm>
        </p:grpSpPr>
        <p:sp>
          <p:nvSpPr>
            <p:cNvPr id="20488" name="Oval 8"/>
            <p:cNvSpPr>
              <a:spLocks noChangeArrowheads="1"/>
            </p:cNvSpPr>
            <p:nvPr/>
          </p:nvSpPr>
          <p:spPr bwMode="auto">
            <a:xfrm>
              <a:off x="5063393" y="4259361"/>
              <a:ext cx="717333" cy="711462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489" name="Oval 9"/>
            <p:cNvSpPr>
              <a:spLocks noChangeArrowheads="1"/>
            </p:cNvSpPr>
            <p:nvPr/>
          </p:nvSpPr>
          <p:spPr bwMode="auto">
            <a:xfrm>
              <a:off x="4869468" y="4227887"/>
              <a:ext cx="239674" cy="22272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490" name="Line 10"/>
            <p:cNvSpPr>
              <a:spLocks noChangeShapeType="1"/>
            </p:cNvSpPr>
            <p:nvPr/>
          </p:nvSpPr>
          <p:spPr bwMode="auto">
            <a:xfrm flipH="1">
              <a:off x="4956422" y="4372058"/>
              <a:ext cx="133833" cy="359486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1" name="Rectangle 11"/>
            <p:cNvSpPr>
              <a:spLocks noChangeArrowheads="1"/>
            </p:cNvSpPr>
            <p:nvPr/>
          </p:nvSpPr>
          <p:spPr bwMode="auto">
            <a:xfrm rot="900000">
              <a:off x="4880381" y="4728226"/>
              <a:ext cx="106204" cy="212332"/>
            </a:xfrm>
            <a:prstGeom prst="rect">
              <a:avLst/>
            </a:prstGeom>
            <a:noFill/>
            <a:ln w="28575">
              <a:solidFill>
                <a:srgbClr val="C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>
              <a:spAutoFit/>
            </a:bodyPr>
            <a:lstStyle/>
            <a:p>
              <a:endParaRPr lang="en-US"/>
            </a:p>
          </p:txBody>
        </p:sp>
        <p:sp>
          <p:nvSpPr>
            <p:cNvPr id="20492" name="Line 12"/>
            <p:cNvSpPr>
              <a:spLocks noChangeShapeType="1"/>
            </p:cNvSpPr>
            <p:nvPr/>
          </p:nvSpPr>
          <p:spPr bwMode="auto">
            <a:xfrm flipH="1">
              <a:off x="5086588" y="4306040"/>
              <a:ext cx="172992" cy="7274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3" name="Line 13"/>
            <p:cNvSpPr>
              <a:spLocks noChangeShapeType="1"/>
            </p:cNvSpPr>
            <p:nvPr/>
          </p:nvSpPr>
          <p:spPr bwMode="auto">
            <a:xfrm flipH="1">
              <a:off x="5134880" y="4224128"/>
              <a:ext cx="91081" cy="130814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4" name="Line 14"/>
            <p:cNvSpPr>
              <a:spLocks noChangeShapeType="1"/>
            </p:cNvSpPr>
            <p:nvPr/>
          </p:nvSpPr>
          <p:spPr bwMode="auto">
            <a:xfrm flipH="1">
              <a:off x="5222903" y="4055269"/>
              <a:ext cx="83563" cy="17008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5" name="Line 15"/>
            <p:cNvSpPr>
              <a:spLocks noChangeShapeType="1"/>
            </p:cNvSpPr>
            <p:nvPr/>
          </p:nvSpPr>
          <p:spPr bwMode="auto">
            <a:xfrm flipH="1">
              <a:off x="5229116" y="3719668"/>
              <a:ext cx="91692" cy="231675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6" name="Line 16"/>
            <p:cNvSpPr>
              <a:spLocks noChangeShapeType="1"/>
            </p:cNvSpPr>
            <p:nvPr/>
          </p:nvSpPr>
          <p:spPr bwMode="auto">
            <a:xfrm flipH="1" flipV="1">
              <a:off x="5308774" y="3717031"/>
              <a:ext cx="149152" cy="6724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7" name="Line 17"/>
            <p:cNvSpPr>
              <a:spLocks noChangeShapeType="1"/>
            </p:cNvSpPr>
            <p:nvPr/>
          </p:nvSpPr>
          <p:spPr bwMode="auto">
            <a:xfrm flipH="1" flipV="1">
              <a:off x="5217211" y="3947676"/>
              <a:ext cx="100861" cy="4340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8" name="Line 18"/>
            <p:cNvSpPr>
              <a:spLocks noChangeShapeType="1"/>
            </p:cNvSpPr>
            <p:nvPr/>
          </p:nvSpPr>
          <p:spPr bwMode="auto">
            <a:xfrm flipH="1" flipV="1">
              <a:off x="5385924" y="4008193"/>
              <a:ext cx="66630" cy="29953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499" name="Line 19"/>
            <p:cNvSpPr>
              <a:spLocks noChangeShapeType="1"/>
            </p:cNvSpPr>
            <p:nvPr/>
          </p:nvSpPr>
          <p:spPr bwMode="auto">
            <a:xfrm>
              <a:off x="5500845" y="3994744"/>
              <a:ext cx="58072" cy="336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0" name="Line 20"/>
            <p:cNvSpPr>
              <a:spLocks noChangeShapeType="1"/>
            </p:cNvSpPr>
            <p:nvPr/>
          </p:nvSpPr>
          <p:spPr bwMode="auto">
            <a:xfrm flipH="1" flipV="1">
              <a:off x="5409764" y="3917112"/>
              <a:ext cx="57460" cy="7274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1" name="Line 21"/>
            <p:cNvSpPr>
              <a:spLocks noChangeShapeType="1"/>
            </p:cNvSpPr>
            <p:nvPr/>
          </p:nvSpPr>
          <p:spPr bwMode="auto">
            <a:xfrm flipH="1">
              <a:off x="5409764" y="3773461"/>
              <a:ext cx="47680" cy="14426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2" name="Line 22"/>
            <p:cNvSpPr>
              <a:spLocks noChangeShapeType="1"/>
            </p:cNvSpPr>
            <p:nvPr/>
          </p:nvSpPr>
          <p:spPr bwMode="auto">
            <a:xfrm flipV="1">
              <a:off x="5295455" y="3981908"/>
              <a:ext cx="14060" cy="770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3" name="Line 23"/>
            <p:cNvSpPr>
              <a:spLocks noChangeShapeType="1"/>
            </p:cNvSpPr>
            <p:nvPr/>
          </p:nvSpPr>
          <p:spPr bwMode="auto">
            <a:xfrm flipH="1" flipV="1">
              <a:off x="5290564" y="4054039"/>
              <a:ext cx="67241" cy="3362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4" name="Line 24"/>
            <p:cNvSpPr>
              <a:spLocks noChangeShapeType="1"/>
            </p:cNvSpPr>
            <p:nvPr/>
          </p:nvSpPr>
          <p:spPr bwMode="auto">
            <a:xfrm flipH="1">
              <a:off x="5353526" y="4000857"/>
              <a:ext cx="37899" cy="92303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5" name="Line 25"/>
            <p:cNvSpPr>
              <a:spLocks noChangeShapeType="1"/>
            </p:cNvSpPr>
            <p:nvPr/>
          </p:nvSpPr>
          <p:spPr bwMode="auto">
            <a:xfrm flipH="1">
              <a:off x="5515900" y="4025308"/>
              <a:ext cx="28730" cy="90469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6" name="Line 26"/>
            <p:cNvSpPr>
              <a:spLocks noChangeShapeType="1"/>
            </p:cNvSpPr>
            <p:nvPr/>
          </p:nvSpPr>
          <p:spPr bwMode="auto">
            <a:xfrm flipH="1" flipV="1">
              <a:off x="5477616" y="4087048"/>
              <a:ext cx="48291" cy="2934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7" name="Line 27"/>
            <p:cNvSpPr>
              <a:spLocks noChangeShapeType="1"/>
            </p:cNvSpPr>
            <p:nvPr/>
          </p:nvSpPr>
          <p:spPr bwMode="auto">
            <a:xfrm>
              <a:off x="5448275" y="4043036"/>
              <a:ext cx="33009" cy="48291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8" name="Line 28"/>
            <p:cNvSpPr>
              <a:spLocks noChangeShapeType="1"/>
            </p:cNvSpPr>
            <p:nvPr/>
          </p:nvSpPr>
          <p:spPr bwMode="auto">
            <a:xfrm flipH="1" flipV="1">
              <a:off x="5452554" y="3980074"/>
              <a:ext cx="62962" cy="18950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>
              <a:spAutoFit/>
            </a:bodyPr>
            <a:lstStyle/>
            <a:p>
              <a:endParaRPr lang="en-US"/>
            </a:p>
          </p:txBody>
        </p:sp>
        <p:sp>
          <p:nvSpPr>
            <p:cNvPr id="20509" name="Text Box 29"/>
            <p:cNvSpPr txBox="1">
              <a:spLocks noChangeArrowheads="1"/>
            </p:cNvSpPr>
            <p:nvPr/>
          </p:nvSpPr>
          <p:spPr bwMode="auto">
            <a:xfrm>
              <a:off x="3881752" y="4653136"/>
              <a:ext cx="1084467" cy="41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C00000"/>
                  </a:solidFill>
                  <a:latin typeface="Gill Sans MT" charset="0"/>
                </a:rPr>
                <a:t>LINAC2</a:t>
              </a:r>
            </a:p>
          </p:txBody>
        </p:sp>
        <p:sp>
          <p:nvSpPr>
            <p:cNvPr id="20510" name="Text Box 30"/>
            <p:cNvSpPr txBox="1">
              <a:spLocks noChangeArrowheads="1"/>
            </p:cNvSpPr>
            <p:nvPr/>
          </p:nvSpPr>
          <p:spPr bwMode="auto">
            <a:xfrm>
              <a:off x="4355976" y="3933056"/>
              <a:ext cx="607435" cy="41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C00000"/>
                  </a:solidFill>
                  <a:latin typeface="Gill Sans MT" charset="0"/>
                </a:rPr>
                <a:t>PSB</a:t>
              </a:r>
            </a:p>
          </p:txBody>
        </p:sp>
        <p:sp>
          <p:nvSpPr>
            <p:cNvPr id="20511" name="Text Box 31"/>
            <p:cNvSpPr txBox="1">
              <a:spLocks noChangeArrowheads="1"/>
            </p:cNvSpPr>
            <p:nvPr/>
          </p:nvSpPr>
          <p:spPr bwMode="auto">
            <a:xfrm>
              <a:off x="5746962" y="4471252"/>
              <a:ext cx="460650" cy="41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C00000"/>
                  </a:solidFill>
                  <a:latin typeface="Gill Sans MT" charset="0"/>
                </a:rPr>
                <a:t>PS</a:t>
              </a:r>
            </a:p>
          </p:txBody>
        </p:sp>
        <p:sp>
          <p:nvSpPr>
            <p:cNvPr id="20512" name="Text Box 32"/>
            <p:cNvSpPr txBox="1">
              <a:spLocks noChangeArrowheads="1"/>
            </p:cNvSpPr>
            <p:nvPr/>
          </p:nvSpPr>
          <p:spPr bwMode="auto">
            <a:xfrm>
              <a:off x="5515494" y="3717032"/>
              <a:ext cx="1064097" cy="4175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r>
                <a:rPr lang="en-US" sz="1800">
                  <a:solidFill>
                    <a:srgbClr val="C00000"/>
                  </a:solidFill>
                  <a:latin typeface="Gill Sans MT" charset="0"/>
                </a:rPr>
                <a:t>ISOLDE</a:t>
              </a: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762000" cy="69342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3730" name="Picture 10" descr="Nuclear_chart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CFD326"/>
              </a:clrFrom>
              <a:clrTo>
                <a:srgbClr val="CFD32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585788"/>
            <a:ext cx="9124950" cy="6272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3731" name="Group 6"/>
          <p:cNvGrpSpPr>
            <a:grpSpLocks/>
          </p:cNvGrpSpPr>
          <p:nvPr/>
        </p:nvGrpSpPr>
        <p:grpSpPr bwMode="auto">
          <a:xfrm>
            <a:off x="5072063" y="230188"/>
            <a:ext cx="1709737" cy="1522412"/>
            <a:chOff x="11648281" y="2031206"/>
            <a:chExt cx="2032745" cy="1981200"/>
          </a:xfrm>
        </p:grpSpPr>
        <p:grpSp>
          <p:nvGrpSpPr>
            <p:cNvPr id="73736" name="Group 5"/>
            <p:cNvGrpSpPr>
              <a:grpSpLocks/>
            </p:cNvGrpSpPr>
            <p:nvPr/>
          </p:nvGrpSpPr>
          <p:grpSpPr bwMode="auto">
            <a:xfrm>
              <a:off x="12422542" y="2793206"/>
              <a:ext cx="457200" cy="457200"/>
              <a:chOff x="12422542" y="2793206"/>
              <a:chExt cx="457200" cy="457200"/>
            </a:xfrm>
          </p:grpSpPr>
          <p:sp>
            <p:nvSpPr>
              <p:cNvPr id="16" name="Oval 15"/>
              <p:cNvSpPr/>
              <p:nvPr/>
            </p:nvSpPr>
            <p:spPr>
              <a:xfrm>
                <a:off x="12422121" y="2894753"/>
                <a:ext cx="128344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12675035" y="2818314"/>
                <a:ext cx="126456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12499504" y="2818314"/>
                <a:ext cx="126457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12575001" y="2793524"/>
                <a:ext cx="124569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12725994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2750531" y="2971191"/>
                <a:ext cx="128344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12422121" y="2971191"/>
                <a:ext cx="128344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2448545" y="3047630"/>
                <a:ext cx="126456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499504" y="3097212"/>
                <a:ext cx="126457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2725994" y="3047630"/>
                <a:ext cx="126457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2601425" y="3124068"/>
                <a:ext cx="124569" cy="126021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2675035" y="3097212"/>
                <a:ext cx="126456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2499504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2650498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2675035" y="3022839"/>
                <a:ext cx="126456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2575001" y="2894753"/>
                <a:ext cx="124569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2524041" y="3047630"/>
                <a:ext cx="126456" cy="126019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2601425" y="3047630"/>
                <a:ext cx="124569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2524041" y="2946400"/>
                <a:ext cx="126456" cy="126021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2601425" y="2971191"/>
                <a:ext cx="124569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</p:grpSp>
        <p:sp>
          <p:nvSpPr>
            <p:cNvPr id="73737" name="Oval 1"/>
            <p:cNvSpPr>
              <a:spLocks noChangeArrowheads="1"/>
            </p:cNvSpPr>
            <p:nvPr/>
          </p:nvSpPr>
          <p:spPr bwMode="auto">
            <a:xfrm rot="-5400000">
              <a:off x="11660542" y="2640806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73738" name="Oval 492"/>
            <p:cNvSpPr>
              <a:spLocks noChangeArrowheads="1"/>
            </p:cNvSpPr>
            <p:nvPr/>
          </p:nvSpPr>
          <p:spPr bwMode="auto">
            <a:xfrm rot="1643656">
              <a:off x="11699826" y="2606921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73739" name="Oval 493"/>
            <p:cNvSpPr>
              <a:spLocks noChangeArrowheads="1"/>
            </p:cNvSpPr>
            <p:nvPr/>
          </p:nvSpPr>
          <p:spPr bwMode="auto">
            <a:xfrm rot="-1651722">
              <a:off x="11648281" y="2598317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13335630" y="2328696"/>
              <a:ext cx="90596" cy="88833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12788279" y="3859529"/>
              <a:ext cx="90596" cy="90900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1799274" y="2702624"/>
              <a:ext cx="90596" cy="90900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</p:grpSp>
      <p:pic>
        <p:nvPicPr>
          <p:cNvPr id="37" name="Picture 5" descr="isoldehall"/>
          <p:cNvPicPr>
            <a:picLocks noChangeAspect="1" noChangeArrowheads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8"/>
            <a:ext cx="4267200" cy="262247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3" name="Picture 1" descr="CERN14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8600" y="76200"/>
            <a:ext cx="1201738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7" descr="1301078_48-A4-at-144-dpi.jpg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977275"/>
            <a:ext cx="3661102" cy="28807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5" name="Picture 6" descr="ISOLDE Logo 2011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2668588"/>
            <a:ext cx="69342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2"/>
          <p:cNvSpPr>
            <a:spLocks noGrp="1"/>
          </p:cNvSpPr>
          <p:nvPr>
            <p:ph type="ctrTitle"/>
          </p:nvPr>
        </p:nvSpPr>
        <p:spPr bwMode="auto">
          <a:xfrm>
            <a:off x="1047750" y="1989138"/>
            <a:ext cx="7772400" cy="14700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latin typeface="Lucida Sans" charset="0"/>
            </a:endParaRPr>
          </a:p>
        </p:txBody>
      </p:sp>
      <p:sp>
        <p:nvSpPr>
          <p:cNvPr id="74754" name="Subtitle 2"/>
          <p:cNvSpPr>
            <a:spLocks noGrp="1"/>
          </p:cNvSpPr>
          <p:nvPr>
            <p:ph type="subTitle" idx="1"/>
          </p:nvPr>
        </p:nvSpPr>
        <p:spPr bwMode="auto">
          <a:xfrm>
            <a:off x="1733550" y="3716338"/>
            <a:ext cx="6400800" cy="1752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en-US" sz="4000" b="1">
                <a:latin typeface="Calibri" charset="0"/>
              </a:rPr>
              <a:t>The ISOLDE Facility</a:t>
            </a:r>
          </a:p>
        </p:txBody>
      </p:sp>
      <p:pic>
        <p:nvPicPr>
          <p:cNvPr id="74755" name="Picture 14" descr="File:3D ISOLDE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0" b="38795"/>
          <a:stretch>
            <a:fillRect/>
          </a:stretch>
        </p:blipFill>
        <p:spPr bwMode="auto">
          <a:xfrm>
            <a:off x="838200" y="1219200"/>
            <a:ext cx="76200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0" descr="Nuclear_cha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884363"/>
            <a:ext cx="6938963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06" name="Content Placeholder 4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67818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ISOLDE is a radioactive ion beam facility where the nuclear chart is our playground!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We use high-energy protons to produce radioactive ions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These radioactive isotopes are then sent to a variety of different experiments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There are 3 stages of preparation before the radioactive isotopes are delivered to the experiments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Production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Ionization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Separation</a:t>
            </a:r>
          </a:p>
        </p:txBody>
      </p:sp>
      <p:sp>
        <p:nvSpPr>
          <p:cNvPr id="21507" name="Title 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The nuclear playground</a:t>
            </a: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76288" y="6600825"/>
            <a:ext cx="3043237" cy="0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776288" y="4408488"/>
            <a:ext cx="0" cy="2192337"/>
          </a:xfrm>
          <a:prstGeom prst="straightConnector1">
            <a:avLst/>
          </a:prstGeom>
          <a:ln w="3810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510" name="TextBox 11"/>
          <p:cNvSpPr txBox="1">
            <a:spLocks noChangeArrowheads="1"/>
          </p:cNvSpPr>
          <p:nvPr/>
        </p:nvSpPr>
        <p:spPr bwMode="auto">
          <a:xfrm>
            <a:off x="1617663" y="6145213"/>
            <a:ext cx="236061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Number of neutrons, N</a:t>
            </a:r>
          </a:p>
        </p:txBody>
      </p:sp>
      <p:sp>
        <p:nvSpPr>
          <p:cNvPr id="21511" name="TextBox 12"/>
          <p:cNvSpPr txBox="1">
            <a:spLocks noChangeArrowheads="1"/>
          </p:cNvSpPr>
          <p:nvPr/>
        </p:nvSpPr>
        <p:spPr bwMode="auto">
          <a:xfrm>
            <a:off x="800100" y="4664075"/>
            <a:ext cx="12700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800"/>
              <a:t>Number of protons, Z</a:t>
            </a:r>
          </a:p>
        </p:txBody>
      </p:sp>
      <p:pic>
        <p:nvPicPr>
          <p:cNvPr id="36872" name="Picture 1" descr="Happy-Birthday-Periodic-Table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3962400"/>
            <a:ext cx="4016375" cy="2409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3" name="Group 6"/>
          <p:cNvGrpSpPr>
            <a:grpSpLocks/>
          </p:cNvGrpSpPr>
          <p:nvPr/>
        </p:nvGrpSpPr>
        <p:grpSpPr bwMode="auto">
          <a:xfrm>
            <a:off x="7358063" y="1068388"/>
            <a:ext cx="1709737" cy="1522412"/>
            <a:chOff x="11648281" y="2031206"/>
            <a:chExt cx="2032745" cy="1981200"/>
          </a:xfrm>
        </p:grpSpPr>
        <p:grpSp>
          <p:nvGrpSpPr>
            <p:cNvPr id="21514" name="Group 5"/>
            <p:cNvGrpSpPr>
              <a:grpSpLocks/>
            </p:cNvGrpSpPr>
            <p:nvPr/>
          </p:nvGrpSpPr>
          <p:grpSpPr bwMode="auto">
            <a:xfrm>
              <a:off x="12422542" y="2793206"/>
              <a:ext cx="457200" cy="457200"/>
              <a:chOff x="12422542" y="2793206"/>
              <a:chExt cx="457200" cy="457200"/>
            </a:xfrm>
          </p:grpSpPr>
          <p:sp>
            <p:nvSpPr>
              <p:cNvPr id="22" name="Oval 21"/>
              <p:cNvSpPr/>
              <p:nvPr/>
            </p:nvSpPr>
            <p:spPr>
              <a:xfrm>
                <a:off x="12422121" y="2894753"/>
                <a:ext cx="128344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12675035" y="2818314"/>
                <a:ext cx="126456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12499504" y="2818314"/>
                <a:ext cx="126457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12575001" y="2793524"/>
                <a:ext cx="124569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12725994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12750531" y="2971191"/>
                <a:ext cx="128344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12422121" y="2971191"/>
                <a:ext cx="128344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12448545" y="3047630"/>
                <a:ext cx="126456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12499504" y="3097212"/>
                <a:ext cx="126457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12725994" y="3047630"/>
                <a:ext cx="126457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12601425" y="3124068"/>
                <a:ext cx="124569" cy="126021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12675035" y="3097212"/>
                <a:ext cx="126456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12499504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12650498" y="2894753"/>
                <a:ext cx="126457" cy="128086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12675035" y="3022839"/>
                <a:ext cx="126456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12575001" y="2894753"/>
                <a:ext cx="124569" cy="128086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12524041" y="3047630"/>
                <a:ext cx="126456" cy="126019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12601425" y="3047630"/>
                <a:ext cx="124569" cy="126019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12524041" y="2946400"/>
                <a:ext cx="126456" cy="126021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12601425" y="2971191"/>
                <a:ext cx="124569" cy="126021"/>
              </a:xfrm>
              <a:prstGeom prst="ellipse">
                <a:avLst/>
              </a:prstGeom>
              <a:solidFill>
                <a:srgbClr val="808080"/>
              </a:solidFill>
              <a:ln w="12700" cmpd="sng"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atin typeface="Lucida Bright"/>
                  <a:cs typeface="Lucida Bright"/>
                </a:endParaRPr>
              </a:p>
            </p:txBody>
          </p:sp>
        </p:grpSp>
        <p:sp>
          <p:nvSpPr>
            <p:cNvPr id="21515" name="Oval 1"/>
            <p:cNvSpPr>
              <a:spLocks noChangeArrowheads="1"/>
            </p:cNvSpPr>
            <p:nvPr/>
          </p:nvSpPr>
          <p:spPr bwMode="auto">
            <a:xfrm rot="-5400000">
              <a:off x="11660542" y="2640806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21516" name="Oval 492"/>
            <p:cNvSpPr>
              <a:spLocks noChangeArrowheads="1"/>
            </p:cNvSpPr>
            <p:nvPr/>
          </p:nvSpPr>
          <p:spPr bwMode="auto">
            <a:xfrm rot="1643656">
              <a:off x="11699826" y="2606921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21517" name="Oval 493"/>
            <p:cNvSpPr>
              <a:spLocks noChangeArrowheads="1"/>
            </p:cNvSpPr>
            <p:nvPr/>
          </p:nvSpPr>
          <p:spPr bwMode="auto">
            <a:xfrm rot="-1651722">
              <a:off x="11648281" y="2598317"/>
              <a:ext cx="1981200" cy="762000"/>
            </a:xfrm>
            <a:prstGeom prst="ellips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>
                <a:latin typeface="Lucida Bright" charset="0"/>
                <a:cs typeface="Lucida Bright" charset="0"/>
              </a:endParaRPr>
            </a:p>
          </p:txBody>
        </p:sp>
        <p:sp>
          <p:nvSpPr>
            <p:cNvPr id="19" name="Oval 18"/>
            <p:cNvSpPr/>
            <p:nvPr/>
          </p:nvSpPr>
          <p:spPr>
            <a:xfrm>
              <a:off x="13335630" y="2398937"/>
              <a:ext cx="90596" cy="88833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  <p:sp>
          <p:nvSpPr>
            <p:cNvPr id="20" name="Oval 19"/>
            <p:cNvSpPr/>
            <p:nvPr/>
          </p:nvSpPr>
          <p:spPr>
            <a:xfrm>
              <a:off x="12788279" y="3859529"/>
              <a:ext cx="90596" cy="90900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11799274" y="2702624"/>
              <a:ext cx="90596" cy="90900"/>
            </a:xfrm>
            <a:prstGeom prst="ellipse">
              <a:avLst/>
            </a:prstGeom>
            <a:solidFill>
              <a:srgbClr val="0080FF"/>
            </a:solidFill>
            <a:ln w="38100" cmpd="sng"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latin typeface="Lucida Bright"/>
                <a:cs typeface="Lucida Bright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19" descr="Production_mechanism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61" t="21513" r="1625" b="46623"/>
          <a:stretch>
            <a:fillRect/>
          </a:stretch>
        </p:blipFill>
        <p:spPr bwMode="auto">
          <a:xfrm>
            <a:off x="5411788" y="3683000"/>
            <a:ext cx="3656012" cy="271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25" descr="Nuclear_cha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150" y="1884363"/>
            <a:ext cx="6938963" cy="4770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1" name="Content Placeholder 2"/>
          <p:cNvSpPr>
            <a:spLocks noGrp="1"/>
          </p:cNvSpPr>
          <p:nvPr>
            <p:ph idx="1"/>
          </p:nvPr>
        </p:nvSpPr>
        <p:spPr bwMode="auto">
          <a:xfrm>
            <a:off x="685800" y="914400"/>
            <a:ext cx="8382000" cy="5486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High energy (1.4 GeV) protons are impacted onto a thick target e.g. </a:t>
            </a:r>
            <a:r>
              <a:rPr lang="en-US" baseline="30000">
                <a:latin typeface="Lucida Sans" charset="0"/>
              </a:rPr>
              <a:t>238</a:t>
            </a:r>
            <a:r>
              <a:rPr lang="en-US">
                <a:latin typeface="Lucida Sans" charset="0"/>
              </a:rPr>
              <a:t>U</a:t>
            </a:r>
            <a:endParaRPr lang="en-US" baseline="-25000">
              <a:latin typeface="Lucida Sans" charset="0"/>
            </a:endParaRP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The protons split up the heavy nucleus in one of three ways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Fission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Fragmentation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Spallation</a:t>
            </a:r>
          </a:p>
        </p:txBody>
      </p:sp>
      <p:sp>
        <p:nvSpPr>
          <p:cNvPr id="22532" name="TextBox 18"/>
          <p:cNvSpPr txBox="1">
            <a:spLocks noChangeArrowheads="1"/>
          </p:cNvSpPr>
          <p:nvPr/>
        </p:nvSpPr>
        <p:spPr bwMode="auto">
          <a:xfrm>
            <a:off x="4502150" y="5054600"/>
            <a:ext cx="15938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1600" dirty="0">
                <a:solidFill>
                  <a:srgbClr val="FF0000"/>
                </a:solidFill>
                <a:latin typeface="Lucida Sans" charset="0"/>
                <a:cs typeface="Lucida Sans" charset="0"/>
              </a:rPr>
              <a:t>Proton beam </a:t>
            </a:r>
          </a:p>
          <a:p>
            <a:pPr algn="ctr"/>
            <a:r>
              <a:rPr lang="en-US" sz="1600" dirty="0">
                <a:solidFill>
                  <a:srgbClr val="FF0000"/>
                </a:solidFill>
                <a:latin typeface="Lucida Sans" charset="0"/>
                <a:cs typeface="Lucida Sans" charset="0"/>
              </a:rPr>
              <a:t>hits the target</a:t>
            </a:r>
          </a:p>
        </p:txBody>
      </p:sp>
      <p:sp>
        <p:nvSpPr>
          <p:cNvPr id="22533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Production: Modern-day alchemy</a:t>
            </a:r>
          </a:p>
        </p:txBody>
      </p:sp>
      <p:sp>
        <p:nvSpPr>
          <p:cNvPr id="6" name="Oval 5"/>
          <p:cNvSpPr/>
          <p:nvPr/>
        </p:nvSpPr>
        <p:spPr>
          <a:xfrm>
            <a:off x="5659438" y="3128963"/>
            <a:ext cx="371475" cy="330200"/>
          </a:xfrm>
          <a:prstGeom prst="ellipse">
            <a:avLst/>
          </a:prstGeom>
          <a:noFill/>
          <a:ln w="5715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35" name="TextBox 35"/>
          <p:cNvSpPr txBox="1">
            <a:spLocks noChangeArrowheads="1"/>
          </p:cNvSpPr>
          <p:nvPr/>
        </p:nvSpPr>
        <p:spPr bwMode="auto">
          <a:xfrm>
            <a:off x="5948363" y="2887663"/>
            <a:ext cx="6937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baseline="30000"/>
              <a:t>238</a:t>
            </a:r>
            <a:r>
              <a:rPr lang="en-US"/>
              <a:t>U</a:t>
            </a:r>
          </a:p>
        </p:txBody>
      </p:sp>
      <p:sp>
        <p:nvSpPr>
          <p:cNvPr id="39" name="Curved Right Arrow 38"/>
          <p:cNvSpPr/>
          <p:nvPr/>
        </p:nvSpPr>
        <p:spPr>
          <a:xfrm rot="14316821" flipV="1">
            <a:off x="4879182" y="3105944"/>
            <a:ext cx="635000" cy="2255837"/>
          </a:xfrm>
          <a:prstGeom prst="curvedRightArrow">
            <a:avLst>
              <a:gd name="adj1" fmla="val 12513"/>
              <a:gd name="adj2" fmla="val 30680"/>
              <a:gd name="adj3" fmla="val 20649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9" name="Curved Right Arrow 18"/>
          <p:cNvSpPr/>
          <p:nvPr/>
        </p:nvSpPr>
        <p:spPr>
          <a:xfrm rot="2442685">
            <a:off x="5137150" y="2911475"/>
            <a:ext cx="522288" cy="596900"/>
          </a:xfrm>
          <a:prstGeom prst="curvedRightArrow">
            <a:avLst>
              <a:gd name="adj1" fmla="val 12513"/>
              <a:gd name="adj2" fmla="val 30680"/>
              <a:gd name="adj3" fmla="val 20649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1" name="Curved Right Arrow 20"/>
          <p:cNvSpPr/>
          <p:nvPr/>
        </p:nvSpPr>
        <p:spPr>
          <a:xfrm rot="14316821" flipV="1">
            <a:off x="4445794" y="2844007"/>
            <a:ext cx="635000" cy="3255962"/>
          </a:xfrm>
          <a:prstGeom prst="curvedRightArrow">
            <a:avLst>
              <a:gd name="adj1" fmla="val 12513"/>
              <a:gd name="adj2" fmla="val 30680"/>
              <a:gd name="adj3" fmla="val 20649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22" name="Curved Right Arrow 21"/>
          <p:cNvSpPr/>
          <p:nvPr/>
        </p:nvSpPr>
        <p:spPr>
          <a:xfrm rot="14316821" flipV="1">
            <a:off x="3479800" y="2519363"/>
            <a:ext cx="873125" cy="5400675"/>
          </a:xfrm>
          <a:prstGeom prst="curvedRightArrow">
            <a:avLst>
              <a:gd name="adj1" fmla="val 12513"/>
              <a:gd name="adj2" fmla="val 30680"/>
              <a:gd name="adj3" fmla="val 20649"/>
            </a:avLst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chemeClr val="tx1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575175" y="4953000"/>
            <a:ext cx="1444625" cy="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745038" y="4867275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992688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256213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546" name="TextBox 18"/>
          <p:cNvSpPr txBox="1">
            <a:spLocks noChangeArrowheads="1"/>
          </p:cNvSpPr>
          <p:nvPr/>
        </p:nvSpPr>
        <p:spPr bwMode="auto">
          <a:xfrm>
            <a:off x="4876800" y="2590800"/>
            <a:ext cx="9159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Spallation</a:t>
            </a:r>
          </a:p>
        </p:txBody>
      </p:sp>
      <p:sp>
        <p:nvSpPr>
          <p:cNvPr id="22547" name="TextBox 18"/>
          <p:cNvSpPr txBox="1">
            <a:spLocks noChangeArrowheads="1"/>
          </p:cNvSpPr>
          <p:nvPr/>
        </p:nvSpPr>
        <p:spPr bwMode="auto">
          <a:xfrm>
            <a:off x="3411538" y="5210175"/>
            <a:ext cx="7032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Fission</a:t>
            </a:r>
          </a:p>
        </p:txBody>
      </p:sp>
      <p:sp>
        <p:nvSpPr>
          <p:cNvPr id="22548" name="TextBox 18"/>
          <p:cNvSpPr txBox="1">
            <a:spLocks noChangeArrowheads="1"/>
          </p:cNvSpPr>
          <p:nvPr/>
        </p:nvSpPr>
        <p:spPr bwMode="auto">
          <a:xfrm>
            <a:off x="2819400" y="6200775"/>
            <a:ext cx="12700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>
                <a:latin typeface="Lucida Sans" charset="0"/>
                <a:cs typeface="Lucida Sans" charset="0"/>
              </a:rPr>
              <a:t>Fragmentation</a:t>
            </a:r>
          </a:p>
        </p:txBody>
      </p:sp>
      <p:sp>
        <p:nvSpPr>
          <p:cNvPr id="17" name="Oval 16"/>
          <p:cNvSpPr/>
          <p:nvPr/>
        </p:nvSpPr>
        <p:spPr>
          <a:xfrm>
            <a:off x="5491163" y="4881563"/>
            <a:ext cx="176212" cy="180975"/>
          </a:xfrm>
          <a:prstGeom prst="ellipse">
            <a:avLst/>
          </a:prstGeom>
          <a:solidFill>
            <a:srgbClr val="FF0000"/>
          </a:solidFill>
          <a:ln w="12700" cmpd="sng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Content Placeholder 1"/>
          <p:cNvSpPr>
            <a:spLocks noGrp="1"/>
          </p:cNvSpPr>
          <p:nvPr>
            <p:ph idx="1"/>
          </p:nvPr>
        </p:nvSpPr>
        <p:spPr bwMode="auto">
          <a:xfrm>
            <a:off x="685800" y="5105400"/>
            <a:ext cx="83820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Over 120 materials have been tested and/or used as ISOL targets</a:t>
            </a:r>
          </a:p>
          <a:p>
            <a:pPr lvl="1">
              <a:buFont typeface="Wingdings" charset="0"/>
              <a:buChar char="u"/>
            </a:pPr>
            <a:r>
              <a:rPr lang="en-US">
                <a:latin typeface="Lucida Sans" charset="0"/>
              </a:rPr>
              <a:t>Choice of target material and ionizer dependent on radioactive beam of interest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Target material and transfer tube heated to 1500 – 2000 degrees</a:t>
            </a:r>
          </a:p>
          <a:p>
            <a:pPr>
              <a:buFont typeface="Wingdings" charset="0"/>
              <a:buChar char="u"/>
            </a:pPr>
            <a:r>
              <a:rPr lang="en-US">
                <a:latin typeface="Lucida Sans" charset="0"/>
              </a:rPr>
              <a:t>Operated by robots due to radiation</a:t>
            </a:r>
          </a:p>
          <a:p>
            <a:pPr>
              <a:buFont typeface="Wingdings" charset="0"/>
              <a:buChar char="u"/>
            </a:pPr>
            <a:endParaRPr lang="en-US">
              <a:latin typeface="Lucida Sans" charset="0"/>
            </a:endParaRPr>
          </a:p>
        </p:txBody>
      </p:sp>
      <p:sp>
        <p:nvSpPr>
          <p:cNvPr id="23554" name="Title 33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Production: Targets</a:t>
            </a:r>
          </a:p>
        </p:txBody>
      </p:sp>
      <p:pic>
        <p:nvPicPr>
          <p:cNvPr id="35" name="Picture 34"/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52600" y="990600"/>
            <a:ext cx="6372200" cy="36904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6" name="Oval 49"/>
          <p:cNvSpPr/>
          <p:nvPr/>
        </p:nvSpPr>
        <p:spPr bwMode="auto">
          <a:xfrm flipH="1">
            <a:off x="2214563" y="2474913"/>
            <a:ext cx="46037" cy="4603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7" name="Oval 49"/>
          <p:cNvSpPr/>
          <p:nvPr/>
        </p:nvSpPr>
        <p:spPr bwMode="auto">
          <a:xfrm flipV="1">
            <a:off x="2224088" y="2500313"/>
            <a:ext cx="44450" cy="46037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38" name="Oval 49"/>
          <p:cNvSpPr/>
          <p:nvPr/>
        </p:nvSpPr>
        <p:spPr bwMode="auto">
          <a:xfrm flipH="1">
            <a:off x="2214563" y="2449513"/>
            <a:ext cx="46037" cy="46037"/>
          </a:xfrm>
          <a:prstGeom prst="ellipse">
            <a:avLst/>
          </a:prstGeom>
          <a:solidFill>
            <a:srgbClr val="FF0000"/>
          </a:solidFill>
          <a:ln w="9525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8"/>
          <p:cNvCxnSpPr>
            <a:cxnSpLocks noChangeShapeType="1"/>
          </p:cNvCxnSpPr>
          <p:nvPr/>
        </p:nvCxnSpPr>
        <p:spPr bwMode="auto">
          <a:xfrm>
            <a:off x="1314450" y="1812925"/>
            <a:ext cx="706438" cy="519113"/>
          </a:xfrm>
          <a:prstGeom prst="straightConnector1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23560" name="Gruppo 2"/>
          <p:cNvGrpSpPr>
            <a:grpSpLocks/>
          </p:cNvGrpSpPr>
          <p:nvPr/>
        </p:nvGrpSpPr>
        <p:grpSpPr bwMode="auto">
          <a:xfrm>
            <a:off x="1793875" y="1006475"/>
            <a:ext cx="1855788" cy="554038"/>
            <a:chOff x="3664700" y="1577460"/>
            <a:chExt cx="2520153" cy="1135975"/>
          </a:xfrm>
        </p:grpSpPr>
        <p:sp>
          <p:nvSpPr>
            <p:cNvPr id="41" name="Rettangolo 1"/>
            <p:cNvSpPr>
              <a:spLocks noChangeArrowheads="1"/>
            </p:cNvSpPr>
            <p:nvPr/>
          </p:nvSpPr>
          <p:spPr bwMode="auto">
            <a:xfrm>
              <a:off x="3664700" y="1665344"/>
              <a:ext cx="2214027" cy="950442"/>
            </a:xfrm>
            <a:prstGeom prst="rect">
              <a:avLst/>
            </a:prstGeom>
            <a:solidFill>
              <a:srgbClr val="FFFFFF">
                <a:alpha val="58000"/>
              </a:srgbClr>
            </a:solidFill>
            <a:ln w="9525" algn="ctr">
              <a:solidFill>
                <a:srgbClr val="00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endParaRPr lang="en-US" altLang="it-IT" sz="16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42" name="Oval 49"/>
            <p:cNvSpPr/>
            <p:nvPr/>
          </p:nvSpPr>
          <p:spPr bwMode="auto">
            <a:xfrm flipH="1">
              <a:off x="3811296" y="1821582"/>
              <a:ext cx="125037" cy="156237"/>
            </a:xfrm>
            <a:prstGeom prst="ellipse">
              <a:avLst/>
            </a:prstGeom>
            <a:solidFill>
              <a:srgbClr val="FF00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eaLnBrk="1" hangingPunct="1">
                <a:defRPr/>
              </a:pPr>
              <a:endParaRPr lang="en-US" sz="16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Oval 49"/>
            <p:cNvSpPr/>
            <p:nvPr/>
          </p:nvSpPr>
          <p:spPr bwMode="auto">
            <a:xfrm flipH="1">
              <a:off x="3809141" y="2075467"/>
              <a:ext cx="125037" cy="156237"/>
            </a:xfrm>
            <a:prstGeom prst="ellipse">
              <a:avLst/>
            </a:prstGeom>
            <a:solidFill>
              <a:srgbClr val="FFFF00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eaLnBrk="1" hangingPunct="1">
                <a:defRPr/>
              </a:pPr>
              <a:endParaRPr lang="en-US" sz="16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Oval 49"/>
            <p:cNvSpPr/>
            <p:nvPr/>
          </p:nvSpPr>
          <p:spPr bwMode="auto">
            <a:xfrm flipH="1">
              <a:off x="3811296" y="2342372"/>
              <a:ext cx="125037" cy="159491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solidFill>
                <a:srgbClr val="000000"/>
              </a:solidFill>
              <a:prstDash val="solid"/>
              <a:headEnd type="none" w="med" len="med"/>
              <a:tailEnd type="none" w="med" len="med"/>
            </a:ln>
            <a:effectLst/>
            <a:extLst/>
          </p:spPr>
          <p:txBody>
            <a:bodyPr wrap="none"/>
            <a:lstStyle/>
            <a:p>
              <a:pPr eaLnBrk="1" hangingPunct="1">
                <a:defRPr/>
              </a:pPr>
              <a:endParaRPr lang="en-US" sz="1600" b="1" kern="0" dirty="0">
                <a:solidFill>
                  <a:srgbClr val="000000"/>
                </a:solidFill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CasellaDiTesto 28"/>
            <p:cNvSpPr txBox="1">
              <a:spLocks noChangeArrowheads="1"/>
            </p:cNvSpPr>
            <p:nvPr/>
          </p:nvSpPr>
          <p:spPr bwMode="auto">
            <a:xfrm>
              <a:off x="3932022" y="2127546"/>
              <a:ext cx="1935925" cy="585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en-US" altLang="it-IT" sz="1200" b="1" kern="0" dirty="0" smtClean="0">
                  <a:solidFill>
                    <a:srgbClr val="000000"/>
                  </a:solidFill>
                </a:rPr>
                <a:t>Ions</a:t>
              </a:r>
              <a:endParaRPr lang="en-US" altLang="it-IT" sz="12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46" name="CasellaDiTesto 29"/>
            <p:cNvSpPr txBox="1">
              <a:spLocks noChangeArrowheads="1"/>
            </p:cNvSpPr>
            <p:nvPr/>
          </p:nvSpPr>
          <p:spPr bwMode="auto">
            <a:xfrm>
              <a:off x="3934178" y="1844365"/>
              <a:ext cx="2250675" cy="585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en-US" altLang="it-IT" sz="1200" b="1" kern="0" dirty="0" smtClean="0">
                  <a:solidFill>
                    <a:srgbClr val="000000"/>
                  </a:solidFill>
                </a:rPr>
                <a:t>Radioisotopes</a:t>
              </a:r>
              <a:endParaRPr lang="en-US" altLang="it-IT" sz="1200" b="1" kern="0" dirty="0">
                <a:solidFill>
                  <a:srgbClr val="000000"/>
                </a:solidFill>
              </a:endParaRPr>
            </a:p>
          </p:txBody>
        </p:sp>
        <p:sp>
          <p:nvSpPr>
            <p:cNvPr id="47" name="CasellaDiTesto 30"/>
            <p:cNvSpPr txBox="1">
              <a:spLocks noChangeArrowheads="1"/>
            </p:cNvSpPr>
            <p:nvPr/>
          </p:nvSpPr>
          <p:spPr bwMode="auto">
            <a:xfrm>
              <a:off x="3936333" y="1577460"/>
              <a:ext cx="2188157" cy="5858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>
              <a:spAutoFit/>
            </a:bodyPr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spcBef>
                  <a:spcPct val="0"/>
                </a:spcBef>
                <a:buFontTx/>
                <a:buNone/>
                <a:defRPr/>
              </a:pPr>
              <a:r>
                <a:rPr lang="en-US" altLang="it-IT" sz="1200" b="1" kern="0" dirty="0" smtClean="0">
                  <a:solidFill>
                    <a:srgbClr val="000000"/>
                  </a:solidFill>
                </a:rPr>
                <a:t>Primary beam</a:t>
              </a:r>
              <a:endParaRPr lang="en-US" altLang="it-IT" sz="1200" b="1" kern="0" dirty="0">
                <a:solidFill>
                  <a:srgbClr val="000000"/>
                </a:solidFill>
              </a:endParaRPr>
            </a:p>
          </p:txBody>
        </p:sp>
      </p:grpSp>
      <p:sp>
        <p:nvSpPr>
          <p:cNvPr id="48" name="Oval 49"/>
          <p:cNvSpPr/>
          <p:nvPr/>
        </p:nvSpPr>
        <p:spPr bwMode="auto">
          <a:xfrm flipH="1">
            <a:off x="2522538" y="2700338"/>
            <a:ext cx="47625" cy="4603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49" name="Oval 49"/>
          <p:cNvSpPr/>
          <p:nvPr/>
        </p:nvSpPr>
        <p:spPr bwMode="auto">
          <a:xfrm flipH="1">
            <a:off x="3082925" y="3059113"/>
            <a:ext cx="46038" cy="4603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0" name="Oval 49"/>
          <p:cNvSpPr/>
          <p:nvPr/>
        </p:nvSpPr>
        <p:spPr bwMode="auto">
          <a:xfrm flipH="1">
            <a:off x="2498725" y="2632075"/>
            <a:ext cx="46038" cy="4603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1" name="Oval 49"/>
          <p:cNvSpPr/>
          <p:nvPr/>
        </p:nvSpPr>
        <p:spPr bwMode="auto">
          <a:xfrm flipH="1">
            <a:off x="3035300" y="3009900"/>
            <a:ext cx="44450" cy="46038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2" name="Oval 49"/>
          <p:cNvSpPr/>
          <p:nvPr/>
        </p:nvSpPr>
        <p:spPr bwMode="auto">
          <a:xfrm flipH="1">
            <a:off x="2452688" y="2608263"/>
            <a:ext cx="46037" cy="46037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3" name="Oval 52"/>
          <p:cNvSpPr/>
          <p:nvPr/>
        </p:nvSpPr>
        <p:spPr bwMode="auto">
          <a:xfrm flipH="1">
            <a:off x="3017838" y="2982913"/>
            <a:ext cx="47625" cy="53975"/>
          </a:xfrm>
          <a:prstGeom prst="ellipse">
            <a:avLst/>
          </a:prstGeom>
          <a:solidFill>
            <a:srgbClr val="FFFF00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4" name="Oval 49"/>
          <p:cNvSpPr/>
          <p:nvPr/>
        </p:nvSpPr>
        <p:spPr bwMode="auto">
          <a:xfrm flipH="1">
            <a:off x="3589338" y="2809875"/>
            <a:ext cx="46037" cy="46038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5" name="Oval 49"/>
          <p:cNvSpPr/>
          <p:nvPr/>
        </p:nvSpPr>
        <p:spPr bwMode="auto">
          <a:xfrm flipH="1">
            <a:off x="3576638" y="2786063"/>
            <a:ext cx="46037" cy="44450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6" name="Oval 49"/>
          <p:cNvSpPr/>
          <p:nvPr/>
        </p:nvSpPr>
        <p:spPr bwMode="auto">
          <a:xfrm flipH="1">
            <a:off x="3567113" y="2755900"/>
            <a:ext cx="44450" cy="46038"/>
          </a:xfrm>
          <a:prstGeom prst="ellipse">
            <a:avLst/>
          </a:pr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headEnd type="none" w="med" len="med"/>
            <a:tailEnd type="none" w="med" len="med"/>
          </a:ln>
          <a:effectLst/>
          <a:extLst/>
        </p:spPr>
        <p:txBody>
          <a:bodyPr wrap="none"/>
          <a:lstStyle/>
          <a:p>
            <a:pPr eaLnBrk="1" hangingPunct="1">
              <a:defRPr/>
            </a:pPr>
            <a:endParaRPr lang="en-US" sz="2000" b="1" kern="0" dirty="0">
              <a:solidFill>
                <a:srgbClr val="00000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57" name="Date Placeholder 3"/>
          <p:cNvSpPr txBox="1">
            <a:spLocks/>
          </p:cNvSpPr>
          <p:nvPr/>
        </p:nvSpPr>
        <p:spPr>
          <a:xfrm>
            <a:off x="1914525" y="4600575"/>
            <a:ext cx="2943225" cy="274638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sz="1050" dirty="0"/>
              <a:t>*picture and animation courtesy of M. </a:t>
            </a:r>
            <a:r>
              <a:rPr lang="en-US" sz="1050" dirty="0" err="1"/>
              <a:t>Delonca</a:t>
            </a:r>
            <a:endParaRPr lang="en-US" sz="1050" dirty="0"/>
          </a:p>
        </p:txBody>
      </p:sp>
      <p:sp>
        <p:nvSpPr>
          <p:cNvPr id="58" name="TextBox 57"/>
          <p:cNvSpPr txBox="1"/>
          <p:nvPr/>
        </p:nvSpPr>
        <p:spPr>
          <a:xfrm rot="4467263">
            <a:off x="1997076" y="3092450"/>
            <a:ext cx="1014412" cy="369887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Vacuum</a:t>
            </a:r>
          </a:p>
        </p:txBody>
      </p:sp>
      <p:sp>
        <p:nvSpPr>
          <p:cNvPr id="59" name="TextBox 58"/>
          <p:cNvSpPr txBox="1"/>
          <p:nvPr/>
        </p:nvSpPr>
        <p:spPr>
          <a:xfrm rot="4467263">
            <a:off x="1955800" y="3187701"/>
            <a:ext cx="466725" cy="3683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Air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2" presetClass="path" presetSubtype="0" repeatCount="indefinite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5.31342E-7 3.89725E-6 L 0.1054 0.10252 " pathEditMode="relative" rAng="0" ptsTypes="AA">
                                      <p:cBhvr>
                                        <p:cTn id="11" dur="16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1" y="5115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2.37889E-6 1.05068E-6 L 0.10436 0.09882 " pathEditMode="relative" rAng="0" ptsTypes="AA">
                                      <p:cBhvr>
                                        <p:cTn id="16" dur="16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09" y="492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2" presetClass="path" presetSubtype="0" repeatCount="indefinite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5.31342E-7 -3.25619E-6 L 0.1054 0.10623 " pathEditMode="relative" rAng="0" ptsTypes="AA">
                                      <p:cBhvr>
                                        <p:cTn id="21" dur="16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61" y="5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0.00123 L 0.00017 0.00185 C 0.0026 0.00154 0.00416 0.00247 0.00694 0.00216 C 0.00712 0.00092 0.00885 0.00277 0.00781 0.00185 C 0.00816 0.00154 0.00903 0.0003 0.00972 0.00061 C 0.00868 0.00154 0.00937 0.00648 0.00764 0.00895 C 0.00746 0.00987 0.00694 0.00864 0.00607 0.00987 L 0.00538 0.00833 C 0.00486 0.01111 0.00469 0.01111 0.00469 0.01142 C 0.00416 0.01234 0.00416 0.01203 0.00382 0.01234 C 0.00486 0.01419 0.00451 0.01574 0.0033 0.01605 C 0.0033 0.01821 0.00278 0.02037 0.00469 0.02191 C 0.00486 0.02345 0.01111 0.0253 0.01198 0.02561 C 0.01319 0.02068 0.01267 0.01635 0.01319 0.01172 C 0.01371 0.01049 0.01371 0.01018 0.01406 0.01018 C 0.01493 0.00987 0.0158 0.00802 0.01701 0.00956 C 0.01736 0.01049 0.01996 0.00771 0.02083 0.01172 C 0.02187 0.01172 0.02014 0.01512 0.02014 0.01389 C 0.01875 0.01851 0.0184 0.01851 0.01736 0.02068 C 0.01597 0.02314 0.01857 0.0216 0.01545 0.02253 C 0.01649 0.02376 0.0151 0.02345 0.01528 0.02469 C 0.01614 0.02716 0.0151 0.03024 0.0158 0.03302 C 0.01684 0.03518 0.01719 0.0358 0.01857 0.03642 C 0.0191 0.03642 0.01962 0.03703 0.02101 0.0358 C 0.02118 0.03611 0.02222 0.03672 0.02309 0.03703 C 0.02326 0.03672 0.025 0.03487 0.02552 0.03364 C 0.02552 0.03395 0.02552 0.03333 0.02621 0.03179 C 0.02708 0.03271 0.02639 0.0324 0.02656 0.03179 C 0.02656 0.03024 0.02691 0.02747 0.02778 0.02716 C 0.02743 0.02438 0.025 0.02345 0.02448 0.02407 C 0.02448 0.02314 0.02448 0.02284 0.025 0.02253 C 0.02465 0.02284 0.02569 0.02314 0.02673 0.02469 C 0.0276 0.02561 0.02986 0.02901 0.0309 0.02932 C 0.03021 0.02777 0.03073 0.0287 0.0309 0.03055 C 0.0309 0.03086 0.03021 0.03333 0.02969 0.03395 C 0.03038 0.03518 0.02864 0.03518 0.02864 0.03549 C 0.02743 0.03518 0.02726 0.03642 0.02812 0.03672 C 0.02691 0.03611 0.02656 0.03703 0.02795 0.03672 C 0.02569 0.0395 0.02482 0.04012 0.02569 0.04413 C 0.02604 0.04351 0.02882 0.04598 0.02916 0.04629 C 0.03264 0.04629 0.03524 0.04691 0.03732 0.04598 C 0.03663 0.04475 0.03646 0.04413 0.0368 0.04321 C 0.03802 0.04321 0.03993 0.04444 0.04028 0.04475 C 0.04028 0.04568 0.04097 0.04598 0.04184 0.04506 C 0.04219 0.0466 0.04201 0.04629 0.04219 0.04722 C 0.04236 0.04753 0.04357 0.04691 0.04288 0.04722 C 0.0441 0.05185 0.04219 0.05185 0.03976 0.05401 C 0.03785 0.05648 0.03785 0.05617 0.03715 0.05493 C 0.0368 0.05833 0.0368 0.05864 0.03663 0.05895 C 0.03715 0.05926 0.03663 0.06142 0.03663 0.06234 C 0.03663 0.06265 0.03819 0.06419 0.03837 0.06419 L 0.04514 0.06574 C 0.04618 0.06605 0.04705 0.06234 0.04757 0.06512 C 0.05156 0.06203 0.04826 0.05833 0.04948 0.05432 C 0.05017 0.0537 0.05017 0.05493 0.05087 0.05524 C 0.05555 0.05956 0.05191 0.05709 0.05399 0.05864 C 0.05555 0.05833 0.05451 0.05926 0.05469 0.05895 C 0.05451 0.0608 0.05399 0.06265 0.05295 0.06172 C 0.05295 0.06389 0.05243 0.06358 0.05121 0.06389 C 0.05104 0.06265 0.04896 0.06358 0.04896 0.06389 C 0.04774 0.06574 0.04809 0.06666 0.04791 0.06635 C 0.04774 0.06605 0.04878 0.06728 0.04774 0.06635 C 0.04722 0.06821 0.04687 0.0645 0.04722 0.06512 C 0.04809 0.06944 0.04635 0.07129 0.04757 0.07284 C 0.04705 0.07345 0.04757 0.07191 0.04774 0.07191 C 0.04844 0.07345 0.0493 0.075 0.05069 0.07561 C 0.05226 0.07592 0.05243 0.07561 0.05364 0.0753 C 0.05382 0.0753 0.05399 0.07438 0.05416 0.07469 C 0.05555 0.07253 0.05434 0.07376 0.05486 0.07253 C 0.0566 0.06975 0.05764 0.06851 0.05798 0.06851 C 0.05833 0.06728 0.05833 0.06697 0.05868 0.06574 C 0.05955 0.06481 0.05903 0.06574 0.0592 0.06543 C 0.05972 0.06481 0.06059 0.06389 0.06198 0.06327 C 0.06198 0.06111 0.06041 0.06296 0.06215 0.06111 C 0.0625 0.05864 0.06337 0.06142 0.06267 0.06172 C 0.06319 0.06234 0.06371 0.06327 0.06476 0.06358 C 0.06337 0.0645 0.0625 0.06666 0.06319 0.0679 C 0.06337 0.06821 0.06371 0.0679 0.06406 0.06605 C 0.06545 0.06975 0.06458 0.07006 0.06371 0.07191 C 0.06371 0.07253 0.06319 0.07284 0.06267 0.0716 C 0.06267 0.07191 0.06232 0.07438 0.06215 0.07376 C 0.06146 0.07561 0.06163 0.07407 0.0618 0.07469 " pathEditMode="relative" rAng="540000" ptsTypes="AAAAAAAAAAAAAAAAAAAAAAAAAAAAAAAAAAAAAAAAAAAAAAAAAAAAAAAAAAAAAAAAAAAAAAAAAAAAAAAAAA">
                                      <p:cBhvr>
                                        <p:cTn id="28" dur="4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194" y="3735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0" presetClass="path" presetSubtype="0" repeatCount="indefinite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0.0003 L -2.77778E-6 0.00061 C 0.00139 4.19753E-6 0.00226 -0.00093 0.00348 0.0003 C 0.00382 0.0003 0.004 0.00154 0.00434 0.00154 C 0.00504 0.00154 0.00608 0.00246 0.00608 0.00277 C 0.00625 0.00277 0.0066 0.00277 0.0066 0.00339 C 0.00677 0.0037 0.00677 0.00401 0.00695 0.00463 C 0.00695 0.00493 0.00712 0.00524 0.00712 0.00555 C 0.00677 0.00648 0.00677 0.00771 0.00643 0.00864 C 0.00608 0.00987 0.00521 0.01142 0.00504 0.01172 L 0.00365 0.01358 C 0.00382 0.0145 0.00365 0.01543 0.00417 0.01635 C 0.00434 0.01666 0.00486 0.01697 0.00521 0.01635 C 0.00625 0.01759 0.00747 0.0179 0.00851 0.01697 C 0.00938 0.01821 0.01146 0.01882 0.01268 0.01851 C 0.01354 0.01821 0.01337 0.01697 0.0132 0.01605 C 0.0132 0.01574 0.01268 0.01605 0.01233 0.01605 C 0.01163 0.01512 0.01059 0.01512 0.00973 0.01481 C 0.00955 0.01543 0.00955 0.01605 0.00973 0.01666 C 0.01007 0.01697 0.01059 0.01728 0.01077 0.01759 C 0.01111 0.01759 0.01129 0.01821 0.01146 0.01851 C 0.01181 0.01882 0.01216 0.01882 0.0125 0.01913 C 0.01389 0.02067 0.01389 0.02098 0.01493 0.02129 C 0.01493 0.02191 0.01511 0.02253 0.01511 0.02284 C 0.01493 0.02407 0.01441 0.0253 0.01407 0.02623 C 0.01407 0.02654 0.01389 0.02716 0.01354 0.02716 C 0.01268 0.02777 0.01181 0.02839 0.01111 0.02901 C 0.00973 0.03086 0.0099 0.03055 0.0092 0.03179 C 0.00955 0.03179 0.0099 0.03271 0.01025 0.0324 C 0.01059 0.03179 0.01059 0.03117 0.01077 0.03055 C 0.01094 0.03024 0.01129 0.02993 0.01146 0.02963 C 0.01163 0.02963 0.01163 0.02932 0.01163 0.02901 C 0.01181 0.02839 0.01198 0.02808 0.01216 0.02777 C 0.0125 0.02685 0.01337 0.02376 0.01372 0.02314 C 0.01459 0.02253 0.0158 0.02407 0.01684 0.02438 C 0.01875 0.02469 0.02032 0.025 0.02223 0.0253 C 0.0217 0.02623 0.02188 0.02716 0.02153 0.02746 C 0.02101 0.02808 0.02084 0.02839 0.02066 0.0287 C 0.02049 0.02901 0.02032 0.02963 0.02014 0.02993 C 0.01979 0.03024 0.01893 0.03271 0.01893 0.03302 C 0.01875 0.03333 0.01858 0.03395 0.01841 0.03487 C 0.01841 0.03518 0.01823 0.0358 0.01823 0.03611 C 0.01823 0.03642 0.01841 0.03672 0.01823 0.03703 C 0.02014 0.03703 0.02205 0.03734 0.02431 0.03703 C 0.02604 0.03703 0.02587 0.03672 0.02743 0.03642 C 0.02813 0.03642 0.02865 0.03642 0.02917 0.03611 C 0.02986 0.03703 0.03073 0.03703 0.03125 0.03796 C 0.03177 0.03827 0.03212 0.03981 0.03282 0.04074 C 0.03334 0.04197 0.03368 0.04228 0.03403 0.04321 C 0.03403 0.04413 0.0342 0.04475 0.03438 0.04567 C 0.03438 0.04598 0.03455 0.04629 0.03455 0.0466 C 0.03507 0.04907 0.03455 0.0466 0.0349 0.04876 C 0.03507 0.05 0.0349 0.05154 0.03507 0.05277 C 0.0349 0.05308 0.0349 0.05339 0.03507 0.0537 C 0.03542 0.0537 0.03577 0.05432 0.03611 0.05463 C 0.03889 0.05432 0.03854 0.05524 0.03959 0.05339 C 0.03976 0.05277 0.03976 0.05308 0.03993 0.05246 C 0.03959 0.04351 0.04167 0.04259 0.03716 0.03765 C 0.03698 0.03765 0.03646 0.03765 0.03611 0.03734 C 0.03438 0.03703 0.03247 0.03672 0.03073 0.03703 C 0.03056 0.03703 0.03056 0.03765 0.03038 0.03796 C 0.03038 0.03981 0.03004 0.04166 0.03021 0.04382 C 0.03038 0.04444 0.03177 0.0466 0.03212 0.04691 C 0.03264 0.04753 0.03282 0.04753 0.03316 0.04753 C 0.03594 0.05061 0.03368 0.04814 0.03629 0.0503 C 0.03681 0.05092 0.03733 0.05123 0.03785 0.05185 C 0.03837 0.05216 0.03889 0.05216 0.03941 0.05277 C 0.03959 0.05277 0.03993 0.05277 0.04011 0.05277 L 0.04219 0.05493 C 0.04271 0.05617 0.04306 0.05679 0.04358 0.05802 C 0.04462 0.05987 0.04393 0.05926 0.04393 0.06142 C 0.04427 0.06728 0.04375 0.06481 0.04445 0.06759 C 0.04896 0.0679 0.05348 0.06821 0.05799 0.06851 C 0.05886 0.06851 0.0599 0.06821 0.06059 0.06759 L 0.06163 0.06666 C 0.06111 0.06265 0.06216 0.06327 0.06059 0.06049 C 0.06025 0.06018 0.06007 0.05956 0.05973 0.05926 C 0.05938 0.05926 0.05903 0.05926 0.05868 0.05895 C 0.05747 0.0608 0.05782 0.05987 0.05729 0.06172 C 0.05729 0.06358 0.05695 0.06481 0.05729 0.06635 C 0.05747 0.06697 0.05816 0.06821 0.05816 0.06851 C 0.05851 0.06944 0.05834 0.07006 0.05886 0.07191 C 0.05903 0.07222 0.05886 0.07314 0.0592 0.07345 L 0.05973 0.075 C 0.05973 0.0753 0.05973 0.07685 0.06007 0.07746 C 0.06025 0.07808 0.06094 0.07808 0.06129 0.0787 C 0.06216 0.0787 0.06302 0.0787 0.06389 0.0787 C 0.06528 0.07839 0.06493 0.075 0.06511 0.07438 C 0.06545 0.0716 0.06528 0.07253 0.06667 0.07037 C 0.06632 0.06851 0.06598 0.06697 0.06563 0.06512 C 0.0658 0.06481 0.06528 0.06327 0.06493 0.06388 C 0.06424 0.06358 0.06354 0.06296 0.06285 0.06265 C 0.06094 0.06111 0.06233 0.06172 0.06025 0.0608 C 0.06007 0.06018 0.0592 0.05895 0.05938 0.05833 C 0.05938 0.05771 0.0592 0.05709 0.05973 0.05648 C 0.06007 0.05617 0.06094 0.05679 0.06146 0.05679 C 0.06198 0.05648 0.06216 0.05679 0.0625 0.05679 C 0.06372 0.05648 0.06493 0.05709 0.06615 0.05709 C 0.0665 0.05679 0.06684 0.05648 0.06719 0.05463 C 0.06754 0.05586 0.06823 0.05463 0.06823 0.05493 C 0.06875 0.05802 0.06823 0.05308 0.06841 0.05926 C 0.06841 0.05956 0.06875 0.06111 0.06893 0.06142 C 0.0691 0.06234 0.06945 0.06296 0.06979 0.06388 C 0.06997 0.0645 0.07014 0.06481 0.07014 0.06574 C 0.07032 0.06605 0.07032 0.06635 0.07049 0.06635 C 0.07049 0.06666 0.07084 0.06697 0.07118 0.06728 C 0.07049 0.06851 0.07049 0.06975 0.06997 0.07037 C 0.06962 0.07067 0.06893 0.07067 0.06841 0.06975 C 0.06806 0.07098 0.06771 0.07098 0.06754 0.07129 C 0.06702 0.07129 0.06667 0.07191 0.06615 0.07129 C 0.06598 0.0716 0.06545 0.0716 0.06528 0.0716 C 0.06493 0.0716 0.06441 0.07129 0.06424 0.07191 C 0.06389 0.07222 0.06389 0.07253 0.06372 0.07284 C 0.06389 0.07314 0.06407 0.07314 0.06407 0.07376 C 0.06407 0.07407 0.06407 0.07438 0.06424 0.07438 C 0.06441 0.075 0.06476 0.0753 0.06511 0.07592 C 0.06511 0.07685 0.06511 0.07623 0.06563 0.07716 " pathEditMode="relative" rAng="360000" ptsTypes="AAAAAAAAAAAAAAAAAAAAAAAAAAAAAAAAAAAAAAAAAAAAAAAAAAAAAAAAAAAAAAAAAAAAAAAAAAAAAAAAAAAAAAAAAAAAAAAAAAAAAAAAAAAAAAAAAAAAA">
                                      <p:cBhvr>
                                        <p:cTn id="33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24" y="3951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4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0" presetClass="path" presetSubtype="0" repeatCount="indefinite" accel="50000" decel="5000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0.00712 -0.01451 L 0.00695 -0.0142 C 0.00712 -0.01358 0.00695 -0.01266 0.00781 -0.01111 C 0.00764 -0.01081 0.00885 -0.0105 0.0099 -0.00988 C 0.01094 -0.00957 0.01042 -0.00926 0.01094 -0.00895 C 0.01302 -0.0071 0.01528 -0.00587 0.01754 -0.00494 C 0.01649 -0.00278 0.01771 -0.00494 0.01649 -0.00247 C 0.01615 -0.00247 0.01684 -0.00216 0.0158 -0.00185 C 0.01458 -0.00093 0.0158 -0.00247 0.01441 -0.00124 C 0.01406 -0.00062 0.01389 -0.00031 0.01354 0.00031 C 0.01337 0.00061 0.0132 0.00092 0.01285 0.00185 L 0.01215 0.00216 C 0.01215 0.00216 0.01181 0.00278 0.0125 0.0037 C 0.01215 0.00494 0.01354 0.00586 0.01458 0.00648 C 0.01597 0.0071 0.01701 0.0074 0.01701 0.00802 C 0.01771 0.00833 0.01823 0.00957 0.01858 0.01018 C 0.01962 0.0108 0.02326 0.01358 0.02361 0.01389 C 0.02431 0.01389 0.02413 0.01327 0.02431 0.01234 C 0.02448 0.01111 0.02431 0.00957 0.02361 0.00833 C 0.02396 0.00802 0.02309 0.0071 0.02344 0.00617 C 0.02344 0.00648 0.02257 0.00586 0.02222 0.00555 C 0.02309 0.00586 0.02153 0.00494 0.02101 0.00463 C 0.02153 0.00401 0.02014 0.00339 0.02222 0.0037 C 0.01788 0.00092 0.01962 0.00308 0.01736 0.00061 C 0.01615 2.59259E-6 0.01493 -0.00185 0.01424 -0.00124 C 0.0125 0.00031 0.01215 0.00555 0.01285 0.00802 C 0.01302 0.00957 0.01285 0.00957 0.0132 0.00987 C 0.01372 0.01018 0.01389 0.01049 0.01476 0.01049 C 0.01493 0.0108 0.01632 0.01173 0.01719 0.01265 C 0.01771 0.01327 0.01788 0.01481 0.01875 0.01574 C 0.01754 0.01697 0.01736 0.01821 0.01667 0.01944 C 0.01719 0.02006 0.01597 0.02037 0.01545 0.02068 C 0.01302 0.02315 0.01493 0.02129 0.01372 0.02284 C 0.0132 0.02284 0.01233 0.02592 0.0125 0.02685 C 0.01337 0.02716 0.01424 0.02716 0.01441 0.02747 C 0.01458 0.02716 0.01545 0.02716 0.01528 0.02654 C 0.01545 0.02685 0.01563 0.02592 0.01545 0.02623 C 0.01667 0.02407 0.01667 0.02561 0.01684 0.02376 C 0.01736 0.02068 0.01858 0.01759 0.01875 0.01481 C 0.01875 0.01358 0.02083 0.01327 0.01979 0.01296 C 0.02014 0.01296 0.02049 0.01389 0.02101 0.0145 C 0.02135 0.01481 0.02188 0.01574 0.02205 0.01636 C 0.02292 0.01728 0.02274 0.01728 0.02292 0.01728 C 0.02379 0.01821 0.02483 0.02099 0.02517 0.02191 C 0.02552 0.02253 0.02552 0.02315 0.0257 0.02407 C 0.02587 0.02469 0.02622 0.02561 0.02622 0.02654 C 0.02622 0.02685 0.02622 0.02716 0.02622 0.02778 C 0.02656 0.03086 0.02708 0.02839 0.02674 0.03055 C 0.02674 0.03148 0.02674 0.0321 0.02656 0.03333 C 0.0257 0.03333 0.02552 0.03302 0.02552 0.03364 C 0.02431 0.03549 0.02552 0.03364 0.02535 0.03549 C 0.02431 0.03673 0.02379 0.03858 0.02396 0.03981 C 0.02379 0.04043 0.02431 0.04074 0.025 0.04074 C 0.02483 0.04136 0.02552 0.04259 0.02587 0.04228 C 0.02656 0.0429 0.02656 0.04321 0.02795 0.04352 C 0.02882 0.04444 0.0309 0.04568 0.03281 0.04691 C 0.03316 0.04722 0.03403 0.04753 0.03368 0.04784 C 0.03455 0.04722 0.03472 0.0466 0.03524 0.04599 L 0.03594 0.04568 C 0.03629 0.04537 0.03629 0.04413 0.03837 0.04506 C 0.03663 0.04352 0.0375 0.0429 0.03698 0.04228 C 0.03733 0.04228 0.03715 0.04166 0.0375 0.04136 C 0.0375 0.04166 0.03785 0.04166 0.0382 0.04166 C 0.03976 0.04259 0.04097 0.04352 0.04271 0.04444 C 0.04583 0.04599 0.04288 0.04506 0.04566 0.04691 C 0.04635 0.04784 0.0474 0.04845 0.04879 0.04876 C 0.04861 0.04938 0.04879 0.05 0.04931 0.05061 C 0.04931 0.05092 0.04948 0.05061 0.04983 0.05092 C 0.05 0.05123 0.0507 0.05123 0.04983 0.05185 C 0.05 0.05308 0.04983 0.05278 0.05052 0.05308 C 0.04965 0.0537 0.04913 0.05648 0.04861 0.0571 C 0.04844 0.0571 0.04844 0.05833 0.04757 0.05771 C 0.0474 0.05802 0.04722 0.05864 0.04722 0.05987 C 0.04688 0.05987 0.04705 0.06018 0.04618 0.06049 C 0.04583 0.06296 0.04549 0.06481 0.04514 0.06759 C 0.04514 0.0679 0.04618 0.06852 0.04549 0.06852 C 0.04583 0.06882 0.04705 0.07037 0.04722 0.07099 C 0.04809 0.07099 0.04879 0.0716 0.04948 0.0716 C 0.05122 0.07191 0.05139 0.07006 0.05243 0.06913 C 0.05191 0.06852 0.05208 0.06759 0.0526 0.06728 C 0.0526 0.06636 0.05295 0.06574 0.05295 0.06512 C 0.0533 0.06358 0.05347 0.06265 0.05347 0.06142 C 0.05451 0.06173 0.0533 0.06049 0.0533 0.05987 C 0.05313 0.05957 0.05243 0.0574 0.05278 0.0574 C 0.05208 0.05648 0.05243 0.05586 0.05156 0.05555 C 0.05243 0.05586 0.05122 0.05524 0.05191 0.05524 C 0.05191 0.05555 0.05486 0.05555 0.05504 0.05617 C 0.05556 0.05586 0.05538 0.05524 0.05573 0.05555 C 0.05642 0.05555 0.05712 0.05679 0.05747 0.0571 " pathEditMode="relative" rAng="1140000" ptsTypes="AAAAAAAAAAAAAAAAAAAAAAAAAAAAAAAAAAAAAAAAAAAAAAAAAAAAAAAAAAAAAAAAAAAAAAAAAAAAAAAAAAAAAAAAA">
                                      <p:cBhvr>
                                        <p:cTn id="38" dur="4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4475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4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0" presetClass="path" presetSubtype="0" repeatCount="indefinite" accel="50000" decel="50000" fill="hold" grpId="1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33333E-6 -2.59259E-6 L -3.33333E-6 0.00031 C 0.00052 -0.00061 0.00139 -0.00092 0.00191 -0.00154 C 0.00226 -0.00154 0.00261 -0.00185 0.00278 -0.00216 C 0.00313 -0.00278 0.0033 -0.00339 0.00348 -0.00432 C 0.00417 -0.00864 0.004 -0.00648 0.00348 -0.0145 C 0.00348 -0.01543 0.00313 -0.01574 0.00278 -0.01666 C 0.00261 -0.01697 0.00261 -0.01728 0.00243 -0.0179 C 0.00261 -0.01821 0.00243 -0.01882 0.00278 -0.01882 C 0.00417 -0.01975 0.00556 -0.01882 0.0066 -0.01821 C 0.00695 -0.0179 0.0073 -0.01728 0.00747 -0.01728 C 0.00764 -0.01666 0.00764 -0.01636 0.00764 -0.01605 C 0.00782 -0.01419 0.00782 -0.01203 0.00799 -0.01018 C 0.00851 -0.01018 0.0092 -0.01018 0.00973 -0.01049 C 0.01007 -0.0108 0.01025 -0.01111 0.01059 -0.01173 C 0.01077 -0.01173 0.01111 -0.01203 0.01129 -0.01234 C 0.01146 -0.01327 0.01181 -0.01419 0.01181 -0.01512 C 0.01268 -0.02191 0.01042 -0.01913 0.01806 -0.01852 C 0.01823 -0.01821 0.01823 -0.01759 0.01841 -0.01728 C 0.01858 -0.01574 0.01823 -0.01419 0.01893 -0.01327 C 0.01927 -0.01265 0.01962 -0.01419 0.01997 -0.0145 C 0.02014 -0.01512 0.02032 -0.01543 0.02049 -0.01605 C 0.02066 -0.01636 0.02084 -0.01666 0.02101 -0.01728 C 0.02101 -0.01759 0.02101 -0.01821 0.02118 -0.01852 C 0.02275 -0.02222 0.02309 -0.02068 0.02726 -0.02099 C 0.02743 -0.0216 0.02778 -0.02191 0.02778 -0.02253 C 0.02778 -0.02315 0.02761 -0.02438 0.02726 -0.02376 C 0.02674 -0.02345 0.02709 -0.02253 0.02691 -0.02191 C 0.02726 -0.01821 0.02639 -0.01821 0.02795 -0.0179 C 0.0283 -0.01759 0.02865 -0.01759 0.029 -0.01728 C 0.03039 -0.01759 0.03143 -0.01728 0.03247 -0.01852 C 0.03264 -0.01882 0.03282 -0.01882 0.03299 -0.01944 C 0.03299 -0.01975 0.03316 -0.02006 0.03316 -0.02037 C 0.03334 -0.02129 0.03299 -0.02284 0.03351 -0.02315 C 0.03386 -0.02345 0.03611 -0.02191 0.03629 -0.0216 C 0.03768 -0.0216 0.03907 -0.02129 0.04028 -0.02191 C 0.0408 -0.02222 0.04045 -0.02315 0.0408 -0.02376 C 0.04115 -0.02561 0.04115 -0.02531 0.04202 -0.02654 C 0.04323 -0.03117 0.04271 -0.03055 0.04306 -0.02376 C 0.0441 -0.02407 0.04618 -0.02376 0.04723 -0.025 C 0.04931 -0.02685 0.04618 -0.02531 0.04861 -0.02654 C 0.04879 -0.02654 0.04896 -0.02747 0.04931 -0.02747 C 0.05018 -0.02747 0.05018 -0.02623 0.05035 -0.02561 C 0.05052 -0.02531 0.0507 -0.025 0.05087 -0.02469 C 0.05261 -0.025 0.05209 -0.02469 0.05278 -0.02531 " pathEditMode="relative" rAng="0" ptsTypes="AAAAAAAAAAAAAAAAAAAAAAAAAAAAAAAAAAAAAAAAAAAAA">
                                      <p:cBhvr>
                                        <p:cTn id="43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481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4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0" presetClass="path" presetSubtype="0" repeatCount="indefinite" accel="50000" decel="50000" fill="hold" grpId="1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-0.0033 -0.00123 L -0.0033 -0.00093 C -0.00278 -0.00216 -0.00208 -0.00278 -0.00173 -0.0037 C -0.00121 -0.00463 -0.00087 -0.00586 -0.00087 -0.00679 C -0.00104 -0.00957 -0.00173 -0.01265 -0.00243 -0.01543 C -0.00295 -0.01759 -0.00538 -0.01975 -0.00607 -0.02099 L -0.00712 -0.02315 C -0.00746 -0.02593 -0.00781 -0.02716 -0.00712 -0.03086 C -0.00694 -0.03117 -0.00642 -0.03117 -0.00607 -0.03148 C -0.0059 -0.03117 -0.00555 -0.03086 -0.00538 -0.03086 C -0.00521 -0.03056 -0.00521 -0.02994 -0.00503 -0.02994 C -0.00486 -0.02901 -0.00451 -0.02809 -0.00434 -0.02716 C -0.00416 -0.02593 -0.00416 -0.02438 -0.00382 -0.02315 C -0.00364 -0.02284 -0.00312 -0.02284 -0.00295 -0.02284 C -0.0026 -0.02253 -0.00243 -0.02191 -0.00226 -0.02191 C 0.00035 -0.02222 0.00313 -0.02191 0.00556 -0.02315 C 0.00625 -0.02346 0.0059 -0.02469 0.0059 -0.02562 C 0.0059 -0.02623 0.0059 -0.02685 0.00556 -0.02716 C 0.00521 -0.02809 0.00452 -0.02839 0.00382 -0.0287 C 0.00382 -0.02839 0.00382 -0.02778 0.00399 -0.02747 C 0.00747 -0.025 0.00834 -0.02593 0.01268 -0.02623 C 0.01285 -0.02654 0.0132 -0.02716 0.01337 -0.02747 C 0.01354 -0.02809 0.01337 -0.02901 0.01372 -0.02994 C 0.01389 -0.02994 0.01511 -0.03086 0.01545 -0.03148 C 0.0158 -0.03179 0.01597 -0.0321 0.01632 -0.03272 C 0.01649 -0.03272 0.01649 -0.03333 0.01684 -0.03364 C 0.01702 -0.03364 0.01754 -0.03395 0.01788 -0.03426 C 0.01771 -0.03395 0.01736 -0.03364 0.01736 -0.03302 C 0.01702 -0.03272 0.01719 -0.03148 0.01684 -0.03117 L 0.01545 -0.02994 C 0.01545 -0.02932 0.01511 -0.02901 0.01528 -0.0287 C 0.0158 -0.02716 0.01667 -0.02716 0.01754 -0.02716 C 0.01997 -0.02716 0.02222 -0.02716 0.02465 -0.02716 C 0.02483 -0.02716 0.02518 -0.02747 0.02535 -0.02747 C 0.0257 -0.02809 0.02604 -0.02839 0.02639 -0.0287 C 0.02656 -0.02932 0.02674 -0.02994 0.02674 -0.03025 C 0.02674 -0.03179 0.02604 -0.03364 0.02639 -0.03488 C 0.02656 -0.03549 0.02726 -0.03549 0.02778 -0.03549 C 0.03281 -0.03611 0.03802 -0.03642 0.04323 -0.03642 C 0.04514 -0.03056 0.04531 -0.03302 0.03785 -0.03302 " pathEditMode="relative" rAng="0" ptsTypes="AAAAAAAAAAAAAAAAAAAAAAAAAAAAAAAAAAAAAAAA">
                                      <p:cBhvr>
                                        <p:cTn id="4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53" y="-1759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7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0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0.00173 0.00309 L 0.00173 0.0034 C 0.00312 0.00278 0.00468 0.00278 0.00607 0.00247 C 0.00694 0.00247 0.0085 0.00278 0.00868 0.00185 C 0.00937 -0.00154 0.0085 -0.00494 0.0085 -0.00895 C 0.00868 -0.01111 0.00798 -0.01204 0.00955 -0.01296 C 0.00972 -0.01296 0.01024 -0.01296 0.01059 -0.01327 L 0.01284 -0.01296 C 0.01319 -0.01265 0.01371 -0.01018 0.01389 -0.00926 C 0.0151 -0.00957 0.01649 -0.00957 0.01753 -0.01049 C 0.01788 -0.0108 0.01771 -0.01142 0.01788 -0.01173 C 0.01805 -0.01234 0.01823 -0.01327 0.0184 -0.01389 C 0.0184 -0.0142 0.01857 -0.01574 0.01892 -0.01605 C 0.01892 -0.01667 0.01927 -0.01728 0.01944 -0.01728 C 0.02031 -0.01667 0.02048 -0.01636 0.02153 -0.01543 C 0.02187 -0.01481 0.02222 -0.0142 0.02257 -0.01389 C 0.02257 -0.01358 0.02257 -0.01296 0.02274 -0.01296 C 0.02309 -0.01234 0.02343 -0.01234 0.02378 -0.01234 C 0.02482 -0.01234 0.02569 -0.01265 0.02673 -0.01296 C 0.02708 -0.01296 0.02743 -0.01296 0.02778 -0.01327 C 0.03021 -0.01543 0.0283 -0.01512 0.02934 -0.01883 C 0.02951 -0.01975 0.03003 -0.02006 0.03038 -0.02006 C 0.0309 -0.02037 0.03194 -0.02068 0.03194 -0.02037 C 0.03229 -0.02037 0.03281 -0.02006 0.03298 -0.01944 C 0.03403 -0.01512 0.03194 -0.01605 0.03455 -0.01574 C 0.03698 -0.01574 0.03941 -0.01574 0.04184 -0.01605 C 0.04201 -0.01636 0.04201 -0.01697 0.04201 -0.01728 C 0.04253 -0.01975 0.04271 -0.02191 0.04305 -0.02438 C 0.04479 -0.02407 0.0467 -0.02469 0.04826 -0.02407 C 0.04878 -0.02376 0.04896 -0.0216 0.04913 -0.02129 C 0.04965 -0.01852 0.04913 -0.01913 0.05087 -0.01883 C 0.05156 -0.01883 0.05243 -0.01913 0.05295 -0.01944 C 0.05347 -0.01975 0.05382 -0.01975 0.05399 -0.02006 C 0.05434 -0.02068 0.05416 -0.02191 0.05434 -0.02253 C 0.05468 -0.02469 0.05451 -0.02253 0.05451 -0.02469 " pathEditMode="relative" rAng="0" ptsTypes="AAAAAAAAAAAAAAAAAAAAAAAAAAAAAAAAAAA">
                                      <p:cBhvr>
                                        <p:cTn id="53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39" y="-1389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42" presetClass="path" presetSubtype="0" repeatCount="indefinite" accel="50000" decel="5000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781 0.00393 L 0.4888 -0.1311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822" y="-6756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9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42" presetClass="path" presetSubtype="0" repeatCount="indefinite" accel="50000" decel="5000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animMotion origin="layout" path="M -0.00642 0.0074 L 0.49991 -0.13536 " pathEditMode="relative" rAng="0" ptsTypes="AA">
                                      <p:cBhvr>
                                        <p:cTn id="63" dur="19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5308" y="-7149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6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repeatCount="indefinite" accel="50000" decel="5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538 0.0118 L 0.48533 -0.1154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527" y="-63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36" grpId="1" animBg="1"/>
      <p:bldP spid="37" grpId="0" animBg="1"/>
      <p:bldP spid="37" grpId="1" animBg="1"/>
      <p:bldP spid="38" grpId="0" animBg="1"/>
      <p:bldP spid="38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1" grpId="0" animBg="1"/>
      <p:bldP spid="51" grpId="1" animBg="1"/>
      <p:bldP spid="52" grpId="0" animBg="1"/>
      <p:bldP spid="52" grpId="1" animBg="1"/>
      <p:bldP spid="53" grpId="0" animBg="1"/>
      <p:bldP spid="53" grpId="1" animBg="1"/>
      <p:bldP spid="54" grpId="0" animBg="1"/>
      <p:bldP spid="54" grpId="1" animBg="1"/>
      <p:bldP spid="55" grpId="0" animBg="1"/>
      <p:bldP spid="55" grpId="1" animBg="1"/>
      <p:bldP spid="56" grpId="0" animBg="1"/>
      <p:bldP spid="5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Content Placeholder 3" descr="rsz_img_4058.jp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" r="-104" b="15337"/>
          <a:stretch>
            <a:fillRect/>
          </a:stretch>
        </p:blipFill>
        <p:spPr bwMode="auto">
          <a:xfrm>
            <a:off x="609600" y="914400"/>
            <a:ext cx="8542338" cy="54514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78" name="Title 2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>
                <a:latin typeface="Lucida Sans" charset="0"/>
              </a:rPr>
              <a:t>ISOLDE Robots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7058</TotalTime>
  <Words>2968</Words>
  <Application>Microsoft Macintosh PowerPoint</Application>
  <PresentationFormat>On-screen Show (4:3)</PresentationFormat>
  <Paragraphs>673</Paragraphs>
  <Slides>51</Slides>
  <Notes>8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3" baseType="lpstr">
      <vt:lpstr>Office Theme</vt:lpstr>
      <vt:lpstr>Photo Editor Photo</vt:lpstr>
      <vt:lpstr>PowerPoint Presentation</vt:lpstr>
      <vt:lpstr>PowerPoint Presentation</vt:lpstr>
      <vt:lpstr>ISOLDE at CERN</vt:lpstr>
      <vt:lpstr>ISOLDE at CERN</vt:lpstr>
      <vt:lpstr>ISOLDE at CERN</vt:lpstr>
      <vt:lpstr>The nuclear playground</vt:lpstr>
      <vt:lpstr>Production: Modern-day alchemy</vt:lpstr>
      <vt:lpstr>Production: Targets</vt:lpstr>
      <vt:lpstr>ISOLDE Robots</vt:lpstr>
      <vt:lpstr>Ionization: The 3 options</vt:lpstr>
      <vt:lpstr>Ionization: RILIS</vt:lpstr>
      <vt:lpstr>Separation: the isotopes of interest</vt:lpstr>
      <vt:lpstr>What is produced at ISOLDE?</vt:lpstr>
      <vt:lpstr>What is studied at ISOLDE?</vt:lpstr>
      <vt:lpstr>The ISOLDE facility</vt:lpstr>
      <vt:lpstr>Experiments at ISOLDE</vt:lpstr>
      <vt:lpstr>Studying nuclear structure</vt:lpstr>
      <vt:lpstr>COLLAPS</vt:lpstr>
      <vt:lpstr>COLLAPS</vt:lpstr>
      <vt:lpstr>CRIS</vt:lpstr>
      <vt:lpstr>CRIS</vt:lpstr>
      <vt:lpstr>CRIS</vt:lpstr>
      <vt:lpstr>ISOLTRAP</vt:lpstr>
      <vt:lpstr>ISOLTRAP</vt:lpstr>
      <vt:lpstr>ISOLTRAP</vt:lpstr>
      <vt:lpstr>ISOLTRAP</vt:lpstr>
      <vt:lpstr>ISOLDE Decay Station</vt:lpstr>
      <vt:lpstr>ISOLDE Decay Station</vt:lpstr>
      <vt:lpstr>Versatile Ion-polarized Technique Online</vt:lpstr>
      <vt:lpstr>Versatile Ion-polarized Technique Online</vt:lpstr>
      <vt:lpstr>Versatile Ion-polarized Technique Online</vt:lpstr>
      <vt:lpstr>WISARD</vt:lpstr>
      <vt:lpstr>WISARD</vt:lpstr>
      <vt:lpstr>Post-accelerated beams</vt:lpstr>
      <vt:lpstr>HIE-ISOLDE upgrade</vt:lpstr>
      <vt:lpstr>MINIBALL</vt:lpstr>
      <vt:lpstr>ISOLDE Solenoid Spectrometer</vt:lpstr>
      <vt:lpstr>Solid State Physics</vt:lpstr>
      <vt:lpstr>Perturbed Angular Correlations (PAC)</vt:lpstr>
      <vt:lpstr>Emission Channeling (EC)</vt:lpstr>
      <vt:lpstr>MEDICIS</vt:lpstr>
      <vt:lpstr>MEDICIS</vt:lpstr>
      <vt:lpstr>Summary</vt:lpstr>
      <vt:lpstr>PowerPoint Presentation</vt:lpstr>
      <vt:lpstr>Production: Modern-day alchemy</vt:lpstr>
      <vt:lpstr>Astatine: the rarest element on earth</vt:lpstr>
      <vt:lpstr>MINIBALL: Pear shape in 224Ra</vt:lpstr>
      <vt:lpstr>VITO: Beta-(detected) NMR</vt:lpstr>
      <vt:lpstr>VITO: Laser polarization &amp; b-decay asymmetry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NICE</dc:creator>
  <cp:lastModifiedBy>Kara Lynch</cp:lastModifiedBy>
  <cp:revision>222</cp:revision>
  <dcterms:created xsi:type="dcterms:W3CDTF">2011-11-13T16:48:30Z</dcterms:created>
  <dcterms:modified xsi:type="dcterms:W3CDTF">2017-05-30T14:22:04Z</dcterms:modified>
</cp:coreProperties>
</file>