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media1.mp4" ContentType="video/unknown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101F98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101F98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101F98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101F98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101F98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101F98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101F98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101F98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101F98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5" name="Shape 4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xfrm>
            <a:off x="11916664" y="13081000"/>
            <a:ext cx="537973" cy="54813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Slide Number"/>
          <p:cNvSpPr txBox="1"/>
          <p:nvPr>
            <p:ph type="sldNum" sz="quarter" idx="2"/>
          </p:nvPr>
        </p:nvSpPr>
        <p:spPr>
          <a:xfrm>
            <a:off x="11916664" y="13081000"/>
            <a:ext cx="537973" cy="54813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568854" indent="-568854">
              <a:spcBef>
                <a:spcPts val="500"/>
              </a:spcBef>
              <a:defRPr sz="4300"/>
            </a:lvl1pPr>
            <a:lvl2pPr marL="1203854" indent="-568854">
              <a:spcBef>
                <a:spcPts val="500"/>
              </a:spcBef>
              <a:defRPr sz="4300"/>
            </a:lvl2pPr>
            <a:lvl3pPr marL="1838854" indent="-568854">
              <a:spcBef>
                <a:spcPts val="500"/>
              </a:spcBef>
              <a:defRPr sz="4300"/>
            </a:lvl3pPr>
            <a:lvl4pPr marL="2473854" indent="-568854">
              <a:spcBef>
                <a:spcPts val="500"/>
              </a:spcBef>
              <a:defRPr sz="4300"/>
            </a:lvl4pPr>
            <a:lvl5pPr marL="3108854" indent="-568854">
              <a:spcBef>
                <a:spcPts val="500"/>
              </a:spcBef>
              <a:defRPr sz="43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lide Number"/>
          <p:cNvSpPr txBox="1"/>
          <p:nvPr>
            <p:ph type="sldNum" sz="quarter" idx="2"/>
          </p:nvPr>
        </p:nvSpPr>
        <p:spPr>
          <a:xfrm>
            <a:off x="23781048" y="13081000"/>
            <a:ext cx="537973" cy="54813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1397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lide Number"/>
          <p:cNvSpPr txBox="1"/>
          <p:nvPr>
            <p:ph type="sldNum" sz="quarter" idx="2"/>
          </p:nvPr>
        </p:nvSpPr>
        <p:spPr>
          <a:xfrm>
            <a:off x="23781048" y="13096405"/>
            <a:ext cx="537973" cy="548133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i="1" sz="30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101F98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101F98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101F98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101F98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101F98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101F98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101F98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101F98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101F98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101F98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101F98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101F98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101F98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101F98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101F98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101F98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101F98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101F98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3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3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3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3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3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3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3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3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3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hyperlink" Target="https://twitter.com/ALICEexperiment" TargetMode="External"/><Relationship Id="rId4" Type="http://schemas.openxmlformats.org/officeDocument/2006/relationships/hyperlink" Target="https://www.facebook.com/ALICE.experiment" TargetMode="External"/><Relationship Id="rId5" Type="http://schemas.openxmlformats.org/officeDocument/2006/relationships/hyperlink" Target="http://alice.cern/" TargetMode="External"/><Relationship Id="rId6" Type="http://schemas.openxmlformats.org/officeDocument/2006/relationships/image" Target="../media/image1.tif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Relationship Id="rId3" Type="http://schemas.openxmlformats.org/officeDocument/2006/relationships/image" Target="../media/image4.jpeg"/><Relationship Id="rId4" Type="http://schemas.openxmlformats.org/officeDocument/2006/relationships/image" Target="../media/image5.jpe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eg"/><Relationship Id="rId3" Type="http://schemas.openxmlformats.org/officeDocument/2006/relationships/image" Target="../media/image28.png"/><Relationship Id="rId4" Type="http://schemas.openxmlformats.org/officeDocument/2006/relationships/image" Target="../media/image7.jpeg"/><Relationship Id="rId5" Type="http://schemas.openxmlformats.org/officeDocument/2006/relationships/image" Target="../media/image8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openxmlformats.org/officeDocument/2006/relationships/image" Target="../media/image38.png"/><Relationship Id="rId9" Type="http://schemas.openxmlformats.org/officeDocument/2006/relationships/image" Target="../media/image39.png"/><Relationship Id="rId10" Type="http://schemas.openxmlformats.org/officeDocument/2006/relationships/image" Target="../media/image40.png"/><Relationship Id="rId11" Type="http://schemas.openxmlformats.org/officeDocument/2006/relationships/image" Target="../media/image41.png"/><Relationship Id="rId12" Type="http://schemas.openxmlformats.org/officeDocument/2006/relationships/image" Target="../media/image42.png"/><Relationship Id="rId13" Type="http://schemas.openxmlformats.org/officeDocument/2006/relationships/image" Target="../media/image43.png"/><Relationship Id="rId14" Type="http://schemas.openxmlformats.org/officeDocument/2006/relationships/image" Target="../media/image44.png"/><Relationship Id="rId15" Type="http://schemas.openxmlformats.org/officeDocument/2006/relationships/image" Target="../media/image45.png"/><Relationship Id="rId16" Type="http://schemas.openxmlformats.org/officeDocument/2006/relationships/image" Target="../media/image46.png"/><Relationship Id="rId17" Type="http://schemas.openxmlformats.org/officeDocument/2006/relationships/image" Target="../media/image47.png"/><Relationship Id="rId18" Type="http://schemas.openxmlformats.org/officeDocument/2006/relationships/image" Target="../media/image48.png"/><Relationship Id="rId19" Type="http://schemas.openxmlformats.org/officeDocument/2006/relationships/image" Target="../media/image49.png"/><Relationship Id="rId20" Type="http://schemas.openxmlformats.org/officeDocument/2006/relationships/image" Target="../media/image50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image" Target="../media/image56.png"/><Relationship Id="rId8" Type="http://schemas.openxmlformats.org/officeDocument/2006/relationships/image" Target="../media/image57.png"/><Relationship Id="rId9" Type="http://schemas.openxmlformats.org/officeDocument/2006/relationships/image" Target="../media/image58.png"/><Relationship Id="rId10" Type="http://schemas.openxmlformats.org/officeDocument/2006/relationships/image" Target="../media/image59.png"/><Relationship Id="rId11" Type="http://schemas.openxmlformats.org/officeDocument/2006/relationships/image" Target="../media/image60.png"/><Relationship Id="rId12" Type="http://schemas.openxmlformats.org/officeDocument/2006/relationships/image" Target="../media/image61.png"/><Relationship Id="rId13" Type="http://schemas.openxmlformats.org/officeDocument/2006/relationships/image" Target="../media/image62.png"/><Relationship Id="rId14" Type="http://schemas.openxmlformats.org/officeDocument/2006/relationships/image" Target="../media/image63.png"/><Relationship Id="rId15" Type="http://schemas.openxmlformats.org/officeDocument/2006/relationships/image" Target="../media/image64.png"/><Relationship Id="rId16" Type="http://schemas.openxmlformats.org/officeDocument/2006/relationships/image" Target="../media/image65.png"/><Relationship Id="rId17" Type="http://schemas.openxmlformats.org/officeDocument/2006/relationships/image" Target="../media/image66.png"/><Relationship Id="rId18" Type="http://schemas.openxmlformats.org/officeDocument/2006/relationships/image" Target="../media/image9.jpeg"/><Relationship Id="rId19" Type="http://schemas.openxmlformats.org/officeDocument/2006/relationships/image" Target="../media/image48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7.png"/><Relationship Id="rId3" Type="http://schemas.openxmlformats.org/officeDocument/2006/relationships/image" Target="../media/image70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Relationship Id="rId4" Type="http://schemas.openxmlformats.org/officeDocument/2006/relationships/image" Target="../media/image5.tif"/><Relationship Id="rId5" Type="http://schemas.openxmlformats.org/officeDocument/2006/relationships/image" Target="../media/image6.tif"/><Relationship Id="rId6" Type="http://schemas.openxmlformats.org/officeDocument/2006/relationships/image" Target="../media/image7.t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tif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3.png"/><Relationship Id="rId3" Type="http://schemas.openxmlformats.org/officeDocument/2006/relationships/hyperlink" Target="http://alice-collaboration.web.cern.ch/" TargetMode="External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6" Type="http://schemas.openxmlformats.org/officeDocument/2006/relationships/image" Target="../media/image76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7.png"/><Relationship Id="rId3" Type="http://schemas.openxmlformats.org/officeDocument/2006/relationships/image" Target="../media/image10.jpeg"/><Relationship Id="rId4" Type="http://schemas.openxmlformats.org/officeDocument/2006/relationships/image" Target="../media/image71.png"/><Relationship Id="rId5" Type="http://schemas.openxmlformats.org/officeDocument/2006/relationships/image" Target="../media/image7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3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7.png"/><Relationship Id="rId5" Type="http://schemas.openxmlformats.org/officeDocument/2006/relationships/hyperlink" Target="https://madai-public.cs.unc.edu/visualization/heavy-ion-collisions/" TargetMode="Externa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tif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LICE op CERN — een korte inleiding"/>
          <p:cNvSpPr txBox="1"/>
          <p:nvPr>
            <p:ph type="ctrTitle"/>
          </p:nvPr>
        </p:nvSpPr>
        <p:spPr>
          <a:xfrm>
            <a:off x="2386429" y="-2568740"/>
            <a:ext cx="20828001" cy="4062258"/>
          </a:xfrm>
          <a:prstGeom prst="rect">
            <a:avLst/>
          </a:prstGeom>
        </p:spPr>
        <p:txBody>
          <a:bodyPr/>
          <a:lstStyle/>
          <a:p>
            <a:pPr/>
            <a:r>
              <a:t>ALICE op CERN — een korte inleiding</a:t>
            </a:r>
          </a:p>
        </p:txBody>
      </p:sp>
      <p:pic>
        <p:nvPicPr>
          <p:cNvPr id="48" name="2019_photo_ALICE.jpg" descr="2019_photo_ALIC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98516" y="2634108"/>
            <a:ext cx="13778597" cy="9185734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Marco van Leeuwen, Nikhef, Universiteit Utrecht"/>
          <p:cNvSpPr txBox="1"/>
          <p:nvPr/>
        </p:nvSpPr>
        <p:spPr>
          <a:xfrm>
            <a:off x="6992778" y="12072687"/>
            <a:ext cx="10990073" cy="696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4000"/>
            </a:lvl1pPr>
          </a:lstStyle>
          <a:p>
            <a:pPr/>
            <a:r>
              <a:t>Marco van Leeuwen, Nikhef, Universiteit Utrecht</a:t>
            </a:r>
          </a:p>
        </p:txBody>
      </p:sp>
      <p:sp>
        <p:nvSpPr>
          <p:cNvPr id="50" name="Twitter: @ALICEexperiment…"/>
          <p:cNvSpPr txBox="1"/>
          <p:nvPr/>
        </p:nvSpPr>
        <p:spPr>
          <a:xfrm>
            <a:off x="307408" y="12222473"/>
            <a:ext cx="6458408" cy="11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Twitter: </a:t>
            </a:r>
            <a:r>
              <a:rPr u="sng">
                <a:hlinkClick r:id="rId3" invalidUrl="" action="" tgtFrame="" tooltip="" history="1" highlightClick="0" endSnd="0"/>
              </a:rPr>
              <a:t>@ALICEexperiment</a:t>
            </a:r>
          </a:p>
          <a:p>
            <a:pPr/>
            <a:r>
              <a:t>Facebook: </a:t>
            </a:r>
            <a:r>
              <a:rPr u="sng">
                <a:hlinkClick r:id="rId4" invalidUrl="" action="" tgtFrame="" tooltip="" history="1" highlightClick="0" endSnd="0"/>
              </a:rPr>
              <a:t>@ALICE.experiment</a:t>
            </a:r>
          </a:p>
        </p:txBody>
      </p:sp>
      <p:sp>
        <p:nvSpPr>
          <p:cNvPr id="51" name="Website: http://alice.cern/"/>
          <p:cNvSpPr txBox="1"/>
          <p:nvPr/>
        </p:nvSpPr>
        <p:spPr>
          <a:xfrm>
            <a:off x="9801992" y="1746363"/>
            <a:ext cx="5371644" cy="63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Website: </a:t>
            </a:r>
            <a:r>
              <a:rPr u="sng">
                <a:hlinkClick r:id="rId5" invalidUrl="" action="" tgtFrame="" tooltip="" history="1" highlightClick="0" endSnd="0"/>
              </a:rPr>
              <a:t>http://alice.cern/</a:t>
            </a:r>
          </a:p>
        </p:txBody>
      </p:sp>
      <p:pic>
        <p:nvPicPr>
          <p:cNvPr id="52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1210919" y="12270751"/>
            <a:ext cx="2753916" cy="10844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Viscositeit van het quark-gluonplasma"/>
          <p:cNvSpPr txBox="1"/>
          <p:nvPr>
            <p:ph type="title"/>
          </p:nvPr>
        </p:nvSpPr>
        <p:spPr>
          <a:xfrm>
            <a:off x="1689100" y="-229429"/>
            <a:ext cx="21005800" cy="2286001"/>
          </a:xfrm>
          <a:prstGeom prst="rect">
            <a:avLst/>
          </a:prstGeom>
        </p:spPr>
        <p:txBody>
          <a:bodyPr/>
          <a:lstStyle/>
          <a:p>
            <a:pPr/>
            <a:r>
              <a:t>Viscositeit van het quark-gluonplasma</a:t>
            </a:r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xfrm>
            <a:off x="23886966" y="13096405"/>
            <a:ext cx="326137" cy="54813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6" name="J. E. Bernhard et al, arXiv: 1605.03954"/>
          <p:cNvSpPr txBox="1"/>
          <p:nvPr/>
        </p:nvSpPr>
        <p:spPr>
          <a:xfrm>
            <a:off x="5055817" y="2196980"/>
            <a:ext cx="5390516" cy="511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J. E. Bernhard et al, arXiv: 1605.03954</a:t>
            </a:r>
          </a:p>
        </p:txBody>
      </p:sp>
      <p:grpSp>
        <p:nvGrpSpPr>
          <p:cNvPr id="159" name="Group"/>
          <p:cNvGrpSpPr/>
          <p:nvPr/>
        </p:nvGrpSpPr>
        <p:grpSpPr>
          <a:xfrm>
            <a:off x="4939512" y="3503713"/>
            <a:ext cx="8624528" cy="5802136"/>
            <a:chOff x="0" y="312737"/>
            <a:chExt cx="8624526" cy="5802134"/>
          </a:xfrm>
        </p:grpSpPr>
        <p:pic>
          <p:nvPicPr>
            <p:cNvPr id="157" name="etas_estimate.pdf" descr="etas_estimat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784510"/>
              <a:ext cx="8624527" cy="53303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8" name="viscositeit van het QGP"/>
            <p:cNvSpPr/>
            <p:nvPr/>
          </p:nvSpPr>
          <p:spPr>
            <a:xfrm>
              <a:off x="2817502" y="312737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 algn="l" defTabSz="821531">
                <a:defRPr sz="3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viscositeit van het QGP</a:t>
              </a:r>
            </a:p>
          </p:txBody>
        </p:sp>
      </p:grpSp>
      <p:sp>
        <p:nvSpPr>
          <p:cNvPr id="160" name="Viscositeit bepaald door modellen te fitten aan de data"/>
          <p:cNvSpPr txBox="1"/>
          <p:nvPr/>
        </p:nvSpPr>
        <p:spPr>
          <a:xfrm>
            <a:off x="5361681" y="9788669"/>
            <a:ext cx="8388619" cy="1108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821531"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r>
              <a:t>Viscositeit bepaald door modellen</a:t>
            </a:r>
            <a:br/>
            <a:r>
              <a:t>te fitten aan de data</a:t>
            </a:r>
          </a:p>
        </p:txBody>
      </p:sp>
      <p:sp>
        <p:nvSpPr>
          <p:cNvPr id="161" name="Viscositeit dicht bij het absolute minimum  (KS bound)"/>
          <p:cNvSpPr txBox="1"/>
          <p:nvPr/>
        </p:nvSpPr>
        <p:spPr>
          <a:xfrm>
            <a:off x="5894033" y="10987800"/>
            <a:ext cx="7670007" cy="1108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821531">
              <a:defRPr sz="3200">
                <a:solidFill>
                  <a:srgbClr val="9A251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Viscositeit dicht bij het absolute minimum </a:t>
            </a:r>
            <a:br/>
            <a:r>
              <a:t>(KS bound)</a:t>
            </a:r>
          </a:p>
        </p:txBody>
      </p:sp>
      <p:pic>
        <p:nvPicPr>
          <p:cNvPr id="162" name="image.png" descr="image.png"/>
          <p:cNvPicPr>
            <a:picLocks noChangeAspect="1"/>
          </p:cNvPicPr>
          <p:nvPr/>
        </p:nvPicPr>
        <p:blipFill>
          <a:blip r:embed="rId3">
            <a:extLst/>
          </a:blip>
          <a:srcRect l="0" t="0" r="17999" b="0"/>
          <a:stretch>
            <a:fillRect/>
          </a:stretch>
        </p:blipFill>
        <p:spPr>
          <a:xfrm>
            <a:off x="14158281" y="2881097"/>
            <a:ext cx="8229601" cy="8220076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Vloeistof"/>
          <p:cNvSpPr txBox="1"/>
          <p:nvPr/>
        </p:nvSpPr>
        <p:spPr>
          <a:xfrm>
            <a:off x="15529881" y="7500069"/>
            <a:ext cx="2046569" cy="71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285875">
              <a:defRPr sz="38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Vloeistof</a:t>
            </a:r>
          </a:p>
        </p:txBody>
      </p:sp>
      <p:sp>
        <p:nvSpPr>
          <p:cNvPr id="164" name="gas"/>
          <p:cNvSpPr txBox="1"/>
          <p:nvPr/>
        </p:nvSpPr>
        <p:spPr>
          <a:xfrm>
            <a:off x="20664679" y="8133655"/>
            <a:ext cx="973679" cy="71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285875">
              <a:defRPr sz="38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gas</a:t>
            </a:r>
          </a:p>
        </p:txBody>
      </p:sp>
      <p:pic>
        <p:nvPicPr>
          <p:cNvPr id="165" name="image.pdf" descr="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682281" y="8262069"/>
            <a:ext cx="2006601" cy="692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image.pdf" descr="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359879" y="7371655"/>
            <a:ext cx="1676401" cy="930276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Viscositeit minimaal bij faseovergang"/>
          <p:cNvSpPr txBox="1"/>
          <p:nvPr/>
        </p:nvSpPr>
        <p:spPr>
          <a:xfrm>
            <a:off x="14725174" y="11413011"/>
            <a:ext cx="7267781" cy="664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285875">
              <a:defRPr sz="34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Viscositeit minimaal bij faseovergang</a:t>
            </a:r>
          </a:p>
        </p:txBody>
      </p:sp>
      <p:sp>
        <p:nvSpPr>
          <p:cNvPr id="168" name="QGP viscositeit kleinst van alle bekende stoffen"/>
          <p:cNvSpPr txBox="1"/>
          <p:nvPr/>
        </p:nvSpPr>
        <p:spPr>
          <a:xfrm>
            <a:off x="14176358" y="12154892"/>
            <a:ext cx="9276453" cy="664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285875">
              <a:defRPr sz="34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QGP viscositeit kleinst van alle bekende stoffen</a:t>
            </a:r>
          </a:p>
        </p:txBody>
      </p:sp>
      <p:sp>
        <p:nvSpPr>
          <p:cNvPr id="169" name="Line"/>
          <p:cNvSpPr/>
          <p:nvPr/>
        </p:nvSpPr>
        <p:spPr>
          <a:xfrm>
            <a:off x="2364069" y="4557081"/>
            <a:ext cx="609601" cy="1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 algn="l" defTabSz="642937">
              <a:defRPr sz="2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74" name="Group"/>
          <p:cNvGrpSpPr/>
          <p:nvPr/>
        </p:nvGrpSpPr>
        <p:grpSpPr>
          <a:xfrm>
            <a:off x="963912" y="4359119"/>
            <a:ext cx="3381358" cy="941904"/>
            <a:chOff x="0" y="0"/>
            <a:chExt cx="3381356" cy="941902"/>
          </a:xfrm>
        </p:grpSpPr>
        <p:sp>
          <p:nvSpPr>
            <p:cNvPr id="170" name="Line"/>
            <p:cNvSpPr/>
            <p:nvPr/>
          </p:nvSpPr>
          <p:spPr>
            <a:xfrm>
              <a:off x="0" y="0"/>
              <a:ext cx="3381357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642937">
                <a:defRPr sz="2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1" name="Line"/>
            <p:cNvSpPr/>
            <p:nvPr/>
          </p:nvSpPr>
          <p:spPr>
            <a:xfrm>
              <a:off x="0" y="941902"/>
              <a:ext cx="3381357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642937">
                <a:defRPr sz="2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2" name="Line"/>
            <p:cNvSpPr/>
            <p:nvPr/>
          </p:nvSpPr>
          <p:spPr>
            <a:xfrm>
              <a:off x="1399182" y="403672"/>
              <a:ext cx="34979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642937">
                <a:defRPr sz="2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3" name="Line"/>
            <p:cNvSpPr/>
            <p:nvPr/>
          </p:nvSpPr>
          <p:spPr>
            <a:xfrm>
              <a:off x="1399182" y="807345"/>
              <a:ext cx="233198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642937">
                <a:defRPr sz="2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75" name="Line"/>
          <p:cNvSpPr/>
          <p:nvPr/>
        </p:nvSpPr>
        <p:spPr>
          <a:xfrm>
            <a:off x="2350321" y="3819067"/>
            <a:ext cx="1524001" cy="1"/>
          </a:xfrm>
          <a:prstGeom prst="line">
            <a:avLst/>
          </a:prstGeom>
          <a:ln w="254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 algn="l" defTabSz="642937">
              <a:defRPr sz="2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6" name="Vergelijking met andere vloeistoffen"/>
          <p:cNvSpPr txBox="1"/>
          <p:nvPr/>
        </p:nvSpPr>
        <p:spPr>
          <a:xfrm>
            <a:off x="14911724" y="1856067"/>
            <a:ext cx="7805721" cy="71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285875">
              <a:defRPr sz="38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Vergelijking met andere vloeistoffen</a:t>
            </a:r>
          </a:p>
        </p:txBody>
      </p:sp>
      <p:pic>
        <p:nvPicPr>
          <p:cNvPr id="177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60520" y="6007225"/>
            <a:ext cx="3042574" cy="14126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9" grpId="1"/>
      <p:bldP build="whole" bldLvl="1" animBg="1" rev="0" advAuto="0" spid="161" grpId="3"/>
      <p:bldP build="whole" bldLvl="1" animBg="1" rev="0" advAuto="0" spid="160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33333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Double-click to edi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1" name="2011-Dec-05-ALICE_event_137124_0x00000000D3BBE693_2010-11-08_11-30-46_0.png" descr="2011-Dec-05-ALICE_event_137124_0x00000000D3BBE693_2010-11-08_11-30-46_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83183" y="-170363"/>
            <a:ext cx="18789811" cy="138281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De ALICE detector"/>
          <p:cNvSpPr txBox="1"/>
          <p:nvPr>
            <p:ph type="title"/>
          </p:nvPr>
        </p:nvSpPr>
        <p:spPr>
          <a:xfrm>
            <a:off x="1689100" y="-65621"/>
            <a:ext cx="21005800" cy="2286001"/>
          </a:xfrm>
          <a:prstGeom prst="rect">
            <a:avLst/>
          </a:prstGeom>
        </p:spPr>
        <p:txBody>
          <a:bodyPr/>
          <a:lstStyle>
            <a:lvl1pPr>
              <a:lnSpc>
                <a:spcPct val="93000"/>
              </a:lnSpc>
            </a:lvl1pPr>
          </a:lstStyle>
          <a:p>
            <a:pPr/>
            <a:r>
              <a:t>De ALICE detector</a:t>
            </a:r>
          </a:p>
        </p:txBody>
      </p:sp>
      <p:sp>
        <p:nvSpPr>
          <p:cNvPr id="1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5" name="ALICE-SetUp-NewSimple_small.jpeg" descr="ALICE-SetUp-NewSimple_small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00799" y="2285999"/>
            <a:ext cx="13411201" cy="9839326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muon arm…"/>
          <p:cNvSpPr txBox="1"/>
          <p:nvPr/>
        </p:nvSpPr>
        <p:spPr>
          <a:xfrm>
            <a:off x="17854751" y="10515600"/>
            <a:ext cx="2428598" cy="114470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32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muon arm</a:t>
            </a:r>
          </a:p>
          <a:p>
            <a:pPr defTabSz="1828800">
              <a:defRPr sz="32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-4 &lt;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h</a:t>
            </a:r>
            <a:r>
              <a:t> &lt; -2.5</a:t>
            </a:r>
          </a:p>
        </p:txBody>
      </p:sp>
      <p:sp>
        <p:nvSpPr>
          <p:cNvPr id="187" name="Rectangle"/>
          <p:cNvSpPr/>
          <p:nvPr/>
        </p:nvSpPr>
        <p:spPr>
          <a:xfrm>
            <a:off x="15697200" y="2438399"/>
            <a:ext cx="4419600" cy="3048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tIns="91439" bIns="91439" anchor="ctr"/>
          <a:lstStyle/>
          <a:p>
            <a:pPr algn="l" defTabSz="1828800">
              <a:defRPr sz="4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88" name="2018: 100M hadronische Pb+Pb botsingen, 800M p+p botsingen gemeten en opgeslagen"/>
          <p:cNvSpPr txBox="1"/>
          <p:nvPr/>
        </p:nvSpPr>
        <p:spPr>
          <a:xfrm>
            <a:off x="2475199" y="12396957"/>
            <a:ext cx="19433601" cy="71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8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 2018: 100M hadronische Pb+Pb botsingen, 800M p+p botsingen gemeten en opgeslagen</a:t>
            </a:r>
          </a:p>
        </p:txBody>
      </p:sp>
      <p:grpSp>
        <p:nvGrpSpPr>
          <p:cNvPr id="192" name="Group"/>
          <p:cNvGrpSpPr/>
          <p:nvPr/>
        </p:nvGrpSpPr>
        <p:grpSpPr>
          <a:xfrm>
            <a:off x="4267199" y="1828799"/>
            <a:ext cx="7010401" cy="5334001"/>
            <a:chOff x="0" y="0"/>
            <a:chExt cx="7010400" cy="5334000"/>
          </a:xfrm>
        </p:grpSpPr>
        <p:sp>
          <p:nvSpPr>
            <p:cNvPr id="189" name="Centrale tracker:…"/>
            <p:cNvSpPr txBox="1"/>
            <p:nvPr/>
          </p:nvSpPr>
          <p:spPr>
            <a:xfrm>
              <a:off x="0" y="0"/>
              <a:ext cx="3199527" cy="25544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marL="339725" indent="-339725" algn="l" defTabSz="1828800">
                <a:defRPr sz="32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Centrale tracker:</a:t>
              </a:r>
            </a:p>
            <a:p>
              <a:pPr marL="339725" indent="-339725" algn="l" defTabSz="1828800">
                <a:defRPr sz="32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|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h</a:t>
              </a:r>
              <a:r>
                <a:t>| &lt; 0.9</a:t>
              </a:r>
            </a:p>
            <a:p>
              <a:pPr marL="339725" indent="-339725" algn="l" defTabSz="1828800">
                <a:defRPr sz="32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Hoge resolutie</a:t>
              </a:r>
            </a:p>
            <a:p>
              <a:pPr marL="301977" indent="-301977" algn="l" defTabSz="1828800">
                <a:buSzPct val="100000"/>
                <a:buChar char="•"/>
                <a:defRPr sz="32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TPC</a:t>
              </a:r>
            </a:p>
            <a:p>
              <a:pPr marL="301977" indent="-301977" algn="l" defTabSz="1828800">
                <a:buSzPct val="100000"/>
                <a:buChar char="•"/>
                <a:defRPr sz="32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ITS</a:t>
              </a:r>
            </a:p>
          </p:txBody>
        </p:sp>
        <p:sp>
          <p:nvSpPr>
            <p:cNvPr id="190" name="Line"/>
            <p:cNvSpPr/>
            <p:nvPr/>
          </p:nvSpPr>
          <p:spPr>
            <a:xfrm>
              <a:off x="1523999" y="1981200"/>
              <a:ext cx="5486402" cy="2590800"/>
            </a:xfrm>
            <a:prstGeom prst="line">
              <a:avLst/>
            </a:prstGeom>
            <a:noFill/>
            <a:ln w="25400" cap="flat">
              <a:solidFill>
                <a:srgbClr val="000099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1828800">
                <a:defRPr sz="4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91" name="Line"/>
            <p:cNvSpPr/>
            <p:nvPr/>
          </p:nvSpPr>
          <p:spPr>
            <a:xfrm>
              <a:off x="1524000" y="2590799"/>
              <a:ext cx="4876801" cy="2743202"/>
            </a:xfrm>
            <a:prstGeom prst="line">
              <a:avLst/>
            </a:prstGeom>
            <a:noFill/>
            <a:ln w="25400" cap="flat">
              <a:solidFill>
                <a:srgbClr val="000099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1828800">
                <a:defRPr sz="4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196" name="Group"/>
          <p:cNvGrpSpPr/>
          <p:nvPr/>
        </p:nvGrpSpPr>
        <p:grpSpPr>
          <a:xfrm>
            <a:off x="3352799" y="6670675"/>
            <a:ext cx="6248401" cy="2016125"/>
            <a:chOff x="0" y="0"/>
            <a:chExt cx="6248399" cy="2016125"/>
          </a:xfrm>
        </p:grpSpPr>
        <p:sp>
          <p:nvSpPr>
            <p:cNvPr id="193" name="Deeltjesidentificatie…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marL="219075" indent="-219075" algn="l" defTabSz="1828800">
                <a:defRPr sz="32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Deeltjesidentificatie</a:t>
              </a:r>
            </a:p>
            <a:p>
              <a:pPr marL="194733" indent="-194733" algn="l" defTabSz="1828800">
                <a:buSzPct val="100000"/>
                <a:buChar char="•"/>
                <a:defRPr sz="32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HMPID </a:t>
              </a:r>
            </a:p>
            <a:p>
              <a:pPr marL="194733" indent="-194733" algn="l" defTabSz="1828800">
                <a:buSzPct val="100000"/>
                <a:buChar char="•"/>
                <a:defRPr sz="32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TRD</a:t>
              </a:r>
            </a:p>
            <a:p>
              <a:pPr marL="194733" indent="-194733" algn="l" defTabSz="1828800">
                <a:buSzPct val="100000"/>
                <a:buChar char="•"/>
                <a:defRPr sz="32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TOF</a:t>
              </a:r>
            </a:p>
          </p:txBody>
        </p:sp>
        <p:sp>
          <p:nvSpPr>
            <p:cNvPr id="194" name="Line"/>
            <p:cNvSpPr/>
            <p:nvPr/>
          </p:nvSpPr>
          <p:spPr>
            <a:xfrm flipV="1">
              <a:off x="1523999" y="1711324"/>
              <a:ext cx="4419601" cy="304802"/>
            </a:xfrm>
            <a:prstGeom prst="line">
              <a:avLst/>
            </a:prstGeom>
            <a:noFill/>
            <a:ln w="25400" cap="flat">
              <a:solidFill>
                <a:srgbClr val="000099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1828800">
                <a:defRPr sz="4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95" name="Line"/>
            <p:cNvSpPr/>
            <p:nvPr/>
          </p:nvSpPr>
          <p:spPr>
            <a:xfrm flipV="1">
              <a:off x="2133599" y="492125"/>
              <a:ext cx="4114801" cy="304801"/>
            </a:xfrm>
            <a:prstGeom prst="line">
              <a:avLst/>
            </a:prstGeom>
            <a:noFill/>
            <a:ln w="25400" cap="flat">
              <a:solidFill>
                <a:srgbClr val="000099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1828800">
                <a:defRPr sz="4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200" name="Group"/>
          <p:cNvGrpSpPr/>
          <p:nvPr/>
        </p:nvGrpSpPr>
        <p:grpSpPr>
          <a:xfrm>
            <a:off x="10058400" y="1828799"/>
            <a:ext cx="7556501" cy="7010401"/>
            <a:chOff x="0" y="0"/>
            <a:chExt cx="7556500" cy="7010400"/>
          </a:xfrm>
        </p:grpSpPr>
        <p:sp>
          <p:nvSpPr>
            <p:cNvPr id="197" name="Line"/>
            <p:cNvSpPr/>
            <p:nvPr/>
          </p:nvSpPr>
          <p:spPr>
            <a:xfrm flipH="1">
              <a:off x="1066800" y="914400"/>
              <a:ext cx="5181601" cy="2590800"/>
            </a:xfrm>
            <a:prstGeom prst="line">
              <a:avLst/>
            </a:prstGeom>
            <a:noFill/>
            <a:ln w="25400" cap="flat">
              <a:solidFill>
                <a:srgbClr val="000099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1828800">
                <a:defRPr sz="4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98" name="Line"/>
            <p:cNvSpPr/>
            <p:nvPr/>
          </p:nvSpPr>
          <p:spPr>
            <a:xfrm flipH="1">
              <a:off x="0" y="1701799"/>
              <a:ext cx="6400800" cy="5308602"/>
            </a:xfrm>
            <a:prstGeom prst="line">
              <a:avLst/>
            </a:prstGeom>
            <a:noFill/>
            <a:ln w="25400" cap="flat">
              <a:solidFill>
                <a:srgbClr val="000099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1828800">
                <a:defRPr sz="4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99" name="EM Calorimeters…"/>
            <p:cNvSpPr/>
            <p:nvPr/>
          </p:nvSpPr>
          <p:spPr>
            <a:xfrm>
              <a:off x="628650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marL="339725" indent="-339725" algn="l" defTabSz="1828800">
                <a:defRPr sz="32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EM Calorimeters</a:t>
              </a:r>
            </a:p>
            <a:p>
              <a:pPr marL="301977" indent="-301977" algn="l" defTabSz="1828800">
                <a:buSzPct val="100000"/>
                <a:buChar char="•"/>
                <a:defRPr sz="32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EMCal</a:t>
              </a:r>
            </a:p>
            <a:p>
              <a:pPr marL="301977" indent="-301977" algn="l" defTabSz="1828800">
                <a:buSzPct val="100000"/>
                <a:buChar char="•"/>
                <a:defRPr sz="32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PHOS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2" grpId="1"/>
      <p:bldP build="whole" bldLvl="1" animBg="1" rev="0" advAuto="0" spid="186" grpId="4"/>
      <p:bldP build="whole" bldLvl="1" animBg="1" rev="0" advAuto="0" spid="200" grpId="3"/>
      <p:bldP build="whole" bldLvl="1" animBg="1" rev="0" advAuto="0" spid="196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Detectie van deeltjes — een korte inleid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Detectie van deeltjes — een korte inleiding</a:t>
            </a:r>
          </a:p>
        </p:txBody>
      </p:sp>
      <p:sp>
        <p:nvSpPr>
          <p:cNvPr id="203" name="Geladen deeltjes worden gedetecteerd door ionisatie en/of scintillatie…"/>
          <p:cNvSpPr txBox="1"/>
          <p:nvPr>
            <p:ph type="body" idx="1"/>
          </p:nvPr>
        </p:nvSpPr>
        <p:spPr>
          <a:xfrm>
            <a:off x="1689100" y="2971800"/>
            <a:ext cx="21005800" cy="92964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2000"/>
              </a:spcBef>
            </a:pPr>
            <a:r>
              <a:rPr b="1"/>
              <a:t>Geladen deeltjes</a:t>
            </a:r>
            <a:r>
              <a:t> worden gedetecteerd door </a:t>
            </a:r>
            <a:r>
              <a:rPr b="1"/>
              <a:t>ionisatie</a:t>
            </a:r>
            <a:r>
              <a:t> en/of </a:t>
            </a:r>
            <a:r>
              <a:rPr b="1"/>
              <a:t>scintillatie</a:t>
            </a:r>
          </a:p>
          <a:p>
            <a:pPr lvl="1">
              <a:spcBef>
                <a:spcPts val="2000"/>
              </a:spcBef>
            </a:pPr>
            <a:r>
              <a:rPr b="1"/>
              <a:t>Ionisatie</a:t>
            </a:r>
            <a:r>
              <a:t>: electrons vrijgemaakt uit atomen/moleculen (gas) of naar de geleidingsband geëxciteerd (halfgeleider)</a:t>
            </a:r>
          </a:p>
          <a:p>
            <a:pPr lvl="2">
              <a:spcBef>
                <a:spcPts val="2000"/>
              </a:spcBef>
            </a:pPr>
            <a:r>
              <a:t>Lading wordt verzameld op een electrode — voor gas: met versterking</a:t>
            </a:r>
          </a:p>
          <a:p>
            <a:pPr lvl="1">
              <a:spcBef>
                <a:spcPts val="2000"/>
              </a:spcBef>
            </a:pPr>
            <a:r>
              <a:rPr b="1"/>
              <a:t>Scintillatie</a:t>
            </a:r>
            <a:r>
              <a:t>: atomen in aangeslagen toestand door interactie met geladen deeltjes, vervalt me fotonemissie</a:t>
            </a:r>
          </a:p>
          <a:p>
            <a:pPr lvl="2">
              <a:spcBef>
                <a:spcPts val="2000"/>
              </a:spcBef>
            </a:pPr>
            <a:r>
              <a:t>Detectie met fotonsensors (bijv. photon multiplier tube, avalanche photodiode)</a:t>
            </a:r>
          </a:p>
          <a:p>
            <a:pPr>
              <a:spcBef>
                <a:spcPts val="2000"/>
              </a:spcBef>
            </a:pPr>
            <a:r>
              <a:rPr b="1"/>
              <a:t>Neutrale deeltjes</a:t>
            </a:r>
            <a:r>
              <a:t> geven produceren geen ionisatie — </a:t>
            </a:r>
            <a:r>
              <a:rPr b="1"/>
              <a:t>interacties met detectormateriaal </a:t>
            </a:r>
            <a:r>
              <a:t>produceren geladen deeltjes</a:t>
            </a:r>
          </a:p>
          <a:p>
            <a:pPr lvl="1">
              <a:spcBef>
                <a:spcPts val="2000"/>
              </a:spcBef>
            </a:pPr>
            <a:r>
              <a:t>Vergt massa in de detector: beïnvloedt impuls/energie van deeltjes</a:t>
            </a:r>
          </a:p>
          <a:p>
            <a:pPr lvl="1">
              <a:spcBef>
                <a:spcPts val="2000"/>
              </a:spcBef>
            </a:pPr>
            <a:r>
              <a:t>Realisatie: hadronische en electromagnetische calorimeters</a:t>
            </a:r>
          </a:p>
        </p:txBody>
      </p:sp>
      <p:sp>
        <p:nvSpPr>
          <p:cNvPr id="2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Roles of different detector system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Roles of different detector systems</a:t>
            </a:r>
          </a:p>
        </p:txBody>
      </p:sp>
      <p:sp>
        <p:nvSpPr>
          <p:cNvPr id="207" name="Slide Number"/>
          <p:cNvSpPr txBox="1"/>
          <p:nvPr>
            <p:ph type="sldNum" sz="quarter" idx="2"/>
          </p:nvPr>
        </p:nvSpPr>
        <p:spPr>
          <a:xfrm>
            <a:off x="23883537" y="13096405"/>
            <a:ext cx="332995" cy="54813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8" name="Cms_Slice.png" descr="Cms_Slic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88615" y="2360583"/>
            <a:ext cx="16730025" cy="8994834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Particles have different properties/interactions with material…"/>
          <p:cNvSpPr txBox="1"/>
          <p:nvPr/>
        </p:nvSpPr>
        <p:spPr>
          <a:xfrm>
            <a:off x="3254080" y="11624901"/>
            <a:ext cx="17173805" cy="11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Particles have different properties/interactions with material</a:t>
            </a:r>
          </a:p>
          <a:p>
            <a:pPr/>
            <a:r>
              <a:t>Specialised detector systems for e.g.: charged particles, photons, electrons, muons</a:t>
            </a:r>
          </a:p>
        </p:txBody>
      </p:sp>
      <p:sp>
        <p:nvSpPr>
          <p:cNvPr id="210" name="Example: CMS"/>
          <p:cNvSpPr txBox="1"/>
          <p:nvPr/>
        </p:nvSpPr>
        <p:spPr>
          <a:xfrm>
            <a:off x="922468" y="2443886"/>
            <a:ext cx="3162910" cy="63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Example: CMS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Het Inner Tracking System"/>
          <p:cNvSpPr txBox="1"/>
          <p:nvPr>
            <p:ph type="title"/>
          </p:nvPr>
        </p:nvSpPr>
        <p:spPr>
          <a:xfrm>
            <a:off x="1689100" y="12700"/>
            <a:ext cx="21005800" cy="2286001"/>
          </a:xfrm>
          <a:prstGeom prst="rect">
            <a:avLst/>
          </a:prstGeom>
        </p:spPr>
        <p:txBody>
          <a:bodyPr lIns="91439" tIns="91439" rIns="91439" bIns="91439"/>
          <a:lstStyle>
            <a:lvl1pPr defTabSz="1828800">
              <a:defRPr sz="72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Het Inner Tracking System</a:t>
            </a:r>
          </a:p>
        </p:txBody>
      </p:sp>
      <p:sp>
        <p:nvSpPr>
          <p:cNvPr id="213" name="Slide Number"/>
          <p:cNvSpPr txBox="1"/>
          <p:nvPr>
            <p:ph type="sldNum" sz="quarter" idx="2"/>
          </p:nvPr>
        </p:nvSpPr>
        <p:spPr>
          <a:xfrm>
            <a:off x="23402413" y="13096405"/>
            <a:ext cx="647622" cy="63948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9" tIns="91439" rIns="91439" bIns="91439">
            <a:normAutofit fontScale="100000" lnSpcReduction="0"/>
          </a:bodyPr>
          <a:lstStyle>
            <a:lvl1pPr algn="r" defTabSz="914400"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i="0" sz="3600"/>
            </a:pPr>
            <a:fld id="{86CB4B4D-7CA3-9044-876B-883B54F8677D}" type="slidenum">
              <a:rPr i="1" sz="3200"/>
            </a:fld>
          </a:p>
        </p:txBody>
      </p:sp>
      <p:pic>
        <p:nvPicPr>
          <p:cNvPr id="214" name="Y:\my_talks\10SAC\ssd_transparent.gif" descr="Y:\my_talks\10SAC\ssd_transparent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9024" y="3005293"/>
            <a:ext cx="11242128" cy="6356633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ITS1: 2010-2018"/>
          <p:cNvSpPr txBox="1"/>
          <p:nvPr/>
        </p:nvSpPr>
        <p:spPr>
          <a:xfrm>
            <a:off x="4358938" y="2515440"/>
            <a:ext cx="3362300" cy="609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400"/>
            </a:lvl1pPr>
          </a:lstStyle>
          <a:p>
            <a:pPr/>
            <a:r>
              <a:t>ITS1: 2010-2018</a:t>
            </a:r>
          </a:p>
        </p:txBody>
      </p:sp>
      <p:sp>
        <p:nvSpPr>
          <p:cNvPr id="216" name="6 detectielagen…"/>
          <p:cNvSpPr txBox="1"/>
          <p:nvPr/>
        </p:nvSpPr>
        <p:spPr>
          <a:xfrm>
            <a:off x="2666117" y="9775043"/>
            <a:ext cx="6747942" cy="22350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400"/>
            </a:pPr>
            <a:r>
              <a:t>6 detectielagen</a:t>
            </a:r>
          </a:p>
          <a:p>
            <a:pPr/>
            <a:r>
              <a:t>2 silicium pixel-detectorlagen</a:t>
            </a:r>
          </a:p>
          <a:p>
            <a:pPr/>
            <a:r>
              <a:t>2 silicium drift-detectorlagen</a:t>
            </a:r>
          </a:p>
          <a:p>
            <a:pPr/>
            <a:r>
              <a:t>2 silicium strip-detectorlagen</a:t>
            </a:r>
          </a:p>
        </p:txBody>
      </p:sp>
      <p:sp>
        <p:nvSpPr>
          <p:cNvPr id="217" name="Nieuw inner tracking system: ITS2"/>
          <p:cNvSpPr txBox="1"/>
          <p:nvPr/>
        </p:nvSpPr>
        <p:spPr>
          <a:xfrm>
            <a:off x="14239415" y="2413917"/>
            <a:ext cx="7538314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/>
            </a:lvl1pPr>
          </a:lstStyle>
          <a:p>
            <a:pPr/>
            <a:r>
              <a:t>Nieuw inner tracking system: ITS2</a:t>
            </a:r>
          </a:p>
        </p:txBody>
      </p:sp>
      <p:sp>
        <p:nvSpPr>
          <p:cNvPr id="218" name="precisie-tracking van geladen deeltjes…"/>
          <p:cNvSpPr txBox="1"/>
          <p:nvPr/>
        </p:nvSpPr>
        <p:spPr>
          <a:xfrm>
            <a:off x="14304655" y="11415252"/>
            <a:ext cx="7407834" cy="1613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/>
            </a:pPr>
            <a:r>
              <a:t>precisie-tracking van geladen deeltjes</a:t>
            </a:r>
          </a:p>
          <a:p>
            <a:pPr>
              <a:defRPr sz="3400"/>
            </a:pPr>
            <a:r>
              <a:t>7 lagen, pixels: 30x30 μm: </a:t>
            </a:r>
            <a:br/>
            <a:r>
              <a:t>Oppervlak: 10 m</a:t>
            </a:r>
            <a:r>
              <a:rPr baseline="31999"/>
              <a:t>2</a:t>
            </a:r>
            <a:r>
              <a:t>; 12.5 Gpixels</a:t>
            </a:r>
          </a:p>
        </p:txBody>
      </p:sp>
      <p:sp>
        <p:nvSpPr>
          <p:cNvPr id="219" name="Nu te zien in de ALICE tentoonstelling"/>
          <p:cNvSpPr txBox="1"/>
          <p:nvPr/>
        </p:nvSpPr>
        <p:spPr>
          <a:xfrm>
            <a:off x="2125998" y="12379875"/>
            <a:ext cx="7828180" cy="63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Nu te zien in de ALICE tentoonstelling</a:t>
            </a:r>
          </a:p>
        </p:txBody>
      </p:sp>
      <p:pic>
        <p:nvPicPr>
          <p:cNvPr id="220" name="IB-HIC-bs.jpg" descr="IB-HIC-bs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266582" y="6386072"/>
            <a:ext cx="5929885" cy="3953257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ITS2-IB-OB.jpg" descr="ITS2-IB-OB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483910" y="3176272"/>
            <a:ext cx="6191761" cy="6189828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Een grote ‘digitale camera’"/>
          <p:cNvSpPr txBox="1"/>
          <p:nvPr/>
        </p:nvSpPr>
        <p:spPr>
          <a:xfrm>
            <a:off x="8933138" y="1667791"/>
            <a:ext cx="5280788" cy="1105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/>
            </a:lvl1pPr>
          </a:lstStyle>
          <a:p>
            <a:pPr/>
            <a:r>
              <a:t>Een grote ‘digitale camera’</a:t>
            </a:r>
          </a:p>
        </p:txBody>
      </p:sp>
      <p:sp>
        <p:nvSpPr>
          <p:cNvPr id="223" name="Inner barrel module"/>
          <p:cNvSpPr txBox="1"/>
          <p:nvPr/>
        </p:nvSpPr>
        <p:spPr>
          <a:xfrm>
            <a:off x="19192640" y="5487277"/>
            <a:ext cx="4077768" cy="63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Inner barrel module</a:t>
            </a:r>
          </a:p>
        </p:txBody>
      </p:sp>
      <p:sp>
        <p:nvSpPr>
          <p:cNvPr id="224" name="9 sensors: elk 1.5 x 3 cm"/>
          <p:cNvSpPr txBox="1"/>
          <p:nvPr/>
        </p:nvSpPr>
        <p:spPr>
          <a:xfrm>
            <a:off x="18629141" y="10559841"/>
            <a:ext cx="5204766" cy="63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9 sensors: elk 1.5 x 3 cm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ilicium sensortechnologi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Silicium sensortechnologie</a:t>
            </a:r>
          </a:p>
        </p:txBody>
      </p:sp>
      <p:sp>
        <p:nvSpPr>
          <p:cNvPr id="2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28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77908" y="4125270"/>
            <a:ext cx="7887928" cy="5915946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Silicon strip sensor"/>
          <p:cNvSpPr txBox="1"/>
          <p:nvPr/>
        </p:nvSpPr>
        <p:spPr>
          <a:xfrm>
            <a:off x="4733535" y="3073054"/>
            <a:ext cx="4376675" cy="7284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/>
            </a:lvl1pPr>
          </a:lstStyle>
          <a:p>
            <a:pPr/>
            <a:r>
              <a:t>Silicon strip sensor</a:t>
            </a:r>
          </a:p>
        </p:txBody>
      </p:sp>
      <p:sp>
        <p:nvSpPr>
          <p:cNvPr id="230" name="Geladen deeltje produceren electron-gat paren…"/>
          <p:cNvSpPr txBox="1"/>
          <p:nvPr/>
        </p:nvSpPr>
        <p:spPr>
          <a:xfrm>
            <a:off x="2365534" y="10365013"/>
            <a:ext cx="10123905" cy="2301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marL="447675" indent="-447675" algn="l" defTabSz="914400">
              <a:buSzPct val="100000"/>
              <a:buChar char="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t>Geladen deeltje produceren electron-gat paren</a:t>
            </a:r>
          </a:p>
          <a:p>
            <a:pPr marL="447675" indent="-447675" algn="l" defTabSz="914400">
              <a:buSzPct val="100000"/>
              <a:buChar char="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t>Drift (E-veld) naar p, n-doped strips</a:t>
            </a:r>
          </a:p>
          <a:p>
            <a:pPr marL="447675" indent="-447675" algn="l" defTabSz="914400">
              <a:buSzPct val="100000"/>
              <a:buChar char="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t>Produceer beeldlading in </a:t>
            </a:r>
            <a:r>
              <a:t>Al strips</a:t>
            </a:r>
          </a:p>
          <a:p>
            <a:pPr marL="447675" indent="-447675" algn="l" defTabSz="914400">
              <a:buSzPct val="100000"/>
              <a:buChar char="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t>Uitlezing met aparte chip/elektronica</a:t>
            </a:r>
          </a:p>
        </p:txBody>
      </p:sp>
      <p:sp>
        <p:nvSpPr>
          <p:cNvPr id="231" name="Tot 200 000 opnamen per seconde!"/>
          <p:cNvSpPr txBox="1"/>
          <p:nvPr/>
        </p:nvSpPr>
        <p:spPr>
          <a:xfrm>
            <a:off x="14357587" y="12205011"/>
            <a:ext cx="7356349" cy="63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Tot 200 000 opnamen per seconde!</a:t>
            </a:r>
          </a:p>
        </p:txBody>
      </p:sp>
      <p:pic>
        <p:nvPicPr>
          <p:cNvPr id="232" name="alpide-cross-section.pdf" descr="alpide-cross-section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678272" y="4171314"/>
            <a:ext cx="8714979" cy="4826963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Monolithic active pixel sensors"/>
          <p:cNvSpPr txBox="1"/>
          <p:nvPr/>
        </p:nvSpPr>
        <p:spPr>
          <a:xfrm>
            <a:off x="14573664" y="3159820"/>
            <a:ext cx="6924194" cy="7284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/>
            </a:lvl1pPr>
          </a:lstStyle>
          <a:p>
            <a:pPr/>
            <a:r>
              <a:t>Monolithic active pixel sensors</a:t>
            </a:r>
          </a:p>
        </p:txBody>
      </p:sp>
      <p:sp>
        <p:nvSpPr>
          <p:cNvPr id="234" name="Sensor en uitlezing geïntegreerd  in een chip"/>
          <p:cNvSpPr txBox="1"/>
          <p:nvPr/>
        </p:nvSpPr>
        <p:spPr>
          <a:xfrm>
            <a:off x="14384562" y="9429279"/>
            <a:ext cx="7302399" cy="1205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/>
            </a:pPr>
            <a:r>
              <a:t>Sensor en uitlezing geïntegreerd </a:t>
            </a:r>
            <a:br/>
            <a:r>
              <a:t>in een chip</a:t>
            </a:r>
          </a:p>
        </p:txBody>
      </p:sp>
      <p:sp>
        <p:nvSpPr>
          <p:cNvPr id="235" name="Lading wordt verzameld door diffusie,  geen drift-veld"/>
          <p:cNvSpPr txBox="1"/>
          <p:nvPr/>
        </p:nvSpPr>
        <p:spPr>
          <a:xfrm>
            <a:off x="14061778" y="10743890"/>
            <a:ext cx="7947966" cy="11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Lading wordt verzameld door diffusie, </a:t>
            </a:r>
            <a:br/>
            <a:r>
              <a:t>geen drift-veld</a:t>
            </a:r>
          </a:p>
        </p:txBody>
      </p:sp>
      <p:sp>
        <p:nvSpPr>
          <p:cNvPr id="236" name="E-veld…"/>
          <p:cNvSpPr txBox="1"/>
          <p:nvPr/>
        </p:nvSpPr>
        <p:spPr>
          <a:xfrm>
            <a:off x="169463" y="6492743"/>
            <a:ext cx="1969619" cy="11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E-veld</a:t>
            </a:r>
          </a:p>
          <a:p>
            <a:pPr/>
            <a:r>
              <a:t>50-100 V</a:t>
            </a:r>
          </a:p>
        </p:txBody>
      </p:sp>
      <p:sp>
        <p:nvSpPr>
          <p:cNvPr id="237" name="Line"/>
          <p:cNvSpPr/>
          <p:nvPr/>
        </p:nvSpPr>
        <p:spPr>
          <a:xfrm flipV="1">
            <a:off x="2558494" y="5512932"/>
            <a:ext cx="1" cy="3140621"/>
          </a:xfrm>
          <a:prstGeom prst="line">
            <a:avLst/>
          </a:prstGeom>
          <a:ln w="50800">
            <a:solidFill>
              <a:srgbClr val="101F98"/>
            </a:solidFill>
            <a:miter lim="400000"/>
            <a:tailEnd type="arrow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Deeltjesidentificatie: reconstructie van zwakke vervalle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Deeltjesidentificatie: reconstructie van zwakke vervallen</a:t>
            </a:r>
          </a:p>
        </p:txBody>
      </p:sp>
      <p:sp>
        <p:nvSpPr>
          <p:cNvPr id="2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4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60550" y="2718076"/>
            <a:ext cx="9342781" cy="9232348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Vervalsketen — voorbeeld:"/>
          <p:cNvSpPr txBox="1"/>
          <p:nvPr/>
        </p:nvSpPr>
        <p:spPr>
          <a:xfrm>
            <a:off x="12350394" y="3975150"/>
            <a:ext cx="5576012" cy="63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Vervalsketen — voorbeeld:</a:t>
            </a:r>
          </a:p>
        </p:txBody>
      </p:sp>
      <p:sp>
        <p:nvSpPr>
          <p:cNvPr id="243" name="Equation"/>
          <p:cNvSpPr txBox="1"/>
          <p:nvPr/>
        </p:nvSpPr>
        <p:spPr>
          <a:xfrm>
            <a:off x="13772179" y="5493000"/>
            <a:ext cx="4750344" cy="70048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6900" i="1">
                          <a:solidFill>
                            <a:srgbClr val="101E98"/>
                          </a:solidFill>
                          <a:latin typeface="Cambria Math" panose="02040503050406030204" pitchFamily="18" charset="0"/>
                        </a:rPr>
                        <m:t>Ξ</m:t>
                      </m:r>
                    </m:e>
                    <m:sup>
                      <m:r>
                        <a:rPr xmlns:a="http://schemas.openxmlformats.org/drawingml/2006/main" sz="6900" i="1">
                          <a:solidFill>
                            <a:srgbClr val="101E98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  <m:r>
                    <a:rPr xmlns:a="http://schemas.openxmlformats.org/drawingml/2006/main" sz="6900" i="1">
                      <a:solidFill>
                        <a:srgbClr val="101E98"/>
                      </a:solidFill>
                      <a:latin typeface="Cambria Math" panose="02040503050406030204" pitchFamily="18" charset="0"/>
                    </a:rPr>
                    <m:t>→</m:t>
                  </m:r>
                  <m:r>
                    <m:rPr>
                      <m:sty m:val="p"/>
                    </m:rPr>
                    <a:rPr xmlns:a="http://schemas.openxmlformats.org/drawingml/2006/main" sz="6900" i="1">
                      <a:solidFill>
                        <a:srgbClr val="101E98"/>
                      </a:solidFill>
                      <a:latin typeface="Cambria Math" panose="02040503050406030204" pitchFamily="18" charset="0"/>
                    </a:rPr>
                    <m:t>Λ</m:t>
                  </m:r>
                  <m:r>
                    <a:rPr xmlns:a="http://schemas.openxmlformats.org/drawingml/2006/main" sz="6900" i="1">
                      <a:solidFill>
                        <a:srgbClr val="101E98"/>
                      </a:solidFill>
                      <a:latin typeface="Cambria Math" panose="02040503050406030204" pitchFamily="18" charset="0"/>
                    </a:rPr>
                    <m:t>+</m:t>
                  </m:r>
                  <m:sSup>
                    <m:e>
                      <m:r>
                        <a:rPr xmlns:a="http://schemas.openxmlformats.org/drawingml/2006/main" sz="6900" i="1">
                          <a:solidFill>
                            <a:srgbClr val="101E98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</m:e>
                    <m:sup>
                      <m:r>
                        <a:rPr xmlns:a="http://schemas.openxmlformats.org/drawingml/2006/main" sz="6900" i="1">
                          <a:solidFill>
                            <a:srgbClr val="101E98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</m:oMath>
              </m:oMathPara>
            </a14:m>
            <a:endParaRPr sz="6900">
              <a:solidFill>
                <a:srgbClr val="101F98"/>
              </a:solidFill>
            </a:endParaRPr>
          </a:p>
        </p:txBody>
      </p:sp>
      <p:sp>
        <p:nvSpPr>
          <p:cNvPr id="244" name="Equation"/>
          <p:cNvSpPr txBox="1"/>
          <p:nvPr/>
        </p:nvSpPr>
        <p:spPr>
          <a:xfrm>
            <a:off x="16794779" y="7245601"/>
            <a:ext cx="4205286" cy="77026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m:rPr>
                      <m:sty m:val="p"/>
                    </m:rPr>
                    <a:rPr xmlns:a="http://schemas.openxmlformats.org/drawingml/2006/main" sz="6900" i="1">
                      <a:solidFill>
                        <a:srgbClr val="101E98"/>
                      </a:solidFill>
                      <a:latin typeface="Cambria Math" panose="02040503050406030204" pitchFamily="18" charset="0"/>
                    </a:rPr>
                    <m:t>Λ</m:t>
                  </m:r>
                  <m:r>
                    <a:rPr xmlns:a="http://schemas.openxmlformats.org/drawingml/2006/main" sz="6900" i="1">
                      <a:solidFill>
                        <a:srgbClr val="101E98"/>
                      </a:solidFill>
                      <a:latin typeface="Cambria Math" panose="02040503050406030204" pitchFamily="18" charset="0"/>
                    </a:rPr>
                    <m:t>→</m:t>
                  </m:r>
                  <m:r>
                    <a:rPr xmlns:a="http://schemas.openxmlformats.org/drawingml/2006/main" sz="6900" i="1">
                      <a:solidFill>
                        <a:srgbClr val="101E98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6900" i="1">
                      <a:solidFill>
                        <a:srgbClr val="101E98"/>
                      </a:solidFill>
                      <a:latin typeface="Cambria Math" panose="02040503050406030204" pitchFamily="18" charset="0"/>
                    </a:rPr>
                    <m:t>+</m:t>
                  </m:r>
                  <m:sSup>
                    <m:e>
                      <m:r>
                        <a:rPr xmlns:a="http://schemas.openxmlformats.org/drawingml/2006/main" sz="6900" i="1">
                          <a:solidFill>
                            <a:srgbClr val="101E98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</m:e>
                    <m:sup>
                      <m:r>
                        <a:rPr xmlns:a="http://schemas.openxmlformats.org/drawingml/2006/main" sz="6900" i="1">
                          <a:solidFill>
                            <a:srgbClr val="101E98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</m:sup>
                  </m:sSup>
                </m:oMath>
              </m:oMathPara>
            </a14:m>
            <a:endParaRPr sz="6900">
              <a:solidFill>
                <a:srgbClr val="101F98"/>
              </a:solidFill>
            </a:endParaRPr>
          </a:p>
        </p:txBody>
      </p:sp>
      <p:sp>
        <p:nvSpPr>
          <p:cNvPr id="245" name="Zwak verval van baryonen met strange quarks"/>
          <p:cNvSpPr txBox="1"/>
          <p:nvPr/>
        </p:nvSpPr>
        <p:spPr>
          <a:xfrm>
            <a:off x="12328982" y="9042450"/>
            <a:ext cx="9428836" cy="63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rPr i="1"/>
              <a:t>Zwak verval</a:t>
            </a:r>
            <a:r>
              <a:t> van baryonen met </a:t>
            </a:r>
            <a:r>
              <a:rPr i="1"/>
              <a:t>strange quarks</a:t>
            </a:r>
          </a:p>
        </p:txBody>
      </p:sp>
      <p:sp>
        <p:nvSpPr>
          <p:cNvPr id="246" name="Vervalslengte O(cm): duidelijk zichtbaar"/>
          <p:cNvSpPr txBox="1"/>
          <p:nvPr/>
        </p:nvSpPr>
        <p:spPr>
          <a:xfrm>
            <a:off x="12985292" y="9876720"/>
            <a:ext cx="8116216" cy="63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Vervalslengte O(cm): duidelijk zichtbaar</a:t>
            </a:r>
          </a:p>
        </p:txBody>
      </p:sp>
      <p:sp>
        <p:nvSpPr>
          <p:cNvPr id="247" name="Charm quark vervalt met een karakteristieke afstand O(100 μm) —&gt; kan ook gereconstrueerd worden met inner tracker"/>
          <p:cNvSpPr txBox="1"/>
          <p:nvPr/>
        </p:nvSpPr>
        <p:spPr>
          <a:xfrm>
            <a:off x="10536758" y="11688889"/>
            <a:ext cx="13013284" cy="1180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Charm quark vervalt met een karakteristieke afstand O(100 μm)</a:t>
            </a:r>
            <a:br/>
            <a:r>
              <a:t>—&gt; kan ook gereconstrueerd worden met inner tracker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ime Projection Chamb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 lIns="91439" tIns="91439" rIns="91439" bIns="91439"/>
          <a:lstStyle>
            <a:lvl1pPr defTabSz="1828800">
              <a:defRPr sz="80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7200"/>
            </a:pPr>
            <a:r>
              <a:rPr sz="8000"/>
              <a:t>Time Projection Chamber</a:t>
            </a:r>
          </a:p>
        </p:txBody>
      </p:sp>
      <p:sp>
        <p:nvSpPr>
          <p:cNvPr id="250" name="ionisatie door geproduceerd deeltjes produceert vrije electronen…"/>
          <p:cNvSpPr txBox="1"/>
          <p:nvPr>
            <p:ph type="body" sz="quarter" idx="1"/>
          </p:nvPr>
        </p:nvSpPr>
        <p:spPr>
          <a:xfrm>
            <a:off x="982179" y="4678246"/>
            <a:ext cx="9421977" cy="6245277"/>
          </a:xfrm>
          <a:prstGeom prst="rect">
            <a:avLst/>
          </a:prstGeom>
        </p:spPr>
        <p:txBody>
          <a:bodyPr lIns="91439" tIns="91439" rIns="91439" bIns="91439" anchor="t"/>
          <a:lstStyle/>
          <a:p>
            <a:pPr marL="368617" indent="-368617" defTabSz="1572768">
              <a:spcBef>
                <a:spcPts val="800"/>
              </a:spcBef>
              <a:buSzPct val="100000"/>
              <a:defRPr sz="5504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3440"/>
              <a:t>ionisatie door geproduceerd deeltjes produceert vrije electronen</a:t>
            </a:r>
            <a:endParaRPr sz="3440"/>
          </a:p>
          <a:p>
            <a:pPr marL="368617" indent="-368617" defTabSz="1572768">
              <a:spcBef>
                <a:spcPts val="800"/>
              </a:spcBef>
              <a:buSzPct val="100000"/>
              <a:defRPr sz="5504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3440"/>
              <a:t>elektrisch veld drijft elektronen naar de ‘end plates’ met versterking en uitlezing</a:t>
            </a:r>
            <a:endParaRPr sz="3440"/>
          </a:p>
          <a:p>
            <a:pPr marL="368617" indent="-368617" defTabSz="1572768">
              <a:spcBef>
                <a:spcPts val="800"/>
              </a:spcBef>
              <a:buClr>
                <a:srgbClr val="A50021"/>
              </a:buClr>
              <a:buSzPct val="100000"/>
              <a:buChar char="➢"/>
              <a:defRPr sz="5504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3440">
                <a:solidFill>
                  <a:srgbClr val="A50021"/>
                </a:solidFill>
              </a:rPr>
              <a:t>spoor van deeltje wordt op endplate </a:t>
            </a:r>
            <a:r>
              <a:rPr i="1" sz="3440">
                <a:solidFill>
                  <a:srgbClr val="A50021"/>
                </a:solidFill>
              </a:rPr>
              <a:t>geprojecteerd</a:t>
            </a:r>
            <a:endParaRPr sz="3440">
              <a:solidFill>
                <a:srgbClr val="A50021"/>
              </a:solidFill>
            </a:endParaRPr>
          </a:p>
          <a:p>
            <a:pPr marL="368617" indent="-368617" defTabSz="1572768">
              <a:spcBef>
                <a:spcPts val="800"/>
              </a:spcBef>
              <a:buSzPct val="100000"/>
              <a:defRPr sz="5504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3440"/>
              <a:t>positie wordt uitgelezen als:</a:t>
            </a:r>
            <a:endParaRPr sz="3440"/>
          </a:p>
          <a:p>
            <a:pPr lvl="1" marL="744256" indent="-351064" defTabSz="1572768">
              <a:spcBef>
                <a:spcPts val="700"/>
              </a:spcBef>
              <a:buSzPct val="100000"/>
              <a:buChar char="–"/>
              <a:defRPr sz="4816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3440"/>
              <a:t>coördinaat</a:t>
            </a:r>
            <a:r>
              <a:rPr sz="3096"/>
              <a:t>: </a:t>
            </a:r>
            <a:r>
              <a:rPr i="1" sz="3096"/>
              <a:t>R</a:t>
            </a:r>
            <a:r>
              <a:rPr sz="3096"/>
              <a:t> and </a:t>
            </a:r>
            <a:r>
              <a:rPr i="1" sz="3096"/>
              <a:t>φ</a:t>
            </a:r>
            <a:r>
              <a:rPr i="1" sz="3096"/>
              <a:t> </a:t>
            </a:r>
            <a:endParaRPr i="1" sz="3096"/>
          </a:p>
          <a:p>
            <a:pPr lvl="1" marL="709149" indent="-315957" defTabSz="1572768">
              <a:spcBef>
                <a:spcPts val="700"/>
              </a:spcBef>
              <a:buSzPct val="100000"/>
              <a:buChar char="–"/>
              <a:defRPr sz="4816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3096"/>
              <a:t>aankomsttijd</a:t>
            </a:r>
            <a:endParaRPr sz="3096"/>
          </a:p>
          <a:p>
            <a:pPr lvl="1" marL="709149" indent="-315957" defTabSz="1572768">
              <a:spcBef>
                <a:spcPts val="700"/>
              </a:spcBef>
              <a:buSzPct val="100000"/>
              <a:buChar char="–"/>
              <a:defRPr sz="4816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3096"/>
              <a:t>lading</a:t>
            </a:r>
            <a:endParaRPr sz="3096"/>
          </a:p>
          <a:p>
            <a:pPr marL="331755" indent="-331755" defTabSz="1572768">
              <a:spcBef>
                <a:spcPts val="800"/>
              </a:spcBef>
              <a:buSzPct val="100000"/>
              <a:defRPr sz="5504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3096"/>
              <a:t>aankomsttijd (</a:t>
            </a:r>
            <a:r>
              <a:rPr sz="3440"/>
              <a:t>drifttijd) geeft </a:t>
            </a:r>
            <a:r>
              <a:rPr i="1" sz="3440"/>
              <a:t>z</a:t>
            </a:r>
            <a:r>
              <a:rPr sz="3440"/>
              <a:t>-coordinaat</a:t>
            </a:r>
          </a:p>
        </p:txBody>
      </p:sp>
      <p:sp>
        <p:nvSpPr>
          <p:cNvPr id="251" name="Slide Number"/>
          <p:cNvSpPr txBox="1"/>
          <p:nvPr>
            <p:ph type="sldNum" sz="quarter" idx="2"/>
          </p:nvPr>
        </p:nvSpPr>
        <p:spPr>
          <a:xfrm>
            <a:off x="23402413" y="13081000"/>
            <a:ext cx="647622" cy="63948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9" tIns="91439" rIns="91439" bIns="91439">
            <a:normAutofit fontScale="100000" lnSpcReduction="0"/>
          </a:bodyPr>
          <a:lstStyle>
            <a:lvl1pPr algn="r" defTabSz="914400"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i="0" sz="3600"/>
            </a:pPr>
            <a:fld id="{86CB4B4D-7CA3-9044-876B-883B54F8677D}" type="slidenum">
              <a:rPr i="1" sz="3200"/>
            </a:fld>
          </a:p>
        </p:txBody>
      </p:sp>
      <p:grpSp>
        <p:nvGrpSpPr>
          <p:cNvPr id="254" name="Group"/>
          <p:cNvGrpSpPr/>
          <p:nvPr/>
        </p:nvGrpSpPr>
        <p:grpSpPr>
          <a:xfrm>
            <a:off x="11464477" y="2740509"/>
            <a:ext cx="10585890" cy="7138612"/>
            <a:chOff x="0" y="0"/>
            <a:chExt cx="10585888" cy="7138610"/>
          </a:xfrm>
        </p:grpSpPr>
        <p:sp>
          <p:nvSpPr>
            <p:cNvPr id="252" name="Rectangle"/>
            <p:cNvSpPr/>
            <p:nvPr/>
          </p:nvSpPr>
          <p:spPr>
            <a:xfrm>
              <a:off x="0" y="0"/>
              <a:ext cx="10585889" cy="7138611"/>
            </a:xfrm>
            <a:prstGeom prst="rect">
              <a:avLst/>
            </a:prstGeom>
            <a:solidFill>
              <a:srgbClr val="FFFF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1828800">
                <a:defRPr sz="4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pic>
          <p:nvPicPr>
            <p:cNvPr id="253" name="image.png" descr="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0585889" cy="713861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55" name="3 D trackreconstructie [1 mm]…"/>
          <p:cNvSpPr txBox="1"/>
          <p:nvPr/>
        </p:nvSpPr>
        <p:spPr>
          <a:xfrm>
            <a:off x="13903435" y="10650828"/>
            <a:ext cx="7727951" cy="2301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marL="568325" indent="-568325" algn="l" defTabSz="914400">
              <a:buSzPct val="100000"/>
              <a:buChar char="☺"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3 D trackreconstructie [1 mm]</a:t>
            </a:r>
          </a:p>
          <a:p>
            <a:pPr marL="568325" indent="-568325" algn="l" defTabSz="914400">
              <a:buSzPct val="100000"/>
              <a:buChar char="☺"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meting van </a:t>
            </a:r>
            <a:r>
              <a:t>energieverlies door ionisatie  [5 %] — identificatie</a:t>
            </a:r>
          </a:p>
          <a:p>
            <a:pPr marL="568325" indent="-568325" algn="l" defTabSz="914400">
              <a:buSzPct val="100000"/>
              <a:buChar char="☹"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langzaam</a:t>
            </a:r>
          </a:p>
        </p:txBody>
      </p:sp>
      <p:sp>
        <p:nvSpPr>
          <p:cNvPr id="256" name="Line"/>
          <p:cNvSpPr/>
          <p:nvPr/>
        </p:nvSpPr>
        <p:spPr>
          <a:xfrm flipV="1">
            <a:off x="18553459" y="8858137"/>
            <a:ext cx="1584326" cy="431801"/>
          </a:xfrm>
          <a:prstGeom prst="line">
            <a:avLst/>
          </a:prstGeom>
          <a:ln w="101600">
            <a:solidFill>
              <a:srgbClr val="0000FF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2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7" name="Line"/>
          <p:cNvSpPr/>
          <p:nvPr/>
        </p:nvSpPr>
        <p:spPr>
          <a:xfrm flipV="1">
            <a:off x="18937164" y="9398307"/>
            <a:ext cx="1584326" cy="431801"/>
          </a:xfrm>
          <a:prstGeom prst="line">
            <a:avLst/>
          </a:prstGeom>
          <a:ln w="101600">
            <a:solidFill>
              <a:srgbClr val="FF0000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2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8" name="E"/>
          <p:cNvSpPr txBox="1"/>
          <p:nvPr/>
        </p:nvSpPr>
        <p:spPr>
          <a:xfrm>
            <a:off x="20160067" y="8419517"/>
            <a:ext cx="500529" cy="701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914400">
              <a:defRPr b="1" i="1">
                <a:solidFill>
                  <a:srgbClr val="3333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b="0" i="0">
                <a:solidFill>
                  <a:srgbClr val="000000"/>
                </a:solidFill>
              </a:defRPr>
            </a:pPr>
            <a:r>
              <a:rPr b="1" i="1">
                <a:solidFill>
                  <a:srgbClr val="3333FF"/>
                </a:solidFill>
              </a:rPr>
              <a:t>E</a:t>
            </a:r>
          </a:p>
        </p:txBody>
      </p:sp>
      <p:sp>
        <p:nvSpPr>
          <p:cNvPr id="259" name="B"/>
          <p:cNvSpPr txBox="1"/>
          <p:nvPr/>
        </p:nvSpPr>
        <p:spPr>
          <a:xfrm>
            <a:off x="20552413" y="9003417"/>
            <a:ext cx="525756" cy="701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914400">
              <a:defRPr b="1" i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b="0" i="0">
                <a:solidFill>
                  <a:srgbClr val="000000"/>
                </a:solidFill>
              </a:defRPr>
            </a:pPr>
            <a:r>
              <a:rPr b="1" i="1">
                <a:solidFill>
                  <a:srgbClr val="FF0000"/>
                </a:solidFill>
              </a:rPr>
              <a:t>B</a:t>
            </a:r>
          </a:p>
        </p:txBody>
      </p:sp>
      <p:grpSp>
        <p:nvGrpSpPr>
          <p:cNvPr id="266" name="Group"/>
          <p:cNvGrpSpPr/>
          <p:nvPr/>
        </p:nvGrpSpPr>
        <p:grpSpPr>
          <a:xfrm>
            <a:off x="21050008" y="1818204"/>
            <a:ext cx="2687532" cy="3043663"/>
            <a:chOff x="0" y="0"/>
            <a:chExt cx="2687531" cy="3043662"/>
          </a:xfrm>
        </p:grpSpPr>
        <p:sp>
          <p:nvSpPr>
            <p:cNvPr id="260" name="Line"/>
            <p:cNvSpPr/>
            <p:nvPr/>
          </p:nvSpPr>
          <p:spPr>
            <a:xfrm flipV="1">
              <a:off x="261606" y="2270545"/>
              <a:ext cx="1789482" cy="512653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61" name="Line"/>
            <p:cNvSpPr/>
            <p:nvPr/>
          </p:nvSpPr>
          <p:spPr>
            <a:xfrm flipV="1">
              <a:off x="262876" y="892450"/>
              <a:ext cx="1" cy="1892018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62" name="Shape"/>
            <p:cNvSpPr/>
            <p:nvPr/>
          </p:nvSpPr>
          <p:spPr>
            <a:xfrm flipH="1" rot="5400000">
              <a:off x="336827" y="2533314"/>
              <a:ext cx="654523" cy="366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fill="norm" stroke="1" extrusionOk="0">
                  <a:moveTo>
                    <a:pt x="14400" y="14399"/>
                  </a:moveTo>
                  <a:cubicBezTo>
                    <a:pt x="14400" y="10422"/>
                    <a:pt x="12251" y="7200"/>
                    <a:pt x="9600" y="7200"/>
                  </a:cubicBezTo>
                  <a:cubicBezTo>
                    <a:pt x="6949" y="7200"/>
                    <a:pt x="4801" y="10422"/>
                    <a:pt x="4801" y="14399"/>
                  </a:cubicBezTo>
                  <a:lnTo>
                    <a:pt x="0" y="14398"/>
                  </a:lnTo>
                  <a:cubicBezTo>
                    <a:pt x="1" y="6447"/>
                    <a:pt x="4298" y="0"/>
                    <a:pt x="9600" y="0"/>
                  </a:cubicBezTo>
                  <a:cubicBezTo>
                    <a:pt x="14902" y="-1"/>
                    <a:pt x="19199" y="6447"/>
                    <a:pt x="19200" y="14398"/>
                  </a:cubicBezTo>
                  <a:lnTo>
                    <a:pt x="19200" y="14399"/>
                  </a:lnTo>
                  <a:lnTo>
                    <a:pt x="21600" y="14399"/>
                  </a:lnTo>
                  <a:lnTo>
                    <a:pt x="16800" y="21599"/>
                  </a:lnTo>
                  <a:lnTo>
                    <a:pt x="12000" y="14399"/>
                  </a:lnTo>
                  <a:lnTo>
                    <a:pt x="14400" y="14399"/>
                  </a:lnTo>
                  <a:close/>
                </a:path>
              </a:pathLst>
            </a:custGeom>
            <a:solidFill>
              <a:srgbClr val="80808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1828800">
                <a:defRPr sz="40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3" name="φ"/>
            <p:cNvSpPr txBox="1"/>
            <p:nvPr/>
          </p:nvSpPr>
          <p:spPr>
            <a:xfrm>
              <a:off x="630316" y="1774599"/>
              <a:ext cx="517273" cy="7013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914400">
                <a:defRPr b="1" i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 b="0" i="0"/>
              </a:pPr>
              <a:r>
                <a:rPr b="1" i="1"/>
                <a:t>φ</a:t>
              </a:r>
            </a:p>
          </p:txBody>
        </p:sp>
        <p:sp>
          <p:nvSpPr>
            <p:cNvPr id="264" name="Z"/>
            <p:cNvSpPr txBox="1"/>
            <p:nvPr/>
          </p:nvSpPr>
          <p:spPr>
            <a:xfrm>
              <a:off x="2212675" y="1971785"/>
              <a:ext cx="474857" cy="7013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914400">
                <a:defRPr b="1" i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 b="0" i="0"/>
              </a:pPr>
              <a:r>
                <a:rPr b="1" i="1"/>
                <a:t>Z</a:t>
              </a:r>
            </a:p>
          </p:txBody>
        </p:sp>
        <p:sp>
          <p:nvSpPr>
            <p:cNvPr id="265" name="R"/>
            <p:cNvSpPr txBox="1"/>
            <p:nvPr/>
          </p:nvSpPr>
          <p:spPr>
            <a:xfrm>
              <a:off x="0" y="0"/>
              <a:ext cx="525756" cy="7013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914400">
                <a:defRPr b="1" i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 b="0" i="0"/>
              </a:pPr>
              <a:r>
                <a:rPr b="1" i="1"/>
                <a:t>R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ALICE TPC"/>
          <p:cNvSpPr txBox="1"/>
          <p:nvPr>
            <p:ph type="title"/>
          </p:nvPr>
        </p:nvSpPr>
        <p:spPr>
          <a:prstGeom prst="rect">
            <a:avLst/>
          </a:prstGeom>
          <a:solidFill>
            <a:srgbClr val="FFFFFF"/>
          </a:solidFill>
        </p:spPr>
        <p:txBody>
          <a:bodyPr lIns="91439" tIns="91439" rIns="91439" bIns="91439"/>
          <a:lstStyle>
            <a:lvl1pPr defTabSz="1828800">
              <a:defRPr sz="80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7200"/>
            </a:pPr>
            <a:r>
              <a:rPr sz="8000"/>
              <a:t>ALICE TPC</a:t>
            </a:r>
          </a:p>
        </p:txBody>
      </p:sp>
      <p:sp>
        <p:nvSpPr>
          <p:cNvPr id="269" name="Slide Number"/>
          <p:cNvSpPr txBox="1"/>
          <p:nvPr>
            <p:ph type="sldNum" sz="quarter" idx="2"/>
          </p:nvPr>
        </p:nvSpPr>
        <p:spPr>
          <a:xfrm>
            <a:off x="23402413" y="13096405"/>
            <a:ext cx="647622" cy="63948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9" tIns="91439" rIns="91439" bIns="91439">
            <a:normAutofit fontScale="100000" lnSpcReduction="0"/>
          </a:bodyPr>
          <a:lstStyle>
            <a:lvl1pPr algn="r" defTabSz="914400"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i="0" sz="3600"/>
            </a:pPr>
            <a:fld id="{86CB4B4D-7CA3-9044-876B-883B54F8677D}" type="slidenum">
              <a:rPr i="1" sz="3200"/>
            </a:fld>
          </a:p>
        </p:txBody>
      </p:sp>
      <p:pic>
        <p:nvPicPr>
          <p:cNvPr id="270" name="image.jpg" descr="image.jpg"/>
          <p:cNvPicPr>
            <a:picLocks noChangeAspect="1"/>
          </p:cNvPicPr>
          <p:nvPr/>
        </p:nvPicPr>
        <p:blipFill>
          <a:blip r:embed="rId2">
            <a:extLst/>
          </a:blip>
          <a:srcRect l="0" t="0" r="0" b="8801"/>
          <a:stretch>
            <a:fillRect/>
          </a:stretch>
        </p:blipFill>
        <p:spPr>
          <a:xfrm>
            <a:off x="2903715" y="6813412"/>
            <a:ext cx="4555414" cy="6229263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11"/>
          <p:cNvSpPr txBox="1"/>
          <p:nvPr/>
        </p:nvSpPr>
        <p:spPr>
          <a:xfrm>
            <a:off x="17068800" y="13322300"/>
            <a:ext cx="4267200" cy="4876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r" defTabSz="914400">
              <a:defRPr sz="2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3600">
                <a:latin typeface="Arial"/>
                <a:ea typeface="Arial"/>
                <a:cs typeface="Arial"/>
                <a:sym typeface="Arial"/>
              </a:defRPr>
            </a:pPr>
            <a:r>
              <a:rPr sz="2000">
                <a:latin typeface="Verdana"/>
                <a:ea typeface="Verdana"/>
                <a:cs typeface="Verdana"/>
                <a:sym typeface="Verdana"/>
              </a:rPr>
              <a:t>11</a:t>
            </a:r>
          </a:p>
        </p:txBody>
      </p:sp>
      <p:sp>
        <p:nvSpPr>
          <p:cNvPr id="272" name="outer…"/>
          <p:cNvSpPr txBox="1"/>
          <p:nvPr/>
        </p:nvSpPr>
        <p:spPr>
          <a:xfrm>
            <a:off x="9693461" y="10169525"/>
            <a:ext cx="2498353" cy="1758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86878" tIns="86878" rIns="86878" bIns="86878">
            <a:spAutoFit/>
          </a:bodyPr>
          <a:lstStyle/>
          <a:p>
            <a:pPr defTabSz="1736725"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outer</a:t>
            </a:r>
            <a:endParaRPr b="1"/>
          </a:p>
          <a:p>
            <a:pPr defTabSz="1736725"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Field Cage</a:t>
            </a:r>
            <a:endParaRPr b="1"/>
          </a:p>
          <a:p>
            <a:pPr defTabSz="1736725"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inner</a:t>
            </a:r>
          </a:p>
        </p:txBody>
      </p:sp>
      <p:pic>
        <p:nvPicPr>
          <p:cNvPr id="273" name="image.png" descr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104897" y="1652818"/>
            <a:ext cx="8612406" cy="5806614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drift gas…"/>
          <p:cNvSpPr txBox="1"/>
          <p:nvPr/>
        </p:nvSpPr>
        <p:spPr>
          <a:xfrm>
            <a:off x="21335853" y="1627591"/>
            <a:ext cx="1889832" cy="1556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86878" tIns="86878" rIns="86878" bIns="86878">
            <a:spAutoFit/>
          </a:bodyPr>
          <a:lstStyle/>
          <a:p>
            <a:pPr defTabSz="1736725">
              <a:defRPr>
                <a:solidFill>
                  <a:schemeClr val="accent1">
                    <a:lumOff val="-13575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sz="3400"/>
              <a:t>drift gas</a:t>
            </a:r>
            <a:endParaRPr b="1" sz="3400"/>
          </a:p>
          <a:p>
            <a:pPr defTabSz="1736725">
              <a:defRPr>
                <a:solidFill>
                  <a:schemeClr val="accent1">
                    <a:lumOff val="-13575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sz="3000"/>
              <a:t>90% Ne</a:t>
            </a:r>
            <a:endParaRPr b="1" sz="3000"/>
          </a:p>
          <a:p>
            <a:pPr defTabSz="1736725">
              <a:defRPr>
                <a:solidFill>
                  <a:schemeClr val="accent1">
                    <a:lumOff val="-13575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sz="3000"/>
              <a:t>10% CO</a:t>
            </a:r>
            <a:r>
              <a:rPr b="1" baseline="-15500" sz="3000"/>
              <a:t>2</a:t>
            </a:r>
          </a:p>
        </p:txBody>
      </p:sp>
      <p:pic>
        <p:nvPicPr>
          <p:cNvPr id="275" name="image.jpg" descr="image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903325" y="7839075"/>
            <a:ext cx="7432675" cy="5876925"/>
          </a:xfrm>
          <a:prstGeom prst="rect">
            <a:avLst/>
          </a:prstGeom>
          <a:ln w="12700">
            <a:miter lim="400000"/>
          </a:ln>
        </p:spPr>
      </p:pic>
      <p:sp>
        <p:nvSpPr>
          <p:cNvPr id="276" name="HV electrode"/>
          <p:cNvSpPr txBox="1"/>
          <p:nvPr/>
        </p:nvSpPr>
        <p:spPr>
          <a:xfrm>
            <a:off x="19781809" y="6720122"/>
            <a:ext cx="3600451" cy="692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6878" tIns="86878" rIns="86878" bIns="86878">
            <a:spAutoFit/>
          </a:bodyPr>
          <a:lstStyle>
            <a:lvl1pPr algn="l" defTabSz="1736725">
              <a:defRPr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b="0"/>
            </a:pPr>
            <a:r>
              <a:rPr b="1"/>
              <a:t>HV electrode</a:t>
            </a:r>
          </a:p>
        </p:txBody>
      </p:sp>
      <p:sp>
        <p:nvSpPr>
          <p:cNvPr id="277" name="Line"/>
          <p:cNvSpPr/>
          <p:nvPr/>
        </p:nvSpPr>
        <p:spPr>
          <a:xfrm>
            <a:off x="19090843" y="4738271"/>
            <a:ext cx="564367" cy="3577214"/>
          </a:xfrm>
          <a:prstGeom prst="line">
            <a:avLst/>
          </a:pr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2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80" name="Group"/>
          <p:cNvGrpSpPr/>
          <p:nvPr/>
        </p:nvGrpSpPr>
        <p:grpSpPr>
          <a:xfrm>
            <a:off x="8734425" y="5562600"/>
            <a:ext cx="4752975" cy="4032250"/>
            <a:chOff x="0" y="0"/>
            <a:chExt cx="4752975" cy="4032250"/>
          </a:xfrm>
        </p:grpSpPr>
        <p:sp>
          <p:nvSpPr>
            <p:cNvPr id="278" name="Rectangle"/>
            <p:cNvSpPr/>
            <p:nvPr/>
          </p:nvSpPr>
          <p:spPr>
            <a:xfrm>
              <a:off x="0" y="0"/>
              <a:ext cx="4752975" cy="403225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marL="685800" indent="-685800" defTabSz="914400">
                <a:lnSpc>
                  <a:spcPct val="90000"/>
                </a:lnSpc>
                <a:spcBef>
                  <a:spcPts val="800"/>
                </a:spcBef>
                <a:defRPr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9" name="90 m3…"/>
            <p:cNvSpPr txBox="1"/>
            <p:nvPr/>
          </p:nvSpPr>
          <p:spPr>
            <a:xfrm>
              <a:off x="0" y="0"/>
              <a:ext cx="4752975" cy="30664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 marL="685800" indent="-685800" defTabSz="914400">
                <a:lnSpc>
                  <a:spcPct val="90000"/>
                </a:lnSpc>
                <a:spcBef>
                  <a:spcPts val="800"/>
                </a:spcBef>
                <a:defRPr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90 m</a:t>
              </a:r>
              <a:r>
                <a:rPr baseline="31000"/>
                <a:t>3</a:t>
              </a:r>
            </a:p>
            <a:p>
              <a:pPr marL="685800" indent="-685800" defTabSz="914400">
                <a:lnSpc>
                  <a:spcPct val="90000"/>
                </a:lnSpc>
                <a:spcBef>
                  <a:spcPts val="800"/>
                </a:spcBef>
                <a:defRPr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5 m diameter/lengte</a:t>
              </a:r>
            </a:p>
            <a:p>
              <a:pPr marL="685800" indent="-685800" defTabSz="914400">
                <a:lnSpc>
                  <a:spcPct val="90000"/>
                </a:lnSpc>
                <a:spcBef>
                  <a:spcPts val="800"/>
                </a:spcBef>
                <a:defRPr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100 kV</a:t>
              </a:r>
            </a:p>
            <a:p>
              <a:pPr marL="685800" indent="-685800" defTabSz="914400">
                <a:lnSpc>
                  <a:spcPct val="90000"/>
                </a:lnSpc>
                <a:spcBef>
                  <a:spcPts val="800"/>
                </a:spcBef>
                <a:defRPr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558k kanelen</a:t>
              </a:r>
            </a:p>
            <a:p>
              <a:pPr marL="685800" indent="-685800" defTabSz="914400">
                <a:lnSpc>
                  <a:spcPct val="90000"/>
                </a:lnSpc>
                <a:spcBef>
                  <a:spcPts val="800"/>
                </a:spcBef>
                <a:defRPr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90 MB/event</a:t>
              </a:r>
            </a:p>
          </p:txBody>
        </p:sp>
      </p:grpSp>
      <p:pic>
        <p:nvPicPr>
          <p:cNvPr id="281" name="0510027_02-2" descr="0510027_02-2"/>
          <p:cNvPicPr>
            <a:picLocks noChangeAspect="1"/>
          </p:cNvPicPr>
          <p:nvPr/>
        </p:nvPicPr>
        <p:blipFill>
          <a:blip r:embed="rId5">
            <a:extLst/>
          </a:blip>
          <a:srcRect l="8888" t="0" r="11111" b="0"/>
          <a:stretch>
            <a:fillRect/>
          </a:stretch>
        </p:blipFill>
        <p:spPr>
          <a:xfrm>
            <a:off x="2013964" y="2198604"/>
            <a:ext cx="4753078" cy="3872879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Line"/>
          <p:cNvSpPr/>
          <p:nvPr/>
        </p:nvSpPr>
        <p:spPr>
          <a:xfrm flipH="1">
            <a:off x="7585075" y="10601325"/>
            <a:ext cx="2590800" cy="0"/>
          </a:xfrm>
          <a:prstGeom prst="line">
            <a:avLst/>
          </a:prstGeom>
          <a:ln w="76200">
            <a:solidFill>
              <a:srgbClr val="808080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2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3" name="Line"/>
          <p:cNvSpPr/>
          <p:nvPr/>
        </p:nvSpPr>
        <p:spPr>
          <a:xfrm flipH="1">
            <a:off x="11760200" y="11801475"/>
            <a:ext cx="2590800" cy="0"/>
          </a:xfrm>
          <a:prstGeom prst="line">
            <a:avLst/>
          </a:prstGeom>
          <a:ln w="76200">
            <a:solidFill>
              <a:srgbClr val="808080"/>
            </a:solidFill>
            <a:headEnd type="triangle"/>
          </a:ln>
        </p:spPr>
        <p:txBody>
          <a:bodyPr tIns="91439" bIns="91439"/>
          <a:lstStyle/>
          <a:p>
            <a:pPr algn="l" defTabSz="914400">
              <a:defRPr sz="2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4" name="Line"/>
          <p:cNvSpPr/>
          <p:nvPr/>
        </p:nvSpPr>
        <p:spPr>
          <a:xfrm flipH="1" flipV="1">
            <a:off x="7006172" y="4556125"/>
            <a:ext cx="6626226" cy="1"/>
          </a:xfrm>
          <a:prstGeom prst="line">
            <a:avLst/>
          </a:prstGeom>
          <a:ln w="762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2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Het versnellercomplex van CERN"/>
          <p:cNvSpPr txBox="1"/>
          <p:nvPr>
            <p:ph type="title"/>
          </p:nvPr>
        </p:nvSpPr>
        <p:spPr>
          <a:xfrm>
            <a:off x="1689100" y="63500"/>
            <a:ext cx="21005800" cy="2286000"/>
          </a:xfrm>
          <a:prstGeom prst="rect">
            <a:avLst/>
          </a:prstGeom>
        </p:spPr>
        <p:txBody>
          <a:bodyPr/>
          <a:lstStyle/>
          <a:p>
            <a:pPr/>
            <a:r>
              <a:t>Het versnellercomplex van CERN</a:t>
            </a:r>
          </a:p>
        </p:txBody>
      </p:sp>
      <p:sp>
        <p:nvSpPr>
          <p:cNvPr id="55" name="Slide Number"/>
          <p:cNvSpPr txBox="1"/>
          <p:nvPr>
            <p:ph type="sldNum" sz="quarter" idx="2"/>
          </p:nvPr>
        </p:nvSpPr>
        <p:spPr>
          <a:xfrm>
            <a:off x="23886966" y="13081000"/>
            <a:ext cx="326137" cy="54813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6" name="CERN_Accelerator_Complex.jpg" descr="CERN_Accelerator_Complex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66812" y="2164563"/>
            <a:ext cx="15974665" cy="105326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Reconstructing weak decay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 lIns="91439" tIns="91439" rIns="91439" bIns="91439"/>
          <a:lstStyle>
            <a:lvl1pPr defTabSz="1828800">
              <a:defRPr sz="72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Reconstructing weak decays</a:t>
            </a:r>
          </a:p>
        </p:txBody>
      </p:sp>
      <p:sp>
        <p:nvSpPr>
          <p:cNvPr id="287" name="Slide Number"/>
          <p:cNvSpPr txBox="1"/>
          <p:nvPr>
            <p:ph type="sldNum" sz="quarter" idx="2"/>
          </p:nvPr>
        </p:nvSpPr>
        <p:spPr>
          <a:xfrm>
            <a:off x="23583388" y="13096405"/>
            <a:ext cx="466647" cy="63948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9" tIns="91439" rIns="91439" bIns="91439">
            <a:normAutofit fontScale="100000" lnSpcReduction="0"/>
          </a:bodyPr>
          <a:lstStyle>
            <a:lvl1pPr algn="r" defTabSz="914400"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i="0" sz="3600"/>
            </a:pPr>
            <a:fld id="{86CB4B4D-7CA3-9044-876B-883B54F8677D}" type="slidenum">
              <a:rPr i="1" sz="3200"/>
            </a:fld>
          </a:p>
        </p:txBody>
      </p:sp>
      <p:pic>
        <p:nvPicPr>
          <p:cNvPr id="288" name="Y:\my_talks\12Masterclass\OmegaMinus-7TeV-2010data-Pass1.png" descr="Y:\my_talks\12Masterclass\OmegaMinus-7TeV-2010data-Pass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67325" y="2362200"/>
            <a:ext cx="13846175" cy="8991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TPC exampl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 lIns="91439" tIns="91439" rIns="91439" bIns="91439"/>
          <a:lstStyle>
            <a:lvl1pPr defTabSz="1828800">
              <a:defRPr sz="72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TPC examples</a:t>
            </a:r>
          </a:p>
        </p:txBody>
      </p:sp>
      <p:sp>
        <p:nvSpPr>
          <p:cNvPr id="291" name="Slide Number"/>
          <p:cNvSpPr txBox="1"/>
          <p:nvPr>
            <p:ph type="sldNum" sz="quarter" idx="2"/>
          </p:nvPr>
        </p:nvSpPr>
        <p:spPr>
          <a:xfrm>
            <a:off x="23402413" y="13096405"/>
            <a:ext cx="647622" cy="63948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9" tIns="91439" rIns="91439" bIns="91439">
            <a:normAutofit fontScale="100000" lnSpcReduction="0"/>
          </a:bodyPr>
          <a:lstStyle>
            <a:lvl1pPr algn="r" defTabSz="914400"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i="0" sz="3600"/>
            </a:pPr>
            <a:fld id="{86CB4B4D-7CA3-9044-876B-883B54F8677D}" type="slidenum">
              <a:rPr i="1" sz="3200"/>
            </a:fld>
          </a:p>
        </p:txBody>
      </p:sp>
      <p:sp>
        <p:nvSpPr>
          <p:cNvPr id="292" name="Event display"/>
          <p:cNvSpPr txBox="1"/>
          <p:nvPr/>
        </p:nvSpPr>
        <p:spPr>
          <a:xfrm>
            <a:off x="5641934" y="2123106"/>
            <a:ext cx="2922322" cy="716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Event display</a:t>
            </a:r>
          </a:p>
        </p:txBody>
      </p:sp>
      <p:sp>
        <p:nvSpPr>
          <p:cNvPr id="293" name="TPC: veel meetpunten per track maakt de tracking eenvoudiger"/>
          <p:cNvSpPr txBox="1"/>
          <p:nvPr/>
        </p:nvSpPr>
        <p:spPr>
          <a:xfrm>
            <a:off x="4295718" y="11667137"/>
            <a:ext cx="5961990" cy="1136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spcBef>
                <a:spcPts val="4500"/>
              </a:spcBef>
              <a:defRPr sz="3200"/>
            </a:pPr>
            <a:r>
              <a:t>TPC: veel meetpunten per track</a:t>
            </a:r>
            <a:br/>
            <a:r>
              <a:t>maakt de tracking eenvoudiger</a:t>
            </a:r>
          </a:p>
        </p:txBody>
      </p:sp>
      <p:sp>
        <p:nvSpPr>
          <p:cNvPr id="294" name="Rectangle"/>
          <p:cNvSpPr/>
          <p:nvPr/>
        </p:nvSpPr>
        <p:spPr>
          <a:xfrm>
            <a:off x="11734800" y="2590800"/>
            <a:ext cx="1828800" cy="8382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tIns="91439" bIns="91439" anchor="ctr"/>
          <a:lstStyle/>
          <a:p>
            <a:pPr algn="l" defTabSz="914400"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295" name="104316_7-204light_RPhi" descr="104316_7-204light_RPhi"/>
          <p:cNvPicPr>
            <a:picLocks noChangeAspect="1"/>
          </p:cNvPicPr>
          <p:nvPr/>
        </p:nvPicPr>
        <p:blipFill>
          <a:blip r:embed="rId2">
            <a:extLst/>
          </a:blip>
          <a:srcRect l="7559" t="0" r="7073" b="0"/>
          <a:stretch>
            <a:fillRect/>
          </a:stretch>
        </p:blipFill>
        <p:spPr>
          <a:xfrm>
            <a:off x="3031554" y="3162996"/>
            <a:ext cx="8143169" cy="7766707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Hoge resolutie in dE/dx…"/>
          <p:cNvSpPr txBox="1"/>
          <p:nvPr/>
        </p:nvSpPr>
        <p:spPr>
          <a:xfrm>
            <a:off x="13807084" y="11602679"/>
            <a:ext cx="8781781" cy="12656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spcBef>
                <a:spcPts val="1000"/>
              </a:spcBef>
              <a:defRPr sz="3200"/>
            </a:pPr>
            <a:r>
              <a:t>Hoge resolutie in </a:t>
            </a:r>
            <a:r>
              <a:rPr i="1">
                <a:latin typeface="Arial"/>
                <a:ea typeface="Arial"/>
                <a:cs typeface="Arial"/>
                <a:sym typeface="Arial"/>
              </a:rPr>
              <a:t>dE/dx</a:t>
            </a:r>
            <a:endParaRPr i="1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1000"/>
              </a:spcBef>
              <a:defRPr sz="3200"/>
            </a:pPr>
            <a:r>
              <a:rPr>
                <a:latin typeface="Arial"/>
                <a:ea typeface="Arial"/>
                <a:cs typeface="Arial"/>
                <a:sym typeface="Arial"/>
              </a:rPr>
              <a:t>Deeltjes</a:t>
            </a:r>
            <a:r>
              <a:t>identificatie over een groot gebied in p</a:t>
            </a:r>
            <a:r>
              <a:rPr baseline="-5999"/>
              <a:t>T</a:t>
            </a:r>
          </a:p>
        </p:txBody>
      </p:sp>
      <p:sp>
        <p:nvSpPr>
          <p:cNvPr id="297" name="Line"/>
          <p:cNvSpPr/>
          <p:nvPr/>
        </p:nvSpPr>
        <p:spPr>
          <a:xfrm flipV="1">
            <a:off x="7103095" y="8903226"/>
            <a:ext cx="1" cy="2743201"/>
          </a:xfrm>
          <a:prstGeom prst="line">
            <a:avLst/>
          </a:prstGeom>
          <a:ln w="50800">
            <a:solidFill>
              <a:srgbClr val="A50021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2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8" name="Ionisatie-meting in TPC gas"/>
          <p:cNvSpPr txBox="1"/>
          <p:nvPr/>
        </p:nvSpPr>
        <p:spPr>
          <a:xfrm>
            <a:off x="14905819" y="2163746"/>
            <a:ext cx="5753863" cy="63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Ionisatie-meting in TPC gas</a:t>
            </a:r>
          </a:p>
        </p:txBody>
      </p:sp>
      <p:pic>
        <p:nvPicPr>
          <p:cNvPr id="299" name="2016-Jun-15-TPC_dEdx_Performance_Run2_LowIR.png" descr="2016-Jun-15-TPC_dEdx_Performance_Run2_LowI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13546" y="2811714"/>
            <a:ext cx="12055455" cy="86933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Elektromagnetische calorimeter: foton (en electron) detectie"/>
          <p:cNvSpPr txBox="1"/>
          <p:nvPr>
            <p:ph type="title"/>
          </p:nvPr>
        </p:nvSpPr>
        <p:spPr>
          <a:xfrm>
            <a:off x="265225" y="139700"/>
            <a:ext cx="23723781" cy="2286000"/>
          </a:xfrm>
          <a:prstGeom prst="rect">
            <a:avLst/>
          </a:prstGeom>
        </p:spPr>
        <p:txBody>
          <a:bodyPr/>
          <a:lstStyle/>
          <a:p>
            <a:pPr/>
            <a:r>
              <a:t>Elektromagnetische calorimeter: foton (en electron) detectie</a:t>
            </a:r>
          </a:p>
        </p:txBody>
      </p:sp>
      <p:sp>
        <p:nvSpPr>
          <p:cNvPr id="30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3" name="Absorber/convertor…"/>
          <p:cNvSpPr txBox="1"/>
          <p:nvPr/>
        </p:nvSpPr>
        <p:spPr>
          <a:xfrm>
            <a:off x="739026" y="7049106"/>
            <a:ext cx="2531568" cy="803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1168400">
              <a:defRPr sz="2200">
                <a:solidFill>
                  <a:srgbClr val="00245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Absorber/convertor</a:t>
            </a:r>
          </a:p>
          <a:p>
            <a:pPr defTabSz="1168400">
              <a:defRPr sz="2200">
                <a:solidFill>
                  <a:srgbClr val="00245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Pb/W/Fe</a:t>
            </a:r>
          </a:p>
        </p:txBody>
      </p:sp>
      <p:grpSp>
        <p:nvGrpSpPr>
          <p:cNvPr id="306" name="Group"/>
          <p:cNvGrpSpPr/>
          <p:nvPr/>
        </p:nvGrpSpPr>
        <p:grpSpPr>
          <a:xfrm>
            <a:off x="2446757" y="3594826"/>
            <a:ext cx="214314" cy="3214689"/>
            <a:chOff x="0" y="0"/>
            <a:chExt cx="214312" cy="3214687"/>
          </a:xfrm>
        </p:grpSpPr>
        <p:sp>
          <p:nvSpPr>
            <p:cNvPr id="304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2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05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sp>
        <p:nvSpPr>
          <p:cNvPr id="307" name="Sensor:…"/>
          <p:cNvSpPr txBox="1"/>
          <p:nvPr/>
        </p:nvSpPr>
        <p:spPr>
          <a:xfrm>
            <a:off x="1504018" y="2818142"/>
            <a:ext cx="2314105" cy="803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1168400">
              <a:defRPr sz="2200">
                <a:solidFill>
                  <a:srgbClr val="00245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Sensor:</a:t>
            </a:r>
          </a:p>
          <a:p>
            <a:pPr defTabSz="1168400">
              <a:defRPr sz="2200">
                <a:solidFill>
                  <a:srgbClr val="00245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scintillator, Si, etc</a:t>
            </a:r>
          </a:p>
        </p:txBody>
      </p:sp>
      <p:grpSp>
        <p:nvGrpSpPr>
          <p:cNvPr id="310" name="Group"/>
          <p:cNvGrpSpPr/>
          <p:nvPr/>
        </p:nvGrpSpPr>
        <p:grpSpPr>
          <a:xfrm>
            <a:off x="2750367" y="3594826"/>
            <a:ext cx="214313" cy="3214689"/>
            <a:chOff x="0" y="0"/>
            <a:chExt cx="214312" cy="3214687"/>
          </a:xfrm>
        </p:grpSpPr>
        <p:sp>
          <p:nvSpPr>
            <p:cNvPr id="308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3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09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313" name="Group"/>
          <p:cNvGrpSpPr/>
          <p:nvPr/>
        </p:nvGrpSpPr>
        <p:grpSpPr>
          <a:xfrm>
            <a:off x="3053976" y="3594826"/>
            <a:ext cx="214314" cy="3214689"/>
            <a:chOff x="0" y="0"/>
            <a:chExt cx="214312" cy="3214687"/>
          </a:xfrm>
        </p:grpSpPr>
        <p:sp>
          <p:nvSpPr>
            <p:cNvPr id="311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12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316" name="Group"/>
          <p:cNvGrpSpPr/>
          <p:nvPr/>
        </p:nvGrpSpPr>
        <p:grpSpPr>
          <a:xfrm>
            <a:off x="3661195" y="3594826"/>
            <a:ext cx="214314" cy="3214689"/>
            <a:chOff x="0" y="0"/>
            <a:chExt cx="214312" cy="3214687"/>
          </a:xfrm>
        </p:grpSpPr>
        <p:sp>
          <p:nvSpPr>
            <p:cNvPr id="314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5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15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319" name="Group"/>
          <p:cNvGrpSpPr/>
          <p:nvPr/>
        </p:nvGrpSpPr>
        <p:grpSpPr>
          <a:xfrm>
            <a:off x="3357586" y="3594826"/>
            <a:ext cx="214313" cy="3214689"/>
            <a:chOff x="0" y="0"/>
            <a:chExt cx="214312" cy="3214687"/>
          </a:xfrm>
        </p:grpSpPr>
        <p:sp>
          <p:nvSpPr>
            <p:cNvPr id="317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6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18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322" name="Group"/>
          <p:cNvGrpSpPr/>
          <p:nvPr/>
        </p:nvGrpSpPr>
        <p:grpSpPr>
          <a:xfrm>
            <a:off x="3940893" y="3594826"/>
            <a:ext cx="214313" cy="3214689"/>
            <a:chOff x="0" y="0"/>
            <a:chExt cx="214312" cy="3214687"/>
          </a:xfrm>
        </p:grpSpPr>
        <p:sp>
          <p:nvSpPr>
            <p:cNvPr id="320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7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21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325" name="Group"/>
          <p:cNvGrpSpPr/>
          <p:nvPr/>
        </p:nvGrpSpPr>
        <p:grpSpPr>
          <a:xfrm>
            <a:off x="4244502" y="3594826"/>
            <a:ext cx="214314" cy="3214689"/>
            <a:chOff x="0" y="0"/>
            <a:chExt cx="214312" cy="3214687"/>
          </a:xfrm>
        </p:grpSpPr>
        <p:sp>
          <p:nvSpPr>
            <p:cNvPr id="323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8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24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328" name="Group"/>
          <p:cNvGrpSpPr/>
          <p:nvPr/>
        </p:nvGrpSpPr>
        <p:grpSpPr>
          <a:xfrm>
            <a:off x="4548111" y="3594826"/>
            <a:ext cx="214314" cy="3214689"/>
            <a:chOff x="0" y="0"/>
            <a:chExt cx="214312" cy="3214687"/>
          </a:xfrm>
        </p:grpSpPr>
        <p:sp>
          <p:nvSpPr>
            <p:cNvPr id="326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9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27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331" name="Group"/>
          <p:cNvGrpSpPr/>
          <p:nvPr/>
        </p:nvGrpSpPr>
        <p:grpSpPr>
          <a:xfrm>
            <a:off x="5155330" y="3594826"/>
            <a:ext cx="214314" cy="3214689"/>
            <a:chOff x="0" y="0"/>
            <a:chExt cx="214312" cy="3214687"/>
          </a:xfrm>
        </p:grpSpPr>
        <p:sp>
          <p:nvSpPr>
            <p:cNvPr id="329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10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30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334" name="Group"/>
          <p:cNvGrpSpPr/>
          <p:nvPr/>
        </p:nvGrpSpPr>
        <p:grpSpPr>
          <a:xfrm>
            <a:off x="4851721" y="3594826"/>
            <a:ext cx="214313" cy="3214689"/>
            <a:chOff x="0" y="0"/>
            <a:chExt cx="214312" cy="3214687"/>
          </a:xfrm>
        </p:grpSpPr>
        <p:sp>
          <p:nvSpPr>
            <p:cNvPr id="332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11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33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337" name="Group"/>
          <p:cNvGrpSpPr/>
          <p:nvPr/>
        </p:nvGrpSpPr>
        <p:grpSpPr>
          <a:xfrm>
            <a:off x="5435029" y="3594826"/>
            <a:ext cx="214313" cy="3214689"/>
            <a:chOff x="0" y="0"/>
            <a:chExt cx="214312" cy="3214687"/>
          </a:xfrm>
        </p:grpSpPr>
        <p:sp>
          <p:nvSpPr>
            <p:cNvPr id="335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12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36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340" name="Group"/>
          <p:cNvGrpSpPr/>
          <p:nvPr/>
        </p:nvGrpSpPr>
        <p:grpSpPr>
          <a:xfrm>
            <a:off x="5738638" y="3594826"/>
            <a:ext cx="214313" cy="3214689"/>
            <a:chOff x="0" y="0"/>
            <a:chExt cx="214312" cy="3214687"/>
          </a:xfrm>
        </p:grpSpPr>
        <p:sp>
          <p:nvSpPr>
            <p:cNvPr id="338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13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39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343" name="Group"/>
          <p:cNvGrpSpPr/>
          <p:nvPr/>
        </p:nvGrpSpPr>
        <p:grpSpPr>
          <a:xfrm>
            <a:off x="6042247" y="3594826"/>
            <a:ext cx="214314" cy="3214689"/>
            <a:chOff x="0" y="0"/>
            <a:chExt cx="214312" cy="3214687"/>
          </a:xfrm>
        </p:grpSpPr>
        <p:sp>
          <p:nvSpPr>
            <p:cNvPr id="341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1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42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346" name="Group"/>
          <p:cNvGrpSpPr/>
          <p:nvPr/>
        </p:nvGrpSpPr>
        <p:grpSpPr>
          <a:xfrm>
            <a:off x="6649466" y="3594826"/>
            <a:ext cx="214313" cy="3214689"/>
            <a:chOff x="0" y="0"/>
            <a:chExt cx="214312" cy="3214687"/>
          </a:xfrm>
        </p:grpSpPr>
        <p:sp>
          <p:nvSpPr>
            <p:cNvPr id="344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15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45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349" name="Group"/>
          <p:cNvGrpSpPr/>
          <p:nvPr/>
        </p:nvGrpSpPr>
        <p:grpSpPr>
          <a:xfrm>
            <a:off x="6345857" y="3594826"/>
            <a:ext cx="214313" cy="3214689"/>
            <a:chOff x="0" y="0"/>
            <a:chExt cx="214312" cy="3214687"/>
          </a:xfrm>
        </p:grpSpPr>
        <p:sp>
          <p:nvSpPr>
            <p:cNvPr id="347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16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48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sp>
        <p:nvSpPr>
          <p:cNvPr id="350" name="Schema"/>
          <p:cNvSpPr txBox="1"/>
          <p:nvPr/>
        </p:nvSpPr>
        <p:spPr>
          <a:xfrm>
            <a:off x="3599022" y="2051649"/>
            <a:ext cx="1832795" cy="688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1168400">
              <a:defRPr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Schema</a:t>
            </a:r>
          </a:p>
        </p:txBody>
      </p:sp>
      <p:sp>
        <p:nvSpPr>
          <p:cNvPr id="351" name="Line"/>
          <p:cNvSpPr/>
          <p:nvPr/>
        </p:nvSpPr>
        <p:spPr>
          <a:xfrm>
            <a:off x="872712" y="5228174"/>
            <a:ext cx="2264196" cy="1"/>
          </a:xfrm>
          <a:prstGeom prst="line">
            <a:avLst/>
          </a:prstGeom>
          <a:ln w="25400">
            <a:solidFill>
              <a:srgbClr val="C82506"/>
            </a:solidFill>
            <a:miter lim="400000"/>
          </a:ln>
        </p:spPr>
        <p:txBody>
          <a:bodyPr lIns="71437" tIns="71437" rIns="71437" bIns="71437" anchor="ctr"/>
          <a:lstStyle/>
          <a:p>
            <a:pPr defTabSz="1168400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352" name="Line"/>
          <p:cNvSpPr/>
          <p:nvPr/>
        </p:nvSpPr>
        <p:spPr>
          <a:xfrm flipV="1">
            <a:off x="3161936" y="4821439"/>
            <a:ext cx="1421091" cy="388877"/>
          </a:xfrm>
          <a:prstGeom prst="line">
            <a:avLst/>
          </a:prstGeom>
          <a:ln w="25400">
            <a:solidFill>
              <a:srgbClr val="C82506"/>
            </a:solidFill>
            <a:miter lim="400000"/>
          </a:ln>
        </p:spPr>
        <p:txBody>
          <a:bodyPr lIns="71437" tIns="71437" rIns="71437" bIns="71437" anchor="ctr"/>
          <a:lstStyle/>
          <a:p>
            <a:pPr defTabSz="1168400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353" name="Line"/>
          <p:cNvSpPr/>
          <p:nvPr/>
        </p:nvSpPr>
        <p:spPr>
          <a:xfrm>
            <a:off x="3138025" y="5250064"/>
            <a:ext cx="933133" cy="335843"/>
          </a:xfrm>
          <a:prstGeom prst="line">
            <a:avLst/>
          </a:prstGeom>
          <a:ln w="25400">
            <a:solidFill>
              <a:srgbClr val="C82506"/>
            </a:solidFill>
            <a:custDash>
              <a:ds d="600000" sp="600000"/>
            </a:custDash>
            <a:miter lim="400000"/>
          </a:ln>
        </p:spPr>
        <p:txBody>
          <a:bodyPr lIns="71437" tIns="71437" rIns="71437" bIns="71437" anchor="ctr"/>
          <a:lstStyle/>
          <a:p>
            <a:pPr defTabSz="1168400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354" name="Line"/>
          <p:cNvSpPr/>
          <p:nvPr/>
        </p:nvSpPr>
        <p:spPr>
          <a:xfrm flipV="1">
            <a:off x="4030837" y="5368515"/>
            <a:ext cx="823500" cy="217120"/>
          </a:xfrm>
          <a:prstGeom prst="line">
            <a:avLst/>
          </a:prstGeom>
          <a:ln w="25400">
            <a:solidFill>
              <a:srgbClr val="C82506"/>
            </a:solidFill>
            <a:miter lim="400000"/>
          </a:ln>
        </p:spPr>
        <p:txBody>
          <a:bodyPr lIns="71437" tIns="71437" rIns="71437" bIns="71437" anchor="ctr"/>
          <a:lstStyle/>
          <a:p>
            <a:pPr defTabSz="1168400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355" name="Line"/>
          <p:cNvSpPr/>
          <p:nvPr/>
        </p:nvSpPr>
        <p:spPr>
          <a:xfrm>
            <a:off x="4132859" y="5583262"/>
            <a:ext cx="765122" cy="206639"/>
          </a:xfrm>
          <a:prstGeom prst="line">
            <a:avLst/>
          </a:prstGeom>
          <a:ln w="25400">
            <a:solidFill>
              <a:srgbClr val="C82506"/>
            </a:solidFill>
            <a:miter lim="400000"/>
          </a:ln>
        </p:spPr>
        <p:txBody>
          <a:bodyPr lIns="71437" tIns="71437" rIns="71437" bIns="71437" anchor="ctr"/>
          <a:lstStyle/>
          <a:p>
            <a:pPr defTabSz="1168400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356" name="electron  or photon"/>
          <p:cNvSpPr txBox="1"/>
          <p:nvPr/>
        </p:nvSpPr>
        <p:spPr>
          <a:xfrm>
            <a:off x="603304" y="4788437"/>
            <a:ext cx="1460120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1168400">
              <a:defRPr sz="2400">
                <a:solidFill>
                  <a:srgbClr val="C8250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electron </a:t>
            </a:r>
            <a:br/>
            <a:r>
              <a:t>or photon</a:t>
            </a:r>
          </a:p>
        </p:txBody>
      </p:sp>
      <p:sp>
        <p:nvSpPr>
          <p:cNvPr id="357" name="Line"/>
          <p:cNvSpPr/>
          <p:nvPr/>
        </p:nvSpPr>
        <p:spPr>
          <a:xfrm flipV="1">
            <a:off x="1923404" y="6654345"/>
            <a:ext cx="482457" cy="37826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grpSp>
        <p:nvGrpSpPr>
          <p:cNvPr id="360" name="Group"/>
          <p:cNvGrpSpPr/>
          <p:nvPr/>
        </p:nvGrpSpPr>
        <p:grpSpPr>
          <a:xfrm>
            <a:off x="16699163" y="2031932"/>
            <a:ext cx="7330139" cy="5864699"/>
            <a:chOff x="0" y="0"/>
            <a:chExt cx="7330137" cy="5864697"/>
          </a:xfrm>
        </p:grpSpPr>
        <p:pic>
          <p:nvPicPr>
            <p:cNvPr id="358" name="image.png" descr="image.png"/>
            <p:cNvPicPr>
              <a:picLocks noChangeAspect="1"/>
            </p:cNvPicPr>
            <p:nvPr/>
          </p:nvPicPr>
          <p:blipFill>
            <a:blip r:embed="rId17">
              <a:extLst/>
            </a:blip>
            <a:stretch>
              <a:fillRect/>
            </a:stretch>
          </p:blipFill>
          <p:spPr>
            <a:xfrm>
              <a:off x="0" y="0"/>
              <a:ext cx="7330138" cy="58646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9" name="Volledig systeem:  1288 towers"/>
            <p:cNvSpPr txBox="1"/>
            <p:nvPr/>
          </p:nvSpPr>
          <p:spPr>
            <a:xfrm>
              <a:off x="505451" y="3064149"/>
              <a:ext cx="3806649" cy="11809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Volledig systeem: </a:t>
              </a:r>
              <a:br/>
              <a:r>
                <a:t>1288 towers</a:t>
              </a:r>
            </a:p>
          </p:txBody>
        </p:sp>
      </p:grpSp>
      <p:pic>
        <p:nvPicPr>
          <p:cNvPr id="361" name="shower-3d.pdf" descr="shower-3d.pdf"/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 rot="5400000">
            <a:off x="2317873" y="7175094"/>
            <a:ext cx="3460352" cy="6611483"/>
          </a:xfrm>
          <a:prstGeom prst="rect">
            <a:avLst/>
          </a:prstGeom>
          <a:ln w="12700">
            <a:miter lim="400000"/>
          </a:ln>
        </p:spPr>
      </p:pic>
      <p:sp>
        <p:nvSpPr>
          <p:cNvPr id="362" name="Voorbeeld: meting van 2 showers"/>
          <p:cNvSpPr txBox="1"/>
          <p:nvPr/>
        </p:nvSpPr>
        <p:spPr>
          <a:xfrm>
            <a:off x="894540" y="8213466"/>
            <a:ext cx="6914237" cy="63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Voorbeeld: meting van 2 showers</a:t>
            </a:r>
          </a:p>
        </p:txBody>
      </p:sp>
      <p:sp>
        <p:nvSpPr>
          <p:cNvPr id="363" name="W-Si pixel calorimeter: hele hoge granulariteit"/>
          <p:cNvSpPr txBox="1"/>
          <p:nvPr/>
        </p:nvSpPr>
        <p:spPr>
          <a:xfrm>
            <a:off x="261833" y="12475788"/>
            <a:ext cx="9394089" cy="63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W-Si pixel calorimeter: hele hoge granulariteit</a:t>
            </a:r>
          </a:p>
        </p:txBody>
      </p:sp>
      <p:grpSp>
        <p:nvGrpSpPr>
          <p:cNvPr id="370" name="Group"/>
          <p:cNvGrpSpPr/>
          <p:nvPr/>
        </p:nvGrpSpPr>
        <p:grpSpPr>
          <a:xfrm>
            <a:off x="9954043" y="3010263"/>
            <a:ext cx="12997456" cy="10455638"/>
            <a:chOff x="1530743" y="317449"/>
            <a:chExt cx="12997454" cy="10455637"/>
          </a:xfrm>
        </p:grpSpPr>
        <p:pic>
          <p:nvPicPr>
            <p:cNvPr id="364" name="image.png" descr="image.png"/>
            <p:cNvPicPr>
              <a:picLocks noChangeAspect="1"/>
            </p:cNvPicPr>
            <p:nvPr/>
          </p:nvPicPr>
          <p:blipFill>
            <a:blip r:embed="rId19">
              <a:extLst/>
            </a:blip>
            <a:stretch>
              <a:fillRect/>
            </a:stretch>
          </p:blipFill>
          <p:spPr>
            <a:xfrm>
              <a:off x="1530743" y="902012"/>
              <a:ext cx="6410326" cy="67754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5" name="ALICE EMCal ontwerp"/>
            <p:cNvSpPr/>
            <p:nvPr/>
          </p:nvSpPr>
          <p:spPr>
            <a:xfrm>
              <a:off x="4520116" y="317449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ALICE EMCal ontwerp</a:t>
              </a:r>
            </a:p>
          </p:txBody>
        </p:sp>
        <p:pic>
          <p:nvPicPr>
            <p:cNvPr id="366" name="image.tif" descr="image.tif"/>
            <p:cNvPicPr>
              <a:picLocks noChangeAspect="1"/>
            </p:cNvPicPr>
            <p:nvPr/>
          </p:nvPicPr>
          <p:blipFill>
            <a:blip r:embed="rId20">
              <a:extLst/>
            </a:blip>
            <a:stretch>
              <a:fillRect/>
            </a:stretch>
          </p:blipFill>
          <p:spPr>
            <a:xfrm>
              <a:off x="9379061" y="6261706"/>
              <a:ext cx="5149137" cy="45113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7" name="fibers om signaal te sommeren over alle lagen"/>
            <p:cNvSpPr/>
            <p:nvPr/>
          </p:nvSpPr>
          <p:spPr>
            <a:xfrm>
              <a:off x="4735906" y="916403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fibers om signaal te sommeren over alle lagen</a:t>
              </a:r>
            </a:p>
          </p:txBody>
        </p:sp>
        <p:sp>
          <p:nvSpPr>
            <p:cNvPr id="368" name="lead + scintillator"/>
            <p:cNvSpPr/>
            <p:nvPr/>
          </p:nvSpPr>
          <p:spPr>
            <a:xfrm>
              <a:off x="4735906" y="8262025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lead + scintillator</a:t>
              </a:r>
            </a:p>
          </p:txBody>
        </p:sp>
        <p:sp>
          <p:nvSpPr>
            <p:cNvPr id="369" name="Module…"/>
            <p:cNvSpPr/>
            <p:nvPr/>
          </p:nvSpPr>
          <p:spPr>
            <a:xfrm>
              <a:off x="11705752" y="5636571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Module</a:t>
              </a:r>
            </a:p>
            <a:p>
              <a:pPr>
                <a:defRPr sz="3200"/>
              </a:pPr>
              <a:r>
                <a:t>fibers en fotonsensors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70" grpId="1"/>
      <p:bldP build="whole" bldLvl="1" animBg="1" rev="0" advAuto="0" spid="360" grpId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Opmerking over het vakgebie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Opmerking over het vakgebied</a:t>
            </a:r>
          </a:p>
        </p:txBody>
      </p:sp>
      <p:sp>
        <p:nvSpPr>
          <p:cNvPr id="3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74" name="Hoge-enegiefysica brengt experts uit verschillende gebieden van de natuurkunde en techniek bij elkaar…"/>
          <p:cNvSpPr txBox="1"/>
          <p:nvPr/>
        </p:nvSpPr>
        <p:spPr>
          <a:xfrm>
            <a:off x="1689100" y="3226771"/>
            <a:ext cx="21005800" cy="8024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517657" indent="-517657" algn="l" defTabSz="751205">
              <a:spcBef>
                <a:spcPts val="1800"/>
              </a:spcBef>
              <a:buSzPct val="125000"/>
              <a:buChar char="•"/>
              <a:defRPr sz="3913"/>
            </a:pPr>
            <a:r>
              <a:rPr b="1"/>
              <a:t>Hoge-enegiefysica brengt experts uit verschillende gebieden </a:t>
            </a:r>
            <a:r>
              <a:t>van de natuurkunde en techniek bij elkaar</a:t>
            </a:r>
          </a:p>
          <a:p>
            <a:pPr marL="517657" indent="-517657" algn="l" defTabSz="751205">
              <a:spcBef>
                <a:spcPts val="1800"/>
              </a:spcBef>
              <a:buSzPct val="125000"/>
              <a:buChar char="•"/>
              <a:defRPr b="1" sz="3913"/>
            </a:pPr>
            <a:r>
              <a:t>Detectortechnologie</a:t>
            </a:r>
          </a:p>
          <a:p>
            <a:pPr lvl="1" marL="1095507" indent="-517657" algn="l" defTabSz="751205">
              <a:spcBef>
                <a:spcPts val="1800"/>
              </a:spcBef>
              <a:buSzPct val="125000"/>
              <a:buChar char="•"/>
              <a:defRPr sz="3913"/>
            </a:pPr>
            <a:r>
              <a:t>Mechanica: draagstructuren, detectiekamers, koeling</a:t>
            </a:r>
          </a:p>
          <a:p>
            <a:pPr lvl="1" marL="1095507" indent="-517657" algn="l" defTabSz="751205">
              <a:spcBef>
                <a:spcPts val="1800"/>
              </a:spcBef>
              <a:buSzPct val="125000"/>
              <a:buChar char="•"/>
              <a:defRPr sz="3913"/>
            </a:pPr>
            <a:r>
              <a:t>Silicium sensorontwikkeling (micro-electronica) </a:t>
            </a:r>
          </a:p>
          <a:p>
            <a:pPr lvl="1" marL="1095507" indent="-517657" algn="l" defTabSz="751205">
              <a:spcBef>
                <a:spcPts val="1800"/>
              </a:spcBef>
              <a:buSzPct val="125000"/>
              <a:buChar char="•"/>
              <a:defRPr sz="3913"/>
            </a:pPr>
            <a:r>
              <a:t>Uitleeselektronica, FPGA programmeren</a:t>
            </a:r>
          </a:p>
          <a:p>
            <a:pPr marL="517657" indent="-517657" algn="l" defTabSz="751205">
              <a:spcBef>
                <a:spcPts val="1800"/>
              </a:spcBef>
              <a:buSzPct val="125000"/>
              <a:buChar char="•"/>
              <a:defRPr b="1" sz="3913"/>
            </a:pPr>
            <a:r>
              <a:t>Data-analyse</a:t>
            </a:r>
          </a:p>
          <a:p>
            <a:pPr lvl="1" marL="1095507" indent="-517657" algn="l" defTabSz="751205">
              <a:spcBef>
                <a:spcPts val="1800"/>
              </a:spcBef>
              <a:buSzPct val="125000"/>
              <a:buChar char="•"/>
              <a:defRPr sz="3913"/>
            </a:pPr>
            <a:r>
              <a:t>Statistiek, numerieke technieken, machine learning</a:t>
            </a:r>
          </a:p>
          <a:p>
            <a:pPr lvl="1" marL="1095507" indent="-517657" algn="l" defTabSz="751205">
              <a:spcBef>
                <a:spcPts val="1800"/>
              </a:spcBef>
              <a:buSzPct val="125000"/>
              <a:buChar char="•"/>
              <a:defRPr sz="3913"/>
            </a:pPr>
            <a:r>
              <a:t>Fysica — interpretatie</a:t>
            </a:r>
          </a:p>
          <a:p>
            <a:pPr marL="517657" indent="-517657" algn="l" defTabSz="751205">
              <a:spcBef>
                <a:spcPts val="1800"/>
              </a:spcBef>
              <a:buSzPct val="125000"/>
              <a:buChar char="•"/>
              <a:defRPr sz="3913"/>
            </a:pPr>
            <a:r>
              <a:rPr b="1"/>
              <a:t>Computing</a:t>
            </a:r>
            <a:r>
              <a:t>: online (dataverwerking) en offline computing (reconstructie, dataeanalyse)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74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amenvatting — conclusi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Samenvatting — conclusie</a:t>
            </a:r>
          </a:p>
        </p:txBody>
      </p:sp>
      <p:sp>
        <p:nvSpPr>
          <p:cNvPr id="377" name="In zware-ionenbotsingen bestuderen we het quark-gluon plasma in het laboratorium … om de eigenschappen te bepalen, bijv de viscositeit…"/>
          <p:cNvSpPr txBox="1"/>
          <p:nvPr>
            <p:ph type="body" sz="half" idx="1"/>
          </p:nvPr>
        </p:nvSpPr>
        <p:spPr>
          <a:xfrm>
            <a:off x="1689100" y="3759200"/>
            <a:ext cx="21005800" cy="3712928"/>
          </a:xfrm>
          <a:prstGeom prst="rect">
            <a:avLst/>
          </a:prstGeom>
        </p:spPr>
        <p:txBody>
          <a:bodyPr/>
          <a:lstStyle/>
          <a:p>
            <a:pPr marL="517657" indent="-517657" defTabSz="751205">
              <a:spcBef>
                <a:spcPts val="1800"/>
              </a:spcBef>
              <a:defRPr sz="3913"/>
            </a:pPr>
            <a:r>
              <a:t>In zware-ionenbotsingen bestuderen we het quark-gluon plasma in het laboratorium</a:t>
            </a:r>
            <a:br/>
            <a:r>
              <a:t>… om de eigenschappen te bepalen, bijv de viscositeit</a:t>
            </a:r>
          </a:p>
          <a:p>
            <a:pPr marL="517657" indent="-517657" defTabSz="751205">
              <a:spcBef>
                <a:spcPts val="1800"/>
              </a:spcBef>
              <a:defRPr sz="3913"/>
            </a:pPr>
            <a:r>
              <a:t>De ALICE-detector is geoptimaliseerd voor deze metingen</a:t>
            </a:r>
          </a:p>
          <a:p>
            <a:pPr lvl="1" marL="1095507" indent="-517657" defTabSz="751205">
              <a:spcBef>
                <a:spcPts val="1800"/>
              </a:spcBef>
              <a:defRPr sz="3913"/>
            </a:pPr>
            <a:r>
              <a:t>Deeltjesdetectie met hoge precisie: silicium pixeltracker en Time Projection Chamber</a:t>
            </a:r>
          </a:p>
          <a:p>
            <a:pPr lvl="1" marL="1095507" indent="-517657" defTabSz="751205">
              <a:spcBef>
                <a:spcPts val="1800"/>
              </a:spcBef>
              <a:defRPr sz="3913"/>
            </a:pPr>
            <a:r>
              <a:t>Deeltjesidentificatie met verschillende detectoren</a:t>
            </a:r>
          </a:p>
        </p:txBody>
      </p:sp>
      <p:sp>
        <p:nvSpPr>
          <p:cNvPr id="37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79" name="Nog een leuke tijd bij ALICE en CERN gewenst !"/>
          <p:cNvSpPr txBox="1"/>
          <p:nvPr/>
        </p:nvSpPr>
        <p:spPr>
          <a:xfrm>
            <a:off x="6070358" y="10021686"/>
            <a:ext cx="12243284" cy="733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200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pPr/>
            <a:r>
              <a:t>Nog een leuke tijd bij ALICE en CERN gewenst 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Dank voor jullie aandacht"/>
          <p:cNvSpPr txBox="1"/>
          <p:nvPr>
            <p:ph type="title"/>
          </p:nvPr>
        </p:nvSpPr>
        <p:spPr>
          <a:xfrm>
            <a:off x="1689100" y="5778500"/>
            <a:ext cx="21005800" cy="2286000"/>
          </a:xfrm>
          <a:prstGeom prst="rect">
            <a:avLst/>
          </a:prstGeom>
        </p:spPr>
        <p:txBody>
          <a:bodyPr/>
          <a:lstStyle/>
          <a:p>
            <a:pPr/>
            <a:r>
              <a:t>Dank voor jullie aandacht</a:t>
            </a:r>
          </a:p>
        </p:txBody>
      </p:sp>
      <p:sp>
        <p:nvSpPr>
          <p:cNvPr id="38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Nieuwe ontwikkeling: FOCA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Nieuwe ontwikkeling: FOCAL </a:t>
            </a:r>
          </a:p>
        </p:txBody>
      </p:sp>
      <p:sp>
        <p:nvSpPr>
          <p:cNvPr id="385" name="Slide Number"/>
          <p:cNvSpPr txBox="1"/>
          <p:nvPr>
            <p:ph type="sldNum" sz="quarter" idx="2"/>
          </p:nvPr>
        </p:nvSpPr>
        <p:spPr>
          <a:xfrm>
            <a:off x="23883537" y="13081000"/>
            <a:ext cx="332995" cy="54813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86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757276" y="2270495"/>
            <a:ext cx="6773493" cy="5683063"/>
          </a:xfrm>
          <a:prstGeom prst="rect">
            <a:avLst/>
          </a:prstGeom>
          <a:ln w="12700">
            <a:miter lim="400000"/>
          </a:ln>
        </p:spPr>
      </p:pic>
      <p:sp>
        <p:nvSpPr>
          <p:cNvPr id="387" name="Monolithic Active Pixels"/>
          <p:cNvSpPr txBox="1"/>
          <p:nvPr/>
        </p:nvSpPr>
        <p:spPr>
          <a:xfrm>
            <a:off x="15551794" y="1922186"/>
            <a:ext cx="3837063" cy="5233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4293" tIns="64293" rIns="64293" bIns="64293">
            <a:spAutoFit/>
          </a:bodyPr>
          <a:lstStyle>
            <a:lvl1pPr algn="l" defTabSz="1285875">
              <a:defRPr sz="2800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ea typeface="Arial"/>
                <a:cs typeface="Arial"/>
                <a:sym typeface="Arial"/>
              </a:rPr>
              <a:t>Monolithic Active Pixels</a:t>
            </a:r>
          </a:p>
        </p:txBody>
      </p:sp>
      <p:sp>
        <p:nvSpPr>
          <p:cNvPr id="388" name="39M pixels"/>
          <p:cNvSpPr txBox="1"/>
          <p:nvPr/>
        </p:nvSpPr>
        <p:spPr>
          <a:xfrm>
            <a:off x="16547455" y="2350811"/>
            <a:ext cx="1233947" cy="387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4293" tIns="64293" rIns="64293" bIns="64293">
            <a:spAutoFit/>
          </a:bodyPr>
          <a:lstStyle>
            <a:lvl1pPr algn="l" defTabSz="1285875">
              <a:defRPr sz="1800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ea typeface="Arial"/>
                <a:cs typeface="Arial"/>
                <a:sym typeface="Arial"/>
              </a:rPr>
              <a:t>39M pixels</a:t>
            </a:r>
          </a:p>
        </p:txBody>
      </p:sp>
      <p:sp>
        <p:nvSpPr>
          <p:cNvPr id="389" name="W…"/>
          <p:cNvSpPr txBox="1"/>
          <p:nvPr/>
        </p:nvSpPr>
        <p:spPr>
          <a:xfrm>
            <a:off x="5611593" y="6312279"/>
            <a:ext cx="1057809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1168400">
              <a:defRPr sz="1800">
                <a:solidFill>
                  <a:srgbClr val="00245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</a:t>
            </a:r>
          </a:p>
          <a:p>
            <a:pPr defTabSz="1168400">
              <a:defRPr sz="1800">
                <a:solidFill>
                  <a:srgbClr val="00245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absorber</a:t>
            </a:r>
          </a:p>
        </p:txBody>
      </p:sp>
      <p:grpSp>
        <p:nvGrpSpPr>
          <p:cNvPr id="392" name="Group"/>
          <p:cNvGrpSpPr/>
          <p:nvPr/>
        </p:nvGrpSpPr>
        <p:grpSpPr>
          <a:xfrm>
            <a:off x="6101953" y="3234116"/>
            <a:ext cx="214313" cy="3214689"/>
            <a:chOff x="0" y="0"/>
            <a:chExt cx="214312" cy="3214687"/>
          </a:xfrm>
        </p:grpSpPr>
        <p:sp>
          <p:nvSpPr>
            <p:cNvPr id="390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3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91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sp>
        <p:nvSpPr>
          <p:cNvPr id="393" name="Si…"/>
          <p:cNvSpPr txBox="1"/>
          <p:nvPr/>
        </p:nvSpPr>
        <p:spPr>
          <a:xfrm>
            <a:off x="5825480" y="2508232"/>
            <a:ext cx="981572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1168400">
              <a:defRPr sz="1800">
                <a:solidFill>
                  <a:srgbClr val="00245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Si</a:t>
            </a:r>
          </a:p>
          <a:p>
            <a:pPr defTabSz="1168400">
              <a:defRPr sz="1800">
                <a:solidFill>
                  <a:srgbClr val="00245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detector</a:t>
            </a:r>
          </a:p>
        </p:txBody>
      </p:sp>
      <p:grpSp>
        <p:nvGrpSpPr>
          <p:cNvPr id="396" name="Group"/>
          <p:cNvGrpSpPr/>
          <p:nvPr/>
        </p:nvGrpSpPr>
        <p:grpSpPr>
          <a:xfrm>
            <a:off x="6405562" y="3234116"/>
            <a:ext cx="214313" cy="3214689"/>
            <a:chOff x="0" y="0"/>
            <a:chExt cx="214312" cy="3214687"/>
          </a:xfrm>
        </p:grpSpPr>
        <p:sp>
          <p:nvSpPr>
            <p:cNvPr id="394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95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399" name="Group"/>
          <p:cNvGrpSpPr/>
          <p:nvPr/>
        </p:nvGrpSpPr>
        <p:grpSpPr>
          <a:xfrm>
            <a:off x="6709171" y="3234116"/>
            <a:ext cx="214314" cy="3214689"/>
            <a:chOff x="0" y="0"/>
            <a:chExt cx="214312" cy="3214687"/>
          </a:xfrm>
        </p:grpSpPr>
        <p:sp>
          <p:nvSpPr>
            <p:cNvPr id="397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5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98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402" name="Group"/>
          <p:cNvGrpSpPr/>
          <p:nvPr/>
        </p:nvGrpSpPr>
        <p:grpSpPr>
          <a:xfrm>
            <a:off x="7316390" y="3234116"/>
            <a:ext cx="214314" cy="3214689"/>
            <a:chOff x="0" y="0"/>
            <a:chExt cx="214312" cy="3214687"/>
          </a:xfrm>
        </p:grpSpPr>
        <p:sp>
          <p:nvSpPr>
            <p:cNvPr id="400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6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401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405" name="Group"/>
          <p:cNvGrpSpPr/>
          <p:nvPr/>
        </p:nvGrpSpPr>
        <p:grpSpPr>
          <a:xfrm>
            <a:off x="7012781" y="3234116"/>
            <a:ext cx="214313" cy="3214689"/>
            <a:chOff x="0" y="0"/>
            <a:chExt cx="214312" cy="3214687"/>
          </a:xfrm>
        </p:grpSpPr>
        <p:sp>
          <p:nvSpPr>
            <p:cNvPr id="403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7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404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408" name="Group"/>
          <p:cNvGrpSpPr/>
          <p:nvPr/>
        </p:nvGrpSpPr>
        <p:grpSpPr>
          <a:xfrm>
            <a:off x="7596088" y="3234116"/>
            <a:ext cx="214313" cy="3214689"/>
            <a:chOff x="0" y="0"/>
            <a:chExt cx="214312" cy="3214687"/>
          </a:xfrm>
        </p:grpSpPr>
        <p:sp>
          <p:nvSpPr>
            <p:cNvPr id="406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8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407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411" name="Group"/>
          <p:cNvGrpSpPr/>
          <p:nvPr/>
        </p:nvGrpSpPr>
        <p:grpSpPr>
          <a:xfrm>
            <a:off x="7899697" y="3234116"/>
            <a:ext cx="214314" cy="3214689"/>
            <a:chOff x="0" y="0"/>
            <a:chExt cx="214312" cy="3214687"/>
          </a:xfrm>
        </p:grpSpPr>
        <p:sp>
          <p:nvSpPr>
            <p:cNvPr id="409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9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410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414" name="Group"/>
          <p:cNvGrpSpPr/>
          <p:nvPr/>
        </p:nvGrpSpPr>
        <p:grpSpPr>
          <a:xfrm>
            <a:off x="8203307" y="3234116"/>
            <a:ext cx="214313" cy="3214689"/>
            <a:chOff x="0" y="0"/>
            <a:chExt cx="214312" cy="3214687"/>
          </a:xfrm>
        </p:grpSpPr>
        <p:sp>
          <p:nvSpPr>
            <p:cNvPr id="412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10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413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417" name="Group"/>
          <p:cNvGrpSpPr/>
          <p:nvPr/>
        </p:nvGrpSpPr>
        <p:grpSpPr>
          <a:xfrm>
            <a:off x="8810525" y="3234116"/>
            <a:ext cx="214314" cy="3214689"/>
            <a:chOff x="0" y="0"/>
            <a:chExt cx="214312" cy="3214687"/>
          </a:xfrm>
        </p:grpSpPr>
        <p:sp>
          <p:nvSpPr>
            <p:cNvPr id="415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11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416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420" name="Group"/>
          <p:cNvGrpSpPr/>
          <p:nvPr/>
        </p:nvGrpSpPr>
        <p:grpSpPr>
          <a:xfrm>
            <a:off x="8506916" y="3234116"/>
            <a:ext cx="214313" cy="3214689"/>
            <a:chOff x="0" y="0"/>
            <a:chExt cx="214312" cy="3214687"/>
          </a:xfrm>
        </p:grpSpPr>
        <p:sp>
          <p:nvSpPr>
            <p:cNvPr id="418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12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419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423" name="Group"/>
          <p:cNvGrpSpPr/>
          <p:nvPr/>
        </p:nvGrpSpPr>
        <p:grpSpPr>
          <a:xfrm>
            <a:off x="9090224" y="3234116"/>
            <a:ext cx="214313" cy="3214689"/>
            <a:chOff x="0" y="0"/>
            <a:chExt cx="214312" cy="3214687"/>
          </a:xfrm>
        </p:grpSpPr>
        <p:sp>
          <p:nvSpPr>
            <p:cNvPr id="421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13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422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426" name="Group"/>
          <p:cNvGrpSpPr/>
          <p:nvPr/>
        </p:nvGrpSpPr>
        <p:grpSpPr>
          <a:xfrm>
            <a:off x="9393833" y="3234116"/>
            <a:ext cx="214314" cy="3214689"/>
            <a:chOff x="0" y="0"/>
            <a:chExt cx="214312" cy="3214687"/>
          </a:xfrm>
        </p:grpSpPr>
        <p:sp>
          <p:nvSpPr>
            <p:cNvPr id="424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1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425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429" name="Group"/>
          <p:cNvGrpSpPr/>
          <p:nvPr/>
        </p:nvGrpSpPr>
        <p:grpSpPr>
          <a:xfrm>
            <a:off x="9697442" y="3234116"/>
            <a:ext cx="214314" cy="3214689"/>
            <a:chOff x="0" y="0"/>
            <a:chExt cx="214312" cy="3214687"/>
          </a:xfrm>
        </p:grpSpPr>
        <p:sp>
          <p:nvSpPr>
            <p:cNvPr id="427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15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428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432" name="Group"/>
          <p:cNvGrpSpPr/>
          <p:nvPr/>
        </p:nvGrpSpPr>
        <p:grpSpPr>
          <a:xfrm>
            <a:off x="10304661" y="3234116"/>
            <a:ext cx="214314" cy="3214689"/>
            <a:chOff x="0" y="0"/>
            <a:chExt cx="214312" cy="3214687"/>
          </a:xfrm>
        </p:grpSpPr>
        <p:sp>
          <p:nvSpPr>
            <p:cNvPr id="430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16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431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435" name="Group"/>
          <p:cNvGrpSpPr/>
          <p:nvPr/>
        </p:nvGrpSpPr>
        <p:grpSpPr>
          <a:xfrm>
            <a:off x="10001052" y="3234116"/>
            <a:ext cx="214313" cy="3214689"/>
            <a:chOff x="0" y="0"/>
            <a:chExt cx="214312" cy="3214687"/>
          </a:xfrm>
        </p:grpSpPr>
        <p:sp>
          <p:nvSpPr>
            <p:cNvPr id="433" name="Rectangle"/>
            <p:cNvSpPr/>
            <p:nvPr/>
          </p:nvSpPr>
          <p:spPr>
            <a:xfrm>
              <a:off x="0" y="267890"/>
              <a:ext cx="148526" cy="2678907"/>
            </a:xfrm>
            <a:prstGeom prst="rect">
              <a:avLst/>
            </a:prstGeom>
            <a:blipFill rotWithShape="1">
              <a:blip r:embed="rId17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508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434" name="Line"/>
            <p:cNvSpPr/>
            <p:nvPr/>
          </p:nvSpPr>
          <p:spPr>
            <a:xfrm flipV="1">
              <a:off x="214312" y="0"/>
              <a:ext cx="1" cy="32146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116840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pic>
        <p:nvPicPr>
          <p:cNvPr id="436" name="shower-xy.pdf" descr="shower-xy.pdf"/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4838097" y="7318874"/>
            <a:ext cx="6075676" cy="5854239"/>
          </a:xfrm>
          <a:prstGeom prst="rect">
            <a:avLst/>
          </a:prstGeom>
          <a:ln w="12700">
            <a:miter lim="400000"/>
          </a:ln>
        </p:spPr>
      </p:pic>
      <p:pic>
        <p:nvPicPr>
          <p:cNvPr id="437" name="shower-3d.pdf" descr="shower-3d.pdf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14473980" y="7547336"/>
            <a:ext cx="2974432" cy="5683064"/>
          </a:xfrm>
          <a:prstGeom prst="rect">
            <a:avLst/>
          </a:prstGeom>
          <a:ln w="12700">
            <a:miter lim="400000"/>
          </a:ln>
        </p:spPr>
      </p:pic>
      <p:sp>
        <p:nvSpPr>
          <p:cNvPr id="438" name="Hits in detector"/>
          <p:cNvSpPr txBox="1"/>
          <p:nvPr/>
        </p:nvSpPr>
        <p:spPr>
          <a:xfrm>
            <a:off x="6492480" y="7322343"/>
            <a:ext cx="2512939" cy="560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4293" tIns="64293" rIns="64293" bIns="64293">
            <a:spAutoFit/>
          </a:bodyPr>
          <a:lstStyle/>
          <a:p>
            <a:pPr algn="l" defTabSz="1285875">
              <a:defRPr sz="2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Hits</a:t>
            </a:r>
            <a:r>
              <a:rPr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ea typeface="Arial"/>
                <a:cs typeface="Arial"/>
                <a:sym typeface="Arial"/>
              </a:rPr>
              <a:t> in detector</a:t>
            </a:r>
          </a:p>
        </p:txBody>
      </p:sp>
      <p:sp>
        <p:nvSpPr>
          <p:cNvPr id="439" name="Schematic view"/>
          <p:cNvSpPr txBox="1"/>
          <p:nvPr/>
        </p:nvSpPr>
        <p:spPr>
          <a:xfrm>
            <a:off x="6629206" y="2077812"/>
            <a:ext cx="3331642" cy="688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1168400">
              <a:defRPr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Schematic view</a:t>
            </a:r>
          </a:p>
        </p:txBody>
      </p:sp>
      <p:sp>
        <p:nvSpPr>
          <p:cNvPr id="440" name="Line"/>
          <p:cNvSpPr/>
          <p:nvPr/>
        </p:nvSpPr>
        <p:spPr>
          <a:xfrm>
            <a:off x="4527907" y="4867464"/>
            <a:ext cx="2264196" cy="1"/>
          </a:xfrm>
          <a:prstGeom prst="line">
            <a:avLst/>
          </a:prstGeom>
          <a:ln w="25400">
            <a:solidFill>
              <a:srgbClr val="C82506"/>
            </a:solidFill>
            <a:miter lim="400000"/>
          </a:ln>
        </p:spPr>
        <p:txBody>
          <a:bodyPr lIns="71437" tIns="71437" rIns="71437" bIns="71437" anchor="ctr"/>
          <a:lstStyle/>
          <a:p>
            <a:pPr defTabSz="1168400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441" name="Line"/>
          <p:cNvSpPr/>
          <p:nvPr/>
        </p:nvSpPr>
        <p:spPr>
          <a:xfrm flipV="1">
            <a:off x="6817132" y="4460729"/>
            <a:ext cx="1421091" cy="388876"/>
          </a:xfrm>
          <a:prstGeom prst="line">
            <a:avLst/>
          </a:prstGeom>
          <a:ln w="25400">
            <a:solidFill>
              <a:srgbClr val="C82506"/>
            </a:solidFill>
            <a:miter lim="400000"/>
          </a:ln>
        </p:spPr>
        <p:txBody>
          <a:bodyPr lIns="71437" tIns="71437" rIns="71437" bIns="71437" anchor="ctr"/>
          <a:lstStyle/>
          <a:p>
            <a:pPr defTabSz="1168400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442" name="Line"/>
          <p:cNvSpPr/>
          <p:nvPr/>
        </p:nvSpPr>
        <p:spPr>
          <a:xfrm>
            <a:off x="6793221" y="4889353"/>
            <a:ext cx="933132" cy="335844"/>
          </a:xfrm>
          <a:prstGeom prst="line">
            <a:avLst/>
          </a:prstGeom>
          <a:ln w="25400">
            <a:solidFill>
              <a:srgbClr val="C82506"/>
            </a:solidFill>
            <a:custDash>
              <a:ds d="600000" sp="600000"/>
            </a:custDash>
            <a:miter lim="400000"/>
          </a:ln>
        </p:spPr>
        <p:txBody>
          <a:bodyPr lIns="71437" tIns="71437" rIns="71437" bIns="71437" anchor="ctr"/>
          <a:lstStyle/>
          <a:p>
            <a:pPr defTabSz="1168400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443" name="Line"/>
          <p:cNvSpPr/>
          <p:nvPr/>
        </p:nvSpPr>
        <p:spPr>
          <a:xfrm flipV="1">
            <a:off x="7686032" y="5007804"/>
            <a:ext cx="823500" cy="217120"/>
          </a:xfrm>
          <a:prstGeom prst="line">
            <a:avLst/>
          </a:prstGeom>
          <a:ln w="25400">
            <a:solidFill>
              <a:srgbClr val="C82506"/>
            </a:solidFill>
            <a:miter lim="400000"/>
          </a:ln>
        </p:spPr>
        <p:txBody>
          <a:bodyPr lIns="71437" tIns="71437" rIns="71437" bIns="71437" anchor="ctr"/>
          <a:lstStyle/>
          <a:p>
            <a:pPr defTabSz="1168400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444" name="Line"/>
          <p:cNvSpPr/>
          <p:nvPr/>
        </p:nvSpPr>
        <p:spPr>
          <a:xfrm>
            <a:off x="7788054" y="5222552"/>
            <a:ext cx="765122" cy="206639"/>
          </a:xfrm>
          <a:prstGeom prst="line">
            <a:avLst/>
          </a:prstGeom>
          <a:ln w="25400">
            <a:solidFill>
              <a:srgbClr val="C82506"/>
            </a:solidFill>
            <a:miter lim="400000"/>
          </a:ln>
        </p:spPr>
        <p:txBody>
          <a:bodyPr lIns="71437" tIns="71437" rIns="71437" bIns="71437" anchor="ctr"/>
          <a:lstStyle/>
          <a:p>
            <a:pPr defTabSz="1168400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445" name="electron  or photon"/>
          <p:cNvSpPr txBox="1"/>
          <p:nvPr/>
        </p:nvSpPr>
        <p:spPr>
          <a:xfrm>
            <a:off x="4258499" y="4427727"/>
            <a:ext cx="1460120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1168400">
              <a:defRPr sz="2400">
                <a:solidFill>
                  <a:srgbClr val="C8250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electron </a:t>
            </a:r>
            <a:br/>
            <a:r>
              <a:t>or photon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PHOton Spectromet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 lIns="91439" tIns="91439" rIns="91439" bIns="91439"/>
          <a:lstStyle>
            <a:lvl1pPr defTabSz="1828800">
              <a:defRPr sz="80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7200"/>
            </a:pPr>
            <a:r>
              <a:rPr sz="8000"/>
              <a:t>PHOton Spectrometer</a:t>
            </a:r>
          </a:p>
        </p:txBody>
      </p:sp>
      <p:sp>
        <p:nvSpPr>
          <p:cNvPr id="448" name="Slide Number"/>
          <p:cNvSpPr txBox="1"/>
          <p:nvPr>
            <p:ph type="sldNum" sz="quarter" idx="2"/>
          </p:nvPr>
        </p:nvSpPr>
        <p:spPr>
          <a:xfrm>
            <a:off x="23583388" y="13096405"/>
            <a:ext cx="466647" cy="63948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9" tIns="91439" rIns="91439" bIns="91439">
            <a:normAutofit fontScale="100000" lnSpcReduction="0"/>
          </a:bodyPr>
          <a:lstStyle>
            <a:lvl1pPr algn="r" defTabSz="914400"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i="0" sz="3600"/>
            </a:pPr>
            <a:fld id="{86CB4B4D-7CA3-9044-876B-883B54F8677D}" type="slidenum">
              <a:rPr i="1" sz="3200"/>
            </a:fld>
          </a:p>
        </p:txBody>
      </p:sp>
      <p:pic>
        <p:nvPicPr>
          <p:cNvPr id="449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2941"/>
          <a:stretch>
            <a:fillRect/>
          </a:stretch>
        </p:blipFill>
        <p:spPr>
          <a:xfrm>
            <a:off x="3838575" y="5562600"/>
            <a:ext cx="4895850" cy="7543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0" name="image.png" descr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991600" y="7467600"/>
            <a:ext cx="7772400" cy="5708650"/>
          </a:xfrm>
          <a:prstGeom prst="rect">
            <a:avLst/>
          </a:prstGeom>
          <a:ln w="12700">
            <a:miter lim="400000"/>
          </a:ln>
        </p:spPr>
      </p:pic>
      <p:sp>
        <p:nvSpPr>
          <p:cNvPr id="451" name="Line"/>
          <p:cNvSpPr/>
          <p:nvPr/>
        </p:nvSpPr>
        <p:spPr>
          <a:xfrm flipH="1" flipV="1">
            <a:off x="8880474" y="8442325"/>
            <a:ext cx="2397126" cy="2225675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2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58" name="Group"/>
          <p:cNvGrpSpPr/>
          <p:nvPr/>
        </p:nvGrpSpPr>
        <p:grpSpPr>
          <a:xfrm>
            <a:off x="17240099" y="2643290"/>
            <a:ext cx="6356351" cy="5962651"/>
            <a:chOff x="0" y="0"/>
            <a:chExt cx="6356350" cy="5962650"/>
          </a:xfrm>
        </p:grpSpPr>
        <p:grpSp>
          <p:nvGrpSpPr>
            <p:cNvPr id="456" name="Group"/>
            <p:cNvGrpSpPr/>
            <p:nvPr/>
          </p:nvGrpSpPr>
          <p:grpSpPr>
            <a:xfrm>
              <a:off x="-1" y="-1"/>
              <a:ext cx="6356352" cy="5962651"/>
              <a:chOff x="0" y="0"/>
              <a:chExt cx="6356350" cy="5962650"/>
            </a:xfrm>
          </p:grpSpPr>
          <p:grpSp>
            <p:nvGrpSpPr>
              <p:cNvPr id="454" name="Group"/>
              <p:cNvGrpSpPr/>
              <p:nvPr/>
            </p:nvGrpSpPr>
            <p:grpSpPr>
              <a:xfrm>
                <a:off x="-1" y="-1"/>
                <a:ext cx="6356352" cy="5962651"/>
                <a:chOff x="0" y="0"/>
                <a:chExt cx="6356350" cy="5962650"/>
              </a:xfrm>
            </p:grpSpPr>
            <p:pic>
              <p:nvPicPr>
                <p:cNvPr id="452" name="PhosPi0" descr="PhosPi0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rcRect l="3561" t="8584" r="6901" b="0"/>
                <a:stretch>
                  <a:fillRect/>
                </a:stretch>
              </p:blipFill>
              <p:spPr>
                <a:xfrm>
                  <a:off x="-1" y="-1"/>
                  <a:ext cx="6356352" cy="596265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453" name="Rectangle"/>
                <p:cNvSpPr/>
                <p:nvPr/>
              </p:nvSpPr>
              <p:spPr>
                <a:xfrm>
                  <a:off x="679626" y="327895"/>
                  <a:ext cx="5136712" cy="42374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ctr">
                  <a:noAutofit/>
                </a:bodyPr>
                <a:lstStyle/>
                <a:p>
                  <a:pPr algn="l" defTabSz="914400">
                    <a:defRPr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sp>
            <p:nvSpPr>
              <p:cNvPr id="455" name="π0 → γγ…"/>
              <p:cNvSpPr txBox="1"/>
              <p:nvPr/>
            </p:nvSpPr>
            <p:spPr>
              <a:xfrm>
                <a:off x="3244356" y="2984265"/>
                <a:ext cx="2616676" cy="1103257"/>
              </a:xfrm>
              <a:prstGeom prst="rect">
                <a:avLst/>
              </a:prstGeom>
              <a:solidFill>
                <a:srgbClr val="FFFF99"/>
              </a:solidFill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t">
                <a:spAutoFit/>
              </a:bodyPr>
              <a:lstStyle/>
              <a:p>
                <a:pPr algn="l" defTabSz="914400">
                  <a:defRPr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>
                    <a:latin typeface="Symbol"/>
                    <a:ea typeface="Symbol"/>
                    <a:cs typeface="Symbol"/>
                    <a:sym typeface="Symbol"/>
                  </a:rPr>
                  <a:t>p</a:t>
                </a:r>
                <a:r>
                  <a:rPr baseline="31000">
                    <a:latin typeface="Symbol"/>
                    <a:ea typeface="Symbol"/>
                    <a:cs typeface="Symbol"/>
                    <a:sym typeface="Symbol"/>
                  </a:rPr>
                  <a:t>0</a:t>
                </a:r>
                <a:r>
                  <a:rPr>
                    <a:latin typeface="Symbol"/>
                    <a:ea typeface="Symbol"/>
                    <a:cs typeface="Symbol"/>
                    <a:sym typeface="Symbol"/>
                  </a:rPr>
                  <a:t> ® gg</a:t>
                </a:r>
                <a:endParaRPr>
                  <a:latin typeface="Symbol"/>
                  <a:ea typeface="Symbol"/>
                  <a:cs typeface="Symbol"/>
                  <a:sym typeface="Symbol"/>
                </a:endParaRPr>
              </a:p>
              <a:p>
                <a:pPr algn="l" defTabSz="914400">
                  <a:defRPr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800">
                    <a:latin typeface="Times New Roman"/>
                    <a:ea typeface="Times New Roman"/>
                    <a:cs typeface="Times New Roman"/>
                    <a:sym typeface="Times New Roman"/>
                  </a:rPr>
                  <a:t>1 &lt; p</a:t>
                </a:r>
                <a:r>
                  <a:rPr baseline="-15500" sz="2800">
                    <a:latin typeface="Times New Roman"/>
                    <a:ea typeface="Times New Roman"/>
                    <a:cs typeface="Times New Roman"/>
                    <a:sym typeface="Times New Roman"/>
                  </a:rPr>
                  <a:t>t</a:t>
                </a:r>
                <a:r>
                  <a:rPr sz="2800">
                    <a:latin typeface="Times New Roman"/>
                    <a:ea typeface="Times New Roman"/>
                    <a:cs typeface="Times New Roman"/>
                    <a:sym typeface="Times New Roman"/>
                  </a:rPr>
                  <a:t> &lt; 1.5 GeV</a:t>
                </a:r>
              </a:p>
            </p:txBody>
          </p:sp>
        </p:grpSp>
        <p:sp>
          <p:nvSpPr>
            <p:cNvPr id="457" name="PHOS (9 m2)"/>
            <p:cNvSpPr txBox="1"/>
            <p:nvPr/>
          </p:nvSpPr>
          <p:spPr>
            <a:xfrm>
              <a:off x="2544304" y="61743"/>
              <a:ext cx="2560310" cy="6407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2075" tIns="92075" rIns="92075" bIns="92075" numCol="1" anchor="t">
              <a:spAutoFit/>
            </a:bodyPr>
            <a:lstStyle/>
            <a:p>
              <a:pPr algn="l" defTabSz="914400">
                <a:lnSpc>
                  <a:spcPct val="90000"/>
                </a:lnSpc>
                <a:spcBef>
                  <a:spcPts val="1100"/>
                </a:spcBef>
                <a:defRPr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3200"/>
                <a:t>PHOS (9 m</a:t>
              </a:r>
              <a:r>
                <a:rPr baseline="31000" sz="3200"/>
                <a:t>2</a:t>
              </a:r>
              <a:r>
                <a:rPr sz="3200"/>
                <a:t>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Electro-Magnetic CALorimet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 lIns="91439" tIns="91439" rIns="91439" bIns="91439"/>
          <a:lstStyle>
            <a:lvl1pPr defTabSz="1828800">
              <a:defRPr sz="80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7200"/>
            </a:pPr>
            <a:r>
              <a:rPr sz="8000"/>
              <a:t>Electro-Magnetic CALorimeter</a:t>
            </a:r>
          </a:p>
        </p:txBody>
      </p:sp>
      <p:sp>
        <p:nvSpPr>
          <p:cNvPr id="461" name="Slide Number"/>
          <p:cNvSpPr txBox="1"/>
          <p:nvPr>
            <p:ph type="sldNum" sz="quarter" idx="2"/>
          </p:nvPr>
        </p:nvSpPr>
        <p:spPr>
          <a:xfrm>
            <a:off x="23583388" y="13096405"/>
            <a:ext cx="466647" cy="63948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9" tIns="91439" rIns="91439" bIns="91439">
            <a:normAutofit fontScale="100000" lnSpcReduction="0"/>
          </a:bodyPr>
          <a:lstStyle>
            <a:lvl1pPr algn="r" defTabSz="914400"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i="0" sz="3600"/>
            </a:pPr>
            <a:fld id="{86CB4B4D-7CA3-9044-876B-883B54F8677D}" type="slidenum">
              <a:rPr i="1" sz="3200"/>
            </a:fld>
          </a:p>
        </p:txBody>
      </p:sp>
      <p:sp>
        <p:nvSpPr>
          <p:cNvPr id="462" name="Lead-scintillator sampling calorimeter…"/>
          <p:cNvSpPr txBox="1"/>
          <p:nvPr/>
        </p:nvSpPr>
        <p:spPr>
          <a:xfrm>
            <a:off x="3505200" y="1981200"/>
            <a:ext cx="9448800" cy="29768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914400"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Lead-scintillator sampling calorimeter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algn="l" defTabSz="914400"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Shashlik fiber geometry 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algn="l" defTabSz="914400"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Avalanche photodiode readout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algn="l" defTabSz="914400"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63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411200" y="1530350"/>
            <a:ext cx="7924800" cy="6340475"/>
          </a:xfrm>
          <a:prstGeom prst="rect">
            <a:avLst/>
          </a:prstGeom>
          <a:ln w="12700">
            <a:miter lim="400000"/>
          </a:ln>
        </p:spPr>
      </p:pic>
      <p:pic>
        <p:nvPicPr>
          <p:cNvPr id="464" name="image.png" descr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563600" y="6134100"/>
            <a:ext cx="5276850" cy="7581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65" name="image.png" descr="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219450" y="5416550"/>
            <a:ext cx="6410325" cy="6775450"/>
          </a:xfrm>
          <a:prstGeom prst="rect">
            <a:avLst/>
          </a:prstGeom>
          <a:ln w="12700">
            <a:miter lim="400000"/>
          </a:ln>
        </p:spPr>
      </p:pic>
      <p:pic>
        <p:nvPicPr>
          <p:cNvPr id="466" name="image.tif" descr="image.t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906000" y="4572000"/>
            <a:ext cx="3819525" cy="3346450"/>
          </a:xfrm>
          <a:prstGeom prst="rect">
            <a:avLst/>
          </a:prstGeom>
          <a:ln w="12700">
            <a:miter lim="400000"/>
          </a:ln>
        </p:spPr>
      </p:pic>
      <p:sp>
        <p:nvSpPr>
          <p:cNvPr id="467" name="Line"/>
          <p:cNvSpPr/>
          <p:nvPr/>
        </p:nvSpPr>
        <p:spPr>
          <a:xfrm flipH="1">
            <a:off x="16459199" y="3689349"/>
            <a:ext cx="485775" cy="2863852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2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68" name="12288 ‘towers’"/>
          <p:cNvSpPr txBox="1"/>
          <p:nvPr/>
        </p:nvSpPr>
        <p:spPr>
          <a:xfrm>
            <a:off x="16916400" y="1524000"/>
            <a:ext cx="3592657" cy="7416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914400"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12288 ‘towers’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ALICE detector upgrades: ITS, TPC install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ALICE detector upgrades: ITS, TPC installation</a:t>
            </a:r>
          </a:p>
        </p:txBody>
      </p:sp>
      <p:sp>
        <p:nvSpPr>
          <p:cNvPr id="471" name="Slide Number"/>
          <p:cNvSpPr txBox="1"/>
          <p:nvPr>
            <p:ph type="sldNum" sz="quarter" idx="2"/>
          </p:nvPr>
        </p:nvSpPr>
        <p:spPr>
          <a:xfrm>
            <a:off x="23883537" y="13081000"/>
            <a:ext cx="332995" cy="54813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72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023415" y="8517466"/>
            <a:ext cx="5334443" cy="4204579"/>
          </a:xfrm>
          <a:prstGeom prst="rect">
            <a:avLst/>
          </a:prstGeom>
          <a:ln w="12700">
            <a:miter lim="400000"/>
          </a:ln>
        </p:spPr>
      </p:pic>
      <p:sp>
        <p:nvSpPr>
          <p:cNvPr id="473" name="New inner tracking system"/>
          <p:cNvSpPr txBox="1"/>
          <p:nvPr/>
        </p:nvSpPr>
        <p:spPr>
          <a:xfrm>
            <a:off x="4204228" y="2870747"/>
            <a:ext cx="5929885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/>
            </a:lvl1pPr>
          </a:lstStyle>
          <a:p>
            <a:pPr/>
            <a:r>
              <a:t>New inner tracking system</a:t>
            </a:r>
          </a:p>
        </p:txBody>
      </p:sp>
      <p:sp>
        <p:nvSpPr>
          <p:cNvPr id="474" name="Large ‘digital camera’…"/>
          <p:cNvSpPr txBox="1"/>
          <p:nvPr/>
        </p:nvSpPr>
        <p:spPr>
          <a:xfrm>
            <a:off x="1237225" y="10051379"/>
            <a:ext cx="12378716" cy="16135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/>
            </a:pPr>
            <a:r>
              <a:t>Large ‘digital camera’</a:t>
            </a:r>
          </a:p>
          <a:p>
            <a:pPr>
              <a:defRPr sz="3400"/>
            </a:pPr>
            <a:r>
              <a:t>7 layers, pixels: 30x30 μm: precise tracking of charged particles</a:t>
            </a:r>
          </a:p>
          <a:p>
            <a:pPr>
              <a:defRPr sz="3400"/>
            </a:pPr>
            <a:r>
              <a:t>Total area: 10 m</a:t>
            </a:r>
            <a:r>
              <a:rPr baseline="31999"/>
              <a:t>2</a:t>
            </a:r>
            <a:r>
              <a:t>; 12.5 Gpixels</a:t>
            </a:r>
          </a:p>
        </p:txBody>
      </p:sp>
      <p:sp>
        <p:nvSpPr>
          <p:cNvPr id="475" name="Time projection chamber"/>
          <p:cNvSpPr txBox="1"/>
          <p:nvPr/>
        </p:nvSpPr>
        <p:spPr>
          <a:xfrm>
            <a:off x="16655755" y="2231108"/>
            <a:ext cx="5581955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/>
            </a:lvl1pPr>
          </a:lstStyle>
          <a:p>
            <a:pPr/>
            <a:r>
              <a:t>Time projection chamber</a:t>
            </a:r>
          </a:p>
        </p:txBody>
      </p:sp>
      <p:sp>
        <p:nvSpPr>
          <p:cNvPr id="476" name="New readout/amplification…"/>
          <p:cNvSpPr txBox="1"/>
          <p:nvPr/>
        </p:nvSpPr>
        <p:spPr>
          <a:xfrm>
            <a:off x="13592860" y="11084875"/>
            <a:ext cx="5482286" cy="22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New readout/amplification</a:t>
            </a:r>
          </a:p>
          <a:p>
            <a:pPr/>
            <a:r>
              <a:t>chambers</a:t>
            </a:r>
          </a:p>
          <a:p>
            <a:pPr/>
            <a:r>
              <a:t>GEM: plastic foils + gas</a:t>
            </a:r>
          </a:p>
          <a:p>
            <a:pPr/>
            <a:r>
              <a:t>for electron multiplication</a:t>
            </a:r>
          </a:p>
        </p:txBody>
      </p:sp>
      <p:sp>
        <p:nvSpPr>
          <p:cNvPr id="477" name="Integration time: 5 μs: up to 200 000 pictures per second!"/>
          <p:cNvSpPr txBox="1"/>
          <p:nvPr/>
        </p:nvSpPr>
        <p:spPr>
          <a:xfrm>
            <a:off x="1512472" y="11921353"/>
            <a:ext cx="11828223" cy="63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Integration time: 5 μs: up to 200 000 pictures per second!</a:t>
            </a:r>
          </a:p>
        </p:txBody>
      </p:sp>
      <p:pic>
        <p:nvPicPr>
          <p:cNvPr id="47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040192" y="8449470"/>
            <a:ext cx="4587622" cy="2694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47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33515" y="4066831"/>
            <a:ext cx="6879409" cy="4600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80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11877" t="21052" r="12997" b="0"/>
          <a:stretch>
            <a:fillRect/>
          </a:stretch>
        </p:blipFill>
        <p:spPr>
          <a:xfrm>
            <a:off x="7826693" y="4135668"/>
            <a:ext cx="5837303" cy="4600744"/>
          </a:xfrm>
          <a:prstGeom prst="rect">
            <a:avLst/>
          </a:prstGeom>
          <a:ln w="12700">
            <a:miter lim="400000"/>
          </a:ln>
        </p:spPr>
      </p:pic>
      <p:sp>
        <p:nvSpPr>
          <p:cNvPr id="481" name="Outer barrels"/>
          <p:cNvSpPr txBox="1"/>
          <p:nvPr/>
        </p:nvSpPr>
        <p:spPr>
          <a:xfrm>
            <a:off x="2203376" y="8710202"/>
            <a:ext cx="2773376" cy="63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Outer barrels</a:t>
            </a:r>
          </a:p>
        </p:txBody>
      </p:sp>
      <p:sp>
        <p:nvSpPr>
          <p:cNvPr id="482" name="Inner barrels"/>
          <p:cNvSpPr txBox="1"/>
          <p:nvPr/>
        </p:nvSpPr>
        <p:spPr>
          <a:xfrm>
            <a:off x="9191783" y="8908293"/>
            <a:ext cx="2654504" cy="63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Inner barrels</a:t>
            </a:r>
          </a:p>
        </p:txBody>
      </p:sp>
      <p:pic>
        <p:nvPicPr>
          <p:cNvPr id="48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411144" y="3229904"/>
            <a:ext cx="7717734" cy="5149176"/>
          </a:xfrm>
          <a:prstGeom prst="rect">
            <a:avLst/>
          </a:prstGeom>
          <a:ln w="12700">
            <a:miter lim="400000"/>
          </a:ln>
        </p:spPr>
      </p:pic>
      <p:sp>
        <p:nvSpPr>
          <p:cNvPr id="484" name="Installation of upgraded TPC"/>
          <p:cNvSpPr txBox="1"/>
          <p:nvPr/>
        </p:nvSpPr>
        <p:spPr>
          <a:xfrm>
            <a:off x="16655755" y="7764919"/>
            <a:ext cx="5581956" cy="585112"/>
          </a:xfrm>
          <a:prstGeom prst="rect">
            <a:avLst/>
          </a:prstGeom>
          <a:solidFill>
            <a:schemeClr val="accent1">
              <a:hueOff val="114395"/>
              <a:lumOff val="-24975"/>
              <a:alpha val="73351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Installation of upgraded TPC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he ALICE collabor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ALICE collaboration</a:t>
            </a:r>
          </a:p>
        </p:txBody>
      </p:sp>
      <p:sp>
        <p:nvSpPr>
          <p:cNvPr id="59" name="Slide Number"/>
          <p:cNvSpPr txBox="1"/>
          <p:nvPr>
            <p:ph type="sldNum" sz="quarter" idx="2"/>
          </p:nvPr>
        </p:nvSpPr>
        <p:spPr>
          <a:xfrm>
            <a:off x="23883537" y="13081000"/>
            <a:ext cx="332995" cy="54813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78278" y="1899861"/>
            <a:ext cx="18059288" cy="9548848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39 countries…"/>
          <p:cNvSpPr txBox="1"/>
          <p:nvPr/>
        </p:nvSpPr>
        <p:spPr>
          <a:xfrm>
            <a:off x="10789697" y="10751831"/>
            <a:ext cx="3181199" cy="2108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1500"/>
              </a:spcBef>
            </a:pPr>
            <a:r>
              <a:t>39 countries</a:t>
            </a:r>
          </a:p>
          <a:p>
            <a:pPr algn="l">
              <a:spcBef>
                <a:spcPts val="1500"/>
              </a:spcBef>
            </a:pPr>
            <a:r>
              <a:t>174 institutes </a:t>
            </a:r>
          </a:p>
          <a:p>
            <a:pPr algn="l">
              <a:spcBef>
                <a:spcPts val="1500"/>
              </a:spcBef>
            </a:pPr>
            <a:r>
              <a:t>1927 members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How does a scientific collaboration work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How does a scientific collaboration work?</a:t>
            </a:r>
          </a:p>
        </p:txBody>
      </p:sp>
      <p:sp>
        <p:nvSpPr>
          <p:cNvPr id="487" name="Slide Number"/>
          <p:cNvSpPr txBox="1"/>
          <p:nvPr>
            <p:ph type="sldNum" sz="quarter" idx="2"/>
          </p:nvPr>
        </p:nvSpPr>
        <p:spPr>
          <a:xfrm>
            <a:off x="23883537" y="13096405"/>
            <a:ext cx="332995" cy="54813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8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94790" y="2426070"/>
            <a:ext cx="4888341" cy="8580234"/>
          </a:xfrm>
          <a:prstGeom prst="rect">
            <a:avLst/>
          </a:prstGeom>
          <a:ln w="12700">
            <a:miter lim="400000"/>
          </a:ln>
        </p:spPr>
      </p:pic>
      <p:sp>
        <p:nvSpPr>
          <p:cNvPr id="489" name="http://alice-collaboration.web.cern.ch/"/>
          <p:cNvSpPr txBox="1"/>
          <p:nvPr/>
        </p:nvSpPr>
        <p:spPr>
          <a:xfrm>
            <a:off x="8206677" y="2243011"/>
            <a:ext cx="5533213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 u="sng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hlinkClick r:id="rId3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3" invalidUrl="" action="" tgtFrame="" tooltip="" history="1" highlightClick="0" endSnd="0"/>
              </a:rPr>
              <a:t>http://alice-collaboration.web.cern.ch/</a:t>
            </a:r>
          </a:p>
        </p:txBody>
      </p:sp>
      <p:pic>
        <p:nvPicPr>
          <p:cNvPr id="49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680891" y="2643345"/>
            <a:ext cx="3722702" cy="8953162"/>
          </a:xfrm>
          <a:prstGeom prst="rect">
            <a:avLst/>
          </a:prstGeom>
          <a:ln w="12700">
            <a:miter lim="400000"/>
          </a:ln>
        </p:spPr>
      </p:pic>
      <p:pic>
        <p:nvPicPr>
          <p:cNvPr id="491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322985" y="3802271"/>
            <a:ext cx="3722702" cy="7047961"/>
          </a:xfrm>
          <a:prstGeom prst="rect">
            <a:avLst/>
          </a:prstGeom>
          <a:ln w="12700">
            <a:miter lim="400000"/>
          </a:ln>
        </p:spPr>
      </p:pic>
      <p:sp>
        <p:nvSpPr>
          <p:cNvPr id="492" name="Oval"/>
          <p:cNvSpPr/>
          <p:nvPr/>
        </p:nvSpPr>
        <p:spPr>
          <a:xfrm>
            <a:off x="67034" y="6326842"/>
            <a:ext cx="3684602" cy="1998819"/>
          </a:xfrm>
          <a:prstGeom prst="ellipse">
            <a:avLst/>
          </a:prstGeom>
          <a:ln w="38100">
            <a:solidFill>
              <a:srgbClr val="101F98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93" name="Oval"/>
          <p:cNvSpPr/>
          <p:nvPr/>
        </p:nvSpPr>
        <p:spPr>
          <a:xfrm>
            <a:off x="77028" y="8770556"/>
            <a:ext cx="1876146" cy="1998819"/>
          </a:xfrm>
          <a:prstGeom prst="ellipse">
            <a:avLst/>
          </a:prstGeom>
          <a:ln w="38100">
            <a:solidFill>
              <a:srgbClr val="101F98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94" name="A place to start: the ALICE website…"/>
          <p:cNvSpPr txBox="1"/>
          <p:nvPr/>
        </p:nvSpPr>
        <p:spPr>
          <a:xfrm>
            <a:off x="4368027" y="11662010"/>
            <a:ext cx="11295331" cy="1105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/>
            </a:pPr>
            <a:r>
              <a:t>A place to start: the ALICE website</a:t>
            </a:r>
          </a:p>
          <a:p>
            <a:pPr>
              <a:defRPr sz="3400"/>
            </a:pPr>
            <a:r>
              <a:t>Freely accessible, mostly used for internal communication</a:t>
            </a:r>
          </a:p>
        </p:txBody>
      </p:sp>
      <p:sp>
        <p:nvSpPr>
          <p:cNvPr id="495" name="Meetings on a typical weekday"/>
          <p:cNvSpPr txBox="1"/>
          <p:nvPr/>
        </p:nvSpPr>
        <p:spPr>
          <a:xfrm>
            <a:off x="17132008" y="1976724"/>
            <a:ext cx="6453989" cy="609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400"/>
            </a:lvl1pPr>
          </a:lstStyle>
          <a:p>
            <a:pPr/>
            <a:r>
              <a:t>Meetings on a typical weekday</a:t>
            </a:r>
          </a:p>
        </p:txBody>
      </p:sp>
      <p:sp>
        <p:nvSpPr>
          <p:cNvPr id="496" name="Large community:…"/>
          <p:cNvSpPr txBox="1"/>
          <p:nvPr/>
        </p:nvSpPr>
        <p:spPr>
          <a:xfrm>
            <a:off x="15745625" y="11551890"/>
            <a:ext cx="9226754" cy="17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Large community:</a:t>
            </a:r>
          </a:p>
          <a:p>
            <a:pPr/>
            <a:r>
              <a:t>meetings to discuss, collaborate</a:t>
            </a:r>
          </a:p>
          <a:p>
            <a:pPr/>
            <a:r>
              <a:t>disseminate information and reach decisions</a:t>
            </a:r>
          </a:p>
        </p:txBody>
      </p:sp>
      <p:sp>
        <p:nvSpPr>
          <p:cNvPr id="497" name="39 countries…"/>
          <p:cNvSpPr txBox="1"/>
          <p:nvPr/>
        </p:nvSpPr>
        <p:spPr>
          <a:xfrm>
            <a:off x="758782" y="910875"/>
            <a:ext cx="2840432" cy="1665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500"/>
              </a:spcBef>
              <a:defRPr sz="3200"/>
            </a:pPr>
            <a:r>
              <a:t>39 countries</a:t>
            </a:r>
          </a:p>
          <a:p>
            <a:pPr algn="l">
              <a:spcBef>
                <a:spcPts val="500"/>
              </a:spcBef>
              <a:defRPr sz="3200"/>
            </a:pPr>
            <a:r>
              <a:t>174 institutes </a:t>
            </a:r>
          </a:p>
          <a:p>
            <a:pPr algn="l">
              <a:spcBef>
                <a:spcPts val="500"/>
              </a:spcBef>
              <a:defRPr sz="3200"/>
            </a:pPr>
            <a:r>
              <a:t>1927 members</a:t>
            </a:r>
          </a:p>
        </p:txBody>
      </p:sp>
      <p:pic>
        <p:nvPicPr>
          <p:cNvPr id="49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924228" y="4186392"/>
            <a:ext cx="11625987" cy="53432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287706" y="2296802"/>
            <a:ext cx="8572501" cy="6807201"/>
          </a:xfrm>
          <a:prstGeom prst="rect">
            <a:avLst/>
          </a:prstGeom>
          <a:ln w="12700">
            <a:miter lim="400000"/>
          </a:ln>
        </p:spPr>
      </p:pic>
      <p:sp>
        <p:nvSpPr>
          <p:cNvPr id="501" name="ALICE detector upgrades: time projection chamb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ALICE detector upgrades: time projection chamber</a:t>
            </a:r>
          </a:p>
        </p:txBody>
      </p:sp>
      <p:sp>
        <p:nvSpPr>
          <p:cNvPr id="502" name="Slide Number"/>
          <p:cNvSpPr txBox="1"/>
          <p:nvPr>
            <p:ph type="sldNum" sz="quarter" idx="2"/>
          </p:nvPr>
        </p:nvSpPr>
        <p:spPr>
          <a:xfrm>
            <a:off x="23883537" y="13081000"/>
            <a:ext cx="332995" cy="54813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03" name="image.jpeg" descr="image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45289" y="2499070"/>
            <a:ext cx="8572501" cy="6402666"/>
          </a:xfrm>
          <a:prstGeom prst="rect">
            <a:avLst/>
          </a:prstGeom>
          <a:ln w="12700">
            <a:miter lim="400000"/>
          </a:ln>
        </p:spPr>
      </p:pic>
      <p:pic>
        <p:nvPicPr>
          <p:cNvPr id="504" name="image.png" descr="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924178" y="9146863"/>
            <a:ext cx="5183534" cy="4085633"/>
          </a:xfrm>
          <a:prstGeom prst="rect">
            <a:avLst/>
          </a:prstGeom>
          <a:ln w="12700">
            <a:miter lim="400000"/>
          </a:ln>
        </p:spPr>
      </p:pic>
      <p:sp>
        <p:nvSpPr>
          <p:cNvPr id="505" name="New readout/amplification…"/>
          <p:cNvSpPr txBox="1"/>
          <p:nvPr/>
        </p:nvSpPr>
        <p:spPr>
          <a:xfrm>
            <a:off x="1899322" y="9592820"/>
            <a:ext cx="5482286" cy="281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New readout/amplification</a:t>
            </a:r>
          </a:p>
          <a:p>
            <a:pPr/>
            <a:r>
              <a:t>chambers</a:t>
            </a:r>
          </a:p>
          <a:p>
            <a:pPr/>
            <a:r>
              <a:t>GEM: plastic foils + gas</a:t>
            </a:r>
          </a:p>
          <a:p>
            <a:pPr/>
            <a:r>
              <a:t>for electron multiplication</a:t>
            </a:r>
          </a:p>
        </p:txBody>
      </p:sp>
      <p:pic>
        <p:nvPicPr>
          <p:cNvPr id="50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923707" y="9346007"/>
            <a:ext cx="7327137" cy="4303067"/>
          </a:xfrm>
          <a:prstGeom prst="rect">
            <a:avLst/>
          </a:prstGeom>
          <a:ln w="12700">
            <a:miter lim="400000"/>
          </a:ln>
        </p:spPr>
      </p:pic>
      <p:sp>
        <p:nvSpPr>
          <p:cNvPr id="507" name="~550 000 readout channels"/>
          <p:cNvSpPr txBox="1"/>
          <p:nvPr/>
        </p:nvSpPr>
        <p:spPr>
          <a:xfrm>
            <a:off x="1794852" y="12576585"/>
            <a:ext cx="5691226" cy="63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~550 000 readout channels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De structuur van materie en fundamentele deeltj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 structuur van materie en fundamentele deeltjes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xfrm>
            <a:off x="23886937" y="13081000"/>
            <a:ext cx="326195" cy="52093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fld id="{86CB4B4D-7CA3-9044-876B-883B54F8677D}" type="slidenum">
              <a:rPr>
                <a:latin typeface="Arial"/>
                <a:ea typeface="Arial"/>
                <a:cs typeface="Arial"/>
                <a:sym typeface="Arial"/>
              </a:rPr>
            </a:fld>
          </a:p>
        </p:txBody>
      </p:sp>
      <p:pic>
        <p:nvPicPr>
          <p:cNvPr id="65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56043" y="2790587"/>
            <a:ext cx="7435851" cy="7467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31923" y="3061194"/>
            <a:ext cx="12674820" cy="7129587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De deeltjes van het Standaardmodel"/>
          <p:cNvSpPr txBox="1"/>
          <p:nvPr/>
        </p:nvSpPr>
        <p:spPr>
          <a:xfrm>
            <a:off x="13202691" y="2147374"/>
            <a:ext cx="7533285" cy="63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De deeltjes van het Standaardmodel</a:t>
            </a:r>
          </a:p>
        </p:txBody>
      </p:sp>
      <p:grpSp>
        <p:nvGrpSpPr>
          <p:cNvPr id="71" name="Group"/>
          <p:cNvGrpSpPr/>
          <p:nvPr/>
        </p:nvGrpSpPr>
        <p:grpSpPr>
          <a:xfrm>
            <a:off x="11777604" y="3903117"/>
            <a:ext cx="10158879" cy="8644484"/>
            <a:chOff x="6026045" y="0"/>
            <a:chExt cx="10158878" cy="8644483"/>
          </a:xfrm>
        </p:grpSpPr>
        <p:sp>
          <p:nvSpPr>
            <p:cNvPr id="68" name="Quarks en gluonen zijn de bouwstenen van de kernmaterie…"/>
            <p:cNvSpPr/>
            <p:nvPr/>
          </p:nvSpPr>
          <p:spPr>
            <a:xfrm>
              <a:off x="6402341" y="7374483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defTabSz="1285875">
                <a:defRPr sz="460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rPr sz="3800">
                  <a:solidFill>
                    <a:srgbClr val="990000"/>
                  </a:solidFill>
                  <a:latin typeface="Arial"/>
                  <a:ea typeface="Arial"/>
                  <a:cs typeface="Arial"/>
                  <a:sym typeface="Arial"/>
                </a:rPr>
                <a:t>Quarks en gluonen</a:t>
              </a:r>
              <a:r>
                <a:rPr sz="38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rPr>
                <a:t> zijn de bouwstenen van de kernmaterie</a:t>
              </a:r>
              <a:endParaRPr sz="3800">
                <a:solidFill>
                  <a:srgbClr val="000099"/>
                </a:solidFill>
              </a:endParaRPr>
            </a:p>
            <a:p>
              <a:pPr defTabSz="1285875">
                <a:defRPr sz="460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rPr sz="38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rPr>
                <a:t>Voornaamste wisselwerking: </a:t>
              </a:r>
              <a:r>
                <a:rPr sz="3800">
                  <a:solidFill>
                    <a:srgbClr val="990000"/>
                  </a:solidFill>
                  <a:latin typeface="Arial"/>
                  <a:ea typeface="Arial"/>
                  <a:cs typeface="Arial"/>
                  <a:sym typeface="Arial"/>
                </a:rPr>
                <a:t>sterke wisselwerking</a:t>
              </a:r>
              <a:r>
                <a:rPr sz="3800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rPr>
                <a:t> (QCD) </a:t>
              </a:r>
            </a:p>
          </p:txBody>
        </p:sp>
        <p:sp>
          <p:nvSpPr>
            <p:cNvPr id="69" name="Rectangle"/>
            <p:cNvSpPr/>
            <p:nvPr/>
          </p:nvSpPr>
          <p:spPr>
            <a:xfrm>
              <a:off x="15206707" y="2211902"/>
              <a:ext cx="978218" cy="1072736"/>
            </a:xfrm>
            <a:prstGeom prst="rect">
              <a:avLst/>
            </a:prstGeom>
            <a:noFill/>
            <a:ln w="50800" cap="flat">
              <a:solidFill>
                <a:srgbClr val="C500EC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70" name="Rectangle"/>
            <p:cNvSpPr/>
            <p:nvPr/>
          </p:nvSpPr>
          <p:spPr>
            <a:xfrm>
              <a:off x="6026045" y="0"/>
              <a:ext cx="3795681" cy="2584853"/>
            </a:xfrm>
            <a:prstGeom prst="rect">
              <a:avLst/>
            </a:prstGeom>
            <a:noFill/>
            <a:ln w="50800" cap="flat">
              <a:solidFill>
                <a:srgbClr val="C500EC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sp>
        <p:nvSpPr>
          <p:cNvPr id="72" name="Atomen: electronen en protonen"/>
          <p:cNvSpPr txBox="1"/>
          <p:nvPr/>
        </p:nvSpPr>
        <p:spPr>
          <a:xfrm>
            <a:off x="2326350" y="2083874"/>
            <a:ext cx="6695238" cy="63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Atomen: electronen en protonen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136167" y="7537682"/>
            <a:ext cx="6009656" cy="5356154"/>
          </a:xfrm>
          <a:prstGeom prst="rect">
            <a:avLst/>
          </a:prstGeom>
          <a:ln w="12700">
            <a:miter lim="400000"/>
          </a:ln>
        </p:spPr>
      </p:pic>
      <p:pic>
        <p:nvPicPr>
          <p:cNvPr id="75" name="V_1overR.pdf" descr="V_1overR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623156" y="1955562"/>
            <a:ext cx="5465956" cy="5253872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Elektromagnetische kracht en sterke kernkracht"/>
          <p:cNvSpPr txBox="1"/>
          <p:nvPr>
            <p:ph type="title"/>
          </p:nvPr>
        </p:nvSpPr>
        <p:spPr>
          <a:xfrm>
            <a:off x="1689100" y="-89022"/>
            <a:ext cx="21005800" cy="2286001"/>
          </a:xfrm>
          <a:prstGeom prst="rect">
            <a:avLst/>
          </a:prstGeom>
        </p:spPr>
        <p:txBody>
          <a:bodyPr/>
          <a:lstStyle/>
          <a:p>
            <a:pPr/>
            <a:r>
              <a:t>Elektromagnetische kracht en sterke kernkracht</a:t>
            </a:r>
          </a:p>
        </p:txBody>
      </p:sp>
      <p:sp>
        <p:nvSpPr>
          <p:cNvPr id="77" name="Slide Number"/>
          <p:cNvSpPr txBox="1"/>
          <p:nvPr>
            <p:ph type="sldNum" sz="quarter" idx="2"/>
          </p:nvPr>
        </p:nvSpPr>
        <p:spPr>
          <a:xfrm>
            <a:off x="23886966" y="13081000"/>
            <a:ext cx="326137" cy="54813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7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721343" y="7234187"/>
            <a:ext cx="5047480" cy="4927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256068" y="3047137"/>
            <a:ext cx="4391624" cy="3671259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S. Deldar, hep-lat/9909077"/>
          <p:cNvSpPr txBox="1"/>
          <p:nvPr/>
        </p:nvSpPr>
        <p:spPr>
          <a:xfrm>
            <a:off x="17301800" y="7340760"/>
            <a:ext cx="3484069" cy="473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2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S. Deldar, hep-lat/9909077</a:t>
            </a:r>
          </a:p>
        </p:txBody>
      </p:sp>
      <p:sp>
        <p:nvSpPr>
          <p:cNvPr id="81" name="QCD…"/>
          <p:cNvSpPr txBox="1"/>
          <p:nvPr/>
        </p:nvSpPr>
        <p:spPr>
          <a:xfrm>
            <a:off x="3129157" y="8339782"/>
            <a:ext cx="4347841" cy="1273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821531"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t>QCD</a:t>
            </a:r>
          </a:p>
          <a:p>
            <a:pPr algn="l" defTabSz="821531"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sterke wisselwerking</a:t>
            </a:r>
          </a:p>
        </p:txBody>
      </p:sp>
      <p:sp>
        <p:nvSpPr>
          <p:cNvPr id="82" name="QED…"/>
          <p:cNvSpPr txBox="1"/>
          <p:nvPr/>
        </p:nvSpPr>
        <p:spPr>
          <a:xfrm>
            <a:off x="1956598" y="3718300"/>
            <a:ext cx="7067377" cy="1273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821531"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t>QED</a:t>
            </a:r>
          </a:p>
          <a:p>
            <a:pPr defTabSz="821531"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elektromagnetische wisselwerking</a:t>
            </a:r>
          </a:p>
        </p:txBody>
      </p:sp>
      <p:sp>
        <p:nvSpPr>
          <p:cNvPr id="83" name="Potentiaal"/>
          <p:cNvSpPr txBox="1"/>
          <p:nvPr/>
        </p:nvSpPr>
        <p:spPr>
          <a:xfrm>
            <a:off x="17427759" y="1428689"/>
            <a:ext cx="2302062" cy="727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821531">
              <a:defRPr sz="3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Potentiaal</a:t>
            </a:r>
          </a:p>
        </p:txBody>
      </p:sp>
      <p:sp>
        <p:nvSpPr>
          <p:cNvPr id="84" name="Veldlijnen tussen tegengestelde ladingen"/>
          <p:cNvSpPr txBox="1"/>
          <p:nvPr/>
        </p:nvSpPr>
        <p:spPr>
          <a:xfrm>
            <a:off x="10065743" y="1825686"/>
            <a:ext cx="4358681" cy="1108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821531"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r>
              <a:t>Veldlijnen tussen</a:t>
            </a:r>
            <a:br/>
            <a:r>
              <a:t>tegengestelde ladingen</a:t>
            </a:r>
          </a:p>
        </p:txBody>
      </p:sp>
      <p:sp>
        <p:nvSpPr>
          <p:cNvPr id="85" name="De sterke kernkracht gedraagt zich heel anders dan de elektromagnetische kracht"/>
          <p:cNvSpPr txBox="1"/>
          <p:nvPr/>
        </p:nvSpPr>
        <p:spPr>
          <a:xfrm>
            <a:off x="2996412" y="12677279"/>
            <a:ext cx="17672919" cy="727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821531">
              <a:defRPr sz="3800">
                <a:solidFill>
                  <a:srgbClr val="9A251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De sterke kernkracht gedraagt zich heel anders dan de elektromagnetische kracht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QCD strings"/>
          <p:cNvSpPr txBox="1"/>
          <p:nvPr>
            <p:ph type="title"/>
          </p:nvPr>
        </p:nvSpPr>
        <p:spPr>
          <a:xfrm>
            <a:off x="1689100" y="199933"/>
            <a:ext cx="21005800" cy="2286001"/>
          </a:xfrm>
          <a:prstGeom prst="rect">
            <a:avLst/>
          </a:prstGeom>
        </p:spPr>
        <p:txBody>
          <a:bodyPr/>
          <a:lstStyle/>
          <a:p>
            <a:pPr/>
            <a:r>
              <a:t>QCD strings</a:t>
            </a:r>
          </a:p>
        </p:txBody>
      </p:sp>
      <p:sp>
        <p:nvSpPr>
          <p:cNvPr id="88" name="Slide Number"/>
          <p:cNvSpPr txBox="1"/>
          <p:nvPr>
            <p:ph type="sldNum" sz="quarter" idx="2"/>
          </p:nvPr>
        </p:nvSpPr>
        <p:spPr>
          <a:xfrm>
            <a:off x="23886966" y="13081000"/>
            <a:ext cx="326137" cy="54813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8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44067" y="2891384"/>
            <a:ext cx="7991908" cy="6968825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G.S. Bali, hep-ph/0411206"/>
          <p:cNvSpPr txBox="1"/>
          <p:nvPr/>
        </p:nvSpPr>
        <p:spPr>
          <a:xfrm>
            <a:off x="7917160" y="2400903"/>
            <a:ext cx="3463392" cy="473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2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G.S. Bali, hep-ph/0411206</a:t>
            </a:r>
          </a:p>
        </p:txBody>
      </p:sp>
      <p:sp>
        <p:nvSpPr>
          <p:cNvPr id="91" name="Circle"/>
          <p:cNvSpPr/>
          <p:nvPr/>
        </p:nvSpPr>
        <p:spPr>
          <a:xfrm>
            <a:off x="14466965" y="5214533"/>
            <a:ext cx="304801" cy="304801"/>
          </a:xfrm>
          <a:prstGeom prst="ellipse">
            <a:avLst/>
          </a:prstGeom>
          <a:ln w="25400" cap="sq">
            <a:solidFill>
              <a:srgbClr val="000099"/>
            </a:solidFill>
            <a:miter/>
          </a:ln>
        </p:spPr>
        <p:txBody>
          <a:bodyPr tIns="91439" bIns="91439" anchor="ctr"/>
          <a:lstStyle/>
          <a:p>
            <a:pPr algn="l" defTabSz="642937">
              <a:defRPr sz="4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92" name="Circle"/>
          <p:cNvSpPr/>
          <p:nvPr/>
        </p:nvSpPr>
        <p:spPr>
          <a:xfrm>
            <a:off x="15076563" y="5214533"/>
            <a:ext cx="304801" cy="304801"/>
          </a:xfrm>
          <a:prstGeom prst="ellipse">
            <a:avLst/>
          </a:prstGeom>
          <a:ln w="25400" cap="sq">
            <a:solidFill>
              <a:srgbClr val="000099"/>
            </a:solidFill>
            <a:miter/>
          </a:ln>
        </p:spPr>
        <p:txBody>
          <a:bodyPr tIns="91439" bIns="91439" anchor="ctr"/>
          <a:lstStyle/>
          <a:p>
            <a:pPr algn="l" defTabSz="642937">
              <a:defRPr sz="4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93" name="Oval"/>
          <p:cNvSpPr/>
          <p:nvPr/>
        </p:nvSpPr>
        <p:spPr>
          <a:xfrm>
            <a:off x="14162165" y="4909732"/>
            <a:ext cx="1524001" cy="914401"/>
          </a:xfrm>
          <a:prstGeom prst="ellipse">
            <a:avLst/>
          </a:prstGeom>
          <a:ln w="25400" cap="sq">
            <a:solidFill>
              <a:srgbClr val="000099"/>
            </a:solidFill>
            <a:miter/>
          </a:ln>
        </p:spPr>
        <p:txBody>
          <a:bodyPr tIns="91439" bIns="91439" anchor="ctr"/>
          <a:lstStyle/>
          <a:p>
            <a:pPr algn="l" defTabSz="642937">
              <a:defRPr sz="4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94" name="Circle"/>
          <p:cNvSpPr/>
          <p:nvPr/>
        </p:nvSpPr>
        <p:spPr>
          <a:xfrm>
            <a:off x="14276463" y="6281333"/>
            <a:ext cx="304801" cy="304801"/>
          </a:xfrm>
          <a:prstGeom prst="ellipse">
            <a:avLst/>
          </a:prstGeom>
          <a:ln w="25400" cap="sq">
            <a:solidFill>
              <a:srgbClr val="000099"/>
            </a:solidFill>
            <a:miter/>
          </a:ln>
        </p:spPr>
        <p:txBody>
          <a:bodyPr tIns="91439" bIns="91439" anchor="ctr"/>
          <a:lstStyle/>
          <a:p>
            <a:pPr algn="l" defTabSz="642937">
              <a:defRPr sz="4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95" name="Circle"/>
          <p:cNvSpPr/>
          <p:nvPr/>
        </p:nvSpPr>
        <p:spPr>
          <a:xfrm>
            <a:off x="16410063" y="6281333"/>
            <a:ext cx="304801" cy="304801"/>
          </a:xfrm>
          <a:prstGeom prst="ellipse">
            <a:avLst/>
          </a:prstGeom>
          <a:ln w="25400" cap="sq">
            <a:solidFill>
              <a:srgbClr val="000099"/>
            </a:solidFill>
            <a:miter/>
          </a:ln>
        </p:spPr>
        <p:txBody>
          <a:bodyPr tIns="91439" bIns="91439" anchor="ctr"/>
          <a:lstStyle/>
          <a:p>
            <a:pPr algn="l" defTabSz="642937">
              <a:defRPr sz="4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96" name="Rounded Rectangle"/>
          <p:cNvSpPr/>
          <p:nvPr/>
        </p:nvSpPr>
        <p:spPr>
          <a:xfrm>
            <a:off x="14162165" y="6208307"/>
            <a:ext cx="2705101" cy="457201"/>
          </a:xfrm>
          <a:prstGeom prst="roundRect">
            <a:avLst>
              <a:gd name="adj" fmla="val 35156"/>
            </a:avLst>
          </a:prstGeom>
          <a:ln w="25400" cap="sq">
            <a:solidFill>
              <a:srgbClr val="000099"/>
            </a:solidFill>
            <a:miter/>
          </a:ln>
        </p:spPr>
        <p:txBody>
          <a:bodyPr tIns="91439" bIns="91439" anchor="ctr"/>
          <a:lstStyle/>
          <a:p>
            <a:pPr algn="l" defTabSz="642937">
              <a:defRPr sz="4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97" name="Circle"/>
          <p:cNvSpPr/>
          <p:nvPr/>
        </p:nvSpPr>
        <p:spPr>
          <a:xfrm>
            <a:off x="14276463" y="7116357"/>
            <a:ext cx="304801" cy="304801"/>
          </a:xfrm>
          <a:prstGeom prst="ellipse">
            <a:avLst/>
          </a:prstGeom>
          <a:ln w="25400" cap="sq">
            <a:solidFill>
              <a:srgbClr val="000099"/>
            </a:solidFill>
            <a:miter/>
          </a:ln>
        </p:spPr>
        <p:txBody>
          <a:bodyPr tIns="91439" bIns="91439" anchor="ctr"/>
          <a:lstStyle/>
          <a:p>
            <a:pPr algn="l" defTabSz="642937">
              <a:defRPr sz="4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98" name="Circle"/>
          <p:cNvSpPr/>
          <p:nvPr/>
        </p:nvSpPr>
        <p:spPr>
          <a:xfrm>
            <a:off x="18899265" y="7103657"/>
            <a:ext cx="304801" cy="304801"/>
          </a:xfrm>
          <a:prstGeom prst="ellipse">
            <a:avLst/>
          </a:prstGeom>
          <a:ln w="25400" cap="sq">
            <a:solidFill>
              <a:srgbClr val="000099"/>
            </a:solidFill>
            <a:miter/>
          </a:ln>
        </p:spPr>
        <p:txBody>
          <a:bodyPr tIns="91439" bIns="91439" anchor="ctr"/>
          <a:lstStyle/>
          <a:p>
            <a:pPr algn="l" defTabSz="642937">
              <a:defRPr sz="4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99" name="Rounded Rectangle"/>
          <p:cNvSpPr/>
          <p:nvPr/>
        </p:nvSpPr>
        <p:spPr>
          <a:xfrm>
            <a:off x="14162165" y="7043332"/>
            <a:ext cx="5143501" cy="457201"/>
          </a:xfrm>
          <a:prstGeom prst="roundRect">
            <a:avLst>
              <a:gd name="adj" fmla="val 35156"/>
            </a:avLst>
          </a:prstGeom>
          <a:ln w="25400" cap="sq">
            <a:solidFill>
              <a:srgbClr val="000099"/>
            </a:solidFill>
            <a:miter/>
          </a:ln>
        </p:spPr>
        <p:txBody>
          <a:bodyPr tIns="91439" bIns="91439" anchor="ctr"/>
          <a:lstStyle/>
          <a:p>
            <a:pPr algn="l" defTabSz="642937">
              <a:defRPr sz="4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grpSp>
        <p:nvGrpSpPr>
          <p:cNvPr id="106" name="Group"/>
          <p:cNvGrpSpPr/>
          <p:nvPr/>
        </p:nvGrpSpPr>
        <p:grpSpPr>
          <a:xfrm>
            <a:off x="14162165" y="7805333"/>
            <a:ext cx="5597526" cy="454026"/>
            <a:chOff x="0" y="0"/>
            <a:chExt cx="5597525" cy="454025"/>
          </a:xfrm>
        </p:grpSpPr>
        <p:sp>
          <p:nvSpPr>
            <p:cNvPr id="100" name="Circle"/>
            <p:cNvSpPr/>
            <p:nvPr/>
          </p:nvSpPr>
          <p:spPr>
            <a:xfrm>
              <a:off x="114300" y="73025"/>
              <a:ext cx="301625" cy="301626"/>
            </a:xfrm>
            <a:prstGeom prst="ellipse">
              <a:avLst/>
            </a:prstGeom>
            <a:noFill/>
            <a:ln w="25400" cap="sq">
              <a:solidFill>
                <a:srgbClr val="000099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642937">
                <a:defRPr sz="460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01" name="Circle"/>
            <p:cNvSpPr/>
            <p:nvPr/>
          </p:nvSpPr>
          <p:spPr>
            <a:xfrm>
              <a:off x="1828800" y="73025"/>
              <a:ext cx="301625" cy="301626"/>
            </a:xfrm>
            <a:prstGeom prst="ellipse">
              <a:avLst/>
            </a:prstGeom>
            <a:noFill/>
            <a:ln w="25400" cap="sq">
              <a:solidFill>
                <a:srgbClr val="000099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642937">
                <a:defRPr sz="460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02" name="Rounded Rectangle"/>
            <p:cNvSpPr/>
            <p:nvPr/>
          </p:nvSpPr>
          <p:spPr>
            <a:xfrm>
              <a:off x="0" y="0"/>
              <a:ext cx="2282825" cy="454025"/>
            </a:xfrm>
            <a:prstGeom prst="roundRect">
              <a:avLst>
                <a:gd name="adj" fmla="val 35156"/>
              </a:avLst>
            </a:prstGeom>
            <a:noFill/>
            <a:ln w="25400" cap="sq">
              <a:solidFill>
                <a:srgbClr val="000099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642937">
                <a:defRPr sz="460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03" name="Circle"/>
            <p:cNvSpPr/>
            <p:nvPr/>
          </p:nvSpPr>
          <p:spPr>
            <a:xfrm>
              <a:off x="3352800" y="73025"/>
              <a:ext cx="301625" cy="301626"/>
            </a:xfrm>
            <a:prstGeom prst="ellipse">
              <a:avLst/>
            </a:prstGeom>
            <a:noFill/>
            <a:ln w="25400" cap="sq">
              <a:solidFill>
                <a:srgbClr val="000099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642937">
                <a:defRPr sz="460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04" name="Circle"/>
            <p:cNvSpPr/>
            <p:nvPr/>
          </p:nvSpPr>
          <p:spPr>
            <a:xfrm>
              <a:off x="5143500" y="73025"/>
              <a:ext cx="301625" cy="301626"/>
            </a:xfrm>
            <a:prstGeom prst="ellipse">
              <a:avLst/>
            </a:prstGeom>
            <a:noFill/>
            <a:ln w="25400" cap="sq">
              <a:solidFill>
                <a:srgbClr val="000099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642937">
                <a:defRPr sz="460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05" name="Rounded Rectangle"/>
            <p:cNvSpPr/>
            <p:nvPr/>
          </p:nvSpPr>
          <p:spPr>
            <a:xfrm>
              <a:off x="3200400" y="0"/>
              <a:ext cx="2397126" cy="454025"/>
            </a:xfrm>
            <a:prstGeom prst="roundRect">
              <a:avLst>
                <a:gd name="adj" fmla="val 35156"/>
              </a:avLst>
            </a:prstGeom>
            <a:noFill/>
            <a:ln w="25400" cap="sq">
              <a:solidFill>
                <a:srgbClr val="000099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642937">
                <a:defRPr sz="460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107" name="Een eenvoudig model van de sterke kernkracht"/>
          <p:cNvSpPr txBox="1"/>
          <p:nvPr/>
        </p:nvSpPr>
        <p:spPr>
          <a:xfrm>
            <a:off x="6908143" y="1739691"/>
            <a:ext cx="10567714" cy="643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3599" tIns="93599" rIns="93599" bIns="93599">
            <a:spAutoFit/>
          </a:bodyPr>
          <a:lstStyle>
            <a:lvl1pPr defTabSz="642937">
              <a:tabLst>
                <a:tab pos="1828800" algn="l"/>
                <a:tab pos="3657600" algn="l"/>
                <a:tab pos="5486400" algn="l"/>
                <a:tab pos="7315200" algn="l"/>
                <a:tab pos="9144000" algn="l"/>
                <a:tab pos="10972800" algn="l"/>
                <a:tab pos="12801600" algn="l"/>
                <a:tab pos="14630400" algn="l"/>
                <a:tab pos="16459200" algn="l"/>
                <a:tab pos="18288000" algn="l"/>
                <a:tab pos="20116800" algn="l"/>
              </a:tabLst>
              <a:defRPr sz="32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Een eenvoudig model van de sterke kernkracht</a:t>
            </a:r>
          </a:p>
        </p:txBody>
      </p:sp>
      <p:sp>
        <p:nvSpPr>
          <p:cNvPr id="108" name="QCD-potentiaal voor een 2-quark systeem neemt linear toe"/>
          <p:cNvSpPr txBox="1"/>
          <p:nvPr/>
        </p:nvSpPr>
        <p:spPr>
          <a:xfrm>
            <a:off x="3793324" y="9698817"/>
            <a:ext cx="8719369" cy="1235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821531"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QCD-potentiaal voor een 2-quark systeem</a:t>
            </a:r>
            <a:br/>
            <a:r>
              <a:t>neemt linear toe</a:t>
            </a:r>
          </a:p>
        </p:txBody>
      </p:sp>
      <p:sp>
        <p:nvSpPr>
          <p:cNvPr id="109" name="Bij grote afstand, hoge veldenergie: energetisch gunstig om een qqbar-paar te produceren"/>
          <p:cNvSpPr txBox="1"/>
          <p:nvPr/>
        </p:nvSpPr>
        <p:spPr>
          <a:xfrm>
            <a:off x="3529705" y="11129199"/>
            <a:ext cx="19418574" cy="727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821531">
              <a:defRPr sz="3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Bij grote afstand, hoge veldenergie: energetisch gunstig om een qqbar-paar te produceren</a:t>
            </a:r>
          </a:p>
        </p:txBody>
      </p:sp>
      <p:sp>
        <p:nvSpPr>
          <p:cNvPr id="110" name="Gedachtenexperiment:  ladingen die uit elkaar bewegen"/>
          <p:cNvSpPr txBox="1"/>
          <p:nvPr/>
        </p:nvSpPr>
        <p:spPr>
          <a:xfrm>
            <a:off x="13489033" y="2843197"/>
            <a:ext cx="6943789" cy="1311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821531"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t>Gedachtenexperiment: </a:t>
            </a:r>
            <a:br/>
            <a:r>
              <a:t>ladingen die uit elkaar bewegen</a:t>
            </a:r>
          </a:p>
        </p:txBody>
      </p:sp>
      <p:sp>
        <p:nvSpPr>
          <p:cNvPr id="111" name="Kleurladingen (quarks en gluons) kunnen niet vrijgemaakt worden"/>
          <p:cNvSpPr txBox="1"/>
          <p:nvPr/>
        </p:nvSpPr>
        <p:spPr>
          <a:xfrm>
            <a:off x="6685120" y="12051582"/>
            <a:ext cx="14186087" cy="727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821531">
              <a:defRPr sz="3800">
                <a:solidFill>
                  <a:srgbClr val="9A251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Kleurladingen (quarks en gluons) kunnen niet vrijgemaakt worden</a:t>
            </a:r>
          </a:p>
        </p:txBody>
      </p:sp>
      <p:sp>
        <p:nvSpPr>
          <p:cNvPr id="112" name="Lengteschaal voor confinement 1/ΛQCD ~ 1 fm"/>
          <p:cNvSpPr txBox="1"/>
          <p:nvPr/>
        </p:nvSpPr>
        <p:spPr>
          <a:xfrm>
            <a:off x="8515064" y="12707128"/>
            <a:ext cx="7353872" cy="574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l" defTabSz="821531"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t>Lengteschaal voor confinement 1/Λ</a:t>
            </a:r>
            <a:r>
              <a:rPr baseline="-5999"/>
              <a:t>QCD</a:t>
            </a:r>
            <a:r>
              <a:t> ~ 1 fm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A heavy ion collis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heavy ion collision</a:t>
            </a:r>
          </a:p>
        </p:txBody>
      </p:sp>
      <p:sp>
        <p:nvSpPr>
          <p:cNvPr id="115" name="Slide Number"/>
          <p:cNvSpPr txBox="1"/>
          <p:nvPr>
            <p:ph type="sldNum" sz="quarter" idx="2"/>
          </p:nvPr>
        </p:nvSpPr>
        <p:spPr>
          <a:xfrm>
            <a:off x="23886966" y="13096405"/>
            <a:ext cx="326137" cy="54813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16" name="hybrid_e200_smooth.mp4" descr="hybrid_e200_smooth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6677640" y="2998865"/>
            <a:ext cx="11028720" cy="7986314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MADAI"/>
          <p:cNvSpPr txBox="1"/>
          <p:nvPr/>
        </p:nvSpPr>
        <p:spPr>
          <a:xfrm>
            <a:off x="18726962" y="3160999"/>
            <a:ext cx="1442641" cy="625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821531">
              <a:defRPr sz="3200" u="sng">
                <a:latin typeface="Helvetica"/>
                <a:ea typeface="Helvetica"/>
                <a:cs typeface="Helvetica"/>
                <a:sym typeface="Helvetica"/>
                <a:hlinkClick r:id="rId5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5" invalidUrl="" action="" tgtFrame="" tooltip="" history="1" highlightClick="0" endSnd="0"/>
              </a:rPr>
              <a:t>MADAI</a:t>
            </a:r>
          </a:p>
        </p:txBody>
      </p:sp>
      <p:sp>
        <p:nvSpPr>
          <p:cNvPr id="118" name="Initial stage: nuclei  —&gt; Quark Gluon Plasma (T ~ 1012 K)  —&gt; Hadrons"/>
          <p:cNvSpPr txBox="1"/>
          <p:nvPr/>
        </p:nvSpPr>
        <p:spPr>
          <a:xfrm>
            <a:off x="4939817" y="11839449"/>
            <a:ext cx="14504366" cy="63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Initial stage: nuclei  —&gt; Quark Gluon Plasma (T ~ 10</a:t>
            </a:r>
            <a:r>
              <a:rPr baseline="31999"/>
              <a:t>12</a:t>
            </a:r>
            <a:r>
              <a:t> K)  —&gt; Hadrons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533" fill="hold"/>
                                        <p:tgtEl>
                                          <p:spTgt spid="1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16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116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1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lide Number"/>
          <p:cNvSpPr txBox="1"/>
          <p:nvPr>
            <p:ph type="sldNum" sz="quarter" idx="2"/>
          </p:nvPr>
        </p:nvSpPr>
        <p:spPr>
          <a:xfrm>
            <a:off x="23886966" y="13096405"/>
            <a:ext cx="326137" cy="54813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1" name="Characterise shape by angular moments:"/>
          <p:cNvSpPr txBox="1"/>
          <p:nvPr/>
        </p:nvSpPr>
        <p:spPr>
          <a:xfrm>
            <a:off x="3834832" y="9456742"/>
            <a:ext cx="7122965" cy="600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821531">
              <a:spcBef>
                <a:spcPts val="4500"/>
              </a:spcBef>
              <a:defRPr sz="3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Characterise shape by angular moments:</a:t>
            </a:r>
          </a:p>
        </p:txBody>
      </p:sp>
      <p:pic>
        <p:nvPicPr>
          <p:cNvPr id="12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81143" y="10839767"/>
            <a:ext cx="6865595" cy="1737816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Schets van een botsing: protonen en neutronen in de kern"/>
          <p:cNvSpPr txBox="1"/>
          <p:nvPr/>
        </p:nvSpPr>
        <p:spPr>
          <a:xfrm>
            <a:off x="2318107" y="2088525"/>
            <a:ext cx="10616605" cy="625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821531">
              <a:defRPr sz="3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Schets van een botsing: protonen en neutronen in de kern</a:t>
            </a:r>
          </a:p>
        </p:txBody>
      </p:sp>
      <p:grpSp>
        <p:nvGrpSpPr>
          <p:cNvPr id="127" name="Group"/>
          <p:cNvGrpSpPr/>
          <p:nvPr/>
        </p:nvGrpSpPr>
        <p:grpSpPr>
          <a:xfrm>
            <a:off x="15107853" y="1793196"/>
            <a:ext cx="7311865" cy="5633756"/>
            <a:chOff x="0" y="0"/>
            <a:chExt cx="7311863" cy="5633754"/>
          </a:xfrm>
        </p:grpSpPr>
        <p:pic>
          <p:nvPicPr>
            <p:cNvPr id="124" name="fig_1-eps-converted-to.pdf" descr="fig_1-eps-converted-to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359411"/>
              <a:ext cx="7311864" cy="52743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5" name="Azimutale verdeling in een event"/>
            <p:cNvSpPr txBox="1"/>
            <p:nvPr/>
          </p:nvSpPr>
          <p:spPr>
            <a:xfrm>
              <a:off x="143905" y="0"/>
              <a:ext cx="6998687" cy="6974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 algn="l" defTabSz="821531">
                <a:defRPr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Azimutale verdeling in een event</a:t>
              </a:r>
            </a:p>
          </p:txBody>
        </p:sp>
        <p:sp>
          <p:nvSpPr>
            <p:cNvPr id="126" name="ALICE, PLB 753, 511"/>
            <p:cNvSpPr txBox="1"/>
            <p:nvPr/>
          </p:nvSpPr>
          <p:spPr>
            <a:xfrm rot="5400000">
              <a:off x="5238709" y="2384163"/>
              <a:ext cx="3231275" cy="5498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 defTabSz="821531">
                <a:defRPr sz="2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ALICE, PLB 753, 511</a:t>
              </a:r>
            </a:p>
          </p:txBody>
        </p:sp>
      </p:grpSp>
      <p:grpSp>
        <p:nvGrpSpPr>
          <p:cNvPr id="131" name="Group"/>
          <p:cNvGrpSpPr/>
          <p:nvPr/>
        </p:nvGrpSpPr>
        <p:grpSpPr>
          <a:xfrm>
            <a:off x="15330988" y="7256051"/>
            <a:ext cx="6865595" cy="6168611"/>
            <a:chOff x="0" y="0"/>
            <a:chExt cx="6865594" cy="6168610"/>
          </a:xfrm>
        </p:grpSpPr>
        <p:sp>
          <p:nvSpPr>
            <p:cNvPr id="128" name="Som over botsingen"/>
            <p:cNvSpPr txBox="1"/>
            <p:nvPr/>
          </p:nvSpPr>
          <p:spPr>
            <a:xfrm>
              <a:off x="1475033" y="0"/>
              <a:ext cx="4436574" cy="6570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 algn="l" defTabSz="821531">
                <a:defRPr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Som over botsingen</a:t>
              </a:r>
            </a:p>
          </p:txBody>
        </p:sp>
        <p:pic>
          <p:nvPicPr>
            <p:cNvPr id="129" name="Fig4.pdf" descr="Fig4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598362"/>
              <a:ext cx="6593593" cy="55702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0" name="ALICE PRL. 107, 032301"/>
            <p:cNvSpPr txBox="1"/>
            <p:nvPr/>
          </p:nvSpPr>
          <p:spPr>
            <a:xfrm rot="5400000">
              <a:off x="4829353" y="2460621"/>
              <a:ext cx="3554495" cy="5179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 defTabSz="821531">
                <a:defRPr sz="2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ALICE PRL. 107, 032301</a:t>
              </a:r>
            </a:p>
          </p:txBody>
        </p:sp>
      </p:grpSp>
      <p:pic>
        <p:nvPicPr>
          <p:cNvPr id="132" name="optical_exa.pdf" descr="optical_exa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288133" y="2718055"/>
            <a:ext cx="8267164" cy="78734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MCglauber_exa.pdf" descr="MCglauber_exa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227505" y="2704072"/>
            <a:ext cx="8337620" cy="79405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MCglauber_eps2_exa.pdf" descr="MCglauber_eps2_exa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211933" y="2708621"/>
            <a:ext cx="8337622" cy="79405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MCglauber_ecc_exa.pdf" descr="MCglauber_ecc_exa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240205" y="2692288"/>
            <a:ext cx="8337620" cy="7940591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Azimutale anisotropie: begin- en eindfase van de botsingen"/>
          <p:cNvSpPr txBox="1"/>
          <p:nvPr/>
        </p:nvSpPr>
        <p:spPr>
          <a:xfrm>
            <a:off x="674321" y="-127000"/>
            <a:ext cx="23009958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sz="6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Azimutale anisotropie: begin- en eindfase van de botsingen</a:t>
            </a:r>
          </a:p>
        </p:txBody>
      </p:sp>
      <p:sp>
        <p:nvSpPr>
          <p:cNvPr id="137" name="Begintoestand: asymmetrieën in de ruimte εn produceren  asymmetrie in de impulsverdeling (richtingen) vn  door drukgradiënten: flow in het Quark Gluon Plasma"/>
          <p:cNvSpPr txBox="1"/>
          <p:nvPr/>
        </p:nvSpPr>
        <p:spPr>
          <a:xfrm>
            <a:off x="2138235" y="10633699"/>
            <a:ext cx="10539678" cy="25558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821531">
              <a:defRPr sz="32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defTabSz="821531"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9A251C"/>
                </a:solidFill>
              </a:rPr>
              <a:t>Begintoestand: asymmetrieën in de ruimte ε</a:t>
            </a:r>
            <a:r>
              <a:rPr baseline="-5999" i="1">
                <a:solidFill>
                  <a:srgbClr val="9A251C"/>
                </a:solidFill>
              </a:rPr>
              <a:t>n</a:t>
            </a:r>
            <a:r>
              <a:t> produceren </a:t>
            </a:r>
            <a:br/>
            <a:r>
              <a:rPr>
                <a:solidFill>
                  <a:srgbClr val="9A251C"/>
                </a:solidFill>
              </a:rPr>
              <a:t>asymmetrie in de impulsverdeling (richtingen) </a:t>
            </a:r>
            <a:r>
              <a:rPr i="1">
                <a:solidFill>
                  <a:srgbClr val="9A251C"/>
                </a:solidFill>
              </a:rPr>
              <a:t>v</a:t>
            </a:r>
            <a:r>
              <a:rPr baseline="-5999" i="1">
                <a:solidFill>
                  <a:srgbClr val="9A251C"/>
                </a:solidFill>
              </a:rPr>
              <a:t>n</a:t>
            </a:r>
            <a:r>
              <a:t> </a:t>
            </a:r>
            <a:br/>
            <a:r>
              <a:t>door drukgradiënten:</a:t>
            </a:r>
            <a:r>
              <a:rPr>
                <a:solidFill>
                  <a:srgbClr val="9A251C"/>
                </a:solidFill>
              </a:rPr>
              <a:t> </a:t>
            </a:r>
            <a:r>
              <a:rPr b="1">
                <a:solidFill>
                  <a:srgbClr val="9A251C"/>
                </a:solidFill>
              </a:rPr>
              <a:t>flow</a:t>
            </a:r>
            <a:r>
              <a:t> in het Quark Gluon Plasma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entr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4" grpId="2"/>
      <p:bldP build="whole" bldLvl="1" animBg="1" rev="0" advAuto="0" spid="133" grpId="1"/>
      <p:bldP build="whole" bldLvl="1" animBg="1" rev="0" advAuto="0" spid="135" grpId="3"/>
      <p:bldP build="whole" bldLvl="1" animBg="1" rev="0" advAuto="0" spid="131" grpId="5"/>
      <p:bldP build="whole" bldLvl="1" animBg="1" rev="0" advAuto="0" spid="127" grpId="6"/>
      <p:bldP build="whole" bldLvl="1" animBg="1" rev="0" advAuto="0" spid="137" grpId="4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Music_hydro_I056.png" descr="Music_hydro_I05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563600" y="539749"/>
            <a:ext cx="7467600" cy="7467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Music_hydro_I000.png" descr="Music_hydro_I00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7999" y="2438399"/>
            <a:ext cx="7772401" cy="7772401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Anisotropische flow: afhankelijkheid van viscositeit"/>
          <p:cNvSpPr txBox="1"/>
          <p:nvPr>
            <p:ph type="title"/>
          </p:nvPr>
        </p:nvSpPr>
        <p:spPr>
          <a:xfrm>
            <a:off x="1689100" y="-229429"/>
            <a:ext cx="21005800" cy="2286001"/>
          </a:xfrm>
          <a:prstGeom prst="rect">
            <a:avLst/>
          </a:prstGeom>
        </p:spPr>
        <p:txBody>
          <a:bodyPr/>
          <a:lstStyle/>
          <a:p>
            <a:pPr/>
            <a:r>
              <a:t>Anisotropische flow: afhankelijkheid van viscositeit</a:t>
            </a:r>
          </a:p>
        </p:txBody>
      </p:sp>
      <p:sp>
        <p:nvSpPr>
          <p:cNvPr id="142" name="Slide Number"/>
          <p:cNvSpPr txBox="1"/>
          <p:nvPr>
            <p:ph type="sldNum" sz="quarter" idx="2"/>
          </p:nvPr>
        </p:nvSpPr>
        <p:spPr>
          <a:xfrm>
            <a:off x="23886937" y="13096405"/>
            <a:ext cx="326195" cy="52093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fld id="{86CB4B4D-7CA3-9044-876B-883B54F8677D}" type="slidenum">
              <a:rPr>
                <a:latin typeface="Arial"/>
                <a:ea typeface="Arial"/>
                <a:cs typeface="Arial"/>
                <a:sym typeface="Arial"/>
              </a:rPr>
            </a:fld>
          </a:p>
        </p:txBody>
      </p:sp>
      <p:pic>
        <p:nvPicPr>
          <p:cNvPr id="143" name="Music_hydro_K056.png" descr="Music_hydro_K056.png"/>
          <p:cNvPicPr>
            <a:picLocks noChangeAspect="1"/>
          </p:cNvPicPr>
          <p:nvPr/>
        </p:nvPicPr>
        <p:blipFill>
          <a:blip r:embed="rId4">
            <a:extLst/>
          </a:blip>
          <a:srcRect l="0" t="16285" r="0" b="0"/>
          <a:stretch>
            <a:fillRect/>
          </a:stretch>
        </p:blipFill>
        <p:spPr>
          <a:xfrm>
            <a:off x="13544550" y="7143749"/>
            <a:ext cx="7486650" cy="6267451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Schenke and Jeon, Phys.Rev.Lett.106:042301"/>
          <p:cNvSpPr txBox="1"/>
          <p:nvPr/>
        </p:nvSpPr>
        <p:spPr>
          <a:xfrm>
            <a:off x="18047261" y="12898369"/>
            <a:ext cx="5415727" cy="4666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1285875">
              <a:def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Schenke and Jeon, </a:t>
            </a:r>
            <a:r>
              <a:rPr>
                <a:latin typeface="Arial"/>
                <a:ea typeface="Arial"/>
                <a:cs typeface="Arial"/>
                <a:sym typeface="Arial"/>
              </a:rPr>
              <a:t>Phys.Rev.Lett.106:042301</a:t>
            </a:r>
          </a:p>
        </p:txBody>
      </p:sp>
      <p:sp>
        <p:nvSpPr>
          <p:cNvPr id="145" name="Energiedichtheid direct na de botsing: hoge dichtheid waar nucleonen botsen"/>
          <p:cNvSpPr txBox="1"/>
          <p:nvPr/>
        </p:nvSpPr>
        <p:spPr>
          <a:xfrm>
            <a:off x="3139333" y="2148652"/>
            <a:ext cx="7589734" cy="11593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285875">
              <a:defRPr sz="3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Energiedichtheid direct na de botsing:</a:t>
            </a:r>
            <a:br>
              <a:rPr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hoge dichtheid waar nucleonen botsen</a:t>
            </a:r>
          </a:p>
        </p:txBody>
      </p:sp>
      <p:sp>
        <p:nvSpPr>
          <p:cNvPr id="146" name="η/s = 0"/>
          <p:cNvSpPr txBox="1"/>
          <p:nvPr/>
        </p:nvSpPr>
        <p:spPr>
          <a:xfrm>
            <a:off x="11351811" y="4622684"/>
            <a:ext cx="1680377" cy="755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1285875">
              <a:defRPr sz="4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3800">
                <a:solidFill>
                  <a:srgbClr val="000099"/>
                </a:solidFill>
                <a:latin typeface="Symbol"/>
                <a:ea typeface="Symbol"/>
                <a:cs typeface="Symbol"/>
                <a:sym typeface="Symbol"/>
              </a:rPr>
              <a:t>h</a:t>
            </a:r>
            <a:r>
              <a:rPr sz="38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/s = 0</a:t>
            </a:r>
          </a:p>
        </p:txBody>
      </p:sp>
      <p:sp>
        <p:nvSpPr>
          <p:cNvPr id="147" name="η/s = 0.16"/>
          <p:cNvSpPr txBox="1"/>
          <p:nvPr/>
        </p:nvSpPr>
        <p:spPr>
          <a:xfrm>
            <a:off x="10972800" y="8686800"/>
            <a:ext cx="2351257" cy="755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1285875">
              <a:defRPr sz="4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3800">
                <a:solidFill>
                  <a:srgbClr val="000099"/>
                </a:solidFill>
                <a:latin typeface="Symbol"/>
                <a:ea typeface="Symbol"/>
                <a:cs typeface="Symbol"/>
                <a:sym typeface="Symbol"/>
              </a:rPr>
              <a:t>h</a:t>
            </a:r>
            <a:r>
              <a:rPr sz="38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/s = 0.16</a:t>
            </a:r>
          </a:p>
        </p:txBody>
      </p:sp>
      <p:sp>
        <p:nvSpPr>
          <p:cNvPr id="148" name="Line"/>
          <p:cNvSpPr/>
          <p:nvPr/>
        </p:nvSpPr>
        <p:spPr>
          <a:xfrm flipV="1">
            <a:off x="10820399" y="5029199"/>
            <a:ext cx="3505201" cy="1524002"/>
          </a:xfrm>
          <a:prstGeom prst="line">
            <a:avLst/>
          </a:prstGeom>
          <a:ln w="38100">
            <a:solidFill>
              <a:srgbClr val="101F98"/>
            </a:solidFill>
            <a:tailEnd type="triangle"/>
          </a:ln>
        </p:spPr>
        <p:txBody>
          <a:bodyPr tIns="91439" bIns="91439"/>
          <a:lstStyle/>
          <a:p>
            <a:pPr algn="l" defTabSz="642937">
              <a:defRPr sz="2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9" name="Line"/>
          <p:cNvSpPr/>
          <p:nvPr/>
        </p:nvSpPr>
        <p:spPr>
          <a:xfrm>
            <a:off x="10820399" y="7010399"/>
            <a:ext cx="3200401" cy="1981202"/>
          </a:xfrm>
          <a:prstGeom prst="line">
            <a:avLst/>
          </a:prstGeom>
          <a:ln w="38100">
            <a:solidFill>
              <a:srgbClr val="101F98"/>
            </a:solidFill>
            <a:tailEnd type="triangle"/>
          </a:ln>
        </p:spPr>
        <p:txBody>
          <a:bodyPr tIns="91439" bIns="91439"/>
          <a:lstStyle/>
          <a:p>
            <a:pPr algn="l" defTabSz="642937">
              <a:defRPr sz="2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0" name="Anisotropie van de geproduceerde deeltjes hangt af van de viscositeit"/>
          <p:cNvSpPr txBox="1"/>
          <p:nvPr/>
        </p:nvSpPr>
        <p:spPr>
          <a:xfrm>
            <a:off x="3529770" y="10592628"/>
            <a:ext cx="9328151" cy="11093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defTabSz="1285875">
              <a:defRPr sz="3200">
                <a:solidFill>
                  <a:srgbClr val="9A251C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Anisotropie van de geproduceerde deeltjes</a:t>
            </a:r>
            <a:br/>
            <a:r>
              <a:t>hangt af van de viscositeit</a:t>
            </a:r>
          </a:p>
        </p:txBody>
      </p:sp>
      <p:sp>
        <p:nvSpPr>
          <p:cNvPr id="151" name="Geen viscositeit"/>
          <p:cNvSpPr txBox="1"/>
          <p:nvPr/>
        </p:nvSpPr>
        <p:spPr>
          <a:xfrm>
            <a:off x="10465703" y="3988441"/>
            <a:ext cx="3365450" cy="63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Geen viscositeit</a:t>
            </a:r>
          </a:p>
        </p:txBody>
      </p:sp>
      <p:sp>
        <p:nvSpPr>
          <p:cNvPr id="152" name="Lage viscositeit"/>
          <p:cNvSpPr txBox="1"/>
          <p:nvPr/>
        </p:nvSpPr>
        <p:spPr>
          <a:xfrm>
            <a:off x="10542041" y="9359950"/>
            <a:ext cx="3280868" cy="63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Lage viscositeit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FFFFFF"/>
      </a:dk1>
      <a:lt1>
        <a:srgbClr val="101F98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101F98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101F98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