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363" r:id="rId3"/>
    <p:sldId id="349" r:id="rId4"/>
    <p:sldId id="350" r:id="rId5"/>
    <p:sldId id="265" r:id="rId6"/>
    <p:sldId id="352" r:id="rId7"/>
    <p:sldId id="332" r:id="rId8"/>
    <p:sldId id="296" r:id="rId9"/>
    <p:sldId id="287" r:id="rId10"/>
    <p:sldId id="367" r:id="rId11"/>
    <p:sldId id="263" r:id="rId12"/>
    <p:sldId id="281" r:id="rId13"/>
    <p:sldId id="270" r:id="rId14"/>
    <p:sldId id="300" r:id="rId15"/>
    <p:sldId id="299" r:id="rId16"/>
    <p:sldId id="291" r:id="rId17"/>
    <p:sldId id="324" r:id="rId18"/>
    <p:sldId id="325" r:id="rId19"/>
    <p:sldId id="320" r:id="rId20"/>
    <p:sldId id="292" r:id="rId21"/>
    <p:sldId id="279" r:id="rId22"/>
    <p:sldId id="297" r:id="rId23"/>
    <p:sldId id="361" r:id="rId24"/>
    <p:sldId id="362" r:id="rId25"/>
    <p:sldId id="294" r:id="rId26"/>
    <p:sldId id="339" r:id="rId27"/>
    <p:sldId id="314" r:id="rId28"/>
    <p:sldId id="368" r:id="rId29"/>
    <p:sldId id="366" r:id="rId30"/>
    <p:sldId id="36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Litmaath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66FF"/>
    <a:srgbClr val="0432FF"/>
    <a:srgbClr val="0021D7"/>
    <a:srgbClr val="011893"/>
    <a:srgbClr val="0026F4"/>
    <a:srgbClr val="096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4"/>
    <p:restoredTop sz="94681"/>
  </p:normalViewPr>
  <p:slideViewPr>
    <p:cSldViewPr snapToGrid="0" snapToObjects="1">
      <p:cViewPr varScale="1">
        <p:scale>
          <a:sx n="95" d="100"/>
          <a:sy n="95" d="100"/>
        </p:scale>
        <p:origin x="20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392A-171F-374F-9133-0F66D438AFBE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32D3-78BD-F04D-9E91-CF01F2FD7E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2EC87-06BC-4641-8352-2A3FC4F8A434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69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3664F-9584-5B47-9FF2-5D6F743B5B04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0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D18A9-E1A6-CF49-A857-F44DD40D5F5E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39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0C97B-3DBD-EF48-8377-6F4A0DD95D3A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90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F51BD-408C-C842-A6BA-3532A867B71F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140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2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26AD2-98CD-7A49-B12A-A2875158D474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826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5055B-B7A7-0D41-A06F-8327B72A6142}" type="slidenum">
              <a:rPr lang="en-GB"/>
              <a:pPr/>
              <a:t>25</a:t>
            </a:fld>
            <a:endParaRPr lang="en-GB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8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B13D-594D-B549-AB0D-FBAE8D89668D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6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DD1CF-6E4B-3246-A257-FC048314E2AE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1781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81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D12BD-CC53-3345-BEFC-A406217EC5F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1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23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384FA-862A-1842-B69C-A173D96C7B5C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11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BA05E-58B9-D14A-89A4-034852EF18C6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1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B589D1-17DB-BF44-A257-E7A88DB1CFBD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67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15BB2-4B0D-314B-9394-1EE7284C5031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136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25623-4FB8-9442-B14B-A6ECFF1D4315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193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F142-5739-F443-9D33-FBE32ACC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5E8E0-6574-464C-812E-932547199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1655-8A1B-ED45-B24C-FC6912A1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DF94-877C-F140-B027-8671D590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01D-595B-3F46-BAE9-7C49A467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1B4-EEB1-7B4E-BC79-25593F51F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AE6E7-71B7-144D-A1AC-D5E28DD7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FF7A-50D8-7D4D-B064-665E0CA3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D2AD-3CC3-7A44-9DB5-E80188FB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807A9-2F8E-434F-8F8C-5857915D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1F8F3-6997-D54E-8EDE-AAF92B85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FB3F0-98BE-F545-A07B-BF40FB5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F969-6A6B-CC4A-BE7C-23A7A69C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3D05-D0A5-C14D-964C-5186C9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68C8A-8A80-C64D-B1A6-608A9AF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1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6F5F293B-E93D-0841-AF93-96A5243114E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82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F675E584-964B-A646-BB56-E4FD2D9ED48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72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76200"/>
            <a:ext cx="10363200" cy="601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D2C0AAB7-4BFD-B14A-B7AC-F7A599B2E79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94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D6DD-A8B0-114A-B649-1F2096214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0BB27-22B5-1D48-92B0-422DAFB14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C54A-3295-5545-BB89-76E68809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DBB4-6047-5E47-9349-C2AE8173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BE5C-DC58-1745-8C1C-BCD8013D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3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918-33C6-1649-8820-372FF330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1AD3-F5E8-834A-91F2-0053CA14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715F-6679-6242-B264-5DB3FAD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23137-F860-C244-B97F-EA523123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E8DA-5F83-A74F-B707-F60D26D9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4503-59DC-8B4F-9AA5-9389BB79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20E9E-1260-3A44-BA83-FE143ADE4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A83F8-149B-7843-A3F2-3BFA46C2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B05A0-76DD-EB4D-B065-153DC222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62506-2273-D34D-905C-AF4890C3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4474B-4FAD-0942-B5AB-FDACBC7A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23D2-D8B9-564B-AE84-5A310E96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987E6-9A09-5742-AC2A-4D93B2D88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B1371-E489-5245-9355-064113AD9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2C4BDC-9459-554F-A4FB-B181BC516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224CD-E36D-A245-8B26-76E5C8C3D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510FD-061E-C148-A843-E66B81AC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2C5C0-B017-DE40-B927-9E128F41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33966-4D13-5548-A6E9-F6EF7460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BAD37-AFC9-D94B-A22C-6CA07307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49B81-B3B7-A946-889D-552E6A58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9404C-E250-E84F-8567-9CFF942F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4EA35-6019-4244-BD3A-EF40596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0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800D-A995-FC4A-91F0-401A81BF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FF50C7-2F65-B742-86F5-1A900D09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A3AD6-8A06-7C43-B196-2BD760A2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4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F93B-5E53-C94B-852C-3BA410B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C851F-AE66-5343-8FDB-3800E6A3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5D7C4-EB7F-E34C-8D0E-B1C57E9E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EF982-3107-A047-8825-F264C14F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A7E27-7AB1-2840-8419-09C3479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8A783-964F-4449-9BBA-B513483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BFFE3-428F-0847-9B6F-733746AC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E3C0-8EF0-1041-8728-49162EF69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50DA-FE2A-6B4B-BF8A-3F30FEF4B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5ABA-6714-BF46-A3A5-9C45E38E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10/10/22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5BA7-2B22-F147-BFF4-886169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11CFA-6CC8-2B42-8BBF-EBD98C9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780DE-C088-D14E-9C5C-32DBAE68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02EC1-2FF3-9E41-97DD-0ED103992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7132"/>
            <a:ext cx="10515600" cy="5609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71E6-014D-584A-8502-0B9F909E2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4601" y="6356350"/>
            <a:ext cx="470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gainstcovid19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lcg.web.cern.ch/" TargetMode="External"/><Relationship Id="rId4" Type="http://schemas.openxmlformats.org/officeDocument/2006/relationships/hyperlink" Target="https://zenodo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FD03C-E344-2943-A768-6F4B68DC8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2455"/>
            <a:ext cx="9144000" cy="3070261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CERN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solidFill>
                  <a:schemeClr val="tx1"/>
                </a:solidFill>
                <a:effectLst/>
                <a:latin typeface="+mn-lt"/>
              </a:rPr>
              <a:t>Maarten Litmaath</a:t>
            </a:r>
            <a:br>
              <a:rPr lang="en-US" sz="33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CERN IT</a:t>
            </a: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October 11,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98FEE7-0FB8-1941-BF27-CF843D8B5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60579"/>
            <a:ext cx="9144000" cy="1579293"/>
          </a:xfrm>
        </p:spPr>
        <p:txBody>
          <a:bodyPr>
            <a:normAutofit/>
          </a:bodyPr>
          <a:lstStyle/>
          <a:p>
            <a:r>
              <a:rPr lang="en-US" sz="2600" dirty="0"/>
              <a:t>Based on material graciously provided by</a:t>
            </a:r>
          </a:p>
          <a:p>
            <a:r>
              <a:rPr lang="en-GB" sz="3200" dirty="0"/>
              <a:t>Prof Dr Freya Blekman</a:t>
            </a:r>
          </a:p>
          <a:p>
            <a:r>
              <a:rPr lang="en-GB" sz="2600" dirty="0"/>
              <a:t>DESY and University of Hamburg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90EA91-0086-4847-ACF4-9D9585C5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9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also...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52500"/>
            <a:ext cx="10515600" cy="5403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Medical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PET / CT / MRI scan technologies</a:t>
            </a:r>
          </a:p>
          <a:p>
            <a:pPr lvl="2"/>
            <a:r>
              <a:rPr lang="en-GB" dirty="0"/>
              <a:t>Detectors, superconducting magnets, cryogenics, vacuum</a:t>
            </a:r>
          </a:p>
          <a:p>
            <a:pPr lvl="1"/>
            <a:r>
              <a:rPr lang="en-GB" dirty="0"/>
              <a:t>Radiation therapy: accelerators, detectors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Space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High-radiation environment materials / devices</a:t>
            </a:r>
          </a:p>
          <a:p>
            <a:pPr lvl="1"/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Other computing developments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Data analysis &amp; simulation</a:t>
            </a:r>
            <a:r>
              <a:rPr lang="en-GB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/>
              <a:t>frameworks</a:t>
            </a:r>
          </a:p>
          <a:p>
            <a:pPr lvl="1"/>
            <a:r>
              <a:rPr lang="en-GB" dirty="0"/>
              <a:t>Grid middleware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Indico – meeting and conference management !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Invenio, Zenodo –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digital library management</a:t>
            </a:r>
          </a:p>
          <a:p>
            <a:pPr lvl="1">
              <a:lnSpc>
                <a:spcPct val="90000"/>
              </a:lnSpc>
            </a:pPr>
            <a:endParaRPr lang="en-GB" dirty="0"/>
          </a:p>
          <a:p>
            <a:r>
              <a:rPr lang="en-GB" dirty="0"/>
              <a:t>And more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6CD6-2EDE-CC48-A00B-6EC9EE2F4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E69733-AB86-ED4D-97FA-3E074C8F09CF}"/>
              </a:ext>
            </a:extLst>
          </p:cNvPr>
          <p:cNvSpPr txBox="1"/>
          <p:nvPr/>
        </p:nvSpPr>
        <p:spPr>
          <a:xfrm>
            <a:off x="7973131" y="194226"/>
            <a:ext cx="3541482" cy="6494085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hlinkClick r:id="rId3"/>
              </a:rPr>
              <a:t>CERN against COVID-19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Reuse CERN techniques</a:t>
            </a:r>
            <a:br>
              <a:rPr lang="en-US" sz="2600" dirty="0"/>
            </a:br>
            <a:r>
              <a:rPr lang="en-US" sz="2600" dirty="0"/>
              <a:t>and technologies to help</a:t>
            </a:r>
            <a:br>
              <a:rPr lang="en-US" sz="2600" dirty="0"/>
            </a:br>
            <a:r>
              <a:rPr lang="en-US" sz="2600" dirty="0"/>
              <a:t>the global battle against</a:t>
            </a:r>
            <a:br>
              <a:rPr lang="en-US" sz="2600" dirty="0"/>
            </a:br>
            <a:r>
              <a:rPr lang="en-US" sz="2600" dirty="0"/>
              <a:t>the COVID-19 pandemic:</a:t>
            </a:r>
          </a:p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Low-cost ventilators</a:t>
            </a:r>
            <a:br>
              <a:rPr lang="en-US" sz="2600" dirty="0"/>
            </a:br>
            <a:r>
              <a:rPr lang="en-US" sz="2600" dirty="0"/>
              <a:t>for breathing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linkClick r:id="rId4"/>
              </a:rPr>
              <a:t>Zenodo</a:t>
            </a:r>
            <a:r>
              <a:rPr lang="en-US" sz="2600" dirty="0"/>
              <a:t> space for fast</a:t>
            </a:r>
            <a:br>
              <a:rPr lang="en-US" sz="2600" dirty="0"/>
            </a:br>
            <a:r>
              <a:rPr lang="en-US" sz="2600" dirty="0"/>
              <a:t>and easy publication</a:t>
            </a:r>
            <a:br>
              <a:rPr lang="en-US" sz="2600" dirty="0"/>
            </a:br>
            <a:r>
              <a:rPr lang="en-US" sz="2600" dirty="0"/>
              <a:t>of research data sets</a:t>
            </a:r>
            <a:br>
              <a:rPr lang="en-US" sz="2600" dirty="0"/>
            </a:br>
            <a:r>
              <a:rPr lang="en-US" sz="2600" dirty="0"/>
              <a:t>and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Using part of </a:t>
            </a:r>
            <a:r>
              <a:rPr lang="en-US" sz="2600" dirty="0">
                <a:hlinkClick r:id="rId5"/>
              </a:rPr>
              <a:t>WLCG</a:t>
            </a:r>
            <a:br>
              <a:rPr lang="en-US" sz="2600" dirty="0"/>
            </a:br>
            <a:r>
              <a:rPr lang="en-US" sz="2600" dirty="0"/>
              <a:t>for Folding@Home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2873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Questions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10515600" cy="5048250"/>
          </a:xfrm>
        </p:spPr>
        <p:txBody>
          <a:bodyPr>
            <a:normAutofit/>
          </a:bodyPr>
          <a:lstStyle/>
          <a:p>
            <a:r>
              <a:rPr lang="en-GB" sz="3200" dirty="0"/>
              <a:t>What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everything</a:t>
            </a:r>
            <a:r>
              <a:rPr lang="en-GB" sz="3200" dirty="0"/>
              <a:t> around us made of?</a:t>
            </a:r>
          </a:p>
          <a:p>
            <a:r>
              <a:rPr lang="en-GB" sz="3200" dirty="0"/>
              <a:t>How does matter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stick together</a:t>
            </a:r>
            <a:r>
              <a:rPr lang="en-GB" sz="3200" dirty="0"/>
              <a:t>?</a:t>
            </a:r>
          </a:p>
          <a:p>
            <a:r>
              <a:rPr lang="en-GB" sz="3200" dirty="0"/>
              <a:t>What, really,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mass</a:t>
            </a:r>
            <a:r>
              <a:rPr lang="en-GB" sz="3200" dirty="0"/>
              <a:t>?</a:t>
            </a:r>
          </a:p>
          <a:p>
            <a:pPr lvl="1"/>
            <a:r>
              <a:rPr lang="en-GB" sz="3200" dirty="0"/>
              <a:t>And does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Higgs particle </a:t>
            </a:r>
            <a:r>
              <a:rPr lang="en-GB" sz="3200" dirty="0"/>
              <a:t>indeed play a role in the creation of mass?</a:t>
            </a:r>
          </a:p>
          <a:p>
            <a:r>
              <a:rPr lang="en-GB" sz="3200" dirty="0"/>
              <a:t>Are there really only 3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spatial dimensions</a:t>
            </a:r>
            <a:r>
              <a:rPr lang="en-GB" sz="3200" dirty="0"/>
              <a:t>?</a:t>
            </a:r>
          </a:p>
          <a:p>
            <a:r>
              <a:rPr lang="en-GB" sz="3200" dirty="0"/>
              <a:t>Are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smallest particles </a:t>
            </a:r>
            <a:r>
              <a:rPr lang="en-GB" sz="3200" dirty="0"/>
              <a:t>we know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</a:t>
            </a:r>
            <a:r>
              <a:rPr lang="en-GB" sz="3200" dirty="0"/>
              <a:t>?</a:t>
            </a:r>
          </a:p>
          <a:p>
            <a:r>
              <a:rPr lang="en-GB" sz="3200" dirty="0"/>
              <a:t>Where did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anti-matter</a:t>
            </a:r>
            <a:r>
              <a:rPr lang="en-GB" sz="3200" dirty="0"/>
              <a:t> go?</a:t>
            </a:r>
          </a:p>
          <a:p>
            <a:r>
              <a:rPr lang="en-GB" sz="3200" dirty="0"/>
              <a:t>Where</a:t>
            </a:r>
            <a:r>
              <a:rPr lang="ja-JP" altLang="en-GB" sz="3200"/>
              <a:t>’</a:t>
            </a:r>
            <a:r>
              <a:rPr lang="en-GB" sz="3200" dirty="0"/>
              <a:t>s the rest of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matter</a:t>
            </a:r>
            <a:r>
              <a:rPr lang="en-GB" sz="3200" dirty="0">
                <a:solidFill>
                  <a:srgbClr val="FFFF00"/>
                </a:solidFill>
              </a:rPr>
              <a:t> </a:t>
            </a:r>
            <a:r>
              <a:rPr lang="en-GB" sz="3200" dirty="0"/>
              <a:t>anyway?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07694A-E9E6-A849-8A33-D33BDC3F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243013" y="47624"/>
            <a:ext cx="9120187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pic>
        <p:nvPicPr>
          <p:cNvPr id="142347" name="Picture 11" descr="1869_p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6934200" cy="466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816D9-4DB6-8D4E-B3A3-8DF91E04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5" name="Picture 9" descr="M81spiralgalaxySpit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052513"/>
            <a:ext cx="3116282" cy="311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C67D30-017E-9143-8C9F-D1EFDD6ADBF4}"/>
              </a:ext>
            </a:extLst>
          </p:cNvPr>
          <p:cNvSpPr txBox="1"/>
          <p:nvPr/>
        </p:nvSpPr>
        <p:spPr>
          <a:xfrm>
            <a:off x="1370911" y="4757738"/>
            <a:ext cx="1948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O, C,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5EEFC-95A8-E441-A410-E234D01BA56B}"/>
              </a:ext>
            </a:extLst>
          </p:cNvPr>
          <p:cNvSpPr txBox="1"/>
          <p:nvPr/>
        </p:nvSpPr>
        <p:spPr>
          <a:xfrm>
            <a:off x="4972055" y="4757738"/>
            <a:ext cx="20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Fe, O, 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018D3-AEE0-134F-8BCD-B44BDB4E769B}"/>
              </a:ext>
            </a:extLst>
          </p:cNvPr>
          <p:cNvSpPr txBox="1"/>
          <p:nvPr/>
        </p:nvSpPr>
        <p:spPr>
          <a:xfrm>
            <a:off x="8549505" y="4772026"/>
            <a:ext cx="225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H and 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C3367-3CC7-A742-BF0C-290CE8A6C56B}"/>
              </a:ext>
            </a:extLst>
          </p:cNvPr>
          <p:cNvSpPr txBox="1"/>
          <p:nvPr/>
        </p:nvSpPr>
        <p:spPr>
          <a:xfrm>
            <a:off x="7886691" y="5743583"/>
            <a:ext cx="381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96% out there unknown!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8778B57-DCB4-6A40-85AE-F314907B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624"/>
            <a:ext cx="10363200" cy="873642"/>
          </a:xfrm>
        </p:spPr>
        <p:txBody>
          <a:bodyPr/>
          <a:lstStyle/>
          <a:p>
            <a:r>
              <a:rPr lang="en-US" dirty="0"/>
              <a:t>At different scales…</a:t>
            </a:r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BDB1FD50-A2B9-B344-89E6-9B9381B4E28C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13</a:t>
            </a:fld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8CC36-A030-AD4F-8622-403151DC4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19" y="1098553"/>
            <a:ext cx="3022547" cy="3016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E8014-B97A-9D46-A4E2-33C0420AF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39" y="1098553"/>
            <a:ext cx="3313684" cy="30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1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00188" y="61912"/>
            <a:ext cx="9301162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F62F59-865C-B24E-A552-78B818D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4B78ED-C2A1-EE47-862C-8F594B849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79509"/>
            <a:ext cx="12192000" cy="24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Anti-matter</a:t>
            </a:r>
          </a:p>
        </p:txBody>
      </p:sp>
      <p:pic>
        <p:nvPicPr>
          <p:cNvPr id="1873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855" y="990600"/>
            <a:ext cx="4770529" cy="4324350"/>
          </a:xfrm>
          <a:noFill/>
          <a:ln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7397" name="Freeform 5"/>
          <p:cNvSpPr>
            <a:spLocks/>
          </p:cNvSpPr>
          <p:nvPr/>
        </p:nvSpPr>
        <p:spPr bwMode="auto">
          <a:xfrm>
            <a:off x="1785938" y="1557337"/>
            <a:ext cx="2528887" cy="2243138"/>
          </a:xfrm>
          <a:custGeom>
            <a:avLst/>
            <a:gdLst>
              <a:gd name="T0" fmla="*/ 1152 w 1152"/>
              <a:gd name="T1" fmla="*/ 0 h 1152"/>
              <a:gd name="T2" fmla="*/ 816 w 1152"/>
              <a:gd name="T3" fmla="*/ 672 h 1152"/>
              <a:gd name="T4" fmla="*/ 672 w 1152"/>
              <a:gd name="T5" fmla="*/ 864 h 1152"/>
              <a:gd name="T6" fmla="*/ 336 w 1152"/>
              <a:gd name="T7" fmla="*/ 1104 h 1152"/>
              <a:gd name="T8" fmla="*/ 0 w 1152"/>
              <a:gd name="T9" fmla="*/ 1152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152">
                <a:moveTo>
                  <a:pt x="1152" y="0"/>
                </a:moveTo>
                <a:cubicBezTo>
                  <a:pt x="1024" y="264"/>
                  <a:pt x="896" y="528"/>
                  <a:pt x="816" y="672"/>
                </a:cubicBezTo>
                <a:cubicBezTo>
                  <a:pt x="736" y="816"/>
                  <a:pt x="752" y="792"/>
                  <a:pt x="672" y="864"/>
                </a:cubicBezTo>
                <a:cubicBezTo>
                  <a:pt x="592" y="936"/>
                  <a:pt x="448" y="1056"/>
                  <a:pt x="336" y="1104"/>
                </a:cubicBezTo>
                <a:cubicBezTo>
                  <a:pt x="224" y="1152"/>
                  <a:pt x="112" y="1152"/>
                  <a:pt x="0" y="1152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5809785" y="986033"/>
            <a:ext cx="61350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Anti-matter: discovered in 1923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Predicted</a:t>
            </a:r>
            <a:r>
              <a:rPr lang="en-GB" sz="2400" dirty="0">
                <a:latin typeface="Geneva" charset="0"/>
              </a:rPr>
              <a:t> by theory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sz="2800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i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Almost</a:t>
            </a:r>
            <a:r>
              <a:rPr lang="en-GB" sz="2800" dirty="0">
                <a:latin typeface="Geneva" charset="0"/>
              </a:rPr>
              <a:t> same as matter...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But oppositely charged +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some subtle effects…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Problem: at the Big Bang there would have been just as much anti-matter as matter... Where did all that anti-matter go?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</a:pPr>
            <a:endParaRPr lang="en-GB" sz="2800" dirty="0">
              <a:latin typeface="Geneva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438A1F-22A0-0D40-9F05-B676E833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47624"/>
            <a:ext cx="10363200" cy="766888"/>
          </a:xfrm>
        </p:spPr>
        <p:txBody>
          <a:bodyPr/>
          <a:lstStyle/>
          <a:p>
            <a:r>
              <a:rPr lang="en-GB" dirty="0"/>
              <a:t>The four fundamental forces</a:t>
            </a:r>
          </a:p>
        </p:txBody>
      </p:sp>
      <p:grpSp>
        <p:nvGrpSpPr>
          <p:cNvPr id="165898" name="Group 10"/>
          <p:cNvGrpSpPr>
            <a:grpSpLocks/>
          </p:cNvGrpSpPr>
          <p:nvPr/>
        </p:nvGrpSpPr>
        <p:grpSpPr bwMode="auto">
          <a:xfrm>
            <a:off x="2362200" y="1023937"/>
            <a:ext cx="3386138" cy="2314575"/>
            <a:chOff x="144" y="720"/>
            <a:chExt cx="2661" cy="1650"/>
          </a:xfrm>
        </p:grpSpPr>
        <p:pic>
          <p:nvPicPr>
            <p:cNvPr id="165895" name="Picture 7" descr="lightn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676" cy="1262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5896" name="Picture 8" descr="dsot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152"/>
              <a:ext cx="1125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897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1536" cy="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508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7700968" y="3262320"/>
            <a:ext cx="1326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Strong force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2590801" y="3276600"/>
            <a:ext cx="2306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Electro-magnetic force</a:t>
            </a: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3352801" y="6267463"/>
            <a:ext cx="12419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Weak force</a:t>
            </a:r>
          </a:p>
        </p:txBody>
      </p:sp>
      <p:pic>
        <p:nvPicPr>
          <p:cNvPr id="165906" name="Picture 18" descr="su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1784" y="3929072"/>
            <a:ext cx="2286000" cy="2286000"/>
          </a:xfrm>
        </p:spPr>
      </p:pic>
      <p:pic>
        <p:nvPicPr>
          <p:cNvPr id="165907" name="Picture 1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6099" y="4021694"/>
            <a:ext cx="3048000" cy="2286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7951782" y="6324612"/>
            <a:ext cx="8509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Gravity</a:t>
            </a:r>
          </a:p>
        </p:txBody>
      </p:sp>
      <p:grpSp>
        <p:nvGrpSpPr>
          <p:cNvPr id="165918" name="Group 30"/>
          <p:cNvGrpSpPr>
            <a:grpSpLocks/>
          </p:cNvGrpSpPr>
          <p:nvPr/>
        </p:nvGrpSpPr>
        <p:grpSpPr bwMode="auto">
          <a:xfrm>
            <a:off x="1485899" y="978931"/>
            <a:ext cx="9344025" cy="5750481"/>
            <a:chOff x="528" y="624"/>
            <a:chExt cx="4896" cy="3312"/>
          </a:xfrm>
        </p:grpSpPr>
        <p:cxnSp>
          <p:nvCxnSpPr>
            <p:cNvPr id="165910" name="AutoShape 22"/>
            <p:cNvCxnSpPr>
              <a:cxnSpLocks noChangeShapeType="1"/>
            </p:cNvCxnSpPr>
            <p:nvPr/>
          </p:nvCxnSpPr>
          <p:spPr bwMode="auto">
            <a:xfrm>
              <a:off x="2976" y="2256"/>
              <a:ext cx="2448" cy="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5913" name="Line 25"/>
            <p:cNvSpPr>
              <a:spLocks noChangeShapeType="1"/>
            </p:cNvSpPr>
            <p:nvPr/>
          </p:nvSpPr>
          <p:spPr bwMode="auto">
            <a:xfrm>
              <a:off x="5424" y="624"/>
              <a:ext cx="0" cy="163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4" name="Line 26"/>
            <p:cNvSpPr>
              <a:spLocks noChangeShapeType="1"/>
            </p:cNvSpPr>
            <p:nvPr/>
          </p:nvSpPr>
          <p:spPr bwMode="auto">
            <a:xfrm flipH="1">
              <a:off x="528" y="624"/>
              <a:ext cx="489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5" name="Line 27"/>
            <p:cNvSpPr>
              <a:spLocks noChangeShapeType="1"/>
            </p:cNvSpPr>
            <p:nvPr/>
          </p:nvSpPr>
          <p:spPr bwMode="auto">
            <a:xfrm>
              <a:off x="528" y="624"/>
              <a:ext cx="0" cy="33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528" y="3936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>
              <a:off x="2976" y="2256"/>
              <a:ext cx="0" cy="16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7461250" y="3916363"/>
            <a:ext cx="9207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0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1847510-BD2A-3A49-B0B6-E500D15B053E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16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06A8CF-2F5B-7F48-AA86-F11B4A8F83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4429" y="963763"/>
            <a:ext cx="2369404" cy="23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5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6" name="Picture 4" descr="oerk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97" y="1"/>
            <a:ext cx="995084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Text Box 6"/>
          <p:cNvSpPr txBox="1">
            <a:spLocks noChangeArrowheads="1"/>
          </p:cNvSpPr>
          <p:nvPr/>
        </p:nvSpPr>
        <p:spPr bwMode="auto">
          <a:xfrm rot="2867563">
            <a:off x="6017088" y="453375"/>
            <a:ext cx="9156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 dirty="0">
                <a:solidFill>
                  <a:srgbClr val="00FFFF"/>
                </a:solidFill>
                <a:latin typeface="Verdana" charset="0"/>
              </a:rPr>
              <a:t>300’000</a:t>
            </a:r>
            <a:br>
              <a:rPr lang="en-US" sz="1400" dirty="0">
                <a:solidFill>
                  <a:srgbClr val="00FFFF"/>
                </a:solidFill>
                <a:latin typeface="Verdana" charset="0"/>
              </a:rPr>
            </a:br>
            <a:r>
              <a:rPr lang="en-US" sz="1400" dirty="0">
                <a:solidFill>
                  <a:srgbClr val="00FFFF"/>
                </a:solidFill>
                <a:latin typeface="Verdana" charset="0"/>
              </a:rPr>
              <a:t>years</a:t>
            </a:r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 rot="2867563">
            <a:off x="4149204" y="1234548"/>
            <a:ext cx="1221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latin typeface="Verdana" charset="0"/>
              </a:rPr>
              <a:t>1 second</a:t>
            </a:r>
          </a:p>
        </p:txBody>
      </p:sp>
      <p:sp>
        <p:nvSpPr>
          <p:cNvPr id="233480" name="Text Box 8"/>
          <p:cNvSpPr txBox="1">
            <a:spLocks noChangeArrowheads="1"/>
          </p:cNvSpPr>
          <p:nvPr/>
        </p:nvSpPr>
        <p:spPr bwMode="auto">
          <a:xfrm rot="2867563">
            <a:off x="2868044" y="1366727"/>
            <a:ext cx="18902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latin typeface="Verdana" charset="0"/>
              </a:rPr>
              <a:t>0.0000000001</a:t>
            </a:r>
            <a:br>
              <a:rPr lang="en-US" dirty="0">
                <a:solidFill>
                  <a:srgbClr val="FFFF00"/>
                </a:solidFill>
                <a:latin typeface="Verdana" charset="0"/>
              </a:rPr>
            </a:br>
            <a:r>
              <a:rPr lang="en-US" dirty="0">
                <a:solidFill>
                  <a:srgbClr val="FFFF00"/>
                </a:solidFill>
                <a:latin typeface="Verdana" charset="0"/>
              </a:rPr>
              <a:t>second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5B1E0C1-87FC-C641-9024-4FB95D33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6383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9" name="Picture 3" descr="oerk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" t="27347" r="52808" b="29837"/>
          <a:stretch>
            <a:fillRect/>
          </a:stretch>
        </p:blipFill>
        <p:spPr bwMode="auto">
          <a:xfrm>
            <a:off x="1259353" y="0"/>
            <a:ext cx="97612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4501" name="Text Box 5"/>
          <p:cNvSpPr txBox="1">
            <a:spLocks noChangeArrowheads="1"/>
          </p:cNvSpPr>
          <p:nvPr/>
        </p:nvSpPr>
        <p:spPr bwMode="auto">
          <a:xfrm rot="82700">
            <a:off x="6481774" y="195237"/>
            <a:ext cx="1679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  <a:latin typeface="Verdana" charset="0"/>
              </a:rPr>
              <a:t>0.0000000001</a:t>
            </a:r>
            <a:br>
              <a:rPr lang="en-US" sz="1600" dirty="0">
                <a:solidFill>
                  <a:srgbClr val="FFFF00"/>
                </a:solidFill>
                <a:latin typeface="Verdana" charset="0"/>
              </a:rPr>
            </a:br>
            <a:r>
              <a:rPr lang="en-US" sz="1600" dirty="0">
                <a:solidFill>
                  <a:srgbClr val="FFFF00"/>
                </a:solidFill>
                <a:latin typeface="Verdana" charset="0"/>
              </a:rPr>
              <a:t>seconds!</a:t>
            </a:r>
          </a:p>
        </p:txBody>
      </p:sp>
      <p:sp>
        <p:nvSpPr>
          <p:cNvPr id="234503" name="Line 7"/>
          <p:cNvSpPr>
            <a:spLocks noChangeShapeType="1"/>
          </p:cNvSpPr>
          <p:nvPr/>
        </p:nvSpPr>
        <p:spPr bwMode="auto">
          <a:xfrm flipV="1">
            <a:off x="5815013" y="4729161"/>
            <a:ext cx="428626" cy="1035606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4504" name="Text Box 8"/>
          <p:cNvSpPr txBox="1">
            <a:spLocks noChangeArrowheads="1"/>
          </p:cNvSpPr>
          <p:nvPr/>
        </p:nvSpPr>
        <p:spPr bwMode="auto">
          <a:xfrm>
            <a:off x="4933950" y="5764768"/>
            <a:ext cx="1652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FFC000"/>
                </a:solidFill>
              </a:rPr>
              <a:t>Particle physics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BD06B13-0A51-E449-8D68-C897FFF8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5391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The standard model before July 4, 2012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0432C9-48ED-4649-B8A2-F42E7B21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C602E9-6A9D-6740-B827-44C140381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7" y="888999"/>
            <a:ext cx="5795497" cy="557259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6FA35E-AF65-1441-B832-54E06B453424}"/>
              </a:ext>
            </a:extLst>
          </p:cNvPr>
          <p:cNvSpPr/>
          <p:nvPr/>
        </p:nvSpPr>
        <p:spPr>
          <a:xfrm>
            <a:off x="3393104" y="5865543"/>
            <a:ext cx="2257425" cy="80010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0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FF87-21D9-604E-9AA4-4ED11C83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CERN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957AA-73C3-0546-9795-BA369CC17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Original meaning: Conseil Européen pour la Recherche Nucléaire</a:t>
            </a:r>
          </a:p>
          <a:p>
            <a:pPr lvl="1"/>
            <a:r>
              <a:rPr lang="en-US" dirty="0"/>
              <a:t>Current meaning: European Organization for Nuclear Research</a:t>
            </a:r>
          </a:p>
          <a:p>
            <a:pPr lvl="1"/>
            <a:endParaRPr lang="en-US" dirty="0"/>
          </a:p>
          <a:p>
            <a:r>
              <a:rPr lang="en-US" dirty="0"/>
              <a:t>Quick summary of its main goals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collaboration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  education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  research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 new technologies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4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3" name="Picture 7" descr="jun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990600"/>
            <a:ext cx="3976688" cy="5336458"/>
          </a:xfrm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know all this?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73698" y="904871"/>
            <a:ext cx="10759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sz="2400" dirty="0"/>
              <a:t>Cosmic</a:t>
            </a:r>
          </a:p>
          <a:p>
            <a:pPr algn="r"/>
            <a:r>
              <a:rPr lang="en-GB" sz="2400" dirty="0"/>
              <a:t>rays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6781801" y="4784148"/>
            <a:ext cx="37678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Accelerator</a:t>
            </a:r>
            <a:r>
              <a:rPr lang="en-GB" sz="2400" dirty="0"/>
              <a:t>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Radioactivity experiments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781801" y="5680727"/>
            <a:ext cx="4016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And about 100 years of hard work by many people...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F577E6-2F0F-8643-9E86-2876B1EF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0200B-D539-0E4D-96F6-681294702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1" y="990600"/>
            <a:ext cx="3688850" cy="33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76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Large Hadron Collider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BC3BF-0354-9F40-B886-DF944775F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636AA-FFA5-C345-9DEA-9C684104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593" y="747131"/>
            <a:ext cx="8709102" cy="59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16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513571"/>
            <a:ext cx="7239000" cy="5816600"/>
          </a:xfrm>
          <a:noFill/>
          <a:ln/>
          <a:extLst>
            <a:ext uri="{91240B29-F687-4f45-9708-019B960494DF}">
              <a14:hiddenLine xmlns:a14="http://schemas.microsoft.com/office/drawing/2010/main" xmlns="" w="57150" cap="flat" cmpd="sng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162002-5DEB-A54B-B15D-F1F44695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47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EDD9-63DE-2C42-9C85-475B04D8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93"/>
            <a:ext cx="12192000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Huge experiments can investigate extremely small scales 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B8E3F-E27C-AE46-8017-A13D77C28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995" y="727352"/>
            <a:ext cx="9556596" cy="61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97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447D-CE9E-C148-A963-D77C12594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by identifying what is produced in collisions!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053226-58C9-B145-9CBC-0142F0CC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78" y="713678"/>
            <a:ext cx="6144322" cy="614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2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7" name="Picture 5" descr="Slice_white_hi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814410"/>
            <a:ext cx="7772400" cy="5829300"/>
          </a:xfrm>
          <a:solidFill>
            <a:srgbClr val="FFFFFF"/>
          </a:solidFill>
        </p:spPr>
      </p:pic>
      <p:sp>
        <p:nvSpPr>
          <p:cNvPr id="1720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71463" y="36869"/>
            <a:ext cx="11701462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detector layers help distinguish particle types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75C88F-33A5-5A4C-A6D4-7DE03416C5F2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25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5813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_world_g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4666" y="1419226"/>
            <a:ext cx="4876800" cy="40778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C3D266-4A86-1042-AFBD-6BC3B6C5FD3D}"/>
              </a:ext>
            </a:extLst>
          </p:cNvPr>
          <p:cNvSpPr txBox="1"/>
          <p:nvPr/>
        </p:nvSpPr>
        <p:spPr>
          <a:xfrm>
            <a:off x="457198" y="1419226"/>
            <a:ext cx="62817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LHC experiments generate </a:t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 100 Petabytes</a:t>
            </a:r>
            <a:r>
              <a:rPr lang="en-US" sz="2800" dirty="0"/>
              <a:t>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 store and process such huge</a:t>
            </a:r>
            <a:br>
              <a:rPr lang="en-US" sz="2800" dirty="0"/>
            </a:br>
            <a:r>
              <a:rPr lang="en-US" sz="2800" dirty="0"/>
              <a:t>quantities of data, the experiments</a:t>
            </a:r>
            <a:br>
              <a:rPr lang="en-US" sz="2800" dirty="0"/>
            </a:br>
            <a:r>
              <a:rPr lang="en-US" sz="2800" dirty="0"/>
              <a:t>make use of a worldwide collaboration</a:t>
            </a:r>
            <a:br>
              <a:rPr lang="en-US" sz="2800" dirty="0"/>
            </a:br>
            <a:r>
              <a:rPr lang="en-US" sz="2800" dirty="0"/>
              <a:t>of partner universities and laboratories:</a:t>
            </a:r>
            <a:br>
              <a:rPr lang="en-US" sz="2800" dirty="0"/>
            </a:br>
            <a:r>
              <a:rPr lang="en-US" sz="2800" dirty="0"/>
              <a:t>the </a:t>
            </a: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  <a:p>
            <a:endParaRPr lang="en-US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E9580B92-ADEE-204D-8C9F-5E3B479F8E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Computing challenges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D44794-4B4D-6C4C-B82E-E4A3150E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0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More open questions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96752"/>
            <a:ext cx="10515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Are the quarks and leptons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elementary</a:t>
            </a:r>
            <a:r>
              <a:rPr lang="en-GB" dirty="0"/>
              <a:t> particles?</a:t>
            </a:r>
          </a:p>
          <a:p>
            <a:pPr>
              <a:lnSpc>
                <a:spcPct val="90000"/>
              </a:lnSpc>
            </a:pPr>
            <a:r>
              <a:rPr lang="en-GB" dirty="0"/>
              <a:t>Are there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other particles </a:t>
            </a:r>
            <a:r>
              <a:rPr lang="en-GB" dirty="0"/>
              <a:t>we have not seen yet?</a:t>
            </a:r>
          </a:p>
          <a:p>
            <a:pPr>
              <a:lnSpc>
                <a:spcPct val="90000"/>
              </a:lnSpc>
            </a:pPr>
            <a:r>
              <a:rPr lang="en-GB" dirty="0"/>
              <a:t>Why are the masses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different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r>
              <a:rPr lang="en-GB" dirty="0"/>
              <a:t>Matter/Antimatter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asymmetry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/>
              <a:t>in universe?</a:t>
            </a:r>
          </a:p>
          <a:p>
            <a:pPr>
              <a:lnSpc>
                <a:spcPct val="90000"/>
              </a:lnSpc>
            </a:pPr>
            <a:r>
              <a:rPr lang="en-GB" dirty="0"/>
              <a:t>What about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gravity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superstrings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extra</a:t>
            </a:r>
            <a:r>
              <a:rPr lang="en-GB" dirty="0"/>
              <a:t> dimensions?</a:t>
            </a:r>
          </a:p>
          <a:p>
            <a:pPr>
              <a:lnSpc>
                <a:spcPct val="90000"/>
              </a:lnSpc>
            </a:pPr>
            <a:r>
              <a:rPr lang="en-GB" dirty="0"/>
              <a:t>Properties of the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neutrino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Solving any of these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puzzles</a:t>
            </a:r>
            <a:r>
              <a:rPr lang="en-GB" dirty="0"/>
              <a:t> is worth a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Nobel Prize</a:t>
            </a:r>
            <a:r>
              <a:rPr lang="en-GB" dirty="0"/>
              <a:t>!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87D10-5D53-434B-B2DE-FDB83B94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20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D8B2-2345-0C40-83A9-5E3096BC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accelerators and many more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790BD6-D5DB-CF4C-A2DC-4E2659995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969" y="747132"/>
            <a:ext cx="10350062" cy="581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75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A9EA-5B40-6C40-9739-E23343AF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in space!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5CAA2-F536-5641-8DC2-CAFD2C74D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952500"/>
            <a:ext cx="11811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0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69E5-5354-3140-B25E-FF7E0387E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A01B02-8B7E-5949-B2E9-E978603A9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074" y="3284985"/>
            <a:ext cx="7772400" cy="2803477"/>
          </a:xfr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31E9DC0-96C9-0147-B74C-B3171B24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066799"/>
            <a:ext cx="9701909" cy="549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1949: first steps towards civilian research in nuclear technology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1952: foundation of CERN under auspices of UNESCO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1953: Signing of the CERN charter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1954: Completion of the ratification by the 12 founding states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D8E03-6A42-ED4D-A6B3-B6451DB4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16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873E-A73F-BC4F-B412-1DB4F652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D6A33-F873-2041-8D9B-74445C775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7132"/>
            <a:ext cx="10622280" cy="5609218"/>
          </a:xfrm>
        </p:spPr>
        <p:txBody>
          <a:bodyPr/>
          <a:lstStyle/>
          <a:p>
            <a:r>
              <a:rPr lang="en-US" sz="3200" dirty="0"/>
              <a:t>CERN is about: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International collaboration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 research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Technology innovation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Knowledge sharing</a:t>
            </a:r>
          </a:p>
          <a:p>
            <a:endParaRPr lang="en-US" sz="3200" dirty="0"/>
          </a:p>
          <a:p>
            <a:r>
              <a:rPr lang="en-US" sz="3200" dirty="0"/>
              <a:t>CERN has particle accelerators and many experiments to discover and study the </a:t>
            </a:r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building blocks of the universe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8C8AC3-BC20-404E-B9CA-300375C74F06}"/>
              </a:ext>
            </a:extLst>
          </p:cNvPr>
          <p:cNvSpPr txBox="1">
            <a:spLocks/>
          </p:cNvSpPr>
          <p:nvPr/>
        </p:nvSpPr>
        <p:spPr>
          <a:xfrm>
            <a:off x="1524000" y="5367346"/>
            <a:ext cx="9144000" cy="1038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Enjoy your stay at CERN !</a:t>
            </a:r>
          </a:p>
        </p:txBody>
      </p:sp>
    </p:spTree>
    <p:extLst>
      <p:ext uri="{BB962C8B-B14F-4D97-AF65-F5344CB8AC3E}">
        <p14:creationId xmlns:p14="http://schemas.microsoft.com/office/powerpoint/2010/main" val="1716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9B469-BBCE-AF48-A7B6-30C47547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Finances &amp; member states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DE3B7A-65D0-784E-BFB2-2CFF8877A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409" y="749925"/>
            <a:ext cx="9534809" cy="5372099"/>
          </a:xfr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461A10-53B8-6947-AB4E-329E9F4D0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3ABCF-7EC4-9F4D-98DF-82F7EFF3AE6E}"/>
              </a:ext>
            </a:extLst>
          </p:cNvPr>
          <p:cNvSpPr txBox="1"/>
          <p:nvPr/>
        </p:nvSpPr>
        <p:spPr>
          <a:xfrm>
            <a:off x="1362409" y="6251784"/>
            <a:ext cx="8220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Observers: EU, (JINR), UNESCO, Japan, (Russian Federation), USA</a:t>
            </a:r>
          </a:p>
        </p:txBody>
      </p:sp>
    </p:spTree>
    <p:extLst>
      <p:ext uri="{BB962C8B-B14F-4D97-AF65-F5344CB8AC3E}">
        <p14:creationId xmlns:p14="http://schemas.microsoft.com/office/powerpoint/2010/main" val="4226909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Who works at CERN?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5949" y="3276600"/>
            <a:ext cx="8429626" cy="3009900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3000</a:t>
            </a:r>
            <a:r>
              <a:rPr lang="en-GB" dirty="0"/>
              <a:t> people employed by CERN</a:t>
            </a:r>
          </a:p>
          <a:p>
            <a:pPr lvl="1"/>
            <a:r>
              <a:rPr lang="en-GB" dirty="0"/>
              <a:t>Physicists, engineers, computer scientists, mathematicians, technicians, secretaries, fire brigade, health &amp; safety experts, security, etc</a:t>
            </a:r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&gt;10000 </a:t>
            </a:r>
            <a:r>
              <a:rPr lang="en-GB" dirty="0"/>
              <a:t>physicists associated with CERN</a:t>
            </a:r>
          </a:p>
          <a:p>
            <a:pPr lvl="1"/>
            <a:r>
              <a:rPr lang="en-GB" dirty="0"/>
              <a:t>From all over the world!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9144000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7181D-962A-E84D-9B91-B4AFC7D6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8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D727AF-38ED-6647-80C6-6E1E13BB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BE6D17-4055-A44B-B538-C143A457B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39700"/>
            <a:ext cx="96012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6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visits CERN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928687"/>
            <a:ext cx="10172700" cy="5514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CERN is an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open laboratory</a:t>
            </a:r>
          </a:p>
          <a:p>
            <a:pPr lvl="1"/>
            <a:r>
              <a:rPr lang="en-GB" dirty="0"/>
              <a:t>With certain constraints and regulations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Every year,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~130’000 </a:t>
            </a:r>
            <a:r>
              <a:rPr lang="en-GB" dirty="0"/>
              <a:t>people visit CERN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Open days September 2019: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75’000</a:t>
            </a:r>
            <a:r>
              <a:rPr lang="en-GB" dirty="0"/>
              <a:t> people visited in 2 days!!!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132A17-5584-B546-BE0B-CC53B210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6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vs applied research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900112"/>
            <a:ext cx="10677525" cy="5456237"/>
          </a:xfrm>
        </p:spPr>
        <p:txBody>
          <a:bodyPr/>
          <a:lstStyle/>
          <a:p>
            <a:r>
              <a:rPr lang="en-GB" dirty="0"/>
              <a:t>Two types of science research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 research </a:t>
            </a:r>
            <a:r>
              <a:rPr lang="en-GB" sz="2800" dirty="0"/>
              <a:t>(how do things work)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Applied research </a:t>
            </a:r>
            <a:r>
              <a:rPr lang="en-GB" sz="2800" dirty="0"/>
              <a:t>(how do I make...)</a:t>
            </a:r>
          </a:p>
          <a:p>
            <a:pPr lvl="1"/>
            <a:endParaRPr lang="en-GB" sz="2800" dirty="0"/>
          </a:p>
          <a:p>
            <a:r>
              <a:rPr lang="en-GB" dirty="0"/>
              <a:t>Applied research often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builds on </a:t>
            </a:r>
            <a:r>
              <a:rPr lang="en-GB" dirty="0"/>
              <a:t>basic research </a:t>
            </a:r>
          </a:p>
          <a:p>
            <a:endParaRPr lang="en-GB" dirty="0"/>
          </a:p>
          <a:p>
            <a:r>
              <a:rPr lang="en-GB" dirty="0"/>
              <a:t>CERN only does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</a:t>
            </a:r>
            <a:r>
              <a:rPr lang="en-GB" dirty="0"/>
              <a:t> research</a:t>
            </a:r>
          </a:p>
          <a:p>
            <a:pPr lvl="1"/>
            <a:r>
              <a:rPr lang="en-GB" sz="2800" dirty="0"/>
              <a:t>But we often need to </a:t>
            </a:r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innovate</a:t>
            </a:r>
            <a:r>
              <a:rPr lang="en-GB" sz="2800" dirty="0"/>
              <a:t> to build things that do not exist yet...</a:t>
            </a:r>
          </a:p>
          <a:p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FA8C57-B16B-0749-985B-6914B27D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4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52" y="1109664"/>
            <a:ext cx="3130550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8921801" y="3219448"/>
            <a:ext cx="2286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Geneva" charset="0"/>
              </a:rPr>
              <a:t>Tim Berners-Lee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1E5CDD2A-AFAE-5B4D-86AA-69907DC770DE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For example, the World Wide Web!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9C3A11F-A135-A646-8BB8-091CCBB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1F937-A074-BA4D-96A5-7E576D099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25" y="1094708"/>
            <a:ext cx="7322188" cy="4837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B67E16-A798-364D-8266-307E821C4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707" y="4033934"/>
            <a:ext cx="2439330" cy="1898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7299-B9AA-7444-B28E-385662F64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850" y="4012964"/>
            <a:ext cx="2383263" cy="191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822</Words>
  <Application>Microsoft Macintosh PowerPoint</Application>
  <PresentationFormat>Widescreen</PresentationFormat>
  <Paragraphs>176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Geneva</vt:lpstr>
      <vt:lpstr>Times</vt:lpstr>
      <vt:lpstr>Verdana</vt:lpstr>
      <vt:lpstr>Office Theme</vt:lpstr>
      <vt:lpstr>Welcome to CERN  Maarten Litmaath CERN IT  October 11, 2022</vt:lpstr>
      <vt:lpstr>What is CERN about?</vt:lpstr>
      <vt:lpstr>Important dates</vt:lpstr>
      <vt:lpstr>Finances &amp; member states</vt:lpstr>
      <vt:lpstr>Who works at CERN?</vt:lpstr>
      <vt:lpstr>PowerPoint Presentation</vt:lpstr>
      <vt:lpstr>Who visits CERN</vt:lpstr>
      <vt:lpstr>Basic vs applied research</vt:lpstr>
      <vt:lpstr>PowerPoint Presentation</vt:lpstr>
      <vt:lpstr>But also...</vt:lpstr>
      <vt:lpstr>Basic Questions</vt:lpstr>
      <vt:lpstr>What is everything around us made of?</vt:lpstr>
      <vt:lpstr>At different scales…</vt:lpstr>
      <vt:lpstr>What is everything around us made of?</vt:lpstr>
      <vt:lpstr>Anti-matter</vt:lpstr>
      <vt:lpstr>The four fundamental forces</vt:lpstr>
      <vt:lpstr>PowerPoint Presentation</vt:lpstr>
      <vt:lpstr>PowerPoint Presentation</vt:lpstr>
      <vt:lpstr>The standard model before July 4, 2012</vt:lpstr>
      <vt:lpstr>How do we know all this?</vt:lpstr>
      <vt:lpstr>The Large Hadron Collider</vt:lpstr>
      <vt:lpstr>PowerPoint Presentation</vt:lpstr>
      <vt:lpstr>Huge experiments can investigate extremely small scales … </vt:lpstr>
      <vt:lpstr>… by identifying what is produced in collisions!</vt:lpstr>
      <vt:lpstr>Different detector layers help distinguish particle types</vt:lpstr>
      <vt:lpstr>Computing challenges</vt:lpstr>
      <vt:lpstr>More open questions</vt:lpstr>
      <vt:lpstr>Other accelerators and many more experiments</vt:lpstr>
      <vt:lpstr>Even in space!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97</cp:revision>
  <cp:lastPrinted>2019-10-06T15:55:41Z</cp:lastPrinted>
  <dcterms:created xsi:type="dcterms:W3CDTF">2019-10-04T20:03:56Z</dcterms:created>
  <dcterms:modified xsi:type="dcterms:W3CDTF">2022-10-10T19:36:39Z</dcterms:modified>
</cp:coreProperties>
</file>