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57" r:id="rId3"/>
    <p:sldId id="271" r:id="rId4"/>
    <p:sldId id="259" r:id="rId5"/>
    <p:sldId id="276" r:id="rId6"/>
    <p:sldId id="258" r:id="rId7"/>
    <p:sldId id="267" r:id="rId8"/>
    <p:sldId id="272" r:id="rId9"/>
    <p:sldId id="260" r:id="rId10"/>
    <p:sldId id="278" r:id="rId11"/>
    <p:sldId id="261" r:id="rId12"/>
    <p:sldId id="263" r:id="rId13"/>
    <p:sldId id="274" r:id="rId14"/>
    <p:sldId id="279" r:id="rId15"/>
    <p:sldId id="275" r:id="rId16"/>
    <p:sldId id="273" r:id="rId17"/>
    <p:sldId id="286" r:id="rId18"/>
    <p:sldId id="262" r:id="rId19"/>
    <p:sldId id="277" r:id="rId20"/>
    <p:sldId id="268" r:id="rId21"/>
    <p:sldId id="264" r:id="rId22"/>
    <p:sldId id="288" r:id="rId23"/>
    <p:sldId id="287" r:id="rId24"/>
    <p:sldId id="289" r:id="rId25"/>
    <p:sldId id="265" r:id="rId26"/>
    <p:sldId id="266" r:id="rId27"/>
    <p:sldId id="285" r:id="rId28"/>
    <p:sldId id="283" r:id="rId29"/>
    <p:sldId id="284" r:id="rId30"/>
    <p:sldId id="282" r:id="rId31"/>
    <p:sldId id="281" r:id="rId32"/>
    <p:sldId id="270" r:id="rId33"/>
    <p:sldId id="290" r:id="rId34"/>
    <p:sldId id="291" r:id="rId35"/>
    <p:sldId id="292" r:id="rId36"/>
    <p:sldId id="293" r:id="rId37"/>
    <p:sldId id="280" r:id="rId38"/>
    <p:sldId id="295" r:id="rId39"/>
    <p:sldId id="294" r:id="rId4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67112E-4E15-7E44-B0C1-5C74F9019E78}" v="17" dt="2022-09-20T13:57:24.5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6"/>
    <p:restoredTop sz="94694"/>
  </p:normalViewPr>
  <p:slideViewPr>
    <p:cSldViewPr snapToGrid="0">
      <p:cViewPr varScale="1">
        <p:scale>
          <a:sx n="121" d="100"/>
          <a:sy n="121" d="100"/>
        </p:scale>
        <p:origin x="2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el Vlastuin" userId="92c34b8e-331b-4d67-adfa-92918fa303dc" providerId="ADAL" clId="{5A67112E-4E15-7E44-B0C1-5C74F9019E78}"/>
    <pc:docChg chg="custSel modSld">
      <pc:chgData name="Marcel Vlastuin" userId="92c34b8e-331b-4d67-adfa-92918fa303dc" providerId="ADAL" clId="{5A67112E-4E15-7E44-B0C1-5C74F9019E78}" dt="2022-09-22T14:47:28.039" v="8460" actId="20577"/>
      <pc:docMkLst>
        <pc:docMk/>
      </pc:docMkLst>
      <pc:sldChg chg="modNotesTx">
        <pc:chgData name="Marcel Vlastuin" userId="92c34b8e-331b-4d67-adfa-92918fa303dc" providerId="ADAL" clId="{5A67112E-4E15-7E44-B0C1-5C74F9019E78}" dt="2022-09-20T18:24:49.120" v="146" actId="20577"/>
        <pc:sldMkLst>
          <pc:docMk/>
          <pc:sldMk cId="2772360825" sldId="257"/>
        </pc:sldMkLst>
      </pc:sldChg>
      <pc:sldChg chg="modNotesTx">
        <pc:chgData name="Marcel Vlastuin" userId="92c34b8e-331b-4d67-adfa-92918fa303dc" providerId="ADAL" clId="{5A67112E-4E15-7E44-B0C1-5C74F9019E78}" dt="2022-09-20T18:32:06.248" v="836" actId="20577"/>
        <pc:sldMkLst>
          <pc:docMk/>
          <pc:sldMk cId="3234953297" sldId="258"/>
        </pc:sldMkLst>
      </pc:sldChg>
      <pc:sldChg chg="modNotesTx">
        <pc:chgData name="Marcel Vlastuin" userId="92c34b8e-331b-4d67-adfa-92918fa303dc" providerId="ADAL" clId="{5A67112E-4E15-7E44-B0C1-5C74F9019E78}" dt="2022-09-20T18:26:30.485" v="384" actId="20577"/>
        <pc:sldMkLst>
          <pc:docMk/>
          <pc:sldMk cId="3932871778" sldId="259"/>
        </pc:sldMkLst>
      </pc:sldChg>
      <pc:sldChg chg="modNotesTx">
        <pc:chgData name="Marcel Vlastuin" userId="92c34b8e-331b-4d67-adfa-92918fa303dc" providerId="ADAL" clId="{5A67112E-4E15-7E44-B0C1-5C74F9019E78}" dt="2022-09-20T18:47:23.092" v="2104" actId="20577"/>
        <pc:sldMkLst>
          <pc:docMk/>
          <pc:sldMk cId="3290636483" sldId="260"/>
        </pc:sldMkLst>
      </pc:sldChg>
      <pc:sldChg chg="modNotesTx">
        <pc:chgData name="Marcel Vlastuin" userId="92c34b8e-331b-4d67-adfa-92918fa303dc" providerId="ADAL" clId="{5A67112E-4E15-7E44-B0C1-5C74F9019E78}" dt="2022-09-20T18:50:29.731" v="2436" actId="20577"/>
        <pc:sldMkLst>
          <pc:docMk/>
          <pc:sldMk cId="2436583848" sldId="261"/>
        </pc:sldMkLst>
      </pc:sldChg>
      <pc:sldChg chg="modNotesTx">
        <pc:chgData name="Marcel Vlastuin" userId="92c34b8e-331b-4d67-adfa-92918fa303dc" providerId="ADAL" clId="{5A67112E-4E15-7E44-B0C1-5C74F9019E78}" dt="2022-09-20T19:05:52.301" v="4305" actId="20577"/>
        <pc:sldMkLst>
          <pc:docMk/>
          <pc:sldMk cId="2330578312" sldId="262"/>
        </pc:sldMkLst>
      </pc:sldChg>
      <pc:sldChg chg="modNotesTx">
        <pc:chgData name="Marcel Vlastuin" userId="92c34b8e-331b-4d67-adfa-92918fa303dc" providerId="ADAL" clId="{5A67112E-4E15-7E44-B0C1-5C74F9019E78}" dt="2022-09-20T18:53:44.379" v="2795" actId="20577"/>
        <pc:sldMkLst>
          <pc:docMk/>
          <pc:sldMk cId="2609912801" sldId="263"/>
        </pc:sldMkLst>
      </pc:sldChg>
      <pc:sldChg chg="modNotesTx">
        <pc:chgData name="Marcel Vlastuin" userId="92c34b8e-331b-4d67-adfa-92918fa303dc" providerId="ADAL" clId="{5A67112E-4E15-7E44-B0C1-5C74F9019E78}" dt="2022-09-20T19:11:05.628" v="4992" actId="20577"/>
        <pc:sldMkLst>
          <pc:docMk/>
          <pc:sldMk cId="568013194" sldId="264"/>
        </pc:sldMkLst>
      </pc:sldChg>
      <pc:sldChg chg="modNotesTx">
        <pc:chgData name="Marcel Vlastuin" userId="92c34b8e-331b-4d67-adfa-92918fa303dc" providerId="ADAL" clId="{5A67112E-4E15-7E44-B0C1-5C74F9019E78}" dt="2022-09-20T19:19:40.833" v="6210" actId="20577"/>
        <pc:sldMkLst>
          <pc:docMk/>
          <pc:sldMk cId="3129496330" sldId="265"/>
        </pc:sldMkLst>
      </pc:sldChg>
      <pc:sldChg chg="modNotesTx">
        <pc:chgData name="Marcel Vlastuin" userId="92c34b8e-331b-4d67-adfa-92918fa303dc" providerId="ADAL" clId="{5A67112E-4E15-7E44-B0C1-5C74F9019E78}" dt="2022-09-20T19:20:52.314" v="6378" actId="20577"/>
        <pc:sldMkLst>
          <pc:docMk/>
          <pc:sldMk cId="3123726862" sldId="266"/>
        </pc:sldMkLst>
      </pc:sldChg>
      <pc:sldChg chg="modNotesTx">
        <pc:chgData name="Marcel Vlastuin" userId="92c34b8e-331b-4d67-adfa-92918fa303dc" providerId="ADAL" clId="{5A67112E-4E15-7E44-B0C1-5C74F9019E78}" dt="2022-09-20T18:45:19.482" v="1744" actId="20577"/>
        <pc:sldMkLst>
          <pc:docMk/>
          <pc:sldMk cId="3478944273" sldId="267"/>
        </pc:sldMkLst>
      </pc:sldChg>
      <pc:sldChg chg="modNotesTx">
        <pc:chgData name="Marcel Vlastuin" userId="92c34b8e-331b-4d67-adfa-92918fa303dc" providerId="ADAL" clId="{5A67112E-4E15-7E44-B0C1-5C74F9019E78}" dt="2022-09-20T19:10:36.709" v="4980" actId="20577"/>
        <pc:sldMkLst>
          <pc:docMk/>
          <pc:sldMk cId="2428703947" sldId="268"/>
        </pc:sldMkLst>
      </pc:sldChg>
      <pc:sldChg chg="modNotesTx">
        <pc:chgData name="Marcel Vlastuin" userId="92c34b8e-331b-4d67-adfa-92918fa303dc" providerId="ADAL" clId="{5A67112E-4E15-7E44-B0C1-5C74F9019E78}" dt="2022-09-20T19:30:46.190" v="7296" actId="20577"/>
        <pc:sldMkLst>
          <pc:docMk/>
          <pc:sldMk cId="2865066986" sldId="270"/>
        </pc:sldMkLst>
      </pc:sldChg>
      <pc:sldChg chg="modNotesTx">
        <pc:chgData name="Marcel Vlastuin" userId="92c34b8e-331b-4d67-adfa-92918fa303dc" providerId="ADAL" clId="{5A67112E-4E15-7E44-B0C1-5C74F9019E78}" dt="2022-09-20T18:26:08.271" v="337" actId="20577"/>
        <pc:sldMkLst>
          <pc:docMk/>
          <pc:sldMk cId="2551990615" sldId="271"/>
        </pc:sldMkLst>
      </pc:sldChg>
      <pc:sldChg chg="modNotesTx">
        <pc:chgData name="Marcel Vlastuin" userId="92c34b8e-331b-4d67-adfa-92918fa303dc" providerId="ADAL" clId="{5A67112E-4E15-7E44-B0C1-5C74F9019E78}" dt="2022-09-20T18:42:50.230" v="1567" actId="20577"/>
        <pc:sldMkLst>
          <pc:docMk/>
          <pc:sldMk cId="1122534577" sldId="272"/>
        </pc:sldMkLst>
      </pc:sldChg>
      <pc:sldChg chg="modNotesTx">
        <pc:chgData name="Marcel Vlastuin" userId="92c34b8e-331b-4d67-adfa-92918fa303dc" providerId="ADAL" clId="{5A67112E-4E15-7E44-B0C1-5C74F9019E78}" dt="2022-09-20T19:01:50.923" v="3881" actId="20577"/>
        <pc:sldMkLst>
          <pc:docMk/>
          <pc:sldMk cId="1039887358" sldId="273"/>
        </pc:sldMkLst>
      </pc:sldChg>
      <pc:sldChg chg="modNotesTx">
        <pc:chgData name="Marcel Vlastuin" userId="92c34b8e-331b-4d67-adfa-92918fa303dc" providerId="ADAL" clId="{5A67112E-4E15-7E44-B0C1-5C74F9019E78}" dt="2022-09-20T18:54:39.842" v="2971" actId="313"/>
        <pc:sldMkLst>
          <pc:docMk/>
          <pc:sldMk cId="1931552504" sldId="274"/>
        </pc:sldMkLst>
      </pc:sldChg>
      <pc:sldChg chg="modNotesTx">
        <pc:chgData name="Marcel Vlastuin" userId="92c34b8e-331b-4d67-adfa-92918fa303dc" providerId="ADAL" clId="{5A67112E-4E15-7E44-B0C1-5C74F9019E78}" dt="2022-09-20T18:57:49.797" v="3322" actId="20577"/>
        <pc:sldMkLst>
          <pc:docMk/>
          <pc:sldMk cId="2418454578" sldId="275"/>
        </pc:sldMkLst>
      </pc:sldChg>
      <pc:sldChg chg="modNotesTx">
        <pc:chgData name="Marcel Vlastuin" userId="92c34b8e-331b-4d67-adfa-92918fa303dc" providerId="ADAL" clId="{5A67112E-4E15-7E44-B0C1-5C74F9019E78}" dt="2022-09-20T18:31:40.395" v="802" actId="20577"/>
        <pc:sldMkLst>
          <pc:docMk/>
          <pc:sldMk cId="3732223340" sldId="276"/>
        </pc:sldMkLst>
      </pc:sldChg>
      <pc:sldChg chg="modNotesTx">
        <pc:chgData name="Marcel Vlastuin" userId="92c34b8e-331b-4d67-adfa-92918fa303dc" providerId="ADAL" clId="{5A67112E-4E15-7E44-B0C1-5C74F9019E78}" dt="2022-09-20T19:08:22.838" v="4637" actId="20577"/>
        <pc:sldMkLst>
          <pc:docMk/>
          <pc:sldMk cId="4273083984" sldId="277"/>
        </pc:sldMkLst>
      </pc:sldChg>
      <pc:sldChg chg="modNotesTx">
        <pc:chgData name="Marcel Vlastuin" userId="92c34b8e-331b-4d67-adfa-92918fa303dc" providerId="ADAL" clId="{5A67112E-4E15-7E44-B0C1-5C74F9019E78}" dt="2022-09-20T18:47:45.580" v="2164" actId="20577"/>
        <pc:sldMkLst>
          <pc:docMk/>
          <pc:sldMk cId="2113849707" sldId="278"/>
        </pc:sldMkLst>
      </pc:sldChg>
      <pc:sldChg chg="modSp mod modNotesTx">
        <pc:chgData name="Marcel Vlastuin" userId="92c34b8e-331b-4d67-adfa-92918fa303dc" providerId="ADAL" clId="{5A67112E-4E15-7E44-B0C1-5C74F9019E78}" dt="2022-09-22T14:47:28.039" v="8460" actId="20577"/>
        <pc:sldMkLst>
          <pc:docMk/>
          <pc:sldMk cId="1415279279" sldId="279"/>
        </pc:sldMkLst>
        <pc:spChg chg="mod">
          <ac:chgData name="Marcel Vlastuin" userId="92c34b8e-331b-4d67-adfa-92918fa303dc" providerId="ADAL" clId="{5A67112E-4E15-7E44-B0C1-5C74F9019E78}" dt="2022-09-22T14:47:28.039" v="8460" actId="20577"/>
          <ac:spMkLst>
            <pc:docMk/>
            <pc:sldMk cId="1415279279" sldId="279"/>
            <ac:spMk id="2" creationId="{3D322968-D417-0ABD-6E06-0DC6CE8D863E}"/>
          </ac:spMkLst>
        </pc:spChg>
      </pc:sldChg>
      <pc:sldChg chg="modNotesTx">
        <pc:chgData name="Marcel Vlastuin" userId="92c34b8e-331b-4d67-adfa-92918fa303dc" providerId="ADAL" clId="{5A67112E-4E15-7E44-B0C1-5C74F9019E78}" dt="2022-09-20T19:41:42.599" v="8297" actId="20577"/>
        <pc:sldMkLst>
          <pc:docMk/>
          <pc:sldMk cId="1589913319" sldId="280"/>
        </pc:sldMkLst>
      </pc:sldChg>
      <pc:sldChg chg="modNotesTx">
        <pc:chgData name="Marcel Vlastuin" userId="92c34b8e-331b-4d67-adfa-92918fa303dc" providerId="ADAL" clId="{5A67112E-4E15-7E44-B0C1-5C74F9019E78}" dt="2022-09-20T19:29:17.313" v="7213" actId="20577"/>
        <pc:sldMkLst>
          <pc:docMk/>
          <pc:sldMk cId="3825406679" sldId="281"/>
        </pc:sldMkLst>
      </pc:sldChg>
      <pc:sldChg chg="modNotesTx">
        <pc:chgData name="Marcel Vlastuin" userId="92c34b8e-331b-4d67-adfa-92918fa303dc" providerId="ADAL" clId="{5A67112E-4E15-7E44-B0C1-5C74F9019E78}" dt="2022-09-20T19:28:10.600" v="7084" actId="20577"/>
        <pc:sldMkLst>
          <pc:docMk/>
          <pc:sldMk cId="215882155" sldId="282"/>
        </pc:sldMkLst>
      </pc:sldChg>
      <pc:sldChg chg="modNotesTx">
        <pc:chgData name="Marcel Vlastuin" userId="92c34b8e-331b-4d67-adfa-92918fa303dc" providerId="ADAL" clId="{5A67112E-4E15-7E44-B0C1-5C74F9019E78}" dt="2022-09-20T19:27:17.909" v="7051" actId="20577"/>
        <pc:sldMkLst>
          <pc:docMk/>
          <pc:sldMk cId="3982342323" sldId="283"/>
        </pc:sldMkLst>
      </pc:sldChg>
      <pc:sldChg chg="modNotesTx">
        <pc:chgData name="Marcel Vlastuin" userId="92c34b8e-331b-4d67-adfa-92918fa303dc" providerId="ADAL" clId="{5A67112E-4E15-7E44-B0C1-5C74F9019E78}" dt="2022-09-20T19:26:24.220" v="6956" actId="20577"/>
        <pc:sldMkLst>
          <pc:docMk/>
          <pc:sldMk cId="1955722441" sldId="284"/>
        </pc:sldMkLst>
      </pc:sldChg>
      <pc:sldChg chg="modNotesTx">
        <pc:chgData name="Marcel Vlastuin" userId="92c34b8e-331b-4d67-adfa-92918fa303dc" providerId="ADAL" clId="{5A67112E-4E15-7E44-B0C1-5C74F9019E78}" dt="2022-09-20T19:23:06.641" v="6564" actId="20577"/>
        <pc:sldMkLst>
          <pc:docMk/>
          <pc:sldMk cId="3342745826" sldId="285"/>
        </pc:sldMkLst>
      </pc:sldChg>
      <pc:sldChg chg="modNotesTx">
        <pc:chgData name="Marcel Vlastuin" userId="92c34b8e-331b-4d67-adfa-92918fa303dc" providerId="ADAL" clId="{5A67112E-4E15-7E44-B0C1-5C74F9019E78}" dt="2022-09-20T19:02:42.072" v="3949" actId="20577"/>
        <pc:sldMkLst>
          <pc:docMk/>
          <pc:sldMk cId="1653198527" sldId="286"/>
        </pc:sldMkLst>
      </pc:sldChg>
      <pc:sldChg chg="modNotesTx">
        <pc:chgData name="Marcel Vlastuin" userId="92c34b8e-331b-4d67-adfa-92918fa303dc" providerId="ADAL" clId="{5A67112E-4E15-7E44-B0C1-5C74F9019E78}" dt="2022-09-20T19:14:07.798" v="5447" actId="20577"/>
        <pc:sldMkLst>
          <pc:docMk/>
          <pc:sldMk cId="1210352482" sldId="287"/>
        </pc:sldMkLst>
      </pc:sldChg>
      <pc:sldChg chg="modNotesTx">
        <pc:chgData name="Marcel Vlastuin" userId="92c34b8e-331b-4d67-adfa-92918fa303dc" providerId="ADAL" clId="{5A67112E-4E15-7E44-B0C1-5C74F9019E78}" dt="2022-09-20T19:13:28.480" v="5346" actId="20577"/>
        <pc:sldMkLst>
          <pc:docMk/>
          <pc:sldMk cId="3714671862" sldId="288"/>
        </pc:sldMkLst>
      </pc:sldChg>
      <pc:sldChg chg="modNotesTx">
        <pc:chgData name="Marcel Vlastuin" userId="92c34b8e-331b-4d67-adfa-92918fa303dc" providerId="ADAL" clId="{5A67112E-4E15-7E44-B0C1-5C74F9019E78}" dt="2022-09-20T19:17:31.733" v="5949" actId="20577"/>
        <pc:sldMkLst>
          <pc:docMk/>
          <pc:sldMk cId="2613902083" sldId="289"/>
        </pc:sldMkLst>
      </pc:sldChg>
      <pc:sldChg chg="modNotesTx">
        <pc:chgData name="Marcel Vlastuin" userId="92c34b8e-331b-4d67-adfa-92918fa303dc" providerId="ADAL" clId="{5A67112E-4E15-7E44-B0C1-5C74F9019E78}" dt="2022-09-20T19:31:47.261" v="7421" actId="20577"/>
        <pc:sldMkLst>
          <pc:docMk/>
          <pc:sldMk cId="775272154" sldId="290"/>
        </pc:sldMkLst>
      </pc:sldChg>
      <pc:sldChg chg="modNotesTx">
        <pc:chgData name="Marcel Vlastuin" userId="92c34b8e-331b-4d67-adfa-92918fa303dc" providerId="ADAL" clId="{5A67112E-4E15-7E44-B0C1-5C74F9019E78}" dt="2022-09-20T19:33:39.396" v="7560" actId="20577"/>
        <pc:sldMkLst>
          <pc:docMk/>
          <pc:sldMk cId="1368352317" sldId="291"/>
        </pc:sldMkLst>
      </pc:sldChg>
      <pc:sldChg chg="modNotesTx">
        <pc:chgData name="Marcel Vlastuin" userId="92c34b8e-331b-4d67-adfa-92918fa303dc" providerId="ADAL" clId="{5A67112E-4E15-7E44-B0C1-5C74F9019E78}" dt="2022-09-20T19:36:04.928" v="7744" actId="20577"/>
        <pc:sldMkLst>
          <pc:docMk/>
          <pc:sldMk cId="1624051036" sldId="292"/>
        </pc:sldMkLst>
      </pc:sldChg>
      <pc:sldChg chg="modNotesTx">
        <pc:chgData name="Marcel Vlastuin" userId="92c34b8e-331b-4d67-adfa-92918fa303dc" providerId="ADAL" clId="{5A67112E-4E15-7E44-B0C1-5C74F9019E78}" dt="2022-09-20T19:41:30.567" v="8282" actId="20577"/>
        <pc:sldMkLst>
          <pc:docMk/>
          <pc:sldMk cId="4052148189" sldId="293"/>
        </pc:sldMkLst>
      </pc:sldChg>
      <pc:sldChg chg="modNotesTx">
        <pc:chgData name="Marcel Vlastuin" userId="92c34b8e-331b-4d67-adfa-92918fa303dc" providerId="ADAL" clId="{5A67112E-4E15-7E44-B0C1-5C74F9019E78}" dt="2022-09-20T19:43:15.392" v="8408" actId="20577"/>
        <pc:sldMkLst>
          <pc:docMk/>
          <pc:sldMk cId="2816048845" sldId="294"/>
        </pc:sldMkLst>
      </pc:sldChg>
      <pc:sldChg chg="modNotesTx">
        <pc:chgData name="Marcel Vlastuin" userId="92c34b8e-331b-4d67-adfa-92918fa303dc" providerId="ADAL" clId="{5A67112E-4E15-7E44-B0C1-5C74F9019E78}" dt="2022-09-20T19:42:16.904" v="8330" actId="20577"/>
        <pc:sldMkLst>
          <pc:docMk/>
          <pc:sldMk cId="1497741374" sldId="29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5DA9FE-C85C-1D40-87A6-098DBE4D129E}" type="datetimeFigureOut">
              <a:rPr lang="nl-NL" smtClean="0"/>
              <a:t>22-09-2022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265145-6B17-ED46-BBEE-CBD7CD5F85CB}" type="slidenum">
              <a:rPr lang="nl-NL" smtClean="0"/>
              <a:t>‹nr.›</a:t>
            </a:fld>
            <a:endParaRPr lang="nl-NL"/>
          </a:p>
        </p:txBody>
      </p:sp>
    </p:spTree>
    <p:extLst>
      <p:ext uri="{BB962C8B-B14F-4D97-AF65-F5344CB8AC3E}">
        <p14:creationId xmlns:p14="http://schemas.microsoft.com/office/powerpoint/2010/main" val="1413457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Bosonen zijn deeltjes. </a:t>
            </a:r>
            <a:r>
              <a:rPr lang="nl-NL" dirty="0" err="1"/>
              <a:t>Fermionen</a:t>
            </a:r>
            <a:r>
              <a:rPr lang="nl-NL" dirty="0"/>
              <a:t> zijn ook deeltjes, maar van een hele andere soort met heel andere eigenschappen. Meer soorten zijn er niet.</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a:t>
            </a:fld>
            <a:endParaRPr lang="nl-NL"/>
          </a:p>
        </p:txBody>
      </p:sp>
    </p:spTree>
    <p:extLst>
      <p:ext uri="{BB962C8B-B14F-4D97-AF65-F5344CB8AC3E}">
        <p14:creationId xmlns:p14="http://schemas.microsoft.com/office/powerpoint/2010/main" val="4134080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snaartheorie gaat uit van 11 dimensies, waarvan een dimensie de tijd is. De speciale en algemene relativiteitstheorie van Einstein gaan uit van drie dimensies en de tijd als de vierde dimensie.</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11</a:t>
            </a:fld>
            <a:endParaRPr lang="nl-NL"/>
          </a:p>
        </p:txBody>
      </p:sp>
    </p:spTree>
    <p:extLst>
      <p:ext uri="{BB962C8B-B14F-4D97-AF65-F5344CB8AC3E}">
        <p14:creationId xmlns:p14="http://schemas.microsoft.com/office/powerpoint/2010/main" val="83248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materiaal waarvan jij gemaakt bent, bestaat uiteindelijk uit up- en downquarks en elektronen. Quarks hebben een lading van 1/3 of 2/3 van de elementaire lading. Quarks zijn nog nooit los van elkaar gevonden! De kleinste lading die een deeltje kan hebben is daarom toch 1 e = 11,6 x 10^-19 Coulomb.</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12</a:t>
            </a:fld>
            <a:endParaRPr lang="nl-NL"/>
          </a:p>
        </p:txBody>
      </p:sp>
    </p:spTree>
    <p:extLst>
      <p:ext uri="{BB962C8B-B14F-4D97-AF65-F5344CB8AC3E}">
        <p14:creationId xmlns:p14="http://schemas.microsoft.com/office/powerpoint/2010/main" val="3364770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dat je met de 6 verschillende quarks heel veel deeltjes kan maken. Dit zijn slechts enkele voorbeelden van deeltjes die vrij gemakkelijk te maken zijn.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13</a:t>
            </a:fld>
            <a:endParaRPr lang="nl-NL"/>
          </a:p>
        </p:txBody>
      </p:sp>
    </p:spTree>
    <p:extLst>
      <p:ext uri="{BB962C8B-B14F-4D97-AF65-F5344CB8AC3E}">
        <p14:creationId xmlns:p14="http://schemas.microsoft.com/office/powerpoint/2010/main" val="3258856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het schema aan de rechterkant staan alle broertjes en zusjes vermeld van het proton en het neutron. Alle deeltjes met het </a:t>
            </a:r>
            <a:r>
              <a:rPr lang="nl-NL" dirty="0" err="1"/>
              <a:t>bottom</a:t>
            </a:r>
            <a:r>
              <a:rPr lang="nl-NL" dirty="0"/>
              <a:t>- of topquark ontbreken.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14</a:t>
            </a:fld>
            <a:endParaRPr lang="nl-NL"/>
          </a:p>
        </p:txBody>
      </p:sp>
    </p:spTree>
    <p:extLst>
      <p:ext uri="{BB962C8B-B14F-4D97-AF65-F5344CB8AC3E}">
        <p14:creationId xmlns:p14="http://schemas.microsoft.com/office/powerpoint/2010/main" val="4060501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de deeltjes die gevonden zijn of nog ontdekt moeten worden in de </a:t>
            </a:r>
            <a:r>
              <a:rPr lang="nl-NL" dirty="0" err="1"/>
              <a:t>LHCb</a:t>
            </a:r>
            <a:r>
              <a:rPr lang="nl-NL" dirty="0"/>
              <a:t> detector. Let op dat het </a:t>
            </a:r>
            <a:r>
              <a:rPr lang="nl-NL" dirty="0" err="1"/>
              <a:t>uud</a:t>
            </a:r>
            <a:r>
              <a:rPr lang="nl-NL" dirty="0"/>
              <a:t>-deeltje geen proton is, omdat de spin 3/2 is en niet een 1/2!</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15</a:t>
            </a:fld>
            <a:endParaRPr lang="nl-NL"/>
          </a:p>
        </p:txBody>
      </p:sp>
    </p:spTree>
    <p:extLst>
      <p:ext uri="{BB962C8B-B14F-4D97-AF65-F5344CB8AC3E}">
        <p14:creationId xmlns:p14="http://schemas.microsoft.com/office/powerpoint/2010/main" val="244191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een aantal voorbeelden van mesonen. Die bestaan dus uit een quark en een antiquark. </a:t>
            </a:r>
            <a:r>
              <a:rPr lang="nl-NL" dirty="0" err="1"/>
              <a:t>Pionen</a:t>
            </a:r>
            <a:r>
              <a:rPr lang="nl-NL" dirty="0"/>
              <a:t> en </a:t>
            </a:r>
            <a:r>
              <a:rPr lang="nl-NL" dirty="0" err="1"/>
              <a:t>kaonen</a:t>
            </a:r>
            <a:r>
              <a:rPr lang="nl-NL" dirty="0"/>
              <a:t> komen relatief vaak voor. Zoals de meeste baryonen zijn alle mesonen instabiel en komen als losse massa niet voor. Anti-mesonen bestaan eigenlijk niet omdat ieder antideeltje van een meson weer een meson is. Het antideeltje van een positief pion is een een negatief pion. Het neutrale pion is het antideeltje van zichzelf.</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16</a:t>
            </a:fld>
            <a:endParaRPr lang="nl-NL"/>
          </a:p>
        </p:txBody>
      </p:sp>
    </p:spTree>
    <p:extLst>
      <p:ext uri="{BB962C8B-B14F-4D97-AF65-F5344CB8AC3E}">
        <p14:creationId xmlns:p14="http://schemas.microsoft.com/office/powerpoint/2010/main" val="1831392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alle </a:t>
            </a:r>
            <a:r>
              <a:rPr lang="nl-NL" dirty="0" err="1"/>
              <a:t>pionen</a:t>
            </a:r>
            <a:r>
              <a:rPr lang="nl-NL" dirty="0"/>
              <a:t>, evenals hun eenvoudige broertjes en zusjes.</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17</a:t>
            </a:fld>
            <a:endParaRPr lang="nl-NL"/>
          </a:p>
        </p:txBody>
      </p:sp>
    </p:spTree>
    <p:extLst>
      <p:ext uri="{BB962C8B-B14F-4D97-AF65-F5344CB8AC3E}">
        <p14:creationId xmlns:p14="http://schemas.microsoft.com/office/powerpoint/2010/main" val="3352266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Behalve een spin kunnen quarks ook een kleurlading hebben. Baryonen en mesonen zijn altijd kleurneutraal, dus hebben de kleur wit. De kleurlading van een </a:t>
            </a:r>
            <a:r>
              <a:rPr lang="nl-NL" dirty="0" err="1"/>
              <a:t>upquark</a:t>
            </a:r>
            <a:r>
              <a:rPr lang="nl-NL" dirty="0"/>
              <a:t> kan door een </a:t>
            </a:r>
            <a:r>
              <a:rPr lang="nl-NL" dirty="0" err="1"/>
              <a:t>gluon</a:t>
            </a:r>
            <a:r>
              <a:rPr lang="nl-NL" dirty="0"/>
              <a:t> overgebracht worden naar een ander quark. Antimaterie heeft de complementaire kleuren als kleurlading. Antirood = cyaan, antiblauw is geel en antigroen is magenta.</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18</a:t>
            </a:fld>
            <a:endParaRPr lang="nl-NL"/>
          </a:p>
        </p:txBody>
      </p:sp>
    </p:spTree>
    <p:extLst>
      <p:ext uri="{BB962C8B-B14F-4D97-AF65-F5344CB8AC3E}">
        <p14:creationId xmlns:p14="http://schemas.microsoft.com/office/powerpoint/2010/main" val="962966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Baryonen of mesonen hebben altijd </a:t>
            </a:r>
            <a:r>
              <a:rPr lang="nl-NL" dirty="0" err="1"/>
              <a:t>gluonen</a:t>
            </a:r>
            <a:r>
              <a:rPr lang="nl-NL" dirty="0"/>
              <a:t>, lijmdeeltjes om zich geen om ze bij elkaar te houden! Zie het als een soort soep, want het beweegt en zit niet stil. Het is een soort rommeltje waarbij alles overal en nergens gelijktijdig aanwezig is. Een goede vraag is of een </a:t>
            </a:r>
            <a:r>
              <a:rPr lang="nl-NL" dirty="0" err="1"/>
              <a:t>glueball</a:t>
            </a:r>
            <a:r>
              <a:rPr lang="nl-NL" dirty="0"/>
              <a:t> echt bestaat of bestaansrecht heeft!</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19</a:t>
            </a:fld>
            <a:endParaRPr lang="nl-NL"/>
          </a:p>
        </p:txBody>
      </p:sp>
    </p:spTree>
    <p:extLst>
      <p:ext uri="{BB962C8B-B14F-4D97-AF65-F5344CB8AC3E}">
        <p14:creationId xmlns:p14="http://schemas.microsoft.com/office/powerpoint/2010/main" val="38204211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twee quarks uit elkaar probeert te trekken oefen je arbeid uit op het meson. In plaatje 7 zie je dat door de toegevoerde energie van de arbeid er een nieuwe downquark </a:t>
            </a:r>
            <a:r>
              <a:rPr lang="nl-NL" dirty="0" err="1"/>
              <a:t>antidownquark</a:t>
            </a:r>
            <a:r>
              <a:rPr lang="nl-NL" dirty="0"/>
              <a:t> ontstaat en als je dat verder uit elkaar trekt ontstaan er in plaatje 10 uiteindelijk twee nieuwe mesonen. Quarks kan je dus niet lostrekken!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20</a:t>
            </a:fld>
            <a:endParaRPr lang="nl-NL"/>
          </a:p>
        </p:txBody>
      </p:sp>
    </p:spTree>
    <p:extLst>
      <p:ext uri="{BB962C8B-B14F-4D97-AF65-F5344CB8AC3E}">
        <p14:creationId xmlns:p14="http://schemas.microsoft.com/office/powerpoint/2010/main" val="3318442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Jij bent gemaakt atomen, die op hun beurt weer gemaakt zijn van protonen, neutronen en elektronen. </a:t>
            </a:r>
            <a:r>
              <a:rPr lang="nl-NL" dirty="0" err="1"/>
              <a:t>That’s</a:t>
            </a:r>
            <a:r>
              <a:rPr lang="nl-NL" dirty="0"/>
              <a:t> </a:t>
            </a:r>
            <a:r>
              <a:rPr lang="nl-NL" dirty="0" err="1"/>
              <a:t>it</a:t>
            </a:r>
            <a:r>
              <a:rPr lang="nl-NL" dirty="0"/>
              <a:t>! Protonen en neutronen zijn </a:t>
            </a:r>
            <a:r>
              <a:rPr lang="nl-NL" dirty="0" err="1"/>
              <a:t>hadronen</a:t>
            </a:r>
            <a:r>
              <a:rPr lang="nl-NL" dirty="0"/>
              <a:t> en elektronen zijn leptonen.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a:t>
            </a:fld>
            <a:endParaRPr lang="nl-NL"/>
          </a:p>
        </p:txBody>
      </p:sp>
    </p:spTree>
    <p:extLst>
      <p:ext uri="{BB962C8B-B14F-4D97-AF65-F5344CB8AC3E}">
        <p14:creationId xmlns:p14="http://schemas.microsoft.com/office/powerpoint/2010/main" val="2285917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Goede vraag!</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21</a:t>
            </a:fld>
            <a:endParaRPr lang="nl-NL"/>
          </a:p>
        </p:txBody>
      </p:sp>
    </p:spTree>
    <p:extLst>
      <p:ext uri="{BB962C8B-B14F-4D97-AF65-F5344CB8AC3E}">
        <p14:creationId xmlns:p14="http://schemas.microsoft.com/office/powerpoint/2010/main" val="1790119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Protonen uit het heelal komen met hele grote snelheid in de atmosfeer van de aarde terecht en veroorzaken botsingen en nieuwe deeltjes. De protonen zijn het gevolg van botsingen van waterstof in sterren en soms slingert er wel eens wat waterstof met hoge snelheid uit zo’n ster. Met waterstof wordt dus eigenlijk gewoon protonen bedoeld.</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22</a:t>
            </a:fld>
            <a:endParaRPr lang="nl-NL"/>
          </a:p>
        </p:txBody>
      </p:sp>
    </p:spTree>
    <p:extLst>
      <p:ext uri="{BB962C8B-B14F-4D97-AF65-F5344CB8AC3E}">
        <p14:creationId xmlns:p14="http://schemas.microsoft.com/office/powerpoint/2010/main" val="4201415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zo’n shower komen er soms miljoenen deeltjes bij vrij. Die protonen zijn dus heel energierijk!</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23</a:t>
            </a:fld>
            <a:endParaRPr lang="nl-NL"/>
          </a:p>
        </p:txBody>
      </p:sp>
    </p:spTree>
    <p:extLst>
      <p:ext uri="{BB962C8B-B14F-4D97-AF65-F5344CB8AC3E}">
        <p14:creationId xmlns:p14="http://schemas.microsoft.com/office/powerpoint/2010/main" val="3997841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zo’n shower komt zo’n beetje alles wat je fantaseren komt vrij. Sterker zelf: alles wat er bestaat of nauwelijks bestaat kan gemaakt worden, mits er maar voldoende energie in het oorspronkelijk proton zit. De protonen uit het heelal kunnen een miljoen keer energierijker zijn dan gemaakt kan worden op CERN. Daarom bestaat er ook een experiment op het International Space Station (AMS) om daar onderzoek aan te doen. De detector AMS is gemaakt op CERN.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24</a:t>
            </a:fld>
            <a:endParaRPr lang="nl-NL"/>
          </a:p>
        </p:txBody>
      </p:sp>
    </p:spTree>
    <p:extLst>
      <p:ext uri="{BB962C8B-B14F-4D97-AF65-F5344CB8AC3E}">
        <p14:creationId xmlns:p14="http://schemas.microsoft.com/office/powerpoint/2010/main" val="38115195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Kan je rekenen aan het standaardmodel? Antwoord is: ja. Op het linker T-shirt staat de eenvoudige formule. Op de rechterfoto de echt formule. Deze formule wordt </a:t>
            </a:r>
            <a:r>
              <a:rPr lang="nl-NL" dirty="0" err="1"/>
              <a:t>Lagragiaan</a:t>
            </a:r>
            <a:r>
              <a:rPr lang="nl-NL" dirty="0"/>
              <a:t> genoemd en is eigenlijk een operator. Hier heb je ingewikkelde wiskunde voor nodig.</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25</a:t>
            </a:fld>
            <a:endParaRPr lang="nl-NL"/>
          </a:p>
        </p:txBody>
      </p:sp>
    </p:spTree>
    <p:extLst>
      <p:ext uri="{BB962C8B-B14F-4D97-AF65-F5344CB8AC3E}">
        <p14:creationId xmlns:p14="http://schemas.microsoft.com/office/powerpoint/2010/main" val="2489171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wordt de </a:t>
            </a:r>
            <a:r>
              <a:rPr lang="nl-NL" dirty="0" err="1"/>
              <a:t>Lagrangiaan</a:t>
            </a:r>
            <a:r>
              <a:rPr lang="nl-NL" dirty="0"/>
              <a:t> een beetje uitgelegd. In de laatste twee termen van de </a:t>
            </a:r>
            <a:r>
              <a:rPr lang="nl-NL" dirty="0" err="1"/>
              <a:t>Langragiaan</a:t>
            </a:r>
            <a:r>
              <a:rPr lang="nl-NL" dirty="0"/>
              <a:t> komt het </a:t>
            </a:r>
            <a:r>
              <a:rPr lang="nl-NL" dirty="0" err="1"/>
              <a:t>Higgsmechanisme</a:t>
            </a:r>
            <a:r>
              <a:rPr lang="nl-NL" dirty="0"/>
              <a:t> voor en geeft alle deeltjes hun massa.</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26</a:t>
            </a:fld>
            <a:endParaRPr lang="nl-NL"/>
          </a:p>
        </p:txBody>
      </p:sp>
    </p:spTree>
    <p:extLst>
      <p:ext uri="{BB962C8B-B14F-4D97-AF65-F5344CB8AC3E}">
        <p14:creationId xmlns:p14="http://schemas.microsoft.com/office/powerpoint/2010/main" val="2716375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verval van een los neutron. Hierbij verandert een downquark in een </a:t>
            </a:r>
            <a:r>
              <a:rPr lang="nl-NL" dirty="0" err="1"/>
              <a:t>upquark</a:t>
            </a:r>
            <a:r>
              <a:rPr lang="nl-NL" dirty="0"/>
              <a:t> en wisselt daarbij een W- boson uit. Uit het W- boson ontstaat een elektron en een anti-elektronneutrino.</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27</a:t>
            </a:fld>
            <a:endParaRPr lang="nl-NL"/>
          </a:p>
        </p:txBody>
      </p:sp>
    </p:spTree>
    <p:extLst>
      <p:ext uri="{BB962C8B-B14F-4D97-AF65-F5344CB8AC3E}">
        <p14:creationId xmlns:p14="http://schemas.microsoft.com/office/powerpoint/2010/main" val="2263958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het exact zelfde verval, maar nu in de vorm van een Feynmandiagram. Links het simpele diagram en rechts de iets meer ingewikkelde. Let op dat de tijd verticaal wordt weergegeven, de ruimte wordt horizontaal weergegeven. Pas op: er zit een fout in het </a:t>
            </a:r>
            <a:r>
              <a:rPr lang="nl-NL" dirty="0" err="1"/>
              <a:t>linkerplaatje</a:t>
            </a:r>
            <a:r>
              <a:rPr lang="nl-NL" dirty="0"/>
              <a:t>! Het rechterplaatje is goed. Kan jij de fout vinden?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28</a:t>
            </a:fld>
            <a:endParaRPr lang="nl-NL"/>
          </a:p>
        </p:txBody>
      </p:sp>
    </p:spTree>
    <p:extLst>
      <p:ext uri="{BB962C8B-B14F-4D97-AF65-F5344CB8AC3E}">
        <p14:creationId xmlns:p14="http://schemas.microsoft.com/office/powerpoint/2010/main" val="20165903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weer hetzelfde verval. De tijd loopt nu van links naar rechts. Verticaal wordt de ruimte weergegeven. </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29</a:t>
            </a:fld>
            <a:endParaRPr lang="nl-NL"/>
          </a:p>
        </p:txBody>
      </p:sp>
    </p:spTree>
    <p:extLst>
      <p:ext uri="{BB962C8B-B14F-4D97-AF65-F5344CB8AC3E}">
        <p14:creationId xmlns:p14="http://schemas.microsoft.com/office/powerpoint/2010/main" val="2861058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hier aan de hand? Kan dit?</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30</a:t>
            </a:fld>
            <a:endParaRPr lang="nl-NL"/>
          </a:p>
        </p:txBody>
      </p:sp>
    </p:spTree>
    <p:extLst>
      <p:ext uri="{BB962C8B-B14F-4D97-AF65-F5344CB8AC3E}">
        <p14:creationId xmlns:p14="http://schemas.microsoft.com/office/powerpoint/2010/main" val="3977236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geeft een mooi overzicht.</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4</a:t>
            </a:fld>
            <a:endParaRPr lang="nl-NL"/>
          </a:p>
        </p:txBody>
      </p:sp>
    </p:spTree>
    <p:extLst>
      <p:ext uri="{BB962C8B-B14F-4D97-AF65-F5344CB8AC3E}">
        <p14:creationId xmlns:p14="http://schemas.microsoft.com/office/powerpoint/2010/main" val="4196689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Twee elektronen met veel kinetische energie annihileren, worden tijdelijk even een foton en daaruit worden twee muonen gemaakt.</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31</a:t>
            </a:fld>
            <a:endParaRPr lang="nl-NL"/>
          </a:p>
        </p:txBody>
      </p:sp>
    </p:spTree>
    <p:extLst>
      <p:ext uri="{BB962C8B-B14F-4D97-AF65-F5344CB8AC3E}">
        <p14:creationId xmlns:p14="http://schemas.microsoft.com/office/powerpoint/2010/main" val="23841695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Hoe leg jij dit uit? Je kan er twee verklaringen voor geven. Gebruik je fantasie!</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32</a:t>
            </a:fld>
            <a:endParaRPr lang="nl-NL"/>
          </a:p>
        </p:txBody>
      </p:sp>
    </p:spTree>
    <p:extLst>
      <p:ext uri="{BB962C8B-B14F-4D97-AF65-F5344CB8AC3E}">
        <p14:creationId xmlns:p14="http://schemas.microsoft.com/office/powerpoint/2010/main" val="18800818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Raar, maar waar! Dit komt best vaak voor. Kan jij het plaatje aanvullen met pijlen die de goede kant uit moeten wijzen?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33</a:t>
            </a:fld>
            <a:endParaRPr lang="nl-NL"/>
          </a:p>
        </p:txBody>
      </p:sp>
    </p:spTree>
    <p:extLst>
      <p:ext uri="{BB962C8B-B14F-4D97-AF65-F5344CB8AC3E}">
        <p14:creationId xmlns:p14="http://schemas.microsoft.com/office/powerpoint/2010/main" val="33908269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is een ander verval van een </a:t>
            </a:r>
            <a:r>
              <a:rPr lang="nl-NL" dirty="0" err="1"/>
              <a:t>kaon</a:t>
            </a:r>
            <a:r>
              <a:rPr lang="nl-NL" dirty="0"/>
              <a:t> in een pion. Welke lading heeft het </a:t>
            </a:r>
            <a:r>
              <a:rPr lang="nl-NL" dirty="0" err="1"/>
              <a:t>kaondeeltje</a:t>
            </a:r>
            <a:r>
              <a:rPr lang="nl-NL" dirty="0"/>
              <a:t>? Wat voor twee neutrino’s komen er vrij? </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34</a:t>
            </a:fld>
            <a:endParaRPr lang="nl-NL"/>
          </a:p>
        </p:txBody>
      </p:sp>
    </p:spTree>
    <p:extLst>
      <p:ext uri="{BB962C8B-B14F-4D97-AF65-F5344CB8AC3E}">
        <p14:creationId xmlns:p14="http://schemas.microsoft.com/office/powerpoint/2010/main" val="33642894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Leuk, een behoorlijk vreemd deeltje dat vervalt in een minder vreemd deeltje! Er zitten twee vreemde quarks in, waarvan er eentje vervalt. Welke deeltje stelt het golflijntje voor?</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35</a:t>
            </a:fld>
            <a:endParaRPr lang="nl-NL"/>
          </a:p>
        </p:txBody>
      </p:sp>
    </p:spTree>
    <p:extLst>
      <p:ext uri="{BB962C8B-B14F-4D97-AF65-F5344CB8AC3E}">
        <p14:creationId xmlns:p14="http://schemas.microsoft.com/office/powerpoint/2010/main" val="15677477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hoe je een </a:t>
            </a:r>
            <a:r>
              <a:rPr lang="nl-NL" dirty="0" err="1"/>
              <a:t>Higgsboson</a:t>
            </a:r>
            <a:r>
              <a:rPr lang="nl-NL" dirty="0"/>
              <a:t> kunt maken in de LHC. Bij dit kanaal (mogelijkheid) komen er twee energierijke fotonen bij vrij.</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36</a:t>
            </a:fld>
            <a:endParaRPr lang="nl-NL"/>
          </a:p>
        </p:txBody>
      </p:sp>
    </p:spTree>
    <p:extLst>
      <p:ext uri="{BB962C8B-B14F-4D97-AF65-F5344CB8AC3E}">
        <p14:creationId xmlns:p14="http://schemas.microsoft.com/office/powerpoint/2010/main" val="706913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vrij kanalen (mogelijkheden) om een </a:t>
            </a:r>
            <a:r>
              <a:rPr lang="nl-NL" dirty="0" err="1"/>
              <a:t>Higgs</a:t>
            </a:r>
            <a:r>
              <a:rPr lang="nl-NL" dirty="0"/>
              <a:t> te laten vervallen. Bij kanaal b komen er vier leptonen bij vrij, waarvan er twee een neutrino zijn. Bij kanaal c kunnen er zelfs vier leptonen vrijkomen, bijvoorbeeld vier elektronen of vier muonen, of een combinatie hier van: 2 muonen en 2 elektronen. Niet ieder kanaal is even kansrijk.</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37</a:t>
            </a:fld>
            <a:endParaRPr lang="nl-NL"/>
          </a:p>
        </p:txBody>
      </p:sp>
    </p:spTree>
    <p:extLst>
      <p:ext uri="{BB962C8B-B14F-4D97-AF65-F5344CB8AC3E}">
        <p14:creationId xmlns:p14="http://schemas.microsoft.com/office/powerpoint/2010/main" val="15093199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kanaal geeft twee elektronen.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38</a:t>
            </a:fld>
            <a:endParaRPr lang="nl-NL"/>
          </a:p>
        </p:txBody>
      </p:sp>
    </p:spTree>
    <p:extLst>
      <p:ext uri="{BB962C8B-B14F-4D97-AF65-F5344CB8AC3E}">
        <p14:creationId xmlns:p14="http://schemas.microsoft.com/office/powerpoint/2010/main" val="31596782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plaatje geeft de mogelijkheid dat er twee </a:t>
            </a:r>
            <a:r>
              <a:rPr lang="nl-NL" dirty="0" err="1"/>
              <a:t>Higgsbosonen</a:t>
            </a:r>
            <a:r>
              <a:rPr lang="nl-NL" dirty="0"/>
              <a:t> gemaakt worden.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39</a:t>
            </a:fld>
            <a:endParaRPr lang="nl-NL"/>
          </a:p>
        </p:txBody>
      </p:sp>
    </p:spTree>
    <p:extLst>
      <p:ext uri="{BB962C8B-B14F-4D97-AF65-F5344CB8AC3E}">
        <p14:creationId xmlns:p14="http://schemas.microsoft.com/office/powerpoint/2010/main" val="3984052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Hadronen</a:t>
            </a:r>
            <a:r>
              <a:rPr lang="nl-NL" dirty="0"/>
              <a:t> zijn grote deeltjes en dat kunnen atoomkernen, protonen of neutronen zijn. Maar ook de elementaire deeltjes waar deze grote deeltjes van gemaakt zijn, zijn </a:t>
            </a:r>
            <a:r>
              <a:rPr lang="nl-NL" dirty="0" err="1"/>
              <a:t>hadronen</a:t>
            </a:r>
            <a:r>
              <a:rPr lang="nl-NL" dirty="0"/>
              <a:t>: mesonen en baryonen.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5</a:t>
            </a:fld>
            <a:endParaRPr lang="nl-NL"/>
          </a:p>
        </p:txBody>
      </p:sp>
    </p:spTree>
    <p:extLst>
      <p:ext uri="{BB962C8B-B14F-4D97-AF65-F5344CB8AC3E}">
        <p14:creationId xmlns:p14="http://schemas.microsoft.com/office/powerpoint/2010/main" val="92167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standaardmodel van deeltjes.</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6</a:t>
            </a:fld>
            <a:endParaRPr lang="nl-NL"/>
          </a:p>
        </p:txBody>
      </p:sp>
    </p:spTree>
    <p:extLst>
      <p:ext uri="{BB962C8B-B14F-4D97-AF65-F5344CB8AC3E}">
        <p14:creationId xmlns:p14="http://schemas.microsoft.com/office/powerpoint/2010/main" val="548078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hoe in het standaardmodel er krachten kunnen werken tussen de leptonen en quarks. Die krachten worden overgebracht door de bosonen in het midden van het plaatje. Deze bosonen, behalve het foton en het </a:t>
            </a:r>
            <a:r>
              <a:rPr lang="nl-NL" dirty="0" err="1"/>
              <a:t>gluon</a:t>
            </a:r>
            <a:r>
              <a:rPr lang="nl-NL" dirty="0"/>
              <a:t>, kunnen met het </a:t>
            </a:r>
            <a:r>
              <a:rPr lang="nl-NL" dirty="0" err="1"/>
              <a:t>Higgsveld</a:t>
            </a:r>
            <a:r>
              <a:rPr lang="nl-NL" dirty="0"/>
              <a:t> wisselwerken. Al die deeltjes hebben daarom een massa, behalve het foton en het </a:t>
            </a:r>
            <a:r>
              <a:rPr lang="nl-NL" dirty="0" err="1"/>
              <a:t>gluon</a:t>
            </a:r>
            <a:r>
              <a:rPr lang="nl-NL" dirty="0"/>
              <a:t> want die zijn massaloos. Het foton is stabiel en kan zelfs in zijn eentje met de snelheid van het licht door de ruimte heen reizen.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7</a:t>
            </a:fld>
            <a:endParaRPr lang="nl-NL"/>
          </a:p>
        </p:txBody>
      </p:sp>
    </p:spTree>
    <p:extLst>
      <p:ext uri="{BB962C8B-B14F-4D97-AF65-F5344CB8AC3E}">
        <p14:creationId xmlns:p14="http://schemas.microsoft.com/office/powerpoint/2010/main" val="3144306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dat alle deeltjes een bepaalde massa, of energie, hebben. De verschillen zijn groot. Het </a:t>
            </a:r>
            <a:r>
              <a:rPr lang="nl-NL" dirty="0" err="1"/>
              <a:t>Higgsveld</a:t>
            </a:r>
            <a:r>
              <a:rPr lang="nl-NL" dirty="0"/>
              <a:t> is er verantwoordelijk voor dat ieder deeltje een massa heeft. De massa/energie van het </a:t>
            </a:r>
            <a:r>
              <a:rPr lang="nl-NL" dirty="0" err="1"/>
              <a:t>Higgsdeeltje</a:t>
            </a:r>
            <a:r>
              <a:rPr lang="nl-NL" dirty="0"/>
              <a:t> is 125,18 </a:t>
            </a:r>
            <a:r>
              <a:rPr lang="nl-NL" dirty="0" err="1"/>
              <a:t>GeV</a:t>
            </a:r>
            <a:r>
              <a:rPr lang="nl-NL" dirty="0"/>
              <a:t>. Ten tijde van het plaatje was deze waarde nog niet bekend.</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8</a:t>
            </a:fld>
            <a:endParaRPr lang="nl-NL"/>
          </a:p>
        </p:txBody>
      </p:sp>
    </p:spTree>
    <p:extLst>
      <p:ext uri="{BB962C8B-B14F-4D97-AF65-F5344CB8AC3E}">
        <p14:creationId xmlns:p14="http://schemas.microsoft.com/office/powerpoint/2010/main" val="3006084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Gravitonen</a:t>
            </a:r>
            <a:r>
              <a:rPr lang="nl-NL" dirty="0"/>
              <a:t> zijn nog nooit aangetoond en het is maar zeer de vraag of ze ook echt bestaan! Gravitatie kan namelijk ook verklaard worden door het bestaan van de kromming van de ruimtetijd in de nabijheid van grote massa’s, zoals zwarte graten, sterren en planeten. Dat heeft Einstein in 1915 beschreven in zijn algemene relativiteitstheorie.</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9</a:t>
            </a:fld>
            <a:endParaRPr lang="nl-NL"/>
          </a:p>
        </p:txBody>
      </p:sp>
    </p:spTree>
    <p:extLst>
      <p:ext uri="{BB962C8B-B14F-4D97-AF65-F5344CB8AC3E}">
        <p14:creationId xmlns:p14="http://schemas.microsoft.com/office/powerpoint/2010/main" val="2997707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andere manier om het standaardmodel weer te geven.</a:t>
            </a:r>
          </a:p>
        </p:txBody>
      </p:sp>
      <p:sp>
        <p:nvSpPr>
          <p:cNvPr id="4" name="Tijdelijke aanduiding voor dianummer 3"/>
          <p:cNvSpPr>
            <a:spLocks noGrp="1"/>
          </p:cNvSpPr>
          <p:nvPr>
            <p:ph type="sldNum" sz="quarter" idx="5"/>
          </p:nvPr>
        </p:nvSpPr>
        <p:spPr/>
        <p:txBody>
          <a:bodyPr/>
          <a:lstStyle/>
          <a:p>
            <a:fld id="{36265145-6B17-ED46-BBEE-CBD7CD5F85CB}" type="slidenum">
              <a:rPr lang="nl-NL" smtClean="0"/>
              <a:t>10</a:t>
            </a:fld>
            <a:endParaRPr lang="nl-NL"/>
          </a:p>
        </p:txBody>
      </p:sp>
    </p:spTree>
    <p:extLst>
      <p:ext uri="{BB962C8B-B14F-4D97-AF65-F5344CB8AC3E}">
        <p14:creationId xmlns:p14="http://schemas.microsoft.com/office/powerpoint/2010/main" val="3664428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C9DA9-851C-C52D-4612-92E54AC18F0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73C5149-615E-5692-7F59-56D0FAD50F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E6B74F2-102A-42BC-0936-06F5A2BCC842}"/>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7D1042E0-E594-5681-783E-5FD08BDB9F9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61E0AC7-5F47-4C07-F9E1-65C40B7E724D}"/>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3845984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2FF9F-6E73-521C-10A9-04FB0D6A071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32500B1-DD1D-9739-A70A-36E9346ACE2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A06326F-2C10-45B3-E5EB-E47FCE54D4DD}"/>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2D8FF042-709E-468B-D1A3-C8488CD9B04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44703B-BE07-4886-0855-231521D58AAA}"/>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1683239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313027B-CA8B-6923-29E3-C06F1721B560}"/>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7FD3E44-DF0B-5A66-0DEB-40B53C8CF861}"/>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3B56FF1-7C60-2E3C-FF0F-C9C23F7BEEBD}"/>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6C81568D-B32D-89B2-1FE0-488770FA7BE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93E833C-B1D8-3D97-AAC3-3DBF07E04BEF}"/>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2856588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487733-BA74-79B9-DA8F-E0FBD2E90E8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B62C56A-E207-541A-728A-817A042DF4B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B02F045-6282-6102-E132-223E202658EC}"/>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D05E470B-A7B0-FCC7-CA42-4DFEC73A10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EBD6830-7440-93B4-C27D-64BFCBBF4C69}"/>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305114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561CD5-6A77-761D-B7DE-8C6CB529C88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0CDF07F-18B4-9836-F5C4-3BFE8FB63D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1C2B36E-397E-47F7-5B69-50A4A05CECDD}"/>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4C8009C2-0339-068A-837C-D10BA2EE131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AAC0416-0FFC-2E37-CCBB-3F35986DF283}"/>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624467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97C2AB-1403-42F8-6C82-8CF58D6AA69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B748488-7C6C-E9CF-E020-67EE2884DD3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55CB74E-FD5F-99B7-61BC-BC61A5DA852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2EC9166-3B78-E5CF-A1C8-1C3256954D09}"/>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6" name="Tijdelijke aanduiding voor voettekst 5">
            <a:extLst>
              <a:ext uri="{FF2B5EF4-FFF2-40B4-BE49-F238E27FC236}">
                <a16:creationId xmlns:a16="http://schemas.microsoft.com/office/drawing/2014/main" id="{6FA4839B-6D11-82B5-2349-B4E61884055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418753A-E4F9-1B10-B1F5-843FF8B009E2}"/>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2417870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F617F4-9AC1-4160-575D-18A51C9EFD7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F514C5F-84B2-A54E-89D2-4EFF56D24C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0263358-2895-1D2D-3476-F0EB3ACBDB77}"/>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4A150D6-1329-8E37-E39E-1602E6E4BB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5D6AA3F-98F5-68E6-D670-5B71741AF0B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CECE87E-3145-FBDF-4572-FE9023F5EE88}"/>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8" name="Tijdelijke aanduiding voor voettekst 7">
            <a:extLst>
              <a:ext uri="{FF2B5EF4-FFF2-40B4-BE49-F238E27FC236}">
                <a16:creationId xmlns:a16="http://schemas.microsoft.com/office/drawing/2014/main" id="{C64B1C6A-47FE-8AF4-0FDF-8154DED3E0D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57C83AC7-0512-6004-1D4D-9D099292B4E2}"/>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3643403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712DFB-AAE4-9395-231C-082EF9084BD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8EF6AA6-88C0-2494-EF25-FC4764CD1AD4}"/>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4" name="Tijdelijke aanduiding voor voettekst 3">
            <a:extLst>
              <a:ext uri="{FF2B5EF4-FFF2-40B4-BE49-F238E27FC236}">
                <a16:creationId xmlns:a16="http://schemas.microsoft.com/office/drawing/2014/main" id="{BE379D58-93BC-4F9E-792D-2C7C7B3B5A2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54AA194-0D1C-A017-CC85-725C67531637}"/>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2896348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EA35623-7DF4-ED3C-1D53-2A36A88EFC39}"/>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3" name="Tijdelijke aanduiding voor voettekst 2">
            <a:extLst>
              <a:ext uri="{FF2B5EF4-FFF2-40B4-BE49-F238E27FC236}">
                <a16:creationId xmlns:a16="http://schemas.microsoft.com/office/drawing/2014/main" id="{9DBC8B54-836F-263B-873A-2702138145BF}"/>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834B558-CDF7-1CD8-9DFE-31347CFFAB6F}"/>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4136208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F5740C-6911-28A8-9FA0-BC7486D6FDC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A065578-A100-7644-4EE8-81DB6D11B7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B870F5C-7A44-F650-D4B1-EAC7C0EEF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57998C8-18EF-427C-71EC-6030E47C911B}"/>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6" name="Tijdelijke aanduiding voor voettekst 5">
            <a:extLst>
              <a:ext uri="{FF2B5EF4-FFF2-40B4-BE49-F238E27FC236}">
                <a16:creationId xmlns:a16="http://schemas.microsoft.com/office/drawing/2014/main" id="{6EFF501C-01EA-FA9F-81F7-0EED17611CA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44F2CE3-70BA-57EF-AB35-95AFDEB6F134}"/>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3989270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36FF44-45F6-4A62-43E0-7284C2FDE83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A93C919-F0AD-CC85-178B-96875717EE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35AADC3-F208-297C-D801-BA73C9C145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F88B5C4-79A5-8E31-CEE4-8702C172182C}"/>
              </a:ext>
            </a:extLst>
          </p:cNvPr>
          <p:cNvSpPr>
            <a:spLocks noGrp="1"/>
          </p:cNvSpPr>
          <p:nvPr>
            <p:ph type="dt" sz="half" idx="10"/>
          </p:nvPr>
        </p:nvSpPr>
        <p:spPr/>
        <p:txBody>
          <a:bodyPr/>
          <a:lstStyle/>
          <a:p>
            <a:fld id="{B9EEE7AF-C914-654A-9A88-2ED1F6BF4D67}" type="datetimeFigureOut">
              <a:rPr lang="nl-NL" smtClean="0"/>
              <a:t>22-09-2022</a:t>
            </a:fld>
            <a:endParaRPr lang="nl-NL"/>
          </a:p>
        </p:txBody>
      </p:sp>
      <p:sp>
        <p:nvSpPr>
          <p:cNvPr id="6" name="Tijdelijke aanduiding voor voettekst 5">
            <a:extLst>
              <a:ext uri="{FF2B5EF4-FFF2-40B4-BE49-F238E27FC236}">
                <a16:creationId xmlns:a16="http://schemas.microsoft.com/office/drawing/2014/main" id="{74BB2B1F-7F3A-9E55-45ED-71B37B5993D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067BAA1-5480-1BBA-0F4D-74D7B24D78C2}"/>
              </a:ext>
            </a:extLst>
          </p:cNvPr>
          <p:cNvSpPr>
            <a:spLocks noGrp="1"/>
          </p:cNvSpPr>
          <p:nvPr>
            <p:ph type="sldNum" sz="quarter" idx="12"/>
          </p:nvPr>
        </p:nvSpPr>
        <p:spPr/>
        <p:txBody>
          <a:bodyPr/>
          <a:lstStyle/>
          <a:p>
            <a:fld id="{0C5FDDD1-8F73-834E-962E-A1C5255EB1CA}" type="slidenum">
              <a:rPr lang="nl-NL" smtClean="0"/>
              <a:t>‹nr.›</a:t>
            </a:fld>
            <a:endParaRPr lang="nl-NL"/>
          </a:p>
        </p:txBody>
      </p:sp>
    </p:spTree>
    <p:extLst>
      <p:ext uri="{BB962C8B-B14F-4D97-AF65-F5344CB8AC3E}">
        <p14:creationId xmlns:p14="http://schemas.microsoft.com/office/powerpoint/2010/main" val="2704058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BA6CC32-CB2C-E511-7722-E25A4EF68C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61C68E4-8211-6DB8-6074-B0C8096D0C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2DED281-8F7F-8B84-76E6-F0591A3B18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EE7AF-C914-654A-9A88-2ED1F6BF4D67}" type="datetimeFigureOut">
              <a:rPr lang="nl-NL" smtClean="0"/>
              <a:t>22-09-2022</a:t>
            </a:fld>
            <a:endParaRPr lang="nl-NL"/>
          </a:p>
        </p:txBody>
      </p:sp>
      <p:sp>
        <p:nvSpPr>
          <p:cNvPr id="5" name="Tijdelijke aanduiding voor voettekst 4">
            <a:extLst>
              <a:ext uri="{FF2B5EF4-FFF2-40B4-BE49-F238E27FC236}">
                <a16:creationId xmlns:a16="http://schemas.microsoft.com/office/drawing/2014/main" id="{849B637B-BB69-D278-7C71-3EC2BE003C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A114ACB-C5F1-556A-434F-FEC959F80E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5FDDD1-8F73-834E-962E-A1C5255EB1CA}" type="slidenum">
              <a:rPr lang="nl-NL" smtClean="0"/>
              <a:t>‹nr.›</a:t>
            </a:fld>
            <a:endParaRPr lang="nl-NL"/>
          </a:p>
        </p:txBody>
      </p:sp>
    </p:spTree>
    <p:extLst>
      <p:ext uri="{BB962C8B-B14F-4D97-AF65-F5344CB8AC3E}">
        <p14:creationId xmlns:p14="http://schemas.microsoft.com/office/powerpoint/2010/main" val="3698041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DB896F-890F-4DEF-1295-46C16153F052}"/>
              </a:ext>
            </a:extLst>
          </p:cNvPr>
          <p:cNvSpPr>
            <a:spLocks noGrp="1"/>
          </p:cNvSpPr>
          <p:nvPr>
            <p:ph type="ctrTitle"/>
          </p:nvPr>
        </p:nvSpPr>
        <p:spPr/>
        <p:txBody>
          <a:bodyPr/>
          <a:lstStyle/>
          <a:p>
            <a:r>
              <a:rPr lang="nl-NL" b="1" dirty="0"/>
              <a:t>Voorbereiding profielwerkstukreis CERN</a:t>
            </a:r>
            <a:endParaRPr lang="nl-NL" dirty="0"/>
          </a:p>
        </p:txBody>
      </p:sp>
      <p:sp>
        <p:nvSpPr>
          <p:cNvPr id="3" name="Ondertitel 2">
            <a:extLst>
              <a:ext uri="{FF2B5EF4-FFF2-40B4-BE49-F238E27FC236}">
                <a16:creationId xmlns:a16="http://schemas.microsoft.com/office/drawing/2014/main" id="{ACF9F1D6-36BB-39DD-9A83-F71B430F8338}"/>
              </a:ext>
            </a:extLst>
          </p:cNvPr>
          <p:cNvSpPr>
            <a:spLocks noGrp="1"/>
          </p:cNvSpPr>
          <p:nvPr>
            <p:ph type="subTitle" idx="1"/>
          </p:nvPr>
        </p:nvSpPr>
        <p:spPr/>
        <p:txBody>
          <a:bodyPr/>
          <a:lstStyle/>
          <a:p>
            <a:r>
              <a:rPr lang="nl-NL" sz="3600" dirty="0"/>
              <a:t>Alles over de deeltjes, krachten en het standaardmodel</a:t>
            </a:r>
          </a:p>
          <a:p>
            <a:endParaRPr lang="nl-NL" dirty="0"/>
          </a:p>
        </p:txBody>
      </p:sp>
    </p:spTree>
    <p:extLst>
      <p:ext uri="{BB962C8B-B14F-4D97-AF65-F5344CB8AC3E}">
        <p14:creationId xmlns:p14="http://schemas.microsoft.com/office/powerpoint/2010/main" val="7554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8" name="Picture 2" descr="Particle physics - a primer on the standard model (Part 1 of 2 ...">
            <a:extLst>
              <a:ext uri="{FF2B5EF4-FFF2-40B4-BE49-F238E27FC236}">
                <a16:creationId xmlns:a16="http://schemas.microsoft.com/office/drawing/2014/main" id="{9590E371-C7D9-9B67-BA51-8EC78E79B22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898073" y="28678"/>
            <a:ext cx="8382000" cy="6789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3849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1FAF0A-A230-2578-3418-EEA00ACA2A10}"/>
              </a:ext>
            </a:extLst>
          </p:cNvPr>
          <p:cNvSpPr>
            <a:spLocks noGrp="1"/>
          </p:cNvSpPr>
          <p:nvPr>
            <p:ph type="title"/>
          </p:nvPr>
        </p:nvSpPr>
        <p:spPr/>
        <p:txBody>
          <a:bodyPr/>
          <a:lstStyle/>
          <a:p>
            <a:r>
              <a:rPr lang="nl-NL" dirty="0"/>
              <a:t>Wat is de snaartheorie?</a:t>
            </a:r>
          </a:p>
        </p:txBody>
      </p:sp>
      <p:sp>
        <p:nvSpPr>
          <p:cNvPr id="3" name="Tijdelijke aanduiding voor inhoud 2">
            <a:extLst>
              <a:ext uri="{FF2B5EF4-FFF2-40B4-BE49-F238E27FC236}">
                <a16:creationId xmlns:a16="http://schemas.microsoft.com/office/drawing/2014/main" id="{DBD95257-23E3-DA55-E6E9-AE9CC070BF42}"/>
              </a:ext>
            </a:extLst>
          </p:cNvPr>
          <p:cNvSpPr>
            <a:spLocks noGrp="1"/>
          </p:cNvSpPr>
          <p:nvPr>
            <p:ph idx="1"/>
          </p:nvPr>
        </p:nvSpPr>
        <p:spPr/>
        <p:txBody>
          <a:bodyPr/>
          <a:lstStyle/>
          <a:p>
            <a:r>
              <a:rPr lang="nl-NL" dirty="0"/>
              <a:t>De snaartheorie of stringtheorie is een theorie die poogt de vier fundamentele natuurkrachten in de natuurkunde (de elektromagnetische kracht, de sterke en zwakke kernkracht en de zwaartekracht) in één allesomvattende theorie onder te brengen.</a:t>
            </a:r>
          </a:p>
          <a:p>
            <a:r>
              <a:rPr lang="nl-NL" dirty="0"/>
              <a:t>Snaartheorie is de extreemste vorm van theoretische fysica en de belangrijkste kandidaat voor een kwantummechanische beschrijving van de zwaartekracht. Dat is nodig omdat de huidige theorieën, in het bijzonder de relativiteitstheorie, onvolledig zijn. Snaartheorie werkt niet met elektronen of quarks maar met een soort mini-elastiekjes die op allerlei wijzen kunnen trillen.</a:t>
            </a:r>
          </a:p>
        </p:txBody>
      </p:sp>
    </p:spTree>
    <p:extLst>
      <p:ext uri="{BB962C8B-B14F-4D97-AF65-F5344CB8AC3E}">
        <p14:creationId xmlns:p14="http://schemas.microsoft.com/office/powerpoint/2010/main" val="2436583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Standaardmodel DeeltjesPhysyca">
            <a:extLst>
              <a:ext uri="{FF2B5EF4-FFF2-40B4-BE49-F238E27FC236}">
                <a16:creationId xmlns:a16="http://schemas.microsoft.com/office/drawing/2014/main" id="{991218B5-89D5-A5C8-CA2D-7F06EC17396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08709" y="0"/>
            <a:ext cx="917458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9912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2" descr="Baryons">
            <a:extLst>
              <a:ext uri="{FF2B5EF4-FFF2-40B4-BE49-F238E27FC236}">
                <a16:creationId xmlns:a16="http://schemas.microsoft.com/office/drawing/2014/main" id="{929F3E1D-31D4-D96A-3918-C8ABB012179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777343" y="643466"/>
            <a:ext cx="863731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552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322968-D417-0ABD-6E06-0DC6CE8D863E}"/>
              </a:ext>
            </a:extLst>
          </p:cNvPr>
          <p:cNvSpPr>
            <a:spLocks noGrp="1"/>
          </p:cNvSpPr>
          <p:nvPr>
            <p:ph type="title"/>
          </p:nvPr>
        </p:nvSpPr>
        <p:spPr/>
        <p:txBody>
          <a:bodyPr/>
          <a:lstStyle/>
          <a:p>
            <a:r>
              <a:rPr lang="nl-NL" dirty="0"/>
              <a:t>Bestaande baryonen met spin ½ (</a:t>
            </a:r>
            <a:r>
              <a:rPr lang="nl-NL"/>
              <a:t>sommige deeltjes </a:t>
            </a:r>
            <a:r>
              <a:rPr lang="nl-NL" dirty="0"/>
              <a:t>met </a:t>
            </a:r>
            <a:r>
              <a:rPr lang="nl-NL"/>
              <a:t>een spin 3/2)</a:t>
            </a:r>
            <a:endParaRPr lang="nl-NL" dirty="0"/>
          </a:p>
        </p:txBody>
      </p:sp>
      <p:pic>
        <p:nvPicPr>
          <p:cNvPr id="20482" name="Picture 2">
            <a:extLst>
              <a:ext uri="{FF2B5EF4-FFF2-40B4-BE49-F238E27FC236}">
                <a16:creationId xmlns:a16="http://schemas.microsoft.com/office/drawing/2014/main" id="{D9974E25-09EE-44E7-8CC5-584C0369C40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1902" y="1690688"/>
            <a:ext cx="11384407" cy="4293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5279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a:extLst>
              <a:ext uri="{FF2B5EF4-FFF2-40B4-BE49-F238E27FC236}">
                <a16:creationId xmlns:a16="http://schemas.microsoft.com/office/drawing/2014/main" id="{6DD30969-CD71-6B19-DD5D-ED24011CE61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648691" y="-6546"/>
            <a:ext cx="8922327" cy="689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454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8" name="Picture 2">
            <a:extLst>
              <a:ext uri="{FF2B5EF4-FFF2-40B4-BE49-F238E27FC236}">
                <a16:creationId xmlns:a16="http://schemas.microsoft.com/office/drawing/2014/main" id="{A22A4B20-C6A5-EBDF-04BC-B5E3D139E14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826983" y="643466"/>
            <a:ext cx="853803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887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650" name="Picture 2" descr="Matter and Radiation - Revise.im">
            <a:extLst>
              <a:ext uri="{FF2B5EF4-FFF2-40B4-BE49-F238E27FC236}">
                <a16:creationId xmlns:a16="http://schemas.microsoft.com/office/drawing/2014/main" id="{53B2CE88-B3C8-5BE8-FCD5-261327CF0D6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699008" y="0"/>
            <a:ext cx="679398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3198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E80986-1475-12B8-0A0F-64B1BC2C2BAB}"/>
              </a:ext>
            </a:extLst>
          </p:cNvPr>
          <p:cNvSpPr>
            <a:spLocks noGrp="1"/>
          </p:cNvSpPr>
          <p:nvPr>
            <p:ph type="title"/>
          </p:nvPr>
        </p:nvSpPr>
        <p:spPr/>
        <p:txBody>
          <a:bodyPr/>
          <a:lstStyle/>
          <a:p>
            <a:r>
              <a:rPr lang="nl-NL" dirty="0"/>
              <a:t>Hoe kunnen quarks een kleurlading hebben?</a:t>
            </a:r>
          </a:p>
        </p:txBody>
      </p:sp>
      <p:pic>
        <p:nvPicPr>
          <p:cNvPr id="3074" name="Picture 2" descr="Labofun standaardmodel 5 sterke kracht - YouTube">
            <a:extLst>
              <a:ext uri="{FF2B5EF4-FFF2-40B4-BE49-F238E27FC236}">
                <a16:creationId xmlns:a16="http://schemas.microsoft.com/office/drawing/2014/main" id="{A7CD511E-0297-FE9F-52BA-92A9AA10627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73207" y="1288472"/>
            <a:ext cx="9699593" cy="54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0578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2" descr="Searching for Signs of 'Glueballs' in Proton-Proton Smashups | BNL Newsroom">
            <a:extLst>
              <a:ext uri="{FF2B5EF4-FFF2-40B4-BE49-F238E27FC236}">
                <a16:creationId xmlns:a16="http://schemas.microsoft.com/office/drawing/2014/main" id="{8FB03E3A-E582-E962-E3C2-63B6C33DA95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937605" y="643466"/>
            <a:ext cx="10316790"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083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BE6917-D766-A949-6C6A-B3D41D1960C2}"/>
              </a:ext>
            </a:extLst>
          </p:cNvPr>
          <p:cNvSpPr>
            <a:spLocks noGrp="1"/>
          </p:cNvSpPr>
          <p:nvPr>
            <p:ph type="title"/>
          </p:nvPr>
        </p:nvSpPr>
        <p:spPr/>
        <p:txBody>
          <a:bodyPr/>
          <a:lstStyle/>
          <a:p>
            <a:r>
              <a:rPr lang="nl-NL" dirty="0"/>
              <a:t>Wat is een boson?</a:t>
            </a:r>
          </a:p>
        </p:txBody>
      </p:sp>
      <p:sp>
        <p:nvSpPr>
          <p:cNvPr id="3" name="Tijdelijke aanduiding voor inhoud 2">
            <a:extLst>
              <a:ext uri="{FF2B5EF4-FFF2-40B4-BE49-F238E27FC236}">
                <a16:creationId xmlns:a16="http://schemas.microsoft.com/office/drawing/2014/main" id="{4AA53332-387F-43FD-8506-6829B644B30F}"/>
              </a:ext>
            </a:extLst>
          </p:cNvPr>
          <p:cNvSpPr>
            <a:spLocks noGrp="1"/>
          </p:cNvSpPr>
          <p:nvPr>
            <p:ph idx="1"/>
          </p:nvPr>
        </p:nvSpPr>
        <p:spPr/>
        <p:txBody>
          <a:bodyPr>
            <a:normAutofit fontScale="92500" lnSpcReduction="20000"/>
          </a:bodyPr>
          <a:lstStyle/>
          <a:p>
            <a:pPr>
              <a:lnSpc>
                <a:spcPct val="110000"/>
              </a:lnSpc>
            </a:pPr>
            <a:r>
              <a:rPr lang="nl-NL" sz="2600" dirty="0"/>
              <a:t>In de deeltjesfysica is een boson een type deeltje dat voldoet aan de regels van de </a:t>
            </a:r>
            <a:r>
              <a:rPr lang="nl-NL" sz="2600" dirty="0" err="1"/>
              <a:t>Bose</a:t>
            </a:r>
            <a:r>
              <a:rPr lang="nl-NL" sz="2600" dirty="0"/>
              <a:t>-Einstein-statistieken.</a:t>
            </a:r>
          </a:p>
          <a:p>
            <a:pPr>
              <a:lnSpc>
                <a:spcPct val="110000"/>
              </a:lnSpc>
            </a:pPr>
            <a:r>
              <a:rPr lang="nl-NL" sz="2600" dirty="0"/>
              <a:t>Bosonen hebben een kwantumspin met een geheel getal: 0, 1, -1, -2, 2, enz.</a:t>
            </a:r>
          </a:p>
          <a:p>
            <a:pPr>
              <a:lnSpc>
                <a:spcPct val="110000"/>
              </a:lnSpc>
            </a:pPr>
            <a:r>
              <a:rPr lang="nl-NL" sz="2600" dirty="0"/>
              <a:t>Er zijn andere soorten deeltjes, </a:t>
            </a:r>
            <a:r>
              <a:rPr lang="nl-NL" sz="2600" dirty="0" err="1"/>
              <a:t>fermionen</a:t>
            </a:r>
            <a:r>
              <a:rPr lang="nl-NL" sz="2600" dirty="0"/>
              <a:t> genaamd, die een spin van een half geheel getal hebben , zoals 1/2, -1/2, -3/2, enzovoort.</a:t>
            </a:r>
          </a:p>
          <a:p>
            <a:pPr>
              <a:lnSpc>
                <a:spcPct val="110000"/>
              </a:lnSpc>
            </a:pPr>
            <a:r>
              <a:rPr lang="nl-NL" sz="2600" dirty="0"/>
              <a:t>Bij de eigenschap spin moet je denken aan ronddraaien, maar dat is </a:t>
            </a:r>
            <a:r>
              <a:rPr lang="nl-NL" sz="2600" dirty="0" err="1"/>
              <a:t>quantummechanisch</a:t>
            </a:r>
            <a:r>
              <a:rPr lang="nl-NL" sz="2600" dirty="0"/>
              <a:t> eigenlijk niet correct.</a:t>
            </a:r>
          </a:p>
          <a:p>
            <a:pPr>
              <a:lnSpc>
                <a:spcPct val="110000"/>
              </a:lnSpc>
            </a:pPr>
            <a:r>
              <a:rPr lang="nl-NL" sz="2600" dirty="0"/>
              <a:t>Bosonen zijn deeltjes die graag bij elkaar in de buurt zijn.</a:t>
            </a:r>
          </a:p>
          <a:p>
            <a:pPr>
              <a:lnSpc>
                <a:spcPct val="110000"/>
              </a:lnSpc>
            </a:pPr>
            <a:r>
              <a:rPr lang="nl-NL" sz="2600" dirty="0"/>
              <a:t>Bosonen worden daarom soms ook krachtdeeltjes genoemd, omdat het de bosonen zijn die de interactie van fysieke krachten regelen, zoals elektromagnetisme en mogelijk zelfs de zwaartekracht.</a:t>
            </a:r>
          </a:p>
        </p:txBody>
      </p:sp>
    </p:spTree>
    <p:extLst>
      <p:ext uri="{BB962C8B-B14F-4D97-AF65-F5344CB8AC3E}">
        <p14:creationId xmlns:p14="http://schemas.microsoft.com/office/powerpoint/2010/main" val="2772360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The Particle Adventure | Particle decays and annihilations | Electron ...">
            <a:extLst>
              <a:ext uri="{FF2B5EF4-FFF2-40B4-BE49-F238E27FC236}">
                <a16:creationId xmlns:a16="http://schemas.microsoft.com/office/drawing/2014/main" id="{1E86FD21-43BF-F836-B0A0-7E3FC7D4969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43467" y="1151359"/>
            <a:ext cx="10905066" cy="4555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7039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BCBC4-2D0C-3410-02AC-80B7A18D64BA}"/>
              </a:ext>
            </a:extLst>
          </p:cNvPr>
          <p:cNvSpPr>
            <a:spLocks noGrp="1"/>
          </p:cNvSpPr>
          <p:nvPr>
            <p:ph type="title"/>
          </p:nvPr>
        </p:nvSpPr>
        <p:spPr/>
        <p:txBody>
          <a:bodyPr>
            <a:normAutofit fontScale="90000"/>
          </a:bodyPr>
          <a:lstStyle/>
          <a:p>
            <a:r>
              <a:rPr lang="nl-NL" dirty="0"/>
              <a:t>Wordt donkere materie gevormd door het d*(2380) </a:t>
            </a:r>
            <a:r>
              <a:rPr lang="nl-NL" dirty="0" err="1"/>
              <a:t>hexaquark</a:t>
            </a:r>
            <a:r>
              <a:rPr lang="nl-NL" dirty="0"/>
              <a:t>, dat al in 2014 is ontdekt?</a:t>
            </a:r>
          </a:p>
        </p:txBody>
      </p:sp>
      <p:pic>
        <p:nvPicPr>
          <p:cNvPr id="5122" name="Picture 2" descr="Wordt donkere materie gevormd door het d*(2380) hexaquark, een deeltje ...">
            <a:extLst>
              <a:ext uri="{FF2B5EF4-FFF2-40B4-BE49-F238E27FC236}">
                <a16:creationId xmlns:a16="http://schemas.microsoft.com/office/drawing/2014/main" id="{3AB0BF61-0B79-8C10-5A99-7341FD71257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7145" y="1928569"/>
            <a:ext cx="12457526" cy="4135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8013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698" name="Picture 2" descr="Cosmic Ray Physics - Peter Mészáros">
            <a:extLst>
              <a:ext uri="{FF2B5EF4-FFF2-40B4-BE49-F238E27FC236}">
                <a16:creationId xmlns:a16="http://schemas.microsoft.com/office/drawing/2014/main" id="{31EEC32E-A14E-69CA-01CB-686418A6111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131127" y="136352"/>
            <a:ext cx="5915295" cy="6569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6718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9" name="Rectangle 286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8674" name="Picture 2">
            <a:extLst>
              <a:ext uri="{FF2B5EF4-FFF2-40B4-BE49-F238E27FC236}">
                <a16:creationId xmlns:a16="http://schemas.microsoft.com/office/drawing/2014/main" id="{4362E80D-8CBD-2571-8BBA-E1A8529AA024}"/>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215" b="-1"/>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3524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2" descr="kjs radiation">
            <a:extLst>
              <a:ext uri="{FF2B5EF4-FFF2-40B4-BE49-F238E27FC236}">
                <a16:creationId xmlns:a16="http://schemas.microsoft.com/office/drawing/2014/main" id="{789C7383-6669-76C0-1790-4064E385317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60813" y="643466"/>
            <a:ext cx="10870374"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3902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EA308F-ACBB-0696-6DAB-E702FC3D3D2D}"/>
              </a:ext>
            </a:extLst>
          </p:cNvPr>
          <p:cNvSpPr>
            <a:spLocks noGrp="1"/>
          </p:cNvSpPr>
          <p:nvPr>
            <p:ph type="title"/>
          </p:nvPr>
        </p:nvSpPr>
        <p:spPr/>
        <p:txBody>
          <a:bodyPr/>
          <a:lstStyle/>
          <a:p>
            <a:r>
              <a:rPr lang="nl-NL" dirty="0"/>
              <a:t>De formule van het standaardmodel...</a:t>
            </a:r>
          </a:p>
        </p:txBody>
      </p:sp>
      <p:pic>
        <p:nvPicPr>
          <p:cNvPr id="6148" name="Picture 4" descr="Standard Model T-Shirt | Zazzle.co.uk">
            <a:extLst>
              <a:ext uri="{FF2B5EF4-FFF2-40B4-BE49-F238E27FC236}">
                <a16:creationId xmlns:a16="http://schemas.microsoft.com/office/drawing/2014/main" id="{7302FC2E-E91A-3D2E-B468-8F9CB2AB3F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3537" y="1690688"/>
            <a:ext cx="5570263" cy="5570263"/>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Men's Standard Model Math Equation Funny T-Shirt | eBay">
            <a:extLst>
              <a:ext uri="{FF2B5EF4-FFF2-40B4-BE49-F238E27FC236}">
                <a16:creationId xmlns:a16="http://schemas.microsoft.com/office/drawing/2014/main" id="{C25FDECE-0C82-640C-0088-C2EAA29D90B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838200" y="1690688"/>
            <a:ext cx="4945338" cy="5469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496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170" name="Picture 2">
            <a:extLst>
              <a:ext uri="{FF2B5EF4-FFF2-40B4-BE49-F238E27FC236}">
                <a16:creationId xmlns:a16="http://schemas.microsoft.com/office/drawing/2014/main" id="{56386FEA-540D-EEBA-A915-B61279EB9DBF}"/>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9339" b="15172"/>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7268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a:extLst>
                  <a:ext uri="{FF2B5EF4-FFF2-40B4-BE49-F238E27FC236}">
                    <a16:creationId xmlns:a16="http://schemas.microsoft.com/office/drawing/2014/main" id="{E4B5CEB4-8B18-2C77-3C42-50C902F65CAB}"/>
                  </a:ext>
                </a:extLst>
              </p:cNvPr>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sPre>
                        <m:sPrePr>
                          <m:ctrlPr>
                            <a:rPr lang="nl-NL" b="0" i="1" smtClean="0">
                              <a:latin typeface="Cambria Math" panose="02040503050406030204" pitchFamily="18" charset="0"/>
                            </a:rPr>
                          </m:ctrlPr>
                        </m:sPrePr>
                        <m:sub>
                          <m:r>
                            <a:rPr lang="nl-NL" b="0" i="1" smtClean="0">
                              <a:latin typeface="Cambria Math" panose="02040503050406030204" pitchFamily="18" charset="0"/>
                            </a:rPr>
                            <m:t>0</m:t>
                          </m:r>
                        </m:sub>
                        <m:sup>
                          <m:r>
                            <a:rPr lang="nl-NL" b="0" i="1" smtClean="0">
                              <a:latin typeface="Cambria Math" panose="02040503050406030204" pitchFamily="18" charset="0"/>
                            </a:rPr>
                            <m:t>1</m:t>
                          </m:r>
                        </m:sup>
                        <m:e>
                          <m:r>
                            <a:rPr lang="nl-NL" b="0" i="1" smtClean="0">
                              <a:latin typeface="Cambria Math" panose="02040503050406030204" pitchFamily="18" charset="0"/>
                            </a:rPr>
                            <m:t>𝑛</m:t>
                          </m:r>
                        </m:e>
                      </m:sPre>
                      <m:r>
                        <a:rPr lang="nl-NL" b="0" i="1" smtClean="0">
                          <a:latin typeface="Cambria Math" panose="02040503050406030204" pitchFamily="18" charset="0"/>
                          <a:ea typeface="Cambria Math" panose="02040503050406030204" pitchFamily="18" charset="0"/>
                        </a:rPr>
                        <m:t>→</m:t>
                      </m:r>
                      <m:sPre>
                        <m:sPrePr>
                          <m:ctrlPr>
                            <a:rPr lang="nl-NL" b="0" i="1" smtClean="0">
                              <a:latin typeface="Cambria Math" panose="02040503050406030204" pitchFamily="18" charset="0"/>
                              <a:ea typeface="Cambria Math" panose="02040503050406030204" pitchFamily="18" charset="0"/>
                            </a:rPr>
                          </m:ctrlPr>
                        </m:sPrePr>
                        <m:sub>
                          <m:r>
                            <a:rPr lang="nl-NL" b="0" i="1" smtClean="0">
                              <a:latin typeface="Cambria Math" panose="02040503050406030204" pitchFamily="18" charset="0"/>
                              <a:ea typeface="Cambria Math" panose="02040503050406030204" pitchFamily="18" charset="0"/>
                            </a:rPr>
                            <m:t>1</m:t>
                          </m:r>
                        </m:sub>
                        <m:sup>
                          <m:r>
                            <a:rPr lang="nl-NL" b="0" i="1" smtClean="0">
                              <a:latin typeface="Cambria Math" panose="02040503050406030204" pitchFamily="18" charset="0"/>
                            </a:rPr>
                            <m:t>1</m:t>
                          </m:r>
                        </m:sup>
                        <m:e>
                          <m:r>
                            <a:rPr lang="nl-NL" b="0" i="1" smtClean="0">
                              <a:latin typeface="Cambria Math" panose="02040503050406030204" pitchFamily="18" charset="0"/>
                            </a:rPr>
                            <m:t>𝑝</m:t>
                          </m:r>
                        </m:e>
                      </m:sPre>
                      <m:r>
                        <a:rPr lang="nl-NL" b="0" i="1" smtClean="0">
                          <a:latin typeface="Cambria Math" panose="02040503050406030204" pitchFamily="18" charset="0"/>
                        </a:rPr>
                        <m:t>+</m:t>
                      </m:r>
                      <m:sPre>
                        <m:sPrePr>
                          <m:ctrlPr>
                            <a:rPr lang="nl-NL" b="0" i="1" smtClean="0">
                              <a:latin typeface="Cambria Math" panose="02040503050406030204" pitchFamily="18" charset="0"/>
                            </a:rPr>
                          </m:ctrlPr>
                        </m:sPrePr>
                        <m:sub>
                          <m:r>
                            <a:rPr lang="nl-NL" b="0" i="1" smtClean="0">
                              <a:latin typeface="Cambria Math" panose="02040503050406030204" pitchFamily="18" charset="0"/>
                            </a:rPr>
                            <m:t>−1</m:t>
                          </m:r>
                        </m:sub>
                        <m:sup>
                          <m:r>
                            <a:rPr lang="nl-NL" b="0" i="1" smtClean="0">
                              <a:latin typeface="Cambria Math" panose="02040503050406030204" pitchFamily="18" charset="0"/>
                            </a:rPr>
                            <m:t>0</m:t>
                          </m:r>
                        </m:sup>
                        <m:e>
                          <m:r>
                            <a:rPr lang="nl-NL" b="0" i="1" smtClean="0">
                              <a:latin typeface="Cambria Math" panose="02040503050406030204" pitchFamily="18" charset="0"/>
                            </a:rPr>
                            <m:t>𝑒</m:t>
                          </m:r>
                        </m:e>
                      </m:sPre>
                      <m:r>
                        <a:rPr lang="nl-NL" b="0" i="1" smtClean="0">
                          <a:latin typeface="Cambria Math" panose="02040503050406030204" pitchFamily="18" charset="0"/>
                          <a:ea typeface="Cambria Math" panose="02040503050406030204" pitchFamily="18" charset="0"/>
                        </a:rPr>
                        <m:t>+</m:t>
                      </m:r>
                      <m:sPre>
                        <m:sPrePr>
                          <m:ctrlPr>
                            <a:rPr lang="nl-NL" b="0" i="1" smtClean="0">
                              <a:latin typeface="Cambria Math" panose="02040503050406030204" pitchFamily="18" charset="0"/>
                              <a:ea typeface="Cambria Math" panose="02040503050406030204" pitchFamily="18" charset="0"/>
                            </a:rPr>
                          </m:ctrlPr>
                        </m:sPrePr>
                        <m:sub>
                          <m:r>
                            <a:rPr lang="nl-NL" b="0" i="1" smtClean="0">
                              <a:latin typeface="Cambria Math" panose="02040503050406030204" pitchFamily="18" charset="0"/>
                              <a:ea typeface="Cambria Math" panose="02040503050406030204" pitchFamily="18" charset="0"/>
                            </a:rPr>
                            <m:t>0</m:t>
                          </m:r>
                        </m:sub>
                        <m:sup>
                          <m:r>
                            <a:rPr lang="nl-NL" b="0" i="1" smtClean="0">
                              <a:latin typeface="Cambria Math" panose="02040503050406030204" pitchFamily="18" charset="0"/>
                            </a:rPr>
                            <m:t>0</m:t>
                          </m:r>
                        </m:sup>
                        <m:e>
                          <m:acc>
                            <m:accPr>
                              <m:chr m:val="̅"/>
                              <m:ctrlPr>
                                <a:rPr lang="nl-NL" b="0" i="1" smtClean="0">
                                  <a:latin typeface="Cambria Math" panose="02040503050406030204" pitchFamily="18" charset="0"/>
                                </a:rPr>
                              </m:ctrlPr>
                            </m:accPr>
                            <m:e>
                              <m:sSub>
                                <m:sSubPr>
                                  <m:ctrlPr>
                                    <a:rPr lang="nl-NL" i="1" smtClean="0">
                                      <a:latin typeface="Cambria Math" panose="02040503050406030204" pitchFamily="18" charset="0"/>
                                    </a:rPr>
                                  </m:ctrlPr>
                                </m:sSubPr>
                                <m:e>
                                  <m:r>
                                    <a:rPr lang="nl-NL" i="1" smtClean="0">
                                      <a:latin typeface="Cambria Math" panose="02040503050406030204" pitchFamily="18" charset="0"/>
                                      <a:ea typeface="Cambria Math" panose="02040503050406030204" pitchFamily="18" charset="0"/>
                                    </a:rPr>
                                    <m:t>𝜈</m:t>
                                  </m:r>
                                </m:e>
                                <m:sub>
                                  <m:r>
                                    <a:rPr lang="nl-NL" b="0" i="1" smtClean="0">
                                      <a:latin typeface="Cambria Math" panose="02040503050406030204" pitchFamily="18" charset="0"/>
                                    </a:rPr>
                                    <m:t>𝑒</m:t>
                                  </m:r>
                                </m:sub>
                              </m:sSub>
                            </m:e>
                          </m:acc>
                        </m:e>
                      </m:sPre>
                    </m:oMath>
                  </m:oMathPara>
                </a14:m>
                <a:endParaRPr lang="nl-NL" dirty="0"/>
              </a:p>
            </p:txBody>
          </p:sp>
        </mc:Choice>
        <mc:Fallback xmlns="">
          <p:sp>
            <p:nvSpPr>
              <p:cNvPr id="2" name="Titel 1">
                <a:extLst>
                  <a:ext uri="{FF2B5EF4-FFF2-40B4-BE49-F238E27FC236}">
                    <a16:creationId xmlns:a16="http://schemas.microsoft.com/office/drawing/2014/main" id="{E4B5CEB4-8B18-2C77-3C42-50C902F65CAB}"/>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nl-NL">
                    <a:noFill/>
                  </a:rPr>
                  <a:t> </a:t>
                </a:r>
              </a:p>
            </p:txBody>
          </p:sp>
        </mc:Fallback>
      </mc:AlternateContent>
      <p:pic>
        <p:nvPicPr>
          <p:cNvPr id="26626" name="Picture 2">
            <a:extLst>
              <a:ext uri="{FF2B5EF4-FFF2-40B4-BE49-F238E27FC236}">
                <a16:creationId xmlns:a16="http://schemas.microsoft.com/office/drawing/2014/main" id="{155DAC0C-6A21-CC39-FA74-86FD54FF1271}"/>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132083" y="1650169"/>
            <a:ext cx="5938345" cy="4710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745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129130-A63B-3FCE-77A8-236489D911F7}"/>
              </a:ext>
            </a:extLst>
          </p:cNvPr>
          <p:cNvSpPr>
            <a:spLocks noGrp="1"/>
          </p:cNvSpPr>
          <p:nvPr>
            <p:ph type="title"/>
          </p:nvPr>
        </p:nvSpPr>
        <p:spPr/>
        <p:txBody>
          <a:bodyPr/>
          <a:lstStyle/>
          <a:p>
            <a:r>
              <a:rPr lang="nl-NL" dirty="0"/>
              <a:t>Verval van een neutron in een proton</a:t>
            </a:r>
          </a:p>
        </p:txBody>
      </p:sp>
      <p:pic>
        <p:nvPicPr>
          <p:cNvPr id="24580" name="Picture 4">
            <a:extLst>
              <a:ext uri="{FF2B5EF4-FFF2-40B4-BE49-F238E27FC236}">
                <a16:creationId xmlns:a16="http://schemas.microsoft.com/office/drawing/2014/main" id="{07494A3B-E5B8-6C76-111F-EF2BB557D0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199" y="2051627"/>
            <a:ext cx="4329545" cy="3530600"/>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quantum mechanics - Having Trouble Understanding Feynman Diagrams ...">
            <a:extLst>
              <a:ext uri="{FF2B5EF4-FFF2-40B4-BE49-F238E27FC236}">
                <a16:creationId xmlns:a16="http://schemas.microsoft.com/office/drawing/2014/main" id="{D7C31EC3-3296-9F0B-6CFB-068CBD9CFD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1" y="1575954"/>
            <a:ext cx="4121727" cy="4121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342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a:extLst>
              <a:ext uri="{FF2B5EF4-FFF2-40B4-BE49-F238E27FC236}">
                <a16:creationId xmlns:a16="http://schemas.microsoft.com/office/drawing/2014/main" id="{12F13B1E-3E8A-7F34-2284-202FE8E8987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24044" y="665018"/>
            <a:ext cx="10343912" cy="5306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722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descr="PPT - Aim: How can we explain the four fundamental forces and the ...">
            <a:extLst>
              <a:ext uri="{FF2B5EF4-FFF2-40B4-BE49-F238E27FC236}">
                <a16:creationId xmlns:a16="http://schemas.microsoft.com/office/drawing/2014/main" id="{A246FD88-849D-B1DC-6831-2EBA4B63E1A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782619" y="193964"/>
            <a:ext cx="8871526" cy="6653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9906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EC4F79-FF27-65BA-4791-AEA47E5FBF97}"/>
              </a:ext>
            </a:extLst>
          </p:cNvPr>
          <p:cNvSpPr>
            <a:spLocks noGrp="1"/>
          </p:cNvSpPr>
          <p:nvPr>
            <p:ph type="title"/>
          </p:nvPr>
        </p:nvSpPr>
        <p:spPr/>
        <p:txBody>
          <a:bodyPr/>
          <a:lstStyle/>
          <a:p>
            <a:r>
              <a:rPr lang="nl-NL" dirty="0"/>
              <a:t>Verval van een proton in een neutron</a:t>
            </a:r>
          </a:p>
        </p:txBody>
      </p:sp>
      <p:pic>
        <p:nvPicPr>
          <p:cNvPr id="4" name="Picture 2" descr="standard model - Are weak force particle transformations continuous or ...">
            <a:extLst>
              <a:ext uri="{FF2B5EF4-FFF2-40B4-BE49-F238E27FC236}">
                <a16:creationId xmlns:a16="http://schemas.microsoft.com/office/drawing/2014/main" id="{978F1B80-C2B1-E073-733B-CC106738409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920331" y="1825625"/>
            <a:ext cx="435133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82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530" name="Picture 2" descr="Feynman diagrams for ##e^{+}e^{-}\rightarrow \mu^{+}\mu^{-}## | Physics ...">
            <a:extLst>
              <a:ext uri="{FF2B5EF4-FFF2-40B4-BE49-F238E27FC236}">
                <a16:creationId xmlns:a16="http://schemas.microsoft.com/office/drawing/2014/main" id="{7B8A6792-B0EC-3FA8-3E7F-1E9F32DB8EF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43467" y="1042649"/>
            <a:ext cx="10905066" cy="477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406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PPT - More on the Standard Model PowerPoint Presentation, free download ...">
            <a:extLst>
              <a:ext uri="{FF2B5EF4-FFF2-40B4-BE49-F238E27FC236}">
                <a16:creationId xmlns:a16="http://schemas.microsoft.com/office/drawing/2014/main" id="{8CACDB08-62A6-358B-55FD-B358781BD36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65565" y="31173"/>
            <a:ext cx="9531926" cy="714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0669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6CC6CC-A689-64E5-3AA6-4897CB88A462}"/>
              </a:ext>
            </a:extLst>
          </p:cNvPr>
          <p:cNvSpPr>
            <a:spLocks noGrp="1"/>
          </p:cNvSpPr>
          <p:nvPr>
            <p:ph type="title"/>
          </p:nvPr>
        </p:nvSpPr>
        <p:spPr/>
        <p:txBody>
          <a:bodyPr/>
          <a:lstStyle/>
          <a:p>
            <a:r>
              <a:rPr lang="nl-NL" dirty="0"/>
              <a:t>Verval van een positief geladen </a:t>
            </a:r>
            <a:r>
              <a:rPr lang="nl-NL" dirty="0" err="1"/>
              <a:t>kaon</a:t>
            </a:r>
            <a:endParaRPr lang="nl-NL" dirty="0"/>
          </a:p>
        </p:txBody>
      </p:sp>
      <p:pic>
        <p:nvPicPr>
          <p:cNvPr id="31746" name="Picture 2">
            <a:extLst>
              <a:ext uri="{FF2B5EF4-FFF2-40B4-BE49-F238E27FC236}">
                <a16:creationId xmlns:a16="http://schemas.microsoft.com/office/drawing/2014/main" id="{5C67E9F6-C7F7-D3A2-0885-35270B37672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77415" y="1925782"/>
            <a:ext cx="9052039" cy="4067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2721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2">
            <a:extLst>
              <a:ext uri="{FF2B5EF4-FFF2-40B4-BE49-F238E27FC236}">
                <a16:creationId xmlns:a16="http://schemas.microsoft.com/office/drawing/2014/main" id="{E9B368F1-DEA1-ECFF-F328-6A09CEBBD96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209099" y="643466"/>
            <a:ext cx="9773801"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3523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799" name="Rectangle 33798">
            <a:extLst>
              <a:ext uri="{FF2B5EF4-FFF2-40B4-BE49-F238E27FC236}">
                <a16:creationId xmlns:a16="http://schemas.microsoft.com/office/drawing/2014/main" id="{7C1E5815-D54C-487F-A054-6D4930ADE3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794" name="Picture 2" descr="Examples of the use of Feynman vertices to describe processes">
            <a:extLst>
              <a:ext uri="{FF2B5EF4-FFF2-40B4-BE49-F238E27FC236}">
                <a16:creationId xmlns:a16="http://schemas.microsoft.com/office/drawing/2014/main" id="{6F1A3E26-EB69-048F-542C-33942A414B6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815619" y="643468"/>
            <a:ext cx="8895734" cy="5571066"/>
          </a:xfrm>
          <a:prstGeom prst="rect">
            <a:avLst/>
          </a:prstGeom>
          <a:noFill/>
          <a:extLst>
            <a:ext uri="{909E8E84-426E-40DD-AFC4-6F175D3DCCD1}">
              <a14:hiddenFill xmlns:a14="http://schemas.microsoft.com/office/drawing/2010/main">
                <a:solidFill>
                  <a:srgbClr val="FFFFFF"/>
                </a:solidFill>
              </a14:hiddenFill>
            </a:ext>
          </a:extLst>
        </p:spPr>
      </p:pic>
      <p:sp>
        <p:nvSpPr>
          <p:cNvPr id="33801" name="Freeform: Shape 33800">
            <a:extLst>
              <a:ext uri="{FF2B5EF4-FFF2-40B4-BE49-F238E27FC236}">
                <a16:creationId xmlns:a16="http://schemas.microsoft.com/office/drawing/2014/main" id="{736F0DFD-0954-464F-BF12-DD2E6F6E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208496" y="0"/>
            <a:ext cx="1983504" cy="6858000"/>
          </a:xfrm>
          <a:custGeom>
            <a:avLst/>
            <a:gdLst>
              <a:gd name="connsiteX0" fmla="*/ 0 w 1983504"/>
              <a:gd name="connsiteY0" fmla="*/ 0 h 6858000"/>
              <a:gd name="connsiteX1" fmla="*/ 1376658 w 1983504"/>
              <a:gd name="connsiteY1" fmla="*/ 0 h 6858000"/>
              <a:gd name="connsiteX2" fmla="*/ 1690650 w 1983504"/>
              <a:gd name="connsiteY2" fmla="*/ 110269 h 6858000"/>
              <a:gd name="connsiteX3" fmla="*/ 1645361 w 1983504"/>
              <a:gd name="connsiteY3" fmla="*/ 135168 h 6858000"/>
              <a:gd name="connsiteX4" fmla="*/ 1373640 w 1983504"/>
              <a:gd name="connsiteY4" fmla="*/ 71141 h 6858000"/>
              <a:gd name="connsiteX5" fmla="*/ 1319295 w 1983504"/>
              <a:gd name="connsiteY5" fmla="*/ 88927 h 6858000"/>
              <a:gd name="connsiteX6" fmla="*/ 1346468 w 1983504"/>
              <a:gd name="connsiteY6" fmla="*/ 163625 h 6858000"/>
              <a:gd name="connsiteX7" fmla="*/ 1464213 w 1983504"/>
              <a:gd name="connsiteY7" fmla="*/ 192082 h 6858000"/>
              <a:gd name="connsiteX8" fmla="*/ 1648381 w 1983504"/>
              <a:gd name="connsiteY8" fmla="*/ 373491 h 6858000"/>
              <a:gd name="connsiteX9" fmla="*/ 1370620 w 1983504"/>
              <a:gd name="connsiteY9" fmla="*/ 352148 h 6858000"/>
              <a:gd name="connsiteX10" fmla="*/ 1322314 w 1983504"/>
              <a:gd name="connsiteY10" fmla="*/ 394834 h 6858000"/>
              <a:gd name="connsiteX11" fmla="*/ 1304199 w 1983504"/>
              <a:gd name="connsiteY11" fmla="*/ 451747 h 6858000"/>
              <a:gd name="connsiteX12" fmla="*/ 1222682 w 1983504"/>
              <a:gd name="connsiteY12" fmla="*/ 359262 h 6858000"/>
              <a:gd name="connsiteX13" fmla="*/ 1153242 w 1983504"/>
              <a:gd name="connsiteY13" fmla="*/ 334364 h 6858000"/>
              <a:gd name="connsiteX14" fmla="*/ 1132108 w 1983504"/>
              <a:gd name="connsiteY14" fmla="*/ 416176 h 6858000"/>
              <a:gd name="connsiteX15" fmla="*/ 1195509 w 1983504"/>
              <a:gd name="connsiteY15" fmla="*/ 505101 h 6858000"/>
              <a:gd name="connsiteX16" fmla="*/ 1364582 w 1983504"/>
              <a:gd name="connsiteY16" fmla="*/ 558458 h 6858000"/>
              <a:gd name="connsiteX17" fmla="*/ 1183434 w 1983504"/>
              <a:gd name="connsiteY17" fmla="*/ 558458 h 6858000"/>
              <a:gd name="connsiteX18" fmla="*/ 975114 w 1983504"/>
              <a:gd name="connsiteY18" fmla="*/ 522887 h 6858000"/>
              <a:gd name="connsiteX19" fmla="*/ 754716 w 1983504"/>
              <a:gd name="connsiteY19" fmla="*/ 533558 h 6858000"/>
              <a:gd name="connsiteX20" fmla="*/ 546395 w 1983504"/>
              <a:gd name="connsiteY20" fmla="*/ 462417 h 6858000"/>
              <a:gd name="connsiteX21" fmla="*/ 335056 w 1983504"/>
              <a:gd name="connsiteY21" fmla="*/ 465975 h 6858000"/>
              <a:gd name="connsiteX22" fmla="*/ 1270988 w 1983504"/>
              <a:gd name="connsiteY22" fmla="*/ 910606 h 6858000"/>
              <a:gd name="connsiteX23" fmla="*/ 1225701 w 1983504"/>
              <a:gd name="connsiteY23" fmla="*/ 921277 h 6858000"/>
              <a:gd name="connsiteX24" fmla="*/ 1165318 w 1983504"/>
              <a:gd name="connsiteY24" fmla="*/ 949734 h 6858000"/>
              <a:gd name="connsiteX25" fmla="*/ 1210606 w 1983504"/>
              <a:gd name="connsiteY25" fmla="*/ 1006647 h 6858000"/>
              <a:gd name="connsiteX26" fmla="*/ 1455156 w 1983504"/>
              <a:gd name="connsiteY26" fmla="*/ 1113358 h 6858000"/>
              <a:gd name="connsiteX27" fmla="*/ 1515538 w 1983504"/>
              <a:gd name="connsiteY27" fmla="*/ 1220069 h 6858000"/>
              <a:gd name="connsiteX28" fmla="*/ 1440060 w 1983504"/>
              <a:gd name="connsiteY28" fmla="*/ 1209399 h 6858000"/>
              <a:gd name="connsiteX29" fmla="*/ 1373640 w 1983504"/>
              <a:gd name="connsiteY29" fmla="*/ 1230741 h 6858000"/>
              <a:gd name="connsiteX30" fmla="*/ 1400810 w 1983504"/>
              <a:gd name="connsiteY30" fmla="*/ 1365909 h 6858000"/>
              <a:gd name="connsiteX31" fmla="*/ 1748012 w 1983504"/>
              <a:gd name="connsiteY31" fmla="*/ 1540204 h 6858000"/>
              <a:gd name="connsiteX32" fmla="*/ 1778203 w 1983504"/>
              <a:gd name="connsiteY32" fmla="*/ 1597117 h 6858000"/>
              <a:gd name="connsiteX33" fmla="*/ 1735936 w 1983504"/>
              <a:gd name="connsiteY33" fmla="*/ 1636245 h 6858000"/>
              <a:gd name="connsiteX34" fmla="*/ 1624228 w 1983504"/>
              <a:gd name="connsiteY34" fmla="*/ 1657587 h 6858000"/>
              <a:gd name="connsiteX35" fmla="*/ 1781223 w 1983504"/>
              <a:gd name="connsiteY35" fmla="*/ 1849668 h 6858000"/>
              <a:gd name="connsiteX36" fmla="*/ 1838587 w 1983504"/>
              <a:gd name="connsiteY36" fmla="*/ 1903025 h 6858000"/>
              <a:gd name="connsiteX37" fmla="*/ 1938218 w 1983504"/>
              <a:gd name="connsiteY37" fmla="*/ 1984836 h 6858000"/>
              <a:gd name="connsiteX38" fmla="*/ 1938218 w 1983504"/>
              <a:gd name="connsiteY38" fmla="*/ 2013292 h 6858000"/>
              <a:gd name="connsiteX39" fmla="*/ 1805376 w 1983504"/>
              <a:gd name="connsiteY39" fmla="*/ 2102219 h 6858000"/>
              <a:gd name="connsiteX40" fmla="*/ 1563844 w 1983504"/>
              <a:gd name="connsiteY40" fmla="*/ 2077320 h 6858000"/>
              <a:gd name="connsiteX41" fmla="*/ 1920104 w 1983504"/>
              <a:gd name="connsiteY41" fmla="*/ 2208931 h 6858000"/>
              <a:gd name="connsiteX42" fmla="*/ 766792 w 1983504"/>
              <a:gd name="connsiteY42" fmla="*/ 1892353 h 6858000"/>
              <a:gd name="connsiteX43" fmla="*/ 839252 w 1983504"/>
              <a:gd name="connsiteY43" fmla="*/ 1974165 h 6858000"/>
              <a:gd name="connsiteX44" fmla="*/ 1243816 w 1983504"/>
              <a:gd name="connsiteY44" fmla="*/ 2191146 h 6858000"/>
              <a:gd name="connsiteX45" fmla="*/ 1358543 w 1983504"/>
              <a:gd name="connsiteY45" fmla="*/ 2326314 h 6858000"/>
              <a:gd name="connsiteX46" fmla="*/ 1479310 w 1983504"/>
              <a:gd name="connsiteY46" fmla="*/ 2401012 h 6858000"/>
              <a:gd name="connsiteX47" fmla="*/ 1648381 w 1983504"/>
              <a:gd name="connsiteY47" fmla="*/ 2401012 h 6858000"/>
              <a:gd name="connsiteX48" fmla="*/ 1769146 w 1983504"/>
              <a:gd name="connsiteY48" fmla="*/ 2518395 h 6858000"/>
              <a:gd name="connsiteX49" fmla="*/ 1645361 w 1983504"/>
              <a:gd name="connsiteY49" fmla="*/ 2543294 h 6858000"/>
              <a:gd name="connsiteX50" fmla="*/ 1500444 w 1983504"/>
              <a:gd name="connsiteY50" fmla="*/ 2525509 h 6858000"/>
              <a:gd name="connsiteX51" fmla="*/ 1337410 w 1983504"/>
              <a:gd name="connsiteY51" fmla="*/ 2564636 h 6858000"/>
              <a:gd name="connsiteX52" fmla="*/ 1186452 w 1983504"/>
              <a:gd name="connsiteY52" fmla="*/ 2532623 h 6858000"/>
              <a:gd name="connsiteX53" fmla="*/ 1005304 w 1983504"/>
              <a:gd name="connsiteY53" fmla="*/ 2553965 h 6858000"/>
              <a:gd name="connsiteX54" fmla="*/ 947940 w 1983504"/>
              <a:gd name="connsiteY54" fmla="*/ 2692689 h 6858000"/>
              <a:gd name="connsiteX55" fmla="*/ 929826 w 1983504"/>
              <a:gd name="connsiteY55" fmla="*/ 2703362 h 6858000"/>
              <a:gd name="connsiteX56" fmla="*/ 594701 w 1983504"/>
              <a:gd name="connsiteY56" fmla="*/ 2923898 h 6858000"/>
              <a:gd name="connsiteX57" fmla="*/ 501108 w 1983504"/>
              <a:gd name="connsiteY57" fmla="*/ 2941684 h 6858000"/>
              <a:gd name="connsiteX58" fmla="*/ 1053610 w 1983504"/>
              <a:gd name="connsiteY58" fmla="*/ 3329402 h 6858000"/>
              <a:gd name="connsiteX59" fmla="*/ 682256 w 1983504"/>
              <a:gd name="connsiteY59" fmla="*/ 3229805 h 6858000"/>
              <a:gd name="connsiteX60" fmla="*/ 630932 w 1983504"/>
              <a:gd name="connsiteY60" fmla="*/ 3393429 h 6858000"/>
              <a:gd name="connsiteX61" fmla="*/ 806041 w 1983504"/>
              <a:gd name="connsiteY61" fmla="*/ 3539269 h 6858000"/>
              <a:gd name="connsiteX62" fmla="*/ 869444 w 1983504"/>
              <a:gd name="connsiteY62" fmla="*/ 3827390 h 6858000"/>
              <a:gd name="connsiteX63" fmla="*/ 839252 w 1983504"/>
              <a:gd name="connsiteY63" fmla="*/ 4090612 h 6858000"/>
              <a:gd name="connsiteX64" fmla="*/ 763774 w 1983504"/>
              <a:gd name="connsiteY64" fmla="*/ 4172424 h 6858000"/>
              <a:gd name="connsiteX65" fmla="*/ 655085 w 1983504"/>
              <a:gd name="connsiteY65" fmla="*/ 4321821 h 6858000"/>
              <a:gd name="connsiteX66" fmla="*/ 588662 w 1983504"/>
              <a:gd name="connsiteY66" fmla="*/ 4414305 h 6858000"/>
              <a:gd name="connsiteX67" fmla="*/ 356189 w 1983504"/>
              <a:gd name="connsiteY67" fmla="*/ 4378734 h 6858000"/>
              <a:gd name="connsiteX68" fmla="*/ 667160 w 1983504"/>
              <a:gd name="connsiteY68" fmla="*/ 4613499 h 6858000"/>
              <a:gd name="connsiteX69" fmla="*/ 416573 w 1983504"/>
              <a:gd name="connsiteY69" fmla="*/ 4585042 h 6858000"/>
              <a:gd name="connsiteX70" fmla="*/ 335056 w 1983504"/>
              <a:gd name="connsiteY70" fmla="*/ 4602828 h 6858000"/>
              <a:gd name="connsiteX71" fmla="*/ 380342 w 1983504"/>
              <a:gd name="connsiteY71" fmla="*/ 4677526 h 6858000"/>
              <a:gd name="connsiteX72" fmla="*/ 564510 w 1983504"/>
              <a:gd name="connsiteY72" fmla="*/ 4805580 h 6858000"/>
              <a:gd name="connsiteX73" fmla="*/ 944922 w 1983504"/>
              <a:gd name="connsiteY73" fmla="*/ 5154171 h 6858000"/>
              <a:gd name="connsiteX74" fmla="*/ 576586 w 1983504"/>
              <a:gd name="connsiteY74" fmla="*/ 4994104 h 6858000"/>
              <a:gd name="connsiteX75" fmla="*/ 963036 w 1983504"/>
              <a:gd name="connsiteY75" fmla="*/ 5353367 h 6858000"/>
              <a:gd name="connsiteX76" fmla="*/ 1047572 w 1983504"/>
              <a:gd name="connsiteY76" fmla="*/ 5474306 h 6858000"/>
              <a:gd name="connsiteX77" fmla="*/ 1222682 w 1983504"/>
              <a:gd name="connsiteY77" fmla="*/ 5769542 h 6858000"/>
              <a:gd name="connsiteX78" fmla="*/ 1213626 w 1983504"/>
              <a:gd name="connsiteY78" fmla="*/ 5801555 h 6858000"/>
              <a:gd name="connsiteX79" fmla="*/ 1014361 w 1983504"/>
              <a:gd name="connsiteY79" fmla="*/ 5755314 h 6858000"/>
              <a:gd name="connsiteX80" fmla="*/ 1274008 w 1983504"/>
              <a:gd name="connsiteY80" fmla="*/ 6004307 h 6858000"/>
              <a:gd name="connsiteX81" fmla="*/ 1542711 w 1983504"/>
              <a:gd name="connsiteY81" fmla="*/ 6196388 h 6858000"/>
              <a:gd name="connsiteX82" fmla="*/ 1352504 w 1983504"/>
              <a:gd name="connsiteY82" fmla="*/ 6167932 h 6858000"/>
              <a:gd name="connsiteX83" fmla="*/ 1089840 w 1983504"/>
              <a:gd name="connsiteY83" fmla="*/ 6057663 h 6858000"/>
              <a:gd name="connsiteX84" fmla="*/ 999266 w 1983504"/>
              <a:gd name="connsiteY84" fmla="*/ 6100347 h 6858000"/>
              <a:gd name="connsiteX85" fmla="*/ 1246836 w 1983504"/>
              <a:gd name="connsiteY85" fmla="*/ 6281757 h 6858000"/>
              <a:gd name="connsiteX86" fmla="*/ 1388735 w 1983504"/>
              <a:gd name="connsiteY86" fmla="*/ 6367127 h 6858000"/>
              <a:gd name="connsiteX87" fmla="*/ 1446099 w 1983504"/>
              <a:gd name="connsiteY87" fmla="*/ 6431153 h 6858000"/>
              <a:gd name="connsiteX88" fmla="*/ 1609132 w 1983504"/>
              <a:gd name="connsiteY88" fmla="*/ 6658805 h 6858000"/>
              <a:gd name="connsiteX89" fmla="*/ 1983504 w 1983504"/>
              <a:gd name="connsiteY89" fmla="*/ 6858000 h 6858000"/>
              <a:gd name="connsiteX90" fmla="*/ 0 w 1983504"/>
              <a:gd name="connsiteY9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983504" h="6858000">
                <a:moveTo>
                  <a:pt x="0" y="0"/>
                </a:moveTo>
                <a:lnTo>
                  <a:pt x="1376658" y="0"/>
                </a:lnTo>
                <a:cubicBezTo>
                  <a:pt x="1482328" y="35571"/>
                  <a:pt x="1584980" y="78255"/>
                  <a:pt x="1690650" y="110269"/>
                </a:cubicBezTo>
                <a:cubicBezTo>
                  <a:pt x="1675553" y="145839"/>
                  <a:pt x="1660458" y="138725"/>
                  <a:pt x="1645361" y="135168"/>
                </a:cubicBezTo>
                <a:cubicBezTo>
                  <a:pt x="1554788" y="120941"/>
                  <a:pt x="1461194" y="110269"/>
                  <a:pt x="1373640" y="71141"/>
                </a:cubicBezTo>
                <a:cubicBezTo>
                  <a:pt x="1352504" y="64027"/>
                  <a:pt x="1328352" y="64027"/>
                  <a:pt x="1319295" y="88927"/>
                </a:cubicBezTo>
                <a:cubicBezTo>
                  <a:pt x="1304199" y="124497"/>
                  <a:pt x="1325332" y="145839"/>
                  <a:pt x="1346468" y="163625"/>
                </a:cubicBezTo>
                <a:cubicBezTo>
                  <a:pt x="1382696" y="195638"/>
                  <a:pt x="1424964" y="188525"/>
                  <a:pt x="1464213" y="192082"/>
                </a:cubicBezTo>
                <a:cubicBezTo>
                  <a:pt x="1572902" y="209867"/>
                  <a:pt x="1624228" y="259665"/>
                  <a:pt x="1648381" y="373491"/>
                </a:cubicBezTo>
                <a:cubicBezTo>
                  <a:pt x="1554788" y="327250"/>
                  <a:pt x="1461194" y="384162"/>
                  <a:pt x="1370620" y="352148"/>
                </a:cubicBezTo>
                <a:cubicBezTo>
                  <a:pt x="1346468" y="345034"/>
                  <a:pt x="1310237" y="355706"/>
                  <a:pt x="1322314" y="394834"/>
                </a:cubicBezTo>
                <a:cubicBezTo>
                  <a:pt x="1334390" y="430405"/>
                  <a:pt x="1373640" y="458860"/>
                  <a:pt x="1304199" y="451747"/>
                </a:cubicBezTo>
                <a:cubicBezTo>
                  <a:pt x="1252873" y="448189"/>
                  <a:pt x="1237778" y="405504"/>
                  <a:pt x="1222682" y="359262"/>
                </a:cubicBezTo>
                <a:cubicBezTo>
                  <a:pt x="1210606" y="334364"/>
                  <a:pt x="1177395" y="320135"/>
                  <a:pt x="1153242" y="334364"/>
                </a:cubicBezTo>
                <a:cubicBezTo>
                  <a:pt x="1123051" y="348592"/>
                  <a:pt x="1132108" y="387720"/>
                  <a:pt x="1132108" y="416176"/>
                </a:cubicBezTo>
                <a:cubicBezTo>
                  <a:pt x="1129088" y="469532"/>
                  <a:pt x="1153242" y="494431"/>
                  <a:pt x="1195509" y="505101"/>
                </a:cubicBezTo>
                <a:cubicBezTo>
                  <a:pt x="1246836" y="519330"/>
                  <a:pt x="1298160" y="537116"/>
                  <a:pt x="1364582" y="558458"/>
                </a:cubicBezTo>
                <a:cubicBezTo>
                  <a:pt x="1292122" y="594028"/>
                  <a:pt x="1237778" y="586915"/>
                  <a:pt x="1183434" y="558458"/>
                </a:cubicBezTo>
                <a:cubicBezTo>
                  <a:pt x="1117012" y="526444"/>
                  <a:pt x="1029458" y="483759"/>
                  <a:pt x="975114" y="522887"/>
                </a:cubicBezTo>
                <a:cubicBezTo>
                  <a:pt x="893597" y="579800"/>
                  <a:pt x="827176" y="544229"/>
                  <a:pt x="754716" y="533558"/>
                </a:cubicBezTo>
                <a:cubicBezTo>
                  <a:pt x="603758" y="512216"/>
                  <a:pt x="697352" y="480203"/>
                  <a:pt x="546395" y="462417"/>
                </a:cubicBezTo>
                <a:cubicBezTo>
                  <a:pt x="486012" y="455303"/>
                  <a:pt x="422610" y="426847"/>
                  <a:pt x="335056" y="465975"/>
                </a:cubicBezTo>
                <a:cubicBezTo>
                  <a:pt x="730563" y="672284"/>
                  <a:pt x="917750" y="658055"/>
                  <a:pt x="1270988" y="910606"/>
                </a:cubicBezTo>
                <a:cubicBezTo>
                  <a:pt x="1255893" y="935506"/>
                  <a:pt x="1240798" y="924835"/>
                  <a:pt x="1225701" y="921277"/>
                </a:cubicBezTo>
                <a:cubicBezTo>
                  <a:pt x="1201548" y="917720"/>
                  <a:pt x="1171356" y="903491"/>
                  <a:pt x="1165318" y="949734"/>
                </a:cubicBezTo>
                <a:cubicBezTo>
                  <a:pt x="1162298" y="985305"/>
                  <a:pt x="1180415" y="1003089"/>
                  <a:pt x="1210606" y="1006647"/>
                </a:cubicBezTo>
                <a:cubicBezTo>
                  <a:pt x="1298160" y="1020875"/>
                  <a:pt x="1376658" y="1070674"/>
                  <a:pt x="1455156" y="1113358"/>
                </a:cubicBezTo>
                <a:cubicBezTo>
                  <a:pt x="1491385" y="1131144"/>
                  <a:pt x="1530634" y="1156043"/>
                  <a:pt x="1515538" y="1220069"/>
                </a:cubicBezTo>
                <a:cubicBezTo>
                  <a:pt x="1485348" y="1237855"/>
                  <a:pt x="1464213" y="1212955"/>
                  <a:pt x="1440060" y="1209399"/>
                </a:cubicBezTo>
                <a:cubicBezTo>
                  <a:pt x="1415907" y="1205842"/>
                  <a:pt x="1358543" y="1220069"/>
                  <a:pt x="1373640" y="1230741"/>
                </a:cubicBezTo>
                <a:cubicBezTo>
                  <a:pt x="1443080" y="1269868"/>
                  <a:pt x="1316276" y="1365909"/>
                  <a:pt x="1400810" y="1365909"/>
                </a:cubicBezTo>
                <a:cubicBezTo>
                  <a:pt x="1539691" y="1365909"/>
                  <a:pt x="1615170" y="1536647"/>
                  <a:pt x="1748012" y="1540204"/>
                </a:cubicBezTo>
                <a:cubicBezTo>
                  <a:pt x="1769146" y="1540204"/>
                  <a:pt x="1778203" y="1572219"/>
                  <a:pt x="1778203" y="1597117"/>
                </a:cubicBezTo>
                <a:cubicBezTo>
                  <a:pt x="1778203" y="1629132"/>
                  <a:pt x="1757070" y="1632688"/>
                  <a:pt x="1735936" y="1636245"/>
                </a:cubicBezTo>
                <a:cubicBezTo>
                  <a:pt x="1702725" y="1639802"/>
                  <a:pt x="1666496" y="1597117"/>
                  <a:pt x="1624228" y="1657587"/>
                </a:cubicBezTo>
                <a:cubicBezTo>
                  <a:pt x="1702725" y="1693158"/>
                  <a:pt x="1784242" y="1728729"/>
                  <a:pt x="1781223" y="1849668"/>
                </a:cubicBezTo>
                <a:cubicBezTo>
                  <a:pt x="1781223" y="1881683"/>
                  <a:pt x="1814434" y="1895910"/>
                  <a:pt x="1838587" y="1903025"/>
                </a:cubicBezTo>
                <a:cubicBezTo>
                  <a:pt x="1880854" y="1917252"/>
                  <a:pt x="1914065" y="1938595"/>
                  <a:pt x="1938218" y="1984836"/>
                </a:cubicBezTo>
                <a:cubicBezTo>
                  <a:pt x="1938218" y="1995507"/>
                  <a:pt x="1938218" y="2002622"/>
                  <a:pt x="1938218" y="2013292"/>
                </a:cubicBezTo>
                <a:cubicBezTo>
                  <a:pt x="1932180" y="2123562"/>
                  <a:pt x="1871798" y="2120004"/>
                  <a:pt x="1805376" y="2102219"/>
                </a:cubicBezTo>
                <a:cubicBezTo>
                  <a:pt x="1726878" y="2080877"/>
                  <a:pt x="1648381" y="2038192"/>
                  <a:pt x="1563844" y="2077320"/>
                </a:cubicBezTo>
                <a:cubicBezTo>
                  <a:pt x="1681592" y="2130676"/>
                  <a:pt x="1811414" y="2134233"/>
                  <a:pt x="1920104" y="2208931"/>
                </a:cubicBezTo>
                <a:cubicBezTo>
                  <a:pt x="1515538" y="2223159"/>
                  <a:pt x="1159280" y="1984836"/>
                  <a:pt x="766792" y="1892353"/>
                </a:cubicBezTo>
                <a:cubicBezTo>
                  <a:pt x="778869" y="1952823"/>
                  <a:pt x="812080" y="1967051"/>
                  <a:pt x="839252" y="1974165"/>
                </a:cubicBezTo>
                <a:cubicBezTo>
                  <a:pt x="984170" y="2020407"/>
                  <a:pt x="1110974" y="2112891"/>
                  <a:pt x="1243816" y="2191146"/>
                </a:cubicBezTo>
                <a:cubicBezTo>
                  <a:pt x="1298160" y="2223159"/>
                  <a:pt x="1337410" y="2258731"/>
                  <a:pt x="1358543" y="2326314"/>
                </a:cubicBezTo>
                <a:cubicBezTo>
                  <a:pt x="1376658" y="2390340"/>
                  <a:pt x="1412888" y="2418796"/>
                  <a:pt x="1479310" y="2401012"/>
                </a:cubicBezTo>
                <a:cubicBezTo>
                  <a:pt x="1533654" y="2386784"/>
                  <a:pt x="1591018" y="2393898"/>
                  <a:pt x="1648381" y="2401012"/>
                </a:cubicBezTo>
                <a:cubicBezTo>
                  <a:pt x="1711782" y="2408126"/>
                  <a:pt x="1784242" y="2479267"/>
                  <a:pt x="1769146" y="2518395"/>
                </a:cubicBezTo>
                <a:cubicBezTo>
                  <a:pt x="1738956" y="2582422"/>
                  <a:pt x="1687630" y="2550408"/>
                  <a:pt x="1645361" y="2543294"/>
                </a:cubicBezTo>
                <a:cubicBezTo>
                  <a:pt x="1594036" y="2536181"/>
                  <a:pt x="1500444" y="2518395"/>
                  <a:pt x="1500444" y="2525509"/>
                </a:cubicBezTo>
                <a:cubicBezTo>
                  <a:pt x="1467232" y="2685576"/>
                  <a:pt x="1391754" y="2564636"/>
                  <a:pt x="1337410" y="2564636"/>
                </a:cubicBezTo>
                <a:cubicBezTo>
                  <a:pt x="1286084" y="2564636"/>
                  <a:pt x="1234759" y="2546851"/>
                  <a:pt x="1186452" y="2532623"/>
                </a:cubicBezTo>
                <a:cubicBezTo>
                  <a:pt x="1123051" y="2514837"/>
                  <a:pt x="1065688" y="2546851"/>
                  <a:pt x="1005304" y="2553965"/>
                </a:cubicBezTo>
                <a:cubicBezTo>
                  <a:pt x="950960" y="2561080"/>
                  <a:pt x="981150" y="2653563"/>
                  <a:pt x="947940" y="2692689"/>
                </a:cubicBezTo>
                <a:cubicBezTo>
                  <a:pt x="941903" y="2703362"/>
                  <a:pt x="935864" y="2703362"/>
                  <a:pt x="929826" y="2703362"/>
                </a:cubicBezTo>
                <a:cubicBezTo>
                  <a:pt x="911711" y="2980812"/>
                  <a:pt x="594701" y="2913227"/>
                  <a:pt x="594701" y="2923898"/>
                </a:cubicBezTo>
                <a:cubicBezTo>
                  <a:pt x="567529" y="2941684"/>
                  <a:pt x="534318" y="2899000"/>
                  <a:pt x="501108" y="2941684"/>
                </a:cubicBezTo>
                <a:cubicBezTo>
                  <a:pt x="643007" y="3137322"/>
                  <a:pt x="860386" y="3183563"/>
                  <a:pt x="1053610" y="3329402"/>
                </a:cubicBezTo>
                <a:cubicBezTo>
                  <a:pt x="893597" y="3379202"/>
                  <a:pt x="800002" y="3208463"/>
                  <a:pt x="682256" y="3229805"/>
                </a:cubicBezTo>
                <a:cubicBezTo>
                  <a:pt x="624893" y="3283162"/>
                  <a:pt x="796984" y="3368530"/>
                  <a:pt x="630932" y="3393429"/>
                </a:cubicBezTo>
                <a:cubicBezTo>
                  <a:pt x="703390" y="3439672"/>
                  <a:pt x="754716" y="3485914"/>
                  <a:pt x="806041" y="3539269"/>
                </a:cubicBezTo>
                <a:cubicBezTo>
                  <a:pt x="893597" y="3635309"/>
                  <a:pt x="911711" y="3699337"/>
                  <a:pt x="869444" y="3827390"/>
                </a:cubicBezTo>
                <a:cubicBezTo>
                  <a:pt x="842270" y="3912759"/>
                  <a:pt x="803022" y="3991015"/>
                  <a:pt x="839252" y="4090612"/>
                </a:cubicBezTo>
                <a:cubicBezTo>
                  <a:pt x="863405" y="4158196"/>
                  <a:pt x="854347" y="4204438"/>
                  <a:pt x="763774" y="4172424"/>
                </a:cubicBezTo>
                <a:cubicBezTo>
                  <a:pt x="667160" y="4140411"/>
                  <a:pt x="630932" y="4200882"/>
                  <a:pt x="655085" y="4321821"/>
                </a:cubicBezTo>
                <a:cubicBezTo>
                  <a:pt x="670179" y="4400076"/>
                  <a:pt x="655085" y="4424975"/>
                  <a:pt x="588662" y="4414305"/>
                </a:cubicBezTo>
                <a:cubicBezTo>
                  <a:pt x="516204" y="4403633"/>
                  <a:pt x="446764" y="4353835"/>
                  <a:pt x="356189" y="4378734"/>
                </a:cubicBezTo>
                <a:cubicBezTo>
                  <a:pt x="428648" y="4521016"/>
                  <a:pt x="582626" y="4478331"/>
                  <a:pt x="667160" y="4613499"/>
                </a:cubicBezTo>
                <a:cubicBezTo>
                  <a:pt x="567529" y="4613499"/>
                  <a:pt x="489031" y="4613499"/>
                  <a:pt x="416573" y="4585042"/>
                </a:cubicBezTo>
                <a:cubicBezTo>
                  <a:pt x="386381" y="4574373"/>
                  <a:pt x="353170" y="4560144"/>
                  <a:pt x="335056" y="4602828"/>
                </a:cubicBezTo>
                <a:cubicBezTo>
                  <a:pt x="313920" y="4652628"/>
                  <a:pt x="356189" y="4670412"/>
                  <a:pt x="380342" y="4677526"/>
                </a:cubicBezTo>
                <a:cubicBezTo>
                  <a:pt x="449784" y="4702425"/>
                  <a:pt x="504126" y="4759339"/>
                  <a:pt x="564510" y="4805580"/>
                </a:cubicBezTo>
                <a:cubicBezTo>
                  <a:pt x="694332" y="4905177"/>
                  <a:pt x="836233" y="4990547"/>
                  <a:pt x="944922" y="5154171"/>
                </a:cubicBezTo>
                <a:cubicBezTo>
                  <a:pt x="809060" y="5111487"/>
                  <a:pt x="706410" y="5011889"/>
                  <a:pt x="576586" y="4994104"/>
                </a:cubicBezTo>
                <a:cubicBezTo>
                  <a:pt x="688296" y="5143500"/>
                  <a:pt x="830194" y="5243097"/>
                  <a:pt x="963036" y="5353367"/>
                </a:cubicBezTo>
                <a:cubicBezTo>
                  <a:pt x="1002286" y="5385379"/>
                  <a:pt x="1041534" y="5406721"/>
                  <a:pt x="1047572" y="5474306"/>
                </a:cubicBezTo>
                <a:cubicBezTo>
                  <a:pt x="1065688" y="5605917"/>
                  <a:pt x="1113992" y="5712629"/>
                  <a:pt x="1222682" y="5769542"/>
                </a:cubicBezTo>
                <a:cubicBezTo>
                  <a:pt x="1222682" y="5769542"/>
                  <a:pt x="1216644" y="5790884"/>
                  <a:pt x="1213626" y="5801555"/>
                </a:cubicBezTo>
                <a:cubicBezTo>
                  <a:pt x="1147203" y="5805112"/>
                  <a:pt x="1095878" y="5726858"/>
                  <a:pt x="1014361" y="5755314"/>
                </a:cubicBezTo>
                <a:cubicBezTo>
                  <a:pt x="1095878" y="5862025"/>
                  <a:pt x="1162298" y="5954508"/>
                  <a:pt x="1274008" y="6004307"/>
                </a:cubicBezTo>
                <a:cubicBezTo>
                  <a:pt x="1364582" y="6043434"/>
                  <a:pt x="1476290" y="6068335"/>
                  <a:pt x="1542711" y="6196388"/>
                </a:cubicBezTo>
                <a:cubicBezTo>
                  <a:pt x="1467232" y="6221287"/>
                  <a:pt x="1409868" y="6189274"/>
                  <a:pt x="1352504" y="6167932"/>
                </a:cubicBezTo>
                <a:cubicBezTo>
                  <a:pt x="1264950" y="6132361"/>
                  <a:pt x="1177395" y="6093234"/>
                  <a:pt x="1089840" y="6057663"/>
                </a:cubicBezTo>
                <a:cubicBezTo>
                  <a:pt x="1056628" y="6043434"/>
                  <a:pt x="1020400" y="6036320"/>
                  <a:pt x="999266" y="6100347"/>
                </a:cubicBezTo>
                <a:cubicBezTo>
                  <a:pt x="1110974" y="6114575"/>
                  <a:pt x="1177395" y="6199945"/>
                  <a:pt x="1246836" y="6281757"/>
                </a:cubicBezTo>
                <a:cubicBezTo>
                  <a:pt x="1286084" y="6327999"/>
                  <a:pt x="1319295" y="6388469"/>
                  <a:pt x="1388735" y="6367127"/>
                </a:cubicBezTo>
                <a:cubicBezTo>
                  <a:pt x="1424964" y="6356456"/>
                  <a:pt x="1449118" y="6388469"/>
                  <a:pt x="1446099" y="6431153"/>
                </a:cubicBezTo>
                <a:cubicBezTo>
                  <a:pt x="1431002" y="6580550"/>
                  <a:pt x="1518558" y="6630349"/>
                  <a:pt x="1609132" y="6658805"/>
                </a:cubicBezTo>
                <a:cubicBezTo>
                  <a:pt x="1741974" y="6701489"/>
                  <a:pt x="1859720" y="6786859"/>
                  <a:pt x="1983504" y="6858000"/>
                </a:cubicBez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Tree>
    <p:extLst>
      <p:ext uri="{BB962C8B-B14F-4D97-AF65-F5344CB8AC3E}">
        <p14:creationId xmlns:p14="http://schemas.microsoft.com/office/powerpoint/2010/main" val="16240510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2EC8A-4824-007E-6A25-8F8CB1E0239C}"/>
              </a:ext>
            </a:extLst>
          </p:cNvPr>
          <p:cNvSpPr>
            <a:spLocks noGrp="1"/>
          </p:cNvSpPr>
          <p:nvPr>
            <p:ph type="title"/>
          </p:nvPr>
        </p:nvSpPr>
        <p:spPr/>
        <p:txBody>
          <a:bodyPr/>
          <a:lstStyle/>
          <a:p>
            <a:r>
              <a:rPr lang="nl-NL" dirty="0"/>
              <a:t>Een </a:t>
            </a:r>
            <a:r>
              <a:rPr lang="nl-NL" dirty="0" err="1"/>
              <a:t>Higgs</a:t>
            </a:r>
            <a:r>
              <a:rPr lang="nl-NL" dirty="0"/>
              <a:t>-boson maken met twee protonen</a:t>
            </a:r>
          </a:p>
        </p:txBody>
      </p:sp>
      <p:pic>
        <p:nvPicPr>
          <p:cNvPr id="34818" name="Picture 2" descr="Gotcha! | The Large Idea Collider">
            <a:extLst>
              <a:ext uri="{FF2B5EF4-FFF2-40B4-BE49-F238E27FC236}">
                <a16:creationId xmlns:a16="http://schemas.microsoft.com/office/drawing/2014/main" id="{9012A0BC-7F63-792F-881B-A58424E70FC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84659" y="1690689"/>
            <a:ext cx="10369141" cy="4687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1481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11" name="Rectangle 215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1506" name="Picture 2">
            <a:extLst>
              <a:ext uri="{FF2B5EF4-FFF2-40B4-BE49-F238E27FC236}">
                <a16:creationId xmlns:a16="http://schemas.microsoft.com/office/drawing/2014/main" id="{07B43282-3B37-2BD6-6182-622447FAAF3C}"/>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10158" b="9212"/>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9133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6866" name="Picture 2" descr="quantum field theory - Virtual Higgs boson? - Physics Stack Exchange">
            <a:extLst>
              <a:ext uri="{FF2B5EF4-FFF2-40B4-BE49-F238E27FC236}">
                <a16:creationId xmlns:a16="http://schemas.microsoft.com/office/drawing/2014/main" id="{E2DEFEF5-BD99-C8E7-17AD-4C1F4130186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370294" y="643466"/>
            <a:ext cx="9451412"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7413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a:extLst>
              <a:ext uri="{FF2B5EF4-FFF2-40B4-BE49-F238E27FC236}">
                <a16:creationId xmlns:a16="http://schemas.microsoft.com/office/drawing/2014/main" id="{DCA3C8B1-4E2F-C018-FFF0-8A0D02BF578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2986" y="2118186"/>
            <a:ext cx="11506027" cy="2621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048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Leptons, bosons, fermions, baryons, hadrons, mesons... how to keep them ...">
            <a:extLst>
              <a:ext uri="{FF2B5EF4-FFF2-40B4-BE49-F238E27FC236}">
                <a16:creationId xmlns:a16="http://schemas.microsoft.com/office/drawing/2014/main" id="{E3C4F12A-BE96-DB92-5C77-51A12C3CBC8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43467" y="1575139"/>
            <a:ext cx="10905066" cy="3707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871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2" descr="Is there any particle physics beyond the standard model? | ScienceBlogs">
            <a:extLst>
              <a:ext uri="{FF2B5EF4-FFF2-40B4-BE49-F238E27FC236}">
                <a16:creationId xmlns:a16="http://schemas.microsoft.com/office/drawing/2014/main" id="{900736C4-9BEA-97CC-3CC2-5B5AA92A2E9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889395" y="643466"/>
            <a:ext cx="10413209"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223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247BD58-DF3D-34BC-DEED-401E019CC68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521528" y="6442"/>
            <a:ext cx="7329054" cy="7017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4953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Del modelo estándar — Cuaderno de Cultura Científica">
            <a:extLst>
              <a:ext uri="{FF2B5EF4-FFF2-40B4-BE49-F238E27FC236}">
                <a16:creationId xmlns:a16="http://schemas.microsoft.com/office/drawing/2014/main" id="{08F67B86-5281-7B14-542F-D4E48B42C5B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466109" y="-17261"/>
            <a:ext cx="7241602" cy="6875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944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EE5882-208B-C036-A77F-9853D3B7C9DB}"/>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B0415355-C3C1-2499-58F8-623E05D1AF42}"/>
              </a:ext>
            </a:extLst>
          </p:cNvPr>
          <p:cNvSpPr>
            <a:spLocks noGrp="1"/>
          </p:cNvSpPr>
          <p:nvPr>
            <p:ph idx="1"/>
          </p:nvPr>
        </p:nvSpPr>
        <p:spPr/>
        <p:txBody>
          <a:bodyPr/>
          <a:lstStyle/>
          <a:p>
            <a:endParaRPr lang="nl-NL"/>
          </a:p>
        </p:txBody>
      </p:sp>
      <p:pic>
        <p:nvPicPr>
          <p:cNvPr id="13314" name="Picture 2" descr="The Fundamental Constants Behind Our Universe | ScienceBlogs">
            <a:extLst>
              <a:ext uri="{FF2B5EF4-FFF2-40B4-BE49-F238E27FC236}">
                <a16:creationId xmlns:a16="http://schemas.microsoft.com/office/drawing/2014/main" id="{8BE457C2-8341-EE3F-2062-A45F7C5204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0"/>
            <a:ext cx="93853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534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024693-90A1-D1E3-5551-D2B677B0F9F4}"/>
              </a:ext>
            </a:extLst>
          </p:cNvPr>
          <p:cNvSpPr>
            <a:spLocks noGrp="1"/>
          </p:cNvSpPr>
          <p:nvPr>
            <p:ph type="title"/>
          </p:nvPr>
        </p:nvSpPr>
        <p:spPr/>
        <p:txBody>
          <a:bodyPr/>
          <a:lstStyle/>
          <a:p>
            <a:r>
              <a:rPr lang="nl-NL" dirty="0"/>
              <a:t>Wat is een </a:t>
            </a:r>
            <a:r>
              <a:rPr lang="nl-NL" dirty="0" err="1"/>
              <a:t>graviton</a:t>
            </a:r>
            <a:r>
              <a:rPr lang="nl-NL" dirty="0"/>
              <a:t>?</a:t>
            </a:r>
          </a:p>
        </p:txBody>
      </p:sp>
      <p:sp>
        <p:nvSpPr>
          <p:cNvPr id="3" name="Tijdelijke aanduiding voor inhoud 2">
            <a:extLst>
              <a:ext uri="{FF2B5EF4-FFF2-40B4-BE49-F238E27FC236}">
                <a16:creationId xmlns:a16="http://schemas.microsoft.com/office/drawing/2014/main" id="{EA51AAE3-7BB5-13BA-3FAE-6100828E0F69}"/>
              </a:ext>
            </a:extLst>
          </p:cNvPr>
          <p:cNvSpPr>
            <a:spLocks noGrp="1"/>
          </p:cNvSpPr>
          <p:nvPr>
            <p:ph idx="1"/>
          </p:nvPr>
        </p:nvSpPr>
        <p:spPr/>
        <p:txBody>
          <a:bodyPr>
            <a:normAutofit fontScale="92500"/>
          </a:bodyPr>
          <a:lstStyle/>
          <a:p>
            <a:pPr>
              <a:lnSpc>
                <a:spcPct val="100000"/>
              </a:lnSpc>
            </a:pPr>
            <a:r>
              <a:rPr lang="nl-NL" dirty="0"/>
              <a:t>Het </a:t>
            </a:r>
            <a:r>
              <a:rPr lang="nl-NL" dirty="0" err="1"/>
              <a:t>graviton</a:t>
            </a:r>
            <a:r>
              <a:rPr lang="nl-NL" dirty="0"/>
              <a:t> is een hypothetisch elementair deeltje dat de zwaartekracht overbrengt in de meeste kwantumzwaartekracht-systemen. </a:t>
            </a:r>
          </a:p>
          <a:p>
            <a:pPr>
              <a:lnSpc>
                <a:spcPct val="100000"/>
              </a:lnSpc>
            </a:pPr>
            <a:r>
              <a:rPr lang="nl-NL" dirty="0"/>
              <a:t>Om dit te doen moeten </a:t>
            </a:r>
            <a:r>
              <a:rPr lang="nl-NL" dirty="0" err="1"/>
              <a:t>gravitonen</a:t>
            </a:r>
            <a:r>
              <a:rPr lang="nl-NL" dirty="0"/>
              <a:t> altijd aantrekken (zwaartekracht stoot nooit af) en moeten over elke afstand aantrekken (zwaartekracht is universeel).</a:t>
            </a:r>
          </a:p>
          <a:p>
            <a:pPr>
              <a:lnSpc>
                <a:spcPct val="100000"/>
              </a:lnSpc>
            </a:pPr>
            <a:r>
              <a:rPr lang="nl-NL" dirty="0"/>
              <a:t>Tot nu toe zijn </a:t>
            </a:r>
            <a:r>
              <a:rPr lang="nl-NL" dirty="0" err="1"/>
              <a:t>gravitonen</a:t>
            </a:r>
            <a:r>
              <a:rPr lang="nl-NL" dirty="0"/>
              <a:t> niet waargenomen.</a:t>
            </a:r>
          </a:p>
          <a:p>
            <a:pPr>
              <a:lnSpc>
                <a:spcPct val="100000"/>
              </a:lnSpc>
            </a:pPr>
            <a:r>
              <a:rPr lang="nl-NL" dirty="0" err="1"/>
              <a:t>Gravitonen</a:t>
            </a:r>
            <a:r>
              <a:rPr lang="nl-NL" dirty="0"/>
              <a:t> zouden de lege ruimte innemen en mogelijk ook verantwoordelijk kunnen zijn voor donkere materie.</a:t>
            </a:r>
          </a:p>
          <a:p>
            <a:pPr>
              <a:lnSpc>
                <a:spcPct val="100000"/>
              </a:lnSpc>
            </a:pPr>
            <a:r>
              <a:rPr lang="nl-NL" dirty="0"/>
              <a:t>De snaartheorie voorspelt het bestaan van </a:t>
            </a:r>
            <a:r>
              <a:rPr lang="nl-NL" dirty="0" err="1"/>
              <a:t>gravitonen</a:t>
            </a:r>
            <a:r>
              <a:rPr lang="nl-NL" dirty="0"/>
              <a:t> (met spin 2).</a:t>
            </a:r>
          </a:p>
          <a:p>
            <a:endParaRPr lang="nl-NL" dirty="0"/>
          </a:p>
        </p:txBody>
      </p:sp>
    </p:spTree>
    <p:extLst>
      <p:ext uri="{BB962C8B-B14F-4D97-AF65-F5344CB8AC3E}">
        <p14:creationId xmlns:p14="http://schemas.microsoft.com/office/powerpoint/2010/main" val="329063648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TotalTime>
  <Words>1825</Words>
  <Application>Microsoft Macintosh PowerPoint</Application>
  <PresentationFormat>Breedbeeld</PresentationFormat>
  <Paragraphs>103</Paragraphs>
  <Slides>39</Slides>
  <Notes>38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39</vt:i4>
      </vt:variant>
    </vt:vector>
  </HeadingPairs>
  <TitlesOfParts>
    <vt:vector size="44" baseType="lpstr">
      <vt:lpstr>Arial</vt:lpstr>
      <vt:lpstr>Calibri</vt:lpstr>
      <vt:lpstr>Calibri Light</vt:lpstr>
      <vt:lpstr>Cambria Math</vt:lpstr>
      <vt:lpstr>Kantoorthema</vt:lpstr>
      <vt:lpstr>Voorbereiding profielwerkstukreis CERN</vt:lpstr>
      <vt:lpstr>Wat is een boson?</vt:lpstr>
      <vt:lpstr>PowerPoint-presentatie</vt:lpstr>
      <vt:lpstr>PowerPoint-presentatie</vt:lpstr>
      <vt:lpstr>PowerPoint-presentatie</vt:lpstr>
      <vt:lpstr>PowerPoint-presentatie</vt:lpstr>
      <vt:lpstr>PowerPoint-presentatie</vt:lpstr>
      <vt:lpstr>PowerPoint-presentatie</vt:lpstr>
      <vt:lpstr>Wat is een graviton?</vt:lpstr>
      <vt:lpstr>PowerPoint-presentatie</vt:lpstr>
      <vt:lpstr>Wat is de snaartheorie?</vt:lpstr>
      <vt:lpstr>PowerPoint-presentatie</vt:lpstr>
      <vt:lpstr>PowerPoint-presentatie</vt:lpstr>
      <vt:lpstr>Bestaande baryonen met spin ½ (sommige deeltjes met een spin 3/2)</vt:lpstr>
      <vt:lpstr>PowerPoint-presentatie</vt:lpstr>
      <vt:lpstr>PowerPoint-presentatie</vt:lpstr>
      <vt:lpstr>PowerPoint-presentatie</vt:lpstr>
      <vt:lpstr>Hoe kunnen quarks een kleurlading hebben?</vt:lpstr>
      <vt:lpstr>PowerPoint-presentatie</vt:lpstr>
      <vt:lpstr>PowerPoint-presentatie</vt:lpstr>
      <vt:lpstr>Wordt donkere materie gevormd door het d*(2380) hexaquark, dat al in 2014 is ontdekt?</vt:lpstr>
      <vt:lpstr>PowerPoint-presentatie</vt:lpstr>
      <vt:lpstr>PowerPoint-presentatie</vt:lpstr>
      <vt:lpstr>PowerPoint-presentatie</vt:lpstr>
      <vt:lpstr>De formule van het standaardmodel...</vt:lpstr>
      <vt:lpstr>PowerPoint-presentatie</vt:lpstr>
      <vt:lpstr>(_0^1)n→(_1^1)p+(_-1^0)e+(_0^0)(ν_e ) ̅ </vt:lpstr>
      <vt:lpstr>Verval van een neutron in een proton</vt:lpstr>
      <vt:lpstr>PowerPoint-presentatie</vt:lpstr>
      <vt:lpstr>Verval van een proton in een neutron</vt:lpstr>
      <vt:lpstr>PowerPoint-presentatie</vt:lpstr>
      <vt:lpstr>PowerPoint-presentatie</vt:lpstr>
      <vt:lpstr>Verval van een positief geladen kaon</vt:lpstr>
      <vt:lpstr>PowerPoint-presentatie</vt:lpstr>
      <vt:lpstr>PowerPoint-presentatie</vt:lpstr>
      <vt:lpstr>Een Higgs-boson maken met twee protonen</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Voorbereiding profielwerkstukreis CERN</dc:title>
  <dc:creator>Marcel Vlastuin</dc:creator>
  <cp:lastModifiedBy>Marcel Vlastuin</cp:lastModifiedBy>
  <cp:revision>1</cp:revision>
  <dcterms:created xsi:type="dcterms:W3CDTF">2022-09-20T11:50:19Z</dcterms:created>
  <dcterms:modified xsi:type="dcterms:W3CDTF">2022-09-22T14:47:31Z</dcterms:modified>
</cp:coreProperties>
</file>