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sldIdLst>
    <p:sldId id="274" r:id="rId2"/>
    <p:sldId id="283" r:id="rId3"/>
    <p:sldId id="300" r:id="rId4"/>
    <p:sldId id="298" r:id="rId5"/>
    <p:sldId id="317" r:id="rId6"/>
    <p:sldId id="319" r:id="rId7"/>
    <p:sldId id="315" r:id="rId8"/>
    <p:sldId id="320" r:id="rId9"/>
    <p:sldId id="312" r:id="rId10"/>
    <p:sldId id="265" r:id="rId11"/>
    <p:sldId id="273" r:id="rId12"/>
    <p:sldId id="269" r:id="rId13"/>
    <p:sldId id="313" r:id="rId14"/>
    <p:sldId id="303" r:id="rId15"/>
    <p:sldId id="316" r:id="rId16"/>
    <p:sldId id="318" r:id="rId17"/>
    <p:sldId id="305" r:id="rId18"/>
    <p:sldId id="311" r:id="rId19"/>
    <p:sldId id="270" r:id="rId20"/>
    <p:sldId id="306" r:id="rId21"/>
    <p:sldId id="308" r:id="rId22"/>
    <p:sldId id="302" r:id="rId2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15"/>
    <p:restoredTop sz="94720"/>
  </p:normalViewPr>
  <p:slideViewPr>
    <p:cSldViewPr snapToGrid="0" snapToObjects="1">
      <p:cViewPr varScale="1">
        <p:scale>
          <a:sx n="215" d="100"/>
          <a:sy n="215" d="100"/>
        </p:scale>
        <p:origin x="1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4A6B2-D9B0-504C-8D7A-B52BFB170365}" type="datetimeFigureOut">
              <a:rPr lang="en-CH" smtClean="0"/>
              <a:t>29.06.22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6EEE2-151D-1748-8112-F035D0121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82626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6EEE2-151D-1748-8112-F035D0121DE4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415434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6EEE2-151D-1748-8112-F035D0121DE4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5900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6EEE2-151D-1748-8112-F035D0121DE4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743469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6EEE2-151D-1748-8112-F035D0121DE4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468845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6EEE2-151D-1748-8112-F035D0121DE4}" type="slidenum">
              <a:rPr lang="en-CH" smtClean="0"/>
              <a:t>22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76322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614D7AD-FED3-47EB-8CB8-DD9CE17B95B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819109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6EEE2-151D-1748-8112-F035D0121DE4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9462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6EEE2-151D-1748-8112-F035D0121DE4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86752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6EEE2-151D-1748-8112-F035D0121DE4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09894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76EEE2-151D-1748-8112-F035D0121DE4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04107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356985-664A-A344-B9FD-D7F8B977A1BF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86957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56985-664A-A344-B9FD-D7F8B977A1B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57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356985-664A-A344-B9FD-D7F8B977A1B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283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5881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verTx" preserve="1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816000" y="180000"/>
            <a:ext cx="10559520" cy="7196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816000" y="1219320"/>
            <a:ext cx="1055952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816000" y="3782519"/>
            <a:ext cx="1055952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654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fourObj" preserve="1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816000" y="180000"/>
            <a:ext cx="10559520" cy="7196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816000" y="1219320"/>
            <a:ext cx="51528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27040" y="1219320"/>
            <a:ext cx="51528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227040" y="3782519"/>
            <a:ext cx="51528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816000" y="3782519"/>
            <a:ext cx="51528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511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816000" y="180000"/>
            <a:ext cx="10559520" cy="7196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816000" y="1219320"/>
            <a:ext cx="339984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4386240" y="1219320"/>
            <a:ext cx="339984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7956480" y="1219320"/>
            <a:ext cx="339984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8" name="PlaceHolder 5"/>
          <p:cNvSpPr>
            <a:spLocks noGrp="1"/>
          </p:cNvSpPr>
          <p:nvPr>
            <p:ph type="body"/>
          </p:nvPr>
        </p:nvSpPr>
        <p:spPr bwMode="auto">
          <a:xfrm>
            <a:off x="7956480" y="3782519"/>
            <a:ext cx="339984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9" name="PlaceHolder 6"/>
          <p:cNvSpPr>
            <a:spLocks noGrp="1"/>
          </p:cNvSpPr>
          <p:nvPr>
            <p:ph type="body"/>
          </p:nvPr>
        </p:nvSpPr>
        <p:spPr bwMode="auto">
          <a:xfrm>
            <a:off x="4386240" y="3782519"/>
            <a:ext cx="339984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10" name="PlaceHolder 7"/>
          <p:cNvSpPr>
            <a:spLocks noGrp="1"/>
          </p:cNvSpPr>
          <p:nvPr>
            <p:ph type="body"/>
          </p:nvPr>
        </p:nvSpPr>
        <p:spPr bwMode="auto">
          <a:xfrm>
            <a:off x="816000" y="3782519"/>
            <a:ext cx="339984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515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816000" y="180000"/>
            <a:ext cx="10559520" cy="7196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 bwMode="auto">
          <a:xfrm>
            <a:off x="816000" y="1219320"/>
            <a:ext cx="10559520" cy="490644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0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816000" y="180000"/>
            <a:ext cx="10559520" cy="7196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816000" y="1219320"/>
            <a:ext cx="10559520" cy="490644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42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816000" y="180000"/>
            <a:ext cx="10559520" cy="7196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816000" y="1219320"/>
            <a:ext cx="5152800" cy="490644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27040" y="1219320"/>
            <a:ext cx="5152800" cy="490644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5630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816000" y="180000"/>
            <a:ext cx="10559520" cy="7196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933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Only" preserve="1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subTitle"/>
          </p:nvPr>
        </p:nvSpPr>
        <p:spPr bwMode="auto">
          <a:xfrm>
            <a:off x="816000" y="180000"/>
            <a:ext cx="10559520" cy="3337200"/>
          </a:xfrm>
          <a:prstGeom prst="rect">
            <a:avLst/>
          </a:prstGeom>
        </p:spPr>
        <p:txBody>
          <a:bodyPr anchor="ctr"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1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AndObj" preserve="1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816000" y="180000"/>
            <a:ext cx="10559520" cy="7196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816000" y="1219320"/>
            <a:ext cx="51528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816000" y="3782519"/>
            <a:ext cx="51528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227040" y="1219320"/>
            <a:ext cx="5152800" cy="490644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615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AndTwoObj" preserve="1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816000" y="180000"/>
            <a:ext cx="10559520" cy="7196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816000" y="1219320"/>
            <a:ext cx="5152800" cy="490644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27040" y="1219320"/>
            <a:ext cx="51528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6227040" y="3782519"/>
            <a:ext cx="51528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134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OverTx" preserve="1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816000" y="180000"/>
            <a:ext cx="10559520" cy="7196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816000" y="1219320"/>
            <a:ext cx="51528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6" name="PlaceHolder 3"/>
          <p:cNvSpPr>
            <a:spLocks noGrp="1"/>
          </p:cNvSpPr>
          <p:nvPr>
            <p:ph type="body"/>
          </p:nvPr>
        </p:nvSpPr>
        <p:spPr bwMode="auto">
          <a:xfrm>
            <a:off x="6227040" y="1219320"/>
            <a:ext cx="515280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  <p:sp>
        <p:nvSpPr>
          <p:cNvPr id="7" name="PlaceHolder 4"/>
          <p:cNvSpPr>
            <a:spLocks noGrp="1"/>
          </p:cNvSpPr>
          <p:nvPr>
            <p:ph type="body"/>
          </p:nvPr>
        </p:nvSpPr>
        <p:spPr bwMode="auto">
          <a:xfrm>
            <a:off x="816000" y="3782519"/>
            <a:ext cx="10559520" cy="234036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855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 bwMode="auto">
          <a:xfrm>
            <a:off x="817034" y="179388"/>
            <a:ext cx="10557933" cy="720724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pPr>
              <a:defRPr/>
            </a:pPr>
            <a:r>
              <a:rPr lang="fr-FR"/>
              <a:t>Slide title – line 1 – Arial 30 pt – HiLumi blue</a:t>
            </a:r>
            <a:br>
              <a:rPr/>
            </a:br>
            <a:r>
              <a:rPr lang="fr-FR"/>
              <a:t>Slide title – line 2 – Arial 30 pt – HiLumi blue</a:t>
            </a:r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 bwMode="auto">
          <a:xfrm>
            <a:off x="817034" y="1219200"/>
            <a:ext cx="10557933" cy="4906962"/>
          </a:xfrm>
          <a:prstGeom prst="rect">
            <a:avLst/>
          </a:prstGeom>
        </p:spPr>
        <p:txBody>
          <a:bodyPr lIns="0" tIns="0" rIns="0" bIns="0"/>
          <a:lstStyle/>
          <a:p>
            <a:pPr>
              <a:defRPr/>
            </a:pPr>
            <a:r>
              <a:rPr lang="fr-FR"/>
              <a:t>Click to modify Master text styles</a:t>
            </a:r>
            <a:endParaRPr/>
          </a:p>
          <a:p>
            <a:pPr lvl="1">
              <a:defRPr/>
            </a:pPr>
            <a:r>
              <a:rPr lang="fr-FR"/>
              <a:t>Second level</a:t>
            </a:r>
            <a:endParaRPr/>
          </a:p>
          <a:p>
            <a:pPr lvl="2">
              <a:defRPr/>
            </a:pPr>
            <a:r>
              <a:rPr lang="fr-FR"/>
              <a:t>Third level</a:t>
            </a:r>
            <a:endParaRPr/>
          </a:p>
          <a:p>
            <a:pPr lvl="3">
              <a:defRPr/>
            </a:pPr>
            <a:r>
              <a:rPr lang="fr-FR"/>
              <a:t>Fourth level</a:t>
            </a:r>
            <a:endParaRPr/>
          </a:p>
          <a:p>
            <a:pPr lvl="4">
              <a:defRPr/>
            </a:pPr>
            <a:r>
              <a:rPr lang="fr-FR"/>
              <a:t>Fifth level</a:t>
            </a:r>
            <a:endParaRPr/>
          </a:p>
        </p:txBody>
      </p:sp>
      <p:sp>
        <p:nvSpPr>
          <p:cNvPr id="6" name="PlaceHolder 3"/>
          <p:cNvSpPr>
            <a:spLocks noGrp="1"/>
          </p:cNvSpPr>
          <p:nvPr>
            <p:ph type="ftr"/>
          </p:nvPr>
        </p:nvSpPr>
        <p:spPr bwMode="auto">
          <a:xfrm>
            <a:off x="2540001" y="6356351"/>
            <a:ext cx="8834967" cy="360363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64BCD9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S. Kostoglou | 8th HL-LHC Collaboration Meeting</a:t>
            </a:r>
            <a:endParaRPr lang="en-US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sldNum"/>
          </p:nvPr>
        </p:nvSpPr>
        <p:spPr bwMode="auto">
          <a:xfrm>
            <a:off x="11582401" y="6356351"/>
            <a:ext cx="480484" cy="360363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 spc="-1">
                <a:solidFill>
                  <a:srgbClr val="64BCD9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fld id="{F831B053-48AE-4EC8-AA62-FCC9234594DF}" type="slidenum">
              <a:rPr lang="en-US"/>
              <a:t>‹#›</a:t>
            </a:fld>
            <a:endParaRPr lang="en-US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746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1pPr>
      <a:lvl2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2pPr>
      <a:lvl3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3pPr>
      <a:lvl4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4pPr>
      <a:lvl5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5pPr>
      <a:lvl6pPr marL="4572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6pPr>
      <a:lvl7pPr marL="9144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7pPr>
      <a:lvl8pPr marL="13716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8pPr>
      <a:lvl9pPr marL="18288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Arial"/>
        </a:defRPr>
      </a:lvl9pPr>
    </p:titleStyle>
    <p:bodyStyle>
      <a:lvl1pPr marL="342900" indent="-342900" algn="l">
        <a:spcBef>
          <a:spcPts val="0"/>
        </a:spcBef>
        <a:spcAft>
          <a:spcPts val="0"/>
        </a:spcAft>
        <a:buChar char="•"/>
        <a:defRPr sz="3200">
          <a:solidFill>
            <a:schemeClr val="tx1"/>
          </a:solidFill>
          <a:latin typeface="Arial"/>
        </a:defRPr>
      </a:lvl1pPr>
      <a:lvl2pPr marL="742950" indent="-285750" algn="l">
        <a:spcBef>
          <a:spcPts val="0"/>
        </a:spcBef>
        <a:spcAft>
          <a:spcPts val="0"/>
        </a:spcAft>
        <a:buChar char="–"/>
        <a:defRPr sz="2800">
          <a:solidFill>
            <a:schemeClr val="tx1"/>
          </a:solidFill>
          <a:latin typeface="Arial"/>
        </a:defRPr>
      </a:lvl2pPr>
      <a:lvl3pPr marL="1143000" indent="-228600" algn="l">
        <a:spcBef>
          <a:spcPts val="0"/>
        </a:spcBef>
        <a:spcAft>
          <a:spcPts val="0"/>
        </a:spcAft>
        <a:buChar char="•"/>
        <a:defRPr sz="2400">
          <a:solidFill>
            <a:schemeClr val="tx1"/>
          </a:solidFill>
          <a:latin typeface="Arial"/>
        </a:defRPr>
      </a:lvl3pPr>
      <a:lvl4pPr marL="1600200" indent="-228600" algn="l">
        <a:spcBef>
          <a:spcPts val="0"/>
        </a:spcBef>
        <a:spcAft>
          <a:spcPts val="0"/>
        </a:spcAft>
        <a:buChar char="–"/>
        <a:defRPr sz="2000">
          <a:solidFill>
            <a:schemeClr val="tx1"/>
          </a:solidFill>
          <a:latin typeface="Arial"/>
        </a:defRPr>
      </a:lvl4pPr>
      <a:lvl5pPr marL="2057400" indent="-228600" algn="l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Arial"/>
        </a:defRPr>
      </a:lvl5pPr>
      <a:lvl6pPr marL="2514600" indent="-228600" algn="l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Arial"/>
        </a:defRPr>
      </a:lvl6pPr>
      <a:lvl7pPr marL="2971800" indent="-228600" algn="l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Arial"/>
        </a:defRPr>
      </a:lvl7pPr>
      <a:lvl8pPr marL="3429000" indent="-228600" algn="l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Arial"/>
        </a:defRPr>
      </a:lvl8pPr>
      <a:lvl9pPr marL="3886200" indent="-228600" algn="l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Arial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STAB.18.121001" TargetMode="External"/><Relationship Id="rId2" Type="http://schemas.openxmlformats.org/officeDocument/2006/relationships/hyperlink" Target="http://cds.cern.ch/record/692058?ln=e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s://indico.cern.ch/event/844153/contributions/3544321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ab/abstract/10.1103/PhysRevAccelBeams.24.074001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event/1146151/#12-beta-knob-for-tctw-in-run-3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28921/#43-status-of-the-beam-beam-lon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g"/><Relationship Id="rId5" Type="http://schemas.openxmlformats.org/officeDocument/2006/relationships/image" Target="../media/image23.jpeg"/><Relationship Id="rId4" Type="http://schemas.openxmlformats.org/officeDocument/2006/relationships/hyperlink" Target="https://edms.cern.ch/document/2432228/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@3.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c.web.cern.ch/content/hom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22784/contributions/4713513/attachments/2400009/4104155/BBLR%20LBOC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imber.cern.ch/query?tab=Visualization&amp;configuration=33223&amp;autoLoad=true" TargetMode="External"/><Relationship Id="rId4" Type="http://schemas.openxmlformats.org/officeDocument/2006/relationships/hyperlink" Target="https://mattermost.web.cern.ch/abp-inc/pl/f871ji1uttgkdnm7ud7sc5m7f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ica07/PAPERS/WPPB03.PDF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hyperlink" Target="https://indico.cern.ch/event/1122784/contributions/4713513/attachments/2400009/4104155/BBLR%20LBOC.pdf" TargetMode="External"/><Relationship Id="rId4" Type="http://schemas.openxmlformats.org/officeDocument/2006/relationships/hyperlink" Target="https://journals.aps.org/prab/pdf/10.1103/PhysRevAccelBeams.23.022801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D838264-AAC3-FE47-9D46-F515560CE4B9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921221" y="2706130"/>
            <a:ext cx="10803608" cy="3419630"/>
          </a:xfrm>
        </p:spPr>
        <p:txBody>
          <a:bodyPr/>
          <a:lstStyle/>
          <a:p>
            <a:pPr marL="0" indent="0" algn="ctr">
              <a:buNone/>
            </a:pPr>
            <a:r>
              <a:rPr lang="en-CH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 Sterbini on behalf of the wire team</a:t>
            </a:r>
            <a:r>
              <a:rPr lang="en-CH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Poyet, K. Skoufaris, A. Rossi, S. Kostoglou, S. Fartoukh, Y. Papaphilippou, H. Bartosik, P. B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</a:t>
            </a:r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langer, O. Kester, D. Kaltchev, M. Marchetto, A. Bertarelli, L. Gentini, J. Wenninger, M. Solfaroli, D. Jaquet, Collimaiton team</a:t>
            </a:r>
            <a:endParaRPr lang="en-CH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en-CH" sz="3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 July 2022</a:t>
            </a:r>
          </a:p>
        </p:txBody>
      </p:sp>
      <p:sp>
        <p:nvSpPr>
          <p:cNvPr id="4" name="TextShape 1">
            <a:extLst>
              <a:ext uri="{FF2B5EF4-FFF2-40B4-BE49-F238E27FC236}">
                <a16:creationId xmlns:a16="http://schemas.microsoft.com/office/drawing/2014/main" id="{85323CE1-8D5B-5E44-B7D0-65CEE5CF764D}"/>
              </a:ext>
            </a:extLst>
          </p:cNvPr>
          <p:cNvSpPr>
            <a:spLocks/>
          </p:cNvSpPr>
          <p:nvPr/>
        </p:nvSpPr>
        <p:spPr bwMode="auto">
          <a:xfrm>
            <a:off x="816000" y="732240"/>
            <a:ext cx="11014050" cy="115962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800" b="1" kern="0" spc="-1" dirty="0">
                <a:solidFill>
                  <a:srgbClr val="0093BE"/>
                </a:solidFill>
                <a:latin typeface="Calibri"/>
              </a:rPr>
              <a:t>AOB: Status and &gt;next steps&lt; of the BBCW commissioning in Run 3</a:t>
            </a:r>
            <a:endParaRPr lang="en-US" sz="4800" b="1" kern="0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3163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extShape 1"/>
          <p:cNvSpPr>
            <a:spLocks/>
          </p:cNvSpPr>
          <p:nvPr/>
        </p:nvSpPr>
        <p:spPr bwMode="auto">
          <a:xfrm>
            <a:off x="415535" y="347081"/>
            <a:ext cx="11360930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kern="0" spc="-1" dirty="0">
                <a:solidFill>
                  <a:srgbClr val="0093BE"/>
                </a:solidFill>
                <a:latin typeface="Calibri"/>
              </a:rPr>
              <a:t>What we expect  with BBCW during R3?</a:t>
            </a:r>
            <a:endParaRPr lang="en-US" sz="4400" b="1" kern="0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52418F-13C5-8440-9192-B5CA74F3D3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64547" y="3592535"/>
            <a:ext cx="13061861" cy="326546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751E1EA-A0ED-BA4F-89CB-D0B4295A3ACE}"/>
              </a:ext>
            </a:extLst>
          </p:cNvPr>
          <p:cNvSpPr/>
          <p:nvPr/>
        </p:nvSpPr>
        <p:spPr>
          <a:xfrm>
            <a:off x="737285" y="1067805"/>
            <a:ext cx="11162272" cy="2793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6104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CH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reproduce Run 2 MD  reduction of losses and of crossing-angle at constant loss rate.</a:t>
            </a:r>
          </a:p>
          <a:p>
            <a:pPr marL="743304" lvl="1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CH" sz="2800" b="1" dirty="0">
                <a:solidFill>
                  <a:srgbClr val="00B050"/>
                </a:solidFill>
              </a:rPr>
              <a:t>Run 2: B2 </a:t>
            </a:r>
            <a:r>
              <a:rPr lang="en-CH" sz="2800" b="1" dirty="0">
                <a:solidFill>
                  <a:srgbClr val="00B050"/>
                </a:solidFill>
                <a:sym typeface="Wingdings" pitchFamily="2" charset="2"/>
              </a:rPr>
              <a:t> Run 3:</a:t>
            </a:r>
            <a:r>
              <a:rPr lang="en-CH" sz="2800" b="1" dirty="0">
                <a:solidFill>
                  <a:srgbClr val="00B050"/>
                </a:solidFill>
              </a:rPr>
              <a:t> B1+B2</a:t>
            </a:r>
          </a:p>
          <a:p>
            <a:pPr marL="743304" lvl="1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CH" sz="2800" b="1" dirty="0">
                <a:solidFill>
                  <a:srgbClr val="00B050"/>
                </a:solidFill>
              </a:rPr>
              <a:t>Run 2: MD </a:t>
            </a:r>
            <a:r>
              <a:rPr lang="en-CH" sz="2800" b="1" dirty="0">
                <a:solidFill>
                  <a:srgbClr val="00B050"/>
                </a:solidFill>
                <a:sym typeface="Wingdings" pitchFamily="2" charset="2"/>
              </a:rPr>
              <a:t> Run 3:</a:t>
            </a:r>
            <a:r>
              <a:rPr lang="en-CH" sz="2800" b="1" dirty="0">
                <a:solidFill>
                  <a:srgbClr val="00B050"/>
                </a:solidFill>
              </a:rPr>
              <a:t> operational configuration: </a:t>
            </a:r>
            <a:r>
              <a:rPr lang="en-CH" sz="2800" b="1" dirty="0">
                <a:solidFill>
                  <a:schemeClr val="accent6">
                    <a:lumMod val="75000"/>
                  </a:schemeClr>
                </a:solidFill>
              </a:rPr>
              <a:t>beam-wire distance defined by TCT settings!</a:t>
            </a:r>
            <a:endParaRPr lang="en-CH" sz="2800" b="1" dirty="0">
              <a:solidFill>
                <a:srgbClr val="00B050"/>
              </a:solidFill>
            </a:endParaRPr>
          </a:p>
          <a:p>
            <a:pPr marL="286104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endParaRPr lang="en-CH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505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B681A-CB57-E743-B877-8AE81D91C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2631" y="28736"/>
            <a:ext cx="10559520" cy="719640"/>
          </a:xfrm>
          <a:noFill/>
          <a:ln>
            <a:noFill/>
          </a:ln>
        </p:spPr>
        <p:txBody>
          <a:bodyPr lIns="0" tIns="0" rIns="0" bIns="0" anchor="ctr" anchorCtr="1"/>
          <a:lstStyle/>
          <a:p>
            <a:pPr algn="l" rtl="0"/>
            <a:r>
              <a:rPr lang="en-CH" sz="3733" b="1" kern="1200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Optimal wire distance/current settings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05B0A6-9C77-0946-9AF6-B0AA69067643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651495" y="573882"/>
            <a:ext cx="11454544" cy="1962076"/>
          </a:xfrm>
        </p:spPr>
        <p:txBody>
          <a:bodyPr wrap="square">
            <a:spAutoFit/>
          </a:bodyPr>
          <a:lstStyle/>
          <a:p>
            <a:pPr marL="360" algn="l" rtl="0">
              <a:spcBef>
                <a:spcPts val="281"/>
              </a:spcBef>
              <a:buClr>
                <a:srgbClr val="FB963C"/>
              </a:buClr>
            </a:pPr>
            <a:r>
              <a:rPr lang="en-GB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References to define the wires settings (s-position, wire current and wire distance)</a:t>
            </a: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:</a:t>
            </a:r>
          </a:p>
          <a:p>
            <a:pPr marL="286104" indent="-285744" algn="l" rtl="0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hlinkClick r:id="rId2"/>
              </a:rPr>
              <a:t>[1] J.-P. Koutchouk</a:t>
            </a: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, 2000</a:t>
            </a:r>
          </a:p>
          <a:p>
            <a:pPr marL="286104" indent="-285744" algn="l" rtl="0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hlinkClick r:id="rId3"/>
              </a:rPr>
              <a:t>[2] S. Fartoukh</a:t>
            </a: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, 2015</a:t>
            </a:r>
            <a:r>
              <a:rPr lang="en-GB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 </a:t>
            </a:r>
            <a:r>
              <a:rPr lang="en-GB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Wingdings" pitchFamily="2" charset="2"/>
              </a:rPr>
              <a:t> approach followed for the LHC MDs and for </a:t>
            </a:r>
            <a:r>
              <a:rPr lang="en-GB" sz="2400" kern="1200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Wingdings" pitchFamily="2" charset="2"/>
              </a:rPr>
              <a:t>space reservation </a:t>
            </a:r>
            <a:r>
              <a:rPr lang="en-GB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Wingdings" pitchFamily="2" charset="2"/>
              </a:rPr>
              <a:t>in HL-LHC</a:t>
            </a:r>
            <a:endParaRPr lang="en-CH" sz="2400" kern="12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+mn-lt"/>
              <a:ea typeface="+mn-ea"/>
              <a:cs typeface="+mn-cs"/>
            </a:endParaRPr>
          </a:p>
          <a:p>
            <a:pPr marL="286104" indent="-285744" algn="l" rtl="0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hlinkClick r:id="rId4"/>
              </a:rPr>
              <a:t>[3] D. Kaltchev</a:t>
            </a: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, 2019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203850-4445-1749-A4B3-D52633E1FC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5695" y="2291171"/>
            <a:ext cx="5334240" cy="4509285"/>
          </a:xfrm>
          <a:prstGeom prst="rect">
            <a:avLst/>
          </a:prstGeom>
        </p:spPr>
      </p:pic>
      <p:sp>
        <p:nvSpPr>
          <p:cNvPr id="9" name="CustomShape 4">
            <a:extLst>
              <a:ext uri="{FF2B5EF4-FFF2-40B4-BE49-F238E27FC236}">
                <a16:creationId xmlns:a16="http://schemas.microsoft.com/office/drawing/2014/main" id="{044DC64C-DFDA-8343-A80F-2FCE79C57038}"/>
              </a:ext>
            </a:extLst>
          </p:cNvPr>
          <p:cNvSpPr/>
          <p:nvPr/>
        </p:nvSpPr>
        <p:spPr>
          <a:xfrm>
            <a:off x="10614298" y="2387419"/>
            <a:ext cx="1306448" cy="469424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A. </a:t>
            </a:r>
            <a:r>
              <a:rPr lang="en-US" sz="1400" b="1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Poyet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1400" b="1" dirty="0">
                <a:solidFill>
                  <a:schemeClr val="bg1"/>
                </a:solidFill>
              </a:rPr>
              <a:t>IPAC19</a:t>
            </a:r>
            <a:r>
              <a:rPr lang="en-US" sz="14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BC577B-7EB3-9243-99B6-3FCC034F9D77}"/>
              </a:ext>
            </a:extLst>
          </p:cNvPr>
          <p:cNvSpPr/>
          <p:nvPr/>
        </p:nvSpPr>
        <p:spPr>
          <a:xfrm>
            <a:off x="672885" y="3020628"/>
            <a:ext cx="509494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6104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8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Numerical simulations and experimental results for </a:t>
            </a:r>
            <a:r>
              <a:rPr lang="en-US" sz="28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round optics in RUN 2</a:t>
            </a:r>
            <a:r>
              <a:rPr lang="en-US" sz="28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show that there not single sweet points but a "</a:t>
            </a:r>
            <a:r>
              <a:rPr lang="en-US" sz="2800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sweet regions</a:t>
            </a:r>
            <a:r>
              <a:rPr lang="en-US" sz="28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” for compensation (octupolar contribution).</a:t>
            </a:r>
          </a:p>
        </p:txBody>
      </p:sp>
    </p:spTree>
    <p:extLst>
      <p:ext uri="{BB962C8B-B14F-4D97-AF65-F5344CB8AC3E}">
        <p14:creationId xmlns:p14="http://schemas.microsoft.com/office/powerpoint/2010/main" val="2343404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28F94C-A81C-4043-89EE-D58373D23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6814"/>
            <a:ext cx="4000500" cy="2933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A1F3B6-6217-2A44-A313-EB33EBFFF8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4065" y="792019"/>
            <a:ext cx="4092439" cy="30762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3D574B-4B37-BE42-A8F3-01AC3D1C7E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8800" y="792019"/>
            <a:ext cx="4013200" cy="2997200"/>
          </a:xfrm>
          <a:prstGeom prst="rect">
            <a:avLst/>
          </a:prstGeom>
        </p:spPr>
      </p:pic>
      <p:sp>
        <p:nvSpPr>
          <p:cNvPr id="12" name="TextShape 1">
            <a:extLst>
              <a:ext uri="{FF2B5EF4-FFF2-40B4-BE49-F238E27FC236}">
                <a16:creationId xmlns:a16="http://schemas.microsoft.com/office/drawing/2014/main" id="{FB1B6903-A54F-6C49-93BC-6558E9F075E2}"/>
              </a:ext>
            </a:extLst>
          </p:cNvPr>
          <p:cNvSpPr>
            <a:spLocks/>
          </p:cNvSpPr>
          <p:nvPr/>
        </p:nvSpPr>
        <p:spPr bwMode="auto">
          <a:xfrm>
            <a:off x="1896712" y="0"/>
            <a:ext cx="8794750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HL-LHC wire compensation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CustomShape 4">
            <a:extLst>
              <a:ext uri="{FF2B5EF4-FFF2-40B4-BE49-F238E27FC236}">
                <a16:creationId xmlns:a16="http://schemas.microsoft.com/office/drawing/2014/main" id="{0A458E83-0C0C-9445-A5DA-28558271B639}"/>
              </a:ext>
            </a:extLst>
          </p:cNvPr>
          <p:cNvSpPr/>
          <p:nvPr/>
        </p:nvSpPr>
        <p:spPr>
          <a:xfrm>
            <a:off x="10295288" y="542538"/>
            <a:ext cx="1675967" cy="340783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algn="ctr"/>
            <a:r>
              <a:rPr lang="en-US" sz="14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K. </a:t>
            </a:r>
            <a:r>
              <a:rPr lang="en-US" sz="1400" b="1" spc="-1" dirty="0" err="1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Skoufaris</a:t>
            </a:r>
            <a:r>
              <a:rPr lang="en-US" sz="14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2021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F54319-A894-844A-BA62-43BFDC4BFBC8}"/>
              </a:ext>
            </a:extLst>
          </p:cNvPr>
          <p:cNvSpPr/>
          <p:nvPr/>
        </p:nvSpPr>
        <p:spPr>
          <a:xfrm>
            <a:off x="925346" y="3744920"/>
            <a:ext cx="10737482" cy="2423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6104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This was confirmed by Kyriacos’s studies for </a:t>
            </a:r>
            <a:r>
              <a:rPr lang="en-US" sz="24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HL-LHC round optics</a:t>
            </a: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opening the way to a technical implementation of the wire in the HL</a:t>
            </a:r>
          </a:p>
          <a:p>
            <a:pPr marL="286104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In the meantime: </a:t>
            </a:r>
          </a:p>
          <a:p>
            <a:pPr marL="743304" lvl="1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TRIUMF is exploring an in-kind contribution to the HL wire </a:t>
            </a:r>
          </a:p>
          <a:p>
            <a:pPr marL="743304" lvl="1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Satellite workshop at HL CM as preparation for a technical review if confirmed with the management.</a:t>
            </a:r>
          </a:p>
        </p:txBody>
      </p:sp>
    </p:spTree>
    <p:extLst>
      <p:ext uri="{BB962C8B-B14F-4D97-AF65-F5344CB8AC3E}">
        <p14:creationId xmlns:p14="http://schemas.microsoft.com/office/powerpoint/2010/main" val="3904179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Shape 1">
            <a:extLst>
              <a:ext uri="{FF2B5EF4-FFF2-40B4-BE49-F238E27FC236}">
                <a16:creationId xmlns:a16="http://schemas.microsoft.com/office/drawing/2014/main" id="{FB1B6903-A54F-6C49-93BC-6558E9F075E2}"/>
              </a:ext>
            </a:extLst>
          </p:cNvPr>
          <p:cNvSpPr>
            <a:spLocks/>
          </p:cNvSpPr>
          <p:nvPr/>
        </p:nvSpPr>
        <p:spPr bwMode="auto">
          <a:xfrm>
            <a:off x="1896712" y="0"/>
            <a:ext cx="8794750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Run 3 numerical simulation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CustomShape 4">
            <a:extLst>
              <a:ext uri="{FF2B5EF4-FFF2-40B4-BE49-F238E27FC236}">
                <a16:creationId xmlns:a16="http://schemas.microsoft.com/office/drawing/2014/main" id="{D0D98694-C849-8B46-A0D0-2A9712A05DCB}"/>
              </a:ext>
            </a:extLst>
          </p:cNvPr>
          <p:cNvSpPr/>
          <p:nvPr/>
        </p:nvSpPr>
        <p:spPr>
          <a:xfrm>
            <a:off x="10456271" y="720724"/>
            <a:ext cx="1306448" cy="469424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A. </a:t>
            </a:r>
            <a:r>
              <a:rPr lang="en-US" sz="1400" b="1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Poyet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1400" b="1" dirty="0">
                <a:solidFill>
                  <a:schemeClr val="bg1"/>
                </a:solidFill>
              </a:rPr>
              <a:t>IPAC21</a:t>
            </a:r>
            <a:r>
              <a:rPr lang="en-US" sz="14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749149-C68D-0841-9076-A31447050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8243" y="768029"/>
            <a:ext cx="4422619" cy="41411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5D5DB4D-C81F-A344-890A-58C0446DE9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743794"/>
            <a:ext cx="4291852" cy="413103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7D7A825-A920-F44F-BF72-5A8EAF89149C}"/>
              </a:ext>
            </a:extLst>
          </p:cNvPr>
          <p:cNvSpPr/>
          <p:nvPr/>
        </p:nvSpPr>
        <p:spPr bwMode="auto">
          <a:xfrm>
            <a:off x="600447" y="4897897"/>
            <a:ext cx="11162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6104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Simulations (and B2 observations in the 2018 MD) show that it will be difficult to gain more than ~10 </a:t>
            </a:r>
            <a:r>
              <a:rPr 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ymbol" pitchFamily="2" charset="2"/>
              </a:rPr>
              <a:t>m</a:t>
            </a:r>
            <a:r>
              <a:rPr 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rad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crossing angle at the </a:t>
            </a:r>
            <a:r>
              <a:rPr lang="en-US" sz="2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EoL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Run3 (we focused on the 2022 Run).</a:t>
            </a:r>
            <a:endParaRPr lang="en-CH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68A791-C7DF-1444-A7C3-7A214257CDE6}"/>
              </a:ext>
            </a:extLst>
          </p:cNvPr>
          <p:cNvSpPr txBox="1"/>
          <p:nvPr/>
        </p:nvSpPr>
        <p:spPr>
          <a:xfrm>
            <a:off x="3509552" y="132470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  <a:highlight>
                  <a:srgbClr val="FFFF00"/>
                </a:highlight>
              </a:rPr>
              <a:t>BBWC OFF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BFE71C-A0C0-8744-B6BC-48E361DE7548}"/>
              </a:ext>
            </a:extLst>
          </p:cNvPr>
          <p:cNvSpPr txBox="1"/>
          <p:nvPr/>
        </p:nvSpPr>
        <p:spPr>
          <a:xfrm>
            <a:off x="8241926" y="1310617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B050"/>
                </a:solidFill>
                <a:highlight>
                  <a:srgbClr val="FFFF00"/>
                </a:highlight>
              </a:rPr>
              <a:t>BBWC ON</a:t>
            </a:r>
          </a:p>
        </p:txBody>
      </p:sp>
    </p:spTree>
    <p:extLst>
      <p:ext uri="{BB962C8B-B14F-4D97-AF65-F5344CB8AC3E}">
        <p14:creationId xmlns:p14="http://schemas.microsoft.com/office/powerpoint/2010/main" val="2909596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Shape 2"/>
          <p:cNvSpPr>
            <a:spLocks/>
          </p:cNvSpPr>
          <p:nvPr/>
        </p:nvSpPr>
        <p:spPr bwMode="auto">
          <a:xfrm>
            <a:off x="10210801" y="6356351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defRPr/>
            </a:pPr>
            <a:fld id="{710B871E-3A99-435C-B2AA-6E8CD7AE8693}" type="slidenum">
              <a:rPr lang="en-US" sz="1200" spc="-1">
                <a:solidFill>
                  <a:srgbClr val="64BCD9"/>
                </a:solidFill>
                <a:latin typeface="Arial"/>
              </a:rPr>
              <a:pPr algn="r">
                <a:defRPr/>
              </a:pPr>
              <a:t>14</a:t>
            </a:fld>
            <a:endParaRPr lang="en-US" sz="1200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TextShape 1"/>
          <p:cNvSpPr>
            <a:spLocks/>
          </p:cNvSpPr>
          <p:nvPr/>
        </p:nvSpPr>
        <p:spPr bwMode="auto">
          <a:xfrm>
            <a:off x="1776414" y="2546552"/>
            <a:ext cx="8794750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Present status for Run 3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BA882B-2E6B-EE43-AEE1-E93291085B3F}"/>
              </a:ext>
            </a:extLst>
          </p:cNvPr>
          <p:cNvSpPr txBox="1"/>
          <p:nvPr/>
        </p:nvSpPr>
        <p:spPr>
          <a:xfrm>
            <a:off x="2450750" y="1655938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LHC</a:t>
            </a:r>
            <a:r>
              <a:rPr lang="en-US" dirty="0">
                <a:solidFill>
                  <a:schemeClr val="bg1"/>
                </a:solidFill>
              </a:rPr>
              <a:t> wire-in-collimator</a:t>
            </a:r>
          </a:p>
        </p:txBody>
      </p:sp>
    </p:spTree>
    <p:extLst>
      <p:ext uri="{BB962C8B-B14F-4D97-AF65-F5344CB8AC3E}">
        <p14:creationId xmlns:p14="http://schemas.microsoft.com/office/powerpoint/2010/main" val="2311818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F00C107-682A-6E41-B6B1-4D63518F2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7815" y="1037006"/>
            <a:ext cx="9636369" cy="4478974"/>
          </a:xfrm>
          <a:prstGeom prst="rect">
            <a:avLst/>
          </a:prstGeom>
        </p:spPr>
      </p:pic>
      <p:sp>
        <p:nvSpPr>
          <p:cNvPr id="6" name="TextShape 2"/>
          <p:cNvSpPr>
            <a:spLocks/>
          </p:cNvSpPr>
          <p:nvPr/>
        </p:nvSpPr>
        <p:spPr bwMode="auto">
          <a:xfrm>
            <a:off x="10210801" y="6356351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defRPr/>
            </a:pPr>
            <a:fld id="{710B871E-3A99-435C-B2AA-6E8CD7AE8693}" type="slidenum">
              <a:rPr lang="en-US" sz="1200" spc="-1">
                <a:solidFill>
                  <a:srgbClr val="64BCD9"/>
                </a:solidFill>
                <a:latin typeface="Arial"/>
              </a:rPr>
              <a:pPr algn="r">
                <a:defRPr/>
              </a:pPr>
              <a:t>15</a:t>
            </a:fld>
            <a:endParaRPr lang="en-US" sz="1200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469307-A8E7-684A-AE16-6F35CE62C60F}"/>
              </a:ext>
            </a:extLst>
          </p:cNvPr>
          <p:cNvSpPr/>
          <p:nvPr/>
        </p:nvSpPr>
        <p:spPr>
          <a:xfrm rot="908019">
            <a:off x="8710884" y="1297896"/>
            <a:ext cx="3664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  <a:hlinkClick r:id="rId4"/>
              </a:rPr>
              <a:t>LHC Run3 meeting, 8 April 2022</a:t>
            </a:r>
            <a:endParaRPr lang="en-CH" b="1" dirty="0">
              <a:solidFill>
                <a:srgbClr val="FF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F6BC4FE-8ABE-8146-ADE9-E3305AD317CA}"/>
              </a:ext>
            </a:extLst>
          </p:cNvPr>
          <p:cNvSpPr/>
          <p:nvPr/>
        </p:nvSpPr>
        <p:spPr bwMode="auto">
          <a:xfrm>
            <a:off x="1277815" y="5497828"/>
            <a:ext cx="108144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Q13-Q4 correction was studied (Q6-7 not included) to rematch properly the IP optics.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2000" b="1" dirty="0">
                <a:solidFill>
                  <a:srgbClr val="00B050"/>
                </a:solidFill>
              </a:rPr>
              <a:t>Solution is available and can be tested during MD in 2022 and deployed later stage</a:t>
            </a:r>
          </a:p>
        </p:txBody>
      </p:sp>
      <p:sp>
        <p:nvSpPr>
          <p:cNvPr id="12" name="TextShape 1">
            <a:extLst>
              <a:ext uri="{FF2B5EF4-FFF2-40B4-BE49-F238E27FC236}">
                <a16:creationId xmlns:a16="http://schemas.microsoft.com/office/drawing/2014/main" id="{5CC83FF3-4552-9A4D-904B-7C7FF9D2D4FF}"/>
              </a:ext>
            </a:extLst>
          </p:cNvPr>
          <p:cNvSpPr>
            <a:spLocks/>
          </p:cNvSpPr>
          <p:nvPr/>
        </p:nvSpPr>
        <p:spPr bwMode="auto">
          <a:xfrm>
            <a:off x="774644" y="141286"/>
            <a:ext cx="10923369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RUN 3: SIS and BBLR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6141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Shape 2"/>
          <p:cNvSpPr>
            <a:spLocks/>
          </p:cNvSpPr>
          <p:nvPr/>
        </p:nvSpPr>
        <p:spPr bwMode="auto">
          <a:xfrm>
            <a:off x="10210801" y="6356351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defRPr/>
            </a:pPr>
            <a:fld id="{710B871E-3A99-435C-B2AA-6E8CD7AE8693}" type="slidenum">
              <a:rPr lang="en-US" sz="1200" spc="-1">
                <a:solidFill>
                  <a:srgbClr val="64BCD9"/>
                </a:solidFill>
                <a:latin typeface="Arial"/>
              </a:rPr>
              <a:pPr algn="r">
                <a:defRPr/>
              </a:pPr>
              <a:t>16</a:t>
            </a:fld>
            <a:endParaRPr lang="en-US" sz="1200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" name="TextShape 1">
            <a:extLst>
              <a:ext uri="{FF2B5EF4-FFF2-40B4-BE49-F238E27FC236}">
                <a16:creationId xmlns:a16="http://schemas.microsoft.com/office/drawing/2014/main" id="{5CC83FF3-4552-9A4D-904B-7C7FF9D2D4FF}"/>
              </a:ext>
            </a:extLst>
          </p:cNvPr>
          <p:cNvSpPr>
            <a:spLocks/>
          </p:cNvSpPr>
          <p:nvPr/>
        </p:nvSpPr>
        <p:spPr bwMode="auto">
          <a:xfrm>
            <a:off x="774644" y="141286"/>
            <a:ext cx="10923369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RUN 3: commissioning with the beam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AutoShape 2" descr="preview url image">
            <a:extLst>
              <a:ext uri="{FF2B5EF4-FFF2-40B4-BE49-F238E27FC236}">
                <a16:creationId xmlns:a16="http://schemas.microsoft.com/office/drawing/2014/main" id="{2D666C13-5D36-D84D-AA69-C69D466D776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16BE0D-996E-E442-99A9-6EEF3FB3B024}"/>
              </a:ext>
            </a:extLst>
          </p:cNvPr>
          <p:cNvSpPr/>
          <p:nvPr/>
        </p:nvSpPr>
        <p:spPr bwMode="auto">
          <a:xfrm>
            <a:off x="7705923" y="806448"/>
            <a:ext cx="44860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Beam Commissioning BBWC@450 GeV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May 22nd 2022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5FBE3AC-E763-A045-9857-33F31AB06E68}"/>
              </a:ext>
            </a:extLst>
          </p:cNvPr>
          <p:cNvSpPr/>
          <p:nvPr/>
        </p:nvSpPr>
        <p:spPr>
          <a:xfrm>
            <a:off x="679938" y="5020766"/>
            <a:ext cx="101404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400" dirty="0">
                <a:solidFill>
                  <a:schemeClr val="accent6"/>
                </a:solidFill>
              </a:rPr>
              <a:t>When switching ON the BBCW wires in B1 we observed a CO effect on B2 (and vice versa). It needs further investigation (Philippe will help on this front). </a:t>
            </a:r>
            <a:r>
              <a:rPr lang="en-GB" sz="2400" dirty="0">
                <a:solidFill>
                  <a:srgbClr val="00B050"/>
                </a:solidFill>
              </a:rPr>
              <a:t>If the CO feedback is on the effect is fully compensated.</a:t>
            </a:r>
          </a:p>
        </p:txBody>
      </p:sp>
      <p:pic>
        <p:nvPicPr>
          <p:cNvPr id="7" name="Picture 6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C903D260-13C4-E34C-AEF9-EA3AF6E316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00" y="2117940"/>
            <a:ext cx="11740486" cy="23443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528789F-3EF4-754D-A72B-8764DEFB2239}"/>
              </a:ext>
            </a:extLst>
          </p:cNvPr>
          <p:cNvSpPr txBox="1"/>
          <p:nvPr/>
        </p:nvSpPr>
        <p:spPr>
          <a:xfrm>
            <a:off x="158948" y="1735285"/>
            <a:ext cx="3925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CO effects with IR1 BBWC in B1 ON</a:t>
            </a:r>
          </a:p>
        </p:txBody>
      </p:sp>
    </p:spTree>
    <p:extLst>
      <p:ext uri="{BB962C8B-B14F-4D97-AF65-F5344CB8AC3E}">
        <p14:creationId xmlns:p14="http://schemas.microsoft.com/office/powerpoint/2010/main" val="37441394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extShape 1"/>
          <p:cNvSpPr>
            <a:spLocks/>
          </p:cNvSpPr>
          <p:nvPr/>
        </p:nvSpPr>
        <p:spPr bwMode="auto">
          <a:xfrm>
            <a:off x="1235677" y="55563"/>
            <a:ext cx="10095470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HL-related outstanding aspects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168832-7B5C-B840-8B34-9657D0034761}"/>
              </a:ext>
            </a:extLst>
          </p:cNvPr>
          <p:cNvSpPr/>
          <p:nvPr/>
        </p:nvSpPr>
        <p:spPr>
          <a:xfrm>
            <a:off x="555560" y="1374427"/>
            <a:ext cx="114557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would like still to address the following points by the September workshop:</a:t>
            </a:r>
          </a:p>
          <a:p>
            <a:pPr marL="285750" indent="-285750">
              <a:buFontTx/>
              <a:buChar char="-"/>
            </a:pP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Quantify the impact of wire compensation on t</a:t>
            </a: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CH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core-diffusion 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en-CH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update the evolution of the Run 4/5 configurations</a:t>
            </a:r>
          </a:p>
          <a:p>
            <a:pPr marL="285750" indent="-285750">
              <a:buFontTx/>
              <a:buChar char="-"/>
            </a:pP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Check the </a:t>
            </a:r>
            <a:r>
              <a:rPr lang="en-CH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impedance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of the device and also the </a:t>
            </a:r>
            <a:r>
              <a:rPr lang="en-CH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beam induced heating of the wire (</a:t>
            </a:r>
            <a:r>
              <a:rPr lang="en-CH" sz="20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 IWG</a:t>
            </a:r>
            <a:r>
              <a:rPr lang="en-CH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Verify if the design (see 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WP2 Feb 22nd, 2022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is </a:t>
            </a:r>
            <a:r>
              <a:rPr lang="en-CH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vacuum compliant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(outgassing a</a:t>
            </a:r>
            <a:r>
              <a:rPr lang="en-GB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nd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SEY/ecloud of AlO ceramic, UFO, radiation?) and define a strategy for the vacuum </a:t>
            </a:r>
            <a:r>
              <a:rPr lang="en-CH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sectorization </a:t>
            </a:r>
          </a:p>
          <a:p>
            <a:pPr marL="285750" indent="-285750">
              <a:buFontTx/>
              <a:buChar char="-"/>
            </a:pP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Verify beam-impact limit and background noise contribution for the experiment (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 </a:t>
            </a:r>
            <a:r>
              <a:rPr lang="en-CH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FLUKA, dose on the device/handling, forward physics FP/RP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GB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heck forward physics requirments/conflicts (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itchFamily="2" charset="2"/>
              </a:rPr>
              <a:t>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CH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TREX</a:t>
            </a:r>
            <a:r>
              <a:rPr lang="en-CH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).</a:t>
            </a:r>
          </a:p>
          <a:p>
            <a:pPr marL="285750" indent="-285750">
              <a:buFontTx/>
              <a:buChar char="-"/>
            </a:pPr>
            <a:endParaRPr lang="en-CH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4F2128-286B-5740-A2B4-77E6C7F1673C}"/>
              </a:ext>
            </a:extLst>
          </p:cNvPr>
          <p:cNvSpPr/>
          <p:nvPr/>
        </p:nvSpPr>
        <p:spPr>
          <a:xfrm>
            <a:off x="1235677" y="4513748"/>
            <a:ext cx="102822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sz="2400" dirty="0">
                <a:solidFill>
                  <a:srgbClr val="FF0000"/>
                </a:solidFill>
              </a:rPr>
              <a:t>The configuration of Run 4 with relaxed collimator configuration (TCT @ 13.2 </a:t>
            </a:r>
            <a:r>
              <a:rPr lang="en-CH" sz="2400" dirty="0">
                <a:solidFill>
                  <a:srgbClr val="FF0000"/>
                </a:solidFill>
                <a:latin typeface="Symbol" pitchFamily="2" charset="2"/>
              </a:rPr>
              <a:t>s</a:t>
            </a:r>
            <a:r>
              <a:rPr lang="en-CH" sz="2400" dirty="0">
                <a:solidFill>
                  <a:srgbClr val="FF0000"/>
                </a:solidFill>
              </a:rPr>
              <a:t>) imposes </a:t>
            </a:r>
            <a:r>
              <a:rPr lang="en-CH" sz="2400" b="1" dirty="0">
                <a:solidFill>
                  <a:srgbClr val="FF0000"/>
                </a:solidFill>
              </a:rPr>
              <a:t>severe limitations </a:t>
            </a:r>
            <a:r>
              <a:rPr lang="en-CH" sz="2400" dirty="0">
                <a:solidFill>
                  <a:srgbClr val="FF0000"/>
                </a:solidFill>
              </a:rPr>
              <a:t>on the beam-wire distance.</a:t>
            </a:r>
          </a:p>
        </p:txBody>
      </p:sp>
    </p:spTree>
    <p:extLst>
      <p:ext uri="{BB962C8B-B14F-4D97-AF65-F5344CB8AC3E}">
        <p14:creationId xmlns:p14="http://schemas.microsoft.com/office/powerpoint/2010/main" val="1903732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887E-3406-B442-8DAC-36ACDC3B3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B42934-1CB3-AA4F-89A2-04ABEBE7338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078759" y="5958360"/>
            <a:ext cx="10559520" cy="719640"/>
          </a:xfrm>
        </p:spPr>
        <p:txBody>
          <a:bodyPr/>
          <a:lstStyle/>
          <a:p>
            <a:r>
              <a:rPr lang="en-CH" dirty="0"/>
              <a:t>Thank you for your attention.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3DB3D7E5-CC03-0C41-A7A2-358EF509A192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398615" y="1337956"/>
            <a:ext cx="11549545" cy="3847207"/>
          </a:xfrm>
        </p:spPr>
        <p:txBody>
          <a:bodyPr wrap="square">
            <a:spAutoFit/>
          </a:bodyPr>
          <a:lstStyle/>
          <a:p>
            <a:pPr marL="286104" indent="-285744" algn="l" rtl="0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In Run 3 we will see for the first time BBWC in B1 and deployment of the BB compensation in operation</a:t>
            </a:r>
          </a:p>
          <a:p>
            <a:pPr marL="286104" indent="-285744" algn="l" rtl="0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Despite the marginal improvement of the performance, this will give additional feedback on the operational aspect of the </a:t>
            </a: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BBWC</a:t>
            </a:r>
          </a:p>
          <a:p>
            <a:pPr marL="286104" indent="-285744" algn="l" rtl="0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The compesation will be at the end-of-leveling in 2022. With the TCT moving during the leveling (&gt;2022) we can explore compensation scenarios during the leveling.</a:t>
            </a:r>
          </a:p>
          <a:p>
            <a:pPr marL="286104" indent="-285744" algn="l" rtl="0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Next steps for Run3: after the collision orbits at </a:t>
            </a:r>
            <a:r>
              <a:rPr lang="en-CH" sz="2400" kern="1200" spc="-1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Symbol" pitchFamily="2" charset="2"/>
                <a:ea typeface="+mn-ea"/>
                <a:cs typeface="+mn-cs"/>
              </a:rPr>
              <a:t>b</a:t>
            </a: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*=30 are established </a:t>
            </a: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  <a:sym typeface="Wingdings" pitchFamily="2" charset="2"/>
              </a:rPr>
              <a:t> </a:t>
            </a: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5th axis alignment of t</a:t>
            </a:r>
            <a:r>
              <a:rPr lang="en-GB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he</a:t>
            </a: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 TCT and Q-knobs checks.</a:t>
            </a:r>
          </a:p>
          <a:p>
            <a:pPr marL="286104" indent="-285744" algn="l" rtl="0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CH" sz="2400" kern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  <a:cs typeface="+mn-cs"/>
              </a:rPr>
              <a:t>A word of caution: the Run 4 relaxed TCT settings are challenging for possible new BBWC design and applicatiion in HL-LHC…</a:t>
            </a:r>
          </a:p>
        </p:txBody>
      </p:sp>
    </p:spTree>
    <p:extLst>
      <p:ext uri="{BB962C8B-B14F-4D97-AF65-F5344CB8AC3E}">
        <p14:creationId xmlns:p14="http://schemas.microsoft.com/office/powerpoint/2010/main" val="2250504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31150-61B7-C445-84ED-BE648E104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Can we reuse the PCs?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3830313-0E22-6144-8A82-A6A05EB3B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31430"/>
            <a:ext cx="5919796" cy="390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BC76036-1E73-7643-86F3-06FAA0491A7B}"/>
              </a:ext>
            </a:extLst>
          </p:cNvPr>
          <p:cNvSpPr/>
          <p:nvPr/>
        </p:nvSpPr>
        <p:spPr>
          <a:xfrm>
            <a:off x="6781054" y="5353582"/>
            <a:ext cx="395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dirty="0"/>
              <a:t>https://indico.cern.ch/event/1099813/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D2B677-0EB8-364A-8F1D-BA944D682ED6}"/>
              </a:ext>
            </a:extLst>
          </p:cNvPr>
          <p:cNvSpPr/>
          <p:nvPr/>
        </p:nvSpPr>
        <p:spPr>
          <a:xfrm>
            <a:off x="318247" y="1322688"/>
            <a:ext cx="6096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rgbClr val="555555"/>
                </a:solidFill>
                <a:effectLst/>
                <a:latin typeface="Liberation Sans"/>
              </a:rPr>
              <a:t>LHC600A-40V can operate (for one year, 2024) at 600A in DC operation</a:t>
            </a:r>
            <a:r>
              <a:rPr lang="en-GB" b="0" i="0" u="none" strike="noStrike" dirty="0">
                <a:solidFill>
                  <a:srgbClr val="555555"/>
                </a:solidFill>
                <a:effectLst/>
                <a:latin typeface="Liberation Sans"/>
              </a:rPr>
              <a:t>, without issue to fear, in theory. They were designed for, even if not operating at that level in the LHC (max 550A).</a:t>
            </a:r>
          </a:p>
          <a:p>
            <a:r>
              <a:rPr lang="en-GB" dirty="0"/>
              <a:t>A quick calculation gives</a:t>
            </a:r>
          </a:p>
          <a:p>
            <a:pPr lvl="1"/>
            <a:r>
              <a:rPr lang="en-GB" dirty="0"/>
              <a:t>Assuming the 45 meters to be added are in 2x400 mm2</a:t>
            </a:r>
          </a:p>
          <a:p>
            <a:pPr lvl="1"/>
            <a:r>
              <a:rPr lang="en-GB" dirty="0"/>
              <a:t>250 meters (500 meters in total, go and return) of 2x 400 mm2 represents (25°C) 10.6 </a:t>
            </a:r>
            <a:r>
              <a:rPr lang="en-GB" dirty="0" err="1"/>
              <a:t>mOhms</a:t>
            </a:r>
            <a:r>
              <a:rPr lang="en-GB" dirty="0"/>
              <a:t>, which would, at 600A represents 6.4 Volts.</a:t>
            </a:r>
          </a:p>
          <a:p>
            <a:pPr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555555"/>
              </a:solidFill>
              <a:effectLst/>
              <a:latin typeface="Liberation San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rgbClr val="555555"/>
                </a:solidFill>
                <a:effectLst/>
                <a:latin typeface="Liberation Sans"/>
              </a:rPr>
              <a:t>It is better (reliability) to limit the voltage across the total load</a:t>
            </a:r>
            <a:r>
              <a:rPr lang="en-GB" b="0" i="0" u="none" strike="noStrike" dirty="0">
                <a:solidFill>
                  <a:srgbClr val="555555"/>
                </a:solidFill>
                <a:effectLst/>
                <a:latin typeface="Liberation Sans"/>
              </a:rPr>
              <a:t> (cables + wires) in order to limit the overall power the converter needs to provide. Current calculation gives (20 V - 0.13 Ohms x 150 A - across a wire at 150A + 7 V for DC cables, 2x 400 mm</a:t>
            </a:r>
            <a:r>
              <a:rPr lang="en-GB" b="0" i="0" u="none" strike="noStrike" baseline="30000" dirty="0">
                <a:solidFill>
                  <a:srgbClr val="555555"/>
                </a:solidFill>
                <a:effectLst/>
                <a:latin typeface="Liberation Sans"/>
              </a:rPr>
              <a:t>2</a:t>
            </a:r>
            <a:r>
              <a:rPr lang="en-GB" b="0" i="0" u="none" strike="noStrike" dirty="0">
                <a:solidFill>
                  <a:srgbClr val="555555"/>
                </a:solidFill>
                <a:effectLst/>
                <a:latin typeface="Liberation Sans"/>
              </a:rPr>
              <a:t>), then 27V, which is correct at first glance (40V max).</a:t>
            </a:r>
          </a:p>
          <a:p>
            <a:br>
              <a:rPr lang="en-GB" dirty="0"/>
            </a:b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2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570" y="518902"/>
            <a:ext cx="6530431" cy="6578215"/>
          </a:xfrm>
          <a:prstGeom prst="rect">
            <a:avLst/>
          </a:prstGeom>
        </p:spPr>
      </p:pic>
      <p:sp>
        <p:nvSpPr>
          <p:cNvPr id="268" name="TextShape 1"/>
          <p:cNvSpPr txBox="1"/>
          <p:nvPr/>
        </p:nvSpPr>
        <p:spPr>
          <a:xfrm>
            <a:off x="1952367" y="17195"/>
            <a:ext cx="9070779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>
              <a:lnSpc>
                <a:spcPct val="100000"/>
              </a:lnSpc>
            </a:pPr>
            <a:r>
              <a:rPr lang="en-US" sz="3733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Present status in LHC: B1 got wires!</a:t>
            </a:r>
            <a:endParaRPr lang="en-US" sz="37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8512912" y="1895180"/>
            <a:ext cx="282565" cy="576064"/>
          </a:xfrm>
          <a:prstGeom prst="straightConnector1">
            <a:avLst/>
          </a:prstGeom>
          <a:ln w="57150">
            <a:solidFill>
              <a:srgbClr val="07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9264352" y="4965171"/>
            <a:ext cx="288032" cy="578656"/>
          </a:xfrm>
          <a:prstGeom prst="straightConnector1">
            <a:avLst/>
          </a:prstGeom>
          <a:ln w="57150">
            <a:solidFill>
              <a:srgbClr val="07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75663" y="1065154"/>
            <a:ext cx="5558361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">
              <a:spcBef>
                <a:spcPts val="281"/>
              </a:spcBef>
              <a:buClr>
                <a:srgbClr val="FB963C"/>
              </a:buClr>
            </a:pP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After Run 2, it was proposed </a:t>
            </a:r>
          </a:p>
          <a:p>
            <a:pPr marL="895688" lvl="1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4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to use the wires (2-jaws powered) </a:t>
            </a: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during the Run 3 operation </a:t>
            </a:r>
          </a:p>
          <a:p>
            <a:pPr marL="895688" lvl="1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AIM: </a:t>
            </a:r>
            <a:r>
              <a:rPr lang="en-US" sz="2400" b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best use of the demonstrators hardware </a:t>
            </a: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to acquire </a:t>
            </a:r>
            <a:r>
              <a:rPr lang="en-US" sz="2400" i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operational experience </a:t>
            </a:r>
            <a:r>
              <a:rPr lang="en-US" sz="2400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(integration of the wire in the cycle) and (moderate) </a:t>
            </a:r>
            <a:r>
              <a:rPr lang="en-US" sz="2400" i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reduction of </a:t>
            </a:r>
            <a:r>
              <a:rPr lang="en-US" sz="2400" i="1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beam losses</a:t>
            </a:r>
            <a:r>
              <a:rPr lang="en-US" sz="2400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.</a:t>
            </a:r>
            <a:endParaRPr lang="en-US" sz="24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895688" lvl="1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sym typeface="Wingdings" pitchFamily="2" charset="2"/>
              </a:rPr>
              <a:t>Wires ON after the </a:t>
            </a:r>
            <a:r>
              <a:rPr lang="en-US" sz="2400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sym typeface="Wingdings" pitchFamily="2" charset="2"/>
              </a:rPr>
              <a:t>EoL</a:t>
            </a: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sym typeface="Wingdings" pitchFamily="2" charset="2"/>
              </a:rPr>
              <a:t> (</a:t>
            </a:r>
            <a:r>
              <a:rPr lang="en-US" sz="2400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sym typeface="Wingdings" pitchFamily="2" charset="2"/>
              </a:rPr>
              <a:t>Iw</a:t>
            </a: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sym typeface="Wingdings" pitchFamily="2" charset="2"/>
              </a:rPr>
              <a:t> = 350 A).</a:t>
            </a:r>
            <a:endParaRPr lang="en-US" sz="24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286104" indent="-285744">
              <a:spcBef>
                <a:spcPts val="281"/>
              </a:spcBef>
              <a:buClr>
                <a:srgbClr val="FB963C"/>
              </a:buClr>
              <a:buFont typeface="Wingdings" charset="2"/>
              <a:buChar char="§"/>
            </a:pPr>
            <a:endParaRPr lang="en-US" sz="24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E38980-547B-5943-93A4-A61362919BE0}"/>
              </a:ext>
            </a:extLst>
          </p:cNvPr>
          <p:cNvGrpSpPr/>
          <p:nvPr/>
        </p:nvGrpSpPr>
        <p:grpSpPr>
          <a:xfrm>
            <a:off x="10080328" y="736835"/>
            <a:ext cx="1885635" cy="1082539"/>
            <a:chOff x="7636867" y="3615779"/>
            <a:chExt cx="2690290" cy="1544490"/>
          </a:xfrm>
        </p:grpSpPr>
        <p:pic>
          <p:nvPicPr>
            <p:cNvPr id="17" name="Picture 6" descr="\\cern.ch\dfs\Users\l\lgentini\Desktop\4.jpg">
              <a:extLst>
                <a:ext uri="{FF2B5EF4-FFF2-40B4-BE49-F238E27FC236}">
                  <a16:creationId xmlns:a16="http://schemas.microsoft.com/office/drawing/2014/main" id="{1F857D4F-6FBC-7F4B-A974-722827C60A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00" t="12282" r="31997" b="5253"/>
            <a:stretch/>
          </p:blipFill>
          <p:spPr bwMode="auto">
            <a:xfrm flipH="1">
              <a:off x="8988084" y="3615779"/>
              <a:ext cx="1339073" cy="15419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\\cern.ch\dfs\Users\l\lgentini\Desktop\4.jpg">
              <a:extLst>
                <a:ext uri="{FF2B5EF4-FFF2-40B4-BE49-F238E27FC236}">
                  <a16:creationId xmlns:a16="http://schemas.microsoft.com/office/drawing/2014/main" id="{CBD5DB8C-9F52-D44F-A3B7-C05E4179CC0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00" t="12282" r="31997" b="5253"/>
            <a:stretch/>
          </p:blipFill>
          <p:spPr bwMode="auto">
            <a:xfrm>
              <a:off x="7636867" y="3618313"/>
              <a:ext cx="1339073" cy="15419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8471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Shape 2"/>
          <p:cNvSpPr>
            <a:spLocks/>
          </p:cNvSpPr>
          <p:nvPr/>
        </p:nvSpPr>
        <p:spPr bwMode="auto">
          <a:xfrm>
            <a:off x="10210801" y="6356351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defRPr/>
            </a:pPr>
            <a:fld id="{710B871E-3A99-435C-B2AA-6E8CD7AE8693}" type="slidenum">
              <a:rPr lang="en-US" sz="1200" spc="-1">
                <a:solidFill>
                  <a:srgbClr val="64BCD9"/>
                </a:solidFill>
                <a:latin typeface="Arial"/>
              </a:rPr>
              <a:pPr algn="r">
                <a:defRPr/>
              </a:pPr>
              <a:t>20</a:t>
            </a:fld>
            <a:endParaRPr lang="en-US" sz="1200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BA882B-2E6B-EE43-AEE1-E93291085B3F}"/>
              </a:ext>
            </a:extLst>
          </p:cNvPr>
          <p:cNvSpPr txBox="1"/>
          <p:nvPr/>
        </p:nvSpPr>
        <p:spPr>
          <a:xfrm>
            <a:off x="2450750" y="1655938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LHC</a:t>
            </a:r>
            <a:r>
              <a:rPr lang="en-US" dirty="0">
                <a:solidFill>
                  <a:schemeClr val="bg1"/>
                </a:solidFill>
              </a:rPr>
              <a:t> wire-in-collimator</a:t>
            </a:r>
          </a:p>
        </p:txBody>
      </p:sp>
      <p:sp>
        <p:nvSpPr>
          <p:cNvPr id="5" name="TextShape 1">
            <a:extLst>
              <a:ext uri="{FF2B5EF4-FFF2-40B4-BE49-F238E27FC236}">
                <a16:creationId xmlns:a16="http://schemas.microsoft.com/office/drawing/2014/main" id="{5C52AE01-DB37-7745-8510-E734DCE12DCA}"/>
              </a:ext>
            </a:extLst>
          </p:cNvPr>
          <p:cNvSpPr>
            <a:spLocks/>
          </p:cNvSpPr>
          <p:nvPr/>
        </p:nvSpPr>
        <p:spPr bwMode="auto">
          <a:xfrm>
            <a:off x="1235677" y="55563"/>
            <a:ext cx="10095470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HL-type functional specification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7FE53D-6092-1748-B955-7C55091A1D0B}"/>
              </a:ext>
            </a:extLst>
          </p:cNvPr>
          <p:cNvSpPr txBox="1"/>
          <p:nvPr/>
        </p:nvSpPr>
        <p:spPr bwMode="auto">
          <a:xfrm>
            <a:off x="1401421" y="600668"/>
            <a:ext cx="10200360" cy="62940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defPPr>
              <a:defRPr lang="en-CH"/>
            </a:defPPr>
            <a:lvl1pPr marL="286104" indent="-285744">
              <a:spcBef>
                <a:spcPts val="281"/>
              </a:spcBef>
              <a:spcAft>
                <a:spcPts val="0"/>
              </a:spcAft>
              <a:buClr>
                <a:srgbClr val="FB963C"/>
              </a:buClr>
              <a:buFont typeface="Wingdings" charset="2"/>
              <a:buChar char="§"/>
              <a:defRPr sz="2400" spc="-1">
                <a:solidFill>
                  <a:schemeClr val="accent4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defRPr>
            </a:lvl1pPr>
            <a:lvl2pPr marL="742950" lvl="1" indent="-285750">
              <a:spcBef>
                <a:spcPts val="0"/>
              </a:spcBef>
              <a:spcAft>
                <a:spcPts val="0"/>
              </a:spcAft>
              <a:buChar char="–"/>
              <a:defRPr sz="2400">
                <a:solidFill>
                  <a:schemeClr val="accent4">
                    <a:lumMod val="75000"/>
                  </a:schemeClr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spcAft>
                <a:spcPts val="0"/>
              </a:spcAft>
              <a:buChar char="•"/>
              <a:defRPr sz="2400">
                <a:latin typeface="Arial"/>
              </a:defRPr>
            </a:lvl3pPr>
            <a:lvl4pPr marL="1600200" indent="-228600">
              <a:spcBef>
                <a:spcPts val="0"/>
              </a:spcBef>
              <a:spcAft>
                <a:spcPts val="0"/>
              </a:spcAft>
              <a:buChar char="–"/>
              <a:defRPr sz="2000">
                <a:latin typeface="Arial"/>
              </a:defRPr>
            </a:lvl4pPr>
            <a:lvl5pPr marL="20574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9pPr>
          </a:lstStyle>
          <a:p>
            <a:pPr marL="360" indent="0">
              <a:buNone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Present HL proposal (iterations are on-going):</a:t>
            </a:r>
          </a:p>
          <a:p>
            <a:pPr>
              <a:buFontTx/>
              <a:buChar char="-"/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 assemblies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(2x beams x2 IPs x2 sides) containing DC wires at room temperature (demineralized water cooling needed).</a:t>
            </a:r>
          </a:p>
          <a:p>
            <a:pPr>
              <a:buFontTx/>
              <a:buChar char="-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slots are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between HL Q4 and Q5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 starting at 186 m ending at 195 m from IP (9 m). </a:t>
            </a:r>
          </a:p>
          <a:p>
            <a:pPr>
              <a:buFontTx/>
              <a:buChar char="-"/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450 Am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per beam/side/IP</a:t>
            </a:r>
          </a:p>
          <a:p>
            <a:pPr>
              <a:buFontTx/>
              <a:buChar char="-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Each tanks contains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 modules of 1 m pre-aligned on a common girder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buFontTx/>
              <a:buChar char="-"/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 mm wire diameter carrying max 150 A</a:t>
            </a:r>
          </a:p>
          <a:p>
            <a:pPr>
              <a:buFontTx/>
              <a:buChar char="-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Motion of the 1 (or 2) principal axis (parallel to crossing): from 0 to 15 mm (garage position, TODO: verify aperture). </a:t>
            </a:r>
          </a:p>
          <a:p>
            <a:pPr>
              <a:buFontTx/>
              <a:buChar char="-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Motion of the 3</a:t>
            </a:r>
            <a:r>
              <a:rPr lang="en-GB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rd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axis (perpendicular to the crossing): -10 to +10 mm</a:t>
            </a:r>
          </a:p>
          <a:p>
            <a:pPr>
              <a:buFontTx/>
              <a:buChar char="-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Possibility to rotate the V wires tanks when the V-crossing polarity is switched</a:t>
            </a:r>
          </a:p>
          <a:p>
            <a:pPr>
              <a:buFontTx/>
              <a:buChar char="-"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(2xH and 2xV BPMs per wire assembly, ~ 1 BLM per wire assembly)</a:t>
            </a:r>
          </a:p>
          <a:p>
            <a:pPr marL="360" indent="0">
              <a:buNone/>
            </a:pP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3775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Shape 2"/>
          <p:cNvSpPr>
            <a:spLocks/>
          </p:cNvSpPr>
          <p:nvPr/>
        </p:nvSpPr>
        <p:spPr bwMode="auto">
          <a:xfrm>
            <a:off x="10210801" y="6356351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defRPr/>
            </a:pPr>
            <a:fld id="{710B871E-3A99-435C-B2AA-6E8CD7AE8693}" type="slidenum">
              <a:rPr lang="en-US" sz="1200" spc="-1">
                <a:solidFill>
                  <a:srgbClr val="64BCD9"/>
                </a:solidFill>
                <a:latin typeface="Arial"/>
              </a:rPr>
              <a:pPr algn="r">
                <a:defRPr/>
              </a:pPr>
              <a:t>21</a:t>
            </a:fld>
            <a:endParaRPr lang="en-US" sz="1200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BA882B-2E6B-EE43-AEE1-E93291085B3F}"/>
              </a:ext>
            </a:extLst>
          </p:cNvPr>
          <p:cNvSpPr txBox="1"/>
          <p:nvPr/>
        </p:nvSpPr>
        <p:spPr>
          <a:xfrm>
            <a:off x="2450750" y="1655938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LHC</a:t>
            </a:r>
            <a:r>
              <a:rPr lang="en-US" dirty="0">
                <a:solidFill>
                  <a:schemeClr val="bg1"/>
                </a:solidFill>
              </a:rPr>
              <a:t> wire-in-collimator</a:t>
            </a:r>
          </a:p>
        </p:txBody>
      </p:sp>
      <p:sp>
        <p:nvSpPr>
          <p:cNvPr id="5" name="TextShape 1">
            <a:extLst>
              <a:ext uri="{FF2B5EF4-FFF2-40B4-BE49-F238E27FC236}">
                <a16:creationId xmlns:a16="http://schemas.microsoft.com/office/drawing/2014/main" id="{5C52AE01-DB37-7745-8510-E734DCE12DCA}"/>
              </a:ext>
            </a:extLst>
          </p:cNvPr>
          <p:cNvSpPr>
            <a:spLocks/>
          </p:cNvSpPr>
          <p:nvPr/>
        </p:nvSpPr>
        <p:spPr bwMode="auto">
          <a:xfrm>
            <a:off x="1235677" y="55563"/>
            <a:ext cx="10095470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2 wire tanks (each with 3x 1m modules) 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4902AFC-1142-284A-8E9D-E95B797A1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137" y="1050086"/>
            <a:ext cx="7209113" cy="5306265"/>
          </a:xfrm>
          <a:prstGeom prst="rect">
            <a:avLst/>
          </a:prstGeom>
        </p:spPr>
      </p:pic>
      <p:sp>
        <p:nvSpPr>
          <p:cNvPr id="9" name="CustomShape 4">
            <a:extLst>
              <a:ext uri="{FF2B5EF4-FFF2-40B4-BE49-F238E27FC236}">
                <a16:creationId xmlns:a16="http://schemas.microsoft.com/office/drawing/2014/main" id="{9890C86D-30A6-6847-B38C-29816C413ADD}"/>
              </a:ext>
            </a:extLst>
          </p:cNvPr>
          <p:cNvSpPr/>
          <p:nvPr/>
        </p:nvSpPr>
        <p:spPr bwMode="auto">
          <a:xfrm>
            <a:off x="7694689" y="5277168"/>
            <a:ext cx="2127948" cy="64008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Courtesy EN-MME </a:t>
            </a:r>
          </a:p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(A. Bertarelli and team)</a:t>
            </a:r>
            <a:endParaRPr lang="en-US" sz="14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362" name="Picture 2" descr="Joints — Aldebaran 2.4.3.28-r2 documentation">
            <a:extLst>
              <a:ext uri="{FF2B5EF4-FFF2-40B4-BE49-F238E27FC236}">
                <a16:creationId xmlns:a16="http://schemas.microsoft.com/office/drawing/2014/main" id="{6F049F75-8FBB-484D-94F6-139472366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12" y="830075"/>
            <a:ext cx="28829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111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Shape 2"/>
          <p:cNvSpPr>
            <a:spLocks/>
          </p:cNvSpPr>
          <p:nvPr/>
        </p:nvSpPr>
        <p:spPr bwMode="auto">
          <a:xfrm>
            <a:off x="10210801" y="6356351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defRPr/>
            </a:pPr>
            <a:fld id="{710B871E-3A99-435C-B2AA-6E8CD7AE8693}" type="slidenum">
              <a:rPr lang="en-US" sz="1200" spc="-1">
                <a:solidFill>
                  <a:srgbClr val="64BCD9"/>
                </a:solidFill>
                <a:latin typeface="Arial"/>
              </a:rPr>
              <a:pPr algn="r">
                <a:defRPr/>
              </a:pPr>
              <a:t>22</a:t>
            </a:fld>
            <a:endParaRPr lang="en-US" sz="1200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TextShape 1"/>
          <p:cNvSpPr>
            <a:spLocks/>
          </p:cNvSpPr>
          <p:nvPr/>
        </p:nvSpPr>
        <p:spPr bwMode="auto">
          <a:xfrm>
            <a:off x="1235677" y="55563"/>
            <a:ext cx="10095470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HL-type wire test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D0FFB3-FC65-A843-AE22-26A2544F68C8}"/>
              </a:ext>
            </a:extLst>
          </p:cNvPr>
          <p:cNvSpPr txBox="1"/>
          <p:nvPr/>
        </p:nvSpPr>
        <p:spPr bwMode="auto">
          <a:xfrm>
            <a:off x="695519" y="888234"/>
            <a:ext cx="10800959" cy="77713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defPPr>
              <a:defRPr lang="en-CH"/>
            </a:defPPr>
            <a:lvl1pPr marL="286104" indent="-285744">
              <a:spcBef>
                <a:spcPts val="281"/>
              </a:spcBef>
              <a:spcAft>
                <a:spcPts val="0"/>
              </a:spcAft>
              <a:buClr>
                <a:srgbClr val="FB963C"/>
              </a:buClr>
              <a:buFont typeface="Wingdings" charset="2"/>
              <a:buChar char="§"/>
              <a:defRPr sz="2400" spc="-1">
                <a:solidFill>
                  <a:schemeClr val="accent4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defRPr>
            </a:lvl1pPr>
            <a:lvl2pPr marL="742950" lvl="1" indent="-285750">
              <a:spcBef>
                <a:spcPts val="0"/>
              </a:spcBef>
              <a:spcAft>
                <a:spcPts val="0"/>
              </a:spcAft>
              <a:buChar char="–"/>
              <a:defRPr sz="2400">
                <a:solidFill>
                  <a:schemeClr val="accent4">
                    <a:lumMod val="75000"/>
                  </a:schemeClr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spcAft>
                <a:spcPts val="0"/>
              </a:spcAft>
              <a:buChar char="•"/>
              <a:defRPr sz="2400">
                <a:latin typeface="Arial"/>
              </a:defRPr>
            </a:lvl3pPr>
            <a:lvl4pPr marL="1600200" indent="-228600">
              <a:spcBef>
                <a:spcPts val="0"/>
              </a:spcBef>
              <a:spcAft>
                <a:spcPts val="0"/>
              </a:spcAft>
              <a:buChar char="–"/>
              <a:defRPr sz="2000">
                <a:latin typeface="Arial"/>
              </a:defRPr>
            </a:lvl4pPr>
            <a:lvl5pPr marL="20574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9pPr>
          </a:lstStyle>
          <a:p>
            <a:pPr marL="360" indent="0">
              <a:buNone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There was an extensive testing campaign by EN-MME on a short HL-type wire.</a:t>
            </a:r>
          </a:p>
          <a:p>
            <a:pPr marL="360" indent="0">
              <a:buNone/>
            </a:pPr>
            <a:endParaRPr lang="en-GB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9841ADDE-22CD-6143-BE90-0184D0D06C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15" b="41661"/>
          <a:stretch/>
        </p:blipFill>
        <p:spPr bwMode="auto">
          <a:xfrm>
            <a:off x="3461264" y="1288744"/>
            <a:ext cx="6929718" cy="16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BDAF7E5-A48F-924B-9CFD-308493236AEA}"/>
              </a:ext>
            </a:extLst>
          </p:cNvPr>
          <p:cNvSpPr txBox="1"/>
          <p:nvPr/>
        </p:nvSpPr>
        <p:spPr bwMode="auto">
          <a:xfrm>
            <a:off x="134471" y="3002916"/>
            <a:ext cx="11944050" cy="114646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defPPr>
              <a:defRPr lang="en-CH"/>
            </a:defPPr>
            <a:lvl1pPr marL="286104" indent="-285744">
              <a:spcBef>
                <a:spcPts val="281"/>
              </a:spcBef>
              <a:spcAft>
                <a:spcPts val="0"/>
              </a:spcAft>
              <a:buClr>
                <a:srgbClr val="FB963C"/>
              </a:buClr>
              <a:buFont typeface="Wingdings" charset="2"/>
              <a:buChar char="§"/>
              <a:defRPr sz="2400" spc="-1">
                <a:solidFill>
                  <a:schemeClr val="accent4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defRPr>
            </a:lvl1pPr>
            <a:lvl2pPr marL="742950" lvl="1" indent="-285750">
              <a:spcBef>
                <a:spcPts val="0"/>
              </a:spcBef>
              <a:spcAft>
                <a:spcPts val="0"/>
              </a:spcAft>
              <a:buChar char="–"/>
              <a:defRPr sz="2400">
                <a:solidFill>
                  <a:schemeClr val="accent4">
                    <a:lumMod val="75000"/>
                  </a:schemeClr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spcAft>
                <a:spcPts val="0"/>
              </a:spcAft>
              <a:buChar char="•"/>
              <a:defRPr sz="2400">
                <a:latin typeface="Arial"/>
              </a:defRPr>
            </a:lvl3pPr>
            <a:lvl4pPr marL="1600200" indent="-228600">
              <a:spcBef>
                <a:spcPts val="0"/>
              </a:spcBef>
              <a:spcAft>
                <a:spcPts val="0"/>
              </a:spcAft>
              <a:buChar char="–"/>
              <a:defRPr sz="2000">
                <a:latin typeface="Arial"/>
              </a:defRPr>
            </a:lvl4pPr>
            <a:lvl5pPr marL="20574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9pPr>
          </a:lstStyle>
          <a:p>
            <a:pPr marL="360" indent="0">
              <a:buNone/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Results (out/in vacuum) are not yet circulated (</a:t>
            </a:r>
            <a:r>
              <a:rPr lang="en-GB" b="0" u="none" strike="noStrike" dirty="0">
                <a:solidFill>
                  <a:srgbClr val="0645AD"/>
                </a:solidFill>
                <a:effectLst/>
                <a:latin typeface="Helvetica Neue" panose="02000503000000020004" pitchFamily="2" charset="0"/>
                <a:hlinkClick r:id="rId4"/>
              </a:rPr>
              <a:t>EDMS 2432228</a:t>
            </a:r>
            <a:r>
              <a:rPr lang="en-GB" dirty="0">
                <a:solidFill>
                  <a:srgbClr val="0645AD"/>
                </a:solidFill>
                <a:latin typeface="Helvetica Neue" panose="02000503000000020004" pitchFamily="2" charset="0"/>
              </a:rPr>
              <a:t>):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tests were done with 1 mm and 0.8 mm radius molybdenum wires.</a:t>
            </a:r>
          </a:p>
          <a:p>
            <a:pPr marL="360" indent="0">
              <a:buNone/>
            </a:pP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5DEC3C8-7056-0143-9234-2FF5884DF93E}"/>
              </a:ext>
            </a:extLst>
          </p:cNvPr>
          <p:cNvGraphicFramePr>
            <a:graphicFrameLocks noGrp="1"/>
          </p:cNvGraphicFramePr>
          <p:nvPr/>
        </p:nvGraphicFramePr>
        <p:xfrm>
          <a:off x="1113398" y="5896452"/>
          <a:ext cx="10556875" cy="640080"/>
        </p:xfrm>
        <a:graphic>
          <a:graphicData uri="http://schemas.openxmlformats.org/drawingml/2006/table">
            <a:tbl>
              <a:tblPr/>
              <a:tblGrid>
                <a:gridCol w="10556875">
                  <a:extLst>
                    <a:ext uri="{9D8B030D-6E8A-4147-A177-3AD203B41FA5}">
                      <a16:colId xmlns:a16="http://schemas.microsoft.com/office/drawing/2014/main" val="16120517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18087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GB" b="0" dirty="0">
                        <a:effectLst/>
                        <a:latin typeface="Helvetica Neue" panose="02000503000000020004" pitchFamily="2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4441243"/>
                  </a:ext>
                </a:extLst>
              </a:tr>
            </a:tbl>
          </a:graphicData>
        </a:graphic>
      </p:graphicFrame>
      <p:pic>
        <p:nvPicPr>
          <p:cNvPr id="20" name="Picture 4">
            <a:extLst>
              <a:ext uri="{FF2B5EF4-FFF2-40B4-BE49-F238E27FC236}">
                <a16:creationId xmlns:a16="http://schemas.microsoft.com/office/drawing/2014/main" id="{FEA564A8-1A91-B84B-8243-A73F4AF4CF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9" t="3475" r="15110" b="22410"/>
          <a:stretch/>
        </p:blipFill>
        <p:spPr bwMode="auto">
          <a:xfrm>
            <a:off x="7549843" y="3951562"/>
            <a:ext cx="2841139" cy="2354452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Content Placeholder 6">
            <a:extLst>
              <a:ext uri="{FF2B5EF4-FFF2-40B4-BE49-F238E27FC236}">
                <a16:creationId xmlns:a16="http://schemas.microsoft.com/office/drawing/2014/main" id="{FC21DCE3-FD16-0F4D-93DF-2374F42C9B1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732"/>
          <a:stretch/>
        </p:blipFill>
        <p:spPr>
          <a:xfrm>
            <a:off x="1897076" y="3951562"/>
            <a:ext cx="5333755" cy="2328436"/>
          </a:xfrm>
          <a:prstGeom prst="rect">
            <a:avLst/>
          </a:prstGeom>
        </p:spPr>
      </p:pic>
      <p:sp>
        <p:nvSpPr>
          <p:cNvPr id="22" name="CustomShape 4">
            <a:extLst>
              <a:ext uri="{FF2B5EF4-FFF2-40B4-BE49-F238E27FC236}">
                <a16:creationId xmlns:a16="http://schemas.microsoft.com/office/drawing/2014/main" id="{2F79AB36-6F66-AA40-89B4-9FEF18714AB6}"/>
              </a:ext>
            </a:extLst>
          </p:cNvPr>
          <p:cNvSpPr/>
          <p:nvPr/>
        </p:nvSpPr>
        <p:spPr bwMode="auto">
          <a:xfrm>
            <a:off x="6041859" y="5969766"/>
            <a:ext cx="2377944" cy="64008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Courtesy EN-MME </a:t>
            </a:r>
          </a:p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(A. Bertarelli and team)</a:t>
            </a:r>
            <a:endParaRPr lang="en-US" sz="14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669AAB2-C23A-3344-B93D-1D0CA11E427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5" t="22409" r="46769" b="28760"/>
          <a:stretch/>
        </p:blipFill>
        <p:spPr bwMode="auto">
          <a:xfrm>
            <a:off x="1277562" y="1276802"/>
            <a:ext cx="1968422" cy="1656482"/>
          </a:xfrm>
          <a:prstGeom prst="rect">
            <a:avLst/>
          </a:prstGeom>
        </p:spPr>
      </p:pic>
      <p:sp>
        <p:nvSpPr>
          <p:cNvPr id="24" name="CustomShape 4">
            <a:extLst>
              <a:ext uri="{FF2B5EF4-FFF2-40B4-BE49-F238E27FC236}">
                <a16:creationId xmlns:a16="http://schemas.microsoft.com/office/drawing/2014/main" id="{734BEE48-ED77-094A-8C9A-D13812AB664A}"/>
              </a:ext>
            </a:extLst>
          </p:cNvPr>
          <p:cNvSpPr/>
          <p:nvPr/>
        </p:nvSpPr>
        <p:spPr bwMode="auto">
          <a:xfrm>
            <a:off x="9950573" y="1565780"/>
            <a:ext cx="2127948" cy="64008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Courtesy EN-MME </a:t>
            </a:r>
          </a:p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(A. Bertarelli and team)</a:t>
            </a:r>
            <a:endParaRPr lang="en-US" sz="14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4778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Shape 2"/>
          <p:cNvSpPr>
            <a:spLocks/>
          </p:cNvSpPr>
          <p:nvPr/>
        </p:nvSpPr>
        <p:spPr bwMode="auto">
          <a:xfrm>
            <a:off x="10210801" y="6356351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defRPr/>
            </a:pPr>
            <a:fld id="{710B871E-3A99-435C-B2AA-6E8CD7AE8693}" type="slidenum">
              <a:rPr lang="en-US" sz="1200" spc="-1">
                <a:solidFill>
                  <a:srgbClr val="64BCD9"/>
                </a:solidFill>
                <a:latin typeface="Arial"/>
              </a:rPr>
              <a:pPr algn="r">
                <a:defRPr/>
              </a:pPr>
              <a:t>3</a:t>
            </a:fld>
            <a:endParaRPr lang="en-US" sz="1200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TextShape 1"/>
          <p:cNvSpPr>
            <a:spLocks/>
          </p:cNvSpPr>
          <p:nvPr/>
        </p:nvSpPr>
        <p:spPr bwMode="auto">
          <a:xfrm>
            <a:off x="494571" y="55563"/>
            <a:ext cx="10836576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RUN 3 2022: BBCW ON after the </a:t>
            </a:r>
            <a:r>
              <a:rPr lang="en-US" sz="4400" b="1" spc="-1" dirty="0" err="1">
                <a:solidFill>
                  <a:srgbClr val="0093BE"/>
                </a:solidFill>
                <a:latin typeface="Calibri"/>
              </a:rPr>
              <a:t>EoL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BA882B-2E6B-EE43-AEE1-E93291085B3F}"/>
              </a:ext>
            </a:extLst>
          </p:cNvPr>
          <p:cNvSpPr txBox="1"/>
          <p:nvPr/>
        </p:nvSpPr>
        <p:spPr>
          <a:xfrm>
            <a:off x="494570" y="1677343"/>
            <a:ext cx="6301292" cy="425501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defPPr>
              <a:defRPr lang="en-CH"/>
            </a:defPPr>
            <a:lvl1pPr marL="286104" indent="-285744">
              <a:spcBef>
                <a:spcPts val="281"/>
              </a:spcBef>
              <a:spcAft>
                <a:spcPts val="0"/>
              </a:spcAft>
              <a:buClr>
                <a:srgbClr val="FB963C"/>
              </a:buClr>
              <a:buFont typeface="Wingdings" charset="2"/>
              <a:buChar char="§"/>
              <a:defRPr sz="2400" spc="-1">
                <a:solidFill>
                  <a:schemeClr val="accent4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</a:defRPr>
            </a:lvl1pPr>
            <a:lvl2pPr marL="742950" lvl="1" indent="-285750">
              <a:spcBef>
                <a:spcPts val="0"/>
              </a:spcBef>
              <a:spcAft>
                <a:spcPts val="0"/>
              </a:spcAft>
              <a:buChar char="–"/>
              <a:defRPr sz="2400">
                <a:solidFill>
                  <a:schemeClr val="accent4">
                    <a:lumMod val="75000"/>
                  </a:schemeClr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spcAft>
                <a:spcPts val="0"/>
              </a:spcAft>
              <a:buChar char="•"/>
              <a:defRPr sz="2400">
                <a:latin typeface="Arial"/>
              </a:defRPr>
            </a:lvl3pPr>
            <a:lvl4pPr marL="1600200" indent="-228600">
              <a:spcBef>
                <a:spcPts val="0"/>
              </a:spcBef>
              <a:spcAft>
                <a:spcPts val="0"/>
              </a:spcAft>
              <a:buChar char="–"/>
              <a:defRPr sz="2000">
                <a:latin typeface="Arial"/>
              </a:defRPr>
            </a:lvl4pPr>
            <a:lvl5pPr marL="20574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9pPr>
          </a:lstStyle>
          <a:p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EoL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~5 h from the start of stable beams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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Nb ~ 1.15e11  ppb 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 = 6.8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TeV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ymbol" pitchFamily="2" charset="2"/>
              </a:rPr>
              <a:t>b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 = 30 cm (tele-index 2)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ymbol" pitchFamily="2" charset="2"/>
              </a:rPr>
              <a:t>f</a:t>
            </a:r>
            <a:r>
              <a:rPr lang="en-GB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/2 = 160 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ymbol" pitchFamily="2" charset="2"/>
              </a:rPr>
              <a:t>m</a:t>
            </a: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rad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(IP1 vertical, IP5 horizontal)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TCT at 8.5 </a:t>
            </a:r>
            <a:r>
              <a:rPr lang="en-GB" u="sng" dirty="0">
                <a:solidFill>
                  <a:srgbClr val="7F7F7F"/>
                </a:solidFill>
                <a:latin typeface="Symbol" pitchFamily="2" charset="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@3.5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ymbol" pitchFamily="2" charset="2"/>
              </a:rPr>
              <a:t>m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 (for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Symbol" pitchFamily="2" charset="2"/>
              </a:rPr>
              <a:t>b*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= 30 cm) 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Wires (V in IR1 and H in IR5) at</a:t>
            </a: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9.2 mm in IR1 for B1 (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tctpv.4l1.b1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and B2 (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tctpv.4r1.b2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12.4 mm in IR5 for B1 (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tctph.4l1.b1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and B2 (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tctph.4r1.b2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46D230-98E5-5E4E-A30D-181912329C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5862" y="776287"/>
            <a:ext cx="5202549" cy="5974717"/>
          </a:xfrm>
          <a:prstGeom prst="rect">
            <a:avLst/>
          </a:prstGeom>
        </p:spPr>
      </p:pic>
      <p:sp>
        <p:nvSpPr>
          <p:cNvPr id="8" name="CustomShape 4">
            <a:extLst>
              <a:ext uri="{FF2B5EF4-FFF2-40B4-BE49-F238E27FC236}">
                <a16:creationId xmlns:a16="http://schemas.microsoft.com/office/drawing/2014/main" id="{7E7964C0-F268-F442-AFD2-227901FA0008}"/>
              </a:ext>
            </a:extLst>
          </p:cNvPr>
          <p:cNvSpPr/>
          <p:nvPr/>
        </p:nvSpPr>
        <p:spPr>
          <a:xfrm>
            <a:off x="10571164" y="415925"/>
            <a:ext cx="1306448" cy="469424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S. </a:t>
            </a:r>
            <a:r>
              <a:rPr lang="en-US" sz="1400" b="1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Kostoglou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1400" b="1" dirty="0">
                <a:solidFill>
                  <a:schemeClr val="bg1"/>
                </a:solidFill>
              </a:rPr>
              <a:t>Evian</a:t>
            </a:r>
            <a:r>
              <a:rPr lang="en-US" sz="14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21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11869AB-327A-DB46-94FF-063D69C30266}"/>
              </a:ext>
            </a:extLst>
          </p:cNvPr>
          <p:cNvGrpSpPr/>
          <p:nvPr/>
        </p:nvGrpSpPr>
        <p:grpSpPr>
          <a:xfrm>
            <a:off x="8103475" y="902677"/>
            <a:ext cx="3576231" cy="5473248"/>
            <a:chOff x="8103475" y="902677"/>
            <a:chExt cx="3576231" cy="547324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FE37BBF-A800-9744-AB71-7A90CB887A16}"/>
                </a:ext>
              </a:extLst>
            </p:cNvPr>
            <p:cNvSpPr/>
            <p:nvPr/>
          </p:nvSpPr>
          <p:spPr>
            <a:xfrm>
              <a:off x="8103476" y="902677"/>
              <a:ext cx="1134308" cy="1195754"/>
            </a:xfrm>
            <a:prstGeom prst="rect">
              <a:avLst/>
            </a:prstGeom>
            <a:solidFill>
              <a:srgbClr val="00B05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/>
                <a:t>BBWC ON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51D16BB-2B19-674B-9651-C75D1E30E66F}"/>
                </a:ext>
              </a:extLst>
            </p:cNvPr>
            <p:cNvSpPr/>
            <p:nvPr/>
          </p:nvSpPr>
          <p:spPr bwMode="auto">
            <a:xfrm>
              <a:off x="10545398" y="902677"/>
              <a:ext cx="1134308" cy="1195754"/>
            </a:xfrm>
            <a:prstGeom prst="rect">
              <a:avLst/>
            </a:prstGeom>
            <a:solidFill>
              <a:srgbClr val="00B05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/>
                <a:t>BBWC ON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94079E1-1F41-964E-B2EA-2D568EB6A14D}"/>
                </a:ext>
              </a:extLst>
            </p:cNvPr>
            <p:cNvSpPr/>
            <p:nvPr/>
          </p:nvSpPr>
          <p:spPr bwMode="auto">
            <a:xfrm>
              <a:off x="8103476" y="2347119"/>
              <a:ext cx="1134308" cy="1195754"/>
            </a:xfrm>
            <a:prstGeom prst="rect">
              <a:avLst/>
            </a:prstGeom>
            <a:solidFill>
              <a:srgbClr val="00B05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/>
                <a:t>BBWC 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BE26C6-ADBE-864A-85D8-8682C8F3F14A}"/>
                </a:ext>
              </a:extLst>
            </p:cNvPr>
            <p:cNvSpPr/>
            <p:nvPr/>
          </p:nvSpPr>
          <p:spPr bwMode="auto">
            <a:xfrm>
              <a:off x="8103476" y="3763645"/>
              <a:ext cx="1134308" cy="1195754"/>
            </a:xfrm>
            <a:prstGeom prst="rect">
              <a:avLst/>
            </a:prstGeom>
            <a:solidFill>
              <a:srgbClr val="00B05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/>
                <a:t>BBWC 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A2251E5-4C53-9640-9BF7-156135AE5707}"/>
                </a:ext>
              </a:extLst>
            </p:cNvPr>
            <p:cNvSpPr/>
            <p:nvPr/>
          </p:nvSpPr>
          <p:spPr bwMode="auto">
            <a:xfrm>
              <a:off x="8103475" y="5180171"/>
              <a:ext cx="1134308" cy="1195754"/>
            </a:xfrm>
            <a:prstGeom prst="rect">
              <a:avLst/>
            </a:prstGeom>
            <a:solidFill>
              <a:srgbClr val="00B05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/>
                <a:t>BBWC ON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DEB6C43-08FB-FD45-BDBE-CE3799EE539A}"/>
                </a:ext>
              </a:extLst>
            </p:cNvPr>
            <p:cNvSpPr/>
            <p:nvPr/>
          </p:nvSpPr>
          <p:spPr bwMode="auto">
            <a:xfrm>
              <a:off x="10545397" y="2347119"/>
              <a:ext cx="1134308" cy="1195754"/>
            </a:xfrm>
            <a:prstGeom prst="rect">
              <a:avLst/>
            </a:prstGeom>
            <a:solidFill>
              <a:srgbClr val="00B05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/>
                <a:t>BBWC ON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015770F-3F40-C144-ABA4-D820C4337A06}"/>
                </a:ext>
              </a:extLst>
            </p:cNvPr>
            <p:cNvSpPr/>
            <p:nvPr/>
          </p:nvSpPr>
          <p:spPr bwMode="auto">
            <a:xfrm>
              <a:off x="10545397" y="3763645"/>
              <a:ext cx="1134308" cy="1195754"/>
            </a:xfrm>
            <a:prstGeom prst="rect">
              <a:avLst/>
            </a:prstGeom>
            <a:solidFill>
              <a:srgbClr val="00B05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/>
                <a:t>BBWC ON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F07575-CF3C-0F4F-93C8-2A8F41D7FDB6}"/>
                </a:ext>
              </a:extLst>
            </p:cNvPr>
            <p:cNvSpPr/>
            <p:nvPr/>
          </p:nvSpPr>
          <p:spPr bwMode="auto">
            <a:xfrm>
              <a:off x="10545396" y="5160597"/>
              <a:ext cx="1134308" cy="1195754"/>
            </a:xfrm>
            <a:prstGeom prst="rect">
              <a:avLst/>
            </a:prstGeom>
            <a:solidFill>
              <a:srgbClr val="00B05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/>
                <a:t>BBWC 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609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Shape 2"/>
          <p:cNvSpPr>
            <a:spLocks/>
          </p:cNvSpPr>
          <p:nvPr/>
        </p:nvSpPr>
        <p:spPr bwMode="auto">
          <a:xfrm>
            <a:off x="10210801" y="6356351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defRPr/>
            </a:pPr>
            <a:fld id="{710B871E-3A99-435C-B2AA-6E8CD7AE8693}" type="slidenum">
              <a:rPr lang="en-US" sz="1200" spc="-1">
                <a:solidFill>
                  <a:srgbClr val="64BCD9"/>
                </a:solidFill>
                <a:latin typeface="Arial"/>
              </a:rPr>
              <a:pPr algn="r">
                <a:defRPr/>
              </a:pPr>
              <a:t>4</a:t>
            </a:fld>
            <a:endParaRPr lang="en-US" sz="1200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TextShape 1"/>
          <p:cNvSpPr>
            <a:spLocks/>
          </p:cNvSpPr>
          <p:nvPr/>
        </p:nvSpPr>
        <p:spPr bwMode="auto">
          <a:xfrm>
            <a:off x="774644" y="141286"/>
            <a:ext cx="10923369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RUN 3: BBWC interlocks (EDMS 2384198)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BA882B-2E6B-EE43-AEE1-E93291085B3F}"/>
              </a:ext>
            </a:extLst>
          </p:cNvPr>
          <p:cNvSpPr txBox="1"/>
          <p:nvPr/>
        </p:nvSpPr>
        <p:spPr>
          <a:xfrm>
            <a:off x="774644" y="1259925"/>
            <a:ext cx="11055885" cy="343940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86104" indent="-285744">
              <a:spcBef>
                <a:spcPts val="281"/>
              </a:spcBef>
              <a:spcAft>
                <a:spcPts val="0"/>
              </a:spcAft>
              <a:buClr>
                <a:srgbClr val="FB963C"/>
              </a:buClr>
              <a:buFont typeface="Wingdings" charset="2"/>
              <a:buChar char="§"/>
              <a:defRPr sz="2400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  <a:lvl2pPr marL="742950" indent="-285750">
              <a:spcBef>
                <a:spcPts val="0"/>
              </a:spcBef>
              <a:spcAft>
                <a:spcPts val="0"/>
              </a:spcAft>
              <a:buChar char="–"/>
              <a:defRPr sz="2800">
                <a:latin typeface="Arial"/>
              </a:defRPr>
            </a:lvl2pPr>
            <a:lvl3pPr marL="1143000" indent="-228600">
              <a:spcBef>
                <a:spcPts val="0"/>
              </a:spcBef>
              <a:spcAft>
                <a:spcPts val="0"/>
              </a:spcAft>
              <a:buChar char="•"/>
              <a:defRPr sz="2400">
                <a:latin typeface="Arial"/>
              </a:defRPr>
            </a:lvl3pPr>
            <a:lvl4pPr marL="1600200" indent="-228600">
              <a:spcBef>
                <a:spcPts val="0"/>
              </a:spcBef>
              <a:spcAft>
                <a:spcPts val="0"/>
              </a:spcAft>
              <a:buChar char="–"/>
              <a:defRPr sz="2000">
                <a:latin typeface="Arial"/>
              </a:defRPr>
            </a:lvl4pPr>
            <a:lvl5pPr marL="20574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9pPr>
          </a:lstStyle>
          <a:p>
            <a:r>
              <a:rPr lang="en-GB" dirty="0">
                <a:solidFill>
                  <a:srgbClr val="0093BE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WIC</a:t>
            </a:r>
            <a:r>
              <a:rPr lang="en-GB" dirty="0">
                <a:solidFill>
                  <a:srgbClr val="0093BE"/>
                </a:solidFill>
              </a:rPr>
              <a:t> to protect the wire overheating (one WIC per TCT wire) </a:t>
            </a:r>
          </a:p>
          <a:p>
            <a:pPr lvl="1"/>
            <a:r>
              <a:rPr lang="en-GB" sz="2400" dirty="0">
                <a:solidFill>
                  <a:srgbClr val="0093BE"/>
                </a:solidFill>
              </a:rPr>
              <a:t>Trigger </a:t>
            </a:r>
            <a:r>
              <a:rPr lang="en-GB" sz="2400" b="1" dirty="0">
                <a:solidFill>
                  <a:srgbClr val="0093BE"/>
                </a:solidFill>
              </a:rPr>
              <a:t>BIS</a:t>
            </a:r>
            <a:r>
              <a:rPr lang="en-GB" sz="2400" dirty="0">
                <a:solidFill>
                  <a:srgbClr val="0093BE"/>
                </a:solidFill>
              </a:rPr>
              <a:t> (B1/2) and PC OFF in external fault (~1.2 s delay).</a:t>
            </a:r>
          </a:p>
          <a:p>
            <a:r>
              <a:rPr lang="en-GB" dirty="0">
                <a:solidFill>
                  <a:srgbClr val="0093BE"/>
                </a:solidFill>
              </a:rPr>
              <a:t>Internal faults of the 4 wires PCs  to protect the machine </a:t>
            </a:r>
          </a:p>
          <a:p>
            <a:pPr lvl="1"/>
            <a:r>
              <a:rPr lang="en-GB" sz="2400" dirty="0">
                <a:solidFill>
                  <a:srgbClr val="0093BE"/>
                </a:solidFill>
              </a:rPr>
              <a:t>Trigger </a:t>
            </a:r>
            <a:r>
              <a:rPr lang="en-GB" sz="2400" b="1" dirty="0">
                <a:solidFill>
                  <a:srgbClr val="0093BE"/>
                </a:solidFill>
              </a:rPr>
              <a:t>BIS</a:t>
            </a:r>
            <a:r>
              <a:rPr lang="en-GB" sz="2400" dirty="0">
                <a:solidFill>
                  <a:srgbClr val="0093BE"/>
                </a:solidFill>
              </a:rPr>
              <a:t> (B1/2) (~1 </a:t>
            </a:r>
            <a:r>
              <a:rPr lang="en-GB" sz="2400" dirty="0" err="1">
                <a:solidFill>
                  <a:srgbClr val="0093BE"/>
                </a:solidFill>
              </a:rPr>
              <a:t>ms</a:t>
            </a:r>
            <a:r>
              <a:rPr lang="en-GB" sz="2400" dirty="0">
                <a:solidFill>
                  <a:srgbClr val="0093BE"/>
                </a:solidFill>
              </a:rPr>
              <a:t> delay).</a:t>
            </a:r>
          </a:p>
          <a:p>
            <a:r>
              <a:rPr lang="en-GB" b="1" dirty="0">
                <a:solidFill>
                  <a:srgbClr val="0093BE"/>
                </a:solidFill>
              </a:rPr>
              <a:t>(FGC</a:t>
            </a:r>
            <a:r>
              <a:rPr lang="en-GB" dirty="0">
                <a:solidFill>
                  <a:srgbClr val="0093BE"/>
                </a:solidFill>
              </a:rPr>
              <a:t> settings: allows only -350 A &lt; I &lt; 350 A on the wires)</a:t>
            </a:r>
          </a:p>
          <a:p>
            <a:pPr marL="457200" lvl="1" indent="0">
              <a:buNone/>
            </a:pPr>
            <a:endParaRPr lang="en-GB" sz="2400" dirty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marL="360" indent="0">
              <a:buNone/>
            </a:pP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469307-A8E7-684A-AE16-6F35CE62C60F}"/>
              </a:ext>
            </a:extLst>
          </p:cNvPr>
          <p:cNvSpPr/>
          <p:nvPr/>
        </p:nvSpPr>
        <p:spPr>
          <a:xfrm rot="1352391">
            <a:off x="9322106" y="1297896"/>
            <a:ext cx="2441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</a:rPr>
              <a:t>MPP April 29th, 2022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0F6FF5-F74F-9A4C-859E-8D812B74E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945" y="3105364"/>
            <a:ext cx="7222700" cy="3611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3E3D13-A4F4-9543-9756-355604DB24D5}"/>
              </a:ext>
            </a:extLst>
          </p:cNvPr>
          <p:cNvSpPr txBox="1"/>
          <p:nvPr/>
        </p:nvSpPr>
        <p:spPr>
          <a:xfrm>
            <a:off x="502148" y="3896623"/>
            <a:ext cx="27685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00B050"/>
                </a:solidFill>
              </a:rPr>
              <a:t>All wires WICs successfully tested during HW commissioning (April 8th, 2022)</a:t>
            </a:r>
          </a:p>
        </p:txBody>
      </p:sp>
    </p:spTree>
    <p:extLst>
      <p:ext uri="{BB962C8B-B14F-4D97-AF65-F5344CB8AC3E}">
        <p14:creationId xmlns:p14="http://schemas.microsoft.com/office/powerpoint/2010/main" val="1364790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Shape 2"/>
          <p:cNvSpPr>
            <a:spLocks/>
          </p:cNvSpPr>
          <p:nvPr/>
        </p:nvSpPr>
        <p:spPr bwMode="auto">
          <a:xfrm>
            <a:off x="10210801" y="6356351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defRPr/>
            </a:pPr>
            <a:fld id="{710B871E-3A99-435C-B2AA-6E8CD7AE8693}" type="slidenum">
              <a:rPr lang="en-US" sz="1200" spc="-1">
                <a:solidFill>
                  <a:srgbClr val="64BCD9"/>
                </a:solidFill>
                <a:latin typeface="Arial"/>
              </a:rPr>
              <a:pPr algn="r">
                <a:defRPr/>
              </a:pPr>
              <a:t>5</a:t>
            </a:fld>
            <a:endParaRPr lang="en-US" sz="1200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" name="TextShape 1">
            <a:extLst>
              <a:ext uri="{FF2B5EF4-FFF2-40B4-BE49-F238E27FC236}">
                <a16:creationId xmlns:a16="http://schemas.microsoft.com/office/drawing/2014/main" id="{5CC83FF3-4552-9A4D-904B-7C7FF9D2D4FF}"/>
              </a:ext>
            </a:extLst>
          </p:cNvPr>
          <p:cNvSpPr>
            <a:spLocks/>
          </p:cNvSpPr>
          <p:nvPr/>
        </p:nvSpPr>
        <p:spPr bwMode="auto">
          <a:xfrm>
            <a:off x="774644" y="141286"/>
            <a:ext cx="10923369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RUN 3: commissioning with the beam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AutoShape 2" descr="preview url image">
            <a:extLst>
              <a:ext uri="{FF2B5EF4-FFF2-40B4-BE49-F238E27FC236}">
                <a16:creationId xmlns:a16="http://schemas.microsoft.com/office/drawing/2014/main" id="{2D666C13-5D36-D84D-AA69-C69D466D776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E08E88-27CC-2940-95B5-95D73E7E02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225" y="1415583"/>
            <a:ext cx="9674453" cy="383735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F16BE0D-996E-E442-99A9-6EEF3FB3B024}"/>
              </a:ext>
            </a:extLst>
          </p:cNvPr>
          <p:cNvSpPr/>
          <p:nvPr/>
        </p:nvSpPr>
        <p:spPr bwMode="auto">
          <a:xfrm>
            <a:off x="7705923" y="806448"/>
            <a:ext cx="44860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Beam Commissioning BBWC@450 GeV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May 22nd 2022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CE2D34-A501-754F-95AB-DDF2251753B8}"/>
              </a:ext>
            </a:extLst>
          </p:cNvPr>
          <p:cNvSpPr txBox="1"/>
          <p:nvPr/>
        </p:nvSpPr>
        <p:spPr bwMode="auto">
          <a:xfrm>
            <a:off x="775510" y="5278216"/>
            <a:ext cx="11055885" cy="18851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86104" indent="-285744">
              <a:spcBef>
                <a:spcPts val="281"/>
              </a:spcBef>
              <a:spcAft>
                <a:spcPts val="0"/>
              </a:spcAft>
              <a:buClr>
                <a:srgbClr val="FB963C"/>
              </a:buClr>
              <a:buFont typeface="Wingdings" charset="2"/>
              <a:buChar char="§"/>
              <a:defRPr sz="2400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  <a:lvl2pPr marL="742950" indent="-285750">
              <a:spcBef>
                <a:spcPts val="0"/>
              </a:spcBef>
              <a:spcAft>
                <a:spcPts val="0"/>
              </a:spcAft>
              <a:buChar char="–"/>
              <a:defRPr sz="2800">
                <a:latin typeface="Arial"/>
              </a:defRPr>
            </a:lvl2pPr>
            <a:lvl3pPr marL="1143000" indent="-228600">
              <a:spcBef>
                <a:spcPts val="0"/>
              </a:spcBef>
              <a:spcAft>
                <a:spcPts val="0"/>
              </a:spcAft>
              <a:buChar char="•"/>
              <a:defRPr sz="2400">
                <a:latin typeface="Arial"/>
              </a:defRPr>
            </a:lvl3pPr>
            <a:lvl4pPr marL="1600200" indent="-228600">
              <a:spcBef>
                <a:spcPts val="0"/>
              </a:spcBef>
              <a:spcAft>
                <a:spcPts val="0"/>
              </a:spcAft>
              <a:buChar char="–"/>
              <a:defRPr sz="2000">
                <a:latin typeface="Arial"/>
              </a:defRPr>
            </a:lvl4pPr>
            <a:lvl5pPr marL="20574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9pPr>
          </a:lstStyle>
          <a:p>
            <a:pPr marL="457200" lvl="1" indent="0">
              <a:buNone/>
            </a:pPr>
            <a:r>
              <a:rPr lang="en-GB" sz="2400" dirty="0">
                <a:solidFill>
                  <a:srgbClr val="00B050"/>
                </a:solidFill>
              </a:rPr>
              <a:t>All 4-wire polarities were checked successful with beam at injection (B2 shown in the picture). </a:t>
            </a:r>
          </a:p>
          <a:p>
            <a:pPr marL="457200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marL="360" indent="0">
              <a:buNone/>
            </a:pPr>
            <a:endParaRPr lang="en-US" dirty="0"/>
          </a:p>
        </p:txBody>
      </p:sp>
      <p:sp>
        <p:nvSpPr>
          <p:cNvPr id="15" name="CustomShape 4">
            <a:extLst>
              <a:ext uri="{FF2B5EF4-FFF2-40B4-BE49-F238E27FC236}">
                <a16:creationId xmlns:a16="http://schemas.microsoft.com/office/drawing/2014/main" id="{53F9F99E-2028-BB43-9327-8B6B99C02C41}"/>
              </a:ext>
            </a:extLst>
          </p:cNvPr>
          <p:cNvSpPr/>
          <p:nvPr/>
        </p:nvSpPr>
        <p:spPr>
          <a:xfrm>
            <a:off x="9164978" y="4319708"/>
            <a:ext cx="1306448" cy="346077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A. </a:t>
            </a:r>
            <a:r>
              <a:rPr lang="en-US" sz="1400" b="1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Poyet</a:t>
            </a:r>
            <a:endParaRPr lang="en-US" sz="14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5540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BF6E5-C437-7147-91FE-20E53592A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5th-axis alignments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2C51D9-C680-BB4C-AF0F-B10305D67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6948" y="1027341"/>
            <a:ext cx="9098498" cy="480331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135697-A570-1747-A4C7-8D388317C1F5}"/>
              </a:ext>
            </a:extLst>
          </p:cNvPr>
          <p:cNvSpPr/>
          <p:nvPr/>
        </p:nvSpPr>
        <p:spPr bwMode="auto">
          <a:xfrm rot="1352391">
            <a:off x="8054448" y="1650097"/>
            <a:ext cx="3989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  <a:hlinkClick r:id="rId3"/>
              </a:rPr>
              <a:t>Collimation Team, June 22nd, 2022</a:t>
            </a:r>
            <a:endParaRPr lang="en-CH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F5C888-7139-FC47-B93B-CC881F8A3323}"/>
              </a:ext>
            </a:extLst>
          </p:cNvPr>
          <p:cNvSpPr txBox="1"/>
          <p:nvPr/>
        </p:nvSpPr>
        <p:spPr>
          <a:xfrm>
            <a:off x="1870364" y="5830658"/>
            <a:ext cx="87405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GB" dirty="0">
                <a:hlinkClick r:id="rId4"/>
              </a:rPr>
            </a:br>
            <a:r>
              <a:rPr lang="en-GB" dirty="0">
                <a:hlinkClick r:id="rId5"/>
              </a:rPr>
              <a:t>https://timber.cern.ch/query?tab=Visualization&amp;configuration=33223&amp;autoLoad=true</a:t>
            </a:r>
            <a:endParaRPr lang="en-GB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99325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TextShape 2"/>
          <p:cNvSpPr>
            <a:spLocks/>
          </p:cNvSpPr>
          <p:nvPr/>
        </p:nvSpPr>
        <p:spPr bwMode="auto">
          <a:xfrm>
            <a:off x="10210801" y="6356351"/>
            <a:ext cx="360363" cy="360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defRPr/>
            </a:pPr>
            <a:fld id="{710B871E-3A99-435C-B2AA-6E8CD7AE8693}" type="slidenum">
              <a:rPr lang="en-US" sz="1200" spc="-1">
                <a:solidFill>
                  <a:srgbClr val="64BCD9"/>
                </a:solidFill>
                <a:latin typeface="Arial"/>
              </a:rPr>
              <a:pPr algn="r">
                <a:defRPr/>
              </a:pPr>
              <a:t>7</a:t>
            </a:fld>
            <a:endParaRPr lang="en-US" sz="1200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TextShape 1"/>
          <p:cNvSpPr>
            <a:spLocks/>
          </p:cNvSpPr>
          <p:nvPr/>
        </p:nvSpPr>
        <p:spPr bwMode="auto">
          <a:xfrm>
            <a:off x="774644" y="141286"/>
            <a:ext cx="10923369" cy="7207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defRPr/>
            </a:pPr>
            <a:r>
              <a:rPr lang="en-US" sz="4400" b="1" spc="-1" dirty="0">
                <a:solidFill>
                  <a:srgbClr val="0093BE"/>
                </a:solidFill>
                <a:latin typeface="Calibri"/>
              </a:rPr>
              <a:t>RUN 3: SIS and BBLR</a:t>
            </a:r>
            <a:endParaRPr lang="en-US" sz="4400" b="1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BA882B-2E6B-EE43-AEE1-E93291085B3F}"/>
              </a:ext>
            </a:extLst>
          </p:cNvPr>
          <p:cNvSpPr txBox="1"/>
          <p:nvPr/>
        </p:nvSpPr>
        <p:spPr>
          <a:xfrm>
            <a:off x="568057" y="1313116"/>
            <a:ext cx="11055885" cy="266226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86104" indent="-285744">
              <a:spcBef>
                <a:spcPts val="281"/>
              </a:spcBef>
              <a:spcAft>
                <a:spcPts val="0"/>
              </a:spcAft>
              <a:buClr>
                <a:srgbClr val="FB963C"/>
              </a:buClr>
              <a:buFont typeface="Wingdings" charset="2"/>
              <a:buChar char="§"/>
              <a:defRPr sz="2400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  <a:lvl2pPr marL="742950" indent="-285750">
              <a:spcBef>
                <a:spcPts val="0"/>
              </a:spcBef>
              <a:spcAft>
                <a:spcPts val="0"/>
              </a:spcAft>
              <a:buChar char="–"/>
              <a:defRPr sz="2800">
                <a:latin typeface="Arial"/>
              </a:defRPr>
            </a:lvl2pPr>
            <a:lvl3pPr marL="1143000" indent="-228600">
              <a:spcBef>
                <a:spcPts val="0"/>
              </a:spcBef>
              <a:spcAft>
                <a:spcPts val="0"/>
              </a:spcAft>
              <a:buChar char="•"/>
              <a:defRPr sz="2400">
                <a:latin typeface="Arial"/>
              </a:defRPr>
            </a:lvl3pPr>
            <a:lvl4pPr marL="1600200" indent="-228600">
              <a:spcBef>
                <a:spcPts val="0"/>
              </a:spcBef>
              <a:spcAft>
                <a:spcPts val="0"/>
              </a:spcAft>
              <a:buChar char="–"/>
              <a:defRPr sz="2000">
                <a:latin typeface="Arial"/>
              </a:defRPr>
            </a:lvl4pPr>
            <a:lvl5pPr marL="20574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har char="»"/>
              <a:defRPr sz="2000">
                <a:latin typeface="Arial"/>
              </a:defRPr>
            </a:lvl9pPr>
          </a:lstStyle>
          <a:p>
            <a:r>
              <a:rPr lang="en-GB" b="1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SIS</a:t>
            </a:r>
            <a:r>
              <a:rPr lang="en-GB" dirty="0">
                <a:solidFill>
                  <a:srgbClr val="00B050"/>
                </a:solidFill>
              </a:rPr>
              <a:t>: window of 0-350 A for the wire current when the wire is used</a:t>
            </a:r>
          </a:p>
          <a:p>
            <a:r>
              <a:rPr lang="en-GB" b="1" dirty="0">
                <a:solidFill>
                  <a:srgbClr val="00B050"/>
                </a:solidFill>
              </a:rPr>
              <a:t>SIS</a:t>
            </a:r>
            <a:r>
              <a:rPr lang="en-GB" dirty="0">
                <a:solidFill>
                  <a:srgbClr val="00B050"/>
                </a:solidFill>
              </a:rPr>
              <a:t>: </a:t>
            </a:r>
            <a:r>
              <a:rPr lang="en-GB" dirty="0" err="1">
                <a:solidFill>
                  <a:srgbClr val="00B050"/>
                </a:solidFill>
              </a:rPr>
              <a:t>PCI</a:t>
            </a:r>
            <a:r>
              <a:rPr lang="en-GB" dirty="0" err="1">
                <a:solidFill>
                  <a:srgbClr val="00B05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nterlock</a:t>
            </a:r>
            <a:r>
              <a:rPr lang="en-GB" dirty="0">
                <a:solidFill>
                  <a:srgbClr val="00B05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system </a:t>
            </a:r>
            <a:r>
              <a:rPr lang="en-GB" dirty="0">
                <a:solidFill>
                  <a:srgbClr val="00B050"/>
                </a:solidFill>
              </a:rPr>
              <a:t>to be open on quads ref to allow the Q-feedforward trim</a:t>
            </a:r>
          </a:p>
          <a:p>
            <a:pPr marL="457200" lvl="1" indent="0">
              <a:buNone/>
            </a:pPr>
            <a:endParaRPr lang="en-GB" sz="2400" dirty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endParaRPr lang="en-GB" sz="2400" dirty="0"/>
          </a:p>
          <a:p>
            <a:pPr lvl="1"/>
            <a:endParaRPr lang="en-GB" sz="2400" dirty="0"/>
          </a:p>
          <a:p>
            <a:pPr marL="360" indent="0">
              <a:buNone/>
            </a:pP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469307-A8E7-684A-AE16-6F35CE62C60F}"/>
              </a:ext>
            </a:extLst>
          </p:cNvPr>
          <p:cNvSpPr/>
          <p:nvPr/>
        </p:nvSpPr>
        <p:spPr>
          <a:xfrm rot="1352391">
            <a:off x="9232370" y="1297896"/>
            <a:ext cx="2621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H" b="1" dirty="0">
                <a:solidFill>
                  <a:srgbClr val="FF0000"/>
                </a:solidFill>
                <a:hlinkClick r:id="rId5"/>
              </a:rPr>
              <a:t>LBOC March 1st, 2022</a:t>
            </a:r>
            <a:endParaRPr lang="en-CH" b="1" dirty="0">
              <a:solidFill>
                <a:srgbClr val="FF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910AD3-71AF-E445-8DB6-CEA2EB233D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2644249"/>
            <a:ext cx="3500131" cy="2467013"/>
          </a:xfrm>
          <a:prstGeom prst="rect">
            <a:avLst/>
          </a:prstGeom>
        </p:spPr>
      </p:pic>
      <p:sp>
        <p:nvSpPr>
          <p:cNvPr id="8" name="CustomShape 4">
            <a:extLst>
              <a:ext uri="{FF2B5EF4-FFF2-40B4-BE49-F238E27FC236}">
                <a16:creationId xmlns:a16="http://schemas.microsoft.com/office/drawing/2014/main" id="{4D70925C-B702-2745-A75B-FA0B02EB050B}"/>
              </a:ext>
            </a:extLst>
          </p:cNvPr>
          <p:cNvSpPr/>
          <p:nvPr/>
        </p:nvSpPr>
        <p:spPr bwMode="auto">
          <a:xfrm>
            <a:off x="1304611" y="5312442"/>
            <a:ext cx="1306448" cy="469424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D. </a:t>
            </a:r>
            <a:r>
              <a:rPr lang="en-US" sz="1400" b="1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Jacquet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14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LBOC  #135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B206B0-791A-D649-8568-2CA20A58BE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5927" y="2065231"/>
            <a:ext cx="8524620" cy="386163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7A18D92-A3AA-9D48-B2C0-4B288A745E4A}"/>
              </a:ext>
            </a:extLst>
          </p:cNvPr>
          <p:cNvSpPr/>
          <p:nvPr/>
        </p:nvSpPr>
        <p:spPr>
          <a:xfrm>
            <a:off x="3498332" y="5781866"/>
            <a:ext cx="85972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Using the Q4L/R correct the tune but not (fully) the induced beta-beating: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b="1" dirty="0">
                <a:solidFill>
                  <a:srgbClr val="FF0000"/>
                </a:solidFill>
              </a:rPr>
              <a:t>minor effect on luminosity (&lt;0.1%)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b="1" dirty="0">
                <a:solidFill>
                  <a:srgbClr val="FF0000"/>
                </a:solidFill>
              </a:rPr>
              <a:t>Impact on Forward Physics (&lt;2% effect on the transfer matrices elements)</a:t>
            </a:r>
          </a:p>
        </p:txBody>
      </p:sp>
    </p:spTree>
    <p:extLst>
      <p:ext uri="{BB962C8B-B14F-4D97-AF65-F5344CB8AC3E}">
        <p14:creationId xmlns:p14="http://schemas.microsoft.com/office/powerpoint/2010/main" val="223522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BF6E5-C437-7147-91FE-20E53592A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Next steps (to discuss)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BB78C7-6860-EB48-8F3C-578F08048EB0}"/>
              </a:ext>
            </a:extLst>
          </p:cNvPr>
          <p:cNvSpPr txBox="1"/>
          <p:nvPr/>
        </p:nvSpPr>
        <p:spPr>
          <a:xfrm>
            <a:off x="1189513" y="1744717"/>
            <a:ext cx="981249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Test the Q-feedforward (for each single wire, </a:t>
            </a:r>
            <a:r>
              <a:rPr lang="en-CH" sz="2400" dirty="0">
                <a:latin typeface="Symbol" pitchFamily="2" charset="2"/>
              </a:rPr>
              <a:t>b</a:t>
            </a:r>
            <a:r>
              <a:rPr lang="en-CH" sz="2400" dirty="0"/>
              <a:t>*=30 cm a Iw=350 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OMC optics measurement (</a:t>
            </a:r>
            <a:r>
              <a:rPr lang="en-CH" sz="2400" dirty="0">
                <a:latin typeface="Symbol" pitchFamily="2" charset="2"/>
              </a:rPr>
              <a:t>b</a:t>
            </a:r>
            <a:r>
              <a:rPr lang="en-CH" sz="2400" dirty="0"/>
              <a:t>*=30 cm and all wires at Iw=350 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/>
              <a:t>Loss maps  (</a:t>
            </a:r>
            <a:r>
              <a:rPr lang="en-CH" sz="2400" dirty="0">
                <a:latin typeface="Symbol" pitchFamily="2" charset="2"/>
              </a:rPr>
              <a:t>b</a:t>
            </a:r>
            <a:r>
              <a:rPr lang="en-CH" sz="2400" dirty="0"/>
              <a:t>*=30 cm and all wires at Iw=350 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>
                <a:solidFill>
                  <a:srgbClr val="FF0000"/>
                </a:solidFill>
              </a:rPr>
              <a:t>Are other tests required from MPP?</a:t>
            </a:r>
            <a:endParaRPr lang="en-CH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2400" dirty="0">
                <a:solidFill>
                  <a:srgbClr val="FF0000"/>
                </a:solidFill>
              </a:rPr>
              <a:t>Can we accomodate these tests before the intensity ramp-up?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3CDE15-B74F-8D48-B9C7-3C2F958674EA}"/>
              </a:ext>
            </a:extLst>
          </p:cNvPr>
          <p:cNvSpPr txBox="1"/>
          <p:nvPr/>
        </p:nvSpPr>
        <p:spPr>
          <a:xfrm>
            <a:off x="4488873" y="5539839"/>
            <a:ext cx="22108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/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920876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7B42934-1CB3-AA4F-89A2-04ABEBE7338D}"/>
              </a:ext>
            </a:extLst>
          </p:cNvPr>
          <p:cNvSpPr>
            <a:spLocks noGrp="1"/>
          </p:cNvSpPr>
          <p:nvPr>
            <p:ph type="subTitle"/>
          </p:nvPr>
        </p:nvSpPr>
        <p:spPr>
          <a:xfrm>
            <a:off x="1005186" y="2944221"/>
            <a:ext cx="10559520" cy="719640"/>
          </a:xfrm>
        </p:spPr>
        <p:txBody>
          <a:bodyPr/>
          <a:lstStyle/>
          <a:p>
            <a:r>
              <a:rPr lang="en-CH" dirty="0"/>
              <a:t>BACK-UP SLIDES</a:t>
            </a:r>
          </a:p>
        </p:txBody>
      </p:sp>
    </p:spTree>
    <p:extLst>
      <p:ext uri="{BB962C8B-B14F-4D97-AF65-F5344CB8AC3E}">
        <p14:creationId xmlns:p14="http://schemas.microsoft.com/office/powerpoint/2010/main" val="429224369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59595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13061</TotalTime>
  <Words>1756</Words>
  <Application>Microsoft Macintosh PowerPoint</Application>
  <PresentationFormat>Widescreen</PresentationFormat>
  <Paragraphs>167</Paragraphs>
  <Slides>22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Helvetica Neue</vt:lpstr>
      <vt:lpstr>Liberation Sans</vt:lpstr>
      <vt:lpstr>Symbol</vt:lpstr>
      <vt:lpstr>Times New Roman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5th-axis alignments  </vt:lpstr>
      <vt:lpstr>PowerPoint Presentation</vt:lpstr>
      <vt:lpstr>Next steps (to discuss)</vt:lpstr>
      <vt:lpstr>PowerPoint Presentation</vt:lpstr>
      <vt:lpstr>PowerPoint Presentation</vt:lpstr>
      <vt:lpstr>Optimal wire distance/current settings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Can we reuse the PCs?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Guido Sterbini</dc:creator>
  <cp:lastModifiedBy>Guido Sterbini</cp:lastModifiedBy>
  <cp:revision>36</cp:revision>
  <dcterms:created xsi:type="dcterms:W3CDTF">2022-01-14T09:10:04Z</dcterms:created>
  <dcterms:modified xsi:type="dcterms:W3CDTF">2022-07-01T08:55:33Z</dcterms:modified>
</cp:coreProperties>
</file>