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24"/>
  </p:notesMasterIdLst>
  <p:sldIdLst>
    <p:sldId id="258" r:id="rId2"/>
    <p:sldId id="390" r:id="rId3"/>
    <p:sldId id="386" r:id="rId4"/>
    <p:sldId id="1722" r:id="rId5"/>
    <p:sldId id="387" r:id="rId6"/>
    <p:sldId id="1724" r:id="rId7"/>
    <p:sldId id="389" r:id="rId8"/>
    <p:sldId id="1723" r:id="rId9"/>
    <p:sldId id="1708" r:id="rId10"/>
    <p:sldId id="1707" r:id="rId11"/>
    <p:sldId id="1725" r:id="rId12"/>
    <p:sldId id="1709" r:id="rId13"/>
    <p:sldId id="265" r:id="rId14"/>
    <p:sldId id="1726" r:id="rId15"/>
    <p:sldId id="1727" r:id="rId16"/>
    <p:sldId id="1712" r:id="rId17"/>
    <p:sldId id="1719" r:id="rId18"/>
    <p:sldId id="1728" r:id="rId19"/>
    <p:sldId id="1729" r:id="rId20"/>
    <p:sldId id="1730" r:id="rId21"/>
    <p:sldId id="1713" r:id="rId22"/>
    <p:sldId id="336" r:id="rId23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102FC"/>
    <a:srgbClr val="FC0305"/>
    <a:srgbClr val="9DC3E6"/>
    <a:srgbClr val="0070C0"/>
    <a:srgbClr val="00AEF0"/>
    <a:srgbClr val="FF0000"/>
    <a:srgbClr val="C90000"/>
    <a:srgbClr val="70AD47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94660"/>
  </p:normalViewPr>
  <p:slideViewPr>
    <p:cSldViewPr snapToGrid="0">
      <p:cViewPr varScale="1">
        <p:scale>
          <a:sx n="86" d="100"/>
          <a:sy n="86" d="100"/>
        </p:scale>
        <p:origin x="39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0F1FD-E423-41A8-880A-60D6D8DD4CAD}" type="datetimeFigureOut">
              <a:rPr lang="en-GB" smtClean="0"/>
              <a:t>28/09/2022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A14DB-6C93-4130-B720-B286DFEB4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932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20-100 A/s quenches</a:t>
            </a:r>
            <a:r>
              <a:rPr lang="en-US" baseline="0" dirty="0"/>
              <a:t> were in coil P1 in the same location that is limiting the performance. </a:t>
            </a:r>
          </a:p>
          <a:p>
            <a:r>
              <a:rPr lang="en-US" baseline="0" dirty="0"/>
              <a:t>150-200 A/s quenches were in a different coil, and they were caused by a too large heating power that heats up the coil faster than it can be cooled – the quench location is not related to damage or degradation in the conductors, but just to cooling and heating of the impregnated coil.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6AD5F-09D9-4623-8EDF-C446895C862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365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559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04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944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735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21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5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060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04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92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mp4"/><Relationship Id="rId13" Type="http://schemas.openxmlformats.org/officeDocument/2006/relationships/image" Target="../media/image32.png"/><Relationship Id="rId3" Type="http://schemas.microsoft.com/office/2007/relationships/media" Target="../media/media2.mp4"/><Relationship Id="rId7" Type="http://schemas.microsoft.com/office/2007/relationships/media" Target="../media/media4.mp4"/><Relationship Id="rId12" Type="http://schemas.openxmlformats.org/officeDocument/2006/relationships/image" Target="../media/image3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openxmlformats.org/officeDocument/2006/relationships/image" Target="../media/image30.png"/><Relationship Id="rId5" Type="http://schemas.microsoft.com/office/2007/relationships/media" Target="../media/media3.mp4"/><Relationship Id="rId10" Type="http://schemas.openxmlformats.org/officeDocument/2006/relationships/image" Target="../media/image29.png"/><Relationship Id="rId4" Type="http://schemas.openxmlformats.org/officeDocument/2006/relationships/video" Target="../media/media2.mp4"/><Relationship Id="rId9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emf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GB" dirty="0"/>
              <a:t>MQXFB(P3) test results at CERN</a:t>
            </a:r>
            <a:br>
              <a:rPr lang="en-GB" dirty="0"/>
            </a:br>
            <a:r>
              <a:rPr lang="en-GB" b="0" dirty="0">
                <a:solidFill>
                  <a:srgbClr val="FF0000"/>
                </a:solidFill>
              </a:rPr>
              <a:t>Tests ongoing</a:t>
            </a:r>
            <a:endParaRPr lang="en-GB" sz="3200" b="0" dirty="0">
              <a:solidFill>
                <a:srgbClr val="FF0000"/>
              </a:solidFill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828799" y="4677139"/>
            <a:ext cx="8842917" cy="1114061"/>
          </a:xfrm>
        </p:spPr>
        <p:txBody>
          <a:bodyPr>
            <a:normAutofit fontScale="40000" lnSpcReduction="20000"/>
          </a:bodyPr>
          <a:lstStyle/>
          <a:p>
            <a:r>
              <a:rPr lang="en-US" sz="4800" u="sng" dirty="0"/>
              <a:t>F. Mangiarotti</a:t>
            </a:r>
            <a:r>
              <a:rPr lang="en-US" sz="4800" dirty="0"/>
              <a:t>, G. Ninet, V. Desbiolles, S. Juberg, </a:t>
            </a:r>
            <a:r>
              <a:rPr lang="en-GB" sz="4800" dirty="0"/>
              <a:t>L. Fiscarelli, G. Willering, </a:t>
            </a:r>
            <a:br>
              <a:rPr lang="en-GB" sz="4800" dirty="0"/>
            </a:br>
            <a:r>
              <a:rPr lang="en-GB" sz="4800" dirty="0"/>
              <a:t>P. Rogacki, R. Keijzer, V. Di Capua, S. Russenschuck</a:t>
            </a:r>
          </a:p>
          <a:p>
            <a:r>
              <a:rPr lang="en-US" sz="4800" dirty="0"/>
              <a:t>on behalf of the test &amp; measurements team</a:t>
            </a:r>
            <a:endParaRPr lang="en-GB" sz="4800" dirty="0"/>
          </a:p>
          <a:p>
            <a:endParaRPr lang="en-US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 2022.09.28, Follow-up on MQXFB actions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77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10F12CDE-ECCD-7A0F-48E4-8F7CFA9119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72" b="32549"/>
          <a:stretch/>
        </p:blipFill>
        <p:spPr>
          <a:xfrm>
            <a:off x="561322" y="774490"/>
            <a:ext cx="11506994" cy="3367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C2B1A2-4715-5E0E-18D0-EC9BDA114FD1}"/>
              </a:ext>
            </a:extLst>
          </p:cNvPr>
          <p:cNvSpPr txBox="1"/>
          <p:nvPr/>
        </p:nvSpPr>
        <p:spPr>
          <a:xfrm>
            <a:off x="1898723" y="4042020"/>
            <a:ext cx="1668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QA voltage signals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D85F84-AF85-A0EA-D0D1-74B1D1FB0ACC}"/>
              </a:ext>
            </a:extLst>
          </p:cNvPr>
          <p:cNvSpPr txBox="1"/>
          <p:nvPr/>
        </p:nvSpPr>
        <p:spPr>
          <a:xfrm>
            <a:off x="5731877" y="4043078"/>
            <a:ext cx="2194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Reconstructed multipoles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41B72A-0152-17C6-906F-DF8B559CC5AF}"/>
              </a:ext>
            </a:extLst>
          </p:cNvPr>
          <p:cNvSpPr txBox="1"/>
          <p:nvPr/>
        </p:nvSpPr>
        <p:spPr>
          <a:xfrm>
            <a:off x="9071180" y="4043078"/>
            <a:ext cx="2642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Reconstructed quench position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302FDE-9928-9E4C-87C1-7621DA655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Cross-section quench localization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B517C48-77AA-C2B6-1919-A56012BD2929}"/>
              </a:ext>
            </a:extLst>
          </p:cNvPr>
          <p:cNvSpPr txBox="1">
            <a:spLocks/>
          </p:cNvSpPr>
          <p:nvPr/>
        </p:nvSpPr>
        <p:spPr>
          <a:xfrm>
            <a:off x="2358686" y="4736180"/>
            <a:ext cx="9429901" cy="20253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91440" rIns="91440" bIns="91440" rtlCol="0">
            <a:normAutofit fontScale="92500" lnSpcReduction="20000"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 MQXFBP1 and BP2 we relied on voltage taps for quench localization in the cross section.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 MQXFBP3 we use the multipole quench antenna. A first prototype was validated in MQXFBP2 (see above) and implemented as main QA in MQXFBP3. Quench location can be identified within a few turns.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 all cases, the performance limiting location is in the inner layer pole turn (BP1 and BP2) or pole turn block (BP3).</a:t>
            </a:r>
            <a:endParaRPr lang="en-GB" sz="2000" dirty="0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C480996-436E-9EFF-08DD-02989510EC2C}"/>
              </a:ext>
            </a:extLst>
          </p:cNvPr>
          <p:cNvGrpSpPr/>
          <p:nvPr/>
        </p:nvGrpSpPr>
        <p:grpSpPr>
          <a:xfrm>
            <a:off x="121576" y="4599581"/>
            <a:ext cx="2049691" cy="2078419"/>
            <a:chOff x="721761" y="4620975"/>
            <a:chExt cx="2049691" cy="2078419"/>
          </a:xfrm>
        </p:grpSpPr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A8C27F33-28CE-D1E1-E4D2-A2BD4D1C62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48" t="30643" r="38117" b="29233"/>
            <a:stretch/>
          </p:blipFill>
          <p:spPr bwMode="auto">
            <a:xfrm>
              <a:off x="721761" y="4620975"/>
              <a:ext cx="2049691" cy="20784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4EF76CB-86B8-0514-9AD7-6AD725FE5667}"/>
                </a:ext>
              </a:extLst>
            </p:cNvPr>
            <p:cNvSpPr txBox="1"/>
            <p:nvPr/>
          </p:nvSpPr>
          <p:spPr>
            <a:xfrm>
              <a:off x="2425782" y="4620975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P1</a:t>
              </a:r>
              <a:endParaRPr lang="en-GB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8111D13-DBE1-3F2A-701E-2DE41DAF060F}"/>
                </a:ext>
              </a:extLst>
            </p:cNvPr>
            <p:cNvSpPr txBox="1"/>
            <p:nvPr/>
          </p:nvSpPr>
          <p:spPr>
            <a:xfrm>
              <a:off x="721761" y="4620975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P2</a:t>
              </a:r>
              <a:endParaRPr lang="en-GB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97FFDEF-7DC4-035A-C9F2-CDAF25C4F183}"/>
                </a:ext>
              </a:extLst>
            </p:cNvPr>
            <p:cNvSpPr txBox="1"/>
            <p:nvPr/>
          </p:nvSpPr>
          <p:spPr>
            <a:xfrm>
              <a:off x="721761" y="6395648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P3</a:t>
              </a:r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027F73B-22FF-0961-2CF9-4303BB37E1A2}"/>
                </a:ext>
              </a:extLst>
            </p:cNvPr>
            <p:cNvSpPr txBox="1"/>
            <p:nvPr/>
          </p:nvSpPr>
          <p:spPr>
            <a:xfrm>
              <a:off x="2425782" y="6395648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P4</a:t>
              </a:r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843D469-E898-7A05-996A-00420BF41190}"/>
                </a:ext>
              </a:extLst>
            </p:cNvPr>
            <p:cNvSpPr txBox="1"/>
            <p:nvPr/>
          </p:nvSpPr>
          <p:spPr>
            <a:xfrm>
              <a:off x="1195462" y="5475518"/>
              <a:ext cx="1102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CS view</a:t>
              </a:r>
              <a:endParaRPr lang="en-GB" dirty="0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C001397-3826-26D1-458A-858675753DD2}"/>
              </a:ext>
            </a:extLst>
          </p:cNvPr>
          <p:cNvSpPr/>
          <p:nvPr/>
        </p:nvSpPr>
        <p:spPr>
          <a:xfrm>
            <a:off x="1508420" y="5870340"/>
            <a:ext cx="303085" cy="30313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7B9767D-A3F7-056F-D110-2D399201869A}"/>
              </a:ext>
            </a:extLst>
          </p:cNvPr>
          <p:cNvSpPr/>
          <p:nvPr/>
        </p:nvSpPr>
        <p:spPr>
          <a:xfrm>
            <a:off x="1356877" y="5018566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4C5F67-FEF7-9920-D21F-0EF8F206B532}"/>
              </a:ext>
            </a:extLst>
          </p:cNvPr>
          <p:cNvSpPr/>
          <p:nvPr/>
        </p:nvSpPr>
        <p:spPr>
          <a:xfrm>
            <a:off x="392669" y="5161579"/>
            <a:ext cx="303085" cy="258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D30F4A5-429C-3132-588C-7847447561A8}"/>
              </a:ext>
            </a:extLst>
          </p:cNvPr>
          <p:cNvSpPr/>
          <p:nvPr/>
        </p:nvSpPr>
        <p:spPr>
          <a:xfrm>
            <a:off x="604849" y="6061465"/>
            <a:ext cx="303085" cy="2582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67297D68-AB99-1D1F-2159-7CFE9FB93D93}"/>
              </a:ext>
            </a:extLst>
          </p:cNvPr>
          <p:cNvSpPr/>
          <p:nvPr/>
        </p:nvSpPr>
        <p:spPr>
          <a:xfrm>
            <a:off x="682898" y="5947364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A50F2724-7F9E-6EF8-BCEB-BEA0D8753B5B}"/>
              </a:ext>
            </a:extLst>
          </p:cNvPr>
          <p:cNvSpPr/>
          <p:nvPr/>
        </p:nvSpPr>
        <p:spPr>
          <a:xfrm>
            <a:off x="448751" y="5808433"/>
            <a:ext cx="303085" cy="258248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74D857-EA5B-FA8F-214B-B46DE5201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322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25B3E00B-0C7C-640B-5752-B4F49F3602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7"/>
          <a:stretch/>
        </p:blipFill>
        <p:spPr>
          <a:xfrm>
            <a:off x="6552265" y="0"/>
            <a:ext cx="5639735" cy="556877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E8E44C7-5EF6-1A23-63D9-ECE5F02D1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8084160" cy="720000"/>
          </a:xfrm>
        </p:spPr>
        <p:txBody>
          <a:bodyPr/>
          <a:lstStyle/>
          <a:p>
            <a:r>
              <a:rPr lang="en-US" dirty="0"/>
              <a:t>MQXFBP3: </a:t>
            </a:r>
            <a:br>
              <a:rPr lang="en-US" dirty="0"/>
            </a:br>
            <a:r>
              <a:rPr lang="en-US" dirty="0"/>
              <a:t>location 3.A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D68B71-CB0E-9808-CE18-9C1539131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11</a:t>
            </a:fld>
            <a:endParaRPr lang="en-GB"/>
          </a:p>
        </p:txBody>
      </p:sp>
      <p:pic>
        <p:nvPicPr>
          <p:cNvPr id="8" name="Picture 7" descr="Chart, sunburst chart&#10;&#10;Description automatically generated">
            <a:extLst>
              <a:ext uri="{FF2B5EF4-FFF2-40B4-BE49-F238E27FC236}">
                <a16:creationId xmlns:a16="http://schemas.microsoft.com/office/drawing/2014/main" id="{23EAE8E1-6EE4-43B2-4E64-6F0604D9F1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68880" cy="2468880"/>
          </a:xfrm>
          <a:prstGeom prst="rect">
            <a:avLst/>
          </a:prstGeom>
        </p:spPr>
      </p:pic>
      <p:pic>
        <p:nvPicPr>
          <p:cNvPr id="10" name="Picture 9" descr="Chart, sunburst chart&#10;&#10;Description automatically generated">
            <a:extLst>
              <a:ext uri="{FF2B5EF4-FFF2-40B4-BE49-F238E27FC236}">
                <a16:creationId xmlns:a16="http://schemas.microsoft.com/office/drawing/2014/main" id="{2E51382A-D81E-0B0D-FCBE-E07018A451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477" y="2194560"/>
            <a:ext cx="2468880" cy="2468880"/>
          </a:xfrm>
          <a:prstGeom prst="rect">
            <a:avLst/>
          </a:prstGeom>
        </p:spPr>
      </p:pic>
      <p:pic>
        <p:nvPicPr>
          <p:cNvPr id="12" name="Picture 11" descr="Chart, sunburst chart&#10;&#10;Description automatically generated">
            <a:extLst>
              <a:ext uri="{FF2B5EF4-FFF2-40B4-BE49-F238E27FC236}">
                <a16:creationId xmlns:a16="http://schemas.microsoft.com/office/drawing/2014/main" id="{A61E3C3B-D2FA-2F45-CE76-176F49088B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477" y="4449240"/>
            <a:ext cx="2468880" cy="2468880"/>
          </a:xfrm>
          <a:prstGeom prst="rect">
            <a:avLst/>
          </a:prstGeom>
        </p:spPr>
      </p:pic>
      <p:pic>
        <p:nvPicPr>
          <p:cNvPr id="14" name="Picture 13" descr="Chart, sunburst chart&#10;&#10;Description automatically generated">
            <a:extLst>
              <a:ext uri="{FF2B5EF4-FFF2-40B4-BE49-F238E27FC236}">
                <a16:creationId xmlns:a16="http://schemas.microsoft.com/office/drawing/2014/main" id="{11F5E152-EBD9-8D56-FD07-38BAD998943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415" y="3426417"/>
            <a:ext cx="2468880" cy="2468880"/>
          </a:xfrm>
          <a:prstGeom prst="rect">
            <a:avLst/>
          </a:prstGeom>
        </p:spPr>
      </p:pic>
      <p:pic>
        <p:nvPicPr>
          <p:cNvPr id="16" name="Picture 15" descr="Chart, sunburst chart&#10;&#10;Description automatically generated">
            <a:extLst>
              <a:ext uri="{FF2B5EF4-FFF2-40B4-BE49-F238E27FC236}">
                <a16:creationId xmlns:a16="http://schemas.microsoft.com/office/drawing/2014/main" id="{DB6072EA-EB1D-2C4A-6932-4ABBBD9760C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415" y="1174320"/>
            <a:ext cx="2468880" cy="24688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55433D3-DCF3-0C12-136C-FA7B36C74F56}"/>
              </a:ext>
            </a:extLst>
          </p:cNvPr>
          <p:cNvSpPr txBox="1"/>
          <p:nvPr/>
        </p:nvSpPr>
        <p:spPr>
          <a:xfrm>
            <a:off x="966354" y="911274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CD1</a:t>
            </a:r>
          </a:p>
          <a:p>
            <a:pPr algn="ctr"/>
            <a:r>
              <a:rPr lang="en-US" dirty="0"/>
              <a:t>Q1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7A49EB-C908-C34A-C4B8-282F11467EC4}"/>
              </a:ext>
            </a:extLst>
          </p:cNvPr>
          <p:cNvSpPr txBox="1"/>
          <p:nvPr/>
        </p:nvSpPr>
        <p:spPr>
          <a:xfrm>
            <a:off x="911274" y="3074018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CD1</a:t>
            </a:r>
          </a:p>
          <a:p>
            <a:pPr algn="ctr"/>
            <a:r>
              <a:rPr lang="en-US" dirty="0"/>
              <a:t>Q2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768C98-08B0-1F77-508B-B6CD60FC2930}"/>
              </a:ext>
            </a:extLst>
          </p:cNvPr>
          <p:cNvSpPr txBox="1"/>
          <p:nvPr/>
        </p:nvSpPr>
        <p:spPr>
          <a:xfrm>
            <a:off x="874797" y="5328698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CD1</a:t>
            </a:r>
          </a:p>
          <a:p>
            <a:pPr algn="ctr"/>
            <a:r>
              <a:rPr lang="en-US" dirty="0"/>
              <a:t>Q3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E4895B-90C3-5A74-F187-7D2BA95F7F52}"/>
              </a:ext>
            </a:extLst>
          </p:cNvPr>
          <p:cNvSpPr txBox="1"/>
          <p:nvPr/>
        </p:nvSpPr>
        <p:spPr>
          <a:xfrm>
            <a:off x="3282009" y="4337691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CD2</a:t>
            </a:r>
          </a:p>
          <a:p>
            <a:pPr algn="ctr"/>
            <a:r>
              <a:rPr lang="en-US" dirty="0"/>
              <a:t>Q2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5ACB89-5CBF-9724-8976-CCE0B5E254F9}"/>
              </a:ext>
            </a:extLst>
          </p:cNvPr>
          <p:cNvSpPr txBox="1"/>
          <p:nvPr/>
        </p:nvSpPr>
        <p:spPr>
          <a:xfrm>
            <a:off x="3282009" y="2054486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CD2</a:t>
            </a:r>
          </a:p>
          <a:p>
            <a:pPr algn="ctr"/>
            <a:r>
              <a:rPr lang="en-US" dirty="0"/>
              <a:t>Q1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CD48E177-8015-1B88-0FD2-D512EF3C0C90}"/>
              </a:ext>
            </a:extLst>
          </p:cNvPr>
          <p:cNvSpPr/>
          <p:nvPr/>
        </p:nvSpPr>
        <p:spPr>
          <a:xfrm>
            <a:off x="1209040" y="1441322"/>
            <a:ext cx="501790" cy="250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F48B2B35-E277-880D-D5D9-231F3DC0E957}"/>
              </a:ext>
            </a:extLst>
          </p:cNvPr>
          <p:cNvSpPr/>
          <p:nvPr/>
        </p:nvSpPr>
        <p:spPr>
          <a:xfrm>
            <a:off x="1187925" y="3626727"/>
            <a:ext cx="501790" cy="250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534DA6AD-59D0-5DC0-8048-8CB7F3A1ED4A}"/>
              </a:ext>
            </a:extLst>
          </p:cNvPr>
          <p:cNvSpPr/>
          <p:nvPr/>
        </p:nvSpPr>
        <p:spPr>
          <a:xfrm>
            <a:off x="1117483" y="5888262"/>
            <a:ext cx="501790" cy="250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EA3D8C02-F564-B1F7-138C-76D328D39B08}"/>
              </a:ext>
            </a:extLst>
          </p:cNvPr>
          <p:cNvSpPr/>
          <p:nvPr/>
        </p:nvSpPr>
        <p:spPr>
          <a:xfrm>
            <a:off x="3569820" y="2620377"/>
            <a:ext cx="501790" cy="250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88BF427B-A26D-DE7B-ADC3-ACF83E2CDF08}"/>
              </a:ext>
            </a:extLst>
          </p:cNvPr>
          <p:cNvSpPr/>
          <p:nvPr/>
        </p:nvSpPr>
        <p:spPr>
          <a:xfrm>
            <a:off x="3559783" y="4869376"/>
            <a:ext cx="501790" cy="250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1362FF7A-A94A-CFE0-6246-3B52E4F33A44}"/>
              </a:ext>
            </a:extLst>
          </p:cNvPr>
          <p:cNvSpPr txBox="1">
            <a:spLocks/>
          </p:cNvSpPr>
          <p:nvPr/>
        </p:nvSpPr>
        <p:spPr>
          <a:xfrm>
            <a:off x="4909440" y="1441322"/>
            <a:ext cx="2695150" cy="3346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91440" rIns="91440" bIns="91440" rtlCol="0">
            <a:norm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4.5 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20-50 A/s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Very consistent </a:t>
            </a:r>
            <a:r>
              <a:rPr lang="en-GB" sz="2000" dirty="0" err="1">
                <a:solidFill>
                  <a:schemeClr val="tx1"/>
                </a:solidFill>
              </a:rPr>
              <a:t>behavior</a:t>
            </a:r>
            <a:endParaRPr lang="en-GB" sz="2000" dirty="0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FB0E54B-5CBC-8F43-5CA8-07E08FB892AD}"/>
              </a:ext>
            </a:extLst>
          </p:cNvPr>
          <p:cNvGrpSpPr/>
          <p:nvPr/>
        </p:nvGrpSpPr>
        <p:grpSpPr>
          <a:xfrm>
            <a:off x="3427743" y="5042178"/>
            <a:ext cx="6985368" cy="1654055"/>
            <a:chOff x="3735982" y="3818080"/>
            <a:chExt cx="8130217" cy="1925142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3928FB7-D396-277F-79C3-137479FC98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grayscl/>
            </a:blip>
            <a:stretch>
              <a:fillRect/>
            </a:stretch>
          </p:blipFill>
          <p:spPr>
            <a:xfrm>
              <a:off x="3735982" y="3818080"/>
              <a:ext cx="8013001" cy="19251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F9E6B25-58BF-FD7F-3CDF-6FB82ECF93BD}"/>
                </a:ext>
              </a:extLst>
            </p:cNvPr>
            <p:cNvSpPr txBox="1"/>
            <p:nvPr/>
          </p:nvSpPr>
          <p:spPr>
            <a:xfrm>
              <a:off x="5697301" y="3861941"/>
              <a:ext cx="807454" cy="392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CS</a:t>
              </a:r>
              <a:endParaRPr lang="en-GB" sz="16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86AE413-380C-8E97-1D91-CCE495AAC32A}"/>
                </a:ext>
              </a:extLst>
            </p:cNvPr>
            <p:cNvSpPr txBox="1"/>
            <p:nvPr/>
          </p:nvSpPr>
          <p:spPr>
            <a:xfrm>
              <a:off x="10878961" y="3861941"/>
              <a:ext cx="987238" cy="392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NCS</a:t>
              </a:r>
              <a:endParaRPr lang="en-GB" sz="1600" dirty="0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6DCAD809-0942-390B-2470-DBF81765C5E1}"/>
              </a:ext>
            </a:extLst>
          </p:cNvPr>
          <p:cNvSpPr/>
          <p:nvPr/>
        </p:nvSpPr>
        <p:spPr>
          <a:xfrm>
            <a:off x="7740260" y="5554370"/>
            <a:ext cx="303085" cy="30313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896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Voltage buildup during quench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0AB-A20D-4D65-961F-042031D54726}" type="slidenum">
              <a:rPr lang="en-GB" smtClean="0"/>
              <a:t>12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98C395-2B70-074B-1165-F4CEC297A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9441" y="811266"/>
            <a:ext cx="7429500" cy="5725085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6515C22-7B5D-B065-4EB5-2FB19A403943}"/>
              </a:ext>
            </a:extLst>
          </p:cNvPr>
          <p:cNvSpPr txBox="1">
            <a:spLocks/>
          </p:cNvSpPr>
          <p:nvPr/>
        </p:nvSpPr>
        <p:spPr>
          <a:xfrm>
            <a:off x="493060" y="1126896"/>
            <a:ext cx="3917576" cy="44581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91440" rIns="91440" bIns="91440" rtlCol="0">
            <a:norm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Shown: quenches in short models and prototypes BP2 and BP3 around 16 kA, at 20 A/s, inner pole turn or pole turn block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Voltage </a:t>
            </a:r>
            <a:r>
              <a:rPr lang="en-GB" sz="2000" dirty="0" err="1">
                <a:solidFill>
                  <a:schemeClr val="tx1"/>
                </a:solidFill>
              </a:rPr>
              <a:t>buildup</a:t>
            </a:r>
            <a:r>
              <a:rPr lang="en-GB" sz="2000" dirty="0">
                <a:solidFill>
                  <a:schemeClr val="tx1"/>
                </a:solidFill>
              </a:rPr>
              <a:t> in both prototypes is similar to that of short models, hinting towards local limitation in the prototypes</a:t>
            </a:r>
          </a:p>
        </p:txBody>
      </p:sp>
    </p:spTree>
    <p:extLst>
      <p:ext uri="{BB962C8B-B14F-4D97-AF65-F5344CB8AC3E}">
        <p14:creationId xmlns:p14="http://schemas.microsoft.com/office/powerpoint/2010/main" val="14825820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QXFBP3_Vfit_Voltage_Comparison">
            <a:hlinkClick r:id="" action="ppaction://media"/>
            <a:extLst>
              <a:ext uri="{FF2B5EF4-FFF2-40B4-BE49-F238E27FC236}">
                <a16:creationId xmlns:a16="http://schemas.microsoft.com/office/drawing/2014/main" id="{BCA9DC40-353C-AF08-91E8-37283192AEA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0"/>
          <a:srcRect t="4844"/>
          <a:stretch>
            <a:fillRect/>
          </a:stretch>
        </p:blipFill>
        <p:spPr>
          <a:xfrm>
            <a:off x="6705600" y="3429000"/>
            <a:ext cx="5245291" cy="2872882"/>
          </a:xfrm>
          <a:prstGeom prst="rect">
            <a:avLst/>
          </a:prstGeom>
        </p:spPr>
      </p:pic>
      <p:pic>
        <p:nvPicPr>
          <p:cNvPr id="2" name="MQXFBP3_Vfit_QA_signals_comparison">
            <a:hlinkClick r:id="" action="ppaction://media"/>
            <a:extLst>
              <a:ext uri="{FF2B5EF4-FFF2-40B4-BE49-F238E27FC236}">
                <a16:creationId xmlns:a16="http://schemas.microsoft.com/office/drawing/2014/main" id="{37AFD356-6E3A-59AC-E8BA-77039C28B337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718689" y="386862"/>
            <a:ext cx="5193929" cy="3014904"/>
          </a:xfrm>
          <a:prstGeom prst="rect">
            <a:avLst/>
          </a:prstGeom>
        </p:spPr>
      </p:pic>
      <p:pic>
        <p:nvPicPr>
          <p:cNvPr id="7" name="MQXFBP3_Vfit_Current_graph">
            <a:hlinkClick r:id="" action="ppaction://media"/>
            <a:extLst>
              <a:ext uri="{FF2B5EF4-FFF2-40B4-BE49-F238E27FC236}">
                <a16:creationId xmlns:a16="http://schemas.microsoft.com/office/drawing/2014/main" id="{ED876A65-B90C-0563-A161-FAB95144226B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2"/>
          <a:srcRect l="5721" r="7634" b="898"/>
          <a:stretch/>
        </p:blipFill>
        <p:spPr>
          <a:xfrm>
            <a:off x="934604" y="3483873"/>
            <a:ext cx="4840765" cy="2812333"/>
          </a:xfrm>
          <a:prstGeom prst="rect">
            <a:avLst/>
          </a:prstGeom>
        </p:spPr>
      </p:pic>
      <p:pic>
        <p:nvPicPr>
          <p:cNvPr id="3" name="MQXFBP3_Vfit_Current">
            <a:hlinkClick r:id="" action="ppaction://media"/>
            <a:extLst>
              <a:ext uri="{FF2B5EF4-FFF2-40B4-BE49-F238E27FC236}">
                <a16:creationId xmlns:a16="http://schemas.microsoft.com/office/drawing/2014/main" id="{9A372D56-630D-261D-03FB-E8ED7D416C95}"/>
              </a:ext>
            </a:extLst>
          </p:cNvPr>
          <p:cNvPicPr>
            <a:picLocks noGrp="1" noChangeAspect="1"/>
          </p:cNvPicPr>
          <p:nvPr>
            <p:ph idx="1"/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9443" y="48968"/>
            <a:ext cx="6631089" cy="3440581"/>
          </a:xfr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B20CB4C6-5CAC-4A18-B6A9-781A66D7C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43" y="48968"/>
            <a:ext cx="5411204" cy="1066800"/>
          </a:xfrm>
        </p:spPr>
        <p:txBody>
          <a:bodyPr/>
          <a:lstStyle/>
          <a:p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Quench simulation with 3D network model</a:t>
            </a:r>
            <a:b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by Ruben Keijzer, PhD student, TE-MSC-TM</a:t>
            </a:r>
            <a:endParaRPr lang="en-GB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FB391C-F68F-5F99-90E5-A0C3B3CDD154}"/>
              </a:ext>
            </a:extLst>
          </p:cNvPr>
          <p:cNvSpPr txBox="1"/>
          <p:nvPr/>
        </p:nvSpPr>
        <p:spPr>
          <a:xfrm>
            <a:off x="2610855" y="6387265"/>
            <a:ext cx="596419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bg1"/>
                </a:solidFill>
              </a:rPr>
              <a:t>2022-09-26 Gerard Willering – Feedback and confidence </a:t>
            </a:r>
            <a:r>
              <a:rPr lang="en-US" sz="1200" dirty="0" err="1">
                <a:solidFill>
                  <a:schemeClr val="bg1"/>
                </a:solidFill>
              </a:rPr>
              <a:t>Superconducing</a:t>
            </a:r>
            <a:r>
              <a:rPr lang="en-US" sz="1200" dirty="0">
                <a:solidFill>
                  <a:schemeClr val="bg1"/>
                </a:solidFill>
              </a:rPr>
              <a:t> Magnet Tests</a:t>
            </a:r>
          </a:p>
          <a:p>
            <a:pPr algn="l"/>
            <a:r>
              <a:rPr lang="en-US" sz="1200" dirty="0">
                <a:solidFill>
                  <a:schemeClr val="bg1"/>
                </a:solidFill>
              </a:rPr>
              <a:t>On behalf and with thanks to the entire magnet test team</a:t>
            </a:r>
          </a:p>
        </p:txBody>
      </p:sp>
    </p:spTree>
    <p:extLst>
      <p:ext uri="{BB962C8B-B14F-4D97-AF65-F5344CB8AC3E}">
        <p14:creationId xmlns:p14="http://schemas.microsoft.com/office/powerpoint/2010/main" val="30742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7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187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87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8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14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80DB295A-B56C-E7F9-1033-B2B1777D97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7"/>
          <a:stretch/>
        </p:blipFill>
        <p:spPr>
          <a:xfrm>
            <a:off x="5781040" y="-50800"/>
            <a:ext cx="6410960" cy="635635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E8E44C7-5EF6-1A23-63D9-ECE5F02D1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6763360" cy="720000"/>
          </a:xfrm>
        </p:spPr>
        <p:txBody>
          <a:bodyPr/>
          <a:lstStyle/>
          <a:p>
            <a:r>
              <a:rPr lang="en-US" dirty="0"/>
              <a:t>MQXFBP3: </a:t>
            </a:r>
            <a:br>
              <a:rPr lang="en-US" dirty="0"/>
            </a:br>
            <a:r>
              <a:rPr lang="en-US" dirty="0"/>
              <a:t>4.5 K, VI cycle, CD1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D68B71-CB0E-9808-CE18-9C1539131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 descr="Chart, sunburst chart&#10;&#10;Description automatically generated">
            <a:extLst>
              <a:ext uri="{FF2B5EF4-FFF2-40B4-BE49-F238E27FC236}">
                <a16:creationId xmlns:a16="http://schemas.microsoft.com/office/drawing/2014/main" id="{C5CE910E-9B88-1DF2-863B-46FF85C2EB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0" y="1080000"/>
            <a:ext cx="4043680" cy="404368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F3A8774-1992-9214-086C-8DA2FCEF53B2}"/>
              </a:ext>
            </a:extLst>
          </p:cNvPr>
          <p:cNvGrpSpPr/>
          <p:nvPr/>
        </p:nvGrpSpPr>
        <p:grpSpPr>
          <a:xfrm>
            <a:off x="233680" y="5023945"/>
            <a:ext cx="6985368" cy="1654055"/>
            <a:chOff x="3735982" y="3818080"/>
            <a:chExt cx="8130217" cy="192514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7A1BB15-9581-CB23-8924-A100296DE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>
            <a:xfrm>
              <a:off x="3735982" y="3818080"/>
              <a:ext cx="8013001" cy="19251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D216CFC-47D4-7101-2617-505E0EF1E7BF}"/>
                </a:ext>
              </a:extLst>
            </p:cNvPr>
            <p:cNvSpPr txBox="1"/>
            <p:nvPr/>
          </p:nvSpPr>
          <p:spPr>
            <a:xfrm>
              <a:off x="5697301" y="3861941"/>
              <a:ext cx="807454" cy="392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CS</a:t>
              </a:r>
              <a:endParaRPr lang="en-GB" sz="1600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689F0C0-5272-87E9-91C3-B8546124F8B0}"/>
                </a:ext>
              </a:extLst>
            </p:cNvPr>
            <p:cNvSpPr txBox="1"/>
            <p:nvPr/>
          </p:nvSpPr>
          <p:spPr>
            <a:xfrm>
              <a:off x="10878961" y="3861941"/>
              <a:ext cx="987238" cy="392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NCS</a:t>
              </a:r>
              <a:endParaRPr lang="en-GB" sz="1600" dirty="0"/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34837DE7-01F7-FA3A-FA85-AEA4DAE20045}"/>
              </a:ext>
            </a:extLst>
          </p:cNvPr>
          <p:cNvSpPr/>
          <p:nvPr/>
        </p:nvSpPr>
        <p:spPr>
          <a:xfrm>
            <a:off x="4708757" y="5536137"/>
            <a:ext cx="303085" cy="303135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6CE54205-EE81-24AA-47E8-834248C3B152}"/>
              </a:ext>
            </a:extLst>
          </p:cNvPr>
          <p:cNvSpPr/>
          <p:nvPr/>
        </p:nvSpPr>
        <p:spPr>
          <a:xfrm rot="8487359">
            <a:off x="1835614" y="3558008"/>
            <a:ext cx="501790" cy="250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81F985FE-153E-9FB2-5AF5-90D3617410FE}"/>
              </a:ext>
            </a:extLst>
          </p:cNvPr>
          <p:cNvSpPr txBox="1">
            <a:spLocks/>
          </p:cNvSpPr>
          <p:nvPr/>
        </p:nvSpPr>
        <p:spPr>
          <a:xfrm>
            <a:off x="4197680" y="1514268"/>
            <a:ext cx="2695150" cy="3346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91440" rIns="91440" bIns="91440" rtlCol="0">
            <a:norm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Quench current in CD1: 16.5 kA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895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176CD3D2-B201-C605-1905-3A9A714E75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5"/>
          <a:stretch/>
        </p:blipFill>
        <p:spPr>
          <a:xfrm>
            <a:off x="5898110" y="-50800"/>
            <a:ext cx="6293890" cy="6356351"/>
          </a:xfrm>
          <a:prstGeom prst="rect">
            <a:avLst/>
          </a:prstGeom>
        </p:spPr>
      </p:pic>
      <p:pic>
        <p:nvPicPr>
          <p:cNvPr id="8" name="Picture 7" descr="Chart, sunburst chart&#10;&#10;Description automatically generated">
            <a:extLst>
              <a:ext uri="{FF2B5EF4-FFF2-40B4-BE49-F238E27FC236}">
                <a16:creationId xmlns:a16="http://schemas.microsoft.com/office/drawing/2014/main" id="{5EF83B24-B062-87F2-BBA2-5276ED9B85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0" y="1080000"/>
            <a:ext cx="4043680" cy="404368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E8E44C7-5EF6-1A23-63D9-ECE5F02D1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6763360" cy="720000"/>
          </a:xfrm>
        </p:spPr>
        <p:txBody>
          <a:bodyPr/>
          <a:lstStyle/>
          <a:p>
            <a:r>
              <a:rPr lang="en-US" dirty="0"/>
              <a:t>MQXFBP3: </a:t>
            </a:r>
            <a:br>
              <a:rPr lang="en-US" dirty="0"/>
            </a:br>
            <a:r>
              <a:rPr lang="en-US" dirty="0"/>
              <a:t>4.5 K, VI cycle, CD2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D68B71-CB0E-9808-CE18-9C1539131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15</a:t>
            </a:fld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F3A8774-1992-9214-086C-8DA2FCEF53B2}"/>
              </a:ext>
            </a:extLst>
          </p:cNvPr>
          <p:cNvGrpSpPr/>
          <p:nvPr/>
        </p:nvGrpSpPr>
        <p:grpSpPr>
          <a:xfrm>
            <a:off x="233680" y="5023945"/>
            <a:ext cx="6985368" cy="1654055"/>
            <a:chOff x="3735982" y="3818080"/>
            <a:chExt cx="8130217" cy="192514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7A1BB15-9581-CB23-8924-A100296DE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>
            <a:xfrm>
              <a:off x="3735982" y="3818080"/>
              <a:ext cx="8013001" cy="19251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D216CFC-47D4-7101-2617-505E0EF1E7BF}"/>
                </a:ext>
              </a:extLst>
            </p:cNvPr>
            <p:cNvSpPr txBox="1"/>
            <p:nvPr/>
          </p:nvSpPr>
          <p:spPr>
            <a:xfrm>
              <a:off x="5697301" y="3861941"/>
              <a:ext cx="807454" cy="392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CS</a:t>
              </a:r>
              <a:endParaRPr lang="en-GB" sz="1600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689F0C0-5272-87E9-91C3-B8546124F8B0}"/>
                </a:ext>
              </a:extLst>
            </p:cNvPr>
            <p:cNvSpPr txBox="1"/>
            <p:nvPr/>
          </p:nvSpPr>
          <p:spPr>
            <a:xfrm>
              <a:off x="10878961" y="3861941"/>
              <a:ext cx="987238" cy="392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NCS</a:t>
              </a:r>
              <a:endParaRPr lang="en-GB" sz="1600" dirty="0"/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34837DE7-01F7-FA3A-FA85-AEA4DAE20045}"/>
              </a:ext>
            </a:extLst>
          </p:cNvPr>
          <p:cNvSpPr/>
          <p:nvPr/>
        </p:nvSpPr>
        <p:spPr>
          <a:xfrm>
            <a:off x="2972869" y="5474865"/>
            <a:ext cx="303085" cy="303135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6CE54205-EE81-24AA-47E8-834248C3B152}"/>
              </a:ext>
            </a:extLst>
          </p:cNvPr>
          <p:cNvSpPr/>
          <p:nvPr/>
        </p:nvSpPr>
        <p:spPr>
          <a:xfrm rot="8487359">
            <a:off x="1561220" y="3062086"/>
            <a:ext cx="501790" cy="2508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81F985FE-153E-9FB2-5AF5-90D3617410FE}"/>
              </a:ext>
            </a:extLst>
          </p:cNvPr>
          <p:cNvSpPr txBox="1">
            <a:spLocks/>
          </p:cNvSpPr>
          <p:nvPr/>
        </p:nvSpPr>
        <p:spPr>
          <a:xfrm>
            <a:off x="4197680" y="1514268"/>
            <a:ext cx="2695150" cy="3346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91440" rIns="91440" bIns="91440" rtlCol="0">
            <a:norm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Quench current in CD1: 16.4 kA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52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12AD5-88D8-FFE6-565B-C30D65E7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16</a:t>
            </a:fld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5CDAF8-7C1B-DCE9-8A19-53979A5E6356}"/>
              </a:ext>
            </a:extLst>
          </p:cNvPr>
          <p:cNvSpPr txBox="1">
            <a:spLocks/>
          </p:cNvSpPr>
          <p:nvPr/>
        </p:nvSpPr>
        <p:spPr>
          <a:xfrm>
            <a:off x="816000" y="3429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V-I measurements</a:t>
            </a:r>
          </a:p>
        </p:txBody>
      </p:sp>
    </p:spTree>
    <p:extLst>
      <p:ext uri="{BB962C8B-B14F-4D97-AF65-F5344CB8AC3E}">
        <p14:creationId xmlns:p14="http://schemas.microsoft.com/office/powerpoint/2010/main" val="656435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3B3C0-FB61-9C4A-5B93-1BA775A2E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MQXFBP2 vs BP3 VI measurements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8744F-E3CF-180F-2514-F234F05C7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17</a:t>
            </a:fld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7A7933D-65DD-90F7-871D-47E577226B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63853" y="1002648"/>
            <a:ext cx="7598547" cy="585535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148AED-1A17-6CFC-BA60-600A726FCA33}"/>
              </a:ext>
            </a:extLst>
          </p:cNvPr>
          <p:cNvSpPr txBox="1"/>
          <p:nvPr/>
        </p:nvSpPr>
        <p:spPr>
          <a:xfrm>
            <a:off x="636608" y="1585732"/>
            <a:ext cx="423684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Tests done at 4.5K</a:t>
            </a:r>
          </a:p>
          <a:p>
            <a:endParaRPr lang="en-US" dirty="0"/>
          </a:p>
          <a:p>
            <a:r>
              <a:rPr lang="en-US" dirty="0"/>
              <a:t>Shown: coil voltage – average coil voltage. Offset corrected at the first plateau.</a:t>
            </a:r>
          </a:p>
          <a:p>
            <a:endParaRPr lang="en-US" dirty="0"/>
          </a:p>
          <a:p>
            <a:r>
              <a:rPr lang="en-US" dirty="0"/>
              <a:t>In MQXFBP2 the coil voltage mirrors the single segment voltage (1127-1212). </a:t>
            </a:r>
          </a:p>
          <a:p>
            <a:endParaRPr lang="en-US" dirty="0"/>
          </a:p>
          <a:p>
            <a:r>
              <a:rPr lang="en-US" dirty="0"/>
              <a:t>In MQXFBP3 no early superconducting transition was observed.</a:t>
            </a:r>
          </a:p>
          <a:p>
            <a:endParaRPr lang="en-US" dirty="0"/>
          </a:p>
          <a:p>
            <a:r>
              <a:rPr lang="en-US" dirty="0"/>
              <a:t>We are working on reducing the measurement noise level.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61FE76-5ED8-6681-521F-791A86B28177}"/>
              </a:ext>
            </a:extLst>
          </p:cNvPr>
          <p:cNvSpPr txBox="1"/>
          <p:nvPr/>
        </p:nvSpPr>
        <p:spPr>
          <a:xfrm>
            <a:off x="6096000" y="1002648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MQXFBP2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464718-0A0B-9B04-7748-EAAAFB96C5CC}"/>
              </a:ext>
            </a:extLst>
          </p:cNvPr>
          <p:cNvSpPr txBox="1"/>
          <p:nvPr/>
        </p:nvSpPr>
        <p:spPr>
          <a:xfrm>
            <a:off x="9504066" y="1002648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MQXFBP3</a:t>
            </a:r>
          </a:p>
        </p:txBody>
      </p:sp>
    </p:spTree>
    <p:extLst>
      <p:ext uri="{BB962C8B-B14F-4D97-AF65-F5344CB8AC3E}">
        <p14:creationId xmlns:p14="http://schemas.microsoft.com/office/powerpoint/2010/main" val="4014374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7353C630-F6DF-EE92-C692-522FD9C4C5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31" y="0"/>
            <a:ext cx="8903969" cy="6858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8717CD-9CC7-E34F-E545-67095DCBC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2963520" cy="720000"/>
          </a:xfrm>
        </p:spPr>
        <p:txBody>
          <a:bodyPr/>
          <a:lstStyle/>
          <a:p>
            <a:r>
              <a:rPr lang="en-US" dirty="0"/>
              <a:t>VI at 4.5 K</a:t>
            </a:r>
            <a:br>
              <a:rPr lang="en-US" dirty="0"/>
            </a:br>
            <a:r>
              <a:rPr lang="en-US" dirty="0"/>
              <a:t>CD1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C67C84-CE07-A366-4235-AF251E5D2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18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D1BEB9-EFAA-1DA7-A43D-D7FFEE4AF7EE}"/>
              </a:ext>
            </a:extLst>
          </p:cNvPr>
          <p:cNvSpPr txBox="1"/>
          <p:nvPr/>
        </p:nvSpPr>
        <p:spPr>
          <a:xfrm>
            <a:off x="10668000" y="180000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P2-P4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E3320A-FD09-4314-A140-18A6586D775E}"/>
              </a:ext>
            </a:extLst>
          </p:cNvPr>
          <p:cNvSpPr txBox="1"/>
          <p:nvPr/>
        </p:nvSpPr>
        <p:spPr>
          <a:xfrm>
            <a:off x="10668000" y="2181520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P3-P4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D583B7-275B-3D7B-0EDF-FA55CCC5049C}"/>
              </a:ext>
            </a:extLst>
          </p:cNvPr>
          <p:cNvSpPr txBox="1"/>
          <p:nvPr/>
        </p:nvSpPr>
        <p:spPr>
          <a:xfrm>
            <a:off x="10668000" y="4280680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P4-P1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FD2874-E372-87B1-6174-9EE10631E1D8}"/>
              </a:ext>
            </a:extLst>
          </p:cNvPr>
          <p:cNvSpPr txBox="1"/>
          <p:nvPr/>
        </p:nvSpPr>
        <p:spPr>
          <a:xfrm>
            <a:off x="636608" y="1585732"/>
            <a:ext cx="29635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Unexplained drift around 15.3 kA, also visible in the splices.</a:t>
            </a:r>
          </a:p>
          <a:p>
            <a:endParaRPr lang="en-US" dirty="0"/>
          </a:p>
          <a:p>
            <a:r>
              <a:rPr lang="en-US" dirty="0"/>
              <a:t>All coils seem to be OK within 1 </a:t>
            </a:r>
            <a:r>
              <a:rPr lang="en-US" dirty="0" err="1"/>
              <a:t>uV</a:t>
            </a:r>
            <a:r>
              <a:rPr lang="en-US" dirty="0"/>
              <a:t> measurement error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D04E1C-8405-7FBB-B9F5-BCD0F6933933}"/>
              </a:ext>
            </a:extLst>
          </p:cNvPr>
          <p:cNvCxnSpPr/>
          <p:nvPr/>
        </p:nvCxnSpPr>
        <p:spPr>
          <a:xfrm flipV="1">
            <a:off x="10200640" y="0"/>
            <a:ext cx="0" cy="62382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D6A5C2C-D9AB-E06A-4606-8D38F86BD1D6}"/>
              </a:ext>
            </a:extLst>
          </p:cNvPr>
          <p:cNvSpPr txBox="1"/>
          <p:nvPr/>
        </p:nvSpPr>
        <p:spPr>
          <a:xfrm>
            <a:off x="10200640" y="5591909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</a:t>
            </a:r>
          </a:p>
          <a:p>
            <a:r>
              <a:rPr lang="en-US" dirty="0"/>
              <a:t>current</a:t>
            </a:r>
          </a:p>
        </p:txBody>
      </p:sp>
    </p:spTree>
    <p:extLst>
      <p:ext uri="{BB962C8B-B14F-4D97-AF65-F5344CB8AC3E}">
        <p14:creationId xmlns:p14="http://schemas.microsoft.com/office/powerpoint/2010/main" val="5592679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A67CFE6A-C05B-E110-ED7A-515D823332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30" y="0"/>
            <a:ext cx="890397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8717CD-9CC7-E34F-E545-67095DCBC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2963520" cy="720000"/>
          </a:xfrm>
        </p:spPr>
        <p:txBody>
          <a:bodyPr/>
          <a:lstStyle/>
          <a:p>
            <a:r>
              <a:rPr lang="en-US" dirty="0"/>
              <a:t>VI at 4.5 K</a:t>
            </a:r>
            <a:br>
              <a:rPr lang="en-US" dirty="0"/>
            </a:br>
            <a:r>
              <a:rPr lang="en-US" dirty="0"/>
              <a:t>CD2, 1</a:t>
            </a:r>
            <a:r>
              <a:rPr lang="en-US" baseline="30000" dirty="0"/>
              <a:t>st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C67C84-CE07-A366-4235-AF251E5D2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19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D1BEB9-EFAA-1DA7-A43D-D7FFEE4AF7EE}"/>
              </a:ext>
            </a:extLst>
          </p:cNvPr>
          <p:cNvSpPr txBox="1"/>
          <p:nvPr/>
        </p:nvSpPr>
        <p:spPr>
          <a:xfrm>
            <a:off x="10668000" y="180000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P2-P4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E3320A-FD09-4314-A140-18A6586D775E}"/>
              </a:ext>
            </a:extLst>
          </p:cNvPr>
          <p:cNvSpPr txBox="1"/>
          <p:nvPr/>
        </p:nvSpPr>
        <p:spPr>
          <a:xfrm>
            <a:off x="10668000" y="2181520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P3-P4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D583B7-275B-3D7B-0EDF-FA55CCC5049C}"/>
              </a:ext>
            </a:extLst>
          </p:cNvPr>
          <p:cNvSpPr txBox="1"/>
          <p:nvPr/>
        </p:nvSpPr>
        <p:spPr>
          <a:xfrm>
            <a:off x="10668000" y="4280680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P4-P1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FD2874-E372-87B1-6174-9EE10631E1D8}"/>
              </a:ext>
            </a:extLst>
          </p:cNvPr>
          <p:cNvSpPr txBox="1"/>
          <p:nvPr/>
        </p:nvSpPr>
        <p:spPr>
          <a:xfrm>
            <a:off x="636608" y="1585732"/>
            <a:ext cx="296352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Slight and gradual drift in signals (also in splices)</a:t>
            </a:r>
          </a:p>
          <a:p>
            <a:endParaRPr lang="en-US" dirty="0"/>
          </a:p>
          <a:p>
            <a:r>
              <a:rPr lang="en-US" dirty="0"/>
              <a:t>In two of the three compensation methods, the last two points (16.3, 16.4 kA) show a small increase in P4 voltage</a:t>
            </a:r>
          </a:p>
          <a:p>
            <a:endParaRPr lang="en-US" dirty="0"/>
          </a:p>
          <a:p>
            <a:r>
              <a:rPr lang="en-US" dirty="0"/>
              <a:t>All coils seem to be OK within 1 </a:t>
            </a:r>
            <a:r>
              <a:rPr lang="en-US" dirty="0" err="1"/>
              <a:t>uV</a:t>
            </a:r>
            <a:r>
              <a:rPr lang="en-US" dirty="0"/>
              <a:t> measurement error, at least up to nominal current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67C041-6F23-19CB-989D-7E2299D6542C}"/>
              </a:ext>
            </a:extLst>
          </p:cNvPr>
          <p:cNvCxnSpPr/>
          <p:nvPr/>
        </p:nvCxnSpPr>
        <p:spPr>
          <a:xfrm flipV="1">
            <a:off x="10200640" y="0"/>
            <a:ext cx="0" cy="62382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229AF9D-37B1-FC74-DB6D-802833327751}"/>
              </a:ext>
            </a:extLst>
          </p:cNvPr>
          <p:cNvSpPr txBox="1"/>
          <p:nvPr/>
        </p:nvSpPr>
        <p:spPr>
          <a:xfrm>
            <a:off x="10200640" y="5591909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</a:t>
            </a:r>
          </a:p>
          <a:p>
            <a:r>
              <a:rPr lang="en-US" dirty="0"/>
              <a:t>current</a:t>
            </a:r>
          </a:p>
        </p:txBody>
      </p:sp>
    </p:spTree>
    <p:extLst>
      <p:ext uri="{BB962C8B-B14F-4D97-AF65-F5344CB8AC3E}">
        <p14:creationId xmlns:p14="http://schemas.microsoft.com/office/powerpoint/2010/main" val="2935346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12AD5-88D8-FFE6-565B-C30D65E7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</a:t>
            </a:fld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5CDAF8-7C1B-DCE9-8A19-53979A5E6356}"/>
              </a:ext>
            </a:extLst>
          </p:cNvPr>
          <p:cNvSpPr txBox="1">
            <a:spLocks/>
          </p:cNvSpPr>
          <p:nvPr/>
        </p:nvSpPr>
        <p:spPr>
          <a:xfrm>
            <a:off x="816000" y="3429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Quench performance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9093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8F28217C-9C1F-C97D-264B-ADD0619F17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30" y="0"/>
            <a:ext cx="890397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8717CD-9CC7-E34F-E545-67095DCBC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2963520" cy="720000"/>
          </a:xfrm>
        </p:spPr>
        <p:txBody>
          <a:bodyPr/>
          <a:lstStyle/>
          <a:p>
            <a:r>
              <a:rPr lang="en-US" dirty="0"/>
              <a:t>VI at 4.5 K</a:t>
            </a:r>
            <a:br>
              <a:rPr lang="en-US" dirty="0"/>
            </a:br>
            <a:r>
              <a:rPr lang="en-US" dirty="0"/>
              <a:t>CD2, 2</a:t>
            </a:r>
            <a:r>
              <a:rPr lang="en-US" baseline="30000" dirty="0"/>
              <a:t>nd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C67C84-CE07-A366-4235-AF251E5D2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20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D1BEB9-EFAA-1DA7-A43D-D7FFEE4AF7EE}"/>
              </a:ext>
            </a:extLst>
          </p:cNvPr>
          <p:cNvSpPr txBox="1"/>
          <p:nvPr/>
        </p:nvSpPr>
        <p:spPr>
          <a:xfrm>
            <a:off x="10668000" y="180000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P2-P4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E3320A-FD09-4314-A140-18A6586D775E}"/>
              </a:ext>
            </a:extLst>
          </p:cNvPr>
          <p:cNvSpPr txBox="1"/>
          <p:nvPr/>
        </p:nvSpPr>
        <p:spPr>
          <a:xfrm>
            <a:off x="10668000" y="2181520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P3-P4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D583B7-275B-3D7B-0EDF-FA55CCC5049C}"/>
              </a:ext>
            </a:extLst>
          </p:cNvPr>
          <p:cNvSpPr txBox="1"/>
          <p:nvPr/>
        </p:nvSpPr>
        <p:spPr>
          <a:xfrm>
            <a:off x="10668000" y="4280680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P4-P1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FD2874-E372-87B1-6174-9EE10631E1D8}"/>
              </a:ext>
            </a:extLst>
          </p:cNvPr>
          <p:cNvSpPr txBox="1"/>
          <p:nvPr/>
        </p:nvSpPr>
        <p:spPr>
          <a:xfrm>
            <a:off x="636608" y="1585732"/>
            <a:ext cx="29635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 different scale (2.5 </a:t>
            </a:r>
            <a:r>
              <a:rPr lang="en-US" dirty="0" err="1"/>
              <a:t>uV</a:t>
            </a:r>
            <a:r>
              <a:rPr lang="en-US" dirty="0"/>
              <a:t> per division)</a:t>
            </a:r>
          </a:p>
          <a:p>
            <a:endParaRPr lang="en-US" dirty="0"/>
          </a:p>
          <a:p>
            <a:r>
              <a:rPr lang="en-US" dirty="0"/>
              <a:t>Second test during CD2 with different settings, to see if the drift was reduced. New settings noisier…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B1250DA-6EE6-BAFD-8E3A-83B868D4375F}"/>
              </a:ext>
            </a:extLst>
          </p:cNvPr>
          <p:cNvCxnSpPr/>
          <p:nvPr/>
        </p:nvCxnSpPr>
        <p:spPr>
          <a:xfrm flipV="1">
            <a:off x="10200640" y="0"/>
            <a:ext cx="0" cy="62382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1D73AFF-0976-ACED-75FE-1868716AFC89}"/>
              </a:ext>
            </a:extLst>
          </p:cNvPr>
          <p:cNvSpPr txBox="1"/>
          <p:nvPr/>
        </p:nvSpPr>
        <p:spPr>
          <a:xfrm>
            <a:off x="10200640" y="5591909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</a:t>
            </a:r>
          </a:p>
          <a:p>
            <a:r>
              <a:rPr lang="en-US" dirty="0"/>
              <a:t>current</a:t>
            </a:r>
          </a:p>
        </p:txBody>
      </p:sp>
    </p:spTree>
    <p:extLst>
      <p:ext uri="{BB962C8B-B14F-4D97-AF65-F5344CB8AC3E}">
        <p14:creationId xmlns:p14="http://schemas.microsoft.com/office/powerpoint/2010/main" val="6935224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12AD5-88D8-FFE6-565B-C30D65E7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21</a:t>
            </a:fld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5CDAF8-7C1B-DCE9-8A19-53979A5E6356}"/>
              </a:ext>
            </a:extLst>
          </p:cNvPr>
          <p:cNvSpPr txBox="1">
            <a:spLocks/>
          </p:cNvSpPr>
          <p:nvPr/>
        </p:nvSpPr>
        <p:spPr>
          <a:xfrm>
            <a:off x="816000" y="3429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779140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567" dirty="0"/>
              <a:t>Multipole quench antenna allows to localize quenches in the cross section</a:t>
            </a:r>
          </a:p>
          <a:p>
            <a:pPr algn="l"/>
            <a:r>
              <a:rPr lang="en-GB" sz="2567" dirty="0"/>
              <a:t>MQXFBP3 has similar quench behaviour as BP1 and BP2 – but at significantly higher current</a:t>
            </a:r>
          </a:p>
          <a:p>
            <a:pPr algn="l"/>
            <a:r>
              <a:rPr lang="en-GB" sz="2567" dirty="0"/>
              <a:t>VI measurements in BP3 show no transition up to </a:t>
            </a:r>
            <a:r>
              <a:rPr lang="en-GB" sz="2567"/>
              <a:t>nominal current at 4.5 K</a:t>
            </a:r>
            <a:endParaRPr lang="en-GB" sz="2567" dirty="0"/>
          </a:p>
          <a:p>
            <a:pPr lvl="1" algn="l"/>
            <a:r>
              <a:rPr lang="en-GB" sz="2034" dirty="0"/>
              <a:t>In previous magnets we profited from local voltage taps – not the case for BP3</a:t>
            </a:r>
          </a:p>
          <a:p>
            <a:pPr lvl="1" algn="l"/>
            <a:r>
              <a:rPr lang="en-GB" sz="2034" dirty="0"/>
              <a:t>Drift during measurements make the measurements difficult to </a:t>
            </a:r>
            <a:r>
              <a:rPr lang="en-GB" sz="2034" dirty="0" err="1"/>
              <a:t>analyze</a:t>
            </a:r>
            <a:endParaRPr lang="en-GB" sz="2034" dirty="0"/>
          </a:p>
          <a:p>
            <a:pPr lvl="1" algn="l"/>
            <a:endParaRPr lang="en-GB" sz="2034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943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522F656-3CE9-7A7A-A3DB-8AC7FFCC8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9957" y="845062"/>
            <a:ext cx="3840480" cy="38404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5DEB52-1131-57F5-3253-3CA011C1E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2017" y="845062"/>
            <a:ext cx="3840480" cy="38404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9FAD90F-B9C7-80C1-37BA-58A0BA2811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102" y="845062"/>
            <a:ext cx="3831986" cy="38404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1AF484-82C3-8B18-D822-88B148478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Quenches at nominal ramp rate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DAE267-A82B-9612-AE38-7410E71B2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3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AF07D9-A8FE-B282-7376-40A4D2EB15D7}"/>
              </a:ext>
            </a:extLst>
          </p:cNvPr>
          <p:cNvSpPr txBox="1"/>
          <p:nvPr/>
        </p:nvSpPr>
        <p:spPr>
          <a:xfrm>
            <a:off x="402102" y="4812608"/>
            <a:ext cx="114796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1.9 K: MQXFBP1 and BP2 were limited below nominal current (~15 and ~16 kA respectively). BP3 reached the target current (nominal + 300 A)</a:t>
            </a:r>
          </a:p>
          <a:p>
            <a:r>
              <a:rPr lang="en-US" dirty="0"/>
              <a:t>At 4.5 K: the three magnets are limited below nominal current: 13.8, 14.2 and 15.8 kA respectively.</a:t>
            </a:r>
          </a:p>
          <a:p>
            <a:r>
              <a:rPr lang="en-US" dirty="0"/>
              <a:t>All magnets kept perfect training memory after thermal cycle.</a:t>
            </a:r>
          </a:p>
        </p:txBody>
      </p:sp>
    </p:spTree>
    <p:extLst>
      <p:ext uri="{BB962C8B-B14F-4D97-AF65-F5344CB8AC3E}">
        <p14:creationId xmlns:p14="http://schemas.microsoft.com/office/powerpoint/2010/main" val="3338559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4470926-6C91-598B-6BB7-5DA225BBD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0428" y="845062"/>
            <a:ext cx="3840480" cy="38404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823A67-072E-7AEE-9BDB-E51AC358B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2015" y="845062"/>
            <a:ext cx="3840480" cy="38404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6E965F-EB92-C8DA-5A7D-3A60DA705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101" y="845062"/>
            <a:ext cx="3831985" cy="3840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1AF484-82C3-8B18-D822-88B148478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Quenches at nominal ramp rate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DAE267-A82B-9612-AE38-7410E71B2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4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AF07D9-A8FE-B282-7376-40A4D2EB15D7}"/>
              </a:ext>
            </a:extLst>
          </p:cNvPr>
          <p:cNvSpPr txBox="1"/>
          <p:nvPr/>
        </p:nvSpPr>
        <p:spPr>
          <a:xfrm>
            <a:off x="402102" y="4812608"/>
            <a:ext cx="114796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1.9 K: MQXFBP1 and BP2 were limited below nominal current (~15 and ~16 kA respectively). BP3 reached the target current (nominal + 300 A)</a:t>
            </a:r>
          </a:p>
          <a:p>
            <a:r>
              <a:rPr lang="en-US" dirty="0"/>
              <a:t>At 4.5 K: the three magnets are limited below nominal current: 13.8, 14.2 and 15.8 kA respectively.</a:t>
            </a:r>
          </a:p>
          <a:p>
            <a:r>
              <a:rPr lang="en-US" dirty="0"/>
              <a:t>All magnets kept perfect training memory after thermal cycle.</a:t>
            </a:r>
          </a:p>
        </p:txBody>
      </p:sp>
    </p:spTree>
    <p:extLst>
      <p:ext uri="{BB962C8B-B14F-4D97-AF65-F5344CB8AC3E}">
        <p14:creationId xmlns:p14="http://schemas.microsoft.com/office/powerpoint/2010/main" val="3377229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FA13174-2EC8-FB20-A250-350DA6CFD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596" y="899997"/>
            <a:ext cx="4805152" cy="45288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4958BC1-D7BD-FE40-D697-F55E07C8AD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2363" y="899997"/>
            <a:ext cx="5995400" cy="4528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39F18A-56FE-1E9A-E3D6-5DAEF2DCF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Ramp rate and temperature dependency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2B428D-6ECD-9EBC-FBA9-7BC7D4FE2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5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41404B-81BC-C7E6-4242-7A07C51DA865}"/>
              </a:ext>
            </a:extLst>
          </p:cNvPr>
          <p:cNvSpPr txBox="1"/>
          <p:nvPr/>
        </p:nvSpPr>
        <p:spPr>
          <a:xfrm>
            <a:off x="2913777" y="5496337"/>
            <a:ext cx="8521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Point labels indicate quench location.</a:t>
            </a:r>
          </a:p>
          <a:p>
            <a:r>
              <a:rPr lang="en-US" dirty="0"/>
              <a:t>Ramp rate and temperature dependency very similar between the three magnets.</a:t>
            </a:r>
          </a:p>
          <a:p>
            <a:r>
              <a:rPr lang="en-US" dirty="0"/>
              <a:t>Quench level extrapolation for BP3 at 1.9 K: above ultimate current.</a:t>
            </a:r>
          </a:p>
        </p:txBody>
      </p:sp>
    </p:spTree>
    <p:extLst>
      <p:ext uri="{BB962C8B-B14F-4D97-AF65-F5344CB8AC3E}">
        <p14:creationId xmlns:p14="http://schemas.microsoft.com/office/powerpoint/2010/main" val="1799805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12AD5-88D8-FFE6-565B-C30D65E7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6</a:t>
            </a:fld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5CDAF8-7C1B-DCE9-8A19-53979A5E6356}"/>
              </a:ext>
            </a:extLst>
          </p:cNvPr>
          <p:cNvSpPr txBox="1">
            <a:spLocks/>
          </p:cNvSpPr>
          <p:nvPr/>
        </p:nvSpPr>
        <p:spPr>
          <a:xfrm>
            <a:off x="816000" y="3429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Quench localization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9325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Recurring quenches as of BP3.CD2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1800041"/>
              </p:ext>
            </p:extLst>
          </p:nvPr>
        </p:nvGraphicFramePr>
        <p:xfrm>
          <a:off x="651447" y="949309"/>
          <a:ext cx="11161108" cy="3566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4444">
                  <a:extLst>
                    <a:ext uri="{9D8B030D-6E8A-4147-A177-3AD203B41FA5}">
                      <a16:colId xmlns:a16="http://schemas.microsoft.com/office/drawing/2014/main" val="2425764840"/>
                    </a:ext>
                  </a:extLst>
                </a:gridCol>
                <a:gridCol w="1594444">
                  <a:extLst>
                    <a:ext uri="{9D8B030D-6E8A-4147-A177-3AD203B41FA5}">
                      <a16:colId xmlns:a16="http://schemas.microsoft.com/office/drawing/2014/main" val="3592063751"/>
                    </a:ext>
                  </a:extLst>
                </a:gridCol>
                <a:gridCol w="1594444">
                  <a:extLst>
                    <a:ext uri="{9D8B030D-6E8A-4147-A177-3AD203B41FA5}">
                      <a16:colId xmlns:a16="http://schemas.microsoft.com/office/drawing/2014/main" val="1108791048"/>
                    </a:ext>
                  </a:extLst>
                </a:gridCol>
                <a:gridCol w="1594444">
                  <a:extLst>
                    <a:ext uri="{9D8B030D-6E8A-4147-A177-3AD203B41FA5}">
                      <a16:colId xmlns:a16="http://schemas.microsoft.com/office/drawing/2014/main" val="2697173004"/>
                    </a:ext>
                  </a:extLst>
                </a:gridCol>
                <a:gridCol w="1594444">
                  <a:extLst>
                    <a:ext uri="{9D8B030D-6E8A-4147-A177-3AD203B41FA5}">
                      <a16:colId xmlns:a16="http://schemas.microsoft.com/office/drawing/2014/main" val="247479627"/>
                    </a:ext>
                  </a:extLst>
                </a:gridCol>
                <a:gridCol w="1594444">
                  <a:extLst>
                    <a:ext uri="{9D8B030D-6E8A-4147-A177-3AD203B41FA5}">
                      <a16:colId xmlns:a16="http://schemas.microsoft.com/office/drawing/2014/main" val="3643867005"/>
                    </a:ext>
                  </a:extLst>
                </a:gridCol>
                <a:gridCol w="1594444">
                  <a:extLst>
                    <a:ext uri="{9D8B030D-6E8A-4147-A177-3AD203B41FA5}">
                      <a16:colId xmlns:a16="http://schemas.microsoft.com/office/drawing/2014/main" val="37929405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MQXF…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 A/s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20 A/s (VI)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20 A/s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50 A/s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100 A/s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415934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BP1</a:t>
                      </a:r>
                      <a:endParaRPr lang="en-GB" sz="2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1.9 K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1.A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1.B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0940033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2.15 K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1.A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5473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4.5 K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1.A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1.A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1.A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1.B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1.B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122009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BP2</a:t>
                      </a:r>
                      <a:endParaRPr lang="en-GB" sz="2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1.9 K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/>
                        <a:t>Not recurring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1899607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1.9 K trim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i="1" dirty="0"/>
                        <a:t>No quench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2.C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42134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4.5 K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70781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4.5 K trim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2.B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2.C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017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BP3</a:t>
                      </a:r>
                      <a:endParaRPr lang="en-GB" sz="2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4.5 K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i="1" dirty="0"/>
                        <a:t>Not recurring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3.A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379197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0AB-A20D-4D65-961F-042031D54726}" type="slidenum">
              <a:rPr lang="en-GB" smtClean="0"/>
              <a:t>7</a:t>
            </a:fld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427742" y="4771092"/>
            <a:ext cx="8013001" cy="1925142"/>
            <a:chOff x="3735982" y="3818080"/>
            <a:chExt cx="8013001" cy="1925142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3735982" y="3818080"/>
              <a:ext cx="8013001" cy="19251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2" name="TextBox 51"/>
            <p:cNvSpPr txBox="1"/>
            <p:nvPr/>
          </p:nvSpPr>
          <p:spPr>
            <a:xfrm>
              <a:off x="5697303" y="3861941"/>
              <a:ext cx="4775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CS</a:t>
              </a:r>
              <a:endParaRPr lang="en-GB" sz="16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0878962" y="3861941"/>
              <a:ext cx="650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NCS</a:t>
              </a:r>
              <a:endParaRPr lang="en-GB" sz="16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80164" y="4637932"/>
            <a:ext cx="2049691" cy="2078419"/>
            <a:chOff x="721761" y="4620975"/>
            <a:chExt cx="2049691" cy="2078419"/>
          </a:xfrm>
        </p:grpSpPr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247B2646-CFF7-4939-AA12-39922EEB5D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48" t="30643" r="38117" b="29233"/>
            <a:stretch/>
          </p:blipFill>
          <p:spPr bwMode="auto">
            <a:xfrm>
              <a:off x="721761" y="4620975"/>
              <a:ext cx="2049691" cy="20784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2425782" y="4620975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P1</a:t>
              </a:r>
              <a:endParaRPr lang="en-GB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1761" y="4620975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P2</a:t>
              </a:r>
              <a:endParaRPr lang="en-GB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1761" y="6395648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P3</a:t>
              </a:r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425782" y="6395648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P4</a:t>
              </a:r>
              <a:endParaRPr lang="en-GB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95462" y="5475518"/>
              <a:ext cx="1102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CS view</a:t>
              </a:r>
              <a:endParaRPr lang="en-GB" dirty="0"/>
            </a:p>
          </p:txBody>
        </p:sp>
      </p:grp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8868D311-02FF-1D83-54A2-0744D7DF9E3A}"/>
              </a:ext>
            </a:extLst>
          </p:cNvPr>
          <p:cNvSpPr/>
          <p:nvPr/>
        </p:nvSpPr>
        <p:spPr>
          <a:xfrm>
            <a:off x="5578916" y="1389676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E8C53877-5825-8537-117D-E0C83916F2A9}"/>
              </a:ext>
            </a:extLst>
          </p:cNvPr>
          <p:cNvSpPr/>
          <p:nvPr/>
        </p:nvSpPr>
        <p:spPr>
          <a:xfrm>
            <a:off x="5578916" y="1778636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46894699-E2B5-5E63-EA28-EF6BA9C93A52}"/>
              </a:ext>
            </a:extLst>
          </p:cNvPr>
          <p:cNvSpPr/>
          <p:nvPr/>
        </p:nvSpPr>
        <p:spPr>
          <a:xfrm>
            <a:off x="5578916" y="2165833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67D079E-A19B-CB63-D8E5-1DC68F960852}"/>
              </a:ext>
            </a:extLst>
          </p:cNvPr>
          <p:cNvSpPr/>
          <p:nvPr/>
        </p:nvSpPr>
        <p:spPr>
          <a:xfrm>
            <a:off x="3977161" y="2170293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63C7A50E-5701-82CC-21E6-164F4700980C}"/>
              </a:ext>
            </a:extLst>
          </p:cNvPr>
          <p:cNvSpPr/>
          <p:nvPr/>
        </p:nvSpPr>
        <p:spPr>
          <a:xfrm>
            <a:off x="7176926" y="2163863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CBD6E423-FE21-0E0A-8E5F-2CA437D4AFEF}"/>
              </a:ext>
            </a:extLst>
          </p:cNvPr>
          <p:cNvSpPr/>
          <p:nvPr/>
        </p:nvSpPr>
        <p:spPr>
          <a:xfrm>
            <a:off x="7176925" y="1384180"/>
            <a:ext cx="303085" cy="258248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38C0D896-6820-B388-AA07-88F14E687893}"/>
              </a:ext>
            </a:extLst>
          </p:cNvPr>
          <p:cNvSpPr/>
          <p:nvPr/>
        </p:nvSpPr>
        <p:spPr>
          <a:xfrm>
            <a:off x="8774936" y="2161776"/>
            <a:ext cx="303085" cy="258248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8A007112-0A57-1735-90BF-F1B511812D77}"/>
              </a:ext>
            </a:extLst>
          </p:cNvPr>
          <p:cNvSpPr/>
          <p:nvPr/>
        </p:nvSpPr>
        <p:spPr>
          <a:xfrm>
            <a:off x="10372946" y="2161776"/>
            <a:ext cx="303085" cy="258248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E241F79-1EFC-8831-D15F-2ADFE76809B8}"/>
              </a:ext>
            </a:extLst>
          </p:cNvPr>
          <p:cNvSpPr/>
          <p:nvPr/>
        </p:nvSpPr>
        <p:spPr>
          <a:xfrm>
            <a:off x="5578916" y="2594375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D4DCD9-26F8-C581-21E3-EC7C7877703E}"/>
              </a:ext>
            </a:extLst>
          </p:cNvPr>
          <p:cNvSpPr/>
          <p:nvPr/>
        </p:nvSpPr>
        <p:spPr>
          <a:xfrm>
            <a:off x="7176925" y="2594375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CC2757-DDA5-B6FA-AB40-6B4B429498EB}"/>
              </a:ext>
            </a:extLst>
          </p:cNvPr>
          <p:cNvSpPr/>
          <p:nvPr/>
        </p:nvSpPr>
        <p:spPr>
          <a:xfrm>
            <a:off x="8774934" y="2598360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54581A-9E56-86ED-B7B7-1071DF2BE685}"/>
              </a:ext>
            </a:extLst>
          </p:cNvPr>
          <p:cNvSpPr/>
          <p:nvPr/>
        </p:nvSpPr>
        <p:spPr>
          <a:xfrm>
            <a:off x="10372946" y="2589281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22FF27A-4D1F-0442-A48C-015E34CCB3E8}"/>
              </a:ext>
            </a:extLst>
          </p:cNvPr>
          <p:cNvSpPr/>
          <p:nvPr/>
        </p:nvSpPr>
        <p:spPr>
          <a:xfrm>
            <a:off x="10372945" y="3381823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B33BD4E-A3ED-01D2-8A67-71DD00E4FD43}"/>
              </a:ext>
            </a:extLst>
          </p:cNvPr>
          <p:cNvSpPr/>
          <p:nvPr/>
        </p:nvSpPr>
        <p:spPr>
          <a:xfrm>
            <a:off x="8774934" y="3381823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56D9074-81B5-0D33-39E5-41F5C7C36330}"/>
              </a:ext>
            </a:extLst>
          </p:cNvPr>
          <p:cNvSpPr/>
          <p:nvPr/>
        </p:nvSpPr>
        <p:spPr>
          <a:xfrm>
            <a:off x="7176923" y="3399246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C19E0DE-0DBA-CC5C-6983-2F79B431DD47}"/>
              </a:ext>
            </a:extLst>
          </p:cNvPr>
          <p:cNvSpPr/>
          <p:nvPr/>
        </p:nvSpPr>
        <p:spPr>
          <a:xfrm>
            <a:off x="3977161" y="3381823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0EEC95-52AE-C041-4246-CEDB96CB33D1}"/>
              </a:ext>
            </a:extLst>
          </p:cNvPr>
          <p:cNvSpPr/>
          <p:nvPr/>
        </p:nvSpPr>
        <p:spPr>
          <a:xfrm>
            <a:off x="3977161" y="3794263"/>
            <a:ext cx="303085" cy="258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0545F15-B213-1A8C-67A5-CB3119C094EB}"/>
              </a:ext>
            </a:extLst>
          </p:cNvPr>
          <p:cNvSpPr/>
          <p:nvPr/>
        </p:nvSpPr>
        <p:spPr>
          <a:xfrm>
            <a:off x="7176922" y="3794263"/>
            <a:ext cx="303085" cy="2582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246A08-0C5D-0706-528C-B22B56E91B81}"/>
              </a:ext>
            </a:extLst>
          </p:cNvPr>
          <p:cNvSpPr/>
          <p:nvPr/>
        </p:nvSpPr>
        <p:spPr>
          <a:xfrm>
            <a:off x="7176922" y="3002225"/>
            <a:ext cx="303085" cy="2582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42ADBD4-6407-2AA5-6788-D5521F0D9A82}"/>
              </a:ext>
            </a:extLst>
          </p:cNvPr>
          <p:cNvSpPr/>
          <p:nvPr/>
        </p:nvSpPr>
        <p:spPr>
          <a:xfrm>
            <a:off x="7176922" y="4157125"/>
            <a:ext cx="303085" cy="30313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184F1C4D-93E0-5E67-96D9-9CBE563F3BD6}"/>
              </a:ext>
            </a:extLst>
          </p:cNvPr>
          <p:cNvSpPr/>
          <p:nvPr/>
        </p:nvSpPr>
        <p:spPr>
          <a:xfrm>
            <a:off x="7942671" y="5234227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4FD1CDEF-803A-E83E-6EE8-39C21B5282AF}"/>
              </a:ext>
            </a:extLst>
          </p:cNvPr>
          <p:cNvSpPr/>
          <p:nvPr/>
        </p:nvSpPr>
        <p:spPr>
          <a:xfrm>
            <a:off x="7970664" y="5423680"/>
            <a:ext cx="303085" cy="258248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68E302B-2175-9C7D-9639-30CFA848E8F3}"/>
              </a:ext>
            </a:extLst>
          </p:cNvPr>
          <p:cNvSpPr/>
          <p:nvPr/>
        </p:nvSpPr>
        <p:spPr>
          <a:xfrm>
            <a:off x="7639586" y="5389009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B206D2B-2379-45CA-B7A1-8568209BC3CA}"/>
              </a:ext>
            </a:extLst>
          </p:cNvPr>
          <p:cNvSpPr/>
          <p:nvPr/>
        </p:nvSpPr>
        <p:spPr>
          <a:xfrm>
            <a:off x="8262162" y="5259885"/>
            <a:ext cx="303085" cy="2582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CAFB5D4-D459-343E-D64A-6E4ACF1F2699}"/>
              </a:ext>
            </a:extLst>
          </p:cNvPr>
          <p:cNvSpPr/>
          <p:nvPr/>
        </p:nvSpPr>
        <p:spPr>
          <a:xfrm>
            <a:off x="8252583" y="5475415"/>
            <a:ext cx="303085" cy="258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E37F1B5-80D9-44FF-C6C0-B975A2D58394}"/>
              </a:ext>
            </a:extLst>
          </p:cNvPr>
          <p:cNvSpPr/>
          <p:nvPr/>
        </p:nvSpPr>
        <p:spPr>
          <a:xfrm>
            <a:off x="8095860" y="5325279"/>
            <a:ext cx="303085" cy="30313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A5E4A100-36EF-1533-5CBE-767E2D14477C}"/>
              </a:ext>
            </a:extLst>
          </p:cNvPr>
          <p:cNvSpPr/>
          <p:nvPr/>
        </p:nvSpPr>
        <p:spPr>
          <a:xfrm>
            <a:off x="1867008" y="5908691"/>
            <a:ext cx="303085" cy="30313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FFC3258-9C7D-3ED3-8F58-51DE1367E927}"/>
              </a:ext>
            </a:extLst>
          </p:cNvPr>
          <p:cNvSpPr/>
          <p:nvPr/>
        </p:nvSpPr>
        <p:spPr>
          <a:xfrm>
            <a:off x="1715465" y="5056917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1F19A80-4089-33BD-28DC-8C46CE537BD0}"/>
              </a:ext>
            </a:extLst>
          </p:cNvPr>
          <p:cNvSpPr/>
          <p:nvPr/>
        </p:nvSpPr>
        <p:spPr>
          <a:xfrm>
            <a:off x="751257" y="5199930"/>
            <a:ext cx="303085" cy="258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DD19E24-BC95-15D3-C96C-14497D3404A8}"/>
              </a:ext>
            </a:extLst>
          </p:cNvPr>
          <p:cNvSpPr/>
          <p:nvPr/>
        </p:nvSpPr>
        <p:spPr>
          <a:xfrm>
            <a:off x="963437" y="6099816"/>
            <a:ext cx="303085" cy="2582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F233AD64-3C8B-7EF3-C957-42263CF4A2D6}"/>
              </a:ext>
            </a:extLst>
          </p:cNvPr>
          <p:cNvSpPr/>
          <p:nvPr/>
        </p:nvSpPr>
        <p:spPr>
          <a:xfrm>
            <a:off x="1041486" y="5985715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717CFB42-92F8-0565-CC5D-FBC1CCCA504B}"/>
              </a:ext>
            </a:extLst>
          </p:cNvPr>
          <p:cNvSpPr/>
          <p:nvPr/>
        </p:nvSpPr>
        <p:spPr>
          <a:xfrm>
            <a:off x="807339" y="5846784"/>
            <a:ext cx="303085" cy="258248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15FE92-0933-3B96-26D7-6AA81F29C7D5}"/>
              </a:ext>
            </a:extLst>
          </p:cNvPr>
          <p:cNvSpPr txBox="1"/>
          <p:nvPr/>
        </p:nvSpPr>
        <p:spPr>
          <a:xfrm>
            <a:off x="3426017" y="6336868"/>
            <a:ext cx="1351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Side 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024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ndoor, ceiling, rocket&#10;&#10;Description automatically generated">
            <a:extLst>
              <a:ext uri="{FF2B5EF4-FFF2-40B4-BE49-F238E27FC236}">
                <a16:creationId xmlns:a16="http://schemas.microsoft.com/office/drawing/2014/main" id="{91D71939-8867-39FB-D505-CF3E09AE74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60603" y="2107652"/>
            <a:ext cx="5341874" cy="4011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94F4E0-EA8B-D072-60A1-5DFB8644E9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63725" y="2881818"/>
            <a:ext cx="4477613" cy="335821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B8A7E-BE01-5C47-8D74-4972195B4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3" name="Picture 12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D1BADC7E-61FC-D445-A650-A471F0786C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1976" y="2322113"/>
            <a:ext cx="2684691" cy="4473245"/>
          </a:xfrm>
          <a:prstGeom prst="rect">
            <a:avLst/>
          </a:prstGeom>
        </p:spPr>
      </p:pic>
      <p:pic>
        <p:nvPicPr>
          <p:cNvPr id="14" name="Picture 13" descr="&#10;">
            <a:extLst>
              <a:ext uri="{FF2B5EF4-FFF2-40B4-BE49-F238E27FC236}">
                <a16:creationId xmlns:a16="http://schemas.microsoft.com/office/drawing/2014/main" id="{1431C250-6F7A-E240-823B-4537248BFFE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4536" y="722227"/>
            <a:ext cx="2307464" cy="197002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D4D03E-36A2-D147-BB7E-98F47E2D299C}"/>
              </a:ext>
            </a:extLst>
          </p:cNvPr>
          <p:cNvSpPr txBox="1"/>
          <p:nvPr/>
        </p:nvSpPr>
        <p:spPr>
          <a:xfrm>
            <a:off x="816000" y="1066003"/>
            <a:ext cx="658876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Sensitivity mostly to B3, A3, B4, A4 through coil design (analogue bucking and use of Flex PCBs)</a:t>
            </a:r>
          </a:p>
          <a:p>
            <a:pPr algn="l"/>
            <a:r>
              <a:rPr lang="en-US" dirty="0"/>
              <a:t>Compromise between noise (PC, vibrations, </a:t>
            </a:r>
            <a:r>
              <a:rPr lang="en-US" dirty="0" err="1"/>
              <a:t>etc</a:t>
            </a:r>
            <a:r>
              <a:rPr lang="en-US" dirty="0"/>
              <a:t>), resolution in radial direction, and signal strength.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B5E8334-CBF1-FB5D-C0B9-005AA0E63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CH" sz="4000" dirty="0"/>
              <a:t>Multipole</a:t>
            </a:r>
            <a:r>
              <a:rPr lang="en-US" sz="4000" dirty="0"/>
              <a:t> Sensitive Quench-A</a:t>
            </a:r>
            <a:r>
              <a:rPr lang="en-GB" sz="4000" dirty="0"/>
              <a:t>n</a:t>
            </a:r>
            <a:r>
              <a:rPr lang="en-CH" sz="4000" dirty="0"/>
              <a:t>tenna</a:t>
            </a:r>
            <a:r>
              <a:rPr lang="en-US" sz="4000" dirty="0"/>
              <a:t> </a:t>
            </a:r>
            <a:endParaRPr lang="en-CH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272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waterfall chart&#10;&#10;Description automatically generated">
            <a:extLst>
              <a:ext uri="{FF2B5EF4-FFF2-40B4-BE49-F238E27FC236}">
                <a16:creationId xmlns:a16="http://schemas.microsoft.com/office/drawing/2014/main" id="{7296C6EC-3DBA-CE99-D503-B4B4245F3C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957" y="3806975"/>
            <a:ext cx="9107967" cy="30175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quench localization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43787"/>
          <a:stretch/>
        </p:blipFill>
        <p:spPr>
          <a:xfrm>
            <a:off x="347243" y="956568"/>
            <a:ext cx="7310648" cy="23138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68295" y="1286068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CF4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720394" y="2152947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CF3</a:t>
            </a:r>
            <a:endParaRPr lang="en-GB" sz="1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657890" y="956568"/>
            <a:ext cx="4373151" cy="3346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91440" rIns="91440" bIns="91440" rtlCol="0">
            <a:norm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On repetitive quenches we can narrow down the longitudinal position of the quench by shifting the quench antenna position.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Higher precision (±50 mm) with the standard quench antenna due to higher density of coils. 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33C1320-343C-3163-04DA-D8357088682C}"/>
              </a:ext>
            </a:extLst>
          </p:cNvPr>
          <p:cNvSpPr txBox="1">
            <a:spLocks/>
          </p:cNvSpPr>
          <p:nvPr/>
        </p:nvSpPr>
        <p:spPr>
          <a:xfrm>
            <a:off x="72122" y="3587603"/>
            <a:ext cx="4373151" cy="2028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91440" rIns="91440" bIns="91440" rtlCol="0">
            <a:norm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limiting locations in all three magnets are at the central 1.5 m of the magnet.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No quench, no limiting location found at any of the coil heads.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344565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" id="{C5D86E36-CFFE-4149-B856-9D3B5E66FBD6}" vid="{196B2FA9-7DA3-41C3-9C1B-BF9B535E5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</Template>
  <TotalTime>14942</TotalTime>
  <Words>1112</Words>
  <Application>Microsoft Office PowerPoint</Application>
  <PresentationFormat>Widescreen</PresentationFormat>
  <Paragraphs>193</Paragraphs>
  <Slides>22</Slides>
  <Notes>1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HiLumi</vt:lpstr>
      <vt:lpstr>MQXFB(P3) test results at CERN Tests ongoing</vt:lpstr>
      <vt:lpstr>PowerPoint Presentation</vt:lpstr>
      <vt:lpstr>Quenches at nominal ramp rate</vt:lpstr>
      <vt:lpstr>Quenches at nominal ramp rate</vt:lpstr>
      <vt:lpstr>Ramp rate and temperature dependency</vt:lpstr>
      <vt:lpstr>PowerPoint Presentation</vt:lpstr>
      <vt:lpstr>Recurring quenches as of BP3.CD2</vt:lpstr>
      <vt:lpstr>Multipole Sensitive Quench-Antenna </vt:lpstr>
      <vt:lpstr>Longitudinal quench localization</vt:lpstr>
      <vt:lpstr>Cross-section quench localization</vt:lpstr>
      <vt:lpstr>MQXFBP3:  location 3.A</vt:lpstr>
      <vt:lpstr>Voltage buildup during quench</vt:lpstr>
      <vt:lpstr>Quench simulation with 3D network model by Ruben Keijzer, PhD student, TE-MSC-TM</vt:lpstr>
      <vt:lpstr>MQXFBP3:  4.5 K, VI cycle, CD1</vt:lpstr>
      <vt:lpstr>MQXFBP3:  4.5 K, VI cycle, CD2</vt:lpstr>
      <vt:lpstr>PowerPoint Presentation</vt:lpstr>
      <vt:lpstr>MQXFBP2 vs BP3 VI measurements </vt:lpstr>
      <vt:lpstr>VI at 4.5 K CD1</vt:lpstr>
      <vt:lpstr>VI at 4.5 K CD2, 1st </vt:lpstr>
      <vt:lpstr>VI at 4.5 K CD2, 2nd </vt:lpstr>
      <vt:lpstr>PowerPoint Presentation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 Julio Mangiarotti</dc:creator>
  <cp:lastModifiedBy>Franco Julio Mangiarotti</cp:lastModifiedBy>
  <cp:revision>467</cp:revision>
  <dcterms:created xsi:type="dcterms:W3CDTF">2019-07-10T13:41:59Z</dcterms:created>
  <dcterms:modified xsi:type="dcterms:W3CDTF">2022-09-28T06:52:22Z</dcterms:modified>
</cp:coreProperties>
</file>