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370" r:id="rId6"/>
    <p:sldId id="371" r:id="rId7"/>
    <p:sldId id="372" r:id="rId8"/>
    <p:sldId id="373" r:id="rId9"/>
    <p:sldId id="374" r:id="rId10"/>
    <p:sldId id="375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F43"/>
    <a:srgbClr val="76ABD4"/>
    <a:srgbClr val="E6792F"/>
    <a:srgbClr val="4A74B7"/>
    <a:srgbClr val="E2D6EC"/>
    <a:srgbClr val="8751AF"/>
    <a:srgbClr val="037E02"/>
    <a:srgbClr val="CC66FF"/>
    <a:srgbClr val="9966FF"/>
    <a:srgbClr val="6A7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30" autoAdjust="0"/>
    <p:restoredTop sz="94660"/>
  </p:normalViewPr>
  <p:slideViewPr>
    <p:cSldViewPr snapToObjects="1" showGuides="1">
      <p:cViewPr varScale="1">
        <p:scale>
          <a:sx n="119" d="100"/>
          <a:sy n="119" d="100"/>
        </p:scale>
        <p:origin x="234" y="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66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hyperlink" Target="https://edms.cern.ch/document/2711705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png"/><Relationship Id="rId2" Type="http://schemas.openxmlformats.org/officeDocument/2006/relationships/hyperlink" Target="https://edms.cern.ch/document/2766233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6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emf"/><Relationship Id="rId15" Type="http://schemas.openxmlformats.org/officeDocument/2006/relationships/image" Target="../media/image5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Relationship Id="rId14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sz="3200" dirty="0"/>
              <a:t>Improvement in cold mass assembly</a:t>
            </a:r>
            <a:br>
              <a:rPr lang="en-GB" sz="3200" dirty="0"/>
            </a:br>
            <a:r>
              <a:rPr lang="en-GB" sz="2400" dirty="0"/>
              <a:t>(since April 22)</a:t>
            </a: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7376864" cy="1642120"/>
          </a:xfrm>
        </p:spPr>
        <p:txBody>
          <a:bodyPr>
            <a:normAutofit/>
          </a:bodyPr>
          <a:lstStyle/>
          <a:p>
            <a:r>
              <a:rPr lang="en-GB" dirty="0"/>
              <a:t>H. Prin</a:t>
            </a:r>
          </a:p>
          <a:p>
            <a:endParaRPr lang="en-GB" dirty="0"/>
          </a:p>
          <a:p>
            <a:r>
              <a:rPr lang="en-GB" sz="1600" dirty="0"/>
              <a:t>T. Bampton, N. Bourcey, S. Straarup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pPr>
              <a:tabLst>
                <a:tab pos="5200650" algn="l"/>
              </a:tabLst>
            </a:pPr>
            <a:r>
              <a:rPr lang="en-GB" dirty="0"/>
              <a:t>Follow-up on MQXFB actions	07/09/2022</a:t>
            </a:r>
          </a:p>
          <a:p>
            <a:pPr>
              <a:tabLst>
                <a:tab pos="5200650" algn="l"/>
              </a:tabLst>
            </a:pPr>
            <a:r>
              <a:rPr lang="en-GB" sz="1300" dirty="0"/>
              <a:t>https://indico.cern.ch/event/1177429/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064D7-B6ED-A059-F1F5-162F2EA07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A9FBA-AB47-E2E6-5554-F4D2CD818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Fixed point implementation on:</a:t>
            </a:r>
          </a:p>
          <a:p>
            <a:pPr lvl="1"/>
            <a:r>
              <a:rPr lang="en-US" dirty="0"/>
              <a:t>Traction tests at cold</a:t>
            </a:r>
          </a:p>
          <a:p>
            <a:pPr lvl="1"/>
            <a:r>
              <a:rPr lang="en-US" dirty="0"/>
              <a:t>MQXFBP3 in LMQXFBT04</a:t>
            </a:r>
          </a:p>
          <a:p>
            <a:pPr lvl="1"/>
            <a:r>
              <a:rPr lang="en-US" dirty="0"/>
              <a:t>MQXFBP2 in LMQXFB01</a:t>
            </a:r>
          </a:p>
          <a:p>
            <a:pPr lvl="1"/>
            <a:r>
              <a:rPr lang="en-US" dirty="0"/>
              <a:t>MQXFB02 in LMQXFBT05</a:t>
            </a:r>
          </a:p>
          <a:p>
            <a:r>
              <a:rPr lang="en-US" dirty="0"/>
              <a:t>Welding quality improvements</a:t>
            </a:r>
          </a:p>
          <a:p>
            <a:r>
              <a:rPr lang="en-US" dirty="0"/>
              <a:t>Shell production quality improvements</a:t>
            </a:r>
          </a:p>
          <a:p>
            <a:r>
              <a:rPr lang="en-US" sz="2800" dirty="0"/>
              <a:t>Magnet to Cold Mass Interference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765CB-1C00-7779-0DA5-5DB730591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6C02CB-DD63-F6DE-236A-776A85543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312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EF68E-8DB8-040E-E501-EAA7B74C3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point tests at warm and 77K </a:t>
            </a:r>
            <a:br>
              <a:rPr lang="en-US" dirty="0"/>
            </a:br>
            <a:r>
              <a:rPr lang="en-US" dirty="0"/>
              <a:t>in the MME mechanical measurement lab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B3476E-8390-A7E3-E6D4-4C6FCA39B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C0029-3E06-4B76-4BAB-9CB840BD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33BA5D-9326-80AA-54BB-676933055600}"/>
              </a:ext>
            </a:extLst>
          </p:cNvPr>
          <p:cNvSpPr txBox="1"/>
          <p:nvPr/>
        </p:nvSpPr>
        <p:spPr>
          <a:xfrm>
            <a:off x="5719465" y="899207"/>
            <a:ext cx="29673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https://edms.cern.ch/document/2711705/</a:t>
            </a:r>
            <a:r>
              <a:rPr lang="fr-FR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by O. Sacristan de Frutos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59F7B7-61B9-DB13-A511-345B8B865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432" y="1394541"/>
            <a:ext cx="2575422" cy="19358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50BE50-CD31-C78B-0B98-145E33A6BB00}"/>
              </a:ext>
            </a:extLst>
          </p:cNvPr>
          <p:cNvSpPr txBox="1"/>
          <p:nvPr/>
        </p:nvSpPr>
        <p:spPr>
          <a:xfrm>
            <a:off x="3467431" y="3330371"/>
            <a:ext cx="270114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US" sz="800" dirty="0"/>
              <a:t>Horizontal displacement RBMR colormap at 55 </a:t>
            </a:r>
            <a:r>
              <a:rPr lang="en-US" sz="800" dirty="0" err="1"/>
              <a:t>kN.</a:t>
            </a:r>
            <a:endParaRPr lang="en-US" sz="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4996B7-869C-EE84-05C7-CADEBFD39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433" y="1400679"/>
            <a:ext cx="2586757" cy="19358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F981966-F6CD-1CDA-19EA-002F3D630EE1}"/>
              </a:ext>
            </a:extLst>
          </p:cNvPr>
          <p:cNvSpPr txBox="1"/>
          <p:nvPr/>
        </p:nvSpPr>
        <p:spPr>
          <a:xfrm>
            <a:off x="6172293" y="3310055"/>
            <a:ext cx="2586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US" sz="800" dirty="0"/>
              <a:t>Vertical displacement RBMR </a:t>
            </a:r>
            <a:r>
              <a:rPr lang="en-GB" sz="800" dirty="0"/>
              <a:t> in the second ramp of test-protocol 2 </a:t>
            </a:r>
            <a:endParaRPr lang="en-US" sz="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DAA155-367D-65FF-E81E-C0F58A2226C5}"/>
              </a:ext>
            </a:extLst>
          </p:cNvPr>
          <p:cNvSpPr txBox="1"/>
          <p:nvPr/>
        </p:nvSpPr>
        <p:spPr>
          <a:xfrm>
            <a:off x="137792" y="4220503"/>
            <a:ext cx="328207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05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just"/>
            <a:r>
              <a:rPr lang="en-US" dirty="0"/>
              <a:t>Assembly #1 demonstrated an important flexibility of the lateral plates. This excessive flexibility was judged not representative of the actual mechanical behavior of the system in service.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Assembly #2 was produces as a modification of assembly #1. Stiffeners were included in the design. The tests performed both at room temperature and 77K depict small relative displacements consistent with local adjustment of the different parts, but </a:t>
            </a:r>
            <a:r>
              <a:rPr lang="en-US" b="1" dirty="0"/>
              <a:t>no hints of permanent and significant deformation of the materials.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FF06286-13D4-4002-5BD6-43B5D9352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069" y="1068483"/>
            <a:ext cx="1516031" cy="305443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B4E7AEF-A6F2-6E57-885E-672CDDB41B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9220" y="1068483"/>
            <a:ext cx="1500633" cy="305443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FF9DE2A-4C3C-6C69-81ED-1F5DBD82C2B9}"/>
              </a:ext>
            </a:extLst>
          </p:cNvPr>
          <p:cNvSpPr txBox="1"/>
          <p:nvPr/>
        </p:nvSpPr>
        <p:spPr>
          <a:xfrm>
            <a:off x="4240458" y="6510408"/>
            <a:ext cx="386367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8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z="900" dirty="0"/>
              <a:t>load-unload</a:t>
            </a:r>
            <a:r>
              <a:rPr lang="en-US" dirty="0"/>
              <a:t> cycles from 1 to 96 </a:t>
            </a:r>
            <a:r>
              <a:rPr lang="en-US" dirty="0" err="1"/>
              <a:t>kN</a:t>
            </a:r>
            <a:r>
              <a:rPr lang="en-US" dirty="0"/>
              <a:t> (load rate of 55 </a:t>
            </a:r>
            <a:r>
              <a:rPr lang="en-US" dirty="0" err="1"/>
              <a:t>kN</a:t>
            </a:r>
            <a:r>
              <a:rPr lang="en-US" dirty="0"/>
              <a:t>/min)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7DE4706-18F7-8DF9-8685-08A7540E7F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0458" y="3629168"/>
            <a:ext cx="3863670" cy="279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8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2659B-B970-34ED-81F9-4EE8A3E53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point implementation</a:t>
            </a:r>
            <a:endParaRPr lang="fr-FR" dirty="0"/>
          </a:p>
        </p:txBody>
      </p:sp>
      <p:pic>
        <p:nvPicPr>
          <p:cNvPr id="7" name="Content Placeholder 6" descr="A picture containing indoor, green, device, miller&#10;&#10;Description automatically generated">
            <a:extLst>
              <a:ext uri="{FF2B5EF4-FFF2-40B4-BE49-F238E27FC236}">
                <a16:creationId xmlns:a16="http://schemas.microsoft.com/office/drawing/2014/main" id="{33A38D1A-3108-13C9-B663-FED52335F4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714" y="1052735"/>
            <a:ext cx="2400000" cy="18000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AD6C03-23AB-3803-ABAE-0390FB385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16CC7-977A-3E1C-A6C0-F6824AD35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Picture 8" descr="A speaker on a table&#10;&#10;Description automatically generated with low confidence">
            <a:extLst>
              <a:ext uri="{FF2B5EF4-FFF2-40B4-BE49-F238E27FC236}">
                <a16:creationId xmlns:a16="http://schemas.microsoft.com/office/drawing/2014/main" id="{C6766038-ABCB-94B4-443E-441BF93786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0803" y="1065311"/>
            <a:ext cx="1656184" cy="1800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B05B136-B0BB-7643-1F16-158D5DEE6F9D}"/>
              </a:ext>
            </a:extLst>
          </p:cNvPr>
          <p:cNvSpPr/>
          <p:nvPr/>
        </p:nvSpPr>
        <p:spPr>
          <a:xfrm rot="19990580">
            <a:off x="-137805" y="1608020"/>
            <a:ext cx="159782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MQXFBP3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machined inside LMQXFBT04</a:t>
            </a:r>
            <a:endParaRPr lang="en-US" sz="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Picture 11" descr="A picture containing text, indoor, stall, tiled&#10;&#10;Description automatically generated">
            <a:extLst>
              <a:ext uri="{FF2B5EF4-FFF2-40B4-BE49-F238E27FC236}">
                <a16:creationId xmlns:a16="http://schemas.microsoft.com/office/drawing/2014/main" id="{8696E3B6-9986-29FB-F7C2-4D3D9EB580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42172" y="5202109"/>
            <a:ext cx="1800000" cy="1100421"/>
          </a:xfrm>
          <a:prstGeom prst="rect">
            <a:avLst/>
          </a:prstGeom>
        </p:spPr>
      </p:pic>
      <p:pic>
        <p:nvPicPr>
          <p:cNvPr id="14" name="Picture 13" descr="A picture containing indoor&#10;&#10;Description automatically generated">
            <a:extLst>
              <a:ext uri="{FF2B5EF4-FFF2-40B4-BE49-F238E27FC236}">
                <a16:creationId xmlns:a16="http://schemas.microsoft.com/office/drawing/2014/main" id="{0C4ABE9C-6661-302A-110F-A5A274844E7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7714" y="4849559"/>
            <a:ext cx="2981084" cy="180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1E6482-0FC6-41FF-1092-5163C52482D8}"/>
              </a:ext>
            </a:extLst>
          </p:cNvPr>
          <p:cNvSpPr/>
          <p:nvPr/>
        </p:nvSpPr>
        <p:spPr>
          <a:xfrm rot="19990580">
            <a:off x="-137805" y="5508803"/>
            <a:ext cx="159782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MQXFB02</a:t>
            </a:r>
            <a:endParaRPr lang="en-US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Assembled in LMQXFBT05</a:t>
            </a:r>
          </a:p>
        </p:txBody>
      </p:sp>
      <p:pic>
        <p:nvPicPr>
          <p:cNvPr id="18" name="Picture 17" descr="A close up of a speaker&#10;&#10;Description automatically generated with low confidence">
            <a:extLst>
              <a:ext uri="{FF2B5EF4-FFF2-40B4-BE49-F238E27FC236}">
                <a16:creationId xmlns:a16="http://schemas.microsoft.com/office/drawing/2014/main" id="{D7056499-1C0E-DE50-9E2A-15D863BDF9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871908" y="3041961"/>
            <a:ext cx="1800000" cy="1650159"/>
          </a:xfrm>
          <a:prstGeom prst="rect">
            <a:avLst/>
          </a:prstGeom>
        </p:spPr>
      </p:pic>
      <p:pic>
        <p:nvPicPr>
          <p:cNvPr id="20" name="Picture 19" descr="A picture containing device, green, miller&#10;&#10;Description automatically generated">
            <a:extLst>
              <a:ext uri="{FF2B5EF4-FFF2-40B4-BE49-F238E27FC236}">
                <a16:creationId xmlns:a16="http://schemas.microsoft.com/office/drawing/2014/main" id="{2DF32CB6-E1F4-455D-B023-D8CABBAE39F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569" y="2969793"/>
            <a:ext cx="2400000" cy="1800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F0C3610-CB54-2568-CA6E-E3F2FC7F5730}"/>
              </a:ext>
            </a:extLst>
          </p:cNvPr>
          <p:cNvSpPr/>
          <p:nvPr/>
        </p:nvSpPr>
        <p:spPr>
          <a:xfrm rot="19990580">
            <a:off x="-137804" y="3466425"/>
            <a:ext cx="159782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i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MQXFBP2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machined inside LMQXFB01</a:t>
            </a:r>
            <a:endParaRPr lang="en-US" sz="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897BAA-9256-8D9F-0C3C-83A291EAD12E}"/>
              </a:ext>
            </a:extLst>
          </p:cNvPr>
          <p:cNvGrpSpPr/>
          <p:nvPr/>
        </p:nvGrpSpPr>
        <p:grpSpPr>
          <a:xfrm>
            <a:off x="5434000" y="2091731"/>
            <a:ext cx="2290587" cy="1769316"/>
            <a:chOff x="4089161" y="5892436"/>
            <a:chExt cx="4068246" cy="3142433"/>
          </a:xfrm>
        </p:grpSpPr>
        <p:pic>
          <p:nvPicPr>
            <p:cNvPr id="23" name="Picture 22" descr="A picture containing weapon, knife&#10;&#10;Description automatically generated">
              <a:extLst>
                <a:ext uri="{FF2B5EF4-FFF2-40B4-BE49-F238E27FC236}">
                  <a16:creationId xmlns:a16="http://schemas.microsoft.com/office/drawing/2014/main" id="{600F8223-6EEC-DFB4-2124-2D692C637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89161" y="6576844"/>
              <a:ext cx="4068246" cy="2458025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005289-0B32-9F9E-6B5B-3E7E1ADC29D4}"/>
                </a:ext>
              </a:extLst>
            </p:cNvPr>
            <p:cNvSpPr txBox="1"/>
            <p:nvPr/>
          </p:nvSpPr>
          <p:spPr>
            <a:xfrm rot="21065253">
              <a:off x="5001487" y="5892436"/>
              <a:ext cx="2266267" cy="5466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</a:lstStyle>
            <a:p>
              <a:pPr algn="ctr"/>
              <a:r>
                <a:rPr lang="en-US" sz="1100" dirty="0"/>
                <a:t>Middle yoke plate machined for MQXBP2 and 3 (45mm)</a:t>
              </a:r>
              <a:endParaRPr lang="fr-FR" sz="11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39C3A2A-98A8-0651-F0F9-57A6F859C79B}"/>
              </a:ext>
            </a:extLst>
          </p:cNvPr>
          <p:cNvGrpSpPr/>
          <p:nvPr/>
        </p:nvGrpSpPr>
        <p:grpSpPr>
          <a:xfrm>
            <a:off x="5602832" y="5090357"/>
            <a:ext cx="1941227" cy="1506997"/>
            <a:chOff x="6188567" y="4642282"/>
            <a:chExt cx="3447760" cy="2676537"/>
          </a:xfrm>
        </p:grpSpPr>
        <p:pic>
          <p:nvPicPr>
            <p:cNvPr id="26" name="Picture 25" descr="A picture containing weapon, knife&#10;&#10;Description automatically generated">
              <a:extLst>
                <a:ext uri="{FF2B5EF4-FFF2-40B4-BE49-F238E27FC236}">
                  <a16:creationId xmlns:a16="http://schemas.microsoft.com/office/drawing/2014/main" id="{E18F0BE7-8E04-8CEF-39A1-C186813DC4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88567" y="5548457"/>
              <a:ext cx="3447760" cy="177036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160A05F-6859-CB17-2501-5543DF27EBCB}"/>
                </a:ext>
              </a:extLst>
            </p:cNvPr>
            <p:cNvSpPr txBox="1"/>
            <p:nvPr/>
          </p:nvSpPr>
          <p:spPr>
            <a:xfrm rot="21084341">
              <a:off x="6298208" y="4642282"/>
              <a:ext cx="2807568" cy="10659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defRPr>
              </a:lvl1pPr>
            </a:lstStyle>
            <a:p>
              <a:pPr algn="ctr"/>
              <a:r>
                <a:rPr lang="en-US" sz="1100" dirty="0"/>
                <a:t>Middle yoke plate enlarged design for the series (91.4mm)</a:t>
              </a:r>
            </a:p>
          </p:txBody>
        </p:sp>
      </p:grpSp>
      <p:pic>
        <p:nvPicPr>
          <p:cNvPr id="29" name="Picture 28" descr="A picture containing indoor, steel, silver, stainless&#10;&#10;Description automatically generated">
            <a:extLst>
              <a:ext uri="{FF2B5EF4-FFF2-40B4-BE49-F238E27FC236}">
                <a16:creationId xmlns:a16="http://schemas.microsoft.com/office/drawing/2014/main" id="{A04B9F8B-89E9-BFE0-1592-FEDE1309C888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55271" y="5074559"/>
            <a:ext cx="1800000" cy="13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37E51D7-295E-A5D6-CF72-52625AF1E8D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0271" y="2969793"/>
            <a:ext cx="1350000" cy="180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6A58F8B-3DC0-C648-86DB-39420894458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0271" y="1056177"/>
            <a:ext cx="1355906" cy="180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8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D3119-E432-8BBE-37C4-6720467B9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Welding quality improvements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9B6D3-0CA3-52E6-8F8F-D4F8BCDC6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543" y="1052736"/>
            <a:ext cx="6469937" cy="5976664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b="1" dirty="0"/>
              <a:t>Implemented</a:t>
            </a:r>
          </a:p>
          <a:p>
            <a:pPr marL="180975" indent="-180975" algn="just"/>
            <a:r>
              <a:rPr lang="en-US" dirty="0"/>
              <a:t>Parameter refinements within the WPS range to improve weld profile and repeatability </a:t>
            </a:r>
          </a:p>
          <a:p>
            <a:pPr marL="180975" indent="-180975" algn="just"/>
            <a:r>
              <a:rPr lang="en-US" dirty="0"/>
              <a:t>Tooling to eliminate the gap between the upper shell and the backing strip (0.5mm max) </a:t>
            </a:r>
            <a:endParaRPr lang="fr-FR" dirty="0"/>
          </a:p>
          <a:p>
            <a:pPr marL="180975" indent="-180975" algn="just"/>
            <a:r>
              <a:rPr lang="en-US" dirty="0"/>
              <a:t>Pre-tack shims to maintain root gap consistency along the weld </a:t>
            </a:r>
          </a:p>
          <a:p>
            <a:pPr marL="180975" indent="-180975" algn="just"/>
            <a:r>
              <a:rPr lang="en-US" dirty="0"/>
              <a:t>Modification of the program for the root pass to reduce the heat input and thus the weld contraction</a:t>
            </a:r>
          </a:p>
          <a:p>
            <a:pPr marL="180975" indent="-180975" algn="just"/>
            <a:r>
              <a:rPr lang="en-US" dirty="0"/>
              <a:t>Trials conducted to validate tack up without filler material (to eliminate variables between technicians)</a:t>
            </a:r>
          </a:p>
          <a:p>
            <a:pPr marL="180975" indent="-180975" algn="just"/>
            <a:r>
              <a:rPr lang="en-US" dirty="0"/>
              <a:t>Gaseous protection trailers serviced and gas flow optimized</a:t>
            </a:r>
          </a:p>
          <a:p>
            <a:pPr marL="180975" indent="-180975" algn="just">
              <a:buNone/>
            </a:pPr>
            <a:endParaRPr lang="en-US" dirty="0"/>
          </a:p>
          <a:p>
            <a:pPr marL="180975" indent="-180975" algn="just">
              <a:buNone/>
            </a:pPr>
            <a:endParaRPr lang="en-US" dirty="0"/>
          </a:p>
          <a:p>
            <a:pPr marL="180975" indent="-180975" algn="just">
              <a:buNone/>
            </a:pPr>
            <a:r>
              <a:rPr lang="en-US" b="1" dirty="0"/>
              <a:t>Ongoing</a:t>
            </a:r>
          </a:p>
          <a:p>
            <a:pPr marL="180975" indent="-180975" algn="just"/>
            <a:r>
              <a:rPr lang="en-US" dirty="0"/>
              <a:t>Measuring probe automation</a:t>
            </a:r>
          </a:p>
          <a:p>
            <a:pPr marL="180975" indent="-180975" algn="just"/>
            <a:r>
              <a:rPr lang="en-US" dirty="0"/>
              <a:t>Protection boxes around the TIG welding torches for welders' safety, they will be replicated on the MIG torches.</a:t>
            </a:r>
          </a:p>
          <a:p>
            <a:pPr marL="180975" indent="-180975" algn="just"/>
            <a:r>
              <a:rPr lang="en-US" dirty="0" err="1"/>
              <a:t>Weldeye</a:t>
            </a:r>
            <a:r>
              <a:rPr lang="en-US" dirty="0"/>
              <a:t> software to monitor continuously the welding parameters (Amperage, Voltage, heat input, estimated speed) implement on the MIG sources, TIG system integration to follow</a:t>
            </a:r>
          </a:p>
          <a:p>
            <a:pPr marL="180975" indent="-180975" algn="just"/>
            <a:endParaRPr lang="en-US" dirty="0"/>
          </a:p>
          <a:p>
            <a:pPr marL="180975" indent="-180975" algn="just"/>
            <a:endParaRPr lang="en-US" dirty="0"/>
          </a:p>
          <a:p>
            <a:pPr marL="0" indent="0" algn="just">
              <a:buNone/>
            </a:pPr>
            <a:r>
              <a:rPr lang="en-US" b="1" dirty="0"/>
              <a:t>Proposed</a:t>
            </a:r>
          </a:p>
          <a:p>
            <a:pPr marL="180975" indent="-180975" algn="just"/>
            <a:r>
              <a:rPr lang="en-US" dirty="0"/>
              <a:t>System to mark the shells for torch and welding alignment</a:t>
            </a:r>
          </a:p>
          <a:p>
            <a:pPr marL="180975" indent="-180975" algn="just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2E2AB-C9F2-5A3D-5D5C-08BC51647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D6EAB0-8EC3-E369-CC65-BD5139F87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78485B-3E09-FE90-0825-F16FAF80C26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939987"/>
            <a:ext cx="2049979" cy="1153113"/>
          </a:xfrm>
          <a:prstGeom prst="rect">
            <a:avLst/>
          </a:prstGeom>
        </p:spPr>
      </p:pic>
      <p:pic>
        <p:nvPicPr>
          <p:cNvPr id="9" name="Picture 8" descr="A picture containing text, indoor, blue, weapon&#10;&#10;Description automatically generated">
            <a:extLst>
              <a:ext uri="{FF2B5EF4-FFF2-40B4-BE49-F238E27FC236}">
                <a16:creationId xmlns:a16="http://schemas.microsoft.com/office/drawing/2014/main" id="{E4688DE9-9848-E18E-BCBF-3B7E46B7E8A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58646"/>
            <a:ext cx="2049979" cy="1153113"/>
          </a:xfrm>
          <a:prstGeom prst="rect">
            <a:avLst/>
          </a:prstGeom>
        </p:spPr>
      </p:pic>
      <p:pic>
        <p:nvPicPr>
          <p:cNvPr id="11" name="Picture 10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6CC510E8-EDB2-0973-74D0-9FD360277EF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57484" y="3912710"/>
            <a:ext cx="1152000" cy="648000"/>
          </a:xfrm>
          <a:prstGeom prst="rect">
            <a:avLst/>
          </a:prstGeom>
        </p:spPr>
      </p:pic>
      <p:pic>
        <p:nvPicPr>
          <p:cNvPr id="2050" name="Picture 31">
            <a:extLst>
              <a:ext uri="{FF2B5EF4-FFF2-40B4-BE49-F238E27FC236}">
                <a16:creationId xmlns:a16="http://schemas.microsoft.com/office/drawing/2014/main" id="{56400CA8-ED7B-679C-6F6E-EF688C9E77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3660710"/>
            <a:ext cx="1368151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08C73B-A81A-A3A8-BE27-446E889514A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72" y="4845501"/>
            <a:ext cx="2048400" cy="5567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75143F-4DE6-8022-80C0-B15678CF0F8B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92" y="5616251"/>
            <a:ext cx="1691680" cy="12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53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343E0-A003-2855-8737-53C86FA5B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Shells production quality improvements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06381-0752-9A3A-94A3-772A49927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64704"/>
            <a:ext cx="8280480" cy="5760640"/>
          </a:xfrm>
        </p:spPr>
        <p:txBody>
          <a:bodyPr>
            <a:normAutofit/>
          </a:bodyPr>
          <a:lstStyle/>
          <a:p>
            <a:pPr marL="180975" indent="-180975"/>
            <a:r>
              <a:rPr lang="en-US" sz="1800" dirty="0"/>
              <a:t>Weekly meeting via Zoom since November 2021</a:t>
            </a:r>
          </a:p>
          <a:p>
            <a:pPr marL="180975" indent="-180975"/>
            <a:r>
              <a:rPr lang="en-US" sz="1800" dirty="0"/>
              <a:t>Visit in AP-Tela in June the 30</a:t>
            </a:r>
            <a:r>
              <a:rPr lang="en-US" sz="1800" baseline="30000" dirty="0"/>
              <a:t>th</a:t>
            </a:r>
            <a:endParaRPr lang="en-US" sz="1800" dirty="0"/>
          </a:p>
          <a:p>
            <a:pPr marL="447675" lvl="1" indent="-190500" algn="just"/>
            <a:r>
              <a:rPr lang="en-US" sz="1800" dirty="0"/>
              <a:t>Aim of the visit: </a:t>
            </a:r>
            <a:r>
              <a:rPr lang="en-US" sz="1400" dirty="0"/>
              <a:t>review of the preformed shells in stock, review the measuring devices and techniques, assess the dimensional effect of the local ground marks on the shell profile after shaping and agree a production schedule.</a:t>
            </a:r>
          </a:p>
          <a:p>
            <a:pPr marL="447675" lvl="1" indent="-190500"/>
            <a:r>
              <a:rPr lang="en-US" sz="1800" dirty="0"/>
              <a:t>Visit report: </a:t>
            </a:r>
            <a:r>
              <a:rPr lang="en-US" sz="1400" dirty="0">
                <a:hlinkClick r:id="rId2"/>
              </a:rPr>
              <a:t>https://edms.cern.ch/document/2766233/</a:t>
            </a:r>
            <a:endParaRPr lang="en-US" sz="1800" dirty="0"/>
          </a:p>
          <a:p>
            <a:pPr marL="447675" lvl="1" indent="-190500"/>
            <a:r>
              <a:rPr lang="en-US" sz="1800" dirty="0"/>
              <a:t>Agenda of the visit: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1100D3-C389-E0A2-9B2B-F1F2C2541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575EA-FA3D-7AA3-3284-330E10D26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Picture 7" descr="A picture containing dirty&#10;&#10;Description automatically generated">
            <a:extLst>
              <a:ext uri="{FF2B5EF4-FFF2-40B4-BE49-F238E27FC236}">
                <a16:creationId xmlns:a16="http://schemas.microsoft.com/office/drawing/2014/main" id="{0A2D83FA-86D6-C45F-7F4D-1F904E304E5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185" y="4060235"/>
            <a:ext cx="1584000" cy="890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B35916-1D5F-4532-2D6F-C316D00E03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7482" y="3738695"/>
            <a:ext cx="1151637" cy="7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picture containing ground, person&#10;&#10;Description automatically generated">
            <a:extLst>
              <a:ext uri="{FF2B5EF4-FFF2-40B4-BE49-F238E27FC236}">
                <a16:creationId xmlns:a16="http://schemas.microsoft.com/office/drawing/2014/main" id="{41EDB21E-F0E6-E2B8-6B3F-28D2385D17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6625" y="3738695"/>
            <a:ext cx="1779116" cy="158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F1219E23-6D39-8510-C03A-9FD20C53A69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7482" y="4530695"/>
            <a:ext cx="1151637" cy="79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F4A04D-1206-2584-D9D8-175BC15A7DF2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3239" y="3741983"/>
            <a:ext cx="1408273" cy="7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A person holding an object&#10;&#10;Description automatically generated with low confidence">
            <a:extLst>
              <a:ext uri="{FF2B5EF4-FFF2-40B4-BE49-F238E27FC236}">
                <a16:creationId xmlns:a16="http://schemas.microsoft.com/office/drawing/2014/main" id="{D6B59213-A9BD-4B1A-4FEA-1983D7D8261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27" y="4530695"/>
            <a:ext cx="1408272" cy="7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E3335A-015B-8A3F-B4B9-3C0EF6D57EA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024675" y="3781507"/>
            <a:ext cx="1584000" cy="15476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4E886126-3BA4-6484-47C7-716A2623393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621349" y="3837913"/>
            <a:ext cx="1584000" cy="13855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19E4A56-1C07-BE74-F8FE-3720EBF931DC}"/>
              </a:ext>
            </a:extLst>
          </p:cNvPr>
          <p:cNvSpPr txBox="1"/>
          <p:nvPr/>
        </p:nvSpPr>
        <p:spPr>
          <a:xfrm>
            <a:off x="357751" y="5297670"/>
            <a:ext cx="21361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US" sz="800" dirty="0"/>
              <a:t>Developed length measurement tool and calibration checks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D7648A-0D04-D421-DF59-1E35975B2AD0}"/>
              </a:ext>
            </a:extLst>
          </p:cNvPr>
          <p:cNvSpPr txBox="1"/>
          <p:nvPr/>
        </p:nvSpPr>
        <p:spPr>
          <a:xfrm>
            <a:off x="2596625" y="5322694"/>
            <a:ext cx="17791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US" sz="800" dirty="0"/>
              <a:t>Shell developed length measurements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B53350-8A95-1EA8-D116-8513354CCDC5}"/>
              </a:ext>
            </a:extLst>
          </p:cNvPr>
          <p:cNvSpPr txBox="1"/>
          <p:nvPr/>
        </p:nvSpPr>
        <p:spPr>
          <a:xfrm>
            <a:off x="4468028" y="5322694"/>
            <a:ext cx="14082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US" sz="800" dirty="0"/>
              <a:t>Shell shape template and measurement tool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B673F8-92B9-27F3-5D40-5FBFFBD34A82}"/>
              </a:ext>
            </a:extLst>
          </p:cNvPr>
          <p:cNvSpPr txBox="1"/>
          <p:nvPr/>
        </p:nvSpPr>
        <p:spPr>
          <a:xfrm>
            <a:off x="5979010" y="5362645"/>
            <a:ext cx="30574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en-US" sz="800" dirty="0"/>
              <a:t>Manual re-“calibration”</a:t>
            </a:r>
          </a:p>
        </p:txBody>
      </p:sp>
      <p:pic>
        <p:nvPicPr>
          <p:cNvPr id="21" name="Picture 20" descr="Chart, bar chart&#10;&#10;Description automatically generated">
            <a:extLst>
              <a:ext uri="{FF2B5EF4-FFF2-40B4-BE49-F238E27FC236}">
                <a16:creationId xmlns:a16="http://schemas.microsoft.com/office/drawing/2014/main" id="{843E3B39-41EF-DB16-26EA-90DB5C6DC59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537506" y="5100244"/>
            <a:ext cx="1270066" cy="2245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73A7EDE-185E-8F47-9CE7-32704758160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48225" y="5602438"/>
            <a:ext cx="4768259" cy="125556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A9D6DA3-A6F4-8E19-B1FA-180D2F6E6301}"/>
              </a:ext>
            </a:extLst>
          </p:cNvPr>
          <p:cNvSpPr txBox="1"/>
          <p:nvPr/>
        </p:nvSpPr>
        <p:spPr>
          <a:xfrm>
            <a:off x="1126800" y="2732615"/>
            <a:ext cx="7920000" cy="1040285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447675" lvl="1" indent="-1905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Review of the preformed shells in stock,</a:t>
            </a:r>
          </a:p>
          <a:p>
            <a:pPr marL="447675" lvl="1" indent="-1905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Review of tooling,</a:t>
            </a:r>
          </a:p>
          <a:p>
            <a:pPr marL="447675" lvl="1" indent="-1905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Review of the measuring devices and techniques,</a:t>
            </a:r>
          </a:p>
          <a:p>
            <a:pPr marL="447675" lvl="1" indent="-1905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Assessment of the dimensional effect of the local ground marks on the shell profile after shaping,</a:t>
            </a:r>
          </a:p>
          <a:p>
            <a:pPr marL="447675" lvl="1" indent="-1905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Agree a production schedule,</a:t>
            </a:r>
          </a:p>
        </p:txBody>
      </p:sp>
    </p:spTree>
    <p:extLst>
      <p:ext uri="{BB962C8B-B14F-4D97-AF65-F5344CB8AC3E}">
        <p14:creationId xmlns:p14="http://schemas.microsoft.com/office/powerpoint/2010/main" val="320736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F1BDB-E27A-C3ED-39DC-210D8F777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Magnet to Cold Mass Interference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B1E29B-5DFA-8501-2CB8-112300A8B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6742-209C-45A3-AD0D-B8B2C39F3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5D5A3B-C513-EDCF-950A-331132570C79}"/>
              </a:ext>
            </a:extLst>
          </p:cNvPr>
          <p:cNvSpPr txBox="1"/>
          <p:nvPr/>
        </p:nvSpPr>
        <p:spPr>
          <a:xfrm>
            <a:off x="1126582" y="79740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LMQXFBT04</a:t>
            </a: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A5FD77-43A3-D8A5-1CD5-7C765593DE43}"/>
              </a:ext>
            </a:extLst>
          </p:cNvPr>
          <p:cNvSpPr txBox="1"/>
          <p:nvPr/>
        </p:nvSpPr>
        <p:spPr>
          <a:xfrm>
            <a:off x="6925582" y="79740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LMQXFBT05</a:t>
            </a: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FDC4CA-1094-E5D1-2922-82DECEC16E76}"/>
              </a:ext>
            </a:extLst>
          </p:cNvPr>
          <p:cNvSpPr txBox="1"/>
          <p:nvPr/>
        </p:nvSpPr>
        <p:spPr>
          <a:xfrm>
            <a:off x="4079978" y="82160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LMQXFB01</a:t>
            </a:r>
            <a:endParaRPr lang="fr-FR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5A75DCC-59C4-F7F4-60E2-233FC361B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01" y="3647994"/>
            <a:ext cx="2880000" cy="8995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C073BD1-3A60-C7E2-A35D-D5571EFD98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01" y="1196752"/>
            <a:ext cx="2880000" cy="172991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91816BF-7FE0-0B1B-615A-FB8D69126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1202667"/>
            <a:ext cx="2880000" cy="17251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FD3EE30-0ABE-B138-8F87-56F9EA3AA82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000" y="1201223"/>
            <a:ext cx="2880000" cy="173125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46525EA-187B-57E9-140C-D33572ADCB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7864" y="3653582"/>
            <a:ext cx="2880000" cy="89958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AE6880C-80B7-C097-E502-22A07F9D97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4000" y="3653528"/>
            <a:ext cx="2880000" cy="89958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B2C1C77-27FE-4C1C-A030-79CEF44A1D0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916329"/>
            <a:ext cx="2880000" cy="74445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53D34D5-FAE3-D827-BBD7-2EF25B54449C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000" y="2921523"/>
            <a:ext cx="2880000" cy="74445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184B0D3-F122-9ECB-17A0-1440F0DFE5DD}"/>
              </a:ext>
            </a:extLst>
          </p:cNvPr>
          <p:cNvSpPr txBox="1"/>
          <p:nvPr/>
        </p:nvSpPr>
        <p:spPr>
          <a:xfrm rot="16881148">
            <a:off x="-318414" y="1842509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Shell dev length</a:t>
            </a:r>
            <a:endParaRPr lang="fr-FR" sz="105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F2A8BDB-1E04-8393-589E-CC2952D19105}"/>
              </a:ext>
            </a:extLst>
          </p:cNvPr>
          <p:cNvSpPr txBox="1"/>
          <p:nvPr/>
        </p:nvSpPr>
        <p:spPr>
          <a:xfrm rot="16881148">
            <a:off x="-102008" y="3032259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Root gap</a:t>
            </a:r>
            <a:endParaRPr lang="fr-FR" sz="105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1CA3C1D-49C5-81D2-B1F2-9989560F76DF}"/>
              </a:ext>
            </a:extLst>
          </p:cNvPr>
          <p:cNvSpPr txBox="1"/>
          <p:nvPr/>
        </p:nvSpPr>
        <p:spPr>
          <a:xfrm rot="16881148">
            <a:off x="-340856" y="3966983"/>
            <a:ext cx="12346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Weld contraction</a:t>
            </a:r>
            <a:endParaRPr lang="fr-FR" sz="1050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1652F213-82EC-6F1C-A3DB-A6DDD86E750F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401" y="2926669"/>
            <a:ext cx="2880000" cy="744457"/>
          </a:xfrm>
          <a:prstGeom prst="rect">
            <a:avLst/>
          </a:prstGeom>
        </p:spPr>
      </p:pic>
      <p:pic>
        <p:nvPicPr>
          <p:cNvPr id="42" name="Picture 41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28232F42-0C23-0A02-4799-0A6E2F6972E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0139" y="6885384"/>
            <a:ext cx="1912620" cy="14389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1">
            <a:extLst>
              <a:ext uri="{FF2B5EF4-FFF2-40B4-BE49-F238E27FC236}">
                <a16:creationId xmlns:a16="http://schemas.microsoft.com/office/drawing/2014/main" id="{EEDCA6A4-A473-28CD-415F-B9896C598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0639" y="6885384"/>
            <a:ext cx="837447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31">
            <a:extLst>
              <a:ext uri="{FF2B5EF4-FFF2-40B4-BE49-F238E27FC236}">
                <a16:creationId xmlns:a16="http://schemas.microsoft.com/office/drawing/2014/main" id="{0F2523B7-EE8E-C57B-F47D-235CA7689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5087" y="6885384"/>
            <a:ext cx="192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D5E775B5-B176-E5B9-58D8-69BADA3FE933}"/>
              </a:ext>
            </a:extLst>
          </p:cNvPr>
          <p:cNvGrpSpPr/>
          <p:nvPr/>
        </p:nvGrpSpPr>
        <p:grpSpPr>
          <a:xfrm>
            <a:off x="73130" y="4614806"/>
            <a:ext cx="9070870" cy="2198570"/>
            <a:chOff x="73130" y="4614806"/>
            <a:chExt cx="9070870" cy="219857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8E16675-6B42-420D-8753-CE72919D3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7864" y="4869514"/>
              <a:ext cx="2880000" cy="194386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B389077-838A-95AC-9901-6847BBD54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402" y="4869514"/>
              <a:ext cx="2880000" cy="194386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3BCDFED-ED37-F167-9ABF-36A8B056A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4000" y="4869514"/>
              <a:ext cx="2880000" cy="1943862"/>
            </a:xfrm>
            <a:prstGeom prst="rect">
              <a:avLst/>
            </a:prstGeom>
          </p:spPr>
        </p:pic>
        <p:sp>
          <p:nvSpPr>
            <p:cNvPr id="22" name="TextBox 31">
              <a:extLst>
                <a:ext uri="{FF2B5EF4-FFF2-40B4-BE49-F238E27FC236}">
                  <a16:creationId xmlns:a16="http://schemas.microsoft.com/office/drawing/2014/main" id="{CB11C73D-F6E2-161E-8DB1-3F3C63759F84}"/>
                </a:ext>
              </a:extLst>
            </p:cNvPr>
            <p:cNvSpPr txBox="1"/>
            <p:nvPr/>
          </p:nvSpPr>
          <p:spPr>
            <a:xfrm>
              <a:off x="1249252" y="4614806"/>
              <a:ext cx="7077224" cy="360000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>
                <a:tabLst>
                  <a:tab pos="1073150" algn="l"/>
                </a:tabLst>
              </a:pPr>
              <a:r>
                <a:rPr lang="en-US" sz="12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Ldev</a:t>
              </a:r>
              <a:r>
                <a:rPr lang="en-US" sz="1200" i="1" baseline="-250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Cold</a:t>
              </a:r>
              <a:r>
                <a:rPr lang="en-US" sz="1200" i="1" baseline="-25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mass</a:t>
              </a: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=	 </a:t>
              </a:r>
              <a:r>
                <a:rPr lang="en-US" sz="1200" i="1" dirty="0">
                  <a:solidFill>
                    <a:srgbClr val="4A74B7"/>
                  </a:solidFill>
                </a:rPr>
                <a:t>Ldev</a:t>
              </a:r>
              <a:r>
                <a:rPr lang="en-US" sz="1200" i="1" baseline="-25000" dirty="0">
                  <a:solidFill>
                    <a:srgbClr val="4A74B7"/>
                  </a:solidFill>
                </a:rPr>
                <a:t>Shells1</a:t>
              </a: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+ </a:t>
              </a:r>
              <a:r>
                <a:rPr lang="en-US" sz="1200" i="1" dirty="0">
                  <a:solidFill>
                    <a:srgbClr val="E6792F"/>
                  </a:solidFill>
                </a:rPr>
                <a:t>Ldev</a:t>
              </a:r>
              <a:r>
                <a:rPr lang="en-US" sz="1200" i="1" baseline="-25000" dirty="0">
                  <a:solidFill>
                    <a:srgbClr val="E6792F"/>
                  </a:solidFill>
                </a:rPr>
                <a:t>Shells2</a:t>
              </a:r>
              <a:r>
                <a:rPr lang="en-US" sz="1200" i="1" baseline="-25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+ </a:t>
              </a:r>
              <a:r>
                <a:rPr lang="en-US" sz="1200" i="1" dirty="0">
                  <a:solidFill>
                    <a:srgbClr val="76ABD4"/>
                  </a:solidFill>
                </a:rPr>
                <a:t>Root </a:t>
              </a:r>
              <a:r>
                <a:rPr lang="en-US" sz="1200" i="1" dirty="0" err="1">
                  <a:solidFill>
                    <a:srgbClr val="76ABD4"/>
                  </a:solidFill>
                </a:rPr>
                <a:t>gap</a:t>
              </a:r>
              <a:r>
                <a:rPr lang="en-US" sz="1200" i="1" kern="1200" baseline="-25000" dirty="0" err="1">
                  <a:solidFill>
                    <a:srgbClr val="76ABD4"/>
                  </a:solidFill>
                  <a:effectLst/>
                  <a:latin typeface="+mn-lt"/>
                  <a:ea typeface="+mn-ea"/>
                  <a:cs typeface="+mn-cs"/>
                </a:rPr>
                <a:t>A</a:t>
              </a:r>
              <a:r>
                <a:rPr lang="en-US" sz="1200" i="1" dirty="0">
                  <a:solidFill>
                    <a:srgbClr val="76ABD4"/>
                  </a:solidFill>
                </a:rPr>
                <a:t> </a:t>
              </a:r>
              <a:r>
                <a:rPr lang="en-US" sz="1200" i="1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rPr>
                <a:t>+ </a:t>
              </a:r>
              <a:r>
                <a:rPr lang="en-US" sz="1200" i="1" dirty="0">
                  <a:solidFill>
                    <a:srgbClr val="F9CF43"/>
                  </a:solidFill>
                </a:rPr>
                <a:t>R</a:t>
              </a:r>
              <a:r>
                <a:rPr lang="en-US" sz="1200" i="1" kern="1200" dirty="0">
                  <a:solidFill>
                    <a:srgbClr val="F9CF43"/>
                  </a:solidFill>
                  <a:effectLst/>
                  <a:latin typeface="+mn-lt"/>
                  <a:ea typeface="+mn-ea"/>
                  <a:cs typeface="+mn-cs"/>
                </a:rPr>
                <a:t>oot </a:t>
              </a:r>
              <a:r>
                <a:rPr lang="en-US" sz="1200" i="1" kern="1200" dirty="0" err="1">
                  <a:solidFill>
                    <a:srgbClr val="F9CF43"/>
                  </a:solidFill>
                  <a:effectLst/>
                  <a:latin typeface="+mn-lt"/>
                  <a:ea typeface="+mn-ea"/>
                  <a:cs typeface="+mn-cs"/>
                </a:rPr>
                <a:t>gap</a:t>
              </a:r>
              <a:r>
                <a:rPr lang="en-US" sz="1200" i="1" kern="1200" baseline="-25000" dirty="0" err="1">
                  <a:solidFill>
                    <a:srgbClr val="F9CF43"/>
                  </a:solidFill>
                  <a:effectLst/>
                  <a:latin typeface="+mn-lt"/>
                  <a:ea typeface="+mn-ea"/>
                  <a:cs typeface="+mn-cs"/>
                </a:rPr>
                <a:t>B</a:t>
              </a:r>
              <a:r>
                <a:rPr lang="en-US" sz="1200" i="1" kern="1200" dirty="0">
                  <a:solidFill>
                    <a:srgbClr val="F9CF43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- </a:t>
              </a:r>
              <a:r>
                <a:rPr lang="en-US" sz="1200" i="1" dirty="0" err="1">
                  <a:solidFill>
                    <a:srgbClr val="76ABD4"/>
                  </a:solidFill>
                </a:rPr>
                <a:t>Shrinkage</a:t>
              </a:r>
              <a:r>
                <a:rPr lang="en-US" sz="1200" i="1" baseline="-25000" dirty="0" err="1">
                  <a:solidFill>
                    <a:srgbClr val="76ABD4"/>
                  </a:solidFill>
                </a:rPr>
                <a:t>A</a:t>
              </a:r>
              <a:r>
                <a:rPr lang="en-US" sz="12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- </a:t>
              </a:r>
              <a:r>
                <a:rPr lang="en-US" sz="1200" i="1" dirty="0" err="1">
                  <a:solidFill>
                    <a:srgbClr val="F9CF43"/>
                  </a:solidFill>
                </a:rPr>
                <a:t>Shrinkage</a:t>
              </a:r>
              <a:r>
                <a:rPr lang="en-US" sz="900" i="1" baseline="-25000" dirty="0" err="1">
                  <a:solidFill>
                    <a:srgbClr val="F9CF43"/>
                  </a:solidFill>
                </a:rPr>
                <a:t>B</a:t>
              </a:r>
              <a:endParaRPr lang="en-US" sz="1200" i="1" dirty="0">
                <a:solidFill>
                  <a:srgbClr val="F9CF43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46C7784-2F87-5968-1A8B-437B0A763110}"/>
                </a:ext>
              </a:extLst>
            </p:cNvPr>
            <p:cNvSpPr txBox="1"/>
            <p:nvPr/>
          </p:nvSpPr>
          <p:spPr>
            <a:xfrm rot="16881148">
              <a:off x="-257891" y="5517614"/>
              <a:ext cx="107753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Magnet/Vessel</a:t>
              </a:r>
            </a:p>
            <a:p>
              <a:pPr algn="ctr"/>
              <a:r>
                <a:rPr lang="en-US" sz="1050" i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Interference</a:t>
              </a:r>
              <a:endParaRPr lang="fr-FR" sz="105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1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-2.77778E-7 -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2.22222E-6 -0.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6 L 1.38889E-6 -0.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A1618-99FF-464E-A2B8-A046B0EABBF0}">
  <ds:schemaRefs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25986</TotalTime>
  <Words>598</Words>
  <Application>Microsoft Office PowerPoint</Application>
  <PresentationFormat>On-screen Show (4:3)</PresentationFormat>
  <Paragraphs>80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Improvement in cold mass assembly (since April 22)</vt:lpstr>
      <vt:lpstr>Outline</vt:lpstr>
      <vt:lpstr>Fixed point tests at warm and 77K  in the MME mechanical measurement lab</vt:lpstr>
      <vt:lpstr>Fixed point implementation</vt:lpstr>
      <vt:lpstr>Welding quality improvements</vt:lpstr>
      <vt:lpstr>Shells production quality improvements</vt:lpstr>
      <vt:lpstr>Magnet to Cold Mass Interference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Herve Prin</cp:lastModifiedBy>
  <cp:revision>248</cp:revision>
  <dcterms:created xsi:type="dcterms:W3CDTF">2016-02-12T10:02:27Z</dcterms:created>
  <dcterms:modified xsi:type="dcterms:W3CDTF">2022-09-06T12:34:40Z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