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4"/>
  </p:notesMasterIdLst>
  <p:handoutMasterIdLst>
    <p:handoutMasterId r:id="rId25"/>
  </p:handoutMasterIdLst>
  <p:sldIdLst>
    <p:sldId id="263" r:id="rId2"/>
    <p:sldId id="867" r:id="rId3"/>
    <p:sldId id="866" r:id="rId4"/>
    <p:sldId id="849" r:id="rId5"/>
    <p:sldId id="868" r:id="rId6"/>
    <p:sldId id="837" r:id="rId7"/>
    <p:sldId id="887" r:id="rId8"/>
    <p:sldId id="871" r:id="rId9"/>
    <p:sldId id="872" r:id="rId10"/>
    <p:sldId id="873" r:id="rId11"/>
    <p:sldId id="874" r:id="rId12"/>
    <p:sldId id="865" r:id="rId13"/>
    <p:sldId id="864" r:id="rId14"/>
    <p:sldId id="879" r:id="rId15"/>
    <p:sldId id="880" r:id="rId16"/>
    <p:sldId id="881" r:id="rId17"/>
    <p:sldId id="882" r:id="rId18"/>
    <p:sldId id="883" r:id="rId19"/>
    <p:sldId id="884" r:id="rId20"/>
    <p:sldId id="885" r:id="rId21"/>
    <p:sldId id="886" r:id="rId22"/>
    <p:sldId id="857" r:id="rId23"/>
  </p:sldIdLst>
  <p:sldSz cx="9144000" cy="6858000" type="screen4x3"/>
  <p:notesSz cx="6797675" cy="9872663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8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3BE"/>
    <a:srgbClr val="D9D9D9"/>
    <a:srgbClr val="FB963C"/>
    <a:srgbClr val="0000FF"/>
    <a:srgbClr val="FF3300"/>
    <a:srgbClr val="CC6600"/>
    <a:srgbClr val="000000"/>
    <a:srgbClr val="FEEAD8"/>
    <a:srgbClr val="5A5A5A"/>
    <a:srgbClr val="64BC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259" autoAdjust="0"/>
    <p:restoredTop sz="94660"/>
  </p:normalViewPr>
  <p:slideViewPr>
    <p:cSldViewPr snapToGrid="0" snapToObjects="1" showGuides="1">
      <p:cViewPr varScale="1">
        <p:scale>
          <a:sx n="64" d="100"/>
          <a:sy n="64" d="100"/>
        </p:scale>
        <p:origin x="1468" y="48"/>
      </p:cViewPr>
      <p:guideLst>
        <p:guide orient="horz" pos="408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180000" cy="1800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07/09/2022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272938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07/09/2022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689515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321689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/>
              <a:t>Presentation title - line 1 - Arial 30pt - bold HiLumi dark grey - line 2</a:t>
            </a:r>
            <a:br>
              <a:rPr lang="en-GB" noProof="0"/>
            </a:br>
            <a:r>
              <a:rPr lang="en-GB" noProof="0"/>
              <a:t>line 3</a:t>
            </a:r>
            <a:br>
              <a:rPr lang="en-GB" noProof="0"/>
            </a:br>
            <a:r>
              <a:rPr lang="en-GB" noProof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6356350"/>
            <a:ext cx="6309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US" noProof="0"/>
              <a:t>Follow-up Report on Ongoing actions for MQXFB - H. Felice, R. Piccin - insulation systems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7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US" noProof="0"/>
              <a:t>Follow-up Report on Ongoing actions for MQXFB - H. Felice, R. Piccin - insulation systems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8" name="Grouper 7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9" name="Rectangle 8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ZoneTexte 9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8" name="Grouper 7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9" name="Rectangle 8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ZoneTexte 9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245034" y="1517468"/>
            <a:ext cx="2880000" cy="2160000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17" name="Picture Placeholder 6"/>
          <p:cNvSpPr>
            <a:spLocks noGrp="1"/>
          </p:cNvSpPr>
          <p:nvPr>
            <p:ph type="pic" sz="quarter" idx="14"/>
          </p:nvPr>
        </p:nvSpPr>
        <p:spPr>
          <a:xfrm>
            <a:off x="245034" y="3862559"/>
            <a:ext cx="2880000" cy="2160000"/>
          </a:xfrm>
        </p:spPr>
        <p:txBody>
          <a:bodyPr/>
          <a:lstStyle/>
          <a:p>
            <a:endParaRPr lang="en-GB"/>
          </a:p>
        </p:txBody>
      </p:sp>
      <p:sp>
        <p:nvSpPr>
          <p:cNvPr id="18" name="Picture Placeholder 6"/>
          <p:cNvSpPr>
            <a:spLocks noGrp="1"/>
          </p:cNvSpPr>
          <p:nvPr>
            <p:ph type="pic" sz="quarter" idx="15"/>
          </p:nvPr>
        </p:nvSpPr>
        <p:spPr>
          <a:xfrm>
            <a:off x="3194775" y="1517468"/>
            <a:ext cx="2880000" cy="2160000"/>
          </a:xfrm>
        </p:spPr>
        <p:txBody>
          <a:bodyPr/>
          <a:lstStyle/>
          <a:p>
            <a:endParaRPr lang="en-GB"/>
          </a:p>
        </p:txBody>
      </p:sp>
      <p:sp>
        <p:nvSpPr>
          <p:cNvPr id="19" name="Picture Placeholder 6"/>
          <p:cNvSpPr>
            <a:spLocks noGrp="1"/>
          </p:cNvSpPr>
          <p:nvPr>
            <p:ph type="pic" sz="quarter" idx="16"/>
          </p:nvPr>
        </p:nvSpPr>
        <p:spPr>
          <a:xfrm>
            <a:off x="3194775" y="3862981"/>
            <a:ext cx="2880000" cy="2160000"/>
          </a:xfrm>
        </p:spPr>
        <p:txBody>
          <a:bodyPr/>
          <a:lstStyle/>
          <a:p>
            <a:endParaRPr lang="en-GB"/>
          </a:p>
        </p:txBody>
      </p:sp>
      <p:sp>
        <p:nvSpPr>
          <p:cNvPr id="20" name="Picture Placeholder 6"/>
          <p:cNvSpPr>
            <a:spLocks noGrp="1"/>
          </p:cNvSpPr>
          <p:nvPr>
            <p:ph type="pic" sz="quarter" idx="17"/>
          </p:nvPr>
        </p:nvSpPr>
        <p:spPr>
          <a:xfrm>
            <a:off x="6136720" y="2195558"/>
            <a:ext cx="2880000" cy="2160000"/>
          </a:xfr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29383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US" noProof="0"/>
              <a:t>Follow-up Report on Ongoing actions for MQXFB - H. Felice, R. Piccin - insulation systems</a:t>
            </a:r>
            <a:endParaRPr lang="en-GB" noProof="0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US" noProof="0"/>
              <a:t>Follow-up Report on Ongoing actions for MQXFB - H. Felice, R. Piccin - insulation systems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0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en-US" noProof="0"/>
              <a:t>Follow-up Report on Ongoing actions for MQXFB - H. Felice, R. Piccin - insulation systems</a:t>
            </a:r>
            <a:endParaRPr lang="en-GB" noProof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9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en-US" noProof="0"/>
              <a:t>Follow-up Report on Ongoing actions for MQXFB - H. Felice, R. Piccin - insulation systems</a:t>
            </a:r>
            <a:endParaRPr lang="en-GB" noProof="0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6356350"/>
            <a:ext cx="6440400" cy="360000"/>
          </a:xfrm>
        </p:spPr>
        <p:txBody>
          <a:bodyPr/>
          <a:lstStyle/>
          <a:p>
            <a:r>
              <a:rPr lang="en-US" noProof="0"/>
              <a:t>Follow-up Report on Ongoing actions for MQXFB - H. Felice, R. Piccin - insulation systems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 noProof="0"/>
              <a:t>Follow-up Report on Ongoing actions for MQXFB - H. Felice, R. Piccin - insulation systems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9" r:id="rId3"/>
    <p:sldLayoutId id="2147483653" r:id="rId4"/>
    <p:sldLayoutId id="2147483654" r:id="rId5"/>
    <p:sldLayoutId id="2147483655" r:id="rId6"/>
    <p:sldLayoutId id="2147483657" r:id="rId7"/>
    <p:sldLayoutId id="2147483658" r:id="rId8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jpg"/><Relationship Id="rId4" Type="http://schemas.openxmlformats.org/officeDocument/2006/relationships/image" Target="../media/image25.jp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077589/" TargetMode="External"/><Relationship Id="rId2" Type="http://schemas.openxmlformats.org/officeDocument/2006/relationships/hyperlink" Target="https://edms.cern.ch/ui/#!master/navigator/document?D:100815913:100815913:subDocs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edms.cern.ch/ui/#!master/navigator/document?D:101014353:101014353:subDocs" TargetMode="Externa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98163" y="2819400"/>
            <a:ext cx="7773437" cy="1388901"/>
          </a:xfrm>
        </p:spPr>
        <p:txBody>
          <a:bodyPr/>
          <a:lstStyle/>
          <a:p>
            <a:pPr algn="ctr"/>
            <a:r>
              <a:rPr lang="en-US" sz="2800" dirty="0">
                <a:latin typeface="Calibri" panose="020F0502020204030204" pitchFamily="34" charset="0"/>
                <a:ea typeface="Calibri" panose="020F0502020204030204" pitchFamily="34" charset="0"/>
              </a:rPr>
              <a:t>A</a:t>
            </a:r>
            <a:r>
              <a:rPr lang="en-GB" sz="2800" dirty="0">
                <a:latin typeface="Calibri" panose="020F0502020204030204" pitchFamily="34" charset="0"/>
                <a:ea typeface="Calibri" panose="020F0502020204030204" pitchFamily="34" charset="0"/>
              </a:rPr>
              <a:t>ssessing Resin and insulation limits and improving electrical robustness</a:t>
            </a:r>
            <a:br>
              <a:rPr lang="en-GB" sz="2800" dirty="0">
                <a:latin typeface="Calibri" panose="020F0502020204030204" pitchFamily="34" charset="0"/>
                <a:ea typeface="Calibri" panose="020F0502020204030204" pitchFamily="34" charset="0"/>
              </a:rPr>
            </a:br>
            <a:endParaRPr lang="en-GB" sz="200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599" y="4722176"/>
            <a:ext cx="6653463" cy="1716933"/>
          </a:xfrm>
        </p:spPr>
        <p:txBody>
          <a:bodyPr>
            <a:normAutofit/>
          </a:bodyPr>
          <a:lstStyle/>
          <a:p>
            <a:r>
              <a:rPr lang="en-GB" dirty="0"/>
              <a:t> </a:t>
            </a:r>
          </a:p>
          <a:p>
            <a:endParaRPr lang="en-GB" dirty="0"/>
          </a:p>
          <a:p>
            <a:endParaRPr lang="en-GB" dirty="0"/>
          </a:p>
          <a:p>
            <a:endParaRPr lang="it-IT" sz="1000" dirty="0"/>
          </a:p>
          <a:p>
            <a:endParaRPr lang="en-GB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Sept 7</a:t>
            </a:r>
            <a:r>
              <a:rPr lang="en-GB" baseline="30000" dirty="0"/>
              <a:t>th</a:t>
            </a:r>
            <a:r>
              <a:rPr lang="en-GB" dirty="0"/>
              <a:t> 2022 – Follow-up Report on Ongoing actions for MQXFB</a:t>
            </a:r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3064FDA-F218-42D6-8F20-7994E0D8E826}"/>
              </a:ext>
            </a:extLst>
          </p:cNvPr>
          <p:cNvSpPr txBox="1"/>
          <p:nvPr/>
        </p:nvSpPr>
        <p:spPr>
          <a:xfrm>
            <a:off x="572400" y="4399010"/>
            <a:ext cx="758100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u="sng" dirty="0"/>
              <a:t>Helene Felice</a:t>
            </a:r>
            <a:r>
              <a:rPr lang="en-GB" dirty="0"/>
              <a:t>, </a:t>
            </a:r>
            <a:r>
              <a:rPr lang="en-GB" u="sng" dirty="0"/>
              <a:t>Roland Piccin</a:t>
            </a:r>
            <a:r>
              <a:rPr lang="en-GB" dirty="0"/>
              <a:t>, Davide Tommasini, Bharti Verma, Christian Scheuerlein, Juan Carlos Perez, Susana Izquierdo Bermudez, Ezio Todesco </a:t>
            </a:r>
          </a:p>
          <a:p>
            <a:endParaRPr lang="en-GB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DB1BFEB-B7C7-F2D1-9637-046987E62E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162C2EF-C84E-0B93-6193-8E03F56038EB}"/>
              </a:ext>
            </a:extLst>
          </p:cNvPr>
          <p:cNvSpPr txBox="1"/>
          <p:nvPr/>
        </p:nvSpPr>
        <p:spPr>
          <a:xfrm>
            <a:off x="344528" y="1665576"/>
            <a:ext cx="2542304" cy="1384995"/>
          </a:xfrm>
          <a:prstGeom prst="rect">
            <a:avLst/>
          </a:prstGeom>
          <a:noFill/>
          <a:ln w="5715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fr-CH" sz="1400" b="1" dirty="0"/>
              <a:t>Impact of </a:t>
            </a:r>
            <a:r>
              <a:rPr lang="fr-CH" sz="1400" b="1" dirty="0" err="1"/>
              <a:t>reaction</a:t>
            </a:r>
            <a:r>
              <a:rPr lang="fr-CH" sz="1400" b="1" dirty="0"/>
              <a:t> </a:t>
            </a:r>
            <a:r>
              <a:rPr lang="fr-CH" sz="1400" b="1" dirty="0" err="1">
                <a:solidFill>
                  <a:schemeClr val="bg2"/>
                </a:solidFill>
              </a:rPr>
              <a:t>heat</a:t>
            </a:r>
            <a:r>
              <a:rPr lang="fr-CH" sz="1400" b="1" dirty="0">
                <a:solidFill>
                  <a:schemeClr val="bg2"/>
                </a:solidFill>
              </a:rPr>
              <a:t> </a:t>
            </a:r>
            <a:r>
              <a:rPr lang="fr-CH" sz="1400" b="1" dirty="0" err="1">
                <a:solidFill>
                  <a:schemeClr val="bg2"/>
                </a:solidFill>
              </a:rPr>
              <a:t>treatment</a:t>
            </a:r>
            <a:r>
              <a:rPr lang="fr-CH" sz="1400" b="1" dirty="0">
                <a:solidFill>
                  <a:schemeClr val="bg2"/>
                </a:solidFill>
              </a:rPr>
              <a:t> </a:t>
            </a:r>
            <a:r>
              <a:rPr lang="fr-CH" sz="1400" b="1" dirty="0"/>
              <a:t>on the insulating materials</a:t>
            </a:r>
          </a:p>
          <a:p>
            <a:pPr marL="285750" indent="-285750">
              <a:buFontTx/>
              <a:buChar char="-"/>
            </a:pPr>
            <a:r>
              <a:rPr lang="fr-CH" sz="1400" dirty="0" err="1"/>
              <a:t>Interlayer</a:t>
            </a:r>
            <a:r>
              <a:rPr lang="fr-CH" sz="1400" dirty="0"/>
              <a:t> </a:t>
            </a:r>
          </a:p>
          <a:p>
            <a:pPr marL="285750" indent="-285750">
              <a:buFontTx/>
              <a:buChar char="-"/>
            </a:pPr>
            <a:r>
              <a:rPr lang="fr-CH" sz="1400" dirty="0" err="1"/>
              <a:t>Conductor</a:t>
            </a:r>
            <a:r>
              <a:rPr lang="fr-CH" sz="1400" dirty="0"/>
              <a:t> </a:t>
            </a:r>
            <a:r>
              <a:rPr lang="fr-CH" sz="1400" dirty="0" err="1"/>
              <a:t>braid</a:t>
            </a:r>
            <a:endParaRPr lang="fr-CH" sz="1400" dirty="0"/>
          </a:p>
          <a:p>
            <a:pPr marL="285750" indent="-285750">
              <a:buFontTx/>
              <a:buChar char="-"/>
            </a:pPr>
            <a:r>
              <a:rPr lang="fr-CH" sz="1400" dirty="0"/>
              <a:t>The </a:t>
            </a:r>
            <a:r>
              <a:rPr lang="fr-CH" sz="1400" dirty="0" err="1"/>
              <a:t>role</a:t>
            </a:r>
            <a:r>
              <a:rPr lang="fr-CH" sz="1400" dirty="0"/>
              <a:t> of the binder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BA28825-5FE8-2C48-4B93-1C43B2E68E66}"/>
              </a:ext>
            </a:extLst>
          </p:cNvPr>
          <p:cNvSpPr txBox="1"/>
          <p:nvPr/>
        </p:nvSpPr>
        <p:spPr>
          <a:xfrm>
            <a:off x="3056421" y="1630505"/>
            <a:ext cx="3317725" cy="1600438"/>
          </a:xfrm>
          <a:prstGeom prst="rect">
            <a:avLst/>
          </a:prstGeom>
          <a:noFill/>
          <a:ln w="19050">
            <a:solidFill>
              <a:srgbClr val="D9D9D9"/>
            </a:solidFill>
          </a:ln>
        </p:spPr>
        <p:txBody>
          <a:bodyPr wrap="square">
            <a:spAutoFit/>
          </a:bodyPr>
          <a:lstStyle/>
          <a:p>
            <a:r>
              <a:rPr lang="fr-CH" sz="1400" b="1" dirty="0">
                <a:solidFill>
                  <a:schemeClr val="bg1">
                    <a:lumMod val="65000"/>
                  </a:schemeClr>
                </a:solidFill>
              </a:rPr>
              <a:t>Impact of the physical </a:t>
            </a:r>
            <a:r>
              <a:rPr lang="en-GB" sz="1400" b="1" dirty="0">
                <a:solidFill>
                  <a:schemeClr val="bg1">
                    <a:lumMod val="65000"/>
                  </a:schemeClr>
                </a:solidFill>
              </a:rPr>
              <a:t>parameters</a:t>
            </a:r>
            <a:r>
              <a:rPr lang="fr-CH" sz="1400" b="1" dirty="0">
                <a:solidFill>
                  <a:schemeClr val="bg1">
                    <a:lumMod val="65000"/>
                  </a:schemeClr>
                </a:solidFill>
              </a:rPr>
              <a:t> of the insulation on the magnet performance </a:t>
            </a:r>
          </a:p>
          <a:p>
            <a:pPr indent="-285750">
              <a:buFontTx/>
              <a:buChar char="-"/>
            </a:pPr>
            <a:r>
              <a:rPr lang="fr-CH" sz="1400" dirty="0" err="1">
                <a:solidFill>
                  <a:schemeClr val="bg1">
                    <a:lumMod val="65000"/>
                  </a:schemeClr>
                </a:solidFill>
              </a:rPr>
              <a:t>Adhesion</a:t>
            </a:r>
            <a:r>
              <a:rPr lang="fr-CH" sz="1400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GB" sz="1400" dirty="0">
                <a:solidFill>
                  <a:schemeClr val="bg1">
                    <a:lumMod val="65000"/>
                  </a:schemeClr>
                </a:solidFill>
              </a:rPr>
              <a:t>strength</a:t>
            </a:r>
            <a:r>
              <a:rPr lang="fr-CH" sz="1400" dirty="0">
                <a:solidFill>
                  <a:schemeClr val="bg1">
                    <a:lumMod val="65000"/>
                  </a:schemeClr>
                </a:solidFill>
              </a:rPr>
              <a:t>  </a:t>
            </a:r>
          </a:p>
          <a:p>
            <a:pPr indent="-285750">
              <a:buFontTx/>
              <a:buChar char="-"/>
            </a:pPr>
            <a:r>
              <a:rPr lang="fr-CH" sz="1400" dirty="0" err="1">
                <a:solidFill>
                  <a:schemeClr val="bg1">
                    <a:lumMod val="65000"/>
                  </a:schemeClr>
                </a:solidFill>
              </a:rPr>
              <a:t>Resin</a:t>
            </a:r>
            <a:r>
              <a:rPr lang="fr-CH" sz="1400" dirty="0">
                <a:solidFill>
                  <a:schemeClr val="bg1">
                    <a:lumMod val="65000"/>
                  </a:schemeClr>
                </a:solidFill>
              </a:rPr>
              <a:t> fracture </a:t>
            </a:r>
            <a:r>
              <a:rPr lang="fr-CH" sz="1400" dirty="0" err="1">
                <a:solidFill>
                  <a:schemeClr val="bg1">
                    <a:lumMod val="65000"/>
                  </a:schemeClr>
                </a:solidFill>
              </a:rPr>
              <a:t>thoughness</a:t>
            </a:r>
            <a:r>
              <a:rPr lang="fr-CH" sz="1400" dirty="0">
                <a:solidFill>
                  <a:schemeClr val="bg1">
                    <a:lumMod val="65000"/>
                  </a:schemeClr>
                </a:solidFill>
              </a:rPr>
              <a:t> </a:t>
            </a:r>
          </a:p>
          <a:p>
            <a:pPr indent="-285750">
              <a:buFontTx/>
              <a:buChar char="-"/>
            </a:pPr>
            <a:r>
              <a:rPr lang="fr-CH" sz="1400" dirty="0">
                <a:solidFill>
                  <a:schemeClr val="bg1">
                    <a:lumMod val="65000"/>
                  </a:schemeClr>
                </a:solidFill>
              </a:rPr>
              <a:t>Thermal </a:t>
            </a:r>
            <a:r>
              <a:rPr lang="fr-CH" sz="1400" dirty="0" err="1">
                <a:solidFill>
                  <a:schemeClr val="bg1">
                    <a:lumMod val="65000"/>
                  </a:schemeClr>
                </a:solidFill>
              </a:rPr>
              <a:t>conductivity</a:t>
            </a:r>
            <a:r>
              <a:rPr lang="fr-CH" sz="1400" dirty="0">
                <a:solidFill>
                  <a:schemeClr val="bg1">
                    <a:lumMod val="65000"/>
                  </a:schemeClr>
                </a:solidFill>
              </a:rPr>
              <a:t> / </a:t>
            </a:r>
            <a:r>
              <a:rPr lang="fr-CH" sz="1400" dirty="0" err="1">
                <a:solidFill>
                  <a:schemeClr val="bg1">
                    <a:lumMod val="65000"/>
                  </a:schemeClr>
                </a:solidFill>
              </a:rPr>
              <a:t>specific</a:t>
            </a:r>
            <a:r>
              <a:rPr lang="fr-CH" sz="1400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fr-CH" sz="1400" dirty="0" err="1">
                <a:solidFill>
                  <a:schemeClr val="bg1">
                    <a:lumMod val="65000"/>
                  </a:schemeClr>
                </a:solidFill>
              </a:rPr>
              <a:t>heat</a:t>
            </a:r>
            <a:endParaRPr lang="fr-CH" sz="1400" dirty="0">
              <a:solidFill>
                <a:schemeClr val="bg1">
                  <a:lumMod val="65000"/>
                </a:schemeClr>
              </a:solidFill>
            </a:endParaRPr>
          </a:p>
          <a:p>
            <a:pPr indent="-285750">
              <a:buFontTx/>
              <a:buChar char="-"/>
            </a:pPr>
            <a:r>
              <a:rPr lang="fr-CH" sz="1400" dirty="0" err="1">
                <a:solidFill>
                  <a:schemeClr val="bg1">
                    <a:lumMod val="65000"/>
                  </a:schemeClr>
                </a:solidFill>
              </a:rPr>
              <a:t>Viscosity</a:t>
            </a:r>
            <a:r>
              <a:rPr lang="fr-CH" sz="1400" dirty="0">
                <a:solidFill>
                  <a:schemeClr val="bg1">
                    <a:lumMod val="65000"/>
                  </a:schemeClr>
                </a:solidFill>
              </a:rPr>
              <a:t> / </a:t>
            </a:r>
            <a:r>
              <a:rPr lang="fr-CH" sz="1400" dirty="0" err="1">
                <a:solidFill>
                  <a:schemeClr val="bg1">
                    <a:lumMod val="65000"/>
                  </a:schemeClr>
                </a:solidFill>
              </a:rPr>
              <a:t>potting</a:t>
            </a:r>
            <a:r>
              <a:rPr lang="fr-CH" sz="1400" dirty="0">
                <a:solidFill>
                  <a:schemeClr val="bg1">
                    <a:lumMod val="65000"/>
                  </a:schemeClr>
                </a:solidFill>
              </a:rPr>
              <a:t> life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018ABCC-B254-AC54-F33B-EA4FF0B4F9FB}"/>
              </a:ext>
            </a:extLst>
          </p:cNvPr>
          <p:cNvSpPr txBox="1"/>
          <p:nvPr/>
        </p:nvSpPr>
        <p:spPr>
          <a:xfrm>
            <a:off x="6543736" y="1657616"/>
            <a:ext cx="2462136" cy="954107"/>
          </a:xfrm>
          <a:prstGeom prst="rect">
            <a:avLst/>
          </a:prstGeom>
          <a:noFill/>
          <a:ln w="19050">
            <a:solidFill>
              <a:srgbClr val="D9D9D9"/>
            </a:solidFill>
          </a:ln>
        </p:spPr>
        <p:txBody>
          <a:bodyPr wrap="square">
            <a:spAutoFit/>
          </a:bodyPr>
          <a:lstStyle/>
          <a:p>
            <a:r>
              <a:rPr lang="fr-CH" sz="1400" b="1" dirty="0">
                <a:solidFill>
                  <a:schemeClr val="bg1">
                    <a:lumMod val="65000"/>
                  </a:schemeClr>
                </a:solidFill>
              </a:rPr>
              <a:t>Impact of radiation sources and enviromental conditions (temperature, O</a:t>
            </a:r>
            <a:r>
              <a:rPr lang="fr-CH" sz="1400" b="1" baseline="-25000" dirty="0">
                <a:solidFill>
                  <a:schemeClr val="bg1">
                    <a:lumMod val="65000"/>
                  </a:schemeClr>
                </a:solidFill>
              </a:rPr>
              <a:t>2</a:t>
            </a:r>
            <a:r>
              <a:rPr lang="fr-CH" sz="1400" b="1" dirty="0">
                <a:solidFill>
                  <a:schemeClr val="bg1">
                    <a:lumMod val="65000"/>
                  </a:schemeClr>
                </a:solidFill>
              </a:rPr>
              <a:t>-free)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4AFA148-EF8C-686A-7698-82998EA1C48C}"/>
              </a:ext>
            </a:extLst>
          </p:cNvPr>
          <p:cNvSpPr txBox="1"/>
          <p:nvPr/>
        </p:nvSpPr>
        <p:spPr>
          <a:xfrm>
            <a:off x="2638644" y="4101491"/>
            <a:ext cx="4339205" cy="954107"/>
          </a:xfrm>
          <a:prstGeom prst="rect">
            <a:avLst/>
          </a:prstGeom>
          <a:noFill/>
          <a:ln w="19050">
            <a:solidFill>
              <a:schemeClr val="bg1">
                <a:lumMod val="8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fr-CH" sz="1400" b="1" dirty="0" err="1">
                <a:solidFill>
                  <a:schemeClr val="bg1">
                    <a:lumMod val="65000"/>
                  </a:schemeClr>
                </a:solidFill>
              </a:rPr>
              <a:t>Development</a:t>
            </a:r>
            <a:r>
              <a:rPr lang="fr-CH" sz="1400" b="1" dirty="0">
                <a:solidFill>
                  <a:schemeClr val="bg1">
                    <a:lumMod val="65000"/>
                  </a:schemeClr>
                </a:solidFill>
              </a:rPr>
              <a:t> of </a:t>
            </a:r>
            <a:r>
              <a:rPr lang="en-GB" sz="1400" b="1" dirty="0">
                <a:solidFill>
                  <a:schemeClr val="bg1">
                    <a:lumMod val="65000"/>
                  </a:schemeClr>
                </a:solidFill>
              </a:rPr>
              <a:t>enhanced</a:t>
            </a:r>
            <a:r>
              <a:rPr lang="fr-CH" sz="1400" b="1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fr-CH" sz="1400" b="1" dirty="0" err="1">
                <a:solidFill>
                  <a:schemeClr val="bg1">
                    <a:lumMod val="65000"/>
                  </a:schemeClr>
                </a:solidFill>
              </a:rPr>
              <a:t>coil</a:t>
            </a:r>
            <a:r>
              <a:rPr lang="fr-CH" sz="1400" b="1" dirty="0">
                <a:solidFill>
                  <a:schemeClr val="bg1">
                    <a:lumMod val="65000"/>
                  </a:schemeClr>
                </a:solidFill>
              </a:rPr>
              <a:t> insulation system </a:t>
            </a:r>
          </a:p>
          <a:p>
            <a:pPr marL="285750" indent="-285750">
              <a:buFontTx/>
              <a:buChar char="-"/>
            </a:pPr>
            <a:r>
              <a:rPr lang="fr-CH" sz="1400" dirty="0" err="1">
                <a:solidFill>
                  <a:schemeClr val="bg1">
                    <a:lumMod val="65000"/>
                  </a:schemeClr>
                </a:solidFill>
              </a:rPr>
              <a:t>Resin</a:t>
            </a:r>
            <a:r>
              <a:rPr lang="fr-CH" sz="1400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fr-CH" sz="1400" dirty="0" err="1">
                <a:solidFill>
                  <a:schemeClr val="bg1">
                    <a:lumMod val="65000"/>
                  </a:schemeClr>
                </a:solidFill>
              </a:rPr>
              <a:t>development</a:t>
            </a:r>
            <a:endParaRPr lang="fr-CH" sz="1400" dirty="0">
              <a:solidFill>
                <a:schemeClr val="bg1">
                  <a:lumMod val="65000"/>
                </a:schemeClr>
              </a:solidFill>
            </a:endParaRPr>
          </a:p>
          <a:p>
            <a:pPr marL="285750" indent="-285750">
              <a:buFontTx/>
              <a:buChar char="-"/>
            </a:pPr>
            <a:r>
              <a:rPr lang="fr-CH" sz="1400" dirty="0" err="1">
                <a:solidFill>
                  <a:schemeClr val="bg1">
                    <a:lumMod val="65000"/>
                  </a:schemeClr>
                </a:solidFill>
              </a:rPr>
              <a:t>Conductor</a:t>
            </a:r>
            <a:r>
              <a:rPr lang="fr-CH" sz="1400" dirty="0">
                <a:solidFill>
                  <a:schemeClr val="bg1">
                    <a:lumMod val="65000"/>
                  </a:schemeClr>
                </a:solidFill>
              </a:rPr>
              <a:t> insulation </a:t>
            </a:r>
          </a:p>
          <a:p>
            <a:pPr marL="285750" indent="-285750">
              <a:buFontTx/>
              <a:buChar char="-"/>
            </a:pPr>
            <a:r>
              <a:rPr lang="fr-CH" sz="1400" dirty="0">
                <a:solidFill>
                  <a:schemeClr val="bg1">
                    <a:lumMod val="65000"/>
                  </a:schemeClr>
                </a:solidFill>
              </a:rPr>
              <a:t>In-</a:t>
            </a:r>
            <a:r>
              <a:rPr lang="fr-CH" sz="1400" dirty="0" err="1">
                <a:solidFill>
                  <a:schemeClr val="bg1">
                    <a:lumMod val="65000"/>
                  </a:schemeClr>
                </a:solidFill>
              </a:rPr>
              <a:t>coil</a:t>
            </a:r>
            <a:r>
              <a:rPr lang="fr-CH" sz="1400" dirty="0">
                <a:solidFill>
                  <a:schemeClr val="bg1">
                    <a:lumMod val="65000"/>
                  </a:schemeClr>
                </a:solidFill>
              </a:rPr>
              <a:t> characterization </a:t>
            </a:r>
          </a:p>
        </p:txBody>
      </p:sp>
      <p:sp>
        <p:nvSpPr>
          <p:cNvPr id="12" name="Arrow: Down 11">
            <a:extLst>
              <a:ext uri="{FF2B5EF4-FFF2-40B4-BE49-F238E27FC236}">
                <a16:creationId xmlns:a16="http://schemas.microsoft.com/office/drawing/2014/main" id="{D068AAF5-8E10-15A3-CE46-EFF8B2EA9944}"/>
              </a:ext>
            </a:extLst>
          </p:cNvPr>
          <p:cNvSpPr/>
          <p:nvPr/>
        </p:nvSpPr>
        <p:spPr>
          <a:xfrm>
            <a:off x="4572000" y="3524435"/>
            <a:ext cx="337351" cy="399495"/>
          </a:xfrm>
          <a:prstGeom prst="downArrow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Arrow: Curved Left 12">
            <a:extLst>
              <a:ext uri="{FF2B5EF4-FFF2-40B4-BE49-F238E27FC236}">
                <a16:creationId xmlns:a16="http://schemas.microsoft.com/office/drawing/2014/main" id="{B3D570DB-A47C-6CF5-1C2E-27B807EB1392}"/>
              </a:ext>
            </a:extLst>
          </p:cNvPr>
          <p:cNvSpPr/>
          <p:nvPr/>
        </p:nvSpPr>
        <p:spPr>
          <a:xfrm flipH="1">
            <a:off x="1534132" y="3475088"/>
            <a:ext cx="488496" cy="954106"/>
          </a:xfrm>
          <a:prstGeom prst="curvedLeftArrow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4" name="Arrow: Curved Left 13">
            <a:extLst>
              <a:ext uri="{FF2B5EF4-FFF2-40B4-BE49-F238E27FC236}">
                <a16:creationId xmlns:a16="http://schemas.microsoft.com/office/drawing/2014/main" id="{9ECC2C4E-1272-4E14-51ED-AA689BE2326C}"/>
              </a:ext>
            </a:extLst>
          </p:cNvPr>
          <p:cNvSpPr/>
          <p:nvPr/>
        </p:nvSpPr>
        <p:spPr>
          <a:xfrm>
            <a:off x="7609868" y="3375290"/>
            <a:ext cx="557813" cy="978673"/>
          </a:xfrm>
          <a:prstGeom prst="curvedLeftArrow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0" name="Footer Placeholder 3">
            <a:extLst>
              <a:ext uri="{FF2B5EF4-FFF2-40B4-BE49-F238E27FC236}">
                <a16:creationId xmlns:a16="http://schemas.microsoft.com/office/drawing/2014/main" id="{059A21AB-7576-C1C8-39EB-C624EEF9B6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US" noProof="0" dirty="0"/>
              <a:t>Follow-up Report on Ongoing actions for MQXFB - H. Felice, R. Piccin - insulation systems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4595189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BA201C-9CEF-4FB1-B5AD-56EBDD7605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6612" y="177272"/>
            <a:ext cx="7901687" cy="538927"/>
          </a:xfrm>
        </p:spPr>
        <p:txBody>
          <a:bodyPr/>
          <a:lstStyle/>
          <a:p>
            <a:r>
              <a:rPr lang="en-US" dirty="0"/>
              <a:t>The impact of heat treatment – the interlayer and binder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D9D40FC-E7E6-8B23-41EE-8915F0F6C6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10B58F11-4422-24CA-508D-AFAC62AD6A26}"/>
              </a:ext>
            </a:extLst>
          </p:cNvPr>
          <p:cNvSpPr/>
          <p:nvPr/>
        </p:nvSpPr>
        <p:spPr>
          <a:xfrm>
            <a:off x="392187" y="1018469"/>
            <a:ext cx="4572560" cy="2530187"/>
          </a:xfrm>
          <a:prstGeom prst="roundRect">
            <a:avLst>
              <a:gd name="adj" fmla="val 7179"/>
            </a:avLst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D5B1B0B1-6B33-5B2C-5700-3C4FF5E8308A}"/>
              </a:ext>
            </a:extLst>
          </p:cNvPr>
          <p:cNvSpPr/>
          <p:nvPr/>
        </p:nvSpPr>
        <p:spPr>
          <a:xfrm>
            <a:off x="376740" y="4564747"/>
            <a:ext cx="8461433" cy="944242"/>
          </a:xfrm>
          <a:prstGeom prst="roundRect">
            <a:avLst>
              <a:gd name="adj" fmla="val 7179"/>
            </a:avLst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67F92E76-BBF3-11D8-F476-DCF8D20E220D}"/>
              </a:ext>
            </a:extLst>
          </p:cNvPr>
          <p:cNvGrpSpPr/>
          <p:nvPr/>
        </p:nvGrpSpPr>
        <p:grpSpPr>
          <a:xfrm>
            <a:off x="5043383" y="981055"/>
            <a:ext cx="4100617" cy="2639407"/>
            <a:chOff x="3586404" y="730014"/>
            <a:chExt cx="5024069" cy="2577404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55EF20D4-3D18-5520-B49E-19D4079F2C0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bright="20000" contrast="-2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3586404" y="730014"/>
              <a:ext cx="5024069" cy="2577404"/>
            </a:xfrm>
            <a:prstGeom prst="rect">
              <a:avLst/>
            </a:prstGeom>
          </p:spPr>
        </p:pic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BC247AEA-5E24-B13D-4BB1-F93E186545A9}"/>
                </a:ext>
              </a:extLst>
            </p:cNvPr>
            <p:cNvSpPr/>
            <p:nvPr/>
          </p:nvSpPr>
          <p:spPr>
            <a:xfrm>
              <a:off x="7232283" y="1710167"/>
              <a:ext cx="236678" cy="439544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1986DF31-55A3-0734-C1E7-7A610D429CB0}"/>
                </a:ext>
              </a:extLst>
            </p:cNvPr>
            <p:cNvSpPr/>
            <p:nvPr/>
          </p:nvSpPr>
          <p:spPr>
            <a:xfrm>
              <a:off x="4509856" y="1199385"/>
              <a:ext cx="603682" cy="295167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9FAE9BFB-100F-89CA-8986-7C9A363ED9CC}"/>
              </a:ext>
            </a:extLst>
          </p:cNvPr>
          <p:cNvSpPr txBox="1"/>
          <p:nvPr/>
        </p:nvSpPr>
        <p:spPr>
          <a:xfrm>
            <a:off x="6017232" y="3618511"/>
            <a:ext cx="3126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>
                <a:solidFill>
                  <a:schemeClr val="bg1">
                    <a:lumMod val="50000"/>
                  </a:schemeClr>
                </a:solidFill>
              </a:rPr>
              <a:t>Metallographic examination of MQXFB coil - Courtesy of M. Crouvizier</a:t>
            </a:r>
            <a:endParaRPr lang="en-GB" sz="1200" i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099A350-D537-CAEE-2250-C01AD327BFD6}"/>
              </a:ext>
            </a:extLst>
          </p:cNvPr>
          <p:cNvSpPr txBox="1"/>
          <p:nvPr/>
        </p:nvSpPr>
        <p:spPr>
          <a:xfrm>
            <a:off x="1896121" y="3820666"/>
            <a:ext cx="37882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Several cracks in the interlayer region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Debonding of resin from components</a:t>
            </a:r>
            <a:endParaRPr lang="en-GB" sz="1400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B06110F-D0D1-7166-438A-4D8DBFC9450D}"/>
              </a:ext>
            </a:extLst>
          </p:cNvPr>
          <p:cNvSpPr txBox="1"/>
          <p:nvPr/>
        </p:nvSpPr>
        <p:spPr>
          <a:xfrm>
            <a:off x="457200" y="3772399"/>
            <a:ext cx="15437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Observations</a:t>
            </a:r>
            <a:endParaRPr lang="en-GB" sz="1400" b="1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A3B602D-A052-22DD-CBD5-2B63A93BBF70}"/>
              </a:ext>
            </a:extLst>
          </p:cNvPr>
          <p:cNvSpPr txBox="1"/>
          <p:nvPr/>
        </p:nvSpPr>
        <p:spPr>
          <a:xfrm>
            <a:off x="587496" y="1018529"/>
            <a:ext cx="4377251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The manufacturing process (EDMS 1726069)</a:t>
            </a:r>
          </a:p>
          <a:p>
            <a:endParaRPr lang="en-US" sz="1400" b="1" dirty="0"/>
          </a:p>
          <a:p>
            <a:r>
              <a:rPr lang="en-US" sz="1400" u="sng" dirty="0"/>
              <a:t>Main materials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2x 250 µm S2 glass layer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1x 175 µm S2 glass layer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Binder CTD1202 Part A + B</a:t>
            </a:r>
          </a:p>
          <a:p>
            <a:r>
              <a:rPr lang="en-GB" sz="1400" u="sng" dirty="0"/>
              <a:t>The process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1h 80</a:t>
            </a:r>
            <a:r>
              <a:rPr lang="en-GB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℃ + 2h 150℃ (heat treatment)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Afterward goes through coil reaction 650 ℃ in </a:t>
            </a:r>
            <a:r>
              <a:rPr lang="en-GB" sz="14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Ar</a:t>
            </a:r>
            <a:endParaRPr lang="en-GB" sz="14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Impregnated with CTD101K </a:t>
            </a:r>
            <a:endParaRPr lang="en-GB" sz="1400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00153B8-2E84-D0E9-20D0-AF29A0E53B80}"/>
              </a:ext>
            </a:extLst>
          </p:cNvPr>
          <p:cNvSpPr txBox="1"/>
          <p:nvPr/>
        </p:nvSpPr>
        <p:spPr>
          <a:xfrm>
            <a:off x="1714409" y="4554625"/>
            <a:ext cx="693317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Q1:</a:t>
            </a:r>
            <a:r>
              <a:rPr lang="en-US" sz="1400" dirty="0"/>
              <a:t>	What are the mechanical and dielectric properties of MQXFB interlayer as it is 	(with binder CTD1202)?</a:t>
            </a:r>
          </a:p>
          <a:p>
            <a:r>
              <a:rPr lang="en-US" sz="1400" b="1" dirty="0"/>
              <a:t>Q2:</a:t>
            </a:r>
            <a:r>
              <a:rPr lang="en-US" sz="1400" dirty="0"/>
              <a:t>	What is the chemical process of the system glass-binder during coil reaction 	at 	650 </a:t>
            </a:r>
            <a:r>
              <a:rPr lang="en-GB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℃ ?</a:t>
            </a:r>
            <a:endParaRPr lang="en-US" sz="1400" dirty="0"/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F85D7F83-BC32-B040-02FA-B48B46B82362}"/>
              </a:ext>
            </a:extLst>
          </p:cNvPr>
          <p:cNvSpPr/>
          <p:nvPr/>
        </p:nvSpPr>
        <p:spPr>
          <a:xfrm>
            <a:off x="390057" y="3731979"/>
            <a:ext cx="5526341" cy="723423"/>
          </a:xfrm>
          <a:prstGeom prst="roundRect">
            <a:avLst>
              <a:gd name="adj" fmla="val 7179"/>
            </a:avLst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083F60D-7CA7-41F3-62AB-9107E65E2068}"/>
              </a:ext>
            </a:extLst>
          </p:cNvPr>
          <p:cNvSpPr txBox="1"/>
          <p:nvPr/>
        </p:nvSpPr>
        <p:spPr>
          <a:xfrm>
            <a:off x="457200" y="4583451"/>
            <a:ext cx="10666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Questions</a:t>
            </a:r>
            <a:endParaRPr lang="en-GB" sz="1400" b="1" dirty="0"/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043661B9-E91A-DF0E-3EE7-B72FB221C404}"/>
              </a:ext>
            </a:extLst>
          </p:cNvPr>
          <p:cNvSpPr/>
          <p:nvPr/>
        </p:nvSpPr>
        <p:spPr>
          <a:xfrm>
            <a:off x="376740" y="5586471"/>
            <a:ext cx="8461433" cy="546137"/>
          </a:xfrm>
          <a:prstGeom prst="roundRect">
            <a:avLst>
              <a:gd name="adj" fmla="val 7179"/>
            </a:avLst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ACC4E4F-1809-CAEC-2D4E-9592FF5AB0CB}"/>
              </a:ext>
            </a:extLst>
          </p:cNvPr>
          <p:cNvSpPr txBox="1"/>
          <p:nvPr/>
        </p:nvSpPr>
        <p:spPr>
          <a:xfrm>
            <a:off x="457200" y="5586471"/>
            <a:ext cx="14816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Goal</a:t>
            </a:r>
            <a:endParaRPr lang="en-GB" sz="1400" b="1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DAD17D4-F13E-C6B1-5FC0-8DF18DFE8033}"/>
              </a:ext>
            </a:extLst>
          </p:cNvPr>
          <p:cNvSpPr txBox="1"/>
          <p:nvPr/>
        </p:nvSpPr>
        <p:spPr>
          <a:xfrm>
            <a:off x="1523818" y="5629940"/>
            <a:ext cx="70081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Propose improvements to reduce the appearance of cracks between layers</a:t>
            </a:r>
          </a:p>
        </p:txBody>
      </p:sp>
      <p:sp>
        <p:nvSpPr>
          <p:cNvPr id="29" name="Footer Placeholder 3">
            <a:extLst>
              <a:ext uri="{FF2B5EF4-FFF2-40B4-BE49-F238E27FC236}">
                <a16:creationId xmlns:a16="http://schemas.microsoft.com/office/drawing/2014/main" id="{1B7616DC-9DA5-A3BC-B183-E463880B7B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US" noProof="0" dirty="0"/>
              <a:t>Follow-up Report on Ongoing actions for MQXFB - H. Felice, R. Piccin - insulation systems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9752569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B82A77-BB39-8343-16F4-95103E0FEC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6637" y="142541"/>
            <a:ext cx="8758940" cy="720000"/>
          </a:xfrm>
        </p:spPr>
        <p:txBody>
          <a:bodyPr/>
          <a:lstStyle/>
          <a:p>
            <a:r>
              <a:rPr lang="en-US" dirty="0"/>
              <a:t>Q1 - Mechanical strength of the MQXFB interlayer 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BEE45E9-E321-F585-AF03-716EA7B5D2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D4FAFC0-A142-A7ED-AF28-F9FD0E45E3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4445" y="862541"/>
            <a:ext cx="7456269" cy="3989758"/>
          </a:xfrm>
          <a:prstGeom prst="rect">
            <a:avLst/>
          </a:prstGeom>
        </p:spPr>
      </p:pic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0E13D14B-6326-F91F-4940-9D66B70463AD}"/>
              </a:ext>
            </a:extLst>
          </p:cNvPr>
          <p:cNvGraphicFramePr>
            <a:graphicFrameLocks noGrp="1"/>
          </p:cNvGraphicFramePr>
          <p:nvPr/>
        </p:nvGraphicFramePr>
        <p:xfrm>
          <a:off x="3535200" y="6113920"/>
          <a:ext cx="5151600" cy="335280"/>
        </p:xfrm>
        <a:graphic>
          <a:graphicData uri="http://schemas.openxmlformats.org/drawingml/2006/table">
            <a:tbl>
              <a:tblPr/>
              <a:tblGrid>
                <a:gridCol w="5151600">
                  <a:extLst>
                    <a:ext uri="{9D8B030D-6E8A-4147-A177-3AD203B41FA5}">
                      <a16:colId xmlns:a16="http://schemas.microsoft.com/office/drawing/2014/main" val="334655214"/>
                    </a:ext>
                  </a:extLst>
                </a:gridCol>
              </a:tblGrid>
              <a:tr h="205715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Report </a:t>
                      </a:r>
                      <a:r>
                        <a:rPr lang="en-GB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https://edms.cern.ch/document/2744986/1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3258949"/>
                  </a:ext>
                </a:extLst>
              </a:tr>
            </a:tbl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E839BF3A-4A94-285E-18A0-DD7B08A124D7}"/>
              </a:ext>
            </a:extLst>
          </p:cNvPr>
          <p:cNvSpPr txBox="1"/>
          <p:nvPr/>
        </p:nvSpPr>
        <p:spPr>
          <a:xfrm>
            <a:off x="534445" y="5213609"/>
            <a:ext cx="8075109" cy="923330"/>
          </a:xfrm>
          <a:prstGeom prst="rect">
            <a:avLst/>
          </a:prstGeom>
          <a:noFill/>
          <a:ln w="28575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 HT at 650 </a:t>
            </a:r>
            <a:r>
              <a:rPr lang="en-US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℃</a:t>
            </a:r>
            <a:r>
              <a:rPr lang="en-US" dirty="0"/>
              <a:t> degrades the fibers (loss of almost half flexural strength)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Dramatic drop of mechanical strength after the HT at 650 </a:t>
            </a:r>
            <a:r>
              <a:rPr lang="en-US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℃ in </a:t>
            </a:r>
            <a:r>
              <a:rPr lang="en-US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Ar</a:t>
            </a:r>
            <a:r>
              <a:rPr lang="en-US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with the CTD 1202 binder</a:t>
            </a:r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93E265B-9D8D-F33D-9533-C1DC9291590E}"/>
              </a:ext>
            </a:extLst>
          </p:cNvPr>
          <p:cNvSpPr txBox="1"/>
          <p:nvPr/>
        </p:nvSpPr>
        <p:spPr>
          <a:xfrm>
            <a:off x="5033913" y="4855367"/>
            <a:ext cx="34030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>
                <a:solidFill>
                  <a:schemeClr val="bg1">
                    <a:lumMod val="50000"/>
                  </a:schemeClr>
                </a:solidFill>
              </a:rPr>
              <a:t>Courtesy of C. Scheuerlein / A. Gaarud</a:t>
            </a:r>
            <a:endParaRPr lang="en-GB" sz="1400" i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9" name="Footer Placeholder 3">
            <a:extLst>
              <a:ext uri="{FF2B5EF4-FFF2-40B4-BE49-F238E27FC236}">
                <a16:creationId xmlns:a16="http://schemas.microsoft.com/office/drawing/2014/main" id="{51ABF39E-8BBF-E83E-9AC5-DB06496AD2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US" noProof="0" dirty="0"/>
              <a:t>Follow-up Report on Ongoing actions for MQXFB - H. Felice, R. Piccin - insulation systems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32137731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70B63B-B913-34FE-1360-50FE50A4B2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7099" y="124643"/>
            <a:ext cx="8606901" cy="720000"/>
          </a:xfrm>
        </p:spPr>
        <p:txBody>
          <a:bodyPr/>
          <a:lstStyle/>
          <a:p>
            <a:r>
              <a:rPr lang="en-US" dirty="0"/>
              <a:t>Q2 – Chemical process: formation of the Siloxane 3D network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230055D-35B4-9F69-9D58-6048BA38D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  <p:pic>
        <p:nvPicPr>
          <p:cNvPr id="8" name="Image 21">
            <a:extLst>
              <a:ext uri="{FF2B5EF4-FFF2-40B4-BE49-F238E27FC236}">
                <a16:creationId xmlns:a16="http://schemas.microsoft.com/office/drawing/2014/main" id="{55225594-8E6D-40E2-1858-9D9BA362930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96" t="11521" r="8706" b="25096"/>
          <a:stretch/>
        </p:blipFill>
        <p:spPr bwMode="auto">
          <a:xfrm>
            <a:off x="216899" y="3889607"/>
            <a:ext cx="2649703" cy="206023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" name="Image 22">
            <a:extLst>
              <a:ext uri="{FF2B5EF4-FFF2-40B4-BE49-F238E27FC236}">
                <a16:creationId xmlns:a16="http://schemas.microsoft.com/office/drawing/2014/main" id="{81310E7B-09AA-CD9F-33C6-11FEF367EBC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03" t="10699" r="17283" b="25124"/>
          <a:stretch/>
        </p:blipFill>
        <p:spPr bwMode="auto">
          <a:xfrm>
            <a:off x="3027075" y="3904881"/>
            <a:ext cx="2780146" cy="204496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03DE29EC-B32C-00C8-B0FE-A856EB5E5670}"/>
              </a:ext>
            </a:extLst>
          </p:cNvPr>
          <p:cNvSpPr txBox="1"/>
          <p:nvPr/>
        </p:nvSpPr>
        <p:spPr>
          <a:xfrm>
            <a:off x="3250350" y="2804738"/>
            <a:ext cx="21415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Cyclosiloxanes (Part A)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C8A9881-9843-8657-01E3-4B3FACAB938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93629" y="3937440"/>
            <a:ext cx="2645361" cy="2025437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83A28603-3E19-C1F2-DE6F-E3E09B213D15}"/>
              </a:ext>
            </a:extLst>
          </p:cNvPr>
          <p:cNvSpPr txBox="1"/>
          <p:nvPr/>
        </p:nvSpPr>
        <p:spPr>
          <a:xfrm>
            <a:off x="4710545" y="6069788"/>
            <a:ext cx="38214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Report of D. Ternova - EMDS 2732657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80A491A0-684E-A3FF-A715-724FE4884CF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06349" y="1419998"/>
            <a:ext cx="4699932" cy="1320094"/>
          </a:xfrm>
          <a:prstGeom prst="rect">
            <a:avLst/>
          </a:prstGeom>
          <a:ln w="28575">
            <a:solidFill>
              <a:schemeClr val="bg2">
                <a:lumMod val="60000"/>
                <a:lumOff val="40000"/>
              </a:schemeClr>
            </a:solidFill>
          </a:ln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332C6E53-483E-FA13-F68C-44C8DCE2760A}"/>
              </a:ext>
            </a:extLst>
          </p:cNvPr>
          <p:cNvSpPr txBox="1"/>
          <p:nvPr/>
        </p:nvSpPr>
        <p:spPr>
          <a:xfrm>
            <a:off x="7319366" y="2720628"/>
            <a:ext cx="172743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Polymethyl Hydrosiloxane (Part B)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38BEB62E-BBE4-6D37-9382-FDCDDF12F37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441601" y="1364292"/>
            <a:ext cx="1485499" cy="1324420"/>
          </a:xfrm>
          <a:prstGeom prst="rect">
            <a:avLst/>
          </a:prstGeom>
          <a:ln w="28575">
            <a:solidFill>
              <a:schemeClr val="bg2">
                <a:lumMod val="60000"/>
                <a:lumOff val="40000"/>
              </a:schemeClr>
            </a:solidFill>
          </a:ln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6BD7D5C4-6EF4-1128-0CE1-322696A00925}"/>
              </a:ext>
            </a:extLst>
          </p:cNvPr>
          <p:cNvSpPr txBox="1"/>
          <p:nvPr/>
        </p:nvSpPr>
        <p:spPr>
          <a:xfrm>
            <a:off x="216900" y="1815983"/>
            <a:ext cx="124244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CTD 1202 binder</a:t>
            </a:r>
            <a:endParaRPr lang="en-GB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F136761-5596-D324-FE27-6146524157C3}"/>
              </a:ext>
            </a:extLst>
          </p:cNvPr>
          <p:cNvSpPr txBox="1"/>
          <p:nvPr/>
        </p:nvSpPr>
        <p:spPr>
          <a:xfrm>
            <a:off x="1401238" y="1889499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=</a:t>
            </a:r>
            <a:endParaRPr lang="en-GB" sz="2400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8833979-3190-47A7-4E82-C772598783B7}"/>
              </a:ext>
            </a:extLst>
          </p:cNvPr>
          <p:cNvSpPr txBox="1"/>
          <p:nvPr/>
        </p:nvSpPr>
        <p:spPr>
          <a:xfrm>
            <a:off x="6827516" y="1827944"/>
            <a:ext cx="3721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+</a:t>
            </a:r>
            <a:endParaRPr lang="en-GB" sz="2800" dirty="0"/>
          </a:p>
        </p:txBody>
      </p:sp>
      <p:sp>
        <p:nvSpPr>
          <p:cNvPr id="27" name="Arrow: Right 26">
            <a:extLst>
              <a:ext uri="{FF2B5EF4-FFF2-40B4-BE49-F238E27FC236}">
                <a16:creationId xmlns:a16="http://schemas.microsoft.com/office/drawing/2014/main" id="{12DC7E5F-EA9E-A0AE-5110-5AD3A089B88D}"/>
              </a:ext>
            </a:extLst>
          </p:cNvPr>
          <p:cNvSpPr/>
          <p:nvPr/>
        </p:nvSpPr>
        <p:spPr>
          <a:xfrm rot="5400000">
            <a:off x="6878821" y="3364839"/>
            <a:ext cx="457154" cy="42393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1A98CA05-844A-0F69-9BA5-42916871B070}"/>
              </a:ext>
            </a:extLst>
          </p:cNvPr>
          <p:cNvSpPr txBox="1"/>
          <p:nvPr/>
        </p:nvSpPr>
        <p:spPr>
          <a:xfrm>
            <a:off x="4367432" y="3295349"/>
            <a:ext cx="2412072" cy="523220"/>
          </a:xfrm>
          <a:prstGeom prst="rect">
            <a:avLst/>
          </a:prstGeom>
          <a:noFill/>
          <a:ln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dirty="0"/>
              <a:t>Hydrosilylation reaction</a:t>
            </a:r>
          </a:p>
          <a:p>
            <a:r>
              <a:rPr lang="en-US" sz="1400" dirty="0"/>
              <a:t>(150 </a:t>
            </a:r>
            <a:r>
              <a:rPr lang="en-GB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℃ in Air for 4 hours)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769D3BA-3730-7D92-2B41-624450D4983F}"/>
              </a:ext>
            </a:extLst>
          </p:cNvPr>
          <p:cNvSpPr txBox="1"/>
          <p:nvPr/>
        </p:nvSpPr>
        <p:spPr>
          <a:xfrm>
            <a:off x="318654" y="5544045"/>
            <a:ext cx="2412072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/>
              <a:t>Fibers before hydrosilylation</a:t>
            </a:r>
            <a:endParaRPr lang="en-GB" sz="14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C161BB1A-5887-19FA-2CA7-1CD04F237AAA}"/>
              </a:ext>
            </a:extLst>
          </p:cNvPr>
          <p:cNvSpPr txBox="1"/>
          <p:nvPr/>
        </p:nvSpPr>
        <p:spPr>
          <a:xfrm>
            <a:off x="3161396" y="5550561"/>
            <a:ext cx="2412072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/>
              <a:t>Fibers after hydrosilylation</a:t>
            </a:r>
            <a:endParaRPr lang="en-GB" sz="14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C6EBC714-EFD6-21BA-0DF9-220C845E0482}"/>
              </a:ext>
            </a:extLst>
          </p:cNvPr>
          <p:cNvSpPr txBox="1"/>
          <p:nvPr/>
        </p:nvSpPr>
        <p:spPr>
          <a:xfrm>
            <a:off x="6386220" y="5635810"/>
            <a:ext cx="2073145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Pure CTD1202 cured</a:t>
            </a:r>
            <a:endParaRPr lang="en-GB" sz="1400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2" name="Footer Placeholder 3">
            <a:extLst>
              <a:ext uri="{FF2B5EF4-FFF2-40B4-BE49-F238E27FC236}">
                <a16:creationId xmlns:a16="http://schemas.microsoft.com/office/drawing/2014/main" id="{3FD22F1E-577B-91F3-13D0-3CEF9CDBD3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US" noProof="0" dirty="0"/>
              <a:t>Follow-up Report on Ongoing actions for MQXFB - H. Felice, R. Piccin - insulation systems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11389956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DD117B7-F46D-E326-283C-BF4C29A737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EBCAE397-EFCD-A917-F191-1BEA8AEFA007}"/>
              </a:ext>
            </a:extLst>
          </p:cNvPr>
          <p:cNvSpPr/>
          <p:nvPr/>
        </p:nvSpPr>
        <p:spPr>
          <a:xfrm>
            <a:off x="781950" y="1033473"/>
            <a:ext cx="7915473" cy="2677080"/>
          </a:xfrm>
          <a:prstGeom prst="roundRect">
            <a:avLst>
              <a:gd name="adj" fmla="val 7179"/>
            </a:avLst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25797EF-F550-969A-3CD5-2F862E1A6094}"/>
              </a:ext>
            </a:extLst>
          </p:cNvPr>
          <p:cNvSpPr txBox="1"/>
          <p:nvPr/>
        </p:nvSpPr>
        <p:spPr>
          <a:xfrm>
            <a:off x="857033" y="1169794"/>
            <a:ext cx="346558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b="1" u="sng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Pyrolysis </a:t>
            </a:r>
            <a:r>
              <a:rPr lang="en-US" b="1" u="sng" dirty="0"/>
              <a:t>650 </a:t>
            </a:r>
            <a:r>
              <a:rPr lang="en-GB" sz="1800" b="1" u="sng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℃ in Argon</a:t>
            </a:r>
            <a:endParaRPr lang="en-US" b="1" u="sng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003BD07-248E-D74B-FE7F-92B359E188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1120261"/>
            <a:ext cx="3930422" cy="252882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4822D9A-251F-003A-1DC9-C9822048A9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00095" y="1149814"/>
            <a:ext cx="1809305" cy="1353701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2A544F63-1D0C-6ABD-4EDD-5719394C2A55}"/>
              </a:ext>
            </a:extLst>
          </p:cNvPr>
          <p:cNvSpPr txBox="1"/>
          <p:nvPr/>
        </p:nvSpPr>
        <p:spPr>
          <a:xfrm>
            <a:off x="802332" y="1602994"/>
            <a:ext cx="371496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 binder turns into a ceramic structure called </a:t>
            </a:r>
            <a:r>
              <a:rPr lang="en-US" b="1" dirty="0"/>
              <a:t>silicon oxicarbide </a:t>
            </a:r>
            <a:r>
              <a:rPr lang="en-US" dirty="0"/>
              <a:t>(dark glass)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TGA measures </a:t>
            </a:r>
            <a:r>
              <a:rPr lang="en-US" b="1" dirty="0"/>
              <a:t>12.4% mass loss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FD52648F-EE93-975E-2ABD-EAD898F8DC17}"/>
              </a:ext>
            </a:extLst>
          </p:cNvPr>
          <p:cNvSpPr/>
          <p:nvPr/>
        </p:nvSpPr>
        <p:spPr>
          <a:xfrm>
            <a:off x="771327" y="3708577"/>
            <a:ext cx="7915473" cy="2677080"/>
          </a:xfrm>
          <a:prstGeom prst="roundRect">
            <a:avLst>
              <a:gd name="adj" fmla="val 7179"/>
            </a:avLst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E91F495-427C-53BA-6960-EE4D78783BC0}"/>
              </a:ext>
            </a:extLst>
          </p:cNvPr>
          <p:cNvSpPr txBox="1"/>
          <p:nvPr/>
        </p:nvSpPr>
        <p:spPr>
          <a:xfrm>
            <a:off x="784093" y="3843735"/>
            <a:ext cx="394497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b="1" u="sng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Oxidative Pyrolysis </a:t>
            </a:r>
            <a:r>
              <a:rPr lang="en-US" b="1" u="sng" dirty="0"/>
              <a:t>650 </a:t>
            </a:r>
            <a:r>
              <a:rPr lang="en-GB" sz="1800" b="1" u="sng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℃ in Air</a:t>
            </a:r>
            <a:endParaRPr lang="en-US" b="1" u="sng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F94FE206-C94F-F277-1277-1E3A96D7AEF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0800000">
            <a:off x="4571998" y="3723465"/>
            <a:ext cx="3930423" cy="263314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42827074-A1E5-2E72-02D8-1EF8A00E97B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53345" y="3826894"/>
            <a:ext cx="1956055" cy="1442743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9C1CADF0-66D4-D51B-E1BA-CD21C6277CD6}"/>
              </a:ext>
            </a:extLst>
          </p:cNvPr>
          <p:cNvSpPr txBox="1"/>
          <p:nvPr/>
        </p:nvSpPr>
        <p:spPr>
          <a:xfrm>
            <a:off x="735647" y="4333337"/>
            <a:ext cx="387203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 binder turns into a white crumble structure and fibers gets extremely fragile </a:t>
            </a:r>
            <a:endParaRPr lang="en-US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TGA measures </a:t>
            </a:r>
            <a:r>
              <a:rPr lang="en-US" b="1" dirty="0"/>
              <a:t>15.6% mass loss</a:t>
            </a:r>
            <a:r>
              <a:rPr lang="en-US" dirty="0"/>
              <a:t>. Organic part volatilize and it does not constitute the ceramic structure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9ADF0657-B0AF-9C58-7F71-BA9D0F8EA452}"/>
              </a:ext>
            </a:extLst>
          </p:cNvPr>
          <p:cNvSpPr txBox="1">
            <a:spLocks/>
          </p:cNvSpPr>
          <p:nvPr/>
        </p:nvSpPr>
        <p:spPr>
          <a:xfrm>
            <a:off x="542421" y="142002"/>
            <a:ext cx="8227288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Q2 – Chemical process: Pyrolysis during coil reaction</a:t>
            </a:r>
            <a:endParaRPr lang="en-GB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C2903C9-FE2B-71BF-DAA5-E222454A8A68}"/>
              </a:ext>
            </a:extLst>
          </p:cNvPr>
          <p:cNvSpPr txBox="1"/>
          <p:nvPr/>
        </p:nvSpPr>
        <p:spPr>
          <a:xfrm>
            <a:off x="4710545" y="6069788"/>
            <a:ext cx="38214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Report of D. Ternova - EMDS 2732657</a:t>
            </a:r>
          </a:p>
        </p:txBody>
      </p:sp>
      <p:sp>
        <p:nvSpPr>
          <p:cNvPr id="18" name="Footer Placeholder 3">
            <a:extLst>
              <a:ext uri="{FF2B5EF4-FFF2-40B4-BE49-F238E27FC236}">
                <a16:creationId xmlns:a16="http://schemas.microsoft.com/office/drawing/2014/main" id="{A087917D-62E0-8DDE-6BDF-244930A499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US" noProof="0" dirty="0"/>
              <a:t>Follow-up Report on Ongoing actions for MQXFB - H. Felice, R. Piccin - insulation systems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02803167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5218F9-F881-E271-6CCC-A795105457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27519"/>
            <a:ext cx="7920000" cy="646331"/>
          </a:xfrm>
        </p:spPr>
        <p:txBody>
          <a:bodyPr/>
          <a:lstStyle/>
          <a:p>
            <a:r>
              <a:rPr lang="en-US" dirty="0"/>
              <a:t>Exploring alternatives and improvements 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C76DDFC-21CB-E576-D605-BED5D09AF2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88B1D512-6648-7DE4-4B8C-0ED24CC47E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7179" y="1587948"/>
            <a:ext cx="6992681" cy="379252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4E62D418-C029-50FE-480F-536F05EBFF8D}"/>
              </a:ext>
            </a:extLst>
          </p:cNvPr>
          <p:cNvSpPr txBox="1"/>
          <p:nvPr/>
        </p:nvSpPr>
        <p:spPr>
          <a:xfrm>
            <a:off x="415577" y="726115"/>
            <a:ext cx="425407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From past studies it appears that grade 28-99 of </a:t>
            </a:r>
            <a:r>
              <a:rPr lang="en-US" sz="1200" b="1" dirty="0"/>
              <a:t>Polyvinyl Alcohol (PVA) </a:t>
            </a:r>
            <a:r>
              <a:rPr lang="en-US" sz="1200" dirty="0"/>
              <a:t>could be a potential candidate as binder material.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Other fibers such </a:t>
            </a:r>
            <a:r>
              <a:rPr lang="en-US" sz="1200" b="1" dirty="0"/>
              <a:t>basalt</a:t>
            </a:r>
            <a:r>
              <a:rPr lang="en-US" sz="1200" dirty="0"/>
              <a:t> shows better endurance to thermal cycle temperatures</a:t>
            </a:r>
            <a:endParaRPr lang="en-GB" sz="12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BBB30E9-AE87-7F8F-4CEA-F7F547D62948}"/>
              </a:ext>
            </a:extLst>
          </p:cNvPr>
          <p:cNvSpPr txBox="1"/>
          <p:nvPr/>
        </p:nvSpPr>
        <p:spPr>
          <a:xfrm>
            <a:off x="5172758" y="807734"/>
            <a:ext cx="3874042" cy="430887"/>
          </a:xfrm>
          <a:prstGeom prst="rect">
            <a:avLst/>
          </a:prstGeom>
          <a:noFill/>
          <a:ln w="19050"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 dirty="0"/>
              <a:t>M.G. Lopes - Glass Fiber / Binder Characterization, EDMS 1405346</a:t>
            </a:r>
            <a:endParaRPr lang="en-GB" sz="11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C847D3E-D885-7E20-13EC-56F1389E6C36}"/>
              </a:ext>
            </a:extLst>
          </p:cNvPr>
          <p:cNvSpPr txBox="1"/>
          <p:nvPr/>
        </p:nvSpPr>
        <p:spPr>
          <a:xfrm>
            <a:off x="641745" y="5338459"/>
            <a:ext cx="8169567" cy="1015663"/>
          </a:xfrm>
          <a:prstGeom prst="rect">
            <a:avLst/>
          </a:prstGeom>
          <a:noFill/>
          <a:ln w="28575"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b="1" dirty="0"/>
              <a:t>Next actions for Q4 2022</a:t>
            </a:r>
          </a:p>
          <a:p>
            <a:r>
              <a:rPr lang="en-GB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- Process optimization aqueous concentration %PVA, wettability</a:t>
            </a:r>
          </a:p>
          <a:p>
            <a:r>
              <a:rPr lang="en-GB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- Physical characterization of CTD1202 or PVA/S2glass and CTD1202 or PVA/basalt (mechanical, electrical, chemical)</a:t>
            </a:r>
          </a:p>
          <a:p>
            <a:r>
              <a:rPr lang="en-GB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- Alternative weaving </a:t>
            </a:r>
          </a:p>
          <a:p>
            <a:r>
              <a:rPr lang="en-GB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- Impact of binder on conductor braid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753B0AEB-0B3E-CD83-F5A0-29EE01FA8548}"/>
              </a:ext>
            </a:extLst>
          </p:cNvPr>
          <p:cNvCxnSpPr>
            <a:cxnSpLocks/>
          </p:cNvCxnSpPr>
          <p:nvPr/>
        </p:nvCxnSpPr>
        <p:spPr>
          <a:xfrm>
            <a:off x="4721567" y="1023177"/>
            <a:ext cx="340627" cy="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C54C1031-0020-D207-332B-6F2C1857673A}"/>
              </a:ext>
            </a:extLst>
          </p:cNvPr>
          <p:cNvSpPr txBox="1"/>
          <p:nvPr/>
        </p:nvSpPr>
        <p:spPr>
          <a:xfrm>
            <a:off x="1905000" y="3010868"/>
            <a:ext cx="1117973" cy="284703"/>
          </a:xfrm>
          <a:prstGeom prst="rect">
            <a:avLst/>
          </a:prstGeom>
          <a:solidFill>
            <a:schemeClr val="bg1"/>
          </a:solidFill>
          <a:ln w="28575">
            <a:solidFill>
              <a:srgbClr val="0093BE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/>
              <a:t>S2 glass/PVA</a:t>
            </a:r>
            <a:endParaRPr lang="en-GB" sz="1200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AB003B1-A53E-F867-7604-74EA80967D6B}"/>
              </a:ext>
            </a:extLst>
          </p:cNvPr>
          <p:cNvSpPr txBox="1"/>
          <p:nvPr/>
        </p:nvSpPr>
        <p:spPr>
          <a:xfrm>
            <a:off x="129636" y="4244286"/>
            <a:ext cx="1292704" cy="461665"/>
          </a:xfrm>
          <a:prstGeom prst="rect">
            <a:avLst/>
          </a:prstGeom>
          <a:solidFill>
            <a:schemeClr val="bg1"/>
          </a:solidFill>
          <a:ln w="28575">
            <a:solidFill>
              <a:srgbClr val="0093BE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/>
              <a:t>S2 glass/CTD1202</a:t>
            </a:r>
            <a:endParaRPr lang="en-GB" sz="1200" dirty="0"/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20FA3AC7-3140-7476-0922-411DD9000DBE}"/>
              </a:ext>
            </a:extLst>
          </p:cNvPr>
          <p:cNvCxnSpPr>
            <a:cxnSpLocks/>
          </p:cNvCxnSpPr>
          <p:nvPr/>
        </p:nvCxnSpPr>
        <p:spPr>
          <a:xfrm>
            <a:off x="2542615" y="3302493"/>
            <a:ext cx="590355" cy="616661"/>
          </a:xfrm>
          <a:prstGeom prst="straightConnector1">
            <a:avLst/>
          </a:prstGeom>
          <a:ln>
            <a:solidFill>
              <a:srgbClr val="0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1913B071-2CF6-91CE-E771-9A7DAF87044C}"/>
              </a:ext>
            </a:extLst>
          </p:cNvPr>
          <p:cNvCxnSpPr>
            <a:cxnSpLocks/>
          </p:cNvCxnSpPr>
          <p:nvPr/>
        </p:nvCxnSpPr>
        <p:spPr>
          <a:xfrm>
            <a:off x="1247936" y="4741624"/>
            <a:ext cx="590355" cy="85704"/>
          </a:xfrm>
          <a:prstGeom prst="straightConnector1">
            <a:avLst/>
          </a:prstGeom>
          <a:ln>
            <a:solidFill>
              <a:srgbClr val="0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Footer Placeholder 3">
            <a:extLst>
              <a:ext uri="{FF2B5EF4-FFF2-40B4-BE49-F238E27FC236}">
                <a16:creationId xmlns:a16="http://schemas.microsoft.com/office/drawing/2014/main" id="{D71BB63D-F607-1F41-1FF1-3907A05CF5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US" noProof="0" dirty="0"/>
              <a:t>Follow-up Report on Ongoing actions for MQXFB - H. Felice, R. Piccin - insulation systems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02209846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DB1BFEB-B7C7-F2D1-9637-046987E62E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162C2EF-C84E-0B93-6193-8E03F56038EB}"/>
              </a:ext>
            </a:extLst>
          </p:cNvPr>
          <p:cNvSpPr txBox="1"/>
          <p:nvPr/>
        </p:nvSpPr>
        <p:spPr>
          <a:xfrm>
            <a:off x="344528" y="1665576"/>
            <a:ext cx="2542304" cy="1384995"/>
          </a:xfrm>
          <a:prstGeom prst="rect">
            <a:avLst/>
          </a:prstGeom>
          <a:noFill/>
          <a:ln w="19050">
            <a:solidFill>
              <a:schemeClr val="bg1">
                <a:lumMod val="8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fr-CH" sz="1400" b="1" dirty="0">
                <a:solidFill>
                  <a:schemeClr val="bg1">
                    <a:lumMod val="65000"/>
                  </a:schemeClr>
                </a:solidFill>
              </a:rPr>
              <a:t>Impact of </a:t>
            </a:r>
            <a:r>
              <a:rPr lang="fr-CH" sz="1400" b="1" dirty="0" err="1">
                <a:solidFill>
                  <a:schemeClr val="bg1">
                    <a:lumMod val="65000"/>
                  </a:schemeClr>
                </a:solidFill>
              </a:rPr>
              <a:t>reaction</a:t>
            </a:r>
            <a:r>
              <a:rPr lang="fr-CH" sz="1400" b="1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fr-CH" sz="1400" b="1" dirty="0" err="1">
                <a:solidFill>
                  <a:schemeClr val="bg1">
                    <a:lumMod val="65000"/>
                  </a:schemeClr>
                </a:solidFill>
              </a:rPr>
              <a:t>heat</a:t>
            </a:r>
            <a:r>
              <a:rPr lang="fr-CH" sz="1400" b="1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fr-CH" sz="1400" b="1" dirty="0" err="1">
                <a:solidFill>
                  <a:schemeClr val="bg1">
                    <a:lumMod val="65000"/>
                  </a:schemeClr>
                </a:solidFill>
              </a:rPr>
              <a:t>treatment</a:t>
            </a:r>
            <a:r>
              <a:rPr lang="fr-CH" sz="1400" b="1" dirty="0">
                <a:solidFill>
                  <a:schemeClr val="bg1">
                    <a:lumMod val="65000"/>
                  </a:schemeClr>
                </a:solidFill>
              </a:rPr>
              <a:t> on the insulating materials</a:t>
            </a:r>
          </a:p>
          <a:p>
            <a:pPr marL="285750" indent="-285750">
              <a:buFontTx/>
              <a:buChar char="-"/>
            </a:pPr>
            <a:r>
              <a:rPr lang="fr-CH" sz="1400" dirty="0" err="1">
                <a:solidFill>
                  <a:schemeClr val="bg1">
                    <a:lumMod val="65000"/>
                  </a:schemeClr>
                </a:solidFill>
              </a:rPr>
              <a:t>Interlayer</a:t>
            </a:r>
            <a:r>
              <a:rPr lang="fr-CH" sz="1400" dirty="0">
                <a:solidFill>
                  <a:schemeClr val="bg1">
                    <a:lumMod val="65000"/>
                  </a:schemeClr>
                </a:solidFill>
              </a:rPr>
              <a:t> </a:t>
            </a:r>
          </a:p>
          <a:p>
            <a:pPr marL="285750" indent="-285750">
              <a:buFontTx/>
              <a:buChar char="-"/>
            </a:pPr>
            <a:r>
              <a:rPr lang="fr-CH" sz="1400" dirty="0" err="1">
                <a:solidFill>
                  <a:schemeClr val="bg1">
                    <a:lumMod val="65000"/>
                  </a:schemeClr>
                </a:solidFill>
              </a:rPr>
              <a:t>Conductor</a:t>
            </a:r>
            <a:r>
              <a:rPr lang="fr-CH" sz="1400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fr-CH" sz="1400" dirty="0" err="1">
                <a:solidFill>
                  <a:schemeClr val="bg1">
                    <a:lumMod val="65000"/>
                  </a:schemeClr>
                </a:solidFill>
              </a:rPr>
              <a:t>braid</a:t>
            </a:r>
            <a:endParaRPr lang="fr-CH" sz="1400" dirty="0">
              <a:solidFill>
                <a:schemeClr val="bg1">
                  <a:lumMod val="65000"/>
                </a:schemeClr>
              </a:solidFill>
            </a:endParaRPr>
          </a:p>
          <a:p>
            <a:pPr marL="285750" indent="-285750">
              <a:buFontTx/>
              <a:buChar char="-"/>
            </a:pPr>
            <a:r>
              <a:rPr lang="fr-CH" sz="1400" dirty="0">
                <a:solidFill>
                  <a:schemeClr val="bg1">
                    <a:lumMod val="65000"/>
                  </a:schemeClr>
                </a:solidFill>
              </a:rPr>
              <a:t>The </a:t>
            </a:r>
            <a:r>
              <a:rPr lang="fr-CH" sz="1400" dirty="0" err="1">
                <a:solidFill>
                  <a:schemeClr val="bg1">
                    <a:lumMod val="65000"/>
                  </a:schemeClr>
                </a:solidFill>
              </a:rPr>
              <a:t>role</a:t>
            </a:r>
            <a:r>
              <a:rPr lang="fr-CH" sz="1400" dirty="0">
                <a:solidFill>
                  <a:schemeClr val="bg1">
                    <a:lumMod val="65000"/>
                  </a:schemeClr>
                </a:solidFill>
              </a:rPr>
              <a:t> of the binder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BA28825-5FE8-2C48-4B93-1C43B2E68E66}"/>
              </a:ext>
            </a:extLst>
          </p:cNvPr>
          <p:cNvSpPr txBox="1"/>
          <p:nvPr/>
        </p:nvSpPr>
        <p:spPr>
          <a:xfrm>
            <a:off x="3056421" y="1630505"/>
            <a:ext cx="3317725" cy="1600438"/>
          </a:xfrm>
          <a:prstGeom prst="rect">
            <a:avLst/>
          </a:prstGeom>
          <a:noFill/>
          <a:ln w="5715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fr-CH" sz="1400" b="1" dirty="0"/>
              <a:t>Impact of the </a:t>
            </a:r>
            <a:r>
              <a:rPr lang="fr-CH" sz="14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physical </a:t>
            </a:r>
            <a:r>
              <a:rPr lang="en-GB" sz="14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parameters</a:t>
            </a:r>
            <a:r>
              <a:rPr lang="fr-CH" sz="14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fr-CH" sz="1400" b="1" dirty="0"/>
              <a:t>of the insulation on the magnet performance </a:t>
            </a:r>
          </a:p>
          <a:p>
            <a:pPr indent="-285750">
              <a:buFontTx/>
              <a:buChar char="-"/>
            </a:pPr>
            <a:r>
              <a:rPr lang="fr-CH" sz="1400" dirty="0" err="1"/>
              <a:t>Adhesion</a:t>
            </a:r>
            <a:r>
              <a:rPr lang="fr-CH" sz="1400" dirty="0"/>
              <a:t> </a:t>
            </a:r>
            <a:r>
              <a:rPr lang="en-GB" sz="1400" dirty="0"/>
              <a:t>strength</a:t>
            </a:r>
            <a:r>
              <a:rPr lang="fr-CH" sz="1400" dirty="0"/>
              <a:t>  </a:t>
            </a:r>
          </a:p>
          <a:p>
            <a:pPr indent="-285750">
              <a:buFontTx/>
              <a:buChar char="-"/>
            </a:pPr>
            <a:r>
              <a:rPr lang="fr-CH" sz="1400" dirty="0" err="1"/>
              <a:t>Resin</a:t>
            </a:r>
            <a:r>
              <a:rPr lang="fr-CH" sz="1400" dirty="0"/>
              <a:t> fracture </a:t>
            </a:r>
            <a:r>
              <a:rPr lang="fr-CH" sz="1400" dirty="0" err="1"/>
              <a:t>thoughness</a:t>
            </a:r>
            <a:r>
              <a:rPr lang="fr-CH" sz="1400" dirty="0"/>
              <a:t> </a:t>
            </a:r>
          </a:p>
          <a:p>
            <a:pPr indent="-285750">
              <a:buFontTx/>
              <a:buChar char="-"/>
            </a:pPr>
            <a:r>
              <a:rPr lang="fr-CH" sz="1400" dirty="0"/>
              <a:t>Thermal </a:t>
            </a:r>
            <a:r>
              <a:rPr lang="fr-CH" sz="1400" dirty="0" err="1"/>
              <a:t>conductivity</a:t>
            </a:r>
            <a:r>
              <a:rPr lang="fr-CH" sz="1400" dirty="0"/>
              <a:t> / </a:t>
            </a:r>
            <a:r>
              <a:rPr lang="fr-CH" sz="1400" dirty="0" err="1"/>
              <a:t>specific</a:t>
            </a:r>
            <a:r>
              <a:rPr lang="fr-CH" sz="1400" dirty="0"/>
              <a:t> </a:t>
            </a:r>
            <a:r>
              <a:rPr lang="fr-CH" sz="1400" dirty="0" err="1"/>
              <a:t>heat</a:t>
            </a:r>
            <a:endParaRPr lang="fr-CH" sz="1400" dirty="0"/>
          </a:p>
          <a:p>
            <a:pPr indent="-285750">
              <a:buFontTx/>
              <a:buChar char="-"/>
            </a:pPr>
            <a:r>
              <a:rPr lang="fr-CH" sz="1400" dirty="0" err="1"/>
              <a:t>Viscosity</a:t>
            </a:r>
            <a:r>
              <a:rPr lang="fr-CH" sz="1400" dirty="0"/>
              <a:t> / </a:t>
            </a:r>
            <a:r>
              <a:rPr lang="fr-CH" sz="1400" dirty="0" err="1"/>
              <a:t>potting</a:t>
            </a:r>
            <a:r>
              <a:rPr lang="fr-CH" sz="1400" dirty="0"/>
              <a:t> life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018ABCC-B254-AC54-F33B-EA4FF0B4F9FB}"/>
              </a:ext>
            </a:extLst>
          </p:cNvPr>
          <p:cNvSpPr txBox="1"/>
          <p:nvPr/>
        </p:nvSpPr>
        <p:spPr>
          <a:xfrm>
            <a:off x="6543736" y="1657616"/>
            <a:ext cx="2462136" cy="954107"/>
          </a:xfrm>
          <a:prstGeom prst="rect">
            <a:avLst/>
          </a:prstGeom>
          <a:noFill/>
          <a:ln w="19050">
            <a:solidFill>
              <a:srgbClr val="D9D9D9"/>
            </a:solidFill>
          </a:ln>
        </p:spPr>
        <p:txBody>
          <a:bodyPr wrap="square">
            <a:spAutoFit/>
          </a:bodyPr>
          <a:lstStyle/>
          <a:p>
            <a:r>
              <a:rPr lang="fr-CH" sz="1400" b="1" dirty="0">
                <a:solidFill>
                  <a:schemeClr val="bg1">
                    <a:lumMod val="65000"/>
                  </a:schemeClr>
                </a:solidFill>
              </a:rPr>
              <a:t>Impact of radiation sources and enviromental conditions (temperature, O</a:t>
            </a:r>
            <a:r>
              <a:rPr lang="fr-CH" sz="1400" b="1" baseline="-25000" dirty="0">
                <a:solidFill>
                  <a:schemeClr val="bg1">
                    <a:lumMod val="65000"/>
                  </a:schemeClr>
                </a:solidFill>
              </a:rPr>
              <a:t>2</a:t>
            </a:r>
            <a:r>
              <a:rPr lang="fr-CH" sz="1400" b="1" dirty="0">
                <a:solidFill>
                  <a:schemeClr val="bg1">
                    <a:lumMod val="65000"/>
                  </a:schemeClr>
                </a:solidFill>
              </a:rPr>
              <a:t>-free)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4AFA148-EF8C-686A-7698-82998EA1C48C}"/>
              </a:ext>
            </a:extLst>
          </p:cNvPr>
          <p:cNvSpPr txBox="1"/>
          <p:nvPr/>
        </p:nvSpPr>
        <p:spPr>
          <a:xfrm>
            <a:off x="2638644" y="4101491"/>
            <a:ext cx="4339205" cy="954107"/>
          </a:xfrm>
          <a:prstGeom prst="rect">
            <a:avLst/>
          </a:prstGeom>
          <a:noFill/>
          <a:ln w="19050">
            <a:solidFill>
              <a:schemeClr val="bg1">
                <a:lumMod val="8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fr-CH" sz="1400" b="1" dirty="0" err="1">
                <a:solidFill>
                  <a:schemeClr val="bg1">
                    <a:lumMod val="65000"/>
                  </a:schemeClr>
                </a:solidFill>
              </a:rPr>
              <a:t>Development</a:t>
            </a:r>
            <a:r>
              <a:rPr lang="fr-CH" sz="1400" b="1" dirty="0">
                <a:solidFill>
                  <a:schemeClr val="bg1">
                    <a:lumMod val="65000"/>
                  </a:schemeClr>
                </a:solidFill>
              </a:rPr>
              <a:t> of </a:t>
            </a:r>
            <a:r>
              <a:rPr lang="en-GB" sz="1400" b="1" dirty="0">
                <a:solidFill>
                  <a:schemeClr val="bg1">
                    <a:lumMod val="65000"/>
                  </a:schemeClr>
                </a:solidFill>
              </a:rPr>
              <a:t>enhanced</a:t>
            </a:r>
            <a:r>
              <a:rPr lang="fr-CH" sz="1400" b="1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fr-CH" sz="1400" b="1" dirty="0" err="1">
                <a:solidFill>
                  <a:schemeClr val="bg1">
                    <a:lumMod val="65000"/>
                  </a:schemeClr>
                </a:solidFill>
              </a:rPr>
              <a:t>coil</a:t>
            </a:r>
            <a:r>
              <a:rPr lang="fr-CH" sz="1400" b="1" dirty="0">
                <a:solidFill>
                  <a:schemeClr val="bg1">
                    <a:lumMod val="65000"/>
                  </a:schemeClr>
                </a:solidFill>
              </a:rPr>
              <a:t> insulation system </a:t>
            </a:r>
          </a:p>
          <a:p>
            <a:pPr marL="285750" indent="-285750">
              <a:buFontTx/>
              <a:buChar char="-"/>
            </a:pPr>
            <a:r>
              <a:rPr lang="fr-CH" sz="1400" dirty="0" err="1">
                <a:solidFill>
                  <a:schemeClr val="bg1">
                    <a:lumMod val="65000"/>
                  </a:schemeClr>
                </a:solidFill>
              </a:rPr>
              <a:t>Resin</a:t>
            </a:r>
            <a:r>
              <a:rPr lang="fr-CH" sz="1400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fr-CH" sz="1400" dirty="0" err="1">
                <a:solidFill>
                  <a:schemeClr val="bg1">
                    <a:lumMod val="65000"/>
                  </a:schemeClr>
                </a:solidFill>
              </a:rPr>
              <a:t>development</a:t>
            </a:r>
            <a:endParaRPr lang="fr-CH" sz="1400" dirty="0">
              <a:solidFill>
                <a:schemeClr val="bg1">
                  <a:lumMod val="65000"/>
                </a:schemeClr>
              </a:solidFill>
            </a:endParaRPr>
          </a:p>
          <a:p>
            <a:pPr marL="285750" indent="-285750">
              <a:buFontTx/>
              <a:buChar char="-"/>
            </a:pPr>
            <a:r>
              <a:rPr lang="fr-CH" sz="1400" dirty="0" err="1">
                <a:solidFill>
                  <a:schemeClr val="bg1">
                    <a:lumMod val="65000"/>
                  </a:schemeClr>
                </a:solidFill>
              </a:rPr>
              <a:t>Conductor</a:t>
            </a:r>
            <a:r>
              <a:rPr lang="fr-CH" sz="1400" dirty="0">
                <a:solidFill>
                  <a:schemeClr val="bg1">
                    <a:lumMod val="65000"/>
                  </a:schemeClr>
                </a:solidFill>
              </a:rPr>
              <a:t> insulation </a:t>
            </a:r>
          </a:p>
          <a:p>
            <a:pPr marL="285750" indent="-285750">
              <a:buFontTx/>
              <a:buChar char="-"/>
            </a:pPr>
            <a:r>
              <a:rPr lang="fr-CH" sz="1400" dirty="0">
                <a:solidFill>
                  <a:schemeClr val="bg1">
                    <a:lumMod val="65000"/>
                  </a:schemeClr>
                </a:solidFill>
              </a:rPr>
              <a:t>In-</a:t>
            </a:r>
            <a:r>
              <a:rPr lang="fr-CH" sz="1400" dirty="0" err="1">
                <a:solidFill>
                  <a:schemeClr val="bg1">
                    <a:lumMod val="65000"/>
                  </a:schemeClr>
                </a:solidFill>
              </a:rPr>
              <a:t>coil</a:t>
            </a:r>
            <a:r>
              <a:rPr lang="fr-CH" sz="1400" dirty="0">
                <a:solidFill>
                  <a:schemeClr val="bg1">
                    <a:lumMod val="65000"/>
                  </a:schemeClr>
                </a:solidFill>
              </a:rPr>
              <a:t> characterization </a:t>
            </a:r>
          </a:p>
        </p:txBody>
      </p:sp>
      <p:sp>
        <p:nvSpPr>
          <p:cNvPr id="12" name="Arrow: Down 11">
            <a:extLst>
              <a:ext uri="{FF2B5EF4-FFF2-40B4-BE49-F238E27FC236}">
                <a16:creationId xmlns:a16="http://schemas.microsoft.com/office/drawing/2014/main" id="{D068AAF5-8E10-15A3-CE46-EFF8B2EA9944}"/>
              </a:ext>
            </a:extLst>
          </p:cNvPr>
          <p:cNvSpPr/>
          <p:nvPr/>
        </p:nvSpPr>
        <p:spPr>
          <a:xfrm>
            <a:off x="4572000" y="3524435"/>
            <a:ext cx="337351" cy="399495"/>
          </a:xfrm>
          <a:prstGeom prst="downArrow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Arrow: Curved Left 12">
            <a:extLst>
              <a:ext uri="{FF2B5EF4-FFF2-40B4-BE49-F238E27FC236}">
                <a16:creationId xmlns:a16="http://schemas.microsoft.com/office/drawing/2014/main" id="{B3D570DB-A47C-6CF5-1C2E-27B807EB1392}"/>
              </a:ext>
            </a:extLst>
          </p:cNvPr>
          <p:cNvSpPr/>
          <p:nvPr/>
        </p:nvSpPr>
        <p:spPr>
          <a:xfrm flipH="1">
            <a:off x="1534132" y="3475088"/>
            <a:ext cx="488496" cy="954106"/>
          </a:xfrm>
          <a:prstGeom prst="curvedLeftArrow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4" name="Arrow: Curved Left 13">
            <a:extLst>
              <a:ext uri="{FF2B5EF4-FFF2-40B4-BE49-F238E27FC236}">
                <a16:creationId xmlns:a16="http://schemas.microsoft.com/office/drawing/2014/main" id="{9ECC2C4E-1272-4E14-51ED-AA689BE2326C}"/>
              </a:ext>
            </a:extLst>
          </p:cNvPr>
          <p:cNvSpPr/>
          <p:nvPr/>
        </p:nvSpPr>
        <p:spPr>
          <a:xfrm>
            <a:off x="7609868" y="3375290"/>
            <a:ext cx="557813" cy="978673"/>
          </a:xfrm>
          <a:prstGeom prst="curvedLeftArrow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5" name="Footer Placeholder 3">
            <a:extLst>
              <a:ext uri="{FF2B5EF4-FFF2-40B4-BE49-F238E27FC236}">
                <a16:creationId xmlns:a16="http://schemas.microsoft.com/office/drawing/2014/main" id="{E949DC1E-2C71-C78D-B1A3-F505AD6A2E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US" noProof="0" dirty="0"/>
              <a:t>Follow-up Report on Ongoing actions for MQXFB - H. Felice, R. Piccin - insulation systems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75323614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6FE69CD-AFC6-B97C-AB82-FE57ACE79B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17</a:t>
            </a:fld>
            <a:endParaRPr lang="fr-FR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78979D82-1B51-CE54-C966-5E1847B027B4}"/>
              </a:ext>
            </a:extLst>
          </p:cNvPr>
          <p:cNvSpPr/>
          <p:nvPr/>
        </p:nvSpPr>
        <p:spPr>
          <a:xfrm>
            <a:off x="334929" y="4129548"/>
            <a:ext cx="8491877" cy="2139164"/>
          </a:xfrm>
          <a:prstGeom prst="roundRect">
            <a:avLst>
              <a:gd name="adj" fmla="val 15372"/>
            </a:avLst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4" name="Picture 13" descr="Chart, bar chart&#10;&#10;Description automatically generated">
            <a:extLst>
              <a:ext uri="{FF2B5EF4-FFF2-40B4-BE49-F238E27FC236}">
                <a16:creationId xmlns:a16="http://schemas.microsoft.com/office/drawing/2014/main" id="{66685EFC-3E54-1213-2184-D1D19F10922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09"/>
          <a:stretch/>
        </p:blipFill>
        <p:spPr bwMode="auto">
          <a:xfrm>
            <a:off x="1604941" y="622757"/>
            <a:ext cx="6256619" cy="323417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986431EF-88F9-50E5-E6A1-B45004238D3D}"/>
              </a:ext>
            </a:extLst>
          </p:cNvPr>
          <p:cNvSpPr txBox="1"/>
          <p:nvPr/>
        </p:nvSpPr>
        <p:spPr>
          <a:xfrm>
            <a:off x="612000" y="4587681"/>
            <a:ext cx="774180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sz="14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MY750</a:t>
            </a:r>
            <a:r>
              <a:rPr lang="en-US" sz="1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1400" dirty="0"/>
              <a:t>is the </a:t>
            </a:r>
            <a:r>
              <a:rPr lang="en-US" sz="1400" b="1" dirty="0"/>
              <a:t>toughest</a:t>
            </a:r>
            <a:r>
              <a:rPr lang="en-US" sz="1400" dirty="0"/>
              <a:t> resin. A new formulation based on MY750 has been investigated with ETHZ to extend the potting life </a:t>
            </a:r>
            <a:r>
              <a:rPr lang="en-US" sz="1400" i="1" u="sng" dirty="0"/>
              <a:t>(A. Garuud, EDMS </a:t>
            </a:r>
            <a:r>
              <a:rPr lang="en-GB" sz="1400" i="1" u="sng" dirty="0"/>
              <a:t>2774004</a:t>
            </a:r>
            <a:r>
              <a:rPr lang="en-US" sz="1400" i="1" u="sng" dirty="0"/>
              <a:t>)</a:t>
            </a:r>
          </a:p>
          <a:p>
            <a:pPr marL="285750" indent="-285750">
              <a:buFontTx/>
              <a:buChar char="-"/>
            </a:pPr>
            <a:r>
              <a:rPr lang="en-US" sz="14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CTD 101K </a:t>
            </a:r>
            <a:r>
              <a:rPr lang="en-US" sz="1400" dirty="0"/>
              <a:t>is </a:t>
            </a:r>
            <a:r>
              <a:rPr lang="en-US" sz="1400" b="1" dirty="0"/>
              <a:t>the least tough</a:t>
            </a:r>
            <a:r>
              <a:rPr lang="en-US" sz="1400" dirty="0"/>
              <a:t>. However, its fracture toughness increases of 77% at 77K introducing the </a:t>
            </a:r>
            <a:r>
              <a:rPr lang="en-US" sz="1400" b="1" dirty="0"/>
              <a:t>flexibilisator DY040 </a:t>
            </a:r>
            <a:r>
              <a:rPr lang="en-US" sz="1400" i="1" u="sng" dirty="0"/>
              <a:t>(A. Garuud, EDMS 2747910)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E11F720-9569-A7DB-5BC3-F30753C76167}"/>
              </a:ext>
            </a:extLst>
          </p:cNvPr>
          <p:cNvSpPr txBox="1"/>
          <p:nvPr/>
        </p:nvSpPr>
        <p:spPr>
          <a:xfrm>
            <a:off x="2029872" y="3792866"/>
            <a:ext cx="60774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A. Garuud, Fracture toughness for the selected resin at RT and LN2, EDMS 2728875 </a:t>
            </a:r>
            <a:endParaRPr lang="en-GB" sz="1200" dirty="0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D67681AB-D71E-FEFE-B82E-F35172DD8D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0"/>
            <a:ext cx="7920000" cy="646331"/>
          </a:xfrm>
        </p:spPr>
        <p:txBody>
          <a:bodyPr/>
          <a:lstStyle/>
          <a:p>
            <a:r>
              <a:rPr lang="en-US" dirty="0"/>
              <a:t>Progresses on resin systems</a:t>
            </a:r>
            <a:endParaRPr lang="en-GB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3EAE417-5F41-AC31-1C46-7F8065E6CC38}"/>
              </a:ext>
            </a:extLst>
          </p:cNvPr>
          <p:cNvSpPr txBox="1"/>
          <p:nvPr/>
        </p:nvSpPr>
        <p:spPr>
          <a:xfrm>
            <a:off x="768956" y="5666069"/>
            <a:ext cx="708701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1" dirty="0"/>
              <a:t>Next actions</a:t>
            </a:r>
          </a:p>
          <a:p>
            <a:pPr marL="285750" indent="-285750">
              <a:buFontTx/>
              <a:buChar char="-"/>
            </a:pPr>
            <a:r>
              <a:rPr lang="en-US" sz="1400" dirty="0"/>
              <a:t>Dielectric characterization of CTD 101K + DY040, verify radiation resistance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D3C6FC3-A610-1A10-0B16-2BCE64E6E466}"/>
              </a:ext>
            </a:extLst>
          </p:cNvPr>
          <p:cNvSpPr txBox="1"/>
          <p:nvPr/>
        </p:nvSpPr>
        <p:spPr>
          <a:xfrm>
            <a:off x="768956" y="4200481"/>
            <a:ext cx="1671970" cy="307777"/>
          </a:xfrm>
          <a:prstGeom prst="rect">
            <a:avLst/>
          </a:prstGeom>
          <a:noFill/>
          <a:ln w="19050">
            <a:solidFill>
              <a:schemeClr val="bg2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400" b="1" dirty="0"/>
              <a:t>Resin toughness </a:t>
            </a:r>
          </a:p>
        </p:txBody>
      </p:sp>
      <p:sp>
        <p:nvSpPr>
          <p:cNvPr id="11" name="Footer Placeholder 3">
            <a:extLst>
              <a:ext uri="{FF2B5EF4-FFF2-40B4-BE49-F238E27FC236}">
                <a16:creationId xmlns:a16="http://schemas.microsoft.com/office/drawing/2014/main" id="{F72B0DAA-7F26-9026-3BDC-E595B724C7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US" noProof="0" dirty="0"/>
              <a:t>Follow-up Report on Ongoing actions for MQXFB - H. Felice, R. Piccin - insulation systems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69141319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FC7606C-0477-B12F-5FDB-02119CECDA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18</a:t>
            </a:fld>
            <a:endParaRPr lang="fr-FR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1ADAE95E-BAD0-6912-ED45-195EAD13A0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0"/>
            <a:ext cx="7920000" cy="646331"/>
          </a:xfrm>
        </p:spPr>
        <p:txBody>
          <a:bodyPr/>
          <a:lstStyle/>
          <a:p>
            <a:r>
              <a:rPr lang="en-US" dirty="0"/>
              <a:t>Progresses on resin systems</a:t>
            </a:r>
            <a:endParaRPr lang="en-GB" dirty="0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F97BA09E-4D86-6A15-17A2-B74D5CBCC127}"/>
              </a:ext>
            </a:extLst>
          </p:cNvPr>
          <p:cNvSpPr/>
          <p:nvPr/>
        </p:nvSpPr>
        <p:spPr>
          <a:xfrm>
            <a:off x="398521" y="639401"/>
            <a:ext cx="8411181" cy="3976106"/>
          </a:xfrm>
          <a:prstGeom prst="roundRect">
            <a:avLst>
              <a:gd name="adj" fmla="val 15372"/>
            </a:avLst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A34B102-8E4F-9470-1B00-A5A4C62FA7E1}"/>
              </a:ext>
            </a:extLst>
          </p:cNvPr>
          <p:cNvSpPr txBox="1"/>
          <p:nvPr/>
        </p:nvSpPr>
        <p:spPr>
          <a:xfrm>
            <a:off x="4101206" y="700803"/>
            <a:ext cx="1005807" cy="307777"/>
          </a:xfrm>
          <a:prstGeom prst="rect">
            <a:avLst/>
          </a:prstGeom>
          <a:noFill/>
          <a:ln w="19050">
            <a:solidFill>
              <a:schemeClr val="bg2"/>
            </a:solidFill>
          </a:ln>
        </p:spPr>
        <p:txBody>
          <a:bodyPr wrap="square">
            <a:spAutoFit/>
          </a:bodyPr>
          <a:lstStyle/>
          <a:p>
            <a:r>
              <a:rPr lang="en-US" sz="1400" b="1" dirty="0"/>
              <a:t>Adhesion </a:t>
            </a: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B3DEF090-F007-B573-8863-2660D52F2FA4}"/>
              </a:ext>
            </a:extLst>
          </p:cNvPr>
          <p:cNvSpPr/>
          <p:nvPr/>
        </p:nvSpPr>
        <p:spPr>
          <a:xfrm>
            <a:off x="348334" y="4659604"/>
            <a:ext cx="8338466" cy="1558996"/>
          </a:xfrm>
          <a:prstGeom prst="roundRect">
            <a:avLst>
              <a:gd name="adj" fmla="val 15372"/>
            </a:avLst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F7155A1-F9E0-4B7C-6E88-847D2D724CE7}"/>
              </a:ext>
            </a:extLst>
          </p:cNvPr>
          <p:cNvSpPr txBox="1"/>
          <p:nvPr/>
        </p:nvSpPr>
        <p:spPr>
          <a:xfrm>
            <a:off x="3635568" y="4699599"/>
            <a:ext cx="1937084" cy="307777"/>
          </a:xfrm>
          <a:prstGeom prst="rect">
            <a:avLst/>
          </a:prstGeom>
          <a:noFill/>
          <a:ln w="19050">
            <a:solidFill>
              <a:schemeClr val="bg2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400" b="1" dirty="0"/>
              <a:t>Thermal properties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961B187-6120-9B02-4283-0FEE8B13FAF3}"/>
              </a:ext>
            </a:extLst>
          </p:cNvPr>
          <p:cNvSpPr txBox="1"/>
          <p:nvPr/>
        </p:nvSpPr>
        <p:spPr>
          <a:xfrm>
            <a:off x="607619" y="4813929"/>
            <a:ext cx="7763736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1" dirty="0"/>
              <a:t>Next actions</a:t>
            </a:r>
          </a:p>
          <a:p>
            <a:r>
              <a:rPr lang="en-US" sz="1400" dirty="0"/>
              <a:t>Expected to kick-off thermal characterization for </a:t>
            </a:r>
            <a:r>
              <a:rPr lang="en-US" sz="1400" dirty="0">
                <a:solidFill>
                  <a:schemeClr val="bg2"/>
                </a:solidFill>
              </a:rPr>
              <a:t>CTD101K, Mix61, MY750 </a:t>
            </a:r>
            <a:r>
              <a:rPr lang="en-US" sz="1400" dirty="0"/>
              <a:t>and </a:t>
            </a:r>
            <a:r>
              <a:rPr lang="en-US" sz="1400" dirty="0">
                <a:solidFill>
                  <a:schemeClr val="bg2"/>
                </a:solidFill>
              </a:rPr>
              <a:t>MSUT</a:t>
            </a:r>
            <a:r>
              <a:rPr lang="en-US" sz="1400" dirty="0"/>
              <a:t> within the current month in collaboration with the Cryolaboratory: </a:t>
            </a:r>
          </a:p>
          <a:p>
            <a:pPr marL="742950" lvl="1" indent="-285750">
              <a:buFontTx/>
              <a:buChar char="-"/>
            </a:pPr>
            <a:r>
              <a:rPr lang="en-GB" sz="1400" dirty="0"/>
              <a:t>Thermal expansion</a:t>
            </a:r>
          </a:p>
          <a:p>
            <a:pPr marL="742950" lvl="1" indent="-285750">
              <a:buFontTx/>
              <a:buChar char="-"/>
            </a:pPr>
            <a:r>
              <a:rPr lang="en-GB" sz="1400" dirty="0"/>
              <a:t>Thermal conductivity, diffusivity and specific heat</a:t>
            </a:r>
          </a:p>
          <a:p>
            <a:pPr marL="742950" lvl="1" indent="-285750">
              <a:buFontTx/>
              <a:buChar char="-"/>
            </a:pPr>
            <a:r>
              <a:rPr lang="en-GB" sz="1400" dirty="0"/>
              <a:t>Superfluid He permeability </a:t>
            </a:r>
          </a:p>
        </p:txBody>
      </p:sp>
      <p:pic>
        <p:nvPicPr>
          <p:cNvPr id="13" name="Picture 12" descr="A picture containing indoor&#10;&#10;Description automatically generated">
            <a:extLst>
              <a:ext uri="{FF2B5EF4-FFF2-40B4-BE49-F238E27FC236}">
                <a16:creationId xmlns:a16="http://schemas.microsoft.com/office/drawing/2014/main" id="{9BDD521B-E50C-ECED-CC53-8E8DC69F3A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6986475" y="697553"/>
            <a:ext cx="1493018" cy="1724190"/>
          </a:xfrm>
          <a:prstGeom prst="rect">
            <a:avLst/>
          </a:prstGeom>
        </p:spPr>
      </p:pic>
      <p:pic>
        <p:nvPicPr>
          <p:cNvPr id="14" name="Picture 13" descr="A picture containing indoor&#10;&#10;Description automatically generated">
            <a:extLst>
              <a:ext uri="{FF2B5EF4-FFF2-40B4-BE49-F238E27FC236}">
                <a16:creationId xmlns:a16="http://schemas.microsoft.com/office/drawing/2014/main" id="{EAB6FCD6-809B-0299-0CE9-A02F2E19EAB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6986476" y="2667239"/>
            <a:ext cx="1493018" cy="1708927"/>
          </a:xfrm>
          <a:prstGeom prst="rect">
            <a:avLst/>
          </a:prstGeom>
        </p:spPr>
      </p:pic>
      <p:pic>
        <p:nvPicPr>
          <p:cNvPr id="15" name="Picture 14" descr="A picture containing wall, indoor&#10;&#10;Description automatically generated">
            <a:extLst>
              <a:ext uri="{FF2B5EF4-FFF2-40B4-BE49-F238E27FC236}">
                <a16:creationId xmlns:a16="http://schemas.microsoft.com/office/drawing/2014/main" id="{EAB22817-5D27-F50B-042C-00BBD4555E7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5281196" y="2667239"/>
            <a:ext cx="1493018" cy="1717945"/>
          </a:xfrm>
          <a:prstGeom prst="rect">
            <a:avLst/>
          </a:prstGeom>
        </p:spPr>
      </p:pic>
      <p:pic>
        <p:nvPicPr>
          <p:cNvPr id="16" name="Picture 15" descr="A picture containing indoor, light, miller&#10;&#10;Description automatically generated">
            <a:extLst>
              <a:ext uri="{FF2B5EF4-FFF2-40B4-BE49-F238E27FC236}">
                <a16:creationId xmlns:a16="http://schemas.microsoft.com/office/drawing/2014/main" id="{9BE889EB-1C1C-962E-278E-928393410C6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 bwMode="auto">
          <a:xfrm>
            <a:off x="5267129" y="721650"/>
            <a:ext cx="1493018" cy="1717946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FE81C205-88E9-D9D1-FCAB-C3F04208B540}"/>
              </a:ext>
            </a:extLst>
          </p:cNvPr>
          <p:cNvSpPr txBox="1"/>
          <p:nvPr/>
        </p:nvSpPr>
        <p:spPr bwMode="auto">
          <a:xfrm>
            <a:off x="5673227" y="2184522"/>
            <a:ext cx="656798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accent6">
                    <a:lumMod val="50000"/>
                  </a:schemeClr>
                </a:solidFill>
              </a:rPr>
              <a:t>T-Peel</a:t>
            </a:r>
            <a:endParaRPr lang="en-GB" sz="12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1F26227-DAA5-9D71-70AB-DD5D977AE1A3}"/>
              </a:ext>
            </a:extLst>
          </p:cNvPr>
          <p:cNvSpPr txBox="1"/>
          <p:nvPr/>
        </p:nvSpPr>
        <p:spPr bwMode="auto">
          <a:xfrm>
            <a:off x="7269451" y="2194050"/>
            <a:ext cx="1117971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accent6">
                    <a:lumMod val="50000"/>
                  </a:schemeClr>
                </a:solidFill>
              </a:rPr>
              <a:t>Roller-Peel</a:t>
            </a:r>
            <a:endParaRPr lang="en-GB" sz="12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D8F62A8-C060-D519-168B-AE82D73A6BFD}"/>
              </a:ext>
            </a:extLst>
          </p:cNvPr>
          <p:cNvSpPr txBox="1"/>
          <p:nvPr/>
        </p:nvSpPr>
        <p:spPr bwMode="auto">
          <a:xfrm>
            <a:off x="5673227" y="4073327"/>
            <a:ext cx="831267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accent6">
                    <a:lumMod val="50000"/>
                  </a:schemeClr>
                </a:solidFill>
              </a:rPr>
              <a:t>Butt joint</a:t>
            </a:r>
            <a:endParaRPr lang="en-GB" sz="12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B68B0CF-3DF1-7FF4-9692-2A64763788EF}"/>
              </a:ext>
            </a:extLst>
          </p:cNvPr>
          <p:cNvSpPr txBox="1"/>
          <p:nvPr/>
        </p:nvSpPr>
        <p:spPr bwMode="auto">
          <a:xfrm>
            <a:off x="6877847" y="4076337"/>
            <a:ext cx="1687111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accent6">
                    <a:lumMod val="50000"/>
                  </a:schemeClr>
                </a:solidFill>
              </a:rPr>
              <a:t>Double lap shear joint</a:t>
            </a:r>
            <a:endParaRPr lang="en-GB" sz="12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35F666C-D211-4FE6-DB80-189E3BD25BEC}"/>
              </a:ext>
            </a:extLst>
          </p:cNvPr>
          <p:cNvSpPr txBox="1"/>
          <p:nvPr/>
        </p:nvSpPr>
        <p:spPr>
          <a:xfrm>
            <a:off x="6133390" y="4357876"/>
            <a:ext cx="17502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Courtesy of B. Verma</a:t>
            </a:r>
            <a:endParaRPr lang="en-GB" sz="1200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C339950-106B-B8F0-DCE9-75BC2D132FF6}"/>
              </a:ext>
            </a:extLst>
          </p:cNvPr>
          <p:cNvSpPr txBox="1"/>
          <p:nvPr/>
        </p:nvSpPr>
        <p:spPr>
          <a:xfrm>
            <a:off x="631514" y="1332552"/>
            <a:ext cx="4572000" cy="11695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/>
              <a:t>Characterization of adhesion based on several test principles: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peel-off strength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shear strength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pull-off strength 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0EF994E-1894-A84C-054C-B53A3894BC08}"/>
              </a:ext>
            </a:extLst>
          </p:cNvPr>
          <p:cNvSpPr txBox="1"/>
          <p:nvPr/>
        </p:nvSpPr>
        <p:spPr>
          <a:xfrm>
            <a:off x="664507" y="1038740"/>
            <a:ext cx="12404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Methods</a:t>
            </a:r>
            <a:r>
              <a:rPr lang="en-US" dirty="0"/>
              <a:t> </a:t>
            </a:r>
            <a:endParaRPr lang="en-GB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917C74D-095A-8117-E89A-50249173FC21}"/>
              </a:ext>
            </a:extLst>
          </p:cNvPr>
          <p:cNvSpPr txBox="1"/>
          <p:nvPr/>
        </p:nvSpPr>
        <p:spPr>
          <a:xfrm>
            <a:off x="631514" y="2543444"/>
            <a:ext cx="4522589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/>
              <a:t>The program consists of the characterization of the adhesion strength towards copper, stainless steel, glass tissue, polyimide, virgin and heat treated cable insulation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7D90A12-77F4-A1C9-937D-296F84EC03E9}"/>
              </a:ext>
            </a:extLst>
          </p:cNvPr>
          <p:cNvSpPr txBox="1"/>
          <p:nvPr/>
        </p:nvSpPr>
        <p:spPr>
          <a:xfrm>
            <a:off x="604760" y="3545168"/>
            <a:ext cx="4522589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1" dirty="0"/>
              <a:t>Next action</a:t>
            </a:r>
            <a:endParaRPr lang="en-GB" sz="1400" b="1" dirty="0"/>
          </a:p>
          <a:p>
            <a:r>
              <a:rPr lang="en-US" sz="1400" dirty="0"/>
              <a:t>Issue preliminary report on methods definition and results on the resin </a:t>
            </a:r>
            <a:r>
              <a:rPr lang="en-US" sz="1400" dirty="0">
                <a:solidFill>
                  <a:schemeClr val="bg2"/>
                </a:solidFill>
              </a:rPr>
              <a:t>CTD101K, Mix61, MY750 </a:t>
            </a:r>
            <a:r>
              <a:rPr lang="en-US" sz="1400" dirty="0"/>
              <a:t>and </a:t>
            </a:r>
            <a:r>
              <a:rPr lang="en-US" sz="1400" dirty="0">
                <a:solidFill>
                  <a:schemeClr val="bg2"/>
                </a:solidFill>
              </a:rPr>
              <a:t>MSUT</a:t>
            </a:r>
            <a:r>
              <a:rPr lang="en-US" sz="1400" dirty="0"/>
              <a:t> </a:t>
            </a:r>
          </a:p>
        </p:txBody>
      </p:sp>
      <p:sp>
        <p:nvSpPr>
          <p:cNvPr id="25" name="Footer Placeholder 3">
            <a:extLst>
              <a:ext uri="{FF2B5EF4-FFF2-40B4-BE49-F238E27FC236}">
                <a16:creationId xmlns:a16="http://schemas.microsoft.com/office/drawing/2014/main" id="{50F4B109-A9AD-AEBC-2543-E4D1EA59C3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US" noProof="0" dirty="0"/>
              <a:t>Follow-up Report on Ongoing actions for MQXFB - H. Felice, R. Piccin - insulation systems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09327058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DB1BFEB-B7C7-F2D1-9637-046987E62E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19</a:t>
            </a:fld>
            <a:endParaRPr lang="fr-FR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162C2EF-C84E-0B93-6193-8E03F56038EB}"/>
              </a:ext>
            </a:extLst>
          </p:cNvPr>
          <p:cNvSpPr txBox="1"/>
          <p:nvPr/>
        </p:nvSpPr>
        <p:spPr>
          <a:xfrm>
            <a:off x="344528" y="1665576"/>
            <a:ext cx="2542304" cy="1384995"/>
          </a:xfrm>
          <a:prstGeom prst="rect">
            <a:avLst/>
          </a:prstGeom>
          <a:noFill/>
          <a:ln w="19050">
            <a:solidFill>
              <a:schemeClr val="bg1">
                <a:lumMod val="8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fr-CH" sz="1400" b="1" dirty="0">
                <a:solidFill>
                  <a:schemeClr val="bg1">
                    <a:lumMod val="65000"/>
                  </a:schemeClr>
                </a:solidFill>
              </a:rPr>
              <a:t>Impact of </a:t>
            </a:r>
            <a:r>
              <a:rPr lang="fr-CH" sz="1400" b="1" dirty="0" err="1">
                <a:solidFill>
                  <a:schemeClr val="bg1">
                    <a:lumMod val="65000"/>
                  </a:schemeClr>
                </a:solidFill>
              </a:rPr>
              <a:t>reaction</a:t>
            </a:r>
            <a:r>
              <a:rPr lang="fr-CH" sz="1400" b="1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fr-CH" sz="1400" b="1" dirty="0" err="1">
                <a:solidFill>
                  <a:schemeClr val="bg1">
                    <a:lumMod val="65000"/>
                  </a:schemeClr>
                </a:solidFill>
              </a:rPr>
              <a:t>heat</a:t>
            </a:r>
            <a:r>
              <a:rPr lang="fr-CH" sz="1400" b="1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fr-CH" sz="1400" b="1" dirty="0" err="1">
                <a:solidFill>
                  <a:schemeClr val="bg1">
                    <a:lumMod val="65000"/>
                  </a:schemeClr>
                </a:solidFill>
              </a:rPr>
              <a:t>treatment</a:t>
            </a:r>
            <a:r>
              <a:rPr lang="fr-CH" sz="1400" b="1" dirty="0">
                <a:solidFill>
                  <a:schemeClr val="bg1">
                    <a:lumMod val="65000"/>
                  </a:schemeClr>
                </a:solidFill>
              </a:rPr>
              <a:t> on the insulating materials</a:t>
            </a:r>
          </a:p>
          <a:p>
            <a:pPr marL="285750" indent="-285750">
              <a:buFontTx/>
              <a:buChar char="-"/>
            </a:pPr>
            <a:r>
              <a:rPr lang="fr-CH" sz="1400" dirty="0" err="1">
                <a:solidFill>
                  <a:schemeClr val="bg1">
                    <a:lumMod val="65000"/>
                  </a:schemeClr>
                </a:solidFill>
              </a:rPr>
              <a:t>Interlayer</a:t>
            </a:r>
            <a:r>
              <a:rPr lang="fr-CH" sz="1400" dirty="0">
                <a:solidFill>
                  <a:schemeClr val="bg1">
                    <a:lumMod val="65000"/>
                  </a:schemeClr>
                </a:solidFill>
              </a:rPr>
              <a:t> </a:t>
            </a:r>
          </a:p>
          <a:p>
            <a:pPr marL="285750" indent="-285750">
              <a:buFontTx/>
              <a:buChar char="-"/>
            </a:pPr>
            <a:r>
              <a:rPr lang="fr-CH" sz="1400" dirty="0" err="1">
                <a:solidFill>
                  <a:schemeClr val="bg1">
                    <a:lumMod val="65000"/>
                  </a:schemeClr>
                </a:solidFill>
              </a:rPr>
              <a:t>Conductor</a:t>
            </a:r>
            <a:r>
              <a:rPr lang="fr-CH" sz="1400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fr-CH" sz="1400" dirty="0" err="1">
                <a:solidFill>
                  <a:schemeClr val="bg1">
                    <a:lumMod val="65000"/>
                  </a:schemeClr>
                </a:solidFill>
              </a:rPr>
              <a:t>braid</a:t>
            </a:r>
            <a:endParaRPr lang="fr-CH" sz="1400" dirty="0">
              <a:solidFill>
                <a:schemeClr val="bg1">
                  <a:lumMod val="65000"/>
                </a:schemeClr>
              </a:solidFill>
            </a:endParaRPr>
          </a:p>
          <a:p>
            <a:pPr marL="285750" indent="-285750">
              <a:buFontTx/>
              <a:buChar char="-"/>
            </a:pPr>
            <a:r>
              <a:rPr lang="fr-CH" sz="1400" dirty="0">
                <a:solidFill>
                  <a:schemeClr val="bg1">
                    <a:lumMod val="65000"/>
                  </a:schemeClr>
                </a:solidFill>
              </a:rPr>
              <a:t>The </a:t>
            </a:r>
            <a:r>
              <a:rPr lang="fr-CH" sz="1400" dirty="0" err="1">
                <a:solidFill>
                  <a:schemeClr val="bg1">
                    <a:lumMod val="65000"/>
                  </a:schemeClr>
                </a:solidFill>
              </a:rPr>
              <a:t>role</a:t>
            </a:r>
            <a:r>
              <a:rPr lang="fr-CH" sz="1400" dirty="0">
                <a:solidFill>
                  <a:schemeClr val="bg1">
                    <a:lumMod val="65000"/>
                  </a:schemeClr>
                </a:solidFill>
              </a:rPr>
              <a:t> of the binder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BA28825-5FE8-2C48-4B93-1C43B2E68E66}"/>
              </a:ext>
            </a:extLst>
          </p:cNvPr>
          <p:cNvSpPr txBox="1"/>
          <p:nvPr/>
        </p:nvSpPr>
        <p:spPr>
          <a:xfrm>
            <a:off x="3056421" y="1630505"/>
            <a:ext cx="3317725" cy="1600438"/>
          </a:xfrm>
          <a:prstGeom prst="rect">
            <a:avLst/>
          </a:prstGeom>
          <a:noFill/>
          <a:ln w="19050">
            <a:solidFill>
              <a:schemeClr val="bg1">
                <a:lumMod val="8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fr-CH" sz="1400" b="1" dirty="0">
                <a:solidFill>
                  <a:schemeClr val="bg1">
                    <a:lumMod val="65000"/>
                  </a:schemeClr>
                </a:solidFill>
              </a:rPr>
              <a:t>Impact of the physical </a:t>
            </a:r>
            <a:r>
              <a:rPr lang="en-GB" sz="1400" b="1" dirty="0">
                <a:solidFill>
                  <a:schemeClr val="bg1">
                    <a:lumMod val="65000"/>
                  </a:schemeClr>
                </a:solidFill>
              </a:rPr>
              <a:t>parameters</a:t>
            </a:r>
            <a:r>
              <a:rPr lang="fr-CH" sz="1400" b="1" dirty="0">
                <a:solidFill>
                  <a:schemeClr val="bg1">
                    <a:lumMod val="65000"/>
                  </a:schemeClr>
                </a:solidFill>
              </a:rPr>
              <a:t> of the insulation on the magnet performance </a:t>
            </a:r>
          </a:p>
          <a:p>
            <a:pPr marL="285750" indent="-285750">
              <a:buFontTx/>
              <a:buChar char="-"/>
            </a:pPr>
            <a:r>
              <a:rPr lang="fr-CH" sz="1400" dirty="0" err="1">
                <a:solidFill>
                  <a:schemeClr val="bg1">
                    <a:lumMod val="65000"/>
                  </a:schemeClr>
                </a:solidFill>
              </a:rPr>
              <a:t>Adhesion</a:t>
            </a:r>
            <a:r>
              <a:rPr lang="fr-CH" sz="1400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GB" sz="1400" dirty="0">
                <a:solidFill>
                  <a:schemeClr val="bg1">
                    <a:lumMod val="65000"/>
                  </a:schemeClr>
                </a:solidFill>
              </a:rPr>
              <a:t>strength</a:t>
            </a:r>
            <a:r>
              <a:rPr lang="fr-CH" sz="1400" dirty="0">
                <a:solidFill>
                  <a:schemeClr val="bg1">
                    <a:lumMod val="65000"/>
                  </a:schemeClr>
                </a:solidFill>
              </a:rPr>
              <a:t>  </a:t>
            </a:r>
          </a:p>
          <a:p>
            <a:pPr marL="285750" indent="-285750">
              <a:buFontTx/>
              <a:buChar char="-"/>
            </a:pPr>
            <a:r>
              <a:rPr lang="fr-CH" sz="1400" dirty="0" err="1">
                <a:solidFill>
                  <a:schemeClr val="bg1">
                    <a:lumMod val="65000"/>
                  </a:schemeClr>
                </a:solidFill>
              </a:rPr>
              <a:t>Resin</a:t>
            </a:r>
            <a:r>
              <a:rPr lang="fr-CH" sz="1400" dirty="0">
                <a:solidFill>
                  <a:schemeClr val="bg1">
                    <a:lumMod val="65000"/>
                  </a:schemeClr>
                </a:solidFill>
              </a:rPr>
              <a:t> fracture </a:t>
            </a:r>
            <a:r>
              <a:rPr lang="fr-CH" sz="1400" dirty="0" err="1">
                <a:solidFill>
                  <a:schemeClr val="bg1">
                    <a:lumMod val="65000"/>
                  </a:schemeClr>
                </a:solidFill>
              </a:rPr>
              <a:t>thoughness</a:t>
            </a:r>
            <a:r>
              <a:rPr lang="fr-CH" sz="1400" dirty="0">
                <a:solidFill>
                  <a:schemeClr val="bg1">
                    <a:lumMod val="65000"/>
                  </a:schemeClr>
                </a:solidFill>
              </a:rPr>
              <a:t> </a:t>
            </a:r>
          </a:p>
          <a:p>
            <a:pPr marL="285750" indent="-285750">
              <a:buFontTx/>
              <a:buChar char="-"/>
            </a:pPr>
            <a:r>
              <a:rPr lang="fr-CH" sz="1400" dirty="0">
                <a:solidFill>
                  <a:schemeClr val="bg1">
                    <a:lumMod val="65000"/>
                  </a:schemeClr>
                </a:solidFill>
              </a:rPr>
              <a:t>Thermal </a:t>
            </a:r>
            <a:r>
              <a:rPr lang="fr-CH" sz="1400" dirty="0" err="1">
                <a:solidFill>
                  <a:schemeClr val="bg1">
                    <a:lumMod val="65000"/>
                  </a:schemeClr>
                </a:solidFill>
              </a:rPr>
              <a:t>conductivity</a:t>
            </a:r>
            <a:r>
              <a:rPr lang="fr-CH" sz="1400" dirty="0">
                <a:solidFill>
                  <a:schemeClr val="bg1">
                    <a:lumMod val="65000"/>
                  </a:schemeClr>
                </a:solidFill>
              </a:rPr>
              <a:t> / </a:t>
            </a:r>
            <a:r>
              <a:rPr lang="fr-CH" sz="1400" dirty="0" err="1">
                <a:solidFill>
                  <a:schemeClr val="bg1">
                    <a:lumMod val="65000"/>
                  </a:schemeClr>
                </a:solidFill>
              </a:rPr>
              <a:t>specific</a:t>
            </a:r>
            <a:r>
              <a:rPr lang="fr-CH" sz="1400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fr-CH" sz="1400" dirty="0" err="1">
                <a:solidFill>
                  <a:schemeClr val="bg1">
                    <a:lumMod val="65000"/>
                  </a:schemeClr>
                </a:solidFill>
              </a:rPr>
              <a:t>heat</a:t>
            </a:r>
            <a:endParaRPr lang="fr-CH" sz="1400" dirty="0">
              <a:solidFill>
                <a:schemeClr val="bg1">
                  <a:lumMod val="65000"/>
                </a:schemeClr>
              </a:solidFill>
            </a:endParaRPr>
          </a:p>
          <a:p>
            <a:pPr marL="285750" indent="-285750">
              <a:buFontTx/>
              <a:buChar char="-"/>
            </a:pPr>
            <a:r>
              <a:rPr lang="fr-CH" sz="1400" dirty="0" err="1">
                <a:solidFill>
                  <a:schemeClr val="bg1">
                    <a:lumMod val="65000"/>
                  </a:schemeClr>
                </a:solidFill>
              </a:rPr>
              <a:t>Viscosity</a:t>
            </a:r>
            <a:r>
              <a:rPr lang="fr-CH" sz="1400" dirty="0">
                <a:solidFill>
                  <a:schemeClr val="bg1">
                    <a:lumMod val="65000"/>
                  </a:schemeClr>
                </a:solidFill>
              </a:rPr>
              <a:t> / </a:t>
            </a:r>
            <a:r>
              <a:rPr lang="fr-CH" sz="1400" dirty="0" err="1">
                <a:solidFill>
                  <a:schemeClr val="bg1">
                    <a:lumMod val="65000"/>
                  </a:schemeClr>
                </a:solidFill>
              </a:rPr>
              <a:t>potting</a:t>
            </a:r>
            <a:r>
              <a:rPr lang="fr-CH" sz="1400" dirty="0">
                <a:solidFill>
                  <a:schemeClr val="bg1">
                    <a:lumMod val="65000"/>
                  </a:schemeClr>
                </a:solidFill>
              </a:rPr>
              <a:t> life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018ABCC-B254-AC54-F33B-EA4FF0B4F9FB}"/>
              </a:ext>
            </a:extLst>
          </p:cNvPr>
          <p:cNvSpPr txBox="1"/>
          <p:nvPr/>
        </p:nvSpPr>
        <p:spPr>
          <a:xfrm>
            <a:off x="6543736" y="1657616"/>
            <a:ext cx="2462136" cy="954107"/>
          </a:xfrm>
          <a:prstGeom prst="rect">
            <a:avLst/>
          </a:prstGeom>
          <a:noFill/>
          <a:ln w="5715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fr-CH" sz="1400" b="1" dirty="0"/>
              <a:t>Impact of </a:t>
            </a:r>
            <a:r>
              <a:rPr lang="fr-CH" sz="1400" b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radiation sources</a:t>
            </a:r>
            <a:r>
              <a:rPr lang="fr-CH" sz="1400" b="1" dirty="0"/>
              <a:t> and enviromental conditions (temperature, O</a:t>
            </a:r>
            <a:r>
              <a:rPr lang="fr-CH" sz="1400" b="1" baseline="-25000" dirty="0"/>
              <a:t>2</a:t>
            </a:r>
            <a:r>
              <a:rPr lang="fr-CH" sz="1400" b="1" dirty="0"/>
              <a:t>-free)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4AFA148-EF8C-686A-7698-82998EA1C48C}"/>
              </a:ext>
            </a:extLst>
          </p:cNvPr>
          <p:cNvSpPr txBox="1"/>
          <p:nvPr/>
        </p:nvSpPr>
        <p:spPr>
          <a:xfrm>
            <a:off x="2638644" y="4101491"/>
            <a:ext cx="4339205" cy="954107"/>
          </a:xfrm>
          <a:prstGeom prst="rect">
            <a:avLst/>
          </a:prstGeom>
          <a:noFill/>
          <a:ln w="19050">
            <a:solidFill>
              <a:schemeClr val="bg1">
                <a:lumMod val="8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fr-CH" sz="1400" b="1" dirty="0" err="1">
                <a:solidFill>
                  <a:schemeClr val="bg1">
                    <a:lumMod val="65000"/>
                  </a:schemeClr>
                </a:solidFill>
              </a:rPr>
              <a:t>Development</a:t>
            </a:r>
            <a:r>
              <a:rPr lang="fr-CH" sz="1400" b="1" dirty="0">
                <a:solidFill>
                  <a:schemeClr val="bg1">
                    <a:lumMod val="65000"/>
                  </a:schemeClr>
                </a:solidFill>
              </a:rPr>
              <a:t> of </a:t>
            </a:r>
            <a:r>
              <a:rPr lang="en-GB" sz="1400" b="1" dirty="0">
                <a:solidFill>
                  <a:schemeClr val="bg1">
                    <a:lumMod val="65000"/>
                  </a:schemeClr>
                </a:solidFill>
              </a:rPr>
              <a:t>enhanced</a:t>
            </a:r>
            <a:r>
              <a:rPr lang="fr-CH" sz="1400" b="1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fr-CH" sz="1400" b="1" dirty="0" err="1">
                <a:solidFill>
                  <a:schemeClr val="bg1">
                    <a:lumMod val="65000"/>
                  </a:schemeClr>
                </a:solidFill>
              </a:rPr>
              <a:t>coil</a:t>
            </a:r>
            <a:r>
              <a:rPr lang="fr-CH" sz="1400" b="1" dirty="0">
                <a:solidFill>
                  <a:schemeClr val="bg1">
                    <a:lumMod val="65000"/>
                  </a:schemeClr>
                </a:solidFill>
              </a:rPr>
              <a:t> insulation system </a:t>
            </a:r>
          </a:p>
          <a:p>
            <a:pPr marL="285750" indent="-285750">
              <a:buFontTx/>
              <a:buChar char="-"/>
            </a:pPr>
            <a:r>
              <a:rPr lang="fr-CH" sz="1400" dirty="0" err="1">
                <a:solidFill>
                  <a:schemeClr val="bg1">
                    <a:lumMod val="65000"/>
                  </a:schemeClr>
                </a:solidFill>
              </a:rPr>
              <a:t>Resin</a:t>
            </a:r>
            <a:r>
              <a:rPr lang="fr-CH" sz="1400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fr-CH" sz="1400" dirty="0" err="1">
                <a:solidFill>
                  <a:schemeClr val="bg1">
                    <a:lumMod val="65000"/>
                  </a:schemeClr>
                </a:solidFill>
              </a:rPr>
              <a:t>development</a:t>
            </a:r>
            <a:endParaRPr lang="fr-CH" sz="1400" dirty="0">
              <a:solidFill>
                <a:schemeClr val="bg1">
                  <a:lumMod val="65000"/>
                </a:schemeClr>
              </a:solidFill>
            </a:endParaRPr>
          </a:p>
          <a:p>
            <a:pPr marL="285750" indent="-285750">
              <a:buFontTx/>
              <a:buChar char="-"/>
            </a:pPr>
            <a:r>
              <a:rPr lang="fr-CH" sz="1400" dirty="0" err="1">
                <a:solidFill>
                  <a:schemeClr val="bg1">
                    <a:lumMod val="65000"/>
                  </a:schemeClr>
                </a:solidFill>
              </a:rPr>
              <a:t>Conductor</a:t>
            </a:r>
            <a:r>
              <a:rPr lang="fr-CH" sz="1400" dirty="0">
                <a:solidFill>
                  <a:schemeClr val="bg1">
                    <a:lumMod val="65000"/>
                  </a:schemeClr>
                </a:solidFill>
              </a:rPr>
              <a:t> insulation </a:t>
            </a:r>
          </a:p>
          <a:p>
            <a:pPr marL="285750" indent="-285750">
              <a:buFontTx/>
              <a:buChar char="-"/>
            </a:pPr>
            <a:r>
              <a:rPr lang="fr-CH" sz="1400" dirty="0">
                <a:solidFill>
                  <a:schemeClr val="bg1">
                    <a:lumMod val="65000"/>
                  </a:schemeClr>
                </a:solidFill>
              </a:rPr>
              <a:t>In-</a:t>
            </a:r>
            <a:r>
              <a:rPr lang="fr-CH" sz="1400" dirty="0" err="1">
                <a:solidFill>
                  <a:schemeClr val="bg1">
                    <a:lumMod val="65000"/>
                  </a:schemeClr>
                </a:solidFill>
              </a:rPr>
              <a:t>coil</a:t>
            </a:r>
            <a:r>
              <a:rPr lang="fr-CH" sz="1400" dirty="0">
                <a:solidFill>
                  <a:schemeClr val="bg1">
                    <a:lumMod val="65000"/>
                  </a:schemeClr>
                </a:solidFill>
              </a:rPr>
              <a:t> characterization </a:t>
            </a:r>
          </a:p>
        </p:txBody>
      </p:sp>
      <p:sp>
        <p:nvSpPr>
          <p:cNvPr id="12" name="Arrow: Down 11">
            <a:extLst>
              <a:ext uri="{FF2B5EF4-FFF2-40B4-BE49-F238E27FC236}">
                <a16:creationId xmlns:a16="http://schemas.microsoft.com/office/drawing/2014/main" id="{D068AAF5-8E10-15A3-CE46-EFF8B2EA9944}"/>
              </a:ext>
            </a:extLst>
          </p:cNvPr>
          <p:cNvSpPr/>
          <p:nvPr/>
        </p:nvSpPr>
        <p:spPr>
          <a:xfrm>
            <a:off x="4572000" y="3524435"/>
            <a:ext cx="337351" cy="399495"/>
          </a:xfrm>
          <a:prstGeom prst="downArrow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Arrow: Curved Left 12">
            <a:extLst>
              <a:ext uri="{FF2B5EF4-FFF2-40B4-BE49-F238E27FC236}">
                <a16:creationId xmlns:a16="http://schemas.microsoft.com/office/drawing/2014/main" id="{B3D570DB-A47C-6CF5-1C2E-27B807EB1392}"/>
              </a:ext>
            </a:extLst>
          </p:cNvPr>
          <p:cNvSpPr/>
          <p:nvPr/>
        </p:nvSpPr>
        <p:spPr>
          <a:xfrm flipH="1">
            <a:off x="1534132" y="3475088"/>
            <a:ext cx="488496" cy="954106"/>
          </a:xfrm>
          <a:prstGeom prst="curvedLeftArrow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4" name="Arrow: Curved Left 13">
            <a:extLst>
              <a:ext uri="{FF2B5EF4-FFF2-40B4-BE49-F238E27FC236}">
                <a16:creationId xmlns:a16="http://schemas.microsoft.com/office/drawing/2014/main" id="{9ECC2C4E-1272-4E14-51ED-AA689BE2326C}"/>
              </a:ext>
            </a:extLst>
          </p:cNvPr>
          <p:cNvSpPr/>
          <p:nvPr/>
        </p:nvSpPr>
        <p:spPr>
          <a:xfrm>
            <a:off x="7609868" y="3375290"/>
            <a:ext cx="557813" cy="978673"/>
          </a:xfrm>
          <a:prstGeom prst="curvedLeftArrow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5" name="Footer Placeholder 3">
            <a:extLst>
              <a:ext uri="{FF2B5EF4-FFF2-40B4-BE49-F238E27FC236}">
                <a16:creationId xmlns:a16="http://schemas.microsoft.com/office/drawing/2014/main" id="{FF191A08-4B9F-230B-E9C8-287C3B3A1B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US" noProof="0" dirty="0"/>
              <a:t>Follow-up Report on Ongoing actions for MQXFB - H. Felice, R. Piccin - insulation systems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2074577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726D8741-AAF4-49BA-81FE-EBFA549B6429}"/>
              </a:ext>
            </a:extLst>
          </p:cNvPr>
          <p:cNvSpPr/>
          <p:nvPr/>
        </p:nvSpPr>
        <p:spPr>
          <a:xfrm>
            <a:off x="240484" y="4030412"/>
            <a:ext cx="8492800" cy="2012682"/>
          </a:xfrm>
          <a:prstGeom prst="rect">
            <a:avLst/>
          </a:prstGeom>
          <a:solidFill>
            <a:schemeClr val="bg2">
              <a:lumMod val="20000"/>
              <a:lumOff val="80000"/>
              <a:alpha val="2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D596AB3-60D3-48DA-8DC8-F9CB96B4D9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Timeline for improvements presented on 29/04/2022</a:t>
            </a:r>
            <a:endParaRPr lang="en-GB" sz="24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F402F13-6122-4069-8D8D-3073393F68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Follow-up Report on Ongoing actions for MQXFB - H. Felice, R. Piccin - insulation systems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68AF69C-B486-4BAB-B693-253D193F0D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sp>
        <p:nvSpPr>
          <p:cNvPr id="6" name="Arrow: Right 5">
            <a:extLst>
              <a:ext uri="{FF2B5EF4-FFF2-40B4-BE49-F238E27FC236}">
                <a16:creationId xmlns:a16="http://schemas.microsoft.com/office/drawing/2014/main" id="{39F0239D-3001-41F5-ACD7-3A0701046B71}"/>
              </a:ext>
            </a:extLst>
          </p:cNvPr>
          <p:cNvSpPr/>
          <p:nvPr/>
        </p:nvSpPr>
        <p:spPr>
          <a:xfrm>
            <a:off x="1446306" y="3128859"/>
            <a:ext cx="7600493" cy="705223"/>
          </a:xfrm>
          <a:prstGeom prst="rightArrow">
            <a:avLst/>
          </a:prstGeom>
          <a:solidFill>
            <a:srgbClr val="0093BE"/>
          </a:solidFill>
          <a:ln>
            <a:solidFill>
              <a:srgbClr val="0093BE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AAC93CA8-6944-476D-BB55-F81C750F15B2}"/>
              </a:ext>
            </a:extLst>
          </p:cNvPr>
          <p:cNvCxnSpPr/>
          <p:nvPr/>
        </p:nvCxnSpPr>
        <p:spPr>
          <a:xfrm flipV="1">
            <a:off x="3499460" y="2608450"/>
            <a:ext cx="0" cy="705223"/>
          </a:xfrm>
          <a:prstGeom prst="straightConnector1">
            <a:avLst/>
          </a:prstGeom>
          <a:ln w="9525">
            <a:solidFill>
              <a:srgbClr val="0093BE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4ACA15B9-900E-470D-917F-067180B6A999}"/>
              </a:ext>
            </a:extLst>
          </p:cNvPr>
          <p:cNvSpPr txBox="1"/>
          <p:nvPr/>
        </p:nvSpPr>
        <p:spPr>
          <a:xfrm>
            <a:off x="1526549" y="3327242"/>
            <a:ext cx="82474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</a:rPr>
              <a:t>Q2 2022</a:t>
            </a:r>
            <a:endParaRPr lang="en-GB" sz="1100" dirty="0">
              <a:solidFill>
                <a:schemeClr val="bg1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08B438C-E67D-4CC0-AC6F-6DD1D95FB4C7}"/>
              </a:ext>
            </a:extLst>
          </p:cNvPr>
          <p:cNvSpPr txBox="1"/>
          <p:nvPr/>
        </p:nvSpPr>
        <p:spPr>
          <a:xfrm>
            <a:off x="3087086" y="3331983"/>
            <a:ext cx="82474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</a:rPr>
              <a:t>Q3 2022</a:t>
            </a:r>
            <a:endParaRPr lang="en-GB" sz="1100" dirty="0">
              <a:solidFill>
                <a:schemeClr val="bg1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5E7D7A6-2B5E-4684-B0BA-7CB83D2FF27A}"/>
              </a:ext>
            </a:extLst>
          </p:cNvPr>
          <p:cNvSpPr txBox="1"/>
          <p:nvPr/>
        </p:nvSpPr>
        <p:spPr>
          <a:xfrm>
            <a:off x="4584187" y="3327047"/>
            <a:ext cx="82474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</a:rPr>
              <a:t>Q4 2022</a:t>
            </a:r>
            <a:endParaRPr lang="en-GB" sz="1100" dirty="0">
              <a:solidFill>
                <a:schemeClr val="bg1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2C54DED-2F0A-49CC-B6B0-270BF5611F36}"/>
              </a:ext>
            </a:extLst>
          </p:cNvPr>
          <p:cNvSpPr txBox="1"/>
          <p:nvPr/>
        </p:nvSpPr>
        <p:spPr>
          <a:xfrm>
            <a:off x="6072328" y="3325189"/>
            <a:ext cx="82474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</a:rPr>
              <a:t>Q1 2023</a:t>
            </a:r>
            <a:endParaRPr lang="en-GB" sz="1100" dirty="0">
              <a:solidFill>
                <a:schemeClr val="bg1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AE56D91-2F7E-4E50-B548-5170EE61F873}"/>
              </a:ext>
            </a:extLst>
          </p:cNvPr>
          <p:cNvSpPr txBox="1"/>
          <p:nvPr/>
        </p:nvSpPr>
        <p:spPr>
          <a:xfrm>
            <a:off x="7560469" y="3325189"/>
            <a:ext cx="82474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</a:rPr>
              <a:t>Q2 2023</a:t>
            </a:r>
            <a:endParaRPr lang="en-GB" sz="1100" dirty="0">
              <a:solidFill>
                <a:schemeClr val="bg1"/>
              </a:solidFill>
            </a:endParaRP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5FF4FCBA-4D19-4AB0-BC62-C712B5CB0BDF}"/>
              </a:ext>
            </a:extLst>
          </p:cNvPr>
          <p:cNvCxnSpPr>
            <a:cxnSpLocks/>
          </p:cNvCxnSpPr>
          <p:nvPr/>
        </p:nvCxnSpPr>
        <p:spPr>
          <a:xfrm>
            <a:off x="1986735" y="3659253"/>
            <a:ext cx="0" cy="720165"/>
          </a:xfrm>
          <a:prstGeom prst="straightConnector1">
            <a:avLst/>
          </a:prstGeom>
          <a:ln w="9525">
            <a:solidFill>
              <a:srgbClr val="0093BE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BAEFA1DA-E153-458F-98E2-70A235C2ADC6}"/>
              </a:ext>
            </a:extLst>
          </p:cNvPr>
          <p:cNvSpPr txBox="1"/>
          <p:nvPr/>
        </p:nvSpPr>
        <p:spPr>
          <a:xfrm>
            <a:off x="1368148" y="4412121"/>
            <a:ext cx="1237174" cy="646331"/>
          </a:xfrm>
          <a:prstGeom prst="rect">
            <a:avLst/>
          </a:prstGeom>
          <a:noFill/>
          <a:ln w="6350"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7030A0"/>
                </a:solidFill>
              </a:rPr>
              <a:t>Report on HT impregnated braid</a:t>
            </a:r>
            <a:endParaRPr lang="en-GB" sz="1200" dirty="0">
              <a:solidFill>
                <a:srgbClr val="7030A0"/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F3B0E26-AC8B-469A-A92E-E2B331DCCDAB}"/>
              </a:ext>
            </a:extLst>
          </p:cNvPr>
          <p:cNvSpPr txBox="1"/>
          <p:nvPr/>
        </p:nvSpPr>
        <p:spPr>
          <a:xfrm>
            <a:off x="2943361" y="2110966"/>
            <a:ext cx="1491120" cy="461665"/>
          </a:xfrm>
          <a:prstGeom prst="rect">
            <a:avLst/>
          </a:prstGeom>
          <a:noFill/>
          <a:ln w="635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B050"/>
                </a:solidFill>
              </a:rPr>
              <a:t>Report on HT coil interlayer</a:t>
            </a:r>
            <a:endParaRPr lang="en-GB" sz="1200" dirty="0">
              <a:solidFill>
                <a:srgbClr val="00B050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D373776-C87A-45B9-897C-8FAC2E2D3F4F}"/>
              </a:ext>
            </a:extLst>
          </p:cNvPr>
          <p:cNvSpPr txBox="1"/>
          <p:nvPr/>
        </p:nvSpPr>
        <p:spPr>
          <a:xfrm>
            <a:off x="2913475" y="1428643"/>
            <a:ext cx="1491120" cy="461665"/>
          </a:xfrm>
          <a:prstGeom prst="rect">
            <a:avLst/>
          </a:prstGeom>
          <a:noFill/>
          <a:ln w="6350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00FF"/>
                </a:solidFill>
              </a:rPr>
              <a:t>Interim report 1 on adhesion studies</a:t>
            </a:r>
            <a:endParaRPr lang="en-GB" sz="1200" dirty="0">
              <a:solidFill>
                <a:srgbClr val="0000FF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16984E98-FAFA-4D24-86D1-D927186CA529}"/>
              </a:ext>
            </a:extLst>
          </p:cNvPr>
          <p:cNvSpPr txBox="1"/>
          <p:nvPr/>
        </p:nvSpPr>
        <p:spPr>
          <a:xfrm>
            <a:off x="4488278" y="1438557"/>
            <a:ext cx="1491120" cy="461665"/>
          </a:xfrm>
          <a:prstGeom prst="rect">
            <a:avLst/>
          </a:prstGeom>
          <a:noFill/>
          <a:ln w="6350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00FF"/>
                </a:solidFill>
              </a:rPr>
              <a:t>Interim report 2 on adhesion studies</a:t>
            </a:r>
            <a:endParaRPr lang="en-GB" sz="1200" dirty="0">
              <a:solidFill>
                <a:srgbClr val="0000FF"/>
              </a:solidFill>
            </a:endParaRP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5A861435-7F1F-43F8-BCD5-375E2E6E6291}"/>
              </a:ext>
            </a:extLst>
          </p:cNvPr>
          <p:cNvCxnSpPr>
            <a:cxnSpLocks/>
          </p:cNvCxnSpPr>
          <p:nvPr/>
        </p:nvCxnSpPr>
        <p:spPr>
          <a:xfrm flipV="1">
            <a:off x="4963696" y="1999316"/>
            <a:ext cx="0" cy="1314356"/>
          </a:xfrm>
          <a:prstGeom prst="straightConnector1">
            <a:avLst/>
          </a:prstGeom>
          <a:ln w="9525">
            <a:solidFill>
              <a:srgbClr val="0093BE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DF8DBFCE-99ED-40C5-94F6-7E71D81D0703}"/>
              </a:ext>
            </a:extLst>
          </p:cNvPr>
          <p:cNvSpPr txBox="1"/>
          <p:nvPr/>
        </p:nvSpPr>
        <p:spPr>
          <a:xfrm>
            <a:off x="355604" y="1520975"/>
            <a:ext cx="9263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u="sng" dirty="0">
                <a:solidFill>
                  <a:srgbClr val="0000FF"/>
                </a:solidFill>
              </a:rPr>
              <a:t>Adhesion</a:t>
            </a:r>
            <a:endParaRPr lang="en-GB" sz="1200" b="1" u="sng" dirty="0">
              <a:solidFill>
                <a:srgbClr val="0000FF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3DBA4C56-565C-4096-919C-47041224241D}"/>
              </a:ext>
            </a:extLst>
          </p:cNvPr>
          <p:cNvSpPr txBox="1"/>
          <p:nvPr/>
        </p:nvSpPr>
        <p:spPr>
          <a:xfrm>
            <a:off x="355604" y="2166019"/>
            <a:ext cx="9263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u="sng" dirty="0">
                <a:solidFill>
                  <a:srgbClr val="00B050"/>
                </a:solidFill>
              </a:rPr>
              <a:t>Interlayer</a:t>
            </a:r>
            <a:endParaRPr lang="en-GB" sz="1200" b="1" u="sng" dirty="0">
              <a:solidFill>
                <a:srgbClr val="00B050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521474E-8C0D-4372-9872-27D343A854C9}"/>
              </a:ext>
            </a:extLst>
          </p:cNvPr>
          <p:cNvSpPr txBox="1"/>
          <p:nvPr/>
        </p:nvSpPr>
        <p:spPr>
          <a:xfrm>
            <a:off x="370549" y="4314568"/>
            <a:ext cx="9263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u="sng" dirty="0">
                <a:solidFill>
                  <a:srgbClr val="7030A0"/>
                </a:solidFill>
              </a:rPr>
              <a:t>Cable insulation</a:t>
            </a:r>
            <a:endParaRPr lang="en-GB" sz="1200" b="1" u="sng" dirty="0">
              <a:solidFill>
                <a:srgbClr val="7030A0"/>
              </a:solidFill>
            </a:endParaRPr>
          </a:p>
        </p:txBody>
      </p:sp>
      <p:sp>
        <p:nvSpPr>
          <p:cNvPr id="34" name="Right Brace 33">
            <a:extLst>
              <a:ext uri="{FF2B5EF4-FFF2-40B4-BE49-F238E27FC236}">
                <a16:creationId xmlns:a16="http://schemas.microsoft.com/office/drawing/2014/main" id="{C83B88BD-D7AA-4C2B-BF9D-8F7E4E96B9AA}"/>
              </a:ext>
            </a:extLst>
          </p:cNvPr>
          <p:cNvSpPr/>
          <p:nvPr/>
        </p:nvSpPr>
        <p:spPr>
          <a:xfrm>
            <a:off x="6271912" y="1420409"/>
            <a:ext cx="379894" cy="1559435"/>
          </a:xfrm>
          <a:prstGeom prst="rightBrace">
            <a:avLst/>
          </a:prstGeom>
          <a:ln>
            <a:solidFill>
              <a:srgbClr val="0093BE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B050"/>
              </a:solidFill>
            </a:endParaRPr>
          </a:p>
        </p:txBody>
      </p: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D58D301B-8B73-45D1-B01B-8126202114E0}"/>
              </a:ext>
            </a:extLst>
          </p:cNvPr>
          <p:cNvCxnSpPr>
            <a:cxnSpLocks/>
          </p:cNvCxnSpPr>
          <p:nvPr/>
        </p:nvCxnSpPr>
        <p:spPr>
          <a:xfrm>
            <a:off x="3487065" y="3659253"/>
            <a:ext cx="3194" cy="1406380"/>
          </a:xfrm>
          <a:prstGeom prst="straightConnector1">
            <a:avLst/>
          </a:prstGeom>
          <a:ln w="9525">
            <a:solidFill>
              <a:srgbClr val="0093BE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2B75EDBC-1D3A-4733-AC34-469A5A708385}"/>
              </a:ext>
            </a:extLst>
          </p:cNvPr>
          <p:cNvSpPr txBox="1"/>
          <p:nvPr/>
        </p:nvSpPr>
        <p:spPr>
          <a:xfrm>
            <a:off x="2932839" y="5161127"/>
            <a:ext cx="1237174" cy="646331"/>
          </a:xfrm>
          <a:prstGeom prst="rect">
            <a:avLst/>
          </a:prstGeom>
          <a:noFill/>
          <a:ln w="6350">
            <a:solidFill>
              <a:srgbClr val="FB963C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FB963C"/>
                </a:solidFill>
              </a:rPr>
              <a:t>Interim report 1 on tougher resin</a:t>
            </a:r>
            <a:endParaRPr lang="en-GB" sz="1200" dirty="0">
              <a:solidFill>
                <a:srgbClr val="FB963C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1B5D8FD-585C-4071-BA61-F044B482FF24}"/>
              </a:ext>
            </a:extLst>
          </p:cNvPr>
          <p:cNvSpPr txBox="1"/>
          <p:nvPr/>
        </p:nvSpPr>
        <p:spPr>
          <a:xfrm>
            <a:off x="370549" y="5253459"/>
            <a:ext cx="12371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u="sng" dirty="0">
                <a:solidFill>
                  <a:srgbClr val="FB963C"/>
                </a:solidFill>
              </a:rPr>
              <a:t>Resin development</a:t>
            </a:r>
            <a:endParaRPr lang="en-GB" sz="1200" b="1" u="sng" dirty="0">
              <a:solidFill>
                <a:srgbClr val="FB963C"/>
              </a:solidFill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2B5E1B2B-0D94-42E8-8C47-E56C0C3B9BAD}"/>
              </a:ext>
            </a:extLst>
          </p:cNvPr>
          <p:cNvSpPr txBox="1"/>
          <p:nvPr/>
        </p:nvSpPr>
        <p:spPr>
          <a:xfrm>
            <a:off x="5774651" y="5161127"/>
            <a:ext cx="1237174" cy="646331"/>
          </a:xfrm>
          <a:prstGeom prst="rect">
            <a:avLst/>
          </a:prstGeom>
          <a:noFill/>
          <a:ln w="6350">
            <a:solidFill>
              <a:srgbClr val="FB963C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FB963C"/>
                </a:solidFill>
              </a:rPr>
              <a:t>Interim report 2 on tougher resin</a:t>
            </a:r>
            <a:endParaRPr lang="en-GB" sz="1200" dirty="0">
              <a:solidFill>
                <a:srgbClr val="FB963C"/>
              </a:solidFill>
            </a:endParaRPr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374A31C4-EC93-4779-838E-5F4693AB4E04}"/>
              </a:ext>
            </a:extLst>
          </p:cNvPr>
          <p:cNvCxnSpPr>
            <a:cxnSpLocks/>
          </p:cNvCxnSpPr>
          <p:nvPr/>
        </p:nvCxnSpPr>
        <p:spPr>
          <a:xfrm>
            <a:off x="6393238" y="3665996"/>
            <a:ext cx="3194" cy="1406380"/>
          </a:xfrm>
          <a:prstGeom prst="straightConnector1">
            <a:avLst/>
          </a:prstGeom>
          <a:ln w="9525">
            <a:solidFill>
              <a:srgbClr val="0093BE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TextBox 40">
            <a:extLst>
              <a:ext uri="{FF2B5EF4-FFF2-40B4-BE49-F238E27FC236}">
                <a16:creationId xmlns:a16="http://schemas.microsoft.com/office/drawing/2014/main" id="{D18F1C5C-2E40-433C-9125-D26F1DE647D6}"/>
              </a:ext>
            </a:extLst>
          </p:cNvPr>
          <p:cNvSpPr txBox="1"/>
          <p:nvPr/>
        </p:nvSpPr>
        <p:spPr>
          <a:xfrm>
            <a:off x="4335791" y="5171136"/>
            <a:ext cx="1237174" cy="830997"/>
          </a:xfrm>
          <a:prstGeom prst="rect">
            <a:avLst/>
          </a:prstGeom>
          <a:noFill/>
          <a:ln w="6350">
            <a:solidFill>
              <a:srgbClr val="FB963C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FB963C"/>
                </a:solidFill>
              </a:rPr>
              <a:t>Prelim report on irradiation of impregnation system in air</a:t>
            </a:r>
            <a:endParaRPr lang="en-GB" sz="1200" dirty="0">
              <a:solidFill>
                <a:srgbClr val="FB963C"/>
              </a:solidFill>
            </a:endParaRPr>
          </a:p>
        </p:txBody>
      </p: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32CFE2C5-6EC7-4482-8807-822FC86A1AA1}"/>
              </a:ext>
            </a:extLst>
          </p:cNvPr>
          <p:cNvCxnSpPr>
            <a:cxnSpLocks/>
          </p:cNvCxnSpPr>
          <p:nvPr/>
        </p:nvCxnSpPr>
        <p:spPr>
          <a:xfrm>
            <a:off x="4963696" y="3665996"/>
            <a:ext cx="3194" cy="1406380"/>
          </a:xfrm>
          <a:prstGeom prst="straightConnector1">
            <a:avLst/>
          </a:prstGeom>
          <a:ln w="9525">
            <a:solidFill>
              <a:srgbClr val="0093BE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3" name="TextBox 42">
            <a:extLst>
              <a:ext uri="{FF2B5EF4-FFF2-40B4-BE49-F238E27FC236}">
                <a16:creationId xmlns:a16="http://schemas.microsoft.com/office/drawing/2014/main" id="{162E2278-9651-4CC9-B602-15B77D1162C4}"/>
              </a:ext>
            </a:extLst>
          </p:cNvPr>
          <p:cNvSpPr txBox="1"/>
          <p:nvPr/>
        </p:nvSpPr>
        <p:spPr>
          <a:xfrm>
            <a:off x="7470308" y="5159448"/>
            <a:ext cx="1237174" cy="830997"/>
          </a:xfrm>
          <a:prstGeom prst="rect">
            <a:avLst/>
          </a:prstGeom>
          <a:noFill/>
          <a:ln w="6350">
            <a:solidFill>
              <a:srgbClr val="FB963C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FB963C"/>
                </a:solidFill>
              </a:rPr>
              <a:t>Start of irradiation campaign at cold</a:t>
            </a:r>
            <a:endParaRPr lang="en-GB" sz="1200" dirty="0">
              <a:solidFill>
                <a:srgbClr val="FB963C"/>
              </a:solidFill>
            </a:endParaRPr>
          </a:p>
        </p:txBody>
      </p: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4AC00795-A613-4AD5-9186-ECA287EAC55A}"/>
              </a:ext>
            </a:extLst>
          </p:cNvPr>
          <p:cNvCxnSpPr>
            <a:cxnSpLocks/>
          </p:cNvCxnSpPr>
          <p:nvPr/>
        </p:nvCxnSpPr>
        <p:spPr>
          <a:xfrm>
            <a:off x="7969649" y="3659253"/>
            <a:ext cx="3194" cy="1406380"/>
          </a:xfrm>
          <a:prstGeom prst="straightConnector1">
            <a:avLst/>
          </a:prstGeom>
          <a:ln w="9525">
            <a:solidFill>
              <a:srgbClr val="0093BE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9207D039-FADF-4975-BD8D-5697A06A9DAA}"/>
              </a:ext>
            </a:extLst>
          </p:cNvPr>
          <p:cNvSpPr txBox="1"/>
          <p:nvPr/>
        </p:nvSpPr>
        <p:spPr>
          <a:xfrm>
            <a:off x="6857723" y="1737706"/>
            <a:ext cx="1977983" cy="954107"/>
          </a:xfrm>
          <a:prstGeom prst="rect">
            <a:avLst/>
          </a:prstGeom>
          <a:noFill/>
          <a:ln w="19050"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0093BE"/>
                </a:solidFill>
              </a:rPr>
              <a:t>In case of convincing results, compatible with HL-LHC timescale</a:t>
            </a:r>
            <a:endParaRPr lang="en-GB" sz="1400" dirty="0">
              <a:solidFill>
                <a:srgbClr val="0093BE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C7EEE9F8-64A6-4136-9C57-128C4DF088F2}"/>
              </a:ext>
            </a:extLst>
          </p:cNvPr>
          <p:cNvSpPr txBox="1"/>
          <p:nvPr/>
        </p:nvSpPr>
        <p:spPr>
          <a:xfrm>
            <a:off x="8126029" y="4030412"/>
            <a:ext cx="581453" cy="307777"/>
          </a:xfrm>
          <a:prstGeom prst="rect">
            <a:avLst/>
          </a:prstGeom>
          <a:noFill/>
          <a:ln w="19050"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0093BE"/>
                </a:solidFill>
              </a:rPr>
              <a:t>HFM</a:t>
            </a:r>
            <a:endParaRPr lang="en-GB" sz="1400" dirty="0">
              <a:solidFill>
                <a:srgbClr val="0093BE"/>
              </a:solidFill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078B5568-B9EE-11FB-D9F6-7DFF77612CA2}"/>
              </a:ext>
            </a:extLst>
          </p:cNvPr>
          <p:cNvSpPr txBox="1"/>
          <p:nvPr/>
        </p:nvSpPr>
        <p:spPr>
          <a:xfrm>
            <a:off x="370549" y="891919"/>
            <a:ext cx="15874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u="sng" dirty="0">
                <a:solidFill>
                  <a:srgbClr val="FF0000"/>
                </a:solidFill>
              </a:rPr>
              <a:t>Quench Heater reliability</a:t>
            </a:r>
            <a:endParaRPr lang="en-GB" sz="1200" b="1" u="sng" dirty="0">
              <a:solidFill>
                <a:srgbClr val="FF0000"/>
              </a:solidFill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20962A09-BB47-AD18-765C-AF6C117CF4FB}"/>
              </a:ext>
            </a:extLst>
          </p:cNvPr>
          <p:cNvSpPr txBox="1"/>
          <p:nvPr/>
        </p:nvSpPr>
        <p:spPr>
          <a:xfrm>
            <a:off x="1699718" y="929758"/>
            <a:ext cx="1387368" cy="461665"/>
          </a:xfrm>
          <a:prstGeom prst="rect">
            <a:avLst/>
          </a:prstGeom>
          <a:noFill/>
          <a:ln w="63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Implementation in </a:t>
            </a:r>
          </a:p>
          <a:p>
            <a:r>
              <a:rPr lang="en-US" sz="1200" dirty="0">
                <a:solidFill>
                  <a:srgbClr val="FF0000"/>
                </a:solidFill>
              </a:rPr>
              <a:t>MQXFS 115/116</a:t>
            </a:r>
            <a:endParaRPr lang="en-GB" sz="1200" dirty="0">
              <a:solidFill>
                <a:srgbClr val="FF0000"/>
              </a:solidFill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E423074E-F5A3-E1EE-8BE1-F5452D5E9EC5}"/>
              </a:ext>
            </a:extLst>
          </p:cNvPr>
          <p:cNvSpPr txBox="1"/>
          <p:nvPr/>
        </p:nvSpPr>
        <p:spPr>
          <a:xfrm>
            <a:off x="3163970" y="934148"/>
            <a:ext cx="1387368" cy="461665"/>
          </a:xfrm>
          <a:prstGeom prst="rect">
            <a:avLst/>
          </a:prstGeom>
          <a:noFill/>
          <a:ln w="63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CH" sz="1200" dirty="0">
                <a:solidFill>
                  <a:srgbClr val="FF0000"/>
                </a:solidFill>
              </a:rPr>
              <a:t>A</a:t>
            </a:r>
            <a:r>
              <a:rPr lang="en-US" sz="1200" dirty="0" err="1">
                <a:solidFill>
                  <a:srgbClr val="FF0000"/>
                </a:solidFill>
              </a:rPr>
              <a:t>ssembly</a:t>
            </a:r>
            <a:r>
              <a:rPr lang="en-US" sz="1200" dirty="0">
                <a:solidFill>
                  <a:srgbClr val="FF0000"/>
                </a:solidFill>
              </a:rPr>
              <a:t> in MQXFS8</a:t>
            </a:r>
            <a:endParaRPr lang="en-GB" sz="1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304715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9D3681-2B74-6484-29F7-6307D2C8FA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1018" y="129779"/>
            <a:ext cx="7920000" cy="720000"/>
          </a:xfrm>
        </p:spPr>
        <p:txBody>
          <a:bodyPr/>
          <a:lstStyle/>
          <a:p>
            <a:r>
              <a:rPr lang="en-US" dirty="0"/>
              <a:t>Radiation hardness campaigns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BC1272B-E46E-2932-85FC-E68CBD51F0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20</a:t>
            </a:fld>
            <a:endParaRPr lang="fr-FR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701C1CC-A017-431A-9618-7CB25F3D47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7891" y="1650634"/>
            <a:ext cx="7637512" cy="271207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FC8AA8B-BDDA-9F4B-9404-7812CD12B618}"/>
              </a:ext>
            </a:extLst>
          </p:cNvPr>
          <p:cNvSpPr txBox="1"/>
          <p:nvPr/>
        </p:nvSpPr>
        <p:spPr>
          <a:xfrm>
            <a:off x="1048875" y="4331869"/>
            <a:ext cx="709780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i="1" dirty="0"/>
              <a:t>MY750, gamma irradiation in ambient conditions at (a) 0 </a:t>
            </a:r>
            <a:r>
              <a:rPr lang="en-GB" sz="1200" i="1" dirty="0" err="1"/>
              <a:t>MGy</a:t>
            </a:r>
            <a:r>
              <a:rPr lang="en-GB" sz="1200" i="1" dirty="0"/>
              <a:t>, (b) 10 </a:t>
            </a:r>
            <a:r>
              <a:rPr lang="en-GB" sz="1200" i="1" dirty="0" err="1"/>
              <a:t>MGy</a:t>
            </a:r>
            <a:r>
              <a:rPr lang="en-GB" sz="1200" i="1" dirty="0"/>
              <a:t>, (c) 20 </a:t>
            </a:r>
            <a:r>
              <a:rPr lang="en-GB" sz="1200" i="1" dirty="0" err="1"/>
              <a:t>MGy</a:t>
            </a:r>
            <a:r>
              <a:rPr lang="en-GB" sz="1200" i="1" dirty="0"/>
              <a:t>  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D4F94A79-2090-1ACD-9912-25FC961B8AD1}"/>
              </a:ext>
            </a:extLst>
          </p:cNvPr>
          <p:cNvSpPr/>
          <p:nvPr/>
        </p:nvSpPr>
        <p:spPr>
          <a:xfrm>
            <a:off x="508760" y="4614034"/>
            <a:ext cx="8178040" cy="1623532"/>
          </a:xfrm>
          <a:prstGeom prst="roundRect">
            <a:avLst>
              <a:gd name="adj" fmla="val 15372"/>
            </a:avLst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B800ADF-F0BA-76FA-E26A-70D9421C3C22}"/>
              </a:ext>
            </a:extLst>
          </p:cNvPr>
          <p:cNvSpPr txBox="1"/>
          <p:nvPr/>
        </p:nvSpPr>
        <p:spPr>
          <a:xfrm>
            <a:off x="871837" y="4722391"/>
            <a:ext cx="776340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Status</a:t>
            </a:r>
            <a:endParaRPr lang="en-US" sz="1400" dirty="0"/>
          </a:p>
          <a:p>
            <a:pPr marL="285750" indent="-285750">
              <a:buFontTx/>
              <a:buChar char="-"/>
            </a:pPr>
            <a:r>
              <a:rPr lang="en-US" sz="1400" dirty="0"/>
              <a:t>Ongoing radiation hardness campaign in ambient conditions for LHC correctors MCBC/Y/X</a:t>
            </a:r>
          </a:p>
          <a:p>
            <a:pPr marL="285750" indent="-285750">
              <a:buFontTx/>
              <a:buChar char="-"/>
            </a:pPr>
            <a:r>
              <a:rPr lang="en-US" sz="1400" dirty="0"/>
              <a:t>Ongoing irradiation gamma and protons in ambient conditions for LHC-HC and new resins </a:t>
            </a:r>
          </a:p>
          <a:p>
            <a:r>
              <a:rPr lang="en-US" sz="1400" b="1" dirty="0"/>
              <a:t>Next actions</a:t>
            </a:r>
            <a:endParaRPr lang="en-US" sz="1400" dirty="0"/>
          </a:p>
          <a:p>
            <a:pPr marL="285750" indent="-285750">
              <a:buFontTx/>
              <a:buChar char="-"/>
            </a:pPr>
            <a:r>
              <a:rPr lang="en-US" sz="1400" dirty="0"/>
              <a:t>To launch collaboration with TU Wien for neutron irradiation in Q3 2022</a:t>
            </a:r>
          </a:p>
          <a:p>
            <a:pPr marL="285750" indent="-285750">
              <a:buFontTx/>
              <a:buChar char="-"/>
            </a:pPr>
            <a:r>
              <a:rPr lang="en-US" sz="1400" dirty="0"/>
              <a:t>Preliminary report on equivalence of radiation sources in air in Q4 2022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E9DF898-1833-9DC4-3632-E77AD000979B}"/>
              </a:ext>
            </a:extLst>
          </p:cNvPr>
          <p:cNvSpPr txBox="1"/>
          <p:nvPr/>
        </p:nvSpPr>
        <p:spPr>
          <a:xfrm>
            <a:off x="612000" y="911970"/>
            <a:ext cx="776340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Irradiation at ambient conditions may be particularly harsh for resin with a low </a:t>
            </a:r>
            <a:r>
              <a:rPr lang="en-US" sz="1400" dirty="0" err="1"/>
              <a:t>Tg</a:t>
            </a:r>
            <a:r>
              <a:rPr lang="en-US" sz="1400" dirty="0"/>
              <a:t> like MY750.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Irradiation in non-representative operating conditions may rule out resins which are potentially promising.  </a:t>
            </a:r>
          </a:p>
        </p:txBody>
      </p:sp>
      <p:sp>
        <p:nvSpPr>
          <p:cNvPr id="11" name="Footer Placeholder 3">
            <a:extLst>
              <a:ext uri="{FF2B5EF4-FFF2-40B4-BE49-F238E27FC236}">
                <a16:creationId xmlns:a16="http://schemas.microsoft.com/office/drawing/2014/main" id="{22E3B004-1FD5-C875-8892-4286AABAEB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US" noProof="0" dirty="0"/>
              <a:t>Follow-up Report on Ongoing actions for MQXFB - H. Felice, R. Piccin - insulation systems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03491797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DB1BFEB-B7C7-F2D1-9637-046987E62E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21</a:t>
            </a:fld>
            <a:endParaRPr lang="fr-FR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162C2EF-C84E-0B93-6193-8E03F56038EB}"/>
              </a:ext>
            </a:extLst>
          </p:cNvPr>
          <p:cNvSpPr txBox="1"/>
          <p:nvPr/>
        </p:nvSpPr>
        <p:spPr>
          <a:xfrm>
            <a:off x="344528" y="1665576"/>
            <a:ext cx="2542304" cy="1384995"/>
          </a:xfrm>
          <a:prstGeom prst="rect">
            <a:avLst/>
          </a:prstGeom>
          <a:noFill/>
          <a:ln w="19050">
            <a:solidFill>
              <a:schemeClr val="bg1">
                <a:lumMod val="8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fr-CH" sz="1400" b="1" dirty="0">
                <a:solidFill>
                  <a:schemeClr val="bg1">
                    <a:lumMod val="65000"/>
                  </a:schemeClr>
                </a:solidFill>
              </a:rPr>
              <a:t>Impact of </a:t>
            </a:r>
            <a:r>
              <a:rPr lang="fr-CH" sz="1400" b="1" dirty="0" err="1">
                <a:solidFill>
                  <a:schemeClr val="bg1">
                    <a:lumMod val="65000"/>
                  </a:schemeClr>
                </a:solidFill>
              </a:rPr>
              <a:t>reaction</a:t>
            </a:r>
            <a:r>
              <a:rPr lang="fr-CH" sz="1400" b="1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fr-CH" sz="1400" b="1" dirty="0" err="1">
                <a:solidFill>
                  <a:schemeClr val="bg1">
                    <a:lumMod val="65000"/>
                  </a:schemeClr>
                </a:solidFill>
              </a:rPr>
              <a:t>heat</a:t>
            </a:r>
            <a:r>
              <a:rPr lang="fr-CH" sz="1400" b="1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fr-CH" sz="1400" b="1" dirty="0" err="1">
                <a:solidFill>
                  <a:schemeClr val="bg1">
                    <a:lumMod val="65000"/>
                  </a:schemeClr>
                </a:solidFill>
              </a:rPr>
              <a:t>treatment</a:t>
            </a:r>
            <a:r>
              <a:rPr lang="fr-CH" sz="1400" b="1" dirty="0">
                <a:solidFill>
                  <a:schemeClr val="bg1">
                    <a:lumMod val="65000"/>
                  </a:schemeClr>
                </a:solidFill>
              </a:rPr>
              <a:t> on the insulating materials</a:t>
            </a:r>
          </a:p>
          <a:p>
            <a:pPr marL="285750" indent="-285750">
              <a:buFontTx/>
              <a:buChar char="-"/>
            </a:pPr>
            <a:r>
              <a:rPr lang="fr-CH" sz="1400" dirty="0" err="1">
                <a:solidFill>
                  <a:schemeClr val="bg1">
                    <a:lumMod val="65000"/>
                  </a:schemeClr>
                </a:solidFill>
              </a:rPr>
              <a:t>Interlayer</a:t>
            </a:r>
            <a:r>
              <a:rPr lang="fr-CH" sz="1400" dirty="0">
                <a:solidFill>
                  <a:schemeClr val="bg1">
                    <a:lumMod val="65000"/>
                  </a:schemeClr>
                </a:solidFill>
              </a:rPr>
              <a:t> </a:t>
            </a:r>
          </a:p>
          <a:p>
            <a:pPr marL="285750" indent="-285750">
              <a:buFontTx/>
              <a:buChar char="-"/>
            </a:pPr>
            <a:r>
              <a:rPr lang="fr-CH" sz="1400" dirty="0" err="1">
                <a:solidFill>
                  <a:schemeClr val="bg1">
                    <a:lumMod val="65000"/>
                  </a:schemeClr>
                </a:solidFill>
              </a:rPr>
              <a:t>Conductor</a:t>
            </a:r>
            <a:r>
              <a:rPr lang="fr-CH" sz="1400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fr-CH" sz="1400" dirty="0" err="1">
                <a:solidFill>
                  <a:schemeClr val="bg1">
                    <a:lumMod val="65000"/>
                  </a:schemeClr>
                </a:solidFill>
              </a:rPr>
              <a:t>braid</a:t>
            </a:r>
            <a:endParaRPr lang="fr-CH" sz="1400" dirty="0">
              <a:solidFill>
                <a:schemeClr val="bg1">
                  <a:lumMod val="65000"/>
                </a:schemeClr>
              </a:solidFill>
            </a:endParaRPr>
          </a:p>
          <a:p>
            <a:pPr marL="285750" indent="-285750">
              <a:buFontTx/>
              <a:buChar char="-"/>
            </a:pPr>
            <a:r>
              <a:rPr lang="fr-CH" sz="1400" dirty="0">
                <a:solidFill>
                  <a:schemeClr val="bg1">
                    <a:lumMod val="65000"/>
                  </a:schemeClr>
                </a:solidFill>
              </a:rPr>
              <a:t>The </a:t>
            </a:r>
            <a:r>
              <a:rPr lang="fr-CH" sz="1400" dirty="0" err="1">
                <a:solidFill>
                  <a:schemeClr val="bg1">
                    <a:lumMod val="65000"/>
                  </a:schemeClr>
                </a:solidFill>
              </a:rPr>
              <a:t>role</a:t>
            </a:r>
            <a:r>
              <a:rPr lang="fr-CH" sz="1400" dirty="0">
                <a:solidFill>
                  <a:schemeClr val="bg1">
                    <a:lumMod val="65000"/>
                  </a:schemeClr>
                </a:solidFill>
              </a:rPr>
              <a:t> of the binder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BA28825-5FE8-2C48-4B93-1C43B2E68E66}"/>
              </a:ext>
            </a:extLst>
          </p:cNvPr>
          <p:cNvSpPr txBox="1"/>
          <p:nvPr/>
        </p:nvSpPr>
        <p:spPr>
          <a:xfrm>
            <a:off x="3056421" y="1630505"/>
            <a:ext cx="3317725" cy="1600438"/>
          </a:xfrm>
          <a:prstGeom prst="rect">
            <a:avLst/>
          </a:prstGeom>
          <a:noFill/>
          <a:ln w="19050">
            <a:solidFill>
              <a:schemeClr val="bg1">
                <a:lumMod val="8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fr-CH" sz="1400" b="1" dirty="0">
                <a:solidFill>
                  <a:schemeClr val="bg1">
                    <a:lumMod val="65000"/>
                  </a:schemeClr>
                </a:solidFill>
              </a:rPr>
              <a:t>Impact of the physical </a:t>
            </a:r>
            <a:r>
              <a:rPr lang="en-GB" sz="1400" b="1" dirty="0">
                <a:solidFill>
                  <a:schemeClr val="bg1">
                    <a:lumMod val="65000"/>
                  </a:schemeClr>
                </a:solidFill>
              </a:rPr>
              <a:t>parameters</a:t>
            </a:r>
            <a:r>
              <a:rPr lang="fr-CH" sz="1400" b="1" dirty="0">
                <a:solidFill>
                  <a:schemeClr val="bg1">
                    <a:lumMod val="65000"/>
                  </a:schemeClr>
                </a:solidFill>
              </a:rPr>
              <a:t> of the insulation on the magnet performance </a:t>
            </a:r>
          </a:p>
          <a:p>
            <a:pPr marL="285750" indent="-285750">
              <a:buFontTx/>
              <a:buChar char="-"/>
            </a:pPr>
            <a:r>
              <a:rPr lang="fr-CH" sz="1400" dirty="0" err="1">
                <a:solidFill>
                  <a:schemeClr val="bg1">
                    <a:lumMod val="65000"/>
                  </a:schemeClr>
                </a:solidFill>
              </a:rPr>
              <a:t>Adhesion</a:t>
            </a:r>
            <a:r>
              <a:rPr lang="fr-CH" sz="1400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GB" sz="1400" dirty="0">
                <a:solidFill>
                  <a:schemeClr val="bg1">
                    <a:lumMod val="65000"/>
                  </a:schemeClr>
                </a:solidFill>
              </a:rPr>
              <a:t>strength</a:t>
            </a:r>
            <a:r>
              <a:rPr lang="fr-CH" sz="1400" dirty="0">
                <a:solidFill>
                  <a:schemeClr val="bg1">
                    <a:lumMod val="65000"/>
                  </a:schemeClr>
                </a:solidFill>
              </a:rPr>
              <a:t>  </a:t>
            </a:r>
          </a:p>
          <a:p>
            <a:pPr marL="285750" indent="-285750">
              <a:buFontTx/>
              <a:buChar char="-"/>
            </a:pPr>
            <a:r>
              <a:rPr lang="fr-CH" sz="1400" dirty="0" err="1">
                <a:solidFill>
                  <a:schemeClr val="bg1">
                    <a:lumMod val="65000"/>
                  </a:schemeClr>
                </a:solidFill>
              </a:rPr>
              <a:t>Resin</a:t>
            </a:r>
            <a:r>
              <a:rPr lang="fr-CH" sz="1400" dirty="0">
                <a:solidFill>
                  <a:schemeClr val="bg1">
                    <a:lumMod val="65000"/>
                  </a:schemeClr>
                </a:solidFill>
              </a:rPr>
              <a:t> fracture </a:t>
            </a:r>
            <a:r>
              <a:rPr lang="fr-CH" sz="1400" dirty="0" err="1">
                <a:solidFill>
                  <a:schemeClr val="bg1">
                    <a:lumMod val="65000"/>
                  </a:schemeClr>
                </a:solidFill>
              </a:rPr>
              <a:t>thoughness</a:t>
            </a:r>
            <a:r>
              <a:rPr lang="fr-CH" sz="1400" dirty="0">
                <a:solidFill>
                  <a:schemeClr val="bg1">
                    <a:lumMod val="65000"/>
                  </a:schemeClr>
                </a:solidFill>
              </a:rPr>
              <a:t> </a:t>
            </a:r>
          </a:p>
          <a:p>
            <a:pPr marL="285750" indent="-285750">
              <a:buFontTx/>
              <a:buChar char="-"/>
            </a:pPr>
            <a:r>
              <a:rPr lang="fr-CH" sz="1400" dirty="0">
                <a:solidFill>
                  <a:schemeClr val="bg1">
                    <a:lumMod val="65000"/>
                  </a:schemeClr>
                </a:solidFill>
              </a:rPr>
              <a:t>Thermal </a:t>
            </a:r>
            <a:r>
              <a:rPr lang="fr-CH" sz="1400" dirty="0" err="1">
                <a:solidFill>
                  <a:schemeClr val="bg1">
                    <a:lumMod val="65000"/>
                  </a:schemeClr>
                </a:solidFill>
              </a:rPr>
              <a:t>conductivity</a:t>
            </a:r>
            <a:r>
              <a:rPr lang="fr-CH" sz="1400" dirty="0">
                <a:solidFill>
                  <a:schemeClr val="bg1">
                    <a:lumMod val="65000"/>
                  </a:schemeClr>
                </a:solidFill>
              </a:rPr>
              <a:t> / </a:t>
            </a:r>
            <a:r>
              <a:rPr lang="fr-CH" sz="1400" dirty="0" err="1">
                <a:solidFill>
                  <a:schemeClr val="bg1">
                    <a:lumMod val="65000"/>
                  </a:schemeClr>
                </a:solidFill>
              </a:rPr>
              <a:t>specific</a:t>
            </a:r>
            <a:r>
              <a:rPr lang="fr-CH" sz="1400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fr-CH" sz="1400" dirty="0" err="1">
                <a:solidFill>
                  <a:schemeClr val="bg1">
                    <a:lumMod val="65000"/>
                  </a:schemeClr>
                </a:solidFill>
              </a:rPr>
              <a:t>heat</a:t>
            </a:r>
            <a:endParaRPr lang="fr-CH" sz="1400" dirty="0">
              <a:solidFill>
                <a:schemeClr val="bg1">
                  <a:lumMod val="65000"/>
                </a:schemeClr>
              </a:solidFill>
            </a:endParaRPr>
          </a:p>
          <a:p>
            <a:pPr marL="285750" indent="-285750">
              <a:buFontTx/>
              <a:buChar char="-"/>
            </a:pPr>
            <a:r>
              <a:rPr lang="fr-CH" sz="1400" dirty="0" err="1">
                <a:solidFill>
                  <a:schemeClr val="bg1">
                    <a:lumMod val="65000"/>
                  </a:schemeClr>
                </a:solidFill>
              </a:rPr>
              <a:t>Viscosity</a:t>
            </a:r>
            <a:r>
              <a:rPr lang="fr-CH" sz="1400" dirty="0">
                <a:solidFill>
                  <a:schemeClr val="bg1">
                    <a:lumMod val="65000"/>
                  </a:schemeClr>
                </a:solidFill>
              </a:rPr>
              <a:t> / </a:t>
            </a:r>
            <a:r>
              <a:rPr lang="fr-CH" sz="1400" dirty="0" err="1">
                <a:solidFill>
                  <a:schemeClr val="bg1">
                    <a:lumMod val="65000"/>
                  </a:schemeClr>
                </a:solidFill>
              </a:rPr>
              <a:t>potting</a:t>
            </a:r>
            <a:r>
              <a:rPr lang="fr-CH" sz="1400" dirty="0">
                <a:solidFill>
                  <a:schemeClr val="bg1">
                    <a:lumMod val="65000"/>
                  </a:schemeClr>
                </a:solidFill>
              </a:rPr>
              <a:t> life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018ABCC-B254-AC54-F33B-EA4FF0B4F9FB}"/>
              </a:ext>
            </a:extLst>
          </p:cNvPr>
          <p:cNvSpPr txBox="1"/>
          <p:nvPr/>
        </p:nvSpPr>
        <p:spPr>
          <a:xfrm>
            <a:off x="6543736" y="1657616"/>
            <a:ext cx="2462136" cy="954107"/>
          </a:xfrm>
          <a:prstGeom prst="rect">
            <a:avLst/>
          </a:prstGeom>
          <a:noFill/>
          <a:ln w="19050">
            <a:solidFill>
              <a:schemeClr val="bg1">
                <a:lumMod val="8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fr-CH" sz="1400" b="1" dirty="0">
                <a:solidFill>
                  <a:schemeClr val="bg1">
                    <a:lumMod val="75000"/>
                  </a:schemeClr>
                </a:solidFill>
              </a:rPr>
              <a:t>Impact of radiation sources and enviromental conditions (temperature, O</a:t>
            </a:r>
            <a:r>
              <a:rPr lang="fr-CH" sz="1400" b="1" baseline="-25000" dirty="0">
                <a:solidFill>
                  <a:schemeClr val="bg1">
                    <a:lumMod val="75000"/>
                  </a:schemeClr>
                </a:solidFill>
              </a:rPr>
              <a:t>2</a:t>
            </a:r>
            <a:r>
              <a:rPr lang="fr-CH" sz="1400" b="1" dirty="0">
                <a:solidFill>
                  <a:schemeClr val="bg1">
                    <a:lumMod val="75000"/>
                  </a:schemeClr>
                </a:solidFill>
              </a:rPr>
              <a:t>-free)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4AFA148-EF8C-686A-7698-82998EA1C48C}"/>
              </a:ext>
            </a:extLst>
          </p:cNvPr>
          <p:cNvSpPr txBox="1"/>
          <p:nvPr/>
        </p:nvSpPr>
        <p:spPr>
          <a:xfrm>
            <a:off x="2638644" y="4101491"/>
            <a:ext cx="4339205" cy="954107"/>
          </a:xfrm>
          <a:prstGeom prst="rect">
            <a:avLst/>
          </a:prstGeom>
          <a:noFill/>
          <a:ln w="381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fr-CH" sz="1400" b="1" dirty="0" err="1"/>
              <a:t>Development</a:t>
            </a:r>
            <a:r>
              <a:rPr lang="fr-CH" sz="1400" b="1" dirty="0"/>
              <a:t> of </a:t>
            </a:r>
            <a:r>
              <a:rPr lang="en-GB" sz="1400" b="1" dirty="0"/>
              <a:t>enhanced</a:t>
            </a:r>
            <a:r>
              <a:rPr lang="fr-CH" sz="1400" b="1" dirty="0"/>
              <a:t> </a:t>
            </a:r>
            <a:r>
              <a:rPr lang="fr-CH" sz="1400" b="1" dirty="0" err="1"/>
              <a:t>coil</a:t>
            </a:r>
            <a:r>
              <a:rPr lang="fr-CH" sz="1400" b="1" dirty="0"/>
              <a:t> insulation system </a:t>
            </a:r>
          </a:p>
          <a:p>
            <a:pPr marL="285750" indent="-285750">
              <a:buFontTx/>
              <a:buChar char="-"/>
            </a:pPr>
            <a:r>
              <a:rPr lang="fr-CH" sz="1400" dirty="0" err="1"/>
              <a:t>Resin</a:t>
            </a:r>
            <a:r>
              <a:rPr lang="fr-CH" sz="1400" dirty="0"/>
              <a:t> </a:t>
            </a:r>
            <a:r>
              <a:rPr lang="fr-CH" sz="1400" dirty="0" err="1"/>
              <a:t>development</a:t>
            </a:r>
            <a:endParaRPr lang="fr-CH" sz="1400" dirty="0"/>
          </a:p>
          <a:p>
            <a:pPr marL="285750" indent="-285750">
              <a:buFontTx/>
              <a:buChar char="-"/>
            </a:pPr>
            <a:r>
              <a:rPr lang="fr-CH" sz="1400" dirty="0" err="1"/>
              <a:t>Conductor</a:t>
            </a:r>
            <a:r>
              <a:rPr lang="fr-CH" sz="1400" dirty="0"/>
              <a:t> insulation </a:t>
            </a:r>
          </a:p>
          <a:p>
            <a:pPr marL="285750" indent="-285750">
              <a:buFontTx/>
              <a:buChar char="-"/>
            </a:pPr>
            <a:r>
              <a:rPr lang="fr-CH" sz="1400" dirty="0"/>
              <a:t>In-</a:t>
            </a:r>
            <a:r>
              <a:rPr lang="fr-CH" sz="1400" dirty="0" err="1"/>
              <a:t>coil</a:t>
            </a:r>
            <a:r>
              <a:rPr lang="fr-CH" sz="1400" dirty="0"/>
              <a:t> characterization </a:t>
            </a:r>
          </a:p>
        </p:txBody>
      </p:sp>
      <p:sp>
        <p:nvSpPr>
          <p:cNvPr id="12" name="Arrow: Down 11">
            <a:extLst>
              <a:ext uri="{FF2B5EF4-FFF2-40B4-BE49-F238E27FC236}">
                <a16:creationId xmlns:a16="http://schemas.microsoft.com/office/drawing/2014/main" id="{D068AAF5-8E10-15A3-CE46-EFF8B2EA9944}"/>
              </a:ext>
            </a:extLst>
          </p:cNvPr>
          <p:cNvSpPr/>
          <p:nvPr/>
        </p:nvSpPr>
        <p:spPr>
          <a:xfrm>
            <a:off x="4572000" y="3524435"/>
            <a:ext cx="337351" cy="399495"/>
          </a:xfrm>
          <a:prstGeom prst="downArrow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Arrow: Curved Left 12">
            <a:extLst>
              <a:ext uri="{FF2B5EF4-FFF2-40B4-BE49-F238E27FC236}">
                <a16:creationId xmlns:a16="http://schemas.microsoft.com/office/drawing/2014/main" id="{B3D570DB-A47C-6CF5-1C2E-27B807EB1392}"/>
              </a:ext>
            </a:extLst>
          </p:cNvPr>
          <p:cNvSpPr/>
          <p:nvPr/>
        </p:nvSpPr>
        <p:spPr>
          <a:xfrm flipH="1">
            <a:off x="1534132" y="3475088"/>
            <a:ext cx="488496" cy="954106"/>
          </a:xfrm>
          <a:prstGeom prst="curvedLeftArrow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4" name="Arrow: Curved Left 13">
            <a:extLst>
              <a:ext uri="{FF2B5EF4-FFF2-40B4-BE49-F238E27FC236}">
                <a16:creationId xmlns:a16="http://schemas.microsoft.com/office/drawing/2014/main" id="{9ECC2C4E-1272-4E14-51ED-AA689BE2326C}"/>
              </a:ext>
            </a:extLst>
          </p:cNvPr>
          <p:cNvSpPr/>
          <p:nvPr/>
        </p:nvSpPr>
        <p:spPr>
          <a:xfrm>
            <a:off x="7609868" y="3375290"/>
            <a:ext cx="557813" cy="978673"/>
          </a:xfrm>
          <a:prstGeom prst="curvedLeftArrow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5579452-BC17-CE4D-F85B-B731F35C9213}"/>
              </a:ext>
            </a:extLst>
          </p:cNvPr>
          <p:cNvSpPr txBox="1"/>
          <p:nvPr/>
        </p:nvSpPr>
        <p:spPr>
          <a:xfrm>
            <a:off x="2638644" y="5244309"/>
            <a:ext cx="2884603" cy="923330"/>
          </a:xfrm>
          <a:prstGeom prst="rect">
            <a:avLst/>
          </a:prstGeom>
          <a:noFill/>
          <a:ln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2"/>
                </a:solidFill>
              </a:rPr>
              <a:t>It is planned to implement the meaningful results on the SMC coils </a:t>
            </a:r>
            <a:endParaRPr lang="en-GB" dirty="0">
              <a:solidFill>
                <a:schemeClr val="bg2"/>
              </a:solidFill>
            </a:endParaRPr>
          </a:p>
        </p:txBody>
      </p:sp>
      <p:sp>
        <p:nvSpPr>
          <p:cNvPr id="15" name="Footer Placeholder 3">
            <a:extLst>
              <a:ext uri="{FF2B5EF4-FFF2-40B4-BE49-F238E27FC236}">
                <a16:creationId xmlns:a16="http://schemas.microsoft.com/office/drawing/2014/main" id="{0E897700-FC03-2B16-8C08-29C6A392C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US" noProof="0" dirty="0"/>
              <a:t>Follow-up Report on Ongoing actions for MQXFB - H. Felice, R. Piccin - insulation systems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16765256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AA5D1A-97AD-463B-8502-7B04927B9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 Summary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322348-4EE7-4552-A5A8-7BB07EAED7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1999" y="1219200"/>
            <a:ext cx="8185365" cy="4906963"/>
          </a:xfrm>
        </p:spPr>
        <p:txBody>
          <a:bodyPr>
            <a:normAutofit/>
          </a:bodyPr>
          <a:lstStyle/>
          <a:p>
            <a:pPr marL="457200" lvl="1" indent="0">
              <a:buNone/>
            </a:pPr>
            <a:endParaRPr lang="fr-CH" sz="1400" dirty="0"/>
          </a:p>
          <a:p>
            <a:r>
              <a:rPr lang="fr-CH" sz="1800" dirty="0"/>
              <a:t>The </a:t>
            </a:r>
            <a:r>
              <a:rPr lang="fr-CH" sz="1800" dirty="0" err="1"/>
              <a:t>implementation</a:t>
            </a:r>
            <a:r>
              <a:rPr lang="fr-CH" sz="1800" dirty="0"/>
              <a:t> of new QH </a:t>
            </a:r>
            <a:r>
              <a:rPr lang="fr-CH" sz="1800" dirty="0" err="1"/>
              <a:t>scheme</a:t>
            </a:r>
            <a:r>
              <a:rPr lang="fr-CH" sz="1800" dirty="0"/>
              <a:t> </a:t>
            </a:r>
            <a:r>
              <a:rPr lang="fr-CH" sz="1800" dirty="0" err="1"/>
              <a:t>is</a:t>
            </a:r>
            <a:r>
              <a:rPr lang="fr-CH" sz="1800" dirty="0"/>
              <a:t> </a:t>
            </a:r>
            <a:r>
              <a:rPr lang="fr-CH" sz="1800" dirty="0" err="1"/>
              <a:t>ongoing</a:t>
            </a:r>
            <a:r>
              <a:rPr lang="fr-CH" sz="1800" dirty="0"/>
              <a:t>: no issue </a:t>
            </a:r>
            <a:r>
              <a:rPr lang="fr-CH" sz="1800" dirty="0" err="1"/>
              <a:t>during</a:t>
            </a:r>
            <a:r>
              <a:rPr lang="fr-CH" sz="1800" dirty="0"/>
              <a:t> fabrication</a:t>
            </a:r>
          </a:p>
          <a:p>
            <a:r>
              <a:rPr lang="fr-CH" sz="1800" dirty="0"/>
              <a:t>The characterization of the </a:t>
            </a:r>
            <a:r>
              <a:rPr lang="fr-CH" sz="1800" dirty="0" err="1"/>
              <a:t>interlayer</a:t>
            </a:r>
            <a:r>
              <a:rPr lang="fr-CH" sz="1800" dirty="0"/>
              <a:t> has </a:t>
            </a:r>
            <a:r>
              <a:rPr lang="fr-CH" sz="1800" dirty="0" err="1"/>
              <a:t>shown</a:t>
            </a:r>
            <a:r>
              <a:rPr lang="fr-CH" sz="1800" dirty="0"/>
              <a:t> an important </a:t>
            </a:r>
            <a:r>
              <a:rPr lang="fr-CH" sz="1800" dirty="0" err="1"/>
              <a:t>degradation</a:t>
            </a:r>
            <a:r>
              <a:rPr lang="fr-CH" sz="1800" dirty="0"/>
              <a:t> of the glass </a:t>
            </a:r>
            <a:r>
              <a:rPr lang="fr-CH" sz="1800" dirty="0" err="1"/>
              <a:t>fibers</a:t>
            </a:r>
            <a:r>
              <a:rPr lang="fr-CH" sz="1800" dirty="0"/>
              <a:t> </a:t>
            </a:r>
            <a:r>
              <a:rPr lang="fr-CH" sz="1800" dirty="0" err="1"/>
              <a:t>after</a:t>
            </a:r>
            <a:r>
              <a:rPr lang="fr-CH" sz="1800" dirty="0"/>
              <a:t> the </a:t>
            </a:r>
            <a:r>
              <a:rPr lang="fr-CH" sz="1800" dirty="0" err="1"/>
              <a:t>heat</a:t>
            </a:r>
            <a:r>
              <a:rPr lang="fr-CH" sz="1800" dirty="0"/>
              <a:t> </a:t>
            </a:r>
            <a:r>
              <a:rPr lang="fr-CH" sz="1800" dirty="0" err="1"/>
              <a:t>treatment</a:t>
            </a:r>
            <a:r>
              <a:rPr lang="fr-CH" sz="1800" dirty="0"/>
              <a:t>. An alternative binder </a:t>
            </a:r>
            <a:r>
              <a:rPr lang="fr-CH" sz="1800" dirty="0" err="1"/>
              <a:t>is</a:t>
            </a:r>
            <a:r>
              <a:rPr lang="fr-CH" sz="1800" dirty="0"/>
              <a:t> </a:t>
            </a:r>
            <a:r>
              <a:rPr lang="fr-CH" sz="1800" dirty="0" err="1"/>
              <a:t>under</a:t>
            </a:r>
            <a:r>
              <a:rPr lang="fr-CH" sz="1800" dirty="0"/>
              <a:t> </a:t>
            </a:r>
            <a:r>
              <a:rPr lang="fr-CH" sz="1800" dirty="0" err="1"/>
              <a:t>study</a:t>
            </a:r>
            <a:r>
              <a:rPr lang="fr-CH" sz="1800" dirty="0"/>
              <a:t> and </a:t>
            </a:r>
            <a:r>
              <a:rPr lang="fr-CH" sz="1800" dirty="0" err="1"/>
              <a:t>it</a:t>
            </a:r>
            <a:r>
              <a:rPr lang="fr-CH" sz="1800" dirty="0"/>
              <a:t> </a:t>
            </a:r>
            <a:r>
              <a:rPr lang="fr-CH" sz="1800" dirty="0" err="1"/>
              <a:t>could</a:t>
            </a:r>
            <a:r>
              <a:rPr lang="fr-CH" sz="1800" dirty="0"/>
              <a:t> </a:t>
            </a:r>
            <a:r>
              <a:rPr lang="fr-CH" sz="1800" dirty="0" err="1"/>
              <a:t>be</a:t>
            </a:r>
            <a:r>
              <a:rPr lang="fr-CH" sz="1800" dirty="0"/>
              <a:t> </a:t>
            </a:r>
            <a:r>
              <a:rPr lang="fr-CH" sz="1800" dirty="0" err="1"/>
              <a:t>implemented</a:t>
            </a:r>
            <a:r>
              <a:rPr lang="fr-CH" sz="1800" dirty="0"/>
              <a:t> in HL-LHC MQXFB </a:t>
            </a:r>
            <a:r>
              <a:rPr lang="fr-CH" sz="1800" dirty="0" err="1"/>
              <a:t>coil</a:t>
            </a:r>
            <a:r>
              <a:rPr lang="fr-CH" sz="1800" dirty="0"/>
              <a:t> production if </a:t>
            </a:r>
            <a:r>
              <a:rPr lang="fr-CH" sz="1800" dirty="0" err="1"/>
              <a:t>proven</a:t>
            </a:r>
            <a:r>
              <a:rPr lang="fr-CH" sz="1800" dirty="0"/>
              <a:t> </a:t>
            </a:r>
            <a:r>
              <a:rPr lang="fr-CH" sz="1800" dirty="0" err="1"/>
              <a:t>suitable</a:t>
            </a:r>
            <a:r>
              <a:rPr lang="fr-CH" sz="1800" dirty="0"/>
              <a:t>.</a:t>
            </a:r>
          </a:p>
          <a:p>
            <a:r>
              <a:rPr lang="fr-CH" sz="1800" dirty="0"/>
              <a:t>Electrical, </a:t>
            </a:r>
            <a:r>
              <a:rPr lang="fr-CH" sz="1800" dirty="0" err="1"/>
              <a:t>mechanical</a:t>
            </a:r>
            <a:r>
              <a:rPr lang="fr-CH" sz="1800" dirty="0"/>
              <a:t> and thermal characterization of </a:t>
            </a:r>
            <a:r>
              <a:rPr lang="fr-CH" sz="1800" dirty="0" err="1"/>
              <a:t>resin</a:t>
            </a:r>
            <a:r>
              <a:rPr lang="fr-CH" sz="1800" dirty="0"/>
              <a:t> </a:t>
            </a:r>
            <a:r>
              <a:rPr lang="fr-CH" sz="1800" dirty="0" err="1"/>
              <a:t>systems</a:t>
            </a:r>
            <a:r>
              <a:rPr lang="fr-CH" sz="1800" dirty="0"/>
              <a:t> </a:t>
            </a:r>
            <a:r>
              <a:rPr lang="fr-CH" sz="1800" dirty="0" err="1"/>
              <a:t>is</a:t>
            </a:r>
            <a:r>
              <a:rPr lang="fr-CH" sz="1800" dirty="0"/>
              <a:t> </a:t>
            </a:r>
            <a:r>
              <a:rPr lang="fr-CH" sz="1800" dirty="0" err="1"/>
              <a:t>progressing</a:t>
            </a:r>
            <a:r>
              <a:rPr lang="fr-CH" sz="1800" dirty="0"/>
              <a:t> </a:t>
            </a:r>
            <a:r>
              <a:rPr lang="fr-CH" sz="1800" dirty="0" err="1"/>
              <a:t>with</a:t>
            </a:r>
            <a:r>
              <a:rPr lang="fr-CH" sz="1800" dirty="0"/>
              <a:t> </a:t>
            </a:r>
            <a:r>
              <a:rPr lang="fr-CH" sz="1800" dirty="0" err="1"/>
              <a:t>implementation</a:t>
            </a:r>
            <a:r>
              <a:rPr lang="fr-CH" sz="1800" dirty="0"/>
              <a:t> in </a:t>
            </a:r>
            <a:r>
              <a:rPr lang="fr-CH" sz="1800" dirty="0" err="1"/>
              <a:t>small-scale</a:t>
            </a:r>
            <a:r>
              <a:rPr lang="fr-CH" sz="1800" dirty="0"/>
              <a:t> </a:t>
            </a:r>
            <a:r>
              <a:rPr lang="fr-CH" sz="1800" dirty="0" err="1"/>
              <a:t>coils</a:t>
            </a:r>
            <a:r>
              <a:rPr lang="fr-CH" sz="1800" dirty="0"/>
              <a:t>. </a:t>
            </a:r>
          </a:p>
          <a:p>
            <a:pPr marL="0" indent="0">
              <a:buNone/>
            </a:pPr>
            <a:endParaRPr lang="fr-CH" sz="1800" dirty="0"/>
          </a:p>
          <a:p>
            <a:r>
              <a:rPr lang="fr-CH" sz="1800" dirty="0"/>
              <a:t>Irradiation tests </a:t>
            </a:r>
            <a:r>
              <a:rPr lang="fr-CH" sz="1800" dirty="0" err="1"/>
              <a:t>under</a:t>
            </a:r>
            <a:r>
              <a:rPr lang="fr-CH" sz="1800" dirty="0"/>
              <a:t> </a:t>
            </a:r>
            <a:r>
              <a:rPr lang="fr-CH" sz="1800" dirty="0" err="1"/>
              <a:t>various</a:t>
            </a:r>
            <a:r>
              <a:rPr lang="fr-CH" sz="1800" dirty="0"/>
              <a:t> radiation sources have been </a:t>
            </a:r>
            <a:r>
              <a:rPr lang="fr-CH" sz="1800" dirty="0" err="1"/>
              <a:t>initiated</a:t>
            </a:r>
            <a:r>
              <a:rPr lang="fr-CH" sz="1800" dirty="0"/>
              <a:t>. </a:t>
            </a:r>
            <a:r>
              <a:rPr lang="fr-CH" sz="1800" dirty="0" err="1"/>
              <a:t>Results</a:t>
            </a:r>
            <a:r>
              <a:rPr lang="fr-CH" sz="1800" dirty="0"/>
              <a:t> on MCBC/Y/X </a:t>
            </a:r>
            <a:r>
              <a:rPr lang="fr-CH" sz="1800" dirty="0" err="1"/>
              <a:t>samples</a:t>
            </a:r>
            <a:r>
              <a:rPr lang="fr-CH" sz="1800" dirty="0"/>
              <a:t> </a:t>
            </a:r>
            <a:r>
              <a:rPr lang="fr-CH" sz="1800" dirty="0" err="1"/>
              <a:t>will</a:t>
            </a:r>
            <a:r>
              <a:rPr lang="fr-CH" sz="1800" dirty="0"/>
              <a:t> support </a:t>
            </a:r>
            <a:r>
              <a:rPr lang="fr-CH" sz="1800" dirty="0" err="1"/>
              <a:t>decision</a:t>
            </a:r>
            <a:r>
              <a:rPr lang="fr-CH" sz="1800" dirty="0"/>
              <a:t> </a:t>
            </a:r>
            <a:r>
              <a:rPr lang="fr-CH" sz="1800" dirty="0" err="1"/>
              <a:t>making</a:t>
            </a:r>
            <a:r>
              <a:rPr lang="fr-CH" sz="1800" dirty="0"/>
              <a:t> on remplacement </a:t>
            </a:r>
            <a:r>
              <a:rPr lang="fr-CH" sz="1800" dirty="0" err="1"/>
              <a:t>strategy</a:t>
            </a:r>
            <a:r>
              <a:rPr lang="fr-CH" sz="1800" dirty="0"/>
              <a:t>. </a:t>
            </a:r>
          </a:p>
          <a:p>
            <a:r>
              <a:rPr lang="fr-CH" sz="1800" dirty="0"/>
              <a:t>Irradiation tests </a:t>
            </a:r>
            <a:r>
              <a:rPr lang="fr-CH" sz="1800" dirty="0" err="1"/>
              <a:t>under</a:t>
            </a:r>
            <a:r>
              <a:rPr lang="fr-CH" sz="1800" dirty="0"/>
              <a:t> </a:t>
            </a:r>
            <a:r>
              <a:rPr lang="fr-CH" sz="1800" dirty="0" err="1"/>
              <a:t>different</a:t>
            </a:r>
            <a:r>
              <a:rPr lang="fr-CH" sz="1800" dirty="0"/>
              <a:t> </a:t>
            </a:r>
            <a:r>
              <a:rPr lang="fr-CH" sz="1800" dirty="0" err="1"/>
              <a:t>temperature</a:t>
            </a:r>
            <a:r>
              <a:rPr lang="fr-CH" sz="1800" dirty="0"/>
              <a:t> and </a:t>
            </a:r>
            <a:r>
              <a:rPr lang="fr-CH" sz="1800" dirty="0" err="1"/>
              <a:t>atmospheres</a:t>
            </a:r>
            <a:r>
              <a:rPr lang="fr-CH" sz="1800" dirty="0"/>
              <a:t> are </a:t>
            </a:r>
            <a:r>
              <a:rPr lang="fr-CH" sz="1800" dirty="0" err="1"/>
              <a:t>starting</a:t>
            </a:r>
            <a:r>
              <a:rPr lang="fr-CH" sz="1800" dirty="0"/>
              <a:t> in Q2 2023.</a:t>
            </a:r>
          </a:p>
          <a:p>
            <a:endParaRPr lang="fr-CH" sz="1800" dirty="0"/>
          </a:p>
          <a:p>
            <a:pPr marL="0" indent="0">
              <a:buNone/>
            </a:pPr>
            <a:endParaRPr lang="fr-CH" sz="18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7A6E4A8-B19D-4517-B14A-36D8F8590C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22</a:t>
            </a:fld>
            <a:endParaRPr lang="fr-FR"/>
          </a:p>
        </p:txBody>
      </p:sp>
      <p:sp>
        <p:nvSpPr>
          <p:cNvPr id="6" name="Footer Placeholder 3">
            <a:extLst>
              <a:ext uri="{FF2B5EF4-FFF2-40B4-BE49-F238E27FC236}">
                <a16:creationId xmlns:a16="http://schemas.microsoft.com/office/drawing/2014/main" id="{E80F5C5B-8D79-25BE-3C0F-6767A9ECB1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US" noProof="0" dirty="0"/>
              <a:t>Follow-up Report on Ongoing actions for MQXFB - H. Felice, R. Piccin - insulation systems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9259609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726D8741-AAF4-49BA-81FE-EBFA549B6429}"/>
              </a:ext>
            </a:extLst>
          </p:cNvPr>
          <p:cNvSpPr/>
          <p:nvPr/>
        </p:nvSpPr>
        <p:spPr>
          <a:xfrm>
            <a:off x="240484" y="4030412"/>
            <a:ext cx="8492800" cy="2012682"/>
          </a:xfrm>
          <a:prstGeom prst="rect">
            <a:avLst/>
          </a:prstGeom>
          <a:solidFill>
            <a:schemeClr val="bg2">
              <a:lumMod val="20000"/>
              <a:lumOff val="80000"/>
              <a:alpha val="2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D596AB3-60D3-48DA-8DC8-F9CB96B4D9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Timeline for improvements presented on 29/04/2022</a:t>
            </a:r>
            <a:endParaRPr lang="en-GB" sz="24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F402F13-6122-4069-8D8D-3073393F68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Follow-up Report on Ongoing actions for MQXFB - H. Felice, R. Piccin - insulation systems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68AF69C-B486-4BAB-B693-253D193F0D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sp>
        <p:nvSpPr>
          <p:cNvPr id="6" name="Arrow: Right 5">
            <a:extLst>
              <a:ext uri="{FF2B5EF4-FFF2-40B4-BE49-F238E27FC236}">
                <a16:creationId xmlns:a16="http://schemas.microsoft.com/office/drawing/2014/main" id="{39F0239D-3001-41F5-ACD7-3A0701046B71}"/>
              </a:ext>
            </a:extLst>
          </p:cNvPr>
          <p:cNvSpPr/>
          <p:nvPr/>
        </p:nvSpPr>
        <p:spPr>
          <a:xfrm>
            <a:off x="1446306" y="3128859"/>
            <a:ext cx="7600493" cy="705223"/>
          </a:xfrm>
          <a:prstGeom prst="rightArrow">
            <a:avLst/>
          </a:prstGeom>
          <a:solidFill>
            <a:srgbClr val="0093BE"/>
          </a:solidFill>
          <a:ln>
            <a:solidFill>
              <a:srgbClr val="0093BE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AAC93CA8-6944-476D-BB55-F81C750F15B2}"/>
              </a:ext>
            </a:extLst>
          </p:cNvPr>
          <p:cNvCxnSpPr/>
          <p:nvPr/>
        </p:nvCxnSpPr>
        <p:spPr>
          <a:xfrm flipV="1">
            <a:off x="3499460" y="2608450"/>
            <a:ext cx="0" cy="705223"/>
          </a:xfrm>
          <a:prstGeom prst="straightConnector1">
            <a:avLst/>
          </a:prstGeom>
          <a:ln w="9525">
            <a:solidFill>
              <a:srgbClr val="0093BE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4ACA15B9-900E-470D-917F-067180B6A999}"/>
              </a:ext>
            </a:extLst>
          </p:cNvPr>
          <p:cNvSpPr txBox="1"/>
          <p:nvPr/>
        </p:nvSpPr>
        <p:spPr>
          <a:xfrm>
            <a:off x="1526549" y="3327242"/>
            <a:ext cx="82474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</a:rPr>
              <a:t>Q2 2022</a:t>
            </a:r>
            <a:endParaRPr lang="en-GB" sz="1100" dirty="0">
              <a:solidFill>
                <a:schemeClr val="bg1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08B438C-E67D-4CC0-AC6F-6DD1D95FB4C7}"/>
              </a:ext>
            </a:extLst>
          </p:cNvPr>
          <p:cNvSpPr txBox="1"/>
          <p:nvPr/>
        </p:nvSpPr>
        <p:spPr>
          <a:xfrm>
            <a:off x="3087086" y="3331983"/>
            <a:ext cx="82474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</a:rPr>
              <a:t>Q3 2022</a:t>
            </a:r>
            <a:endParaRPr lang="en-GB" sz="1100" dirty="0">
              <a:solidFill>
                <a:schemeClr val="bg1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5E7D7A6-2B5E-4684-B0BA-7CB83D2FF27A}"/>
              </a:ext>
            </a:extLst>
          </p:cNvPr>
          <p:cNvSpPr txBox="1"/>
          <p:nvPr/>
        </p:nvSpPr>
        <p:spPr>
          <a:xfrm>
            <a:off x="4584187" y="3327047"/>
            <a:ext cx="82474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</a:rPr>
              <a:t>Q4 2022</a:t>
            </a:r>
            <a:endParaRPr lang="en-GB" sz="1100" dirty="0">
              <a:solidFill>
                <a:schemeClr val="bg1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2C54DED-2F0A-49CC-B6B0-270BF5611F36}"/>
              </a:ext>
            </a:extLst>
          </p:cNvPr>
          <p:cNvSpPr txBox="1"/>
          <p:nvPr/>
        </p:nvSpPr>
        <p:spPr>
          <a:xfrm>
            <a:off x="6072328" y="3325189"/>
            <a:ext cx="82474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</a:rPr>
              <a:t>Q1 2023</a:t>
            </a:r>
            <a:endParaRPr lang="en-GB" sz="1100" dirty="0">
              <a:solidFill>
                <a:schemeClr val="bg1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AE56D91-2F7E-4E50-B548-5170EE61F873}"/>
              </a:ext>
            </a:extLst>
          </p:cNvPr>
          <p:cNvSpPr txBox="1"/>
          <p:nvPr/>
        </p:nvSpPr>
        <p:spPr>
          <a:xfrm>
            <a:off x="7560469" y="3325189"/>
            <a:ext cx="82474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</a:rPr>
              <a:t>Q2 2023</a:t>
            </a:r>
            <a:endParaRPr lang="en-GB" sz="1100" dirty="0">
              <a:solidFill>
                <a:schemeClr val="bg1"/>
              </a:solidFill>
            </a:endParaRP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5FF4FCBA-4D19-4AB0-BC62-C712B5CB0BDF}"/>
              </a:ext>
            </a:extLst>
          </p:cNvPr>
          <p:cNvCxnSpPr>
            <a:cxnSpLocks/>
          </p:cNvCxnSpPr>
          <p:nvPr/>
        </p:nvCxnSpPr>
        <p:spPr>
          <a:xfrm>
            <a:off x="1986735" y="3659253"/>
            <a:ext cx="0" cy="720165"/>
          </a:xfrm>
          <a:prstGeom prst="straightConnector1">
            <a:avLst/>
          </a:prstGeom>
          <a:ln w="9525">
            <a:solidFill>
              <a:srgbClr val="0093BE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BAEFA1DA-E153-458F-98E2-70A235C2ADC6}"/>
              </a:ext>
            </a:extLst>
          </p:cNvPr>
          <p:cNvSpPr txBox="1"/>
          <p:nvPr/>
        </p:nvSpPr>
        <p:spPr>
          <a:xfrm>
            <a:off x="1368148" y="4412121"/>
            <a:ext cx="1237174" cy="646331"/>
          </a:xfrm>
          <a:prstGeom prst="rect">
            <a:avLst/>
          </a:prstGeom>
          <a:noFill/>
          <a:ln w="6350"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Report on HT impregnated braid</a:t>
            </a:r>
            <a:endParaRPr lang="en-GB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F3B0E26-AC8B-469A-A92E-E2B331DCCDAB}"/>
              </a:ext>
            </a:extLst>
          </p:cNvPr>
          <p:cNvSpPr txBox="1"/>
          <p:nvPr/>
        </p:nvSpPr>
        <p:spPr>
          <a:xfrm>
            <a:off x="2943361" y="2110966"/>
            <a:ext cx="1491120" cy="461665"/>
          </a:xfrm>
          <a:prstGeom prst="rect">
            <a:avLst/>
          </a:prstGeom>
          <a:noFill/>
          <a:ln w="6350"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Report on HT coil interlayer</a:t>
            </a:r>
            <a:endParaRPr lang="en-GB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D373776-C87A-45B9-897C-8FAC2E2D3F4F}"/>
              </a:ext>
            </a:extLst>
          </p:cNvPr>
          <p:cNvSpPr txBox="1"/>
          <p:nvPr/>
        </p:nvSpPr>
        <p:spPr>
          <a:xfrm>
            <a:off x="2913475" y="1428643"/>
            <a:ext cx="1491120" cy="461665"/>
          </a:xfrm>
          <a:prstGeom prst="rect">
            <a:avLst/>
          </a:prstGeom>
          <a:noFill/>
          <a:ln w="6350"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Interim report 1 on adhesion studies</a:t>
            </a:r>
            <a:endParaRPr lang="en-GB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16984E98-FAFA-4D24-86D1-D927186CA529}"/>
              </a:ext>
            </a:extLst>
          </p:cNvPr>
          <p:cNvSpPr txBox="1"/>
          <p:nvPr/>
        </p:nvSpPr>
        <p:spPr>
          <a:xfrm>
            <a:off x="4488278" y="1438557"/>
            <a:ext cx="1491120" cy="461665"/>
          </a:xfrm>
          <a:prstGeom prst="rect">
            <a:avLst/>
          </a:prstGeom>
          <a:noFill/>
          <a:ln w="6350"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Interim report 2 on adhesion studies</a:t>
            </a:r>
            <a:endParaRPr lang="en-GB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5A861435-7F1F-43F8-BCD5-375E2E6E6291}"/>
              </a:ext>
            </a:extLst>
          </p:cNvPr>
          <p:cNvCxnSpPr>
            <a:cxnSpLocks/>
          </p:cNvCxnSpPr>
          <p:nvPr/>
        </p:nvCxnSpPr>
        <p:spPr>
          <a:xfrm flipV="1">
            <a:off x="4963696" y="1999316"/>
            <a:ext cx="0" cy="1314356"/>
          </a:xfrm>
          <a:prstGeom prst="straightConnector1">
            <a:avLst/>
          </a:prstGeom>
          <a:ln w="9525">
            <a:solidFill>
              <a:srgbClr val="0093BE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DF8DBFCE-99ED-40C5-94F6-7E71D81D0703}"/>
              </a:ext>
            </a:extLst>
          </p:cNvPr>
          <p:cNvSpPr txBox="1"/>
          <p:nvPr/>
        </p:nvSpPr>
        <p:spPr>
          <a:xfrm>
            <a:off x="355604" y="1520975"/>
            <a:ext cx="9263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u="sng" dirty="0">
                <a:solidFill>
                  <a:schemeClr val="bg1">
                    <a:lumMod val="50000"/>
                  </a:schemeClr>
                </a:solidFill>
              </a:rPr>
              <a:t>Adhesion</a:t>
            </a:r>
            <a:endParaRPr lang="en-GB" sz="1200" b="1" u="sng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3DBA4C56-565C-4096-919C-47041224241D}"/>
              </a:ext>
            </a:extLst>
          </p:cNvPr>
          <p:cNvSpPr txBox="1"/>
          <p:nvPr/>
        </p:nvSpPr>
        <p:spPr>
          <a:xfrm>
            <a:off x="355604" y="2166019"/>
            <a:ext cx="9263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u="sng" dirty="0">
                <a:solidFill>
                  <a:schemeClr val="bg1">
                    <a:lumMod val="50000"/>
                  </a:schemeClr>
                </a:solidFill>
              </a:rPr>
              <a:t>Interlayer</a:t>
            </a:r>
            <a:endParaRPr lang="en-GB" sz="1200" b="1" u="sng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521474E-8C0D-4372-9872-27D343A854C9}"/>
              </a:ext>
            </a:extLst>
          </p:cNvPr>
          <p:cNvSpPr txBox="1"/>
          <p:nvPr/>
        </p:nvSpPr>
        <p:spPr>
          <a:xfrm>
            <a:off x="370549" y="4314568"/>
            <a:ext cx="9263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u="sng" dirty="0">
                <a:solidFill>
                  <a:schemeClr val="bg1">
                    <a:lumMod val="50000"/>
                  </a:schemeClr>
                </a:solidFill>
              </a:rPr>
              <a:t>Cable insulation</a:t>
            </a:r>
            <a:endParaRPr lang="en-GB" sz="1200" b="1" u="sng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4" name="Right Brace 33">
            <a:extLst>
              <a:ext uri="{FF2B5EF4-FFF2-40B4-BE49-F238E27FC236}">
                <a16:creationId xmlns:a16="http://schemas.microsoft.com/office/drawing/2014/main" id="{C83B88BD-D7AA-4C2B-BF9D-8F7E4E96B9AA}"/>
              </a:ext>
            </a:extLst>
          </p:cNvPr>
          <p:cNvSpPr/>
          <p:nvPr/>
        </p:nvSpPr>
        <p:spPr>
          <a:xfrm>
            <a:off x="6271912" y="1420409"/>
            <a:ext cx="379894" cy="1559435"/>
          </a:xfrm>
          <a:prstGeom prst="rightBrace">
            <a:avLst/>
          </a:prstGeom>
          <a:ln>
            <a:solidFill>
              <a:srgbClr val="0093BE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B050"/>
              </a:solidFill>
            </a:endParaRPr>
          </a:p>
        </p:txBody>
      </p: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D58D301B-8B73-45D1-B01B-8126202114E0}"/>
              </a:ext>
            </a:extLst>
          </p:cNvPr>
          <p:cNvCxnSpPr>
            <a:cxnSpLocks/>
          </p:cNvCxnSpPr>
          <p:nvPr/>
        </p:nvCxnSpPr>
        <p:spPr>
          <a:xfrm>
            <a:off x="3487065" y="3659253"/>
            <a:ext cx="3194" cy="1406380"/>
          </a:xfrm>
          <a:prstGeom prst="straightConnector1">
            <a:avLst/>
          </a:prstGeom>
          <a:ln w="9525">
            <a:solidFill>
              <a:srgbClr val="0093BE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2B75EDBC-1D3A-4733-AC34-469A5A708385}"/>
              </a:ext>
            </a:extLst>
          </p:cNvPr>
          <p:cNvSpPr txBox="1"/>
          <p:nvPr/>
        </p:nvSpPr>
        <p:spPr>
          <a:xfrm>
            <a:off x="2932839" y="5161127"/>
            <a:ext cx="1237174" cy="646331"/>
          </a:xfrm>
          <a:prstGeom prst="rect">
            <a:avLst/>
          </a:prstGeom>
          <a:noFill/>
          <a:ln w="6350">
            <a:solidFill>
              <a:srgbClr val="FB963C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FB963C"/>
                </a:solidFill>
              </a:rPr>
              <a:t>Interim report 1 on tougher resin</a:t>
            </a:r>
            <a:endParaRPr lang="en-GB" sz="1200" dirty="0">
              <a:solidFill>
                <a:srgbClr val="FB963C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1B5D8FD-585C-4071-BA61-F044B482FF24}"/>
              </a:ext>
            </a:extLst>
          </p:cNvPr>
          <p:cNvSpPr txBox="1"/>
          <p:nvPr/>
        </p:nvSpPr>
        <p:spPr>
          <a:xfrm>
            <a:off x="370549" y="5253459"/>
            <a:ext cx="12371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u="sng" dirty="0">
                <a:solidFill>
                  <a:schemeClr val="bg1">
                    <a:lumMod val="50000"/>
                  </a:schemeClr>
                </a:solidFill>
              </a:rPr>
              <a:t>Resin development</a:t>
            </a:r>
            <a:endParaRPr lang="en-GB" sz="1200" b="1" u="sng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2B5E1B2B-0D94-42E8-8C47-E56C0C3B9BAD}"/>
              </a:ext>
            </a:extLst>
          </p:cNvPr>
          <p:cNvSpPr txBox="1"/>
          <p:nvPr/>
        </p:nvSpPr>
        <p:spPr>
          <a:xfrm>
            <a:off x="5774651" y="5161127"/>
            <a:ext cx="1237174" cy="646331"/>
          </a:xfrm>
          <a:prstGeom prst="rect">
            <a:avLst/>
          </a:prstGeom>
          <a:noFill/>
          <a:ln w="6350"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Interim report 2 on tougher resin</a:t>
            </a:r>
            <a:endParaRPr lang="en-GB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374A31C4-EC93-4779-838E-5F4693AB4E04}"/>
              </a:ext>
            </a:extLst>
          </p:cNvPr>
          <p:cNvCxnSpPr>
            <a:cxnSpLocks/>
          </p:cNvCxnSpPr>
          <p:nvPr/>
        </p:nvCxnSpPr>
        <p:spPr>
          <a:xfrm>
            <a:off x="6393238" y="3665996"/>
            <a:ext cx="3194" cy="1406380"/>
          </a:xfrm>
          <a:prstGeom prst="straightConnector1">
            <a:avLst/>
          </a:prstGeom>
          <a:ln w="9525">
            <a:solidFill>
              <a:srgbClr val="0093BE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TextBox 40">
            <a:extLst>
              <a:ext uri="{FF2B5EF4-FFF2-40B4-BE49-F238E27FC236}">
                <a16:creationId xmlns:a16="http://schemas.microsoft.com/office/drawing/2014/main" id="{D18F1C5C-2E40-433C-9125-D26F1DE647D6}"/>
              </a:ext>
            </a:extLst>
          </p:cNvPr>
          <p:cNvSpPr txBox="1"/>
          <p:nvPr/>
        </p:nvSpPr>
        <p:spPr>
          <a:xfrm>
            <a:off x="4335791" y="5171136"/>
            <a:ext cx="1237174" cy="830997"/>
          </a:xfrm>
          <a:prstGeom prst="rect">
            <a:avLst/>
          </a:prstGeom>
          <a:noFill/>
          <a:ln w="6350"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Prelim report on irradiation of impregnation system in air</a:t>
            </a:r>
            <a:endParaRPr lang="en-GB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32CFE2C5-6EC7-4482-8807-822FC86A1AA1}"/>
              </a:ext>
            </a:extLst>
          </p:cNvPr>
          <p:cNvCxnSpPr>
            <a:cxnSpLocks/>
          </p:cNvCxnSpPr>
          <p:nvPr/>
        </p:nvCxnSpPr>
        <p:spPr>
          <a:xfrm>
            <a:off x="4963696" y="3665996"/>
            <a:ext cx="3194" cy="1406380"/>
          </a:xfrm>
          <a:prstGeom prst="straightConnector1">
            <a:avLst/>
          </a:prstGeom>
          <a:ln w="9525">
            <a:solidFill>
              <a:srgbClr val="0093BE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3" name="TextBox 42">
            <a:extLst>
              <a:ext uri="{FF2B5EF4-FFF2-40B4-BE49-F238E27FC236}">
                <a16:creationId xmlns:a16="http://schemas.microsoft.com/office/drawing/2014/main" id="{162E2278-9651-4CC9-B602-15B77D1162C4}"/>
              </a:ext>
            </a:extLst>
          </p:cNvPr>
          <p:cNvSpPr txBox="1"/>
          <p:nvPr/>
        </p:nvSpPr>
        <p:spPr>
          <a:xfrm>
            <a:off x="7470308" y="5159448"/>
            <a:ext cx="1237174" cy="830997"/>
          </a:xfrm>
          <a:prstGeom prst="rect">
            <a:avLst/>
          </a:prstGeom>
          <a:noFill/>
          <a:ln w="6350"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Start of irradiation campaign at cold</a:t>
            </a:r>
            <a:endParaRPr lang="en-GB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4AC00795-A613-4AD5-9186-ECA287EAC55A}"/>
              </a:ext>
            </a:extLst>
          </p:cNvPr>
          <p:cNvCxnSpPr>
            <a:cxnSpLocks/>
          </p:cNvCxnSpPr>
          <p:nvPr/>
        </p:nvCxnSpPr>
        <p:spPr>
          <a:xfrm>
            <a:off x="7969649" y="3659253"/>
            <a:ext cx="3194" cy="1406380"/>
          </a:xfrm>
          <a:prstGeom prst="straightConnector1">
            <a:avLst/>
          </a:prstGeom>
          <a:ln w="9525">
            <a:solidFill>
              <a:srgbClr val="0093BE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9207D039-FADF-4975-BD8D-5697A06A9DAA}"/>
              </a:ext>
            </a:extLst>
          </p:cNvPr>
          <p:cNvSpPr txBox="1"/>
          <p:nvPr/>
        </p:nvSpPr>
        <p:spPr>
          <a:xfrm>
            <a:off x="6857723" y="1737706"/>
            <a:ext cx="1977983" cy="954107"/>
          </a:xfrm>
          <a:prstGeom prst="rect">
            <a:avLst/>
          </a:prstGeom>
          <a:noFill/>
          <a:ln w="19050"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0093BE"/>
                </a:solidFill>
              </a:rPr>
              <a:t>In case of convincing results, compatible with HL-LHC timescale</a:t>
            </a:r>
            <a:endParaRPr lang="en-GB" sz="1400" dirty="0">
              <a:solidFill>
                <a:srgbClr val="0093BE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C7EEE9F8-64A6-4136-9C57-128C4DF088F2}"/>
              </a:ext>
            </a:extLst>
          </p:cNvPr>
          <p:cNvSpPr txBox="1"/>
          <p:nvPr/>
        </p:nvSpPr>
        <p:spPr>
          <a:xfrm>
            <a:off x="8126029" y="4030412"/>
            <a:ext cx="581453" cy="307777"/>
          </a:xfrm>
          <a:prstGeom prst="rect">
            <a:avLst/>
          </a:prstGeom>
          <a:noFill/>
          <a:ln w="19050"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0093BE"/>
                </a:solidFill>
              </a:rPr>
              <a:t>HFM</a:t>
            </a:r>
            <a:endParaRPr lang="en-GB" sz="1400" dirty="0">
              <a:solidFill>
                <a:srgbClr val="0093BE"/>
              </a:solidFill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078B5568-B9EE-11FB-D9F6-7DFF77612CA2}"/>
              </a:ext>
            </a:extLst>
          </p:cNvPr>
          <p:cNvSpPr txBox="1"/>
          <p:nvPr/>
        </p:nvSpPr>
        <p:spPr>
          <a:xfrm>
            <a:off x="370549" y="891919"/>
            <a:ext cx="15874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u="sng" dirty="0">
                <a:solidFill>
                  <a:srgbClr val="FF0000"/>
                </a:solidFill>
              </a:rPr>
              <a:t>Quench Heater reliability</a:t>
            </a:r>
            <a:endParaRPr lang="en-GB" sz="1200" b="1" u="sng" dirty="0">
              <a:solidFill>
                <a:srgbClr val="FF0000"/>
              </a:solidFill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20962A09-BB47-AD18-765C-AF6C117CF4FB}"/>
              </a:ext>
            </a:extLst>
          </p:cNvPr>
          <p:cNvSpPr txBox="1"/>
          <p:nvPr/>
        </p:nvSpPr>
        <p:spPr>
          <a:xfrm>
            <a:off x="1699718" y="929758"/>
            <a:ext cx="1387368" cy="461665"/>
          </a:xfrm>
          <a:prstGeom prst="rect">
            <a:avLst/>
          </a:prstGeom>
          <a:noFill/>
          <a:ln w="63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Implementation in </a:t>
            </a:r>
          </a:p>
          <a:p>
            <a:r>
              <a:rPr lang="en-US" sz="1200" dirty="0">
                <a:solidFill>
                  <a:srgbClr val="FF0000"/>
                </a:solidFill>
              </a:rPr>
              <a:t>MQXFS 115/116</a:t>
            </a:r>
            <a:endParaRPr lang="en-GB" sz="1200" dirty="0">
              <a:solidFill>
                <a:srgbClr val="FF0000"/>
              </a:solidFill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E423074E-F5A3-E1EE-8BE1-F5452D5E9EC5}"/>
              </a:ext>
            </a:extLst>
          </p:cNvPr>
          <p:cNvSpPr txBox="1"/>
          <p:nvPr/>
        </p:nvSpPr>
        <p:spPr>
          <a:xfrm>
            <a:off x="3163970" y="934148"/>
            <a:ext cx="1387368" cy="461665"/>
          </a:xfrm>
          <a:prstGeom prst="rect">
            <a:avLst/>
          </a:prstGeom>
          <a:noFill/>
          <a:ln w="63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CH" sz="1200" dirty="0">
                <a:solidFill>
                  <a:srgbClr val="FF0000"/>
                </a:solidFill>
              </a:rPr>
              <a:t>A</a:t>
            </a:r>
            <a:r>
              <a:rPr lang="en-US" sz="1200" dirty="0" err="1">
                <a:solidFill>
                  <a:srgbClr val="FF0000"/>
                </a:solidFill>
              </a:rPr>
              <a:t>ssembly</a:t>
            </a:r>
            <a:r>
              <a:rPr lang="en-US" sz="1200" dirty="0">
                <a:solidFill>
                  <a:srgbClr val="FF0000"/>
                </a:solidFill>
              </a:rPr>
              <a:t> in MQXFS8</a:t>
            </a:r>
            <a:endParaRPr lang="en-GB" sz="1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52461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085AB1-4527-41D7-9A8C-7D6BE01314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Improvements</a:t>
            </a:r>
            <a:r>
              <a:rPr lang="fr-CH" dirty="0"/>
              <a:t> in QH </a:t>
            </a:r>
            <a:r>
              <a:rPr lang="fr-CH" dirty="0" err="1"/>
              <a:t>robustness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039F10A-6006-4D4C-AD82-4CC63E8833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Follow-up Report on Ongoing actions for MQXFB - H. Felice, R. Piccin - insulation systems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165C825-F27D-498F-B948-C221A0910B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B828F879-927E-4CD1-BDD7-0004931E3A64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385669" y="900000"/>
            <a:ext cx="8578848" cy="403800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900" dirty="0">
                <a:solidFill>
                  <a:schemeClr val="tx1"/>
                </a:solidFill>
              </a:rPr>
              <a:t>To improve the reliability of the Quench heaters:</a:t>
            </a:r>
            <a:endParaRPr lang="en-US" sz="1600" dirty="0">
              <a:solidFill>
                <a:schemeClr val="tx1"/>
              </a:solidFill>
            </a:endParaRPr>
          </a:p>
          <a:p>
            <a:r>
              <a:rPr lang="en-US" sz="1600" dirty="0">
                <a:solidFill>
                  <a:schemeClr val="tx1"/>
                </a:solidFill>
              </a:rPr>
              <a:t>Sandwich construction: addition of a Polyimide </a:t>
            </a:r>
            <a:r>
              <a:rPr lang="en-US" sz="1600" dirty="0" err="1">
                <a:solidFill>
                  <a:schemeClr val="tx1"/>
                </a:solidFill>
              </a:rPr>
              <a:t>coverlay</a:t>
            </a:r>
            <a:r>
              <a:rPr lang="en-US" sz="1600" dirty="0">
                <a:solidFill>
                  <a:schemeClr val="tx1"/>
                </a:solidFill>
              </a:rPr>
              <a:t> to improve the mechanical robustness of the QH (heaters circuit on the neutral axis)</a:t>
            </a:r>
          </a:p>
          <a:p>
            <a:r>
              <a:rPr lang="en-GB" sz="1600" dirty="0">
                <a:solidFill>
                  <a:srgbClr val="00B050"/>
                </a:solidFill>
              </a:rPr>
              <a:t>0.055 mm E-glass </a:t>
            </a:r>
            <a:r>
              <a:rPr lang="en-GB" sz="1800" dirty="0">
                <a:solidFill>
                  <a:schemeClr val="tx1"/>
                </a:solidFill>
              </a:rPr>
              <a:t>(</a:t>
            </a:r>
            <a:r>
              <a:rPr lang="en-GB" sz="1200" dirty="0">
                <a:hlinkClick r:id="rId2"/>
              </a:rPr>
              <a:t>EDMS 2519642 (v.1)</a:t>
            </a:r>
            <a:r>
              <a:rPr lang="fr-FR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 </a:t>
            </a:r>
            <a:r>
              <a:rPr lang="en-GB" sz="1600" dirty="0">
                <a:solidFill>
                  <a:schemeClr val="tx1"/>
                </a:solidFill>
              </a:rPr>
              <a:t>added after reaction between heater and coil to :</a:t>
            </a:r>
          </a:p>
          <a:p>
            <a:pPr lvl="1"/>
            <a:r>
              <a:rPr lang="en-GB" sz="1200" dirty="0">
                <a:solidFill>
                  <a:schemeClr val="tx1"/>
                </a:solidFill>
              </a:rPr>
              <a:t>Facilitate resin impregnation</a:t>
            </a:r>
          </a:p>
          <a:p>
            <a:pPr lvl="1"/>
            <a:r>
              <a:rPr lang="en-GB" sz="1200" dirty="0">
                <a:solidFill>
                  <a:schemeClr val="tx1"/>
                </a:solidFill>
              </a:rPr>
              <a:t>Provide additional dielectric insulation heater to coil</a:t>
            </a:r>
          </a:p>
          <a:p>
            <a:r>
              <a:rPr lang="en-GB" sz="1600" dirty="0">
                <a:solidFill>
                  <a:schemeClr val="tx1"/>
                </a:solidFill>
              </a:rPr>
              <a:t>HV qualification tests on QH before installation from</a:t>
            </a:r>
          </a:p>
          <a:p>
            <a:pPr marL="0" indent="0">
              <a:buNone/>
            </a:pPr>
            <a:r>
              <a:rPr lang="en-GB" sz="1600" dirty="0">
                <a:solidFill>
                  <a:schemeClr val="tx1"/>
                </a:solidFill>
              </a:rPr>
              <a:t> </a:t>
            </a:r>
            <a:r>
              <a:rPr lang="en-GB" sz="1600" dirty="0">
                <a:solidFill>
                  <a:srgbClr val="00B050"/>
                </a:solidFill>
              </a:rPr>
              <a:t>3.7 kV to 5 kV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70DB38E-09F4-4A41-A657-E8CA28315FC0}"/>
              </a:ext>
            </a:extLst>
          </p:cNvPr>
          <p:cNvSpPr txBox="1"/>
          <p:nvPr/>
        </p:nvSpPr>
        <p:spPr>
          <a:xfrm>
            <a:off x="24127" y="5727167"/>
            <a:ext cx="894039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>
                <a:solidFill>
                  <a:schemeClr val="bg1">
                    <a:lumMod val="65000"/>
                  </a:schemeClr>
                </a:solidFill>
              </a:rPr>
              <a:t>MQXF QH Technical Meeting </a:t>
            </a:r>
          </a:p>
          <a:p>
            <a:r>
              <a:rPr lang="en-GB" sz="1200" u="sng" dirty="0">
                <a:solidFill>
                  <a:schemeClr val="bg1">
                    <a:lumMod val="65000"/>
                  </a:schemeClr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https://indico.cern.ch/event/1077589/</a:t>
            </a:r>
            <a:r>
              <a:rPr lang="en-GB" sz="1200" u="sng" dirty="0">
                <a:solidFill>
                  <a:schemeClr val="bg1">
                    <a:lumMod val="65000"/>
                  </a:schemeClr>
                </a:solidFill>
              </a:rPr>
              <a:t> 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8FE13DE-3866-4EA3-82DA-691F4FF80F3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9287" r="2143"/>
          <a:stretch/>
        </p:blipFill>
        <p:spPr>
          <a:xfrm>
            <a:off x="179481" y="3758206"/>
            <a:ext cx="4931347" cy="1574381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1BE13C8D-BA15-4FB7-8AFF-DF3A3EE528E5}"/>
              </a:ext>
            </a:extLst>
          </p:cNvPr>
          <p:cNvSpPr txBox="1"/>
          <p:nvPr/>
        </p:nvSpPr>
        <p:spPr>
          <a:xfrm>
            <a:off x="593043" y="3332817"/>
            <a:ext cx="20439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u="sng" dirty="0"/>
              <a:t>Initial Design</a:t>
            </a:r>
            <a:endParaRPr lang="en-GB" sz="1600" u="sng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9EDF2DB-6534-4C0F-A53C-92F7F1DC8CE2}"/>
              </a:ext>
            </a:extLst>
          </p:cNvPr>
          <p:cNvSpPr txBox="1"/>
          <p:nvPr/>
        </p:nvSpPr>
        <p:spPr>
          <a:xfrm>
            <a:off x="3117062" y="3332817"/>
            <a:ext cx="20439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u="sng" dirty="0"/>
              <a:t>New Design</a:t>
            </a:r>
            <a:endParaRPr lang="en-GB" sz="1600" u="sng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051D75E-0BF9-4DB8-9F64-CF55F9E78671}"/>
              </a:ext>
            </a:extLst>
          </p:cNvPr>
          <p:cNvSpPr txBox="1"/>
          <p:nvPr/>
        </p:nvSpPr>
        <p:spPr>
          <a:xfrm>
            <a:off x="2636996" y="5379480"/>
            <a:ext cx="5865791" cy="1077218"/>
          </a:xfrm>
          <a:prstGeom prst="rect">
            <a:avLst/>
          </a:prstGeom>
          <a:noFill/>
          <a:ln w="28575"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r>
              <a:rPr lang="fr-CH" sz="1600" b="1" dirty="0" err="1">
                <a:solidFill>
                  <a:schemeClr val="bg2"/>
                </a:solidFill>
                <a:latin typeface="+mj-lt"/>
                <a:ea typeface="+mj-ea"/>
                <a:cs typeface="+mj-cs"/>
              </a:rPr>
              <a:t>Implemented</a:t>
            </a:r>
            <a:r>
              <a:rPr lang="fr-CH" sz="1600" b="1" dirty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 in </a:t>
            </a:r>
            <a:r>
              <a:rPr lang="fr-CH" sz="1600" b="1" dirty="0" err="1">
                <a:solidFill>
                  <a:schemeClr val="bg2"/>
                </a:solidFill>
                <a:latin typeface="+mj-lt"/>
                <a:ea typeface="+mj-ea"/>
                <a:cs typeface="+mj-cs"/>
              </a:rPr>
              <a:t>coils</a:t>
            </a:r>
            <a:r>
              <a:rPr lang="fr-CH" sz="1600" b="1" dirty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 115/116 for MQXFS8 to </a:t>
            </a:r>
            <a:r>
              <a:rPr lang="fr-CH" sz="1600" b="1" dirty="0" err="1">
                <a:solidFill>
                  <a:schemeClr val="bg2"/>
                </a:solidFill>
                <a:latin typeface="+mj-lt"/>
                <a:ea typeface="+mj-ea"/>
                <a:cs typeface="+mj-cs"/>
              </a:rPr>
              <a:t>be</a:t>
            </a:r>
            <a:r>
              <a:rPr lang="fr-CH" sz="1600" b="1" dirty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 </a:t>
            </a:r>
            <a:r>
              <a:rPr lang="fr-CH" sz="1600" b="1" dirty="0" err="1">
                <a:solidFill>
                  <a:schemeClr val="bg2"/>
                </a:solidFill>
                <a:latin typeface="+mj-lt"/>
                <a:ea typeface="+mj-ea"/>
                <a:cs typeface="+mj-cs"/>
              </a:rPr>
              <a:t>assembled</a:t>
            </a:r>
            <a:r>
              <a:rPr lang="fr-CH" sz="1600" b="1" dirty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 in Sept 2022</a:t>
            </a:r>
          </a:p>
          <a:p>
            <a:r>
              <a:rPr lang="fr-CH" sz="1600" b="1" dirty="0" err="1">
                <a:solidFill>
                  <a:schemeClr val="bg2"/>
                </a:solidFill>
                <a:latin typeface="+mj-lt"/>
                <a:ea typeface="+mj-ea"/>
                <a:cs typeface="+mj-cs"/>
              </a:rPr>
              <a:t>Implemented</a:t>
            </a:r>
            <a:r>
              <a:rPr lang="fr-CH" sz="1600" b="1" dirty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 in MQXFB </a:t>
            </a:r>
            <a:r>
              <a:rPr lang="fr-CH" sz="1600" b="1" dirty="0" err="1">
                <a:solidFill>
                  <a:schemeClr val="bg2"/>
                </a:solidFill>
                <a:latin typeface="+mj-lt"/>
                <a:ea typeface="+mj-ea"/>
                <a:cs typeface="+mj-cs"/>
              </a:rPr>
              <a:t>from</a:t>
            </a:r>
            <a:r>
              <a:rPr lang="fr-CH" sz="1600" b="1" dirty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 </a:t>
            </a:r>
            <a:r>
              <a:rPr lang="fr-CH" sz="1600" b="1" dirty="0" err="1">
                <a:solidFill>
                  <a:schemeClr val="bg2"/>
                </a:solidFill>
                <a:latin typeface="+mj-lt"/>
                <a:ea typeface="+mj-ea"/>
                <a:cs typeface="+mj-cs"/>
              </a:rPr>
              <a:t>coil</a:t>
            </a:r>
            <a:r>
              <a:rPr lang="fr-CH" sz="1600" b="1" dirty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 126</a:t>
            </a:r>
          </a:p>
          <a:p>
            <a:r>
              <a:rPr lang="fr-CH" sz="1600" b="1" dirty="0" err="1">
                <a:solidFill>
                  <a:schemeClr val="bg2"/>
                </a:solidFill>
                <a:latin typeface="+mj-lt"/>
                <a:ea typeface="+mj-ea"/>
                <a:cs typeface="+mj-cs"/>
              </a:rPr>
              <a:t>Already</a:t>
            </a:r>
            <a:r>
              <a:rPr lang="fr-CH" sz="1600" b="1" dirty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 </a:t>
            </a:r>
            <a:r>
              <a:rPr lang="fr-CH" sz="1600" b="1" dirty="0" err="1">
                <a:solidFill>
                  <a:schemeClr val="bg2"/>
                </a:solidFill>
                <a:latin typeface="+mj-lt"/>
                <a:ea typeface="+mj-ea"/>
                <a:cs typeface="+mj-cs"/>
              </a:rPr>
              <a:t>implemented</a:t>
            </a:r>
            <a:r>
              <a:rPr lang="fr-CH" sz="1600" b="1" dirty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 in 2 MQXFB Cu </a:t>
            </a:r>
            <a:r>
              <a:rPr lang="fr-CH" sz="1600" b="1" dirty="0" err="1">
                <a:solidFill>
                  <a:schemeClr val="bg2"/>
                </a:solidFill>
                <a:latin typeface="+mj-lt"/>
                <a:ea typeface="+mj-ea"/>
                <a:cs typeface="+mj-cs"/>
              </a:rPr>
              <a:t>coils</a:t>
            </a:r>
            <a:r>
              <a:rPr lang="fr-CH" sz="1600" b="1" dirty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 004 and 005</a:t>
            </a:r>
            <a:endParaRPr lang="en-GB" sz="1600" b="1" dirty="0">
              <a:solidFill>
                <a:schemeClr val="bg2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6" name="Picture 5" descr="A picture containing indoor&#10;&#10;Description automatically generated">
            <a:extLst>
              <a:ext uri="{FF2B5EF4-FFF2-40B4-BE49-F238E27FC236}">
                <a16:creationId xmlns:a16="http://schemas.microsoft.com/office/drawing/2014/main" id="{9ED445AF-2A25-AF1F-E406-263DB36B269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5400000">
            <a:off x="5590724" y="2567341"/>
            <a:ext cx="2944082" cy="22080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74739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726D8741-AAF4-49BA-81FE-EBFA549B6429}"/>
              </a:ext>
            </a:extLst>
          </p:cNvPr>
          <p:cNvSpPr/>
          <p:nvPr/>
        </p:nvSpPr>
        <p:spPr>
          <a:xfrm>
            <a:off x="240484" y="4030412"/>
            <a:ext cx="8492800" cy="2012682"/>
          </a:xfrm>
          <a:prstGeom prst="rect">
            <a:avLst/>
          </a:prstGeom>
          <a:solidFill>
            <a:schemeClr val="bg2">
              <a:lumMod val="20000"/>
              <a:lumOff val="80000"/>
              <a:alpha val="2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D596AB3-60D3-48DA-8DC8-F9CB96B4D9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Timeline for improvements presented on 29/04/2022</a:t>
            </a:r>
            <a:endParaRPr lang="en-GB" sz="24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F402F13-6122-4069-8D8D-3073393F68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Follow-up Report on Ongoing actions for MQXFB - H. Felice, R. Piccin - insulation systems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68AF69C-B486-4BAB-B693-253D193F0D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sp>
        <p:nvSpPr>
          <p:cNvPr id="6" name="Arrow: Right 5">
            <a:extLst>
              <a:ext uri="{FF2B5EF4-FFF2-40B4-BE49-F238E27FC236}">
                <a16:creationId xmlns:a16="http://schemas.microsoft.com/office/drawing/2014/main" id="{39F0239D-3001-41F5-ACD7-3A0701046B71}"/>
              </a:ext>
            </a:extLst>
          </p:cNvPr>
          <p:cNvSpPr/>
          <p:nvPr/>
        </p:nvSpPr>
        <p:spPr>
          <a:xfrm>
            <a:off x="1446306" y="3128859"/>
            <a:ext cx="7600493" cy="705223"/>
          </a:xfrm>
          <a:prstGeom prst="rightArrow">
            <a:avLst/>
          </a:prstGeom>
          <a:solidFill>
            <a:srgbClr val="0093BE"/>
          </a:solidFill>
          <a:ln>
            <a:solidFill>
              <a:srgbClr val="0093BE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AAC93CA8-6944-476D-BB55-F81C750F15B2}"/>
              </a:ext>
            </a:extLst>
          </p:cNvPr>
          <p:cNvCxnSpPr/>
          <p:nvPr/>
        </p:nvCxnSpPr>
        <p:spPr>
          <a:xfrm flipV="1">
            <a:off x="3499460" y="2608450"/>
            <a:ext cx="0" cy="705223"/>
          </a:xfrm>
          <a:prstGeom prst="straightConnector1">
            <a:avLst/>
          </a:prstGeom>
          <a:ln w="9525">
            <a:solidFill>
              <a:srgbClr val="0093BE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4ACA15B9-900E-470D-917F-067180B6A999}"/>
              </a:ext>
            </a:extLst>
          </p:cNvPr>
          <p:cNvSpPr txBox="1"/>
          <p:nvPr/>
        </p:nvSpPr>
        <p:spPr>
          <a:xfrm>
            <a:off x="1526549" y="3327242"/>
            <a:ext cx="82474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</a:rPr>
              <a:t>Q2 2022</a:t>
            </a:r>
            <a:endParaRPr lang="en-GB" sz="1100" dirty="0">
              <a:solidFill>
                <a:schemeClr val="bg1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08B438C-E67D-4CC0-AC6F-6DD1D95FB4C7}"/>
              </a:ext>
            </a:extLst>
          </p:cNvPr>
          <p:cNvSpPr txBox="1"/>
          <p:nvPr/>
        </p:nvSpPr>
        <p:spPr>
          <a:xfrm>
            <a:off x="3087086" y="3331983"/>
            <a:ext cx="82474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</a:rPr>
              <a:t>Q3 2022</a:t>
            </a:r>
            <a:endParaRPr lang="en-GB" sz="1100" dirty="0">
              <a:solidFill>
                <a:schemeClr val="bg1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5E7D7A6-2B5E-4684-B0BA-7CB83D2FF27A}"/>
              </a:ext>
            </a:extLst>
          </p:cNvPr>
          <p:cNvSpPr txBox="1"/>
          <p:nvPr/>
        </p:nvSpPr>
        <p:spPr>
          <a:xfrm>
            <a:off x="4584187" y="3327047"/>
            <a:ext cx="82474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</a:rPr>
              <a:t>Q4 2022</a:t>
            </a:r>
            <a:endParaRPr lang="en-GB" sz="1100" dirty="0">
              <a:solidFill>
                <a:schemeClr val="bg1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2C54DED-2F0A-49CC-B6B0-270BF5611F36}"/>
              </a:ext>
            </a:extLst>
          </p:cNvPr>
          <p:cNvSpPr txBox="1"/>
          <p:nvPr/>
        </p:nvSpPr>
        <p:spPr>
          <a:xfrm>
            <a:off x="6072328" y="3325189"/>
            <a:ext cx="82474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</a:rPr>
              <a:t>Q1 2023</a:t>
            </a:r>
            <a:endParaRPr lang="en-GB" sz="1100" dirty="0">
              <a:solidFill>
                <a:schemeClr val="bg1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AE56D91-2F7E-4E50-B548-5170EE61F873}"/>
              </a:ext>
            </a:extLst>
          </p:cNvPr>
          <p:cNvSpPr txBox="1"/>
          <p:nvPr/>
        </p:nvSpPr>
        <p:spPr>
          <a:xfrm>
            <a:off x="7560469" y="3325189"/>
            <a:ext cx="82474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</a:rPr>
              <a:t>Q2 2023</a:t>
            </a:r>
            <a:endParaRPr lang="en-GB" sz="1100" dirty="0">
              <a:solidFill>
                <a:schemeClr val="bg1"/>
              </a:solidFill>
            </a:endParaRP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5FF4FCBA-4D19-4AB0-BC62-C712B5CB0BDF}"/>
              </a:ext>
            </a:extLst>
          </p:cNvPr>
          <p:cNvCxnSpPr>
            <a:cxnSpLocks/>
          </p:cNvCxnSpPr>
          <p:nvPr/>
        </p:nvCxnSpPr>
        <p:spPr>
          <a:xfrm>
            <a:off x="1986735" y="3659253"/>
            <a:ext cx="0" cy="720165"/>
          </a:xfrm>
          <a:prstGeom prst="straightConnector1">
            <a:avLst/>
          </a:prstGeom>
          <a:ln w="9525">
            <a:solidFill>
              <a:srgbClr val="0093BE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BAEFA1DA-E153-458F-98E2-70A235C2ADC6}"/>
              </a:ext>
            </a:extLst>
          </p:cNvPr>
          <p:cNvSpPr txBox="1"/>
          <p:nvPr/>
        </p:nvSpPr>
        <p:spPr>
          <a:xfrm>
            <a:off x="1368148" y="4412121"/>
            <a:ext cx="1237174" cy="646331"/>
          </a:xfrm>
          <a:prstGeom prst="rect">
            <a:avLst/>
          </a:prstGeom>
          <a:noFill/>
          <a:ln w="6350"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Report on HT impregnated braid</a:t>
            </a:r>
            <a:endParaRPr lang="en-GB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F3B0E26-AC8B-469A-A92E-E2B331DCCDAB}"/>
              </a:ext>
            </a:extLst>
          </p:cNvPr>
          <p:cNvSpPr txBox="1"/>
          <p:nvPr/>
        </p:nvSpPr>
        <p:spPr>
          <a:xfrm>
            <a:off x="2943361" y="2110966"/>
            <a:ext cx="1491120" cy="461665"/>
          </a:xfrm>
          <a:prstGeom prst="rect">
            <a:avLst/>
          </a:prstGeom>
          <a:noFill/>
          <a:ln w="6350"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Report on HT coil interlayer</a:t>
            </a:r>
            <a:endParaRPr lang="en-GB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D373776-C87A-45B9-897C-8FAC2E2D3F4F}"/>
              </a:ext>
            </a:extLst>
          </p:cNvPr>
          <p:cNvSpPr txBox="1"/>
          <p:nvPr/>
        </p:nvSpPr>
        <p:spPr>
          <a:xfrm>
            <a:off x="2913475" y="1428643"/>
            <a:ext cx="1491120" cy="461665"/>
          </a:xfrm>
          <a:prstGeom prst="rect">
            <a:avLst/>
          </a:prstGeom>
          <a:noFill/>
          <a:ln w="6350"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Interim report 1 on adhesion studies</a:t>
            </a:r>
            <a:endParaRPr lang="en-GB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16984E98-FAFA-4D24-86D1-D927186CA529}"/>
              </a:ext>
            </a:extLst>
          </p:cNvPr>
          <p:cNvSpPr txBox="1"/>
          <p:nvPr/>
        </p:nvSpPr>
        <p:spPr>
          <a:xfrm>
            <a:off x="4488278" y="1438557"/>
            <a:ext cx="1491120" cy="461665"/>
          </a:xfrm>
          <a:prstGeom prst="rect">
            <a:avLst/>
          </a:prstGeom>
          <a:noFill/>
          <a:ln w="6350"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Interim report 2 on adhesion studies</a:t>
            </a:r>
            <a:endParaRPr lang="en-GB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5A861435-7F1F-43F8-BCD5-375E2E6E6291}"/>
              </a:ext>
            </a:extLst>
          </p:cNvPr>
          <p:cNvCxnSpPr>
            <a:cxnSpLocks/>
          </p:cNvCxnSpPr>
          <p:nvPr/>
        </p:nvCxnSpPr>
        <p:spPr>
          <a:xfrm flipV="1">
            <a:off x="4963696" y="1999316"/>
            <a:ext cx="0" cy="1314356"/>
          </a:xfrm>
          <a:prstGeom prst="straightConnector1">
            <a:avLst/>
          </a:prstGeom>
          <a:ln w="9525">
            <a:solidFill>
              <a:srgbClr val="0093BE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DF8DBFCE-99ED-40C5-94F6-7E71D81D0703}"/>
              </a:ext>
            </a:extLst>
          </p:cNvPr>
          <p:cNvSpPr txBox="1"/>
          <p:nvPr/>
        </p:nvSpPr>
        <p:spPr>
          <a:xfrm>
            <a:off x="355604" y="1520975"/>
            <a:ext cx="9263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u="sng" dirty="0">
                <a:solidFill>
                  <a:schemeClr val="bg1">
                    <a:lumMod val="50000"/>
                  </a:schemeClr>
                </a:solidFill>
              </a:rPr>
              <a:t>Adhesion</a:t>
            </a:r>
            <a:endParaRPr lang="en-GB" sz="1200" b="1" u="sng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3DBA4C56-565C-4096-919C-47041224241D}"/>
              </a:ext>
            </a:extLst>
          </p:cNvPr>
          <p:cNvSpPr txBox="1"/>
          <p:nvPr/>
        </p:nvSpPr>
        <p:spPr>
          <a:xfrm>
            <a:off x="355604" y="2166019"/>
            <a:ext cx="9263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u="sng" dirty="0">
                <a:solidFill>
                  <a:schemeClr val="bg1">
                    <a:lumMod val="50000"/>
                  </a:schemeClr>
                </a:solidFill>
              </a:rPr>
              <a:t>Interlayer</a:t>
            </a:r>
            <a:endParaRPr lang="en-GB" sz="1200" b="1" u="sng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521474E-8C0D-4372-9872-27D343A854C9}"/>
              </a:ext>
            </a:extLst>
          </p:cNvPr>
          <p:cNvSpPr txBox="1"/>
          <p:nvPr/>
        </p:nvSpPr>
        <p:spPr>
          <a:xfrm>
            <a:off x="370549" y="4314568"/>
            <a:ext cx="9263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u="sng" dirty="0">
                <a:solidFill>
                  <a:schemeClr val="bg1">
                    <a:lumMod val="50000"/>
                  </a:schemeClr>
                </a:solidFill>
              </a:rPr>
              <a:t>Cable insulation</a:t>
            </a:r>
            <a:endParaRPr lang="en-GB" sz="1200" b="1" u="sng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4" name="Right Brace 33">
            <a:extLst>
              <a:ext uri="{FF2B5EF4-FFF2-40B4-BE49-F238E27FC236}">
                <a16:creationId xmlns:a16="http://schemas.microsoft.com/office/drawing/2014/main" id="{C83B88BD-D7AA-4C2B-BF9D-8F7E4E96B9AA}"/>
              </a:ext>
            </a:extLst>
          </p:cNvPr>
          <p:cNvSpPr/>
          <p:nvPr/>
        </p:nvSpPr>
        <p:spPr>
          <a:xfrm>
            <a:off x="6271912" y="1420409"/>
            <a:ext cx="379894" cy="1559435"/>
          </a:xfrm>
          <a:prstGeom prst="rightBrace">
            <a:avLst/>
          </a:prstGeom>
          <a:ln>
            <a:solidFill>
              <a:srgbClr val="0093BE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B050"/>
              </a:solidFill>
            </a:endParaRPr>
          </a:p>
        </p:txBody>
      </p: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D58D301B-8B73-45D1-B01B-8126202114E0}"/>
              </a:ext>
            </a:extLst>
          </p:cNvPr>
          <p:cNvCxnSpPr>
            <a:cxnSpLocks/>
          </p:cNvCxnSpPr>
          <p:nvPr/>
        </p:nvCxnSpPr>
        <p:spPr>
          <a:xfrm>
            <a:off x="3487065" y="3659253"/>
            <a:ext cx="3194" cy="1406380"/>
          </a:xfrm>
          <a:prstGeom prst="straightConnector1">
            <a:avLst/>
          </a:prstGeom>
          <a:ln w="9525">
            <a:solidFill>
              <a:srgbClr val="0093BE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2B75EDBC-1D3A-4733-AC34-469A5A708385}"/>
              </a:ext>
            </a:extLst>
          </p:cNvPr>
          <p:cNvSpPr txBox="1"/>
          <p:nvPr/>
        </p:nvSpPr>
        <p:spPr>
          <a:xfrm>
            <a:off x="2932839" y="5161127"/>
            <a:ext cx="1237174" cy="646331"/>
          </a:xfrm>
          <a:prstGeom prst="rect">
            <a:avLst/>
          </a:prstGeom>
          <a:noFill/>
          <a:ln w="6350">
            <a:solidFill>
              <a:srgbClr val="FB963C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FB963C"/>
                </a:solidFill>
              </a:rPr>
              <a:t>Interim report 1 on tougher resin</a:t>
            </a:r>
            <a:endParaRPr lang="en-GB" sz="1200" dirty="0">
              <a:solidFill>
                <a:srgbClr val="FB963C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1B5D8FD-585C-4071-BA61-F044B482FF24}"/>
              </a:ext>
            </a:extLst>
          </p:cNvPr>
          <p:cNvSpPr txBox="1"/>
          <p:nvPr/>
        </p:nvSpPr>
        <p:spPr>
          <a:xfrm>
            <a:off x="370549" y="5253459"/>
            <a:ext cx="12371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u="sng" dirty="0">
                <a:solidFill>
                  <a:schemeClr val="bg1">
                    <a:lumMod val="50000"/>
                  </a:schemeClr>
                </a:solidFill>
              </a:rPr>
              <a:t>Resin development</a:t>
            </a:r>
            <a:endParaRPr lang="en-GB" sz="1200" b="1" u="sng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2B5E1B2B-0D94-42E8-8C47-E56C0C3B9BAD}"/>
              </a:ext>
            </a:extLst>
          </p:cNvPr>
          <p:cNvSpPr txBox="1"/>
          <p:nvPr/>
        </p:nvSpPr>
        <p:spPr>
          <a:xfrm>
            <a:off x="5774651" y="5161127"/>
            <a:ext cx="1237174" cy="646331"/>
          </a:xfrm>
          <a:prstGeom prst="rect">
            <a:avLst/>
          </a:prstGeom>
          <a:noFill/>
          <a:ln w="6350"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Interim report 2 on tougher resin</a:t>
            </a:r>
            <a:endParaRPr lang="en-GB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374A31C4-EC93-4779-838E-5F4693AB4E04}"/>
              </a:ext>
            </a:extLst>
          </p:cNvPr>
          <p:cNvCxnSpPr>
            <a:cxnSpLocks/>
          </p:cNvCxnSpPr>
          <p:nvPr/>
        </p:nvCxnSpPr>
        <p:spPr>
          <a:xfrm>
            <a:off x="6393238" y="3665996"/>
            <a:ext cx="3194" cy="1406380"/>
          </a:xfrm>
          <a:prstGeom prst="straightConnector1">
            <a:avLst/>
          </a:prstGeom>
          <a:ln w="9525">
            <a:solidFill>
              <a:srgbClr val="0093BE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TextBox 40">
            <a:extLst>
              <a:ext uri="{FF2B5EF4-FFF2-40B4-BE49-F238E27FC236}">
                <a16:creationId xmlns:a16="http://schemas.microsoft.com/office/drawing/2014/main" id="{D18F1C5C-2E40-433C-9125-D26F1DE647D6}"/>
              </a:ext>
            </a:extLst>
          </p:cNvPr>
          <p:cNvSpPr txBox="1"/>
          <p:nvPr/>
        </p:nvSpPr>
        <p:spPr>
          <a:xfrm>
            <a:off x="4335791" y="5171136"/>
            <a:ext cx="1237174" cy="830997"/>
          </a:xfrm>
          <a:prstGeom prst="rect">
            <a:avLst/>
          </a:prstGeom>
          <a:noFill/>
          <a:ln w="6350"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Prelim report on irradiation of impregnation system in air</a:t>
            </a:r>
            <a:endParaRPr lang="en-GB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32CFE2C5-6EC7-4482-8807-822FC86A1AA1}"/>
              </a:ext>
            </a:extLst>
          </p:cNvPr>
          <p:cNvCxnSpPr>
            <a:cxnSpLocks/>
          </p:cNvCxnSpPr>
          <p:nvPr/>
        </p:nvCxnSpPr>
        <p:spPr>
          <a:xfrm>
            <a:off x="4963696" y="3665996"/>
            <a:ext cx="3194" cy="1406380"/>
          </a:xfrm>
          <a:prstGeom prst="straightConnector1">
            <a:avLst/>
          </a:prstGeom>
          <a:ln w="9525">
            <a:solidFill>
              <a:srgbClr val="0093BE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3" name="TextBox 42">
            <a:extLst>
              <a:ext uri="{FF2B5EF4-FFF2-40B4-BE49-F238E27FC236}">
                <a16:creationId xmlns:a16="http://schemas.microsoft.com/office/drawing/2014/main" id="{162E2278-9651-4CC9-B602-15B77D1162C4}"/>
              </a:ext>
            </a:extLst>
          </p:cNvPr>
          <p:cNvSpPr txBox="1"/>
          <p:nvPr/>
        </p:nvSpPr>
        <p:spPr>
          <a:xfrm>
            <a:off x="7470308" y="5159448"/>
            <a:ext cx="1237174" cy="830997"/>
          </a:xfrm>
          <a:prstGeom prst="rect">
            <a:avLst/>
          </a:prstGeom>
          <a:noFill/>
          <a:ln w="6350"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Start of irradiation campaign at cold</a:t>
            </a:r>
            <a:endParaRPr lang="en-GB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4AC00795-A613-4AD5-9186-ECA287EAC55A}"/>
              </a:ext>
            </a:extLst>
          </p:cNvPr>
          <p:cNvCxnSpPr>
            <a:cxnSpLocks/>
          </p:cNvCxnSpPr>
          <p:nvPr/>
        </p:nvCxnSpPr>
        <p:spPr>
          <a:xfrm>
            <a:off x="7969649" y="3659253"/>
            <a:ext cx="3194" cy="1406380"/>
          </a:xfrm>
          <a:prstGeom prst="straightConnector1">
            <a:avLst/>
          </a:prstGeom>
          <a:ln w="9525">
            <a:solidFill>
              <a:srgbClr val="0093BE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9207D039-FADF-4975-BD8D-5697A06A9DAA}"/>
              </a:ext>
            </a:extLst>
          </p:cNvPr>
          <p:cNvSpPr txBox="1"/>
          <p:nvPr/>
        </p:nvSpPr>
        <p:spPr>
          <a:xfrm>
            <a:off x="6857723" y="1737706"/>
            <a:ext cx="1977983" cy="954107"/>
          </a:xfrm>
          <a:prstGeom prst="rect">
            <a:avLst/>
          </a:prstGeom>
          <a:noFill/>
          <a:ln w="19050"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0093BE"/>
                </a:solidFill>
              </a:rPr>
              <a:t>In case of convincing results, compatible with HL-LHC timescale</a:t>
            </a:r>
            <a:endParaRPr lang="en-GB" sz="1400" dirty="0">
              <a:solidFill>
                <a:srgbClr val="0093BE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C7EEE9F8-64A6-4136-9C57-128C4DF088F2}"/>
              </a:ext>
            </a:extLst>
          </p:cNvPr>
          <p:cNvSpPr txBox="1"/>
          <p:nvPr/>
        </p:nvSpPr>
        <p:spPr>
          <a:xfrm>
            <a:off x="8126029" y="4030412"/>
            <a:ext cx="581453" cy="307777"/>
          </a:xfrm>
          <a:prstGeom prst="rect">
            <a:avLst/>
          </a:prstGeom>
          <a:noFill/>
          <a:ln w="19050"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0093BE"/>
                </a:solidFill>
              </a:rPr>
              <a:t>HFM</a:t>
            </a:r>
            <a:endParaRPr lang="en-GB" sz="1400" dirty="0">
              <a:solidFill>
                <a:srgbClr val="0093BE"/>
              </a:solidFill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078B5568-B9EE-11FB-D9F6-7DFF77612CA2}"/>
              </a:ext>
            </a:extLst>
          </p:cNvPr>
          <p:cNvSpPr txBox="1"/>
          <p:nvPr/>
        </p:nvSpPr>
        <p:spPr>
          <a:xfrm>
            <a:off x="370549" y="891919"/>
            <a:ext cx="15874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u="sng" dirty="0">
                <a:solidFill>
                  <a:srgbClr val="FF0000"/>
                </a:solidFill>
              </a:rPr>
              <a:t>Quench Heater reliability</a:t>
            </a:r>
            <a:endParaRPr lang="en-GB" sz="1200" b="1" u="sng" dirty="0">
              <a:solidFill>
                <a:srgbClr val="FF0000"/>
              </a:solidFill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20962A09-BB47-AD18-765C-AF6C117CF4FB}"/>
              </a:ext>
            </a:extLst>
          </p:cNvPr>
          <p:cNvSpPr txBox="1"/>
          <p:nvPr/>
        </p:nvSpPr>
        <p:spPr>
          <a:xfrm>
            <a:off x="1699718" y="929758"/>
            <a:ext cx="1387368" cy="461665"/>
          </a:xfrm>
          <a:prstGeom prst="rect">
            <a:avLst/>
          </a:prstGeom>
          <a:noFill/>
          <a:ln w="63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Implementation in </a:t>
            </a:r>
          </a:p>
          <a:p>
            <a:r>
              <a:rPr lang="en-US" sz="1200" dirty="0">
                <a:solidFill>
                  <a:srgbClr val="FF0000"/>
                </a:solidFill>
              </a:rPr>
              <a:t>MQXFS 115/116</a:t>
            </a:r>
            <a:endParaRPr lang="en-GB" sz="1200" dirty="0">
              <a:solidFill>
                <a:srgbClr val="FF0000"/>
              </a:solidFill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E423074E-F5A3-E1EE-8BE1-F5452D5E9EC5}"/>
              </a:ext>
            </a:extLst>
          </p:cNvPr>
          <p:cNvSpPr txBox="1"/>
          <p:nvPr/>
        </p:nvSpPr>
        <p:spPr>
          <a:xfrm>
            <a:off x="3163970" y="934148"/>
            <a:ext cx="1387368" cy="461665"/>
          </a:xfrm>
          <a:prstGeom prst="rect">
            <a:avLst/>
          </a:prstGeom>
          <a:noFill/>
          <a:ln w="63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CH" sz="1200" dirty="0">
                <a:solidFill>
                  <a:srgbClr val="FF0000"/>
                </a:solidFill>
              </a:rPr>
              <a:t>A</a:t>
            </a:r>
            <a:r>
              <a:rPr lang="en-US" sz="1200" dirty="0" err="1">
                <a:solidFill>
                  <a:srgbClr val="FF0000"/>
                </a:solidFill>
              </a:rPr>
              <a:t>ssembly</a:t>
            </a:r>
            <a:r>
              <a:rPr lang="en-US" sz="1200" dirty="0">
                <a:solidFill>
                  <a:srgbClr val="FF0000"/>
                </a:solidFill>
              </a:rPr>
              <a:t> in MQXFS8</a:t>
            </a:r>
            <a:endParaRPr lang="en-GB" sz="1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58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507F70-A850-4FD3-9EB9-2E600B6182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Resin Fracture Toughness</a:t>
            </a:r>
            <a:br>
              <a:rPr lang="en-US" sz="2400" dirty="0"/>
            </a:br>
            <a:r>
              <a:rPr lang="en-US" sz="2400" dirty="0"/>
              <a:t>Role in magnet performance</a:t>
            </a:r>
            <a:endParaRPr lang="en-GB" sz="24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B063102-8A1F-4B70-BFCE-A8BF004334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Follow-up Report on Ongoing actions for MQXFB - H. Felice, R. Piccin - insulation systems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541ED52-4082-4552-94F7-FF1A861B0B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706A039-641F-4923-A385-A6E4E3242BAB}"/>
              </a:ext>
            </a:extLst>
          </p:cNvPr>
          <p:cNvSpPr txBox="1"/>
          <p:nvPr/>
        </p:nvSpPr>
        <p:spPr>
          <a:xfrm>
            <a:off x="398353" y="1369784"/>
            <a:ext cx="2100529" cy="1815882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fr-CH" sz="1400" dirty="0"/>
              <a:t>In </a:t>
            </a:r>
            <a:r>
              <a:rPr lang="fr-CH" sz="1400" dirty="0" err="1"/>
              <a:t>parallel</a:t>
            </a:r>
            <a:r>
              <a:rPr lang="fr-CH" sz="1400" dirty="0"/>
              <a:t> </a:t>
            </a:r>
            <a:r>
              <a:rPr lang="fr-CH" sz="1400" dirty="0" err="1"/>
              <a:t>with</a:t>
            </a:r>
            <a:r>
              <a:rPr lang="fr-CH" sz="1400" dirty="0"/>
              <a:t> the characterization of </a:t>
            </a:r>
            <a:r>
              <a:rPr lang="fr-CH" sz="1400" dirty="0" err="1"/>
              <a:t>each</a:t>
            </a:r>
            <a:r>
              <a:rPr lang="fr-CH" sz="1400" dirty="0"/>
              <a:t> </a:t>
            </a:r>
            <a:r>
              <a:rPr lang="fr-CH" sz="1400" dirty="0" err="1"/>
              <a:t>resin</a:t>
            </a:r>
            <a:r>
              <a:rPr lang="fr-CH" sz="1400" dirty="0"/>
              <a:t> (</a:t>
            </a:r>
            <a:r>
              <a:rPr lang="fr-CH" sz="1400" dirty="0" err="1"/>
              <a:t>see</a:t>
            </a:r>
            <a:r>
              <a:rPr lang="fr-CH" sz="1400" dirty="0"/>
              <a:t> </a:t>
            </a:r>
            <a:r>
              <a:rPr lang="fr-CH" sz="1400" dirty="0" err="1"/>
              <a:t>later</a:t>
            </a:r>
            <a:r>
              <a:rPr lang="fr-CH" sz="1400" dirty="0"/>
              <a:t> slides), the challenge </a:t>
            </a:r>
            <a:r>
              <a:rPr lang="fr-CH" sz="1400" dirty="0" err="1"/>
              <a:t>is</a:t>
            </a:r>
            <a:r>
              <a:rPr lang="fr-CH" sz="1400" dirty="0"/>
              <a:t> to </a:t>
            </a:r>
            <a:r>
              <a:rPr lang="fr-CH" sz="1400" dirty="0" err="1"/>
              <a:t>understand</a:t>
            </a:r>
            <a:r>
              <a:rPr lang="fr-CH" sz="1400" dirty="0"/>
              <a:t> </a:t>
            </a:r>
            <a:r>
              <a:rPr lang="fr-CH" sz="1400" dirty="0">
                <a:solidFill>
                  <a:srgbClr val="0093BE"/>
                </a:solidFill>
              </a:rPr>
              <a:t>the </a:t>
            </a:r>
            <a:r>
              <a:rPr lang="fr-CH" sz="1400" dirty="0" err="1">
                <a:solidFill>
                  <a:srgbClr val="0093BE"/>
                </a:solidFill>
              </a:rPr>
              <a:t>role</a:t>
            </a:r>
            <a:r>
              <a:rPr lang="fr-CH" sz="1400" dirty="0">
                <a:solidFill>
                  <a:srgbClr val="0093BE"/>
                </a:solidFill>
              </a:rPr>
              <a:t> of the fracture </a:t>
            </a:r>
            <a:r>
              <a:rPr lang="fr-CH" sz="1400" dirty="0" err="1">
                <a:solidFill>
                  <a:srgbClr val="0093BE"/>
                </a:solidFill>
              </a:rPr>
              <a:t>thoughness</a:t>
            </a:r>
            <a:r>
              <a:rPr lang="fr-CH" sz="1400" dirty="0">
                <a:solidFill>
                  <a:srgbClr val="0093BE"/>
                </a:solidFill>
              </a:rPr>
              <a:t> in the magnet performance</a:t>
            </a: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50AF213A-5ACD-44DA-B891-BFA9125A23F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5870" y="1258792"/>
            <a:ext cx="2458499" cy="1616016"/>
          </a:xfrm>
          <a:prstGeom prst="rect">
            <a:avLst/>
          </a:prstGeom>
          <a:noFill/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252C9FB0-88F0-4C48-A6D7-36BF2632EDF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346" t="24631" r="46953" b="11945"/>
          <a:stretch/>
        </p:blipFill>
        <p:spPr>
          <a:xfrm>
            <a:off x="2862675" y="1432433"/>
            <a:ext cx="2199132" cy="157860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9CF52AD-BBEC-8EAA-4EDE-DB839E0B00C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2301" y="3315254"/>
            <a:ext cx="6102684" cy="2464421"/>
          </a:xfrm>
          <a:prstGeom prst="rect">
            <a:avLst/>
          </a:pr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64C472A9-C0A4-56E2-404D-74C79900FB82}"/>
              </a:ext>
            </a:extLst>
          </p:cNvPr>
          <p:cNvSpPr txBox="1"/>
          <p:nvPr/>
        </p:nvSpPr>
        <p:spPr>
          <a:xfrm>
            <a:off x="351240" y="5687969"/>
            <a:ext cx="4572000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00" dirty="0">
                <a:hlinkClick r:id="rId5"/>
              </a:rPr>
              <a:t>SMC Models - 1st series - MSC HFM Program | Document 2682457 (v.3) (cern.ch)</a:t>
            </a:r>
            <a:endParaRPr lang="en-US" sz="900" dirty="0"/>
          </a:p>
        </p:txBody>
      </p:sp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AB8E8F46-3693-8B2A-D94E-B8A61E1842D1}"/>
              </a:ext>
            </a:extLst>
          </p:cNvPr>
          <p:cNvSpPr/>
          <p:nvPr/>
        </p:nvSpPr>
        <p:spPr>
          <a:xfrm>
            <a:off x="351241" y="3677222"/>
            <a:ext cx="6102684" cy="639688"/>
          </a:xfrm>
          <a:prstGeom prst="roundRect">
            <a:avLst/>
          </a:prstGeom>
          <a:noFill/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1814328-A10D-AA3E-1938-C77D7EEAB918}"/>
              </a:ext>
            </a:extLst>
          </p:cNvPr>
          <p:cNvSpPr txBox="1"/>
          <p:nvPr/>
        </p:nvSpPr>
        <p:spPr>
          <a:xfrm>
            <a:off x="6512865" y="3667598"/>
            <a:ext cx="19504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dirty="0" err="1">
                <a:solidFill>
                  <a:srgbClr val="00B050"/>
                </a:solidFill>
              </a:rPr>
              <a:t>Completed</a:t>
            </a:r>
            <a:r>
              <a:rPr lang="fr-CH" sz="1200" dirty="0">
                <a:solidFill>
                  <a:srgbClr val="00B050"/>
                </a:solidFill>
              </a:rPr>
              <a:t> and </a:t>
            </a:r>
            <a:r>
              <a:rPr lang="fr-CH" sz="1200" dirty="0" err="1">
                <a:solidFill>
                  <a:srgbClr val="00B050"/>
                </a:solidFill>
              </a:rPr>
              <a:t>ready</a:t>
            </a:r>
            <a:r>
              <a:rPr lang="fr-CH" sz="1200" dirty="0">
                <a:solidFill>
                  <a:srgbClr val="00B050"/>
                </a:solidFill>
              </a:rPr>
              <a:t> for </a:t>
            </a:r>
            <a:r>
              <a:rPr lang="fr-CH" sz="1200" dirty="0" err="1">
                <a:solidFill>
                  <a:srgbClr val="00B050"/>
                </a:solidFill>
              </a:rPr>
              <a:t>assembly</a:t>
            </a:r>
            <a:r>
              <a:rPr lang="en-US" sz="1200" dirty="0">
                <a:solidFill>
                  <a:srgbClr val="00B050"/>
                </a:solidFill>
              </a:rPr>
              <a:t> in October 2022</a:t>
            </a:r>
            <a:endParaRPr lang="fr-CH" sz="1200" dirty="0">
              <a:solidFill>
                <a:srgbClr val="00B050"/>
              </a:solidFill>
            </a:endParaRPr>
          </a:p>
        </p:txBody>
      </p:sp>
      <p:sp>
        <p:nvSpPr>
          <p:cNvPr id="33" name="Rectangle: Rounded Corners 32">
            <a:extLst>
              <a:ext uri="{FF2B5EF4-FFF2-40B4-BE49-F238E27FC236}">
                <a16:creationId xmlns:a16="http://schemas.microsoft.com/office/drawing/2014/main" id="{DDB1084F-585B-869E-8CFD-A05CE8566C73}"/>
              </a:ext>
            </a:extLst>
          </p:cNvPr>
          <p:cNvSpPr/>
          <p:nvPr/>
        </p:nvSpPr>
        <p:spPr>
          <a:xfrm>
            <a:off x="351241" y="4359034"/>
            <a:ext cx="6102684" cy="262093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293BD18-C77F-FD75-49D4-2412D9A970D7}"/>
              </a:ext>
            </a:extLst>
          </p:cNvPr>
          <p:cNvSpPr txBox="1"/>
          <p:nvPr/>
        </p:nvSpPr>
        <p:spPr>
          <a:xfrm>
            <a:off x="6524708" y="4344128"/>
            <a:ext cx="232699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100" dirty="0">
                <a:solidFill>
                  <a:srgbClr val="FF0000"/>
                </a:solidFill>
              </a:rPr>
              <a:t>Major NC – </a:t>
            </a:r>
            <a:r>
              <a:rPr lang="fr-CH" sz="1100" dirty="0" err="1">
                <a:solidFill>
                  <a:srgbClr val="FF0000"/>
                </a:solidFill>
              </a:rPr>
              <a:t>coil</a:t>
            </a:r>
            <a:r>
              <a:rPr lang="fr-CH" sz="1100" dirty="0">
                <a:solidFill>
                  <a:srgbClr val="FF0000"/>
                </a:solidFill>
              </a:rPr>
              <a:t> 103b in fabrication</a:t>
            </a:r>
          </a:p>
        </p:txBody>
      </p:sp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00BC730E-D5AD-1D19-CDF6-48FDC45C7C9F}"/>
              </a:ext>
            </a:extLst>
          </p:cNvPr>
          <p:cNvSpPr/>
          <p:nvPr/>
        </p:nvSpPr>
        <p:spPr>
          <a:xfrm>
            <a:off x="351240" y="4696942"/>
            <a:ext cx="6102684" cy="639688"/>
          </a:xfrm>
          <a:prstGeom prst="roundRect">
            <a:avLst/>
          </a:prstGeom>
          <a:noFill/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43E9A258-74FD-DC2A-795F-412C5C1FFD38}"/>
              </a:ext>
            </a:extLst>
          </p:cNvPr>
          <p:cNvSpPr txBox="1"/>
          <p:nvPr/>
        </p:nvSpPr>
        <p:spPr>
          <a:xfrm>
            <a:off x="6512863" y="4773736"/>
            <a:ext cx="22798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dirty="0" err="1">
                <a:solidFill>
                  <a:srgbClr val="00B050"/>
                </a:solidFill>
              </a:rPr>
              <a:t>Completed</a:t>
            </a:r>
            <a:r>
              <a:rPr lang="fr-CH" sz="1200" dirty="0">
                <a:solidFill>
                  <a:srgbClr val="00B050"/>
                </a:solidFill>
              </a:rPr>
              <a:t> and </a:t>
            </a:r>
            <a:r>
              <a:rPr lang="fr-CH" sz="1200" dirty="0" err="1">
                <a:solidFill>
                  <a:srgbClr val="00B050"/>
                </a:solidFill>
              </a:rPr>
              <a:t>ready</a:t>
            </a:r>
            <a:r>
              <a:rPr lang="fr-CH" sz="1200" dirty="0">
                <a:solidFill>
                  <a:srgbClr val="00B050"/>
                </a:solidFill>
              </a:rPr>
              <a:t> for </a:t>
            </a:r>
            <a:r>
              <a:rPr lang="fr-CH" sz="1200" dirty="0" err="1">
                <a:solidFill>
                  <a:srgbClr val="00B050"/>
                </a:solidFill>
              </a:rPr>
              <a:t>assembly</a:t>
            </a:r>
            <a:r>
              <a:rPr lang="en-US" sz="1200" dirty="0">
                <a:solidFill>
                  <a:srgbClr val="00B050"/>
                </a:solidFill>
              </a:rPr>
              <a:t>  after 101 and 102</a:t>
            </a:r>
            <a:endParaRPr lang="fr-CH" sz="1200" dirty="0">
              <a:solidFill>
                <a:srgbClr val="00B050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45062E98-5305-E0CF-17BD-72F6754D285E}"/>
              </a:ext>
            </a:extLst>
          </p:cNvPr>
          <p:cNvSpPr txBox="1"/>
          <p:nvPr/>
        </p:nvSpPr>
        <p:spPr>
          <a:xfrm>
            <a:off x="7851039" y="1795322"/>
            <a:ext cx="1257683" cy="523220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fr-CH" sz="1400" b="1" dirty="0"/>
              <a:t>SMC program</a:t>
            </a:r>
            <a:endParaRPr lang="fr-CH" sz="1400" b="1" dirty="0">
              <a:solidFill>
                <a:srgbClr val="0093BE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62D46DE-2BF7-282D-9646-BE3F44403C6B}"/>
              </a:ext>
            </a:extLst>
          </p:cNvPr>
          <p:cNvSpPr txBox="1"/>
          <p:nvPr/>
        </p:nvSpPr>
        <p:spPr>
          <a:xfrm>
            <a:off x="4580853" y="6004563"/>
            <a:ext cx="3887712" cy="338554"/>
          </a:xfrm>
          <a:prstGeom prst="rect">
            <a:avLst/>
          </a:prstGeom>
          <a:noFill/>
          <a:ln w="28575"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r>
              <a:rPr lang="fr-CH" sz="1600" b="1" dirty="0" err="1">
                <a:solidFill>
                  <a:schemeClr val="bg2"/>
                </a:solidFill>
                <a:latin typeface="+mj-lt"/>
                <a:ea typeface="+mj-ea"/>
                <a:cs typeface="+mj-cs"/>
              </a:rPr>
              <a:t>Several</a:t>
            </a:r>
            <a:r>
              <a:rPr lang="fr-CH" sz="1600" b="1" dirty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 SMC </a:t>
            </a:r>
            <a:r>
              <a:rPr lang="fr-CH" sz="1600" b="1" dirty="0" err="1">
                <a:solidFill>
                  <a:schemeClr val="bg2"/>
                </a:solidFill>
                <a:latin typeface="+mj-lt"/>
                <a:ea typeface="+mj-ea"/>
                <a:cs typeface="+mj-cs"/>
              </a:rPr>
              <a:t>coils</a:t>
            </a:r>
            <a:r>
              <a:rPr lang="fr-CH" sz="1600" b="1" dirty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 </a:t>
            </a:r>
            <a:r>
              <a:rPr lang="fr-CH" sz="1600" b="1" dirty="0" err="1">
                <a:solidFill>
                  <a:schemeClr val="bg2"/>
                </a:solidFill>
                <a:latin typeface="+mj-lt"/>
                <a:ea typeface="+mj-ea"/>
                <a:cs typeface="+mj-cs"/>
              </a:rPr>
              <a:t>ready</a:t>
            </a:r>
            <a:r>
              <a:rPr lang="fr-CH" sz="1600" b="1" dirty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 for tests</a:t>
            </a:r>
          </a:p>
        </p:txBody>
      </p:sp>
    </p:spTree>
    <p:extLst>
      <p:ext uri="{BB962C8B-B14F-4D97-AF65-F5344CB8AC3E}">
        <p14:creationId xmlns:p14="http://schemas.microsoft.com/office/powerpoint/2010/main" val="42195924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726D8741-AAF4-49BA-81FE-EBFA549B6429}"/>
              </a:ext>
            </a:extLst>
          </p:cNvPr>
          <p:cNvSpPr/>
          <p:nvPr/>
        </p:nvSpPr>
        <p:spPr>
          <a:xfrm>
            <a:off x="240484" y="4030412"/>
            <a:ext cx="8492800" cy="2012682"/>
          </a:xfrm>
          <a:prstGeom prst="rect">
            <a:avLst/>
          </a:prstGeom>
          <a:solidFill>
            <a:schemeClr val="bg2">
              <a:lumMod val="20000"/>
              <a:lumOff val="80000"/>
              <a:alpha val="2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D596AB3-60D3-48DA-8DC8-F9CB96B4D9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Timeline for improvements presented on 29/04/2022</a:t>
            </a:r>
            <a:endParaRPr lang="en-GB" sz="24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F402F13-6122-4069-8D8D-3073393F68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Follow-up Report on Ongoing actions for MQXFB - H. Felice, R. Piccin - insulation systems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68AF69C-B486-4BAB-B693-253D193F0D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sp>
        <p:nvSpPr>
          <p:cNvPr id="6" name="Arrow: Right 5">
            <a:extLst>
              <a:ext uri="{FF2B5EF4-FFF2-40B4-BE49-F238E27FC236}">
                <a16:creationId xmlns:a16="http://schemas.microsoft.com/office/drawing/2014/main" id="{39F0239D-3001-41F5-ACD7-3A0701046B71}"/>
              </a:ext>
            </a:extLst>
          </p:cNvPr>
          <p:cNvSpPr/>
          <p:nvPr/>
        </p:nvSpPr>
        <p:spPr>
          <a:xfrm>
            <a:off x="1446306" y="3128859"/>
            <a:ext cx="7600493" cy="705223"/>
          </a:xfrm>
          <a:prstGeom prst="rightArrow">
            <a:avLst/>
          </a:prstGeom>
          <a:solidFill>
            <a:srgbClr val="0093BE"/>
          </a:solidFill>
          <a:ln>
            <a:solidFill>
              <a:srgbClr val="0093BE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AAC93CA8-6944-476D-BB55-F81C750F15B2}"/>
              </a:ext>
            </a:extLst>
          </p:cNvPr>
          <p:cNvCxnSpPr/>
          <p:nvPr/>
        </p:nvCxnSpPr>
        <p:spPr>
          <a:xfrm flipV="1">
            <a:off x="3499460" y="2608450"/>
            <a:ext cx="0" cy="705223"/>
          </a:xfrm>
          <a:prstGeom prst="straightConnector1">
            <a:avLst/>
          </a:prstGeom>
          <a:ln w="9525">
            <a:solidFill>
              <a:srgbClr val="0093BE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4ACA15B9-900E-470D-917F-067180B6A999}"/>
              </a:ext>
            </a:extLst>
          </p:cNvPr>
          <p:cNvSpPr txBox="1"/>
          <p:nvPr/>
        </p:nvSpPr>
        <p:spPr>
          <a:xfrm>
            <a:off x="1526549" y="3327242"/>
            <a:ext cx="82474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</a:rPr>
              <a:t>Q2 2022</a:t>
            </a:r>
            <a:endParaRPr lang="en-GB" sz="1100" dirty="0">
              <a:solidFill>
                <a:schemeClr val="bg1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08B438C-E67D-4CC0-AC6F-6DD1D95FB4C7}"/>
              </a:ext>
            </a:extLst>
          </p:cNvPr>
          <p:cNvSpPr txBox="1"/>
          <p:nvPr/>
        </p:nvSpPr>
        <p:spPr>
          <a:xfrm>
            <a:off x="3087086" y="3331983"/>
            <a:ext cx="82474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</a:rPr>
              <a:t>Q3 2022</a:t>
            </a:r>
            <a:endParaRPr lang="en-GB" sz="1100" dirty="0">
              <a:solidFill>
                <a:schemeClr val="bg1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5E7D7A6-2B5E-4684-B0BA-7CB83D2FF27A}"/>
              </a:ext>
            </a:extLst>
          </p:cNvPr>
          <p:cNvSpPr txBox="1"/>
          <p:nvPr/>
        </p:nvSpPr>
        <p:spPr>
          <a:xfrm>
            <a:off x="4584187" y="3327047"/>
            <a:ext cx="82474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</a:rPr>
              <a:t>Q4 2022</a:t>
            </a:r>
            <a:endParaRPr lang="en-GB" sz="1100" dirty="0">
              <a:solidFill>
                <a:schemeClr val="bg1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2C54DED-2F0A-49CC-B6B0-270BF5611F36}"/>
              </a:ext>
            </a:extLst>
          </p:cNvPr>
          <p:cNvSpPr txBox="1"/>
          <p:nvPr/>
        </p:nvSpPr>
        <p:spPr>
          <a:xfrm>
            <a:off x="6072328" y="3325189"/>
            <a:ext cx="82474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</a:rPr>
              <a:t>Q1 2023</a:t>
            </a:r>
            <a:endParaRPr lang="en-GB" sz="1100" dirty="0">
              <a:solidFill>
                <a:schemeClr val="bg1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AE56D91-2F7E-4E50-B548-5170EE61F873}"/>
              </a:ext>
            </a:extLst>
          </p:cNvPr>
          <p:cNvSpPr txBox="1"/>
          <p:nvPr/>
        </p:nvSpPr>
        <p:spPr>
          <a:xfrm>
            <a:off x="7560469" y="3325189"/>
            <a:ext cx="82474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</a:rPr>
              <a:t>Q2 2023</a:t>
            </a:r>
            <a:endParaRPr lang="en-GB" sz="1100" dirty="0">
              <a:solidFill>
                <a:schemeClr val="bg1"/>
              </a:solidFill>
            </a:endParaRP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5FF4FCBA-4D19-4AB0-BC62-C712B5CB0BDF}"/>
              </a:ext>
            </a:extLst>
          </p:cNvPr>
          <p:cNvCxnSpPr>
            <a:cxnSpLocks/>
          </p:cNvCxnSpPr>
          <p:nvPr/>
        </p:nvCxnSpPr>
        <p:spPr>
          <a:xfrm>
            <a:off x="1986735" y="3659253"/>
            <a:ext cx="0" cy="720165"/>
          </a:xfrm>
          <a:prstGeom prst="straightConnector1">
            <a:avLst/>
          </a:prstGeom>
          <a:ln w="9525">
            <a:solidFill>
              <a:srgbClr val="0093BE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BAEFA1DA-E153-458F-98E2-70A235C2ADC6}"/>
              </a:ext>
            </a:extLst>
          </p:cNvPr>
          <p:cNvSpPr txBox="1"/>
          <p:nvPr/>
        </p:nvSpPr>
        <p:spPr>
          <a:xfrm>
            <a:off x="1368148" y="4412121"/>
            <a:ext cx="1237174" cy="646331"/>
          </a:xfrm>
          <a:prstGeom prst="rect">
            <a:avLst/>
          </a:prstGeom>
          <a:noFill/>
          <a:ln w="6350"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7030A0"/>
                </a:solidFill>
              </a:rPr>
              <a:t>Report on HT impregnated braid</a:t>
            </a:r>
            <a:endParaRPr lang="en-GB" sz="1200" dirty="0">
              <a:solidFill>
                <a:srgbClr val="7030A0"/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F3B0E26-AC8B-469A-A92E-E2B331DCCDAB}"/>
              </a:ext>
            </a:extLst>
          </p:cNvPr>
          <p:cNvSpPr txBox="1"/>
          <p:nvPr/>
        </p:nvSpPr>
        <p:spPr>
          <a:xfrm>
            <a:off x="2943361" y="2110966"/>
            <a:ext cx="1491120" cy="461665"/>
          </a:xfrm>
          <a:prstGeom prst="rect">
            <a:avLst/>
          </a:prstGeom>
          <a:noFill/>
          <a:ln w="635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B050"/>
                </a:solidFill>
              </a:rPr>
              <a:t>Report on HT coil interlayer</a:t>
            </a:r>
            <a:endParaRPr lang="en-GB" sz="1200" dirty="0">
              <a:solidFill>
                <a:srgbClr val="00B050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D373776-C87A-45B9-897C-8FAC2E2D3F4F}"/>
              </a:ext>
            </a:extLst>
          </p:cNvPr>
          <p:cNvSpPr txBox="1"/>
          <p:nvPr/>
        </p:nvSpPr>
        <p:spPr>
          <a:xfrm>
            <a:off x="2913475" y="1428643"/>
            <a:ext cx="1491120" cy="461665"/>
          </a:xfrm>
          <a:prstGeom prst="rect">
            <a:avLst/>
          </a:prstGeom>
          <a:noFill/>
          <a:ln w="6350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00FF"/>
                </a:solidFill>
              </a:rPr>
              <a:t>Interim report 1 on adhesion studies</a:t>
            </a:r>
            <a:endParaRPr lang="en-GB" sz="1200" dirty="0">
              <a:solidFill>
                <a:srgbClr val="0000FF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16984E98-FAFA-4D24-86D1-D927186CA529}"/>
              </a:ext>
            </a:extLst>
          </p:cNvPr>
          <p:cNvSpPr txBox="1"/>
          <p:nvPr/>
        </p:nvSpPr>
        <p:spPr>
          <a:xfrm>
            <a:off x="4488278" y="1438557"/>
            <a:ext cx="1491120" cy="461665"/>
          </a:xfrm>
          <a:prstGeom prst="rect">
            <a:avLst/>
          </a:prstGeom>
          <a:noFill/>
          <a:ln w="6350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00FF"/>
                </a:solidFill>
              </a:rPr>
              <a:t>Interim report 2 on adhesion studies</a:t>
            </a:r>
            <a:endParaRPr lang="en-GB" sz="1200" dirty="0">
              <a:solidFill>
                <a:srgbClr val="0000FF"/>
              </a:solidFill>
            </a:endParaRP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5A861435-7F1F-43F8-BCD5-375E2E6E6291}"/>
              </a:ext>
            </a:extLst>
          </p:cNvPr>
          <p:cNvCxnSpPr>
            <a:cxnSpLocks/>
          </p:cNvCxnSpPr>
          <p:nvPr/>
        </p:nvCxnSpPr>
        <p:spPr>
          <a:xfrm flipV="1">
            <a:off x="4963696" y="1999316"/>
            <a:ext cx="0" cy="1314356"/>
          </a:xfrm>
          <a:prstGeom prst="straightConnector1">
            <a:avLst/>
          </a:prstGeom>
          <a:ln w="9525">
            <a:solidFill>
              <a:srgbClr val="0093BE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DF8DBFCE-99ED-40C5-94F6-7E71D81D0703}"/>
              </a:ext>
            </a:extLst>
          </p:cNvPr>
          <p:cNvSpPr txBox="1"/>
          <p:nvPr/>
        </p:nvSpPr>
        <p:spPr>
          <a:xfrm>
            <a:off x="355604" y="1520975"/>
            <a:ext cx="9263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u="sng" dirty="0">
                <a:solidFill>
                  <a:srgbClr val="0000FF"/>
                </a:solidFill>
              </a:rPr>
              <a:t>Adhesion</a:t>
            </a:r>
            <a:endParaRPr lang="en-GB" sz="1200" b="1" u="sng" dirty="0">
              <a:solidFill>
                <a:srgbClr val="0000FF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3DBA4C56-565C-4096-919C-47041224241D}"/>
              </a:ext>
            </a:extLst>
          </p:cNvPr>
          <p:cNvSpPr txBox="1"/>
          <p:nvPr/>
        </p:nvSpPr>
        <p:spPr>
          <a:xfrm>
            <a:off x="355604" y="2166019"/>
            <a:ext cx="9263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u="sng" dirty="0">
                <a:solidFill>
                  <a:srgbClr val="00B050"/>
                </a:solidFill>
              </a:rPr>
              <a:t>Interlayer</a:t>
            </a:r>
            <a:endParaRPr lang="en-GB" sz="1200" b="1" u="sng" dirty="0">
              <a:solidFill>
                <a:srgbClr val="00B050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521474E-8C0D-4372-9872-27D343A854C9}"/>
              </a:ext>
            </a:extLst>
          </p:cNvPr>
          <p:cNvSpPr txBox="1"/>
          <p:nvPr/>
        </p:nvSpPr>
        <p:spPr>
          <a:xfrm>
            <a:off x="370549" y="4314568"/>
            <a:ext cx="9263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u="sng" dirty="0">
                <a:solidFill>
                  <a:srgbClr val="7030A0"/>
                </a:solidFill>
              </a:rPr>
              <a:t>Cable insulation</a:t>
            </a:r>
            <a:endParaRPr lang="en-GB" sz="1200" b="1" u="sng" dirty="0">
              <a:solidFill>
                <a:srgbClr val="7030A0"/>
              </a:solidFill>
            </a:endParaRPr>
          </a:p>
        </p:txBody>
      </p:sp>
      <p:sp>
        <p:nvSpPr>
          <p:cNvPr id="34" name="Right Brace 33">
            <a:extLst>
              <a:ext uri="{FF2B5EF4-FFF2-40B4-BE49-F238E27FC236}">
                <a16:creationId xmlns:a16="http://schemas.microsoft.com/office/drawing/2014/main" id="{C83B88BD-D7AA-4C2B-BF9D-8F7E4E96B9AA}"/>
              </a:ext>
            </a:extLst>
          </p:cNvPr>
          <p:cNvSpPr/>
          <p:nvPr/>
        </p:nvSpPr>
        <p:spPr>
          <a:xfrm>
            <a:off x="6271912" y="1420409"/>
            <a:ext cx="379894" cy="1559435"/>
          </a:xfrm>
          <a:prstGeom prst="rightBrace">
            <a:avLst/>
          </a:prstGeom>
          <a:ln>
            <a:solidFill>
              <a:srgbClr val="0093BE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B050"/>
              </a:solidFill>
            </a:endParaRPr>
          </a:p>
        </p:txBody>
      </p: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D58D301B-8B73-45D1-B01B-8126202114E0}"/>
              </a:ext>
            </a:extLst>
          </p:cNvPr>
          <p:cNvCxnSpPr>
            <a:cxnSpLocks/>
          </p:cNvCxnSpPr>
          <p:nvPr/>
        </p:nvCxnSpPr>
        <p:spPr>
          <a:xfrm>
            <a:off x="3487065" y="3659253"/>
            <a:ext cx="3194" cy="1406380"/>
          </a:xfrm>
          <a:prstGeom prst="straightConnector1">
            <a:avLst/>
          </a:prstGeom>
          <a:ln w="9525">
            <a:solidFill>
              <a:srgbClr val="0093BE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2B75EDBC-1D3A-4733-AC34-469A5A708385}"/>
              </a:ext>
            </a:extLst>
          </p:cNvPr>
          <p:cNvSpPr txBox="1"/>
          <p:nvPr/>
        </p:nvSpPr>
        <p:spPr>
          <a:xfrm>
            <a:off x="2932839" y="5161127"/>
            <a:ext cx="1237174" cy="646331"/>
          </a:xfrm>
          <a:prstGeom prst="rect">
            <a:avLst/>
          </a:prstGeom>
          <a:noFill/>
          <a:ln w="6350">
            <a:solidFill>
              <a:srgbClr val="FB963C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FB963C"/>
                </a:solidFill>
              </a:rPr>
              <a:t>Interim report 1 on tougher resin</a:t>
            </a:r>
            <a:endParaRPr lang="en-GB" sz="1200" dirty="0">
              <a:solidFill>
                <a:srgbClr val="FB963C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1B5D8FD-585C-4071-BA61-F044B482FF24}"/>
              </a:ext>
            </a:extLst>
          </p:cNvPr>
          <p:cNvSpPr txBox="1"/>
          <p:nvPr/>
        </p:nvSpPr>
        <p:spPr>
          <a:xfrm>
            <a:off x="370549" y="5253459"/>
            <a:ext cx="12371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u="sng" dirty="0">
                <a:solidFill>
                  <a:srgbClr val="FB963C"/>
                </a:solidFill>
              </a:rPr>
              <a:t>Resin development</a:t>
            </a:r>
            <a:endParaRPr lang="en-GB" sz="1200" b="1" u="sng" dirty="0">
              <a:solidFill>
                <a:srgbClr val="FB963C"/>
              </a:solidFill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2B5E1B2B-0D94-42E8-8C47-E56C0C3B9BAD}"/>
              </a:ext>
            </a:extLst>
          </p:cNvPr>
          <p:cNvSpPr txBox="1"/>
          <p:nvPr/>
        </p:nvSpPr>
        <p:spPr>
          <a:xfrm>
            <a:off x="5774651" y="5161127"/>
            <a:ext cx="1237174" cy="646331"/>
          </a:xfrm>
          <a:prstGeom prst="rect">
            <a:avLst/>
          </a:prstGeom>
          <a:noFill/>
          <a:ln w="6350">
            <a:solidFill>
              <a:srgbClr val="FB963C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FB963C"/>
                </a:solidFill>
              </a:rPr>
              <a:t>Interim report 2 on tougher resin</a:t>
            </a:r>
            <a:endParaRPr lang="en-GB" sz="1200" dirty="0">
              <a:solidFill>
                <a:srgbClr val="FB963C"/>
              </a:solidFill>
            </a:endParaRPr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374A31C4-EC93-4779-838E-5F4693AB4E04}"/>
              </a:ext>
            </a:extLst>
          </p:cNvPr>
          <p:cNvCxnSpPr>
            <a:cxnSpLocks/>
          </p:cNvCxnSpPr>
          <p:nvPr/>
        </p:nvCxnSpPr>
        <p:spPr>
          <a:xfrm>
            <a:off x="6393238" y="3665996"/>
            <a:ext cx="3194" cy="1406380"/>
          </a:xfrm>
          <a:prstGeom prst="straightConnector1">
            <a:avLst/>
          </a:prstGeom>
          <a:ln w="9525">
            <a:solidFill>
              <a:srgbClr val="0093BE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TextBox 40">
            <a:extLst>
              <a:ext uri="{FF2B5EF4-FFF2-40B4-BE49-F238E27FC236}">
                <a16:creationId xmlns:a16="http://schemas.microsoft.com/office/drawing/2014/main" id="{D18F1C5C-2E40-433C-9125-D26F1DE647D6}"/>
              </a:ext>
            </a:extLst>
          </p:cNvPr>
          <p:cNvSpPr txBox="1"/>
          <p:nvPr/>
        </p:nvSpPr>
        <p:spPr>
          <a:xfrm>
            <a:off x="4335791" y="5171136"/>
            <a:ext cx="1237174" cy="830997"/>
          </a:xfrm>
          <a:prstGeom prst="rect">
            <a:avLst/>
          </a:prstGeom>
          <a:noFill/>
          <a:ln w="6350">
            <a:solidFill>
              <a:srgbClr val="FB963C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FB963C"/>
                </a:solidFill>
              </a:rPr>
              <a:t>Prelim report on irradiation of impregnation system in air</a:t>
            </a:r>
            <a:endParaRPr lang="en-GB" sz="1200" dirty="0">
              <a:solidFill>
                <a:srgbClr val="FB963C"/>
              </a:solidFill>
            </a:endParaRPr>
          </a:p>
        </p:txBody>
      </p: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32CFE2C5-6EC7-4482-8807-822FC86A1AA1}"/>
              </a:ext>
            </a:extLst>
          </p:cNvPr>
          <p:cNvCxnSpPr>
            <a:cxnSpLocks/>
          </p:cNvCxnSpPr>
          <p:nvPr/>
        </p:nvCxnSpPr>
        <p:spPr>
          <a:xfrm>
            <a:off x="4963696" y="3665996"/>
            <a:ext cx="3194" cy="1406380"/>
          </a:xfrm>
          <a:prstGeom prst="straightConnector1">
            <a:avLst/>
          </a:prstGeom>
          <a:ln w="9525">
            <a:solidFill>
              <a:srgbClr val="0093BE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3" name="TextBox 42">
            <a:extLst>
              <a:ext uri="{FF2B5EF4-FFF2-40B4-BE49-F238E27FC236}">
                <a16:creationId xmlns:a16="http://schemas.microsoft.com/office/drawing/2014/main" id="{162E2278-9651-4CC9-B602-15B77D1162C4}"/>
              </a:ext>
            </a:extLst>
          </p:cNvPr>
          <p:cNvSpPr txBox="1"/>
          <p:nvPr/>
        </p:nvSpPr>
        <p:spPr>
          <a:xfrm>
            <a:off x="7470308" y="5159448"/>
            <a:ext cx="1237174" cy="830997"/>
          </a:xfrm>
          <a:prstGeom prst="rect">
            <a:avLst/>
          </a:prstGeom>
          <a:noFill/>
          <a:ln w="6350">
            <a:solidFill>
              <a:srgbClr val="FB963C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FB963C"/>
                </a:solidFill>
              </a:rPr>
              <a:t>Start of irradiation campaign at cold</a:t>
            </a:r>
            <a:endParaRPr lang="en-GB" sz="1200" dirty="0">
              <a:solidFill>
                <a:srgbClr val="FB963C"/>
              </a:solidFill>
            </a:endParaRPr>
          </a:p>
        </p:txBody>
      </p: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4AC00795-A613-4AD5-9186-ECA287EAC55A}"/>
              </a:ext>
            </a:extLst>
          </p:cNvPr>
          <p:cNvCxnSpPr>
            <a:cxnSpLocks/>
          </p:cNvCxnSpPr>
          <p:nvPr/>
        </p:nvCxnSpPr>
        <p:spPr>
          <a:xfrm>
            <a:off x="7969649" y="3659253"/>
            <a:ext cx="3194" cy="1406380"/>
          </a:xfrm>
          <a:prstGeom prst="straightConnector1">
            <a:avLst/>
          </a:prstGeom>
          <a:ln w="9525">
            <a:solidFill>
              <a:srgbClr val="0093BE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9207D039-FADF-4975-BD8D-5697A06A9DAA}"/>
              </a:ext>
            </a:extLst>
          </p:cNvPr>
          <p:cNvSpPr txBox="1"/>
          <p:nvPr/>
        </p:nvSpPr>
        <p:spPr>
          <a:xfrm>
            <a:off x="6857723" y="1737706"/>
            <a:ext cx="1977983" cy="954107"/>
          </a:xfrm>
          <a:prstGeom prst="rect">
            <a:avLst/>
          </a:prstGeom>
          <a:noFill/>
          <a:ln w="19050"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0093BE"/>
                </a:solidFill>
              </a:rPr>
              <a:t>In case of convincing results, compatible with HL-LHC timescale</a:t>
            </a:r>
            <a:endParaRPr lang="en-GB" sz="1400" dirty="0">
              <a:solidFill>
                <a:srgbClr val="0093BE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C7EEE9F8-64A6-4136-9C57-128C4DF088F2}"/>
              </a:ext>
            </a:extLst>
          </p:cNvPr>
          <p:cNvSpPr txBox="1"/>
          <p:nvPr/>
        </p:nvSpPr>
        <p:spPr>
          <a:xfrm>
            <a:off x="8126029" y="4030412"/>
            <a:ext cx="581453" cy="307777"/>
          </a:xfrm>
          <a:prstGeom prst="rect">
            <a:avLst/>
          </a:prstGeom>
          <a:noFill/>
          <a:ln w="19050"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0093BE"/>
                </a:solidFill>
              </a:rPr>
              <a:t>HFM</a:t>
            </a:r>
            <a:endParaRPr lang="en-GB" sz="1400" dirty="0">
              <a:solidFill>
                <a:srgbClr val="0093BE"/>
              </a:solidFill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078B5568-B9EE-11FB-D9F6-7DFF77612CA2}"/>
              </a:ext>
            </a:extLst>
          </p:cNvPr>
          <p:cNvSpPr txBox="1"/>
          <p:nvPr/>
        </p:nvSpPr>
        <p:spPr>
          <a:xfrm>
            <a:off x="370549" y="891919"/>
            <a:ext cx="15874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u="sng" dirty="0">
                <a:solidFill>
                  <a:schemeClr val="bg1">
                    <a:lumMod val="50000"/>
                  </a:schemeClr>
                </a:solidFill>
              </a:rPr>
              <a:t>Quench Heater reliability</a:t>
            </a:r>
            <a:endParaRPr lang="en-GB" sz="1200" b="1" u="sng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20962A09-BB47-AD18-765C-AF6C117CF4FB}"/>
              </a:ext>
            </a:extLst>
          </p:cNvPr>
          <p:cNvSpPr txBox="1"/>
          <p:nvPr/>
        </p:nvSpPr>
        <p:spPr>
          <a:xfrm>
            <a:off x="1699718" y="929758"/>
            <a:ext cx="1387368" cy="461665"/>
          </a:xfrm>
          <a:prstGeom prst="rect">
            <a:avLst/>
          </a:prstGeom>
          <a:noFill/>
          <a:ln w="6350"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Implementation in </a:t>
            </a:r>
          </a:p>
          <a:p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MQXFS 115/116</a:t>
            </a:r>
            <a:endParaRPr lang="en-GB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E423074E-F5A3-E1EE-8BE1-F5452D5E9EC5}"/>
              </a:ext>
            </a:extLst>
          </p:cNvPr>
          <p:cNvSpPr txBox="1"/>
          <p:nvPr/>
        </p:nvSpPr>
        <p:spPr>
          <a:xfrm>
            <a:off x="3163970" y="934148"/>
            <a:ext cx="1387368" cy="461665"/>
          </a:xfrm>
          <a:prstGeom prst="rect">
            <a:avLst/>
          </a:prstGeom>
          <a:noFill/>
          <a:ln w="6350"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CH" sz="1200" dirty="0">
                <a:solidFill>
                  <a:schemeClr val="bg1">
                    <a:lumMod val="50000"/>
                  </a:schemeClr>
                </a:solidFill>
              </a:rPr>
              <a:t>A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ssembly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in MQXFS8</a:t>
            </a:r>
            <a:endParaRPr lang="en-GB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87898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9C273B-B612-3D71-5797-4C3F343229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Snapshot of activities on robust electrical insulation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FA3165C-B4AE-9500-8F19-5FD36681E3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E448342-D9CB-95C2-AD8D-E773704BFA94}"/>
              </a:ext>
            </a:extLst>
          </p:cNvPr>
          <p:cNvSpPr txBox="1"/>
          <p:nvPr/>
        </p:nvSpPr>
        <p:spPr>
          <a:xfrm>
            <a:off x="395926" y="1025177"/>
            <a:ext cx="82918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The R&amp;D activities on the electrical insulation are focused to determine the factors that have an impact on the magnet </a:t>
            </a:r>
            <a:r>
              <a:rPr lang="en-US" b="1" dirty="0"/>
              <a:t>performance</a:t>
            </a:r>
            <a:r>
              <a:rPr lang="en-US" dirty="0"/>
              <a:t> and </a:t>
            </a:r>
            <a:r>
              <a:rPr lang="en-US" b="1" dirty="0"/>
              <a:t>reliability</a:t>
            </a:r>
            <a:r>
              <a:rPr lang="en-US" dirty="0"/>
              <a:t>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C95ABFB-3569-8668-9FEE-A80651FF061B}"/>
              </a:ext>
            </a:extLst>
          </p:cNvPr>
          <p:cNvSpPr txBox="1"/>
          <p:nvPr/>
        </p:nvSpPr>
        <p:spPr>
          <a:xfrm>
            <a:off x="344528" y="1944988"/>
            <a:ext cx="2640346" cy="1384995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fr-CH" sz="1400" b="1" dirty="0"/>
              <a:t>Impact of </a:t>
            </a:r>
            <a:r>
              <a:rPr lang="fr-CH" sz="1400" b="1" dirty="0" err="1"/>
              <a:t>reaction</a:t>
            </a:r>
            <a:r>
              <a:rPr lang="fr-CH" sz="1400" b="1" dirty="0"/>
              <a:t> </a:t>
            </a:r>
            <a:r>
              <a:rPr lang="fr-CH" sz="1400" b="1" dirty="0" err="1">
                <a:solidFill>
                  <a:schemeClr val="bg2"/>
                </a:solidFill>
              </a:rPr>
              <a:t>heat</a:t>
            </a:r>
            <a:r>
              <a:rPr lang="fr-CH" sz="1400" b="1" dirty="0">
                <a:solidFill>
                  <a:schemeClr val="bg2"/>
                </a:solidFill>
              </a:rPr>
              <a:t> </a:t>
            </a:r>
            <a:r>
              <a:rPr lang="fr-CH" sz="1400" b="1" dirty="0" err="1">
                <a:solidFill>
                  <a:schemeClr val="bg2"/>
                </a:solidFill>
              </a:rPr>
              <a:t>treatment</a:t>
            </a:r>
            <a:r>
              <a:rPr lang="fr-CH" sz="1400" b="1" dirty="0">
                <a:solidFill>
                  <a:schemeClr val="bg2"/>
                </a:solidFill>
              </a:rPr>
              <a:t> </a:t>
            </a:r>
            <a:r>
              <a:rPr lang="fr-CH" sz="1400" b="1" dirty="0"/>
              <a:t>on the insulating materials</a:t>
            </a:r>
          </a:p>
          <a:p>
            <a:pPr marL="285750" indent="-285750">
              <a:buFontTx/>
              <a:buChar char="-"/>
            </a:pPr>
            <a:r>
              <a:rPr lang="fr-CH" sz="1400" dirty="0" err="1"/>
              <a:t>Interlayer</a:t>
            </a:r>
            <a:r>
              <a:rPr lang="fr-CH" sz="1400" dirty="0"/>
              <a:t> </a:t>
            </a:r>
          </a:p>
          <a:p>
            <a:pPr marL="285750" indent="-285750">
              <a:buFontTx/>
              <a:buChar char="-"/>
            </a:pPr>
            <a:r>
              <a:rPr lang="fr-CH" sz="1400" dirty="0" err="1"/>
              <a:t>Conductor</a:t>
            </a:r>
            <a:r>
              <a:rPr lang="fr-CH" sz="1400" dirty="0"/>
              <a:t> </a:t>
            </a:r>
            <a:r>
              <a:rPr lang="fr-CH" sz="1400" dirty="0" err="1"/>
              <a:t>braid</a:t>
            </a:r>
            <a:endParaRPr lang="fr-CH" sz="1400" dirty="0"/>
          </a:p>
          <a:p>
            <a:pPr marL="285750" indent="-285750">
              <a:buFontTx/>
              <a:buChar char="-"/>
            </a:pPr>
            <a:r>
              <a:rPr lang="fr-CH" sz="1400" dirty="0"/>
              <a:t>The </a:t>
            </a:r>
            <a:r>
              <a:rPr lang="fr-CH" sz="1400" dirty="0" err="1"/>
              <a:t>role</a:t>
            </a:r>
            <a:r>
              <a:rPr lang="fr-CH" sz="1400" dirty="0"/>
              <a:t> of the binder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96766BE-8576-88E7-1FDD-AB3F0D586232}"/>
              </a:ext>
            </a:extLst>
          </p:cNvPr>
          <p:cNvSpPr txBox="1"/>
          <p:nvPr/>
        </p:nvSpPr>
        <p:spPr>
          <a:xfrm>
            <a:off x="3103200" y="1788402"/>
            <a:ext cx="3322210" cy="1600438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fr-CH" sz="1400" b="1" dirty="0"/>
              <a:t>Impact of the </a:t>
            </a:r>
            <a:r>
              <a:rPr lang="fr-CH" sz="1400" b="1" dirty="0">
                <a:solidFill>
                  <a:schemeClr val="bg2"/>
                </a:solidFill>
              </a:rPr>
              <a:t>physical </a:t>
            </a:r>
            <a:r>
              <a:rPr lang="en-GB" sz="1400" b="1" dirty="0">
                <a:solidFill>
                  <a:schemeClr val="bg2"/>
                </a:solidFill>
              </a:rPr>
              <a:t>parameters</a:t>
            </a:r>
            <a:r>
              <a:rPr lang="fr-CH" sz="1400" b="1" dirty="0"/>
              <a:t> of the insulation on the magnet performance </a:t>
            </a:r>
          </a:p>
          <a:p>
            <a:pPr marL="285750" indent="-285750">
              <a:buFontTx/>
              <a:buChar char="-"/>
            </a:pPr>
            <a:r>
              <a:rPr lang="fr-CH" sz="1400" dirty="0" err="1"/>
              <a:t>Adhesion</a:t>
            </a:r>
            <a:r>
              <a:rPr lang="fr-CH" sz="1400" dirty="0"/>
              <a:t> </a:t>
            </a:r>
            <a:r>
              <a:rPr lang="en-GB" sz="1400" dirty="0"/>
              <a:t>strength</a:t>
            </a:r>
            <a:r>
              <a:rPr lang="fr-CH" sz="1400" dirty="0"/>
              <a:t>  </a:t>
            </a:r>
          </a:p>
          <a:p>
            <a:pPr marL="285750" indent="-285750">
              <a:buFontTx/>
              <a:buChar char="-"/>
            </a:pPr>
            <a:r>
              <a:rPr lang="fr-CH" sz="1400" dirty="0" err="1"/>
              <a:t>Resin</a:t>
            </a:r>
            <a:r>
              <a:rPr lang="fr-CH" sz="1400" dirty="0"/>
              <a:t> fracture </a:t>
            </a:r>
            <a:r>
              <a:rPr lang="fr-CH" sz="1400" dirty="0" err="1"/>
              <a:t>thoughness</a:t>
            </a:r>
            <a:r>
              <a:rPr lang="fr-CH" sz="1400" dirty="0"/>
              <a:t> </a:t>
            </a:r>
          </a:p>
          <a:p>
            <a:pPr marL="285750" indent="-285750">
              <a:buFontTx/>
              <a:buChar char="-"/>
            </a:pPr>
            <a:r>
              <a:rPr lang="fr-CH" sz="1400" dirty="0"/>
              <a:t>Thermal </a:t>
            </a:r>
            <a:r>
              <a:rPr lang="fr-CH" sz="1400" dirty="0" err="1"/>
              <a:t>conductivity</a:t>
            </a:r>
            <a:r>
              <a:rPr lang="fr-CH" sz="1400" dirty="0"/>
              <a:t> / </a:t>
            </a:r>
            <a:r>
              <a:rPr lang="fr-CH" sz="1400" dirty="0" err="1"/>
              <a:t>specific</a:t>
            </a:r>
            <a:r>
              <a:rPr lang="fr-CH" sz="1400" dirty="0"/>
              <a:t> </a:t>
            </a:r>
            <a:r>
              <a:rPr lang="fr-CH" sz="1400" dirty="0" err="1"/>
              <a:t>heat</a:t>
            </a:r>
            <a:endParaRPr lang="fr-CH" sz="1400" dirty="0"/>
          </a:p>
          <a:p>
            <a:pPr marL="285750" indent="-285750">
              <a:buFontTx/>
              <a:buChar char="-"/>
            </a:pPr>
            <a:r>
              <a:rPr lang="fr-CH" sz="1400" dirty="0" err="1"/>
              <a:t>Viscosity</a:t>
            </a:r>
            <a:r>
              <a:rPr lang="fr-CH" sz="1400" dirty="0"/>
              <a:t> / </a:t>
            </a:r>
            <a:r>
              <a:rPr lang="fr-CH" sz="1400" dirty="0" err="1"/>
              <a:t>potting</a:t>
            </a:r>
            <a:r>
              <a:rPr lang="fr-CH" sz="1400" dirty="0"/>
              <a:t> life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1217FD0-C44D-A315-0CFC-3DCCDC6EC7E3}"/>
              </a:ext>
            </a:extLst>
          </p:cNvPr>
          <p:cNvSpPr txBox="1"/>
          <p:nvPr/>
        </p:nvSpPr>
        <p:spPr>
          <a:xfrm>
            <a:off x="415964" y="5485438"/>
            <a:ext cx="8312071" cy="338554"/>
          </a:xfrm>
          <a:prstGeom prst="rect">
            <a:avLst/>
          </a:prstGeom>
          <a:noFill/>
          <a:ln w="381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600" dirty="0"/>
              <a:t>The R&amp;D is in the frame of </a:t>
            </a:r>
            <a:r>
              <a:rPr lang="en-US" sz="1600" b="1" dirty="0">
                <a:solidFill>
                  <a:schemeClr val="bg2"/>
                </a:solidFill>
              </a:rPr>
              <a:t>HFM</a:t>
            </a:r>
            <a:r>
              <a:rPr lang="en-US" sz="1600" dirty="0"/>
              <a:t> but it may have an impact on the </a:t>
            </a:r>
            <a:r>
              <a:rPr lang="en-US" sz="1600" b="1" dirty="0">
                <a:solidFill>
                  <a:schemeClr val="bg2"/>
                </a:solidFill>
              </a:rPr>
              <a:t>HL-LHC</a:t>
            </a:r>
            <a:r>
              <a:rPr lang="en-US" sz="1600" dirty="0"/>
              <a:t> project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4FF2586-5768-80AE-ABD6-2EC89142FEF9}"/>
              </a:ext>
            </a:extLst>
          </p:cNvPr>
          <p:cNvSpPr txBox="1"/>
          <p:nvPr/>
        </p:nvSpPr>
        <p:spPr>
          <a:xfrm>
            <a:off x="6597002" y="2160431"/>
            <a:ext cx="2462136" cy="954107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fr-CH" sz="1400" b="1" dirty="0"/>
              <a:t>Impact of </a:t>
            </a:r>
            <a:r>
              <a:rPr lang="fr-CH" sz="1400" b="1" dirty="0">
                <a:solidFill>
                  <a:schemeClr val="bg2"/>
                </a:solidFill>
              </a:rPr>
              <a:t>radiation</a:t>
            </a:r>
            <a:r>
              <a:rPr lang="fr-CH" sz="1400" b="1" dirty="0"/>
              <a:t> sources and enviromental conditions (temperature, O</a:t>
            </a:r>
            <a:r>
              <a:rPr lang="fr-CH" sz="1400" b="1" baseline="-25000" dirty="0"/>
              <a:t>2</a:t>
            </a:r>
            <a:r>
              <a:rPr lang="fr-CH" sz="1400" b="1" dirty="0"/>
              <a:t>-free)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0D412F0-5305-BB63-FF2C-680F763580CE}"/>
              </a:ext>
            </a:extLst>
          </p:cNvPr>
          <p:cNvSpPr txBox="1"/>
          <p:nvPr/>
        </p:nvSpPr>
        <p:spPr>
          <a:xfrm>
            <a:off x="2638644" y="4101491"/>
            <a:ext cx="4339205" cy="954107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fr-CH" sz="1400" b="1" dirty="0" err="1"/>
              <a:t>Development</a:t>
            </a:r>
            <a:r>
              <a:rPr lang="fr-CH" sz="1400" b="1" dirty="0"/>
              <a:t> of </a:t>
            </a:r>
            <a:r>
              <a:rPr lang="en-GB" sz="1400" b="1" dirty="0">
                <a:solidFill>
                  <a:schemeClr val="bg2"/>
                </a:solidFill>
              </a:rPr>
              <a:t>enhanced</a:t>
            </a:r>
            <a:r>
              <a:rPr lang="fr-CH" sz="1400" b="1" dirty="0">
                <a:solidFill>
                  <a:schemeClr val="bg2"/>
                </a:solidFill>
              </a:rPr>
              <a:t> </a:t>
            </a:r>
            <a:r>
              <a:rPr lang="fr-CH" sz="1400" b="1" dirty="0" err="1">
                <a:solidFill>
                  <a:schemeClr val="bg2"/>
                </a:solidFill>
              </a:rPr>
              <a:t>coil</a:t>
            </a:r>
            <a:r>
              <a:rPr lang="fr-CH" sz="1400" b="1" dirty="0">
                <a:solidFill>
                  <a:schemeClr val="bg2"/>
                </a:solidFill>
              </a:rPr>
              <a:t> insulation system </a:t>
            </a:r>
          </a:p>
          <a:p>
            <a:pPr marL="285750" indent="-285750">
              <a:buFontTx/>
              <a:buChar char="-"/>
            </a:pPr>
            <a:r>
              <a:rPr lang="fr-CH" sz="1400" dirty="0" err="1"/>
              <a:t>Resin</a:t>
            </a:r>
            <a:r>
              <a:rPr lang="fr-CH" sz="1400" dirty="0"/>
              <a:t> </a:t>
            </a:r>
            <a:r>
              <a:rPr lang="fr-CH" sz="1400" dirty="0" err="1"/>
              <a:t>development</a:t>
            </a:r>
            <a:endParaRPr lang="fr-CH" sz="1400" dirty="0"/>
          </a:p>
          <a:p>
            <a:pPr marL="285750" indent="-285750">
              <a:buFontTx/>
              <a:buChar char="-"/>
            </a:pPr>
            <a:r>
              <a:rPr lang="fr-CH" sz="1400" dirty="0" err="1"/>
              <a:t>Conductor</a:t>
            </a:r>
            <a:r>
              <a:rPr lang="fr-CH" sz="1400" dirty="0"/>
              <a:t> insulation </a:t>
            </a:r>
          </a:p>
          <a:p>
            <a:pPr marL="285750" indent="-285750">
              <a:buFontTx/>
              <a:buChar char="-"/>
            </a:pPr>
            <a:r>
              <a:rPr lang="fr-CH" sz="1400" dirty="0"/>
              <a:t>In-</a:t>
            </a:r>
            <a:r>
              <a:rPr lang="fr-CH" sz="1400" dirty="0" err="1"/>
              <a:t>coil</a:t>
            </a:r>
            <a:r>
              <a:rPr lang="fr-CH" sz="1400" dirty="0"/>
              <a:t> characterization </a:t>
            </a:r>
          </a:p>
        </p:txBody>
      </p:sp>
      <p:sp>
        <p:nvSpPr>
          <p:cNvPr id="14" name="Arrow: Down 13">
            <a:extLst>
              <a:ext uri="{FF2B5EF4-FFF2-40B4-BE49-F238E27FC236}">
                <a16:creationId xmlns:a16="http://schemas.microsoft.com/office/drawing/2014/main" id="{C78D22A6-4921-0EB6-BCF0-4BD101304B34}"/>
              </a:ext>
            </a:extLst>
          </p:cNvPr>
          <p:cNvSpPr/>
          <p:nvPr/>
        </p:nvSpPr>
        <p:spPr>
          <a:xfrm>
            <a:off x="4572000" y="3524435"/>
            <a:ext cx="337351" cy="399495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Arrow: Curved Left 15">
            <a:extLst>
              <a:ext uri="{FF2B5EF4-FFF2-40B4-BE49-F238E27FC236}">
                <a16:creationId xmlns:a16="http://schemas.microsoft.com/office/drawing/2014/main" id="{C60259E4-C13B-B7CC-9477-FB2E3998CC29}"/>
              </a:ext>
            </a:extLst>
          </p:cNvPr>
          <p:cNvSpPr/>
          <p:nvPr/>
        </p:nvSpPr>
        <p:spPr>
          <a:xfrm flipH="1">
            <a:off x="1534132" y="3475088"/>
            <a:ext cx="488496" cy="954106"/>
          </a:xfrm>
          <a:prstGeom prst="curved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7" name="Arrow: Curved Left 16">
            <a:extLst>
              <a:ext uri="{FF2B5EF4-FFF2-40B4-BE49-F238E27FC236}">
                <a16:creationId xmlns:a16="http://schemas.microsoft.com/office/drawing/2014/main" id="{2166D39F-52A1-C66F-8E30-2472C10FAAB4}"/>
              </a:ext>
            </a:extLst>
          </p:cNvPr>
          <p:cNvSpPr/>
          <p:nvPr/>
        </p:nvSpPr>
        <p:spPr>
          <a:xfrm>
            <a:off x="7609868" y="3375290"/>
            <a:ext cx="557813" cy="978673"/>
          </a:xfrm>
          <a:prstGeom prst="curved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5" name="Footer Placeholder 3">
            <a:extLst>
              <a:ext uri="{FF2B5EF4-FFF2-40B4-BE49-F238E27FC236}">
                <a16:creationId xmlns:a16="http://schemas.microsoft.com/office/drawing/2014/main" id="{D64307BC-4710-EA84-58D2-F735F2ECBE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US" noProof="0" dirty="0"/>
              <a:t>Follow-up Report on Ongoing actions for MQXFB - H. Felice, R. Piccin - insulation systems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1091627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596AB3-60D3-48DA-8DC8-F9CB96B4D9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Timeline for the next 12 months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68AF69C-B486-4BAB-B693-253D193F0D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sp>
        <p:nvSpPr>
          <p:cNvPr id="6" name="Arrow: Right 5">
            <a:extLst>
              <a:ext uri="{FF2B5EF4-FFF2-40B4-BE49-F238E27FC236}">
                <a16:creationId xmlns:a16="http://schemas.microsoft.com/office/drawing/2014/main" id="{39F0239D-3001-41F5-ACD7-3A0701046B71}"/>
              </a:ext>
            </a:extLst>
          </p:cNvPr>
          <p:cNvSpPr/>
          <p:nvPr/>
        </p:nvSpPr>
        <p:spPr>
          <a:xfrm>
            <a:off x="1478404" y="3022777"/>
            <a:ext cx="7600493" cy="783837"/>
          </a:xfrm>
          <a:prstGeom prst="rightArrow">
            <a:avLst/>
          </a:prstGeom>
          <a:solidFill>
            <a:srgbClr val="0093BE"/>
          </a:solidFill>
          <a:ln>
            <a:solidFill>
              <a:srgbClr val="0093BE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AAC93CA8-6944-476D-BB55-F81C750F15B2}"/>
              </a:ext>
            </a:extLst>
          </p:cNvPr>
          <p:cNvCxnSpPr>
            <a:cxnSpLocks/>
            <a:endCxn id="24" idx="0"/>
          </p:cNvCxnSpPr>
          <p:nvPr/>
        </p:nvCxnSpPr>
        <p:spPr>
          <a:xfrm>
            <a:off x="3510156" y="3646775"/>
            <a:ext cx="12072" cy="393743"/>
          </a:xfrm>
          <a:prstGeom prst="straightConnector1">
            <a:avLst/>
          </a:prstGeom>
          <a:ln w="9525">
            <a:solidFill>
              <a:srgbClr val="0093BE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4ACA15B9-900E-470D-917F-067180B6A999}"/>
              </a:ext>
            </a:extLst>
          </p:cNvPr>
          <p:cNvSpPr txBox="1"/>
          <p:nvPr/>
        </p:nvSpPr>
        <p:spPr>
          <a:xfrm>
            <a:off x="1526549" y="3299774"/>
            <a:ext cx="82474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</a:rPr>
              <a:t>Q3 2022</a:t>
            </a:r>
            <a:endParaRPr lang="en-GB" sz="1100" dirty="0">
              <a:solidFill>
                <a:schemeClr val="bg1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08B438C-E67D-4CC0-AC6F-6DD1D95FB4C7}"/>
              </a:ext>
            </a:extLst>
          </p:cNvPr>
          <p:cNvSpPr txBox="1"/>
          <p:nvPr/>
        </p:nvSpPr>
        <p:spPr>
          <a:xfrm>
            <a:off x="3087086" y="3304515"/>
            <a:ext cx="82474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</a:rPr>
              <a:t>Q4 2022</a:t>
            </a:r>
            <a:endParaRPr lang="en-GB" sz="1100" dirty="0">
              <a:solidFill>
                <a:schemeClr val="bg1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5E7D7A6-2B5E-4684-B0BA-7CB83D2FF27A}"/>
              </a:ext>
            </a:extLst>
          </p:cNvPr>
          <p:cNvSpPr txBox="1"/>
          <p:nvPr/>
        </p:nvSpPr>
        <p:spPr>
          <a:xfrm>
            <a:off x="4584187" y="3299579"/>
            <a:ext cx="82474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</a:rPr>
              <a:t>Q1 2023</a:t>
            </a:r>
            <a:endParaRPr lang="en-GB" sz="1100" dirty="0">
              <a:solidFill>
                <a:schemeClr val="bg1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2C54DED-2F0A-49CC-B6B0-270BF5611F36}"/>
              </a:ext>
            </a:extLst>
          </p:cNvPr>
          <p:cNvSpPr txBox="1"/>
          <p:nvPr/>
        </p:nvSpPr>
        <p:spPr>
          <a:xfrm>
            <a:off x="6072328" y="3297721"/>
            <a:ext cx="82474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</a:rPr>
              <a:t>Q2 2023</a:t>
            </a:r>
            <a:endParaRPr lang="en-GB" sz="1100" dirty="0">
              <a:solidFill>
                <a:schemeClr val="bg1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AE56D91-2F7E-4E50-B548-5170EE61F873}"/>
              </a:ext>
            </a:extLst>
          </p:cNvPr>
          <p:cNvSpPr txBox="1"/>
          <p:nvPr/>
        </p:nvSpPr>
        <p:spPr>
          <a:xfrm>
            <a:off x="7560469" y="3297721"/>
            <a:ext cx="82474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</a:rPr>
              <a:t>Q3 2023</a:t>
            </a:r>
            <a:endParaRPr lang="en-GB" sz="1100" dirty="0">
              <a:solidFill>
                <a:schemeClr val="bg1"/>
              </a:solidFill>
            </a:endParaRP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5FF4FCBA-4D19-4AB0-BC62-C712B5CB0BDF}"/>
              </a:ext>
            </a:extLst>
          </p:cNvPr>
          <p:cNvCxnSpPr>
            <a:cxnSpLocks/>
            <a:endCxn id="25" idx="2"/>
          </p:cNvCxnSpPr>
          <p:nvPr/>
        </p:nvCxnSpPr>
        <p:spPr>
          <a:xfrm flipV="1">
            <a:off x="2082554" y="2283401"/>
            <a:ext cx="0" cy="912560"/>
          </a:xfrm>
          <a:prstGeom prst="straightConnector1">
            <a:avLst/>
          </a:prstGeom>
          <a:ln w="9525">
            <a:solidFill>
              <a:srgbClr val="0093BE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BAEFA1DA-E153-458F-98E2-70A235C2ADC6}"/>
              </a:ext>
            </a:extLst>
          </p:cNvPr>
          <p:cNvSpPr txBox="1"/>
          <p:nvPr/>
        </p:nvSpPr>
        <p:spPr>
          <a:xfrm>
            <a:off x="2903641" y="4040518"/>
            <a:ext cx="1237174" cy="646331"/>
          </a:xfrm>
          <a:prstGeom prst="rect">
            <a:avLst/>
          </a:prstGeom>
          <a:noFill/>
          <a:ln w="6350"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7030A0"/>
                </a:solidFill>
              </a:rPr>
              <a:t>Report on HT impregnated braid</a:t>
            </a:r>
            <a:endParaRPr lang="en-GB" sz="1200" dirty="0">
              <a:solidFill>
                <a:srgbClr val="7030A0"/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F3B0E26-AC8B-469A-A92E-E2B331DCCDAB}"/>
              </a:ext>
            </a:extLst>
          </p:cNvPr>
          <p:cNvSpPr txBox="1"/>
          <p:nvPr/>
        </p:nvSpPr>
        <p:spPr>
          <a:xfrm>
            <a:off x="1382182" y="1821736"/>
            <a:ext cx="1400743" cy="461665"/>
          </a:xfrm>
          <a:prstGeom prst="rect">
            <a:avLst/>
          </a:prstGeom>
          <a:noFill/>
          <a:ln w="635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B050"/>
                </a:solidFill>
              </a:rPr>
              <a:t>Report on HT coil interlayer</a:t>
            </a:r>
            <a:endParaRPr lang="en-GB" sz="1200" dirty="0">
              <a:solidFill>
                <a:srgbClr val="00B050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D373776-C87A-45B9-897C-8FAC2E2D3F4F}"/>
              </a:ext>
            </a:extLst>
          </p:cNvPr>
          <p:cNvSpPr txBox="1"/>
          <p:nvPr/>
        </p:nvSpPr>
        <p:spPr>
          <a:xfrm>
            <a:off x="1412521" y="919458"/>
            <a:ext cx="1410577" cy="646331"/>
          </a:xfrm>
          <a:prstGeom prst="rect">
            <a:avLst/>
          </a:prstGeom>
          <a:noFill/>
          <a:ln w="6350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FF"/>
                </a:solidFill>
              </a:rPr>
              <a:t>Interim report 1 on adhesion studies</a:t>
            </a:r>
            <a:endParaRPr lang="en-GB" sz="1200" dirty="0">
              <a:solidFill>
                <a:srgbClr val="0000FF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16984E98-FAFA-4D24-86D1-D927186CA529}"/>
              </a:ext>
            </a:extLst>
          </p:cNvPr>
          <p:cNvSpPr txBox="1"/>
          <p:nvPr/>
        </p:nvSpPr>
        <p:spPr>
          <a:xfrm>
            <a:off x="7158621" y="1141529"/>
            <a:ext cx="1491120" cy="461665"/>
          </a:xfrm>
          <a:prstGeom prst="rect">
            <a:avLst/>
          </a:prstGeom>
          <a:noFill/>
          <a:ln w="6350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FF"/>
                </a:solidFill>
              </a:rPr>
              <a:t>Interim report 2 on adhesion studies</a:t>
            </a:r>
            <a:endParaRPr lang="en-GB" sz="1200" dirty="0">
              <a:solidFill>
                <a:srgbClr val="0000FF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DF8DBFCE-99ED-40C5-94F6-7E71D81D0703}"/>
              </a:ext>
            </a:extLst>
          </p:cNvPr>
          <p:cNvSpPr txBox="1"/>
          <p:nvPr/>
        </p:nvSpPr>
        <p:spPr>
          <a:xfrm>
            <a:off x="370549" y="1067702"/>
            <a:ext cx="9263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u="sng" dirty="0">
                <a:solidFill>
                  <a:srgbClr val="0000FF"/>
                </a:solidFill>
              </a:rPr>
              <a:t>Adhesion</a:t>
            </a:r>
            <a:endParaRPr lang="en-GB" sz="1200" b="1" u="sng" dirty="0">
              <a:solidFill>
                <a:srgbClr val="0000FF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3DBA4C56-565C-4096-919C-47041224241D}"/>
              </a:ext>
            </a:extLst>
          </p:cNvPr>
          <p:cNvSpPr txBox="1"/>
          <p:nvPr/>
        </p:nvSpPr>
        <p:spPr>
          <a:xfrm>
            <a:off x="355604" y="1821927"/>
            <a:ext cx="9263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u="sng" dirty="0">
                <a:solidFill>
                  <a:srgbClr val="00B050"/>
                </a:solidFill>
              </a:rPr>
              <a:t>Interlayer</a:t>
            </a:r>
            <a:endParaRPr lang="en-GB" sz="1200" b="1" u="sng" dirty="0">
              <a:solidFill>
                <a:srgbClr val="00B050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521474E-8C0D-4372-9872-27D343A854C9}"/>
              </a:ext>
            </a:extLst>
          </p:cNvPr>
          <p:cNvSpPr txBox="1"/>
          <p:nvPr/>
        </p:nvSpPr>
        <p:spPr>
          <a:xfrm>
            <a:off x="387900" y="4110885"/>
            <a:ext cx="9263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u="sng" dirty="0">
                <a:solidFill>
                  <a:srgbClr val="7030A0"/>
                </a:solidFill>
              </a:rPr>
              <a:t>Cable insulation</a:t>
            </a:r>
            <a:endParaRPr lang="en-GB" sz="1200" b="1" u="sng" dirty="0">
              <a:solidFill>
                <a:srgbClr val="7030A0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1B5D8FD-585C-4071-BA61-F044B482FF24}"/>
              </a:ext>
            </a:extLst>
          </p:cNvPr>
          <p:cNvSpPr txBox="1"/>
          <p:nvPr/>
        </p:nvSpPr>
        <p:spPr>
          <a:xfrm>
            <a:off x="354252" y="2511874"/>
            <a:ext cx="123717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u="sng" dirty="0">
                <a:solidFill>
                  <a:srgbClr val="FB963C"/>
                </a:solidFill>
              </a:rPr>
              <a:t>Irradiation</a:t>
            </a:r>
            <a:endParaRPr lang="en-GB" sz="1200" b="1" u="sng" dirty="0">
              <a:solidFill>
                <a:srgbClr val="FB963C"/>
              </a:solidFill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2B5E1B2B-0D94-42E8-8C47-E56C0C3B9BAD}"/>
              </a:ext>
            </a:extLst>
          </p:cNvPr>
          <p:cNvSpPr txBox="1"/>
          <p:nvPr/>
        </p:nvSpPr>
        <p:spPr>
          <a:xfrm>
            <a:off x="4257359" y="4995701"/>
            <a:ext cx="1478404" cy="461665"/>
          </a:xfrm>
          <a:prstGeom prst="rect">
            <a:avLst/>
          </a:prstGeom>
          <a:noFill/>
          <a:ln w="6350">
            <a:solidFill>
              <a:srgbClr val="FB963C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Interim report 1 on tougher resin</a:t>
            </a:r>
            <a:endParaRPr lang="en-GB" sz="1200" dirty="0"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374A31C4-EC93-4779-838E-5F4693AB4E04}"/>
              </a:ext>
            </a:extLst>
          </p:cNvPr>
          <p:cNvCxnSpPr>
            <a:cxnSpLocks/>
          </p:cNvCxnSpPr>
          <p:nvPr/>
        </p:nvCxnSpPr>
        <p:spPr>
          <a:xfrm>
            <a:off x="5028215" y="3722944"/>
            <a:ext cx="0" cy="1179882"/>
          </a:xfrm>
          <a:prstGeom prst="straightConnector1">
            <a:avLst/>
          </a:prstGeom>
          <a:ln w="9525">
            <a:solidFill>
              <a:srgbClr val="0093BE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TextBox 40">
            <a:extLst>
              <a:ext uri="{FF2B5EF4-FFF2-40B4-BE49-F238E27FC236}">
                <a16:creationId xmlns:a16="http://schemas.microsoft.com/office/drawing/2014/main" id="{D18F1C5C-2E40-433C-9125-D26F1DE647D6}"/>
              </a:ext>
            </a:extLst>
          </p:cNvPr>
          <p:cNvSpPr txBox="1"/>
          <p:nvPr/>
        </p:nvSpPr>
        <p:spPr>
          <a:xfrm>
            <a:off x="2782972" y="2194139"/>
            <a:ext cx="1963395" cy="646331"/>
          </a:xfrm>
          <a:prstGeom prst="rect">
            <a:avLst/>
          </a:prstGeom>
          <a:noFill/>
          <a:ln w="6350">
            <a:solidFill>
              <a:srgbClr val="FB963C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FB963C"/>
                </a:solidFill>
              </a:rPr>
              <a:t>Prelim report on irradiation of impregnation system in air</a:t>
            </a:r>
            <a:endParaRPr lang="en-GB" sz="1200" dirty="0">
              <a:solidFill>
                <a:srgbClr val="FB963C"/>
              </a:solidFill>
            </a:endParaRPr>
          </a:p>
        </p:txBody>
      </p: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32CFE2C5-6EC7-4482-8807-822FC86A1AA1}"/>
              </a:ext>
            </a:extLst>
          </p:cNvPr>
          <p:cNvCxnSpPr>
            <a:cxnSpLocks/>
          </p:cNvCxnSpPr>
          <p:nvPr/>
        </p:nvCxnSpPr>
        <p:spPr>
          <a:xfrm flipV="1">
            <a:off x="3522228" y="2819233"/>
            <a:ext cx="0" cy="407088"/>
          </a:xfrm>
          <a:prstGeom prst="straightConnector1">
            <a:avLst/>
          </a:prstGeom>
          <a:ln w="9525">
            <a:solidFill>
              <a:srgbClr val="0093BE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3" name="TextBox 42">
            <a:extLst>
              <a:ext uri="{FF2B5EF4-FFF2-40B4-BE49-F238E27FC236}">
                <a16:creationId xmlns:a16="http://schemas.microsoft.com/office/drawing/2014/main" id="{162E2278-9651-4CC9-B602-15B77D1162C4}"/>
              </a:ext>
            </a:extLst>
          </p:cNvPr>
          <p:cNvSpPr txBox="1"/>
          <p:nvPr/>
        </p:nvSpPr>
        <p:spPr>
          <a:xfrm>
            <a:off x="5599820" y="2273152"/>
            <a:ext cx="1676638" cy="461665"/>
          </a:xfrm>
          <a:prstGeom prst="rect">
            <a:avLst/>
          </a:prstGeom>
          <a:noFill/>
          <a:ln w="6350">
            <a:solidFill>
              <a:srgbClr val="FB963C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FB963C"/>
                </a:solidFill>
              </a:rPr>
              <a:t>Start of irradiation campaign at cold</a:t>
            </a:r>
            <a:endParaRPr lang="en-GB" sz="1200" dirty="0">
              <a:solidFill>
                <a:srgbClr val="FB963C"/>
              </a:solidFill>
            </a:endParaRPr>
          </a:p>
        </p:txBody>
      </p: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AC7004C7-0FDF-0563-EF64-038C24A0774D}"/>
              </a:ext>
            </a:extLst>
          </p:cNvPr>
          <p:cNvCxnSpPr>
            <a:cxnSpLocks/>
          </p:cNvCxnSpPr>
          <p:nvPr/>
        </p:nvCxnSpPr>
        <p:spPr>
          <a:xfrm flipV="1">
            <a:off x="6438139" y="2819233"/>
            <a:ext cx="0" cy="478488"/>
          </a:xfrm>
          <a:prstGeom prst="straightConnector1">
            <a:avLst/>
          </a:prstGeom>
          <a:ln w="9525">
            <a:solidFill>
              <a:srgbClr val="0093BE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TextBox 48">
            <a:extLst>
              <a:ext uri="{FF2B5EF4-FFF2-40B4-BE49-F238E27FC236}">
                <a16:creationId xmlns:a16="http://schemas.microsoft.com/office/drawing/2014/main" id="{6DDF12FF-7003-F04A-4623-B849AE0FBCD1}"/>
              </a:ext>
            </a:extLst>
          </p:cNvPr>
          <p:cNvSpPr txBox="1"/>
          <p:nvPr/>
        </p:nvSpPr>
        <p:spPr>
          <a:xfrm>
            <a:off x="387600" y="5032769"/>
            <a:ext cx="1170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u="sng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Resin development</a:t>
            </a:r>
            <a:endParaRPr lang="en-GB" sz="1200" b="1" u="sng" dirty="0"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F6257241-423D-A083-CF7D-9BAFA2BFB906}"/>
              </a:ext>
            </a:extLst>
          </p:cNvPr>
          <p:cNvCxnSpPr>
            <a:cxnSpLocks/>
          </p:cNvCxnSpPr>
          <p:nvPr/>
        </p:nvCxnSpPr>
        <p:spPr>
          <a:xfrm flipV="1">
            <a:off x="7904181" y="1688220"/>
            <a:ext cx="0" cy="1507741"/>
          </a:xfrm>
          <a:prstGeom prst="straightConnector1">
            <a:avLst/>
          </a:prstGeom>
          <a:ln w="9525">
            <a:solidFill>
              <a:srgbClr val="0093BE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Footer Placeholder 3">
            <a:extLst>
              <a:ext uri="{FF2B5EF4-FFF2-40B4-BE49-F238E27FC236}">
                <a16:creationId xmlns:a16="http://schemas.microsoft.com/office/drawing/2014/main" id="{7CA0B625-8E50-5826-4093-0C0C862464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US" noProof="0" dirty="0"/>
              <a:t>Follow-up Report on Ongoing actions for MQXFB - H. Felice, R. Piccin - insulation systems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24348693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HiLumi-Pres-Template-4-3-CSR2016.pptx" id="{37610B82-38C5-4A79-9AD6-9055ADFB9289}" vid="{B895EA73-40B8-4DB4-B376-5DB62EC8AB97}"/>
    </a:ext>
  </a:extLst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HiLumi-Pres-Template-4-3-CSR2016</Template>
  <TotalTime>22091</TotalTime>
  <Words>2387</Words>
  <Application>Microsoft Office PowerPoint</Application>
  <PresentationFormat>On-screen Show (4:3)</PresentationFormat>
  <Paragraphs>361</Paragraphs>
  <Slides>22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7" baseType="lpstr">
      <vt:lpstr>Arial</vt:lpstr>
      <vt:lpstr>Calibri</vt:lpstr>
      <vt:lpstr>Tahoma</vt:lpstr>
      <vt:lpstr>Wingdings</vt:lpstr>
      <vt:lpstr>Thème Office</vt:lpstr>
      <vt:lpstr>Assessing Resin and insulation limits and improving electrical robustness </vt:lpstr>
      <vt:lpstr>Timeline for improvements presented on 29/04/2022</vt:lpstr>
      <vt:lpstr>Timeline for improvements presented on 29/04/2022</vt:lpstr>
      <vt:lpstr>Improvements in QH robustness</vt:lpstr>
      <vt:lpstr>Timeline for improvements presented on 29/04/2022</vt:lpstr>
      <vt:lpstr>Resin Fracture Toughness Role in magnet performance</vt:lpstr>
      <vt:lpstr>Timeline for improvements presented on 29/04/2022</vt:lpstr>
      <vt:lpstr>Snapshot of activities on robust electrical insulation</vt:lpstr>
      <vt:lpstr>Timeline for the next 12 months</vt:lpstr>
      <vt:lpstr>PowerPoint Presentation</vt:lpstr>
      <vt:lpstr>The impact of heat treatment – the interlayer and binder</vt:lpstr>
      <vt:lpstr>Q1 - Mechanical strength of the MQXFB interlayer </vt:lpstr>
      <vt:lpstr>Q2 – Chemical process: formation of the Siloxane 3D network</vt:lpstr>
      <vt:lpstr>PowerPoint Presentation</vt:lpstr>
      <vt:lpstr>Exploring alternatives and improvements </vt:lpstr>
      <vt:lpstr>PowerPoint Presentation</vt:lpstr>
      <vt:lpstr>Progresses on resin systems</vt:lpstr>
      <vt:lpstr>Progresses on resin systems</vt:lpstr>
      <vt:lpstr>PowerPoint Presentation</vt:lpstr>
      <vt:lpstr>Radiation hardness campaigns</vt:lpstr>
      <vt:lpstr>PowerPoint Presentation</vt:lpstr>
      <vt:lpstr>In Summary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HL-LHC Cost and Schedule Review 2016 WPxxx – Equipment / System</dc:title>
  <dc:creator>Cecile Noels</dc:creator>
  <cp:lastModifiedBy>Helene Felice</cp:lastModifiedBy>
  <cp:revision>1506</cp:revision>
  <cp:lastPrinted>2021-10-20T08:27:01Z</cp:lastPrinted>
  <dcterms:created xsi:type="dcterms:W3CDTF">2016-08-24T12:27:25Z</dcterms:created>
  <dcterms:modified xsi:type="dcterms:W3CDTF">2022-09-07T05:00:57Z</dcterms:modified>
</cp:coreProperties>
</file>