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5" r:id="rId2"/>
    <p:sldMasterId id="2147483697" r:id="rId3"/>
  </p:sldMasterIdLst>
  <p:notesMasterIdLst>
    <p:notesMasterId r:id="rId26"/>
  </p:notesMasterIdLst>
  <p:handoutMasterIdLst>
    <p:handoutMasterId r:id="rId27"/>
  </p:handoutMasterIdLst>
  <p:sldIdLst>
    <p:sldId id="256" r:id="rId4"/>
    <p:sldId id="381" r:id="rId5"/>
    <p:sldId id="330" r:id="rId6"/>
    <p:sldId id="407" r:id="rId7"/>
    <p:sldId id="427" r:id="rId8"/>
    <p:sldId id="415" r:id="rId9"/>
    <p:sldId id="422" r:id="rId10"/>
    <p:sldId id="416" r:id="rId11"/>
    <p:sldId id="419" r:id="rId12"/>
    <p:sldId id="408" r:id="rId13"/>
    <p:sldId id="412" r:id="rId14"/>
    <p:sldId id="413" r:id="rId15"/>
    <p:sldId id="290" r:id="rId16"/>
    <p:sldId id="428" r:id="rId17"/>
    <p:sldId id="314" r:id="rId18"/>
    <p:sldId id="411" r:id="rId19"/>
    <p:sldId id="418" r:id="rId20"/>
    <p:sldId id="423" r:id="rId21"/>
    <p:sldId id="421" r:id="rId22"/>
    <p:sldId id="417" r:id="rId23"/>
    <p:sldId id="424" r:id="rId24"/>
    <p:sldId id="429" r:id="rId25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0982" autoAdjust="0"/>
    <p:restoredTop sz="94770" autoAdjust="0"/>
  </p:normalViewPr>
  <p:slideViewPr>
    <p:cSldViewPr>
      <p:cViewPr varScale="1">
        <p:scale>
          <a:sx n="59" d="100"/>
          <a:sy n="59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752" y="-7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A8B36CD-E46C-48BA-A916-017F13AE2699}" type="datetimeFigureOut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E9BF298-801C-4763-84D0-ED3D8F967D87}" type="datetimeFigureOut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8352C69-BAD4-473E-9C72-AF8258DC492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52C69-BAD4-473E-9C72-AF8258DC492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CUORICINO MODULE</a:t>
            </a:r>
            <a:r>
              <a:rPr lang="it-IT" baseline="0" dirty="0" smtClean="0"/>
              <a:t> !!!!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52C69-BAD4-473E-9C72-AF8258DC492B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FC7EA10-49CB-4C8A-B467-D55A57681D59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13AA-A639-4147-9E07-F0F2890C52CF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BB78C73-3394-4C70-B26B-D432415E1280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52F-2DE1-4034-9D41-F5875F3D5876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03612-DA81-42C9-86F1-B25FE8A31A7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F1DA-DE92-471A-90A8-A5F88EA19FAB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ED0D-0E61-4A17-8276-46203A426FC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DD44-C45D-4A7B-A107-BAE8178395FA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C70F-5CBE-45CF-9171-715E04BB7FE7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118F-F1F4-4EAC-9903-45307B5D58F4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59F4-EB89-4CDF-975D-EEDF930E598A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D9BB-2867-445C-8535-CF5B2AF59D9D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AD8-B970-44A6-8965-ECD65386D6D4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A091-D6A6-47AE-BEC6-E1F725C5392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F2F0-0124-4D30-A4CD-165E7728B0A5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0A1E-52CE-49ED-841D-844A1AEC050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F-0826-4616-B7A4-8FC2CAF888BD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DC45-1340-4A35-A35E-49852E3D54C7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0A8E-C7EB-407F-8C98-F05009A6B3C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260D-2741-4E7F-B926-D7A641750D97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BBD9-3BB7-48DF-AA37-E54E30B910EF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02E8-86A9-4705-A4D7-A4960461B364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Rettango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2192-082F-4B3A-8400-8825BF88F5E0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11E-7F51-4141-9500-AEE3605DEB35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5DE8-5189-4562-9F96-F2DD592455EC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7FA98-A164-4BAD-B377-163DD53F5595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E1DC9-0ACD-4B48-9173-4AD4756EFE85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4E82C-32DB-4E84-A0AD-FDBE62B8A251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49E2A-F4DF-419C-89B2-118FD60E9962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F503EC3-FAC2-4F4A-A828-4935CC3E7FBF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ECE64DA-1BE1-4E51-B65A-571F073BCF40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07D0-1EBA-4BB6-B7F4-0420608F5DF2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FB3E8-9520-4A9F-8D5C-24A41644BD2D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8E9F-C8E3-4073-BDD6-B52F2765052E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Rettango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047776B-5FC3-4CBD-807C-D833F4724317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12F797-EDBA-48F6-AFBB-2F11AF4AF193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2170A3-D151-4A3D-8618-1574CCDF2DD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62434-AF76-4AEC-B507-F225081CC5F4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B73C-C0CF-4DB7-89E3-3DA06813176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4C10F-4CEB-472A-8D78-EB55D9AE6ACF}" type="datetime1">
              <a:rPr lang="it-IT" smtClean="0"/>
              <a:pPr/>
              <a:t>24/06/2011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DD902-5BBA-4170-8464-FAE0DF5ACEA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0.jpeg"/><Relationship Id="rId5" Type="http://schemas.openxmlformats.org/officeDocument/2006/relationships/image" Target="../media/image3.png"/><Relationship Id="rId4" Type="http://schemas.openxmlformats.org/officeDocument/2006/relationships/image" Target="../media/image2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37.png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7.jpeg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6786610" cy="18288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The CUORE EXPERIMENT: A </a:t>
            </a:r>
            <a:r>
              <a:rPr lang="it-IT" dirty="0" err="1" smtClean="0"/>
              <a:t>search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neutrinoless</a:t>
            </a:r>
            <a:r>
              <a:rPr lang="it-IT" dirty="0" smtClean="0"/>
              <a:t> </a:t>
            </a:r>
            <a:r>
              <a:rPr lang="it-IT" dirty="0" err="1" smtClean="0"/>
              <a:t>double</a:t>
            </a:r>
            <a:r>
              <a:rPr lang="it-IT" dirty="0" smtClean="0"/>
              <a:t> beta </a:t>
            </a:r>
            <a:r>
              <a:rPr lang="it-IT" dirty="0" err="1" smtClean="0"/>
              <a:t>decay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2524156" y="4957786"/>
            <a:ext cx="6477000" cy="1828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928926" y="6286520"/>
            <a:ext cx="614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Marco Andrea Carrettoni  on </a:t>
            </a:r>
            <a:r>
              <a:rPr lang="it-IT" dirty="0" err="1" smtClean="0"/>
              <a:t>behalf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CUORE </a:t>
            </a:r>
            <a:r>
              <a:rPr lang="it-IT" dirty="0" err="1" smtClean="0"/>
              <a:t>collaboration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286116" y="4357694"/>
            <a:ext cx="62151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International Conference on Particle Physics</a:t>
            </a:r>
          </a:p>
          <a:p>
            <a:pPr algn="ctr"/>
            <a:r>
              <a:rPr lang="en-US" dirty="0" smtClean="0"/>
              <a:t>in Memoriam </a:t>
            </a:r>
            <a:r>
              <a:rPr lang="en-US" dirty="0" err="1" smtClean="0"/>
              <a:t>Engin</a:t>
            </a:r>
            <a:r>
              <a:rPr lang="en-US" dirty="0" smtClean="0"/>
              <a:t> </a:t>
            </a:r>
            <a:r>
              <a:rPr lang="en-US" dirty="0" err="1" smtClean="0"/>
              <a:t>Arık</a:t>
            </a:r>
            <a:r>
              <a:rPr lang="en-US" dirty="0" smtClean="0"/>
              <a:t> and Her Colleagues </a:t>
            </a:r>
          </a:p>
          <a:p>
            <a:pPr algn="ctr"/>
            <a:r>
              <a:rPr lang="en-US" dirty="0" smtClean="0"/>
              <a:t>Istanbul, Turkey</a:t>
            </a:r>
          </a:p>
          <a:p>
            <a:pPr algn="ctr"/>
            <a:r>
              <a:rPr lang="en-US" dirty="0" smtClean="0"/>
              <a:t>20 - 25 June 2011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smtClean="0"/>
              <a:t>The CUORE </a:t>
            </a:r>
            <a:r>
              <a:rPr lang="it-IT" dirty="0" err="1" smtClean="0"/>
              <a:t>program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4" name="Immagine 3" descr="Tower_crop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57225" y="2461218"/>
            <a:ext cx="428628" cy="2753732"/>
          </a:xfrm>
          <a:prstGeom prst="rect">
            <a:avLst/>
          </a:prstGeom>
        </p:spPr>
      </p:pic>
      <p:pic>
        <p:nvPicPr>
          <p:cNvPr id="5" name="Immagine 4" descr="CUORE-Zer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428868"/>
            <a:ext cx="1000132" cy="2757507"/>
          </a:xfrm>
          <a:prstGeom prst="rect">
            <a:avLst/>
          </a:prstGeom>
        </p:spPr>
      </p:pic>
      <p:pic>
        <p:nvPicPr>
          <p:cNvPr id="6" name="Immagine 5" descr="qenti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01673" y="2122869"/>
            <a:ext cx="3085169" cy="330639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26542" y="1639661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CUORICINO</a:t>
            </a:r>
          </a:p>
          <a:p>
            <a:r>
              <a:rPr lang="it-IT" dirty="0" smtClean="0"/>
              <a:t>2003-2008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26176" y="164305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CUORE – 0</a:t>
            </a:r>
          </a:p>
          <a:p>
            <a:r>
              <a:rPr lang="it-IT" dirty="0" smtClean="0"/>
              <a:t>2011 - 2014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500826" y="1711099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CUORE</a:t>
            </a:r>
          </a:p>
          <a:p>
            <a:r>
              <a:rPr lang="it-IT" dirty="0" smtClean="0"/>
              <a:t>2014-2019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-71470" y="5443381"/>
            <a:ext cx="2483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1 </a:t>
            </a:r>
            <a:r>
              <a:rPr lang="it-IT" dirty="0" err="1" smtClean="0"/>
              <a:t>Tower</a:t>
            </a:r>
            <a:endParaRPr lang="it-IT" dirty="0" smtClean="0"/>
          </a:p>
          <a:p>
            <a:pPr algn="ctr"/>
            <a:r>
              <a:rPr lang="it-IT" dirty="0" smtClean="0"/>
              <a:t>62 </a:t>
            </a:r>
            <a:r>
              <a:rPr lang="it-IT" dirty="0" err="1" smtClean="0"/>
              <a:t>crystals</a:t>
            </a:r>
            <a:endParaRPr lang="it-IT" dirty="0" smtClean="0"/>
          </a:p>
          <a:p>
            <a:pPr algn="ctr"/>
            <a:r>
              <a:rPr lang="it-IT" dirty="0" smtClean="0"/>
              <a:t>M</a:t>
            </a:r>
            <a:r>
              <a:rPr lang="it-IT" dirty="0" smtClean="0">
                <a:sym typeface="Symbol"/>
              </a:rPr>
              <a:t> 1</a:t>
            </a:r>
            <a:r>
              <a:rPr lang="it-IT" dirty="0" smtClean="0"/>
              <a:t>1 kg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aseline="30000" dirty="0" smtClean="0"/>
              <a:t>130</a:t>
            </a:r>
            <a:r>
              <a:rPr lang="it-IT" dirty="0" smtClean="0"/>
              <a:t>Te</a:t>
            </a:r>
          </a:p>
          <a:p>
            <a:pPr algn="ctr"/>
            <a:r>
              <a:rPr lang="it-IT" dirty="0" err="1" smtClean="0"/>
              <a:t>Bkg</a:t>
            </a:r>
            <a:r>
              <a:rPr lang="it-IT" dirty="0" smtClean="0">
                <a:sym typeface="Symbol"/>
              </a:rPr>
              <a:t> </a:t>
            </a:r>
            <a:r>
              <a:rPr lang="it-IT" dirty="0" smtClean="0"/>
              <a:t> 0.15 c/</a:t>
            </a:r>
            <a:r>
              <a:rPr lang="it-IT" dirty="0" err="1" smtClean="0"/>
              <a:t>keV</a:t>
            </a:r>
            <a:r>
              <a:rPr lang="it-IT" dirty="0" smtClean="0"/>
              <a:t>/kg/</a:t>
            </a:r>
            <a:r>
              <a:rPr lang="it-IT" dirty="0" err="1" smtClean="0"/>
              <a:t>yr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500298" y="5443381"/>
            <a:ext cx="28795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1 </a:t>
            </a:r>
            <a:r>
              <a:rPr lang="it-IT" dirty="0" err="1" smtClean="0"/>
              <a:t>Tower</a:t>
            </a:r>
            <a:endParaRPr lang="it-IT" dirty="0" smtClean="0"/>
          </a:p>
          <a:p>
            <a:pPr algn="ctr"/>
            <a:r>
              <a:rPr lang="it-IT" dirty="0" smtClean="0"/>
              <a:t>52 </a:t>
            </a:r>
            <a:r>
              <a:rPr lang="it-IT" dirty="0" err="1" smtClean="0"/>
              <a:t>crystals</a:t>
            </a:r>
            <a:endParaRPr lang="it-IT" dirty="0" smtClean="0"/>
          </a:p>
          <a:p>
            <a:pPr algn="ctr"/>
            <a:r>
              <a:rPr lang="it-IT" dirty="0" smtClean="0">
                <a:sym typeface="Symbol"/>
              </a:rPr>
              <a:t>M</a:t>
            </a:r>
            <a:r>
              <a:rPr lang="it-IT" dirty="0" smtClean="0"/>
              <a:t>11 kg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aseline="30000" dirty="0" smtClean="0"/>
              <a:t>130</a:t>
            </a:r>
            <a:r>
              <a:rPr lang="it-IT" dirty="0" smtClean="0"/>
              <a:t>Te</a:t>
            </a:r>
          </a:p>
          <a:p>
            <a:pPr algn="ctr"/>
            <a:r>
              <a:rPr lang="it-IT" dirty="0" err="1" smtClean="0"/>
              <a:t>Bkg</a:t>
            </a:r>
            <a:r>
              <a:rPr lang="it-IT" dirty="0" smtClean="0"/>
              <a:t> 0.05 ÷ 0.1 c/</a:t>
            </a:r>
            <a:r>
              <a:rPr lang="it-IT" dirty="0" err="1" smtClean="0"/>
              <a:t>keV</a:t>
            </a:r>
            <a:r>
              <a:rPr lang="it-IT" dirty="0" smtClean="0"/>
              <a:t>/kg/</a:t>
            </a:r>
            <a:r>
              <a:rPr lang="it-IT" dirty="0" err="1" smtClean="0"/>
              <a:t>yr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786446" y="5429264"/>
            <a:ext cx="3132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19 </a:t>
            </a:r>
            <a:r>
              <a:rPr lang="it-IT" dirty="0" err="1" smtClean="0"/>
              <a:t>Tower</a:t>
            </a:r>
            <a:endParaRPr lang="it-IT" dirty="0" smtClean="0"/>
          </a:p>
          <a:p>
            <a:pPr algn="ctr"/>
            <a:r>
              <a:rPr lang="it-IT" dirty="0" smtClean="0"/>
              <a:t>998 </a:t>
            </a:r>
            <a:r>
              <a:rPr lang="it-IT" dirty="0" err="1" smtClean="0"/>
              <a:t>crystals</a:t>
            </a:r>
            <a:endParaRPr lang="it-IT" dirty="0" smtClean="0"/>
          </a:p>
          <a:p>
            <a:pPr algn="ctr"/>
            <a:r>
              <a:rPr lang="it-IT" dirty="0" smtClean="0">
                <a:sym typeface="Symbol"/>
              </a:rPr>
              <a:t>M </a:t>
            </a:r>
            <a:r>
              <a:rPr lang="it-IT" dirty="0" smtClean="0"/>
              <a:t>206 kg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aseline="30000" dirty="0" smtClean="0"/>
              <a:t>130</a:t>
            </a:r>
            <a:r>
              <a:rPr lang="it-IT" dirty="0" smtClean="0"/>
              <a:t>Te</a:t>
            </a:r>
          </a:p>
          <a:p>
            <a:pPr algn="ctr"/>
            <a:r>
              <a:rPr lang="it-IT" dirty="0" err="1" smtClean="0"/>
              <a:t>Bkg</a:t>
            </a:r>
            <a:r>
              <a:rPr lang="it-IT" dirty="0" smtClean="0"/>
              <a:t> 0.01 ÷ 0.001 c/</a:t>
            </a:r>
            <a:r>
              <a:rPr lang="it-IT" dirty="0" err="1" smtClean="0"/>
              <a:t>keV</a:t>
            </a:r>
            <a:r>
              <a:rPr lang="it-IT" dirty="0" smtClean="0"/>
              <a:t>/kg/</a:t>
            </a:r>
            <a:r>
              <a:rPr lang="it-IT" dirty="0" err="1" smtClean="0"/>
              <a:t>yr</a:t>
            </a:r>
            <a:endParaRPr lang="it-IT" dirty="0"/>
          </a:p>
        </p:txBody>
      </p:sp>
      <p:pic>
        <p:nvPicPr>
          <p:cNvPr id="13" name="Immagine 12" descr="CUORE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228600"/>
            <a:ext cx="8153400" cy="990600"/>
          </a:xfrm>
        </p:spPr>
        <p:txBody>
          <a:bodyPr/>
          <a:lstStyle/>
          <a:p>
            <a:r>
              <a:rPr lang="it-IT" dirty="0" smtClean="0"/>
              <a:t>Cuoricino: the </a:t>
            </a:r>
            <a:r>
              <a:rPr lang="it-IT" dirty="0" err="1" smtClean="0"/>
              <a:t>demonstrator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1055" y="1001557"/>
            <a:ext cx="899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The </a:t>
            </a:r>
            <a:r>
              <a:rPr lang="it-IT" dirty="0" err="1" smtClean="0">
                <a:solidFill>
                  <a:schemeClr val="bg1"/>
                </a:solidFill>
              </a:rPr>
              <a:t>bolometric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technique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has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been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applied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to</a:t>
            </a:r>
            <a:r>
              <a:rPr lang="it-IT" dirty="0" smtClean="0">
                <a:solidFill>
                  <a:schemeClr val="bg1"/>
                </a:solidFill>
              </a:rPr>
              <a:t> the </a:t>
            </a:r>
            <a:r>
              <a:rPr lang="it-IT" dirty="0" err="1" smtClean="0">
                <a:solidFill>
                  <a:schemeClr val="bg1"/>
                </a:solidFill>
              </a:rPr>
              <a:t>search</a:t>
            </a:r>
            <a:r>
              <a:rPr lang="it-IT" dirty="0" smtClean="0">
                <a:solidFill>
                  <a:schemeClr val="bg1"/>
                </a:solidFill>
              </a:rPr>
              <a:t> of the </a:t>
            </a:r>
            <a:r>
              <a:rPr lang="it-IT" dirty="0" err="1" smtClean="0">
                <a:solidFill>
                  <a:schemeClr val="bg1"/>
                </a:solidFill>
              </a:rPr>
              <a:t>following</a:t>
            </a:r>
            <a:r>
              <a:rPr lang="it-IT" dirty="0" smtClean="0">
                <a:solidFill>
                  <a:schemeClr val="bg1"/>
                </a:solidFill>
              </a:rPr>
              <a:t> 0v-DBD: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98813" y="2058407"/>
            <a:ext cx="8945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Cuoricino </a:t>
            </a:r>
            <a:r>
              <a:rPr lang="it-IT" dirty="0" err="1" smtClean="0"/>
              <a:t>experiment</a:t>
            </a:r>
            <a:r>
              <a:rPr lang="it-IT" dirty="0" smtClean="0"/>
              <a:t> (LNGS, 2003-2008)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result</a:t>
            </a:r>
            <a:r>
              <a:rPr lang="it-IT" dirty="0" smtClean="0"/>
              <a:t> of </a:t>
            </a:r>
            <a:r>
              <a:rPr lang="it-IT" dirty="0" err="1" smtClean="0"/>
              <a:t>years</a:t>
            </a:r>
            <a:r>
              <a:rPr lang="it-IT" dirty="0" smtClean="0"/>
              <a:t> of </a:t>
            </a:r>
            <a:r>
              <a:rPr lang="it-IT" dirty="0" err="1" smtClean="0"/>
              <a:t>research</a:t>
            </a:r>
            <a:r>
              <a:rPr lang="it-IT" dirty="0" smtClean="0"/>
              <a:t> on </a:t>
            </a:r>
            <a:r>
              <a:rPr lang="it-IT" dirty="0" err="1" smtClean="0"/>
              <a:t>bolometers</a:t>
            </a:r>
            <a:r>
              <a:rPr lang="it-IT" dirty="0" smtClean="0"/>
              <a:t> </a:t>
            </a:r>
            <a:r>
              <a:rPr lang="it-IT" dirty="0" err="1" smtClean="0"/>
              <a:t>containing</a:t>
            </a:r>
            <a:r>
              <a:rPr lang="it-IT" dirty="0" smtClean="0"/>
              <a:t> </a:t>
            </a:r>
            <a:r>
              <a:rPr lang="it-IT" baseline="30000" dirty="0" smtClean="0"/>
              <a:t>130</a:t>
            </a:r>
            <a:r>
              <a:rPr lang="it-IT" dirty="0" smtClean="0"/>
              <a:t>Te,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TeO</a:t>
            </a:r>
            <a:r>
              <a:rPr lang="it-IT" baseline="-25000" dirty="0" smtClean="0"/>
              <a:t>2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absorbers</a:t>
            </a:r>
            <a:endParaRPr lang="it-IT" baseline="30000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0" y="1571612"/>
            <a:ext cx="9144000" cy="40011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b="1" baseline="30000" dirty="0" smtClean="0">
                <a:solidFill>
                  <a:schemeClr val="bg1"/>
                </a:solidFill>
              </a:rPr>
              <a:t>130</a:t>
            </a:r>
            <a:r>
              <a:rPr lang="it-IT" sz="2000" b="1" dirty="0" smtClean="0">
                <a:solidFill>
                  <a:schemeClr val="bg1"/>
                </a:solidFill>
              </a:rPr>
              <a:t>Te  </a:t>
            </a:r>
            <a:r>
              <a:rPr lang="it-IT" sz="2000" b="1" dirty="0" smtClean="0">
                <a:solidFill>
                  <a:schemeClr val="bg1"/>
                </a:solidFill>
                <a:sym typeface="Wingdings 3"/>
              </a:rPr>
              <a:t>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baseline="30000" dirty="0" smtClean="0">
                <a:solidFill>
                  <a:schemeClr val="bg1"/>
                </a:solidFill>
              </a:rPr>
              <a:t>130</a:t>
            </a:r>
            <a:r>
              <a:rPr lang="it-IT" sz="2000" b="1" dirty="0" smtClean="0">
                <a:solidFill>
                  <a:schemeClr val="bg1"/>
                </a:solidFill>
              </a:rPr>
              <a:t>Xe + 2e</a:t>
            </a:r>
            <a:r>
              <a:rPr lang="it-IT" sz="2000" b="1" baseline="30000" dirty="0" smtClean="0">
                <a:solidFill>
                  <a:schemeClr val="bg1"/>
                </a:solidFill>
              </a:rPr>
              <a:t>-</a:t>
            </a:r>
            <a:r>
              <a:rPr lang="it-IT" sz="2000" b="1" dirty="0" smtClean="0">
                <a:solidFill>
                  <a:schemeClr val="bg1"/>
                </a:solidFill>
              </a:rPr>
              <a:t>	Q</a:t>
            </a:r>
            <a:r>
              <a:rPr lang="it-IT" sz="2000" b="1" baseline="-25000" dirty="0" smtClean="0">
                <a:solidFill>
                  <a:schemeClr val="bg1"/>
                </a:solidFill>
                <a:sym typeface="Symbol"/>
              </a:rPr>
              <a:t></a:t>
            </a:r>
            <a:r>
              <a:rPr lang="it-IT" sz="2000" b="1" baseline="30000" dirty="0" smtClean="0">
                <a:solidFill>
                  <a:schemeClr val="bg1"/>
                </a:solidFill>
                <a:sym typeface="Symbol"/>
              </a:rPr>
              <a:t>0v</a:t>
            </a:r>
            <a:r>
              <a:rPr lang="it-IT" sz="2000" b="1" dirty="0" smtClean="0">
                <a:solidFill>
                  <a:schemeClr val="bg1"/>
                </a:solidFill>
                <a:sym typeface="Symbol"/>
              </a:rPr>
              <a:t>~2527 </a:t>
            </a:r>
            <a:r>
              <a:rPr lang="it-IT" sz="2000" b="1" dirty="0" err="1" smtClean="0">
                <a:solidFill>
                  <a:schemeClr val="bg1"/>
                </a:solidFill>
                <a:sym typeface="Symbol"/>
              </a:rPr>
              <a:t>keV</a:t>
            </a:r>
            <a:endParaRPr lang="it-IT" sz="2000" b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8" name="Immagine 7" descr="Tower_cr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2844" y="2857496"/>
            <a:ext cx="594131" cy="3817010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6162776" y="5038615"/>
            <a:ext cx="2124000" cy="6811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</a:rPr>
              <a:t>40.7 kg TeO</a:t>
            </a:r>
            <a:r>
              <a:rPr lang="it-IT" baseline="-25000" dirty="0" smtClean="0">
                <a:solidFill>
                  <a:schemeClr val="tx1"/>
                </a:solidFill>
              </a:rPr>
              <a:t>2</a:t>
            </a:r>
            <a:endParaRPr lang="it-IT" dirty="0" smtClean="0">
              <a:solidFill>
                <a:schemeClr val="tx1"/>
              </a:solidFill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(11.3 kg </a:t>
            </a:r>
            <a:r>
              <a:rPr lang="it-IT" baseline="30000" dirty="0" smtClean="0">
                <a:solidFill>
                  <a:schemeClr val="tx1"/>
                </a:solidFill>
              </a:rPr>
              <a:t>130</a:t>
            </a:r>
            <a:r>
              <a:rPr lang="it-IT" dirty="0" smtClean="0">
                <a:solidFill>
                  <a:schemeClr val="tx1"/>
                </a:solidFill>
              </a:rPr>
              <a:t>Te)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8" name="Segnaposto testo 4"/>
          <p:cNvSpPr>
            <a:spLocks noGrp="1"/>
          </p:cNvSpPr>
          <p:nvPr/>
        </p:nvSpPr>
        <p:spPr>
          <a:xfrm>
            <a:off x="6162776" y="4657706"/>
            <a:ext cx="2124000" cy="396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chemeClr val="tx1"/>
                </a:solidFill>
              </a:rPr>
              <a:t>Mass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6160801" y="6105390"/>
            <a:ext cx="2124000" cy="6811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</a:rPr>
              <a:t>19.75 kg y [</a:t>
            </a:r>
            <a:r>
              <a:rPr lang="it-IT" baseline="30000" dirty="0" smtClean="0">
                <a:solidFill>
                  <a:schemeClr val="tx1"/>
                </a:solidFill>
              </a:rPr>
              <a:t>130</a:t>
            </a:r>
            <a:r>
              <a:rPr lang="it-IT" dirty="0" smtClean="0">
                <a:solidFill>
                  <a:schemeClr val="tx1"/>
                </a:solidFill>
              </a:rPr>
              <a:t>Te]</a:t>
            </a:r>
            <a:r>
              <a:rPr lang="it-IT" dirty="0" smtClean="0"/>
              <a:t>] y</a:t>
            </a:r>
            <a:endParaRPr lang="it-IT" dirty="0"/>
          </a:p>
        </p:txBody>
      </p:sp>
      <p:sp>
        <p:nvSpPr>
          <p:cNvPr id="20" name="Segnaposto testo 4"/>
          <p:cNvSpPr>
            <a:spLocks noGrp="1"/>
          </p:cNvSpPr>
          <p:nvPr/>
        </p:nvSpPr>
        <p:spPr>
          <a:xfrm>
            <a:off x="6160801" y="5714454"/>
            <a:ext cx="2124000" cy="396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1600" dirty="0" smtClean="0">
                <a:solidFill>
                  <a:schemeClr val="tx1"/>
                </a:solidFill>
              </a:rPr>
              <a:t>Total </a:t>
            </a:r>
            <a:r>
              <a:rPr lang="it-IT" sz="1600" dirty="0" err="1" smtClean="0">
                <a:solidFill>
                  <a:schemeClr val="tx1"/>
                </a:solidFill>
              </a:rPr>
              <a:t>exposure</a:t>
            </a:r>
            <a:endParaRPr lang="it-IT" sz="1600" baseline="30000" dirty="0">
              <a:solidFill>
                <a:schemeClr val="tx1"/>
              </a:solidFill>
            </a:endParaRPr>
          </a:p>
        </p:txBody>
      </p:sp>
      <p:sp>
        <p:nvSpPr>
          <p:cNvPr id="26" name="Doppia parentesi quadra 25"/>
          <p:cNvSpPr/>
          <p:nvPr/>
        </p:nvSpPr>
        <p:spPr>
          <a:xfrm>
            <a:off x="3123210" y="6353299"/>
            <a:ext cx="5925786" cy="469076"/>
          </a:xfrm>
          <a:prstGeom prst="bracketPair">
            <a:avLst>
              <a:gd name="adj" fmla="val 16668"/>
            </a:avLst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egnaposto contenuto 2"/>
          <p:cNvSpPr txBox="1">
            <a:spLocks/>
          </p:cNvSpPr>
          <p:nvPr/>
        </p:nvSpPr>
        <p:spPr>
          <a:xfrm>
            <a:off x="3000364" y="2928958"/>
            <a:ext cx="2357454" cy="5357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Cryostat</a:t>
            </a:r>
            <a:r>
              <a:rPr lang="it-IT" sz="1600" dirty="0" smtClean="0"/>
              <a:t/>
            </a:r>
            <a:br>
              <a:rPr lang="it-IT" sz="1600" dirty="0" smtClean="0"/>
            </a:br>
            <a:endParaRPr lang="it-IT" sz="1600" dirty="0" smtClean="0"/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it-IT" sz="1600" dirty="0" err="1" smtClean="0"/>
              <a:t>Lead</a:t>
            </a:r>
            <a:r>
              <a:rPr lang="it-IT" sz="1600" dirty="0" smtClean="0"/>
              <a:t> </a:t>
            </a:r>
            <a:r>
              <a:rPr lang="it-IT" sz="1600" dirty="0" err="1" smtClean="0"/>
              <a:t>Shield</a:t>
            </a:r>
            <a:r>
              <a:rPr lang="it-IT" sz="1600" dirty="0" smtClean="0"/>
              <a:t> (20 cm)</a:t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endParaRPr kumimoji="0" lang="it-IT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it-IT" sz="1600" dirty="0" err="1" smtClean="0"/>
              <a:t>Neutron</a:t>
            </a:r>
            <a:r>
              <a:rPr lang="it-IT" sz="1600" dirty="0" smtClean="0"/>
              <a:t> </a:t>
            </a:r>
            <a:r>
              <a:rPr lang="it-IT" sz="1600" dirty="0" err="1" smtClean="0"/>
              <a:t>shield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borated</a:t>
            </a:r>
            <a:r>
              <a:rPr lang="it-IT" sz="1600" dirty="0" smtClean="0"/>
              <a:t> 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Polyethilene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lang="it-IT" sz="1600" dirty="0" smtClean="0"/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Roman </a:t>
            </a: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Lead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Shield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it-IT" sz="1600" baseline="30000" dirty="0" smtClean="0"/>
              <a:t>210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 &lt; 4mBq/kg)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Immagine 14" descr="setup_salaA-Cuoricin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2714620"/>
            <a:ext cx="1785950" cy="4000504"/>
          </a:xfrm>
          <a:prstGeom prst="rect">
            <a:avLst/>
          </a:prstGeom>
        </p:spPr>
      </p:pic>
      <p:cxnSp>
        <p:nvCxnSpPr>
          <p:cNvPr id="21" name="Connettore 2 20"/>
          <p:cNvCxnSpPr/>
          <p:nvPr/>
        </p:nvCxnSpPr>
        <p:spPr>
          <a:xfrm rot="16200000" flipV="1">
            <a:off x="607191" y="3536157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rot="10800000" flipV="1">
            <a:off x="928662" y="5643578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Immagine 23" descr="CUORE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cxnSp>
        <p:nvCxnSpPr>
          <p:cNvPr id="25" name="Connettore 2 24"/>
          <p:cNvCxnSpPr/>
          <p:nvPr/>
        </p:nvCxnSpPr>
        <p:spPr>
          <a:xfrm rot="10800000" flipV="1">
            <a:off x="2071670" y="3143248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rot="10800000" flipV="1">
            <a:off x="2428860" y="3714752"/>
            <a:ext cx="490542" cy="80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rot="10800000" flipV="1">
            <a:off x="2714612" y="4500570"/>
            <a:ext cx="285752" cy="9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rot="10800000" flipV="1">
            <a:off x="2071670" y="5429264"/>
            <a:ext cx="928694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rot="10800000">
            <a:off x="2000233" y="4429132"/>
            <a:ext cx="1009656" cy="9382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Immagine 40" descr="Piano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2500306"/>
            <a:ext cx="2449652" cy="2062162"/>
          </a:xfrm>
          <a:prstGeom prst="rect">
            <a:avLst/>
          </a:prstGeom>
        </p:spPr>
      </p:pic>
      <p:sp>
        <p:nvSpPr>
          <p:cNvPr id="2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11</a:t>
            </a:fld>
            <a:endParaRPr lang="it-IT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85852" y="228600"/>
            <a:ext cx="8153400" cy="990600"/>
          </a:xfrm>
        </p:spPr>
        <p:txBody>
          <a:bodyPr/>
          <a:lstStyle/>
          <a:p>
            <a:r>
              <a:rPr lang="it-IT" dirty="0" smtClean="0"/>
              <a:t>Cuoricino </a:t>
            </a: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operating</a:t>
            </a:r>
            <a:r>
              <a:rPr lang="it-IT" dirty="0" smtClean="0"/>
              <a:t> </a:t>
            </a:r>
            <a:r>
              <a:rPr lang="it-IT" dirty="0" err="1" smtClean="0"/>
              <a:t>principle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>
          <a:xfrm>
            <a:off x="0" y="1714488"/>
            <a:ext cx="8153400" cy="449580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The </a:t>
            </a:r>
            <a:r>
              <a:rPr lang="it-IT" sz="1800" dirty="0" err="1" smtClean="0"/>
              <a:t>analysis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carried</a:t>
            </a:r>
            <a:r>
              <a:rPr lang="it-IT" sz="1800" dirty="0" smtClean="0"/>
              <a:t> out on </a:t>
            </a:r>
            <a:r>
              <a:rPr lang="it-IT" sz="1800" dirty="0" err="1" smtClean="0"/>
              <a:t>anti-coicinidence</a:t>
            </a:r>
            <a:r>
              <a:rPr lang="it-IT" sz="1800" dirty="0" smtClean="0"/>
              <a:t> </a:t>
            </a:r>
            <a:r>
              <a:rPr lang="it-IT" sz="1800" dirty="0" err="1" smtClean="0"/>
              <a:t>spectra</a:t>
            </a:r>
            <a:r>
              <a:rPr lang="it-IT" sz="1800" dirty="0" smtClean="0"/>
              <a:t> in </a:t>
            </a:r>
            <a:r>
              <a:rPr lang="it-IT" sz="1800" dirty="0" err="1" smtClean="0"/>
              <a:t>order</a:t>
            </a:r>
            <a:r>
              <a:rPr lang="it-IT" sz="1800" dirty="0" smtClean="0"/>
              <a:t> </a:t>
            </a:r>
            <a:r>
              <a:rPr lang="it-IT" sz="1800" dirty="0" err="1" smtClean="0"/>
              <a:t>to</a:t>
            </a:r>
            <a:r>
              <a:rPr lang="it-IT" sz="1800" dirty="0" smtClean="0"/>
              <a:t> reduce:</a:t>
            </a:r>
          </a:p>
          <a:p>
            <a:pPr lvl="1"/>
            <a:r>
              <a:rPr lang="it-IT" sz="1800" dirty="0" err="1" smtClean="0"/>
              <a:t>Contribution</a:t>
            </a:r>
            <a:r>
              <a:rPr lang="it-IT" sz="1800" dirty="0" smtClean="0"/>
              <a:t> </a:t>
            </a:r>
            <a:r>
              <a:rPr lang="it-IT" sz="1800" dirty="0" err="1" smtClean="0"/>
              <a:t>from</a:t>
            </a:r>
            <a:r>
              <a:rPr lang="it-IT" sz="1800" dirty="0" smtClean="0"/>
              <a:t> </a:t>
            </a:r>
            <a:r>
              <a:rPr lang="it-IT" sz="1800" dirty="0" err="1" smtClean="0"/>
              <a:t>crystal</a:t>
            </a:r>
            <a:r>
              <a:rPr lang="it-IT" sz="1800" dirty="0" smtClean="0"/>
              <a:t> </a:t>
            </a:r>
            <a:r>
              <a:rPr lang="it-IT" sz="1800" dirty="0" err="1" smtClean="0"/>
              <a:t>surfaces</a:t>
            </a:r>
            <a:endParaRPr lang="it-IT" sz="1800" dirty="0" smtClean="0"/>
          </a:p>
          <a:p>
            <a:pPr lvl="1"/>
            <a:r>
              <a:rPr lang="it-IT" sz="1800" dirty="0" smtClean="0"/>
              <a:t>Compton or </a:t>
            </a:r>
            <a:r>
              <a:rPr lang="it-IT" sz="1800" dirty="0" err="1" smtClean="0"/>
              <a:t>multi-compton</a:t>
            </a:r>
            <a:r>
              <a:rPr lang="it-IT" sz="1800" dirty="0" smtClean="0"/>
              <a:t> </a:t>
            </a:r>
            <a:r>
              <a:rPr lang="it-IT" sz="1800" dirty="0" err="1" smtClean="0"/>
              <a:t>events</a:t>
            </a:r>
            <a:endParaRPr lang="it-IT" sz="1800" dirty="0" smtClean="0"/>
          </a:p>
          <a:p>
            <a:r>
              <a:rPr lang="it-IT" sz="1800" dirty="0" err="1" smtClean="0"/>
              <a:t>Accidental</a:t>
            </a:r>
            <a:r>
              <a:rPr lang="it-IT" sz="1800" dirty="0" smtClean="0"/>
              <a:t> </a:t>
            </a:r>
            <a:r>
              <a:rPr lang="it-IT" sz="1800" dirty="0" err="1" smtClean="0"/>
              <a:t>coincidences</a:t>
            </a:r>
            <a:r>
              <a:rPr lang="it-IT" sz="1800" dirty="0" smtClean="0"/>
              <a:t> 0.7%</a:t>
            </a:r>
          </a:p>
          <a:p>
            <a:r>
              <a:rPr lang="it-IT" sz="1800" dirty="0" err="1" smtClean="0"/>
              <a:t>Bkg</a:t>
            </a:r>
            <a:r>
              <a:rPr lang="it-IT" sz="1800" dirty="0" smtClean="0"/>
              <a:t> </a:t>
            </a:r>
            <a:r>
              <a:rPr lang="it-IT" sz="1800" dirty="0" err="1" smtClean="0"/>
              <a:t>reduction</a:t>
            </a:r>
            <a:r>
              <a:rPr lang="it-IT" sz="1800" dirty="0" smtClean="0"/>
              <a:t> : 15%</a:t>
            </a:r>
            <a:endParaRPr lang="it-IT" sz="1800" dirty="0"/>
          </a:p>
        </p:txBody>
      </p:sp>
      <p:pic>
        <p:nvPicPr>
          <p:cNvPr id="33" name="Immagine 32" descr="doublehit-singleh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571900"/>
            <a:ext cx="6625738" cy="3357562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24325639" y="19288466"/>
            <a:ext cx="614399" cy="325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b="1" dirty="0" smtClean="0">
                <a:solidFill>
                  <a:schemeClr val="bg1"/>
                </a:solidFill>
              </a:rPr>
              <a:t>TeO</a:t>
            </a:r>
            <a:r>
              <a:rPr lang="it-IT" sz="1500" b="1" baseline="-25000" dirty="0" smtClean="0">
                <a:solidFill>
                  <a:schemeClr val="bg1"/>
                </a:solidFill>
              </a:rPr>
              <a:t>2</a:t>
            </a:r>
            <a:endParaRPr lang="it-IT" sz="1500" b="1" baseline="-25000" dirty="0">
              <a:solidFill>
                <a:schemeClr val="bg1"/>
              </a:solidFill>
            </a:endParaRPr>
          </a:p>
        </p:txBody>
      </p:sp>
      <p:pic>
        <p:nvPicPr>
          <p:cNvPr id="29" name="Immagine 28" descr="Immagin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214" y="2285992"/>
            <a:ext cx="2803210" cy="1357322"/>
          </a:xfrm>
          <a:prstGeom prst="rect">
            <a:avLst/>
          </a:prstGeom>
        </p:spPr>
      </p:pic>
      <p:pic>
        <p:nvPicPr>
          <p:cNvPr id="30" name="Immagine 29" descr="Immagin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01687" y="18544531"/>
            <a:ext cx="578646" cy="280182"/>
          </a:xfrm>
          <a:prstGeom prst="rect">
            <a:avLst/>
          </a:prstGeom>
        </p:spPr>
      </p:pic>
      <p:sp>
        <p:nvSpPr>
          <p:cNvPr id="31" name="Rettangolo arrotondato 30"/>
          <p:cNvSpPr/>
          <p:nvPr/>
        </p:nvSpPr>
        <p:spPr>
          <a:xfrm>
            <a:off x="500034" y="3500438"/>
            <a:ext cx="1928826" cy="5715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FFC000"/>
                </a:solidFill>
              </a:rPr>
              <a:t>Single Hit </a:t>
            </a:r>
            <a:r>
              <a:rPr lang="it-IT" b="1" dirty="0" err="1" smtClean="0">
                <a:solidFill>
                  <a:srgbClr val="FFC000"/>
                </a:solidFill>
              </a:rPr>
              <a:t>Events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err="1" smtClean="0">
                <a:solidFill>
                  <a:srgbClr val="0000FF"/>
                </a:solidFill>
              </a:rPr>
              <a:t>Double</a:t>
            </a:r>
            <a:r>
              <a:rPr lang="it-IT" b="1" dirty="0" smtClean="0">
                <a:solidFill>
                  <a:srgbClr val="0000FF"/>
                </a:solidFill>
              </a:rPr>
              <a:t> Hit </a:t>
            </a:r>
            <a:r>
              <a:rPr lang="it-IT" b="1" dirty="0" err="1" smtClean="0">
                <a:solidFill>
                  <a:srgbClr val="0000FF"/>
                </a:solidFill>
              </a:rPr>
              <a:t>Events</a:t>
            </a:r>
            <a:endParaRPr lang="it-IT" b="1" dirty="0">
              <a:solidFill>
                <a:srgbClr val="0000FF"/>
              </a:solidFill>
            </a:endParaRPr>
          </a:p>
        </p:txBody>
      </p:sp>
      <p:pic>
        <p:nvPicPr>
          <p:cNvPr id="10" name="Immagine 9" descr="CUORE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6779878" y="2285992"/>
            <a:ext cx="723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TeO</a:t>
            </a:r>
            <a:r>
              <a:rPr lang="it-IT" b="1" baseline="-25000" dirty="0" smtClean="0">
                <a:solidFill>
                  <a:schemeClr val="bg1"/>
                </a:solidFill>
              </a:rPr>
              <a:t>2</a:t>
            </a:r>
            <a:endParaRPr lang="it-IT" b="1" baseline="-25000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137200" y="2285992"/>
            <a:ext cx="723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TeO</a:t>
            </a:r>
            <a:r>
              <a:rPr lang="it-IT" b="1" baseline="-25000" dirty="0" smtClean="0">
                <a:solidFill>
                  <a:schemeClr val="bg1"/>
                </a:solidFill>
              </a:rPr>
              <a:t>2</a:t>
            </a:r>
            <a:endParaRPr lang="it-IT" b="1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egnaposto contenuto 31" descr="plotspectrum-ROI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32" y="1928802"/>
            <a:ext cx="6072230" cy="4135398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7822" y="228600"/>
            <a:ext cx="8153400" cy="990600"/>
          </a:xfrm>
        </p:spPr>
        <p:txBody>
          <a:bodyPr/>
          <a:lstStyle/>
          <a:p>
            <a:r>
              <a:rPr lang="it-IT" dirty="0" smtClean="0"/>
              <a:t>0</a:t>
            </a:r>
            <a:r>
              <a:rPr lang="it-IT" dirty="0" smtClean="0">
                <a:latin typeface="Symbol" pitchFamily="18" charset="2"/>
              </a:rPr>
              <a:t>n</a:t>
            </a:r>
            <a:r>
              <a:rPr lang="it-IT" dirty="0" smtClean="0"/>
              <a:t>-DBD </a:t>
            </a:r>
            <a:r>
              <a:rPr lang="it-IT" dirty="0" err="1" smtClean="0"/>
              <a:t>region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interest</a:t>
            </a:r>
            <a:endParaRPr lang="it-IT" dirty="0"/>
          </a:p>
        </p:txBody>
      </p:sp>
      <p:cxnSp>
        <p:nvCxnSpPr>
          <p:cNvPr id="6" name="Connettore 2 5"/>
          <p:cNvCxnSpPr/>
          <p:nvPr/>
        </p:nvCxnSpPr>
        <p:spPr>
          <a:xfrm rot="16200000" flipH="1">
            <a:off x="2643174" y="4071942"/>
            <a:ext cx="28575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2409065" y="3571876"/>
            <a:ext cx="94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0</a:t>
            </a:r>
            <a:r>
              <a:rPr lang="it-IT" dirty="0" smtClean="0">
                <a:latin typeface="Symbol" pitchFamily="18" charset="2"/>
              </a:rPr>
              <a:t>n</a:t>
            </a:r>
            <a:r>
              <a:rPr lang="it-IT" dirty="0" smtClean="0"/>
              <a:t>DBD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929058" y="2643182"/>
            <a:ext cx="69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208</a:t>
            </a:r>
            <a:r>
              <a:rPr lang="it-IT" dirty="0" smtClean="0"/>
              <a:t>Tl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000232" y="2988230"/>
            <a:ext cx="132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60</a:t>
            </a:r>
            <a:r>
              <a:rPr lang="it-IT" dirty="0" smtClean="0"/>
              <a:t>Co (</a:t>
            </a:r>
            <a:r>
              <a:rPr lang="it-IT" dirty="0" err="1" smtClean="0">
                <a:latin typeface="Symbol" pitchFamily="18" charset="2"/>
              </a:rPr>
              <a:t>g+g</a:t>
            </a:r>
            <a:r>
              <a:rPr lang="it-IT" dirty="0" smtClean="0">
                <a:latin typeface="Symbol" pitchFamily="18" charset="2"/>
              </a:rPr>
              <a:t>)</a:t>
            </a:r>
            <a:endParaRPr lang="it-IT" dirty="0"/>
          </a:p>
        </p:txBody>
      </p:sp>
      <p:cxnSp>
        <p:nvCxnSpPr>
          <p:cNvPr id="11" name="Connettore 2 10"/>
          <p:cNvCxnSpPr/>
          <p:nvPr/>
        </p:nvCxnSpPr>
        <p:spPr>
          <a:xfrm rot="16200000" flipH="1">
            <a:off x="2222440" y="3563983"/>
            <a:ext cx="428628" cy="15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rot="5400000">
            <a:off x="3643306" y="292893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1142976" y="2643182"/>
            <a:ext cx="132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214</a:t>
            </a:r>
            <a:r>
              <a:rPr lang="it-IT" dirty="0" smtClean="0"/>
              <a:t>Bi</a:t>
            </a:r>
            <a:endParaRPr lang="it-IT" dirty="0"/>
          </a:p>
        </p:txBody>
      </p:sp>
      <p:cxnSp>
        <p:nvCxnSpPr>
          <p:cNvPr id="23" name="Connettore 2 22"/>
          <p:cNvCxnSpPr/>
          <p:nvPr/>
        </p:nvCxnSpPr>
        <p:spPr>
          <a:xfrm rot="16200000" flipH="1">
            <a:off x="1500166" y="3143248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egnaposto contenuto 2"/>
          <p:cNvSpPr txBox="1">
            <a:spLocks/>
          </p:cNvSpPr>
          <p:nvPr/>
        </p:nvSpPr>
        <p:spPr>
          <a:xfrm>
            <a:off x="5143536" y="2071678"/>
            <a:ext cx="4071934" cy="5357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anti-coincidence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region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interest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shows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three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peaks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baseline="30000" dirty="0" smtClean="0"/>
              <a:t>208</a:t>
            </a:r>
            <a:r>
              <a:rPr lang="it-IT" dirty="0" smtClean="0"/>
              <a:t>Tl : (</a:t>
            </a:r>
            <a:r>
              <a:rPr lang="it-IT" dirty="0" err="1" smtClean="0"/>
              <a:t>probably</a:t>
            </a:r>
            <a:r>
              <a:rPr lang="it-IT" dirty="0" smtClean="0"/>
              <a:t> in the </a:t>
            </a:r>
            <a:r>
              <a:rPr lang="it-IT" dirty="0" err="1" smtClean="0"/>
              <a:t>cryostat</a:t>
            </a:r>
            <a:r>
              <a:rPr lang="it-IT" dirty="0" smtClean="0"/>
              <a:t>)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baseline="30000" dirty="0" smtClean="0"/>
              <a:t>60</a:t>
            </a:r>
            <a:r>
              <a:rPr lang="it-IT" dirty="0" smtClean="0"/>
              <a:t>Co: </a:t>
            </a:r>
            <a:r>
              <a:rPr lang="it-IT" dirty="0" err="1" smtClean="0"/>
              <a:t>cosmogenic</a:t>
            </a:r>
            <a:r>
              <a:rPr lang="it-IT" dirty="0" smtClean="0"/>
              <a:t> </a:t>
            </a:r>
            <a:r>
              <a:rPr lang="it-IT" dirty="0" err="1" smtClean="0"/>
              <a:t>origin</a:t>
            </a:r>
            <a:endParaRPr lang="it-IT" dirty="0" smtClean="0"/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baseline="30000" dirty="0" smtClean="0"/>
              <a:t>214</a:t>
            </a:r>
            <a:r>
              <a:rPr lang="it-IT" dirty="0" smtClean="0"/>
              <a:t>Bi: </a:t>
            </a:r>
            <a:r>
              <a:rPr lang="it-IT" dirty="0" err="1" smtClean="0"/>
              <a:t>Rn</a:t>
            </a:r>
            <a:r>
              <a:rPr lang="it-IT" dirty="0" smtClean="0"/>
              <a:t> </a:t>
            </a:r>
            <a:r>
              <a:rPr lang="it-IT" dirty="0" err="1" smtClean="0"/>
              <a:t>contamination</a:t>
            </a:r>
            <a:r>
              <a:rPr lang="it-IT" dirty="0" smtClean="0"/>
              <a:t> 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it-IT" dirty="0" smtClean="0"/>
              <a:t>	The </a:t>
            </a:r>
            <a:r>
              <a:rPr lang="it-IT" dirty="0" err="1" smtClean="0"/>
              <a:t>main</a:t>
            </a:r>
            <a:r>
              <a:rPr lang="it-IT" dirty="0" smtClean="0"/>
              <a:t> background </a:t>
            </a:r>
            <a:r>
              <a:rPr lang="it-IT" dirty="0" err="1" smtClean="0"/>
              <a:t>contributions</a:t>
            </a:r>
            <a:r>
              <a:rPr lang="it-IT" dirty="0" smtClean="0"/>
              <a:t> are: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err="1" smtClean="0"/>
              <a:t>Multicompton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aseline="30000" dirty="0" smtClean="0"/>
              <a:t>208</a:t>
            </a:r>
            <a:r>
              <a:rPr lang="it-IT" dirty="0" smtClean="0"/>
              <a:t>Tl (30%)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err="1" smtClean="0"/>
              <a:t>Flat</a:t>
            </a:r>
            <a:r>
              <a:rPr lang="it-IT" dirty="0" smtClean="0"/>
              <a:t> background </a:t>
            </a:r>
            <a:r>
              <a:rPr lang="it-IT" dirty="0" err="1" smtClean="0"/>
              <a:t>coming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degraded</a:t>
            </a:r>
            <a:r>
              <a:rPr lang="it-IT" dirty="0" smtClean="0"/>
              <a:t> </a:t>
            </a:r>
            <a:r>
              <a:rPr lang="it-IT" dirty="0" err="1" smtClean="0"/>
              <a:t>alphas</a:t>
            </a:r>
            <a:r>
              <a:rPr lang="it-IT" dirty="0" smtClean="0"/>
              <a:t> on the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materials</a:t>
            </a:r>
            <a:r>
              <a:rPr lang="it-IT" dirty="0" smtClean="0"/>
              <a:t> </a:t>
            </a:r>
            <a:r>
              <a:rPr lang="it-IT" dirty="0" err="1" smtClean="0"/>
              <a:t>facing</a:t>
            </a:r>
            <a:r>
              <a:rPr lang="it-IT" dirty="0" smtClean="0"/>
              <a:t> the </a:t>
            </a:r>
            <a:r>
              <a:rPr lang="it-IT" dirty="0" err="1" smtClean="0"/>
              <a:t>crystals</a:t>
            </a:r>
            <a:r>
              <a:rPr lang="it-IT" dirty="0" smtClean="0"/>
              <a:t>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it-IT" dirty="0" smtClean="0"/>
              <a:t> 	(70%)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it-IT" dirty="0" smtClean="0"/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kumimoji="0" lang="it-IT" sz="1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6" name="Connettore 2 25"/>
          <p:cNvCxnSpPr/>
          <p:nvPr/>
        </p:nvCxnSpPr>
        <p:spPr>
          <a:xfrm rot="5400000" flipH="1" flipV="1">
            <a:off x="2821769" y="5393545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1857356" y="592933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+mj-lt"/>
              </a:rPr>
              <a:t>escaped</a:t>
            </a:r>
            <a:r>
              <a:rPr lang="it-IT" dirty="0" smtClean="0">
                <a:latin typeface="+mj-lt"/>
              </a:rPr>
              <a:t> Te </a:t>
            </a:r>
            <a:r>
              <a:rPr lang="it-IT" dirty="0" err="1" smtClean="0">
                <a:latin typeface="+mj-lt"/>
              </a:rPr>
              <a:t>X-ray</a:t>
            </a:r>
            <a:endParaRPr lang="it-IT" dirty="0">
              <a:latin typeface="+mj-lt"/>
            </a:endParaRPr>
          </a:p>
        </p:txBody>
      </p:sp>
      <p:cxnSp>
        <p:nvCxnSpPr>
          <p:cNvPr id="25" name="Connettore 1 24"/>
          <p:cNvCxnSpPr/>
          <p:nvPr/>
        </p:nvCxnSpPr>
        <p:spPr>
          <a:xfrm rot="5400000">
            <a:off x="1536679" y="3963991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 rot="5400000">
            <a:off x="393671" y="3963991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2285984" y="2571744"/>
            <a:ext cx="71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chemeClr val="accent1"/>
                </a:solidFill>
              </a:rPr>
              <a:t>R.O.I.</a:t>
            </a:r>
            <a:endParaRPr lang="it-IT" b="1" dirty="0">
              <a:solidFill>
                <a:schemeClr val="accent1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 rot="10800000">
            <a:off x="2000234" y="2714620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2928926" y="271462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egnaposto numero diapositiva 4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4214810" y="335756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Flat</a:t>
            </a:r>
            <a:r>
              <a:rPr lang="it-IT" dirty="0" smtClean="0"/>
              <a:t> continuum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714348" y="485776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Normalized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calibration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1" name="Immagine 30" descr="CUORE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cxnSp>
        <p:nvCxnSpPr>
          <p:cNvPr id="34" name="Connettore 2 33"/>
          <p:cNvCxnSpPr/>
          <p:nvPr/>
        </p:nvCxnSpPr>
        <p:spPr>
          <a:xfrm rot="16200000" flipH="1">
            <a:off x="4500562" y="4143380"/>
            <a:ext cx="438152" cy="9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 </a:t>
            </a:r>
            <a:r>
              <a:rPr lang="it-IT" dirty="0" err="1" smtClean="0"/>
              <a:t>flowchart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smtClean="0">
                <a:latin typeface="Symbol" pitchFamily="18" charset="2"/>
              </a:rPr>
              <a:t>G</a:t>
            </a:r>
            <a:r>
              <a:rPr lang="it-IT" baseline="-25000" dirty="0" smtClean="0">
                <a:latin typeface="Symbol" pitchFamily="18" charset="2"/>
              </a:rPr>
              <a:t>0n</a:t>
            </a:r>
            <a:endParaRPr lang="it-IT" baseline="-25000" dirty="0">
              <a:latin typeface="Symbol" pitchFamily="18" charset="2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00100" y="2000240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000100" y="2928934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1000100" y="3861017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000100" y="4786322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1 23"/>
          <p:cNvCxnSpPr/>
          <p:nvPr/>
        </p:nvCxnSpPr>
        <p:spPr>
          <a:xfrm>
            <a:off x="2857488" y="6000768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 rot="5400000" flipH="1" flipV="1">
            <a:off x="1714482" y="4286258"/>
            <a:ext cx="342902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3428992" y="257174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30"/>
          <p:cNvSpPr/>
          <p:nvPr/>
        </p:nvSpPr>
        <p:spPr>
          <a:xfrm>
            <a:off x="1000100" y="5715016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4000496" y="2285992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1357290" y="2143116"/>
            <a:ext cx="118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Raw</a:t>
            </a:r>
            <a:r>
              <a:rPr lang="it-IT" dirty="0" smtClean="0"/>
              <a:t> </a:t>
            </a:r>
            <a:r>
              <a:rPr lang="it-IT" dirty="0" err="1" smtClean="0"/>
              <a:t>pulses</a:t>
            </a:r>
            <a:endParaRPr lang="it-IT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1142976" y="2928934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Filtering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dirty="0" smtClean="0"/>
              <a:t>(</a:t>
            </a:r>
            <a:r>
              <a:rPr lang="it-IT" dirty="0" err="1" smtClean="0"/>
              <a:t>noise</a:t>
            </a:r>
            <a:r>
              <a:rPr lang="it-IT" dirty="0" smtClean="0"/>
              <a:t> </a:t>
            </a:r>
            <a:r>
              <a:rPr lang="it-IT" dirty="0" err="1" smtClean="0"/>
              <a:t>reduction</a:t>
            </a:r>
            <a:r>
              <a:rPr lang="it-IT" dirty="0" smtClean="0"/>
              <a:t>)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1000100" y="478632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instability</a:t>
            </a:r>
            <a:r>
              <a:rPr lang="it-IT" dirty="0" smtClean="0"/>
              <a:t> </a:t>
            </a:r>
            <a:r>
              <a:rPr lang="it-IT" dirty="0" err="1" smtClean="0"/>
              <a:t>correction</a:t>
            </a:r>
            <a:endParaRPr lang="it-IT" dirty="0" smtClean="0"/>
          </a:p>
        </p:txBody>
      </p:sp>
      <p:sp>
        <p:nvSpPr>
          <p:cNvPr id="43" name="CasellaDiTesto 42"/>
          <p:cNvSpPr txBox="1"/>
          <p:nvPr/>
        </p:nvSpPr>
        <p:spPr>
          <a:xfrm>
            <a:off x="1214414" y="5857892"/>
            <a:ext cx="121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Calibration</a:t>
            </a:r>
            <a:endParaRPr lang="it-IT" dirty="0" smtClean="0"/>
          </a:p>
        </p:txBody>
      </p:sp>
      <p:sp>
        <p:nvSpPr>
          <p:cNvPr id="44" name="CasellaDiTesto 43"/>
          <p:cNvSpPr txBox="1"/>
          <p:nvPr/>
        </p:nvSpPr>
        <p:spPr>
          <a:xfrm>
            <a:off x="4214810" y="228599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Pulse</a:t>
            </a:r>
            <a:r>
              <a:rPr lang="it-IT" dirty="0" smtClean="0"/>
              <a:t> </a:t>
            </a:r>
            <a:r>
              <a:rPr lang="it-IT" dirty="0" err="1" smtClean="0"/>
              <a:t>shape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endParaRPr lang="it-IT" dirty="0" smtClean="0"/>
          </a:p>
        </p:txBody>
      </p:sp>
      <p:sp>
        <p:nvSpPr>
          <p:cNvPr id="45" name="CasellaDiTesto 44"/>
          <p:cNvSpPr txBox="1"/>
          <p:nvPr/>
        </p:nvSpPr>
        <p:spPr>
          <a:xfrm>
            <a:off x="980957" y="3857628"/>
            <a:ext cx="194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Quality</a:t>
            </a:r>
            <a:r>
              <a:rPr lang="it-IT" dirty="0" smtClean="0"/>
              <a:t> </a:t>
            </a:r>
            <a:r>
              <a:rPr lang="it-IT" dirty="0" err="1" smtClean="0"/>
              <a:t>checks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and data </a:t>
            </a:r>
            <a:r>
              <a:rPr lang="it-IT" dirty="0" err="1" smtClean="0"/>
              <a:t>reduction</a:t>
            </a:r>
            <a:endParaRPr lang="it-IT" dirty="0" smtClean="0"/>
          </a:p>
        </p:txBody>
      </p:sp>
      <p:sp>
        <p:nvSpPr>
          <p:cNvPr id="46" name="Rettangolo 45"/>
          <p:cNvSpPr/>
          <p:nvPr/>
        </p:nvSpPr>
        <p:spPr>
          <a:xfrm>
            <a:off x="3929058" y="5143512"/>
            <a:ext cx="1928826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CasellaDiTesto 46"/>
          <p:cNvSpPr txBox="1"/>
          <p:nvPr/>
        </p:nvSpPr>
        <p:spPr>
          <a:xfrm>
            <a:off x="4286248" y="321468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Coincidence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</a:t>
            </a:r>
          </a:p>
        </p:txBody>
      </p:sp>
      <p:cxnSp>
        <p:nvCxnSpPr>
          <p:cNvPr id="49" name="Connettore 2 48"/>
          <p:cNvCxnSpPr/>
          <p:nvPr/>
        </p:nvCxnSpPr>
        <p:spPr>
          <a:xfrm rot="5400000">
            <a:off x="1785124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/>
          <p:nvPr/>
        </p:nvCxnSpPr>
        <p:spPr>
          <a:xfrm rot="5400000">
            <a:off x="1786712" y="37139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 rot="5400000">
            <a:off x="1786712" y="464265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/>
          <p:cNvSpPr/>
          <p:nvPr/>
        </p:nvSpPr>
        <p:spPr>
          <a:xfrm>
            <a:off x="3929058" y="4214818"/>
            <a:ext cx="1928826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>
            <a:off x="4143372" y="421481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Background </a:t>
            </a:r>
            <a:r>
              <a:rPr lang="it-IT" dirty="0" err="1" smtClean="0"/>
              <a:t>modelization</a:t>
            </a:r>
            <a:endParaRPr lang="it-IT" dirty="0" smtClean="0"/>
          </a:p>
        </p:txBody>
      </p:sp>
      <p:sp>
        <p:nvSpPr>
          <p:cNvPr id="80" name="Rettangolo 79"/>
          <p:cNvSpPr/>
          <p:nvPr/>
        </p:nvSpPr>
        <p:spPr>
          <a:xfrm>
            <a:off x="3929058" y="3214686"/>
            <a:ext cx="1928826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1" name="Connettore 2 90"/>
          <p:cNvCxnSpPr/>
          <p:nvPr/>
        </p:nvCxnSpPr>
        <p:spPr>
          <a:xfrm rot="5400000">
            <a:off x="4644232" y="499984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asellaDiTesto 91"/>
          <p:cNvSpPr txBox="1"/>
          <p:nvPr/>
        </p:nvSpPr>
        <p:spPr>
          <a:xfrm>
            <a:off x="4143372" y="528638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Systematics</a:t>
            </a:r>
            <a:endParaRPr lang="it-IT" dirty="0" smtClean="0"/>
          </a:p>
        </p:txBody>
      </p:sp>
      <p:sp>
        <p:nvSpPr>
          <p:cNvPr id="95" name="CasellaDiTesto 94"/>
          <p:cNvSpPr txBox="1"/>
          <p:nvPr/>
        </p:nvSpPr>
        <p:spPr>
          <a:xfrm>
            <a:off x="6786578" y="3857628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P(</a:t>
            </a:r>
            <a:r>
              <a:rPr lang="it-IT" dirty="0" smtClean="0">
                <a:latin typeface="Symbol" pitchFamily="18" charset="2"/>
              </a:rPr>
              <a:t>G</a:t>
            </a:r>
            <a:r>
              <a:rPr lang="it-IT" baseline="-25000" dirty="0" smtClean="0">
                <a:latin typeface="Symbol" pitchFamily="18" charset="2"/>
              </a:rPr>
              <a:t>0n</a:t>
            </a:r>
            <a:r>
              <a:rPr lang="it-IT" dirty="0" smtClean="0">
                <a:latin typeface="Symbol" pitchFamily="18" charset="2"/>
              </a:rPr>
              <a:t>| </a:t>
            </a:r>
            <a:r>
              <a:rPr lang="it-IT" dirty="0" smtClean="0">
                <a:latin typeface="+mj-lt"/>
              </a:rPr>
              <a:t>cuoricino)</a:t>
            </a:r>
            <a:endParaRPr lang="it-IT" dirty="0">
              <a:latin typeface="+mj-lt"/>
            </a:endParaRPr>
          </a:p>
        </p:txBody>
      </p:sp>
      <p:sp>
        <p:nvSpPr>
          <p:cNvPr id="103" name="Rettangolo 102"/>
          <p:cNvSpPr/>
          <p:nvPr/>
        </p:nvSpPr>
        <p:spPr>
          <a:xfrm>
            <a:off x="6643702" y="3714752"/>
            <a:ext cx="185738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/>
          </a:p>
        </p:txBody>
      </p:sp>
      <p:cxnSp>
        <p:nvCxnSpPr>
          <p:cNvPr id="105" name="Connettore 2 104"/>
          <p:cNvCxnSpPr/>
          <p:nvPr/>
        </p:nvCxnSpPr>
        <p:spPr>
          <a:xfrm rot="5400000">
            <a:off x="1786712" y="557134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1 106"/>
          <p:cNvCxnSpPr/>
          <p:nvPr/>
        </p:nvCxnSpPr>
        <p:spPr>
          <a:xfrm rot="5400000" flipH="1" flipV="1">
            <a:off x="5607454" y="4750206"/>
            <a:ext cx="1356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2 107"/>
          <p:cNvCxnSpPr/>
          <p:nvPr/>
        </p:nvCxnSpPr>
        <p:spPr>
          <a:xfrm>
            <a:off x="6286512" y="407194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>
            <a:off x="5857884" y="542926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CasellaDiTesto 112"/>
          <p:cNvSpPr txBox="1"/>
          <p:nvPr/>
        </p:nvSpPr>
        <p:spPr>
          <a:xfrm>
            <a:off x="928662" y="157161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1"/>
                </a:solidFill>
              </a:rPr>
              <a:t>First </a:t>
            </a:r>
            <a:r>
              <a:rPr lang="it-IT" b="1" dirty="0" err="1" smtClean="0">
                <a:solidFill>
                  <a:schemeClr val="accent1"/>
                </a:solidFill>
              </a:rPr>
              <a:t>level</a:t>
            </a:r>
            <a:r>
              <a:rPr lang="it-IT" b="1" dirty="0" smtClean="0">
                <a:solidFill>
                  <a:schemeClr val="accent1"/>
                </a:solidFill>
              </a:rPr>
              <a:t> </a:t>
            </a:r>
            <a:r>
              <a:rPr lang="it-IT" b="1" dirty="0" err="1" smtClean="0">
                <a:solidFill>
                  <a:schemeClr val="accent1"/>
                </a:solidFill>
              </a:rPr>
              <a:t>Analysis</a:t>
            </a:r>
            <a:r>
              <a:rPr lang="it-IT" b="1" dirty="0" smtClean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114" name="CasellaDiTesto 113"/>
          <p:cNvSpPr txBox="1"/>
          <p:nvPr/>
        </p:nvSpPr>
        <p:spPr>
          <a:xfrm>
            <a:off x="3786182" y="18452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chemeClr val="accent1"/>
                </a:solidFill>
              </a:rPr>
              <a:t>Second</a:t>
            </a:r>
            <a:r>
              <a:rPr lang="it-IT" b="1" dirty="0" smtClean="0">
                <a:solidFill>
                  <a:schemeClr val="accent1"/>
                </a:solidFill>
              </a:rPr>
              <a:t> </a:t>
            </a:r>
            <a:r>
              <a:rPr lang="it-IT" b="1" dirty="0" err="1" smtClean="0">
                <a:solidFill>
                  <a:schemeClr val="accent1"/>
                </a:solidFill>
              </a:rPr>
              <a:t>level</a:t>
            </a:r>
            <a:r>
              <a:rPr lang="it-IT" b="1" dirty="0" smtClean="0">
                <a:solidFill>
                  <a:schemeClr val="accent1"/>
                </a:solidFill>
              </a:rPr>
              <a:t> </a:t>
            </a:r>
            <a:r>
              <a:rPr lang="it-IT" b="1" dirty="0" err="1" smtClean="0">
                <a:solidFill>
                  <a:schemeClr val="accent1"/>
                </a:solidFill>
              </a:rPr>
              <a:t>Analysis</a:t>
            </a:r>
            <a:r>
              <a:rPr lang="it-IT" b="1" dirty="0" smtClean="0">
                <a:solidFill>
                  <a:schemeClr val="accent1"/>
                </a:solidFill>
              </a:rPr>
              <a:t>:</a:t>
            </a:r>
          </a:p>
        </p:txBody>
      </p:sp>
      <p:cxnSp>
        <p:nvCxnSpPr>
          <p:cNvPr id="121" name="Connettore 2 120"/>
          <p:cNvCxnSpPr/>
          <p:nvPr/>
        </p:nvCxnSpPr>
        <p:spPr>
          <a:xfrm rot="5400000">
            <a:off x="4606925" y="403542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2 121"/>
          <p:cNvCxnSpPr/>
          <p:nvPr/>
        </p:nvCxnSpPr>
        <p:spPr>
          <a:xfrm rot="5400000">
            <a:off x="4642644" y="307101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egnaposto numero diapositiva 3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6" descr="0nudb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14488"/>
            <a:ext cx="5072098" cy="3189938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>
            <a:normAutofit/>
          </a:bodyPr>
          <a:lstStyle/>
          <a:p>
            <a:r>
              <a:rPr lang="it-IT" dirty="0" smtClean="0"/>
              <a:t>Cuoricino </a:t>
            </a:r>
            <a:r>
              <a:rPr lang="it-IT" dirty="0" err="1" smtClean="0"/>
              <a:t>Result</a:t>
            </a:r>
            <a:r>
              <a:rPr lang="it-IT" dirty="0" smtClean="0"/>
              <a:t>                                                                 </a:t>
            </a:r>
            <a:br>
              <a:rPr lang="it-IT" dirty="0" smtClean="0"/>
            </a:br>
            <a:r>
              <a:rPr lang="it-IT" sz="1100" dirty="0" err="1" smtClean="0"/>
              <a:t>Astropart</a:t>
            </a:r>
            <a:r>
              <a:rPr lang="it-IT" sz="1100" dirty="0" smtClean="0"/>
              <a:t>. </a:t>
            </a:r>
            <a:r>
              <a:rPr lang="it-IT" sz="1100" dirty="0" err="1" smtClean="0"/>
              <a:t>Phys</a:t>
            </a:r>
            <a:r>
              <a:rPr lang="it-IT" sz="1100" dirty="0" smtClean="0"/>
              <a:t>. (2011), </a:t>
            </a:r>
            <a:r>
              <a:rPr lang="it-IT" sz="1100" dirty="0" err="1" smtClean="0"/>
              <a:t>doi</a:t>
            </a:r>
            <a:r>
              <a:rPr lang="it-IT" sz="1100" dirty="0" smtClean="0"/>
              <a:t>:10.1016/</a:t>
            </a:r>
            <a:r>
              <a:rPr lang="it-IT" sz="1100" dirty="0" err="1" smtClean="0"/>
              <a:t>j.astropartphys</a:t>
            </a:r>
            <a:r>
              <a:rPr lang="it-IT" sz="1100" dirty="0" smtClean="0"/>
              <a:t>.2011.02.002</a:t>
            </a:r>
            <a:endParaRPr lang="it-IT" sz="1100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941647" y="3000372"/>
          <a:ext cx="4202353" cy="428628"/>
        </p:xfrm>
        <a:graphic>
          <a:graphicData uri="http://schemas.openxmlformats.org/presentationml/2006/ole">
            <p:oleObj spid="_x0000_s11266" name="Equazione" r:id="rId4" imgW="2819160" imgH="279360" progId="Equation.3">
              <p:embed/>
            </p:oleObj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6522750" y="30768050"/>
            <a:ext cx="1668998" cy="48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aseline="30000" dirty="0" smtClean="0">
                <a:latin typeface="Arial" pitchFamily="34" charset="0"/>
                <a:cs typeface="Arial" pitchFamily="34" charset="0"/>
              </a:rPr>
              <a:t>60</a:t>
            </a:r>
            <a:r>
              <a:rPr lang="it-IT" sz="2500" dirty="0" smtClean="0">
                <a:latin typeface="Arial" pitchFamily="34" charset="0"/>
                <a:cs typeface="Arial" pitchFamily="34" charset="0"/>
              </a:rPr>
              <a:t>Co</a:t>
            </a:r>
          </a:p>
        </p:txBody>
      </p:sp>
      <p:sp>
        <p:nvSpPr>
          <p:cNvPr id="7" name="Text Box 160"/>
          <p:cNvSpPr txBox="1">
            <a:spLocks noChangeArrowheads="1"/>
          </p:cNvSpPr>
          <p:nvPr/>
        </p:nvSpPr>
        <p:spPr bwMode="auto">
          <a:xfrm>
            <a:off x="1857356" y="2639793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2879725">
              <a:spcBef>
                <a:spcPct val="50000"/>
              </a:spcBef>
            </a:pPr>
            <a:r>
              <a:rPr lang="en-US" b="1" dirty="0" smtClean="0">
                <a:latin typeface="Symbol" pitchFamily="18" charset="2"/>
              </a:rPr>
              <a:t>t</a:t>
            </a:r>
            <a:r>
              <a:rPr lang="en-US" b="1" baseline="30000" dirty="0" smtClean="0">
                <a:latin typeface="Verdana" pitchFamily="34" charset="0"/>
              </a:rPr>
              <a:t>0</a:t>
            </a:r>
            <a:r>
              <a:rPr lang="en-US" b="1" baseline="30000" dirty="0" smtClean="0">
                <a:latin typeface="Symbol" pitchFamily="18" charset="2"/>
              </a:rPr>
              <a:t>nbb</a:t>
            </a:r>
            <a:r>
              <a:rPr lang="en-US" b="1" baseline="-25000" dirty="0" smtClean="0">
                <a:latin typeface="Verdana" pitchFamily="34" charset="0"/>
              </a:rPr>
              <a:t>1/2 </a:t>
            </a:r>
            <a:r>
              <a:rPr lang="en-US" b="1" dirty="0" smtClean="0">
                <a:latin typeface="Verdana" pitchFamily="34" charset="0"/>
              </a:rPr>
              <a:t> &gt; 2.8x10</a:t>
            </a:r>
            <a:r>
              <a:rPr lang="en-US" b="1" baseline="30000" dirty="0" smtClean="0">
                <a:latin typeface="Verdana" pitchFamily="34" charset="0"/>
              </a:rPr>
              <a:t>24</a:t>
            </a:r>
            <a:r>
              <a:rPr lang="en-US" b="1" dirty="0" smtClean="0">
                <a:latin typeface="Verdana" pitchFamily="34" charset="0"/>
              </a:rPr>
              <a:t> y </a:t>
            </a:r>
            <a:br>
              <a:rPr lang="en-US" b="1" dirty="0" smtClean="0">
                <a:latin typeface="Verdana" pitchFamily="34" charset="0"/>
              </a:rPr>
            </a:br>
            <a:r>
              <a:rPr lang="en-US" b="1" dirty="0" smtClean="0">
                <a:latin typeface="Verdana" pitchFamily="34" charset="0"/>
              </a:rPr>
              <a:t> @ 90% CL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sz="quarter" idx="1"/>
          </p:nvPr>
        </p:nvSpPr>
        <p:spPr>
          <a:xfrm>
            <a:off x="285720" y="4857760"/>
            <a:ext cx="4857784" cy="178595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dirty="0" err="1" smtClean="0"/>
              <a:t>Method</a:t>
            </a:r>
            <a:r>
              <a:rPr lang="it-IT" dirty="0" smtClean="0"/>
              <a:t>:</a:t>
            </a:r>
          </a:p>
          <a:p>
            <a:r>
              <a:rPr lang="it-IT" dirty="0" smtClean="0"/>
              <a:t>Best </a:t>
            </a:r>
            <a:r>
              <a:rPr lang="it-IT" dirty="0" err="1" smtClean="0"/>
              <a:t>fit</a:t>
            </a:r>
            <a:r>
              <a:rPr lang="it-IT" dirty="0" smtClean="0"/>
              <a:t>: </a:t>
            </a:r>
            <a:r>
              <a:rPr lang="it-IT" dirty="0" err="1" smtClean="0"/>
              <a:t>maximum</a:t>
            </a:r>
            <a:r>
              <a:rPr lang="it-IT" dirty="0" smtClean="0"/>
              <a:t> </a:t>
            </a:r>
            <a:r>
              <a:rPr lang="it-IT" dirty="0" err="1" smtClean="0"/>
              <a:t>likelihood-chisquare</a:t>
            </a:r>
            <a:endParaRPr lang="it-IT" dirty="0" smtClean="0"/>
          </a:p>
          <a:p>
            <a:r>
              <a:rPr lang="it-IT" dirty="0" err="1" smtClean="0"/>
              <a:t>Limit</a:t>
            </a:r>
            <a:r>
              <a:rPr lang="it-IT" dirty="0" smtClean="0"/>
              <a:t>: </a:t>
            </a:r>
            <a:r>
              <a:rPr lang="it-IT" dirty="0" err="1" smtClean="0"/>
              <a:t>bayesian</a:t>
            </a:r>
            <a:r>
              <a:rPr lang="it-IT" dirty="0" smtClean="0"/>
              <a:t> (</a:t>
            </a:r>
            <a:r>
              <a:rPr lang="it-IT" dirty="0" err="1" smtClean="0"/>
              <a:t>flat</a:t>
            </a:r>
            <a:r>
              <a:rPr lang="it-IT" dirty="0" smtClean="0"/>
              <a:t> </a:t>
            </a:r>
            <a:r>
              <a:rPr lang="it-IT" dirty="0" err="1" smtClean="0"/>
              <a:t>prior</a:t>
            </a:r>
            <a:r>
              <a:rPr lang="it-IT" dirty="0" smtClean="0"/>
              <a:t> on </a:t>
            </a:r>
            <a:r>
              <a:rPr lang="it-IT" dirty="0" smtClean="0">
                <a:latin typeface="Symbol" pitchFamily="18" charset="2"/>
              </a:rPr>
              <a:t>G</a:t>
            </a:r>
            <a:r>
              <a:rPr lang="it-IT" baseline="-25000" dirty="0" smtClean="0">
                <a:latin typeface="Symbol" pitchFamily="18" charset="2"/>
              </a:rPr>
              <a:t>0n</a:t>
            </a:r>
            <a:r>
              <a:rPr lang="it-IT" dirty="0" smtClean="0"/>
              <a:t>)</a:t>
            </a:r>
          </a:p>
          <a:p>
            <a:pPr>
              <a:buNone/>
            </a:pPr>
            <a:r>
              <a:rPr lang="it-IT" dirty="0" err="1" smtClean="0"/>
              <a:t>Avg</a:t>
            </a:r>
            <a:r>
              <a:rPr lang="it-IT" dirty="0" smtClean="0"/>
              <a:t> Background in the </a:t>
            </a:r>
            <a:r>
              <a:rPr lang="it-IT" dirty="0" err="1" smtClean="0"/>
              <a:t>region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interest:</a:t>
            </a:r>
          </a:p>
          <a:p>
            <a:pPr>
              <a:buNone/>
            </a:pPr>
            <a:r>
              <a:rPr lang="it-IT" dirty="0" smtClean="0"/>
              <a:t>0.169±0.006 c/</a:t>
            </a:r>
            <a:r>
              <a:rPr lang="it-IT" dirty="0" err="1" smtClean="0"/>
              <a:t>keV</a:t>
            </a:r>
            <a:r>
              <a:rPr lang="it-IT" dirty="0" smtClean="0"/>
              <a:t>/kg/y</a:t>
            </a:r>
          </a:p>
          <a:p>
            <a:pPr>
              <a:buNone/>
            </a:pPr>
            <a:r>
              <a:rPr lang="it-IT" dirty="0" err="1" smtClean="0"/>
              <a:t>Avg</a:t>
            </a:r>
            <a:r>
              <a:rPr lang="it-IT" dirty="0" smtClean="0"/>
              <a:t> </a:t>
            </a:r>
            <a:r>
              <a:rPr lang="it-IT" dirty="0" err="1" smtClean="0"/>
              <a:t>resolutio</a:t>
            </a:r>
            <a:r>
              <a:rPr lang="it-IT" dirty="0" smtClean="0"/>
              <a:t>: ∆E</a:t>
            </a:r>
            <a:r>
              <a:rPr lang="it-IT" dirty="0" smtClean="0">
                <a:sym typeface="Symbol"/>
              </a:rPr>
              <a:t></a:t>
            </a:r>
            <a:r>
              <a:rPr lang="it-IT" dirty="0" smtClean="0"/>
              <a:t>7 </a:t>
            </a:r>
            <a:r>
              <a:rPr lang="it-IT" dirty="0" err="1" smtClean="0"/>
              <a:t>keV</a:t>
            </a:r>
            <a:r>
              <a:rPr lang="it-IT" dirty="0" smtClean="0"/>
              <a:t> FWHM</a:t>
            </a:r>
            <a:endParaRPr lang="it-IT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5572132" y="1928802"/>
            <a:ext cx="4857784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it-IT" sz="2500" dirty="0" smtClean="0"/>
              <a:t> </a:t>
            </a:r>
            <a:r>
              <a:rPr lang="it-IT" sz="2500" dirty="0" err="1" smtClean="0"/>
              <a:t>m</a:t>
            </a:r>
            <a:r>
              <a:rPr lang="it-IT" sz="2500" baseline="-25000" dirty="0" err="1" smtClean="0"/>
              <a:t>ee</a:t>
            </a:r>
            <a:r>
              <a:rPr kumimoji="0" lang="it-IT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&lt;300-701</a:t>
            </a:r>
            <a:r>
              <a:rPr kumimoji="0" lang="it-IT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meV*</a:t>
            </a:r>
            <a:endParaRPr kumimoji="0" lang="it-IT" sz="25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5429288" y="1785926"/>
            <a:ext cx="314324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Segnaposto contenuto 2"/>
          <p:cNvSpPr txBox="1">
            <a:spLocks/>
          </p:cNvSpPr>
          <p:nvPr/>
        </p:nvSpPr>
        <p:spPr>
          <a:xfrm>
            <a:off x="5572164" y="6500834"/>
            <a:ext cx="6000760" cy="5000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Arial" charset="0"/>
              <a:buChar char="•"/>
              <a:tabLst/>
              <a:defRPr/>
            </a:pPr>
            <a:r>
              <a:rPr lang="it-IT" sz="1400" dirty="0" smtClean="0"/>
              <a:t>* 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Spread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NME</a:t>
            </a:r>
            <a:endParaRPr lang="it-IT" sz="1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it-IT" sz="2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20" name="Immagine 19" descr="profile_neutrin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429000"/>
            <a:ext cx="4500594" cy="3143272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>
          <a:xfrm>
            <a:off x="4857752" y="3357562"/>
            <a:ext cx="857256" cy="2857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5214942" y="3714752"/>
            <a:ext cx="1643074" cy="2500330"/>
          </a:xfrm>
          <a:prstGeom prst="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U</a:t>
            </a:r>
            <a:r>
              <a:rPr lang="it-IT" dirty="0" err="1" smtClean="0">
                <a:solidFill>
                  <a:schemeClr val="tx1"/>
                </a:solidFill>
              </a:rPr>
              <a:t>Unphysical</a:t>
            </a:r>
            <a:endParaRPr lang="it-IT" dirty="0" smtClean="0">
              <a:solidFill>
                <a:schemeClr val="tx1"/>
              </a:solidFill>
            </a:endParaRPr>
          </a:p>
          <a:p>
            <a:pPr algn="ctr"/>
            <a:r>
              <a:rPr lang="it-IT" dirty="0" err="1" smtClean="0">
                <a:solidFill>
                  <a:schemeClr val="tx1"/>
                </a:solidFill>
              </a:rPr>
              <a:t>region</a:t>
            </a:r>
            <a:endParaRPr lang="it-IT" dirty="0" smtClean="0">
              <a:solidFill>
                <a:schemeClr val="tx1"/>
              </a:solidFill>
            </a:endParaRPr>
          </a:p>
        </p:txBody>
      </p:sp>
      <p:pic>
        <p:nvPicPr>
          <p:cNvPr id="16" name="Immagine 15" descr="CUORElog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7822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parallel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: </a:t>
            </a:r>
            <a:r>
              <a:rPr lang="it-IT" dirty="0" err="1" smtClean="0"/>
              <a:t>validation</a:t>
            </a:r>
            <a:r>
              <a:rPr lang="it-IT" dirty="0" smtClean="0"/>
              <a:t> on Monte Carlo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85720" y="1714488"/>
            <a:ext cx="8858280" cy="1714512"/>
          </a:xfrm>
        </p:spPr>
        <p:txBody>
          <a:bodyPr>
            <a:noAutofit/>
          </a:bodyPr>
          <a:lstStyle/>
          <a:p>
            <a:r>
              <a:rPr lang="it-IT" sz="1500" dirty="0" err="1" smtClean="0"/>
              <a:t>Two</a:t>
            </a:r>
            <a:r>
              <a:rPr lang="it-IT" sz="1500" dirty="0" smtClean="0"/>
              <a:t> </a:t>
            </a:r>
            <a:r>
              <a:rPr lang="it-IT" sz="1500" dirty="0" err="1" smtClean="0"/>
              <a:t>indepentent</a:t>
            </a:r>
            <a:r>
              <a:rPr lang="it-IT" sz="1500" dirty="0" smtClean="0"/>
              <a:t> </a:t>
            </a:r>
            <a:r>
              <a:rPr lang="it-IT" sz="1500" dirty="0" err="1" smtClean="0"/>
              <a:t>analysis</a:t>
            </a:r>
            <a:r>
              <a:rPr lang="it-IT" sz="1500" dirty="0" smtClean="0"/>
              <a:t> </a:t>
            </a:r>
            <a:r>
              <a:rPr lang="it-IT" sz="1500" dirty="0" err="1" smtClean="0"/>
              <a:t>were</a:t>
            </a:r>
            <a:r>
              <a:rPr lang="it-IT" sz="1500" dirty="0" smtClean="0"/>
              <a:t> </a:t>
            </a:r>
            <a:r>
              <a:rPr lang="it-IT" sz="1500" dirty="0" err="1" smtClean="0"/>
              <a:t>carried</a:t>
            </a:r>
            <a:r>
              <a:rPr lang="it-IT" sz="1500" dirty="0" smtClean="0"/>
              <a:t> out on data and </a:t>
            </a:r>
            <a:r>
              <a:rPr lang="it-IT" sz="1500" dirty="0" err="1" smtClean="0"/>
              <a:t>simulation</a:t>
            </a:r>
            <a:r>
              <a:rPr lang="it-IT" sz="1500" dirty="0" smtClean="0"/>
              <a:t> </a:t>
            </a:r>
            <a:r>
              <a:rPr lang="it-IT" sz="1500" dirty="0" err="1" smtClean="0"/>
              <a:t>with</a:t>
            </a:r>
            <a:r>
              <a:rPr lang="it-IT" sz="1500" dirty="0" smtClean="0"/>
              <a:t> </a:t>
            </a:r>
            <a:r>
              <a:rPr lang="it-IT" sz="1500" dirty="0" err="1" smtClean="0"/>
              <a:t>an</a:t>
            </a:r>
            <a:r>
              <a:rPr lang="it-IT" sz="1500" dirty="0" smtClean="0"/>
              <a:t> </a:t>
            </a:r>
            <a:r>
              <a:rPr lang="it-IT" sz="1500" dirty="0" err="1" smtClean="0"/>
              <a:t>exeptional</a:t>
            </a:r>
            <a:r>
              <a:rPr lang="it-IT" sz="1500" dirty="0" smtClean="0"/>
              <a:t> agreement</a:t>
            </a:r>
          </a:p>
          <a:p>
            <a:r>
              <a:rPr lang="it-IT" sz="1500" dirty="0" err="1" smtClean="0"/>
              <a:t>Both</a:t>
            </a:r>
            <a:r>
              <a:rPr lang="it-IT" sz="1500" dirty="0" smtClean="0"/>
              <a:t> the </a:t>
            </a:r>
            <a:r>
              <a:rPr lang="it-IT" sz="1500" dirty="0" err="1" smtClean="0"/>
              <a:t>methods</a:t>
            </a:r>
            <a:r>
              <a:rPr lang="it-IT" sz="1500" dirty="0" smtClean="0"/>
              <a:t> </a:t>
            </a:r>
            <a:r>
              <a:rPr lang="it-IT" sz="1500" dirty="0" err="1" smtClean="0"/>
              <a:t>proved</a:t>
            </a:r>
            <a:r>
              <a:rPr lang="it-IT" sz="1500" dirty="0" smtClean="0"/>
              <a:t> </a:t>
            </a:r>
            <a:r>
              <a:rPr lang="it-IT" sz="1500" dirty="0" err="1" smtClean="0"/>
              <a:t>to</a:t>
            </a:r>
            <a:r>
              <a:rPr lang="it-IT" sz="1500" dirty="0" smtClean="0"/>
              <a:t> </a:t>
            </a:r>
            <a:r>
              <a:rPr lang="it-IT" sz="1500" dirty="0" err="1" smtClean="0"/>
              <a:t>be</a:t>
            </a:r>
            <a:r>
              <a:rPr lang="it-IT" sz="1500" dirty="0" smtClean="0"/>
              <a:t> </a:t>
            </a:r>
            <a:r>
              <a:rPr lang="it-IT" sz="1500" dirty="0" err="1" smtClean="0"/>
              <a:t>unbiased</a:t>
            </a:r>
            <a:r>
              <a:rPr lang="it-IT" sz="1500" dirty="0" smtClean="0"/>
              <a:t> and </a:t>
            </a:r>
            <a:r>
              <a:rPr lang="it-IT" sz="1500" dirty="0" err="1" smtClean="0"/>
              <a:t>robust</a:t>
            </a:r>
            <a:r>
              <a:rPr lang="it-IT" sz="1500" dirty="0" smtClean="0"/>
              <a:t>.</a:t>
            </a:r>
          </a:p>
          <a:p>
            <a:r>
              <a:rPr lang="it-IT" sz="1500" dirty="0" smtClean="0"/>
              <a:t>On the </a:t>
            </a:r>
            <a:r>
              <a:rPr lang="it-IT" sz="1500" dirty="0" err="1" smtClean="0"/>
              <a:t>simulations</a:t>
            </a:r>
            <a:r>
              <a:rPr lang="it-IT" sz="1500" dirty="0" smtClean="0"/>
              <a:t> (1000 </a:t>
            </a:r>
            <a:r>
              <a:rPr lang="it-IT" sz="1500" dirty="0" err="1" smtClean="0"/>
              <a:t>Cuoricino-like</a:t>
            </a:r>
            <a:r>
              <a:rPr lang="it-IT" sz="1500" dirty="0" smtClean="0"/>
              <a:t> </a:t>
            </a:r>
            <a:r>
              <a:rPr lang="it-IT" sz="1500" dirty="0" err="1" smtClean="0"/>
              <a:t>experiments</a:t>
            </a:r>
            <a:r>
              <a:rPr lang="it-IT" sz="1500" dirty="0" smtClean="0"/>
              <a:t>) </a:t>
            </a:r>
            <a:r>
              <a:rPr lang="it-IT" sz="1500" dirty="0" err="1" smtClean="0"/>
              <a:t>they</a:t>
            </a:r>
            <a:r>
              <a:rPr lang="it-IT" sz="1500" dirty="0" smtClean="0"/>
              <a:t> show a wide </a:t>
            </a:r>
            <a:r>
              <a:rPr lang="it-IT" sz="1500" dirty="0" err="1" smtClean="0"/>
              <a:t>distribution</a:t>
            </a:r>
            <a:r>
              <a:rPr lang="it-IT" sz="1500" dirty="0" smtClean="0"/>
              <a:t> </a:t>
            </a:r>
            <a:r>
              <a:rPr lang="it-IT" sz="1500" dirty="0" err="1" smtClean="0"/>
              <a:t>of</a:t>
            </a:r>
            <a:r>
              <a:rPr lang="it-IT" sz="1500" dirty="0" smtClean="0"/>
              <a:t> </a:t>
            </a:r>
            <a:r>
              <a:rPr lang="it-IT" sz="1500" dirty="0" err="1" smtClean="0"/>
              <a:t>possible</a:t>
            </a:r>
            <a:r>
              <a:rPr lang="it-IT" sz="1500" dirty="0" smtClean="0"/>
              <a:t> </a:t>
            </a:r>
            <a:r>
              <a:rPr lang="it-IT" sz="1500" dirty="0" err="1" smtClean="0"/>
              <a:t>outcomes</a:t>
            </a:r>
            <a:r>
              <a:rPr lang="it-IT" sz="1500" dirty="0" smtClean="0"/>
              <a:t>. </a:t>
            </a:r>
          </a:p>
          <a:p>
            <a:r>
              <a:rPr lang="it-IT" sz="1500" dirty="0" smtClean="0"/>
              <a:t>The </a:t>
            </a:r>
            <a:r>
              <a:rPr lang="it-IT" sz="1500" dirty="0" err="1" smtClean="0"/>
              <a:t>median</a:t>
            </a:r>
            <a:r>
              <a:rPr lang="it-IT" sz="1500" dirty="0" smtClean="0"/>
              <a:t> </a:t>
            </a:r>
            <a:r>
              <a:rPr lang="it-IT" sz="1500" dirty="0" err="1" smtClean="0"/>
              <a:t>outcome</a:t>
            </a:r>
            <a:r>
              <a:rPr lang="it-IT" sz="1500" dirty="0" smtClean="0"/>
              <a:t> </a:t>
            </a:r>
            <a:r>
              <a:rPr lang="it-IT" sz="1500" dirty="0" err="1" smtClean="0"/>
              <a:t>of</a:t>
            </a:r>
            <a:r>
              <a:rPr lang="it-IT" sz="1500" dirty="0" smtClean="0"/>
              <a:t> </a:t>
            </a:r>
            <a:r>
              <a:rPr lang="it-IT" sz="1500" dirty="0" err="1" smtClean="0"/>
              <a:t>these</a:t>
            </a:r>
            <a:r>
              <a:rPr lang="it-IT" sz="1500" dirty="0" smtClean="0"/>
              <a:t> </a:t>
            </a:r>
            <a:r>
              <a:rPr lang="it-IT" sz="1500" dirty="0" err="1" smtClean="0"/>
              <a:t>experiments</a:t>
            </a:r>
            <a:r>
              <a:rPr lang="it-IT" sz="1500" dirty="0" smtClean="0"/>
              <a:t> </a:t>
            </a:r>
            <a:r>
              <a:rPr lang="it-IT" sz="1500" dirty="0" err="1" smtClean="0"/>
              <a:t>corresponds</a:t>
            </a:r>
            <a:r>
              <a:rPr lang="it-IT" sz="1500" dirty="0" smtClean="0"/>
              <a:t> </a:t>
            </a:r>
            <a:r>
              <a:rPr lang="it-IT" sz="1500" dirty="0" err="1" smtClean="0"/>
              <a:t>to</a:t>
            </a:r>
            <a:r>
              <a:rPr lang="it-IT" sz="1500" dirty="0" smtClean="0"/>
              <a:t> a </a:t>
            </a:r>
            <a:r>
              <a:rPr lang="it-IT" sz="1500" dirty="0" err="1" smtClean="0"/>
              <a:t>limit</a:t>
            </a:r>
            <a:r>
              <a:rPr lang="it-IT" sz="1500" dirty="0" smtClean="0"/>
              <a:t> on the </a:t>
            </a:r>
            <a:r>
              <a:rPr lang="it-IT" sz="1500" dirty="0" err="1" smtClean="0"/>
              <a:t>half</a:t>
            </a:r>
            <a:r>
              <a:rPr lang="it-IT" sz="1500" dirty="0" smtClean="0"/>
              <a:t> life </a:t>
            </a:r>
            <a:r>
              <a:rPr lang="it-IT" sz="1500" dirty="0" err="1" smtClean="0"/>
              <a:t>of</a:t>
            </a:r>
            <a:r>
              <a:rPr lang="it-IT" sz="1500" dirty="0" smtClean="0"/>
              <a:t> 2.6x10</a:t>
            </a:r>
            <a:r>
              <a:rPr lang="it-IT" sz="1500" baseline="30000" dirty="0" smtClean="0"/>
              <a:t>24</a:t>
            </a:r>
            <a:r>
              <a:rPr lang="it-IT" sz="1500" dirty="0" smtClean="0"/>
              <a:t> y </a:t>
            </a:r>
            <a:r>
              <a:rPr lang="it-IT" sz="1500" dirty="0" err="1" smtClean="0"/>
              <a:t>comparable</a:t>
            </a:r>
            <a:r>
              <a:rPr lang="it-IT" sz="1500" dirty="0" smtClean="0"/>
              <a:t> </a:t>
            </a:r>
            <a:r>
              <a:rPr lang="it-IT" sz="1500" dirty="0" err="1" smtClean="0"/>
              <a:t>to</a:t>
            </a:r>
            <a:r>
              <a:rPr lang="it-IT" sz="1500" dirty="0" smtClean="0"/>
              <a:t> the </a:t>
            </a:r>
            <a:r>
              <a:rPr lang="it-IT" sz="1500" dirty="0" err="1" smtClean="0"/>
              <a:t>experimental</a:t>
            </a:r>
            <a:r>
              <a:rPr lang="it-IT" sz="1500" dirty="0" smtClean="0"/>
              <a:t> </a:t>
            </a:r>
            <a:r>
              <a:rPr lang="it-IT" sz="1500" dirty="0" err="1" smtClean="0"/>
              <a:t>limit</a:t>
            </a:r>
            <a:endParaRPr lang="it-IT" sz="1500" dirty="0" smtClean="0"/>
          </a:p>
        </p:txBody>
      </p:sp>
      <p:pic>
        <p:nvPicPr>
          <p:cNvPr id="6" name="Immagine 5" descr="pu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357562"/>
            <a:ext cx="4417251" cy="3286148"/>
          </a:xfrm>
          <a:prstGeom prst="rect">
            <a:avLst/>
          </a:prstGeom>
        </p:spPr>
      </p:pic>
      <p:pic>
        <p:nvPicPr>
          <p:cNvPr id="7" name="Immagine 6" descr="sensitivi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43314"/>
            <a:ext cx="4214842" cy="2971250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3000364" y="3857628"/>
            <a:ext cx="114300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7358082" y="3857628"/>
            <a:ext cx="121444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9" name="Immagine 8" descr="CUORE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90698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From</a:t>
            </a:r>
            <a:r>
              <a:rPr lang="it-IT" dirty="0" smtClean="0"/>
              <a:t> Cuoricino </a:t>
            </a:r>
            <a:r>
              <a:rPr lang="it-IT" dirty="0" err="1" smtClean="0"/>
              <a:t>to</a:t>
            </a:r>
            <a:r>
              <a:rPr lang="it-IT" dirty="0" smtClean="0"/>
              <a:t> CUORE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5" name="Immagine 4" descr="CUORE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pic>
        <p:nvPicPr>
          <p:cNvPr id="6" name="Immagine 5" descr="Tower_cr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406" y="1785926"/>
            <a:ext cx="714380" cy="4589554"/>
          </a:xfrm>
          <a:prstGeom prst="rect">
            <a:avLst/>
          </a:prstGeom>
        </p:spPr>
      </p:pic>
      <p:pic>
        <p:nvPicPr>
          <p:cNvPr id="7" name="Immagine 6" descr="qenti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2500306"/>
            <a:ext cx="3728111" cy="399544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000100" y="3571876"/>
            <a:ext cx="25891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/>
              <a:t>Challenging</a:t>
            </a:r>
            <a:r>
              <a:rPr lang="it-IT" sz="2000" dirty="0" smtClean="0"/>
              <a:t> </a:t>
            </a:r>
            <a:r>
              <a:rPr lang="it-IT" sz="2000" dirty="0" err="1" smtClean="0"/>
              <a:t>effort</a:t>
            </a:r>
            <a:r>
              <a:rPr lang="it-IT" sz="2000" dirty="0" smtClean="0"/>
              <a:t> on </a:t>
            </a:r>
          </a:p>
          <a:p>
            <a:r>
              <a:rPr lang="it-IT" sz="2000" dirty="0" err="1" smtClean="0"/>
              <a:t>every</a:t>
            </a:r>
            <a:r>
              <a:rPr lang="it-IT" sz="2000" dirty="0" smtClean="0"/>
              <a:t> </a:t>
            </a:r>
            <a:r>
              <a:rPr lang="it-IT" sz="2000" dirty="0" err="1" smtClean="0"/>
              <a:t>crucial</a:t>
            </a:r>
            <a:r>
              <a:rPr lang="it-IT" sz="2000" dirty="0" smtClean="0"/>
              <a:t> </a:t>
            </a:r>
            <a:r>
              <a:rPr lang="it-IT" sz="2000" dirty="0" err="1" smtClean="0"/>
              <a:t>aspects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endParaRPr lang="it-IT" sz="2000" dirty="0" smtClean="0"/>
          </a:p>
          <a:p>
            <a:r>
              <a:rPr lang="it-IT" sz="2000" dirty="0" smtClean="0"/>
              <a:t>the </a:t>
            </a:r>
            <a:r>
              <a:rPr lang="it-IT" sz="2000" dirty="0" err="1" smtClean="0"/>
              <a:t>experiments</a:t>
            </a:r>
            <a:endParaRPr lang="it-IT" sz="2000" dirty="0"/>
          </a:p>
        </p:txBody>
      </p:sp>
      <p:sp>
        <p:nvSpPr>
          <p:cNvPr id="9" name="Segnaposto contenuto 2"/>
          <p:cNvSpPr>
            <a:spLocks noGrp="1"/>
          </p:cNvSpPr>
          <p:nvPr>
            <p:ph sz="quarter" idx="1"/>
          </p:nvPr>
        </p:nvSpPr>
        <p:spPr>
          <a:xfrm>
            <a:off x="3857620" y="1785926"/>
            <a:ext cx="8858280" cy="1714512"/>
          </a:xfrm>
        </p:spPr>
        <p:txBody>
          <a:bodyPr>
            <a:noAutofit/>
          </a:bodyPr>
          <a:lstStyle/>
          <a:p>
            <a:r>
              <a:rPr lang="it-IT" sz="2000" dirty="0" err="1" smtClean="0"/>
              <a:t>Extensive</a:t>
            </a:r>
            <a:r>
              <a:rPr lang="it-IT" sz="2000" dirty="0" smtClean="0"/>
              <a:t> </a:t>
            </a:r>
            <a:r>
              <a:rPr lang="it-IT" sz="2000" dirty="0" err="1" smtClean="0"/>
              <a:t>study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background </a:t>
            </a:r>
            <a:r>
              <a:rPr lang="it-IT" sz="2000" dirty="0" err="1" smtClean="0"/>
              <a:t>sources</a:t>
            </a:r>
            <a:r>
              <a:rPr lang="it-IT" sz="2000" dirty="0" smtClean="0"/>
              <a:t> </a:t>
            </a:r>
          </a:p>
          <a:p>
            <a:r>
              <a:rPr lang="it-IT" sz="2000" dirty="0" smtClean="0"/>
              <a:t>Design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</a:t>
            </a:r>
            <a:r>
              <a:rPr lang="it-IT" sz="2000" dirty="0" err="1" smtClean="0"/>
              <a:t>experiment</a:t>
            </a:r>
            <a:endParaRPr lang="it-IT" sz="2000" dirty="0" smtClean="0"/>
          </a:p>
          <a:p>
            <a:r>
              <a:rPr lang="it-IT" sz="2000" dirty="0" err="1" smtClean="0"/>
              <a:t>Cryostat</a:t>
            </a:r>
            <a:r>
              <a:rPr lang="it-IT" sz="2000" dirty="0" smtClean="0"/>
              <a:t> and </a:t>
            </a:r>
            <a:r>
              <a:rPr lang="it-IT" sz="2000" dirty="0" err="1" smtClean="0"/>
              <a:t>shieldings</a:t>
            </a:r>
            <a:endParaRPr lang="it-IT" sz="2000" dirty="0" smtClean="0"/>
          </a:p>
          <a:p>
            <a:r>
              <a:rPr lang="it-IT" sz="2000" dirty="0" err="1" smtClean="0"/>
              <a:t>Radioactivity</a:t>
            </a:r>
            <a:r>
              <a:rPr lang="it-IT" sz="2000" dirty="0" smtClean="0"/>
              <a:t> </a:t>
            </a:r>
            <a:r>
              <a:rPr lang="it-IT" sz="2000" dirty="0" err="1" smtClean="0"/>
              <a:t>control</a:t>
            </a:r>
            <a:r>
              <a:rPr lang="it-IT" sz="2000" dirty="0" smtClean="0"/>
              <a:t> </a:t>
            </a:r>
          </a:p>
          <a:p>
            <a:r>
              <a:rPr lang="it-IT" sz="2000" dirty="0" err="1" smtClean="0"/>
              <a:t>Electronics</a:t>
            </a:r>
            <a:endParaRPr lang="it-IT" sz="2000" dirty="0" smtClean="0"/>
          </a:p>
          <a:p>
            <a:r>
              <a:rPr lang="it-IT" sz="2000" dirty="0" smtClean="0"/>
              <a:t>DAQ</a:t>
            </a:r>
          </a:p>
          <a:p>
            <a:r>
              <a:rPr lang="it-IT" sz="2000" dirty="0" err="1" smtClean="0"/>
              <a:t>Crystals</a:t>
            </a:r>
            <a:r>
              <a:rPr lang="it-IT" sz="2000" dirty="0" smtClean="0"/>
              <a:t> </a:t>
            </a:r>
          </a:p>
          <a:p>
            <a:r>
              <a:rPr lang="it-IT" sz="2000" dirty="0" smtClean="0"/>
              <a:t>Software </a:t>
            </a:r>
          </a:p>
          <a:p>
            <a:r>
              <a:rPr lang="it-IT" sz="2000" dirty="0" err="1" smtClean="0"/>
              <a:t>Calibration</a:t>
            </a:r>
            <a:r>
              <a:rPr lang="it-IT" sz="2000" dirty="0" smtClean="0"/>
              <a:t> system  </a:t>
            </a:r>
          </a:p>
          <a:p>
            <a:r>
              <a:rPr lang="it-IT" sz="2000" dirty="0" err="1" smtClean="0"/>
              <a:t>Tower</a:t>
            </a:r>
            <a:r>
              <a:rPr lang="it-IT" sz="2000" dirty="0" smtClean="0"/>
              <a:t> </a:t>
            </a:r>
            <a:r>
              <a:rPr lang="it-IT" sz="2000" dirty="0" err="1" smtClean="0"/>
              <a:t>assembly</a:t>
            </a:r>
            <a:endParaRPr lang="it-IT" sz="2000" dirty="0" smtClean="0"/>
          </a:p>
          <a:p>
            <a:r>
              <a:rPr lang="it-IT" sz="2000" dirty="0" smtClean="0"/>
              <a:t>… </a:t>
            </a:r>
          </a:p>
          <a:p>
            <a:endParaRPr lang="it-IT" sz="1500" dirty="0" smtClean="0"/>
          </a:p>
        </p:txBody>
      </p:sp>
      <p:sp>
        <p:nvSpPr>
          <p:cNvPr id="10" name="Rettangolo arrotondato 9"/>
          <p:cNvSpPr/>
          <p:nvPr/>
        </p:nvSpPr>
        <p:spPr>
          <a:xfrm>
            <a:off x="1000100" y="3500438"/>
            <a:ext cx="2571768" cy="114300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228600"/>
            <a:ext cx="8153400" cy="990600"/>
          </a:xfrm>
        </p:spPr>
        <p:txBody>
          <a:bodyPr/>
          <a:lstStyle/>
          <a:p>
            <a:r>
              <a:rPr lang="it-IT" dirty="0" smtClean="0"/>
              <a:t>CUORE </a:t>
            </a:r>
            <a:r>
              <a:rPr lang="it-IT" dirty="0" err="1" smtClean="0"/>
              <a:t>Crystals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14298" y="1857364"/>
            <a:ext cx="65722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1000 CUORE </a:t>
            </a:r>
            <a:r>
              <a:rPr lang="it-IT" dirty="0" err="1" smtClean="0"/>
              <a:t>crystals</a:t>
            </a:r>
            <a:r>
              <a:rPr lang="it-IT" dirty="0" smtClean="0"/>
              <a:t> are </a:t>
            </a:r>
            <a:r>
              <a:rPr lang="it-IT" dirty="0" err="1" smtClean="0"/>
              <a:t>produced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SICCAS</a:t>
            </a:r>
          </a:p>
          <a:p>
            <a:r>
              <a:rPr lang="it-IT" dirty="0" smtClean="0"/>
              <a:t>(Shanghai, China):</a:t>
            </a:r>
          </a:p>
          <a:p>
            <a:r>
              <a:rPr lang="it-IT" dirty="0" smtClean="0"/>
              <a:t>     - 560 </a:t>
            </a:r>
            <a:r>
              <a:rPr lang="it-IT" dirty="0" err="1" smtClean="0"/>
              <a:t>crystals</a:t>
            </a:r>
            <a:r>
              <a:rPr lang="it-IT" dirty="0" smtClean="0"/>
              <a:t> </a:t>
            </a:r>
            <a:r>
              <a:rPr lang="it-IT" dirty="0" err="1" smtClean="0"/>
              <a:t>ordered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INFN (</a:t>
            </a: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@LNGS</a:t>
            </a:r>
            <a:r>
              <a:rPr lang="it-IT" dirty="0" smtClean="0"/>
              <a:t>);</a:t>
            </a:r>
          </a:p>
          <a:p>
            <a:r>
              <a:rPr lang="it-IT" dirty="0" smtClean="0"/>
              <a:t>     - 500 </a:t>
            </a:r>
            <a:r>
              <a:rPr lang="it-IT" dirty="0" err="1" smtClean="0"/>
              <a:t>crystal</a:t>
            </a:r>
            <a:r>
              <a:rPr lang="it-IT" dirty="0" smtClean="0"/>
              <a:t> </a:t>
            </a:r>
            <a:r>
              <a:rPr lang="it-IT" dirty="0" err="1" smtClean="0"/>
              <a:t>ordered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DoE</a:t>
            </a:r>
            <a:r>
              <a:rPr lang="it-IT" dirty="0" smtClean="0"/>
              <a:t> (91 </a:t>
            </a:r>
            <a:r>
              <a:rPr lang="it-IT" dirty="0" err="1" smtClean="0"/>
              <a:t>already</a:t>
            </a:r>
            <a:r>
              <a:rPr lang="it-IT" dirty="0" smtClean="0"/>
              <a:t> in</a:t>
            </a:r>
          </a:p>
          <a:p>
            <a:r>
              <a:rPr lang="it-IT" dirty="0" smtClean="0"/>
              <a:t>     </a:t>
            </a:r>
            <a:r>
              <a:rPr lang="it-IT" dirty="0" err="1" smtClean="0"/>
              <a:t>@LNGS</a:t>
            </a:r>
            <a:r>
              <a:rPr lang="it-IT" dirty="0" smtClean="0"/>
              <a:t>, end in </a:t>
            </a:r>
            <a:r>
              <a:rPr lang="it-IT" dirty="0" err="1" smtClean="0"/>
              <a:t>Sept</a:t>
            </a:r>
            <a:r>
              <a:rPr lang="it-IT" dirty="0" smtClean="0"/>
              <a:t>. 2012)</a:t>
            </a:r>
          </a:p>
          <a:p>
            <a:endParaRPr lang="it-IT" dirty="0" smtClean="0"/>
          </a:p>
          <a:p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production </a:t>
            </a:r>
            <a:r>
              <a:rPr lang="it-IT" dirty="0" err="1" smtClean="0"/>
              <a:t>batch</a:t>
            </a:r>
            <a:r>
              <a:rPr lang="it-IT" dirty="0" smtClean="0"/>
              <a:t> 2 or more </a:t>
            </a:r>
            <a:r>
              <a:rPr lang="it-IT" dirty="0" err="1" smtClean="0"/>
              <a:t>crystals</a:t>
            </a:r>
            <a:r>
              <a:rPr lang="it-IT" dirty="0" smtClean="0"/>
              <a:t> are</a:t>
            </a:r>
          </a:p>
          <a:p>
            <a:r>
              <a:rPr lang="it-IT" dirty="0" err="1" smtClean="0"/>
              <a:t>tested</a:t>
            </a:r>
            <a:r>
              <a:rPr lang="it-IT" dirty="0" smtClean="0"/>
              <a:t> in the Hall C </a:t>
            </a:r>
            <a:r>
              <a:rPr lang="it-IT" dirty="0" err="1" smtClean="0"/>
              <a:t>R&amp;D</a:t>
            </a:r>
            <a:r>
              <a:rPr lang="it-IT" dirty="0" smtClean="0"/>
              <a:t> </a:t>
            </a:r>
            <a:r>
              <a:rPr lang="it-IT" dirty="0" err="1" smtClean="0"/>
              <a:t>Cryostat</a:t>
            </a:r>
            <a:r>
              <a:rPr lang="it-IT" dirty="0" smtClean="0"/>
              <a:t>:</a:t>
            </a:r>
          </a:p>
          <a:p>
            <a:r>
              <a:rPr lang="it-IT" dirty="0" smtClean="0"/>
              <a:t>     - </a:t>
            </a:r>
            <a:r>
              <a:rPr lang="it-IT" dirty="0" err="1" smtClean="0"/>
              <a:t>Same</a:t>
            </a:r>
            <a:r>
              <a:rPr lang="it-IT" dirty="0" smtClean="0"/>
              <a:t> single </a:t>
            </a:r>
            <a:r>
              <a:rPr lang="it-IT" dirty="0" err="1" smtClean="0"/>
              <a:t>module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CUORE;</a:t>
            </a:r>
          </a:p>
          <a:p>
            <a:r>
              <a:rPr lang="it-IT" dirty="0" smtClean="0"/>
              <a:t>     - New Data </a:t>
            </a:r>
            <a:r>
              <a:rPr lang="it-IT" dirty="0" err="1" smtClean="0"/>
              <a:t>Acquisition</a:t>
            </a:r>
            <a:r>
              <a:rPr lang="it-IT" dirty="0" smtClean="0"/>
              <a:t> and online </a:t>
            </a:r>
            <a:r>
              <a:rPr lang="it-IT" dirty="0" err="1" smtClean="0"/>
              <a:t>as</a:t>
            </a:r>
            <a:r>
              <a:rPr lang="it-IT" dirty="0" smtClean="0"/>
              <a:t> CUORE;</a:t>
            </a:r>
          </a:p>
          <a:p>
            <a:r>
              <a:rPr lang="it-IT" dirty="0" smtClean="0"/>
              <a:t>     - </a:t>
            </a:r>
            <a:r>
              <a:rPr lang="it-IT" dirty="0" err="1" smtClean="0"/>
              <a:t>All</a:t>
            </a:r>
            <a:r>
              <a:rPr lang="it-IT" dirty="0" smtClean="0"/>
              <a:t> material </a:t>
            </a:r>
            <a:r>
              <a:rPr lang="it-IT" dirty="0" err="1" smtClean="0"/>
              <a:t>cleaned</a:t>
            </a:r>
            <a:r>
              <a:rPr lang="it-IT" dirty="0" smtClean="0"/>
              <a:t> </a:t>
            </a:r>
            <a:r>
              <a:rPr lang="it-IT" dirty="0" err="1" smtClean="0"/>
              <a:t>CUORE-like</a:t>
            </a:r>
            <a:r>
              <a:rPr lang="it-IT" dirty="0" smtClean="0"/>
              <a:t>;</a:t>
            </a:r>
          </a:p>
          <a:p>
            <a:endParaRPr lang="it-IT" dirty="0" smtClean="0"/>
          </a:p>
          <a:p>
            <a:r>
              <a:rPr lang="it-IT" dirty="0" smtClean="0"/>
              <a:t>6 CCVR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analyzed</a:t>
            </a:r>
            <a:r>
              <a:rPr lang="it-IT" dirty="0" smtClean="0"/>
              <a:t> (</a:t>
            </a:r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):</a:t>
            </a:r>
          </a:p>
          <a:p>
            <a:r>
              <a:rPr lang="it-IT" dirty="0" smtClean="0"/>
              <a:t>                                              </a:t>
            </a:r>
          </a:p>
          <a:p>
            <a:r>
              <a:rPr lang="it-IT" dirty="0" smtClean="0"/>
              <a:t>                          	</a:t>
            </a:r>
          </a:p>
          <a:p>
            <a:r>
              <a:rPr lang="it-IT" dirty="0" err="1" smtClean="0"/>
              <a:t>Surface</a:t>
            </a:r>
            <a:r>
              <a:rPr lang="it-IT" dirty="0" smtClean="0"/>
              <a:t>    : &lt; </a:t>
            </a:r>
            <a:r>
              <a:rPr lang="it-IT" dirty="0" err="1" smtClean="0"/>
              <a:t>nBq</a:t>
            </a:r>
            <a:r>
              <a:rPr lang="it-IT" dirty="0" smtClean="0"/>
              <a:t>/cm</a:t>
            </a:r>
            <a:r>
              <a:rPr lang="it-IT" baseline="30000" dirty="0" smtClean="0"/>
              <a:t>2</a:t>
            </a:r>
            <a:endParaRPr lang="it-IT" dirty="0" smtClean="0"/>
          </a:p>
          <a:p>
            <a:r>
              <a:rPr lang="it-IT" dirty="0" err="1" smtClean="0"/>
              <a:t>Resolution</a:t>
            </a:r>
            <a:r>
              <a:rPr lang="it-IT" dirty="0" smtClean="0"/>
              <a:t>    :  </a:t>
            </a:r>
            <a:r>
              <a:rPr lang="it-IT" dirty="0" err="1" smtClean="0"/>
              <a:t>avg</a:t>
            </a:r>
            <a:r>
              <a:rPr lang="it-IT" dirty="0" smtClean="0"/>
              <a:t> ∆E = (4.9 ± 1.9) </a:t>
            </a:r>
            <a:r>
              <a:rPr lang="it-IT" dirty="0" err="1" smtClean="0"/>
              <a:t>keV</a:t>
            </a:r>
            <a:r>
              <a:rPr lang="it-IT" dirty="0" smtClean="0"/>
              <a:t> FWHM</a:t>
            </a:r>
          </a:p>
          <a:p>
            <a:r>
              <a:rPr lang="it-IT" dirty="0" smtClean="0"/>
              <a:t>              </a:t>
            </a:r>
          </a:p>
          <a:p>
            <a:r>
              <a:rPr lang="it-IT" dirty="0" smtClean="0"/>
              <a:t>                       </a:t>
            </a:r>
          </a:p>
          <a:p>
            <a:r>
              <a:rPr lang="it-IT" dirty="0" smtClean="0"/>
              <a:t>                           </a:t>
            </a:r>
          </a:p>
          <a:p>
            <a:r>
              <a:rPr lang="it-IT" dirty="0" smtClean="0"/>
              <a:t>                         </a:t>
            </a:r>
          </a:p>
          <a:p>
            <a:r>
              <a:rPr lang="it-IT" dirty="0" smtClean="0"/>
              <a:t>         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142976" y="5502677"/>
            <a:ext cx="27767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&lt; 6 · 10−14 g/</a:t>
            </a:r>
            <a:r>
              <a:rPr lang="it-IT" dirty="0" err="1" smtClean="0"/>
              <a:t>g</a:t>
            </a:r>
            <a:r>
              <a:rPr lang="it-IT" dirty="0" smtClean="0"/>
              <a:t> in </a:t>
            </a:r>
            <a:r>
              <a:rPr lang="it-IT" baseline="30000" dirty="0" smtClean="0"/>
              <a:t>238</a:t>
            </a:r>
            <a:r>
              <a:rPr lang="it-IT" dirty="0" smtClean="0"/>
              <a:t>U</a:t>
            </a:r>
          </a:p>
          <a:p>
            <a:r>
              <a:rPr lang="it-IT" dirty="0" smtClean="0"/>
              <a:t>&lt; 8 · 10−14 g/</a:t>
            </a:r>
            <a:r>
              <a:rPr lang="it-IT" dirty="0" err="1" smtClean="0"/>
              <a:t>g</a:t>
            </a:r>
            <a:r>
              <a:rPr lang="it-IT" dirty="0" smtClean="0"/>
              <a:t> in </a:t>
            </a:r>
            <a:r>
              <a:rPr lang="it-IT" baseline="30000" dirty="0" smtClean="0"/>
              <a:t>232</a:t>
            </a:r>
            <a:r>
              <a:rPr lang="it-IT" dirty="0" smtClean="0"/>
              <a:t>Th    </a:t>
            </a:r>
          </a:p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85720" y="5628047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Bulk: </a:t>
            </a:r>
            <a:endParaRPr lang="it-IT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142876" y="1853975"/>
            <a:ext cx="528638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142844" y="3497049"/>
            <a:ext cx="528638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arrotondato 12"/>
          <p:cNvSpPr/>
          <p:nvPr/>
        </p:nvSpPr>
        <p:spPr>
          <a:xfrm>
            <a:off x="142876" y="5140123"/>
            <a:ext cx="5715008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Parentesi graffa aperta 13"/>
          <p:cNvSpPr/>
          <p:nvPr/>
        </p:nvSpPr>
        <p:spPr>
          <a:xfrm>
            <a:off x="1000100" y="5497313"/>
            <a:ext cx="285752" cy="5715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 descr="ccvr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782537"/>
            <a:ext cx="2935230" cy="3355855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6351367" y="6068817"/>
            <a:ext cx="2435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Production </a:t>
            </a:r>
            <a:r>
              <a:rPr lang="it-IT" dirty="0" err="1" smtClean="0"/>
              <a:t>requirements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perfectly</a:t>
            </a:r>
            <a:r>
              <a:rPr lang="it-IT" dirty="0" smtClean="0"/>
              <a:t> </a:t>
            </a:r>
            <a:r>
              <a:rPr lang="it-IT" dirty="0" err="1" smtClean="0"/>
              <a:t>fulfilled</a:t>
            </a:r>
            <a:r>
              <a:rPr lang="it-IT" dirty="0" smtClean="0"/>
              <a:t>!</a:t>
            </a:r>
            <a:endParaRPr lang="it-IT" dirty="0"/>
          </a:p>
        </p:txBody>
      </p:sp>
      <p:pic>
        <p:nvPicPr>
          <p:cNvPr id="17" name="Immagine 16" descr="CUORE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7286644" y="2000240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preliminary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answer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CUORE-0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5" name="Immagine 4" descr="CUORE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pic>
        <p:nvPicPr>
          <p:cNvPr id="6" name="Immagine 5" descr="CUORE-Zer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76" y="1714488"/>
            <a:ext cx="1735980" cy="4786346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285984" y="2139727"/>
            <a:ext cx="8929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High statistic test of the background achievements: crucial importance</a:t>
            </a:r>
          </a:p>
          <a:p>
            <a:r>
              <a:rPr lang="en-US" dirty="0" smtClean="0"/>
              <a:t>for surface background studies</a:t>
            </a:r>
          </a:p>
          <a:p>
            <a:endParaRPr lang="en-US" dirty="0" smtClean="0"/>
          </a:p>
          <a:p>
            <a:r>
              <a:rPr lang="en-US" dirty="0" smtClean="0"/>
              <a:t>Two irreducible background predicted (realistic and optimistic case) 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2214546" y="1643050"/>
            <a:ext cx="8929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full assembly of a CUORE-like tower: data taking starts this fall</a:t>
            </a:r>
            <a:endParaRPr lang="en-US" dirty="0"/>
          </a:p>
        </p:txBody>
      </p:sp>
      <p:pic>
        <p:nvPicPr>
          <p:cNvPr id="9" name="Immagine 8" descr="qzerogo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347660"/>
            <a:ext cx="5072098" cy="3510364"/>
          </a:xfrm>
          <a:prstGeom prst="rect">
            <a:avLst/>
          </a:prstGeom>
        </p:spPr>
      </p:pic>
      <p:sp>
        <p:nvSpPr>
          <p:cNvPr id="11" name="Rettangolo arrotondato 10"/>
          <p:cNvSpPr/>
          <p:nvPr/>
        </p:nvSpPr>
        <p:spPr>
          <a:xfrm>
            <a:off x="6715140" y="3857628"/>
            <a:ext cx="2143140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6572264" y="3857628"/>
            <a:ext cx="2285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CUORE-0 will be a competitive 0nDBD experiment itself!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228600"/>
            <a:ext cx="8153400" cy="990600"/>
          </a:xfrm>
        </p:spPr>
        <p:txBody>
          <a:bodyPr>
            <a:normAutofit/>
          </a:bodyPr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42844" y="1643074"/>
            <a:ext cx="9072626" cy="5072074"/>
          </a:xfrm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chemeClr val="tx2"/>
                </a:solidFill>
              </a:rPr>
              <a:t>Theoretical</a:t>
            </a:r>
            <a:r>
              <a:rPr lang="it-IT" dirty="0" smtClean="0">
                <a:solidFill>
                  <a:schemeClr val="tx2"/>
                </a:solidFill>
              </a:rPr>
              <a:t> and </a:t>
            </a:r>
            <a:r>
              <a:rPr lang="it-IT" dirty="0" err="1" smtClean="0">
                <a:solidFill>
                  <a:schemeClr val="tx2"/>
                </a:solidFill>
              </a:rPr>
              <a:t>experimental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context</a:t>
            </a:r>
            <a:r>
              <a:rPr lang="it-IT" dirty="0" smtClean="0">
                <a:solidFill>
                  <a:schemeClr val="tx2"/>
                </a:solidFill>
              </a:rPr>
              <a:t>: </a:t>
            </a:r>
          </a:p>
          <a:p>
            <a:pPr lvl="1"/>
            <a:r>
              <a:rPr lang="it-IT" dirty="0" err="1" smtClean="0">
                <a:solidFill>
                  <a:schemeClr val="tx2"/>
                </a:solidFill>
              </a:rPr>
              <a:t>Neutrinoless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Double</a:t>
            </a:r>
            <a:r>
              <a:rPr lang="it-IT" dirty="0" smtClean="0">
                <a:solidFill>
                  <a:schemeClr val="tx2"/>
                </a:solidFill>
              </a:rPr>
              <a:t> Beta </a:t>
            </a:r>
            <a:r>
              <a:rPr lang="it-IT" dirty="0" err="1" smtClean="0">
                <a:solidFill>
                  <a:schemeClr val="tx2"/>
                </a:solidFill>
              </a:rPr>
              <a:t>Decay</a:t>
            </a:r>
            <a:r>
              <a:rPr lang="it-IT" dirty="0" smtClean="0">
                <a:solidFill>
                  <a:schemeClr val="tx2"/>
                </a:solidFill>
              </a:rPr>
              <a:t> (0</a:t>
            </a:r>
            <a:r>
              <a:rPr lang="it-IT" dirty="0" smtClean="0">
                <a:solidFill>
                  <a:schemeClr val="tx2"/>
                </a:solidFill>
                <a:latin typeface="Symbol" pitchFamily="18" charset="2"/>
              </a:rPr>
              <a:t>n-</a:t>
            </a:r>
            <a:r>
              <a:rPr lang="it-IT" dirty="0" smtClean="0">
                <a:solidFill>
                  <a:schemeClr val="tx2"/>
                </a:solidFill>
              </a:rPr>
              <a:t>DBD) </a:t>
            </a:r>
          </a:p>
          <a:p>
            <a:pPr lvl="1"/>
            <a:r>
              <a:rPr lang="it-IT" dirty="0" err="1" smtClean="0">
                <a:solidFill>
                  <a:schemeClr val="tx2"/>
                </a:solidFill>
              </a:rPr>
              <a:t>Sensitivity</a:t>
            </a:r>
            <a:endParaRPr lang="it-IT" dirty="0" smtClean="0">
              <a:solidFill>
                <a:schemeClr val="tx2"/>
              </a:solidFill>
            </a:endParaRPr>
          </a:p>
          <a:p>
            <a:pPr lvl="1"/>
            <a:r>
              <a:rPr lang="it-IT" dirty="0" err="1" smtClean="0">
                <a:solidFill>
                  <a:schemeClr val="tx2"/>
                </a:solidFill>
              </a:rPr>
              <a:t>Bolometric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Approach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The CUORE </a:t>
            </a:r>
            <a:r>
              <a:rPr lang="it-IT" dirty="0" err="1" smtClean="0">
                <a:solidFill>
                  <a:schemeClr val="tx2"/>
                </a:solidFill>
              </a:rPr>
              <a:t>experiment</a:t>
            </a:r>
            <a:endParaRPr lang="it-IT" dirty="0" smtClean="0">
              <a:solidFill>
                <a:schemeClr val="tx2"/>
              </a:solidFill>
            </a:endParaRPr>
          </a:p>
          <a:p>
            <a:pPr lvl="1"/>
            <a:r>
              <a:rPr lang="it-IT" dirty="0" smtClean="0">
                <a:solidFill>
                  <a:schemeClr val="tx2"/>
                </a:solidFill>
              </a:rPr>
              <a:t>Set-up and </a:t>
            </a:r>
            <a:r>
              <a:rPr lang="it-IT" dirty="0" err="1" smtClean="0">
                <a:solidFill>
                  <a:schemeClr val="tx2"/>
                </a:solidFill>
              </a:rPr>
              <a:t>properties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CUORICINO: the </a:t>
            </a:r>
            <a:r>
              <a:rPr lang="it-IT" dirty="0" err="1" smtClean="0">
                <a:solidFill>
                  <a:schemeClr val="tx2"/>
                </a:solidFill>
              </a:rPr>
              <a:t>demonstrator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On the road </a:t>
            </a:r>
            <a:r>
              <a:rPr lang="it-IT" dirty="0" err="1" smtClean="0">
                <a:solidFill>
                  <a:schemeClr val="tx2"/>
                </a:solidFill>
              </a:rPr>
              <a:t>to</a:t>
            </a:r>
            <a:r>
              <a:rPr lang="it-IT" dirty="0" smtClean="0">
                <a:solidFill>
                  <a:schemeClr val="tx2"/>
                </a:solidFill>
              </a:rPr>
              <a:t> CUORE: CUORE-0</a:t>
            </a:r>
          </a:p>
          <a:p>
            <a:r>
              <a:rPr lang="it-IT" dirty="0" err="1" smtClean="0">
                <a:solidFill>
                  <a:schemeClr val="tx2"/>
                </a:solidFill>
              </a:rPr>
              <a:t>Conclusions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6" name="Immagine 5" descr="CUORE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85884" cy="1262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228600"/>
            <a:ext cx="8153400" cy="990600"/>
          </a:xfrm>
        </p:spPr>
        <p:txBody>
          <a:bodyPr/>
          <a:lstStyle/>
          <a:p>
            <a:r>
              <a:rPr lang="it-IT" dirty="0" smtClean="0"/>
              <a:t>CUORE </a:t>
            </a:r>
            <a:r>
              <a:rPr lang="it-IT" dirty="0" err="1" smtClean="0"/>
              <a:t>scientific</a:t>
            </a:r>
            <a:r>
              <a:rPr lang="it-IT" dirty="0" smtClean="0"/>
              <a:t> goal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9429816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In 5 years of live time, CUORE has a 1σ sensitivity of  </a:t>
            </a:r>
            <a:r>
              <a:rPr lang="en-US" sz="2200" dirty="0" smtClean="0">
                <a:latin typeface="Symbol" pitchFamily="18" charset="2"/>
              </a:rPr>
              <a:t>t</a:t>
            </a:r>
            <a:r>
              <a:rPr lang="en-US" sz="2200" baseline="30000" dirty="0" smtClean="0">
                <a:latin typeface="+mj-lt"/>
              </a:rPr>
              <a:t>DBD</a:t>
            </a:r>
            <a:r>
              <a:rPr lang="en-US" sz="2200" baseline="-25000" dirty="0" smtClean="0"/>
              <a:t>1/2</a:t>
            </a:r>
            <a:r>
              <a:rPr lang="en-US" sz="2200" dirty="0" smtClean="0"/>
              <a:t> = 2.1x10</a:t>
            </a:r>
            <a:r>
              <a:rPr lang="en-US" sz="2200" baseline="30000" dirty="0" smtClean="0"/>
              <a:t>26</a:t>
            </a:r>
            <a:r>
              <a:rPr lang="en-US" sz="2200" dirty="0" smtClean="0"/>
              <a:t> y   </a:t>
            </a:r>
            <a:br>
              <a:rPr lang="en-US" sz="2200" dirty="0" smtClean="0"/>
            </a:br>
            <a:r>
              <a:rPr lang="en-US" sz="2200" dirty="0" smtClean="0"/>
              <a:t> ⇒ effective </a:t>
            </a:r>
            <a:r>
              <a:rPr lang="en-US" sz="2200" dirty="0" err="1" smtClean="0"/>
              <a:t>Majorana</a:t>
            </a:r>
            <a:r>
              <a:rPr lang="en-US" sz="2200" dirty="0" smtClean="0"/>
              <a:t> neutrino mass down to 35 ÷ 82 </a:t>
            </a:r>
            <a:r>
              <a:rPr lang="en-US" sz="2200" dirty="0" err="1" smtClean="0"/>
              <a:t>meV</a:t>
            </a:r>
            <a:endParaRPr lang="en-US" sz="2200" dirty="0" smtClean="0"/>
          </a:p>
        </p:txBody>
      </p:sp>
      <p:pic>
        <p:nvPicPr>
          <p:cNvPr id="5" name="Immagine 4" descr="CUORE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7" name="Segnaposto contenuto 3"/>
          <p:cNvSpPr txBox="1">
            <a:spLocks/>
          </p:cNvSpPr>
          <p:nvPr/>
        </p:nvSpPr>
        <p:spPr>
          <a:xfrm>
            <a:off x="-428660" y="3362356"/>
            <a:ext cx="4786314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foreseen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aim of 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0.01 c/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keV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/kg/y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2200" dirty="0" smtClean="0"/>
              <a:t>CUORE will be able to probe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2200" dirty="0" smtClean="0"/>
              <a:t>the inverted scale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85720" y="2928934"/>
            <a:ext cx="3428992" cy="2571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qgoal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874" y="2579669"/>
            <a:ext cx="4379340" cy="41354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Te0</a:t>
            </a:r>
            <a:r>
              <a:rPr lang="it-IT" baseline="-25000" dirty="0" smtClean="0"/>
              <a:t>2 </a:t>
            </a:r>
            <a:r>
              <a:rPr lang="it-IT" dirty="0" err="1" smtClean="0"/>
              <a:t>bolometers</a:t>
            </a:r>
            <a:r>
              <a:rPr lang="it-IT" dirty="0" smtClean="0"/>
              <a:t> </a:t>
            </a:r>
            <a:r>
              <a:rPr lang="it-IT" dirty="0" err="1" smtClean="0"/>
              <a:t>proved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a competitive </a:t>
            </a:r>
            <a:r>
              <a:rPr lang="it-IT" dirty="0" err="1" smtClean="0"/>
              <a:t>tool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the DBD </a:t>
            </a:r>
            <a:r>
              <a:rPr lang="it-IT" dirty="0" err="1" smtClean="0"/>
              <a:t>search</a:t>
            </a:r>
            <a:endParaRPr lang="it-IT" dirty="0" smtClean="0"/>
          </a:p>
          <a:p>
            <a:r>
              <a:rPr lang="it-IT" dirty="0" smtClean="0"/>
              <a:t>Cuoricino </a:t>
            </a:r>
            <a:r>
              <a:rPr lang="it-IT" dirty="0" err="1" smtClean="0"/>
              <a:t>proved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experiment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a </a:t>
            </a:r>
            <a:r>
              <a:rPr lang="it-IT" dirty="0" err="1" smtClean="0"/>
              <a:t>great</a:t>
            </a:r>
            <a:r>
              <a:rPr lang="it-IT" dirty="0" smtClean="0"/>
              <a:t> </a:t>
            </a:r>
            <a:r>
              <a:rPr lang="it-IT" dirty="0" err="1" smtClean="0"/>
              <a:t>prototype</a:t>
            </a:r>
            <a:r>
              <a:rPr lang="it-IT" dirty="0" smtClean="0"/>
              <a:t>, </a:t>
            </a:r>
            <a:r>
              <a:rPr lang="it-IT" dirty="0" err="1" smtClean="0"/>
              <a:t>showing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experiment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CUORE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feasible</a:t>
            </a:r>
            <a:endParaRPr lang="it-IT" dirty="0" smtClean="0"/>
          </a:p>
          <a:p>
            <a:r>
              <a:rPr lang="it-IT" dirty="0" smtClean="0"/>
              <a:t>CUORE-0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the first test </a:t>
            </a:r>
            <a:r>
              <a:rPr lang="it-IT" dirty="0" err="1" smtClean="0"/>
              <a:t>of</a:t>
            </a:r>
            <a:r>
              <a:rPr lang="it-IT" dirty="0" smtClean="0"/>
              <a:t> a </a:t>
            </a:r>
            <a:r>
              <a:rPr lang="it-IT" dirty="0" err="1" smtClean="0"/>
              <a:t>CUORE-like</a:t>
            </a:r>
            <a:r>
              <a:rPr lang="it-IT" dirty="0" smtClean="0"/>
              <a:t> </a:t>
            </a:r>
            <a:r>
              <a:rPr lang="it-IT" dirty="0" err="1" smtClean="0"/>
              <a:t>tower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</a:t>
            </a:r>
            <a:r>
              <a:rPr lang="it-IT" dirty="0" err="1" smtClean="0"/>
              <a:t>assembly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data </a:t>
            </a:r>
            <a:r>
              <a:rPr lang="it-IT" dirty="0" err="1" smtClean="0"/>
              <a:t>taking</a:t>
            </a:r>
            <a:r>
              <a:rPr lang="it-IT" dirty="0" smtClean="0"/>
              <a:t> and a competitive </a:t>
            </a:r>
            <a:r>
              <a:rPr lang="it-IT" dirty="0" err="1" smtClean="0"/>
              <a:t>experiment</a:t>
            </a:r>
            <a:r>
              <a:rPr lang="it-IT" dirty="0" smtClean="0"/>
              <a:t> </a:t>
            </a:r>
            <a:r>
              <a:rPr lang="it-IT" dirty="0" err="1" smtClean="0"/>
              <a:t>itself</a:t>
            </a:r>
            <a:endParaRPr lang="it-IT" dirty="0" smtClean="0"/>
          </a:p>
          <a:p>
            <a:r>
              <a:rPr lang="it-IT" dirty="0" smtClean="0"/>
              <a:t>CUORE data </a:t>
            </a:r>
            <a:r>
              <a:rPr lang="it-IT" dirty="0" err="1" smtClean="0"/>
              <a:t>taking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foreseen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2014</a:t>
            </a:r>
            <a:endParaRPr lang="it-IT" dirty="0"/>
          </a:p>
        </p:txBody>
      </p:sp>
      <p:pic>
        <p:nvPicPr>
          <p:cNvPr id="5" name="Immagine 4" descr="CUORE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>
          <a:xfrm>
            <a:off x="1133508" y="3500438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5000" dirty="0" err="1" smtClean="0"/>
              <a:t>Thank</a:t>
            </a:r>
            <a:r>
              <a:rPr lang="it-IT" sz="5000" dirty="0" smtClean="0"/>
              <a:t> </a:t>
            </a:r>
            <a:r>
              <a:rPr lang="it-IT" sz="5000" dirty="0" err="1" smtClean="0"/>
              <a:t>you</a:t>
            </a:r>
            <a:r>
              <a:rPr lang="it-IT" sz="5000" dirty="0" smtClean="0"/>
              <a:t> </a:t>
            </a:r>
            <a:r>
              <a:rPr lang="it-IT" sz="5000" dirty="0" err="1" smtClean="0"/>
              <a:t>for</a:t>
            </a:r>
            <a:r>
              <a:rPr lang="it-IT" sz="5000" dirty="0" smtClean="0"/>
              <a:t> </a:t>
            </a:r>
            <a:r>
              <a:rPr lang="it-IT" sz="5000" dirty="0" err="1" smtClean="0"/>
              <a:t>you</a:t>
            </a:r>
            <a:r>
              <a:rPr lang="it-IT" sz="5000" dirty="0" smtClean="0"/>
              <a:t> </a:t>
            </a:r>
            <a:r>
              <a:rPr lang="it-IT" sz="5000" dirty="0" err="1" smtClean="0"/>
              <a:t>attention</a:t>
            </a:r>
            <a:r>
              <a:rPr lang="it-IT" sz="5000" dirty="0" smtClean="0"/>
              <a:t> </a:t>
            </a:r>
            <a:endParaRPr lang="it-IT" sz="5000" dirty="0"/>
          </a:p>
        </p:txBody>
      </p:sp>
      <p:pic>
        <p:nvPicPr>
          <p:cNvPr id="5" name="Immagine 4" descr="CUORE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04946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Why</a:t>
            </a:r>
            <a:r>
              <a:rPr lang="it-IT" dirty="0" smtClean="0"/>
              <a:t> </a:t>
            </a:r>
            <a:r>
              <a:rPr lang="it-IT" dirty="0" err="1" smtClean="0"/>
              <a:t>Neutrinoless</a:t>
            </a:r>
            <a:r>
              <a:rPr lang="it-IT" dirty="0" smtClean="0"/>
              <a:t> </a:t>
            </a:r>
            <a:r>
              <a:rPr lang="it-IT" dirty="0" err="1" smtClean="0"/>
              <a:t>Double</a:t>
            </a:r>
            <a:r>
              <a:rPr lang="it-IT" dirty="0" smtClean="0"/>
              <a:t> Beta </a:t>
            </a:r>
            <a:r>
              <a:rPr lang="it-IT" dirty="0" err="1" smtClean="0"/>
              <a:t>Decay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4" name="Segnaposto contenuto 3" descr="slide1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91401" y="1714488"/>
            <a:ext cx="8824069" cy="4665144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6" name="Immagine 5" descr="CUORE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pic>
        <p:nvPicPr>
          <p:cNvPr id="7" name="Immagine 6" descr="genericschem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1809" y="1785926"/>
            <a:ext cx="3570801" cy="1928826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3286116" y="4929198"/>
            <a:ext cx="5715008" cy="17145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 descr="rate-approx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52" y="5067176"/>
            <a:ext cx="4572000" cy="57640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357586" y="600076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DBD rate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572032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000792" y="5925941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Nuclear</a:t>
            </a:r>
            <a:r>
              <a:rPr lang="it-IT" dirty="0" smtClean="0"/>
              <a:t> </a:t>
            </a:r>
            <a:r>
              <a:rPr lang="it-IT" dirty="0" err="1" smtClean="0"/>
              <a:t>matrix</a:t>
            </a:r>
            <a:r>
              <a:rPr lang="it-IT" dirty="0" smtClean="0"/>
              <a:t> </a:t>
            </a:r>
            <a:r>
              <a:rPr lang="it-IT" dirty="0" err="1" smtClean="0"/>
              <a:t>element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429520" y="5786454"/>
            <a:ext cx="17145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 smtClean="0"/>
              <a:t>Effective</a:t>
            </a:r>
            <a:endParaRPr lang="it-IT" sz="1500" dirty="0" smtClean="0"/>
          </a:p>
          <a:p>
            <a:pPr algn="ctr"/>
            <a:r>
              <a:rPr lang="it-IT" sz="1500" dirty="0" err="1" smtClean="0"/>
              <a:t>Majorana</a:t>
            </a:r>
            <a:endParaRPr lang="it-IT" sz="1500" dirty="0" smtClean="0"/>
          </a:p>
          <a:p>
            <a:pPr algn="ctr"/>
            <a:r>
              <a:rPr lang="it-IT" sz="1500" dirty="0" smtClean="0"/>
              <a:t>Mass</a:t>
            </a:r>
            <a:endParaRPr lang="it-IT" sz="1500" dirty="0"/>
          </a:p>
        </p:txBody>
      </p:sp>
      <p:cxnSp>
        <p:nvCxnSpPr>
          <p:cNvPr id="15" name="Connettore 2 14"/>
          <p:cNvCxnSpPr/>
          <p:nvPr/>
        </p:nvCxnSpPr>
        <p:spPr>
          <a:xfrm rot="5400000" flipH="1" flipV="1">
            <a:off x="3821933" y="5750735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rot="5400000" flipH="1" flipV="1">
            <a:off x="4964941" y="582217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rot="5400000" flipH="1" flipV="1">
            <a:off x="6535783" y="582137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rot="10800000">
            <a:off x="7858181" y="5643578"/>
            <a:ext cx="347666" cy="204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arrotondato 23"/>
          <p:cNvSpPr/>
          <p:nvPr/>
        </p:nvSpPr>
        <p:spPr>
          <a:xfrm>
            <a:off x="6215106" y="3786190"/>
            <a:ext cx="2714612" cy="8572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3" name="Oggetto 22"/>
          <p:cNvGraphicFramePr>
            <a:graphicFrameLocks noChangeAspect="1"/>
          </p:cNvGraphicFramePr>
          <p:nvPr/>
        </p:nvGraphicFramePr>
        <p:xfrm>
          <a:off x="6586973" y="3857628"/>
          <a:ext cx="2056993" cy="785818"/>
        </p:xfrm>
        <a:graphic>
          <a:graphicData uri="http://schemas.openxmlformats.org/presentationml/2006/ole">
            <p:oleObj spid="_x0000_s443393" name="Equazione" r:id="rId7" imgW="1130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Probing</a:t>
            </a:r>
            <a:r>
              <a:rPr lang="it-IT" dirty="0" smtClean="0"/>
              <a:t> the neutrino mass</a:t>
            </a:r>
            <a:endParaRPr lang="it-IT" dirty="0"/>
          </a:p>
        </p:txBody>
      </p:sp>
      <p:pic>
        <p:nvPicPr>
          <p:cNvPr id="5" name="Segnaposto contenuto 4" descr="strumvis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071678"/>
            <a:ext cx="3801915" cy="4143404"/>
          </a:xfr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9" name="Immagine 8" descr="probingm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1857364"/>
            <a:ext cx="4429156" cy="450176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143504" y="171448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Strumia&amp;Vissani</a:t>
            </a:r>
            <a:r>
              <a:rPr lang="it-IT" dirty="0" smtClean="0"/>
              <a:t> </a:t>
            </a:r>
            <a:r>
              <a:rPr lang="it-IT" dirty="0" err="1" smtClean="0"/>
              <a:t>hep-ph</a:t>
            </a:r>
            <a:r>
              <a:rPr lang="it-IT" dirty="0" smtClean="0"/>
              <a:t>/0503243</a:t>
            </a:r>
            <a:endParaRPr lang="it-IT" dirty="0"/>
          </a:p>
        </p:txBody>
      </p:sp>
      <p:pic>
        <p:nvPicPr>
          <p:cNvPr id="8" name="Immagine 7" descr="CUORE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0166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Signature</a:t>
            </a:r>
            <a:r>
              <a:rPr lang="it-IT" dirty="0" smtClean="0"/>
              <a:t> and </a:t>
            </a:r>
            <a:r>
              <a:rPr lang="it-IT" dirty="0" err="1" smtClean="0"/>
              <a:t>sensitivity</a:t>
            </a:r>
            <a:endParaRPr lang="it-IT" dirty="0"/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"/>
          </p:nvPr>
        </p:nvSpPr>
        <p:spPr>
          <a:xfrm>
            <a:off x="71406" y="2005034"/>
            <a:ext cx="4357718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200" dirty="0" smtClean="0"/>
              <a:t>	In a </a:t>
            </a:r>
            <a:r>
              <a:rPr lang="it-IT" sz="2200" dirty="0" err="1" smtClean="0"/>
              <a:t>source=detector</a:t>
            </a:r>
            <a:r>
              <a:rPr lang="it-IT" sz="2200" dirty="0" smtClean="0"/>
              <a:t> </a:t>
            </a:r>
            <a:r>
              <a:rPr lang="it-IT" sz="2200" dirty="0" err="1" smtClean="0"/>
              <a:t>approach</a:t>
            </a:r>
            <a:r>
              <a:rPr lang="it-IT" sz="2200" dirty="0" smtClean="0"/>
              <a:t> </a:t>
            </a:r>
            <a:r>
              <a:rPr lang="it-IT" sz="2200" dirty="0" err="1" smtClean="0"/>
              <a:t>we</a:t>
            </a:r>
            <a:r>
              <a:rPr lang="it-IT" sz="2200" dirty="0" smtClean="0"/>
              <a:t> </a:t>
            </a:r>
            <a:r>
              <a:rPr lang="it-IT" sz="2200" dirty="0" err="1" smtClean="0"/>
              <a:t>expect</a:t>
            </a:r>
            <a:r>
              <a:rPr lang="it-IT" sz="2200" dirty="0" smtClean="0"/>
              <a:t> a </a:t>
            </a:r>
            <a:r>
              <a:rPr lang="it-IT" sz="2200" dirty="0" err="1" smtClean="0"/>
              <a:t>peak</a:t>
            </a:r>
            <a:r>
              <a:rPr lang="it-IT" sz="2200" dirty="0" smtClean="0"/>
              <a:t> at the </a:t>
            </a:r>
            <a:r>
              <a:rPr lang="it-IT" sz="2200" dirty="0" err="1" smtClean="0"/>
              <a:t>q-value</a:t>
            </a:r>
            <a:r>
              <a:rPr lang="it-IT" sz="2200" dirty="0" smtClean="0"/>
              <a:t> Q </a:t>
            </a:r>
            <a:r>
              <a:rPr lang="it-IT" sz="2200" dirty="0" err="1" smtClean="0"/>
              <a:t>of</a:t>
            </a:r>
            <a:r>
              <a:rPr lang="it-IT" sz="2200" dirty="0" smtClean="0"/>
              <a:t> the </a:t>
            </a:r>
            <a:r>
              <a:rPr lang="it-IT" sz="2200" dirty="0" err="1" smtClean="0"/>
              <a:t>transition</a:t>
            </a:r>
            <a:r>
              <a:rPr lang="it-IT" sz="2200" dirty="0" smtClean="0"/>
              <a:t> (</a:t>
            </a:r>
            <a:r>
              <a:rPr lang="it-IT" sz="2200" dirty="0" err="1" smtClean="0"/>
              <a:t>energy</a:t>
            </a:r>
            <a:r>
              <a:rPr lang="it-IT" sz="2200" dirty="0" smtClean="0"/>
              <a:t> sum </a:t>
            </a:r>
            <a:r>
              <a:rPr lang="it-IT" sz="2200" dirty="0" err="1" smtClean="0"/>
              <a:t>of</a:t>
            </a:r>
            <a:r>
              <a:rPr lang="it-IT" sz="2200" dirty="0" smtClean="0"/>
              <a:t> the </a:t>
            </a:r>
            <a:r>
              <a:rPr lang="it-IT" sz="2200" dirty="0" err="1" smtClean="0"/>
              <a:t>two</a:t>
            </a:r>
            <a:r>
              <a:rPr lang="it-IT" sz="2200" dirty="0" smtClean="0"/>
              <a:t> </a:t>
            </a:r>
            <a:r>
              <a:rPr lang="it-IT" sz="2200" dirty="0" err="1" smtClean="0"/>
              <a:t>electrons</a:t>
            </a:r>
            <a:r>
              <a:rPr lang="it-IT" sz="2200" dirty="0" smtClean="0"/>
              <a:t>) </a:t>
            </a:r>
            <a:endParaRPr lang="it-IT" sz="2200" dirty="0"/>
          </a:p>
        </p:txBody>
      </p:sp>
      <p:pic>
        <p:nvPicPr>
          <p:cNvPr id="18" name="Immagine 17" descr="bbspecttr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98" y="1714488"/>
            <a:ext cx="3643316" cy="2704886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>
          <a:xfrm>
            <a:off x="214282" y="4572008"/>
            <a:ext cx="492922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Sensitivity: </a:t>
            </a:r>
            <a:r>
              <a:rPr lang="en-US" sz="2200" dirty="0" smtClean="0"/>
              <a:t>Defined as the decay time corresponding to the minimum number of detectable events above a background (B) at a given C.L. </a:t>
            </a:r>
            <a:endParaRPr lang="en-US" sz="2200" dirty="0"/>
          </a:p>
        </p:txBody>
      </p:sp>
      <p:sp>
        <p:nvSpPr>
          <p:cNvPr id="22" name="Rettangolo 21"/>
          <p:cNvSpPr/>
          <p:nvPr/>
        </p:nvSpPr>
        <p:spPr>
          <a:xfrm>
            <a:off x="5143504" y="3929066"/>
            <a:ext cx="292895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5214942" y="3929066"/>
            <a:ext cx="4929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Electrons energy</a:t>
            </a:r>
            <a:endParaRPr lang="en-US" sz="2200" dirty="0"/>
          </a:p>
        </p:txBody>
      </p:sp>
      <p:sp>
        <p:nvSpPr>
          <p:cNvPr id="24" name="Rettangolo 23"/>
          <p:cNvSpPr/>
          <p:nvPr/>
        </p:nvSpPr>
        <p:spPr>
          <a:xfrm>
            <a:off x="7715272" y="3786190"/>
            <a:ext cx="4929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Q</a:t>
            </a:r>
            <a:endParaRPr lang="en-US" sz="2200" dirty="0"/>
          </a:p>
        </p:txBody>
      </p:sp>
      <p:sp>
        <p:nvSpPr>
          <p:cNvPr id="25" name="Rettangolo 24"/>
          <p:cNvSpPr/>
          <p:nvPr/>
        </p:nvSpPr>
        <p:spPr>
          <a:xfrm rot="16200000">
            <a:off x="3192058" y="2737241"/>
            <a:ext cx="2928958" cy="454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 rot="16200000">
            <a:off x="2322833" y="177442"/>
            <a:ext cx="4929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 smtClean="0"/>
              <a:t>dN</a:t>
            </a:r>
            <a:r>
              <a:rPr lang="en-US" sz="2200" b="1" dirty="0" smtClean="0"/>
              <a:t>/</a:t>
            </a:r>
            <a:r>
              <a:rPr lang="en-US" sz="2200" b="1" dirty="0" err="1" smtClean="0"/>
              <a:t>dE</a:t>
            </a:r>
            <a:endParaRPr lang="en-US" sz="2200" dirty="0"/>
          </a:p>
        </p:txBody>
      </p:sp>
      <p:pic>
        <p:nvPicPr>
          <p:cNvPr id="30" name="Immagine 29" descr="sensitivi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500555"/>
            <a:ext cx="4086238" cy="2357445"/>
          </a:xfrm>
          <a:prstGeom prst="rect">
            <a:avLst/>
          </a:prstGeom>
        </p:spPr>
      </p:pic>
      <p:pic>
        <p:nvPicPr>
          <p:cNvPr id="31" name="Immagine 30" descr="CUORE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32" name="Rettangolo arrotondato 31"/>
          <p:cNvSpPr/>
          <p:nvPr/>
        </p:nvSpPr>
        <p:spPr>
          <a:xfrm>
            <a:off x="285720" y="1928802"/>
            <a:ext cx="4214810" cy="171451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6357950" y="6215082"/>
            <a:ext cx="857256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28600"/>
            <a:ext cx="8153400" cy="990600"/>
          </a:xfrm>
        </p:spPr>
        <p:txBody>
          <a:bodyPr/>
          <a:lstStyle/>
          <a:p>
            <a:r>
              <a:rPr lang="it-IT" dirty="0" err="1" smtClean="0"/>
              <a:t>Bolometric</a:t>
            </a:r>
            <a:r>
              <a:rPr lang="it-IT" dirty="0" smtClean="0"/>
              <a:t> </a:t>
            </a:r>
            <a:r>
              <a:rPr lang="it-IT" dirty="0" err="1" smtClean="0"/>
              <a:t>approach</a:t>
            </a:r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5572132" y="5072074"/>
            <a:ext cx="4214842" cy="178592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Pros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it-IT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baseline="0" dirty="0" smtClean="0"/>
              <a:t>High</a:t>
            </a:r>
            <a:r>
              <a:rPr lang="it-IT" dirty="0" smtClean="0"/>
              <a:t> </a:t>
            </a:r>
            <a:r>
              <a:rPr lang="it-IT" dirty="0" err="1" smtClean="0"/>
              <a:t>resolutions</a:t>
            </a:r>
            <a:r>
              <a:rPr lang="it-IT" dirty="0" smtClean="0"/>
              <a:t>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dirty="0" smtClean="0"/>
              <a:t>Wide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materials</a:t>
            </a:r>
            <a:endParaRPr lang="it-IT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it-IT" dirty="0" err="1" smtClean="0"/>
              <a:t>Cons</a:t>
            </a:r>
            <a:r>
              <a:rPr lang="it-IT" dirty="0" smtClean="0"/>
              <a:t>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dirty="0" smtClean="0"/>
              <a:t>Slow </a:t>
            </a:r>
            <a:r>
              <a:rPr lang="it-IT" dirty="0" err="1" smtClean="0"/>
              <a:t>signals</a:t>
            </a:r>
            <a:r>
              <a:rPr lang="it-IT" dirty="0" smtClean="0"/>
              <a:t>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dirty="0" smtClean="0"/>
              <a:t>No </a:t>
            </a:r>
            <a:r>
              <a:rPr lang="it-IT" dirty="0" err="1" smtClean="0"/>
              <a:t>particle</a:t>
            </a:r>
            <a:r>
              <a:rPr lang="it-IT" dirty="0" smtClean="0"/>
              <a:t> </a:t>
            </a:r>
            <a:r>
              <a:rPr lang="it-IT" dirty="0" err="1" smtClean="0"/>
              <a:t>distinction</a:t>
            </a:r>
            <a:endParaRPr lang="it-IT" dirty="0" smtClean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373065" y="1714488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3301992" y="2371068"/>
            <a:ext cx="200026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500" dirty="0" err="1" smtClean="0"/>
              <a:t>Thermal</a:t>
            </a:r>
            <a:r>
              <a:rPr lang="it-IT" sz="1500" dirty="0" smtClean="0"/>
              <a:t> </a:t>
            </a:r>
            <a:r>
              <a:rPr lang="it-IT" sz="1500" dirty="0" err="1" smtClean="0"/>
              <a:t>bath</a:t>
            </a:r>
            <a:r>
              <a:rPr lang="it-IT" sz="1500" dirty="0" smtClean="0"/>
              <a:t> (</a:t>
            </a:r>
            <a:r>
              <a:rPr lang="it-IT" sz="1500" dirty="0" err="1" smtClean="0"/>
              <a:t>copper</a:t>
            </a:r>
            <a:r>
              <a:rPr lang="it-IT" sz="1500" dirty="0" smtClean="0"/>
              <a:t>)</a:t>
            </a:r>
          </a:p>
          <a:p>
            <a:r>
              <a:rPr lang="it-IT" sz="1500" dirty="0" smtClean="0"/>
              <a:t> @ 10mK</a:t>
            </a:r>
          </a:p>
          <a:p>
            <a:endParaRPr lang="it-IT" sz="2200" dirty="0" smtClean="0"/>
          </a:p>
          <a:p>
            <a:r>
              <a:rPr lang="it-IT" sz="2200" dirty="0" smtClean="0"/>
              <a:t> </a:t>
            </a:r>
            <a:endParaRPr lang="it-IT" sz="2200" dirty="0"/>
          </a:p>
        </p:txBody>
      </p:sp>
      <p:sp>
        <p:nvSpPr>
          <p:cNvPr id="15" name="Rettangolo 14"/>
          <p:cNvSpPr/>
          <p:nvPr/>
        </p:nvSpPr>
        <p:spPr>
          <a:xfrm>
            <a:off x="2301859" y="4157018"/>
            <a:ext cx="92869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bolo-vignat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65" y="2156754"/>
            <a:ext cx="2099754" cy="2786082"/>
          </a:xfrm>
          <a:prstGeom prst="rect">
            <a:avLst/>
          </a:prstGeom>
        </p:spPr>
      </p:pic>
      <p:cxnSp>
        <p:nvCxnSpPr>
          <p:cNvPr id="19" name="Connettore 2 18"/>
          <p:cNvCxnSpPr/>
          <p:nvPr/>
        </p:nvCxnSpPr>
        <p:spPr>
          <a:xfrm rot="10800000">
            <a:off x="2587611" y="2442506"/>
            <a:ext cx="785818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rot="10800000">
            <a:off x="1801793" y="2871134"/>
            <a:ext cx="1071570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rot="10800000">
            <a:off x="2301859" y="3942704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rot="10800000">
            <a:off x="1801793" y="4442770"/>
            <a:ext cx="1071570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2944802" y="3085448"/>
            <a:ext cx="20774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500" dirty="0" err="1" smtClean="0"/>
              <a:t>Weak</a:t>
            </a:r>
            <a:r>
              <a:rPr lang="it-IT" sz="1500" dirty="0" smtClean="0"/>
              <a:t> </a:t>
            </a:r>
            <a:r>
              <a:rPr lang="it-IT" sz="1500" dirty="0" err="1" smtClean="0"/>
              <a:t>thermal</a:t>
            </a:r>
            <a:r>
              <a:rPr lang="it-IT" sz="1500" dirty="0" smtClean="0"/>
              <a:t> </a:t>
            </a:r>
            <a:r>
              <a:rPr lang="it-IT" sz="1500" dirty="0" err="1" smtClean="0"/>
              <a:t>coupling</a:t>
            </a:r>
            <a:endParaRPr lang="it-IT" sz="1500" dirty="0" smtClean="0"/>
          </a:p>
          <a:p>
            <a:r>
              <a:rPr lang="it-IT" sz="1500" dirty="0" smtClean="0"/>
              <a:t>(Teflon)</a:t>
            </a:r>
            <a:endParaRPr lang="it-IT" sz="1500" dirty="0"/>
          </a:p>
        </p:txBody>
      </p:sp>
      <p:sp>
        <p:nvSpPr>
          <p:cNvPr id="28" name="Rettangolo 27"/>
          <p:cNvSpPr/>
          <p:nvPr/>
        </p:nvSpPr>
        <p:spPr>
          <a:xfrm>
            <a:off x="2766990" y="3728390"/>
            <a:ext cx="17494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500" dirty="0" smtClean="0"/>
              <a:t>NTD Ge </a:t>
            </a:r>
            <a:r>
              <a:rPr lang="it-IT" sz="1500" dirty="0" err="1" smtClean="0"/>
              <a:t>thermistor</a:t>
            </a:r>
            <a:endParaRPr lang="it-IT" sz="1500" dirty="0" smtClean="0"/>
          </a:p>
          <a:p>
            <a:r>
              <a:rPr lang="it-IT" sz="1500" dirty="0" smtClean="0"/>
              <a:t>       R</a:t>
            </a:r>
            <a:r>
              <a:rPr lang="it-IT" sz="1500" dirty="0" smtClean="0">
                <a:sym typeface="Symbol"/>
              </a:rPr>
              <a:t>100 M</a:t>
            </a:r>
            <a:r>
              <a:rPr lang="it-IT" sz="1500" dirty="0" smtClean="0">
                <a:latin typeface="Symbol" pitchFamily="18" charset="2"/>
                <a:sym typeface="Symbol"/>
              </a:rPr>
              <a:t>W</a:t>
            </a:r>
            <a:r>
              <a:rPr lang="it-IT" sz="1500" dirty="0" smtClean="0"/>
              <a:t> </a:t>
            </a:r>
            <a:endParaRPr lang="it-IT" sz="1500" dirty="0"/>
          </a:p>
        </p:txBody>
      </p:sp>
      <p:sp>
        <p:nvSpPr>
          <p:cNvPr id="29" name="Rettangolo 28"/>
          <p:cNvSpPr/>
          <p:nvPr/>
        </p:nvSpPr>
        <p:spPr>
          <a:xfrm>
            <a:off x="2857488" y="4286256"/>
            <a:ext cx="19288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500" dirty="0" smtClean="0"/>
              <a:t>TeO</a:t>
            </a:r>
            <a:r>
              <a:rPr lang="it-IT" sz="1500" baseline="-25000" dirty="0" smtClean="0"/>
              <a:t>2  </a:t>
            </a:r>
            <a:r>
              <a:rPr lang="it-IT" sz="1500" dirty="0" smtClean="0"/>
              <a:t>Crystal </a:t>
            </a:r>
            <a:r>
              <a:rPr lang="it-IT" sz="1500" dirty="0" err="1" smtClean="0"/>
              <a:t>Absorber</a:t>
            </a:r>
            <a:endParaRPr lang="it-IT" sz="1500" dirty="0" smtClean="0"/>
          </a:p>
          <a:p>
            <a:pPr algn="ctr"/>
            <a:r>
              <a:rPr lang="it-IT" sz="1500" dirty="0" smtClean="0"/>
              <a:t>C </a:t>
            </a:r>
            <a:r>
              <a:rPr lang="it-IT" sz="1500" dirty="0" smtClean="0">
                <a:sym typeface="Symbol"/>
              </a:rPr>
              <a:t> 10</a:t>
            </a:r>
            <a:r>
              <a:rPr lang="it-IT" sz="1500" baseline="30000" dirty="0" smtClean="0">
                <a:sym typeface="Symbol"/>
              </a:rPr>
              <a:t>-9</a:t>
            </a:r>
            <a:r>
              <a:rPr lang="it-IT" sz="1500" dirty="0" smtClean="0">
                <a:sym typeface="Symbol"/>
              </a:rPr>
              <a:t> J/K</a:t>
            </a:r>
            <a:endParaRPr lang="it-IT" sz="1500" dirty="0" smtClean="0"/>
          </a:p>
          <a:p>
            <a:endParaRPr lang="it-IT" sz="1500" dirty="0"/>
          </a:p>
        </p:txBody>
      </p:sp>
      <p:pic>
        <p:nvPicPr>
          <p:cNvPr id="30" name="Immagine 29" descr="bolo-fot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6569" y="2371068"/>
            <a:ext cx="2841645" cy="2571768"/>
          </a:xfrm>
          <a:prstGeom prst="rect">
            <a:avLst/>
          </a:prstGeom>
        </p:spPr>
      </p:pic>
      <p:cxnSp>
        <p:nvCxnSpPr>
          <p:cNvPr id="31" name="Connettore 2 30"/>
          <p:cNvCxnSpPr/>
          <p:nvPr/>
        </p:nvCxnSpPr>
        <p:spPr>
          <a:xfrm>
            <a:off x="5072066" y="2571744"/>
            <a:ext cx="1730387" cy="136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flipV="1">
            <a:off x="4873627" y="2871134"/>
            <a:ext cx="1500198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flipV="1">
            <a:off x="4373561" y="3371202"/>
            <a:ext cx="2286016" cy="5715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4714876" y="4014142"/>
            <a:ext cx="1801825" cy="5578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egnaposto contenuto 2"/>
          <p:cNvSpPr txBox="1">
            <a:spLocks/>
          </p:cNvSpPr>
          <p:nvPr/>
        </p:nvSpPr>
        <p:spPr>
          <a:xfrm>
            <a:off x="142844" y="5857892"/>
            <a:ext cx="4214842" cy="22860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Dielectric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diamagnetic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crystals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low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capacity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@ </a:t>
            </a:r>
            <a:r>
              <a:rPr lang="it-IT" dirty="0" smtClean="0"/>
              <a:t>low temperature</a:t>
            </a:r>
            <a:endParaRPr kumimoji="0" lang="it-IT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Segnaposto contenuto 2"/>
          <p:cNvSpPr txBox="1">
            <a:spLocks/>
          </p:cNvSpPr>
          <p:nvPr/>
        </p:nvSpPr>
        <p:spPr>
          <a:xfrm>
            <a:off x="285720" y="5214950"/>
            <a:ext cx="4214842" cy="22860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</a:t>
            </a:r>
            <a:r>
              <a:rPr kumimoji="0" lang="it-IT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principle</a:t>
            </a:r>
            <a:r>
              <a:rPr kumimoji="0" lang="it-IT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</p:txBody>
      </p:sp>
      <p:graphicFrame>
        <p:nvGraphicFramePr>
          <p:cNvPr id="46" name="Oggetto 45"/>
          <p:cNvGraphicFramePr>
            <a:graphicFrameLocks noChangeAspect="1"/>
          </p:cNvGraphicFramePr>
          <p:nvPr/>
        </p:nvGraphicFramePr>
        <p:xfrm>
          <a:off x="2928926" y="5018100"/>
          <a:ext cx="1327413" cy="839792"/>
        </p:xfrm>
        <a:graphic>
          <a:graphicData uri="http://schemas.openxmlformats.org/presentationml/2006/ole">
            <p:oleObj spid="_x0000_s440322" name="Equazione" r:id="rId6" imgW="622080" imgH="393480" progId="Equation.3">
              <p:embed/>
            </p:oleObj>
          </a:graphicData>
        </a:graphic>
      </p:graphicFrame>
      <p:sp>
        <p:nvSpPr>
          <p:cNvPr id="47" name="Rettangolo arrotondato 46"/>
          <p:cNvSpPr/>
          <p:nvPr/>
        </p:nvSpPr>
        <p:spPr>
          <a:xfrm>
            <a:off x="285752" y="5000636"/>
            <a:ext cx="4214810" cy="85725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Segnaposto contenuto 2"/>
          <p:cNvSpPr txBox="1">
            <a:spLocks/>
          </p:cNvSpPr>
          <p:nvPr/>
        </p:nvSpPr>
        <p:spPr>
          <a:xfrm>
            <a:off x="571504" y="1714488"/>
            <a:ext cx="6929454" cy="22860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Ideal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Calorimeter</a:t>
            </a:r>
            <a:r>
              <a:rPr lang="it-IT" dirty="0" smtClean="0"/>
              <a:t>: Energy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phonons</a:t>
            </a:r>
            <a:r>
              <a:rPr lang="it-IT" dirty="0" smtClean="0"/>
              <a:t> </a:t>
            </a:r>
            <a:r>
              <a:rPr lang="it-IT" dirty="0" err="1" smtClean="0"/>
              <a:t>conversion</a:t>
            </a:r>
            <a:r>
              <a:rPr lang="it-IT" dirty="0" smtClean="0"/>
              <a:t>  </a:t>
            </a:r>
            <a:endParaRPr kumimoji="0" lang="it-IT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" name="Immagine 38" descr="CUORE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26" name="Segnaposto numero diapositiva 2"/>
          <p:cNvSpPr txBox="1">
            <a:spLocks/>
          </p:cNvSpPr>
          <p:nvPr/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2170A3-D151-4A3D-8618-1574CCDF2DD7}" type="slidenum">
              <a:rPr kumimoji="0" lang="it-IT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0166" y="228600"/>
            <a:ext cx="8153400" cy="990600"/>
          </a:xfrm>
        </p:spPr>
        <p:txBody>
          <a:bodyPr>
            <a:normAutofit/>
          </a:bodyPr>
          <a:lstStyle/>
          <a:p>
            <a:r>
              <a:rPr lang="it-IT" sz="3500" dirty="0" smtClean="0"/>
              <a:t>Energy </a:t>
            </a:r>
            <a:r>
              <a:rPr lang="it-IT" sz="3500" dirty="0" err="1" smtClean="0"/>
              <a:t>absorber</a:t>
            </a:r>
            <a:r>
              <a:rPr lang="it-IT" sz="3500" dirty="0" smtClean="0"/>
              <a:t> &amp; temperature </a:t>
            </a:r>
            <a:r>
              <a:rPr lang="it-IT" sz="3500" dirty="0" err="1" smtClean="0"/>
              <a:t>sensor</a:t>
            </a:r>
            <a:endParaRPr lang="it-IT" sz="3500" dirty="0"/>
          </a:p>
        </p:txBody>
      </p:sp>
      <p:sp>
        <p:nvSpPr>
          <p:cNvPr id="5" name="Segnaposto testo 4"/>
          <p:cNvSpPr>
            <a:spLocks noGrp="1"/>
          </p:cNvSpPr>
          <p:nvPr/>
        </p:nvSpPr>
        <p:spPr>
          <a:xfrm>
            <a:off x="-4038" y="1543041"/>
            <a:ext cx="4579171" cy="3960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rtlCol="0" anchor="ctr">
            <a:normAutofit lnSpcReduction="10000"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TeO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cubic</a:t>
            </a:r>
            <a:r>
              <a:rPr lang="it-IT" dirty="0" smtClean="0"/>
              <a:t> </a:t>
            </a:r>
            <a:r>
              <a:rPr lang="it-IT" dirty="0" err="1" smtClean="0"/>
              <a:t>crystal</a:t>
            </a:r>
            <a:endParaRPr lang="it-IT" dirty="0"/>
          </a:p>
        </p:txBody>
      </p:sp>
      <p:pic>
        <p:nvPicPr>
          <p:cNvPr id="8" name="Immagine 4" descr="IMG_595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687" y="1969242"/>
            <a:ext cx="1417319" cy="1288375"/>
          </a:xfrm>
          <a:prstGeom prst="rect">
            <a:avLst/>
          </a:prstGeom>
        </p:spPr>
      </p:pic>
      <p:sp>
        <p:nvSpPr>
          <p:cNvPr id="7" name="Segnaposto testo 4"/>
          <p:cNvSpPr>
            <a:spLocks noGrp="1"/>
          </p:cNvSpPr>
          <p:nvPr/>
        </p:nvSpPr>
        <p:spPr>
          <a:xfrm>
            <a:off x="4564829" y="1543041"/>
            <a:ext cx="4579171" cy="3960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rtlCol="0" anchor="ctr">
            <a:normAutofit lnSpcReduction="10000"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 smtClean="0"/>
              <a:t>NTD-Ge</a:t>
            </a:r>
            <a:r>
              <a:rPr lang="it-IT" dirty="0" smtClean="0"/>
              <a:t> </a:t>
            </a:r>
            <a:r>
              <a:rPr lang="it-IT" dirty="0" err="1" smtClean="0"/>
              <a:t>thermistor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548764" y="1947314"/>
            <a:ext cx="2880360" cy="12388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1600" dirty="0" smtClean="0"/>
              <a:t> 5x5x5 cm</a:t>
            </a:r>
            <a:r>
              <a:rPr lang="it-IT" sz="1600" baseline="30000" dirty="0" smtClean="0"/>
              <a:t>3</a:t>
            </a:r>
            <a:endParaRPr lang="it-IT" baseline="30000" dirty="0" smtClean="0"/>
          </a:p>
          <a:p>
            <a:pPr>
              <a:buFontTx/>
              <a:buChar char="-"/>
            </a:pPr>
            <a:endParaRPr lang="it-IT" sz="1050" dirty="0" smtClean="0"/>
          </a:p>
          <a:p>
            <a:pPr marL="92075" indent="-90488"/>
            <a:r>
              <a:rPr lang="it-IT" sz="1600" dirty="0" smtClean="0"/>
              <a:t>- The </a:t>
            </a:r>
            <a:r>
              <a:rPr lang="it-IT" sz="1600" dirty="0" err="1" smtClean="0"/>
              <a:t>choice</a:t>
            </a:r>
            <a:r>
              <a:rPr lang="it-IT" sz="1600" dirty="0" smtClean="0"/>
              <a:t> of the material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driven</a:t>
            </a:r>
            <a:r>
              <a:rPr lang="it-IT" sz="1600" dirty="0" smtClean="0"/>
              <a:t> </a:t>
            </a:r>
            <a:r>
              <a:rPr lang="it-IT" sz="1600" dirty="0" err="1" smtClean="0"/>
              <a:t>by</a:t>
            </a:r>
            <a:r>
              <a:rPr lang="it-IT" sz="1600" dirty="0" smtClean="0"/>
              <a:t> the </a:t>
            </a:r>
            <a:r>
              <a:rPr lang="it-IT" sz="1600" dirty="0" err="1" smtClean="0"/>
              <a:t>choice</a:t>
            </a:r>
            <a:r>
              <a:rPr lang="it-IT" sz="1600" dirty="0" smtClean="0"/>
              <a:t> of the candidate nuclide</a:t>
            </a:r>
            <a:endParaRPr lang="it-IT" sz="1600" dirty="0"/>
          </a:p>
        </p:txBody>
      </p:sp>
      <p:cxnSp>
        <p:nvCxnSpPr>
          <p:cNvPr id="13" name="Connettore 1 12"/>
          <p:cNvCxnSpPr/>
          <p:nvPr/>
        </p:nvCxnSpPr>
        <p:spPr>
          <a:xfrm rot="10800000" flipV="1">
            <a:off x="2551766" y="3300919"/>
            <a:ext cx="1588" cy="3951360"/>
          </a:xfrm>
          <a:prstGeom prst="line">
            <a:avLst/>
          </a:prstGeom>
          <a:ln w="190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8041" y="3510946"/>
            <a:ext cx="2209057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CasellaDiTesto 19"/>
          <p:cNvSpPr txBox="1"/>
          <p:nvPr/>
        </p:nvSpPr>
        <p:spPr>
          <a:xfrm>
            <a:off x="-39034" y="3510946"/>
            <a:ext cx="426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1.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-39034" y="5156866"/>
            <a:ext cx="426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2.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8059" y="5202586"/>
            <a:ext cx="2193426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ttangolo 24"/>
          <p:cNvSpPr/>
          <p:nvPr/>
        </p:nvSpPr>
        <p:spPr>
          <a:xfrm>
            <a:off x="-8554" y="3221386"/>
            <a:ext cx="2575560" cy="24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-23794" y="3190478"/>
            <a:ext cx="2301240" cy="3813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130</a:t>
            </a:r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</a:t>
            </a:r>
            <a:endParaRPr lang="it-I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2495568" y="3327076"/>
            <a:ext cx="1996440" cy="2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sellaDiTesto 10"/>
          <p:cNvSpPr txBox="1"/>
          <p:nvPr/>
        </p:nvSpPr>
        <p:spPr>
          <a:xfrm>
            <a:off x="2262206" y="3145186"/>
            <a:ext cx="2270760" cy="3813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TeO</a:t>
            </a:r>
            <a:r>
              <a:rPr lang="it-IT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it-IT" b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447924" y="3643314"/>
            <a:ext cx="1981200" cy="30572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4638" indent="-274638"/>
            <a:r>
              <a:rPr lang="it-IT" b="1" dirty="0" smtClean="0">
                <a:solidFill>
                  <a:schemeClr val="tx1"/>
                </a:solidFill>
              </a:rPr>
              <a:t>A. </a:t>
            </a:r>
            <a:r>
              <a:rPr lang="it-IT" sz="1600" dirty="0" err="1" smtClean="0">
                <a:solidFill>
                  <a:schemeClr val="tx1"/>
                </a:solidFill>
              </a:rPr>
              <a:t>Dielectric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with</a:t>
            </a:r>
            <a:r>
              <a:rPr lang="it-IT" sz="1600" dirty="0" smtClean="0">
                <a:solidFill>
                  <a:schemeClr val="tx1"/>
                </a:solidFill>
              </a:rPr>
              <a:t> T</a:t>
            </a:r>
            <a:r>
              <a:rPr lang="it-IT" sz="1600" baseline="-25000" dirty="0" smtClean="0">
                <a:solidFill>
                  <a:schemeClr val="tx1"/>
                </a:solidFill>
              </a:rPr>
              <a:t>D</a:t>
            </a:r>
            <a:r>
              <a:rPr lang="it-IT" sz="1600" dirty="0" smtClean="0">
                <a:solidFill>
                  <a:schemeClr val="tx1"/>
                </a:solidFill>
              </a:rPr>
              <a:t>=232 K:</a:t>
            </a:r>
          </a:p>
          <a:p>
            <a:pPr marL="274638" indent="-274638"/>
            <a:r>
              <a:rPr lang="it-IT" sz="1600" dirty="0" smtClean="0">
                <a:solidFill>
                  <a:schemeClr val="tx1"/>
                </a:solidFill>
              </a:rPr>
              <a:t>	C </a:t>
            </a:r>
            <a:r>
              <a:rPr lang="it-IT" sz="1600" dirty="0" err="1" smtClean="0">
                <a:solidFill>
                  <a:schemeClr val="tx1"/>
                </a:solidFill>
              </a:rPr>
              <a:t>minimized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</a:p>
          <a:p>
            <a:pPr marL="274638" indent="-274638"/>
            <a:endParaRPr lang="it-IT" sz="1600" baseline="-25000" dirty="0" smtClean="0">
              <a:solidFill>
                <a:schemeClr val="tx1"/>
              </a:solidFill>
            </a:endParaRPr>
          </a:p>
          <a:p>
            <a:pPr marL="274638" indent="-274638"/>
            <a:r>
              <a:rPr lang="it-IT" b="1" dirty="0" smtClean="0">
                <a:solidFill>
                  <a:schemeClr val="tx1"/>
                </a:solidFill>
              </a:rPr>
              <a:t>B.</a:t>
            </a:r>
            <a:r>
              <a:rPr lang="it-IT" sz="1600" b="1" dirty="0" smtClean="0">
                <a:solidFill>
                  <a:schemeClr val="tx1"/>
                </a:solidFill>
              </a:rPr>
              <a:t>  </a:t>
            </a:r>
            <a:r>
              <a:rPr lang="it-IT" sz="1600" dirty="0" smtClean="0">
                <a:solidFill>
                  <a:schemeClr val="tx1"/>
                </a:solidFill>
              </a:rPr>
              <a:t>Easy </a:t>
            </a:r>
            <a:r>
              <a:rPr lang="it-IT" sz="1600" dirty="0" err="1" smtClean="0">
                <a:solidFill>
                  <a:schemeClr val="tx1"/>
                </a:solidFill>
              </a:rPr>
              <a:t>to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grow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large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crystals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with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good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radio-purity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274638" indent="-274638"/>
            <a:endParaRPr lang="it-IT" sz="1600" dirty="0" smtClean="0">
              <a:solidFill>
                <a:schemeClr val="tx1"/>
              </a:solidFill>
            </a:endParaRPr>
          </a:p>
          <a:p>
            <a:pPr marL="274638" indent="-274638"/>
            <a:r>
              <a:rPr lang="it-IT" b="1" dirty="0" smtClean="0">
                <a:solidFill>
                  <a:schemeClr val="tx1"/>
                </a:solidFill>
              </a:rPr>
              <a:t>C</a:t>
            </a:r>
            <a:r>
              <a:rPr lang="it-IT" sz="1600" b="1" dirty="0" smtClean="0">
                <a:solidFill>
                  <a:schemeClr val="tx1"/>
                </a:solidFill>
              </a:rPr>
              <a:t>.  </a:t>
            </a:r>
            <a:r>
              <a:rPr lang="it-IT" sz="1600" dirty="0" err="1" smtClean="0">
                <a:solidFill>
                  <a:schemeClr val="tx1"/>
                </a:solidFill>
              </a:rPr>
              <a:t>Resistance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to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series</a:t>
            </a:r>
            <a:r>
              <a:rPr lang="it-IT" sz="1600" dirty="0" smtClean="0">
                <a:solidFill>
                  <a:schemeClr val="tx1"/>
                </a:solidFill>
              </a:rPr>
              <a:t> of </a:t>
            </a:r>
            <a:r>
              <a:rPr lang="it-IT" sz="1600" dirty="0" err="1" smtClean="0">
                <a:solidFill>
                  <a:schemeClr val="tx1"/>
                </a:solidFill>
              </a:rPr>
              <a:t>thermal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cycles</a:t>
            </a:r>
            <a:r>
              <a:rPr lang="it-IT" sz="1600" dirty="0" smtClean="0">
                <a:solidFill>
                  <a:schemeClr val="tx1"/>
                </a:solidFill>
              </a:rPr>
              <a:t> at </a:t>
            </a:r>
            <a:r>
              <a:rPr lang="it-IT" sz="1600" dirty="0" err="1" smtClean="0">
                <a:solidFill>
                  <a:schemeClr val="tx1"/>
                </a:solidFill>
              </a:rPr>
              <a:t>very</a:t>
            </a:r>
            <a:r>
              <a:rPr lang="it-IT" sz="1600" dirty="0" smtClean="0">
                <a:solidFill>
                  <a:schemeClr val="tx1"/>
                </a:solidFill>
              </a:rPr>
              <a:t> low </a:t>
            </a:r>
            <a:r>
              <a:rPr lang="it-IT" sz="1600" dirty="0" err="1" smtClean="0">
                <a:solidFill>
                  <a:schemeClr val="tx1"/>
                </a:solidFill>
              </a:rPr>
              <a:t>temperatures</a:t>
            </a:r>
            <a:endParaRPr lang="it-IT" baseline="-250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34884" y="2116640"/>
            <a:ext cx="1938153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CasellaDiTesto 29"/>
          <p:cNvSpPr txBox="1"/>
          <p:nvPr/>
        </p:nvSpPr>
        <p:spPr>
          <a:xfrm>
            <a:off x="6563710" y="2162194"/>
            <a:ext cx="2651760" cy="9925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smtClean="0"/>
              <a:t>3x3x1 mm</a:t>
            </a:r>
            <a:r>
              <a:rPr lang="it-IT" sz="1600" baseline="30000" dirty="0" smtClean="0"/>
              <a:t>3</a:t>
            </a:r>
            <a:endParaRPr lang="it-IT" baseline="30000" dirty="0" smtClean="0"/>
          </a:p>
          <a:p>
            <a:pPr>
              <a:buFontTx/>
              <a:buChar char="-"/>
            </a:pPr>
            <a:endParaRPr lang="it-IT" sz="1050" dirty="0" smtClean="0"/>
          </a:p>
          <a:p>
            <a:pPr marL="92075" indent="-90488"/>
            <a:r>
              <a:rPr lang="it-IT" sz="1600" dirty="0" smtClean="0"/>
              <a:t>- Ge </a:t>
            </a:r>
            <a:r>
              <a:rPr lang="it-IT" sz="1600" dirty="0" err="1" smtClean="0"/>
              <a:t>doped</a:t>
            </a:r>
            <a:r>
              <a:rPr lang="it-IT" sz="1600" dirty="0" smtClean="0"/>
              <a:t> </a:t>
            </a:r>
            <a:r>
              <a:rPr lang="it-IT" sz="1600" dirty="0" err="1" smtClean="0"/>
              <a:t>by</a:t>
            </a:r>
            <a:r>
              <a:rPr lang="it-IT" sz="1600" dirty="0" smtClean="0"/>
              <a:t> </a:t>
            </a:r>
            <a:r>
              <a:rPr lang="it-IT" sz="1600" dirty="0" err="1" smtClean="0"/>
              <a:t>Neutron</a:t>
            </a:r>
            <a:r>
              <a:rPr lang="it-IT" sz="1600" dirty="0" smtClean="0"/>
              <a:t> </a:t>
            </a:r>
            <a:r>
              <a:rPr lang="it-IT" sz="1600" dirty="0" err="1" smtClean="0"/>
              <a:t>Transmutation</a:t>
            </a:r>
            <a:r>
              <a:rPr lang="it-IT" sz="1600" dirty="0" smtClean="0"/>
              <a:t> Doping</a:t>
            </a:r>
            <a:endParaRPr lang="it-IT" sz="1600" dirty="0"/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80053" y="3377248"/>
            <a:ext cx="2163953" cy="153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Ovale 37"/>
          <p:cNvSpPr/>
          <p:nvPr/>
        </p:nvSpPr>
        <p:spPr>
          <a:xfrm>
            <a:off x="1477261" y="5339746"/>
            <a:ext cx="381000" cy="365760"/>
          </a:xfrm>
          <a:prstGeom prst="ellipse">
            <a:avLst/>
          </a:prstGeom>
          <a:noFill/>
          <a:ln w="2222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9" name="Ovale 38"/>
          <p:cNvSpPr/>
          <p:nvPr/>
        </p:nvSpPr>
        <p:spPr>
          <a:xfrm>
            <a:off x="1443887" y="4114809"/>
            <a:ext cx="381000" cy="365760"/>
          </a:xfrm>
          <a:prstGeom prst="ellipse">
            <a:avLst/>
          </a:prstGeom>
          <a:noFill/>
          <a:ln w="2222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706752" y="3536917"/>
            <a:ext cx="16506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  <a:sym typeface="Symbol"/>
              </a:rPr>
              <a:t>~2527 </a:t>
            </a:r>
            <a:r>
              <a:rPr lang="it-IT" sz="1600" b="1" dirty="0" err="1" smtClean="0">
                <a:solidFill>
                  <a:srgbClr val="FF0000"/>
                </a:solidFill>
                <a:sym typeface="Symbol"/>
              </a:rPr>
              <a:t>keV</a:t>
            </a:r>
            <a:endParaRPr lang="it-IT" sz="1600" b="1" baseline="30000" dirty="0" smtClean="0">
              <a:solidFill>
                <a:srgbClr val="FF0000"/>
              </a:solidFill>
            </a:endParaRPr>
          </a:p>
        </p:txBody>
      </p:sp>
      <p:cxnSp>
        <p:nvCxnSpPr>
          <p:cNvPr id="53" name="Connettore 1 52"/>
          <p:cNvCxnSpPr>
            <a:stCxn id="51" idx="2"/>
            <a:endCxn id="39" idx="0"/>
          </p:cNvCxnSpPr>
          <p:nvPr/>
        </p:nvCxnSpPr>
        <p:spPr>
          <a:xfrm rot="16200000" flipH="1">
            <a:off x="1463568" y="3943990"/>
            <a:ext cx="239338" cy="102300"/>
          </a:xfrm>
          <a:prstGeom prst="line">
            <a:avLst/>
          </a:prstGeom>
          <a:ln w="12700">
            <a:solidFill>
              <a:srgbClr val="CC009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ttangolo 62"/>
          <p:cNvSpPr/>
          <p:nvPr/>
        </p:nvSpPr>
        <p:spPr>
          <a:xfrm>
            <a:off x="644589" y="3606542"/>
            <a:ext cx="261257" cy="2256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ttangolo 63"/>
          <p:cNvSpPr/>
          <p:nvPr/>
        </p:nvSpPr>
        <p:spPr>
          <a:xfrm>
            <a:off x="618859" y="5290860"/>
            <a:ext cx="261257" cy="2256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5" name="Oggetto 54"/>
          <p:cNvGraphicFramePr>
            <a:graphicFrameLocks noChangeAspect="1"/>
          </p:cNvGraphicFramePr>
          <p:nvPr/>
        </p:nvGraphicFramePr>
        <p:xfrm>
          <a:off x="4634884" y="3543305"/>
          <a:ext cx="2071702" cy="729804"/>
        </p:xfrm>
        <a:graphic>
          <a:graphicData uri="http://schemas.openxmlformats.org/presentationml/2006/ole">
            <p:oleObj spid="_x0000_s497666" name="Equazione" r:id="rId9" imgW="1117440" imgH="393480" progId="Equation.3">
              <p:embed/>
            </p:oleObj>
          </a:graphicData>
        </a:graphic>
      </p:graphicFrame>
      <p:graphicFrame>
        <p:nvGraphicFramePr>
          <p:cNvPr id="378883" name="Object 3"/>
          <p:cNvGraphicFramePr>
            <a:graphicFrameLocks noChangeAspect="1"/>
          </p:cNvGraphicFramePr>
          <p:nvPr/>
        </p:nvGraphicFramePr>
        <p:xfrm>
          <a:off x="4643438" y="4329123"/>
          <a:ext cx="2083929" cy="785818"/>
        </p:xfrm>
        <a:graphic>
          <a:graphicData uri="http://schemas.openxmlformats.org/presentationml/2006/ole">
            <p:oleObj spid="_x0000_s497667" name="Equazione" r:id="rId10" imgW="1180800" imgH="444240" progId="Equation.3">
              <p:embed/>
            </p:oleObj>
          </a:graphicData>
        </a:graphic>
      </p:graphicFrame>
      <p:pic>
        <p:nvPicPr>
          <p:cNvPr id="34" name="Immagine 33" descr="solopulzo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31875" y="5214950"/>
            <a:ext cx="2212157" cy="1500198"/>
          </a:xfrm>
          <a:prstGeom prst="rect">
            <a:avLst/>
          </a:prstGeom>
        </p:spPr>
      </p:pic>
      <p:sp>
        <p:nvSpPr>
          <p:cNvPr id="35" name="CasellaDiTesto 34"/>
          <p:cNvSpPr txBox="1"/>
          <p:nvPr/>
        </p:nvSpPr>
        <p:spPr>
          <a:xfrm>
            <a:off x="4714876" y="5686445"/>
            <a:ext cx="214314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 </a:t>
            </a:r>
            <a:r>
              <a:rPr lang="it-IT" sz="1600" dirty="0" err="1" smtClean="0"/>
              <a:t>typical</a:t>
            </a:r>
            <a:r>
              <a:rPr lang="it-IT" sz="1600" dirty="0" smtClean="0"/>
              <a:t> </a:t>
            </a:r>
            <a:r>
              <a:rPr lang="it-IT" sz="1600" dirty="0" err="1" smtClean="0"/>
              <a:t>acquired</a:t>
            </a:r>
            <a:r>
              <a:rPr lang="it-IT" sz="1600" dirty="0" smtClean="0"/>
              <a:t> </a:t>
            </a:r>
            <a:r>
              <a:rPr lang="it-IT" sz="1600" dirty="0" err="1" smtClean="0"/>
              <a:t>particle</a:t>
            </a:r>
            <a:r>
              <a:rPr lang="it-IT" sz="1600" dirty="0" smtClean="0"/>
              <a:t> </a:t>
            </a:r>
            <a:r>
              <a:rPr lang="it-IT" sz="1600" dirty="0" err="1" smtClean="0"/>
              <a:t>signal</a:t>
            </a:r>
            <a:endParaRPr lang="it-IT" sz="1600" dirty="0"/>
          </a:p>
        </p:txBody>
      </p:sp>
      <p:cxnSp>
        <p:nvCxnSpPr>
          <p:cNvPr id="40" name="Connettore 1 39"/>
          <p:cNvCxnSpPr/>
          <p:nvPr/>
        </p:nvCxnSpPr>
        <p:spPr>
          <a:xfrm rot="5400000">
            <a:off x="1749802" y="4321578"/>
            <a:ext cx="5643602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/>
          <p:nvPr/>
        </p:nvCxnSpPr>
        <p:spPr>
          <a:xfrm rot="5400000">
            <a:off x="7857353" y="507128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magine 43" descr="CUORElogo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  <p:sp>
        <p:nvSpPr>
          <p:cNvPr id="3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7</a:t>
            </a:fld>
            <a:endParaRPr lang="it-IT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85852" y="228600"/>
            <a:ext cx="8153400" cy="990600"/>
          </a:xfrm>
        </p:spPr>
        <p:txBody>
          <a:bodyPr>
            <a:noAutofit/>
          </a:bodyPr>
          <a:lstStyle/>
          <a:p>
            <a:r>
              <a:rPr lang="it-IT" sz="3200" dirty="0" smtClean="0"/>
              <a:t>CUORE (</a:t>
            </a:r>
            <a:r>
              <a:rPr lang="it-IT" sz="3200" dirty="0" err="1" smtClean="0"/>
              <a:t>Cryogenic</a:t>
            </a:r>
            <a:r>
              <a:rPr lang="it-IT" sz="3200" dirty="0" smtClean="0"/>
              <a:t> Underground </a:t>
            </a:r>
            <a:r>
              <a:rPr lang="it-IT" sz="3200" dirty="0" err="1" smtClean="0"/>
              <a:t>Experiment</a:t>
            </a:r>
            <a:r>
              <a:rPr lang="it-IT" sz="3200" dirty="0" smtClean="0"/>
              <a:t> </a:t>
            </a:r>
            <a:r>
              <a:rPr lang="it-IT" sz="3200" dirty="0" err="1" smtClean="0"/>
              <a:t>for</a:t>
            </a:r>
            <a:r>
              <a:rPr lang="it-IT" sz="3200" dirty="0" smtClean="0"/>
              <a:t> Rare </a:t>
            </a:r>
            <a:r>
              <a:rPr lang="it-IT" sz="3200" dirty="0" err="1" smtClean="0"/>
              <a:t>Events</a:t>
            </a:r>
            <a:r>
              <a:rPr lang="it-IT" sz="3200" dirty="0" smtClean="0"/>
              <a:t>) </a:t>
            </a:r>
            <a:endParaRPr lang="it-IT" sz="32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4" name="Immagine 3" descr="qcryost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791" y="1505298"/>
            <a:ext cx="3317465" cy="5066974"/>
          </a:xfrm>
          <a:prstGeom prst="rect">
            <a:avLst/>
          </a:prstGeom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5000628" y="1857364"/>
            <a:ext cx="4286248" cy="5357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smtClean="0"/>
              <a:t>988 TeO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crystals</a:t>
            </a:r>
            <a:r>
              <a:rPr lang="it-IT" dirty="0" smtClean="0"/>
              <a:t> 5x5x5cm</a:t>
            </a:r>
            <a:r>
              <a:rPr lang="it-IT" baseline="30000" dirty="0" smtClean="0"/>
              <a:t>3</a:t>
            </a:r>
            <a:r>
              <a:rPr lang="it-IT" dirty="0" smtClean="0"/>
              <a:t> (750g), </a:t>
            </a:r>
            <a:r>
              <a:rPr lang="it-IT" dirty="0" err="1" smtClean="0"/>
              <a:t>arranged</a:t>
            </a:r>
            <a:r>
              <a:rPr lang="it-IT" dirty="0" smtClean="0"/>
              <a:t> in 19 </a:t>
            </a:r>
            <a:r>
              <a:rPr lang="it-IT" dirty="0" err="1" smtClean="0"/>
              <a:t>towers</a:t>
            </a:r>
            <a:r>
              <a:rPr lang="it-IT" dirty="0" smtClean="0"/>
              <a:t>;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smtClean="0"/>
              <a:t>741 kg </a:t>
            </a:r>
            <a:r>
              <a:rPr lang="it-IT" dirty="0" err="1" smtClean="0"/>
              <a:t>of</a:t>
            </a:r>
            <a:r>
              <a:rPr lang="it-IT" dirty="0" smtClean="0"/>
              <a:t> TeO</a:t>
            </a:r>
            <a:r>
              <a:rPr lang="it-IT" baseline="-25000" dirty="0" smtClean="0"/>
              <a:t>2</a:t>
            </a:r>
            <a:r>
              <a:rPr lang="it-IT" dirty="0" smtClean="0"/>
              <a:t> -&gt; 206 kg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aseline="30000" dirty="0" smtClean="0"/>
              <a:t>130</a:t>
            </a:r>
            <a:r>
              <a:rPr lang="it-IT" dirty="0" smtClean="0"/>
              <a:t>Te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err="1" smtClean="0"/>
              <a:t>Resolution</a:t>
            </a:r>
            <a:r>
              <a:rPr lang="it-IT" dirty="0" smtClean="0"/>
              <a:t> 5 </a:t>
            </a:r>
            <a:r>
              <a:rPr lang="it-IT" dirty="0" err="1" smtClean="0"/>
              <a:t>keV</a:t>
            </a:r>
            <a:r>
              <a:rPr lang="it-IT" dirty="0" smtClean="0"/>
              <a:t> @ 2615 </a:t>
            </a:r>
            <a:r>
              <a:rPr lang="it-IT" dirty="0" err="1" smtClean="0"/>
              <a:t>keV</a:t>
            </a:r>
            <a:r>
              <a:rPr lang="it-IT" dirty="0" smtClean="0"/>
              <a:t>  (FWHM)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smtClean="0"/>
              <a:t>Background </a:t>
            </a:r>
            <a:r>
              <a:rPr lang="it-IT" dirty="0" err="1" smtClean="0"/>
              <a:t>aim</a:t>
            </a:r>
            <a:r>
              <a:rPr lang="it-IT" dirty="0" smtClean="0"/>
              <a:t>: 0.01-0.001 c/</a:t>
            </a:r>
            <a:r>
              <a:rPr lang="it-IT" dirty="0" err="1" smtClean="0"/>
              <a:t>keV</a:t>
            </a:r>
            <a:r>
              <a:rPr lang="it-IT" dirty="0" smtClean="0"/>
              <a:t>/kg/y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concepts</a:t>
            </a:r>
            <a:r>
              <a:rPr lang="it-IT" dirty="0" smtClean="0"/>
              <a:t>: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err="1" smtClean="0"/>
              <a:t>Stringent</a:t>
            </a:r>
            <a:r>
              <a:rPr lang="it-IT" dirty="0" smtClean="0"/>
              <a:t> </a:t>
            </a:r>
            <a:r>
              <a:rPr lang="it-IT" dirty="0" err="1" smtClean="0"/>
              <a:t>controls</a:t>
            </a:r>
            <a:r>
              <a:rPr lang="it-IT" dirty="0" smtClean="0"/>
              <a:t> on </a:t>
            </a:r>
            <a:r>
              <a:rPr lang="it-IT" dirty="0" err="1" smtClean="0"/>
              <a:t>radioactivity</a:t>
            </a:r>
            <a:r>
              <a:rPr lang="it-IT" dirty="0" smtClean="0"/>
              <a:t>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err="1" smtClean="0"/>
              <a:t>Heavy</a:t>
            </a:r>
            <a:r>
              <a:rPr lang="it-IT" dirty="0" smtClean="0"/>
              <a:t> </a:t>
            </a:r>
            <a:r>
              <a:rPr lang="it-IT" dirty="0" err="1" smtClean="0"/>
              <a:t>shielded</a:t>
            </a:r>
            <a:r>
              <a:rPr lang="it-IT" dirty="0" smtClean="0"/>
              <a:t> (Roman </a:t>
            </a:r>
            <a:r>
              <a:rPr lang="it-IT" dirty="0" err="1" smtClean="0"/>
              <a:t>lead</a:t>
            </a:r>
            <a:r>
              <a:rPr lang="it-IT" dirty="0" smtClean="0"/>
              <a:t>)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smtClean="0"/>
              <a:t>High </a:t>
            </a:r>
            <a:r>
              <a:rPr lang="it-IT" dirty="0" err="1" smtClean="0"/>
              <a:t>efficiency</a:t>
            </a:r>
            <a:r>
              <a:rPr lang="it-IT" dirty="0" smtClean="0"/>
              <a:t> in </a:t>
            </a:r>
            <a:r>
              <a:rPr lang="it-IT" dirty="0" err="1" smtClean="0"/>
              <a:t>bkg</a:t>
            </a:r>
            <a:r>
              <a:rPr lang="it-IT" dirty="0" smtClean="0"/>
              <a:t> </a:t>
            </a:r>
            <a:r>
              <a:rPr lang="it-IT" dirty="0" err="1" smtClean="0"/>
              <a:t>rejection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close</a:t>
            </a:r>
            <a:r>
              <a:rPr lang="it-IT" dirty="0" smtClean="0"/>
              <a:t> </a:t>
            </a:r>
            <a:r>
              <a:rPr lang="it-IT" dirty="0" err="1" smtClean="0"/>
              <a:t>packet</a:t>
            </a:r>
            <a:r>
              <a:rPr lang="it-IT" dirty="0" smtClean="0"/>
              <a:t> </a:t>
            </a:r>
            <a:r>
              <a:rPr lang="it-IT" dirty="0" err="1" smtClean="0"/>
              <a:t>geometry</a:t>
            </a: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1643050"/>
            <a:ext cx="2001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92D050"/>
                </a:solidFill>
              </a:rPr>
              <a:t>Pulse</a:t>
            </a:r>
            <a:r>
              <a:rPr lang="it-IT" b="1" dirty="0" smtClean="0">
                <a:solidFill>
                  <a:srgbClr val="92D050"/>
                </a:solidFill>
              </a:rPr>
              <a:t> Tube </a:t>
            </a:r>
          </a:p>
          <a:p>
            <a:r>
              <a:rPr lang="it-IT" b="1" dirty="0" smtClean="0">
                <a:solidFill>
                  <a:srgbClr val="92D050"/>
                </a:solidFill>
              </a:rPr>
              <a:t>(L </a:t>
            </a:r>
            <a:r>
              <a:rPr lang="it-IT" b="1" dirty="0" err="1" smtClean="0">
                <a:solidFill>
                  <a:srgbClr val="92D050"/>
                </a:solidFill>
              </a:rPr>
              <a:t>He-free</a:t>
            </a:r>
            <a:r>
              <a:rPr lang="it-IT" b="1" dirty="0" smtClean="0">
                <a:solidFill>
                  <a:srgbClr val="92D050"/>
                </a:solidFill>
              </a:rPr>
              <a:t> </a:t>
            </a:r>
            <a:r>
              <a:rPr lang="it-IT" b="1" dirty="0" err="1" smtClean="0">
                <a:solidFill>
                  <a:srgbClr val="92D050"/>
                </a:solidFill>
              </a:rPr>
              <a:t>cryostat</a:t>
            </a:r>
            <a:r>
              <a:rPr lang="it-IT" b="1" dirty="0" smtClean="0">
                <a:solidFill>
                  <a:srgbClr val="92D050"/>
                </a:solidFill>
              </a:rPr>
              <a:t>)</a:t>
            </a:r>
            <a:endParaRPr lang="it-IT" b="1" dirty="0">
              <a:solidFill>
                <a:srgbClr val="92D05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2428868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C000"/>
                </a:solidFill>
              </a:rPr>
              <a:t>Polyethilene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(</a:t>
            </a:r>
            <a:r>
              <a:rPr lang="it-IT" b="1" dirty="0" err="1" smtClean="0">
                <a:solidFill>
                  <a:srgbClr val="FFC000"/>
                </a:solidFill>
              </a:rPr>
              <a:t>Neutrons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</a:rPr>
              <a:t>Shieldings</a:t>
            </a:r>
            <a:r>
              <a:rPr lang="it-IT" b="1" dirty="0" smtClean="0">
                <a:solidFill>
                  <a:srgbClr val="FFC000"/>
                </a:solidFill>
              </a:rPr>
              <a:t>)</a:t>
            </a:r>
            <a:endParaRPr lang="it-IT" b="1" dirty="0">
              <a:solidFill>
                <a:srgbClr val="FFC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-32" y="3286124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00B0F0"/>
                </a:solidFill>
              </a:rPr>
              <a:t>Copper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</a:rPr>
              <a:t>Shielding</a:t>
            </a:r>
            <a:endParaRPr lang="it-IT" b="1" dirty="0">
              <a:solidFill>
                <a:srgbClr val="00B0F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-104367" y="4000504"/>
            <a:ext cx="2128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err="1" smtClean="0">
                <a:solidFill>
                  <a:srgbClr val="7030A0"/>
                </a:solidFill>
              </a:rPr>
              <a:t>External</a:t>
            </a:r>
            <a:r>
              <a:rPr lang="it-IT" b="1" dirty="0" smtClean="0">
                <a:solidFill>
                  <a:srgbClr val="7030A0"/>
                </a:solidFill>
              </a:rPr>
              <a:t> </a:t>
            </a:r>
            <a:r>
              <a:rPr lang="it-IT" b="1" dirty="0" err="1" smtClean="0">
                <a:solidFill>
                  <a:srgbClr val="7030A0"/>
                </a:solidFill>
              </a:rPr>
              <a:t>Lead</a:t>
            </a:r>
            <a:r>
              <a:rPr lang="it-IT" b="1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it-IT" b="1" dirty="0" err="1" smtClean="0">
                <a:solidFill>
                  <a:srgbClr val="7030A0"/>
                </a:solidFill>
              </a:rPr>
              <a:t>Shieldings</a:t>
            </a:r>
            <a:endParaRPr lang="it-IT" b="1" dirty="0" smtClean="0">
              <a:solidFill>
                <a:srgbClr val="7030A0"/>
              </a:solidFill>
            </a:endParaRPr>
          </a:p>
          <a:p>
            <a:pPr algn="ctr"/>
            <a:r>
              <a:rPr lang="it-IT" b="1" dirty="0" smtClean="0">
                <a:solidFill>
                  <a:srgbClr val="7030A0"/>
                </a:solidFill>
              </a:rPr>
              <a:t> (</a:t>
            </a:r>
            <a:r>
              <a:rPr lang="it-IT" b="1" baseline="30000" dirty="0" smtClean="0">
                <a:solidFill>
                  <a:srgbClr val="7030A0"/>
                </a:solidFill>
              </a:rPr>
              <a:t>210</a:t>
            </a:r>
            <a:r>
              <a:rPr lang="it-IT" b="1" dirty="0" smtClean="0">
                <a:solidFill>
                  <a:srgbClr val="7030A0"/>
                </a:solidFill>
              </a:rPr>
              <a:t> Po&lt;14 </a:t>
            </a:r>
            <a:r>
              <a:rPr lang="it-IT" b="1" dirty="0" err="1" smtClean="0">
                <a:solidFill>
                  <a:srgbClr val="7030A0"/>
                </a:solidFill>
              </a:rPr>
              <a:t>mBq</a:t>
            </a:r>
            <a:r>
              <a:rPr lang="it-IT" b="1" dirty="0" smtClean="0">
                <a:solidFill>
                  <a:srgbClr val="7030A0"/>
                </a:solidFill>
              </a:rPr>
              <a:t>/kg)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-71470" y="5286388"/>
            <a:ext cx="2416431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Roman </a:t>
            </a:r>
            <a:r>
              <a:rPr lang="it-IT" b="1" dirty="0" err="1" smtClean="0">
                <a:solidFill>
                  <a:srgbClr val="FF0000"/>
                </a:solidFill>
              </a:rPr>
              <a:t>Lead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Shieldings</a:t>
            </a:r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rgbClr val="FF0000"/>
                </a:solidFill>
              </a:rPr>
              <a:t> (</a:t>
            </a:r>
            <a:r>
              <a:rPr lang="it-IT" b="1" baseline="30000" dirty="0" smtClean="0">
                <a:solidFill>
                  <a:srgbClr val="FF0000"/>
                </a:solidFill>
              </a:rPr>
              <a:t>210</a:t>
            </a:r>
            <a:r>
              <a:rPr lang="it-IT" b="1" dirty="0" smtClean="0">
                <a:solidFill>
                  <a:srgbClr val="FF0000"/>
                </a:solidFill>
              </a:rPr>
              <a:t> Po&lt;4 </a:t>
            </a:r>
            <a:r>
              <a:rPr lang="it-IT" b="1" dirty="0" err="1" smtClean="0">
                <a:solidFill>
                  <a:srgbClr val="FF0000"/>
                </a:solidFill>
              </a:rPr>
              <a:t>mBq</a:t>
            </a:r>
            <a:r>
              <a:rPr lang="it-IT" b="1" dirty="0" smtClean="0">
                <a:solidFill>
                  <a:srgbClr val="FF0000"/>
                </a:solidFill>
              </a:rPr>
              <a:t>/kg)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571604" y="6345816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00FF"/>
                </a:solidFill>
              </a:rPr>
              <a:t>Detector</a:t>
            </a:r>
            <a:endParaRPr lang="it-IT" b="1" dirty="0">
              <a:solidFill>
                <a:srgbClr val="0000FF"/>
              </a:solidFill>
            </a:endParaRPr>
          </a:p>
        </p:txBody>
      </p:sp>
      <p:cxnSp>
        <p:nvCxnSpPr>
          <p:cNvPr id="16" name="Connettore 2 15"/>
          <p:cNvCxnSpPr/>
          <p:nvPr/>
        </p:nvCxnSpPr>
        <p:spPr>
          <a:xfrm>
            <a:off x="1857356" y="1857364"/>
            <a:ext cx="1143008" cy="142876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1857356" y="1857364"/>
            <a:ext cx="2214578" cy="71438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endCxn id="9" idx="3"/>
          </p:cNvCxnSpPr>
          <p:nvPr/>
        </p:nvCxnSpPr>
        <p:spPr>
          <a:xfrm>
            <a:off x="1285852" y="2643182"/>
            <a:ext cx="952261" cy="10885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V="1">
            <a:off x="1785918" y="2714620"/>
            <a:ext cx="1643074" cy="78581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1802064" y="3101458"/>
            <a:ext cx="1626928" cy="39898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1802064" y="3542228"/>
            <a:ext cx="1484052" cy="2964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>
            <a:off x="1802064" y="3532704"/>
            <a:ext cx="1636452" cy="18204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1714480" y="4429132"/>
            <a:ext cx="92869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flipV="1">
            <a:off x="2214546" y="4214818"/>
            <a:ext cx="1357322" cy="1285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2214546" y="4929198"/>
            <a:ext cx="928694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V="1">
            <a:off x="2143108" y="5072074"/>
            <a:ext cx="1500198" cy="12858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magine 45" descr="CUORE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71604" y="228600"/>
            <a:ext cx="8153400" cy="990600"/>
          </a:xfrm>
        </p:spPr>
        <p:txBody>
          <a:bodyPr/>
          <a:lstStyle/>
          <a:p>
            <a:r>
              <a:rPr lang="it-IT" dirty="0" smtClean="0"/>
              <a:t>LNGS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72170A3-D151-4A3D-8618-1574CCDF2DD7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4" name="Immagine 3" descr="LNG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571612"/>
            <a:ext cx="4275759" cy="5222610"/>
          </a:xfrm>
          <a:prstGeom prst="rect">
            <a:avLst/>
          </a:prstGeom>
        </p:spPr>
      </p:pic>
      <p:pic>
        <p:nvPicPr>
          <p:cNvPr id="5" name="Immagine 4" descr="Cuore-Hall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256"/>
            <a:ext cx="3221170" cy="2500306"/>
          </a:xfrm>
          <a:prstGeom prst="rect">
            <a:avLst/>
          </a:prstGeom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142844" y="1643050"/>
            <a:ext cx="4429156" cy="78581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CUORE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ill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located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Hall A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Gran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it-IT" baseline="0" dirty="0" smtClean="0"/>
              <a:t>Sasso</a:t>
            </a:r>
            <a:r>
              <a:rPr lang="it-IT" dirty="0" smtClean="0"/>
              <a:t> </a:t>
            </a:r>
            <a:r>
              <a:rPr lang="it-IT" dirty="0" err="1" smtClean="0"/>
              <a:t>national</a:t>
            </a:r>
            <a:r>
              <a:rPr lang="it-IT" dirty="0" smtClean="0"/>
              <a:t> </a:t>
            </a:r>
            <a:r>
              <a:rPr lang="it-IT" dirty="0" err="1" smtClean="0"/>
              <a:t>laboratories</a:t>
            </a:r>
            <a:r>
              <a:rPr lang="it-IT" dirty="0" smtClean="0"/>
              <a:t> (L’Aquila – Italy)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it-IT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egnaposto contenuto 3"/>
          <p:cNvSpPr txBox="1">
            <a:spLocks/>
          </p:cNvSpPr>
          <p:nvPr/>
        </p:nvSpPr>
        <p:spPr>
          <a:xfrm>
            <a:off x="133376" y="2362224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Depth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3650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m.w.e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baseline="0" dirty="0" err="1" smtClean="0"/>
              <a:t>Muon</a:t>
            </a:r>
            <a:r>
              <a:rPr lang="it-IT" dirty="0" smtClean="0"/>
              <a:t> </a:t>
            </a:r>
            <a:r>
              <a:rPr lang="it-IT" dirty="0" err="1" smtClean="0"/>
              <a:t>flux</a:t>
            </a:r>
            <a:r>
              <a:rPr lang="it-IT" dirty="0" smtClean="0"/>
              <a:t>: (2.58±0.3)x10</a:t>
            </a:r>
            <a:r>
              <a:rPr lang="it-IT" baseline="30000" dirty="0" smtClean="0"/>
              <a:t>-8</a:t>
            </a:r>
            <a:r>
              <a:rPr lang="it-IT" dirty="0" smtClean="0"/>
              <a:t> </a:t>
            </a:r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/>
              <a:t>/s/cm</a:t>
            </a:r>
            <a:r>
              <a:rPr lang="it-IT" baseline="30000" dirty="0" smtClean="0"/>
              <a:t>2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flux</a:t>
            </a:r>
            <a:r>
              <a:rPr lang="it-IT" dirty="0" smtClean="0"/>
              <a:t> </a:t>
            </a:r>
            <a:r>
              <a:rPr lang="it-IT" dirty="0" smtClean="0">
                <a:sym typeface="Symbol"/>
              </a:rPr>
              <a:t> 4x10</a:t>
            </a:r>
            <a:r>
              <a:rPr lang="it-IT" baseline="30000" dirty="0" smtClean="0">
                <a:sym typeface="Symbol"/>
              </a:rPr>
              <a:t>-6</a:t>
            </a:r>
            <a:r>
              <a:rPr lang="it-IT" dirty="0" smtClean="0">
                <a:sym typeface="Symbol"/>
              </a:rPr>
              <a:t> n/s/cm</a:t>
            </a:r>
            <a:r>
              <a:rPr lang="it-IT" baseline="30000" dirty="0" smtClean="0">
                <a:sym typeface="Symbol"/>
              </a:rPr>
              <a:t>2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it-IT" dirty="0" smtClean="0">
                <a:sym typeface="Symbol"/>
              </a:rPr>
              <a:t>Gamma </a:t>
            </a:r>
            <a:r>
              <a:rPr lang="it-IT" dirty="0" err="1" smtClean="0">
                <a:sym typeface="Symbol"/>
              </a:rPr>
              <a:t>flux</a:t>
            </a:r>
            <a:r>
              <a:rPr lang="it-IT" dirty="0" smtClean="0">
                <a:sym typeface="Symbol"/>
              </a:rPr>
              <a:t>: 0.73 </a:t>
            </a:r>
            <a:r>
              <a:rPr lang="it-IT" dirty="0" smtClean="0">
                <a:latin typeface="Symbol" pitchFamily="18" charset="2"/>
                <a:sym typeface="Symbol"/>
              </a:rPr>
              <a:t>g</a:t>
            </a:r>
            <a:r>
              <a:rPr lang="it-IT" dirty="0" smtClean="0">
                <a:sym typeface="Symbol"/>
              </a:rPr>
              <a:t>/s/cm</a:t>
            </a:r>
            <a:r>
              <a:rPr lang="it-IT" baseline="30000" dirty="0" smtClean="0">
                <a:sym typeface="Symbol"/>
              </a:rPr>
              <a:t>2</a:t>
            </a:r>
            <a:endParaRPr lang="it-IT" baseline="300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Cosmic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rays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it-IT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</a:t>
            </a:r>
            <a:r>
              <a:rPr kumimoji="0" lang="it-I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Ovale 7"/>
          <p:cNvSpPr/>
          <p:nvPr/>
        </p:nvSpPr>
        <p:spPr>
          <a:xfrm>
            <a:off x="6143636" y="4929198"/>
            <a:ext cx="571504" cy="50006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CUORE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713" y="-24"/>
            <a:ext cx="1309565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na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Lun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Lu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47120</TotalTime>
  <Words>1084</Words>
  <Application>Microsoft Office PowerPoint</Application>
  <PresentationFormat>Presentazione su schermo (4:3)</PresentationFormat>
  <Paragraphs>288</Paragraphs>
  <Slides>22</Slides>
  <Notes>2</Notes>
  <HiddenSlides>1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6" baseType="lpstr">
      <vt:lpstr>Luna</vt:lpstr>
      <vt:lpstr>Personalizza struttura</vt:lpstr>
      <vt:lpstr>1_Personalizza struttura</vt:lpstr>
      <vt:lpstr>Equazione</vt:lpstr>
      <vt:lpstr>The CUORE EXPERIMENT: A search for neutrinoless double beta decay</vt:lpstr>
      <vt:lpstr>Outline</vt:lpstr>
      <vt:lpstr>Why Neutrinoless Double Beta Decay?</vt:lpstr>
      <vt:lpstr>Probing the neutrino mass</vt:lpstr>
      <vt:lpstr>Signature and sensitivity</vt:lpstr>
      <vt:lpstr>Bolometric approach</vt:lpstr>
      <vt:lpstr>Energy absorber &amp; temperature sensor</vt:lpstr>
      <vt:lpstr>CUORE (Cryogenic Underground Experiment for Rare Events) </vt:lpstr>
      <vt:lpstr>LNGS</vt:lpstr>
      <vt:lpstr>The CUORE program</vt:lpstr>
      <vt:lpstr>Cuoricino: the demonstrator</vt:lpstr>
      <vt:lpstr>Cuoricino main operating principle</vt:lpstr>
      <vt:lpstr>0n-DBD region of interest</vt:lpstr>
      <vt:lpstr>A flowchart to G0n</vt:lpstr>
      <vt:lpstr>Cuoricino Result                                                                  Astropart. Phys. (2011), doi:10.1016/j.astropartphys.2011.02.002</vt:lpstr>
      <vt:lpstr>Two parallel analysis: validation on Monte Carlo</vt:lpstr>
      <vt:lpstr>From Cuoricino to CUORE</vt:lpstr>
      <vt:lpstr>CUORE Crystals </vt:lpstr>
      <vt:lpstr>The answer to CUORE-0</vt:lpstr>
      <vt:lpstr>CUORE scientific goal</vt:lpstr>
      <vt:lpstr>Conclusions</vt:lpstr>
      <vt:lpstr>Conclusions</vt:lpstr>
    </vt:vector>
  </TitlesOfParts>
  <Company>Esercito del Male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Function Analysis (update)</dc:title>
  <dc:creator>marco</dc:creator>
  <cp:lastModifiedBy>marco</cp:lastModifiedBy>
  <cp:revision>1526</cp:revision>
  <dcterms:created xsi:type="dcterms:W3CDTF">2010-06-22T08:49:11Z</dcterms:created>
  <dcterms:modified xsi:type="dcterms:W3CDTF">2011-06-24T09:27:18Z</dcterms:modified>
</cp:coreProperties>
</file>