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  <p:sldMasterId id="2147483651" r:id="rId2"/>
  </p:sldMasterIdLst>
  <p:notesMasterIdLst>
    <p:notesMasterId r:id="rId75"/>
  </p:notesMasterIdLst>
  <p:handoutMasterIdLst>
    <p:handoutMasterId r:id="rId76"/>
  </p:handoutMasterIdLst>
  <p:sldIdLst>
    <p:sldId id="257" r:id="rId3"/>
    <p:sldId id="258" r:id="rId4"/>
    <p:sldId id="329" r:id="rId5"/>
    <p:sldId id="336" r:id="rId6"/>
    <p:sldId id="396" r:id="rId7"/>
    <p:sldId id="377" r:id="rId8"/>
    <p:sldId id="334" r:id="rId9"/>
    <p:sldId id="335" r:id="rId10"/>
    <p:sldId id="378" r:id="rId11"/>
    <p:sldId id="326" r:id="rId12"/>
    <p:sldId id="327" r:id="rId13"/>
    <p:sldId id="328" r:id="rId14"/>
    <p:sldId id="338" r:id="rId15"/>
    <p:sldId id="339" r:id="rId16"/>
    <p:sldId id="395" r:id="rId17"/>
    <p:sldId id="321" r:id="rId18"/>
    <p:sldId id="330" r:id="rId19"/>
    <p:sldId id="340" r:id="rId20"/>
    <p:sldId id="358" r:id="rId21"/>
    <p:sldId id="341" r:id="rId22"/>
    <p:sldId id="352" r:id="rId23"/>
    <p:sldId id="353" r:id="rId24"/>
    <p:sldId id="354" r:id="rId25"/>
    <p:sldId id="357" r:id="rId26"/>
    <p:sldId id="359" r:id="rId27"/>
    <p:sldId id="344" r:id="rId28"/>
    <p:sldId id="343" r:id="rId29"/>
    <p:sldId id="345" r:id="rId30"/>
    <p:sldId id="361" r:id="rId31"/>
    <p:sldId id="349" r:id="rId32"/>
    <p:sldId id="397" r:id="rId33"/>
    <p:sldId id="331" r:id="rId34"/>
    <p:sldId id="260" r:id="rId35"/>
    <p:sldId id="261" r:id="rId36"/>
    <p:sldId id="351" r:id="rId37"/>
    <p:sldId id="305" r:id="rId38"/>
    <p:sldId id="332" r:id="rId39"/>
    <p:sldId id="350" r:id="rId40"/>
    <p:sldId id="363" r:id="rId41"/>
    <p:sldId id="364" r:id="rId42"/>
    <p:sldId id="392" r:id="rId43"/>
    <p:sldId id="393" r:id="rId44"/>
    <p:sldId id="263" r:id="rId45"/>
    <p:sldId id="264" r:id="rId46"/>
    <p:sldId id="265" r:id="rId47"/>
    <p:sldId id="266" r:id="rId48"/>
    <p:sldId id="267" r:id="rId49"/>
    <p:sldId id="268" r:id="rId50"/>
    <p:sldId id="394" r:id="rId51"/>
    <p:sldId id="269" r:id="rId52"/>
    <p:sldId id="270" r:id="rId53"/>
    <p:sldId id="381" r:id="rId54"/>
    <p:sldId id="281" r:id="rId55"/>
    <p:sldId id="307" r:id="rId56"/>
    <p:sldId id="313" r:id="rId57"/>
    <p:sldId id="314" r:id="rId58"/>
    <p:sldId id="366" r:id="rId59"/>
    <p:sldId id="277" r:id="rId60"/>
    <p:sldId id="278" r:id="rId61"/>
    <p:sldId id="385" r:id="rId62"/>
    <p:sldId id="398" r:id="rId63"/>
    <p:sldId id="279" r:id="rId64"/>
    <p:sldId id="368" r:id="rId65"/>
    <p:sldId id="362" r:id="rId66"/>
    <p:sldId id="370" r:id="rId67"/>
    <p:sldId id="371" r:id="rId68"/>
    <p:sldId id="367" r:id="rId69"/>
    <p:sldId id="373" r:id="rId70"/>
    <p:sldId id="375" r:id="rId71"/>
    <p:sldId id="376" r:id="rId72"/>
    <p:sldId id="288" r:id="rId73"/>
    <p:sldId id="289" r:id="rId74"/>
  </p:sldIdLst>
  <p:sldSz cx="9144000" cy="6858000" type="screen4x3"/>
  <p:notesSz cx="6797675" cy="9926638"/>
  <p:embeddedFontLst>
    <p:embeddedFont>
      <p:font typeface="Calibri" pitchFamily="34" charset="0"/>
      <p:regular r:id="rId77"/>
      <p:bold r:id="rId78"/>
      <p:italic r:id="rId79"/>
      <p:boldItalic r:id="rId80"/>
    </p:embeddedFont>
    <p:embeddedFont>
      <p:font typeface="ＭＳ Ｐゴシック" pitchFamily="34" charset="-128"/>
      <p:regular r:id="rId81"/>
    </p:embeddedFont>
    <p:embeddedFont>
      <p:font typeface="Tahoma" pitchFamily="34" charset="0"/>
      <p:regular r:id="rId82"/>
      <p:bold r:id="rId83"/>
    </p:embeddedFont>
    <p:embeddedFont>
      <p:font typeface="Batang" pitchFamily="18" charset="-127"/>
      <p:regular r:id="rId84"/>
    </p:embeddedFont>
    <p:embeddedFont>
      <p:font typeface="Helvetica" pitchFamily="34" charset="0"/>
      <p:regular r:id="rId85"/>
      <p:bold r:id="rId86"/>
      <p:italic r:id="rId87"/>
      <p:boldItalic r:id="rId88"/>
    </p:embeddedFont>
    <p:embeddedFont>
      <p:font typeface="Georgia" pitchFamily="18" charset="0"/>
      <p:regular r:id="rId89"/>
      <p:bold r:id="rId90"/>
      <p:italic r:id="rId91"/>
      <p:boldItalic r:id="rId92"/>
    </p:embeddedFont>
    <p:embeddedFont>
      <p:font typeface="Lucida Sans Unicode" pitchFamily="34" charset="0"/>
      <p:regular r:id="rId93"/>
    </p:embeddedFont>
    <p:embeddedFont>
      <p:font typeface="Comic Sans MS" pitchFamily="66" charset="0"/>
      <p:regular r:id="rId94"/>
      <p:bold r:id="rId9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3300"/>
    <a:srgbClr val="DDDDDD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110" autoAdjust="0"/>
    <p:restoredTop sz="94660"/>
  </p:normalViewPr>
  <p:slideViewPr>
    <p:cSldViewPr>
      <p:cViewPr varScale="1">
        <p:scale>
          <a:sx n="75" d="100"/>
          <a:sy n="75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611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handoutMaster" Target="handoutMasters/handoutMaster1.xml"/><Relationship Id="rId84" Type="http://schemas.openxmlformats.org/officeDocument/2006/relationships/font" Target="fonts/font8.fntdata"/><Relationship Id="rId89" Type="http://schemas.openxmlformats.org/officeDocument/2006/relationships/font" Target="fonts/font13.fntdata"/><Relationship Id="rId97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font" Target="fonts/font3.fntdata"/><Relationship Id="rId87" Type="http://schemas.openxmlformats.org/officeDocument/2006/relationships/font" Target="fonts/font11.fntdata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font" Target="fonts/font6.fntdata"/><Relationship Id="rId90" Type="http://schemas.openxmlformats.org/officeDocument/2006/relationships/font" Target="fonts/font14.fntdata"/><Relationship Id="rId95" Type="http://schemas.openxmlformats.org/officeDocument/2006/relationships/font" Target="fonts/font19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font" Target="fonts/font1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font" Target="fonts/font4.fntdata"/><Relationship Id="rId85" Type="http://schemas.openxmlformats.org/officeDocument/2006/relationships/font" Target="fonts/font9.fntdata"/><Relationship Id="rId93" Type="http://schemas.openxmlformats.org/officeDocument/2006/relationships/font" Target="fonts/font17.fntdata"/><Relationship Id="rId98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83" Type="http://schemas.openxmlformats.org/officeDocument/2006/relationships/font" Target="fonts/font7.fntdata"/><Relationship Id="rId88" Type="http://schemas.openxmlformats.org/officeDocument/2006/relationships/font" Target="fonts/font12.fntdata"/><Relationship Id="rId91" Type="http://schemas.openxmlformats.org/officeDocument/2006/relationships/font" Target="fonts/font15.fntdata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font" Target="fonts/font2.fntdata"/><Relationship Id="rId81" Type="http://schemas.openxmlformats.org/officeDocument/2006/relationships/font" Target="fonts/font5.fntdata"/><Relationship Id="rId86" Type="http://schemas.openxmlformats.org/officeDocument/2006/relationships/font" Target="fonts/font10.fntdata"/><Relationship Id="rId94" Type="http://schemas.openxmlformats.org/officeDocument/2006/relationships/font" Target="fonts/font18.fntdata"/><Relationship Id="rId9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cker:Documents:CTF3:Images:pb-ac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aseline="0"/>
              <a:t>Accelerating gradient</a:t>
            </a:r>
            <a:endParaRPr lang="en-US"/>
          </a:p>
        </c:rich>
      </c:tx>
      <c:layout>
        <c:manualLayout>
          <c:xMode val="edge"/>
          <c:yMode val="edge"/>
          <c:x val="0.16626222682282904"/>
          <c:y val="1.9985281323972705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13699908850301"/>
          <c:y val="3.7511665208515621E-2"/>
          <c:w val="0.8415078136153481"/>
          <c:h val="0.79822506561679807"/>
        </c:manualLayout>
      </c:layout>
      <c:scatterChart>
        <c:scatterStyle val="lineMarker"/>
        <c:varyColors val="0"/>
        <c:ser>
          <c:idx val="0"/>
          <c:order val="0"/>
          <c:tx>
            <c:v>Expected</c:v>
          </c:tx>
          <c:marker>
            <c:symbol val="none"/>
          </c:marker>
          <c:xVal>
            <c:numRef>
              <c:f>Sheet1!$I$33:$I$81</c:f>
              <c:numCache>
                <c:formatCode>0.00E+00</c:formatCode>
                <c:ptCount val="4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</c:numCache>
            </c:numRef>
          </c:xVal>
          <c:yVal>
            <c:numRef>
              <c:f>Sheet1!$K$33:$K$81</c:f>
              <c:numCache>
                <c:formatCode>0.00E+00</c:formatCode>
                <c:ptCount val="49"/>
                <c:pt idx="0">
                  <c:v>16.7</c:v>
                </c:pt>
                <c:pt idx="1">
                  <c:v>23.617366491630687</c:v>
                </c:pt>
                <c:pt idx="2">
                  <c:v>28.925248486400246</c:v>
                </c:pt>
                <c:pt idx="3">
                  <c:v>33.4</c:v>
                </c:pt>
                <c:pt idx="4">
                  <c:v>37.342335224246497</c:v>
                </c:pt>
                <c:pt idx="5">
                  <c:v>40.906478704479078</c:v>
                </c:pt>
                <c:pt idx="6">
                  <c:v>44.184046894778668</c:v>
                </c:pt>
                <c:pt idx="7">
                  <c:v>47.234732983261374</c:v>
                </c:pt>
                <c:pt idx="8">
                  <c:v>50.1</c:v>
                </c:pt>
                <c:pt idx="9">
                  <c:v>52.810036924811932</c:v>
                </c:pt>
                <c:pt idx="10">
                  <c:v>55.387633998935179</c:v>
                </c:pt>
                <c:pt idx="11">
                  <c:v>57.850496972800499</c:v>
                </c:pt>
                <c:pt idx="12">
                  <c:v>60.212706300248627</c:v>
                </c:pt>
                <c:pt idx="13">
                  <c:v>62.485678359124826</c:v>
                </c:pt>
                <c:pt idx="14">
                  <c:v>64.678821881663836</c:v>
                </c:pt>
                <c:pt idx="15">
                  <c:v>66.8</c:v>
                </c:pt>
                <c:pt idx="16">
                  <c:v>68.855863947814939</c:v>
                </c:pt>
                <c:pt idx="17">
                  <c:v>70.852099474892057</c:v>
                </c:pt>
                <c:pt idx="18">
                  <c:v>72.793612357129248</c:v>
                </c:pt>
                <c:pt idx="19">
                  <c:v>74.68467044849298</c:v>
                </c:pt>
                <c:pt idx="20">
                  <c:v>76.529014105762514</c:v>
                </c:pt>
                <c:pt idx="21">
                  <c:v>78.329943189051278</c:v>
                </c:pt>
                <c:pt idx="22">
                  <c:v>80.090386439322415</c:v>
                </c:pt>
                <c:pt idx="23">
                  <c:v>81.812957408958141</c:v>
                </c:pt>
                <c:pt idx="24">
                  <c:v>83.5</c:v>
                </c:pt>
                <c:pt idx="25">
                  <c:v>85.153625876999513</c:v>
                </c:pt>
                <c:pt idx="26">
                  <c:v>86.775745459200749</c:v>
                </c:pt>
                <c:pt idx="27">
                  <c:v>88.368093789557335</c:v>
                </c:pt>
                <c:pt idx="28">
                  <c:v>89.932252279146212</c:v>
                </c:pt>
                <c:pt idx="29">
                  <c:v>91.469667103362767</c:v>
                </c:pt>
                <c:pt idx="30">
                  <c:v>92.981664859261386</c:v>
                </c:pt>
                <c:pt idx="31">
                  <c:v>94.469465966522748</c:v>
                </c:pt>
                <c:pt idx="32">
                  <c:v>95.934196197185059</c:v>
                </c:pt>
                <c:pt idx="33">
                  <c:v>97.37689664391651</c:v>
                </c:pt>
                <c:pt idx="34">
                  <c:v>98.798532377763564</c:v>
                </c:pt>
                <c:pt idx="35">
                  <c:v>100.2</c:v>
                </c:pt>
                <c:pt idx="36">
                  <c:v>101.58213425598029</c:v>
                </c:pt>
                <c:pt idx="37">
                  <c:v>102.94571384958189</c:v>
                </c:pt>
                <c:pt idx="38">
                  <c:v>104.2914665732533</c:v>
                </c:pt>
                <c:pt idx="39">
                  <c:v>105.62007384962388</c:v>
                </c:pt>
                <c:pt idx="40">
                  <c:v>106.93217476512861</c:v>
                </c:pt>
                <c:pt idx="41">
                  <c:v>108.2283696634113</c:v>
                </c:pt>
                <c:pt idx="42">
                  <c:v>109.50922335584342</c:v>
                </c:pt>
                <c:pt idx="43">
                  <c:v>110.7752679978704</c:v>
                </c:pt>
                <c:pt idx="44">
                  <c:v>112.02700567273949</c:v>
                </c:pt>
                <c:pt idx="45">
                  <c:v>113.26491071819201</c:v>
                </c:pt>
                <c:pt idx="46">
                  <c:v>114.48943182669738</c:v>
                </c:pt>
                <c:pt idx="47">
                  <c:v>115.70099394560101</c:v>
                </c:pt>
                <c:pt idx="48">
                  <c:v>116.9</c:v>
                </c:pt>
              </c:numCache>
            </c:numRef>
          </c:yVal>
          <c:smooth val="0"/>
        </c:ser>
        <c:ser>
          <c:idx val="1"/>
          <c:order val="1"/>
          <c:tx>
            <c:v>Measured</c:v>
          </c:tx>
          <c:spPr>
            <a:ln w="28575">
              <a:noFill/>
            </a:ln>
          </c:spPr>
          <c:marker>
            <c:symbol val="square"/>
            <c:size val="5"/>
            <c:spPr>
              <a:ln>
                <a:solidFill>
                  <a:schemeClr val="accent2"/>
                </a:solidFill>
              </a:ln>
            </c:spPr>
          </c:marker>
          <c:errBars>
            <c:errDir val="x"/>
            <c:errBarType val="both"/>
            <c:errValType val="percentage"/>
            <c:noEndCap val="1"/>
            <c:val val="20"/>
          </c:errBars>
          <c:errBars>
            <c:errDir val="y"/>
            <c:errBarType val="both"/>
            <c:errValType val="fixedVal"/>
            <c:noEndCap val="1"/>
            <c:val val="2.5"/>
          </c:errBars>
          <c:xVal>
            <c:numRef>
              <c:f>Sheet1!$D$24:$D$27</c:f>
              <c:numCache>
                <c:formatCode>General</c:formatCode>
                <c:ptCount val="4"/>
                <c:pt idx="0">
                  <c:v>15.5</c:v>
                </c:pt>
                <c:pt idx="1">
                  <c:v>11.5</c:v>
                </c:pt>
                <c:pt idx="2">
                  <c:v>17.2</c:v>
                </c:pt>
                <c:pt idx="3">
                  <c:v>6.5</c:v>
                </c:pt>
              </c:numCache>
            </c:numRef>
          </c:xVal>
          <c:yVal>
            <c:numRef>
              <c:f>Sheet1!$F$24:$F$27</c:f>
              <c:numCache>
                <c:formatCode>General</c:formatCode>
                <c:ptCount val="4"/>
                <c:pt idx="0">
                  <c:v>55</c:v>
                </c:pt>
                <c:pt idx="1">
                  <c:v>35</c:v>
                </c:pt>
                <c:pt idx="2">
                  <c:v>55.5</c:v>
                </c:pt>
                <c:pt idx="3">
                  <c:v>40.5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436736"/>
        <c:axId val="158455296"/>
      </c:scatterChart>
      <c:valAx>
        <c:axId val="158436736"/>
        <c:scaling>
          <c:orientation val="minMax"/>
          <c:max val="2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Input peak power (MW)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8455296"/>
        <c:crosses val="autoZero"/>
        <c:crossBetween val="midCat"/>
      </c:valAx>
      <c:valAx>
        <c:axId val="158455296"/>
        <c:scaling>
          <c:orientation val="minMax"/>
          <c:max val="75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Accelerating</a:t>
                </a:r>
                <a:r>
                  <a:rPr lang="en-US" baseline="0"/>
                  <a:t> gradient</a:t>
                </a:r>
                <a:r>
                  <a:rPr lang="en-US"/>
                  <a:t> (MV/m)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584367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009844971122102"/>
          <c:y val="0.18054228004108205"/>
          <c:w val="0.22172982667338198"/>
          <c:h val="0.157242725094146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D387B-E9B2-476D-83F9-2440E18CC220}" type="datetimeFigureOut">
              <a:rPr lang="en-GB" smtClean="0"/>
              <a:t>22/06/2011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D7D42-28C6-4EA8-A894-FED1CB89C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516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7AE8E7-85FA-4E39-814B-058E4EE095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78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AE8E7-85FA-4E39-814B-058E4EE095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16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2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1BD83-6AE7-4272-BB03-9C80AB9428DF}" type="slidenum">
              <a:rPr lang="en-US"/>
              <a:pPr/>
              <a:t>33</a:t>
            </a:fld>
            <a:endParaRPr lang="en-US"/>
          </a:p>
        </p:txBody>
      </p:sp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75620" y="9373436"/>
            <a:ext cx="2915761" cy="55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8" tIns="0" rIns="19048" bIns="0" anchor="b"/>
          <a:lstStyle>
            <a:lvl1pPr defTabSz="9366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662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662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662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662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6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6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6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66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F6E34507-6EAB-4A1A-9019-825F13DE4319}" type="slidenum">
              <a:rPr lang="en-US" sz="1000" i="1">
                <a:latin typeface="Times New Roman" pitchFamily="18" charset="0"/>
              </a:rPr>
              <a:pPr algn="r" eaLnBrk="0" hangingPunct="0"/>
              <a:t>33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10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2338" y="747713"/>
            <a:ext cx="4956175" cy="3717925"/>
          </a:xfrm>
          <a:ln/>
        </p:spPr>
      </p:sp>
      <p:sp>
        <p:nvSpPr>
          <p:cNvPr id="10244" name="Notes Placeholder 2"/>
          <p:cNvSpPr>
            <a:spLocks noGrp="1"/>
          </p:cNvSpPr>
          <p:nvPr>
            <p:ph type="body" idx="1"/>
          </p:nvPr>
        </p:nvSpPr>
        <p:spPr>
          <a:xfrm>
            <a:off x="904783" y="4713431"/>
            <a:ext cx="4984962" cy="4470434"/>
          </a:xfrm>
        </p:spPr>
        <p:txBody>
          <a:bodyPr lIns="93653" tIns="46034" rIns="93653" bIns="46034"/>
          <a:lstStyle/>
          <a:p>
            <a:pPr defTabSz="936625">
              <a:spcBef>
                <a:spcPct val="0"/>
              </a:spcBef>
            </a:pPr>
            <a:endParaRPr lang="en-US" dirty="0"/>
          </a:p>
        </p:txBody>
      </p:sp>
      <p:sp>
        <p:nvSpPr>
          <p:cNvPr id="10245" name="Slide Number Placeholder 3"/>
          <p:cNvSpPr txBox="1">
            <a:spLocks noGrp="1"/>
          </p:cNvSpPr>
          <p:nvPr/>
        </p:nvSpPr>
        <p:spPr bwMode="auto">
          <a:xfrm>
            <a:off x="3850443" y="9426859"/>
            <a:ext cx="2945659" cy="49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11" tIns="45606" rIns="91211" bIns="45606" anchor="b"/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396ACBF2-1127-43D2-AA42-9CE6EE14E38F}" type="slidenum">
              <a:rPr lang="en-US" sz="1200">
                <a:solidFill>
                  <a:srgbClr val="114FFB"/>
                </a:solidFill>
                <a:latin typeface="Times New Roman" pitchFamily="18" charset="0"/>
                <a:ea typeface="StarSymbol"/>
                <a:cs typeface="StarSymbol"/>
              </a:rPr>
              <a:pPr algn="r" eaLnBrk="0" hangingPunct="0"/>
              <a:t>33</a:t>
            </a:fld>
            <a:endParaRPr lang="en-US" sz="1200">
              <a:solidFill>
                <a:srgbClr val="114FFB"/>
              </a:solidFill>
              <a:latin typeface="Times New Roman" pitchFamily="18" charset="0"/>
              <a:ea typeface="StarSymbol"/>
              <a:cs typeface="StarSymbo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22AF6DE0-1E44-4CD7-B550-FF6B037B1A9D}" type="slidenum">
              <a:rPr lang="fr-FR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35</a:t>
            </a:fld>
            <a:endParaRPr lang="fr-FR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D8EF6-FBE7-4766-A6ED-CA0D265D56E0}" type="slidenum">
              <a:rPr lang="en-US"/>
              <a:pPr/>
              <a:t>62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7713"/>
            <a:ext cx="4956175" cy="3717925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783" y="4713431"/>
            <a:ext cx="4984962" cy="4470434"/>
          </a:xfrm>
        </p:spPr>
        <p:txBody>
          <a:bodyPr lIns="93653" tIns="46034" rIns="93653" bIns="46034"/>
          <a:lstStyle/>
          <a:p>
            <a:pPr defTabSz="9366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83A094F-3EF1-41C8-AC3E-1E92D0C13B9E}" type="slidenum">
              <a:rPr lang="fr-FR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fr-FR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851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07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8E81A33-7994-4050-80B7-4075355D61FC}" type="slidenum">
              <a:rPr lang="fr-FR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fr-FR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8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A7833081-4DB1-4A9C-BF9B-788E29419913}" type="slidenum">
              <a:rPr lang="fr-FR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fr-FR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8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FE1BE35-A080-4D01-BB4E-CEA635C8F5E2}" type="slidenum">
              <a:rPr lang="fr-FR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16</a:t>
            </a:fld>
            <a:endParaRPr lang="fr-FR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A70A-8B2D-3E4C-B0EF-CFEFEAD6406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74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AE8E7-85FA-4E39-814B-058E4EE0955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52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AE8E7-85FA-4E39-814B-058E4EE0955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07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7BC7C-D860-4D3D-BC2B-062278DAAD91}" type="slidenum">
              <a:rPr lang="en-GB"/>
              <a:pPr/>
              <a:t>27</a:t>
            </a:fld>
            <a:endParaRPr lang="en-GB"/>
          </a:p>
        </p:txBody>
      </p:sp>
      <p:sp>
        <p:nvSpPr>
          <p:cNvPr id="338946" name="Text Box 2"/>
          <p:cNvSpPr txBox="1">
            <a:spLocks noChangeArrowheads="1"/>
          </p:cNvSpPr>
          <p:nvPr/>
        </p:nvSpPr>
        <p:spPr bwMode="auto">
          <a:xfrm>
            <a:off x="1181082" y="953093"/>
            <a:ext cx="4435513" cy="343667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8221" tIns="44111" rIns="88221" bIns="44111" anchor="ctr"/>
          <a:lstStyle/>
          <a:p>
            <a:endParaRPr lang="en-GB"/>
          </a:p>
        </p:txBody>
      </p:sp>
      <p:sp>
        <p:nvSpPr>
          <p:cNvPr id="3389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1053398" y="4722352"/>
            <a:ext cx="4696962" cy="381545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449263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49263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49263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49263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49263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4100" name="Picture 4" descr="CLIC-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290" y="0"/>
            <a:ext cx="1217370" cy="827087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48025"/>
      </p:ext>
    </p:extLst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0"/>
            <a:ext cx="211455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6192837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538615"/>
      </p:ext>
    </p:extLst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21316"/>
      </p:ext>
    </p:extLst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800780"/>
      </p:ext>
    </p:extLst>
  </p:cSld>
  <p:clrMapOvr>
    <a:masterClrMapping/>
  </p:clrMapOvr>
  <p:transition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4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092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9001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888" y="900113"/>
            <a:ext cx="4252912" cy="5599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254500" cy="5599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076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211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8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386467"/>
      </p:ext>
    </p:extLst>
  </p:cSld>
  <p:clrMapOvr>
    <a:masterClrMapping/>
  </p:clrMapOvr>
  <p:transition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719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339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2195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537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165100"/>
            <a:ext cx="2163762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888" y="165100"/>
            <a:ext cx="63436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5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7828183"/>
      </p:ext>
    </p:extLst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070048"/>
      </p:ext>
    </p:extLst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592733"/>
      </p:ext>
    </p:extLst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92201"/>
      </p:ext>
    </p:extLst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561102"/>
      </p:ext>
    </p:extLst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8630612"/>
      </p:ext>
    </p:extLst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939782"/>
      </p:ext>
    </p:extLst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577" y="0"/>
            <a:ext cx="7704856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dirty="0" smtClean="0"/>
              <a:t>Click to edit Master text styles</a:t>
            </a:r>
          </a:p>
          <a:p>
            <a:pPr lvl="1"/>
            <a:r>
              <a:rPr lang="en-GB" altLang="en-GB" dirty="0" smtClean="0"/>
              <a:t>Second level</a:t>
            </a:r>
          </a:p>
          <a:p>
            <a:pPr lvl="2"/>
            <a:r>
              <a:rPr lang="en-GB" altLang="en-GB" dirty="0" smtClean="0"/>
              <a:t>Third level</a:t>
            </a:r>
          </a:p>
          <a:p>
            <a:pPr lvl="3"/>
            <a:r>
              <a:rPr lang="en-GB" altLang="en-GB" dirty="0" smtClean="0"/>
              <a:t>Fourth level</a:t>
            </a:r>
          </a:p>
          <a:p>
            <a:pPr lvl="4"/>
            <a:r>
              <a:rPr lang="en-GB" altLang="en-GB" dirty="0" smtClean="0"/>
              <a:t>Fifth level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6659563"/>
            <a:ext cx="9144000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900" dirty="0">
                <a:solidFill>
                  <a:schemeClr val="bg1"/>
                </a:solidFill>
              </a:rPr>
              <a:t>Ken Peach	John Adams </a:t>
            </a:r>
            <a:r>
              <a:rPr lang="en-US" sz="900" dirty="0" smtClean="0">
                <a:solidFill>
                  <a:schemeClr val="bg1"/>
                </a:solidFill>
              </a:rPr>
              <a:t>Institute</a:t>
            </a:r>
            <a:r>
              <a:rPr lang="en-US" sz="900" baseline="0" dirty="0" smtClean="0">
                <a:solidFill>
                  <a:schemeClr val="bg1"/>
                </a:solidFill>
              </a:rPr>
              <a:t>   2</a:t>
            </a:r>
            <a:r>
              <a:rPr lang="en-US" sz="900" baseline="30000" dirty="0" smtClean="0">
                <a:solidFill>
                  <a:schemeClr val="bg1"/>
                </a:solidFill>
              </a:rPr>
              <a:t>ND</a:t>
            </a:r>
            <a:r>
              <a:rPr lang="en-US" sz="900" baseline="0" dirty="0" smtClean="0">
                <a:solidFill>
                  <a:schemeClr val="bg1"/>
                </a:solidFill>
              </a:rPr>
              <a:t> </a:t>
            </a:r>
            <a:r>
              <a:rPr lang="en-US" sz="900" dirty="0" smtClean="0">
                <a:solidFill>
                  <a:schemeClr val="bg1"/>
                </a:solidFill>
              </a:rPr>
              <a:t>ICPP in</a:t>
            </a:r>
            <a:r>
              <a:rPr lang="en-US" sz="900" baseline="0" dirty="0" smtClean="0">
                <a:solidFill>
                  <a:schemeClr val="bg1"/>
                </a:solidFill>
              </a:rPr>
              <a:t> memoriam </a:t>
            </a:r>
            <a:r>
              <a:rPr lang="en-US" sz="900" baseline="0" dirty="0" err="1" smtClean="0">
                <a:solidFill>
                  <a:schemeClr val="bg1"/>
                </a:solidFill>
              </a:rPr>
              <a:t>Engin</a:t>
            </a:r>
            <a:r>
              <a:rPr lang="en-US" sz="900" baseline="0" dirty="0" smtClean="0">
                <a:solidFill>
                  <a:schemeClr val="bg1"/>
                </a:solidFill>
              </a:rPr>
              <a:t> </a:t>
            </a:r>
            <a:r>
              <a:rPr lang="en-US" sz="900" baseline="0" dirty="0" err="1" smtClean="0">
                <a:solidFill>
                  <a:schemeClr val="bg1"/>
                </a:solidFill>
              </a:rPr>
              <a:t>Arik</a:t>
            </a:r>
            <a:r>
              <a:rPr lang="en-US" sz="900" baseline="0" dirty="0" smtClean="0">
                <a:solidFill>
                  <a:schemeClr val="bg1"/>
                </a:solidFill>
              </a:rPr>
              <a:t> &amp; colleagues</a:t>
            </a:r>
            <a:r>
              <a:rPr lang="en-US" sz="900" dirty="0">
                <a:solidFill>
                  <a:schemeClr val="bg1"/>
                </a:solidFill>
              </a:rPr>
              <a:t>			</a:t>
            </a:r>
            <a:r>
              <a:rPr lang="en-US" sz="900" dirty="0" smtClean="0">
                <a:solidFill>
                  <a:schemeClr val="bg1"/>
                </a:solidFill>
              </a:rPr>
              <a:t>21 June 2011</a:t>
            </a:r>
            <a:r>
              <a:rPr lang="en-US" sz="900" dirty="0">
                <a:solidFill>
                  <a:schemeClr val="bg1"/>
                </a:solidFill>
              </a:rPr>
              <a:t>	</a:t>
            </a:r>
            <a:r>
              <a:rPr lang="en-US" sz="900" dirty="0" smtClean="0">
                <a:solidFill>
                  <a:schemeClr val="bg1"/>
                </a:solidFill>
              </a:rPr>
              <a:t>	</a:t>
            </a:r>
            <a:fld id="{3D1E2A1E-2CB5-400E-B49B-DC955D5D9653}" type="slidenum">
              <a:rPr lang="en-US" sz="900" smtClean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078" name="Picture 6" descr="CLIC-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82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290" y="0"/>
            <a:ext cx="1217370" cy="8270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0000" b="-380000"/>
          <a:stretch>
            <a:fillRect/>
          </a:stretch>
        </p:blipFill>
        <p:spPr bwMode="auto">
          <a:xfrm>
            <a:off x="103188" y="6464300"/>
            <a:ext cx="890746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69850"/>
            <a:ext cx="10239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0000" b="-380000"/>
          <a:stretch>
            <a:fillRect/>
          </a:stretch>
        </p:blipFill>
        <p:spPr bwMode="auto">
          <a:xfrm>
            <a:off x="104775" y="642938"/>
            <a:ext cx="89074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5" name="Group 13"/>
          <p:cNvGrpSpPr>
            <a:grpSpLocks/>
          </p:cNvGrpSpPr>
          <p:nvPr userDrawn="1"/>
        </p:nvGrpSpPr>
        <p:grpSpPr bwMode="auto">
          <a:xfrm>
            <a:off x="350838" y="6629400"/>
            <a:ext cx="8461375" cy="166688"/>
            <a:chOff x="244" y="4590"/>
            <a:chExt cx="5874" cy="116"/>
          </a:xfrm>
        </p:grpSpPr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5078" y="4590"/>
              <a:ext cx="104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</a:rPr>
                <a:t>IWLC 2010, 19.10.2010</a:t>
              </a: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244" y="4590"/>
              <a:ext cx="60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</a:rPr>
                <a:t>Frank Tecker</a:t>
              </a: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2857" y="4590"/>
              <a:ext cx="59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27927" fontAlgn="auto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Helvetica" pitchFamily="-65" charset="0"/>
                </a:rPr>
                <a:t>CTF3 results</a:t>
              </a:r>
            </a:p>
          </p:txBody>
        </p:sp>
      </p:grpSp>
      <p:pic>
        <p:nvPicPr>
          <p:cNvPr id="20" name="Picture 19" descr="CLIC-Logo-Color-72.png"/>
          <p:cNvPicPr>
            <a:picLocks noChangeAspect="1"/>
          </p:cNvPicPr>
          <p:nvPr userDrawn="1"/>
        </p:nvPicPr>
        <p:blipFill>
          <a:blip r:embed="rId15"/>
          <a:srcRect l="15209" t="13636" r="16617" b="15902"/>
          <a:stretch>
            <a:fillRect/>
          </a:stretch>
        </p:blipFill>
        <p:spPr>
          <a:xfrm>
            <a:off x="8357255" y="455"/>
            <a:ext cx="652785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pic>
        <p:nvPicPr>
          <p:cNvPr id="20490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73113"/>
            <a:ext cx="8905875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1425" y="165100"/>
            <a:ext cx="7021513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49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2888" y="900113"/>
            <a:ext cx="8659812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2pPr>
      <a:lvl3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3pPr>
      <a:lvl4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4pPr>
      <a:lvl5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5pPr>
      <a:lvl6pPr marL="457200"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6pPr>
      <a:lvl7pPr marL="914400"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7pPr>
      <a:lvl8pPr marL="1371600"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8pPr>
      <a:lvl9pPr marL="1828800"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defRPr sz="4000">
          <a:solidFill>
            <a:srgbClr val="0000FF"/>
          </a:solidFill>
          <a:latin typeface="Times New Roman" pitchFamily="18" charset="0"/>
        </a:defRPr>
      </a:lvl9pPr>
    </p:titleStyle>
    <p:bodyStyle>
      <a:lvl1pPr marL="390525" indent="-293688" algn="l" defTabSz="414338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56000"/>
        <a:buFont typeface="StarSymbol"/>
        <a:buBlip>
          <a:blip r:embed="rId16"/>
        </a:buBlip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781050" indent="-258763" algn="l" defTabSz="414338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68000"/>
        <a:buFont typeface="StarSymbol"/>
        <a:buBlip>
          <a:blip r:embed="rId16"/>
        </a:buBlip>
        <a:defRPr sz="2200">
          <a:solidFill>
            <a:srgbClr val="000000"/>
          </a:solidFill>
          <a:latin typeface="+mn-lt"/>
          <a:ea typeface="ＭＳ Ｐゴシック" charset="-128"/>
        </a:defRPr>
      </a:lvl2pPr>
      <a:lvl3pPr marL="1174750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57000"/>
        <a:buFont typeface="StarSymbol"/>
        <a:buBlip>
          <a:blip r:embed="rId16"/>
        </a:buBlip>
        <a:defRPr>
          <a:solidFill>
            <a:srgbClr val="000000"/>
          </a:solidFill>
          <a:latin typeface="+mn-lt"/>
          <a:ea typeface="ＭＳ Ｐゴシック" charset="-128"/>
        </a:defRPr>
      </a:lvl3pPr>
      <a:lvl4pPr marL="1565275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tarSymbol"/>
        <a:buChar char="–"/>
        <a:defRPr>
          <a:solidFill>
            <a:srgbClr val="000000"/>
          </a:solidFill>
          <a:latin typeface="+mn-lt"/>
          <a:ea typeface="ＭＳ Ｐゴシック" charset="-128"/>
        </a:defRPr>
      </a:lvl4pPr>
      <a:lvl5pPr marL="19573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/>
        <a:buChar char="●"/>
        <a:defRPr>
          <a:solidFill>
            <a:srgbClr val="000000"/>
          </a:solidFill>
          <a:latin typeface="+mn-lt"/>
          <a:ea typeface="ＭＳ Ｐゴシック" charset="-128"/>
        </a:defRPr>
      </a:lvl5pPr>
      <a:lvl6pPr marL="24145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/>
        <a:buChar char="●"/>
        <a:defRPr>
          <a:solidFill>
            <a:srgbClr val="000000"/>
          </a:solidFill>
          <a:latin typeface="+mn-lt"/>
          <a:ea typeface="ＭＳ Ｐゴシック" charset="-128"/>
        </a:defRPr>
      </a:lvl6pPr>
      <a:lvl7pPr marL="28717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/>
        <a:buChar char="●"/>
        <a:defRPr>
          <a:solidFill>
            <a:srgbClr val="000000"/>
          </a:solidFill>
          <a:latin typeface="+mn-lt"/>
          <a:ea typeface="ＭＳ Ｐゴシック" charset="-128"/>
        </a:defRPr>
      </a:lvl7pPr>
      <a:lvl8pPr marL="33289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/>
        <a:buChar char="●"/>
        <a:defRPr>
          <a:solidFill>
            <a:srgbClr val="000000"/>
          </a:solidFill>
          <a:latin typeface="+mn-lt"/>
          <a:ea typeface="ＭＳ Ｐゴシック" charset="-128"/>
        </a:defRPr>
      </a:lvl8pPr>
      <a:lvl9pPr marL="37861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/>
        <a:buChar char="●"/>
        <a:defRPr>
          <a:solidFill>
            <a:srgbClr val="0000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earcollider.org/cms" TargetMode="External"/><Relationship Id="rId3" Type="http://schemas.openxmlformats.org/officeDocument/2006/relationships/image" Target="../media/image50.png"/><Relationship Id="rId7" Type="http://schemas.openxmlformats.org/officeDocument/2006/relationships/hyperlink" Target="http://www.linearcollider.org/cm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34.png"/><Relationship Id="rId4" Type="http://schemas.openxmlformats.org/officeDocument/2006/relationships/image" Target="../media/image51.gif"/><Relationship Id="rId9" Type="http://schemas.openxmlformats.org/officeDocument/2006/relationships/hyperlink" Target="http://clic-study.web.cern.ch/CLIC-Study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gif"/><Relationship Id="rId18" Type="http://schemas.openxmlformats.org/officeDocument/2006/relationships/image" Target="../media/image70.png"/><Relationship Id="rId26" Type="http://schemas.openxmlformats.org/officeDocument/2006/relationships/image" Target="../media/image78.jpeg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73.gif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5" Type="http://schemas.openxmlformats.org/officeDocument/2006/relationships/image" Target="../media/image77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8.gif"/><Relationship Id="rId20" Type="http://schemas.openxmlformats.org/officeDocument/2006/relationships/image" Target="../media/image72.gif"/><Relationship Id="rId29" Type="http://schemas.openxmlformats.org/officeDocument/2006/relationships/image" Target="../media/image81.jpeg"/><Relationship Id="rId1" Type="http://schemas.openxmlformats.org/officeDocument/2006/relationships/tags" Target="../tags/tag4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24" Type="http://schemas.openxmlformats.org/officeDocument/2006/relationships/image" Target="../media/image76.png"/><Relationship Id="rId5" Type="http://schemas.openxmlformats.org/officeDocument/2006/relationships/image" Target="../media/image57.png"/><Relationship Id="rId15" Type="http://schemas.openxmlformats.org/officeDocument/2006/relationships/image" Target="../media/image67.gif"/><Relationship Id="rId23" Type="http://schemas.openxmlformats.org/officeDocument/2006/relationships/image" Target="../media/image75.png"/><Relationship Id="rId28" Type="http://schemas.openxmlformats.org/officeDocument/2006/relationships/image" Target="../media/image80.jpeg"/><Relationship Id="rId10" Type="http://schemas.openxmlformats.org/officeDocument/2006/relationships/image" Target="../media/image62.png"/><Relationship Id="rId19" Type="http://schemas.openxmlformats.org/officeDocument/2006/relationships/image" Target="../media/image71.gif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Relationship Id="rId22" Type="http://schemas.openxmlformats.org/officeDocument/2006/relationships/image" Target="../media/image74.png"/><Relationship Id="rId27" Type="http://schemas.openxmlformats.org/officeDocument/2006/relationships/image" Target="../media/image7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://clic-study.org/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3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6.emf"/><Relationship Id="rId5" Type="http://schemas.openxmlformats.org/officeDocument/2006/relationships/package" Target="../embeddings/Microsoft_Excel_Worksheet1.xlsx"/><Relationship Id="rId4" Type="http://schemas.openxmlformats.org/officeDocument/2006/relationships/notesSlide" Target="../notesSlides/notesSlide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908720"/>
            <a:ext cx="8640960" cy="3348372"/>
          </a:xfrm>
        </p:spPr>
        <p:txBody>
          <a:bodyPr/>
          <a:lstStyle/>
          <a:p>
            <a:r>
              <a:rPr lang="en-GB" dirty="0" smtClean="0"/>
              <a:t>The Status of CLIC</a:t>
            </a:r>
            <a:br>
              <a:rPr lang="en-GB" dirty="0" smtClean="0"/>
            </a:br>
            <a:r>
              <a:rPr lang="en-GB" dirty="0" smtClean="0"/>
              <a:t>the Compact Linear Collider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 smtClean="0">
                <a:solidFill>
                  <a:schemeClr val="accent2"/>
                </a:solidFill>
              </a:rPr>
              <a:t>2</a:t>
            </a:r>
            <a:r>
              <a:rPr lang="en-GB" sz="2800" baseline="30000" dirty="0" smtClean="0">
                <a:solidFill>
                  <a:schemeClr val="accent2"/>
                </a:solidFill>
              </a:rPr>
              <a:t>nd</a:t>
            </a:r>
            <a:r>
              <a:rPr lang="en-GB" sz="2800" dirty="0" smtClean="0">
                <a:solidFill>
                  <a:schemeClr val="accent2"/>
                </a:solidFill>
              </a:rPr>
              <a:t> International Conference on Particle Physics </a:t>
            </a:r>
            <a:r>
              <a:rPr lang="en-GB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 memoriam of </a:t>
            </a:r>
            <a:r>
              <a:rPr lang="en-GB" sz="24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Engin</a:t>
            </a:r>
            <a:r>
              <a:rPr lang="en-GB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4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Arik</a:t>
            </a:r>
            <a:r>
              <a:rPr lang="en-GB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and colleagues</a:t>
            </a:r>
            <a:br>
              <a:rPr lang="en-GB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err="1" smtClean="0">
                <a:solidFill>
                  <a:schemeClr val="tx1"/>
                </a:solidFill>
              </a:rPr>
              <a:t>Doğuş</a:t>
            </a:r>
            <a:r>
              <a:rPr lang="en-GB" sz="2000" dirty="0" smtClean="0">
                <a:solidFill>
                  <a:schemeClr val="tx1"/>
                </a:solidFill>
              </a:rPr>
              <a:t> University, Istanbul</a:t>
            </a:r>
            <a:br>
              <a:rPr lang="en-GB" sz="2000" dirty="0" smtClean="0">
                <a:solidFill>
                  <a:schemeClr val="tx1"/>
                </a:solidFill>
              </a:rPr>
            </a:br>
            <a:r>
              <a:rPr lang="en-GB" sz="2000" dirty="0" smtClean="0">
                <a:solidFill>
                  <a:schemeClr val="tx1"/>
                </a:solidFill>
              </a:rPr>
              <a:t>23</a:t>
            </a:r>
            <a:r>
              <a:rPr lang="en-GB" sz="2000" baseline="30000" dirty="0" smtClean="0">
                <a:solidFill>
                  <a:schemeClr val="tx1"/>
                </a:solidFill>
              </a:rPr>
              <a:t>rd</a:t>
            </a:r>
            <a:r>
              <a:rPr lang="en-GB" sz="2000" dirty="0" smtClean="0">
                <a:solidFill>
                  <a:schemeClr val="tx1"/>
                </a:solidFill>
              </a:rPr>
              <a:t> June 2011</a:t>
            </a:r>
            <a:endParaRPr lang="en-US" sz="24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9592" y="4293096"/>
            <a:ext cx="6400800" cy="841648"/>
          </a:xfrm>
        </p:spPr>
        <p:txBody>
          <a:bodyPr/>
          <a:lstStyle/>
          <a:p>
            <a:r>
              <a:rPr lang="en-GB" dirty="0"/>
              <a:t>Ken Peach</a:t>
            </a:r>
          </a:p>
          <a:p>
            <a:r>
              <a:rPr lang="en-GB" sz="2000" dirty="0"/>
              <a:t>(</a:t>
            </a:r>
            <a:r>
              <a:rPr lang="en-GB" sz="2000" dirty="0" smtClean="0"/>
              <a:t>JAI, University of Oxford)</a:t>
            </a:r>
            <a:endParaRPr lang="en-US" sz="2000" dirty="0"/>
          </a:p>
        </p:txBody>
      </p:sp>
      <p:pic>
        <p:nvPicPr>
          <p:cNvPr id="4" name="Picture 4" descr="Eng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3" t="31151" r="75583" b="40575"/>
          <a:stretch>
            <a:fillRect/>
          </a:stretch>
        </p:blipFill>
        <p:spPr bwMode="auto">
          <a:xfrm>
            <a:off x="178693" y="3609169"/>
            <a:ext cx="2019300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2483074" y="5625293"/>
            <a:ext cx="4033837" cy="1008063"/>
            <a:chOff x="67" y="3294"/>
            <a:chExt cx="2541" cy="635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57" t="41145" r="50000" b="45074"/>
            <a:stretch>
              <a:fillRect/>
            </a:stretch>
          </p:blipFill>
          <p:spPr bwMode="auto">
            <a:xfrm>
              <a:off x="67" y="3294"/>
              <a:ext cx="998" cy="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46" t="41145" r="21208" b="45074"/>
            <a:stretch>
              <a:fillRect/>
            </a:stretch>
          </p:blipFill>
          <p:spPr bwMode="auto">
            <a:xfrm>
              <a:off x="1020" y="3294"/>
              <a:ext cx="1588" cy="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1356" y="3563724"/>
            <a:ext cx="2019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 err="1">
                <a:solidFill>
                  <a:schemeClr val="bg1"/>
                </a:solidFill>
              </a:rPr>
              <a:t>Engin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Arik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Physics case: SUSY measurements</a:t>
            </a:r>
          </a:p>
        </p:txBody>
      </p:sp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914400"/>
            <a:ext cx="4060581" cy="424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"/>
          <a:stretch/>
        </p:blipFill>
        <p:spPr bwMode="auto">
          <a:xfrm>
            <a:off x="4535996" y="914400"/>
            <a:ext cx="4185973" cy="438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281354" y="5257800"/>
            <a:ext cx="8440615" cy="132343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ts val="1200"/>
              </a:spcBef>
            </a:pPr>
            <a:r>
              <a:rPr lang="en-US" b="1" dirty="0">
                <a:latin typeface="+mn-lt"/>
                <a:sym typeface="Symbol" pitchFamily="18" charset="2"/>
              </a:rPr>
              <a:t> </a:t>
            </a:r>
            <a:r>
              <a:rPr lang="en-US" b="1" dirty="0" smtClean="0">
                <a:latin typeface="+mn-lt"/>
              </a:rPr>
              <a:t>LC/LHC complementarity: precision </a:t>
            </a:r>
            <a:r>
              <a:rPr lang="en-US" b="1" dirty="0">
                <a:latin typeface="+mn-lt"/>
              </a:rPr>
              <a:t>measurements at ILC/CLIC</a:t>
            </a:r>
          </a:p>
          <a:p>
            <a:pPr algn="ctr" eaLnBrk="1" hangingPunct="1">
              <a:spcBef>
                <a:spcPts val="1200"/>
              </a:spcBef>
            </a:pPr>
            <a:r>
              <a:rPr lang="en-US" b="1" dirty="0"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e.g</a:t>
            </a:r>
            <a:r>
              <a:rPr lang="en-US" b="1" dirty="0">
                <a:latin typeface="+mn-lt"/>
              </a:rPr>
              <a:t>. 1150 </a:t>
            </a:r>
            <a:r>
              <a:rPr lang="en-US" b="1" dirty="0" err="1">
                <a:latin typeface="+mn-lt"/>
              </a:rPr>
              <a:t>GeV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smuon</a:t>
            </a:r>
            <a:r>
              <a:rPr lang="en-US" b="1" dirty="0">
                <a:latin typeface="+mn-lt"/>
              </a:rPr>
              <a:t> mass to O(1%)</a:t>
            </a:r>
          </a:p>
          <a:p>
            <a:pPr algn="ctr" eaLnBrk="1" hangingPunct="1">
              <a:spcBef>
                <a:spcPts val="1200"/>
              </a:spcBef>
            </a:pPr>
            <a:r>
              <a:rPr lang="en-US" b="1" dirty="0">
                <a:solidFill>
                  <a:srgbClr val="CC0000"/>
                </a:solidFill>
                <a:latin typeface="+mn-lt"/>
              </a:rPr>
              <a:t>Will a 0.5-1 </a:t>
            </a:r>
            <a:r>
              <a:rPr lang="en-US" b="1" dirty="0" err="1">
                <a:solidFill>
                  <a:srgbClr val="CC0000"/>
                </a:solidFill>
                <a:latin typeface="+mn-lt"/>
              </a:rPr>
              <a:t>TeV</a:t>
            </a:r>
            <a:r>
              <a:rPr lang="en-US" b="1" dirty="0">
                <a:solidFill>
                  <a:srgbClr val="CC0000"/>
                </a:solidFill>
                <a:latin typeface="+mn-lt"/>
              </a:rPr>
              <a:t> collider be enough?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28982" y="6418783"/>
            <a:ext cx="251501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 </a:t>
            </a:r>
            <a:r>
              <a:rPr lang="en-US" sz="1100" dirty="0" err="1"/>
              <a:t>Roeck</a:t>
            </a:r>
            <a:r>
              <a:rPr lang="en-US" sz="1100" dirty="0"/>
              <a:t> et al, </a:t>
            </a:r>
            <a:r>
              <a:rPr lang="en-US" sz="1100" dirty="0" err="1"/>
              <a:t>hep-ph</a:t>
            </a:r>
            <a:r>
              <a:rPr lang="en-US" sz="1100" dirty="0"/>
              <a:t>/0508198</a:t>
            </a:r>
          </a:p>
          <a:p>
            <a:endParaRPr lang="en-GB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D357E16-E269-4508-945C-009580D92F6E}" type="slidenum">
              <a:rPr lang="fr-CH" sz="14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r>
              <a:rPr lang="fr-CH" sz="140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fr-FR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SUSY Mass Measurements</a:t>
            </a:r>
          </a:p>
        </p:txBody>
      </p:sp>
      <p:pic>
        <p:nvPicPr>
          <p:cNvPr id="35844" name="Picture 3" descr="facul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677" y="939800"/>
            <a:ext cx="5134708" cy="556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5" name="Picture 4" descr="facul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373" y="1764196"/>
            <a:ext cx="2888273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6256692" y="5068229"/>
            <a:ext cx="233689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b="1" dirty="0" smtClean="0">
                <a:latin typeface="+mn-lt"/>
                <a:sym typeface="Symbol" pitchFamily="18" charset="2"/>
              </a:rPr>
              <a:t></a:t>
            </a:r>
            <a:r>
              <a:rPr lang="en-US" b="1" dirty="0" err="1">
                <a:latin typeface="+mn-lt"/>
                <a:sym typeface="Symbol" pitchFamily="18" charset="2"/>
              </a:rPr>
              <a:t>p</a:t>
            </a:r>
            <a:r>
              <a:rPr lang="en-US" b="1" baseline="-25000" dirty="0" err="1">
                <a:latin typeface="+mn-lt"/>
                <a:sym typeface="Symbol" pitchFamily="18" charset="2"/>
              </a:rPr>
              <a:t>t</a:t>
            </a:r>
            <a:r>
              <a:rPr lang="en-US" b="1" dirty="0">
                <a:latin typeface="+mn-lt"/>
                <a:sym typeface="Symbol" pitchFamily="18" charset="2"/>
              </a:rPr>
              <a:t>/p</a:t>
            </a:r>
            <a:r>
              <a:rPr lang="en-US" b="1" baseline="-25000" dirty="0">
                <a:latin typeface="+mn-lt"/>
                <a:sym typeface="Symbol" pitchFamily="18" charset="2"/>
              </a:rPr>
              <a:t>t</a:t>
            </a:r>
            <a:r>
              <a:rPr lang="en-US" b="1" baseline="30000" dirty="0">
                <a:latin typeface="+mn-lt"/>
                <a:sym typeface="Symbol" pitchFamily="18" charset="2"/>
              </a:rPr>
              <a:t>2</a:t>
            </a:r>
            <a:r>
              <a:rPr lang="en-US" b="1" dirty="0">
                <a:latin typeface="+mn-lt"/>
                <a:sym typeface="Symbol" pitchFamily="18" charset="2"/>
              </a:rPr>
              <a:t> ~ 10</a:t>
            </a:r>
            <a:r>
              <a:rPr lang="en-US" b="1" baseline="30000" dirty="0">
                <a:latin typeface="+mn-lt"/>
                <a:sym typeface="Symbol" pitchFamily="18" charset="2"/>
              </a:rPr>
              <a:t>-4</a:t>
            </a:r>
            <a:r>
              <a:rPr lang="en-US" b="1" dirty="0">
                <a:latin typeface="+mn-lt"/>
                <a:sym typeface="Symbol" pitchFamily="18" charset="2"/>
              </a:rPr>
              <a:t> </a:t>
            </a:r>
            <a:r>
              <a:rPr lang="en-US" b="1" dirty="0" smtClean="0">
                <a:latin typeface="+mn-lt"/>
                <a:sym typeface="Symbol" pitchFamily="18" charset="2"/>
              </a:rPr>
              <a:t>GeV</a:t>
            </a:r>
            <a:r>
              <a:rPr lang="en-US" b="1" baseline="30000" dirty="0" smtClean="0">
                <a:latin typeface="+mn-lt"/>
                <a:sym typeface="Symbol" pitchFamily="18" charset="2"/>
              </a:rPr>
              <a:t>-1</a:t>
            </a:r>
            <a:endParaRPr lang="en-US" b="1" baseline="30000" dirty="0">
              <a:latin typeface="+mn-lt"/>
              <a:sym typeface="Symbol" pitchFamily="18" charset="2"/>
            </a:endParaRPr>
          </a:p>
        </p:txBody>
      </p:sp>
      <p:sp>
        <p:nvSpPr>
          <p:cNvPr id="35847" name="Text Box 6"/>
          <p:cNvSpPr txBox="1">
            <a:spLocks noChangeArrowheads="1"/>
          </p:cNvSpPr>
          <p:nvPr/>
        </p:nvSpPr>
        <p:spPr bwMode="auto">
          <a:xfrm>
            <a:off x="4535996" y="5805264"/>
            <a:ext cx="3168352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b="1" dirty="0">
                <a:latin typeface="+mn-lt"/>
              </a:rPr>
              <a:t>Mass </a:t>
            </a:r>
            <a:r>
              <a:rPr lang="en-US" sz="1600" b="1" dirty="0" smtClean="0">
                <a:latin typeface="+mn-lt"/>
              </a:rPr>
              <a:t>measurements to </a:t>
            </a:r>
            <a:r>
              <a:rPr lang="en-US" sz="1600" b="1" dirty="0">
                <a:latin typeface="+mn-lt"/>
              </a:rPr>
              <a:t>O(1%)</a:t>
            </a:r>
          </a:p>
        </p:txBody>
      </p:sp>
      <p:sp>
        <p:nvSpPr>
          <p:cNvPr id="35848" name="Text Box 7"/>
          <p:cNvSpPr txBox="1">
            <a:spLocks noChangeArrowheads="1"/>
          </p:cNvSpPr>
          <p:nvPr/>
        </p:nvSpPr>
        <p:spPr bwMode="auto">
          <a:xfrm>
            <a:off x="5838092" y="1127125"/>
            <a:ext cx="28616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b="1" dirty="0">
                <a:latin typeface="+mn-lt"/>
              </a:rPr>
              <a:t>Momentum </a:t>
            </a:r>
            <a:r>
              <a:rPr lang="en-US" b="1" dirty="0" smtClean="0">
                <a:latin typeface="+mn-lt"/>
              </a:rPr>
              <a:t>resolution</a:t>
            </a:r>
            <a:endParaRPr lang="en-US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22654" y="6469305"/>
            <a:ext cx="1121854" cy="20005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After Mark Thomson</a:t>
            </a:r>
            <a:endParaRPr lang="en-GB" sz="7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08" y="1052736"/>
            <a:ext cx="5876192" cy="5114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806653" y="1128936"/>
            <a:ext cx="1175323" cy="1200329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Full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Model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samples</a:t>
            </a: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485824" y="2506885"/>
            <a:ext cx="1497526" cy="83099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Detectable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@ LHC</a:t>
            </a:r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302178" y="3567335"/>
            <a:ext cx="1696298" cy="830997"/>
          </a:xfrm>
          <a:prstGeom prst="rect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Provide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Dark Matter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287525" y="4589686"/>
            <a:ext cx="1696298" cy="120032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Dark Matter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Detectable</a:t>
            </a:r>
          </a:p>
          <a:p>
            <a:pPr algn="ctr" eaLnBrk="1" hangingPunct="1"/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Directly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2046051" y="6148611"/>
            <a:ext cx="3589445" cy="46166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Lightest visible sparticle 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7828002" y="1455749"/>
            <a:ext cx="553998" cy="437716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← </a:t>
            </a:r>
            <a:r>
              <a:rPr lang="en-US" sz="2400">
                <a:solidFill>
                  <a:srgbClr val="FFFF00"/>
                </a:solidFill>
                <a:latin typeface="Times New Roman" pitchFamily="18" charset="0"/>
              </a:rPr>
              <a:t>Second lightest visible sparticle</a:t>
            </a:r>
          </a:p>
        </p:txBody>
      </p:sp>
      <p:sp>
        <p:nvSpPr>
          <p:cNvPr id="36876" name="Rectangle 16"/>
          <p:cNvSpPr>
            <a:spLocks noGrp="1" noChangeArrowheads="1"/>
          </p:cNvSpPr>
          <p:nvPr>
            <p:ph type="title"/>
          </p:nvPr>
        </p:nvSpPr>
        <p:spPr>
          <a:xfrm>
            <a:off x="755577" y="-27384"/>
            <a:ext cx="7704856" cy="836613"/>
          </a:xfrm>
        </p:spPr>
        <p:txBody>
          <a:bodyPr/>
          <a:lstStyle/>
          <a:p>
            <a:pPr eaLnBrk="1" hangingPunct="1"/>
            <a:r>
              <a:rPr lang="en-US" sz="2800" smtClean="0"/>
              <a:t>Sparticle Detection</a:t>
            </a:r>
          </a:p>
        </p:txBody>
      </p:sp>
      <p:sp>
        <p:nvSpPr>
          <p:cNvPr id="36877" name="Text Box 17"/>
          <p:cNvSpPr txBox="1">
            <a:spLocks noChangeArrowheads="1"/>
          </p:cNvSpPr>
          <p:nvPr/>
        </p:nvSpPr>
        <p:spPr bwMode="auto">
          <a:xfrm>
            <a:off x="6012160" y="6270215"/>
            <a:ext cx="12795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J. Ellis et 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Implications of the LHC data 2010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" t="10737" r="7108"/>
          <a:stretch/>
        </p:blipFill>
        <p:spPr>
          <a:xfrm>
            <a:off x="3549" y="919782"/>
            <a:ext cx="3951514" cy="29567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9"/>
          <a:stretch/>
        </p:blipFill>
        <p:spPr>
          <a:xfrm>
            <a:off x="4572000" y="904692"/>
            <a:ext cx="4367609" cy="32803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t="4486" b="9598"/>
          <a:stretch/>
        </p:blipFill>
        <p:spPr>
          <a:xfrm>
            <a:off x="2424236" y="4038911"/>
            <a:ext cx="3947964" cy="2601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524" y="580526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CMSSM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05942" y="6099137"/>
            <a:ext cx="2064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Buchmueller</a:t>
            </a:r>
            <a:r>
              <a:rPr lang="en-GB" sz="1400" dirty="0" smtClean="0"/>
              <a:t> et al</a:t>
            </a:r>
          </a:p>
          <a:p>
            <a:r>
              <a:rPr lang="en-GB" sz="1400" dirty="0"/>
              <a:t>h</a:t>
            </a:r>
            <a:r>
              <a:rPr lang="en-GB" sz="1400" dirty="0" smtClean="0"/>
              <a:t>ep-</a:t>
            </a:r>
            <a:r>
              <a:rPr lang="en-GB" sz="1400" dirty="0" err="1" smtClean="0"/>
              <a:t>ph</a:t>
            </a:r>
            <a:r>
              <a:rPr lang="en-GB" sz="1400" dirty="0" smtClean="0"/>
              <a:t>/1106.2529v1</a:t>
            </a:r>
            <a:endParaRPr lang="en-GB" sz="1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287524" y="2780928"/>
            <a:ext cx="6143787" cy="2097524"/>
            <a:chOff x="287524" y="2780928"/>
            <a:chExt cx="6143787" cy="2097524"/>
          </a:xfrm>
        </p:grpSpPr>
        <p:sp>
          <p:nvSpPr>
            <p:cNvPr id="8" name="TextBox 7"/>
            <p:cNvSpPr txBox="1"/>
            <p:nvPr/>
          </p:nvSpPr>
          <p:spPr>
            <a:xfrm>
              <a:off x="287524" y="4509120"/>
              <a:ext cx="1188132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Pre-LHC</a:t>
              </a:r>
              <a:endParaRPr lang="en-GB" dirty="0"/>
            </a:p>
          </p:txBody>
        </p:sp>
        <p:cxnSp>
          <p:nvCxnSpPr>
            <p:cNvPr id="10" name="Straight Arrow Connector 9"/>
            <p:cNvCxnSpPr>
              <a:stCxn id="8" idx="0"/>
            </p:cNvCxnSpPr>
            <p:nvPr/>
          </p:nvCxnSpPr>
          <p:spPr>
            <a:xfrm flipH="1" flipV="1">
              <a:off x="755576" y="2780928"/>
              <a:ext cx="126014" cy="1728192"/>
            </a:xfrm>
            <a:prstGeom prst="straightConnector1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8" idx="3"/>
            </p:cNvCxnSpPr>
            <p:nvPr/>
          </p:nvCxnSpPr>
          <p:spPr>
            <a:xfrm flipV="1">
              <a:off x="1475656" y="4509120"/>
              <a:ext cx="2016224" cy="184666"/>
            </a:xfrm>
            <a:prstGeom prst="straightConnector1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1475656" y="2996952"/>
              <a:ext cx="4955655" cy="1512168"/>
            </a:xfrm>
            <a:prstGeom prst="straightConnector1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151620" y="2398143"/>
            <a:ext cx="6993168" cy="2941974"/>
            <a:chOff x="1151620" y="2398143"/>
            <a:chExt cx="6993168" cy="2941974"/>
          </a:xfrm>
        </p:grpSpPr>
        <p:sp>
          <p:nvSpPr>
            <p:cNvPr id="15" name="TextBox 14"/>
            <p:cNvSpPr txBox="1"/>
            <p:nvPr/>
          </p:nvSpPr>
          <p:spPr>
            <a:xfrm>
              <a:off x="6956656" y="4693786"/>
              <a:ext cx="1188132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FFCC"/>
                  </a:solidFill>
                </a:rPr>
                <a:t>Post-LHC &amp; Xenon</a:t>
              </a:r>
              <a:endParaRPr lang="en-GB" dirty="0">
                <a:solidFill>
                  <a:srgbClr val="FFFFCC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1"/>
            </p:cNvCxnSpPr>
            <p:nvPr/>
          </p:nvCxnSpPr>
          <p:spPr>
            <a:xfrm flipH="1">
              <a:off x="5796137" y="5016952"/>
              <a:ext cx="1160519" cy="3222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5" idx="3"/>
            </p:cNvCxnSpPr>
            <p:nvPr/>
          </p:nvCxnSpPr>
          <p:spPr>
            <a:xfrm flipH="1" flipV="1">
              <a:off x="7272300" y="3645024"/>
              <a:ext cx="872488" cy="137192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1151620" y="2398143"/>
              <a:ext cx="5805036" cy="230332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6912173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Latest parameters for 4 SUSY models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905942" y="6099137"/>
            <a:ext cx="2064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Buchmueller</a:t>
            </a:r>
            <a:r>
              <a:rPr lang="en-GB" sz="1400" dirty="0" smtClean="0"/>
              <a:t> et al</a:t>
            </a:r>
          </a:p>
          <a:p>
            <a:r>
              <a:rPr lang="en-GB" sz="1400" dirty="0"/>
              <a:t>h</a:t>
            </a:r>
            <a:r>
              <a:rPr lang="en-GB" sz="1400" dirty="0" smtClean="0"/>
              <a:t>ep-</a:t>
            </a:r>
            <a:r>
              <a:rPr lang="en-GB" sz="1400" dirty="0" err="1" smtClean="0"/>
              <a:t>ph</a:t>
            </a:r>
            <a:r>
              <a:rPr lang="en-GB" sz="1400" dirty="0" smtClean="0"/>
              <a:t>/1106.2529v1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6" b="2541"/>
          <a:stretch/>
        </p:blipFill>
        <p:spPr>
          <a:xfrm>
            <a:off x="0" y="950613"/>
            <a:ext cx="9106368" cy="521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02621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ILC       &amp;            CLIC</a:t>
            </a:r>
            <a:endParaRPr lang="en-GB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9" t="1305"/>
          <a:stretch>
            <a:fillRect/>
          </a:stretch>
        </p:blipFill>
        <p:spPr bwMode="auto">
          <a:xfrm>
            <a:off x="652053" y="881028"/>
            <a:ext cx="3667919" cy="48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18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7682" y="1084932"/>
            <a:ext cx="671512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2" t="3950" r="7512"/>
          <a:stretch/>
        </p:blipFill>
        <p:spPr bwMode="auto">
          <a:xfrm>
            <a:off x="4189863" y="2548808"/>
            <a:ext cx="4334530" cy="246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050968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 Sections at CLIC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0"/>
          <a:stretch/>
        </p:blipFill>
        <p:spPr bwMode="auto">
          <a:xfrm>
            <a:off x="1052456" y="872716"/>
            <a:ext cx="3572699" cy="3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4" descr="cl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96"/>
          <a:stretch/>
        </p:blipFill>
        <p:spPr bwMode="auto">
          <a:xfrm>
            <a:off x="359532" y="4458571"/>
            <a:ext cx="3798277" cy="217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 descr="cl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568" y="3491032"/>
            <a:ext cx="3305908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 descr="cl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15" y="929134"/>
            <a:ext cx="4360985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6264188" y="3392996"/>
            <a:ext cx="2250831" cy="369332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r>
              <a:rPr lang="en-GB" dirty="0" smtClean="0"/>
              <a:t>Technology Challenges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600" dirty="0" smtClean="0"/>
              <a:t>Cold, warm or incandescent?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2373133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challenges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</a:p>
          <a:p>
            <a:pPr lvl="1"/>
            <a:r>
              <a:rPr lang="en-GB" dirty="0" smtClean="0"/>
              <a:t>Need to be well above LEP (200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Preferably &gt; 1TeV </a:t>
            </a:r>
          </a:p>
          <a:p>
            <a:pPr lvl="2"/>
            <a:r>
              <a:rPr lang="en-GB" dirty="0" smtClean="0"/>
              <a:t>Based on latest LHC results</a:t>
            </a:r>
          </a:p>
          <a:p>
            <a:r>
              <a:rPr lang="en-GB" dirty="0" smtClean="0"/>
              <a:t>Luminosity</a:t>
            </a:r>
          </a:p>
          <a:p>
            <a:pPr lvl="1"/>
            <a:r>
              <a:rPr lang="en-GB" dirty="0" smtClean="0"/>
              <a:t>Falling s-channel cross-sections (</a:t>
            </a:r>
            <a:r>
              <a:rPr lang="en-GB" dirty="0">
                <a:sym typeface="Symbol"/>
              </a:rPr>
              <a:t> </a:t>
            </a:r>
            <a:r>
              <a:rPr lang="en-GB" dirty="0" smtClean="0"/>
              <a:t>1/s)</a:t>
            </a:r>
          </a:p>
          <a:p>
            <a:pPr lvl="1"/>
            <a:r>
              <a:rPr lang="en-GB" dirty="0" smtClean="0"/>
              <a:t>Increasing luminosity</a:t>
            </a:r>
          </a:p>
          <a:p>
            <a:pPr lvl="2"/>
            <a:r>
              <a:rPr lang="en-GB" dirty="0" smtClean="0"/>
              <a:t>Initial State Radiation broadens the peak</a:t>
            </a:r>
          </a:p>
          <a:p>
            <a:r>
              <a:rPr lang="en-GB" dirty="0" smtClean="0"/>
              <a:t>Reliability</a:t>
            </a:r>
          </a:p>
          <a:p>
            <a:pPr lvl="1"/>
            <a:r>
              <a:rPr lang="en-GB" dirty="0" smtClean="0"/>
              <a:t>RF</a:t>
            </a:r>
          </a:p>
          <a:p>
            <a:pPr lvl="1"/>
            <a:r>
              <a:rPr lang="en-GB" dirty="0" smtClean="0"/>
              <a:t>Stability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00472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400" dirty="0" smtClean="0"/>
              <a:t>Energy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44718347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101012" cy="568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3600" dirty="0" smtClean="0"/>
              <a:t>Introduction</a:t>
            </a:r>
          </a:p>
          <a:p>
            <a:pPr lvl="1">
              <a:lnSpc>
                <a:spcPct val="80000"/>
              </a:lnSpc>
            </a:pPr>
            <a:r>
              <a:rPr lang="en-GB" dirty="0" smtClean="0"/>
              <a:t>(Why) do we need a linear collider</a:t>
            </a:r>
            <a:endParaRPr lang="en-GB" dirty="0"/>
          </a:p>
          <a:p>
            <a:pPr>
              <a:lnSpc>
                <a:spcPct val="80000"/>
              </a:lnSpc>
            </a:pPr>
            <a:r>
              <a:rPr lang="en-GB" sz="3600" dirty="0" smtClean="0"/>
              <a:t>The technology challenges</a:t>
            </a:r>
          </a:p>
          <a:p>
            <a:pPr lvl="1">
              <a:lnSpc>
                <a:spcPct val="80000"/>
              </a:lnSpc>
            </a:pPr>
            <a:r>
              <a:rPr lang="en-GB" dirty="0" smtClean="0"/>
              <a:t>Cold, warm or incandescent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The Compact Linear Collider – CLIC</a:t>
            </a:r>
          </a:p>
          <a:p>
            <a:pPr lvl="1">
              <a:lnSpc>
                <a:spcPct val="80000"/>
              </a:lnSpc>
            </a:pPr>
            <a:r>
              <a:rPr lang="en-GB" dirty="0" smtClean="0"/>
              <a:t>What is it</a:t>
            </a:r>
          </a:p>
          <a:p>
            <a:pPr lvl="1">
              <a:lnSpc>
                <a:spcPct val="80000"/>
              </a:lnSpc>
            </a:pPr>
            <a:r>
              <a:rPr lang="en-GB" dirty="0" smtClean="0"/>
              <a:t>Status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Summary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GB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Conventional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908050"/>
            <a:ext cx="5078288" cy="5689600"/>
          </a:xfrm>
        </p:spPr>
        <p:txBody>
          <a:bodyPr/>
          <a:lstStyle/>
          <a:p>
            <a:r>
              <a:rPr lang="en-GB" dirty="0" smtClean="0"/>
              <a:t>Superconducting cavities – ILC</a:t>
            </a:r>
          </a:p>
          <a:p>
            <a:pPr lvl="1"/>
            <a:r>
              <a:rPr lang="en-GB" dirty="0" smtClean="0"/>
              <a:t>35 MV/m</a:t>
            </a:r>
          </a:p>
          <a:p>
            <a:pPr lvl="2"/>
            <a:r>
              <a:rPr lang="en-GB" dirty="0" smtClean="0"/>
              <a:t>(limit ~55MV/m)</a:t>
            </a:r>
          </a:p>
          <a:p>
            <a:endParaRPr lang="en-GB" dirty="0"/>
          </a:p>
          <a:p>
            <a:r>
              <a:rPr lang="en-GB" dirty="0" smtClean="0"/>
              <a:t>X-band</a:t>
            </a:r>
          </a:p>
          <a:p>
            <a:pPr lvl="1"/>
            <a:r>
              <a:rPr lang="en-GB" dirty="0" smtClean="0"/>
              <a:t>65MV/m</a:t>
            </a:r>
          </a:p>
          <a:p>
            <a:pPr lvl="2"/>
            <a:r>
              <a:rPr lang="en-GB" dirty="0" smtClean="0"/>
              <a:t>(loaded)</a:t>
            </a:r>
          </a:p>
          <a:p>
            <a:pPr lvl="2"/>
            <a:endParaRPr lang="en-GB" dirty="0"/>
          </a:p>
          <a:p>
            <a:r>
              <a:rPr lang="en-GB" dirty="0" smtClean="0"/>
              <a:t>Others </a:t>
            </a:r>
            <a:r>
              <a:rPr lang="en-GB" sz="2800" dirty="0" smtClean="0"/>
              <a:t>(C-band, S-band)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2140" y="872716"/>
            <a:ext cx="3311860" cy="222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1" t="41645" r="16061" b="13578"/>
          <a:stretch/>
        </p:blipFill>
        <p:spPr bwMode="auto">
          <a:xfrm>
            <a:off x="5896750" y="3894727"/>
            <a:ext cx="3067738" cy="209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228951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ILC @ 1 </a:t>
            </a:r>
            <a:r>
              <a:rPr lang="en-GB" dirty="0" err="1" smtClean="0"/>
              <a:t>TeV</a:t>
            </a:r>
            <a:r>
              <a:rPr lang="en-GB" dirty="0" smtClean="0"/>
              <a:t> [new-</a:t>
            </a:r>
            <a:r>
              <a:rPr lang="en-GB" dirty="0" err="1" smtClean="0"/>
              <a:t>ish</a:t>
            </a:r>
            <a:r>
              <a:rPr lang="en-GB" dirty="0" smtClean="0"/>
              <a:t>]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117" y="915049"/>
            <a:ext cx="5138272" cy="3630075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3167844" y="4581128"/>
            <a:ext cx="5887941" cy="20162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GB" dirty="0" smtClean="0"/>
              <a:t>1 </a:t>
            </a:r>
            <a:r>
              <a:rPr lang="en-GB" dirty="0" err="1" smtClean="0"/>
              <a:t>TeV</a:t>
            </a:r>
            <a:r>
              <a:rPr lang="en-GB" dirty="0" smtClean="0"/>
              <a:t>, 2.7 </a:t>
            </a:r>
            <a:r>
              <a:rPr lang="en-GB" dirty="0" smtClean="0">
                <a:sym typeface="Symbol"/>
              </a:rPr>
              <a:t> 10</a:t>
            </a:r>
            <a:r>
              <a:rPr lang="en-GB" baseline="30000" dirty="0" smtClean="0">
                <a:sym typeface="Symbol"/>
              </a:rPr>
              <a:t>34</a:t>
            </a:r>
            <a:r>
              <a:rPr lang="en-GB" dirty="0" smtClean="0">
                <a:sym typeface="Symbol"/>
              </a:rPr>
              <a:t> cm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s</a:t>
            </a:r>
            <a:r>
              <a:rPr lang="en-GB" baseline="30000" dirty="0" smtClean="0">
                <a:sym typeface="Symbol"/>
              </a:rPr>
              <a:t>-1</a:t>
            </a:r>
            <a:endParaRPr lang="en-GB" dirty="0" smtClean="0">
              <a:sym typeface="Symbol"/>
            </a:endParaRPr>
          </a:p>
          <a:p>
            <a:pPr lvl="1"/>
            <a:r>
              <a:rPr lang="en-GB" dirty="0" smtClean="0">
                <a:sym typeface="Symbol"/>
              </a:rPr>
              <a:t>Length &lt;52km</a:t>
            </a:r>
          </a:p>
          <a:p>
            <a:pPr lvl="1"/>
            <a:r>
              <a:rPr lang="en-GB" dirty="0" smtClean="0">
                <a:sym typeface="Symbol"/>
              </a:rPr>
              <a:t>Gradient 31.5 </a:t>
            </a:r>
            <a:r>
              <a:rPr lang="en-GB" dirty="0" err="1" smtClean="0">
                <a:sym typeface="Symbol"/>
              </a:rPr>
              <a:t>Mv</a:t>
            </a:r>
            <a:r>
              <a:rPr lang="en-GB" dirty="0" smtClean="0">
                <a:sym typeface="Symbol"/>
              </a:rPr>
              <a:t>/m (&gt;50?)</a:t>
            </a:r>
          </a:p>
          <a:p>
            <a:pPr lvl="1"/>
            <a:r>
              <a:rPr lang="en-GB" dirty="0" smtClean="0">
                <a:sym typeface="Symbol"/>
              </a:rPr>
              <a:t>AC power 352 MW</a:t>
            </a:r>
          </a:p>
          <a:p>
            <a:pPr lvl="1"/>
            <a:endParaRPr lang="en-GB" dirty="0" smtClean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33529" y="2646733"/>
            <a:ext cx="5506400" cy="2160240"/>
          </a:xfrm>
          <a:prstGeom prst="rect">
            <a:avLst/>
          </a:prstGeom>
        </p:spPr>
      </p:pic>
      <p:sp>
        <p:nvSpPr>
          <p:cNvPr id="60" name="Footer Placeholder 5"/>
          <p:cNvSpPr txBox="1">
            <a:spLocks/>
          </p:cNvSpPr>
          <p:nvPr/>
        </p:nvSpPr>
        <p:spPr>
          <a:xfrm>
            <a:off x="7488324" y="6417332"/>
            <a:ext cx="1655676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050" smtClean="0"/>
              <a:t>Nick Walker, ALCPG11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99537818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Yield - Progress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22180"/>
          <a:stretch/>
        </p:blipFill>
        <p:spPr>
          <a:xfrm>
            <a:off x="-94180" y="1092022"/>
            <a:ext cx="9144000" cy="36474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2009" y="4581128"/>
            <a:ext cx="70583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Only contains: 2 vendors + 2 infrastructure (DESY, JLAB)</a:t>
            </a:r>
          </a:p>
          <a:p>
            <a:endParaRPr lang="en-US" sz="2000" dirty="0"/>
          </a:p>
          <a:p>
            <a:r>
              <a:rPr lang="en-US" sz="2000" dirty="0" smtClean="0"/>
              <a:t>Next update:</a:t>
            </a:r>
          </a:p>
          <a:p>
            <a:r>
              <a:rPr lang="en-US" sz="2000" dirty="0" smtClean="0"/>
              <a:t>Additional Japan vendor + 2 infrastructure (KEK, FNAL/ANL)</a:t>
            </a:r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7488324" y="6417332"/>
            <a:ext cx="1655676" cy="216024"/>
          </a:xfrm>
          <a:prstGeom prst="rect">
            <a:avLst/>
          </a:prstGeom>
        </p:spPr>
        <p:txBody>
          <a:bodyPr/>
          <a:lstStyle/>
          <a:p>
            <a:r>
              <a:rPr lang="en-US" sz="1050" dirty="0" smtClean="0"/>
              <a:t>Nick Walker, ALCPG11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79613139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of an X-band design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739" y="3176972"/>
            <a:ext cx="5215602" cy="3420678"/>
          </a:xfrm>
        </p:spPr>
        <p:txBody>
          <a:bodyPr/>
          <a:lstStyle/>
          <a:p>
            <a:r>
              <a:rPr lang="en-GB" dirty="0" smtClean="0"/>
              <a:t>1 </a:t>
            </a:r>
            <a:r>
              <a:rPr lang="en-GB" dirty="0" err="1" smtClean="0"/>
              <a:t>TeV</a:t>
            </a:r>
            <a:r>
              <a:rPr lang="en-GB" dirty="0" smtClean="0"/>
              <a:t>, 1.45 </a:t>
            </a:r>
            <a:r>
              <a:rPr lang="en-GB" dirty="0" smtClean="0">
                <a:sym typeface="Symbol"/>
              </a:rPr>
              <a:t> 10</a:t>
            </a:r>
            <a:r>
              <a:rPr lang="en-GB" baseline="30000" dirty="0" smtClean="0">
                <a:sym typeface="Symbol"/>
              </a:rPr>
              <a:t>34</a:t>
            </a:r>
            <a:r>
              <a:rPr lang="en-GB" dirty="0" smtClean="0">
                <a:sym typeface="Symbol"/>
              </a:rPr>
              <a:t> cm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s</a:t>
            </a:r>
            <a:r>
              <a:rPr lang="en-GB" baseline="30000" dirty="0" smtClean="0">
                <a:sym typeface="Symbol"/>
              </a:rPr>
              <a:t>-1</a:t>
            </a:r>
            <a:endParaRPr lang="en-GB" baseline="30000" dirty="0" smtClean="0"/>
          </a:p>
          <a:p>
            <a:pPr lvl="1"/>
            <a:r>
              <a:rPr lang="en-GB" dirty="0" smtClean="0"/>
              <a:t>25.5km </a:t>
            </a:r>
          </a:p>
          <a:p>
            <a:pPr lvl="1"/>
            <a:r>
              <a:rPr lang="en-GB" dirty="0" smtClean="0"/>
              <a:t>9456 klystrons</a:t>
            </a:r>
          </a:p>
          <a:p>
            <a:pPr lvl="1"/>
            <a:r>
              <a:rPr lang="en-GB" dirty="0" smtClean="0"/>
              <a:t>Klystron power 72 MW</a:t>
            </a:r>
          </a:p>
          <a:p>
            <a:pPr lvl="1"/>
            <a:r>
              <a:rPr lang="en-GB" dirty="0" smtClean="0"/>
              <a:t>AC power 202 MW</a:t>
            </a:r>
            <a:endParaRPr lang="en-GB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" t="14344" r="1875" b="35208"/>
          <a:stretch/>
        </p:blipFill>
        <p:spPr bwMode="auto">
          <a:xfrm>
            <a:off x="81738" y="974304"/>
            <a:ext cx="5138334" cy="205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5" t="19724" r="12347" b="11424"/>
          <a:stretch/>
        </p:blipFill>
        <p:spPr bwMode="auto">
          <a:xfrm>
            <a:off x="5297341" y="885724"/>
            <a:ext cx="3811163" cy="556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48264" y="6453336"/>
            <a:ext cx="2196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/>
              <a:t>Raubenheimer</a:t>
            </a:r>
            <a:r>
              <a:rPr lang="en-GB" sz="1100" dirty="0" smtClean="0"/>
              <a:t> et al, PAC 95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882008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Incandescent – plasma acceleration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400" dirty="0" smtClean="0"/>
              <a:t>Laser-driven plasma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Achievement (2008)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 smtClean="0"/>
              <a:t>Beam driven plasma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42 </a:t>
            </a:r>
            <a:r>
              <a:rPr lang="en-GB" sz="2400" dirty="0" err="1" smtClean="0"/>
              <a:t>GeV</a:t>
            </a:r>
            <a:r>
              <a:rPr lang="en-GB" sz="2400" dirty="0" smtClean="0"/>
              <a:t> electron beam</a:t>
            </a:r>
          </a:p>
          <a:p>
            <a:r>
              <a:rPr lang="en-GB" sz="2400" dirty="0" smtClean="0"/>
              <a:t>0.85m plasma</a:t>
            </a:r>
          </a:p>
          <a:p>
            <a:r>
              <a:rPr lang="en-GB" sz="2400" dirty="0" smtClean="0"/>
              <a:t>42 </a:t>
            </a:r>
            <a:r>
              <a:rPr lang="en-GB" sz="2400" dirty="0" err="1" smtClean="0"/>
              <a:t>GeV</a:t>
            </a:r>
            <a:r>
              <a:rPr lang="en-GB" sz="2400" dirty="0" smtClean="0"/>
              <a:t> energy gain</a:t>
            </a:r>
            <a:endParaRPr lang="en-GB" sz="24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" t="19141" r="4993" b="15479"/>
          <a:stretch/>
        </p:blipFill>
        <p:spPr bwMode="auto">
          <a:xfrm>
            <a:off x="395536" y="1389543"/>
            <a:ext cx="3636404" cy="207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 t="23493" r="58254" b="41445"/>
          <a:stretch/>
        </p:blipFill>
        <p:spPr bwMode="auto">
          <a:xfrm>
            <a:off x="624112" y="4050724"/>
            <a:ext cx="3179251" cy="2298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1580" y="6348927"/>
            <a:ext cx="2628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In 15mm of plasma</a:t>
            </a:r>
            <a:endParaRPr lang="en-GB" sz="1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63234"/>
            <a:ext cx="2736304" cy="33656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2060" y="6201308"/>
            <a:ext cx="36364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Nature</a:t>
            </a:r>
            <a:r>
              <a:rPr lang="en-GB" sz="1200" dirty="0"/>
              <a:t> 445, 741-744 </a:t>
            </a:r>
            <a:r>
              <a:rPr lang="en-GB" sz="1200" dirty="0" smtClean="0"/>
              <a:t>(2007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808512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400" dirty="0" smtClean="0"/>
              <a:t>Luminosity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43013423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FF0000"/>
                </a:solidFill>
                <a:latin typeface="Arial" pitchFamily="34" charset="0"/>
              </a:rPr>
              <a:t>Luminosity</a:t>
            </a:r>
            <a:endParaRPr lang="en-US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339971" name="Object 3"/>
          <p:cNvGraphicFramePr>
            <a:graphicFrameLocks noChangeAspect="1"/>
          </p:cNvGraphicFramePr>
          <p:nvPr/>
        </p:nvGraphicFramePr>
        <p:xfrm>
          <a:off x="1798638" y="2503488"/>
          <a:ext cx="4357687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6" name="Equation" r:id="rId3" imgW="1371600" imgH="495000" progId="Equation.3">
                  <p:embed/>
                </p:oleObj>
              </mc:Choice>
              <mc:Fallback>
                <p:oleObj name="Equation" r:id="rId3" imgW="137160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638" y="2503488"/>
                        <a:ext cx="4357687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9972" name="Object 4"/>
          <p:cNvGraphicFramePr>
            <a:graphicFrameLocks noChangeAspect="1"/>
          </p:cNvGraphicFramePr>
          <p:nvPr/>
        </p:nvGraphicFramePr>
        <p:xfrm>
          <a:off x="6284913" y="1592263"/>
          <a:ext cx="226377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7" name="Equation" r:id="rId5" imgW="927000" imgH="457200" progId="Equation.3">
                  <p:embed/>
                </p:oleObj>
              </mc:Choice>
              <mc:Fallback>
                <p:oleObj name="Equation" r:id="rId5" imgW="92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1592263"/>
                        <a:ext cx="2263775" cy="11160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73" name="Text Box 5"/>
          <p:cNvSpPr txBox="1">
            <a:spLocks noChangeArrowheads="1"/>
          </p:cNvSpPr>
          <p:nvPr/>
        </p:nvSpPr>
        <p:spPr bwMode="auto">
          <a:xfrm>
            <a:off x="5867400" y="1160463"/>
            <a:ext cx="3114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000" b="0">
                <a:solidFill>
                  <a:schemeClr val="accent2"/>
                </a:solidFill>
              </a:rPr>
              <a:t>Beamstrahlung parameter</a:t>
            </a:r>
            <a:endParaRPr lang="en-US" sz="2000" b="0">
              <a:solidFill>
                <a:schemeClr val="accent2"/>
              </a:solidFill>
            </a:endParaRPr>
          </a:p>
        </p:txBody>
      </p:sp>
      <p:sp>
        <p:nvSpPr>
          <p:cNvPr id="339974" name="Text Box 6"/>
          <p:cNvSpPr txBox="1">
            <a:spLocks noChangeArrowheads="1"/>
          </p:cNvSpPr>
          <p:nvPr/>
        </p:nvSpPr>
        <p:spPr bwMode="auto">
          <a:xfrm>
            <a:off x="6011863" y="4221163"/>
            <a:ext cx="2570162" cy="41592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000" b="0">
                <a:solidFill>
                  <a:schemeClr val="tx2"/>
                </a:solidFill>
              </a:rPr>
              <a:t>Disruption parameter</a:t>
            </a:r>
            <a:endParaRPr lang="en-US" sz="2000" b="0">
              <a:solidFill>
                <a:schemeClr val="tx2"/>
              </a:solidFill>
            </a:endParaRPr>
          </a:p>
        </p:txBody>
      </p:sp>
      <p:sp>
        <p:nvSpPr>
          <p:cNvPr id="339975" name="Line 7"/>
          <p:cNvSpPr>
            <a:spLocks noChangeShapeType="1"/>
          </p:cNvSpPr>
          <p:nvPr/>
        </p:nvSpPr>
        <p:spPr bwMode="auto">
          <a:xfrm flipH="1" flipV="1">
            <a:off x="6084888" y="3644900"/>
            <a:ext cx="574675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39976" name="Line 8"/>
          <p:cNvSpPr>
            <a:spLocks noChangeShapeType="1"/>
          </p:cNvSpPr>
          <p:nvPr/>
        </p:nvSpPr>
        <p:spPr bwMode="auto">
          <a:xfrm flipH="1">
            <a:off x="5364163" y="2276475"/>
            <a:ext cx="936625" cy="57626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39977" name="Line 9"/>
          <p:cNvSpPr>
            <a:spLocks noChangeShapeType="1"/>
          </p:cNvSpPr>
          <p:nvPr/>
        </p:nvSpPr>
        <p:spPr bwMode="auto">
          <a:xfrm>
            <a:off x="1692275" y="1844675"/>
            <a:ext cx="935038" cy="936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39978" name="Text Box 10"/>
          <p:cNvSpPr txBox="1">
            <a:spLocks noChangeArrowheads="1"/>
          </p:cNvSpPr>
          <p:nvPr/>
        </p:nvSpPr>
        <p:spPr bwMode="auto">
          <a:xfrm>
            <a:off x="1025525" y="1412875"/>
            <a:ext cx="1287463" cy="415925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000" b="0">
                <a:solidFill>
                  <a:srgbClr val="FF0000"/>
                </a:solidFill>
              </a:rPr>
              <a:t>Efficiency</a:t>
            </a:r>
            <a:endParaRPr lang="en-US" sz="2000" b="0">
              <a:solidFill>
                <a:srgbClr val="FF0000"/>
              </a:solidFill>
            </a:endParaRPr>
          </a:p>
        </p:txBody>
      </p:sp>
      <p:sp>
        <p:nvSpPr>
          <p:cNvPr id="339979" name="Text Box 11"/>
          <p:cNvSpPr txBox="1">
            <a:spLocks noChangeArrowheads="1"/>
          </p:cNvSpPr>
          <p:nvPr/>
        </p:nvSpPr>
        <p:spPr bwMode="auto">
          <a:xfrm>
            <a:off x="1747838" y="4797425"/>
            <a:ext cx="60198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400" b="0">
                <a:solidFill>
                  <a:schemeClr val="accent2"/>
                </a:solidFill>
              </a:rPr>
              <a:t>Trade-off between</a:t>
            </a:r>
          </a:p>
          <a:p>
            <a:pPr eaLnBrk="1" hangingPunct="1">
              <a:buFontTx/>
              <a:buChar char="•"/>
            </a:pPr>
            <a:r>
              <a:rPr lang="en-GB" sz="2400" b="0">
                <a:solidFill>
                  <a:schemeClr val="accent2"/>
                </a:solidFill>
              </a:rPr>
              <a:t> Luminosity</a:t>
            </a:r>
          </a:p>
          <a:p>
            <a:pPr eaLnBrk="1" hangingPunct="1">
              <a:buFontTx/>
              <a:buChar char="•"/>
            </a:pPr>
            <a:r>
              <a:rPr lang="en-GB" sz="2400" b="0">
                <a:solidFill>
                  <a:schemeClr val="accent2"/>
                </a:solidFill>
              </a:rPr>
              <a:t> beam energy precision (beamstrahlung </a:t>
            </a:r>
            <a:r>
              <a:rPr lang="el-GR" sz="2400" b="0">
                <a:solidFill>
                  <a:schemeClr val="accent2"/>
                </a:solidFill>
                <a:cs typeface="Arial" pitchFamily="34" charset="0"/>
              </a:rPr>
              <a:t>δ</a:t>
            </a:r>
            <a:r>
              <a:rPr lang="en-GB" sz="2400" b="0">
                <a:solidFill>
                  <a:schemeClr val="accent2"/>
                </a:solidFill>
              </a:rPr>
              <a:t>)</a:t>
            </a:r>
          </a:p>
          <a:p>
            <a:pPr eaLnBrk="1" hangingPunct="1">
              <a:buFontTx/>
              <a:buChar char="•"/>
            </a:pPr>
            <a:r>
              <a:rPr lang="en-GB" sz="2400" b="0">
                <a:solidFill>
                  <a:schemeClr val="accent2"/>
                </a:solidFill>
              </a:rPr>
              <a:t> backgrounds (related to H</a:t>
            </a:r>
            <a:r>
              <a:rPr lang="en-GB" sz="2400" b="0" baseline="-25000">
                <a:solidFill>
                  <a:schemeClr val="accent2"/>
                </a:solidFill>
              </a:rPr>
              <a:t>D</a:t>
            </a:r>
            <a:r>
              <a:rPr lang="en-GB" sz="2400" b="0">
                <a:solidFill>
                  <a:schemeClr val="accent2"/>
                </a:solidFill>
              </a:rPr>
              <a:t>)</a:t>
            </a:r>
          </a:p>
          <a:p>
            <a:pPr eaLnBrk="1" hangingPunct="1">
              <a:buFontTx/>
              <a:buChar char="•"/>
            </a:pPr>
            <a:r>
              <a:rPr lang="en-GB" sz="2400" b="0">
                <a:solidFill>
                  <a:schemeClr val="accent2"/>
                </a:solidFill>
              </a:rPr>
              <a:t> running cost</a:t>
            </a:r>
            <a:endParaRPr lang="en-US" sz="2400" b="0">
              <a:solidFill>
                <a:schemeClr val="accent2"/>
              </a:solidFill>
            </a:endParaRPr>
          </a:p>
        </p:txBody>
      </p:sp>
      <p:sp>
        <p:nvSpPr>
          <p:cNvPr id="339980" name="Text Box 12"/>
          <p:cNvSpPr txBox="1">
            <a:spLocks noChangeArrowheads="1"/>
          </p:cNvSpPr>
          <p:nvPr/>
        </p:nvSpPr>
        <p:spPr bwMode="auto">
          <a:xfrm>
            <a:off x="8077994" y="6424613"/>
            <a:ext cx="1008062" cy="2444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>
                <a:solidFill>
                  <a:srgbClr val="FFFF00"/>
                </a:solidFill>
              </a:rPr>
              <a:t>After Blair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Line 2"/>
          <p:cNvSpPr>
            <a:spLocks noChangeShapeType="1"/>
          </p:cNvSpPr>
          <p:nvPr/>
        </p:nvSpPr>
        <p:spPr bwMode="auto">
          <a:xfrm>
            <a:off x="512763" y="6524625"/>
            <a:ext cx="8374062" cy="0"/>
          </a:xfrm>
          <a:prstGeom prst="line">
            <a:avLst/>
          </a:prstGeom>
          <a:noFill/>
          <a:ln w="36000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379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1254125"/>
            <a:ext cx="3952875" cy="497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0" r="7500"/>
          <a:stretch>
            <a:fillRect/>
          </a:stretch>
        </p:blipFill>
        <p:spPr bwMode="auto">
          <a:xfrm>
            <a:off x="4826000" y="1246188"/>
            <a:ext cx="3732213" cy="232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050" r="750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26" name="Text Box 6"/>
          <p:cNvSpPr txBox="1">
            <a:spLocks noChangeArrowheads="1"/>
          </p:cNvSpPr>
          <p:nvPr/>
        </p:nvSpPr>
        <p:spPr bwMode="auto">
          <a:xfrm>
            <a:off x="4373563" y="3778250"/>
            <a:ext cx="473551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407988"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14338" defTabSz="407988"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8675" defTabSz="407988"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44600" defTabSz="407988"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58938" defTabSz="407988"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16138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73338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30538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87738" defTabSz="407988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GB" sz="1600" b="0">
              <a:solidFill>
                <a:srgbClr val="0000FF"/>
              </a:solidFill>
              <a:latin typeface="Arial" pitchFamily="34" charset="0"/>
              <a:cs typeface="Lucida Sans Unicode" pitchFamily="34" charset="0"/>
            </a:endParaRPr>
          </a:p>
          <a:p>
            <a:pPr algn="just" eaLnBrk="1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GB" sz="1600" b="0">
                <a:solidFill>
                  <a:srgbClr val="0000FF"/>
                </a:solidFill>
                <a:latin typeface="Arial" pitchFamily="34" charset="0"/>
                <a:cs typeface="Lucida Sans Unicode" pitchFamily="34" charset="0"/>
              </a:rPr>
              <a:t>  Need for:</a:t>
            </a:r>
          </a:p>
          <a:p>
            <a:pPr lvl="1" algn="just" eaLnBrk="1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Char char=""/>
            </a:pPr>
            <a:r>
              <a:rPr lang="en-GB" sz="1600" b="0">
                <a:solidFill>
                  <a:srgbClr val="0000FF"/>
                </a:solidFill>
                <a:latin typeface="Arial" pitchFamily="34" charset="0"/>
                <a:cs typeface="Lucida Sans Unicode" pitchFamily="34" charset="0"/>
              </a:rPr>
              <a:t>  Energy measurement </a:t>
            </a:r>
            <a:r>
              <a:rPr lang="en-GB" sz="1600" b="0">
                <a:solidFill>
                  <a:srgbClr val="FF0000"/>
                </a:solidFill>
                <a:latin typeface="Arial" pitchFamily="34" charset="0"/>
                <a:cs typeface="Lucida Sans Unicode" pitchFamily="34" charset="0"/>
              </a:rPr>
              <a:t>accuracy 10</a:t>
            </a:r>
            <a:r>
              <a:rPr lang="en-GB" sz="1600" b="0" baseline="33000">
                <a:solidFill>
                  <a:srgbClr val="FF0000"/>
                </a:solidFill>
                <a:latin typeface="Arial" pitchFamily="34" charset="0"/>
                <a:cs typeface="Lucida Sans Unicode" pitchFamily="34" charset="0"/>
              </a:rPr>
              <a:t>-4</a:t>
            </a:r>
          </a:p>
          <a:p>
            <a:pPr lvl="1" algn="just" eaLnBrk="1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Char char=""/>
            </a:pPr>
            <a:r>
              <a:rPr lang="en-GB" sz="1600" b="0">
                <a:solidFill>
                  <a:srgbClr val="0000FF"/>
                </a:solidFill>
                <a:latin typeface="Arial" pitchFamily="34" charset="0"/>
                <a:cs typeface="Lucida Sans Unicode" pitchFamily="34" charset="0"/>
              </a:rPr>
              <a:t>  Stability and ease of operation</a:t>
            </a:r>
          </a:p>
          <a:p>
            <a:pPr lvl="1" algn="just" eaLnBrk="1">
              <a:lnSpc>
                <a:spcPct val="95000"/>
              </a:lnSpc>
              <a:buClr>
                <a:srgbClr val="000000"/>
              </a:buClr>
              <a:buSzPct val="45000"/>
              <a:buFont typeface="Wingdings" pitchFamily="2" charset="2"/>
              <a:buChar char=""/>
            </a:pPr>
            <a:r>
              <a:rPr lang="en-GB" sz="1600" b="0">
                <a:solidFill>
                  <a:srgbClr val="0000FF"/>
                </a:solidFill>
                <a:latin typeface="Arial" pitchFamily="34" charset="0"/>
                <a:cs typeface="Lucida Sans Unicode" pitchFamily="34" charset="0"/>
              </a:rPr>
              <a:t>  Minimal impact on physics data taking</a:t>
            </a:r>
          </a:p>
        </p:txBody>
      </p:sp>
      <p:sp>
        <p:nvSpPr>
          <p:cNvPr id="337928" name="Text Box 8"/>
          <p:cNvSpPr txBox="1">
            <a:spLocks noChangeArrowheads="1"/>
          </p:cNvSpPr>
          <p:nvPr/>
        </p:nvSpPr>
        <p:spPr bwMode="auto">
          <a:xfrm>
            <a:off x="3348038" y="6669088"/>
            <a:ext cx="1008062" cy="2444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>
                <a:solidFill>
                  <a:srgbClr val="FFFF00"/>
                </a:solidFill>
              </a:rPr>
              <a:t>After Blair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itchFamily="34" charset="0"/>
                <a:cs typeface="Lucida Sans Unicode" pitchFamily="34" charset="0"/>
              </a:rPr>
              <a:t>ILC energy 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  <a:cs typeface="Lucida Sans Unicode" pitchFamily="34" charset="0"/>
              </a:rPr>
              <a:t>spectrum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 Box 2"/>
          <p:cNvSpPr txBox="1">
            <a:spLocks noChangeArrowheads="1"/>
          </p:cNvSpPr>
          <p:nvPr/>
        </p:nvSpPr>
        <p:spPr bwMode="auto">
          <a:xfrm>
            <a:off x="3244850" y="115888"/>
            <a:ext cx="2911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3200" b="0">
                <a:solidFill>
                  <a:srgbClr val="FF0000"/>
                </a:solidFill>
              </a:rPr>
              <a:t>DR Challenges</a:t>
            </a:r>
            <a:endParaRPr lang="en-US" sz="3200" b="0">
              <a:solidFill>
                <a:srgbClr val="FF0000"/>
              </a:solidFill>
            </a:endParaRPr>
          </a:p>
        </p:txBody>
      </p:sp>
      <p:sp>
        <p:nvSpPr>
          <p:cNvPr id="352259" name="Text Box 3"/>
          <p:cNvSpPr txBox="1">
            <a:spLocks noChangeArrowheads="1"/>
          </p:cNvSpPr>
          <p:nvPr/>
        </p:nvSpPr>
        <p:spPr bwMode="auto">
          <a:xfrm>
            <a:off x="179388" y="6372225"/>
            <a:ext cx="708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1800" b="0" i="1">
                <a:solidFill>
                  <a:schemeClr val="tx2"/>
                </a:solidFill>
                <a:latin typeface="Times New Roman" pitchFamily="18" charset="0"/>
              </a:rPr>
              <a:t>“The DR have more accelerator physics than the rest of the accelerator…”</a:t>
            </a:r>
            <a:endParaRPr lang="en-US" sz="1800" b="0" i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3522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949325"/>
            <a:ext cx="3671887" cy="27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4856163" y="3735388"/>
            <a:ext cx="3892550" cy="7016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000" b="0">
                <a:solidFill>
                  <a:schemeClr val="tx2"/>
                </a:solidFill>
              </a:rPr>
              <a:t>Electron cloud:  suppression with</a:t>
            </a:r>
          </a:p>
          <a:p>
            <a:pPr eaLnBrk="1" hangingPunct="1"/>
            <a:r>
              <a:rPr lang="en-GB" sz="2000" b="0">
                <a:solidFill>
                  <a:schemeClr val="tx2"/>
                </a:solidFill>
              </a:rPr>
              <a:t>clearing electrodes?</a:t>
            </a:r>
            <a:endParaRPr lang="en-US" sz="2000" b="0">
              <a:solidFill>
                <a:schemeClr val="tx2"/>
              </a:solidFill>
            </a:endParaRPr>
          </a:p>
        </p:txBody>
      </p:sp>
      <p:sp>
        <p:nvSpPr>
          <p:cNvPr id="352262" name="Text Box 6"/>
          <p:cNvSpPr txBox="1">
            <a:spLocks noChangeArrowheads="1"/>
          </p:cNvSpPr>
          <p:nvPr/>
        </p:nvSpPr>
        <p:spPr bwMode="auto">
          <a:xfrm>
            <a:off x="879475" y="4508500"/>
            <a:ext cx="6932613" cy="18605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Tx/>
              <a:buChar char="•"/>
            </a:pPr>
            <a:r>
              <a:rPr lang="en-GB" sz="2000" b="0">
                <a:solidFill>
                  <a:schemeClr val="accent2"/>
                </a:solidFill>
              </a:rPr>
              <a:t> Fast ion effects in electron DR: </a:t>
            </a:r>
          </a:p>
          <a:p>
            <a:pPr lvl="2" eaLnBrk="1" hangingPunct="1"/>
            <a:r>
              <a:rPr lang="en-GB" sz="1600" b="0">
                <a:solidFill>
                  <a:schemeClr val="hlink"/>
                </a:solidFill>
              </a:rPr>
              <a:t>feedback, vacuum design (1nTorr), train gaps?</a:t>
            </a:r>
          </a:p>
          <a:p>
            <a:pPr eaLnBrk="1" hangingPunct="1">
              <a:buFontTx/>
              <a:buChar char="•"/>
            </a:pPr>
            <a:r>
              <a:rPr lang="en-GB" sz="2000" b="0">
                <a:solidFill>
                  <a:schemeClr val="accent2"/>
                </a:solidFill>
              </a:rPr>
              <a:t> </a:t>
            </a:r>
            <a:r>
              <a:rPr lang="en-US" sz="2000" b="0">
                <a:solidFill>
                  <a:schemeClr val="accent2"/>
                </a:solidFill>
              </a:rPr>
              <a:t>Long-range wake fields can drive multi-bunch instabilities,</a:t>
            </a:r>
          </a:p>
          <a:p>
            <a:pPr eaLnBrk="1" hangingPunct="1">
              <a:buFontTx/>
              <a:buChar char="•"/>
            </a:pPr>
            <a:r>
              <a:rPr lang="en-US" sz="2000" b="0">
                <a:solidFill>
                  <a:schemeClr val="accent2"/>
                </a:solidFill>
              </a:rPr>
              <a:t> Short-range wake fields can drive single-bunch instabilities</a:t>
            </a:r>
          </a:p>
          <a:p>
            <a:pPr eaLnBrk="1" hangingPunct="1">
              <a:buFontTx/>
              <a:buChar char="•"/>
            </a:pPr>
            <a:r>
              <a:rPr lang="en-GB" sz="2000" b="0">
                <a:solidFill>
                  <a:schemeClr val="accent2"/>
                </a:solidFill>
              </a:rPr>
              <a:t> Requires: Fast kicker:  5ns rise time, 30 ns fall time…</a:t>
            </a:r>
          </a:p>
          <a:p>
            <a:pPr eaLnBrk="1" hangingPunct="1"/>
            <a:r>
              <a:rPr lang="en-GB" sz="2000" b="0">
                <a:solidFill>
                  <a:schemeClr val="accent2"/>
                </a:solidFill>
              </a:rPr>
              <a:t>	</a:t>
            </a:r>
            <a:r>
              <a:rPr lang="en-GB" sz="1600" b="0">
                <a:solidFill>
                  <a:schemeClr val="hlink"/>
                </a:solidFill>
              </a:rPr>
              <a:t>(one train of 2625</a:t>
            </a:r>
            <a:r>
              <a:rPr lang="en-GB" sz="1600" b="0">
                <a:solidFill>
                  <a:schemeClr val="hlink"/>
                </a:solidFill>
                <a:sym typeface="Symbol" pitchFamily="18" charset="2"/>
              </a:rPr>
              <a:t>369ns </a:t>
            </a:r>
            <a:r>
              <a:rPr lang="en-GB" sz="1600" b="0">
                <a:solidFill>
                  <a:schemeClr val="hlink"/>
                </a:solidFill>
                <a:cs typeface="Arial" pitchFamily="34" charset="0"/>
                <a:sym typeface="Symbol" pitchFamily="18" charset="2"/>
              </a:rPr>
              <a:t>→290 km !)</a:t>
            </a:r>
          </a:p>
        </p:txBody>
      </p:sp>
      <p:pic>
        <p:nvPicPr>
          <p:cNvPr id="3522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27100"/>
            <a:ext cx="4427537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2264" name="Rectangle 8"/>
          <p:cNvSpPr>
            <a:spLocks noChangeArrowheads="1"/>
          </p:cNvSpPr>
          <p:nvPr/>
        </p:nvSpPr>
        <p:spPr bwMode="auto">
          <a:xfrm>
            <a:off x="3779838" y="364490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52267" name="Text Box 11"/>
          <p:cNvSpPr txBox="1">
            <a:spLocks noChangeArrowheads="1"/>
          </p:cNvSpPr>
          <p:nvPr/>
        </p:nvSpPr>
        <p:spPr bwMode="auto">
          <a:xfrm>
            <a:off x="8135938" y="6395570"/>
            <a:ext cx="1008062" cy="2444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>
                <a:solidFill>
                  <a:srgbClr val="FFFF00"/>
                </a:solidFill>
              </a:rPr>
              <a:t>After Blair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400" dirty="0" smtClean="0"/>
              <a:t>Reliability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80446015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600" dirty="0"/>
              <a:t>Why do we need a linear collider?</a:t>
            </a:r>
          </a:p>
        </p:txBody>
      </p:sp>
    </p:spTree>
    <p:extLst>
      <p:ext uri="{BB962C8B-B14F-4D97-AF65-F5344CB8AC3E}">
        <p14:creationId xmlns:p14="http://schemas.microsoft.com/office/powerpoint/2010/main" val="198366990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657600"/>
            <a:ext cx="5105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2" name="Text Box 5"/>
          <p:cNvSpPr txBox="1">
            <a:spLocks noChangeArrowheads="1"/>
          </p:cNvSpPr>
          <p:nvPr/>
        </p:nvSpPr>
        <p:spPr bwMode="auto">
          <a:xfrm>
            <a:off x="7236296" y="5481228"/>
            <a:ext cx="1873462" cy="630942"/>
          </a:xfrm>
          <a:prstGeom prst="rect">
            <a:avLst/>
          </a:prstGeom>
          <a:solidFill>
            <a:srgbClr val="FAEC34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/>
              <a:t>CLIC 3 TeV:  48 km</a:t>
            </a:r>
          </a:p>
          <a:p>
            <a:r>
              <a:rPr lang="it-IT" sz="1400"/>
              <a:t>CLIC 0.5 TeV: 13 km</a:t>
            </a:r>
          </a:p>
        </p:txBody>
      </p:sp>
      <p:pic>
        <p:nvPicPr>
          <p:cNvPr id="1765" name="Picture 3" descr="clic_schem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562600"/>
            <a:ext cx="16383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1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1400"/>
            <a:ext cx="3886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7" name="Line 12"/>
          <p:cNvSpPr>
            <a:spLocks noChangeShapeType="1"/>
          </p:cNvSpPr>
          <p:nvPr/>
        </p:nvSpPr>
        <p:spPr bwMode="auto">
          <a:xfrm>
            <a:off x="2971800" y="4800600"/>
            <a:ext cx="1524000" cy="152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201626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838200"/>
            <a:ext cx="533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16263" name="Title 16"/>
          <p:cNvSpPr>
            <a:spLocks noGrp="1"/>
          </p:cNvSpPr>
          <p:nvPr>
            <p:ph type="title"/>
          </p:nvPr>
        </p:nvSpPr>
        <p:spPr>
          <a:xfrm>
            <a:off x="667543" y="173037"/>
            <a:ext cx="7656513" cy="665163"/>
          </a:xfrm>
        </p:spPr>
        <p:txBody>
          <a:bodyPr/>
          <a:lstStyle/>
          <a:p>
            <a:r>
              <a:rPr lang="en-US" dirty="0" smtClean="0"/>
              <a:t>Linear Collider layouts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>
                <a:solidFill>
                  <a:srgbClr val="FF0000"/>
                </a:solidFill>
                <a:hlinkClick r:id="rId7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hlinkClick r:id="rId8"/>
              </a:rPr>
              <a:t>http://www.linearcollider.org/cms</a:t>
            </a:r>
            <a:r>
              <a:rPr lang="en-US" sz="1600" dirty="0" smtClean="0">
                <a:solidFill>
                  <a:srgbClr val="FF0000"/>
                </a:solidFill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hlinkClick r:id="rId9"/>
              </a:rPr>
              <a:t>http://clic-study.web.cern.ch/CLIC-Study/</a:t>
            </a: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endParaRPr lang="en-US" sz="1800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7800" y="914400"/>
            <a:ext cx="3886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4114800" y="1905000"/>
            <a:ext cx="2133600" cy="304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016268" name="Text Box 4"/>
          <p:cNvSpPr txBox="1">
            <a:spLocks noChangeArrowheads="1"/>
          </p:cNvSpPr>
          <p:nvPr/>
        </p:nvSpPr>
        <p:spPr bwMode="auto">
          <a:xfrm>
            <a:off x="3733800" y="2870066"/>
            <a:ext cx="1843262" cy="630942"/>
          </a:xfrm>
          <a:prstGeom prst="rect">
            <a:avLst/>
          </a:prstGeom>
          <a:solidFill>
            <a:srgbClr val="70D2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dirty="0"/>
              <a:t>ILC 0.5 TeV – 30 km</a:t>
            </a:r>
          </a:p>
          <a:p>
            <a:r>
              <a:rPr lang="it-IT" sz="1400" dirty="0"/>
              <a:t>ILC 1 TeV – 50 km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5370" y="6443990"/>
            <a:ext cx="1477888" cy="2616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Delahaye, ICHEP10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40247118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" grpId="0" animBg="1"/>
      <p:bldP spid="1767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pPr eaLnBrk="1" hangingPunct="1">
              <a:defRPr/>
            </a:pPr>
            <a:r>
              <a:rPr lang="en-GB" sz="4200" dirty="0" smtClean="0">
                <a:cs typeface="+mj-cs"/>
              </a:rPr>
              <a:t> </a:t>
            </a:r>
            <a:r>
              <a:rPr lang="en-GB" sz="4200" dirty="0" smtClean="0">
                <a:cs typeface="+mj-cs"/>
                <a:sym typeface="Wingdings" charset="0"/>
              </a:rPr>
              <a:t> Today: ILC &amp; </a:t>
            </a:r>
            <a:r>
              <a:rPr lang="en-GB" sz="4200" dirty="0" smtClean="0">
                <a:cs typeface="+mj-cs"/>
              </a:rPr>
              <a:t>CLIC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3645024"/>
            <a:ext cx="4040188" cy="129614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600" dirty="0"/>
              <a:t>Based on SC RF Cavities</a:t>
            </a:r>
          </a:p>
          <a:p>
            <a:pPr marL="0" indent="0" eaLnBrk="1" hangingPunct="1">
              <a:buNone/>
            </a:pPr>
            <a:r>
              <a:rPr lang="en-US" sz="1600" dirty="0"/>
              <a:t>Gradient: 32 MV/m</a:t>
            </a:r>
          </a:p>
          <a:p>
            <a:pPr marL="0" indent="0" eaLnBrk="1" hangingPunct="1">
              <a:buNone/>
            </a:pPr>
            <a:r>
              <a:rPr lang="en-US" sz="1600" dirty="0"/>
              <a:t>Energy 500 </a:t>
            </a:r>
            <a:r>
              <a:rPr lang="en-US" sz="1600" dirty="0" err="1"/>
              <a:t>GeV</a:t>
            </a:r>
            <a:r>
              <a:rPr lang="en-US" sz="1600" dirty="0"/>
              <a:t> (upgradable to 1 </a:t>
            </a:r>
            <a:r>
              <a:rPr lang="en-US" sz="1600" dirty="0" err="1"/>
              <a:t>TeV</a:t>
            </a:r>
            <a:r>
              <a:rPr lang="en-US" sz="1600" dirty="0"/>
              <a:t>)</a:t>
            </a:r>
          </a:p>
          <a:p>
            <a:pPr marL="0" indent="0" eaLnBrk="1" hangingPunct="1">
              <a:buNone/>
            </a:pPr>
            <a:r>
              <a:rPr lang="en-US" sz="1600" dirty="0"/>
              <a:t>Detector studies mostly 500 </a:t>
            </a:r>
            <a:r>
              <a:rPr lang="en-US" sz="1600" dirty="0" err="1"/>
              <a:t>GeV</a:t>
            </a:r>
            <a:endParaRPr lang="en-US" sz="1600" dirty="0"/>
          </a:p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3645024"/>
            <a:ext cx="4041775" cy="129614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600" dirty="0"/>
              <a:t>Based on 2 beam acceleration scheme</a:t>
            </a:r>
          </a:p>
          <a:p>
            <a:pPr marL="0" indent="0" eaLnBrk="1" hangingPunct="1">
              <a:buNone/>
            </a:pPr>
            <a:r>
              <a:rPr lang="en-US" sz="1600" dirty="0"/>
              <a:t>Gradient: 100 MV/m</a:t>
            </a:r>
          </a:p>
          <a:p>
            <a:pPr marL="0" indent="0" eaLnBrk="1" hangingPunct="1">
              <a:buNone/>
            </a:pPr>
            <a:r>
              <a:rPr lang="en-US" sz="1600" dirty="0">
                <a:solidFill>
                  <a:srgbClr val="FF0000"/>
                </a:solidFill>
              </a:rPr>
              <a:t>Energy 3 </a:t>
            </a:r>
            <a:r>
              <a:rPr lang="en-US" sz="1600" dirty="0" err="1">
                <a:solidFill>
                  <a:srgbClr val="FF0000"/>
                </a:solidFill>
              </a:rPr>
              <a:t>TeV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(staging likely)</a:t>
            </a:r>
          </a:p>
          <a:p>
            <a:pPr marL="0" indent="0" eaLnBrk="1" hangingPunct="1">
              <a:buNone/>
            </a:pPr>
            <a:r>
              <a:rPr lang="en-US" sz="1600" dirty="0"/>
              <a:t>Detector studies mostly 3 </a:t>
            </a:r>
            <a:r>
              <a:rPr lang="en-US" sz="1600" dirty="0" err="1"/>
              <a:t>TeV</a:t>
            </a:r>
            <a:endParaRPr lang="en-US" dirty="0"/>
          </a:p>
          <a:p>
            <a:endParaRPr lang="en-GB" dirty="0"/>
          </a:p>
        </p:txBody>
      </p:sp>
      <p:pic>
        <p:nvPicPr>
          <p:cNvPr id="42" name="Content Placeholder 6"/>
          <p:cNvPicPr>
            <a:picLocks noChangeAspect="1"/>
          </p:cNvPicPr>
          <p:nvPr/>
        </p:nvPicPr>
        <p:blipFill rotWithShape="1">
          <a:blip r:embed="rId2"/>
          <a:srcRect l="8400" t="5513" r="69654" b="41084"/>
          <a:stretch/>
        </p:blipFill>
        <p:spPr bwMode="auto">
          <a:xfrm>
            <a:off x="5778500" y="1204684"/>
            <a:ext cx="1746250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</p:pic>
      <p:pic>
        <p:nvPicPr>
          <p:cNvPr id="70663" name="Picture 23" descr="Cav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2" t="133" r="6078" b="150"/>
          <a:stretch>
            <a:fillRect/>
          </a:stretch>
        </p:blipFill>
        <p:spPr bwMode="auto">
          <a:xfrm>
            <a:off x="852166" y="1201509"/>
            <a:ext cx="29622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4" name="Rectangle 1"/>
          <p:cNvSpPr>
            <a:spLocks noChangeArrowheads="1"/>
          </p:cNvSpPr>
          <p:nvPr/>
        </p:nvSpPr>
        <p:spPr bwMode="auto">
          <a:xfrm>
            <a:off x="6173788" y="764704"/>
            <a:ext cx="1022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800">
                <a:solidFill>
                  <a:srgbClr val="FF0000"/>
                </a:solidFill>
              </a:rPr>
              <a:t>CLIC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70665" name="Rectangle 44"/>
          <p:cNvSpPr>
            <a:spLocks noChangeArrowheads="1"/>
          </p:cNvSpPr>
          <p:nvPr/>
        </p:nvSpPr>
        <p:spPr bwMode="auto">
          <a:xfrm>
            <a:off x="1825303" y="764704"/>
            <a:ext cx="763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ILC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59532" y="4904000"/>
            <a:ext cx="8202525" cy="147732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defRPr/>
            </a:pPr>
            <a:r>
              <a:rPr lang="en-GB" b="1" dirty="0" smtClean="0"/>
              <a:t>Renewed </a:t>
            </a:r>
            <a:r>
              <a:rPr lang="en-GB" b="1" dirty="0"/>
              <a:t>impetus on CERN 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dirty="0"/>
              <a:t>ompact </a:t>
            </a:r>
            <a:r>
              <a:rPr lang="en-GB" b="1" dirty="0">
                <a:solidFill>
                  <a:srgbClr val="FF0000"/>
                </a:solidFill>
              </a:rPr>
              <a:t>Li</a:t>
            </a:r>
            <a:r>
              <a:rPr lang="en-GB" b="1" dirty="0"/>
              <a:t>near 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dirty="0"/>
              <a:t>ollider:</a:t>
            </a:r>
          </a:p>
          <a:p>
            <a:pPr lvl="1">
              <a:buClr>
                <a:schemeClr val="hlink"/>
              </a:buClr>
              <a:defRPr/>
            </a:pPr>
            <a:r>
              <a:rPr lang="en-GB" b="1" dirty="0" smtClean="0">
                <a:solidFill>
                  <a:schemeClr val="tx1"/>
                </a:solidFill>
              </a:rPr>
              <a:t>CLIC </a:t>
            </a:r>
            <a:r>
              <a:rPr lang="en-GB" b="1" dirty="0">
                <a:solidFill>
                  <a:schemeClr val="tx1"/>
                </a:solidFill>
              </a:rPr>
              <a:t>CDR</a:t>
            </a:r>
            <a:r>
              <a:rPr lang="en-GB" b="1" dirty="0"/>
              <a:t> due late Summer 2011: Accelerator + </a:t>
            </a:r>
            <a:r>
              <a:rPr lang="en-GB" b="1" dirty="0" smtClean="0"/>
              <a:t>Detector/Physics</a:t>
            </a:r>
          </a:p>
          <a:p>
            <a:pPr lvl="1">
              <a:buClr>
                <a:srgbClr val="FF0000"/>
              </a:buClr>
              <a:defRPr/>
            </a:pPr>
            <a:r>
              <a:rPr lang="en-GB" b="1" dirty="0" smtClean="0"/>
              <a:t>could </a:t>
            </a:r>
            <a:r>
              <a:rPr lang="en-GB" b="1" dirty="0"/>
              <a:t>be the </a:t>
            </a:r>
            <a:r>
              <a:rPr lang="en-GB" b="1" dirty="0">
                <a:solidFill>
                  <a:srgbClr val="FF0000"/>
                </a:solidFill>
              </a:rPr>
              <a:t>long term </a:t>
            </a:r>
            <a:r>
              <a:rPr lang="en-GB" b="1" dirty="0"/>
              <a:t>future of CERN</a:t>
            </a:r>
          </a:p>
          <a:p>
            <a:pPr lvl="1">
              <a:buClr>
                <a:schemeClr val="hlink"/>
              </a:buClr>
              <a:defRPr/>
            </a:pPr>
            <a:r>
              <a:rPr lang="en-GB" b="1" dirty="0" smtClean="0">
                <a:solidFill>
                  <a:srgbClr val="FF0000"/>
                </a:solidFill>
              </a:rPr>
              <a:t>but</a:t>
            </a:r>
            <a:r>
              <a:rPr lang="en-GB" b="1" dirty="0" smtClean="0"/>
              <a:t> </a:t>
            </a:r>
            <a:r>
              <a:rPr lang="en-GB" b="1" dirty="0"/>
              <a:t>very challenging accelerator (R&amp;D </a:t>
            </a:r>
            <a:r>
              <a:rPr lang="en-GB" b="1" u="sng" dirty="0">
                <a:solidFill>
                  <a:srgbClr val="000000"/>
                </a:solidFill>
              </a:rPr>
              <a:t>at least</a:t>
            </a:r>
            <a:r>
              <a:rPr lang="en-GB" b="1" dirty="0"/>
              <a:t> 5 years behind ILC)</a:t>
            </a:r>
          </a:p>
          <a:p>
            <a:pPr lvl="1">
              <a:buClr>
                <a:schemeClr val="hlink"/>
              </a:buClr>
              <a:defRPr/>
            </a:pPr>
            <a:r>
              <a:rPr lang="en-GB" b="1" dirty="0" smtClean="0">
                <a:solidFill>
                  <a:srgbClr val="FF0000"/>
                </a:solidFill>
              </a:rPr>
              <a:t>also</a:t>
            </a:r>
            <a:r>
              <a:rPr lang="en-GB" b="1" dirty="0" smtClean="0"/>
              <a:t> </a:t>
            </a:r>
            <a:r>
              <a:rPr lang="en-GB" b="1" dirty="0"/>
              <a:t>very challenging </a:t>
            </a:r>
            <a:r>
              <a:rPr lang="en-GB" b="1" dirty="0">
                <a:solidFill>
                  <a:srgbClr val="FF0000"/>
                </a:solidFill>
              </a:rPr>
              <a:t>detector </a:t>
            </a:r>
            <a:r>
              <a:rPr lang="en-GB" b="1" dirty="0"/>
              <a:t>environment </a:t>
            </a:r>
            <a:r>
              <a:rPr lang="en-GB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3740062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pPr algn="ctr"/>
            <a:r>
              <a:rPr lang="en-GB" dirty="0" smtClean="0"/>
              <a:t>Compact Linear Collider</a:t>
            </a:r>
            <a:br>
              <a:rPr lang="en-GB" dirty="0" smtClean="0"/>
            </a:br>
            <a:r>
              <a:rPr lang="en-GB" dirty="0" smtClean="0">
                <a:solidFill>
                  <a:srgbClr val="FF33CC"/>
                </a:solidFill>
              </a:rPr>
              <a:t>CLIC</a:t>
            </a:r>
            <a:endParaRPr lang="en-GB" dirty="0">
              <a:solidFill>
                <a:srgbClr val="FF33C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600" dirty="0" smtClean="0"/>
              <a:t>What is it?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7927533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998663" y="1023938"/>
            <a:ext cx="1698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en-US" sz="2800">
              <a:solidFill>
                <a:srgbClr val="0066FF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3125"/>
            <a:ext cx="9144000" cy="598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762000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2268538" y="5537200"/>
            <a:ext cx="2420937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Helsinki Institute of Physics (Finland)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IAP (Russia)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IAP NASU (Ukraine)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IHEP (China)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INFN / LNF (Italy)</a:t>
            </a:r>
          </a:p>
          <a:p>
            <a:pPr algn="ctr" eaLnBrk="0" hangingPunct="0"/>
            <a:r>
              <a:rPr lang="pt-BR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Instituto de Fisica Corpuscular (Spain)</a:t>
            </a:r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 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IRFU / </a:t>
            </a:r>
            <a:r>
              <a:rPr lang="en-US" sz="900" b="1" noProof="1">
                <a:solidFill>
                  <a:srgbClr val="FFFD2E"/>
                </a:solidFill>
                <a:latin typeface="StarSymbol"/>
                <a:ea typeface="ＭＳ Ｐゴシック" charset="-128"/>
              </a:rPr>
              <a:t>Saclay</a:t>
            </a:r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 (France)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Jefferson Lab (USA)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John Adams Institute/Oxford (UK)</a:t>
            </a:r>
          </a:p>
        </p:txBody>
      </p:sp>
      <p:pic>
        <p:nvPicPr>
          <p:cNvPr id="8198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993775"/>
            <a:ext cx="477838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981075"/>
            <a:ext cx="4794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981075"/>
            <a:ext cx="4762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813" y="952500"/>
            <a:ext cx="477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363" y="3430588"/>
            <a:ext cx="474662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888" y="4002088"/>
            <a:ext cx="4778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979488"/>
            <a:ext cx="44291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5" name="Group 15"/>
          <p:cNvGrpSpPr>
            <a:grpSpLocks noChangeAspect="1"/>
          </p:cNvGrpSpPr>
          <p:nvPr/>
        </p:nvGrpSpPr>
        <p:grpSpPr bwMode="auto">
          <a:xfrm>
            <a:off x="179388" y="2781300"/>
            <a:ext cx="484187" cy="328613"/>
            <a:chOff x="360" y="1398"/>
            <a:chExt cx="1718" cy="1170"/>
          </a:xfrm>
        </p:grpSpPr>
        <p:pic>
          <p:nvPicPr>
            <p:cNvPr id="8206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7" name="Picture 17"/>
            <p:cNvPicPr preferRelativeResize="0"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6588125" y="5400675"/>
            <a:ext cx="25558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</a:rPr>
              <a:t>Polytech. University of Catalonia (Spain)</a:t>
            </a:r>
            <a:endParaRPr lang="en-US" sz="900" b="1">
              <a:solidFill>
                <a:srgbClr val="FFFD2E"/>
              </a:solidFill>
              <a:latin typeface="StarSymbol"/>
              <a:ea typeface="ＭＳ Ｐゴシック" charset="-128"/>
            </a:endParaRP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PSI (Switzerland)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RAL (UK)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RRCAT / Indore (India)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SLAC (USA)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Thrace University (Greece)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</a:rPr>
              <a:t>Tsinghua University (China)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</a:rPr>
              <a:t>University of Oslo (Norway)</a:t>
            </a:r>
            <a:endParaRPr lang="en-US" sz="900" b="1">
              <a:solidFill>
                <a:srgbClr val="FFFD2E"/>
              </a:solidFill>
              <a:latin typeface="StarSymbol"/>
              <a:ea typeface="ＭＳ Ｐゴシック" charset="-128"/>
            </a:endParaRP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Uppsala University (Sweden)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UCSC SCIPP (USA)</a:t>
            </a:r>
          </a:p>
        </p:txBody>
      </p:sp>
      <p:pic>
        <p:nvPicPr>
          <p:cNvPr id="8209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981075"/>
            <a:ext cx="4635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0" y="5241925"/>
            <a:ext cx="25288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fr-CH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ACAS (</a:t>
            </a:r>
            <a:r>
              <a:rPr lang="fr-CH" sz="900" b="1" dirty="0" err="1">
                <a:solidFill>
                  <a:srgbClr val="FFFD2E"/>
                </a:solidFill>
                <a:latin typeface="StarSymbol"/>
                <a:ea typeface="ＭＳ Ｐゴシック" charset="-128"/>
              </a:rPr>
              <a:t>Australia</a:t>
            </a:r>
            <a:r>
              <a:rPr lang="fr-CH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)</a:t>
            </a:r>
          </a:p>
          <a:p>
            <a:pPr algn="ctr" eaLnBrk="0" hangingPunct="0"/>
            <a:r>
              <a:rPr lang="fr-CH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Aarhus </a:t>
            </a:r>
            <a:r>
              <a:rPr lang="fr-CH" sz="900" b="1" dirty="0" err="1">
                <a:solidFill>
                  <a:srgbClr val="FFFD2E"/>
                </a:solidFill>
                <a:latin typeface="StarSymbol"/>
                <a:ea typeface="ＭＳ Ｐゴシック" charset="-128"/>
              </a:rPr>
              <a:t>University</a:t>
            </a:r>
            <a:r>
              <a:rPr lang="fr-CH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  (</a:t>
            </a:r>
            <a:r>
              <a:rPr lang="fr-CH" sz="900" b="1" dirty="0" err="1">
                <a:solidFill>
                  <a:srgbClr val="FFFD2E"/>
                </a:solidFill>
                <a:latin typeface="StarSymbol"/>
                <a:ea typeface="ＭＳ Ｐゴシック" charset="-128"/>
              </a:rPr>
              <a:t>Denmark</a:t>
            </a:r>
            <a:r>
              <a:rPr lang="fr-CH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)</a:t>
            </a:r>
            <a:endParaRPr lang="en-US" sz="900" b="1" dirty="0">
              <a:solidFill>
                <a:srgbClr val="FFFD2E"/>
              </a:solidFill>
              <a:latin typeface="StarSymbol"/>
              <a:ea typeface="ＭＳ Ｐゴシック" charset="-128"/>
            </a:endParaRP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Ankara University (Turkey)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Argonne National Laboratory (USA)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Athens University (Greece)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BINP (Russia)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CERN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CIEMAT (Spain)</a:t>
            </a:r>
          </a:p>
          <a:p>
            <a:pPr algn="ctr" eaLnBrk="0" hangingPunct="0"/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Cockcroft Institute (UK)</a:t>
            </a:r>
          </a:p>
          <a:p>
            <a:pPr algn="ctr" eaLnBrk="0" hangingPunct="0"/>
            <a:r>
              <a:rPr lang="en-US" sz="900" b="1" dirty="0" err="1">
                <a:solidFill>
                  <a:srgbClr val="FFFD2E"/>
                </a:solidFill>
                <a:latin typeface="StarSymbol"/>
                <a:ea typeface="ＭＳ Ｐゴシック" charset="-128"/>
              </a:rPr>
              <a:t>ETHZurich</a:t>
            </a:r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 (Switzerland)</a:t>
            </a:r>
          </a:p>
          <a:p>
            <a:pPr algn="ctr" eaLnBrk="0" hangingPunct="0"/>
            <a:r>
              <a:rPr lang="en-US" sz="900" b="1" dirty="0" err="1">
                <a:solidFill>
                  <a:srgbClr val="FFFD2E"/>
                </a:solidFill>
                <a:latin typeface="StarSymbol"/>
                <a:ea typeface="ＭＳ Ｐゴシック" charset="-128"/>
              </a:rPr>
              <a:t>Gazi</a:t>
            </a:r>
            <a:r>
              <a:rPr lang="en-US" sz="900" b="1" dirty="0">
                <a:solidFill>
                  <a:srgbClr val="FFFD2E"/>
                </a:solidFill>
                <a:latin typeface="StarSymbol"/>
                <a:ea typeface="ＭＳ Ｐゴシック" charset="-128"/>
              </a:rPr>
              <a:t> Universities (Turkey)</a:t>
            </a:r>
          </a:p>
        </p:txBody>
      </p:sp>
      <p:sp>
        <p:nvSpPr>
          <p:cNvPr id="8211" name="Rectangle 21"/>
          <p:cNvSpPr>
            <a:spLocks noChangeArrowheads="1"/>
          </p:cNvSpPr>
          <p:nvPr/>
        </p:nvSpPr>
        <p:spPr bwMode="auto">
          <a:xfrm>
            <a:off x="4572000" y="5445125"/>
            <a:ext cx="24479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</a:rPr>
              <a:t>John Adams Institute/RHUL (UK)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JINR (Russia)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Karlsruhe University (Germany)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KEK (Japan) 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LAL / Orsay (France) 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LAPP / ESIA (France)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NIKHEF/Amsterdam (Netherland) </a:t>
            </a:r>
          </a:p>
          <a:p>
            <a:pPr algn="ctr" eaLnBrk="0" hangingPunct="0"/>
            <a:r>
              <a:rPr lang="de-CH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NCP (Pakistan)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  <a:ea typeface="ＭＳ Ｐゴシック" charset="-128"/>
              </a:rPr>
              <a:t>North-West. Univ. Illinois (USA)</a:t>
            </a:r>
          </a:p>
          <a:p>
            <a:pPr algn="ctr" eaLnBrk="0" hangingPunct="0"/>
            <a:r>
              <a:rPr lang="en-US" sz="900" b="1">
                <a:solidFill>
                  <a:srgbClr val="FFFD2E"/>
                </a:solidFill>
                <a:latin typeface="StarSymbol"/>
              </a:rPr>
              <a:t>Patras University (Greece)</a:t>
            </a:r>
          </a:p>
          <a:p>
            <a:pPr algn="ctr" eaLnBrk="0" hangingPunct="0"/>
            <a:endParaRPr lang="en-US" sz="900" b="1">
              <a:solidFill>
                <a:srgbClr val="FFFD2E"/>
              </a:solidFill>
              <a:latin typeface="StarSymbol"/>
            </a:endParaRPr>
          </a:p>
        </p:txBody>
      </p:sp>
      <p:pic>
        <p:nvPicPr>
          <p:cNvPr id="8212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2138363"/>
            <a:ext cx="50958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982663"/>
            <a:ext cx="4778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4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13" y="968375"/>
            <a:ext cx="4794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5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863" y="955675"/>
            <a:ext cx="481012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6" name="Oval 27"/>
          <p:cNvSpPr>
            <a:spLocks noChangeArrowheads="1"/>
          </p:cNvSpPr>
          <p:nvPr/>
        </p:nvSpPr>
        <p:spPr bwMode="auto">
          <a:xfrm>
            <a:off x="4725988" y="296068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17" name="Oval 28"/>
          <p:cNvSpPr>
            <a:spLocks noChangeArrowheads="1"/>
          </p:cNvSpPr>
          <p:nvPr/>
        </p:nvSpPr>
        <p:spPr bwMode="auto">
          <a:xfrm>
            <a:off x="4305300" y="288766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18" name="Oval 29"/>
          <p:cNvSpPr>
            <a:spLocks noChangeArrowheads="1"/>
          </p:cNvSpPr>
          <p:nvPr/>
        </p:nvSpPr>
        <p:spPr bwMode="auto">
          <a:xfrm>
            <a:off x="3978275" y="27146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19" name="Oval 30"/>
          <p:cNvSpPr>
            <a:spLocks noChangeArrowheads="1"/>
          </p:cNvSpPr>
          <p:nvPr/>
        </p:nvSpPr>
        <p:spPr bwMode="auto">
          <a:xfrm>
            <a:off x="4044950" y="2714625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0" name="Oval 31"/>
          <p:cNvSpPr>
            <a:spLocks noChangeArrowheads="1"/>
          </p:cNvSpPr>
          <p:nvPr/>
        </p:nvSpPr>
        <p:spPr bwMode="auto">
          <a:xfrm>
            <a:off x="3911600" y="25685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1" name="Oval 32"/>
          <p:cNvSpPr>
            <a:spLocks noChangeArrowheads="1"/>
          </p:cNvSpPr>
          <p:nvPr/>
        </p:nvSpPr>
        <p:spPr bwMode="auto">
          <a:xfrm>
            <a:off x="4286250" y="23828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2" name="Oval 33"/>
          <p:cNvSpPr>
            <a:spLocks noChangeArrowheads="1"/>
          </p:cNvSpPr>
          <p:nvPr/>
        </p:nvSpPr>
        <p:spPr bwMode="auto">
          <a:xfrm>
            <a:off x="857250" y="29876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3" name="Oval 34"/>
          <p:cNvSpPr>
            <a:spLocks noChangeArrowheads="1"/>
          </p:cNvSpPr>
          <p:nvPr/>
        </p:nvSpPr>
        <p:spPr bwMode="auto">
          <a:xfrm>
            <a:off x="3881438" y="293528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4" name="Oval 36"/>
          <p:cNvSpPr>
            <a:spLocks noChangeArrowheads="1"/>
          </p:cNvSpPr>
          <p:nvPr/>
        </p:nvSpPr>
        <p:spPr bwMode="auto">
          <a:xfrm>
            <a:off x="3981450" y="294481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5" name="Oval 37"/>
          <p:cNvSpPr>
            <a:spLocks noChangeArrowheads="1"/>
          </p:cNvSpPr>
          <p:nvPr/>
        </p:nvSpPr>
        <p:spPr bwMode="auto">
          <a:xfrm>
            <a:off x="4240213" y="262572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6" name="Oval 38"/>
          <p:cNvSpPr>
            <a:spLocks noChangeArrowheads="1"/>
          </p:cNvSpPr>
          <p:nvPr/>
        </p:nvSpPr>
        <p:spPr bwMode="auto">
          <a:xfrm>
            <a:off x="1776413" y="291147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7" name="Oval 39"/>
          <p:cNvSpPr>
            <a:spLocks noChangeArrowheads="1"/>
          </p:cNvSpPr>
          <p:nvPr/>
        </p:nvSpPr>
        <p:spPr bwMode="auto">
          <a:xfrm>
            <a:off x="4148138" y="27495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8" name="Oval 41"/>
          <p:cNvSpPr>
            <a:spLocks noChangeArrowheads="1"/>
          </p:cNvSpPr>
          <p:nvPr/>
        </p:nvSpPr>
        <p:spPr bwMode="auto">
          <a:xfrm>
            <a:off x="4176713" y="23574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29" name="Oval 42"/>
          <p:cNvSpPr>
            <a:spLocks noChangeArrowheads="1"/>
          </p:cNvSpPr>
          <p:nvPr/>
        </p:nvSpPr>
        <p:spPr bwMode="auto">
          <a:xfrm>
            <a:off x="4629150" y="22447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0" name="Oval 43"/>
          <p:cNvSpPr>
            <a:spLocks noChangeArrowheads="1"/>
          </p:cNvSpPr>
          <p:nvPr/>
        </p:nvSpPr>
        <p:spPr bwMode="auto">
          <a:xfrm>
            <a:off x="6096000" y="247332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1" name="Oval 44"/>
          <p:cNvSpPr>
            <a:spLocks noChangeArrowheads="1"/>
          </p:cNvSpPr>
          <p:nvPr/>
        </p:nvSpPr>
        <p:spPr bwMode="auto">
          <a:xfrm>
            <a:off x="4972050" y="2425700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2" name="Oval 45"/>
          <p:cNvSpPr>
            <a:spLocks noChangeArrowheads="1"/>
          </p:cNvSpPr>
          <p:nvPr/>
        </p:nvSpPr>
        <p:spPr bwMode="auto">
          <a:xfrm>
            <a:off x="5067300" y="25352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3" name="Oval 46"/>
          <p:cNvSpPr>
            <a:spLocks noChangeArrowheads="1"/>
          </p:cNvSpPr>
          <p:nvPr/>
        </p:nvSpPr>
        <p:spPr bwMode="auto">
          <a:xfrm>
            <a:off x="5848350" y="34496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4" name="Oval 49"/>
          <p:cNvSpPr>
            <a:spLocks noChangeArrowheads="1"/>
          </p:cNvSpPr>
          <p:nvPr/>
        </p:nvSpPr>
        <p:spPr bwMode="auto">
          <a:xfrm>
            <a:off x="7545388" y="30162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5" name="Oval 50"/>
          <p:cNvSpPr>
            <a:spLocks noChangeArrowheads="1"/>
          </p:cNvSpPr>
          <p:nvPr/>
        </p:nvSpPr>
        <p:spPr bwMode="auto">
          <a:xfrm>
            <a:off x="4191000" y="2749550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236" name="Picture 51" descr="3dflagsdotcom_switz_2fabm"/>
          <p:cNvPicPr>
            <a:picLocks noChangeAspect="1" noChangeArrowheads="1" noCrop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75" y="1549400"/>
            <a:ext cx="5080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37" name="Picture 52" descr="3dflagsdotcom_pakis_2fabm"/>
          <p:cNvPicPr>
            <a:picLocks noChangeAspect="1" noChangeArrowheads="1" noCrop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987425"/>
            <a:ext cx="4968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38" name="Oval 58"/>
          <p:cNvSpPr>
            <a:spLocks noChangeArrowheads="1"/>
          </p:cNvSpPr>
          <p:nvPr/>
        </p:nvSpPr>
        <p:spPr bwMode="auto">
          <a:xfrm>
            <a:off x="4044950" y="2786063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39" name="Oval 59"/>
          <p:cNvSpPr>
            <a:spLocks noChangeArrowheads="1"/>
          </p:cNvSpPr>
          <p:nvPr/>
        </p:nvSpPr>
        <p:spPr bwMode="auto">
          <a:xfrm>
            <a:off x="4767263" y="29797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40" name="Oval 60"/>
          <p:cNvSpPr>
            <a:spLocks noChangeArrowheads="1"/>
          </p:cNvSpPr>
          <p:nvPr/>
        </p:nvSpPr>
        <p:spPr bwMode="auto">
          <a:xfrm>
            <a:off x="2014538" y="29908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41" name="Oval 61"/>
          <p:cNvSpPr>
            <a:spLocks noChangeArrowheads="1"/>
          </p:cNvSpPr>
          <p:nvPr/>
        </p:nvSpPr>
        <p:spPr bwMode="auto">
          <a:xfrm>
            <a:off x="3954463" y="2586038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242" name="Picture 64" descr="3dflags_ukr0001-000fa"/>
          <p:cNvPicPr>
            <a:picLocks noChangeAspect="1" noChangeArrowheads="1" noCrop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75" y="2755900"/>
            <a:ext cx="4191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43" name="Picture 65" descr="3dflags_nor0001-000fa"/>
          <p:cNvPicPr>
            <a:picLocks noChangeAspect="1" noChangeArrowheads="1" noCrop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946150"/>
            <a:ext cx="4222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44" name="Picture 66" descr="3dflags_grc0001-000fa"/>
          <p:cNvPicPr>
            <a:picLocks noChangeAspect="1" noChangeArrowheads="1" noCrop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81075"/>
            <a:ext cx="49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45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643063"/>
            <a:ext cx="404813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46" name="Oval 59"/>
          <p:cNvSpPr>
            <a:spLocks noChangeArrowheads="1"/>
          </p:cNvSpPr>
          <p:nvPr/>
        </p:nvSpPr>
        <p:spPr bwMode="auto">
          <a:xfrm>
            <a:off x="4505325" y="292893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47" name="Oval 59"/>
          <p:cNvSpPr>
            <a:spLocks noChangeArrowheads="1"/>
          </p:cNvSpPr>
          <p:nvPr/>
        </p:nvSpPr>
        <p:spPr bwMode="auto">
          <a:xfrm>
            <a:off x="4572000" y="292893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48" name="Oval 59"/>
          <p:cNvSpPr>
            <a:spLocks noChangeArrowheads="1"/>
          </p:cNvSpPr>
          <p:nvPr/>
        </p:nvSpPr>
        <p:spPr bwMode="auto">
          <a:xfrm>
            <a:off x="4638675" y="2928938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49" name="Oval 59"/>
          <p:cNvSpPr>
            <a:spLocks noChangeArrowheads="1"/>
          </p:cNvSpPr>
          <p:nvPr/>
        </p:nvSpPr>
        <p:spPr bwMode="auto">
          <a:xfrm>
            <a:off x="4176713" y="2500313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0" name="Oval 59"/>
          <p:cNvSpPr>
            <a:spLocks noChangeArrowheads="1"/>
          </p:cNvSpPr>
          <p:nvPr/>
        </p:nvSpPr>
        <p:spPr bwMode="auto">
          <a:xfrm>
            <a:off x="3913188" y="2500313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1" name="Oval 59"/>
          <p:cNvSpPr>
            <a:spLocks noChangeArrowheads="1"/>
          </p:cNvSpPr>
          <p:nvPr/>
        </p:nvSpPr>
        <p:spPr bwMode="auto">
          <a:xfrm>
            <a:off x="4703763" y="2571750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2" name="Oval 59"/>
          <p:cNvSpPr>
            <a:spLocks noChangeArrowheads="1"/>
          </p:cNvSpPr>
          <p:nvPr/>
        </p:nvSpPr>
        <p:spPr bwMode="auto">
          <a:xfrm>
            <a:off x="5692775" y="3214688"/>
            <a:ext cx="85725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3" name="Oval 59"/>
          <p:cNvSpPr>
            <a:spLocks noChangeArrowheads="1"/>
          </p:cNvSpPr>
          <p:nvPr/>
        </p:nvSpPr>
        <p:spPr bwMode="auto">
          <a:xfrm>
            <a:off x="3913188" y="285750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254" name="Picture 75" descr="MPj04008010000[1]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05038"/>
            <a:ext cx="431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55" name="Oval 49"/>
          <p:cNvSpPr>
            <a:spLocks noChangeArrowheads="1"/>
          </p:cNvSpPr>
          <p:nvPr/>
        </p:nvSpPr>
        <p:spPr bwMode="auto">
          <a:xfrm>
            <a:off x="7019925" y="2924175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256" name="Picture 77" descr="MPj03994060000[1]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567238"/>
            <a:ext cx="43815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57" name="Oval 33"/>
          <p:cNvSpPr>
            <a:spLocks noChangeArrowheads="1"/>
          </p:cNvSpPr>
          <p:nvPr/>
        </p:nvSpPr>
        <p:spPr bwMode="auto">
          <a:xfrm>
            <a:off x="971550" y="3141663"/>
            <a:ext cx="8413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8" name="Oval 33"/>
          <p:cNvSpPr>
            <a:spLocks noChangeArrowheads="1"/>
          </p:cNvSpPr>
          <p:nvPr/>
        </p:nvSpPr>
        <p:spPr bwMode="auto">
          <a:xfrm>
            <a:off x="4211638" y="2708275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59" name="Oval 33"/>
          <p:cNvSpPr>
            <a:spLocks noChangeArrowheads="1"/>
          </p:cNvSpPr>
          <p:nvPr/>
        </p:nvSpPr>
        <p:spPr bwMode="auto">
          <a:xfrm>
            <a:off x="6948488" y="299720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pic>
        <p:nvPicPr>
          <p:cNvPr id="8260" name="Picture 83" descr="http://www.australian-flag.org/australian-flag-640.jp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13100"/>
            <a:ext cx="450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1" name="Picture 85" descr="Netherlands Fla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81075"/>
            <a:ext cx="476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62" name="Oval 49"/>
          <p:cNvSpPr>
            <a:spLocks noChangeArrowheads="1"/>
          </p:cNvSpPr>
          <p:nvPr/>
        </p:nvSpPr>
        <p:spPr bwMode="auto">
          <a:xfrm flipV="1">
            <a:off x="7735888" y="5084763"/>
            <a:ext cx="76200" cy="7302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63" name="Oval 49"/>
          <p:cNvSpPr>
            <a:spLocks noChangeArrowheads="1"/>
          </p:cNvSpPr>
          <p:nvPr/>
        </p:nvSpPr>
        <p:spPr bwMode="auto">
          <a:xfrm>
            <a:off x="7697788" y="3168650"/>
            <a:ext cx="8413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64" name="Oval 59"/>
          <p:cNvSpPr>
            <a:spLocks noChangeArrowheads="1"/>
          </p:cNvSpPr>
          <p:nvPr/>
        </p:nvSpPr>
        <p:spPr bwMode="auto">
          <a:xfrm flipV="1">
            <a:off x="4140200" y="2636838"/>
            <a:ext cx="71438" cy="71437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The CLIC Collaboration</a:t>
            </a:r>
            <a:br>
              <a:rPr lang="en-GB" sz="2400" dirty="0"/>
            </a:br>
            <a:r>
              <a:rPr lang="en-GB" sz="2400" dirty="0" smtClean="0"/>
              <a:t>4 </a:t>
            </a:r>
            <a:r>
              <a:rPr lang="en-GB" sz="2400" dirty="0"/>
              <a:t>institutes, 21 countries &amp; growing</a:t>
            </a:r>
            <a:endParaRPr lang="en-US" sz="2400" dirty="0"/>
          </a:p>
        </p:txBody>
      </p:sp>
      <p:sp>
        <p:nvSpPr>
          <p:cNvPr id="8269" name="Text Box 77"/>
          <p:cNvSpPr txBox="1">
            <a:spLocks noChangeArrowheads="1"/>
          </p:cNvSpPr>
          <p:nvPr/>
        </p:nvSpPr>
        <p:spPr bwMode="auto">
          <a:xfrm>
            <a:off x="8027988" y="7938"/>
            <a:ext cx="1116012" cy="274637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>
                <a:latin typeface="Times New Roman" pitchFamily="18" charset="0"/>
              </a:rPr>
              <a:t>Delahaye</a:t>
            </a:r>
            <a:endParaRPr lang="en-US" sz="1200" i="1">
              <a:latin typeface="Times New Roman" pitchFamily="18" charset="0"/>
            </a:endParaRPr>
          </a:p>
        </p:txBody>
      </p:sp>
      <p:sp>
        <p:nvSpPr>
          <p:cNvPr id="8270" name="Oval 40"/>
          <p:cNvSpPr>
            <a:spLocks noChangeArrowheads="1"/>
          </p:cNvSpPr>
          <p:nvPr/>
        </p:nvSpPr>
        <p:spPr bwMode="auto">
          <a:xfrm>
            <a:off x="1736725" y="2857500"/>
            <a:ext cx="82550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rgbClr val="114FFB"/>
              </a:solidFill>
              <a:latin typeface="StarSymbol"/>
              <a:ea typeface="ＭＳ Ｐゴシック" charset="-128"/>
            </a:endParaRPr>
          </a:p>
        </p:txBody>
      </p:sp>
      <p:grpSp>
        <p:nvGrpSpPr>
          <p:cNvPr id="8271" name="Group 79"/>
          <p:cNvGrpSpPr>
            <a:grpSpLocks/>
          </p:cNvGrpSpPr>
          <p:nvPr/>
        </p:nvGrpSpPr>
        <p:grpSpPr bwMode="auto">
          <a:xfrm>
            <a:off x="1692275" y="2924176"/>
            <a:ext cx="2519363" cy="2586038"/>
            <a:chOff x="1066" y="1842"/>
            <a:chExt cx="1587" cy="1629"/>
          </a:xfrm>
        </p:grpSpPr>
        <p:sp>
          <p:nvSpPr>
            <p:cNvPr id="8273" name="Text Box 81"/>
            <p:cNvSpPr txBox="1">
              <a:spLocks noChangeArrowheads="1"/>
            </p:cNvSpPr>
            <p:nvPr/>
          </p:nvSpPr>
          <p:spPr bwMode="auto">
            <a:xfrm>
              <a:off x="1542" y="3317"/>
              <a:ext cx="111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1000" b="1">
                  <a:solidFill>
                    <a:srgbClr val="FFFF00"/>
                  </a:solidFill>
                  <a:latin typeface="StarSymbol"/>
                  <a:ea typeface="StarSymbol"/>
                  <a:cs typeface="StarSymbol"/>
                </a:rPr>
                <a:t>Fermilab</a:t>
              </a:r>
              <a:endParaRPr lang="en-US" sz="1000" b="1">
                <a:solidFill>
                  <a:srgbClr val="FFFF00"/>
                </a:solidFill>
                <a:latin typeface="StarSymbol"/>
                <a:ea typeface="StarSymbol"/>
                <a:cs typeface="StarSymbol"/>
              </a:endParaRPr>
            </a:p>
          </p:txBody>
        </p:sp>
        <p:sp>
          <p:nvSpPr>
            <p:cNvPr id="8274" name="Oval 40"/>
            <p:cNvSpPr>
              <a:spLocks noChangeArrowheads="1"/>
            </p:cNvSpPr>
            <p:nvPr/>
          </p:nvSpPr>
          <p:spPr bwMode="auto">
            <a:xfrm>
              <a:off x="1066" y="1842"/>
              <a:ext cx="52" cy="5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rgbClr val="114FFB"/>
                </a:solidFill>
                <a:latin typeface="StarSymbol"/>
                <a:ea typeface="ＭＳ Ｐゴシック" charset="-128"/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82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82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8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</a:t>
            </a:r>
            <a:r>
              <a:rPr lang="en-GB" dirty="0"/>
              <a:t>website: </a:t>
            </a:r>
            <a:r>
              <a:rPr lang="en-US" dirty="0">
                <a:solidFill>
                  <a:srgbClr val="114FFB"/>
                </a:solidFill>
                <a:hlinkClick r:id="rId2"/>
              </a:rPr>
              <a:t>http://clic-study.org</a:t>
            </a:r>
            <a:r>
              <a:rPr lang="en-US" dirty="0">
                <a:solidFill>
                  <a:srgbClr val="114FFB"/>
                </a:solidFill>
              </a:rPr>
              <a:t>/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0"/>
          <a:stretch>
            <a:fillRect/>
          </a:stretch>
        </p:blipFill>
        <p:spPr bwMode="auto">
          <a:xfrm>
            <a:off x="898525" y="1025525"/>
            <a:ext cx="7669213" cy="54276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Building CLIC at CERN?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7" y="908050"/>
            <a:ext cx="4752528" cy="244894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40 </a:t>
            </a:r>
            <a:r>
              <a:rPr lang="en-US" sz="2400" dirty="0"/>
              <a:t>km </a:t>
            </a:r>
            <a:r>
              <a:rPr lang="en-US" sz="2400" dirty="0" smtClean="0"/>
              <a:t>continuous available</a:t>
            </a:r>
          </a:p>
          <a:p>
            <a:pPr eaLnBrk="1" hangingPunct="1"/>
            <a:r>
              <a:rPr lang="en-US" sz="2400" dirty="0" smtClean="0"/>
              <a:t>Good geology</a:t>
            </a:r>
          </a:p>
          <a:p>
            <a:pPr eaLnBrk="1" hangingPunct="1"/>
            <a:r>
              <a:rPr lang="en-US" sz="2400" dirty="0" smtClean="0"/>
              <a:t>Parallel to Jura &amp; lake</a:t>
            </a:r>
          </a:p>
          <a:p>
            <a:pPr lvl="1" eaLnBrk="1" hangingPunct="1"/>
            <a:r>
              <a:rPr lang="en-US" sz="2400" dirty="0"/>
              <a:t>a</a:t>
            </a:r>
            <a:r>
              <a:rPr lang="en-US" sz="2400" dirty="0" smtClean="0"/>
              <a:t>lso ILC?</a:t>
            </a:r>
            <a:endParaRPr lang="en-GB" sz="2400" dirty="0"/>
          </a:p>
        </p:txBody>
      </p:sp>
      <p:pic>
        <p:nvPicPr>
          <p:cNvPr id="17412" name="Picture 3" descr="alam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52" y="1124744"/>
            <a:ext cx="401955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33346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134938"/>
            <a:ext cx="7162800" cy="914401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it won’t be easy…</a:t>
            </a:r>
            <a:endParaRPr lang="en-US" sz="2800" dirty="0"/>
          </a:p>
        </p:txBody>
      </p:sp>
      <p:pic>
        <p:nvPicPr>
          <p:cNvPr id="10731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3219450"/>
            <a:ext cx="6192837" cy="3378200"/>
          </a:xfrm>
        </p:spPr>
      </p:pic>
      <p:sp>
        <p:nvSpPr>
          <p:cNvPr id="71683" name="Rectangle 219"/>
          <p:cNvSpPr>
            <a:spLocks noChangeArrowheads="1"/>
          </p:cNvSpPr>
          <p:nvPr/>
        </p:nvSpPr>
        <p:spPr bwMode="auto">
          <a:xfrm>
            <a:off x="215517" y="3105150"/>
            <a:ext cx="1475744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Drive Beam </a:t>
            </a: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Generation </a:t>
            </a: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Complex</a:t>
            </a:r>
          </a:p>
        </p:txBody>
      </p:sp>
      <p:sp>
        <p:nvSpPr>
          <p:cNvPr id="71684" name="Rectangle 220"/>
          <p:cNvSpPr>
            <a:spLocks noChangeArrowheads="1"/>
          </p:cNvSpPr>
          <p:nvPr/>
        </p:nvSpPr>
        <p:spPr bwMode="auto">
          <a:xfrm>
            <a:off x="7470774" y="5478463"/>
            <a:ext cx="1673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Main Beam </a:t>
            </a: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Generation </a:t>
            </a: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</a:rPr>
              <a:t>Complex</a:t>
            </a:r>
          </a:p>
        </p:txBody>
      </p:sp>
      <p:grpSp>
        <p:nvGrpSpPr>
          <p:cNvPr id="1750" name="Group 9"/>
          <p:cNvGrpSpPr>
            <a:grpSpLocks/>
          </p:cNvGrpSpPr>
          <p:nvPr/>
        </p:nvGrpSpPr>
        <p:grpSpPr bwMode="auto">
          <a:xfrm>
            <a:off x="468313" y="657225"/>
            <a:ext cx="5489575" cy="2382838"/>
            <a:chOff x="266" y="951"/>
            <a:chExt cx="3811" cy="1655"/>
          </a:xfrm>
        </p:grpSpPr>
        <p:sp>
          <p:nvSpPr>
            <p:cNvPr id="71690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66" y="951"/>
              <a:ext cx="3811" cy="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691" name="Group 11"/>
            <p:cNvGrpSpPr>
              <a:grpSpLocks/>
            </p:cNvGrpSpPr>
            <p:nvPr/>
          </p:nvGrpSpPr>
          <p:grpSpPr bwMode="auto">
            <a:xfrm>
              <a:off x="2469" y="1748"/>
              <a:ext cx="182" cy="81"/>
              <a:chOff x="2469" y="1748"/>
              <a:chExt cx="182" cy="81"/>
            </a:xfrm>
          </p:grpSpPr>
          <p:sp>
            <p:nvSpPr>
              <p:cNvPr id="102100" name="Line 12"/>
              <p:cNvSpPr>
                <a:spLocks noChangeShapeType="1"/>
              </p:cNvSpPr>
              <p:nvPr/>
            </p:nvSpPr>
            <p:spPr bwMode="auto">
              <a:xfrm flipV="1">
                <a:off x="2523" y="1770"/>
                <a:ext cx="128" cy="2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101" name="Freeform 13"/>
              <p:cNvSpPr>
                <a:spLocks/>
              </p:cNvSpPr>
              <p:nvPr/>
            </p:nvSpPr>
            <p:spPr bwMode="auto">
              <a:xfrm>
                <a:off x="2469" y="1748"/>
                <a:ext cx="88" cy="81"/>
              </a:xfrm>
              <a:custGeom>
                <a:avLst/>
                <a:gdLst>
                  <a:gd name="T0" fmla="*/ 74 w 176"/>
                  <a:gd name="T1" fmla="*/ 0 h 162"/>
                  <a:gd name="T2" fmla="*/ 0 w 176"/>
                  <a:gd name="T3" fmla="*/ 56 h 162"/>
                  <a:gd name="T4" fmla="*/ 88 w 176"/>
                  <a:gd name="T5" fmla="*/ 81 h 162"/>
                  <a:gd name="T6" fmla="*/ 56 w 176"/>
                  <a:gd name="T7" fmla="*/ 46 h 162"/>
                  <a:gd name="T8" fmla="*/ 74 w 176"/>
                  <a:gd name="T9" fmla="*/ 0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162">
                    <a:moveTo>
                      <a:pt x="148" y="0"/>
                    </a:moveTo>
                    <a:lnTo>
                      <a:pt x="0" y="111"/>
                    </a:lnTo>
                    <a:lnTo>
                      <a:pt x="176" y="162"/>
                    </a:lnTo>
                    <a:lnTo>
                      <a:pt x="111" y="91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692" name="Group 14"/>
            <p:cNvGrpSpPr>
              <a:grpSpLocks/>
            </p:cNvGrpSpPr>
            <p:nvPr/>
          </p:nvGrpSpPr>
          <p:grpSpPr bwMode="auto">
            <a:xfrm>
              <a:off x="3027" y="1958"/>
              <a:ext cx="209" cy="81"/>
              <a:chOff x="3027" y="1958"/>
              <a:chExt cx="209" cy="81"/>
            </a:xfrm>
          </p:grpSpPr>
          <p:sp>
            <p:nvSpPr>
              <p:cNvPr id="102098" name="Line 15"/>
              <p:cNvSpPr>
                <a:spLocks noChangeShapeType="1"/>
              </p:cNvSpPr>
              <p:nvPr/>
            </p:nvSpPr>
            <p:spPr bwMode="auto">
              <a:xfrm flipH="1" flipV="1">
                <a:off x="3027" y="1958"/>
                <a:ext cx="157" cy="4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9" name="Freeform 16"/>
              <p:cNvSpPr>
                <a:spLocks/>
              </p:cNvSpPr>
              <p:nvPr/>
            </p:nvSpPr>
            <p:spPr bwMode="auto">
              <a:xfrm>
                <a:off x="3145" y="1960"/>
                <a:ext cx="91" cy="79"/>
              </a:xfrm>
              <a:custGeom>
                <a:avLst/>
                <a:gdLst>
                  <a:gd name="T0" fmla="*/ 0 w 182"/>
                  <a:gd name="T1" fmla="*/ 79 h 156"/>
                  <a:gd name="T2" fmla="*/ 91 w 182"/>
                  <a:gd name="T3" fmla="*/ 65 h 156"/>
                  <a:gd name="T4" fmla="*/ 26 w 182"/>
                  <a:gd name="T5" fmla="*/ 0 h 156"/>
                  <a:gd name="T6" fmla="*/ 37 w 182"/>
                  <a:gd name="T7" fmla="*/ 47 h 156"/>
                  <a:gd name="T8" fmla="*/ 0 w 182"/>
                  <a:gd name="T9" fmla="*/ 79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56">
                    <a:moveTo>
                      <a:pt x="0" y="156"/>
                    </a:moveTo>
                    <a:lnTo>
                      <a:pt x="182" y="128"/>
                    </a:lnTo>
                    <a:lnTo>
                      <a:pt x="51" y="0"/>
                    </a:lnTo>
                    <a:lnTo>
                      <a:pt x="74" y="93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693" name="Line 17"/>
            <p:cNvSpPr>
              <a:spLocks noChangeShapeType="1"/>
            </p:cNvSpPr>
            <p:nvPr/>
          </p:nvSpPr>
          <p:spPr bwMode="auto">
            <a:xfrm>
              <a:off x="272" y="1412"/>
              <a:ext cx="3017" cy="972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4" name="Line 18"/>
            <p:cNvSpPr>
              <a:spLocks noChangeShapeType="1"/>
            </p:cNvSpPr>
            <p:nvPr/>
          </p:nvSpPr>
          <p:spPr bwMode="auto">
            <a:xfrm>
              <a:off x="695" y="1241"/>
              <a:ext cx="2507" cy="423"/>
            </a:xfrm>
            <a:prstGeom prst="line">
              <a:avLst/>
            </a:prstGeom>
            <a:noFill/>
            <a:ln w="11113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695" name="Group 19"/>
            <p:cNvGrpSpPr>
              <a:grpSpLocks/>
            </p:cNvGrpSpPr>
            <p:nvPr/>
          </p:nvGrpSpPr>
          <p:grpSpPr bwMode="auto">
            <a:xfrm>
              <a:off x="745" y="1128"/>
              <a:ext cx="260" cy="257"/>
              <a:chOff x="745" y="1128"/>
              <a:chExt cx="260" cy="257"/>
            </a:xfrm>
          </p:grpSpPr>
          <p:sp>
            <p:nvSpPr>
              <p:cNvPr id="102036" name="Freeform 20"/>
              <p:cNvSpPr>
                <a:spLocks/>
              </p:cNvSpPr>
              <p:nvPr/>
            </p:nvSpPr>
            <p:spPr bwMode="auto">
              <a:xfrm>
                <a:off x="751" y="1336"/>
                <a:ext cx="92" cy="17"/>
              </a:xfrm>
              <a:custGeom>
                <a:avLst/>
                <a:gdLst>
                  <a:gd name="T0" fmla="*/ 86 w 185"/>
                  <a:gd name="T1" fmla="*/ 16 h 35"/>
                  <a:gd name="T2" fmla="*/ 92 w 185"/>
                  <a:gd name="T3" fmla="*/ 17 h 35"/>
                  <a:gd name="T4" fmla="*/ 6 w 185"/>
                  <a:gd name="T5" fmla="*/ 2 h 35"/>
                  <a:gd name="T6" fmla="*/ 0 w 185"/>
                  <a:gd name="T7" fmla="*/ 0 h 35"/>
                  <a:gd name="T8" fmla="*/ 86 w 185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5" h="35">
                    <a:moveTo>
                      <a:pt x="173" y="32"/>
                    </a:moveTo>
                    <a:lnTo>
                      <a:pt x="185" y="35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6A6A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7" name="Freeform 21"/>
              <p:cNvSpPr>
                <a:spLocks/>
              </p:cNvSpPr>
              <p:nvPr/>
            </p:nvSpPr>
            <p:spPr bwMode="auto">
              <a:xfrm>
                <a:off x="757" y="1337"/>
                <a:ext cx="91" cy="19"/>
              </a:xfrm>
              <a:custGeom>
                <a:avLst/>
                <a:gdLst>
                  <a:gd name="T0" fmla="*/ 86 w 183"/>
                  <a:gd name="T1" fmla="*/ 16 h 36"/>
                  <a:gd name="T2" fmla="*/ 91 w 183"/>
                  <a:gd name="T3" fmla="*/ 19 h 36"/>
                  <a:gd name="T4" fmla="*/ 5 w 183"/>
                  <a:gd name="T5" fmla="*/ 3 h 36"/>
                  <a:gd name="T6" fmla="*/ 0 w 183"/>
                  <a:gd name="T7" fmla="*/ 0 h 36"/>
                  <a:gd name="T8" fmla="*/ 86 w 183"/>
                  <a:gd name="T9" fmla="*/ 1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3" h="36">
                    <a:moveTo>
                      <a:pt x="173" y="31"/>
                    </a:moveTo>
                    <a:lnTo>
                      <a:pt x="183" y="36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75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8" name="Freeform 22"/>
              <p:cNvSpPr>
                <a:spLocks/>
              </p:cNvSpPr>
              <p:nvPr/>
            </p:nvSpPr>
            <p:spPr bwMode="auto">
              <a:xfrm>
                <a:off x="762" y="1340"/>
                <a:ext cx="91" cy="20"/>
              </a:xfrm>
              <a:custGeom>
                <a:avLst/>
                <a:gdLst>
                  <a:gd name="T0" fmla="*/ 87 w 181"/>
                  <a:gd name="T1" fmla="*/ 16 h 40"/>
                  <a:gd name="T2" fmla="*/ 91 w 181"/>
                  <a:gd name="T3" fmla="*/ 20 h 40"/>
                  <a:gd name="T4" fmla="*/ 4 w 181"/>
                  <a:gd name="T5" fmla="*/ 4 h 40"/>
                  <a:gd name="T6" fmla="*/ 0 w 181"/>
                  <a:gd name="T7" fmla="*/ 0 h 40"/>
                  <a:gd name="T8" fmla="*/ 87 w 181"/>
                  <a:gd name="T9" fmla="*/ 16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40">
                    <a:moveTo>
                      <a:pt x="173" y="31"/>
                    </a:moveTo>
                    <a:lnTo>
                      <a:pt x="181" y="40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9" name="Freeform 23"/>
              <p:cNvSpPr>
                <a:spLocks/>
              </p:cNvSpPr>
              <p:nvPr/>
            </p:nvSpPr>
            <p:spPr bwMode="auto">
              <a:xfrm>
                <a:off x="762" y="1340"/>
                <a:ext cx="89" cy="17"/>
              </a:xfrm>
              <a:custGeom>
                <a:avLst/>
                <a:gdLst>
                  <a:gd name="T0" fmla="*/ 87 w 178"/>
                  <a:gd name="T1" fmla="*/ 15 h 35"/>
                  <a:gd name="T2" fmla="*/ 89 w 178"/>
                  <a:gd name="T3" fmla="*/ 17 h 35"/>
                  <a:gd name="T4" fmla="*/ 3 w 178"/>
                  <a:gd name="T5" fmla="*/ 1 h 35"/>
                  <a:gd name="T6" fmla="*/ 0 w 178"/>
                  <a:gd name="T7" fmla="*/ 0 h 35"/>
                  <a:gd name="T8" fmla="*/ 87 w 178"/>
                  <a:gd name="T9" fmla="*/ 15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8" h="35">
                    <a:moveTo>
                      <a:pt x="173" y="31"/>
                    </a:moveTo>
                    <a:lnTo>
                      <a:pt x="178" y="3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0" name="Freeform 24"/>
              <p:cNvSpPr>
                <a:spLocks/>
              </p:cNvSpPr>
              <p:nvPr/>
            </p:nvSpPr>
            <p:spPr bwMode="auto">
              <a:xfrm>
                <a:off x="764" y="1341"/>
                <a:ext cx="89" cy="19"/>
              </a:xfrm>
              <a:custGeom>
                <a:avLst/>
                <a:gdLst>
                  <a:gd name="T0" fmla="*/ 87 w 176"/>
                  <a:gd name="T1" fmla="*/ 16 h 37"/>
                  <a:gd name="T2" fmla="*/ 89 w 176"/>
                  <a:gd name="T3" fmla="*/ 19 h 37"/>
                  <a:gd name="T4" fmla="*/ 2 w 176"/>
                  <a:gd name="T5" fmla="*/ 3 h 37"/>
                  <a:gd name="T6" fmla="*/ 0 w 176"/>
                  <a:gd name="T7" fmla="*/ 0 h 37"/>
                  <a:gd name="T8" fmla="*/ 87 w 176"/>
                  <a:gd name="T9" fmla="*/ 1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37">
                    <a:moveTo>
                      <a:pt x="173" y="32"/>
                    </a:moveTo>
                    <a:lnTo>
                      <a:pt x="176" y="3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8B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1" name="Freeform 25"/>
              <p:cNvSpPr>
                <a:spLocks/>
              </p:cNvSpPr>
              <p:nvPr/>
            </p:nvSpPr>
            <p:spPr bwMode="auto">
              <a:xfrm>
                <a:off x="766" y="1344"/>
                <a:ext cx="91" cy="21"/>
              </a:xfrm>
              <a:custGeom>
                <a:avLst/>
                <a:gdLst>
                  <a:gd name="T0" fmla="*/ 87 w 181"/>
                  <a:gd name="T1" fmla="*/ 16 h 42"/>
                  <a:gd name="T2" fmla="*/ 91 w 181"/>
                  <a:gd name="T3" fmla="*/ 21 h 42"/>
                  <a:gd name="T4" fmla="*/ 5 w 181"/>
                  <a:gd name="T5" fmla="*/ 5 h 42"/>
                  <a:gd name="T6" fmla="*/ 0 w 181"/>
                  <a:gd name="T7" fmla="*/ 0 h 42"/>
                  <a:gd name="T8" fmla="*/ 87 w 181"/>
                  <a:gd name="T9" fmla="*/ 16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42">
                    <a:moveTo>
                      <a:pt x="173" y="32"/>
                    </a:moveTo>
                    <a:lnTo>
                      <a:pt x="181" y="42"/>
                    </a:lnTo>
                    <a:lnTo>
                      <a:pt x="9" y="10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2" name="Freeform 26"/>
              <p:cNvSpPr>
                <a:spLocks/>
              </p:cNvSpPr>
              <p:nvPr/>
            </p:nvSpPr>
            <p:spPr bwMode="auto">
              <a:xfrm>
                <a:off x="766" y="1344"/>
                <a:ext cx="88" cy="17"/>
              </a:xfrm>
              <a:custGeom>
                <a:avLst/>
                <a:gdLst>
                  <a:gd name="T0" fmla="*/ 87 w 176"/>
                  <a:gd name="T1" fmla="*/ 16 h 35"/>
                  <a:gd name="T2" fmla="*/ 88 w 176"/>
                  <a:gd name="T3" fmla="*/ 17 h 35"/>
                  <a:gd name="T4" fmla="*/ 2 w 176"/>
                  <a:gd name="T5" fmla="*/ 1 h 35"/>
                  <a:gd name="T6" fmla="*/ 0 w 176"/>
                  <a:gd name="T7" fmla="*/ 0 h 35"/>
                  <a:gd name="T8" fmla="*/ 87 w 176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35">
                    <a:moveTo>
                      <a:pt x="173" y="32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3" name="Freeform 27"/>
              <p:cNvSpPr>
                <a:spLocks/>
              </p:cNvSpPr>
              <p:nvPr/>
            </p:nvSpPr>
            <p:spPr bwMode="auto">
              <a:xfrm>
                <a:off x="768" y="1346"/>
                <a:ext cx="87" cy="17"/>
              </a:xfrm>
              <a:custGeom>
                <a:avLst/>
                <a:gdLst>
                  <a:gd name="T0" fmla="*/ 86 w 174"/>
                  <a:gd name="T1" fmla="*/ 16 h 35"/>
                  <a:gd name="T2" fmla="*/ 87 w 174"/>
                  <a:gd name="T3" fmla="*/ 17 h 35"/>
                  <a:gd name="T4" fmla="*/ 1 w 174"/>
                  <a:gd name="T5" fmla="*/ 2 h 35"/>
                  <a:gd name="T6" fmla="*/ 0 w 174"/>
                  <a:gd name="T7" fmla="*/ 0 h 35"/>
                  <a:gd name="T8" fmla="*/ 86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5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4" name="Freeform 28"/>
              <p:cNvSpPr>
                <a:spLocks/>
              </p:cNvSpPr>
              <p:nvPr/>
            </p:nvSpPr>
            <p:spPr bwMode="auto">
              <a:xfrm>
                <a:off x="769" y="1347"/>
                <a:ext cx="88" cy="18"/>
              </a:xfrm>
              <a:custGeom>
                <a:avLst/>
                <a:gdLst>
                  <a:gd name="T0" fmla="*/ 87 w 176"/>
                  <a:gd name="T1" fmla="*/ 16 h 35"/>
                  <a:gd name="T2" fmla="*/ 88 w 176"/>
                  <a:gd name="T3" fmla="*/ 18 h 35"/>
                  <a:gd name="T4" fmla="*/ 2 w 176"/>
                  <a:gd name="T5" fmla="*/ 2 h 35"/>
                  <a:gd name="T6" fmla="*/ 0 w 176"/>
                  <a:gd name="T7" fmla="*/ 0 h 35"/>
                  <a:gd name="T8" fmla="*/ 87 w 176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35">
                    <a:moveTo>
                      <a:pt x="173" y="31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5" name="Freeform 29"/>
              <p:cNvSpPr>
                <a:spLocks/>
              </p:cNvSpPr>
              <p:nvPr/>
            </p:nvSpPr>
            <p:spPr bwMode="auto">
              <a:xfrm>
                <a:off x="770" y="1349"/>
                <a:ext cx="89" cy="22"/>
              </a:xfrm>
              <a:custGeom>
                <a:avLst/>
                <a:gdLst>
                  <a:gd name="T0" fmla="*/ 86 w 177"/>
                  <a:gd name="T1" fmla="*/ 16 h 43"/>
                  <a:gd name="T2" fmla="*/ 89 w 177"/>
                  <a:gd name="T3" fmla="*/ 22 h 43"/>
                  <a:gd name="T4" fmla="*/ 3 w 177"/>
                  <a:gd name="T5" fmla="*/ 6 h 43"/>
                  <a:gd name="T6" fmla="*/ 0 w 177"/>
                  <a:gd name="T7" fmla="*/ 0 h 43"/>
                  <a:gd name="T8" fmla="*/ 86 w 177"/>
                  <a:gd name="T9" fmla="*/ 16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7" h="43">
                    <a:moveTo>
                      <a:pt x="172" y="32"/>
                    </a:moveTo>
                    <a:lnTo>
                      <a:pt x="177" y="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6" name="Freeform 30"/>
              <p:cNvSpPr>
                <a:spLocks/>
              </p:cNvSpPr>
              <p:nvPr/>
            </p:nvSpPr>
            <p:spPr bwMode="auto">
              <a:xfrm>
                <a:off x="770" y="1349"/>
                <a:ext cx="87" cy="17"/>
              </a:xfrm>
              <a:custGeom>
                <a:avLst/>
                <a:gdLst>
                  <a:gd name="T0" fmla="*/ 87 w 172"/>
                  <a:gd name="T1" fmla="*/ 16 h 33"/>
                  <a:gd name="T2" fmla="*/ 87 w 172"/>
                  <a:gd name="T3" fmla="*/ 17 h 33"/>
                  <a:gd name="T4" fmla="*/ 1 w 172"/>
                  <a:gd name="T5" fmla="*/ 1 h 33"/>
                  <a:gd name="T6" fmla="*/ 0 w 172"/>
                  <a:gd name="T7" fmla="*/ 0 h 33"/>
                  <a:gd name="T8" fmla="*/ 87 w 172"/>
                  <a:gd name="T9" fmla="*/ 1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33">
                    <a:moveTo>
                      <a:pt x="172" y="32"/>
                    </a:moveTo>
                    <a:lnTo>
                      <a:pt x="172" y="3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7" name="Freeform 31"/>
              <p:cNvSpPr>
                <a:spLocks/>
              </p:cNvSpPr>
              <p:nvPr/>
            </p:nvSpPr>
            <p:spPr bwMode="auto">
              <a:xfrm>
                <a:off x="771" y="1350"/>
                <a:ext cx="87" cy="17"/>
              </a:xfrm>
              <a:custGeom>
                <a:avLst/>
                <a:gdLst>
                  <a:gd name="T0" fmla="*/ 86 w 173"/>
                  <a:gd name="T1" fmla="*/ 16 h 34"/>
                  <a:gd name="T2" fmla="*/ 87 w 173"/>
                  <a:gd name="T3" fmla="*/ 17 h 34"/>
                  <a:gd name="T4" fmla="*/ 0 w 173"/>
                  <a:gd name="T5" fmla="*/ 2 h 34"/>
                  <a:gd name="T6" fmla="*/ 0 w 173"/>
                  <a:gd name="T7" fmla="*/ 0 h 34"/>
                  <a:gd name="T8" fmla="*/ 86 w 173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34">
                    <a:moveTo>
                      <a:pt x="171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1" y="3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8" name="Freeform 32"/>
              <p:cNvSpPr>
                <a:spLocks/>
              </p:cNvSpPr>
              <p:nvPr/>
            </p:nvSpPr>
            <p:spPr bwMode="auto">
              <a:xfrm>
                <a:off x="771" y="1351"/>
                <a:ext cx="87" cy="18"/>
              </a:xfrm>
              <a:custGeom>
                <a:avLst/>
                <a:gdLst>
                  <a:gd name="T0" fmla="*/ 86 w 175"/>
                  <a:gd name="T1" fmla="*/ 16 h 35"/>
                  <a:gd name="T2" fmla="*/ 87 w 175"/>
                  <a:gd name="T3" fmla="*/ 18 h 35"/>
                  <a:gd name="T4" fmla="*/ 1 w 175"/>
                  <a:gd name="T5" fmla="*/ 2 h 35"/>
                  <a:gd name="T6" fmla="*/ 0 w 175"/>
                  <a:gd name="T7" fmla="*/ 0 h 35"/>
                  <a:gd name="T8" fmla="*/ 86 w 175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35">
                    <a:moveTo>
                      <a:pt x="173" y="31"/>
                    </a:moveTo>
                    <a:lnTo>
                      <a:pt x="175" y="3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49" name="Freeform 33"/>
              <p:cNvSpPr>
                <a:spLocks/>
              </p:cNvSpPr>
              <p:nvPr/>
            </p:nvSpPr>
            <p:spPr bwMode="auto">
              <a:xfrm>
                <a:off x="772" y="1353"/>
                <a:ext cx="87" cy="18"/>
              </a:xfrm>
              <a:custGeom>
                <a:avLst/>
                <a:gdLst>
                  <a:gd name="T0" fmla="*/ 87 w 174"/>
                  <a:gd name="T1" fmla="*/ 16 h 35"/>
                  <a:gd name="T2" fmla="*/ 87 w 174"/>
                  <a:gd name="T3" fmla="*/ 18 h 35"/>
                  <a:gd name="T4" fmla="*/ 1 w 174"/>
                  <a:gd name="T5" fmla="*/ 2 h 35"/>
                  <a:gd name="T6" fmla="*/ 0 w 174"/>
                  <a:gd name="T7" fmla="*/ 0 h 35"/>
                  <a:gd name="T8" fmla="*/ 87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35">
                    <a:moveTo>
                      <a:pt x="173" y="32"/>
                    </a:moveTo>
                    <a:lnTo>
                      <a:pt x="174" y="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0" name="Freeform 34"/>
              <p:cNvSpPr>
                <a:spLocks/>
              </p:cNvSpPr>
              <p:nvPr/>
            </p:nvSpPr>
            <p:spPr bwMode="auto">
              <a:xfrm>
                <a:off x="773" y="1355"/>
                <a:ext cx="88" cy="22"/>
              </a:xfrm>
              <a:custGeom>
                <a:avLst/>
                <a:gdLst>
                  <a:gd name="T0" fmla="*/ 86 w 176"/>
                  <a:gd name="T1" fmla="*/ 16 h 44"/>
                  <a:gd name="T2" fmla="*/ 88 w 176"/>
                  <a:gd name="T3" fmla="*/ 22 h 44"/>
                  <a:gd name="T4" fmla="*/ 2 w 176"/>
                  <a:gd name="T5" fmla="*/ 7 h 44"/>
                  <a:gd name="T6" fmla="*/ 0 w 176"/>
                  <a:gd name="T7" fmla="*/ 0 h 44"/>
                  <a:gd name="T8" fmla="*/ 86 w 176"/>
                  <a:gd name="T9" fmla="*/ 16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44">
                    <a:moveTo>
                      <a:pt x="172" y="31"/>
                    </a:moveTo>
                    <a:lnTo>
                      <a:pt x="176" y="44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1" name="Freeform 35"/>
              <p:cNvSpPr>
                <a:spLocks/>
              </p:cNvSpPr>
              <p:nvPr/>
            </p:nvSpPr>
            <p:spPr bwMode="auto">
              <a:xfrm>
                <a:off x="773" y="1355"/>
                <a:ext cx="86" cy="16"/>
              </a:xfrm>
              <a:custGeom>
                <a:avLst/>
                <a:gdLst>
                  <a:gd name="T0" fmla="*/ 86 w 172"/>
                  <a:gd name="T1" fmla="*/ 15 h 33"/>
                  <a:gd name="T2" fmla="*/ 86 w 172"/>
                  <a:gd name="T3" fmla="*/ 16 h 33"/>
                  <a:gd name="T4" fmla="*/ 0 w 172"/>
                  <a:gd name="T5" fmla="*/ 0 h 33"/>
                  <a:gd name="T6" fmla="*/ 0 w 172"/>
                  <a:gd name="T7" fmla="*/ 0 h 33"/>
                  <a:gd name="T8" fmla="*/ 86 w 172"/>
                  <a:gd name="T9" fmla="*/ 15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33">
                    <a:moveTo>
                      <a:pt x="172" y="31"/>
                    </a:moveTo>
                    <a:lnTo>
                      <a:pt x="172" y="3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2" name="Freeform 36"/>
              <p:cNvSpPr>
                <a:spLocks/>
              </p:cNvSpPr>
              <p:nvPr/>
            </p:nvSpPr>
            <p:spPr bwMode="auto">
              <a:xfrm>
                <a:off x="773" y="1356"/>
                <a:ext cx="87" cy="17"/>
              </a:xfrm>
              <a:custGeom>
                <a:avLst/>
                <a:gdLst>
                  <a:gd name="T0" fmla="*/ 86 w 174"/>
                  <a:gd name="T1" fmla="*/ 16 h 35"/>
                  <a:gd name="T2" fmla="*/ 87 w 174"/>
                  <a:gd name="T3" fmla="*/ 17 h 35"/>
                  <a:gd name="T4" fmla="*/ 1 w 174"/>
                  <a:gd name="T5" fmla="*/ 2 h 35"/>
                  <a:gd name="T6" fmla="*/ 0 w 174"/>
                  <a:gd name="T7" fmla="*/ 0 h 35"/>
                  <a:gd name="T8" fmla="*/ 86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3" name="Freeform 37"/>
              <p:cNvSpPr>
                <a:spLocks/>
              </p:cNvSpPr>
              <p:nvPr/>
            </p:nvSpPr>
            <p:spPr bwMode="auto">
              <a:xfrm>
                <a:off x="774" y="1357"/>
                <a:ext cx="86" cy="18"/>
              </a:xfrm>
              <a:custGeom>
                <a:avLst/>
                <a:gdLst>
                  <a:gd name="T0" fmla="*/ 86 w 173"/>
                  <a:gd name="T1" fmla="*/ 16 h 34"/>
                  <a:gd name="T2" fmla="*/ 86 w 173"/>
                  <a:gd name="T3" fmla="*/ 18 h 34"/>
                  <a:gd name="T4" fmla="*/ 0 w 173"/>
                  <a:gd name="T5" fmla="*/ 2 h 34"/>
                  <a:gd name="T6" fmla="*/ 0 w 173"/>
                  <a:gd name="T7" fmla="*/ 0 h 34"/>
                  <a:gd name="T8" fmla="*/ 86 w 173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4" name="Freeform 38"/>
              <p:cNvSpPr>
                <a:spLocks/>
              </p:cNvSpPr>
              <p:nvPr/>
            </p:nvSpPr>
            <p:spPr bwMode="auto">
              <a:xfrm>
                <a:off x="774" y="1359"/>
                <a:ext cx="87" cy="17"/>
              </a:xfrm>
              <a:custGeom>
                <a:avLst/>
                <a:gdLst>
                  <a:gd name="T0" fmla="*/ 86 w 175"/>
                  <a:gd name="T1" fmla="*/ 16 h 33"/>
                  <a:gd name="T2" fmla="*/ 87 w 175"/>
                  <a:gd name="T3" fmla="*/ 17 h 33"/>
                  <a:gd name="T4" fmla="*/ 1 w 175"/>
                  <a:gd name="T5" fmla="*/ 1 h 33"/>
                  <a:gd name="T6" fmla="*/ 0 w 175"/>
                  <a:gd name="T7" fmla="*/ 0 h 33"/>
                  <a:gd name="T8" fmla="*/ 86 w 175"/>
                  <a:gd name="T9" fmla="*/ 1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33">
                    <a:moveTo>
                      <a:pt x="173" y="31"/>
                    </a:moveTo>
                    <a:lnTo>
                      <a:pt x="175" y="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5" name="Freeform 39"/>
              <p:cNvSpPr>
                <a:spLocks/>
              </p:cNvSpPr>
              <p:nvPr/>
            </p:nvSpPr>
            <p:spPr bwMode="auto">
              <a:xfrm>
                <a:off x="774" y="1360"/>
                <a:ext cx="87" cy="17"/>
              </a:xfrm>
              <a:custGeom>
                <a:avLst/>
                <a:gdLst>
                  <a:gd name="T0" fmla="*/ 87 w 173"/>
                  <a:gd name="T1" fmla="*/ 16 h 34"/>
                  <a:gd name="T2" fmla="*/ 87 w 173"/>
                  <a:gd name="T3" fmla="*/ 17 h 34"/>
                  <a:gd name="T4" fmla="*/ 0 w 173"/>
                  <a:gd name="T5" fmla="*/ 2 h 34"/>
                  <a:gd name="T6" fmla="*/ 0 w 173"/>
                  <a:gd name="T7" fmla="*/ 0 h 34"/>
                  <a:gd name="T8" fmla="*/ 87 w 173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6" name="Freeform 40"/>
              <p:cNvSpPr>
                <a:spLocks/>
              </p:cNvSpPr>
              <p:nvPr/>
            </p:nvSpPr>
            <p:spPr bwMode="auto">
              <a:xfrm>
                <a:off x="774" y="1361"/>
                <a:ext cx="88" cy="24"/>
              </a:xfrm>
              <a:custGeom>
                <a:avLst/>
                <a:gdLst>
                  <a:gd name="T0" fmla="*/ 87 w 174"/>
                  <a:gd name="T1" fmla="*/ 16 h 46"/>
                  <a:gd name="T2" fmla="*/ 88 w 174"/>
                  <a:gd name="T3" fmla="*/ 24 h 46"/>
                  <a:gd name="T4" fmla="*/ 1 w 174"/>
                  <a:gd name="T5" fmla="*/ 8 h 46"/>
                  <a:gd name="T6" fmla="*/ 0 w 174"/>
                  <a:gd name="T7" fmla="*/ 0 h 46"/>
                  <a:gd name="T8" fmla="*/ 87 w 174"/>
                  <a:gd name="T9" fmla="*/ 16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46">
                    <a:moveTo>
                      <a:pt x="173" y="31"/>
                    </a:moveTo>
                    <a:lnTo>
                      <a:pt x="174" y="4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7" name="Freeform 41"/>
              <p:cNvSpPr>
                <a:spLocks/>
              </p:cNvSpPr>
              <p:nvPr/>
            </p:nvSpPr>
            <p:spPr bwMode="auto">
              <a:xfrm>
                <a:off x="774" y="1143"/>
                <a:ext cx="88" cy="20"/>
              </a:xfrm>
              <a:custGeom>
                <a:avLst/>
                <a:gdLst>
                  <a:gd name="T0" fmla="*/ 88 w 174"/>
                  <a:gd name="T1" fmla="*/ 13 h 40"/>
                  <a:gd name="T2" fmla="*/ 87 w 174"/>
                  <a:gd name="T3" fmla="*/ 20 h 40"/>
                  <a:gd name="T4" fmla="*/ 0 w 174"/>
                  <a:gd name="T5" fmla="*/ 8 h 40"/>
                  <a:gd name="T6" fmla="*/ 1 w 174"/>
                  <a:gd name="T7" fmla="*/ 0 h 40"/>
                  <a:gd name="T8" fmla="*/ 88 w 174"/>
                  <a:gd name="T9" fmla="*/ 1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40">
                    <a:moveTo>
                      <a:pt x="174" y="25"/>
                    </a:moveTo>
                    <a:lnTo>
                      <a:pt x="173" y="40"/>
                    </a:lnTo>
                    <a:lnTo>
                      <a:pt x="0" y="16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8" name="Freeform 42"/>
              <p:cNvSpPr>
                <a:spLocks/>
              </p:cNvSpPr>
              <p:nvPr/>
            </p:nvSpPr>
            <p:spPr bwMode="auto">
              <a:xfrm>
                <a:off x="773" y="1151"/>
                <a:ext cx="88" cy="19"/>
              </a:xfrm>
              <a:custGeom>
                <a:avLst/>
                <a:gdLst>
                  <a:gd name="T0" fmla="*/ 88 w 176"/>
                  <a:gd name="T1" fmla="*/ 12 h 39"/>
                  <a:gd name="T2" fmla="*/ 86 w 176"/>
                  <a:gd name="T3" fmla="*/ 19 h 39"/>
                  <a:gd name="T4" fmla="*/ 0 w 176"/>
                  <a:gd name="T5" fmla="*/ 7 h 39"/>
                  <a:gd name="T6" fmla="*/ 2 w 176"/>
                  <a:gd name="T7" fmla="*/ 0 h 39"/>
                  <a:gd name="T8" fmla="*/ 88 w 176"/>
                  <a:gd name="T9" fmla="*/ 12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39">
                    <a:moveTo>
                      <a:pt x="176" y="24"/>
                    </a:moveTo>
                    <a:lnTo>
                      <a:pt x="172" y="39"/>
                    </a:lnTo>
                    <a:lnTo>
                      <a:pt x="0" y="14"/>
                    </a:lnTo>
                    <a:lnTo>
                      <a:pt x="3" y="0"/>
                    </a:lnTo>
                    <a:lnTo>
                      <a:pt x="176" y="24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59" name="Freeform 43"/>
              <p:cNvSpPr>
                <a:spLocks/>
              </p:cNvSpPr>
              <p:nvPr/>
            </p:nvSpPr>
            <p:spPr bwMode="auto">
              <a:xfrm>
                <a:off x="774" y="1151"/>
                <a:ext cx="87" cy="14"/>
              </a:xfrm>
              <a:custGeom>
                <a:avLst/>
                <a:gdLst>
                  <a:gd name="T0" fmla="*/ 87 w 173"/>
                  <a:gd name="T1" fmla="*/ 12 h 27"/>
                  <a:gd name="T2" fmla="*/ 87 w 173"/>
                  <a:gd name="T3" fmla="*/ 14 h 27"/>
                  <a:gd name="T4" fmla="*/ 0 w 173"/>
                  <a:gd name="T5" fmla="*/ 1 h 27"/>
                  <a:gd name="T6" fmla="*/ 0 w 173"/>
                  <a:gd name="T7" fmla="*/ 0 h 27"/>
                  <a:gd name="T8" fmla="*/ 87 w 173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27">
                    <a:moveTo>
                      <a:pt x="173" y="24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4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0" name="Freeform 44"/>
              <p:cNvSpPr>
                <a:spLocks/>
              </p:cNvSpPr>
              <p:nvPr/>
            </p:nvSpPr>
            <p:spPr bwMode="auto">
              <a:xfrm>
                <a:off x="774" y="1152"/>
                <a:ext cx="87" cy="14"/>
              </a:xfrm>
              <a:custGeom>
                <a:avLst/>
                <a:gdLst>
                  <a:gd name="T0" fmla="*/ 87 w 175"/>
                  <a:gd name="T1" fmla="*/ 13 h 28"/>
                  <a:gd name="T2" fmla="*/ 86 w 175"/>
                  <a:gd name="T3" fmla="*/ 14 h 28"/>
                  <a:gd name="T4" fmla="*/ 0 w 175"/>
                  <a:gd name="T5" fmla="*/ 2 h 28"/>
                  <a:gd name="T6" fmla="*/ 1 w 175"/>
                  <a:gd name="T7" fmla="*/ 0 h 28"/>
                  <a:gd name="T8" fmla="*/ 87 w 175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1" name="Freeform 45"/>
              <p:cNvSpPr>
                <a:spLocks/>
              </p:cNvSpPr>
              <p:nvPr/>
            </p:nvSpPr>
            <p:spPr bwMode="auto">
              <a:xfrm>
                <a:off x="774" y="1154"/>
                <a:ext cx="86" cy="14"/>
              </a:xfrm>
              <a:custGeom>
                <a:avLst/>
                <a:gdLst>
                  <a:gd name="T0" fmla="*/ 86 w 173"/>
                  <a:gd name="T1" fmla="*/ 12 h 29"/>
                  <a:gd name="T2" fmla="*/ 86 w 173"/>
                  <a:gd name="T3" fmla="*/ 14 h 29"/>
                  <a:gd name="T4" fmla="*/ 0 w 173"/>
                  <a:gd name="T5" fmla="*/ 2 h 29"/>
                  <a:gd name="T6" fmla="*/ 0 w 173"/>
                  <a:gd name="T7" fmla="*/ 0 h 29"/>
                  <a:gd name="T8" fmla="*/ 86 w 173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2" name="Freeform 46"/>
              <p:cNvSpPr>
                <a:spLocks/>
              </p:cNvSpPr>
              <p:nvPr/>
            </p:nvSpPr>
            <p:spPr bwMode="auto">
              <a:xfrm>
                <a:off x="773" y="1155"/>
                <a:ext cx="87" cy="14"/>
              </a:xfrm>
              <a:custGeom>
                <a:avLst/>
                <a:gdLst>
                  <a:gd name="T0" fmla="*/ 87 w 174"/>
                  <a:gd name="T1" fmla="*/ 13 h 26"/>
                  <a:gd name="T2" fmla="*/ 86 w 174"/>
                  <a:gd name="T3" fmla="*/ 14 h 26"/>
                  <a:gd name="T4" fmla="*/ 0 w 174"/>
                  <a:gd name="T5" fmla="*/ 2 h 26"/>
                  <a:gd name="T6" fmla="*/ 1 w 174"/>
                  <a:gd name="T7" fmla="*/ 0 h 26"/>
                  <a:gd name="T8" fmla="*/ 87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3" name="Freeform 47"/>
              <p:cNvSpPr>
                <a:spLocks/>
              </p:cNvSpPr>
              <p:nvPr/>
            </p:nvSpPr>
            <p:spPr bwMode="auto">
              <a:xfrm>
                <a:off x="773" y="1157"/>
                <a:ext cx="86" cy="13"/>
              </a:xfrm>
              <a:custGeom>
                <a:avLst/>
                <a:gdLst>
                  <a:gd name="T0" fmla="*/ 86 w 172"/>
                  <a:gd name="T1" fmla="*/ 11 h 27"/>
                  <a:gd name="T2" fmla="*/ 86 w 172"/>
                  <a:gd name="T3" fmla="*/ 13 h 27"/>
                  <a:gd name="T4" fmla="*/ 0 w 172"/>
                  <a:gd name="T5" fmla="*/ 1 h 27"/>
                  <a:gd name="T6" fmla="*/ 0 w 172"/>
                  <a:gd name="T7" fmla="*/ 0 h 27"/>
                  <a:gd name="T8" fmla="*/ 86 w 172"/>
                  <a:gd name="T9" fmla="*/ 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27">
                    <a:moveTo>
                      <a:pt x="172" y="23"/>
                    </a:moveTo>
                    <a:lnTo>
                      <a:pt x="172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2" y="23"/>
                    </a:lnTo>
                    <a:close/>
                  </a:path>
                </a:pathLst>
              </a:cu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4" name="Freeform 48"/>
              <p:cNvSpPr>
                <a:spLocks/>
              </p:cNvSpPr>
              <p:nvPr/>
            </p:nvSpPr>
            <p:spPr bwMode="auto">
              <a:xfrm>
                <a:off x="770" y="1158"/>
                <a:ext cx="89" cy="19"/>
              </a:xfrm>
              <a:custGeom>
                <a:avLst/>
                <a:gdLst>
                  <a:gd name="T0" fmla="*/ 89 w 177"/>
                  <a:gd name="T1" fmla="*/ 13 h 38"/>
                  <a:gd name="T2" fmla="*/ 86 w 177"/>
                  <a:gd name="T3" fmla="*/ 19 h 38"/>
                  <a:gd name="T4" fmla="*/ 0 w 177"/>
                  <a:gd name="T5" fmla="*/ 8 h 38"/>
                  <a:gd name="T6" fmla="*/ 3 w 177"/>
                  <a:gd name="T7" fmla="*/ 0 h 38"/>
                  <a:gd name="T8" fmla="*/ 89 w 177"/>
                  <a:gd name="T9" fmla="*/ 1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7" h="38">
                    <a:moveTo>
                      <a:pt x="177" y="25"/>
                    </a:moveTo>
                    <a:lnTo>
                      <a:pt x="172" y="38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5" name="Freeform 49"/>
              <p:cNvSpPr>
                <a:spLocks/>
              </p:cNvSpPr>
              <p:nvPr/>
            </p:nvSpPr>
            <p:spPr bwMode="auto">
              <a:xfrm>
                <a:off x="772" y="1158"/>
                <a:ext cx="87" cy="14"/>
              </a:xfrm>
              <a:custGeom>
                <a:avLst/>
                <a:gdLst>
                  <a:gd name="T0" fmla="*/ 87 w 174"/>
                  <a:gd name="T1" fmla="*/ 13 h 28"/>
                  <a:gd name="T2" fmla="*/ 87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7 w 174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8">
                    <a:moveTo>
                      <a:pt x="174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6" name="Freeform 50"/>
              <p:cNvSpPr>
                <a:spLocks/>
              </p:cNvSpPr>
              <p:nvPr/>
            </p:nvSpPr>
            <p:spPr bwMode="auto">
              <a:xfrm>
                <a:off x="772" y="1160"/>
                <a:ext cx="86" cy="13"/>
              </a:xfrm>
              <a:custGeom>
                <a:avLst/>
                <a:gdLst>
                  <a:gd name="T0" fmla="*/ 86 w 173"/>
                  <a:gd name="T1" fmla="*/ 12 h 27"/>
                  <a:gd name="T2" fmla="*/ 86 w 173"/>
                  <a:gd name="T3" fmla="*/ 13 h 27"/>
                  <a:gd name="T4" fmla="*/ 0 w 173"/>
                  <a:gd name="T5" fmla="*/ 1 h 27"/>
                  <a:gd name="T6" fmla="*/ 0 w 173"/>
                  <a:gd name="T7" fmla="*/ 0 h 27"/>
                  <a:gd name="T8" fmla="*/ 86 w 173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27">
                    <a:moveTo>
                      <a:pt x="173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7" name="Freeform 51"/>
              <p:cNvSpPr>
                <a:spLocks/>
              </p:cNvSpPr>
              <p:nvPr/>
            </p:nvSpPr>
            <p:spPr bwMode="auto">
              <a:xfrm>
                <a:off x="771" y="1160"/>
                <a:ext cx="87" cy="14"/>
              </a:xfrm>
              <a:custGeom>
                <a:avLst/>
                <a:gdLst>
                  <a:gd name="T0" fmla="*/ 87 w 175"/>
                  <a:gd name="T1" fmla="*/ 13 h 26"/>
                  <a:gd name="T2" fmla="*/ 86 w 175"/>
                  <a:gd name="T3" fmla="*/ 14 h 26"/>
                  <a:gd name="T4" fmla="*/ 0 w 175"/>
                  <a:gd name="T5" fmla="*/ 1 h 26"/>
                  <a:gd name="T6" fmla="*/ 1 w 175"/>
                  <a:gd name="T7" fmla="*/ 0 h 26"/>
                  <a:gd name="T8" fmla="*/ 87 w 175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6">
                    <a:moveTo>
                      <a:pt x="175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8" name="Freeform 52"/>
              <p:cNvSpPr>
                <a:spLocks/>
              </p:cNvSpPr>
              <p:nvPr/>
            </p:nvSpPr>
            <p:spPr bwMode="auto">
              <a:xfrm>
                <a:off x="771" y="1161"/>
                <a:ext cx="87" cy="14"/>
              </a:xfrm>
              <a:custGeom>
                <a:avLst/>
                <a:gdLst>
                  <a:gd name="T0" fmla="*/ 87 w 173"/>
                  <a:gd name="T1" fmla="*/ 12 h 29"/>
                  <a:gd name="T2" fmla="*/ 87 w 173"/>
                  <a:gd name="T3" fmla="*/ 14 h 29"/>
                  <a:gd name="T4" fmla="*/ 0 w 173"/>
                  <a:gd name="T5" fmla="*/ 2 h 29"/>
                  <a:gd name="T6" fmla="*/ 0 w 173"/>
                  <a:gd name="T7" fmla="*/ 0 h 29"/>
                  <a:gd name="T8" fmla="*/ 87 w 173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69" name="Freeform 53"/>
              <p:cNvSpPr>
                <a:spLocks/>
              </p:cNvSpPr>
              <p:nvPr/>
            </p:nvSpPr>
            <p:spPr bwMode="auto">
              <a:xfrm>
                <a:off x="770" y="1163"/>
                <a:ext cx="88" cy="13"/>
              </a:xfrm>
              <a:custGeom>
                <a:avLst/>
                <a:gdLst>
                  <a:gd name="T0" fmla="*/ 88 w 174"/>
                  <a:gd name="T1" fmla="*/ 13 h 26"/>
                  <a:gd name="T2" fmla="*/ 87 w 174"/>
                  <a:gd name="T3" fmla="*/ 13 h 26"/>
                  <a:gd name="T4" fmla="*/ 0 w 174"/>
                  <a:gd name="T5" fmla="*/ 1 h 26"/>
                  <a:gd name="T6" fmla="*/ 1 w 174"/>
                  <a:gd name="T7" fmla="*/ 0 h 26"/>
                  <a:gd name="T8" fmla="*/ 88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0" name="Freeform 54"/>
              <p:cNvSpPr>
                <a:spLocks/>
              </p:cNvSpPr>
              <p:nvPr/>
            </p:nvSpPr>
            <p:spPr bwMode="auto">
              <a:xfrm>
                <a:off x="770" y="1164"/>
                <a:ext cx="87" cy="13"/>
              </a:xfrm>
              <a:custGeom>
                <a:avLst/>
                <a:gdLst>
                  <a:gd name="T0" fmla="*/ 87 w 172"/>
                  <a:gd name="T1" fmla="*/ 12 h 27"/>
                  <a:gd name="T2" fmla="*/ 87 w 172"/>
                  <a:gd name="T3" fmla="*/ 13 h 27"/>
                  <a:gd name="T4" fmla="*/ 0 w 172"/>
                  <a:gd name="T5" fmla="*/ 2 h 27"/>
                  <a:gd name="T6" fmla="*/ 0 w 172"/>
                  <a:gd name="T7" fmla="*/ 0 h 27"/>
                  <a:gd name="T8" fmla="*/ 87 w 172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27">
                    <a:moveTo>
                      <a:pt x="172" y="25"/>
                    </a:moveTo>
                    <a:lnTo>
                      <a:pt x="172" y="2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2" y="25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1" name="Freeform 55"/>
              <p:cNvSpPr>
                <a:spLocks/>
              </p:cNvSpPr>
              <p:nvPr/>
            </p:nvSpPr>
            <p:spPr bwMode="auto">
              <a:xfrm>
                <a:off x="766" y="1165"/>
                <a:ext cx="91" cy="19"/>
              </a:xfrm>
              <a:custGeom>
                <a:avLst/>
                <a:gdLst>
                  <a:gd name="T0" fmla="*/ 91 w 181"/>
                  <a:gd name="T1" fmla="*/ 12 h 36"/>
                  <a:gd name="T2" fmla="*/ 87 w 181"/>
                  <a:gd name="T3" fmla="*/ 19 h 36"/>
                  <a:gd name="T4" fmla="*/ 0 w 181"/>
                  <a:gd name="T5" fmla="*/ 6 h 36"/>
                  <a:gd name="T6" fmla="*/ 5 w 181"/>
                  <a:gd name="T7" fmla="*/ 0 h 36"/>
                  <a:gd name="T8" fmla="*/ 91 w 181"/>
                  <a:gd name="T9" fmla="*/ 12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">
                    <a:moveTo>
                      <a:pt x="181" y="23"/>
                    </a:moveTo>
                    <a:lnTo>
                      <a:pt x="173" y="36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181" y="23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2" name="Freeform 56"/>
              <p:cNvSpPr>
                <a:spLocks/>
              </p:cNvSpPr>
              <p:nvPr/>
            </p:nvSpPr>
            <p:spPr bwMode="auto">
              <a:xfrm>
                <a:off x="769" y="1165"/>
                <a:ext cx="88" cy="14"/>
              </a:xfrm>
              <a:custGeom>
                <a:avLst/>
                <a:gdLst>
                  <a:gd name="T0" fmla="*/ 88 w 174"/>
                  <a:gd name="T1" fmla="*/ 12 h 26"/>
                  <a:gd name="T2" fmla="*/ 87 w 174"/>
                  <a:gd name="T3" fmla="*/ 14 h 26"/>
                  <a:gd name="T4" fmla="*/ 0 w 174"/>
                  <a:gd name="T5" fmla="*/ 1 h 26"/>
                  <a:gd name="T6" fmla="*/ 1 w 174"/>
                  <a:gd name="T7" fmla="*/ 0 h 26"/>
                  <a:gd name="T8" fmla="*/ 88 w 174"/>
                  <a:gd name="T9" fmla="*/ 12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6">
                    <a:moveTo>
                      <a:pt x="174" y="23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3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3" name="Freeform 57"/>
              <p:cNvSpPr>
                <a:spLocks/>
              </p:cNvSpPr>
              <p:nvPr/>
            </p:nvSpPr>
            <p:spPr bwMode="auto">
              <a:xfrm>
                <a:off x="769" y="1166"/>
                <a:ext cx="87" cy="13"/>
              </a:xfrm>
              <a:custGeom>
                <a:avLst/>
                <a:gdLst>
                  <a:gd name="T0" fmla="*/ 87 w 175"/>
                  <a:gd name="T1" fmla="*/ 12 h 27"/>
                  <a:gd name="T2" fmla="*/ 86 w 175"/>
                  <a:gd name="T3" fmla="*/ 13 h 27"/>
                  <a:gd name="T4" fmla="*/ 0 w 175"/>
                  <a:gd name="T5" fmla="*/ 1 h 27"/>
                  <a:gd name="T6" fmla="*/ 1 w 175"/>
                  <a:gd name="T7" fmla="*/ 0 h 27"/>
                  <a:gd name="T8" fmla="*/ 87 w 175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4" name="Freeform 58"/>
              <p:cNvSpPr>
                <a:spLocks/>
              </p:cNvSpPr>
              <p:nvPr/>
            </p:nvSpPr>
            <p:spPr bwMode="auto">
              <a:xfrm>
                <a:off x="768" y="1167"/>
                <a:ext cx="87" cy="14"/>
              </a:xfrm>
              <a:custGeom>
                <a:avLst/>
                <a:gdLst>
                  <a:gd name="T0" fmla="*/ 87 w 174"/>
                  <a:gd name="T1" fmla="*/ 13 h 28"/>
                  <a:gd name="T2" fmla="*/ 86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7 w 174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8">
                    <a:moveTo>
                      <a:pt x="174" y="25"/>
                    </a:moveTo>
                    <a:lnTo>
                      <a:pt x="172" y="2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8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5" name="Freeform 59"/>
              <p:cNvSpPr>
                <a:spLocks/>
              </p:cNvSpPr>
              <p:nvPr/>
            </p:nvSpPr>
            <p:spPr bwMode="auto">
              <a:xfrm>
                <a:off x="767" y="1169"/>
                <a:ext cx="87" cy="13"/>
              </a:xfrm>
              <a:custGeom>
                <a:avLst/>
                <a:gdLst>
                  <a:gd name="T0" fmla="*/ 87 w 174"/>
                  <a:gd name="T1" fmla="*/ 12 h 27"/>
                  <a:gd name="T2" fmla="*/ 87 w 174"/>
                  <a:gd name="T3" fmla="*/ 13 h 27"/>
                  <a:gd name="T4" fmla="*/ 0 w 174"/>
                  <a:gd name="T5" fmla="*/ 1 h 27"/>
                  <a:gd name="T6" fmla="*/ 1 w 174"/>
                  <a:gd name="T7" fmla="*/ 0 h 27"/>
                  <a:gd name="T8" fmla="*/ 87 w 174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7">
                    <a:moveTo>
                      <a:pt x="174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6" name="Freeform 60"/>
              <p:cNvSpPr>
                <a:spLocks/>
              </p:cNvSpPr>
              <p:nvPr/>
            </p:nvSpPr>
            <p:spPr bwMode="auto">
              <a:xfrm>
                <a:off x="766" y="1170"/>
                <a:ext cx="87" cy="14"/>
              </a:xfrm>
              <a:custGeom>
                <a:avLst/>
                <a:gdLst>
                  <a:gd name="T0" fmla="*/ 87 w 175"/>
                  <a:gd name="T1" fmla="*/ 13 h 28"/>
                  <a:gd name="T2" fmla="*/ 86 w 175"/>
                  <a:gd name="T3" fmla="*/ 14 h 28"/>
                  <a:gd name="T4" fmla="*/ 0 w 175"/>
                  <a:gd name="T5" fmla="*/ 2 h 28"/>
                  <a:gd name="T6" fmla="*/ 1 w 175"/>
                  <a:gd name="T7" fmla="*/ 0 h 28"/>
                  <a:gd name="T8" fmla="*/ 87 w 175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4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7" name="Freeform 61"/>
              <p:cNvSpPr>
                <a:spLocks/>
              </p:cNvSpPr>
              <p:nvPr/>
            </p:nvSpPr>
            <p:spPr bwMode="auto">
              <a:xfrm>
                <a:off x="762" y="1171"/>
                <a:ext cx="91" cy="18"/>
              </a:xfrm>
              <a:custGeom>
                <a:avLst/>
                <a:gdLst>
                  <a:gd name="T0" fmla="*/ 91 w 181"/>
                  <a:gd name="T1" fmla="*/ 13 h 35"/>
                  <a:gd name="T2" fmla="*/ 87 w 181"/>
                  <a:gd name="T3" fmla="*/ 18 h 35"/>
                  <a:gd name="T4" fmla="*/ 0 w 181"/>
                  <a:gd name="T5" fmla="*/ 5 h 35"/>
                  <a:gd name="T6" fmla="*/ 4 w 181"/>
                  <a:gd name="T7" fmla="*/ 0 h 35"/>
                  <a:gd name="T8" fmla="*/ 91 w 181"/>
                  <a:gd name="T9" fmla="*/ 1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5">
                    <a:moveTo>
                      <a:pt x="181" y="25"/>
                    </a:moveTo>
                    <a:lnTo>
                      <a:pt x="173" y="3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181" y="25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8" name="Freeform 62"/>
              <p:cNvSpPr>
                <a:spLocks/>
              </p:cNvSpPr>
              <p:nvPr/>
            </p:nvSpPr>
            <p:spPr bwMode="auto">
              <a:xfrm>
                <a:off x="765" y="1171"/>
                <a:ext cx="88" cy="14"/>
              </a:xfrm>
              <a:custGeom>
                <a:avLst/>
                <a:gdLst>
                  <a:gd name="T0" fmla="*/ 88 w 174"/>
                  <a:gd name="T1" fmla="*/ 12 h 29"/>
                  <a:gd name="T2" fmla="*/ 87 w 174"/>
                  <a:gd name="T3" fmla="*/ 14 h 29"/>
                  <a:gd name="T4" fmla="*/ 0 w 174"/>
                  <a:gd name="T5" fmla="*/ 1 h 29"/>
                  <a:gd name="T6" fmla="*/ 1 w 174"/>
                  <a:gd name="T7" fmla="*/ 0 h 29"/>
                  <a:gd name="T8" fmla="*/ 88 w 174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9">
                    <a:moveTo>
                      <a:pt x="174" y="25"/>
                    </a:moveTo>
                    <a:lnTo>
                      <a:pt x="172" y="2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79" name="Freeform 63"/>
              <p:cNvSpPr>
                <a:spLocks/>
              </p:cNvSpPr>
              <p:nvPr/>
            </p:nvSpPr>
            <p:spPr bwMode="auto">
              <a:xfrm>
                <a:off x="764" y="1172"/>
                <a:ext cx="88" cy="14"/>
              </a:xfrm>
              <a:custGeom>
                <a:avLst/>
                <a:gdLst>
                  <a:gd name="T0" fmla="*/ 88 w 174"/>
                  <a:gd name="T1" fmla="*/ 14 h 28"/>
                  <a:gd name="T2" fmla="*/ 87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8 w 174"/>
                  <a:gd name="T9" fmla="*/ 14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0" name="Freeform 64"/>
              <p:cNvSpPr>
                <a:spLocks/>
              </p:cNvSpPr>
              <p:nvPr/>
            </p:nvSpPr>
            <p:spPr bwMode="auto">
              <a:xfrm>
                <a:off x="763" y="1174"/>
                <a:ext cx="88" cy="14"/>
              </a:xfrm>
              <a:custGeom>
                <a:avLst/>
                <a:gdLst>
                  <a:gd name="T0" fmla="*/ 88 w 176"/>
                  <a:gd name="T1" fmla="*/ 12 h 29"/>
                  <a:gd name="T2" fmla="*/ 86 w 176"/>
                  <a:gd name="T3" fmla="*/ 14 h 29"/>
                  <a:gd name="T4" fmla="*/ 0 w 176"/>
                  <a:gd name="T5" fmla="*/ 2 h 29"/>
                  <a:gd name="T6" fmla="*/ 2 w 176"/>
                  <a:gd name="T7" fmla="*/ 0 h 29"/>
                  <a:gd name="T8" fmla="*/ 88 w 176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29">
                    <a:moveTo>
                      <a:pt x="176" y="25"/>
                    </a:moveTo>
                    <a:lnTo>
                      <a:pt x="172" y="29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8B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1" name="Freeform 65"/>
              <p:cNvSpPr>
                <a:spLocks/>
              </p:cNvSpPr>
              <p:nvPr/>
            </p:nvSpPr>
            <p:spPr bwMode="auto">
              <a:xfrm>
                <a:off x="762" y="1175"/>
                <a:ext cx="87" cy="14"/>
              </a:xfrm>
              <a:custGeom>
                <a:avLst/>
                <a:gdLst>
                  <a:gd name="T0" fmla="*/ 87 w 174"/>
                  <a:gd name="T1" fmla="*/ 13 h 26"/>
                  <a:gd name="T2" fmla="*/ 87 w 174"/>
                  <a:gd name="T3" fmla="*/ 14 h 26"/>
                  <a:gd name="T4" fmla="*/ 0 w 174"/>
                  <a:gd name="T5" fmla="*/ 1 h 26"/>
                  <a:gd name="T6" fmla="*/ 1 w 174"/>
                  <a:gd name="T7" fmla="*/ 0 h 26"/>
                  <a:gd name="T8" fmla="*/ 87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6">
                    <a:moveTo>
                      <a:pt x="174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2" name="Freeform 66"/>
              <p:cNvSpPr>
                <a:spLocks/>
              </p:cNvSpPr>
              <p:nvPr/>
            </p:nvSpPr>
            <p:spPr bwMode="auto">
              <a:xfrm>
                <a:off x="757" y="1176"/>
                <a:ext cx="91" cy="17"/>
              </a:xfrm>
              <a:custGeom>
                <a:avLst/>
                <a:gdLst>
                  <a:gd name="T0" fmla="*/ 91 w 183"/>
                  <a:gd name="T1" fmla="*/ 13 h 34"/>
                  <a:gd name="T2" fmla="*/ 86 w 183"/>
                  <a:gd name="T3" fmla="*/ 17 h 34"/>
                  <a:gd name="T4" fmla="*/ 0 w 183"/>
                  <a:gd name="T5" fmla="*/ 5 h 34"/>
                  <a:gd name="T6" fmla="*/ 5 w 183"/>
                  <a:gd name="T7" fmla="*/ 0 h 34"/>
                  <a:gd name="T8" fmla="*/ 91 w 183"/>
                  <a:gd name="T9" fmla="*/ 13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3" h="34">
                    <a:moveTo>
                      <a:pt x="183" y="25"/>
                    </a:moveTo>
                    <a:lnTo>
                      <a:pt x="173" y="34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83" y="25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3" name="Freeform 67"/>
              <p:cNvSpPr>
                <a:spLocks/>
              </p:cNvSpPr>
              <p:nvPr/>
            </p:nvSpPr>
            <p:spPr bwMode="auto">
              <a:xfrm>
                <a:off x="761" y="1176"/>
                <a:ext cx="87" cy="14"/>
              </a:xfrm>
              <a:custGeom>
                <a:avLst/>
                <a:gdLst>
                  <a:gd name="T0" fmla="*/ 87 w 175"/>
                  <a:gd name="T1" fmla="*/ 12 h 29"/>
                  <a:gd name="T2" fmla="*/ 85 w 175"/>
                  <a:gd name="T3" fmla="*/ 14 h 29"/>
                  <a:gd name="T4" fmla="*/ 0 w 175"/>
                  <a:gd name="T5" fmla="*/ 1 h 29"/>
                  <a:gd name="T6" fmla="*/ 1 w 175"/>
                  <a:gd name="T7" fmla="*/ 0 h 29"/>
                  <a:gd name="T8" fmla="*/ 87 w 175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9">
                    <a:moveTo>
                      <a:pt x="175" y="25"/>
                    </a:moveTo>
                    <a:lnTo>
                      <a:pt x="171" y="2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4" name="Freeform 68"/>
              <p:cNvSpPr>
                <a:spLocks/>
              </p:cNvSpPr>
              <p:nvPr/>
            </p:nvSpPr>
            <p:spPr bwMode="auto">
              <a:xfrm>
                <a:off x="760" y="1177"/>
                <a:ext cx="87" cy="14"/>
              </a:xfrm>
              <a:custGeom>
                <a:avLst/>
                <a:gdLst>
                  <a:gd name="T0" fmla="*/ 87 w 174"/>
                  <a:gd name="T1" fmla="*/ 14 h 28"/>
                  <a:gd name="T2" fmla="*/ 87 w 174"/>
                  <a:gd name="T3" fmla="*/ 14 h 28"/>
                  <a:gd name="T4" fmla="*/ 0 w 174"/>
                  <a:gd name="T5" fmla="*/ 2 h 28"/>
                  <a:gd name="T6" fmla="*/ 2 w 174"/>
                  <a:gd name="T7" fmla="*/ 0 h 28"/>
                  <a:gd name="T8" fmla="*/ 87 w 174"/>
                  <a:gd name="T9" fmla="*/ 14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5" name="Freeform 69"/>
              <p:cNvSpPr>
                <a:spLocks/>
              </p:cNvSpPr>
              <p:nvPr/>
            </p:nvSpPr>
            <p:spPr bwMode="auto">
              <a:xfrm>
                <a:off x="758" y="1179"/>
                <a:ext cx="88" cy="13"/>
              </a:xfrm>
              <a:custGeom>
                <a:avLst/>
                <a:gdLst>
                  <a:gd name="T0" fmla="*/ 88 w 176"/>
                  <a:gd name="T1" fmla="*/ 12 h 27"/>
                  <a:gd name="T2" fmla="*/ 87 w 176"/>
                  <a:gd name="T3" fmla="*/ 13 h 27"/>
                  <a:gd name="T4" fmla="*/ 0 w 176"/>
                  <a:gd name="T5" fmla="*/ 1 h 27"/>
                  <a:gd name="T6" fmla="*/ 2 w 176"/>
                  <a:gd name="T7" fmla="*/ 0 h 27"/>
                  <a:gd name="T8" fmla="*/ 88 w 176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27">
                    <a:moveTo>
                      <a:pt x="176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C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6" name="Freeform 70"/>
              <p:cNvSpPr>
                <a:spLocks/>
              </p:cNvSpPr>
              <p:nvPr/>
            </p:nvSpPr>
            <p:spPr bwMode="auto">
              <a:xfrm>
                <a:off x="757" y="1179"/>
                <a:ext cx="87" cy="14"/>
              </a:xfrm>
              <a:custGeom>
                <a:avLst/>
                <a:gdLst>
                  <a:gd name="T0" fmla="*/ 87 w 175"/>
                  <a:gd name="T1" fmla="*/ 13 h 27"/>
                  <a:gd name="T2" fmla="*/ 86 w 175"/>
                  <a:gd name="T3" fmla="*/ 14 h 27"/>
                  <a:gd name="T4" fmla="*/ 0 w 175"/>
                  <a:gd name="T5" fmla="*/ 1 h 27"/>
                  <a:gd name="T6" fmla="*/ 1 w 175"/>
                  <a:gd name="T7" fmla="*/ 0 h 27"/>
                  <a:gd name="T8" fmla="*/ 87 w 175"/>
                  <a:gd name="T9" fmla="*/ 13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78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7" name="Freeform 71"/>
              <p:cNvSpPr>
                <a:spLocks/>
              </p:cNvSpPr>
              <p:nvPr/>
            </p:nvSpPr>
            <p:spPr bwMode="auto">
              <a:xfrm>
                <a:off x="751" y="1180"/>
                <a:ext cx="92" cy="16"/>
              </a:xfrm>
              <a:custGeom>
                <a:avLst/>
                <a:gdLst>
                  <a:gd name="T0" fmla="*/ 92 w 185"/>
                  <a:gd name="T1" fmla="*/ 13 h 31"/>
                  <a:gd name="T2" fmla="*/ 86 w 185"/>
                  <a:gd name="T3" fmla="*/ 16 h 31"/>
                  <a:gd name="T4" fmla="*/ 0 w 185"/>
                  <a:gd name="T5" fmla="*/ 3 h 31"/>
                  <a:gd name="T6" fmla="*/ 6 w 185"/>
                  <a:gd name="T7" fmla="*/ 0 h 31"/>
                  <a:gd name="T8" fmla="*/ 92 w 185"/>
                  <a:gd name="T9" fmla="*/ 13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5" h="31">
                    <a:moveTo>
                      <a:pt x="185" y="25"/>
                    </a:moveTo>
                    <a:lnTo>
                      <a:pt x="173" y="31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85" y="25"/>
                    </a:lnTo>
                    <a:close/>
                  </a:path>
                </a:pathLst>
              </a:custGeom>
              <a:solidFill>
                <a:srgbClr val="75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8" name="Freeform 72"/>
              <p:cNvSpPr>
                <a:spLocks/>
              </p:cNvSpPr>
              <p:nvPr/>
            </p:nvSpPr>
            <p:spPr bwMode="auto">
              <a:xfrm>
                <a:off x="755" y="1180"/>
                <a:ext cx="88" cy="14"/>
              </a:xfrm>
              <a:custGeom>
                <a:avLst/>
                <a:gdLst>
                  <a:gd name="T0" fmla="*/ 88 w 176"/>
                  <a:gd name="T1" fmla="*/ 13 h 28"/>
                  <a:gd name="T2" fmla="*/ 87 w 176"/>
                  <a:gd name="T3" fmla="*/ 14 h 28"/>
                  <a:gd name="T4" fmla="*/ 0 w 176"/>
                  <a:gd name="T5" fmla="*/ 1 h 28"/>
                  <a:gd name="T6" fmla="*/ 2 w 176"/>
                  <a:gd name="T7" fmla="*/ 0 h 28"/>
                  <a:gd name="T8" fmla="*/ 88 w 176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" h="28">
                    <a:moveTo>
                      <a:pt x="176" y="25"/>
                    </a:moveTo>
                    <a:lnTo>
                      <a:pt x="173" y="2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5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89" name="Freeform 73"/>
              <p:cNvSpPr>
                <a:spLocks/>
              </p:cNvSpPr>
              <p:nvPr/>
            </p:nvSpPr>
            <p:spPr bwMode="auto">
              <a:xfrm>
                <a:off x="753" y="1181"/>
                <a:ext cx="89" cy="14"/>
              </a:xfrm>
              <a:custGeom>
                <a:avLst/>
                <a:gdLst>
                  <a:gd name="T0" fmla="*/ 89 w 178"/>
                  <a:gd name="T1" fmla="*/ 13 h 29"/>
                  <a:gd name="T2" fmla="*/ 87 w 178"/>
                  <a:gd name="T3" fmla="*/ 14 h 29"/>
                  <a:gd name="T4" fmla="*/ 0 w 178"/>
                  <a:gd name="T5" fmla="*/ 2 h 29"/>
                  <a:gd name="T6" fmla="*/ 3 w 178"/>
                  <a:gd name="T7" fmla="*/ 0 h 29"/>
                  <a:gd name="T8" fmla="*/ 89 w 178"/>
                  <a:gd name="T9" fmla="*/ 13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8" h="29">
                    <a:moveTo>
                      <a:pt x="178" y="27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78" y="27"/>
                    </a:lnTo>
                    <a:close/>
                  </a:path>
                </a:pathLst>
              </a:custGeom>
              <a:solidFill>
                <a:srgbClr val="6F6F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0" name="Freeform 74"/>
              <p:cNvSpPr>
                <a:spLocks/>
              </p:cNvSpPr>
              <p:nvPr/>
            </p:nvSpPr>
            <p:spPr bwMode="auto">
              <a:xfrm>
                <a:off x="751" y="1183"/>
                <a:ext cx="88" cy="13"/>
              </a:xfrm>
              <a:custGeom>
                <a:avLst/>
                <a:gdLst>
                  <a:gd name="T0" fmla="*/ 88 w 177"/>
                  <a:gd name="T1" fmla="*/ 13 h 26"/>
                  <a:gd name="T2" fmla="*/ 86 w 177"/>
                  <a:gd name="T3" fmla="*/ 13 h 26"/>
                  <a:gd name="T4" fmla="*/ 0 w 177"/>
                  <a:gd name="T5" fmla="*/ 1 h 26"/>
                  <a:gd name="T6" fmla="*/ 2 w 177"/>
                  <a:gd name="T7" fmla="*/ 0 h 26"/>
                  <a:gd name="T8" fmla="*/ 88 w 177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7" h="26">
                    <a:moveTo>
                      <a:pt x="177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69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1" name="Freeform 75"/>
              <p:cNvSpPr>
                <a:spLocks/>
              </p:cNvSpPr>
              <p:nvPr/>
            </p:nvSpPr>
            <p:spPr bwMode="auto">
              <a:xfrm>
                <a:off x="745" y="1184"/>
                <a:ext cx="93" cy="14"/>
              </a:xfrm>
              <a:custGeom>
                <a:avLst/>
                <a:gdLst>
                  <a:gd name="T0" fmla="*/ 93 w 184"/>
                  <a:gd name="T1" fmla="*/ 12 h 29"/>
                  <a:gd name="T2" fmla="*/ 87 w 184"/>
                  <a:gd name="T3" fmla="*/ 14 h 29"/>
                  <a:gd name="T4" fmla="*/ 0 w 184"/>
                  <a:gd name="T5" fmla="*/ 2 h 29"/>
                  <a:gd name="T6" fmla="*/ 6 w 184"/>
                  <a:gd name="T7" fmla="*/ 0 h 29"/>
                  <a:gd name="T8" fmla="*/ 93 w 184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4" h="29">
                    <a:moveTo>
                      <a:pt x="184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84" y="25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2" name="Freeform 76"/>
              <p:cNvSpPr>
                <a:spLocks/>
              </p:cNvSpPr>
              <p:nvPr/>
            </p:nvSpPr>
            <p:spPr bwMode="auto">
              <a:xfrm>
                <a:off x="748" y="1184"/>
                <a:ext cx="90" cy="13"/>
              </a:xfrm>
              <a:custGeom>
                <a:avLst/>
                <a:gdLst>
                  <a:gd name="T0" fmla="*/ 90 w 179"/>
                  <a:gd name="T1" fmla="*/ 12 h 27"/>
                  <a:gd name="T2" fmla="*/ 87 w 179"/>
                  <a:gd name="T3" fmla="*/ 13 h 27"/>
                  <a:gd name="T4" fmla="*/ 0 w 179"/>
                  <a:gd name="T5" fmla="*/ 1 h 27"/>
                  <a:gd name="T6" fmla="*/ 3 w 179"/>
                  <a:gd name="T7" fmla="*/ 0 h 27"/>
                  <a:gd name="T8" fmla="*/ 90 w 179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9" h="27">
                    <a:moveTo>
                      <a:pt x="179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79" y="25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3" name="Freeform 77"/>
              <p:cNvSpPr>
                <a:spLocks/>
              </p:cNvSpPr>
              <p:nvPr/>
            </p:nvSpPr>
            <p:spPr bwMode="auto">
              <a:xfrm>
                <a:off x="745" y="1184"/>
                <a:ext cx="89" cy="14"/>
              </a:xfrm>
              <a:custGeom>
                <a:avLst/>
                <a:gdLst>
                  <a:gd name="T0" fmla="*/ 89 w 178"/>
                  <a:gd name="T1" fmla="*/ 13 h 27"/>
                  <a:gd name="T2" fmla="*/ 87 w 178"/>
                  <a:gd name="T3" fmla="*/ 14 h 27"/>
                  <a:gd name="T4" fmla="*/ 0 w 178"/>
                  <a:gd name="T5" fmla="*/ 1 h 27"/>
                  <a:gd name="T6" fmla="*/ 3 w 178"/>
                  <a:gd name="T7" fmla="*/ 0 h 27"/>
                  <a:gd name="T8" fmla="*/ 89 w 178"/>
                  <a:gd name="T9" fmla="*/ 13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8" h="27">
                    <a:moveTo>
                      <a:pt x="178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78" y="25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4" name="Freeform 78"/>
              <p:cNvSpPr>
                <a:spLocks/>
              </p:cNvSpPr>
              <p:nvPr/>
            </p:nvSpPr>
            <p:spPr bwMode="auto">
              <a:xfrm>
                <a:off x="745" y="1185"/>
                <a:ext cx="87" cy="167"/>
              </a:xfrm>
              <a:custGeom>
                <a:avLst/>
                <a:gdLst>
                  <a:gd name="T0" fmla="*/ 87 w 173"/>
                  <a:gd name="T1" fmla="*/ 13 h 334"/>
                  <a:gd name="T2" fmla="*/ 87 w 173"/>
                  <a:gd name="T3" fmla="*/ 167 h 334"/>
                  <a:gd name="T4" fmla="*/ 0 w 173"/>
                  <a:gd name="T5" fmla="*/ 151 h 334"/>
                  <a:gd name="T6" fmla="*/ 0 w 173"/>
                  <a:gd name="T7" fmla="*/ 0 h 334"/>
                  <a:gd name="T8" fmla="*/ 87 w 173"/>
                  <a:gd name="T9" fmla="*/ 13 h 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3" h="334">
                    <a:moveTo>
                      <a:pt x="173" y="25"/>
                    </a:moveTo>
                    <a:lnTo>
                      <a:pt x="173" y="334"/>
                    </a:lnTo>
                    <a:lnTo>
                      <a:pt x="0" y="30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DAD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5" name="Freeform 79"/>
              <p:cNvSpPr>
                <a:spLocks/>
              </p:cNvSpPr>
              <p:nvPr/>
            </p:nvSpPr>
            <p:spPr bwMode="auto">
              <a:xfrm>
                <a:off x="914" y="1160"/>
                <a:ext cx="91" cy="12"/>
              </a:xfrm>
              <a:custGeom>
                <a:avLst/>
                <a:gdLst>
                  <a:gd name="T0" fmla="*/ 91 w 183"/>
                  <a:gd name="T1" fmla="*/ 12 h 23"/>
                  <a:gd name="T2" fmla="*/ 86 w 183"/>
                  <a:gd name="T3" fmla="*/ 12 h 23"/>
                  <a:gd name="T4" fmla="*/ 0 w 183"/>
                  <a:gd name="T5" fmla="*/ 0 h 23"/>
                  <a:gd name="T6" fmla="*/ 6 w 183"/>
                  <a:gd name="T7" fmla="*/ 0 h 23"/>
                  <a:gd name="T8" fmla="*/ 91 w 18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3" h="23">
                    <a:moveTo>
                      <a:pt x="183" y="23"/>
                    </a:moveTo>
                    <a:lnTo>
                      <a:pt x="173" y="2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3" y="23"/>
                    </a:lnTo>
                    <a:close/>
                  </a:path>
                </a:pathLst>
              </a:custGeom>
              <a:solidFill>
                <a:srgbClr val="4E4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6" name="Freeform 80"/>
              <p:cNvSpPr>
                <a:spLocks/>
              </p:cNvSpPr>
              <p:nvPr/>
            </p:nvSpPr>
            <p:spPr bwMode="auto">
              <a:xfrm>
                <a:off x="775" y="1128"/>
                <a:ext cx="203" cy="27"/>
              </a:xfrm>
              <a:custGeom>
                <a:avLst/>
                <a:gdLst>
                  <a:gd name="T0" fmla="*/ 203 w 405"/>
                  <a:gd name="T1" fmla="*/ 11 h 55"/>
                  <a:gd name="T2" fmla="*/ 86 w 405"/>
                  <a:gd name="T3" fmla="*/ 27 h 55"/>
                  <a:gd name="T4" fmla="*/ 0 w 405"/>
                  <a:gd name="T5" fmla="*/ 15 h 55"/>
                  <a:gd name="T6" fmla="*/ 116 w 405"/>
                  <a:gd name="T7" fmla="*/ 0 h 55"/>
                  <a:gd name="T8" fmla="*/ 203 w 405"/>
                  <a:gd name="T9" fmla="*/ 1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5" h="55">
                    <a:moveTo>
                      <a:pt x="405" y="22"/>
                    </a:moveTo>
                    <a:lnTo>
                      <a:pt x="172" y="55"/>
                    </a:lnTo>
                    <a:lnTo>
                      <a:pt x="0" y="30"/>
                    </a:lnTo>
                    <a:lnTo>
                      <a:pt x="232" y="0"/>
                    </a:lnTo>
                    <a:lnTo>
                      <a:pt x="405" y="22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97" name="Freeform 81"/>
              <p:cNvSpPr>
                <a:spLocks/>
              </p:cNvSpPr>
              <p:nvPr/>
            </p:nvSpPr>
            <p:spPr bwMode="auto">
              <a:xfrm>
                <a:off x="832" y="1139"/>
                <a:ext cx="173" cy="246"/>
              </a:xfrm>
              <a:custGeom>
                <a:avLst/>
                <a:gdLst>
                  <a:gd name="T0" fmla="*/ 29 w 347"/>
                  <a:gd name="T1" fmla="*/ 17 h 491"/>
                  <a:gd name="T2" fmla="*/ 29 w 347"/>
                  <a:gd name="T3" fmla="*/ 24 h 491"/>
                  <a:gd name="T4" fmla="*/ 27 w 347"/>
                  <a:gd name="T5" fmla="*/ 32 h 491"/>
                  <a:gd name="T6" fmla="*/ 24 w 347"/>
                  <a:gd name="T7" fmla="*/ 38 h 491"/>
                  <a:gd name="T8" fmla="*/ 20 w 347"/>
                  <a:gd name="T9" fmla="*/ 45 h 491"/>
                  <a:gd name="T10" fmla="*/ 16 w 347"/>
                  <a:gd name="T11" fmla="*/ 50 h 491"/>
                  <a:gd name="T12" fmla="*/ 11 w 347"/>
                  <a:gd name="T13" fmla="*/ 54 h 491"/>
                  <a:gd name="T14" fmla="*/ 5 w 347"/>
                  <a:gd name="T15" fmla="*/ 57 h 491"/>
                  <a:gd name="T16" fmla="*/ 0 w 347"/>
                  <a:gd name="T17" fmla="*/ 59 h 491"/>
                  <a:gd name="T18" fmla="*/ 0 w 347"/>
                  <a:gd name="T19" fmla="*/ 214 h 491"/>
                  <a:gd name="T20" fmla="*/ 5 w 347"/>
                  <a:gd name="T21" fmla="*/ 213 h 491"/>
                  <a:gd name="T22" fmla="*/ 11 w 347"/>
                  <a:gd name="T23" fmla="*/ 214 h 491"/>
                  <a:gd name="T24" fmla="*/ 16 w 347"/>
                  <a:gd name="T25" fmla="*/ 217 h 491"/>
                  <a:gd name="T26" fmla="*/ 20 w 347"/>
                  <a:gd name="T27" fmla="*/ 221 h 491"/>
                  <a:gd name="T28" fmla="*/ 24 w 347"/>
                  <a:gd name="T29" fmla="*/ 226 h 491"/>
                  <a:gd name="T30" fmla="*/ 27 w 347"/>
                  <a:gd name="T31" fmla="*/ 232 h 491"/>
                  <a:gd name="T32" fmla="*/ 29 w 347"/>
                  <a:gd name="T33" fmla="*/ 238 h 491"/>
                  <a:gd name="T34" fmla="*/ 29 w 347"/>
                  <a:gd name="T35" fmla="*/ 246 h 491"/>
                  <a:gd name="T36" fmla="*/ 146 w 347"/>
                  <a:gd name="T37" fmla="*/ 224 h 491"/>
                  <a:gd name="T38" fmla="*/ 146 w 347"/>
                  <a:gd name="T39" fmla="*/ 217 h 491"/>
                  <a:gd name="T40" fmla="*/ 147 w 347"/>
                  <a:gd name="T41" fmla="*/ 209 h 491"/>
                  <a:gd name="T42" fmla="*/ 150 w 347"/>
                  <a:gd name="T43" fmla="*/ 203 h 491"/>
                  <a:gd name="T44" fmla="*/ 153 w 347"/>
                  <a:gd name="T45" fmla="*/ 197 h 491"/>
                  <a:gd name="T46" fmla="*/ 158 w 347"/>
                  <a:gd name="T47" fmla="*/ 191 h 491"/>
                  <a:gd name="T48" fmla="*/ 162 w 347"/>
                  <a:gd name="T49" fmla="*/ 187 h 491"/>
                  <a:gd name="T50" fmla="*/ 168 w 347"/>
                  <a:gd name="T51" fmla="*/ 184 h 491"/>
                  <a:gd name="T52" fmla="*/ 173 w 347"/>
                  <a:gd name="T53" fmla="*/ 182 h 491"/>
                  <a:gd name="T54" fmla="*/ 173 w 347"/>
                  <a:gd name="T55" fmla="*/ 33 h 491"/>
                  <a:gd name="T56" fmla="*/ 168 w 347"/>
                  <a:gd name="T57" fmla="*/ 33 h 491"/>
                  <a:gd name="T58" fmla="*/ 162 w 347"/>
                  <a:gd name="T59" fmla="*/ 32 h 491"/>
                  <a:gd name="T60" fmla="*/ 158 w 347"/>
                  <a:gd name="T61" fmla="*/ 30 h 491"/>
                  <a:gd name="T62" fmla="*/ 153 w 347"/>
                  <a:gd name="T63" fmla="*/ 26 h 491"/>
                  <a:gd name="T64" fmla="*/ 150 w 347"/>
                  <a:gd name="T65" fmla="*/ 21 h 491"/>
                  <a:gd name="T66" fmla="*/ 147 w 347"/>
                  <a:gd name="T67" fmla="*/ 15 h 491"/>
                  <a:gd name="T68" fmla="*/ 146 w 347"/>
                  <a:gd name="T69" fmla="*/ 7 h 491"/>
                  <a:gd name="T70" fmla="*/ 146 w 347"/>
                  <a:gd name="T71" fmla="*/ 0 h 491"/>
                  <a:gd name="T72" fmla="*/ 29 w 347"/>
                  <a:gd name="T73" fmla="*/ 17 h 49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347" h="491">
                    <a:moveTo>
                      <a:pt x="59" y="33"/>
                    </a:moveTo>
                    <a:lnTo>
                      <a:pt x="58" y="48"/>
                    </a:lnTo>
                    <a:lnTo>
                      <a:pt x="54" y="63"/>
                    </a:lnTo>
                    <a:lnTo>
                      <a:pt x="49" y="76"/>
                    </a:lnTo>
                    <a:lnTo>
                      <a:pt x="41" y="89"/>
                    </a:lnTo>
                    <a:lnTo>
                      <a:pt x="33" y="99"/>
                    </a:lnTo>
                    <a:lnTo>
                      <a:pt x="23" y="108"/>
                    </a:lnTo>
                    <a:lnTo>
                      <a:pt x="11" y="114"/>
                    </a:lnTo>
                    <a:lnTo>
                      <a:pt x="0" y="118"/>
                    </a:lnTo>
                    <a:lnTo>
                      <a:pt x="0" y="427"/>
                    </a:lnTo>
                    <a:lnTo>
                      <a:pt x="11" y="425"/>
                    </a:lnTo>
                    <a:lnTo>
                      <a:pt x="23" y="428"/>
                    </a:lnTo>
                    <a:lnTo>
                      <a:pt x="33" y="433"/>
                    </a:lnTo>
                    <a:lnTo>
                      <a:pt x="41" y="442"/>
                    </a:lnTo>
                    <a:lnTo>
                      <a:pt x="49" y="452"/>
                    </a:lnTo>
                    <a:lnTo>
                      <a:pt x="54" y="463"/>
                    </a:lnTo>
                    <a:lnTo>
                      <a:pt x="58" y="476"/>
                    </a:lnTo>
                    <a:lnTo>
                      <a:pt x="59" y="491"/>
                    </a:lnTo>
                    <a:lnTo>
                      <a:pt x="292" y="448"/>
                    </a:lnTo>
                    <a:lnTo>
                      <a:pt x="292" y="433"/>
                    </a:lnTo>
                    <a:lnTo>
                      <a:pt x="295" y="418"/>
                    </a:lnTo>
                    <a:lnTo>
                      <a:pt x="300" y="405"/>
                    </a:lnTo>
                    <a:lnTo>
                      <a:pt x="307" y="393"/>
                    </a:lnTo>
                    <a:lnTo>
                      <a:pt x="317" y="382"/>
                    </a:lnTo>
                    <a:lnTo>
                      <a:pt x="325" y="373"/>
                    </a:lnTo>
                    <a:lnTo>
                      <a:pt x="337" y="367"/>
                    </a:lnTo>
                    <a:lnTo>
                      <a:pt x="347" y="363"/>
                    </a:lnTo>
                    <a:lnTo>
                      <a:pt x="347" y="66"/>
                    </a:lnTo>
                    <a:lnTo>
                      <a:pt x="337" y="66"/>
                    </a:lnTo>
                    <a:lnTo>
                      <a:pt x="325" y="64"/>
                    </a:lnTo>
                    <a:lnTo>
                      <a:pt x="317" y="59"/>
                    </a:lnTo>
                    <a:lnTo>
                      <a:pt x="307" y="51"/>
                    </a:lnTo>
                    <a:lnTo>
                      <a:pt x="300" y="41"/>
                    </a:lnTo>
                    <a:lnTo>
                      <a:pt x="295" y="29"/>
                    </a:lnTo>
                    <a:lnTo>
                      <a:pt x="292" y="14"/>
                    </a:lnTo>
                    <a:lnTo>
                      <a:pt x="292" y="0"/>
                    </a:lnTo>
                    <a:lnTo>
                      <a:pt x="59" y="33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696" name="Freeform 82"/>
            <p:cNvSpPr>
              <a:spLocks/>
            </p:cNvSpPr>
            <p:nvPr/>
          </p:nvSpPr>
          <p:spPr bwMode="auto">
            <a:xfrm>
              <a:off x="1273" y="1641"/>
              <a:ext cx="282" cy="58"/>
            </a:xfrm>
            <a:custGeom>
              <a:avLst/>
              <a:gdLst>
                <a:gd name="T0" fmla="*/ 282 w 565"/>
                <a:gd name="T1" fmla="*/ 19 h 114"/>
                <a:gd name="T2" fmla="*/ 280 w 565"/>
                <a:gd name="T3" fmla="*/ 0 h 114"/>
                <a:gd name="T4" fmla="*/ 0 w 565"/>
                <a:gd name="T5" fmla="*/ 39 h 114"/>
                <a:gd name="T6" fmla="*/ 2 w 565"/>
                <a:gd name="T7" fmla="*/ 58 h 114"/>
                <a:gd name="T8" fmla="*/ 282 w 565"/>
                <a:gd name="T9" fmla="*/ 19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5" h="114">
                  <a:moveTo>
                    <a:pt x="565" y="38"/>
                  </a:moveTo>
                  <a:lnTo>
                    <a:pt x="560" y="0"/>
                  </a:lnTo>
                  <a:lnTo>
                    <a:pt x="0" y="76"/>
                  </a:lnTo>
                  <a:lnTo>
                    <a:pt x="5" y="114"/>
                  </a:lnTo>
                  <a:lnTo>
                    <a:pt x="565" y="3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7" name="Rectangle 83"/>
            <p:cNvSpPr>
              <a:spLocks noChangeArrowheads="1"/>
            </p:cNvSpPr>
            <p:nvPr/>
          </p:nvSpPr>
          <p:spPr bwMode="auto">
            <a:xfrm>
              <a:off x="1812" y="1098"/>
              <a:ext cx="450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8" name="Rectangle 84"/>
            <p:cNvSpPr>
              <a:spLocks noChangeArrowheads="1"/>
            </p:cNvSpPr>
            <p:nvPr/>
          </p:nvSpPr>
          <p:spPr bwMode="auto">
            <a:xfrm>
              <a:off x="1939" y="1109"/>
              <a:ext cx="231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QUAD</a:t>
              </a:r>
              <a:endParaRPr lang="en-US"/>
            </a:p>
          </p:txBody>
        </p:sp>
        <p:sp>
          <p:nvSpPr>
            <p:cNvPr id="71699" name="Rectangle 85"/>
            <p:cNvSpPr>
              <a:spLocks noChangeArrowheads="1"/>
            </p:cNvSpPr>
            <p:nvPr/>
          </p:nvSpPr>
          <p:spPr bwMode="auto">
            <a:xfrm>
              <a:off x="732" y="953"/>
              <a:ext cx="446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0" name="Rectangle 86"/>
            <p:cNvSpPr>
              <a:spLocks noChangeArrowheads="1"/>
            </p:cNvSpPr>
            <p:nvPr/>
          </p:nvSpPr>
          <p:spPr bwMode="auto">
            <a:xfrm>
              <a:off x="858" y="963"/>
              <a:ext cx="231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QUAD</a:t>
              </a:r>
              <a:endParaRPr lang="en-US"/>
            </a:p>
          </p:txBody>
        </p:sp>
        <p:sp>
          <p:nvSpPr>
            <p:cNvPr id="71701" name="Rectangle 87"/>
            <p:cNvSpPr>
              <a:spLocks noChangeArrowheads="1"/>
            </p:cNvSpPr>
            <p:nvPr/>
          </p:nvSpPr>
          <p:spPr bwMode="auto">
            <a:xfrm>
              <a:off x="2548" y="1149"/>
              <a:ext cx="95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2" name="Rectangle 88"/>
            <p:cNvSpPr>
              <a:spLocks noChangeArrowheads="1"/>
            </p:cNvSpPr>
            <p:nvPr/>
          </p:nvSpPr>
          <p:spPr bwMode="auto">
            <a:xfrm>
              <a:off x="2624" y="1159"/>
              <a:ext cx="834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POWER EXTRACTION</a:t>
              </a:r>
              <a:endParaRPr lang="en-US"/>
            </a:p>
          </p:txBody>
        </p:sp>
        <p:sp>
          <p:nvSpPr>
            <p:cNvPr id="71703" name="Rectangle 89"/>
            <p:cNvSpPr>
              <a:spLocks noChangeArrowheads="1"/>
            </p:cNvSpPr>
            <p:nvPr/>
          </p:nvSpPr>
          <p:spPr bwMode="auto">
            <a:xfrm>
              <a:off x="2799" y="1255"/>
              <a:ext cx="489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STRUCTURE</a:t>
              </a:r>
              <a:endParaRPr lang="en-US"/>
            </a:p>
          </p:txBody>
        </p:sp>
        <p:sp>
          <p:nvSpPr>
            <p:cNvPr id="71704" name="Rectangle 90"/>
            <p:cNvSpPr>
              <a:spLocks noChangeArrowheads="1"/>
            </p:cNvSpPr>
            <p:nvPr/>
          </p:nvSpPr>
          <p:spPr bwMode="auto">
            <a:xfrm>
              <a:off x="3292" y="1978"/>
              <a:ext cx="784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05" name="Group 91"/>
            <p:cNvGrpSpPr>
              <a:grpSpLocks/>
            </p:cNvGrpSpPr>
            <p:nvPr/>
          </p:nvGrpSpPr>
          <p:grpSpPr bwMode="auto">
            <a:xfrm>
              <a:off x="295" y="1385"/>
              <a:ext cx="298" cy="163"/>
              <a:chOff x="295" y="1385"/>
              <a:chExt cx="298" cy="163"/>
            </a:xfrm>
          </p:grpSpPr>
          <p:sp>
            <p:nvSpPr>
              <p:cNvPr id="101965" name="Freeform 92"/>
              <p:cNvSpPr>
                <a:spLocks/>
              </p:cNvSpPr>
              <p:nvPr/>
            </p:nvSpPr>
            <p:spPr bwMode="auto">
              <a:xfrm>
                <a:off x="319" y="1386"/>
                <a:ext cx="245" cy="77"/>
              </a:xfrm>
              <a:custGeom>
                <a:avLst/>
                <a:gdLst>
                  <a:gd name="T0" fmla="*/ 245 w 491"/>
                  <a:gd name="T1" fmla="*/ 75 h 155"/>
                  <a:gd name="T2" fmla="*/ 239 w 491"/>
                  <a:gd name="T3" fmla="*/ 77 h 155"/>
                  <a:gd name="T4" fmla="*/ 0 w 491"/>
                  <a:gd name="T5" fmla="*/ 1 h 155"/>
                  <a:gd name="T6" fmla="*/ 7 w 491"/>
                  <a:gd name="T7" fmla="*/ 0 h 155"/>
                  <a:gd name="T8" fmla="*/ 245 w 491"/>
                  <a:gd name="T9" fmla="*/ 75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1" h="155">
                    <a:moveTo>
                      <a:pt x="491" y="150"/>
                    </a:moveTo>
                    <a:lnTo>
                      <a:pt x="479" y="155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491" y="15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6" name="Freeform 93"/>
              <p:cNvSpPr>
                <a:spLocks/>
              </p:cNvSpPr>
              <p:nvPr/>
            </p:nvSpPr>
            <p:spPr bwMode="auto">
              <a:xfrm>
                <a:off x="323" y="1386"/>
                <a:ext cx="241" cy="75"/>
              </a:xfrm>
              <a:custGeom>
                <a:avLst/>
                <a:gdLst>
                  <a:gd name="T0" fmla="*/ 241 w 482"/>
                  <a:gd name="T1" fmla="*/ 75 h 151"/>
                  <a:gd name="T2" fmla="*/ 239 w 482"/>
                  <a:gd name="T3" fmla="*/ 75 h 151"/>
                  <a:gd name="T4" fmla="*/ 0 w 482"/>
                  <a:gd name="T5" fmla="*/ 1 h 151"/>
                  <a:gd name="T6" fmla="*/ 3 w 482"/>
                  <a:gd name="T7" fmla="*/ 0 h 151"/>
                  <a:gd name="T8" fmla="*/ 241 w 482"/>
                  <a:gd name="T9" fmla="*/ 75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151">
                    <a:moveTo>
                      <a:pt x="482" y="150"/>
                    </a:moveTo>
                    <a:lnTo>
                      <a:pt x="477" y="151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7" name="Freeform 94"/>
              <p:cNvSpPr>
                <a:spLocks/>
              </p:cNvSpPr>
              <p:nvPr/>
            </p:nvSpPr>
            <p:spPr bwMode="auto">
              <a:xfrm>
                <a:off x="322" y="1386"/>
                <a:ext cx="240" cy="76"/>
              </a:xfrm>
              <a:custGeom>
                <a:avLst/>
                <a:gdLst>
                  <a:gd name="T0" fmla="*/ 240 w 481"/>
                  <a:gd name="T1" fmla="*/ 75 h 151"/>
                  <a:gd name="T2" fmla="*/ 238 w 481"/>
                  <a:gd name="T3" fmla="*/ 76 h 151"/>
                  <a:gd name="T4" fmla="*/ 0 w 481"/>
                  <a:gd name="T5" fmla="*/ 1 h 151"/>
                  <a:gd name="T6" fmla="*/ 2 w 481"/>
                  <a:gd name="T7" fmla="*/ 0 h 151"/>
                  <a:gd name="T8" fmla="*/ 240 w 481"/>
                  <a:gd name="T9" fmla="*/ 75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151">
                    <a:moveTo>
                      <a:pt x="481" y="149"/>
                    </a:moveTo>
                    <a:lnTo>
                      <a:pt x="477" y="15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49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8" name="Freeform 95"/>
              <p:cNvSpPr>
                <a:spLocks/>
              </p:cNvSpPr>
              <p:nvPr/>
            </p:nvSpPr>
            <p:spPr bwMode="auto">
              <a:xfrm>
                <a:off x="319" y="1387"/>
                <a:ext cx="241" cy="76"/>
              </a:xfrm>
              <a:custGeom>
                <a:avLst/>
                <a:gdLst>
                  <a:gd name="T0" fmla="*/ 241 w 482"/>
                  <a:gd name="T1" fmla="*/ 75 h 152"/>
                  <a:gd name="T2" fmla="*/ 240 w 482"/>
                  <a:gd name="T3" fmla="*/ 76 h 152"/>
                  <a:gd name="T4" fmla="*/ 0 w 482"/>
                  <a:gd name="T5" fmla="*/ 0 h 152"/>
                  <a:gd name="T6" fmla="*/ 3 w 482"/>
                  <a:gd name="T7" fmla="*/ 0 h 152"/>
                  <a:gd name="T8" fmla="*/ 241 w 482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152">
                    <a:moveTo>
                      <a:pt x="482" y="150"/>
                    </a:moveTo>
                    <a:lnTo>
                      <a:pt x="479" y="15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9" name="Freeform 96"/>
              <p:cNvSpPr>
                <a:spLocks/>
              </p:cNvSpPr>
              <p:nvPr/>
            </p:nvSpPr>
            <p:spPr bwMode="auto">
              <a:xfrm>
                <a:off x="314" y="1387"/>
                <a:ext cx="244" cy="80"/>
              </a:xfrm>
              <a:custGeom>
                <a:avLst/>
                <a:gdLst>
                  <a:gd name="T0" fmla="*/ 244 w 489"/>
                  <a:gd name="T1" fmla="*/ 76 h 160"/>
                  <a:gd name="T2" fmla="*/ 238 w 489"/>
                  <a:gd name="T3" fmla="*/ 80 h 160"/>
                  <a:gd name="T4" fmla="*/ 0 w 489"/>
                  <a:gd name="T5" fmla="*/ 5 h 160"/>
                  <a:gd name="T6" fmla="*/ 5 w 489"/>
                  <a:gd name="T7" fmla="*/ 0 h 160"/>
                  <a:gd name="T8" fmla="*/ 244 w 489"/>
                  <a:gd name="T9" fmla="*/ 76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9" h="160">
                    <a:moveTo>
                      <a:pt x="489" y="152"/>
                    </a:moveTo>
                    <a:lnTo>
                      <a:pt x="477" y="160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0" name="Freeform 97"/>
              <p:cNvSpPr>
                <a:spLocks/>
              </p:cNvSpPr>
              <p:nvPr/>
            </p:nvSpPr>
            <p:spPr bwMode="auto">
              <a:xfrm>
                <a:off x="318" y="1387"/>
                <a:ext cx="240" cy="77"/>
              </a:xfrm>
              <a:custGeom>
                <a:avLst/>
                <a:gdLst>
                  <a:gd name="T0" fmla="*/ 240 w 480"/>
                  <a:gd name="T1" fmla="*/ 76 h 155"/>
                  <a:gd name="T2" fmla="*/ 239 w 480"/>
                  <a:gd name="T3" fmla="*/ 77 h 155"/>
                  <a:gd name="T4" fmla="*/ 0 w 480"/>
                  <a:gd name="T5" fmla="*/ 2 h 155"/>
                  <a:gd name="T6" fmla="*/ 1 w 480"/>
                  <a:gd name="T7" fmla="*/ 0 h 155"/>
                  <a:gd name="T8" fmla="*/ 240 w 480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55">
                    <a:moveTo>
                      <a:pt x="480" y="152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1" name="Freeform 98"/>
              <p:cNvSpPr>
                <a:spLocks/>
              </p:cNvSpPr>
              <p:nvPr/>
            </p:nvSpPr>
            <p:spPr bwMode="auto">
              <a:xfrm>
                <a:off x="317" y="1389"/>
                <a:ext cx="240" cy="76"/>
              </a:xfrm>
              <a:custGeom>
                <a:avLst/>
                <a:gdLst>
                  <a:gd name="T0" fmla="*/ 240 w 481"/>
                  <a:gd name="T1" fmla="*/ 75 h 153"/>
                  <a:gd name="T2" fmla="*/ 238 w 481"/>
                  <a:gd name="T3" fmla="*/ 76 h 153"/>
                  <a:gd name="T4" fmla="*/ 0 w 481"/>
                  <a:gd name="T5" fmla="*/ 0 h 153"/>
                  <a:gd name="T6" fmla="*/ 2 w 481"/>
                  <a:gd name="T7" fmla="*/ 0 h 153"/>
                  <a:gd name="T8" fmla="*/ 240 w 481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153">
                    <a:moveTo>
                      <a:pt x="481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51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2" name="Freeform 99"/>
              <p:cNvSpPr>
                <a:spLocks/>
              </p:cNvSpPr>
              <p:nvPr/>
            </p:nvSpPr>
            <p:spPr bwMode="auto">
              <a:xfrm>
                <a:off x="315" y="1390"/>
                <a:ext cx="240" cy="76"/>
              </a:xfrm>
              <a:custGeom>
                <a:avLst/>
                <a:gdLst>
                  <a:gd name="T0" fmla="*/ 240 w 480"/>
                  <a:gd name="T1" fmla="*/ 76 h 153"/>
                  <a:gd name="T2" fmla="*/ 239 w 480"/>
                  <a:gd name="T3" fmla="*/ 76 h 153"/>
                  <a:gd name="T4" fmla="*/ 0 w 480"/>
                  <a:gd name="T5" fmla="*/ 1 h 153"/>
                  <a:gd name="T6" fmla="*/ 2 w 480"/>
                  <a:gd name="T7" fmla="*/ 0 h 153"/>
                  <a:gd name="T8" fmla="*/ 240 w 480"/>
                  <a:gd name="T9" fmla="*/ 76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53">
                    <a:moveTo>
                      <a:pt x="480" y="152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B7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3" name="Freeform 100"/>
              <p:cNvSpPr>
                <a:spLocks/>
              </p:cNvSpPr>
              <p:nvPr/>
            </p:nvSpPr>
            <p:spPr bwMode="auto">
              <a:xfrm>
                <a:off x="314" y="1391"/>
                <a:ext cx="239" cy="76"/>
              </a:xfrm>
              <a:custGeom>
                <a:avLst/>
                <a:gdLst>
                  <a:gd name="T0" fmla="*/ 239 w 479"/>
                  <a:gd name="T1" fmla="*/ 75 h 153"/>
                  <a:gd name="T2" fmla="*/ 238 w 479"/>
                  <a:gd name="T3" fmla="*/ 76 h 153"/>
                  <a:gd name="T4" fmla="*/ 0 w 479"/>
                  <a:gd name="T5" fmla="*/ 1 h 153"/>
                  <a:gd name="T6" fmla="*/ 1 w 479"/>
                  <a:gd name="T7" fmla="*/ 0 h 153"/>
                  <a:gd name="T8" fmla="*/ 239 w 479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3">
                    <a:moveTo>
                      <a:pt x="479" y="151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4" name="Freeform 101"/>
              <p:cNvSpPr>
                <a:spLocks/>
              </p:cNvSpPr>
              <p:nvPr/>
            </p:nvSpPr>
            <p:spPr bwMode="auto">
              <a:xfrm>
                <a:off x="308" y="1391"/>
                <a:ext cx="245" cy="82"/>
              </a:xfrm>
              <a:custGeom>
                <a:avLst/>
                <a:gdLst>
                  <a:gd name="T0" fmla="*/ 245 w 488"/>
                  <a:gd name="T1" fmla="*/ 76 h 163"/>
                  <a:gd name="T2" fmla="*/ 239 w 488"/>
                  <a:gd name="T3" fmla="*/ 82 h 163"/>
                  <a:gd name="T4" fmla="*/ 0 w 488"/>
                  <a:gd name="T5" fmla="*/ 5 h 163"/>
                  <a:gd name="T6" fmla="*/ 6 w 488"/>
                  <a:gd name="T7" fmla="*/ 0 h 163"/>
                  <a:gd name="T8" fmla="*/ 245 w 488"/>
                  <a:gd name="T9" fmla="*/ 76 h 1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8" h="163">
                    <a:moveTo>
                      <a:pt x="488" y="151"/>
                    </a:moveTo>
                    <a:lnTo>
                      <a:pt x="477" y="163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488" y="151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5" name="Freeform 102"/>
              <p:cNvSpPr>
                <a:spLocks/>
              </p:cNvSpPr>
              <p:nvPr/>
            </p:nvSpPr>
            <p:spPr bwMode="auto">
              <a:xfrm>
                <a:off x="313" y="1391"/>
                <a:ext cx="240" cy="78"/>
              </a:xfrm>
              <a:custGeom>
                <a:avLst/>
                <a:gdLst>
                  <a:gd name="T0" fmla="*/ 240 w 480"/>
                  <a:gd name="T1" fmla="*/ 76 h 154"/>
                  <a:gd name="T2" fmla="*/ 239 w 480"/>
                  <a:gd name="T3" fmla="*/ 78 h 154"/>
                  <a:gd name="T4" fmla="*/ 0 w 480"/>
                  <a:gd name="T5" fmla="*/ 1 h 154"/>
                  <a:gd name="T6" fmla="*/ 2 w 480"/>
                  <a:gd name="T7" fmla="*/ 0 h 154"/>
                  <a:gd name="T8" fmla="*/ 240 w 480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54">
                    <a:moveTo>
                      <a:pt x="480" y="151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0" y="151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6" name="Freeform 103"/>
              <p:cNvSpPr>
                <a:spLocks/>
              </p:cNvSpPr>
              <p:nvPr/>
            </p:nvSpPr>
            <p:spPr bwMode="auto">
              <a:xfrm>
                <a:off x="312" y="1392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2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7" name="Freeform 104"/>
              <p:cNvSpPr>
                <a:spLocks/>
              </p:cNvSpPr>
              <p:nvPr/>
            </p:nvSpPr>
            <p:spPr bwMode="auto">
              <a:xfrm>
                <a:off x="311" y="1394"/>
                <a:ext cx="239" cy="76"/>
              </a:xfrm>
              <a:custGeom>
                <a:avLst/>
                <a:gdLst>
                  <a:gd name="T0" fmla="*/ 239 w 478"/>
                  <a:gd name="T1" fmla="*/ 75 h 153"/>
                  <a:gd name="T2" fmla="*/ 239 w 478"/>
                  <a:gd name="T3" fmla="*/ 76 h 153"/>
                  <a:gd name="T4" fmla="*/ 0 w 478"/>
                  <a:gd name="T5" fmla="*/ 0 h 153"/>
                  <a:gd name="T6" fmla="*/ 1 w 478"/>
                  <a:gd name="T7" fmla="*/ 0 h 153"/>
                  <a:gd name="T8" fmla="*/ 239 w 478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53">
                    <a:moveTo>
                      <a:pt x="478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78" y="151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8" name="Freeform 105"/>
              <p:cNvSpPr>
                <a:spLocks/>
              </p:cNvSpPr>
              <p:nvPr/>
            </p:nvSpPr>
            <p:spPr bwMode="auto">
              <a:xfrm>
                <a:off x="310" y="1395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1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5">
                    <a:moveTo>
                      <a:pt x="479" y="152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79" name="Freeform 106"/>
              <p:cNvSpPr>
                <a:spLocks/>
              </p:cNvSpPr>
              <p:nvPr/>
            </p:nvSpPr>
            <p:spPr bwMode="auto">
              <a:xfrm>
                <a:off x="308" y="1395"/>
                <a:ext cx="240" cy="78"/>
              </a:xfrm>
              <a:custGeom>
                <a:avLst/>
                <a:gdLst>
                  <a:gd name="T0" fmla="*/ 240 w 480"/>
                  <a:gd name="T1" fmla="*/ 77 h 155"/>
                  <a:gd name="T2" fmla="*/ 239 w 480"/>
                  <a:gd name="T3" fmla="*/ 78 h 155"/>
                  <a:gd name="T4" fmla="*/ 0 w 480"/>
                  <a:gd name="T5" fmla="*/ 1 h 155"/>
                  <a:gd name="T6" fmla="*/ 2 w 480"/>
                  <a:gd name="T7" fmla="*/ 0 h 155"/>
                  <a:gd name="T8" fmla="*/ 240 w 480"/>
                  <a:gd name="T9" fmla="*/ 7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55">
                    <a:moveTo>
                      <a:pt x="480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3"/>
                    </a:lnTo>
                    <a:close/>
                  </a:path>
                </a:pathLst>
              </a:custGeom>
              <a:solidFill>
                <a:srgbClr val="CE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0" name="Freeform 107"/>
              <p:cNvSpPr>
                <a:spLocks/>
              </p:cNvSpPr>
              <p:nvPr/>
            </p:nvSpPr>
            <p:spPr bwMode="auto">
              <a:xfrm>
                <a:off x="304" y="1396"/>
                <a:ext cx="243" cy="83"/>
              </a:xfrm>
              <a:custGeom>
                <a:avLst/>
                <a:gdLst>
                  <a:gd name="T0" fmla="*/ 243 w 486"/>
                  <a:gd name="T1" fmla="*/ 77 h 166"/>
                  <a:gd name="T2" fmla="*/ 239 w 486"/>
                  <a:gd name="T3" fmla="*/ 83 h 166"/>
                  <a:gd name="T4" fmla="*/ 0 w 486"/>
                  <a:gd name="T5" fmla="*/ 7 h 166"/>
                  <a:gd name="T6" fmla="*/ 5 w 486"/>
                  <a:gd name="T7" fmla="*/ 0 h 166"/>
                  <a:gd name="T8" fmla="*/ 243 w 486"/>
                  <a:gd name="T9" fmla="*/ 77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6" h="166">
                    <a:moveTo>
                      <a:pt x="486" y="153"/>
                    </a:moveTo>
                    <a:lnTo>
                      <a:pt x="477" y="16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486" y="153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1" name="Freeform 108"/>
              <p:cNvSpPr>
                <a:spLocks/>
              </p:cNvSpPr>
              <p:nvPr/>
            </p:nvSpPr>
            <p:spPr bwMode="auto">
              <a:xfrm>
                <a:off x="308" y="1396"/>
                <a:ext cx="239" cy="78"/>
              </a:xfrm>
              <a:custGeom>
                <a:avLst/>
                <a:gdLst>
                  <a:gd name="T0" fmla="*/ 239 w 477"/>
                  <a:gd name="T1" fmla="*/ 77 h 154"/>
                  <a:gd name="T2" fmla="*/ 239 w 477"/>
                  <a:gd name="T3" fmla="*/ 78 h 154"/>
                  <a:gd name="T4" fmla="*/ 0 w 477"/>
                  <a:gd name="T5" fmla="*/ 2 h 154"/>
                  <a:gd name="T6" fmla="*/ 0 w 477"/>
                  <a:gd name="T7" fmla="*/ 0 h 154"/>
                  <a:gd name="T8" fmla="*/ 239 w 477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4">
                    <a:moveTo>
                      <a:pt x="477" y="153"/>
                    </a:moveTo>
                    <a:lnTo>
                      <a:pt x="477" y="15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2" name="Freeform 109"/>
              <p:cNvSpPr>
                <a:spLocks/>
              </p:cNvSpPr>
              <p:nvPr/>
            </p:nvSpPr>
            <p:spPr bwMode="auto">
              <a:xfrm>
                <a:off x="308" y="1398"/>
                <a:ext cx="239" cy="77"/>
              </a:xfrm>
              <a:custGeom>
                <a:avLst/>
                <a:gdLst>
                  <a:gd name="T0" fmla="*/ 239 w 479"/>
                  <a:gd name="T1" fmla="*/ 76 h 154"/>
                  <a:gd name="T2" fmla="*/ 238 w 479"/>
                  <a:gd name="T3" fmla="*/ 77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4">
                    <a:moveTo>
                      <a:pt x="479" y="151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3" name="Freeform 110"/>
              <p:cNvSpPr>
                <a:spLocks/>
              </p:cNvSpPr>
              <p:nvPr/>
            </p:nvSpPr>
            <p:spPr bwMode="auto">
              <a:xfrm>
                <a:off x="307" y="1399"/>
                <a:ext cx="239" cy="77"/>
              </a:xfrm>
              <a:custGeom>
                <a:avLst/>
                <a:gdLst>
                  <a:gd name="T0" fmla="*/ 239 w 479"/>
                  <a:gd name="T1" fmla="*/ 76 h 154"/>
                  <a:gd name="T2" fmla="*/ 238 w 479"/>
                  <a:gd name="T3" fmla="*/ 77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4" name="Freeform 111"/>
              <p:cNvSpPr>
                <a:spLocks/>
              </p:cNvSpPr>
              <p:nvPr/>
            </p:nvSpPr>
            <p:spPr bwMode="auto">
              <a:xfrm>
                <a:off x="306" y="1400"/>
                <a:ext cx="239" cy="77"/>
              </a:xfrm>
              <a:custGeom>
                <a:avLst/>
                <a:gdLst>
                  <a:gd name="T0" fmla="*/ 239 w 478"/>
                  <a:gd name="T1" fmla="*/ 76 h 155"/>
                  <a:gd name="T2" fmla="*/ 239 w 478"/>
                  <a:gd name="T3" fmla="*/ 77 h 155"/>
                  <a:gd name="T4" fmla="*/ 0 w 478"/>
                  <a:gd name="T5" fmla="*/ 1 h 155"/>
                  <a:gd name="T6" fmla="*/ 1 w 478"/>
                  <a:gd name="T7" fmla="*/ 0 h 155"/>
                  <a:gd name="T8" fmla="*/ 239 w 478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55">
                    <a:moveTo>
                      <a:pt x="478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5" name="Freeform 112"/>
              <p:cNvSpPr>
                <a:spLocks/>
              </p:cNvSpPr>
              <p:nvPr/>
            </p:nvSpPr>
            <p:spPr bwMode="auto">
              <a:xfrm>
                <a:off x="305" y="1400"/>
                <a:ext cx="239" cy="79"/>
              </a:xfrm>
              <a:custGeom>
                <a:avLst/>
                <a:gdLst>
                  <a:gd name="T0" fmla="*/ 239 w 479"/>
                  <a:gd name="T1" fmla="*/ 77 h 156"/>
                  <a:gd name="T2" fmla="*/ 238 w 479"/>
                  <a:gd name="T3" fmla="*/ 79 h 156"/>
                  <a:gd name="T4" fmla="*/ 0 w 479"/>
                  <a:gd name="T5" fmla="*/ 2 h 156"/>
                  <a:gd name="T6" fmla="*/ 1 w 479"/>
                  <a:gd name="T7" fmla="*/ 0 h 156"/>
                  <a:gd name="T8" fmla="*/ 239 w 479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6">
                    <a:moveTo>
                      <a:pt x="479" y="153"/>
                    </a:moveTo>
                    <a:lnTo>
                      <a:pt x="477" y="15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6" name="Freeform 113"/>
              <p:cNvSpPr>
                <a:spLocks/>
              </p:cNvSpPr>
              <p:nvPr/>
            </p:nvSpPr>
            <p:spPr bwMode="auto">
              <a:xfrm>
                <a:off x="304" y="1402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1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7" name="Freeform 114"/>
              <p:cNvSpPr>
                <a:spLocks/>
              </p:cNvSpPr>
              <p:nvPr/>
            </p:nvSpPr>
            <p:spPr bwMode="auto">
              <a:xfrm>
                <a:off x="301" y="1403"/>
                <a:ext cx="242" cy="84"/>
              </a:xfrm>
              <a:custGeom>
                <a:avLst/>
                <a:gdLst>
                  <a:gd name="T0" fmla="*/ 242 w 483"/>
                  <a:gd name="T1" fmla="*/ 77 h 168"/>
                  <a:gd name="T2" fmla="*/ 238 w 483"/>
                  <a:gd name="T3" fmla="*/ 84 h 168"/>
                  <a:gd name="T4" fmla="*/ 0 w 483"/>
                  <a:gd name="T5" fmla="*/ 7 h 168"/>
                  <a:gd name="T6" fmla="*/ 3 w 483"/>
                  <a:gd name="T7" fmla="*/ 0 h 168"/>
                  <a:gd name="T8" fmla="*/ 242 w 483"/>
                  <a:gd name="T9" fmla="*/ 77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168">
                    <a:moveTo>
                      <a:pt x="483" y="153"/>
                    </a:moveTo>
                    <a:lnTo>
                      <a:pt x="475" y="16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483" y="153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8" name="Freeform 115"/>
              <p:cNvSpPr>
                <a:spLocks/>
              </p:cNvSpPr>
              <p:nvPr/>
            </p:nvSpPr>
            <p:spPr bwMode="auto">
              <a:xfrm>
                <a:off x="303" y="1403"/>
                <a:ext cx="240" cy="77"/>
              </a:xfrm>
              <a:custGeom>
                <a:avLst/>
                <a:gdLst>
                  <a:gd name="T0" fmla="*/ 240 w 478"/>
                  <a:gd name="T1" fmla="*/ 77 h 154"/>
                  <a:gd name="T2" fmla="*/ 239 w 478"/>
                  <a:gd name="T3" fmla="*/ 77 h 154"/>
                  <a:gd name="T4" fmla="*/ 0 w 478"/>
                  <a:gd name="T5" fmla="*/ 1 h 154"/>
                  <a:gd name="T6" fmla="*/ 1 w 478"/>
                  <a:gd name="T7" fmla="*/ 0 h 154"/>
                  <a:gd name="T8" fmla="*/ 240 w 478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54">
                    <a:moveTo>
                      <a:pt x="478" y="153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89" name="Freeform 116"/>
              <p:cNvSpPr>
                <a:spLocks/>
              </p:cNvSpPr>
              <p:nvPr/>
            </p:nvSpPr>
            <p:spPr bwMode="auto">
              <a:xfrm>
                <a:off x="303" y="1404"/>
                <a:ext cx="239" cy="78"/>
              </a:xfrm>
              <a:custGeom>
                <a:avLst/>
                <a:gdLst>
                  <a:gd name="T0" fmla="*/ 239 w 477"/>
                  <a:gd name="T1" fmla="*/ 76 h 156"/>
                  <a:gd name="T2" fmla="*/ 239 w 477"/>
                  <a:gd name="T3" fmla="*/ 78 h 156"/>
                  <a:gd name="T4" fmla="*/ 0 w 477"/>
                  <a:gd name="T5" fmla="*/ 1 h 156"/>
                  <a:gd name="T6" fmla="*/ 0 w 477"/>
                  <a:gd name="T7" fmla="*/ 0 h 156"/>
                  <a:gd name="T8" fmla="*/ 239 w 477"/>
                  <a:gd name="T9" fmla="*/ 7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6">
                    <a:moveTo>
                      <a:pt x="477" y="152"/>
                    </a:moveTo>
                    <a:lnTo>
                      <a:pt x="477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2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0" name="Freeform 117"/>
              <p:cNvSpPr>
                <a:spLocks/>
              </p:cNvSpPr>
              <p:nvPr/>
            </p:nvSpPr>
            <p:spPr bwMode="auto">
              <a:xfrm>
                <a:off x="303" y="1405"/>
                <a:ext cx="239" cy="78"/>
              </a:xfrm>
              <a:custGeom>
                <a:avLst/>
                <a:gdLst>
                  <a:gd name="T0" fmla="*/ 239 w 479"/>
                  <a:gd name="T1" fmla="*/ 78 h 156"/>
                  <a:gd name="T2" fmla="*/ 238 w 479"/>
                  <a:gd name="T3" fmla="*/ 78 h 156"/>
                  <a:gd name="T4" fmla="*/ 0 w 479"/>
                  <a:gd name="T5" fmla="*/ 2 h 156"/>
                  <a:gd name="T6" fmla="*/ 1 w 479"/>
                  <a:gd name="T7" fmla="*/ 0 h 156"/>
                  <a:gd name="T8" fmla="*/ 239 w 479"/>
                  <a:gd name="T9" fmla="*/ 7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6">
                    <a:moveTo>
                      <a:pt x="479" y="155"/>
                    </a:moveTo>
                    <a:lnTo>
                      <a:pt x="477" y="15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5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1" name="Freeform 118"/>
              <p:cNvSpPr>
                <a:spLocks/>
              </p:cNvSpPr>
              <p:nvPr/>
            </p:nvSpPr>
            <p:spPr bwMode="auto">
              <a:xfrm>
                <a:off x="302" y="1406"/>
                <a:ext cx="239" cy="78"/>
              </a:xfrm>
              <a:custGeom>
                <a:avLst/>
                <a:gdLst>
                  <a:gd name="T0" fmla="*/ 239 w 479"/>
                  <a:gd name="T1" fmla="*/ 77 h 154"/>
                  <a:gd name="T2" fmla="*/ 238 w 479"/>
                  <a:gd name="T3" fmla="*/ 78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2" name="Freeform 119"/>
              <p:cNvSpPr>
                <a:spLocks/>
              </p:cNvSpPr>
              <p:nvPr/>
            </p:nvSpPr>
            <p:spPr bwMode="auto">
              <a:xfrm>
                <a:off x="302" y="1407"/>
                <a:ext cx="238" cy="77"/>
              </a:xfrm>
              <a:custGeom>
                <a:avLst/>
                <a:gdLst>
                  <a:gd name="T0" fmla="*/ 238 w 477"/>
                  <a:gd name="T1" fmla="*/ 76 h 155"/>
                  <a:gd name="T2" fmla="*/ 238 w 477"/>
                  <a:gd name="T3" fmla="*/ 77 h 155"/>
                  <a:gd name="T4" fmla="*/ 0 w 477"/>
                  <a:gd name="T5" fmla="*/ 1 h 155"/>
                  <a:gd name="T6" fmla="*/ 0 w 477"/>
                  <a:gd name="T7" fmla="*/ 0 h 155"/>
                  <a:gd name="T8" fmla="*/ 238 w 477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5">
                    <a:moveTo>
                      <a:pt x="477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3" name="Freeform 120"/>
              <p:cNvSpPr>
                <a:spLocks/>
              </p:cNvSpPr>
              <p:nvPr/>
            </p:nvSpPr>
            <p:spPr bwMode="auto">
              <a:xfrm>
                <a:off x="301" y="1408"/>
                <a:ext cx="239" cy="78"/>
              </a:xfrm>
              <a:custGeom>
                <a:avLst/>
                <a:gdLst>
                  <a:gd name="T0" fmla="*/ 239 w 478"/>
                  <a:gd name="T1" fmla="*/ 77 h 156"/>
                  <a:gd name="T2" fmla="*/ 239 w 478"/>
                  <a:gd name="T3" fmla="*/ 78 h 156"/>
                  <a:gd name="T4" fmla="*/ 0 w 478"/>
                  <a:gd name="T5" fmla="*/ 1 h 156"/>
                  <a:gd name="T6" fmla="*/ 1 w 478"/>
                  <a:gd name="T7" fmla="*/ 0 h 156"/>
                  <a:gd name="T8" fmla="*/ 239 w 478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56">
                    <a:moveTo>
                      <a:pt x="478" y="153"/>
                    </a:moveTo>
                    <a:lnTo>
                      <a:pt x="477" y="1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4" name="Freeform 121"/>
              <p:cNvSpPr>
                <a:spLocks/>
              </p:cNvSpPr>
              <p:nvPr/>
            </p:nvSpPr>
            <p:spPr bwMode="auto">
              <a:xfrm>
                <a:off x="301" y="1409"/>
                <a:ext cx="238" cy="78"/>
              </a:xfrm>
              <a:custGeom>
                <a:avLst/>
                <a:gdLst>
                  <a:gd name="T0" fmla="*/ 238 w 477"/>
                  <a:gd name="T1" fmla="*/ 77 h 156"/>
                  <a:gd name="T2" fmla="*/ 237 w 477"/>
                  <a:gd name="T3" fmla="*/ 78 h 156"/>
                  <a:gd name="T4" fmla="*/ 0 w 477"/>
                  <a:gd name="T5" fmla="*/ 1 h 156"/>
                  <a:gd name="T6" fmla="*/ 0 w 477"/>
                  <a:gd name="T7" fmla="*/ 0 h 156"/>
                  <a:gd name="T8" fmla="*/ 238 w 477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6">
                    <a:moveTo>
                      <a:pt x="477" y="154"/>
                    </a:moveTo>
                    <a:lnTo>
                      <a:pt x="475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5" name="Freeform 122"/>
              <p:cNvSpPr>
                <a:spLocks/>
              </p:cNvSpPr>
              <p:nvPr/>
            </p:nvSpPr>
            <p:spPr bwMode="auto">
              <a:xfrm>
                <a:off x="298" y="1410"/>
                <a:ext cx="241" cy="85"/>
              </a:xfrm>
              <a:custGeom>
                <a:avLst/>
                <a:gdLst>
                  <a:gd name="T0" fmla="*/ 241 w 482"/>
                  <a:gd name="T1" fmla="*/ 77 h 171"/>
                  <a:gd name="T2" fmla="*/ 239 w 482"/>
                  <a:gd name="T3" fmla="*/ 85 h 171"/>
                  <a:gd name="T4" fmla="*/ 0 w 482"/>
                  <a:gd name="T5" fmla="*/ 8 h 171"/>
                  <a:gd name="T6" fmla="*/ 4 w 482"/>
                  <a:gd name="T7" fmla="*/ 0 h 171"/>
                  <a:gd name="T8" fmla="*/ 241 w 482"/>
                  <a:gd name="T9" fmla="*/ 77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171">
                    <a:moveTo>
                      <a:pt x="482" y="155"/>
                    </a:moveTo>
                    <a:lnTo>
                      <a:pt x="477" y="171"/>
                    </a:lnTo>
                    <a:lnTo>
                      <a:pt x="0" y="17"/>
                    </a:lnTo>
                    <a:lnTo>
                      <a:pt x="7" y="0"/>
                    </a:lnTo>
                    <a:lnTo>
                      <a:pt x="482" y="15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6" name="Freeform 123"/>
              <p:cNvSpPr>
                <a:spLocks/>
              </p:cNvSpPr>
              <p:nvPr/>
            </p:nvSpPr>
            <p:spPr bwMode="auto">
              <a:xfrm>
                <a:off x="300" y="1410"/>
                <a:ext cx="239" cy="79"/>
              </a:xfrm>
              <a:custGeom>
                <a:avLst/>
                <a:gdLst>
                  <a:gd name="T0" fmla="*/ 239 w 477"/>
                  <a:gd name="T1" fmla="*/ 78 h 158"/>
                  <a:gd name="T2" fmla="*/ 239 w 477"/>
                  <a:gd name="T3" fmla="*/ 79 h 158"/>
                  <a:gd name="T4" fmla="*/ 0 w 477"/>
                  <a:gd name="T5" fmla="*/ 2 h 158"/>
                  <a:gd name="T6" fmla="*/ 1 w 477"/>
                  <a:gd name="T7" fmla="*/ 0 h 158"/>
                  <a:gd name="T8" fmla="*/ 239 w 477"/>
                  <a:gd name="T9" fmla="*/ 78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8">
                    <a:moveTo>
                      <a:pt x="477" y="155"/>
                    </a:moveTo>
                    <a:lnTo>
                      <a:pt x="477" y="1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7" name="Freeform 124"/>
              <p:cNvSpPr>
                <a:spLocks/>
              </p:cNvSpPr>
              <p:nvPr/>
            </p:nvSpPr>
            <p:spPr bwMode="auto">
              <a:xfrm>
                <a:off x="299" y="1411"/>
                <a:ext cx="240" cy="79"/>
              </a:xfrm>
              <a:custGeom>
                <a:avLst/>
                <a:gdLst>
                  <a:gd name="T0" fmla="*/ 240 w 479"/>
                  <a:gd name="T1" fmla="*/ 77 h 157"/>
                  <a:gd name="T2" fmla="*/ 239 w 479"/>
                  <a:gd name="T3" fmla="*/ 79 h 157"/>
                  <a:gd name="T4" fmla="*/ 0 w 479"/>
                  <a:gd name="T5" fmla="*/ 2 h 157"/>
                  <a:gd name="T6" fmla="*/ 1 w 479"/>
                  <a:gd name="T7" fmla="*/ 0 h 157"/>
                  <a:gd name="T8" fmla="*/ 240 w 479"/>
                  <a:gd name="T9" fmla="*/ 77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57">
                    <a:moveTo>
                      <a:pt x="479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4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8" name="Freeform 125"/>
              <p:cNvSpPr>
                <a:spLocks/>
              </p:cNvSpPr>
              <p:nvPr/>
            </p:nvSpPr>
            <p:spPr bwMode="auto">
              <a:xfrm>
                <a:off x="298" y="1413"/>
                <a:ext cx="240" cy="79"/>
              </a:xfrm>
              <a:custGeom>
                <a:avLst/>
                <a:gdLst>
                  <a:gd name="T0" fmla="*/ 240 w 478"/>
                  <a:gd name="T1" fmla="*/ 77 h 158"/>
                  <a:gd name="T2" fmla="*/ 239 w 478"/>
                  <a:gd name="T3" fmla="*/ 79 h 158"/>
                  <a:gd name="T4" fmla="*/ 0 w 478"/>
                  <a:gd name="T5" fmla="*/ 2 h 158"/>
                  <a:gd name="T6" fmla="*/ 1 w 478"/>
                  <a:gd name="T7" fmla="*/ 0 h 158"/>
                  <a:gd name="T8" fmla="*/ 240 w 478"/>
                  <a:gd name="T9" fmla="*/ 77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58">
                    <a:moveTo>
                      <a:pt x="478" y="154"/>
                    </a:moveTo>
                    <a:lnTo>
                      <a:pt x="477" y="15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78" y="154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99" name="Freeform 126"/>
              <p:cNvSpPr>
                <a:spLocks/>
              </p:cNvSpPr>
              <p:nvPr/>
            </p:nvSpPr>
            <p:spPr bwMode="auto">
              <a:xfrm>
                <a:off x="298" y="1415"/>
                <a:ext cx="239" cy="79"/>
              </a:xfrm>
              <a:custGeom>
                <a:avLst/>
                <a:gdLst>
                  <a:gd name="T0" fmla="*/ 239 w 477"/>
                  <a:gd name="T1" fmla="*/ 78 h 158"/>
                  <a:gd name="T2" fmla="*/ 238 w 477"/>
                  <a:gd name="T3" fmla="*/ 79 h 158"/>
                  <a:gd name="T4" fmla="*/ 0 w 477"/>
                  <a:gd name="T5" fmla="*/ 2 h 158"/>
                  <a:gd name="T6" fmla="*/ 0 w 477"/>
                  <a:gd name="T7" fmla="*/ 0 h 158"/>
                  <a:gd name="T8" fmla="*/ 239 w 477"/>
                  <a:gd name="T9" fmla="*/ 78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8">
                    <a:moveTo>
                      <a:pt x="477" y="155"/>
                    </a:moveTo>
                    <a:lnTo>
                      <a:pt x="475" y="15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0" name="Freeform 127"/>
              <p:cNvSpPr>
                <a:spLocks/>
              </p:cNvSpPr>
              <p:nvPr/>
            </p:nvSpPr>
            <p:spPr bwMode="auto">
              <a:xfrm>
                <a:off x="298" y="1416"/>
                <a:ext cx="238" cy="79"/>
              </a:xfrm>
              <a:custGeom>
                <a:avLst/>
                <a:gdLst>
                  <a:gd name="T0" fmla="*/ 238 w 477"/>
                  <a:gd name="T1" fmla="*/ 77 h 157"/>
                  <a:gd name="T2" fmla="*/ 238 w 477"/>
                  <a:gd name="T3" fmla="*/ 79 h 157"/>
                  <a:gd name="T4" fmla="*/ 0 w 477"/>
                  <a:gd name="T5" fmla="*/ 2 h 157"/>
                  <a:gd name="T6" fmla="*/ 1 w 477"/>
                  <a:gd name="T7" fmla="*/ 0 h 157"/>
                  <a:gd name="T8" fmla="*/ 238 w 477"/>
                  <a:gd name="T9" fmla="*/ 77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7">
                    <a:moveTo>
                      <a:pt x="477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1" name="Freeform 128"/>
              <p:cNvSpPr>
                <a:spLocks/>
              </p:cNvSpPr>
              <p:nvPr/>
            </p:nvSpPr>
            <p:spPr bwMode="auto">
              <a:xfrm>
                <a:off x="296" y="1418"/>
                <a:ext cx="240" cy="85"/>
              </a:xfrm>
              <a:custGeom>
                <a:avLst/>
                <a:gdLst>
                  <a:gd name="T0" fmla="*/ 240 w 480"/>
                  <a:gd name="T1" fmla="*/ 77 h 171"/>
                  <a:gd name="T2" fmla="*/ 238 w 480"/>
                  <a:gd name="T3" fmla="*/ 85 h 171"/>
                  <a:gd name="T4" fmla="*/ 0 w 480"/>
                  <a:gd name="T5" fmla="*/ 8 h 171"/>
                  <a:gd name="T6" fmla="*/ 2 w 480"/>
                  <a:gd name="T7" fmla="*/ 0 h 171"/>
                  <a:gd name="T8" fmla="*/ 240 w 480"/>
                  <a:gd name="T9" fmla="*/ 77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71">
                    <a:moveTo>
                      <a:pt x="480" y="154"/>
                    </a:moveTo>
                    <a:lnTo>
                      <a:pt x="475" y="171"/>
                    </a:lnTo>
                    <a:lnTo>
                      <a:pt x="0" y="16"/>
                    </a:lnTo>
                    <a:lnTo>
                      <a:pt x="3" y="0"/>
                    </a:lnTo>
                    <a:lnTo>
                      <a:pt x="480" y="154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2" name="Freeform 129"/>
              <p:cNvSpPr>
                <a:spLocks/>
              </p:cNvSpPr>
              <p:nvPr/>
            </p:nvSpPr>
            <p:spPr bwMode="auto">
              <a:xfrm>
                <a:off x="295" y="1426"/>
                <a:ext cx="239" cy="87"/>
              </a:xfrm>
              <a:custGeom>
                <a:avLst/>
                <a:gdLst>
                  <a:gd name="T0" fmla="*/ 239 w 477"/>
                  <a:gd name="T1" fmla="*/ 78 h 173"/>
                  <a:gd name="T2" fmla="*/ 238 w 477"/>
                  <a:gd name="T3" fmla="*/ 87 h 173"/>
                  <a:gd name="T4" fmla="*/ 0 w 477"/>
                  <a:gd name="T5" fmla="*/ 9 h 173"/>
                  <a:gd name="T6" fmla="*/ 1 w 477"/>
                  <a:gd name="T7" fmla="*/ 0 h 173"/>
                  <a:gd name="T8" fmla="*/ 239 w 477"/>
                  <a:gd name="T9" fmla="*/ 78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73">
                    <a:moveTo>
                      <a:pt x="477" y="155"/>
                    </a:moveTo>
                    <a:lnTo>
                      <a:pt x="475" y="173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3" name="Freeform 130"/>
              <p:cNvSpPr>
                <a:spLocks/>
              </p:cNvSpPr>
              <p:nvPr/>
            </p:nvSpPr>
            <p:spPr bwMode="auto">
              <a:xfrm>
                <a:off x="296" y="1426"/>
                <a:ext cx="238" cy="80"/>
              </a:xfrm>
              <a:custGeom>
                <a:avLst/>
                <a:gdLst>
                  <a:gd name="T0" fmla="*/ 238 w 475"/>
                  <a:gd name="T1" fmla="*/ 78 h 160"/>
                  <a:gd name="T2" fmla="*/ 238 w 475"/>
                  <a:gd name="T3" fmla="*/ 80 h 160"/>
                  <a:gd name="T4" fmla="*/ 0 w 475"/>
                  <a:gd name="T5" fmla="*/ 2 h 160"/>
                  <a:gd name="T6" fmla="*/ 0 w 475"/>
                  <a:gd name="T7" fmla="*/ 0 h 160"/>
                  <a:gd name="T8" fmla="*/ 238 w 475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5" h="160">
                    <a:moveTo>
                      <a:pt x="475" y="155"/>
                    </a:moveTo>
                    <a:lnTo>
                      <a:pt x="475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5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4" name="Freeform 131"/>
              <p:cNvSpPr>
                <a:spLocks/>
              </p:cNvSpPr>
              <p:nvPr/>
            </p:nvSpPr>
            <p:spPr bwMode="auto">
              <a:xfrm>
                <a:off x="295" y="1428"/>
                <a:ext cx="239" cy="80"/>
              </a:xfrm>
              <a:custGeom>
                <a:avLst/>
                <a:gdLst>
                  <a:gd name="T0" fmla="*/ 239 w 477"/>
                  <a:gd name="T1" fmla="*/ 78 h 161"/>
                  <a:gd name="T2" fmla="*/ 239 w 477"/>
                  <a:gd name="T3" fmla="*/ 80 h 161"/>
                  <a:gd name="T4" fmla="*/ 0 w 477"/>
                  <a:gd name="T5" fmla="*/ 2 h 161"/>
                  <a:gd name="T6" fmla="*/ 1 w 477"/>
                  <a:gd name="T7" fmla="*/ 0 h 161"/>
                  <a:gd name="T8" fmla="*/ 239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7" y="156"/>
                    </a:moveTo>
                    <a:lnTo>
                      <a:pt x="477" y="16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C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5" name="Freeform 132"/>
              <p:cNvSpPr>
                <a:spLocks/>
              </p:cNvSpPr>
              <p:nvPr/>
            </p:nvSpPr>
            <p:spPr bwMode="auto">
              <a:xfrm>
                <a:off x="295" y="1430"/>
                <a:ext cx="239" cy="80"/>
              </a:xfrm>
              <a:custGeom>
                <a:avLst/>
                <a:gdLst>
                  <a:gd name="T0" fmla="*/ 239 w 477"/>
                  <a:gd name="T1" fmla="*/ 78 h 159"/>
                  <a:gd name="T2" fmla="*/ 239 w 477"/>
                  <a:gd name="T3" fmla="*/ 80 h 159"/>
                  <a:gd name="T4" fmla="*/ 0 w 477"/>
                  <a:gd name="T5" fmla="*/ 2 h 159"/>
                  <a:gd name="T6" fmla="*/ 0 w 477"/>
                  <a:gd name="T7" fmla="*/ 0 h 159"/>
                  <a:gd name="T8" fmla="*/ 239 w 477"/>
                  <a:gd name="T9" fmla="*/ 78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6" name="Freeform 133"/>
              <p:cNvSpPr>
                <a:spLocks/>
              </p:cNvSpPr>
              <p:nvPr/>
            </p:nvSpPr>
            <p:spPr bwMode="auto">
              <a:xfrm>
                <a:off x="295" y="1432"/>
                <a:ext cx="239" cy="81"/>
              </a:xfrm>
              <a:custGeom>
                <a:avLst/>
                <a:gdLst>
                  <a:gd name="T0" fmla="*/ 239 w 477"/>
                  <a:gd name="T1" fmla="*/ 78 h 161"/>
                  <a:gd name="T2" fmla="*/ 238 w 477"/>
                  <a:gd name="T3" fmla="*/ 81 h 161"/>
                  <a:gd name="T4" fmla="*/ 0 w 477"/>
                  <a:gd name="T5" fmla="*/ 3 h 161"/>
                  <a:gd name="T6" fmla="*/ 0 w 477"/>
                  <a:gd name="T7" fmla="*/ 0 h 161"/>
                  <a:gd name="T8" fmla="*/ 239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7" y="156"/>
                    </a:moveTo>
                    <a:lnTo>
                      <a:pt x="475" y="1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7" name="Freeform 134"/>
              <p:cNvSpPr>
                <a:spLocks/>
              </p:cNvSpPr>
              <p:nvPr/>
            </p:nvSpPr>
            <p:spPr bwMode="auto">
              <a:xfrm>
                <a:off x="295" y="1435"/>
                <a:ext cx="239" cy="86"/>
              </a:xfrm>
              <a:custGeom>
                <a:avLst/>
                <a:gdLst>
                  <a:gd name="T0" fmla="*/ 238 w 477"/>
                  <a:gd name="T1" fmla="*/ 78 h 173"/>
                  <a:gd name="T2" fmla="*/ 239 w 477"/>
                  <a:gd name="T3" fmla="*/ 86 h 173"/>
                  <a:gd name="T4" fmla="*/ 0 w 477"/>
                  <a:gd name="T5" fmla="*/ 8 h 173"/>
                  <a:gd name="T6" fmla="*/ 0 w 477"/>
                  <a:gd name="T7" fmla="*/ 0 h 173"/>
                  <a:gd name="T8" fmla="*/ 238 w 477"/>
                  <a:gd name="T9" fmla="*/ 78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73">
                    <a:moveTo>
                      <a:pt x="475" y="156"/>
                    </a:moveTo>
                    <a:lnTo>
                      <a:pt x="477" y="173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8" name="Freeform 135"/>
              <p:cNvSpPr>
                <a:spLocks/>
              </p:cNvSpPr>
              <p:nvPr/>
            </p:nvSpPr>
            <p:spPr bwMode="auto">
              <a:xfrm>
                <a:off x="295" y="1435"/>
                <a:ext cx="238" cy="79"/>
              </a:xfrm>
              <a:custGeom>
                <a:avLst/>
                <a:gdLst>
                  <a:gd name="T0" fmla="*/ 238 w 475"/>
                  <a:gd name="T1" fmla="*/ 77 h 160"/>
                  <a:gd name="T2" fmla="*/ 238 w 475"/>
                  <a:gd name="T3" fmla="*/ 79 h 160"/>
                  <a:gd name="T4" fmla="*/ 0 w 475"/>
                  <a:gd name="T5" fmla="*/ 1 h 160"/>
                  <a:gd name="T6" fmla="*/ 0 w 475"/>
                  <a:gd name="T7" fmla="*/ 0 h 160"/>
                  <a:gd name="T8" fmla="*/ 238 w 475"/>
                  <a:gd name="T9" fmla="*/ 7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5" h="160">
                    <a:moveTo>
                      <a:pt x="475" y="156"/>
                    </a:moveTo>
                    <a:lnTo>
                      <a:pt x="475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09" name="Freeform 136"/>
              <p:cNvSpPr>
                <a:spLocks/>
              </p:cNvSpPr>
              <p:nvPr/>
            </p:nvSpPr>
            <p:spPr bwMode="auto">
              <a:xfrm>
                <a:off x="295" y="1436"/>
                <a:ext cx="238" cy="79"/>
              </a:xfrm>
              <a:custGeom>
                <a:avLst/>
                <a:gdLst>
                  <a:gd name="T0" fmla="*/ 238 w 475"/>
                  <a:gd name="T1" fmla="*/ 79 h 158"/>
                  <a:gd name="T2" fmla="*/ 238 w 475"/>
                  <a:gd name="T3" fmla="*/ 79 h 158"/>
                  <a:gd name="T4" fmla="*/ 0 w 475"/>
                  <a:gd name="T5" fmla="*/ 1 h 158"/>
                  <a:gd name="T6" fmla="*/ 0 w 475"/>
                  <a:gd name="T7" fmla="*/ 0 h 158"/>
                  <a:gd name="T8" fmla="*/ 238 w 475"/>
                  <a:gd name="T9" fmla="*/ 79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5" h="158">
                    <a:moveTo>
                      <a:pt x="475" y="157"/>
                    </a:moveTo>
                    <a:lnTo>
                      <a:pt x="475" y="1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0" name="Freeform 137"/>
              <p:cNvSpPr>
                <a:spLocks/>
              </p:cNvSpPr>
              <p:nvPr/>
            </p:nvSpPr>
            <p:spPr bwMode="auto">
              <a:xfrm>
                <a:off x="295" y="1437"/>
                <a:ext cx="239" cy="80"/>
              </a:xfrm>
              <a:custGeom>
                <a:avLst/>
                <a:gdLst>
                  <a:gd name="T0" fmla="*/ 238 w 477"/>
                  <a:gd name="T1" fmla="*/ 78 h 160"/>
                  <a:gd name="T2" fmla="*/ 239 w 477"/>
                  <a:gd name="T3" fmla="*/ 80 h 160"/>
                  <a:gd name="T4" fmla="*/ 0 w 477"/>
                  <a:gd name="T5" fmla="*/ 2 h 160"/>
                  <a:gd name="T6" fmla="*/ 0 w 477"/>
                  <a:gd name="T7" fmla="*/ 0 h 160"/>
                  <a:gd name="T8" fmla="*/ 238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0">
                    <a:moveTo>
                      <a:pt x="475" y="156"/>
                    </a:moveTo>
                    <a:lnTo>
                      <a:pt x="477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1" name="Freeform 138"/>
              <p:cNvSpPr>
                <a:spLocks/>
              </p:cNvSpPr>
              <p:nvPr/>
            </p:nvSpPr>
            <p:spPr bwMode="auto">
              <a:xfrm>
                <a:off x="295" y="1439"/>
                <a:ext cx="239" cy="79"/>
              </a:xfrm>
              <a:custGeom>
                <a:avLst/>
                <a:gdLst>
                  <a:gd name="T0" fmla="*/ 239 w 477"/>
                  <a:gd name="T1" fmla="*/ 78 h 160"/>
                  <a:gd name="T2" fmla="*/ 239 w 477"/>
                  <a:gd name="T3" fmla="*/ 79 h 160"/>
                  <a:gd name="T4" fmla="*/ 0 w 477"/>
                  <a:gd name="T5" fmla="*/ 1 h 160"/>
                  <a:gd name="T6" fmla="*/ 0 w 477"/>
                  <a:gd name="T7" fmla="*/ 0 h 160"/>
                  <a:gd name="T8" fmla="*/ 239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0">
                    <a:moveTo>
                      <a:pt x="477" y="157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7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2" name="Freeform 139"/>
              <p:cNvSpPr>
                <a:spLocks/>
              </p:cNvSpPr>
              <p:nvPr/>
            </p:nvSpPr>
            <p:spPr bwMode="auto">
              <a:xfrm>
                <a:off x="295" y="1440"/>
                <a:ext cx="239" cy="80"/>
              </a:xfrm>
              <a:custGeom>
                <a:avLst/>
                <a:gdLst>
                  <a:gd name="T0" fmla="*/ 239 w 477"/>
                  <a:gd name="T1" fmla="*/ 79 h 161"/>
                  <a:gd name="T2" fmla="*/ 239 w 477"/>
                  <a:gd name="T3" fmla="*/ 80 h 161"/>
                  <a:gd name="T4" fmla="*/ 0 w 477"/>
                  <a:gd name="T5" fmla="*/ 1 h 161"/>
                  <a:gd name="T6" fmla="*/ 0 w 477"/>
                  <a:gd name="T7" fmla="*/ 0 h 161"/>
                  <a:gd name="T8" fmla="*/ 239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3" name="Freeform 140"/>
              <p:cNvSpPr>
                <a:spLocks/>
              </p:cNvSpPr>
              <p:nvPr/>
            </p:nvSpPr>
            <p:spPr bwMode="auto">
              <a:xfrm>
                <a:off x="295" y="1441"/>
                <a:ext cx="239" cy="80"/>
              </a:xfrm>
              <a:custGeom>
                <a:avLst/>
                <a:gdLst>
                  <a:gd name="T0" fmla="*/ 239 w 477"/>
                  <a:gd name="T1" fmla="*/ 79 h 160"/>
                  <a:gd name="T2" fmla="*/ 239 w 477"/>
                  <a:gd name="T3" fmla="*/ 80 h 160"/>
                  <a:gd name="T4" fmla="*/ 0 w 477"/>
                  <a:gd name="T5" fmla="*/ 2 h 160"/>
                  <a:gd name="T6" fmla="*/ 0 w 477"/>
                  <a:gd name="T7" fmla="*/ 0 h 160"/>
                  <a:gd name="T8" fmla="*/ 239 w 477"/>
                  <a:gd name="T9" fmla="*/ 79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0">
                    <a:moveTo>
                      <a:pt x="477" y="158"/>
                    </a:moveTo>
                    <a:lnTo>
                      <a:pt x="477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4" name="Freeform 141"/>
              <p:cNvSpPr>
                <a:spLocks/>
              </p:cNvSpPr>
              <p:nvPr/>
            </p:nvSpPr>
            <p:spPr bwMode="auto">
              <a:xfrm>
                <a:off x="295" y="1443"/>
                <a:ext cx="240" cy="85"/>
              </a:xfrm>
              <a:custGeom>
                <a:avLst/>
                <a:gdLst>
                  <a:gd name="T0" fmla="*/ 239 w 480"/>
                  <a:gd name="T1" fmla="*/ 78 h 171"/>
                  <a:gd name="T2" fmla="*/ 240 w 480"/>
                  <a:gd name="T3" fmla="*/ 85 h 171"/>
                  <a:gd name="T4" fmla="*/ 2 w 480"/>
                  <a:gd name="T5" fmla="*/ 6 h 171"/>
                  <a:gd name="T6" fmla="*/ 0 w 480"/>
                  <a:gd name="T7" fmla="*/ 0 h 171"/>
                  <a:gd name="T8" fmla="*/ 239 w 480"/>
                  <a:gd name="T9" fmla="*/ 78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71">
                    <a:moveTo>
                      <a:pt x="477" y="156"/>
                    </a:moveTo>
                    <a:lnTo>
                      <a:pt x="480" y="17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5" name="Freeform 142"/>
              <p:cNvSpPr>
                <a:spLocks/>
              </p:cNvSpPr>
              <p:nvPr/>
            </p:nvSpPr>
            <p:spPr bwMode="auto">
              <a:xfrm>
                <a:off x="295" y="1443"/>
                <a:ext cx="239" cy="80"/>
              </a:xfrm>
              <a:custGeom>
                <a:avLst/>
                <a:gdLst>
                  <a:gd name="T0" fmla="*/ 239 w 477"/>
                  <a:gd name="T1" fmla="*/ 78 h 159"/>
                  <a:gd name="T2" fmla="*/ 239 w 477"/>
                  <a:gd name="T3" fmla="*/ 80 h 159"/>
                  <a:gd name="T4" fmla="*/ 1 w 477"/>
                  <a:gd name="T5" fmla="*/ 1 h 159"/>
                  <a:gd name="T6" fmla="*/ 0 w 477"/>
                  <a:gd name="T7" fmla="*/ 0 h 159"/>
                  <a:gd name="T8" fmla="*/ 239 w 477"/>
                  <a:gd name="T9" fmla="*/ 78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6" name="Freeform 143"/>
              <p:cNvSpPr>
                <a:spLocks/>
              </p:cNvSpPr>
              <p:nvPr/>
            </p:nvSpPr>
            <p:spPr bwMode="auto">
              <a:xfrm>
                <a:off x="296" y="1444"/>
                <a:ext cx="238" cy="80"/>
              </a:xfrm>
              <a:custGeom>
                <a:avLst/>
                <a:gdLst>
                  <a:gd name="T0" fmla="*/ 237 w 477"/>
                  <a:gd name="T1" fmla="*/ 78 h 162"/>
                  <a:gd name="T2" fmla="*/ 238 w 477"/>
                  <a:gd name="T3" fmla="*/ 80 h 162"/>
                  <a:gd name="T4" fmla="*/ 0 w 477"/>
                  <a:gd name="T5" fmla="*/ 2 h 162"/>
                  <a:gd name="T6" fmla="*/ 0 w 477"/>
                  <a:gd name="T7" fmla="*/ 0 h 162"/>
                  <a:gd name="T8" fmla="*/ 237 w 477"/>
                  <a:gd name="T9" fmla="*/ 78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2">
                    <a:moveTo>
                      <a:pt x="475" y="158"/>
                    </a:moveTo>
                    <a:lnTo>
                      <a:pt x="477" y="1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E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7" name="Freeform 144"/>
              <p:cNvSpPr>
                <a:spLocks/>
              </p:cNvSpPr>
              <p:nvPr/>
            </p:nvSpPr>
            <p:spPr bwMode="auto">
              <a:xfrm>
                <a:off x="296" y="1445"/>
                <a:ext cx="238" cy="81"/>
              </a:xfrm>
              <a:custGeom>
                <a:avLst/>
                <a:gdLst>
                  <a:gd name="T0" fmla="*/ 238 w 477"/>
                  <a:gd name="T1" fmla="*/ 79 h 161"/>
                  <a:gd name="T2" fmla="*/ 238 w 477"/>
                  <a:gd name="T3" fmla="*/ 81 h 161"/>
                  <a:gd name="T4" fmla="*/ 0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C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8" name="Freeform 145"/>
              <p:cNvSpPr>
                <a:spLocks/>
              </p:cNvSpPr>
              <p:nvPr/>
            </p:nvSpPr>
            <p:spPr bwMode="auto">
              <a:xfrm>
                <a:off x="297" y="1447"/>
                <a:ext cx="237" cy="81"/>
              </a:xfrm>
              <a:custGeom>
                <a:avLst/>
                <a:gdLst>
                  <a:gd name="T0" fmla="*/ 237 w 476"/>
                  <a:gd name="T1" fmla="*/ 79 h 161"/>
                  <a:gd name="T2" fmla="*/ 237 w 476"/>
                  <a:gd name="T3" fmla="*/ 81 h 161"/>
                  <a:gd name="T4" fmla="*/ 0 w 476"/>
                  <a:gd name="T5" fmla="*/ 2 h 161"/>
                  <a:gd name="T6" fmla="*/ 0 w 476"/>
                  <a:gd name="T7" fmla="*/ 0 h 161"/>
                  <a:gd name="T8" fmla="*/ 237 w 476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6" h="161">
                    <a:moveTo>
                      <a:pt x="476" y="158"/>
                    </a:moveTo>
                    <a:lnTo>
                      <a:pt x="476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19" name="Freeform 146"/>
              <p:cNvSpPr>
                <a:spLocks/>
              </p:cNvSpPr>
              <p:nvPr/>
            </p:nvSpPr>
            <p:spPr bwMode="auto">
              <a:xfrm>
                <a:off x="297" y="1449"/>
                <a:ext cx="238" cy="79"/>
              </a:xfrm>
              <a:custGeom>
                <a:avLst/>
                <a:gdLst>
                  <a:gd name="T0" fmla="*/ 238 w 477"/>
                  <a:gd name="T1" fmla="*/ 78 h 160"/>
                  <a:gd name="T2" fmla="*/ 238 w 477"/>
                  <a:gd name="T3" fmla="*/ 79 h 160"/>
                  <a:gd name="T4" fmla="*/ 0 w 477"/>
                  <a:gd name="T5" fmla="*/ 1 h 160"/>
                  <a:gd name="T6" fmla="*/ 0 w 477"/>
                  <a:gd name="T7" fmla="*/ 0 h 160"/>
                  <a:gd name="T8" fmla="*/ 238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0">
                    <a:moveTo>
                      <a:pt x="476" y="158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0" name="Freeform 147"/>
              <p:cNvSpPr>
                <a:spLocks/>
              </p:cNvSpPr>
              <p:nvPr/>
            </p:nvSpPr>
            <p:spPr bwMode="auto">
              <a:xfrm>
                <a:off x="297" y="1449"/>
                <a:ext cx="241" cy="86"/>
              </a:xfrm>
              <a:custGeom>
                <a:avLst/>
                <a:gdLst>
                  <a:gd name="T0" fmla="*/ 239 w 482"/>
                  <a:gd name="T1" fmla="*/ 79 h 171"/>
                  <a:gd name="T2" fmla="*/ 241 w 482"/>
                  <a:gd name="T3" fmla="*/ 86 h 171"/>
                  <a:gd name="T4" fmla="*/ 4 w 482"/>
                  <a:gd name="T5" fmla="*/ 7 h 171"/>
                  <a:gd name="T6" fmla="*/ 0 w 482"/>
                  <a:gd name="T7" fmla="*/ 0 h 171"/>
                  <a:gd name="T8" fmla="*/ 239 w 482"/>
                  <a:gd name="T9" fmla="*/ 79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171">
                    <a:moveTo>
                      <a:pt x="477" y="158"/>
                    </a:moveTo>
                    <a:lnTo>
                      <a:pt x="482" y="171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1" name="Freeform 148"/>
              <p:cNvSpPr>
                <a:spLocks/>
              </p:cNvSpPr>
              <p:nvPr/>
            </p:nvSpPr>
            <p:spPr bwMode="auto">
              <a:xfrm>
                <a:off x="297" y="1449"/>
                <a:ext cx="238" cy="81"/>
              </a:xfrm>
              <a:custGeom>
                <a:avLst/>
                <a:gdLst>
                  <a:gd name="T0" fmla="*/ 238 w 477"/>
                  <a:gd name="T1" fmla="*/ 79 h 161"/>
                  <a:gd name="T2" fmla="*/ 238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2" name="Freeform 149"/>
              <p:cNvSpPr>
                <a:spLocks/>
              </p:cNvSpPr>
              <p:nvPr/>
            </p:nvSpPr>
            <p:spPr bwMode="auto">
              <a:xfrm>
                <a:off x="298" y="1451"/>
                <a:ext cx="238" cy="81"/>
              </a:xfrm>
              <a:custGeom>
                <a:avLst/>
                <a:gdLst>
                  <a:gd name="T0" fmla="*/ 237 w 477"/>
                  <a:gd name="T1" fmla="*/ 79 h 161"/>
                  <a:gd name="T2" fmla="*/ 238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7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3" name="Freeform 150"/>
              <p:cNvSpPr>
                <a:spLocks/>
              </p:cNvSpPr>
              <p:nvPr/>
            </p:nvSpPr>
            <p:spPr bwMode="auto">
              <a:xfrm>
                <a:off x="298" y="1453"/>
                <a:ext cx="239" cy="80"/>
              </a:xfrm>
              <a:custGeom>
                <a:avLst/>
                <a:gdLst>
                  <a:gd name="T0" fmla="*/ 238 w 477"/>
                  <a:gd name="T1" fmla="*/ 78 h 161"/>
                  <a:gd name="T2" fmla="*/ 239 w 477"/>
                  <a:gd name="T3" fmla="*/ 80 h 161"/>
                  <a:gd name="T4" fmla="*/ 1 w 477"/>
                  <a:gd name="T5" fmla="*/ 1 h 161"/>
                  <a:gd name="T6" fmla="*/ 0 w 477"/>
                  <a:gd name="T7" fmla="*/ 0 h 161"/>
                  <a:gd name="T8" fmla="*/ 238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5" y="157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4" name="Freeform 151"/>
              <p:cNvSpPr>
                <a:spLocks/>
              </p:cNvSpPr>
              <p:nvPr/>
            </p:nvSpPr>
            <p:spPr bwMode="auto">
              <a:xfrm>
                <a:off x="299" y="1454"/>
                <a:ext cx="239" cy="81"/>
              </a:xfrm>
              <a:custGeom>
                <a:avLst/>
                <a:gdLst>
                  <a:gd name="T0" fmla="*/ 238 w 477"/>
                  <a:gd name="T1" fmla="*/ 79 h 161"/>
                  <a:gd name="T2" fmla="*/ 239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6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5" name="Freeform 152"/>
              <p:cNvSpPr>
                <a:spLocks/>
              </p:cNvSpPr>
              <p:nvPr/>
            </p:nvSpPr>
            <p:spPr bwMode="auto">
              <a:xfrm>
                <a:off x="300" y="1456"/>
                <a:ext cx="241" cy="85"/>
              </a:xfrm>
              <a:custGeom>
                <a:avLst/>
                <a:gdLst>
                  <a:gd name="T0" fmla="*/ 238 w 482"/>
                  <a:gd name="T1" fmla="*/ 79 h 170"/>
                  <a:gd name="T2" fmla="*/ 241 w 482"/>
                  <a:gd name="T3" fmla="*/ 85 h 170"/>
                  <a:gd name="T4" fmla="*/ 4 w 482"/>
                  <a:gd name="T5" fmla="*/ 5 h 170"/>
                  <a:gd name="T6" fmla="*/ 0 w 482"/>
                  <a:gd name="T7" fmla="*/ 0 h 170"/>
                  <a:gd name="T8" fmla="*/ 238 w 482"/>
                  <a:gd name="T9" fmla="*/ 79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170">
                    <a:moveTo>
                      <a:pt x="475" y="158"/>
                    </a:moveTo>
                    <a:lnTo>
                      <a:pt x="482" y="170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6" name="Freeform 153"/>
              <p:cNvSpPr>
                <a:spLocks/>
              </p:cNvSpPr>
              <p:nvPr/>
            </p:nvSpPr>
            <p:spPr bwMode="auto">
              <a:xfrm>
                <a:off x="300" y="1456"/>
                <a:ext cx="239" cy="81"/>
              </a:xfrm>
              <a:custGeom>
                <a:avLst/>
                <a:gdLst>
                  <a:gd name="T0" fmla="*/ 238 w 477"/>
                  <a:gd name="T1" fmla="*/ 79 h 161"/>
                  <a:gd name="T2" fmla="*/ 239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7" name="Freeform 154"/>
              <p:cNvSpPr>
                <a:spLocks/>
              </p:cNvSpPr>
              <p:nvPr/>
            </p:nvSpPr>
            <p:spPr bwMode="auto">
              <a:xfrm>
                <a:off x="301" y="1458"/>
                <a:ext cx="239" cy="80"/>
              </a:xfrm>
              <a:custGeom>
                <a:avLst/>
                <a:gdLst>
                  <a:gd name="T0" fmla="*/ 238 w 478"/>
                  <a:gd name="T1" fmla="*/ 78 h 161"/>
                  <a:gd name="T2" fmla="*/ 239 w 478"/>
                  <a:gd name="T3" fmla="*/ 80 h 161"/>
                  <a:gd name="T4" fmla="*/ 1 w 478"/>
                  <a:gd name="T5" fmla="*/ 1 h 161"/>
                  <a:gd name="T6" fmla="*/ 0 w 478"/>
                  <a:gd name="T7" fmla="*/ 0 h 161"/>
                  <a:gd name="T8" fmla="*/ 238 w 478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161">
                    <a:moveTo>
                      <a:pt x="475" y="157"/>
                    </a:moveTo>
                    <a:lnTo>
                      <a:pt x="478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8" name="Freeform 155"/>
              <p:cNvSpPr>
                <a:spLocks/>
              </p:cNvSpPr>
              <p:nvPr/>
            </p:nvSpPr>
            <p:spPr bwMode="auto">
              <a:xfrm>
                <a:off x="302" y="1459"/>
                <a:ext cx="239" cy="82"/>
              </a:xfrm>
              <a:custGeom>
                <a:avLst/>
                <a:gdLst>
                  <a:gd name="T0" fmla="*/ 238 w 479"/>
                  <a:gd name="T1" fmla="*/ 79 h 163"/>
                  <a:gd name="T2" fmla="*/ 239 w 479"/>
                  <a:gd name="T3" fmla="*/ 82 h 163"/>
                  <a:gd name="T4" fmla="*/ 2 w 479"/>
                  <a:gd name="T5" fmla="*/ 2 h 163"/>
                  <a:gd name="T6" fmla="*/ 0 w 479"/>
                  <a:gd name="T7" fmla="*/ 0 h 163"/>
                  <a:gd name="T8" fmla="*/ 238 w 479"/>
                  <a:gd name="T9" fmla="*/ 79 h 1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163">
                    <a:moveTo>
                      <a:pt x="477" y="158"/>
                    </a:moveTo>
                    <a:lnTo>
                      <a:pt x="479" y="16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29" name="Freeform 156"/>
              <p:cNvSpPr>
                <a:spLocks/>
              </p:cNvSpPr>
              <p:nvPr/>
            </p:nvSpPr>
            <p:spPr bwMode="auto">
              <a:xfrm>
                <a:off x="303" y="1461"/>
                <a:ext cx="242" cy="83"/>
              </a:xfrm>
              <a:custGeom>
                <a:avLst/>
                <a:gdLst>
                  <a:gd name="T0" fmla="*/ 238 w 483"/>
                  <a:gd name="T1" fmla="*/ 80 h 166"/>
                  <a:gd name="T2" fmla="*/ 242 w 483"/>
                  <a:gd name="T3" fmla="*/ 83 h 166"/>
                  <a:gd name="T4" fmla="*/ 4 w 483"/>
                  <a:gd name="T5" fmla="*/ 4 h 166"/>
                  <a:gd name="T6" fmla="*/ 0 w 483"/>
                  <a:gd name="T7" fmla="*/ 0 h 166"/>
                  <a:gd name="T8" fmla="*/ 238 w 483"/>
                  <a:gd name="T9" fmla="*/ 8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166">
                    <a:moveTo>
                      <a:pt x="475" y="160"/>
                    </a:moveTo>
                    <a:lnTo>
                      <a:pt x="483" y="16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75" y="160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0" name="Freeform 157"/>
              <p:cNvSpPr>
                <a:spLocks/>
              </p:cNvSpPr>
              <p:nvPr/>
            </p:nvSpPr>
            <p:spPr bwMode="auto">
              <a:xfrm>
                <a:off x="308" y="1464"/>
                <a:ext cx="242" cy="83"/>
              </a:xfrm>
              <a:custGeom>
                <a:avLst/>
                <a:gdLst>
                  <a:gd name="T0" fmla="*/ 237 w 485"/>
                  <a:gd name="T1" fmla="*/ 80 h 164"/>
                  <a:gd name="T2" fmla="*/ 242 w 485"/>
                  <a:gd name="T3" fmla="*/ 83 h 164"/>
                  <a:gd name="T4" fmla="*/ 5 w 485"/>
                  <a:gd name="T5" fmla="*/ 3 h 164"/>
                  <a:gd name="T6" fmla="*/ 0 w 485"/>
                  <a:gd name="T7" fmla="*/ 0 h 164"/>
                  <a:gd name="T8" fmla="*/ 237 w 485"/>
                  <a:gd name="T9" fmla="*/ 80 h 1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164">
                    <a:moveTo>
                      <a:pt x="475" y="159"/>
                    </a:moveTo>
                    <a:lnTo>
                      <a:pt x="485" y="164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475" y="159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1" name="Freeform 158"/>
              <p:cNvSpPr>
                <a:spLocks/>
              </p:cNvSpPr>
              <p:nvPr/>
            </p:nvSpPr>
            <p:spPr bwMode="auto">
              <a:xfrm>
                <a:off x="332" y="1385"/>
                <a:ext cx="244" cy="75"/>
              </a:xfrm>
              <a:custGeom>
                <a:avLst/>
                <a:gdLst>
                  <a:gd name="T0" fmla="*/ 244 w 489"/>
                  <a:gd name="T1" fmla="*/ 75 h 152"/>
                  <a:gd name="T2" fmla="*/ 238 w 489"/>
                  <a:gd name="T3" fmla="*/ 74 h 152"/>
                  <a:gd name="T4" fmla="*/ 0 w 489"/>
                  <a:gd name="T5" fmla="*/ 0 h 152"/>
                  <a:gd name="T6" fmla="*/ 6 w 489"/>
                  <a:gd name="T7" fmla="*/ 1 h 152"/>
                  <a:gd name="T8" fmla="*/ 244 w 489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9" h="152">
                    <a:moveTo>
                      <a:pt x="489" y="152"/>
                    </a:moveTo>
                    <a:lnTo>
                      <a:pt x="477" y="15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2" name="Freeform 159"/>
              <p:cNvSpPr>
                <a:spLocks/>
              </p:cNvSpPr>
              <p:nvPr/>
            </p:nvSpPr>
            <p:spPr bwMode="auto">
              <a:xfrm>
                <a:off x="326" y="1385"/>
                <a:ext cx="244" cy="75"/>
              </a:xfrm>
              <a:custGeom>
                <a:avLst/>
                <a:gdLst>
                  <a:gd name="T0" fmla="*/ 244 w 488"/>
                  <a:gd name="T1" fmla="*/ 74 h 152"/>
                  <a:gd name="T2" fmla="*/ 239 w 488"/>
                  <a:gd name="T3" fmla="*/ 75 h 152"/>
                  <a:gd name="T4" fmla="*/ 0 w 488"/>
                  <a:gd name="T5" fmla="*/ 1 h 152"/>
                  <a:gd name="T6" fmla="*/ 6 w 488"/>
                  <a:gd name="T7" fmla="*/ 0 h 152"/>
                  <a:gd name="T8" fmla="*/ 244 w 488"/>
                  <a:gd name="T9" fmla="*/ 74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8" h="152">
                    <a:moveTo>
                      <a:pt x="488" y="150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11" y="0"/>
                    </a:lnTo>
                    <a:lnTo>
                      <a:pt x="488" y="150"/>
                    </a:lnTo>
                    <a:close/>
                  </a:path>
                </a:pathLst>
              </a:custGeom>
              <a:solidFill>
                <a:srgbClr val="8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3" name="Freeform 160"/>
              <p:cNvSpPr>
                <a:spLocks/>
              </p:cNvSpPr>
              <p:nvPr/>
            </p:nvSpPr>
            <p:spPr bwMode="auto">
              <a:xfrm>
                <a:off x="328" y="1385"/>
                <a:ext cx="242" cy="75"/>
              </a:xfrm>
              <a:custGeom>
                <a:avLst/>
                <a:gdLst>
                  <a:gd name="T0" fmla="*/ 242 w 483"/>
                  <a:gd name="T1" fmla="*/ 74 h 152"/>
                  <a:gd name="T2" fmla="*/ 239 w 483"/>
                  <a:gd name="T3" fmla="*/ 75 h 152"/>
                  <a:gd name="T4" fmla="*/ 0 w 483"/>
                  <a:gd name="T5" fmla="*/ 0 h 152"/>
                  <a:gd name="T6" fmla="*/ 3 w 483"/>
                  <a:gd name="T7" fmla="*/ 0 h 152"/>
                  <a:gd name="T8" fmla="*/ 242 w 483"/>
                  <a:gd name="T9" fmla="*/ 74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152">
                    <a:moveTo>
                      <a:pt x="483" y="150"/>
                    </a:moveTo>
                    <a:lnTo>
                      <a:pt x="478" y="15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483" y="150"/>
                    </a:lnTo>
                    <a:close/>
                  </a:path>
                </a:pathLst>
              </a:custGeom>
              <a:solidFill>
                <a:srgbClr val="8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4" name="Freeform 161"/>
              <p:cNvSpPr>
                <a:spLocks/>
              </p:cNvSpPr>
              <p:nvPr/>
            </p:nvSpPr>
            <p:spPr bwMode="auto">
              <a:xfrm>
                <a:off x="326" y="1385"/>
                <a:ext cx="242" cy="75"/>
              </a:xfrm>
              <a:custGeom>
                <a:avLst/>
                <a:gdLst>
                  <a:gd name="T0" fmla="*/ 242 w 483"/>
                  <a:gd name="T1" fmla="*/ 75 h 152"/>
                  <a:gd name="T2" fmla="*/ 239 w 483"/>
                  <a:gd name="T3" fmla="*/ 75 h 152"/>
                  <a:gd name="T4" fmla="*/ 0 w 483"/>
                  <a:gd name="T5" fmla="*/ 1 h 152"/>
                  <a:gd name="T6" fmla="*/ 3 w 483"/>
                  <a:gd name="T7" fmla="*/ 0 h 152"/>
                  <a:gd name="T8" fmla="*/ 242 w 483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152">
                    <a:moveTo>
                      <a:pt x="483" y="152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3" y="152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35" name="Freeform 162"/>
              <p:cNvSpPr>
                <a:spLocks/>
              </p:cNvSpPr>
              <p:nvPr/>
            </p:nvSpPr>
            <p:spPr bwMode="auto">
              <a:xfrm>
                <a:off x="533" y="1459"/>
                <a:ext cx="60" cy="89"/>
              </a:xfrm>
              <a:custGeom>
                <a:avLst/>
                <a:gdLst>
                  <a:gd name="T0" fmla="*/ 32 w 120"/>
                  <a:gd name="T1" fmla="*/ 1 h 176"/>
                  <a:gd name="T2" fmla="*/ 26 w 120"/>
                  <a:gd name="T3" fmla="*/ 4 h 176"/>
                  <a:gd name="T4" fmla="*/ 20 w 120"/>
                  <a:gd name="T5" fmla="*/ 8 h 176"/>
                  <a:gd name="T6" fmla="*/ 15 w 120"/>
                  <a:gd name="T7" fmla="*/ 14 h 176"/>
                  <a:gd name="T8" fmla="*/ 10 w 120"/>
                  <a:gd name="T9" fmla="*/ 20 h 176"/>
                  <a:gd name="T10" fmla="*/ 6 w 120"/>
                  <a:gd name="T11" fmla="*/ 28 h 176"/>
                  <a:gd name="T12" fmla="*/ 4 w 120"/>
                  <a:gd name="T13" fmla="*/ 36 h 176"/>
                  <a:gd name="T14" fmla="*/ 1 w 120"/>
                  <a:gd name="T15" fmla="*/ 45 h 176"/>
                  <a:gd name="T16" fmla="*/ 0 w 120"/>
                  <a:gd name="T17" fmla="*/ 54 h 176"/>
                  <a:gd name="T18" fmla="*/ 1 w 120"/>
                  <a:gd name="T19" fmla="*/ 62 h 176"/>
                  <a:gd name="T20" fmla="*/ 3 w 120"/>
                  <a:gd name="T21" fmla="*/ 70 h 176"/>
                  <a:gd name="T22" fmla="*/ 5 w 120"/>
                  <a:gd name="T23" fmla="*/ 76 h 176"/>
                  <a:gd name="T24" fmla="*/ 9 w 120"/>
                  <a:gd name="T25" fmla="*/ 82 h 176"/>
                  <a:gd name="T26" fmla="*/ 13 w 120"/>
                  <a:gd name="T27" fmla="*/ 85 h 176"/>
                  <a:gd name="T28" fmla="*/ 18 w 120"/>
                  <a:gd name="T29" fmla="*/ 88 h 176"/>
                  <a:gd name="T30" fmla="*/ 24 w 120"/>
                  <a:gd name="T31" fmla="*/ 89 h 176"/>
                  <a:gd name="T32" fmla="*/ 30 w 120"/>
                  <a:gd name="T33" fmla="*/ 88 h 176"/>
                  <a:gd name="T34" fmla="*/ 35 w 120"/>
                  <a:gd name="T35" fmla="*/ 85 h 176"/>
                  <a:gd name="T36" fmla="*/ 41 w 120"/>
                  <a:gd name="T37" fmla="*/ 80 h 176"/>
                  <a:gd name="T38" fmla="*/ 46 w 120"/>
                  <a:gd name="T39" fmla="*/ 75 h 176"/>
                  <a:gd name="T40" fmla="*/ 51 w 120"/>
                  <a:gd name="T41" fmla="*/ 69 h 176"/>
                  <a:gd name="T42" fmla="*/ 54 w 120"/>
                  <a:gd name="T43" fmla="*/ 61 h 176"/>
                  <a:gd name="T44" fmla="*/ 58 w 120"/>
                  <a:gd name="T45" fmla="*/ 53 h 176"/>
                  <a:gd name="T46" fmla="*/ 59 w 120"/>
                  <a:gd name="T47" fmla="*/ 45 h 176"/>
                  <a:gd name="T48" fmla="*/ 60 w 120"/>
                  <a:gd name="T49" fmla="*/ 35 h 176"/>
                  <a:gd name="T50" fmla="*/ 60 w 120"/>
                  <a:gd name="T51" fmla="*/ 27 h 176"/>
                  <a:gd name="T52" fmla="*/ 59 w 120"/>
                  <a:gd name="T53" fmla="*/ 19 h 176"/>
                  <a:gd name="T54" fmla="*/ 56 w 120"/>
                  <a:gd name="T55" fmla="*/ 13 h 176"/>
                  <a:gd name="T56" fmla="*/ 53 w 120"/>
                  <a:gd name="T57" fmla="*/ 8 h 176"/>
                  <a:gd name="T58" fmla="*/ 49 w 120"/>
                  <a:gd name="T59" fmla="*/ 4 h 176"/>
                  <a:gd name="T60" fmla="*/ 44 w 120"/>
                  <a:gd name="T61" fmla="*/ 1 h 176"/>
                  <a:gd name="T62" fmla="*/ 38 w 120"/>
                  <a:gd name="T63" fmla="*/ 0 h 176"/>
                  <a:gd name="T64" fmla="*/ 32 w 120"/>
                  <a:gd name="T65" fmla="*/ 1 h 1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0" h="176">
                    <a:moveTo>
                      <a:pt x="64" y="2"/>
                    </a:moveTo>
                    <a:lnTo>
                      <a:pt x="52" y="7"/>
                    </a:lnTo>
                    <a:lnTo>
                      <a:pt x="40" y="15"/>
                    </a:lnTo>
                    <a:lnTo>
                      <a:pt x="29" y="27"/>
                    </a:lnTo>
                    <a:lnTo>
                      <a:pt x="20" y="40"/>
                    </a:lnTo>
                    <a:lnTo>
                      <a:pt x="12" y="55"/>
                    </a:lnTo>
                    <a:lnTo>
                      <a:pt x="7" y="71"/>
                    </a:lnTo>
                    <a:lnTo>
                      <a:pt x="2" y="88"/>
                    </a:lnTo>
                    <a:lnTo>
                      <a:pt x="0" y="106"/>
                    </a:lnTo>
                    <a:lnTo>
                      <a:pt x="2" y="123"/>
                    </a:lnTo>
                    <a:lnTo>
                      <a:pt x="5" y="138"/>
                    </a:lnTo>
                    <a:lnTo>
                      <a:pt x="10" y="151"/>
                    </a:lnTo>
                    <a:lnTo>
                      <a:pt x="17" y="163"/>
                    </a:lnTo>
                    <a:lnTo>
                      <a:pt x="25" y="169"/>
                    </a:lnTo>
                    <a:lnTo>
                      <a:pt x="35" y="174"/>
                    </a:lnTo>
                    <a:lnTo>
                      <a:pt x="47" y="176"/>
                    </a:lnTo>
                    <a:lnTo>
                      <a:pt x="59" y="174"/>
                    </a:lnTo>
                    <a:lnTo>
                      <a:pt x="70" y="168"/>
                    </a:lnTo>
                    <a:lnTo>
                      <a:pt x="82" y="159"/>
                    </a:lnTo>
                    <a:lnTo>
                      <a:pt x="92" y="149"/>
                    </a:lnTo>
                    <a:lnTo>
                      <a:pt x="102" y="136"/>
                    </a:lnTo>
                    <a:lnTo>
                      <a:pt x="108" y="121"/>
                    </a:lnTo>
                    <a:lnTo>
                      <a:pt x="115" y="105"/>
                    </a:lnTo>
                    <a:lnTo>
                      <a:pt x="118" y="88"/>
                    </a:lnTo>
                    <a:lnTo>
                      <a:pt x="120" y="70"/>
                    </a:lnTo>
                    <a:lnTo>
                      <a:pt x="120" y="53"/>
                    </a:lnTo>
                    <a:lnTo>
                      <a:pt x="117" y="38"/>
                    </a:lnTo>
                    <a:lnTo>
                      <a:pt x="112" y="25"/>
                    </a:lnTo>
                    <a:lnTo>
                      <a:pt x="105" y="15"/>
                    </a:lnTo>
                    <a:lnTo>
                      <a:pt x="97" y="7"/>
                    </a:lnTo>
                    <a:lnTo>
                      <a:pt x="87" y="2"/>
                    </a:lnTo>
                    <a:lnTo>
                      <a:pt x="75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06" name="Freeform 163"/>
            <p:cNvSpPr>
              <a:spLocks/>
            </p:cNvSpPr>
            <p:nvPr/>
          </p:nvSpPr>
          <p:spPr bwMode="auto">
            <a:xfrm>
              <a:off x="2506" y="1901"/>
              <a:ext cx="1000" cy="280"/>
            </a:xfrm>
            <a:custGeom>
              <a:avLst/>
              <a:gdLst>
                <a:gd name="T0" fmla="*/ 5 w 2000"/>
                <a:gd name="T1" fmla="*/ 0 h 562"/>
                <a:gd name="T2" fmla="*/ 0 w 2000"/>
                <a:gd name="T3" fmla="*/ 19 h 562"/>
                <a:gd name="T4" fmla="*/ 995 w 2000"/>
                <a:gd name="T5" fmla="*/ 280 h 562"/>
                <a:gd name="T6" fmla="*/ 1000 w 2000"/>
                <a:gd name="T7" fmla="*/ 261 h 562"/>
                <a:gd name="T8" fmla="*/ 5 w 2000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0" h="562">
                  <a:moveTo>
                    <a:pt x="10" y="0"/>
                  </a:moveTo>
                  <a:lnTo>
                    <a:pt x="0" y="38"/>
                  </a:lnTo>
                  <a:lnTo>
                    <a:pt x="1990" y="562"/>
                  </a:lnTo>
                  <a:lnTo>
                    <a:pt x="2000" y="52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07" name="Group 164"/>
            <p:cNvGrpSpPr>
              <a:grpSpLocks/>
            </p:cNvGrpSpPr>
            <p:nvPr/>
          </p:nvGrpSpPr>
          <p:grpSpPr bwMode="auto">
            <a:xfrm>
              <a:off x="550" y="1482"/>
              <a:ext cx="209" cy="104"/>
              <a:chOff x="550" y="1482"/>
              <a:chExt cx="209" cy="104"/>
            </a:xfrm>
          </p:grpSpPr>
          <p:sp>
            <p:nvSpPr>
              <p:cNvPr id="101920" name="Freeform 165"/>
              <p:cNvSpPr>
                <a:spLocks/>
              </p:cNvSpPr>
              <p:nvPr/>
            </p:nvSpPr>
            <p:spPr bwMode="auto">
              <a:xfrm>
                <a:off x="564" y="1483"/>
                <a:ext cx="177" cy="56"/>
              </a:xfrm>
              <a:custGeom>
                <a:avLst/>
                <a:gdLst>
                  <a:gd name="T0" fmla="*/ 177 w 353"/>
                  <a:gd name="T1" fmla="*/ 55 h 113"/>
                  <a:gd name="T2" fmla="*/ 174 w 353"/>
                  <a:gd name="T3" fmla="*/ 56 h 113"/>
                  <a:gd name="T4" fmla="*/ 0 w 353"/>
                  <a:gd name="T5" fmla="*/ 2 h 113"/>
                  <a:gd name="T6" fmla="*/ 3 w 353"/>
                  <a:gd name="T7" fmla="*/ 0 h 113"/>
                  <a:gd name="T8" fmla="*/ 177 w 353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13">
                    <a:moveTo>
                      <a:pt x="353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1" name="Freeform 166"/>
              <p:cNvSpPr>
                <a:spLocks/>
              </p:cNvSpPr>
              <p:nvPr/>
            </p:nvSpPr>
            <p:spPr bwMode="auto">
              <a:xfrm>
                <a:off x="566" y="1483"/>
                <a:ext cx="175" cy="55"/>
              </a:xfrm>
              <a:custGeom>
                <a:avLst/>
                <a:gdLst>
                  <a:gd name="T0" fmla="*/ 175 w 350"/>
                  <a:gd name="T1" fmla="*/ 54 h 112"/>
                  <a:gd name="T2" fmla="*/ 174 w 350"/>
                  <a:gd name="T3" fmla="*/ 55 h 112"/>
                  <a:gd name="T4" fmla="*/ 0 w 350"/>
                  <a:gd name="T5" fmla="*/ 1 h 112"/>
                  <a:gd name="T6" fmla="*/ 2 w 350"/>
                  <a:gd name="T7" fmla="*/ 0 h 112"/>
                  <a:gd name="T8" fmla="*/ 175 w 350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12">
                    <a:moveTo>
                      <a:pt x="350" y="110"/>
                    </a:moveTo>
                    <a:lnTo>
                      <a:pt x="347" y="11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2" name="Freeform 167"/>
              <p:cNvSpPr>
                <a:spLocks/>
              </p:cNvSpPr>
              <p:nvPr/>
            </p:nvSpPr>
            <p:spPr bwMode="auto">
              <a:xfrm>
                <a:off x="564" y="1484"/>
                <a:ext cx="176" cy="55"/>
              </a:xfrm>
              <a:custGeom>
                <a:avLst/>
                <a:gdLst>
                  <a:gd name="T0" fmla="*/ 176 w 350"/>
                  <a:gd name="T1" fmla="*/ 55 h 111"/>
                  <a:gd name="T2" fmla="*/ 174 w 350"/>
                  <a:gd name="T3" fmla="*/ 55 h 111"/>
                  <a:gd name="T4" fmla="*/ 0 w 350"/>
                  <a:gd name="T5" fmla="*/ 1 h 111"/>
                  <a:gd name="T6" fmla="*/ 2 w 350"/>
                  <a:gd name="T7" fmla="*/ 0 h 111"/>
                  <a:gd name="T8" fmla="*/ 176 w 350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11">
                    <a:moveTo>
                      <a:pt x="350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3" name="Freeform 168"/>
              <p:cNvSpPr>
                <a:spLocks/>
              </p:cNvSpPr>
              <p:nvPr/>
            </p:nvSpPr>
            <p:spPr bwMode="auto">
              <a:xfrm>
                <a:off x="561" y="1484"/>
                <a:ext cx="177" cy="58"/>
              </a:xfrm>
              <a:custGeom>
                <a:avLst/>
                <a:gdLst>
                  <a:gd name="T0" fmla="*/ 177 w 354"/>
                  <a:gd name="T1" fmla="*/ 55 h 114"/>
                  <a:gd name="T2" fmla="*/ 174 w 354"/>
                  <a:gd name="T3" fmla="*/ 58 h 114"/>
                  <a:gd name="T4" fmla="*/ 0 w 354"/>
                  <a:gd name="T5" fmla="*/ 3 h 114"/>
                  <a:gd name="T6" fmla="*/ 4 w 354"/>
                  <a:gd name="T7" fmla="*/ 0 h 114"/>
                  <a:gd name="T8" fmla="*/ 177 w 354"/>
                  <a:gd name="T9" fmla="*/ 55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4">
                    <a:moveTo>
                      <a:pt x="354" y="109"/>
                    </a:moveTo>
                    <a:lnTo>
                      <a:pt x="347" y="114"/>
                    </a:lnTo>
                    <a:lnTo>
                      <a:pt x="0" y="5"/>
                    </a:lnTo>
                    <a:lnTo>
                      <a:pt x="7" y="0"/>
                    </a:lnTo>
                    <a:lnTo>
                      <a:pt x="354" y="109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4" name="Freeform 169"/>
              <p:cNvSpPr>
                <a:spLocks/>
              </p:cNvSpPr>
              <p:nvPr/>
            </p:nvSpPr>
            <p:spPr bwMode="auto">
              <a:xfrm>
                <a:off x="563" y="1484"/>
                <a:ext cx="175" cy="56"/>
              </a:xfrm>
              <a:custGeom>
                <a:avLst/>
                <a:gdLst>
                  <a:gd name="T0" fmla="*/ 175 w 351"/>
                  <a:gd name="T1" fmla="*/ 55 h 111"/>
                  <a:gd name="T2" fmla="*/ 173 w 351"/>
                  <a:gd name="T3" fmla="*/ 56 h 111"/>
                  <a:gd name="T4" fmla="*/ 0 w 351"/>
                  <a:gd name="T5" fmla="*/ 1 h 111"/>
                  <a:gd name="T6" fmla="*/ 2 w 351"/>
                  <a:gd name="T7" fmla="*/ 0 h 111"/>
                  <a:gd name="T8" fmla="*/ 175 w 351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5" name="Freeform 170"/>
              <p:cNvSpPr>
                <a:spLocks/>
              </p:cNvSpPr>
              <p:nvPr/>
            </p:nvSpPr>
            <p:spPr bwMode="auto">
              <a:xfrm>
                <a:off x="561" y="1485"/>
                <a:ext cx="175" cy="57"/>
              </a:xfrm>
              <a:custGeom>
                <a:avLst/>
                <a:gdLst>
                  <a:gd name="T0" fmla="*/ 175 w 350"/>
                  <a:gd name="T1" fmla="*/ 55 h 113"/>
                  <a:gd name="T2" fmla="*/ 174 w 350"/>
                  <a:gd name="T3" fmla="*/ 57 h 113"/>
                  <a:gd name="T4" fmla="*/ 0 w 350"/>
                  <a:gd name="T5" fmla="*/ 2 h 113"/>
                  <a:gd name="T6" fmla="*/ 2 w 350"/>
                  <a:gd name="T7" fmla="*/ 0 h 113"/>
                  <a:gd name="T8" fmla="*/ 175 w 350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13">
                    <a:moveTo>
                      <a:pt x="350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6" name="Freeform 171"/>
              <p:cNvSpPr>
                <a:spLocks/>
              </p:cNvSpPr>
              <p:nvPr/>
            </p:nvSpPr>
            <p:spPr bwMode="auto">
              <a:xfrm>
                <a:off x="558" y="1487"/>
                <a:ext cx="177" cy="58"/>
              </a:xfrm>
              <a:custGeom>
                <a:avLst/>
                <a:gdLst>
                  <a:gd name="T0" fmla="*/ 177 w 352"/>
                  <a:gd name="T1" fmla="*/ 55 h 116"/>
                  <a:gd name="T2" fmla="*/ 174 w 352"/>
                  <a:gd name="T3" fmla="*/ 58 h 116"/>
                  <a:gd name="T4" fmla="*/ 0 w 352"/>
                  <a:gd name="T5" fmla="*/ 3 h 116"/>
                  <a:gd name="T6" fmla="*/ 3 w 352"/>
                  <a:gd name="T7" fmla="*/ 0 h 116"/>
                  <a:gd name="T8" fmla="*/ 177 w 352"/>
                  <a:gd name="T9" fmla="*/ 55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16">
                    <a:moveTo>
                      <a:pt x="352" y="109"/>
                    </a:moveTo>
                    <a:lnTo>
                      <a:pt x="346" y="116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352" y="109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7" name="Freeform 172"/>
              <p:cNvSpPr>
                <a:spLocks/>
              </p:cNvSpPr>
              <p:nvPr/>
            </p:nvSpPr>
            <p:spPr bwMode="auto">
              <a:xfrm>
                <a:off x="560" y="1487"/>
                <a:ext cx="175" cy="56"/>
              </a:xfrm>
              <a:custGeom>
                <a:avLst/>
                <a:gdLst>
                  <a:gd name="T0" fmla="*/ 175 w 349"/>
                  <a:gd name="T1" fmla="*/ 55 h 111"/>
                  <a:gd name="T2" fmla="*/ 174 w 349"/>
                  <a:gd name="T3" fmla="*/ 56 h 111"/>
                  <a:gd name="T4" fmla="*/ 0 w 349"/>
                  <a:gd name="T5" fmla="*/ 1 h 111"/>
                  <a:gd name="T6" fmla="*/ 1 w 349"/>
                  <a:gd name="T7" fmla="*/ 0 h 111"/>
                  <a:gd name="T8" fmla="*/ 175 w 349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1">
                    <a:moveTo>
                      <a:pt x="349" y="109"/>
                    </a:moveTo>
                    <a:lnTo>
                      <a:pt x="348" y="11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8" name="Freeform 173"/>
              <p:cNvSpPr>
                <a:spLocks/>
              </p:cNvSpPr>
              <p:nvPr/>
            </p:nvSpPr>
            <p:spPr bwMode="auto">
              <a:xfrm>
                <a:off x="559" y="1488"/>
                <a:ext cx="175" cy="55"/>
              </a:xfrm>
              <a:custGeom>
                <a:avLst/>
                <a:gdLst>
                  <a:gd name="T0" fmla="*/ 175 w 349"/>
                  <a:gd name="T1" fmla="*/ 54 h 112"/>
                  <a:gd name="T2" fmla="*/ 173 w 349"/>
                  <a:gd name="T3" fmla="*/ 55 h 112"/>
                  <a:gd name="T4" fmla="*/ 0 w 349"/>
                  <a:gd name="T5" fmla="*/ 1 h 112"/>
                  <a:gd name="T6" fmla="*/ 1 w 349"/>
                  <a:gd name="T7" fmla="*/ 0 h 112"/>
                  <a:gd name="T8" fmla="*/ 175 w 349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2">
                    <a:moveTo>
                      <a:pt x="349" y="110"/>
                    </a:moveTo>
                    <a:lnTo>
                      <a:pt x="345" y="11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29" name="Freeform 174"/>
              <p:cNvSpPr>
                <a:spLocks/>
              </p:cNvSpPr>
              <p:nvPr/>
            </p:nvSpPr>
            <p:spPr bwMode="auto">
              <a:xfrm>
                <a:off x="558" y="1489"/>
                <a:ext cx="174" cy="56"/>
              </a:xfrm>
              <a:custGeom>
                <a:avLst/>
                <a:gdLst>
                  <a:gd name="T0" fmla="*/ 174 w 347"/>
                  <a:gd name="T1" fmla="*/ 55 h 113"/>
                  <a:gd name="T2" fmla="*/ 173 w 347"/>
                  <a:gd name="T3" fmla="*/ 56 h 113"/>
                  <a:gd name="T4" fmla="*/ 0 w 347"/>
                  <a:gd name="T5" fmla="*/ 1 h 113"/>
                  <a:gd name="T6" fmla="*/ 1 w 347"/>
                  <a:gd name="T7" fmla="*/ 0 h 113"/>
                  <a:gd name="T8" fmla="*/ 174 w 347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3">
                    <a:moveTo>
                      <a:pt x="347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7" y="110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0" name="Freeform 175"/>
              <p:cNvSpPr>
                <a:spLocks/>
              </p:cNvSpPr>
              <p:nvPr/>
            </p:nvSpPr>
            <p:spPr bwMode="auto">
              <a:xfrm>
                <a:off x="555" y="1489"/>
                <a:ext cx="176" cy="59"/>
              </a:xfrm>
              <a:custGeom>
                <a:avLst/>
                <a:gdLst>
                  <a:gd name="T0" fmla="*/ 176 w 353"/>
                  <a:gd name="T1" fmla="*/ 56 h 118"/>
                  <a:gd name="T2" fmla="*/ 174 w 353"/>
                  <a:gd name="T3" fmla="*/ 59 h 118"/>
                  <a:gd name="T4" fmla="*/ 0 w 353"/>
                  <a:gd name="T5" fmla="*/ 3 h 118"/>
                  <a:gd name="T6" fmla="*/ 3 w 353"/>
                  <a:gd name="T7" fmla="*/ 0 h 118"/>
                  <a:gd name="T8" fmla="*/ 176 w 353"/>
                  <a:gd name="T9" fmla="*/ 56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18">
                    <a:moveTo>
                      <a:pt x="353" y="111"/>
                    </a:moveTo>
                    <a:lnTo>
                      <a:pt x="348" y="118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1" name="Freeform 176"/>
              <p:cNvSpPr>
                <a:spLocks/>
              </p:cNvSpPr>
              <p:nvPr/>
            </p:nvSpPr>
            <p:spPr bwMode="auto">
              <a:xfrm>
                <a:off x="557" y="1489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2" name="Freeform 177"/>
              <p:cNvSpPr>
                <a:spLocks/>
              </p:cNvSpPr>
              <p:nvPr/>
            </p:nvSpPr>
            <p:spPr bwMode="auto">
              <a:xfrm>
                <a:off x="556" y="1490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3" name="Freeform 178"/>
              <p:cNvSpPr>
                <a:spLocks/>
              </p:cNvSpPr>
              <p:nvPr/>
            </p:nvSpPr>
            <p:spPr bwMode="auto">
              <a:xfrm>
                <a:off x="555" y="1492"/>
                <a:ext cx="175" cy="56"/>
              </a:xfrm>
              <a:custGeom>
                <a:avLst/>
                <a:gdLst>
                  <a:gd name="T0" fmla="*/ 175 w 349"/>
                  <a:gd name="T1" fmla="*/ 54 h 113"/>
                  <a:gd name="T2" fmla="*/ 174 w 349"/>
                  <a:gd name="T3" fmla="*/ 56 h 113"/>
                  <a:gd name="T4" fmla="*/ 0 w 349"/>
                  <a:gd name="T5" fmla="*/ 0 h 113"/>
                  <a:gd name="T6" fmla="*/ 1 w 349"/>
                  <a:gd name="T7" fmla="*/ 0 h 113"/>
                  <a:gd name="T8" fmla="*/ 175 w 349"/>
                  <a:gd name="T9" fmla="*/ 5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4" name="Freeform 179"/>
              <p:cNvSpPr>
                <a:spLocks/>
              </p:cNvSpPr>
              <p:nvPr/>
            </p:nvSpPr>
            <p:spPr bwMode="auto">
              <a:xfrm>
                <a:off x="553" y="1493"/>
                <a:ext cx="176" cy="60"/>
              </a:xfrm>
              <a:custGeom>
                <a:avLst/>
                <a:gdLst>
                  <a:gd name="T0" fmla="*/ 176 w 351"/>
                  <a:gd name="T1" fmla="*/ 56 h 120"/>
                  <a:gd name="T2" fmla="*/ 173 w 351"/>
                  <a:gd name="T3" fmla="*/ 60 h 120"/>
                  <a:gd name="T4" fmla="*/ 0 w 351"/>
                  <a:gd name="T5" fmla="*/ 5 h 120"/>
                  <a:gd name="T6" fmla="*/ 2 w 351"/>
                  <a:gd name="T7" fmla="*/ 0 h 120"/>
                  <a:gd name="T8" fmla="*/ 176 w 351"/>
                  <a:gd name="T9" fmla="*/ 56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0">
                    <a:moveTo>
                      <a:pt x="351" y="112"/>
                    </a:moveTo>
                    <a:lnTo>
                      <a:pt x="346" y="120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5" name="Freeform 180"/>
              <p:cNvSpPr>
                <a:spLocks/>
              </p:cNvSpPr>
              <p:nvPr/>
            </p:nvSpPr>
            <p:spPr bwMode="auto">
              <a:xfrm>
                <a:off x="554" y="1493"/>
                <a:ext cx="175" cy="57"/>
              </a:xfrm>
              <a:custGeom>
                <a:avLst/>
                <a:gdLst>
                  <a:gd name="T0" fmla="*/ 175 w 349"/>
                  <a:gd name="T1" fmla="*/ 56 h 115"/>
                  <a:gd name="T2" fmla="*/ 174 w 349"/>
                  <a:gd name="T3" fmla="*/ 57 h 115"/>
                  <a:gd name="T4" fmla="*/ 0 w 349"/>
                  <a:gd name="T5" fmla="*/ 2 h 115"/>
                  <a:gd name="T6" fmla="*/ 1 w 349"/>
                  <a:gd name="T7" fmla="*/ 0 h 115"/>
                  <a:gd name="T8" fmla="*/ 175 w 349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5">
                    <a:moveTo>
                      <a:pt x="349" y="112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6" name="Freeform 181"/>
              <p:cNvSpPr>
                <a:spLocks/>
              </p:cNvSpPr>
              <p:nvPr/>
            </p:nvSpPr>
            <p:spPr bwMode="auto">
              <a:xfrm>
                <a:off x="554" y="1494"/>
                <a:ext cx="174" cy="57"/>
              </a:xfrm>
              <a:custGeom>
                <a:avLst/>
                <a:gdLst>
                  <a:gd name="T0" fmla="*/ 174 w 347"/>
                  <a:gd name="T1" fmla="*/ 56 h 113"/>
                  <a:gd name="T2" fmla="*/ 173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4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5" y="11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7" name="Freeform 182"/>
              <p:cNvSpPr>
                <a:spLocks/>
              </p:cNvSpPr>
              <p:nvPr/>
            </p:nvSpPr>
            <p:spPr bwMode="auto">
              <a:xfrm>
                <a:off x="553" y="1495"/>
                <a:ext cx="174" cy="58"/>
              </a:xfrm>
              <a:custGeom>
                <a:avLst/>
                <a:gdLst>
                  <a:gd name="T0" fmla="*/ 174 w 347"/>
                  <a:gd name="T1" fmla="*/ 56 h 115"/>
                  <a:gd name="T2" fmla="*/ 173 w 347"/>
                  <a:gd name="T3" fmla="*/ 58 h 115"/>
                  <a:gd name="T4" fmla="*/ 0 w 347"/>
                  <a:gd name="T5" fmla="*/ 2 h 115"/>
                  <a:gd name="T6" fmla="*/ 1 w 347"/>
                  <a:gd name="T7" fmla="*/ 0 h 115"/>
                  <a:gd name="T8" fmla="*/ 174 w 347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5">
                    <a:moveTo>
                      <a:pt x="347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8" name="Freeform 183"/>
              <p:cNvSpPr>
                <a:spLocks/>
              </p:cNvSpPr>
              <p:nvPr/>
            </p:nvSpPr>
            <p:spPr bwMode="auto">
              <a:xfrm>
                <a:off x="552" y="1497"/>
                <a:ext cx="174" cy="60"/>
              </a:xfrm>
              <a:custGeom>
                <a:avLst/>
                <a:gdLst>
                  <a:gd name="T0" fmla="*/ 174 w 349"/>
                  <a:gd name="T1" fmla="*/ 56 h 119"/>
                  <a:gd name="T2" fmla="*/ 172 w 349"/>
                  <a:gd name="T3" fmla="*/ 60 h 119"/>
                  <a:gd name="T4" fmla="*/ 0 w 349"/>
                  <a:gd name="T5" fmla="*/ 4 h 119"/>
                  <a:gd name="T6" fmla="*/ 1 w 349"/>
                  <a:gd name="T7" fmla="*/ 0 h 119"/>
                  <a:gd name="T8" fmla="*/ 174 w 349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9">
                    <a:moveTo>
                      <a:pt x="349" y="111"/>
                    </a:moveTo>
                    <a:lnTo>
                      <a:pt x="345" y="119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39" name="Freeform 184"/>
              <p:cNvSpPr>
                <a:spLocks/>
              </p:cNvSpPr>
              <p:nvPr/>
            </p:nvSpPr>
            <p:spPr bwMode="auto">
              <a:xfrm>
                <a:off x="553" y="1497"/>
                <a:ext cx="173" cy="56"/>
              </a:xfrm>
              <a:custGeom>
                <a:avLst/>
                <a:gdLst>
                  <a:gd name="T0" fmla="*/ 173 w 348"/>
                  <a:gd name="T1" fmla="*/ 55 h 113"/>
                  <a:gd name="T2" fmla="*/ 173 w 348"/>
                  <a:gd name="T3" fmla="*/ 56 h 113"/>
                  <a:gd name="T4" fmla="*/ 0 w 348"/>
                  <a:gd name="T5" fmla="*/ 0 h 113"/>
                  <a:gd name="T6" fmla="*/ 1 w 348"/>
                  <a:gd name="T7" fmla="*/ 0 h 113"/>
                  <a:gd name="T8" fmla="*/ 173 w 348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3">
                    <a:moveTo>
                      <a:pt x="348" y="111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0" name="Freeform 185"/>
              <p:cNvSpPr>
                <a:spLocks/>
              </p:cNvSpPr>
              <p:nvPr/>
            </p:nvSpPr>
            <p:spPr bwMode="auto">
              <a:xfrm>
                <a:off x="553" y="1498"/>
                <a:ext cx="173" cy="57"/>
              </a:xfrm>
              <a:custGeom>
                <a:avLst/>
                <a:gdLst>
                  <a:gd name="T0" fmla="*/ 173 w 348"/>
                  <a:gd name="T1" fmla="*/ 56 h 115"/>
                  <a:gd name="T2" fmla="*/ 172 w 348"/>
                  <a:gd name="T3" fmla="*/ 57 h 115"/>
                  <a:gd name="T4" fmla="*/ 0 w 348"/>
                  <a:gd name="T5" fmla="*/ 2 h 115"/>
                  <a:gd name="T6" fmla="*/ 0 w 348"/>
                  <a:gd name="T7" fmla="*/ 0 h 115"/>
                  <a:gd name="T8" fmla="*/ 173 w 348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5">
                    <a:moveTo>
                      <a:pt x="348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1" name="Freeform 186"/>
              <p:cNvSpPr>
                <a:spLocks/>
              </p:cNvSpPr>
              <p:nvPr/>
            </p:nvSpPr>
            <p:spPr bwMode="auto">
              <a:xfrm>
                <a:off x="552" y="1499"/>
                <a:ext cx="173" cy="57"/>
              </a:xfrm>
              <a:custGeom>
                <a:avLst/>
                <a:gdLst>
                  <a:gd name="T0" fmla="*/ 173 w 347"/>
                  <a:gd name="T1" fmla="*/ 56 h 113"/>
                  <a:gd name="T2" fmla="*/ 173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3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2" name="Freeform 187"/>
              <p:cNvSpPr>
                <a:spLocks/>
              </p:cNvSpPr>
              <p:nvPr/>
            </p:nvSpPr>
            <p:spPr bwMode="auto">
              <a:xfrm>
                <a:off x="552" y="1500"/>
                <a:ext cx="173" cy="57"/>
              </a:xfrm>
              <a:custGeom>
                <a:avLst/>
                <a:gdLst>
                  <a:gd name="T0" fmla="*/ 173 w 347"/>
                  <a:gd name="T1" fmla="*/ 56 h 113"/>
                  <a:gd name="T2" fmla="*/ 172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3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3">
                    <a:moveTo>
                      <a:pt x="347" y="112"/>
                    </a:moveTo>
                    <a:lnTo>
                      <a:pt x="345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3" name="Freeform 188"/>
              <p:cNvSpPr>
                <a:spLocks/>
              </p:cNvSpPr>
              <p:nvPr/>
            </p:nvSpPr>
            <p:spPr bwMode="auto">
              <a:xfrm>
                <a:off x="550" y="1501"/>
                <a:ext cx="175" cy="61"/>
              </a:xfrm>
              <a:custGeom>
                <a:avLst/>
                <a:gdLst>
                  <a:gd name="T0" fmla="*/ 175 w 349"/>
                  <a:gd name="T1" fmla="*/ 56 h 121"/>
                  <a:gd name="T2" fmla="*/ 174 w 349"/>
                  <a:gd name="T3" fmla="*/ 61 h 121"/>
                  <a:gd name="T4" fmla="*/ 0 w 349"/>
                  <a:gd name="T5" fmla="*/ 5 h 121"/>
                  <a:gd name="T6" fmla="*/ 2 w 349"/>
                  <a:gd name="T7" fmla="*/ 0 h 121"/>
                  <a:gd name="T8" fmla="*/ 175 w 349"/>
                  <a:gd name="T9" fmla="*/ 56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21">
                    <a:moveTo>
                      <a:pt x="349" y="111"/>
                    </a:moveTo>
                    <a:lnTo>
                      <a:pt x="348" y="12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4" name="Freeform 189"/>
              <p:cNvSpPr>
                <a:spLocks/>
              </p:cNvSpPr>
              <p:nvPr/>
            </p:nvSpPr>
            <p:spPr bwMode="auto">
              <a:xfrm>
                <a:off x="550" y="1506"/>
                <a:ext cx="174" cy="61"/>
              </a:xfrm>
              <a:custGeom>
                <a:avLst/>
                <a:gdLst>
                  <a:gd name="T0" fmla="*/ 174 w 348"/>
                  <a:gd name="T1" fmla="*/ 56 h 121"/>
                  <a:gd name="T2" fmla="*/ 173 w 348"/>
                  <a:gd name="T3" fmla="*/ 61 h 121"/>
                  <a:gd name="T4" fmla="*/ 0 w 348"/>
                  <a:gd name="T5" fmla="*/ 4 h 121"/>
                  <a:gd name="T6" fmla="*/ 0 w 348"/>
                  <a:gd name="T7" fmla="*/ 0 h 121"/>
                  <a:gd name="T8" fmla="*/ 174 w 348"/>
                  <a:gd name="T9" fmla="*/ 56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21">
                    <a:moveTo>
                      <a:pt x="348" y="111"/>
                    </a:moveTo>
                    <a:lnTo>
                      <a:pt x="346" y="121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5" name="Freeform 190"/>
              <p:cNvSpPr>
                <a:spLocks/>
              </p:cNvSpPr>
              <p:nvPr/>
            </p:nvSpPr>
            <p:spPr bwMode="auto">
              <a:xfrm>
                <a:off x="550" y="1506"/>
                <a:ext cx="174" cy="57"/>
              </a:xfrm>
              <a:custGeom>
                <a:avLst/>
                <a:gdLst>
                  <a:gd name="T0" fmla="*/ 174 w 348"/>
                  <a:gd name="T1" fmla="*/ 55 h 115"/>
                  <a:gd name="T2" fmla="*/ 174 w 348"/>
                  <a:gd name="T3" fmla="*/ 57 h 115"/>
                  <a:gd name="T4" fmla="*/ 0 w 348"/>
                  <a:gd name="T5" fmla="*/ 1 h 115"/>
                  <a:gd name="T6" fmla="*/ 0 w 348"/>
                  <a:gd name="T7" fmla="*/ 0 h 115"/>
                  <a:gd name="T8" fmla="*/ 174 w 348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5">
                    <a:moveTo>
                      <a:pt x="348" y="111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6" name="Freeform 191"/>
              <p:cNvSpPr>
                <a:spLocks/>
              </p:cNvSpPr>
              <p:nvPr/>
            </p:nvSpPr>
            <p:spPr bwMode="auto">
              <a:xfrm>
                <a:off x="550" y="1507"/>
                <a:ext cx="174" cy="57"/>
              </a:xfrm>
              <a:custGeom>
                <a:avLst/>
                <a:gdLst>
                  <a:gd name="T0" fmla="*/ 174 w 348"/>
                  <a:gd name="T1" fmla="*/ 57 h 114"/>
                  <a:gd name="T2" fmla="*/ 173 w 348"/>
                  <a:gd name="T3" fmla="*/ 57 h 114"/>
                  <a:gd name="T4" fmla="*/ 0 w 348"/>
                  <a:gd name="T5" fmla="*/ 2 h 114"/>
                  <a:gd name="T6" fmla="*/ 0 w 348"/>
                  <a:gd name="T7" fmla="*/ 0 h 114"/>
                  <a:gd name="T8" fmla="*/ 174 w 348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4">
                    <a:moveTo>
                      <a:pt x="348" y="113"/>
                    </a:moveTo>
                    <a:lnTo>
                      <a:pt x="346" y="1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EC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7" name="Freeform 192"/>
              <p:cNvSpPr>
                <a:spLocks/>
              </p:cNvSpPr>
              <p:nvPr/>
            </p:nvSpPr>
            <p:spPr bwMode="auto">
              <a:xfrm>
                <a:off x="550" y="1508"/>
                <a:ext cx="173" cy="57"/>
              </a:xfrm>
              <a:custGeom>
                <a:avLst/>
                <a:gdLst>
                  <a:gd name="T0" fmla="*/ 173 w 346"/>
                  <a:gd name="T1" fmla="*/ 56 h 113"/>
                  <a:gd name="T2" fmla="*/ 173 w 346"/>
                  <a:gd name="T3" fmla="*/ 57 h 113"/>
                  <a:gd name="T4" fmla="*/ 0 w 346"/>
                  <a:gd name="T5" fmla="*/ 1 h 113"/>
                  <a:gd name="T6" fmla="*/ 0 w 346"/>
                  <a:gd name="T7" fmla="*/ 0 h 113"/>
                  <a:gd name="T8" fmla="*/ 173 w 34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13">
                    <a:moveTo>
                      <a:pt x="346" y="111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8" name="Freeform 193"/>
              <p:cNvSpPr>
                <a:spLocks/>
              </p:cNvSpPr>
              <p:nvPr/>
            </p:nvSpPr>
            <p:spPr bwMode="auto">
              <a:xfrm>
                <a:off x="550" y="1509"/>
                <a:ext cx="173" cy="58"/>
              </a:xfrm>
              <a:custGeom>
                <a:avLst/>
                <a:gdLst>
                  <a:gd name="T0" fmla="*/ 173 w 346"/>
                  <a:gd name="T1" fmla="*/ 56 h 114"/>
                  <a:gd name="T2" fmla="*/ 173 w 346"/>
                  <a:gd name="T3" fmla="*/ 58 h 114"/>
                  <a:gd name="T4" fmla="*/ 0 w 346"/>
                  <a:gd name="T5" fmla="*/ 1 h 114"/>
                  <a:gd name="T6" fmla="*/ 0 w 346"/>
                  <a:gd name="T7" fmla="*/ 0 h 114"/>
                  <a:gd name="T8" fmla="*/ 173 w 346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14">
                    <a:moveTo>
                      <a:pt x="346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49" name="Freeform 194"/>
              <p:cNvSpPr>
                <a:spLocks/>
              </p:cNvSpPr>
              <p:nvPr/>
            </p:nvSpPr>
            <p:spPr bwMode="auto">
              <a:xfrm>
                <a:off x="550" y="1510"/>
                <a:ext cx="173" cy="62"/>
              </a:xfrm>
              <a:custGeom>
                <a:avLst/>
                <a:gdLst>
                  <a:gd name="T0" fmla="*/ 173 w 346"/>
                  <a:gd name="T1" fmla="*/ 57 h 123"/>
                  <a:gd name="T2" fmla="*/ 173 w 346"/>
                  <a:gd name="T3" fmla="*/ 62 h 123"/>
                  <a:gd name="T4" fmla="*/ 0 w 346"/>
                  <a:gd name="T5" fmla="*/ 5 h 123"/>
                  <a:gd name="T6" fmla="*/ 0 w 346"/>
                  <a:gd name="T7" fmla="*/ 0 h 123"/>
                  <a:gd name="T8" fmla="*/ 173 w 346"/>
                  <a:gd name="T9" fmla="*/ 57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23">
                    <a:moveTo>
                      <a:pt x="346" y="113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0" name="Freeform 195"/>
              <p:cNvSpPr>
                <a:spLocks/>
              </p:cNvSpPr>
              <p:nvPr/>
            </p:nvSpPr>
            <p:spPr bwMode="auto">
              <a:xfrm>
                <a:off x="550" y="1510"/>
                <a:ext cx="173" cy="58"/>
              </a:xfrm>
              <a:custGeom>
                <a:avLst/>
                <a:gdLst>
                  <a:gd name="T0" fmla="*/ 173 w 346"/>
                  <a:gd name="T1" fmla="*/ 56 h 117"/>
                  <a:gd name="T2" fmla="*/ 173 w 346"/>
                  <a:gd name="T3" fmla="*/ 58 h 117"/>
                  <a:gd name="T4" fmla="*/ 0 w 346"/>
                  <a:gd name="T5" fmla="*/ 2 h 117"/>
                  <a:gd name="T6" fmla="*/ 0 w 346"/>
                  <a:gd name="T7" fmla="*/ 0 h 117"/>
                  <a:gd name="T8" fmla="*/ 173 w 346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17">
                    <a:moveTo>
                      <a:pt x="346" y="113"/>
                    </a:moveTo>
                    <a:lnTo>
                      <a:pt x="346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1" name="Freeform 196"/>
              <p:cNvSpPr>
                <a:spLocks/>
              </p:cNvSpPr>
              <p:nvPr/>
            </p:nvSpPr>
            <p:spPr bwMode="auto">
              <a:xfrm>
                <a:off x="550" y="1512"/>
                <a:ext cx="173" cy="58"/>
              </a:xfrm>
              <a:custGeom>
                <a:avLst/>
                <a:gdLst>
                  <a:gd name="T0" fmla="*/ 173 w 346"/>
                  <a:gd name="T1" fmla="*/ 57 h 116"/>
                  <a:gd name="T2" fmla="*/ 173 w 346"/>
                  <a:gd name="T3" fmla="*/ 58 h 116"/>
                  <a:gd name="T4" fmla="*/ 0 w 346"/>
                  <a:gd name="T5" fmla="*/ 2 h 116"/>
                  <a:gd name="T6" fmla="*/ 0 w 346"/>
                  <a:gd name="T7" fmla="*/ 0 h 116"/>
                  <a:gd name="T8" fmla="*/ 173 w 34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2" name="Freeform 197"/>
              <p:cNvSpPr>
                <a:spLocks/>
              </p:cNvSpPr>
              <p:nvPr/>
            </p:nvSpPr>
            <p:spPr bwMode="auto">
              <a:xfrm>
                <a:off x="550" y="1513"/>
                <a:ext cx="173" cy="59"/>
              </a:xfrm>
              <a:custGeom>
                <a:avLst/>
                <a:gdLst>
                  <a:gd name="T0" fmla="*/ 173 w 346"/>
                  <a:gd name="T1" fmla="*/ 57 h 116"/>
                  <a:gd name="T2" fmla="*/ 173 w 346"/>
                  <a:gd name="T3" fmla="*/ 59 h 116"/>
                  <a:gd name="T4" fmla="*/ 0 w 346"/>
                  <a:gd name="T5" fmla="*/ 2 h 116"/>
                  <a:gd name="T6" fmla="*/ 0 w 346"/>
                  <a:gd name="T7" fmla="*/ 0 h 116"/>
                  <a:gd name="T8" fmla="*/ 173 w 34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3" name="Freeform 198"/>
              <p:cNvSpPr>
                <a:spLocks/>
              </p:cNvSpPr>
              <p:nvPr/>
            </p:nvSpPr>
            <p:spPr bwMode="auto">
              <a:xfrm>
                <a:off x="550" y="1515"/>
                <a:ext cx="175" cy="60"/>
              </a:xfrm>
              <a:custGeom>
                <a:avLst/>
                <a:gdLst>
                  <a:gd name="T0" fmla="*/ 173 w 349"/>
                  <a:gd name="T1" fmla="*/ 57 h 120"/>
                  <a:gd name="T2" fmla="*/ 175 w 349"/>
                  <a:gd name="T3" fmla="*/ 60 h 120"/>
                  <a:gd name="T4" fmla="*/ 1 w 349"/>
                  <a:gd name="T5" fmla="*/ 5 h 120"/>
                  <a:gd name="T6" fmla="*/ 0 w 349"/>
                  <a:gd name="T7" fmla="*/ 0 h 120"/>
                  <a:gd name="T8" fmla="*/ 173 w 34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20">
                    <a:moveTo>
                      <a:pt x="346" y="113"/>
                    </a:moveTo>
                    <a:lnTo>
                      <a:pt x="349" y="120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4" name="Freeform 199"/>
              <p:cNvSpPr>
                <a:spLocks/>
              </p:cNvSpPr>
              <p:nvPr/>
            </p:nvSpPr>
            <p:spPr bwMode="auto">
              <a:xfrm>
                <a:off x="550" y="1515"/>
                <a:ext cx="174" cy="57"/>
              </a:xfrm>
              <a:custGeom>
                <a:avLst/>
                <a:gdLst>
                  <a:gd name="T0" fmla="*/ 173 w 348"/>
                  <a:gd name="T1" fmla="*/ 56 h 115"/>
                  <a:gd name="T2" fmla="*/ 174 w 348"/>
                  <a:gd name="T3" fmla="*/ 57 h 115"/>
                  <a:gd name="T4" fmla="*/ 0 w 348"/>
                  <a:gd name="T5" fmla="*/ 1 h 115"/>
                  <a:gd name="T6" fmla="*/ 0 w 348"/>
                  <a:gd name="T7" fmla="*/ 0 h 115"/>
                  <a:gd name="T8" fmla="*/ 173 w 348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5">
                    <a:moveTo>
                      <a:pt x="346" y="113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5" name="Freeform 200"/>
              <p:cNvSpPr>
                <a:spLocks/>
              </p:cNvSpPr>
              <p:nvPr/>
            </p:nvSpPr>
            <p:spPr bwMode="auto">
              <a:xfrm>
                <a:off x="550" y="1516"/>
                <a:ext cx="174" cy="58"/>
              </a:xfrm>
              <a:custGeom>
                <a:avLst/>
                <a:gdLst>
                  <a:gd name="T0" fmla="*/ 174 w 348"/>
                  <a:gd name="T1" fmla="*/ 57 h 116"/>
                  <a:gd name="T2" fmla="*/ 174 w 348"/>
                  <a:gd name="T3" fmla="*/ 58 h 116"/>
                  <a:gd name="T4" fmla="*/ 1 w 348"/>
                  <a:gd name="T5" fmla="*/ 2 h 116"/>
                  <a:gd name="T6" fmla="*/ 0 w 348"/>
                  <a:gd name="T7" fmla="*/ 0 h 116"/>
                  <a:gd name="T8" fmla="*/ 174 w 348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6">
                    <a:moveTo>
                      <a:pt x="348" y="113"/>
                    </a:moveTo>
                    <a:lnTo>
                      <a:pt x="348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6" name="Freeform 201"/>
              <p:cNvSpPr>
                <a:spLocks/>
              </p:cNvSpPr>
              <p:nvPr/>
            </p:nvSpPr>
            <p:spPr bwMode="auto">
              <a:xfrm>
                <a:off x="551" y="1518"/>
                <a:ext cx="174" cy="57"/>
              </a:xfrm>
              <a:custGeom>
                <a:avLst/>
                <a:gdLst>
                  <a:gd name="T0" fmla="*/ 173 w 347"/>
                  <a:gd name="T1" fmla="*/ 56 h 115"/>
                  <a:gd name="T2" fmla="*/ 174 w 347"/>
                  <a:gd name="T3" fmla="*/ 57 h 115"/>
                  <a:gd name="T4" fmla="*/ 0 w 347"/>
                  <a:gd name="T5" fmla="*/ 2 h 115"/>
                  <a:gd name="T6" fmla="*/ 0 w 347"/>
                  <a:gd name="T7" fmla="*/ 0 h 115"/>
                  <a:gd name="T8" fmla="*/ 173 w 347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5">
                    <a:moveTo>
                      <a:pt x="346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7" name="Freeform 202"/>
              <p:cNvSpPr>
                <a:spLocks/>
              </p:cNvSpPr>
              <p:nvPr/>
            </p:nvSpPr>
            <p:spPr bwMode="auto">
              <a:xfrm>
                <a:off x="551" y="1519"/>
                <a:ext cx="174" cy="60"/>
              </a:xfrm>
              <a:custGeom>
                <a:avLst/>
                <a:gdLst>
                  <a:gd name="T0" fmla="*/ 173 w 349"/>
                  <a:gd name="T1" fmla="*/ 56 h 119"/>
                  <a:gd name="T2" fmla="*/ 174 w 349"/>
                  <a:gd name="T3" fmla="*/ 60 h 119"/>
                  <a:gd name="T4" fmla="*/ 1 w 349"/>
                  <a:gd name="T5" fmla="*/ 3 h 119"/>
                  <a:gd name="T6" fmla="*/ 0 w 349"/>
                  <a:gd name="T7" fmla="*/ 0 h 119"/>
                  <a:gd name="T8" fmla="*/ 173 w 349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9">
                    <a:moveTo>
                      <a:pt x="347" y="111"/>
                    </a:moveTo>
                    <a:lnTo>
                      <a:pt x="349" y="119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8" name="Freeform 203"/>
              <p:cNvSpPr>
                <a:spLocks/>
              </p:cNvSpPr>
              <p:nvPr/>
            </p:nvSpPr>
            <p:spPr bwMode="auto">
              <a:xfrm>
                <a:off x="551" y="1519"/>
                <a:ext cx="174" cy="58"/>
              </a:xfrm>
              <a:custGeom>
                <a:avLst/>
                <a:gdLst>
                  <a:gd name="T0" fmla="*/ 174 w 347"/>
                  <a:gd name="T1" fmla="*/ 56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4 w 347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7" y="111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59" name="Freeform 204"/>
              <p:cNvSpPr>
                <a:spLocks/>
              </p:cNvSpPr>
              <p:nvPr/>
            </p:nvSpPr>
            <p:spPr bwMode="auto">
              <a:xfrm>
                <a:off x="552" y="1521"/>
                <a:ext cx="173" cy="58"/>
              </a:xfrm>
              <a:custGeom>
                <a:avLst/>
                <a:gdLst>
                  <a:gd name="T0" fmla="*/ 172 w 347"/>
                  <a:gd name="T1" fmla="*/ 57 h 116"/>
                  <a:gd name="T2" fmla="*/ 173 w 347"/>
                  <a:gd name="T3" fmla="*/ 58 h 116"/>
                  <a:gd name="T4" fmla="*/ 0 w 347"/>
                  <a:gd name="T5" fmla="*/ 2 h 116"/>
                  <a:gd name="T6" fmla="*/ 0 w 347"/>
                  <a:gd name="T7" fmla="*/ 0 h 116"/>
                  <a:gd name="T8" fmla="*/ 172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0" name="Freeform 205"/>
              <p:cNvSpPr>
                <a:spLocks/>
              </p:cNvSpPr>
              <p:nvPr/>
            </p:nvSpPr>
            <p:spPr bwMode="auto">
              <a:xfrm>
                <a:off x="553" y="1523"/>
                <a:ext cx="175" cy="59"/>
              </a:xfrm>
              <a:custGeom>
                <a:avLst/>
                <a:gdLst>
                  <a:gd name="T0" fmla="*/ 173 w 351"/>
                  <a:gd name="T1" fmla="*/ 57 h 118"/>
                  <a:gd name="T2" fmla="*/ 175 w 351"/>
                  <a:gd name="T3" fmla="*/ 59 h 118"/>
                  <a:gd name="T4" fmla="*/ 2 w 351"/>
                  <a:gd name="T5" fmla="*/ 3 h 118"/>
                  <a:gd name="T6" fmla="*/ 0 w 351"/>
                  <a:gd name="T7" fmla="*/ 0 h 118"/>
                  <a:gd name="T8" fmla="*/ 173 w 351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18">
                    <a:moveTo>
                      <a:pt x="346" y="113"/>
                    </a:moveTo>
                    <a:lnTo>
                      <a:pt x="351" y="11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2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1" name="Freeform 206"/>
              <p:cNvSpPr>
                <a:spLocks/>
              </p:cNvSpPr>
              <p:nvPr/>
            </p:nvSpPr>
            <p:spPr bwMode="auto">
              <a:xfrm>
                <a:off x="555" y="1525"/>
                <a:ext cx="179" cy="60"/>
              </a:xfrm>
              <a:custGeom>
                <a:avLst/>
                <a:gdLst>
                  <a:gd name="T0" fmla="*/ 173 w 358"/>
                  <a:gd name="T1" fmla="*/ 57 h 120"/>
                  <a:gd name="T2" fmla="*/ 179 w 358"/>
                  <a:gd name="T3" fmla="*/ 60 h 120"/>
                  <a:gd name="T4" fmla="*/ 5 w 358"/>
                  <a:gd name="T5" fmla="*/ 4 h 120"/>
                  <a:gd name="T6" fmla="*/ 0 w 358"/>
                  <a:gd name="T7" fmla="*/ 0 h 120"/>
                  <a:gd name="T8" fmla="*/ 173 w 358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8" h="120">
                    <a:moveTo>
                      <a:pt x="346" y="113"/>
                    </a:moveTo>
                    <a:lnTo>
                      <a:pt x="358" y="120"/>
                    </a:lnTo>
                    <a:lnTo>
                      <a:pt x="10" y="7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2" name="Freeform 207"/>
              <p:cNvSpPr>
                <a:spLocks/>
              </p:cNvSpPr>
              <p:nvPr/>
            </p:nvSpPr>
            <p:spPr bwMode="auto">
              <a:xfrm>
                <a:off x="572" y="1482"/>
                <a:ext cx="176" cy="56"/>
              </a:xfrm>
              <a:custGeom>
                <a:avLst/>
                <a:gdLst>
                  <a:gd name="T0" fmla="*/ 176 w 353"/>
                  <a:gd name="T1" fmla="*/ 56 h 111"/>
                  <a:gd name="T2" fmla="*/ 174 w 353"/>
                  <a:gd name="T3" fmla="*/ 55 h 111"/>
                  <a:gd name="T4" fmla="*/ 0 w 353"/>
                  <a:gd name="T5" fmla="*/ 0 h 111"/>
                  <a:gd name="T6" fmla="*/ 3 w 353"/>
                  <a:gd name="T7" fmla="*/ 1 h 111"/>
                  <a:gd name="T8" fmla="*/ 176 w 353"/>
                  <a:gd name="T9" fmla="*/ 56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11">
                    <a:moveTo>
                      <a:pt x="353" y="111"/>
                    </a:moveTo>
                    <a:lnTo>
                      <a:pt x="348" y="109"/>
                    </a:lnTo>
                    <a:lnTo>
                      <a:pt x="0" y="0"/>
                    </a:lnTo>
                    <a:lnTo>
                      <a:pt x="7" y="1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3" name="Freeform 208"/>
              <p:cNvSpPr>
                <a:spLocks/>
              </p:cNvSpPr>
              <p:nvPr/>
            </p:nvSpPr>
            <p:spPr bwMode="auto">
              <a:xfrm>
                <a:off x="568" y="1482"/>
                <a:ext cx="177" cy="56"/>
              </a:xfrm>
              <a:custGeom>
                <a:avLst/>
                <a:gdLst>
                  <a:gd name="T0" fmla="*/ 177 w 356"/>
                  <a:gd name="T1" fmla="*/ 55 h 111"/>
                  <a:gd name="T2" fmla="*/ 173 w 356"/>
                  <a:gd name="T3" fmla="*/ 56 h 111"/>
                  <a:gd name="T4" fmla="*/ 0 w 356"/>
                  <a:gd name="T5" fmla="*/ 1 h 111"/>
                  <a:gd name="T6" fmla="*/ 4 w 356"/>
                  <a:gd name="T7" fmla="*/ 0 h 111"/>
                  <a:gd name="T8" fmla="*/ 177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1">
                    <a:moveTo>
                      <a:pt x="356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6" y="109"/>
                    </a:lnTo>
                    <a:close/>
                  </a:path>
                </a:pathLst>
              </a:custGeom>
              <a:solidFill>
                <a:srgbClr val="824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64" name="Freeform 209"/>
              <p:cNvSpPr>
                <a:spLocks/>
              </p:cNvSpPr>
              <p:nvPr/>
            </p:nvSpPr>
            <p:spPr bwMode="auto">
              <a:xfrm>
                <a:off x="723" y="1537"/>
                <a:ext cx="36" cy="49"/>
              </a:xfrm>
              <a:custGeom>
                <a:avLst/>
                <a:gdLst>
                  <a:gd name="T0" fmla="*/ 18 w 71"/>
                  <a:gd name="T1" fmla="*/ 1 h 98"/>
                  <a:gd name="T2" fmla="*/ 15 w 71"/>
                  <a:gd name="T3" fmla="*/ 3 h 98"/>
                  <a:gd name="T4" fmla="*/ 12 w 71"/>
                  <a:gd name="T5" fmla="*/ 5 h 98"/>
                  <a:gd name="T6" fmla="*/ 9 w 71"/>
                  <a:gd name="T7" fmla="*/ 9 h 98"/>
                  <a:gd name="T8" fmla="*/ 6 w 71"/>
                  <a:gd name="T9" fmla="*/ 12 h 98"/>
                  <a:gd name="T10" fmla="*/ 4 w 71"/>
                  <a:gd name="T11" fmla="*/ 16 h 98"/>
                  <a:gd name="T12" fmla="*/ 2 w 71"/>
                  <a:gd name="T13" fmla="*/ 20 h 98"/>
                  <a:gd name="T14" fmla="*/ 1 w 71"/>
                  <a:gd name="T15" fmla="*/ 25 h 98"/>
                  <a:gd name="T16" fmla="*/ 0 w 71"/>
                  <a:gd name="T17" fmla="*/ 30 h 98"/>
                  <a:gd name="T18" fmla="*/ 0 w 71"/>
                  <a:gd name="T19" fmla="*/ 35 h 98"/>
                  <a:gd name="T20" fmla="*/ 2 w 71"/>
                  <a:gd name="T21" fmla="*/ 39 h 98"/>
                  <a:gd name="T22" fmla="*/ 3 w 71"/>
                  <a:gd name="T23" fmla="*/ 43 h 98"/>
                  <a:gd name="T24" fmla="*/ 5 w 71"/>
                  <a:gd name="T25" fmla="*/ 45 h 98"/>
                  <a:gd name="T26" fmla="*/ 8 w 71"/>
                  <a:gd name="T27" fmla="*/ 48 h 98"/>
                  <a:gd name="T28" fmla="*/ 11 w 71"/>
                  <a:gd name="T29" fmla="*/ 49 h 98"/>
                  <a:gd name="T30" fmla="*/ 13 w 71"/>
                  <a:gd name="T31" fmla="*/ 49 h 98"/>
                  <a:gd name="T32" fmla="*/ 18 w 71"/>
                  <a:gd name="T33" fmla="*/ 49 h 98"/>
                  <a:gd name="T34" fmla="*/ 21 w 71"/>
                  <a:gd name="T35" fmla="*/ 47 h 98"/>
                  <a:gd name="T36" fmla="*/ 24 w 71"/>
                  <a:gd name="T37" fmla="*/ 45 h 98"/>
                  <a:gd name="T38" fmla="*/ 28 w 71"/>
                  <a:gd name="T39" fmla="*/ 41 h 98"/>
                  <a:gd name="T40" fmla="*/ 30 w 71"/>
                  <a:gd name="T41" fmla="*/ 38 h 98"/>
                  <a:gd name="T42" fmla="*/ 33 w 71"/>
                  <a:gd name="T43" fmla="*/ 34 h 98"/>
                  <a:gd name="T44" fmla="*/ 34 w 71"/>
                  <a:gd name="T45" fmla="*/ 30 h 98"/>
                  <a:gd name="T46" fmla="*/ 35 w 71"/>
                  <a:gd name="T47" fmla="*/ 25 h 98"/>
                  <a:gd name="T48" fmla="*/ 36 w 71"/>
                  <a:gd name="T49" fmla="*/ 20 h 98"/>
                  <a:gd name="T50" fmla="*/ 35 w 71"/>
                  <a:gd name="T51" fmla="*/ 15 h 98"/>
                  <a:gd name="T52" fmla="*/ 34 w 71"/>
                  <a:gd name="T53" fmla="*/ 11 h 98"/>
                  <a:gd name="T54" fmla="*/ 33 w 71"/>
                  <a:gd name="T55" fmla="*/ 7 h 98"/>
                  <a:gd name="T56" fmla="*/ 31 w 71"/>
                  <a:gd name="T57" fmla="*/ 5 h 98"/>
                  <a:gd name="T58" fmla="*/ 28 w 71"/>
                  <a:gd name="T59" fmla="*/ 2 h 98"/>
                  <a:gd name="T60" fmla="*/ 25 w 71"/>
                  <a:gd name="T61" fmla="*/ 1 h 98"/>
                  <a:gd name="T62" fmla="*/ 23 w 71"/>
                  <a:gd name="T63" fmla="*/ 0 h 98"/>
                  <a:gd name="T64" fmla="*/ 18 w 71"/>
                  <a:gd name="T65" fmla="*/ 1 h 9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71" h="98">
                    <a:moveTo>
                      <a:pt x="36" y="2"/>
                    </a:moveTo>
                    <a:lnTo>
                      <a:pt x="30" y="5"/>
                    </a:lnTo>
                    <a:lnTo>
                      <a:pt x="23" y="10"/>
                    </a:lnTo>
                    <a:lnTo>
                      <a:pt x="17" y="17"/>
                    </a:lnTo>
                    <a:lnTo>
                      <a:pt x="12" y="24"/>
                    </a:lnTo>
                    <a:lnTo>
                      <a:pt x="7" y="32"/>
                    </a:lnTo>
                    <a:lnTo>
                      <a:pt x="3" y="40"/>
                    </a:lnTo>
                    <a:lnTo>
                      <a:pt x="2" y="50"/>
                    </a:lnTo>
                    <a:lnTo>
                      <a:pt x="0" y="60"/>
                    </a:lnTo>
                    <a:lnTo>
                      <a:pt x="0" y="70"/>
                    </a:lnTo>
                    <a:lnTo>
                      <a:pt x="3" y="77"/>
                    </a:lnTo>
                    <a:lnTo>
                      <a:pt x="5" y="85"/>
                    </a:lnTo>
                    <a:lnTo>
                      <a:pt x="10" y="90"/>
                    </a:lnTo>
                    <a:lnTo>
                      <a:pt x="15" y="95"/>
                    </a:lnTo>
                    <a:lnTo>
                      <a:pt x="22" y="97"/>
                    </a:lnTo>
                    <a:lnTo>
                      <a:pt x="26" y="98"/>
                    </a:lnTo>
                    <a:lnTo>
                      <a:pt x="35" y="97"/>
                    </a:lnTo>
                    <a:lnTo>
                      <a:pt x="41" y="94"/>
                    </a:lnTo>
                    <a:lnTo>
                      <a:pt x="48" y="89"/>
                    </a:lnTo>
                    <a:lnTo>
                      <a:pt x="55" y="82"/>
                    </a:lnTo>
                    <a:lnTo>
                      <a:pt x="60" y="75"/>
                    </a:lnTo>
                    <a:lnTo>
                      <a:pt x="65" y="67"/>
                    </a:lnTo>
                    <a:lnTo>
                      <a:pt x="68" y="59"/>
                    </a:lnTo>
                    <a:lnTo>
                      <a:pt x="70" y="49"/>
                    </a:lnTo>
                    <a:lnTo>
                      <a:pt x="71" y="39"/>
                    </a:lnTo>
                    <a:lnTo>
                      <a:pt x="70" y="30"/>
                    </a:lnTo>
                    <a:lnTo>
                      <a:pt x="68" y="22"/>
                    </a:lnTo>
                    <a:lnTo>
                      <a:pt x="65" y="14"/>
                    </a:lnTo>
                    <a:lnTo>
                      <a:pt x="61" y="9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45" y="0"/>
                    </a:lnTo>
                    <a:lnTo>
                      <a:pt x="36" y="2"/>
                    </a:lnTo>
                    <a:close/>
                  </a:path>
                </a:pathLst>
              </a:custGeom>
              <a:solidFill>
                <a:srgbClr val="79B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08" name="Group 210"/>
            <p:cNvGrpSpPr>
              <a:grpSpLocks/>
            </p:cNvGrpSpPr>
            <p:nvPr/>
          </p:nvGrpSpPr>
          <p:grpSpPr bwMode="auto">
            <a:xfrm>
              <a:off x="886" y="1220"/>
              <a:ext cx="260" cy="128"/>
              <a:chOff x="886" y="1220"/>
              <a:chExt cx="260" cy="128"/>
            </a:xfrm>
          </p:grpSpPr>
          <p:sp>
            <p:nvSpPr>
              <p:cNvPr id="101839" name="Freeform 211"/>
              <p:cNvSpPr>
                <a:spLocks/>
              </p:cNvSpPr>
              <p:nvPr/>
            </p:nvSpPr>
            <p:spPr bwMode="auto">
              <a:xfrm>
                <a:off x="913" y="1220"/>
                <a:ext cx="200" cy="29"/>
              </a:xfrm>
              <a:custGeom>
                <a:avLst/>
                <a:gdLst>
                  <a:gd name="T0" fmla="*/ 200 w 399"/>
                  <a:gd name="T1" fmla="*/ 27 h 59"/>
                  <a:gd name="T2" fmla="*/ 193 w 399"/>
                  <a:gd name="T3" fmla="*/ 29 h 59"/>
                  <a:gd name="T4" fmla="*/ 0 w 399"/>
                  <a:gd name="T5" fmla="*/ 2 h 59"/>
                  <a:gd name="T6" fmla="*/ 7 w 399"/>
                  <a:gd name="T7" fmla="*/ 0 h 59"/>
                  <a:gd name="T8" fmla="*/ 200 w 399"/>
                  <a:gd name="T9" fmla="*/ 27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59">
                    <a:moveTo>
                      <a:pt x="399" y="55"/>
                    </a:moveTo>
                    <a:lnTo>
                      <a:pt x="386" y="59"/>
                    </a:lnTo>
                    <a:lnTo>
                      <a:pt x="0" y="5"/>
                    </a:lnTo>
                    <a:lnTo>
                      <a:pt x="14" y="0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0" name="Freeform 212"/>
              <p:cNvSpPr>
                <a:spLocks/>
              </p:cNvSpPr>
              <p:nvPr/>
            </p:nvSpPr>
            <p:spPr bwMode="auto">
              <a:xfrm>
                <a:off x="917" y="1220"/>
                <a:ext cx="196" cy="28"/>
              </a:xfrm>
              <a:custGeom>
                <a:avLst/>
                <a:gdLst>
                  <a:gd name="T0" fmla="*/ 196 w 392"/>
                  <a:gd name="T1" fmla="*/ 27 h 57"/>
                  <a:gd name="T2" fmla="*/ 193 w 392"/>
                  <a:gd name="T3" fmla="*/ 28 h 57"/>
                  <a:gd name="T4" fmla="*/ 0 w 392"/>
                  <a:gd name="T5" fmla="*/ 1 h 57"/>
                  <a:gd name="T6" fmla="*/ 4 w 392"/>
                  <a:gd name="T7" fmla="*/ 0 h 57"/>
                  <a:gd name="T8" fmla="*/ 196 w 392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2" h="57">
                    <a:moveTo>
                      <a:pt x="392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92" y="55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1" name="Freeform 213"/>
              <p:cNvSpPr>
                <a:spLocks/>
              </p:cNvSpPr>
              <p:nvPr/>
            </p:nvSpPr>
            <p:spPr bwMode="auto">
              <a:xfrm>
                <a:off x="913" y="1221"/>
                <a:ext cx="196" cy="28"/>
              </a:xfrm>
              <a:custGeom>
                <a:avLst/>
                <a:gdLst>
                  <a:gd name="T0" fmla="*/ 196 w 393"/>
                  <a:gd name="T1" fmla="*/ 27 h 57"/>
                  <a:gd name="T2" fmla="*/ 193 w 393"/>
                  <a:gd name="T3" fmla="*/ 28 h 57"/>
                  <a:gd name="T4" fmla="*/ 0 w 393"/>
                  <a:gd name="T5" fmla="*/ 1 h 57"/>
                  <a:gd name="T6" fmla="*/ 3 w 393"/>
                  <a:gd name="T7" fmla="*/ 0 h 57"/>
                  <a:gd name="T8" fmla="*/ 196 w 393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3" h="57">
                    <a:moveTo>
                      <a:pt x="393" y="55"/>
                    </a:moveTo>
                    <a:lnTo>
                      <a:pt x="386" y="5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393" y="55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2" name="Freeform 214"/>
              <p:cNvSpPr>
                <a:spLocks/>
              </p:cNvSpPr>
              <p:nvPr/>
            </p:nvSpPr>
            <p:spPr bwMode="auto">
              <a:xfrm>
                <a:off x="907" y="1223"/>
                <a:ext cx="199" cy="30"/>
              </a:xfrm>
              <a:custGeom>
                <a:avLst/>
                <a:gdLst>
                  <a:gd name="T0" fmla="*/ 199 w 399"/>
                  <a:gd name="T1" fmla="*/ 26 h 62"/>
                  <a:gd name="T2" fmla="*/ 193 w 399"/>
                  <a:gd name="T3" fmla="*/ 30 h 62"/>
                  <a:gd name="T4" fmla="*/ 0 w 399"/>
                  <a:gd name="T5" fmla="*/ 3 h 62"/>
                  <a:gd name="T6" fmla="*/ 6 w 399"/>
                  <a:gd name="T7" fmla="*/ 0 h 62"/>
                  <a:gd name="T8" fmla="*/ 199 w 399"/>
                  <a:gd name="T9" fmla="*/ 26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62">
                    <a:moveTo>
                      <a:pt x="399" y="54"/>
                    </a:moveTo>
                    <a:lnTo>
                      <a:pt x="386" y="62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399" y="54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3" name="Freeform 215"/>
              <p:cNvSpPr>
                <a:spLocks/>
              </p:cNvSpPr>
              <p:nvPr/>
            </p:nvSpPr>
            <p:spPr bwMode="auto">
              <a:xfrm>
                <a:off x="911" y="1223"/>
                <a:ext cx="195" cy="28"/>
              </a:xfrm>
              <a:custGeom>
                <a:avLst/>
                <a:gdLst>
                  <a:gd name="T0" fmla="*/ 195 w 391"/>
                  <a:gd name="T1" fmla="*/ 27 h 57"/>
                  <a:gd name="T2" fmla="*/ 193 w 391"/>
                  <a:gd name="T3" fmla="*/ 28 h 57"/>
                  <a:gd name="T4" fmla="*/ 0 w 391"/>
                  <a:gd name="T5" fmla="*/ 1 h 57"/>
                  <a:gd name="T6" fmla="*/ 2 w 391"/>
                  <a:gd name="T7" fmla="*/ 0 h 57"/>
                  <a:gd name="T8" fmla="*/ 195 w 391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57">
                    <a:moveTo>
                      <a:pt x="391" y="54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91" y="54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4" name="Freeform 216"/>
              <p:cNvSpPr>
                <a:spLocks/>
              </p:cNvSpPr>
              <p:nvPr/>
            </p:nvSpPr>
            <p:spPr bwMode="auto">
              <a:xfrm>
                <a:off x="909" y="1224"/>
                <a:ext cx="194" cy="28"/>
              </a:xfrm>
              <a:custGeom>
                <a:avLst/>
                <a:gdLst>
                  <a:gd name="T0" fmla="*/ 194 w 389"/>
                  <a:gd name="T1" fmla="*/ 27 h 57"/>
                  <a:gd name="T2" fmla="*/ 193 w 389"/>
                  <a:gd name="T3" fmla="*/ 28 h 57"/>
                  <a:gd name="T4" fmla="*/ 0 w 389"/>
                  <a:gd name="T5" fmla="*/ 1 h 57"/>
                  <a:gd name="T6" fmla="*/ 1 w 389"/>
                  <a:gd name="T7" fmla="*/ 0 h 57"/>
                  <a:gd name="T8" fmla="*/ 194 w 389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9" h="57">
                    <a:moveTo>
                      <a:pt x="389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974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5" name="Freeform 217"/>
              <p:cNvSpPr>
                <a:spLocks/>
              </p:cNvSpPr>
              <p:nvPr/>
            </p:nvSpPr>
            <p:spPr bwMode="auto">
              <a:xfrm>
                <a:off x="907" y="1224"/>
                <a:ext cx="195" cy="29"/>
              </a:xfrm>
              <a:custGeom>
                <a:avLst/>
                <a:gdLst>
                  <a:gd name="T0" fmla="*/ 195 w 391"/>
                  <a:gd name="T1" fmla="*/ 28 h 58"/>
                  <a:gd name="T2" fmla="*/ 193 w 391"/>
                  <a:gd name="T3" fmla="*/ 29 h 58"/>
                  <a:gd name="T4" fmla="*/ 0 w 391"/>
                  <a:gd name="T5" fmla="*/ 2 h 58"/>
                  <a:gd name="T6" fmla="*/ 2 w 391"/>
                  <a:gd name="T7" fmla="*/ 0 h 58"/>
                  <a:gd name="T8" fmla="*/ 195 w 391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58">
                    <a:moveTo>
                      <a:pt x="391" y="55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391" y="55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6" name="Freeform 218"/>
              <p:cNvSpPr>
                <a:spLocks/>
              </p:cNvSpPr>
              <p:nvPr/>
            </p:nvSpPr>
            <p:spPr bwMode="auto">
              <a:xfrm>
                <a:off x="901" y="1226"/>
                <a:ext cx="198" cy="32"/>
              </a:xfrm>
              <a:custGeom>
                <a:avLst/>
                <a:gdLst>
                  <a:gd name="T0" fmla="*/ 198 w 397"/>
                  <a:gd name="T1" fmla="*/ 27 h 65"/>
                  <a:gd name="T2" fmla="*/ 192 w 397"/>
                  <a:gd name="T3" fmla="*/ 32 h 65"/>
                  <a:gd name="T4" fmla="*/ 0 w 397"/>
                  <a:gd name="T5" fmla="*/ 5 h 65"/>
                  <a:gd name="T6" fmla="*/ 5 w 397"/>
                  <a:gd name="T7" fmla="*/ 0 h 65"/>
                  <a:gd name="T8" fmla="*/ 198 w 397"/>
                  <a:gd name="T9" fmla="*/ 27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7" h="65">
                    <a:moveTo>
                      <a:pt x="397" y="55"/>
                    </a:moveTo>
                    <a:lnTo>
                      <a:pt x="385" y="65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397" y="55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7" name="Freeform 219"/>
              <p:cNvSpPr>
                <a:spLocks/>
              </p:cNvSpPr>
              <p:nvPr/>
            </p:nvSpPr>
            <p:spPr bwMode="auto">
              <a:xfrm>
                <a:off x="906" y="1226"/>
                <a:ext cx="193" cy="28"/>
              </a:xfrm>
              <a:custGeom>
                <a:avLst/>
                <a:gdLst>
                  <a:gd name="T0" fmla="*/ 193 w 388"/>
                  <a:gd name="T1" fmla="*/ 27 h 57"/>
                  <a:gd name="T2" fmla="*/ 192 w 388"/>
                  <a:gd name="T3" fmla="*/ 28 h 57"/>
                  <a:gd name="T4" fmla="*/ 0 w 388"/>
                  <a:gd name="T5" fmla="*/ 1 h 57"/>
                  <a:gd name="T6" fmla="*/ 1 w 388"/>
                  <a:gd name="T7" fmla="*/ 0 h 57"/>
                  <a:gd name="T8" fmla="*/ 193 w 388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" h="57">
                    <a:moveTo>
                      <a:pt x="388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8" name="Freeform 220"/>
              <p:cNvSpPr>
                <a:spLocks/>
              </p:cNvSpPr>
              <p:nvPr/>
            </p:nvSpPr>
            <p:spPr bwMode="auto">
              <a:xfrm>
                <a:off x="904" y="1227"/>
                <a:ext cx="194" cy="28"/>
              </a:xfrm>
              <a:custGeom>
                <a:avLst/>
                <a:gdLst>
                  <a:gd name="T0" fmla="*/ 194 w 389"/>
                  <a:gd name="T1" fmla="*/ 28 h 56"/>
                  <a:gd name="T2" fmla="*/ 193 w 389"/>
                  <a:gd name="T3" fmla="*/ 28 h 56"/>
                  <a:gd name="T4" fmla="*/ 0 w 389"/>
                  <a:gd name="T5" fmla="*/ 1 h 56"/>
                  <a:gd name="T6" fmla="*/ 1 w 389"/>
                  <a:gd name="T7" fmla="*/ 0 h 56"/>
                  <a:gd name="T8" fmla="*/ 194 w 389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9" h="56">
                    <a:moveTo>
                      <a:pt x="389" y="55"/>
                    </a:moveTo>
                    <a:lnTo>
                      <a:pt x="387" y="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9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49" name="Freeform 221"/>
              <p:cNvSpPr>
                <a:spLocks/>
              </p:cNvSpPr>
              <p:nvPr/>
            </p:nvSpPr>
            <p:spPr bwMode="auto">
              <a:xfrm>
                <a:off x="903" y="1228"/>
                <a:ext cx="195" cy="29"/>
              </a:xfrm>
              <a:custGeom>
                <a:avLst/>
                <a:gdLst>
                  <a:gd name="T0" fmla="*/ 195 w 389"/>
                  <a:gd name="T1" fmla="*/ 28 h 58"/>
                  <a:gd name="T2" fmla="*/ 193 w 389"/>
                  <a:gd name="T3" fmla="*/ 29 h 58"/>
                  <a:gd name="T4" fmla="*/ 0 w 389"/>
                  <a:gd name="T5" fmla="*/ 2 h 58"/>
                  <a:gd name="T6" fmla="*/ 1 w 389"/>
                  <a:gd name="T7" fmla="*/ 0 h 58"/>
                  <a:gd name="T8" fmla="*/ 195 w 389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9" h="58">
                    <a:moveTo>
                      <a:pt x="389" y="55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0" name="Freeform 222"/>
              <p:cNvSpPr>
                <a:spLocks/>
              </p:cNvSpPr>
              <p:nvPr/>
            </p:nvSpPr>
            <p:spPr bwMode="auto">
              <a:xfrm>
                <a:off x="902" y="1229"/>
                <a:ext cx="194" cy="29"/>
              </a:xfrm>
              <a:custGeom>
                <a:avLst/>
                <a:gdLst>
                  <a:gd name="T0" fmla="*/ 194 w 387"/>
                  <a:gd name="T1" fmla="*/ 28 h 56"/>
                  <a:gd name="T2" fmla="*/ 193 w 387"/>
                  <a:gd name="T3" fmla="*/ 29 h 56"/>
                  <a:gd name="T4" fmla="*/ 0 w 387"/>
                  <a:gd name="T5" fmla="*/ 1 h 56"/>
                  <a:gd name="T6" fmla="*/ 1 w 387"/>
                  <a:gd name="T7" fmla="*/ 0 h 56"/>
                  <a:gd name="T8" fmla="*/ 194 w 387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6">
                    <a:moveTo>
                      <a:pt x="387" y="54"/>
                    </a:moveTo>
                    <a:lnTo>
                      <a:pt x="385" y="5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B1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1" name="Freeform 223"/>
              <p:cNvSpPr>
                <a:spLocks/>
              </p:cNvSpPr>
              <p:nvPr/>
            </p:nvSpPr>
            <p:spPr bwMode="auto">
              <a:xfrm>
                <a:off x="901" y="1230"/>
                <a:ext cx="194" cy="28"/>
              </a:xfrm>
              <a:custGeom>
                <a:avLst/>
                <a:gdLst>
                  <a:gd name="T0" fmla="*/ 194 w 388"/>
                  <a:gd name="T1" fmla="*/ 27 h 57"/>
                  <a:gd name="T2" fmla="*/ 193 w 388"/>
                  <a:gd name="T3" fmla="*/ 28 h 57"/>
                  <a:gd name="T4" fmla="*/ 0 w 388"/>
                  <a:gd name="T5" fmla="*/ 1 h 57"/>
                  <a:gd name="T6" fmla="*/ 2 w 388"/>
                  <a:gd name="T7" fmla="*/ 0 h 57"/>
                  <a:gd name="T8" fmla="*/ 194 w 388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" h="57">
                    <a:moveTo>
                      <a:pt x="388" y="55"/>
                    </a:moveTo>
                    <a:lnTo>
                      <a:pt x="385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2" name="Freeform 224"/>
              <p:cNvSpPr>
                <a:spLocks/>
              </p:cNvSpPr>
              <p:nvPr/>
            </p:nvSpPr>
            <p:spPr bwMode="auto">
              <a:xfrm>
                <a:off x="896" y="1231"/>
                <a:ext cx="198" cy="35"/>
              </a:xfrm>
              <a:custGeom>
                <a:avLst/>
                <a:gdLst>
                  <a:gd name="T0" fmla="*/ 198 w 395"/>
                  <a:gd name="T1" fmla="*/ 28 h 70"/>
                  <a:gd name="T2" fmla="*/ 193 w 395"/>
                  <a:gd name="T3" fmla="*/ 35 h 70"/>
                  <a:gd name="T4" fmla="*/ 0 w 395"/>
                  <a:gd name="T5" fmla="*/ 7 h 70"/>
                  <a:gd name="T6" fmla="*/ 5 w 395"/>
                  <a:gd name="T7" fmla="*/ 0 h 70"/>
                  <a:gd name="T8" fmla="*/ 198 w 395"/>
                  <a:gd name="T9" fmla="*/ 2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5" h="70">
                    <a:moveTo>
                      <a:pt x="395" y="55"/>
                    </a:moveTo>
                    <a:lnTo>
                      <a:pt x="385" y="70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395" y="55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3" name="Freeform 225"/>
              <p:cNvSpPr>
                <a:spLocks/>
              </p:cNvSpPr>
              <p:nvPr/>
            </p:nvSpPr>
            <p:spPr bwMode="auto">
              <a:xfrm>
                <a:off x="900" y="1231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5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4" name="Freeform 226"/>
              <p:cNvSpPr>
                <a:spLocks/>
              </p:cNvSpPr>
              <p:nvPr/>
            </p:nvSpPr>
            <p:spPr bwMode="auto">
              <a:xfrm>
                <a:off x="899" y="1232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2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5" name="Freeform 227"/>
              <p:cNvSpPr>
                <a:spLocks/>
              </p:cNvSpPr>
              <p:nvPr/>
            </p:nvSpPr>
            <p:spPr bwMode="auto">
              <a:xfrm>
                <a:off x="898" y="1233"/>
                <a:ext cx="194" cy="29"/>
              </a:xfrm>
              <a:custGeom>
                <a:avLst/>
                <a:gdLst>
                  <a:gd name="T0" fmla="*/ 194 w 387"/>
                  <a:gd name="T1" fmla="*/ 28 h 56"/>
                  <a:gd name="T2" fmla="*/ 193 w 387"/>
                  <a:gd name="T3" fmla="*/ 29 h 56"/>
                  <a:gd name="T4" fmla="*/ 0 w 387"/>
                  <a:gd name="T5" fmla="*/ 1 h 56"/>
                  <a:gd name="T6" fmla="*/ 1 w 387"/>
                  <a:gd name="T7" fmla="*/ 0 h 56"/>
                  <a:gd name="T8" fmla="*/ 194 w 387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6">
                    <a:moveTo>
                      <a:pt x="387" y="55"/>
                    </a:moveTo>
                    <a:lnTo>
                      <a:pt x="385" y="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6" name="Freeform 228"/>
              <p:cNvSpPr>
                <a:spLocks/>
              </p:cNvSpPr>
              <p:nvPr/>
            </p:nvSpPr>
            <p:spPr bwMode="auto">
              <a:xfrm>
                <a:off x="897" y="1234"/>
                <a:ext cx="194" cy="29"/>
              </a:xfrm>
              <a:custGeom>
                <a:avLst/>
                <a:gdLst>
                  <a:gd name="T0" fmla="*/ 194 w 387"/>
                  <a:gd name="T1" fmla="*/ 27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7" name="Freeform 229"/>
              <p:cNvSpPr>
                <a:spLocks/>
              </p:cNvSpPr>
              <p:nvPr/>
            </p:nvSpPr>
            <p:spPr bwMode="auto">
              <a:xfrm>
                <a:off x="897" y="1235"/>
                <a:ext cx="193" cy="29"/>
              </a:xfrm>
              <a:custGeom>
                <a:avLst/>
                <a:gdLst>
                  <a:gd name="T0" fmla="*/ 193 w 387"/>
                  <a:gd name="T1" fmla="*/ 29 h 58"/>
                  <a:gd name="T2" fmla="*/ 193 w 387"/>
                  <a:gd name="T3" fmla="*/ 29 h 58"/>
                  <a:gd name="T4" fmla="*/ 0 w 387"/>
                  <a:gd name="T5" fmla="*/ 2 h 58"/>
                  <a:gd name="T6" fmla="*/ 1 w 387"/>
                  <a:gd name="T7" fmla="*/ 0 h 58"/>
                  <a:gd name="T8" fmla="*/ 193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7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7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8" name="Freeform 230"/>
              <p:cNvSpPr>
                <a:spLocks/>
              </p:cNvSpPr>
              <p:nvPr/>
            </p:nvSpPr>
            <p:spPr bwMode="auto">
              <a:xfrm>
                <a:off x="896" y="1237"/>
                <a:ext cx="193" cy="29"/>
              </a:xfrm>
              <a:custGeom>
                <a:avLst/>
                <a:gdLst>
                  <a:gd name="T0" fmla="*/ 193 w 387"/>
                  <a:gd name="T1" fmla="*/ 27 h 58"/>
                  <a:gd name="T2" fmla="*/ 192 w 387"/>
                  <a:gd name="T3" fmla="*/ 29 h 58"/>
                  <a:gd name="T4" fmla="*/ 0 w 387"/>
                  <a:gd name="T5" fmla="*/ 1 h 58"/>
                  <a:gd name="T6" fmla="*/ 0 w 387"/>
                  <a:gd name="T7" fmla="*/ 0 h 58"/>
                  <a:gd name="T8" fmla="*/ 193 w 387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59" name="Freeform 231"/>
              <p:cNvSpPr>
                <a:spLocks/>
              </p:cNvSpPr>
              <p:nvPr/>
            </p:nvSpPr>
            <p:spPr bwMode="auto">
              <a:xfrm>
                <a:off x="892" y="1238"/>
                <a:ext cx="197" cy="35"/>
              </a:xfrm>
              <a:custGeom>
                <a:avLst/>
                <a:gdLst>
                  <a:gd name="T0" fmla="*/ 197 w 394"/>
                  <a:gd name="T1" fmla="*/ 28 h 72"/>
                  <a:gd name="T2" fmla="*/ 193 w 394"/>
                  <a:gd name="T3" fmla="*/ 35 h 72"/>
                  <a:gd name="T4" fmla="*/ 0 w 394"/>
                  <a:gd name="T5" fmla="*/ 7 h 72"/>
                  <a:gd name="T6" fmla="*/ 5 w 394"/>
                  <a:gd name="T7" fmla="*/ 0 h 72"/>
                  <a:gd name="T8" fmla="*/ 197 w 394"/>
                  <a:gd name="T9" fmla="*/ 2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4" h="72">
                    <a:moveTo>
                      <a:pt x="394" y="57"/>
                    </a:moveTo>
                    <a:lnTo>
                      <a:pt x="386" y="72"/>
                    </a:lnTo>
                    <a:lnTo>
                      <a:pt x="0" y="15"/>
                    </a:lnTo>
                    <a:lnTo>
                      <a:pt x="9" y="0"/>
                    </a:lnTo>
                    <a:lnTo>
                      <a:pt x="394" y="57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0" name="Freeform 232"/>
              <p:cNvSpPr>
                <a:spLocks/>
              </p:cNvSpPr>
              <p:nvPr/>
            </p:nvSpPr>
            <p:spPr bwMode="auto">
              <a:xfrm>
                <a:off x="896" y="1238"/>
                <a:ext cx="193" cy="29"/>
              </a:xfrm>
              <a:custGeom>
                <a:avLst/>
                <a:gdLst>
                  <a:gd name="T0" fmla="*/ 193 w 385"/>
                  <a:gd name="T1" fmla="*/ 29 h 58"/>
                  <a:gd name="T2" fmla="*/ 193 w 385"/>
                  <a:gd name="T3" fmla="*/ 29 h 58"/>
                  <a:gd name="T4" fmla="*/ 0 w 385"/>
                  <a:gd name="T5" fmla="*/ 1 h 58"/>
                  <a:gd name="T6" fmla="*/ 0 w 385"/>
                  <a:gd name="T7" fmla="*/ 0 h 58"/>
                  <a:gd name="T8" fmla="*/ 193 w 385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58">
                    <a:moveTo>
                      <a:pt x="385" y="57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1" name="Freeform 233"/>
              <p:cNvSpPr>
                <a:spLocks/>
              </p:cNvSpPr>
              <p:nvPr/>
            </p:nvSpPr>
            <p:spPr bwMode="auto">
              <a:xfrm>
                <a:off x="895" y="1238"/>
                <a:ext cx="194" cy="30"/>
              </a:xfrm>
              <a:custGeom>
                <a:avLst/>
                <a:gdLst>
                  <a:gd name="T0" fmla="*/ 194 w 387"/>
                  <a:gd name="T1" fmla="*/ 29 h 58"/>
                  <a:gd name="T2" fmla="*/ 193 w 387"/>
                  <a:gd name="T3" fmla="*/ 30 h 58"/>
                  <a:gd name="T4" fmla="*/ 0 w 387"/>
                  <a:gd name="T5" fmla="*/ 2 h 58"/>
                  <a:gd name="T6" fmla="*/ 1 w 387"/>
                  <a:gd name="T7" fmla="*/ 0 h 58"/>
                  <a:gd name="T8" fmla="*/ 194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2" name="Freeform 234"/>
              <p:cNvSpPr>
                <a:spLocks/>
              </p:cNvSpPr>
              <p:nvPr/>
            </p:nvSpPr>
            <p:spPr bwMode="auto">
              <a:xfrm>
                <a:off x="894" y="1240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5"/>
                    </a:moveTo>
                    <a:lnTo>
                      <a:pt x="386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3" name="Freeform 235"/>
              <p:cNvSpPr>
                <a:spLocks/>
              </p:cNvSpPr>
              <p:nvPr/>
            </p:nvSpPr>
            <p:spPr bwMode="auto">
              <a:xfrm>
                <a:off x="893" y="1241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4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7" y="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4" name="Freeform 236"/>
              <p:cNvSpPr>
                <a:spLocks/>
              </p:cNvSpPr>
              <p:nvPr/>
            </p:nvSpPr>
            <p:spPr bwMode="auto">
              <a:xfrm>
                <a:off x="893" y="1242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2 h 59"/>
                  <a:gd name="T6" fmla="*/ 0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5" name="Freeform 237"/>
              <p:cNvSpPr>
                <a:spLocks/>
              </p:cNvSpPr>
              <p:nvPr/>
            </p:nvSpPr>
            <p:spPr bwMode="auto">
              <a:xfrm>
                <a:off x="892" y="1243"/>
                <a:ext cx="194" cy="30"/>
              </a:xfrm>
              <a:custGeom>
                <a:avLst/>
                <a:gdLst>
                  <a:gd name="T0" fmla="*/ 194 w 387"/>
                  <a:gd name="T1" fmla="*/ 29 h 58"/>
                  <a:gd name="T2" fmla="*/ 193 w 387"/>
                  <a:gd name="T3" fmla="*/ 30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6" name="Freeform 238"/>
              <p:cNvSpPr>
                <a:spLocks/>
              </p:cNvSpPr>
              <p:nvPr/>
            </p:nvSpPr>
            <p:spPr bwMode="auto">
              <a:xfrm>
                <a:off x="892" y="1244"/>
                <a:ext cx="193" cy="29"/>
              </a:xfrm>
              <a:custGeom>
                <a:avLst/>
                <a:gdLst>
                  <a:gd name="T0" fmla="*/ 193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3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7" name="Freeform 239"/>
              <p:cNvSpPr>
                <a:spLocks/>
              </p:cNvSpPr>
              <p:nvPr/>
            </p:nvSpPr>
            <p:spPr bwMode="auto">
              <a:xfrm>
                <a:off x="889" y="1245"/>
                <a:ext cx="195" cy="37"/>
              </a:xfrm>
              <a:custGeom>
                <a:avLst/>
                <a:gdLst>
                  <a:gd name="T0" fmla="*/ 195 w 391"/>
                  <a:gd name="T1" fmla="*/ 28 h 75"/>
                  <a:gd name="T2" fmla="*/ 193 w 391"/>
                  <a:gd name="T3" fmla="*/ 37 h 75"/>
                  <a:gd name="T4" fmla="*/ 0 w 391"/>
                  <a:gd name="T5" fmla="*/ 9 h 75"/>
                  <a:gd name="T6" fmla="*/ 2 w 391"/>
                  <a:gd name="T7" fmla="*/ 0 h 75"/>
                  <a:gd name="T8" fmla="*/ 195 w 391"/>
                  <a:gd name="T9" fmla="*/ 2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75">
                    <a:moveTo>
                      <a:pt x="391" y="57"/>
                    </a:moveTo>
                    <a:lnTo>
                      <a:pt x="386" y="75"/>
                    </a:lnTo>
                    <a:lnTo>
                      <a:pt x="0" y="19"/>
                    </a:lnTo>
                    <a:lnTo>
                      <a:pt x="5" y="0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8" name="Freeform 240"/>
              <p:cNvSpPr>
                <a:spLocks/>
              </p:cNvSpPr>
              <p:nvPr/>
            </p:nvSpPr>
            <p:spPr bwMode="auto">
              <a:xfrm>
                <a:off x="892" y="1245"/>
                <a:ext cx="192" cy="30"/>
              </a:xfrm>
              <a:custGeom>
                <a:avLst/>
                <a:gdLst>
                  <a:gd name="T0" fmla="*/ 192 w 386"/>
                  <a:gd name="T1" fmla="*/ 29 h 60"/>
                  <a:gd name="T2" fmla="*/ 192 w 386"/>
                  <a:gd name="T3" fmla="*/ 30 h 60"/>
                  <a:gd name="T4" fmla="*/ 0 w 386"/>
                  <a:gd name="T5" fmla="*/ 2 h 60"/>
                  <a:gd name="T6" fmla="*/ 0 w 386"/>
                  <a:gd name="T7" fmla="*/ 0 h 60"/>
                  <a:gd name="T8" fmla="*/ 192 w 386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0">
                    <a:moveTo>
                      <a:pt x="386" y="57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7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69" name="Freeform 241"/>
              <p:cNvSpPr>
                <a:spLocks/>
              </p:cNvSpPr>
              <p:nvPr/>
            </p:nvSpPr>
            <p:spPr bwMode="auto">
              <a:xfrm>
                <a:off x="891" y="1247"/>
                <a:ext cx="193" cy="29"/>
              </a:xfrm>
              <a:custGeom>
                <a:avLst/>
                <a:gdLst>
                  <a:gd name="T0" fmla="*/ 193 w 387"/>
                  <a:gd name="T1" fmla="*/ 28 h 58"/>
                  <a:gd name="T2" fmla="*/ 192 w 387"/>
                  <a:gd name="T3" fmla="*/ 29 h 58"/>
                  <a:gd name="T4" fmla="*/ 0 w 387"/>
                  <a:gd name="T5" fmla="*/ 1 h 58"/>
                  <a:gd name="T6" fmla="*/ 0 w 387"/>
                  <a:gd name="T7" fmla="*/ 0 h 58"/>
                  <a:gd name="T8" fmla="*/ 193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0" name="Freeform 242"/>
              <p:cNvSpPr>
                <a:spLocks/>
              </p:cNvSpPr>
              <p:nvPr/>
            </p:nvSpPr>
            <p:spPr bwMode="auto">
              <a:xfrm>
                <a:off x="891" y="1248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2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1" name="Freeform 243"/>
              <p:cNvSpPr>
                <a:spLocks/>
              </p:cNvSpPr>
              <p:nvPr/>
            </p:nvSpPr>
            <p:spPr bwMode="auto">
              <a:xfrm>
                <a:off x="890" y="1249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2" name="Freeform 244"/>
              <p:cNvSpPr>
                <a:spLocks/>
              </p:cNvSpPr>
              <p:nvPr/>
            </p:nvSpPr>
            <p:spPr bwMode="auto">
              <a:xfrm>
                <a:off x="890" y="1250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2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3" name="Freeform 245"/>
              <p:cNvSpPr>
                <a:spLocks/>
              </p:cNvSpPr>
              <p:nvPr/>
            </p:nvSpPr>
            <p:spPr bwMode="auto">
              <a:xfrm>
                <a:off x="889" y="1252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1 h 59"/>
                  <a:gd name="T6" fmla="*/ 1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6" y="5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4" name="Freeform 246"/>
              <p:cNvSpPr>
                <a:spLocks/>
              </p:cNvSpPr>
              <p:nvPr/>
            </p:nvSpPr>
            <p:spPr bwMode="auto">
              <a:xfrm>
                <a:off x="889" y="1253"/>
                <a:ext cx="193" cy="29"/>
              </a:xfrm>
              <a:custGeom>
                <a:avLst/>
                <a:gdLst>
                  <a:gd name="T0" fmla="*/ 193 w 386"/>
                  <a:gd name="T1" fmla="*/ 28 h 60"/>
                  <a:gd name="T2" fmla="*/ 193 w 386"/>
                  <a:gd name="T3" fmla="*/ 29 h 60"/>
                  <a:gd name="T4" fmla="*/ 0 w 386"/>
                  <a:gd name="T5" fmla="*/ 2 h 60"/>
                  <a:gd name="T6" fmla="*/ 0 w 386"/>
                  <a:gd name="T7" fmla="*/ 0 h 60"/>
                  <a:gd name="T8" fmla="*/ 193 w 386"/>
                  <a:gd name="T9" fmla="*/ 2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0">
                    <a:moveTo>
                      <a:pt x="386" y="58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5" name="Freeform 247"/>
              <p:cNvSpPr>
                <a:spLocks/>
              </p:cNvSpPr>
              <p:nvPr/>
            </p:nvSpPr>
            <p:spPr bwMode="auto">
              <a:xfrm>
                <a:off x="887" y="1254"/>
                <a:ext cx="195" cy="38"/>
              </a:xfrm>
              <a:custGeom>
                <a:avLst/>
                <a:gdLst>
                  <a:gd name="T0" fmla="*/ 195 w 391"/>
                  <a:gd name="T1" fmla="*/ 28 h 76"/>
                  <a:gd name="T2" fmla="*/ 193 w 391"/>
                  <a:gd name="T3" fmla="*/ 38 h 76"/>
                  <a:gd name="T4" fmla="*/ 0 w 391"/>
                  <a:gd name="T5" fmla="*/ 9 h 76"/>
                  <a:gd name="T6" fmla="*/ 2 w 391"/>
                  <a:gd name="T7" fmla="*/ 0 h 76"/>
                  <a:gd name="T8" fmla="*/ 195 w 391"/>
                  <a:gd name="T9" fmla="*/ 28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76">
                    <a:moveTo>
                      <a:pt x="391" y="56"/>
                    </a:moveTo>
                    <a:lnTo>
                      <a:pt x="386" y="76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91" y="56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6" name="Freeform 248"/>
              <p:cNvSpPr>
                <a:spLocks/>
              </p:cNvSpPr>
              <p:nvPr/>
            </p:nvSpPr>
            <p:spPr bwMode="auto">
              <a:xfrm>
                <a:off x="888" y="1254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1 h 59"/>
                  <a:gd name="T6" fmla="*/ 1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7" name="Freeform 249"/>
              <p:cNvSpPr>
                <a:spLocks/>
              </p:cNvSpPr>
              <p:nvPr/>
            </p:nvSpPr>
            <p:spPr bwMode="auto">
              <a:xfrm>
                <a:off x="888" y="1255"/>
                <a:ext cx="193" cy="31"/>
              </a:xfrm>
              <a:custGeom>
                <a:avLst/>
                <a:gdLst>
                  <a:gd name="T0" fmla="*/ 193 w 385"/>
                  <a:gd name="T1" fmla="*/ 29 h 62"/>
                  <a:gd name="T2" fmla="*/ 193 w 385"/>
                  <a:gd name="T3" fmla="*/ 31 h 62"/>
                  <a:gd name="T4" fmla="*/ 0 w 385"/>
                  <a:gd name="T5" fmla="*/ 2 h 62"/>
                  <a:gd name="T6" fmla="*/ 0 w 385"/>
                  <a:gd name="T7" fmla="*/ 0 h 62"/>
                  <a:gd name="T8" fmla="*/ 193 w 385"/>
                  <a:gd name="T9" fmla="*/ 29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2">
                    <a:moveTo>
                      <a:pt x="385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8" name="Freeform 250"/>
              <p:cNvSpPr>
                <a:spLocks/>
              </p:cNvSpPr>
              <p:nvPr/>
            </p:nvSpPr>
            <p:spPr bwMode="auto">
              <a:xfrm>
                <a:off x="888" y="1257"/>
                <a:ext cx="193" cy="30"/>
              </a:xfrm>
              <a:custGeom>
                <a:avLst/>
                <a:gdLst>
                  <a:gd name="T0" fmla="*/ 193 w 385"/>
                  <a:gd name="T1" fmla="*/ 30 h 60"/>
                  <a:gd name="T2" fmla="*/ 193 w 385"/>
                  <a:gd name="T3" fmla="*/ 30 h 60"/>
                  <a:gd name="T4" fmla="*/ 0 w 385"/>
                  <a:gd name="T5" fmla="*/ 1 h 60"/>
                  <a:gd name="T6" fmla="*/ 0 w 385"/>
                  <a:gd name="T7" fmla="*/ 0 h 60"/>
                  <a:gd name="T8" fmla="*/ 193 w 385"/>
                  <a:gd name="T9" fmla="*/ 3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0">
                    <a:moveTo>
                      <a:pt x="385" y="59"/>
                    </a:moveTo>
                    <a:lnTo>
                      <a:pt x="385" y="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79" name="Freeform 251"/>
              <p:cNvSpPr>
                <a:spLocks/>
              </p:cNvSpPr>
              <p:nvPr/>
            </p:nvSpPr>
            <p:spPr bwMode="auto">
              <a:xfrm>
                <a:off x="887" y="1258"/>
                <a:ext cx="194" cy="30"/>
              </a:xfrm>
              <a:custGeom>
                <a:avLst/>
                <a:gdLst>
                  <a:gd name="T0" fmla="*/ 194 w 387"/>
                  <a:gd name="T1" fmla="*/ 28 h 62"/>
                  <a:gd name="T2" fmla="*/ 193 w 387"/>
                  <a:gd name="T3" fmla="*/ 30 h 62"/>
                  <a:gd name="T4" fmla="*/ 0 w 387"/>
                  <a:gd name="T5" fmla="*/ 1 h 62"/>
                  <a:gd name="T6" fmla="*/ 1 w 387"/>
                  <a:gd name="T7" fmla="*/ 0 h 62"/>
                  <a:gd name="T8" fmla="*/ 194 w 387"/>
                  <a:gd name="T9" fmla="*/ 28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2">
                    <a:moveTo>
                      <a:pt x="387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0" name="Freeform 252"/>
              <p:cNvSpPr>
                <a:spLocks/>
              </p:cNvSpPr>
              <p:nvPr/>
            </p:nvSpPr>
            <p:spPr bwMode="auto">
              <a:xfrm>
                <a:off x="887" y="1259"/>
                <a:ext cx="193" cy="31"/>
              </a:xfrm>
              <a:custGeom>
                <a:avLst/>
                <a:gdLst>
                  <a:gd name="T0" fmla="*/ 193 w 385"/>
                  <a:gd name="T1" fmla="*/ 30 h 62"/>
                  <a:gd name="T2" fmla="*/ 193 w 385"/>
                  <a:gd name="T3" fmla="*/ 31 h 62"/>
                  <a:gd name="T4" fmla="*/ 0 w 385"/>
                  <a:gd name="T5" fmla="*/ 2 h 62"/>
                  <a:gd name="T6" fmla="*/ 0 w 385"/>
                  <a:gd name="T7" fmla="*/ 0 h 62"/>
                  <a:gd name="T8" fmla="*/ 193 w 385"/>
                  <a:gd name="T9" fmla="*/ 3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2">
                    <a:moveTo>
                      <a:pt x="385" y="59"/>
                    </a:moveTo>
                    <a:lnTo>
                      <a:pt x="385" y="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1" name="Freeform 253"/>
              <p:cNvSpPr>
                <a:spLocks/>
              </p:cNvSpPr>
              <p:nvPr/>
            </p:nvSpPr>
            <p:spPr bwMode="auto">
              <a:xfrm>
                <a:off x="887" y="1261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1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0">
                    <a:moveTo>
                      <a:pt x="385" y="58"/>
                    </a:moveTo>
                    <a:lnTo>
                      <a:pt x="385" y="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2" name="Freeform 254"/>
              <p:cNvSpPr>
                <a:spLocks/>
              </p:cNvSpPr>
              <p:nvPr/>
            </p:nvSpPr>
            <p:spPr bwMode="auto">
              <a:xfrm>
                <a:off x="887" y="1262"/>
                <a:ext cx="193" cy="30"/>
              </a:xfrm>
              <a:custGeom>
                <a:avLst/>
                <a:gdLst>
                  <a:gd name="T0" fmla="*/ 193 w 387"/>
                  <a:gd name="T1" fmla="*/ 29 h 62"/>
                  <a:gd name="T2" fmla="*/ 193 w 387"/>
                  <a:gd name="T3" fmla="*/ 30 h 62"/>
                  <a:gd name="T4" fmla="*/ 0 w 387"/>
                  <a:gd name="T5" fmla="*/ 2 h 62"/>
                  <a:gd name="T6" fmla="*/ 1 w 387"/>
                  <a:gd name="T7" fmla="*/ 0 h 62"/>
                  <a:gd name="T8" fmla="*/ 193 w 387"/>
                  <a:gd name="T9" fmla="*/ 29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2">
                    <a:moveTo>
                      <a:pt x="387" y="59"/>
                    </a:moveTo>
                    <a:lnTo>
                      <a:pt x="386" y="6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3" name="Freeform 255"/>
              <p:cNvSpPr>
                <a:spLocks/>
              </p:cNvSpPr>
              <p:nvPr/>
            </p:nvSpPr>
            <p:spPr bwMode="auto">
              <a:xfrm>
                <a:off x="886" y="1263"/>
                <a:ext cx="193" cy="39"/>
              </a:xfrm>
              <a:custGeom>
                <a:avLst/>
                <a:gdLst>
                  <a:gd name="T0" fmla="*/ 193 w 387"/>
                  <a:gd name="T1" fmla="*/ 29 h 78"/>
                  <a:gd name="T2" fmla="*/ 193 w 387"/>
                  <a:gd name="T3" fmla="*/ 39 h 78"/>
                  <a:gd name="T4" fmla="*/ 0 w 387"/>
                  <a:gd name="T5" fmla="*/ 10 h 78"/>
                  <a:gd name="T6" fmla="*/ 0 w 387"/>
                  <a:gd name="T7" fmla="*/ 0 h 78"/>
                  <a:gd name="T8" fmla="*/ 193 w 387"/>
                  <a:gd name="T9" fmla="*/ 2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0" y="2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4" name="Freeform 256"/>
              <p:cNvSpPr>
                <a:spLocks/>
              </p:cNvSpPr>
              <p:nvPr/>
            </p:nvSpPr>
            <p:spPr bwMode="auto">
              <a:xfrm>
                <a:off x="887" y="1263"/>
                <a:ext cx="192" cy="34"/>
              </a:xfrm>
              <a:custGeom>
                <a:avLst/>
                <a:gdLst>
                  <a:gd name="T0" fmla="*/ 192 w 386"/>
                  <a:gd name="T1" fmla="*/ 29 h 68"/>
                  <a:gd name="T2" fmla="*/ 192 w 386"/>
                  <a:gd name="T3" fmla="*/ 34 h 68"/>
                  <a:gd name="T4" fmla="*/ 0 w 386"/>
                  <a:gd name="T5" fmla="*/ 5 h 68"/>
                  <a:gd name="T6" fmla="*/ 0 w 386"/>
                  <a:gd name="T7" fmla="*/ 0 h 68"/>
                  <a:gd name="T8" fmla="*/ 192 w 386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5" name="Freeform 257"/>
              <p:cNvSpPr>
                <a:spLocks/>
              </p:cNvSpPr>
              <p:nvPr/>
            </p:nvSpPr>
            <p:spPr bwMode="auto">
              <a:xfrm>
                <a:off x="886" y="1268"/>
                <a:ext cx="193" cy="34"/>
              </a:xfrm>
              <a:custGeom>
                <a:avLst/>
                <a:gdLst>
                  <a:gd name="T0" fmla="*/ 193 w 387"/>
                  <a:gd name="T1" fmla="*/ 29 h 68"/>
                  <a:gd name="T2" fmla="*/ 193 w 387"/>
                  <a:gd name="T3" fmla="*/ 34 h 68"/>
                  <a:gd name="T4" fmla="*/ 0 w 387"/>
                  <a:gd name="T5" fmla="*/ 5 h 68"/>
                  <a:gd name="T6" fmla="*/ 0 w 387"/>
                  <a:gd name="T7" fmla="*/ 0 h 68"/>
                  <a:gd name="T8" fmla="*/ 193 w 387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0" y="1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6" name="Freeform 258"/>
              <p:cNvSpPr>
                <a:spLocks/>
              </p:cNvSpPr>
              <p:nvPr/>
            </p:nvSpPr>
            <p:spPr bwMode="auto">
              <a:xfrm>
                <a:off x="886" y="1273"/>
                <a:ext cx="193" cy="39"/>
              </a:xfrm>
              <a:custGeom>
                <a:avLst/>
                <a:gdLst>
                  <a:gd name="T0" fmla="*/ 193 w 387"/>
                  <a:gd name="T1" fmla="*/ 29 h 78"/>
                  <a:gd name="T2" fmla="*/ 193 w 387"/>
                  <a:gd name="T3" fmla="*/ 39 h 78"/>
                  <a:gd name="T4" fmla="*/ 0 w 387"/>
                  <a:gd name="T5" fmla="*/ 9 h 78"/>
                  <a:gd name="T6" fmla="*/ 0 w 387"/>
                  <a:gd name="T7" fmla="*/ 0 h 78"/>
                  <a:gd name="T8" fmla="*/ 193 w 387"/>
                  <a:gd name="T9" fmla="*/ 2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7" name="Freeform 259"/>
              <p:cNvSpPr>
                <a:spLocks/>
              </p:cNvSpPr>
              <p:nvPr/>
            </p:nvSpPr>
            <p:spPr bwMode="auto">
              <a:xfrm>
                <a:off x="886" y="1273"/>
                <a:ext cx="193" cy="34"/>
              </a:xfrm>
              <a:custGeom>
                <a:avLst/>
                <a:gdLst>
                  <a:gd name="T0" fmla="*/ 193 w 387"/>
                  <a:gd name="T1" fmla="*/ 29 h 68"/>
                  <a:gd name="T2" fmla="*/ 193 w 387"/>
                  <a:gd name="T3" fmla="*/ 34 h 68"/>
                  <a:gd name="T4" fmla="*/ 0 w 387"/>
                  <a:gd name="T5" fmla="*/ 5 h 68"/>
                  <a:gd name="T6" fmla="*/ 0 w 387"/>
                  <a:gd name="T7" fmla="*/ 0 h 68"/>
                  <a:gd name="T8" fmla="*/ 193 w 387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8" name="Freeform 260"/>
              <p:cNvSpPr>
                <a:spLocks/>
              </p:cNvSpPr>
              <p:nvPr/>
            </p:nvSpPr>
            <p:spPr bwMode="auto">
              <a:xfrm>
                <a:off x="887" y="1278"/>
                <a:ext cx="192" cy="34"/>
              </a:xfrm>
              <a:custGeom>
                <a:avLst/>
                <a:gdLst>
                  <a:gd name="T0" fmla="*/ 192 w 386"/>
                  <a:gd name="T1" fmla="*/ 29 h 68"/>
                  <a:gd name="T2" fmla="*/ 192 w 386"/>
                  <a:gd name="T3" fmla="*/ 34 h 68"/>
                  <a:gd name="T4" fmla="*/ 0 w 386"/>
                  <a:gd name="T5" fmla="*/ 4 h 68"/>
                  <a:gd name="T6" fmla="*/ 0 w 386"/>
                  <a:gd name="T7" fmla="*/ 0 h 68"/>
                  <a:gd name="T8" fmla="*/ 192 w 386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89" name="Freeform 261"/>
              <p:cNvSpPr>
                <a:spLocks/>
              </p:cNvSpPr>
              <p:nvPr/>
            </p:nvSpPr>
            <p:spPr bwMode="auto">
              <a:xfrm>
                <a:off x="887" y="1282"/>
                <a:ext cx="195" cy="40"/>
              </a:xfrm>
              <a:custGeom>
                <a:avLst/>
                <a:gdLst>
                  <a:gd name="T0" fmla="*/ 193 w 391"/>
                  <a:gd name="T1" fmla="*/ 30 h 80"/>
                  <a:gd name="T2" fmla="*/ 195 w 391"/>
                  <a:gd name="T3" fmla="*/ 40 h 80"/>
                  <a:gd name="T4" fmla="*/ 2 w 391"/>
                  <a:gd name="T5" fmla="*/ 9 h 80"/>
                  <a:gd name="T6" fmla="*/ 0 w 391"/>
                  <a:gd name="T7" fmla="*/ 0 h 80"/>
                  <a:gd name="T8" fmla="*/ 193 w 391"/>
                  <a:gd name="T9" fmla="*/ 3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80">
                    <a:moveTo>
                      <a:pt x="386" y="60"/>
                    </a:moveTo>
                    <a:lnTo>
                      <a:pt x="391" y="80"/>
                    </a:lnTo>
                    <a:lnTo>
                      <a:pt x="5" y="18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0" name="Freeform 262"/>
              <p:cNvSpPr>
                <a:spLocks/>
              </p:cNvSpPr>
              <p:nvPr/>
            </p:nvSpPr>
            <p:spPr bwMode="auto">
              <a:xfrm>
                <a:off x="887" y="1282"/>
                <a:ext cx="193" cy="32"/>
              </a:xfrm>
              <a:custGeom>
                <a:avLst/>
                <a:gdLst>
                  <a:gd name="T0" fmla="*/ 193 w 387"/>
                  <a:gd name="T1" fmla="*/ 30 h 63"/>
                  <a:gd name="T2" fmla="*/ 193 w 387"/>
                  <a:gd name="T3" fmla="*/ 32 h 63"/>
                  <a:gd name="T4" fmla="*/ 1 w 387"/>
                  <a:gd name="T5" fmla="*/ 2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6" y="60"/>
                    </a:moveTo>
                    <a:lnTo>
                      <a:pt x="387" y="6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1" name="Freeform 263"/>
              <p:cNvSpPr>
                <a:spLocks/>
              </p:cNvSpPr>
              <p:nvPr/>
            </p:nvSpPr>
            <p:spPr bwMode="auto">
              <a:xfrm>
                <a:off x="887" y="1284"/>
                <a:ext cx="193" cy="32"/>
              </a:xfrm>
              <a:custGeom>
                <a:avLst/>
                <a:gdLst>
                  <a:gd name="T0" fmla="*/ 193 w 385"/>
                  <a:gd name="T1" fmla="*/ 30 h 63"/>
                  <a:gd name="T2" fmla="*/ 193 w 385"/>
                  <a:gd name="T3" fmla="*/ 32 h 63"/>
                  <a:gd name="T4" fmla="*/ 0 w 385"/>
                  <a:gd name="T5" fmla="*/ 1 h 63"/>
                  <a:gd name="T6" fmla="*/ 0 w 385"/>
                  <a:gd name="T7" fmla="*/ 0 h 63"/>
                  <a:gd name="T8" fmla="*/ 193 w 385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2" name="Freeform 264"/>
              <p:cNvSpPr>
                <a:spLocks/>
              </p:cNvSpPr>
              <p:nvPr/>
            </p:nvSpPr>
            <p:spPr bwMode="auto">
              <a:xfrm>
                <a:off x="887" y="1285"/>
                <a:ext cx="193" cy="32"/>
              </a:xfrm>
              <a:custGeom>
                <a:avLst/>
                <a:gdLst>
                  <a:gd name="T0" fmla="*/ 193 w 385"/>
                  <a:gd name="T1" fmla="*/ 31 h 63"/>
                  <a:gd name="T2" fmla="*/ 193 w 385"/>
                  <a:gd name="T3" fmla="*/ 32 h 63"/>
                  <a:gd name="T4" fmla="*/ 0 w 385"/>
                  <a:gd name="T5" fmla="*/ 2 h 63"/>
                  <a:gd name="T6" fmla="*/ 0 w 385"/>
                  <a:gd name="T7" fmla="*/ 0 h 63"/>
                  <a:gd name="T8" fmla="*/ 193 w 385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3" name="Freeform 265"/>
              <p:cNvSpPr>
                <a:spLocks/>
              </p:cNvSpPr>
              <p:nvPr/>
            </p:nvSpPr>
            <p:spPr bwMode="auto">
              <a:xfrm>
                <a:off x="887" y="1287"/>
                <a:ext cx="194" cy="31"/>
              </a:xfrm>
              <a:custGeom>
                <a:avLst/>
                <a:gdLst>
                  <a:gd name="T0" fmla="*/ 193 w 387"/>
                  <a:gd name="T1" fmla="*/ 30 h 63"/>
                  <a:gd name="T2" fmla="*/ 194 w 387"/>
                  <a:gd name="T3" fmla="*/ 31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5" y="60"/>
                    </a:moveTo>
                    <a:lnTo>
                      <a:pt x="387" y="6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4" name="Freeform 266"/>
              <p:cNvSpPr>
                <a:spLocks/>
              </p:cNvSpPr>
              <p:nvPr/>
            </p:nvSpPr>
            <p:spPr bwMode="auto">
              <a:xfrm>
                <a:off x="888" y="1287"/>
                <a:ext cx="193" cy="32"/>
              </a:xfrm>
              <a:custGeom>
                <a:avLst/>
                <a:gdLst>
                  <a:gd name="T0" fmla="*/ 193 w 385"/>
                  <a:gd name="T1" fmla="*/ 31 h 63"/>
                  <a:gd name="T2" fmla="*/ 193 w 385"/>
                  <a:gd name="T3" fmla="*/ 32 h 63"/>
                  <a:gd name="T4" fmla="*/ 0 w 385"/>
                  <a:gd name="T5" fmla="*/ 2 h 63"/>
                  <a:gd name="T6" fmla="*/ 0 w 385"/>
                  <a:gd name="T7" fmla="*/ 0 h 63"/>
                  <a:gd name="T8" fmla="*/ 193 w 385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5" name="Freeform 267"/>
              <p:cNvSpPr>
                <a:spLocks/>
              </p:cNvSpPr>
              <p:nvPr/>
            </p:nvSpPr>
            <p:spPr bwMode="auto">
              <a:xfrm>
                <a:off x="888" y="1289"/>
                <a:ext cx="193" cy="32"/>
              </a:xfrm>
              <a:custGeom>
                <a:avLst/>
                <a:gdLst>
                  <a:gd name="T0" fmla="*/ 193 w 385"/>
                  <a:gd name="T1" fmla="*/ 30 h 63"/>
                  <a:gd name="T2" fmla="*/ 193 w 385"/>
                  <a:gd name="T3" fmla="*/ 32 h 63"/>
                  <a:gd name="T4" fmla="*/ 0 w 385"/>
                  <a:gd name="T5" fmla="*/ 1 h 63"/>
                  <a:gd name="T6" fmla="*/ 0 w 385"/>
                  <a:gd name="T7" fmla="*/ 0 h 63"/>
                  <a:gd name="T8" fmla="*/ 193 w 385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6" name="Freeform 268"/>
              <p:cNvSpPr>
                <a:spLocks/>
              </p:cNvSpPr>
              <p:nvPr/>
            </p:nvSpPr>
            <p:spPr bwMode="auto">
              <a:xfrm>
                <a:off x="888" y="1290"/>
                <a:ext cx="194" cy="32"/>
              </a:xfrm>
              <a:custGeom>
                <a:avLst/>
                <a:gdLst>
                  <a:gd name="T0" fmla="*/ 193 w 387"/>
                  <a:gd name="T1" fmla="*/ 30 h 65"/>
                  <a:gd name="T2" fmla="*/ 194 w 387"/>
                  <a:gd name="T3" fmla="*/ 32 h 65"/>
                  <a:gd name="T4" fmla="*/ 1 w 387"/>
                  <a:gd name="T5" fmla="*/ 1 h 65"/>
                  <a:gd name="T6" fmla="*/ 0 w 387"/>
                  <a:gd name="T7" fmla="*/ 0 h 65"/>
                  <a:gd name="T8" fmla="*/ 193 w 387"/>
                  <a:gd name="T9" fmla="*/ 30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7" name="Freeform 269"/>
              <p:cNvSpPr>
                <a:spLocks/>
              </p:cNvSpPr>
              <p:nvPr/>
            </p:nvSpPr>
            <p:spPr bwMode="auto">
              <a:xfrm>
                <a:off x="889" y="1292"/>
                <a:ext cx="195" cy="38"/>
              </a:xfrm>
              <a:custGeom>
                <a:avLst/>
                <a:gdLst>
                  <a:gd name="T0" fmla="*/ 193 w 391"/>
                  <a:gd name="T1" fmla="*/ 31 h 77"/>
                  <a:gd name="T2" fmla="*/ 195 w 391"/>
                  <a:gd name="T3" fmla="*/ 38 h 77"/>
                  <a:gd name="T4" fmla="*/ 2 w 391"/>
                  <a:gd name="T5" fmla="*/ 7 h 77"/>
                  <a:gd name="T6" fmla="*/ 0 w 391"/>
                  <a:gd name="T7" fmla="*/ 0 h 77"/>
                  <a:gd name="T8" fmla="*/ 193 w 391"/>
                  <a:gd name="T9" fmla="*/ 3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77">
                    <a:moveTo>
                      <a:pt x="386" y="62"/>
                    </a:moveTo>
                    <a:lnTo>
                      <a:pt x="391" y="77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8" name="Freeform 270"/>
              <p:cNvSpPr>
                <a:spLocks/>
              </p:cNvSpPr>
              <p:nvPr/>
            </p:nvSpPr>
            <p:spPr bwMode="auto">
              <a:xfrm>
                <a:off x="889" y="1292"/>
                <a:ext cx="193" cy="31"/>
              </a:xfrm>
              <a:custGeom>
                <a:avLst/>
                <a:gdLst>
                  <a:gd name="T0" fmla="*/ 193 w 386"/>
                  <a:gd name="T1" fmla="*/ 31 h 63"/>
                  <a:gd name="T2" fmla="*/ 193 w 386"/>
                  <a:gd name="T3" fmla="*/ 31 h 63"/>
                  <a:gd name="T4" fmla="*/ 0 w 386"/>
                  <a:gd name="T5" fmla="*/ 2 h 63"/>
                  <a:gd name="T6" fmla="*/ 0 w 386"/>
                  <a:gd name="T7" fmla="*/ 0 h 63"/>
                  <a:gd name="T8" fmla="*/ 193 w 386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3">
                    <a:moveTo>
                      <a:pt x="386" y="62"/>
                    </a:moveTo>
                    <a:lnTo>
                      <a:pt x="386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99" name="Freeform 271"/>
              <p:cNvSpPr>
                <a:spLocks/>
              </p:cNvSpPr>
              <p:nvPr/>
            </p:nvSpPr>
            <p:spPr bwMode="auto">
              <a:xfrm>
                <a:off x="889" y="1293"/>
                <a:ext cx="194" cy="32"/>
              </a:xfrm>
              <a:custGeom>
                <a:avLst/>
                <a:gdLst>
                  <a:gd name="T0" fmla="*/ 193 w 387"/>
                  <a:gd name="T1" fmla="*/ 30 h 63"/>
                  <a:gd name="T2" fmla="*/ 194 w 387"/>
                  <a:gd name="T3" fmla="*/ 32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6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6" y="59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0" name="Freeform 272"/>
              <p:cNvSpPr>
                <a:spLocks/>
              </p:cNvSpPr>
              <p:nvPr/>
            </p:nvSpPr>
            <p:spPr bwMode="auto">
              <a:xfrm>
                <a:off x="890" y="1294"/>
                <a:ext cx="194" cy="32"/>
              </a:xfrm>
              <a:custGeom>
                <a:avLst/>
                <a:gdLst>
                  <a:gd name="T0" fmla="*/ 193 w 387"/>
                  <a:gd name="T1" fmla="*/ 31 h 63"/>
                  <a:gd name="T2" fmla="*/ 194 w 387"/>
                  <a:gd name="T3" fmla="*/ 32 h 63"/>
                  <a:gd name="T4" fmla="*/ 0 w 387"/>
                  <a:gd name="T5" fmla="*/ 2 h 63"/>
                  <a:gd name="T6" fmla="*/ 0 w 387"/>
                  <a:gd name="T7" fmla="*/ 0 h 63"/>
                  <a:gd name="T8" fmla="*/ 193 w 387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5" y="62"/>
                    </a:moveTo>
                    <a:lnTo>
                      <a:pt x="387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1" name="Freeform 273"/>
              <p:cNvSpPr>
                <a:spLocks/>
              </p:cNvSpPr>
              <p:nvPr/>
            </p:nvSpPr>
            <p:spPr bwMode="auto">
              <a:xfrm>
                <a:off x="890" y="1296"/>
                <a:ext cx="194" cy="31"/>
              </a:xfrm>
              <a:custGeom>
                <a:avLst/>
                <a:gdLst>
                  <a:gd name="T0" fmla="*/ 194 w 387"/>
                  <a:gd name="T1" fmla="*/ 29 h 63"/>
                  <a:gd name="T2" fmla="*/ 194 w 387"/>
                  <a:gd name="T3" fmla="*/ 31 h 63"/>
                  <a:gd name="T4" fmla="*/ 1 w 387"/>
                  <a:gd name="T5" fmla="*/ 0 h 63"/>
                  <a:gd name="T6" fmla="*/ 0 w 387"/>
                  <a:gd name="T7" fmla="*/ 0 h 63"/>
                  <a:gd name="T8" fmla="*/ 194 w 387"/>
                  <a:gd name="T9" fmla="*/ 29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7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2" name="Freeform 274"/>
              <p:cNvSpPr>
                <a:spLocks/>
              </p:cNvSpPr>
              <p:nvPr/>
            </p:nvSpPr>
            <p:spPr bwMode="auto">
              <a:xfrm>
                <a:off x="891" y="1297"/>
                <a:ext cx="193" cy="32"/>
              </a:xfrm>
              <a:custGeom>
                <a:avLst/>
                <a:gdLst>
                  <a:gd name="T0" fmla="*/ 192 w 387"/>
                  <a:gd name="T1" fmla="*/ 31 h 65"/>
                  <a:gd name="T2" fmla="*/ 193 w 387"/>
                  <a:gd name="T3" fmla="*/ 32 h 65"/>
                  <a:gd name="T4" fmla="*/ 0 w 387"/>
                  <a:gd name="T5" fmla="*/ 2 h 65"/>
                  <a:gd name="T6" fmla="*/ 0 w 387"/>
                  <a:gd name="T7" fmla="*/ 0 h 65"/>
                  <a:gd name="T8" fmla="*/ 192 w 38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5">
                    <a:moveTo>
                      <a:pt x="385" y="62"/>
                    </a:moveTo>
                    <a:lnTo>
                      <a:pt x="387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3" name="Freeform 275"/>
              <p:cNvSpPr>
                <a:spLocks/>
              </p:cNvSpPr>
              <p:nvPr/>
            </p:nvSpPr>
            <p:spPr bwMode="auto">
              <a:xfrm>
                <a:off x="892" y="1298"/>
                <a:ext cx="192" cy="32"/>
              </a:xfrm>
              <a:custGeom>
                <a:avLst/>
                <a:gdLst>
                  <a:gd name="T0" fmla="*/ 192 w 386"/>
                  <a:gd name="T1" fmla="*/ 31 h 63"/>
                  <a:gd name="T2" fmla="*/ 192 w 386"/>
                  <a:gd name="T3" fmla="*/ 32 h 63"/>
                  <a:gd name="T4" fmla="*/ 0 w 386"/>
                  <a:gd name="T5" fmla="*/ 1 h 63"/>
                  <a:gd name="T6" fmla="*/ 0 w 386"/>
                  <a:gd name="T7" fmla="*/ 0 h 63"/>
                  <a:gd name="T8" fmla="*/ 192 w 386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6" h="63">
                    <a:moveTo>
                      <a:pt x="386" y="61"/>
                    </a:moveTo>
                    <a:lnTo>
                      <a:pt x="386" y="6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4" name="Freeform 276"/>
              <p:cNvSpPr>
                <a:spLocks/>
              </p:cNvSpPr>
              <p:nvPr/>
            </p:nvSpPr>
            <p:spPr bwMode="auto">
              <a:xfrm>
                <a:off x="892" y="1299"/>
                <a:ext cx="197" cy="38"/>
              </a:xfrm>
              <a:custGeom>
                <a:avLst/>
                <a:gdLst>
                  <a:gd name="T0" fmla="*/ 193 w 394"/>
                  <a:gd name="T1" fmla="*/ 31 h 77"/>
                  <a:gd name="T2" fmla="*/ 197 w 394"/>
                  <a:gd name="T3" fmla="*/ 38 h 77"/>
                  <a:gd name="T4" fmla="*/ 5 w 394"/>
                  <a:gd name="T5" fmla="*/ 7 h 77"/>
                  <a:gd name="T6" fmla="*/ 0 w 394"/>
                  <a:gd name="T7" fmla="*/ 0 h 77"/>
                  <a:gd name="T8" fmla="*/ 193 w 394"/>
                  <a:gd name="T9" fmla="*/ 3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4" h="77">
                    <a:moveTo>
                      <a:pt x="386" y="62"/>
                    </a:moveTo>
                    <a:lnTo>
                      <a:pt x="394" y="7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5" name="Freeform 277"/>
              <p:cNvSpPr>
                <a:spLocks/>
              </p:cNvSpPr>
              <p:nvPr/>
            </p:nvSpPr>
            <p:spPr bwMode="auto">
              <a:xfrm>
                <a:off x="892" y="1299"/>
                <a:ext cx="193" cy="33"/>
              </a:xfrm>
              <a:custGeom>
                <a:avLst/>
                <a:gdLst>
                  <a:gd name="T0" fmla="*/ 193 w 387"/>
                  <a:gd name="T1" fmla="*/ 31 h 65"/>
                  <a:gd name="T2" fmla="*/ 193 w 387"/>
                  <a:gd name="T3" fmla="*/ 33 h 65"/>
                  <a:gd name="T4" fmla="*/ 1 w 387"/>
                  <a:gd name="T5" fmla="*/ 2 h 65"/>
                  <a:gd name="T6" fmla="*/ 0 w 387"/>
                  <a:gd name="T7" fmla="*/ 0 h 65"/>
                  <a:gd name="T8" fmla="*/ 193 w 38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5">
                    <a:moveTo>
                      <a:pt x="386" y="62"/>
                    </a:moveTo>
                    <a:lnTo>
                      <a:pt x="387" y="6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6" name="Freeform 278"/>
              <p:cNvSpPr>
                <a:spLocks/>
              </p:cNvSpPr>
              <p:nvPr/>
            </p:nvSpPr>
            <p:spPr bwMode="auto">
              <a:xfrm>
                <a:off x="892" y="1301"/>
                <a:ext cx="194" cy="32"/>
              </a:xfrm>
              <a:custGeom>
                <a:avLst/>
                <a:gdLst>
                  <a:gd name="T0" fmla="*/ 193 w 387"/>
                  <a:gd name="T1" fmla="*/ 31 h 64"/>
                  <a:gd name="T2" fmla="*/ 194 w 387"/>
                  <a:gd name="T3" fmla="*/ 32 h 64"/>
                  <a:gd name="T4" fmla="*/ 1 w 387"/>
                  <a:gd name="T5" fmla="*/ 2 h 64"/>
                  <a:gd name="T6" fmla="*/ 0 w 387"/>
                  <a:gd name="T7" fmla="*/ 0 h 64"/>
                  <a:gd name="T8" fmla="*/ 193 w 387"/>
                  <a:gd name="T9" fmla="*/ 3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4">
                    <a:moveTo>
                      <a:pt x="385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7" name="Freeform 279"/>
              <p:cNvSpPr>
                <a:spLocks/>
              </p:cNvSpPr>
              <p:nvPr/>
            </p:nvSpPr>
            <p:spPr bwMode="auto">
              <a:xfrm>
                <a:off x="893" y="1302"/>
                <a:ext cx="194" cy="32"/>
              </a:xfrm>
              <a:custGeom>
                <a:avLst/>
                <a:gdLst>
                  <a:gd name="T0" fmla="*/ 193 w 387"/>
                  <a:gd name="T1" fmla="*/ 31 h 63"/>
                  <a:gd name="T2" fmla="*/ 194 w 387"/>
                  <a:gd name="T3" fmla="*/ 32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3">
                    <a:moveTo>
                      <a:pt x="385" y="61"/>
                    </a:moveTo>
                    <a:lnTo>
                      <a:pt x="387" y="6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8" name="Freeform 280"/>
              <p:cNvSpPr>
                <a:spLocks/>
              </p:cNvSpPr>
              <p:nvPr/>
            </p:nvSpPr>
            <p:spPr bwMode="auto">
              <a:xfrm>
                <a:off x="894" y="1303"/>
                <a:ext cx="194" cy="33"/>
              </a:xfrm>
              <a:custGeom>
                <a:avLst/>
                <a:gdLst>
                  <a:gd name="T0" fmla="*/ 193 w 387"/>
                  <a:gd name="T1" fmla="*/ 31 h 64"/>
                  <a:gd name="T2" fmla="*/ 194 w 387"/>
                  <a:gd name="T3" fmla="*/ 33 h 64"/>
                  <a:gd name="T4" fmla="*/ 1 w 387"/>
                  <a:gd name="T5" fmla="*/ 2 h 64"/>
                  <a:gd name="T6" fmla="*/ 0 w 387"/>
                  <a:gd name="T7" fmla="*/ 0 h 64"/>
                  <a:gd name="T8" fmla="*/ 193 w 387"/>
                  <a:gd name="T9" fmla="*/ 3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4">
                    <a:moveTo>
                      <a:pt x="386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09" name="Freeform 281"/>
              <p:cNvSpPr>
                <a:spLocks/>
              </p:cNvSpPr>
              <p:nvPr/>
            </p:nvSpPr>
            <p:spPr bwMode="auto">
              <a:xfrm>
                <a:off x="895" y="1305"/>
                <a:ext cx="194" cy="32"/>
              </a:xfrm>
              <a:custGeom>
                <a:avLst/>
                <a:gdLst>
                  <a:gd name="T0" fmla="*/ 193 w 387"/>
                  <a:gd name="T1" fmla="*/ 30 h 65"/>
                  <a:gd name="T2" fmla="*/ 194 w 387"/>
                  <a:gd name="T3" fmla="*/ 32 h 65"/>
                  <a:gd name="T4" fmla="*/ 1 w 387"/>
                  <a:gd name="T5" fmla="*/ 1 h 65"/>
                  <a:gd name="T6" fmla="*/ 0 w 387"/>
                  <a:gd name="T7" fmla="*/ 0 h 65"/>
                  <a:gd name="T8" fmla="*/ 193 w 387"/>
                  <a:gd name="T9" fmla="*/ 30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0" name="Freeform 282"/>
              <p:cNvSpPr>
                <a:spLocks/>
              </p:cNvSpPr>
              <p:nvPr/>
            </p:nvSpPr>
            <p:spPr bwMode="auto">
              <a:xfrm>
                <a:off x="896" y="1306"/>
                <a:ext cx="198" cy="36"/>
              </a:xfrm>
              <a:custGeom>
                <a:avLst/>
                <a:gdLst>
                  <a:gd name="T0" fmla="*/ 193 w 395"/>
                  <a:gd name="T1" fmla="*/ 31 h 73"/>
                  <a:gd name="T2" fmla="*/ 198 w 395"/>
                  <a:gd name="T3" fmla="*/ 36 h 73"/>
                  <a:gd name="T4" fmla="*/ 5 w 395"/>
                  <a:gd name="T5" fmla="*/ 5 h 73"/>
                  <a:gd name="T6" fmla="*/ 0 w 395"/>
                  <a:gd name="T7" fmla="*/ 0 h 73"/>
                  <a:gd name="T8" fmla="*/ 193 w 395"/>
                  <a:gd name="T9" fmla="*/ 31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5" h="73">
                    <a:moveTo>
                      <a:pt x="385" y="63"/>
                    </a:moveTo>
                    <a:lnTo>
                      <a:pt x="395" y="73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1" name="Freeform 283"/>
              <p:cNvSpPr>
                <a:spLocks/>
              </p:cNvSpPr>
              <p:nvPr/>
            </p:nvSpPr>
            <p:spPr bwMode="auto">
              <a:xfrm>
                <a:off x="896" y="1306"/>
                <a:ext cx="194" cy="33"/>
              </a:xfrm>
              <a:custGeom>
                <a:avLst/>
                <a:gdLst>
                  <a:gd name="T0" fmla="*/ 193 w 388"/>
                  <a:gd name="T1" fmla="*/ 32 h 66"/>
                  <a:gd name="T2" fmla="*/ 194 w 388"/>
                  <a:gd name="T3" fmla="*/ 33 h 66"/>
                  <a:gd name="T4" fmla="*/ 2 w 388"/>
                  <a:gd name="T5" fmla="*/ 2 h 66"/>
                  <a:gd name="T6" fmla="*/ 0 w 388"/>
                  <a:gd name="T7" fmla="*/ 0 h 66"/>
                  <a:gd name="T8" fmla="*/ 193 w 388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" h="66">
                    <a:moveTo>
                      <a:pt x="385" y="63"/>
                    </a:moveTo>
                    <a:lnTo>
                      <a:pt x="388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2" name="Freeform 284"/>
              <p:cNvSpPr>
                <a:spLocks/>
              </p:cNvSpPr>
              <p:nvPr/>
            </p:nvSpPr>
            <p:spPr bwMode="auto">
              <a:xfrm>
                <a:off x="897" y="1307"/>
                <a:ext cx="195" cy="34"/>
              </a:xfrm>
              <a:custGeom>
                <a:avLst/>
                <a:gdLst>
                  <a:gd name="T0" fmla="*/ 193 w 389"/>
                  <a:gd name="T1" fmla="*/ 32 h 66"/>
                  <a:gd name="T2" fmla="*/ 195 w 389"/>
                  <a:gd name="T3" fmla="*/ 34 h 66"/>
                  <a:gd name="T4" fmla="*/ 2 w 389"/>
                  <a:gd name="T5" fmla="*/ 2 h 66"/>
                  <a:gd name="T6" fmla="*/ 0 w 389"/>
                  <a:gd name="T7" fmla="*/ 0 h 66"/>
                  <a:gd name="T8" fmla="*/ 193 w 389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9" h="66">
                    <a:moveTo>
                      <a:pt x="385" y="63"/>
                    </a:moveTo>
                    <a:lnTo>
                      <a:pt x="389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3" name="Freeform 285"/>
              <p:cNvSpPr>
                <a:spLocks/>
              </p:cNvSpPr>
              <p:nvPr/>
            </p:nvSpPr>
            <p:spPr bwMode="auto">
              <a:xfrm>
                <a:off x="899" y="1309"/>
                <a:ext cx="195" cy="33"/>
              </a:xfrm>
              <a:custGeom>
                <a:avLst/>
                <a:gdLst>
                  <a:gd name="T0" fmla="*/ 193 w 389"/>
                  <a:gd name="T1" fmla="*/ 31 h 67"/>
                  <a:gd name="T2" fmla="*/ 195 w 389"/>
                  <a:gd name="T3" fmla="*/ 33 h 67"/>
                  <a:gd name="T4" fmla="*/ 2 w 389"/>
                  <a:gd name="T5" fmla="*/ 2 h 67"/>
                  <a:gd name="T6" fmla="*/ 0 w 389"/>
                  <a:gd name="T7" fmla="*/ 0 h 67"/>
                  <a:gd name="T8" fmla="*/ 193 w 389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9" h="67">
                    <a:moveTo>
                      <a:pt x="386" y="63"/>
                    </a:moveTo>
                    <a:lnTo>
                      <a:pt x="389" y="6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BE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4" name="Freeform 286"/>
              <p:cNvSpPr>
                <a:spLocks/>
              </p:cNvSpPr>
              <p:nvPr/>
            </p:nvSpPr>
            <p:spPr bwMode="auto">
              <a:xfrm>
                <a:off x="901" y="1312"/>
                <a:ext cx="198" cy="34"/>
              </a:xfrm>
              <a:custGeom>
                <a:avLst/>
                <a:gdLst>
                  <a:gd name="T0" fmla="*/ 192 w 397"/>
                  <a:gd name="T1" fmla="*/ 30 h 70"/>
                  <a:gd name="T2" fmla="*/ 198 w 397"/>
                  <a:gd name="T3" fmla="*/ 34 h 70"/>
                  <a:gd name="T4" fmla="*/ 5 w 397"/>
                  <a:gd name="T5" fmla="*/ 3 h 70"/>
                  <a:gd name="T6" fmla="*/ 0 w 397"/>
                  <a:gd name="T7" fmla="*/ 0 h 70"/>
                  <a:gd name="T8" fmla="*/ 192 w 397"/>
                  <a:gd name="T9" fmla="*/ 3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7" h="70">
                    <a:moveTo>
                      <a:pt x="385" y="62"/>
                    </a:moveTo>
                    <a:lnTo>
                      <a:pt x="397" y="70"/>
                    </a:lnTo>
                    <a:lnTo>
                      <a:pt x="11" y="7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5" name="Freeform 287"/>
              <p:cNvSpPr>
                <a:spLocks/>
              </p:cNvSpPr>
              <p:nvPr/>
            </p:nvSpPr>
            <p:spPr bwMode="auto">
              <a:xfrm>
                <a:off x="901" y="1312"/>
                <a:ext cx="196" cy="32"/>
              </a:xfrm>
              <a:custGeom>
                <a:avLst/>
                <a:gdLst>
                  <a:gd name="T0" fmla="*/ 193 w 392"/>
                  <a:gd name="T1" fmla="*/ 31 h 65"/>
                  <a:gd name="T2" fmla="*/ 196 w 392"/>
                  <a:gd name="T3" fmla="*/ 32 h 65"/>
                  <a:gd name="T4" fmla="*/ 3 w 392"/>
                  <a:gd name="T5" fmla="*/ 1 h 65"/>
                  <a:gd name="T6" fmla="*/ 0 w 392"/>
                  <a:gd name="T7" fmla="*/ 0 h 65"/>
                  <a:gd name="T8" fmla="*/ 193 w 392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2" h="65">
                    <a:moveTo>
                      <a:pt x="385" y="62"/>
                    </a:moveTo>
                    <a:lnTo>
                      <a:pt x="392" y="65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6" name="Freeform 288"/>
              <p:cNvSpPr>
                <a:spLocks/>
              </p:cNvSpPr>
              <p:nvPr/>
            </p:nvSpPr>
            <p:spPr bwMode="auto">
              <a:xfrm>
                <a:off x="904" y="1313"/>
                <a:ext cx="195" cy="33"/>
              </a:xfrm>
              <a:custGeom>
                <a:avLst/>
                <a:gdLst>
                  <a:gd name="T0" fmla="*/ 193 w 391"/>
                  <a:gd name="T1" fmla="*/ 31 h 67"/>
                  <a:gd name="T2" fmla="*/ 195 w 391"/>
                  <a:gd name="T3" fmla="*/ 33 h 67"/>
                  <a:gd name="T4" fmla="*/ 2 w 391"/>
                  <a:gd name="T5" fmla="*/ 2 h 67"/>
                  <a:gd name="T6" fmla="*/ 0 w 391"/>
                  <a:gd name="T7" fmla="*/ 0 h 67"/>
                  <a:gd name="T8" fmla="*/ 193 w 391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1" h="67">
                    <a:moveTo>
                      <a:pt x="386" y="62"/>
                    </a:moveTo>
                    <a:lnTo>
                      <a:pt x="391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7" name="Freeform 289"/>
              <p:cNvSpPr>
                <a:spLocks/>
              </p:cNvSpPr>
              <p:nvPr/>
            </p:nvSpPr>
            <p:spPr bwMode="auto">
              <a:xfrm>
                <a:off x="907" y="1315"/>
                <a:ext cx="199" cy="33"/>
              </a:xfrm>
              <a:custGeom>
                <a:avLst/>
                <a:gdLst>
                  <a:gd name="T0" fmla="*/ 193 w 399"/>
                  <a:gd name="T1" fmla="*/ 32 h 66"/>
                  <a:gd name="T2" fmla="*/ 199 w 399"/>
                  <a:gd name="T3" fmla="*/ 33 h 66"/>
                  <a:gd name="T4" fmla="*/ 6 w 399"/>
                  <a:gd name="T5" fmla="*/ 2 h 66"/>
                  <a:gd name="T6" fmla="*/ 0 w 399"/>
                  <a:gd name="T7" fmla="*/ 0 h 66"/>
                  <a:gd name="T8" fmla="*/ 193 w 399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66">
                    <a:moveTo>
                      <a:pt x="386" y="63"/>
                    </a:moveTo>
                    <a:lnTo>
                      <a:pt x="399" y="66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8" name="Freeform 290"/>
              <p:cNvSpPr>
                <a:spLocks/>
              </p:cNvSpPr>
              <p:nvPr/>
            </p:nvSpPr>
            <p:spPr bwMode="auto">
              <a:xfrm>
                <a:off x="920" y="1220"/>
                <a:ext cx="199" cy="28"/>
              </a:xfrm>
              <a:custGeom>
                <a:avLst/>
                <a:gdLst>
                  <a:gd name="T0" fmla="*/ 199 w 399"/>
                  <a:gd name="T1" fmla="*/ 28 h 55"/>
                  <a:gd name="T2" fmla="*/ 192 w 399"/>
                  <a:gd name="T3" fmla="*/ 28 h 55"/>
                  <a:gd name="T4" fmla="*/ 0 w 399"/>
                  <a:gd name="T5" fmla="*/ 0 h 55"/>
                  <a:gd name="T6" fmla="*/ 6 w 399"/>
                  <a:gd name="T7" fmla="*/ 1 h 55"/>
                  <a:gd name="T8" fmla="*/ 199 w 399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55">
                    <a:moveTo>
                      <a:pt x="399" y="55"/>
                    </a:moveTo>
                    <a:lnTo>
                      <a:pt x="385" y="55"/>
                    </a:lnTo>
                    <a:lnTo>
                      <a:pt x="0" y="0"/>
                    </a:lnTo>
                    <a:lnTo>
                      <a:pt x="13" y="2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19" name="Freeform 291"/>
              <p:cNvSpPr>
                <a:spLocks/>
              </p:cNvSpPr>
              <p:nvPr/>
            </p:nvSpPr>
            <p:spPr bwMode="auto">
              <a:xfrm>
                <a:off x="1079" y="1248"/>
                <a:ext cx="67" cy="100"/>
              </a:xfrm>
              <a:custGeom>
                <a:avLst/>
                <a:gdLst>
                  <a:gd name="T0" fmla="*/ 33 w 133"/>
                  <a:gd name="T1" fmla="*/ 0 h 201"/>
                  <a:gd name="T2" fmla="*/ 27 w 133"/>
                  <a:gd name="T3" fmla="*/ 2 h 201"/>
                  <a:gd name="T4" fmla="*/ 20 w 133"/>
                  <a:gd name="T5" fmla="*/ 6 h 201"/>
                  <a:gd name="T6" fmla="*/ 14 w 133"/>
                  <a:gd name="T7" fmla="*/ 11 h 201"/>
                  <a:gd name="T8" fmla="*/ 9 w 133"/>
                  <a:gd name="T9" fmla="*/ 18 h 201"/>
                  <a:gd name="T10" fmla="*/ 5 w 133"/>
                  <a:gd name="T11" fmla="*/ 26 h 201"/>
                  <a:gd name="T12" fmla="*/ 3 w 133"/>
                  <a:gd name="T13" fmla="*/ 35 h 201"/>
                  <a:gd name="T14" fmla="*/ 0 w 133"/>
                  <a:gd name="T15" fmla="*/ 45 h 201"/>
                  <a:gd name="T16" fmla="*/ 0 w 133"/>
                  <a:gd name="T17" fmla="*/ 55 h 201"/>
                  <a:gd name="T18" fmla="*/ 0 w 133"/>
                  <a:gd name="T19" fmla="*/ 65 h 201"/>
                  <a:gd name="T20" fmla="*/ 3 w 133"/>
                  <a:gd name="T21" fmla="*/ 75 h 201"/>
                  <a:gd name="T22" fmla="*/ 5 w 133"/>
                  <a:gd name="T23" fmla="*/ 82 h 201"/>
                  <a:gd name="T24" fmla="*/ 9 w 133"/>
                  <a:gd name="T25" fmla="*/ 90 h 201"/>
                  <a:gd name="T26" fmla="*/ 14 w 133"/>
                  <a:gd name="T27" fmla="*/ 95 h 201"/>
                  <a:gd name="T28" fmla="*/ 20 w 133"/>
                  <a:gd name="T29" fmla="*/ 99 h 201"/>
                  <a:gd name="T30" fmla="*/ 27 w 133"/>
                  <a:gd name="T31" fmla="*/ 100 h 201"/>
                  <a:gd name="T32" fmla="*/ 33 w 133"/>
                  <a:gd name="T33" fmla="*/ 100 h 201"/>
                  <a:gd name="T34" fmla="*/ 40 w 133"/>
                  <a:gd name="T35" fmla="*/ 99 h 201"/>
                  <a:gd name="T36" fmla="*/ 47 w 133"/>
                  <a:gd name="T37" fmla="*/ 95 h 201"/>
                  <a:gd name="T38" fmla="*/ 52 w 133"/>
                  <a:gd name="T39" fmla="*/ 89 h 201"/>
                  <a:gd name="T40" fmla="*/ 57 w 133"/>
                  <a:gd name="T41" fmla="*/ 82 h 201"/>
                  <a:gd name="T42" fmla="*/ 61 w 133"/>
                  <a:gd name="T43" fmla="*/ 74 h 201"/>
                  <a:gd name="T44" fmla="*/ 64 w 133"/>
                  <a:gd name="T45" fmla="*/ 65 h 201"/>
                  <a:gd name="T46" fmla="*/ 66 w 133"/>
                  <a:gd name="T47" fmla="*/ 56 h 201"/>
                  <a:gd name="T48" fmla="*/ 67 w 133"/>
                  <a:gd name="T49" fmla="*/ 46 h 201"/>
                  <a:gd name="T50" fmla="*/ 66 w 133"/>
                  <a:gd name="T51" fmla="*/ 36 h 201"/>
                  <a:gd name="T52" fmla="*/ 64 w 133"/>
                  <a:gd name="T53" fmla="*/ 26 h 201"/>
                  <a:gd name="T54" fmla="*/ 61 w 133"/>
                  <a:gd name="T55" fmla="*/ 18 h 201"/>
                  <a:gd name="T56" fmla="*/ 57 w 133"/>
                  <a:gd name="T57" fmla="*/ 11 h 201"/>
                  <a:gd name="T58" fmla="*/ 52 w 133"/>
                  <a:gd name="T59" fmla="*/ 6 h 201"/>
                  <a:gd name="T60" fmla="*/ 47 w 133"/>
                  <a:gd name="T61" fmla="*/ 2 h 201"/>
                  <a:gd name="T62" fmla="*/ 40 w 133"/>
                  <a:gd name="T63" fmla="*/ 0 h 201"/>
                  <a:gd name="T64" fmla="*/ 33 w 133"/>
                  <a:gd name="T65" fmla="*/ 0 h 20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3" h="201">
                    <a:moveTo>
                      <a:pt x="66" y="0"/>
                    </a:moveTo>
                    <a:lnTo>
                      <a:pt x="53" y="4"/>
                    </a:lnTo>
                    <a:lnTo>
                      <a:pt x="40" y="12"/>
                    </a:lnTo>
                    <a:lnTo>
                      <a:pt x="28" y="22"/>
                    </a:lnTo>
                    <a:lnTo>
                      <a:pt x="18" y="37"/>
                    </a:lnTo>
                    <a:lnTo>
                      <a:pt x="10" y="52"/>
                    </a:lnTo>
                    <a:lnTo>
                      <a:pt x="5" y="70"/>
                    </a:lnTo>
                    <a:lnTo>
                      <a:pt x="0" y="90"/>
                    </a:lnTo>
                    <a:lnTo>
                      <a:pt x="0" y="110"/>
                    </a:lnTo>
                    <a:lnTo>
                      <a:pt x="0" y="130"/>
                    </a:lnTo>
                    <a:lnTo>
                      <a:pt x="5" y="150"/>
                    </a:lnTo>
                    <a:lnTo>
                      <a:pt x="10" y="165"/>
                    </a:lnTo>
                    <a:lnTo>
                      <a:pt x="18" y="180"/>
                    </a:lnTo>
                    <a:lnTo>
                      <a:pt x="28" y="190"/>
                    </a:lnTo>
                    <a:lnTo>
                      <a:pt x="40" y="198"/>
                    </a:lnTo>
                    <a:lnTo>
                      <a:pt x="53" y="201"/>
                    </a:lnTo>
                    <a:lnTo>
                      <a:pt x="66" y="201"/>
                    </a:lnTo>
                    <a:lnTo>
                      <a:pt x="80" y="198"/>
                    </a:lnTo>
                    <a:lnTo>
                      <a:pt x="93" y="190"/>
                    </a:lnTo>
                    <a:lnTo>
                      <a:pt x="103" y="178"/>
                    </a:lnTo>
                    <a:lnTo>
                      <a:pt x="113" y="165"/>
                    </a:lnTo>
                    <a:lnTo>
                      <a:pt x="121" y="148"/>
                    </a:lnTo>
                    <a:lnTo>
                      <a:pt x="128" y="131"/>
                    </a:lnTo>
                    <a:lnTo>
                      <a:pt x="131" y="112"/>
                    </a:lnTo>
                    <a:lnTo>
                      <a:pt x="133" y="92"/>
                    </a:lnTo>
                    <a:lnTo>
                      <a:pt x="131" y="72"/>
                    </a:lnTo>
                    <a:lnTo>
                      <a:pt x="128" y="53"/>
                    </a:lnTo>
                    <a:lnTo>
                      <a:pt x="121" y="37"/>
                    </a:lnTo>
                    <a:lnTo>
                      <a:pt x="113" y="23"/>
                    </a:lnTo>
                    <a:lnTo>
                      <a:pt x="103" y="12"/>
                    </a:lnTo>
                    <a:lnTo>
                      <a:pt x="93" y="5"/>
                    </a:lnTo>
                    <a:lnTo>
                      <a:pt x="80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A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09" name="Group 292"/>
            <p:cNvGrpSpPr>
              <a:grpSpLocks/>
            </p:cNvGrpSpPr>
            <p:nvPr/>
          </p:nvGrpSpPr>
          <p:grpSpPr bwMode="auto">
            <a:xfrm>
              <a:off x="973" y="1205"/>
              <a:ext cx="776" cy="284"/>
              <a:chOff x="973" y="1205"/>
              <a:chExt cx="776" cy="284"/>
            </a:xfrm>
          </p:grpSpPr>
          <p:sp>
            <p:nvSpPr>
              <p:cNvPr id="101783" name="Freeform 293"/>
              <p:cNvSpPr>
                <a:spLocks/>
              </p:cNvSpPr>
              <p:nvPr/>
            </p:nvSpPr>
            <p:spPr bwMode="auto">
              <a:xfrm>
                <a:off x="989" y="1214"/>
                <a:ext cx="659" cy="93"/>
              </a:xfrm>
              <a:custGeom>
                <a:avLst/>
                <a:gdLst>
                  <a:gd name="T0" fmla="*/ 659 w 1317"/>
                  <a:gd name="T1" fmla="*/ 92 h 188"/>
                  <a:gd name="T2" fmla="*/ 655 w 1317"/>
                  <a:gd name="T3" fmla="*/ 93 h 188"/>
                  <a:gd name="T4" fmla="*/ 0 w 1317"/>
                  <a:gd name="T5" fmla="*/ 1 h 188"/>
                  <a:gd name="T6" fmla="*/ 4 w 1317"/>
                  <a:gd name="T7" fmla="*/ 0 h 188"/>
                  <a:gd name="T8" fmla="*/ 659 w 1317"/>
                  <a:gd name="T9" fmla="*/ 92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7" h="188">
                    <a:moveTo>
                      <a:pt x="1317" y="186"/>
                    </a:moveTo>
                    <a:lnTo>
                      <a:pt x="1309" y="188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317" y="186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4" name="Freeform 294"/>
              <p:cNvSpPr>
                <a:spLocks/>
              </p:cNvSpPr>
              <p:nvPr/>
            </p:nvSpPr>
            <p:spPr bwMode="auto">
              <a:xfrm>
                <a:off x="985" y="1214"/>
                <a:ext cx="659" cy="96"/>
              </a:xfrm>
              <a:custGeom>
                <a:avLst/>
                <a:gdLst>
                  <a:gd name="T0" fmla="*/ 659 w 1316"/>
                  <a:gd name="T1" fmla="*/ 93 h 191"/>
                  <a:gd name="T2" fmla="*/ 655 w 1316"/>
                  <a:gd name="T3" fmla="*/ 96 h 191"/>
                  <a:gd name="T4" fmla="*/ 0 w 1316"/>
                  <a:gd name="T5" fmla="*/ 2 h 191"/>
                  <a:gd name="T6" fmla="*/ 4 w 1316"/>
                  <a:gd name="T7" fmla="*/ 0 h 191"/>
                  <a:gd name="T8" fmla="*/ 659 w 1316"/>
                  <a:gd name="T9" fmla="*/ 9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6" h="191">
                    <a:moveTo>
                      <a:pt x="1316" y="186"/>
                    </a:moveTo>
                    <a:lnTo>
                      <a:pt x="1308" y="191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1316" y="186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5" name="Freeform 295"/>
              <p:cNvSpPr>
                <a:spLocks/>
              </p:cNvSpPr>
              <p:nvPr/>
            </p:nvSpPr>
            <p:spPr bwMode="auto">
              <a:xfrm>
                <a:off x="987" y="1214"/>
                <a:ext cx="657" cy="94"/>
              </a:xfrm>
              <a:custGeom>
                <a:avLst/>
                <a:gdLst>
                  <a:gd name="T0" fmla="*/ 657 w 1313"/>
                  <a:gd name="T1" fmla="*/ 93 h 188"/>
                  <a:gd name="T2" fmla="*/ 655 w 1313"/>
                  <a:gd name="T3" fmla="*/ 94 h 188"/>
                  <a:gd name="T4" fmla="*/ 0 w 1313"/>
                  <a:gd name="T5" fmla="*/ 1 h 188"/>
                  <a:gd name="T6" fmla="*/ 2 w 1313"/>
                  <a:gd name="T7" fmla="*/ 0 h 188"/>
                  <a:gd name="T8" fmla="*/ 657 w 1313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3" h="188">
                    <a:moveTo>
                      <a:pt x="1313" y="186"/>
                    </a:moveTo>
                    <a:lnTo>
                      <a:pt x="1310" y="18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313" y="186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6" name="Freeform 296"/>
              <p:cNvSpPr>
                <a:spLocks/>
              </p:cNvSpPr>
              <p:nvPr/>
            </p:nvSpPr>
            <p:spPr bwMode="auto">
              <a:xfrm>
                <a:off x="985" y="1215"/>
                <a:ext cx="657" cy="95"/>
              </a:xfrm>
              <a:custGeom>
                <a:avLst/>
                <a:gdLst>
                  <a:gd name="T0" fmla="*/ 657 w 1313"/>
                  <a:gd name="T1" fmla="*/ 94 h 190"/>
                  <a:gd name="T2" fmla="*/ 654 w 1313"/>
                  <a:gd name="T3" fmla="*/ 95 h 190"/>
                  <a:gd name="T4" fmla="*/ 0 w 1313"/>
                  <a:gd name="T5" fmla="*/ 1 h 190"/>
                  <a:gd name="T6" fmla="*/ 2 w 1313"/>
                  <a:gd name="T7" fmla="*/ 0 h 190"/>
                  <a:gd name="T8" fmla="*/ 657 w 1313"/>
                  <a:gd name="T9" fmla="*/ 94 h 1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3" h="190">
                    <a:moveTo>
                      <a:pt x="1313" y="187"/>
                    </a:moveTo>
                    <a:lnTo>
                      <a:pt x="1308" y="19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313" y="187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7" name="Freeform 297"/>
              <p:cNvSpPr>
                <a:spLocks/>
              </p:cNvSpPr>
              <p:nvPr/>
            </p:nvSpPr>
            <p:spPr bwMode="auto">
              <a:xfrm>
                <a:off x="982" y="1216"/>
                <a:ext cx="657" cy="97"/>
              </a:xfrm>
              <a:custGeom>
                <a:avLst/>
                <a:gdLst>
                  <a:gd name="T0" fmla="*/ 657 w 1315"/>
                  <a:gd name="T1" fmla="*/ 94 h 194"/>
                  <a:gd name="T2" fmla="*/ 654 w 1315"/>
                  <a:gd name="T3" fmla="*/ 97 h 194"/>
                  <a:gd name="T4" fmla="*/ 0 w 1315"/>
                  <a:gd name="T5" fmla="*/ 4 h 194"/>
                  <a:gd name="T6" fmla="*/ 3 w 1315"/>
                  <a:gd name="T7" fmla="*/ 0 h 194"/>
                  <a:gd name="T8" fmla="*/ 657 w 1315"/>
                  <a:gd name="T9" fmla="*/ 94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5" h="194">
                    <a:moveTo>
                      <a:pt x="1315" y="188"/>
                    </a:moveTo>
                    <a:lnTo>
                      <a:pt x="1308" y="194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315" y="188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8" name="Freeform 298"/>
              <p:cNvSpPr>
                <a:spLocks/>
              </p:cNvSpPr>
              <p:nvPr/>
            </p:nvSpPr>
            <p:spPr bwMode="auto">
              <a:xfrm>
                <a:off x="984" y="1216"/>
                <a:ext cx="655" cy="95"/>
              </a:xfrm>
              <a:custGeom>
                <a:avLst/>
                <a:gdLst>
                  <a:gd name="T0" fmla="*/ 655 w 1311"/>
                  <a:gd name="T1" fmla="*/ 94 h 189"/>
                  <a:gd name="T2" fmla="*/ 654 w 1311"/>
                  <a:gd name="T3" fmla="*/ 95 h 189"/>
                  <a:gd name="T4" fmla="*/ 0 w 1311"/>
                  <a:gd name="T5" fmla="*/ 2 h 189"/>
                  <a:gd name="T6" fmla="*/ 1 w 1311"/>
                  <a:gd name="T7" fmla="*/ 0 h 189"/>
                  <a:gd name="T8" fmla="*/ 655 w 1311"/>
                  <a:gd name="T9" fmla="*/ 94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189">
                    <a:moveTo>
                      <a:pt x="1311" y="188"/>
                    </a:moveTo>
                    <a:lnTo>
                      <a:pt x="1309" y="18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9" name="Freeform 299"/>
              <p:cNvSpPr>
                <a:spLocks/>
              </p:cNvSpPr>
              <p:nvPr/>
            </p:nvSpPr>
            <p:spPr bwMode="auto">
              <a:xfrm>
                <a:off x="983" y="1218"/>
                <a:ext cx="656" cy="94"/>
              </a:xfrm>
              <a:custGeom>
                <a:avLst/>
                <a:gdLst>
                  <a:gd name="T0" fmla="*/ 656 w 1311"/>
                  <a:gd name="T1" fmla="*/ 93 h 188"/>
                  <a:gd name="T2" fmla="*/ 654 w 1311"/>
                  <a:gd name="T3" fmla="*/ 94 h 188"/>
                  <a:gd name="T4" fmla="*/ 0 w 1311"/>
                  <a:gd name="T5" fmla="*/ 1 h 188"/>
                  <a:gd name="T6" fmla="*/ 1 w 1311"/>
                  <a:gd name="T7" fmla="*/ 0 h 188"/>
                  <a:gd name="T8" fmla="*/ 656 w 1311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188">
                    <a:moveTo>
                      <a:pt x="1311" y="186"/>
                    </a:moveTo>
                    <a:lnTo>
                      <a:pt x="1308" y="18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1" y="186"/>
                    </a:lnTo>
                    <a:close/>
                  </a:path>
                </a:pathLst>
              </a:custGeom>
              <a:solidFill>
                <a:srgbClr val="AB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0" name="Freeform 300"/>
              <p:cNvSpPr>
                <a:spLocks/>
              </p:cNvSpPr>
              <p:nvPr/>
            </p:nvSpPr>
            <p:spPr bwMode="auto">
              <a:xfrm>
                <a:off x="982" y="1219"/>
                <a:ext cx="655" cy="94"/>
              </a:xfrm>
              <a:custGeom>
                <a:avLst/>
                <a:gdLst>
                  <a:gd name="T0" fmla="*/ 655 w 1310"/>
                  <a:gd name="T1" fmla="*/ 93 h 189"/>
                  <a:gd name="T2" fmla="*/ 654 w 1310"/>
                  <a:gd name="T3" fmla="*/ 94 h 189"/>
                  <a:gd name="T4" fmla="*/ 0 w 1310"/>
                  <a:gd name="T5" fmla="*/ 1 h 189"/>
                  <a:gd name="T6" fmla="*/ 1 w 1310"/>
                  <a:gd name="T7" fmla="*/ 0 h 189"/>
                  <a:gd name="T8" fmla="*/ 655 w 1310"/>
                  <a:gd name="T9" fmla="*/ 93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189">
                    <a:moveTo>
                      <a:pt x="1310" y="186"/>
                    </a:moveTo>
                    <a:lnTo>
                      <a:pt x="1308" y="18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0" y="186"/>
                    </a:lnTo>
                    <a:close/>
                  </a:path>
                </a:pathLst>
              </a:custGeom>
              <a:solidFill>
                <a:srgbClr val="B2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1" name="Freeform 301"/>
              <p:cNvSpPr>
                <a:spLocks/>
              </p:cNvSpPr>
              <p:nvPr/>
            </p:nvSpPr>
            <p:spPr bwMode="auto">
              <a:xfrm>
                <a:off x="979" y="1219"/>
                <a:ext cx="657" cy="98"/>
              </a:xfrm>
              <a:custGeom>
                <a:avLst/>
                <a:gdLst>
                  <a:gd name="T0" fmla="*/ 657 w 1314"/>
                  <a:gd name="T1" fmla="*/ 94 h 196"/>
                  <a:gd name="T2" fmla="*/ 654 w 1314"/>
                  <a:gd name="T3" fmla="*/ 98 h 196"/>
                  <a:gd name="T4" fmla="*/ 0 w 1314"/>
                  <a:gd name="T5" fmla="*/ 3 h 196"/>
                  <a:gd name="T6" fmla="*/ 3 w 1314"/>
                  <a:gd name="T7" fmla="*/ 0 h 196"/>
                  <a:gd name="T8" fmla="*/ 657 w 1314"/>
                  <a:gd name="T9" fmla="*/ 94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4" h="196">
                    <a:moveTo>
                      <a:pt x="1314" y="187"/>
                    </a:moveTo>
                    <a:lnTo>
                      <a:pt x="1307" y="19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314" y="187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2" name="Freeform 302"/>
              <p:cNvSpPr>
                <a:spLocks/>
              </p:cNvSpPr>
              <p:nvPr/>
            </p:nvSpPr>
            <p:spPr bwMode="auto">
              <a:xfrm>
                <a:off x="981" y="1219"/>
                <a:ext cx="655" cy="95"/>
              </a:xfrm>
              <a:custGeom>
                <a:avLst/>
                <a:gdLst>
                  <a:gd name="T0" fmla="*/ 655 w 1311"/>
                  <a:gd name="T1" fmla="*/ 94 h 189"/>
                  <a:gd name="T2" fmla="*/ 654 w 1311"/>
                  <a:gd name="T3" fmla="*/ 95 h 189"/>
                  <a:gd name="T4" fmla="*/ 0 w 1311"/>
                  <a:gd name="T5" fmla="*/ 1 h 189"/>
                  <a:gd name="T6" fmla="*/ 1 w 1311"/>
                  <a:gd name="T7" fmla="*/ 0 h 189"/>
                  <a:gd name="T8" fmla="*/ 655 w 1311"/>
                  <a:gd name="T9" fmla="*/ 94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189">
                    <a:moveTo>
                      <a:pt x="1311" y="187"/>
                    </a:moveTo>
                    <a:lnTo>
                      <a:pt x="1309" y="1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3" name="Freeform 303"/>
              <p:cNvSpPr>
                <a:spLocks/>
              </p:cNvSpPr>
              <p:nvPr/>
            </p:nvSpPr>
            <p:spPr bwMode="auto">
              <a:xfrm>
                <a:off x="980" y="1220"/>
                <a:ext cx="655" cy="96"/>
              </a:xfrm>
              <a:custGeom>
                <a:avLst/>
                <a:gdLst>
                  <a:gd name="T0" fmla="*/ 655 w 1311"/>
                  <a:gd name="T1" fmla="*/ 94 h 191"/>
                  <a:gd name="T2" fmla="*/ 655 w 1311"/>
                  <a:gd name="T3" fmla="*/ 96 h 191"/>
                  <a:gd name="T4" fmla="*/ 0 w 1311"/>
                  <a:gd name="T5" fmla="*/ 2 h 191"/>
                  <a:gd name="T6" fmla="*/ 1 w 1311"/>
                  <a:gd name="T7" fmla="*/ 0 h 191"/>
                  <a:gd name="T8" fmla="*/ 655 w 1311"/>
                  <a:gd name="T9" fmla="*/ 94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191">
                    <a:moveTo>
                      <a:pt x="1311" y="188"/>
                    </a:moveTo>
                    <a:lnTo>
                      <a:pt x="1310" y="19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4" name="Freeform 304"/>
              <p:cNvSpPr>
                <a:spLocks/>
              </p:cNvSpPr>
              <p:nvPr/>
            </p:nvSpPr>
            <p:spPr bwMode="auto">
              <a:xfrm>
                <a:off x="979" y="1222"/>
                <a:ext cx="655" cy="95"/>
              </a:xfrm>
              <a:custGeom>
                <a:avLst/>
                <a:gdLst>
                  <a:gd name="T0" fmla="*/ 655 w 1311"/>
                  <a:gd name="T1" fmla="*/ 93 h 191"/>
                  <a:gd name="T2" fmla="*/ 653 w 1311"/>
                  <a:gd name="T3" fmla="*/ 95 h 191"/>
                  <a:gd name="T4" fmla="*/ 0 w 1311"/>
                  <a:gd name="T5" fmla="*/ 0 h 191"/>
                  <a:gd name="T6" fmla="*/ 0 w 1311"/>
                  <a:gd name="T7" fmla="*/ 0 h 191"/>
                  <a:gd name="T8" fmla="*/ 655 w 1311"/>
                  <a:gd name="T9" fmla="*/ 9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191">
                    <a:moveTo>
                      <a:pt x="1311" y="187"/>
                    </a:moveTo>
                    <a:lnTo>
                      <a:pt x="1307" y="19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5" name="Freeform 305"/>
              <p:cNvSpPr>
                <a:spLocks/>
              </p:cNvSpPr>
              <p:nvPr/>
            </p:nvSpPr>
            <p:spPr bwMode="auto">
              <a:xfrm>
                <a:off x="976" y="1223"/>
                <a:ext cx="657" cy="99"/>
              </a:xfrm>
              <a:custGeom>
                <a:avLst/>
                <a:gdLst>
                  <a:gd name="T0" fmla="*/ 657 w 1312"/>
                  <a:gd name="T1" fmla="*/ 94 h 200"/>
                  <a:gd name="T2" fmla="*/ 654 w 1312"/>
                  <a:gd name="T3" fmla="*/ 99 h 200"/>
                  <a:gd name="T4" fmla="*/ 0 w 1312"/>
                  <a:gd name="T5" fmla="*/ 4 h 200"/>
                  <a:gd name="T6" fmla="*/ 3 w 1312"/>
                  <a:gd name="T7" fmla="*/ 0 h 200"/>
                  <a:gd name="T8" fmla="*/ 657 w 1312"/>
                  <a:gd name="T9" fmla="*/ 94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2" h="200">
                    <a:moveTo>
                      <a:pt x="1312" y="190"/>
                    </a:moveTo>
                    <a:lnTo>
                      <a:pt x="1307" y="200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1312" y="190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6" name="Freeform 306"/>
              <p:cNvSpPr>
                <a:spLocks/>
              </p:cNvSpPr>
              <p:nvPr/>
            </p:nvSpPr>
            <p:spPr bwMode="auto">
              <a:xfrm>
                <a:off x="978" y="1223"/>
                <a:ext cx="655" cy="95"/>
              </a:xfrm>
              <a:custGeom>
                <a:avLst/>
                <a:gdLst>
                  <a:gd name="T0" fmla="*/ 655 w 1309"/>
                  <a:gd name="T1" fmla="*/ 95 h 191"/>
                  <a:gd name="T2" fmla="*/ 655 w 1309"/>
                  <a:gd name="T3" fmla="*/ 95 h 191"/>
                  <a:gd name="T4" fmla="*/ 0 w 1309"/>
                  <a:gd name="T5" fmla="*/ 1 h 191"/>
                  <a:gd name="T6" fmla="*/ 1 w 1309"/>
                  <a:gd name="T7" fmla="*/ 0 h 191"/>
                  <a:gd name="T8" fmla="*/ 655 w 1309"/>
                  <a:gd name="T9" fmla="*/ 95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1">
                    <a:moveTo>
                      <a:pt x="1309" y="190"/>
                    </a:moveTo>
                    <a:lnTo>
                      <a:pt x="1309" y="19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09" y="190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7" name="Freeform 307"/>
              <p:cNvSpPr>
                <a:spLocks/>
              </p:cNvSpPr>
              <p:nvPr/>
            </p:nvSpPr>
            <p:spPr bwMode="auto">
              <a:xfrm>
                <a:off x="978" y="1224"/>
                <a:ext cx="655" cy="96"/>
              </a:xfrm>
              <a:custGeom>
                <a:avLst/>
                <a:gdLst>
                  <a:gd name="T0" fmla="*/ 655 w 1309"/>
                  <a:gd name="T1" fmla="*/ 94 h 193"/>
                  <a:gd name="T2" fmla="*/ 654 w 1309"/>
                  <a:gd name="T3" fmla="*/ 96 h 193"/>
                  <a:gd name="T4" fmla="*/ 0 w 1309"/>
                  <a:gd name="T5" fmla="*/ 1 h 193"/>
                  <a:gd name="T6" fmla="*/ 0 w 1309"/>
                  <a:gd name="T7" fmla="*/ 0 h 193"/>
                  <a:gd name="T8" fmla="*/ 655 w 1309"/>
                  <a:gd name="T9" fmla="*/ 94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3">
                    <a:moveTo>
                      <a:pt x="1309" y="189"/>
                    </a:moveTo>
                    <a:lnTo>
                      <a:pt x="1308" y="19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8" name="Freeform 308"/>
              <p:cNvSpPr>
                <a:spLocks/>
              </p:cNvSpPr>
              <p:nvPr/>
            </p:nvSpPr>
            <p:spPr bwMode="auto">
              <a:xfrm>
                <a:off x="977" y="1224"/>
                <a:ext cx="655" cy="97"/>
              </a:xfrm>
              <a:custGeom>
                <a:avLst/>
                <a:gdLst>
                  <a:gd name="T0" fmla="*/ 655 w 1310"/>
                  <a:gd name="T1" fmla="*/ 96 h 192"/>
                  <a:gd name="T2" fmla="*/ 654 w 1310"/>
                  <a:gd name="T3" fmla="*/ 97 h 192"/>
                  <a:gd name="T4" fmla="*/ 0 w 1310"/>
                  <a:gd name="T5" fmla="*/ 2 h 192"/>
                  <a:gd name="T6" fmla="*/ 1 w 1310"/>
                  <a:gd name="T7" fmla="*/ 0 h 192"/>
                  <a:gd name="T8" fmla="*/ 655 w 1310"/>
                  <a:gd name="T9" fmla="*/ 96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192">
                    <a:moveTo>
                      <a:pt x="1310" y="191"/>
                    </a:moveTo>
                    <a:lnTo>
                      <a:pt x="1308" y="19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99" name="Freeform 309"/>
              <p:cNvSpPr>
                <a:spLocks/>
              </p:cNvSpPr>
              <p:nvPr/>
            </p:nvSpPr>
            <p:spPr bwMode="auto">
              <a:xfrm>
                <a:off x="976" y="1226"/>
                <a:ext cx="655" cy="96"/>
              </a:xfrm>
              <a:custGeom>
                <a:avLst/>
                <a:gdLst>
                  <a:gd name="T0" fmla="*/ 655 w 1309"/>
                  <a:gd name="T1" fmla="*/ 94 h 193"/>
                  <a:gd name="T2" fmla="*/ 654 w 1309"/>
                  <a:gd name="T3" fmla="*/ 96 h 193"/>
                  <a:gd name="T4" fmla="*/ 0 w 1309"/>
                  <a:gd name="T5" fmla="*/ 1 h 193"/>
                  <a:gd name="T6" fmla="*/ 1 w 1309"/>
                  <a:gd name="T7" fmla="*/ 0 h 193"/>
                  <a:gd name="T8" fmla="*/ 655 w 1309"/>
                  <a:gd name="T9" fmla="*/ 94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3">
                    <a:moveTo>
                      <a:pt x="1309" y="189"/>
                    </a:moveTo>
                    <a:lnTo>
                      <a:pt x="1307" y="19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0" name="Freeform 310"/>
              <p:cNvSpPr>
                <a:spLocks/>
              </p:cNvSpPr>
              <p:nvPr/>
            </p:nvSpPr>
            <p:spPr bwMode="auto">
              <a:xfrm>
                <a:off x="975" y="1227"/>
                <a:ext cx="655" cy="100"/>
              </a:xfrm>
              <a:custGeom>
                <a:avLst/>
                <a:gdLst>
                  <a:gd name="T0" fmla="*/ 655 w 1311"/>
                  <a:gd name="T1" fmla="*/ 95 h 201"/>
                  <a:gd name="T2" fmla="*/ 654 w 1311"/>
                  <a:gd name="T3" fmla="*/ 100 h 201"/>
                  <a:gd name="T4" fmla="*/ 0 w 1311"/>
                  <a:gd name="T5" fmla="*/ 5 h 201"/>
                  <a:gd name="T6" fmla="*/ 2 w 1311"/>
                  <a:gd name="T7" fmla="*/ 0 h 201"/>
                  <a:gd name="T8" fmla="*/ 655 w 1311"/>
                  <a:gd name="T9" fmla="*/ 95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01">
                    <a:moveTo>
                      <a:pt x="1311" y="191"/>
                    </a:moveTo>
                    <a:lnTo>
                      <a:pt x="1308" y="20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1" name="Freeform 311"/>
              <p:cNvSpPr>
                <a:spLocks/>
              </p:cNvSpPr>
              <p:nvPr/>
            </p:nvSpPr>
            <p:spPr bwMode="auto">
              <a:xfrm>
                <a:off x="976" y="1227"/>
                <a:ext cx="654" cy="96"/>
              </a:xfrm>
              <a:custGeom>
                <a:avLst/>
                <a:gdLst>
                  <a:gd name="T0" fmla="*/ 654 w 1307"/>
                  <a:gd name="T1" fmla="*/ 96 h 192"/>
                  <a:gd name="T2" fmla="*/ 654 w 1307"/>
                  <a:gd name="T3" fmla="*/ 96 h 192"/>
                  <a:gd name="T4" fmla="*/ 0 w 1307"/>
                  <a:gd name="T5" fmla="*/ 1 h 192"/>
                  <a:gd name="T6" fmla="*/ 0 w 1307"/>
                  <a:gd name="T7" fmla="*/ 0 h 192"/>
                  <a:gd name="T8" fmla="*/ 654 w 1307"/>
                  <a:gd name="T9" fmla="*/ 96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7" h="192">
                    <a:moveTo>
                      <a:pt x="1307" y="191"/>
                    </a:moveTo>
                    <a:lnTo>
                      <a:pt x="1307" y="19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1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2" name="Freeform 312"/>
              <p:cNvSpPr>
                <a:spLocks/>
              </p:cNvSpPr>
              <p:nvPr/>
            </p:nvSpPr>
            <p:spPr bwMode="auto">
              <a:xfrm>
                <a:off x="976" y="1228"/>
                <a:ext cx="654" cy="97"/>
              </a:xfrm>
              <a:custGeom>
                <a:avLst/>
                <a:gdLst>
                  <a:gd name="T0" fmla="*/ 654 w 1309"/>
                  <a:gd name="T1" fmla="*/ 95 h 195"/>
                  <a:gd name="T2" fmla="*/ 654 w 1309"/>
                  <a:gd name="T3" fmla="*/ 97 h 195"/>
                  <a:gd name="T4" fmla="*/ 0 w 1309"/>
                  <a:gd name="T5" fmla="*/ 2 h 195"/>
                  <a:gd name="T6" fmla="*/ 1 w 1309"/>
                  <a:gd name="T7" fmla="*/ 0 h 195"/>
                  <a:gd name="T8" fmla="*/ 654 w 1309"/>
                  <a:gd name="T9" fmla="*/ 95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5">
                    <a:moveTo>
                      <a:pt x="1309" y="191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1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3" name="Freeform 313"/>
              <p:cNvSpPr>
                <a:spLocks/>
              </p:cNvSpPr>
              <p:nvPr/>
            </p:nvSpPr>
            <p:spPr bwMode="auto">
              <a:xfrm>
                <a:off x="975" y="1229"/>
                <a:ext cx="654" cy="98"/>
              </a:xfrm>
              <a:custGeom>
                <a:avLst/>
                <a:gdLst>
                  <a:gd name="T0" fmla="*/ 654 w 1310"/>
                  <a:gd name="T1" fmla="*/ 96 h 194"/>
                  <a:gd name="T2" fmla="*/ 654 w 1310"/>
                  <a:gd name="T3" fmla="*/ 98 h 194"/>
                  <a:gd name="T4" fmla="*/ 0 w 1310"/>
                  <a:gd name="T5" fmla="*/ 1 h 194"/>
                  <a:gd name="T6" fmla="*/ 1 w 1310"/>
                  <a:gd name="T7" fmla="*/ 0 h 194"/>
                  <a:gd name="T8" fmla="*/ 654 w 1310"/>
                  <a:gd name="T9" fmla="*/ 96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194">
                    <a:moveTo>
                      <a:pt x="1310" y="191"/>
                    </a:moveTo>
                    <a:lnTo>
                      <a:pt x="1310" y="19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4" name="Freeform 314"/>
              <p:cNvSpPr>
                <a:spLocks/>
              </p:cNvSpPr>
              <p:nvPr/>
            </p:nvSpPr>
            <p:spPr bwMode="auto">
              <a:xfrm>
                <a:off x="975" y="1230"/>
                <a:ext cx="654" cy="97"/>
              </a:xfrm>
              <a:custGeom>
                <a:avLst/>
                <a:gdLst>
                  <a:gd name="T0" fmla="*/ 654 w 1310"/>
                  <a:gd name="T1" fmla="*/ 96 h 195"/>
                  <a:gd name="T2" fmla="*/ 653 w 1310"/>
                  <a:gd name="T3" fmla="*/ 97 h 195"/>
                  <a:gd name="T4" fmla="*/ 0 w 1310"/>
                  <a:gd name="T5" fmla="*/ 2 h 195"/>
                  <a:gd name="T6" fmla="*/ 0 w 1310"/>
                  <a:gd name="T7" fmla="*/ 0 h 195"/>
                  <a:gd name="T8" fmla="*/ 654 w 1310"/>
                  <a:gd name="T9" fmla="*/ 96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195">
                    <a:moveTo>
                      <a:pt x="1310" y="193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10" y="193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5" name="Freeform 315"/>
              <p:cNvSpPr>
                <a:spLocks/>
              </p:cNvSpPr>
              <p:nvPr/>
            </p:nvSpPr>
            <p:spPr bwMode="auto">
              <a:xfrm>
                <a:off x="973" y="1232"/>
                <a:ext cx="656" cy="101"/>
              </a:xfrm>
              <a:custGeom>
                <a:avLst/>
                <a:gdLst>
                  <a:gd name="T0" fmla="*/ 656 w 1311"/>
                  <a:gd name="T1" fmla="*/ 96 h 202"/>
                  <a:gd name="T2" fmla="*/ 655 w 1311"/>
                  <a:gd name="T3" fmla="*/ 101 h 202"/>
                  <a:gd name="T4" fmla="*/ 0 w 1311"/>
                  <a:gd name="T5" fmla="*/ 5 h 202"/>
                  <a:gd name="T6" fmla="*/ 2 w 1311"/>
                  <a:gd name="T7" fmla="*/ 0 h 202"/>
                  <a:gd name="T8" fmla="*/ 656 w 1311"/>
                  <a:gd name="T9" fmla="*/ 96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02">
                    <a:moveTo>
                      <a:pt x="1311" y="191"/>
                    </a:moveTo>
                    <a:lnTo>
                      <a:pt x="1309" y="202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6" name="Freeform 316"/>
              <p:cNvSpPr>
                <a:spLocks/>
              </p:cNvSpPr>
              <p:nvPr/>
            </p:nvSpPr>
            <p:spPr bwMode="auto">
              <a:xfrm>
                <a:off x="975" y="1232"/>
                <a:ext cx="654" cy="97"/>
              </a:xfrm>
              <a:custGeom>
                <a:avLst/>
                <a:gdLst>
                  <a:gd name="T0" fmla="*/ 654 w 1308"/>
                  <a:gd name="T1" fmla="*/ 96 h 194"/>
                  <a:gd name="T2" fmla="*/ 654 w 1308"/>
                  <a:gd name="T3" fmla="*/ 97 h 194"/>
                  <a:gd name="T4" fmla="*/ 0 w 1308"/>
                  <a:gd name="T5" fmla="*/ 1 h 194"/>
                  <a:gd name="T6" fmla="*/ 0 w 1308"/>
                  <a:gd name="T7" fmla="*/ 0 h 194"/>
                  <a:gd name="T8" fmla="*/ 654 w 1308"/>
                  <a:gd name="T9" fmla="*/ 96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" h="194">
                    <a:moveTo>
                      <a:pt x="1308" y="191"/>
                    </a:moveTo>
                    <a:lnTo>
                      <a:pt x="1308" y="19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8" y="191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7" name="Freeform 317"/>
              <p:cNvSpPr>
                <a:spLocks/>
              </p:cNvSpPr>
              <p:nvPr/>
            </p:nvSpPr>
            <p:spPr bwMode="auto">
              <a:xfrm>
                <a:off x="974" y="1233"/>
                <a:ext cx="655" cy="97"/>
              </a:xfrm>
              <a:custGeom>
                <a:avLst/>
                <a:gdLst>
                  <a:gd name="T0" fmla="*/ 655 w 1309"/>
                  <a:gd name="T1" fmla="*/ 96 h 195"/>
                  <a:gd name="T2" fmla="*/ 655 w 1309"/>
                  <a:gd name="T3" fmla="*/ 97 h 195"/>
                  <a:gd name="T4" fmla="*/ 0 w 1309"/>
                  <a:gd name="T5" fmla="*/ 1 h 195"/>
                  <a:gd name="T6" fmla="*/ 1 w 1309"/>
                  <a:gd name="T7" fmla="*/ 0 h 195"/>
                  <a:gd name="T8" fmla="*/ 655 w 1309"/>
                  <a:gd name="T9" fmla="*/ 96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5">
                    <a:moveTo>
                      <a:pt x="1309" y="193"/>
                    </a:moveTo>
                    <a:lnTo>
                      <a:pt x="1309" y="19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8" name="Freeform 318"/>
              <p:cNvSpPr>
                <a:spLocks/>
              </p:cNvSpPr>
              <p:nvPr/>
            </p:nvSpPr>
            <p:spPr bwMode="auto">
              <a:xfrm>
                <a:off x="974" y="1233"/>
                <a:ext cx="655" cy="98"/>
              </a:xfrm>
              <a:custGeom>
                <a:avLst/>
                <a:gdLst>
                  <a:gd name="T0" fmla="*/ 655 w 1309"/>
                  <a:gd name="T1" fmla="*/ 97 h 194"/>
                  <a:gd name="T2" fmla="*/ 654 w 1309"/>
                  <a:gd name="T3" fmla="*/ 98 h 194"/>
                  <a:gd name="T4" fmla="*/ 0 w 1309"/>
                  <a:gd name="T5" fmla="*/ 1 h 194"/>
                  <a:gd name="T6" fmla="*/ 0 w 1309"/>
                  <a:gd name="T7" fmla="*/ 0 h 194"/>
                  <a:gd name="T8" fmla="*/ 655 w 1309"/>
                  <a:gd name="T9" fmla="*/ 97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4">
                    <a:moveTo>
                      <a:pt x="1309" y="193"/>
                    </a:moveTo>
                    <a:lnTo>
                      <a:pt x="1307" y="19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09" name="Freeform 319"/>
              <p:cNvSpPr>
                <a:spLocks/>
              </p:cNvSpPr>
              <p:nvPr/>
            </p:nvSpPr>
            <p:spPr bwMode="auto">
              <a:xfrm>
                <a:off x="974" y="1234"/>
                <a:ext cx="654" cy="98"/>
              </a:xfrm>
              <a:custGeom>
                <a:avLst/>
                <a:gdLst>
                  <a:gd name="T0" fmla="*/ 654 w 1307"/>
                  <a:gd name="T1" fmla="*/ 96 h 196"/>
                  <a:gd name="T2" fmla="*/ 654 w 1307"/>
                  <a:gd name="T3" fmla="*/ 98 h 196"/>
                  <a:gd name="T4" fmla="*/ 0 w 1307"/>
                  <a:gd name="T5" fmla="*/ 1 h 196"/>
                  <a:gd name="T6" fmla="*/ 0 w 1307"/>
                  <a:gd name="T7" fmla="*/ 0 h 196"/>
                  <a:gd name="T8" fmla="*/ 654 w 1307"/>
                  <a:gd name="T9" fmla="*/ 96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7" h="196">
                    <a:moveTo>
                      <a:pt x="1307" y="192"/>
                    </a:moveTo>
                    <a:lnTo>
                      <a:pt x="1307" y="19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2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0" name="Freeform 320"/>
              <p:cNvSpPr>
                <a:spLocks/>
              </p:cNvSpPr>
              <p:nvPr/>
            </p:nvSpPr>
            <p:spPr bwMode="auto">
              <a:xfrm>
                <a:off x="973" y="1235"/>
                <a:ext cx="655" cy="98"/>
              </a:xfrm>
              <a:custGeom>
                <a:avLst/>
                <a:gdLst>
                  <a:gd name="T0" fmla="*/ 655 w 1309"/>
                  <a:gd name="T1" fmla="*/ 98 h 196"/>
                  <a:gd name="T2" fmla="*/ 655 w 1309"/>
                  <a:gd name="T3" fmla="*/ 98 h 196"/>
                  <a:gd name="T4" fmla="*/ 0 w 1309"/>
                  <a:gd name="T5" fmla="*/ 2 h 196"/>
                  <a:gd name="T6" fmla="*/ 1 w 1309"/>
                  <a:gd name="T7" fmla="*/ 0 h 196"/>
                  <a:gd name="T8" fmla="*/ 655 w 1309"/>
                  <a:gd name="T9" fmla="*/ 98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6">
                    <a:moveTo>
                      <a:pt x="1309" y="195"/>
                    </a:moveTo>
                    <a:lnTo>
                      <a:pt x="1309" y="19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1" name="Freeform 321"/>
              <p:cNvSpPr>
                <a:spLocks/>
              </p:cNvSpPr>
              <p:nvPr/>
            </p:nvSpPr>
            <p:spPr bwMode="auto">
              <a:xfrm>
                <a:off x="973" y="1237"/>
                <a:ext cx="655" cy="103"/>
              </a:xfrm>
              <a:custGeom>
                <a:avLst/>
                <a:gdLst>
                  <a:gd name="T0" fmla="*/ 655 w 1309"/>
                  <a:gd name="T1" fmla="*/ 96 h 206"/>
                  <a:gd name="T2" fmla="*/ 654 w 1309"/>
                  <a:gd name="T3" fmla="*/ 103 h 206"/>
                  <a:gd name="T4" fmla="*/ 0 w 1309"/>
                  <a:gd name="T5" fmla="*/ 5 h 206"/>
                  <a:gd name="T6" fmla="*/ 0 w 1309"/>
                  <a:gd name="T7" fmla="*/ 0 h 206"/>
                  <a:gd name="T8" fmla="*/ 655 w 1309"/>
                  <a:gd name="T9" fmla="*/ 96 h 2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06">
                    <a:moveTo>
                      <a:pt x="1309" y="192"/>
                    </a:moveTo>
                    <a:lnTo>
                      <a:pt x="1308" y="206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2" name="Freeform 322"/>
              <p:cNvSpPr>
                <a:spLocks/>
              </p:cNvSpPr>
              <p:nvPr/>
            </p:nvSpPr>
            <p:spPr bwMode="auto">
              <a:xfrm>
                <a:off x="973" y="1237"/>
                <a:ext cx="655" cy="100"/>
              </a:xfrm>
              <a:custGeom>
                <a:avLst/>
                <a:gdLst>
                  <a:gd name="T0" fmla="*/ 655 w 1309"/>
                  <a:gd name="T1" fmla="*/ 96 h 199"/>
                  <a:gd name="T2" fmla="*/ 654 w 1309"/>
                  <a:gd name="T3" fmla="*/ 100 h 199"/>
                  <a:gd name="T4" fmla="*/ 0 w 1309"/>
                  <a:gd name="T5" fmla="*/ 3 h 199"/>
                  <a:gd name="T6" fmla="*/ 0 w 1309"/>
                  <a:gd name="T7" fmla="*/ 0 h 199"/>
                  <a:gd name="T8" fmla="*/ 655 w 1309"/>
                  <a:gd name="T9" fmla="*/ 96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199">
                    <a:moveTo>
                      <a:pt x="1309" y="192"/>
                    </a:moveTo>
                    <a:lnTo>
                      <a:pt x="1308" y="199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3" name="Freeform 323"/>
              <p:cNvSpPr>
                <a:spLocks/>
              </p:cNvSpPr>
              <p:nvPr/>
            </p:nvSpPr>
            <p:spPr bwMode="auto">
              <a:xfrm>
                <a:off x="973" y="1239"/>
                <a:ext cx="654" cy="101"/>
              </a:xfrm>
              <a:custGeom>
                <a:avLst/>
                <a:gdLst>
                  <a:gd name="T0" fmla="*/ 654 w 1308"/>
                  <a:gd name="T1" fmla="*/ 97 h 201"/>
                  <a:gd name="T2" fmla="*/ 654 w 1308"/>
                  <a:gd name="T3" fmla="*/ 101 h 201"/>
                  <a:gd name="T4" fmla="*/ 0 w 1308"/>
                  <a:gd name="T5" fmla="*/ 3 h 201"/>
                  <a:gd name="T6" fmla="*/ 0 w 1308"/>
                  <a:gd name="T7" fmla="*/ 0 h 201"/>
                  <a:gd name="T8" fmla="*/ 654 w 1308"/>
                  <a:gd name="T9" fmla="*/ 9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" h="201">
                    <a:moveTo>
                      <a:pt x="1308" y="194"/>
                    </a:moveTo>
                    <a:lnTo>
                      <a:pt x="1308" y="20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194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4" name="Freeform 324"/>
              <p:cNvSpPr>
                <a:spLocks/>
              </p:cNvSpPr>
              <p:nvPr/>
            </p:nvSpPr>
            <p:spPr bwMode="auto">
              <a:xfrm>
                <a:off x="973" y="1242"/>
                <a:ext cx="654" cy="220"/>
              </a:xfrm>
              <a:custGeom>
                <a:avLst/>
                <a:gdLst>
                  <a:gd name="T0" fmla="*/ 654 w 1308"/>
                  <a:gd name="T1" fmla="*/ 98 h 440"/>
                  <a:gd name="T2" fmla="*/ 654 w 1308"/>
                  <a:gd name="T3" fmla="*/ 220 h 440"/>
                  <a:gd name="T4" fmla="*/ 0 w 1308"/>
                  <a:gd name="T5" fmla="*/ 105 h 440"/>
                  <a:gd name="T6" fmla="*/ 0 w 1308"/>
                  <a:gd name="T7" fmla="*/ 0 h 440"/>
                  <a:gd name="T8" fmla="*/ 654 w 1308"/>
                  <a:gd name="T9" fmla="*/ 98 h 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" h="440">
                    <a:moveTo>
                      <a:pt x="1308" y="196"/>
                    </a:moveTo>
                    <a:lnTo>
                      <a:pt x="1308" y="440"/>
                    </a:lnTo>
                    <a:lnTo>
                      <a:pt x="0" y="209"/>
                    </a:lnTo>
                    <a:lnTo>
                      <a:pt x="0" y="0"/>
                    </a:lnTo>
                    <a:lnTo>
                      <a:pt x="1308" y="196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5" name="Freeform 325"/>
              <p:cNvSpPr>
                <a:spLocks/>
              </p:cNvSpPr>
              <p:nvPr/>
            </p:nvSpPr>
            <p:spPr bwMode="auto">
              <a:xfrm>
                <a:off x="973" y="1346"/>
                <a:ext cx="655" cy="122"/>
              </a:xfrm>
              <a:custGeom>
                <a:avLst/>
                <a:gdLst>
                  <a:gd name="T0" fmla="*/ 654 w 1309"/>
                  <a:gd name="T1" fmla="*/ 116 h 243"/>
                  <a:gd name="T2" fmla="*/ 655 w 1309"/>
                  <a:gd name="T3" fmla="*/ 122 h 243"/>
                  <a:gd name="T4" fmla="*/ 0 w 1309"/>
                  <a:gd name="T5" fmla="*/ 6 h 243"/>
                  <a:gd name="T6" fmla="*/ 0 w 1309"/>
                  <a:gd name="T7" fmla="*/ 0 h 243"/>
                  <a:gd name="T8" fmla="*/ 654 w 1309"/>
                  <a:gd name="T9" fmla="*/ 11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43">
                    <a:moveTo>
                      <a:pt x="1308" y="231"/>
                    </a:moveTo>
                    <a:lnTo>
                      <a:pt x="1309" y="243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6" name="Freeform 326"/>
              <p:cNvSpPr>
                <a:spLocks/>
              </p:cNvSpPr>
              <p:nvPr/>
            </p:nvSpPr>
            <p:spPr bwMode="auto">
              <a:xfrm>
                <a:off x="973" y="1346"/>
                <a:ext cx="654" cy="119"/>
              </a:xfrm>
              <a:custGeom>
                <a:avLst/>
                <a:gdLst>
                  <a:gd name="T0" fmla="*/ 654 w 1308"/>
                  <a:gd name="T1" fmla="*/ 116 h 238"/>
                  <a:gd name="T2" fmla="*/ 654 w 1308"/>
                  <a:gd name="T3" fmla="*/ 119 h 238"/>
                  <a:gd name="T4" fmla="*/ 0 w 1308"/>
                  <a:gd name="T5" fmla="*/ 4 h 238"/>
                  <a:gd name="T6" fmla="*/ 0 w 1308"/>
                  <a:gd name="T7" fmla="*/ 0 h 238"/>
                  <a:gd name="T8" fmla="*/ 654 w 1308"/>
                  <a:gd name="T9" fmla="*/ 116 h 2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" h="238">
                    <a:moveTo>
                      <a:pt x="1308" y="231"/>
                    </a:moveTo>
                    <a:lnTo>
                      <a:pt x="1308" y="238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7" name="Freeform 327"/>
              <p:cNvSpPr>
                <a:spLocks/>
              </p:cNvSpPr>
              <p:nvPr/>
            </p:nvSpPr>
            <p:spPr bwMode="auto">
              <a:xfrm>
                <a:off x="973" y="1350"/>
                <a:ext cx="655" cy="118"/>
              </a:xfrm>
              <a:custGeom>
                <a:avLst/>
                <a:gdLst>
                  <a:gd name="T0" fmla="*/ 654 w 1309"/>
                  <a:gd name="T1" fmla="*/ 116 h 236"/>
                  <a:gd name="T2" fmla="*/ 655 w 1309"/>
                  <a:gd name="T3" fmla="*/ 118 h 236"/>
                  <a:gd name="T4" fmla="*/ 0 w 1309"/>
                  <a:gd name="T5" fmla="*/ 3 h 236"/>
                  <a:gd name="T6" fmla="*/ 0 w 1309"/>
                  <a:gd name="T7" fmla="*/ 0 h 236"/>
                  <a:gd name="T8" fmla="*/ 654 w 1309"/>
                  <a:gd name="T9" fmla="*/ 116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6">
                    <a:moveTo>
                      <a:pt x="1308" y="231"/>
                    </a:moveTo>
                    <a:lnTo>
                      <a:pt x="1309" y="23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8" name="Freeform 328"/>
              <p:cNvSpPr>
                <a:spLocks/>
              </p:cNvSpPr>
              <p:nvPr/>
            </p:nvSpPr>
            <p:spPr bwMode="auto">
              <a:xfrm>
                <a:off x="973" y="1352"/>
                <a:ext cx="656" cy="122"/>
              </a:xfrm>
              <a:custGeom>
                <a:avLst/>
                <a:gdLst>
                  <a:gd name="T0" fmla="*/ 655 w 1311"/>
                  <a:gd name="T1" fmla="*/ 116 h 242"/>
                  <a:gd name="T2" fmla="*/ 656 w 1311"/>
                  <a:gd name="T3" fmla="*/ 122 h 242"/>
                  <a:gd name="T4" fmla="*/ 2 w 1311"/>
                  <a:gd name="T5" fmla="*/ 5 h 242"/>
                  <a:gd name="T6" fmla="*/ 0 w 1311"/>
                  <a:gd name="T7" fmla="*/ 0 h 242"/>
                  <a:gd name="T8" fmla="*/ 655 w 1311"/>
                  <a:gd name="T9" fmla="*/ 116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42">
                    <a:moveTo>
                      <a:pt x="1309" y="231"/>
                    </a:moveTo>
                    <a:lnTo>
                      <a:pt x="1311" y="242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19" name="Freeform 329"/>
              <p:cNvSpPr>
                <a:spLocks/>
              </p:cNvSpPr>
              <p:nvPr/>
            </p:nvSpPr>
            <p:spPr bwMode="auto">
              <a:xfrm>
                <a:off x="973" y="1352"/>
                <a:ext cx="655" cy="117"/>
              </a:xfrm>
              <a:custGeom>
                <a:avLst/>
                <a:gdLst>
                  <a:gd name="T0" fmla="*/ 655 w 1309"/>
                  <a:gd name="T1" fmla="*/ 116 h 234"/>
                  <a:gd name="T2" fmla="*/ 655 w 1309"/>
                  <a:gd name="T3" fmla="*/ 117 h 234"/>
                  <a:gd name="T4" fmla="*/ 1 w 1309"/>
                  <a:gd name="T5" fmla="*/ 1 h 234"/>
                  <a:gd name="T6" fmla="*/ 0 w 1309"/>
                  <a:gd name="T7" fmla="*/ 0 h 234"/>
                  <a:gd name="T8" fmla="*/ 655 w 1309"/>
                  <a:gd name="T9" fmla="*/ 116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4">
                    <a:moveTo>
                      <a:pt x="1309" y="231"/>
                    </a:moveTo>
                    <a:lnTo>
                      <a:pt x="1309" y="23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0" name="Freeform 330"/>
              <p:cNvSpPr>
                <a:spLocks/>
              </p:cNvSpPr>
              <p:nvPr/>
            </p:nvSpPr>
            <p:spPr bwMode="auto">
              <a:xfrm>
                <a:off x="974" y="1353"/>
                <a:ext cx="654" cy="118"/>
              </a:xfrm>
              <a:custGeom>
                <a:avLst/>
                <a:gdLst>
                  <a:gd name="T0" fmla="*/ 654 w 1307"/>
                  <a:gd name="T1" fmla="*/ 117 h 236"/>
                  <a:gd name="T2" fmla="*/ 654 w 1307"/>
                  <a:gd name="T3" fmla="*/ 118 h 236"/>
                  <a:gd name="T4" fmla="*/ 0 w 1307"/>
                  <a:gd name="T5" fmla="*/ 2 h 236"/>
                  <a:gd name="T6" fmla="*/ 0 w 1307"/>
                  <a:gd name="T7" fmla="*/ 0 h 236"/>
                  <a:gd name="T8" fmla="*/ 654 w 1307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7" h="236">
                    <a:moveTo>
                      <a:pt x="1307" y="233"/>
                    </a:moveTo>
                    <a:lnTo>
                      <a:pt x="1307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7" y="233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1" name="Freeform 331"/>
              <p:cNvSpPr>
                <a:spLocks/>
              </p:cNvSpPr>
              <p:nvPr/>
            </p:nvSpPr>
            <p:spPr bwMode="auto">
              <a:xfrm>
                <a:off x="974" y="1355"/>
                <a:ext cx="655" cy="117"/>
              </a:xfrm>
              <a:custGeom>
                <a:avLst/>
                <a:gdLst>
                  <a:gd name="T0" fmla="*/ 654 w 1309"/>
                  <a:gd name="T1" fmla="*/ 116 h 234"/>
                  <a:gd name="T2" fmla="*/ 655 w 1309"/>
                  <a:gd name="T3" fmla="*/ 117 h 234"/>
                  <a:gd name="T4" fmla="*/ 1 w 1309"/>
                  <a:gd name="T5" fmla="*/ 1 h 234"/>
                  <a:gd name="T6" fmla="*/ 0 w 1309"/>
                  <a:gd name="T7" fmla="*/ 0 h 234"/>
                  <a:gd name="T8" fmla="*/ 654 w 1309"/>
                  <a:gd name="T9" fmla="*/ 116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4">
                    <a:moveTo>
                      <a:pt x="1307" y="232"/>
                    </a:moveTo>
                    <a:lnTo>
                      <a:pt x="1309" y="234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307" y="232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2" name="Freeform 332"/>
              <p:cNvSpPr>
                <a:spLocks/>
              </p:cNvSpPr>
              <p:nvPr/>
            </p:nvSpPr>
            <p:spPr bwMode="auto">
              <a:xfrm>
                <a:off x="975" y="1356"/>
                <a:ext cx="654" cy="118"/>
              </a:xfrm>
              <a:custGeom>
                <a:avLst/>
                <a:gdLst>
                  <a:gd name="T0" fmla="*/ 654 w 1308"/>
                  <a:gd name="T1" fmla="*/ 117 h 236"/>
                  <a:gd name="T2" fmla="*/ 654 w 1308"/>
                  <a:gd name="T3" fmla="*/ 118 h 236"/>
                  <a:gd name="T4" fmla="*/ 0 w 1308"/>
                  <a:gd name="T5" fmla="*/ 2 h 236"/>
                  <a:gd name="T6" fmla="*/ 0 w 1308"/>
                  <a:gd name="T7" fmla="*/ 0 h 236"/>
                  <a:gd name="T8" fmla="*/ 654 w 1308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8" h="236">
                    <a:moveTo>
                      <a:pt x="1308" y="233"/>
                    </a:moveTo>
                    <a:lnTo>
                      <a:pt x="1308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3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3" name="Freeform 333"/>
              <p:cNvSpPr>
                <a:spLocks/>
              </p:cNvSpPr>
              <p:nvPr/>
            </p:nvSpPr>
            <p:spPr bwMode="auto">
              <a:xfrm>
                <a:off x="975" y="1357"/>
                <a:ext cx="655" cy="122"/>
              </a:xfrm>
              <a:custGeom>
                <a:avLst/>
                <a:gdLst>
                  <a:gd name="T0" fmla="*/ 654 w 1311"/>
                  <a:gd name="T1" fmla="*/ 117 h 242"/>
                  <a:gd name="T2" fmla="*/ 655 w 1311"/>
                  <a:gd name="T3" fmla="*/ 122 h 242"/>
                  <a:gd name="T4" fmla="*/ 2 w 1311"/>
                  <a:gd name="T5" fmla="*/ 4 h 242"/>
                  <a:gd name="T6" fmla="*/ 0 w 1311"/>
                  <a:gd name="T7" fmla="*/ 0 h 242"/>
                  <a:gd name="T8" fmla="*/ 654 w 1311"/>
                  <a:gd name="T9" fmla="*/ 117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42">
                    <a:moveTo>
                      <a:pt x="1308" y="232"/>
                    </a:moveTo>
                    <a:lnTo>
                      <a:pt x="1311" y="242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4" name="Freeform 334"/>
              <p:cNvSpPr>
                <a:spLocks/>
              </p:cNvSpPr>
              <p:nvPr/>
            </p:nvSpPr>
            <p:spPr bwMode="auto">
              <a:xfrm>
                <a:off x="975" y="1357"/>
                <a:ext cx="654" cy="118"/>
              </a:xfrm>
              <a:custGeom>
                <a:avLst/>
                <a:gdLst>
                  <a:gd name="T0" fmla="*/ 653 w 1310"/>
                  <a:gd name="T1" fmla="*/ 116 h 235"/>
                  <a:gd name="T2" fmla="*/ 654 w 1310"/>
                  <a:gd name="T3" fmla="*/ 118 h 235"/>
                  <a:gd name="T4" fmla="*/ 1 w 1310"/>
                  <a:gd name="T5" fmla="*/ 1 h 235"/>
                  <a:gd name="T6" fmla="*/ 0 w 1310"/>
                  <a:gd name="T7" fmla="*/ 0 h 235"/>
                  <a:gd name="T8" fmla="*/ 653 w 1310"/>
                  <a:gd name="T9" fmla="*/ 116 h 2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235">
                    <a:moveTo>
                      <a:pt x="1308" y="232"/>
                    </a:moveTo>
                    <a:lnTo>
                      <a:pt x="1310" y="23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5" name="Freeform 335"/>
              <p:cNvSpPr>
                <a:spLocks/>
              </p:cNvSpPr>
              <p:nvPr/>
            </p:nvSpPr>
            <p:spPr bwMode="auto">
              <a:xfrm>
                <a:off x="976" y="1358"/>
                <a:ext cx="654" cy="119"/>
              </a:xfrm>
              <a:custGeom>
                <a:avLst/>
                <a:gdLst>
                  <a:gd name="T0" fmla="*/ 654 w 1309"/>
                  <a:gd name="T1" fmla="*/ 117 h 238"/>
                  <a:gd name="T2" fmla="*/ 654 w 1309"/>
                  <a:gd name="T3" fmla="*/ 119 h 238"/>
                  <a:gd name="T4" fmla="*/ 0 w 1309"/>
                  <a:gd name="T5" fmla="*/ 2 h 238"/>
                  <a:gd name="T6" fmla="*/ 0 w 1309"/>
                  <a:gd name="T7" fmla="*/ 0 h 238"/>
                  <a:gd name="T8" fmla="*/ 654 w 1309"/>
                  <a:gd name="T9" fmla="*/ 117 h 2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8">
                    <a:moveTo>
                      <a:pt x="1308" y="234"/>
                    </a:moveTo>
                    <a:lnTo>
                      <a:pt x="1309" y="23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6" name="Freeform 336"/>
              <p:cNvSpPr>
                <a:spLocks/>
              </p:cNvSpPr>
              <p:nvPr/>
            </p:nvSpPr>
            <p:spPr bwMode="auto">
              <a:xfrm>
                <a:off x="976" y="1360"/>
                <a:ext cx="654" cy="119"/>
              </a:xfrm>
              <a:custGeom>
                <a:avLst/>
                <a:gdLst>
                  <a:gd name="T0" fmla="*/ 654 w 1309"/>
                  <a:gd name="T1" fmla="*/ 117 h 237"/>
                  <a:gd name="T2" fmla="*/ 654 w 1309"/>
                  <a:gd name="T3" fmla="*/ 119 h 237"/>
                  <a:gd name="T4" fmla="*/ 1 w 1309"/>
                  <a:gd name="T5" fmla="*/ 2 h 237"/>
                  <a:gd name="T6" fmla="*/ 0 w 1309"/>
                  <a:gd name="T7" fmla="*/ 0 h 237"/>
                  <a:gd name="T8" fmla="*/ 654 w 1309"/>
                  <a:gd name="T9" fmla="*/ 117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7">
                    <a:moveTo>
                      <a:pt x="1309" y="234"/>
                    </a:moveTo>
                    <a:lnTo>
                      <a:pt x="1309" y="23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309" y="234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7" name="Freeform 337"/>
              <p:cNvSpPr>
                <a:spLocks/>
              </p:cNvSpPr>
              <p:nvPr/>
            </p:nvSpPr>
            <p:spPr bwMode="auto">
              <a:xfrm>
                <a:off x="976" y="1361"/>
                <a:ext cx="657" cy="122"/>
              </a:xfrm>
              <a:custGeom>
                <a:avLst/>
                <a:gdLst>
                  <a:gd name="T0" fmla="*/ 654 w 1312"/>
                  <a:gd name="T1" fmla="*/ 118 h 242"/>
                  <a:gd name="T2" fmla="*/ 657 w 1312"/>
                  <a:gd name="T3" fmla="*/ 122 h 242"/>
                  <a:gd name="T4" fmla="*/ 3 w 1312"/>
                  <a:gd name="T5" fmla="*/ 4 h 242"/>
                  <a:gd name="T6" fmla="*/ 0 w 1312"/>
                  <a:gd name="T7" fmla="*/ 0 h 242"/>
                  <a:gd name="T8" fmla="*/ 654 w 1312"/>
                  <a:gd name="T9" fmla="*/ 118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2" h="242">
                    <a:moveTo>
                      <a:pt x="1307" y="234"/>
                    </a:moveTo>
                    <a:lnTo>
                      <a:pt x="1312" y="242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8" name="Freeform 338"/>
              <p:cNvSpPr>
                <a:spLocks/>
              </p:cNvSpPr>
              <p:nvPr/>
            </p:nvSpPr>
            <p:spPr bwMode="auto">
              <a:xfrm>
                <a:off x="976" y="1361"/>
                <a:ext cx="655" cy="118"/>
              </a:xfrm>
              <a:custGeom>
                <a:avLst/>
                <a:gdLst>
                  <a:gd name="T0" fmla="*/ 654 w 1309"/>
                  <a:gd name="T1" fmla="*/ 117 h 236"/>
                  <a:gd name="T2" fmla="*/ 655 w 1309"/>
                  <a:gd name="T3" fmla="*/ 118 h 236"/>
                  <a:gd name="T4" fmla="*/ 1 w 1309"/>
                  <a:gd name="T5" fmla="*/ 1 h 236"/>
                  <a:gd name="T6" fmla="*/ 0 w 1309"/>
                  <a:gd name="T7" fmla="*/ 0 h 236"/>
                  <a:gd name="T8" fmla="*/ 654 w 1309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6">
                    <a:moveTo>
                      <a:pt x="1307" y="234"/>
                    </a:moveTo>
                    <a:lnTo>
                      <a:pt x="1309" y="23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29" name="Freeform 339"/>
              <p:cNvSpPr>
                <a:spLocks/>
              </p:cNvSpPr>
              <p:nvPr/>
            </p:nvSpPr>
            <p:spPr bwMode="auto">
              <a:xfrm>
                <a:off x="977" y="1362"/>
                <a:ext cx="655" cy="119"/>
              </a:xfrm>
              <a:custGeom>
                <a:avLst/>
                <a:gdLst>
                  <a:gd name="T0" fmla="*/ 654 w 1310"/>
                  <a:gd name="T1" fmla="*/ 117 h 237"/>
                  <a:gd name="T2" fmla="*/ 655 w 1310"/>
                  <a:gd name="T3" fmla="*/ 119 h 237"/>
                  <a:gd name="T4" fmla="*/ 1 w 1310"/>
                  <a:gd name="T5" fmla="*/ 1 h 237"/>
                  <a:gd name="T6" fmla="*/ 0 w 1310"/>
                  <a:gd name="T7" fmla="*/ 0 h 237"/>
                  <a:gd name="T8" fmla="*/ 654 w 1310"/>
                  <a:gd name="T9" fmla="*/ 117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0" h="237">
                    <a:moveTo>
                      <a:pt x="1308" y="234"/>
                    </a:moveTo>
                    <a:lnTo>
                      <a:pt x="1310" y="237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0" name="Freeform 340"/>
              <p:cNvSpPr>
                <a:spLocks/>
              </p:cNvSpPr>
              <p:nvPr/>
            </p:nvSpPr>
            <p:spPr bwMode="auto">
              <a:xfrm>
                <a:off x="978" y="1363"/>
                <a:ext cx="655" cy="120"/>
              </a:xfrm>
              <a:custGeom>
                <a:avLst/>
                <a:gdLst>
                  <a:gd name="T0" fmla="*/ 654 w 1309"/>
                  <a:gd name="T1" fmla="*/ 118 h 239"/>
                  <a:gd name="T2" fmla="*/ 655 w 1309"/>
                  <a:gd name="T3" fmla="*/ 120 h 239"/>
                  <a:gd name="T4" fmla="*/ 1 w 1309"/>
                  <a:gd name="T5" fmla="*/ 2 h 239"/>
                  <a:gd name="T6" fmla="*/ 0 w 1309"/>
                  <a:gd name="T7" fmla="*/ 0 h 239"/>
                  <a:gd name="T8" fmla="*/ 654 w 1309"/>
                  <a:gd name="T9" fmla="*/ 118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9" h="239">
                    <a:moveTo>
                      <a:pt x="1308" y="236"/>
                    </a:moveTo>
                    <a:lnTo>
                      <a:pt x="1309" y="23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E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1" name="Freeform 341"/>
              <p:cNvSpPr>
                <a:spLocks/>
              </p:cNvSpPr>
              <p:nvPr/>
            </p:nvSpPr>
            <p:spPr bwMode="auto">
              <a:xfrm>
                <a:off x="979" y="1365"/>
                <a:ext cx="657" cy="121"/>
              </a:xfrm>
              <a:custGeom>
                <a:avLst/>
                <a:gdLst>
                  <a:gd name="T0" fmla="*/ 654 w 1314"/>
                  <a:gd name="T1" fmla="*/ 118 h 242"/>
                  <a:gd name="T2" fmla="*/ 657 w 1314"/>
                  <a:gd name="T3" fmla="*/ 121 h 242"/>
                  <a:gd name="T4" fmla="*/ 3 w 1314"/>
                  <a:gd name="T5" fmla="*/ 2 h 242"/>
                  <a:gd name="T6" fmla="*/ 0 w 1314"/>
                  <a:gd name="T7" fmla="*/ 0 h 242"/>
                  <a:gd name="T8" fmla="*/ 654 w 1314"/>
                  <a:gd name="T9" fmla="*/ 118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4" h="242">
                    <a:moveTo>
                      <a:pt x="1307" y="235"/>
                    </a:moveTo>
                    <a:lnTo>
                      <a:pt x="1314" y="242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2" name="Freeform 342"/>
              <p:cNvSpPr>
                <a:spLocks/>
              </p:cNvSpPr>
              <p:nvPr/>
            </p:nvSpPr>
            <p:spPr bwMode="auto">
              <a:xfrm>
                <a:off x="979" y="1365"/>
                <a:ext cx="655" cy="119"/>
              </a:xfrm>
              <a:custGeom>
                <a:avLst/>
                <a:gdLst>
                  <a:gd name="T0" fmla="*/ 653 w 1311"/>
                  <a:gd name="T1" fmla="*/ 117 h 239"/>
                  <a:gd name="T2" fmla="*/ 655 w 1311"/>
                  <a:gd name="T3" fmla="*/ 119 h 239"/>
                  <a:gd name="T4" fmla="*/ 1 w 1311"/>
                  <a:gd name="T5" fmla="*/ 1 h 239"/>
                  <a:gd name="T6" fmla="*/ 0 w 1311"/>
                  <a:gd name="T7" fmla="*/ 0 h 239"/>
                  <a:gd name="T8" fmla="*/ 653 w 1311"/>
                  <a:gd name="T9" fmla="*/ 117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39">
                    <a:moveTo>
                      <a:pt x="1307" y="235"/>
                    </a:moveTo>
                    <a:lnTo>
                      <a:pt x="1311" y="239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3" name="Freeform 343"/>
              <p:cNvSpPr>
                <a:spLocks/>
              </p:cNvSpPr>
              <p:nvPr/>
            </p:nvSpPr>
            <p:spPr bwMode="auto">
              <a:xfrm>
                <a:off x="981" y="1366"/>
                <a:ext cx="655" cy="120"/>
              </a:xfrm>
              <a:custGeom>
                <a:avLst/>
                <a:gdLst>
                  <a:gd name="T0" fmla="*/ 654 w 1311"/>
                  <a:gd name="T1" fmla="*/ 118 h 239"/>
                  <a:gd name="T2" fmla="*/ 655 w 1311"/>
                  <a:gd name="T3" fmla="*/ 120 h 239"/>
                  <a:gd name="T4" fmla="*/ 1 w 1311"/>
                  <a:gd name="T5" fmla="*/ 1 h 239"/>
                  <a:gd name="T6" fmla="*/ 0 w 1311"/>
                  <a:gd name="T7" fmla="*/ 0 h 239"/>
                  <a:gd name="T8" fmla="*/ 654 w 1311"/>
                  <a:gd name="T9" fmla="*/ 118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1" h="239">
                    <a:moveTo>
                      <a:pt x="1308" y="236"/>
                    </a:moveTo>
                    <a:lnTo>
                      <a:pt x="1311" y="239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4" name="Freeform 344"/>
              <p:cNvSpPr>
                <a:spLocks/>
              </p:cNvSpPr>
              <p:nvPr/>
            </p:nvSpPr>
            <p:spPr bwMode="auto">
              <a:xfrm>
                <a:off x="982" y="1367"/>
                <a:ext cx="657" cy="121"/>
              </a:xfrm>
              <a:custGeom>
                <a:avLst/>
                <a:gdLst>
                  <a:gd name="T0" fmla="*/ 654 w 1315"/>
                  <a:gd name="T1" fmla="*/ 119 h 241"/>
                  <a:gd name="T2" fmla="*/ 657 w 1315"/>
                  <a:gd name="T3" fmla="*/ 121 h 241"/>
                  <a:gd name="T4" fmla="*/ 3 w 1315"/>
                  <a:gd name="T5" fmla="*/ 3 h 241"/>
                  <a:gd name="T6" fmla="*/ 0 w 1315"/>
                  <a:gd name="T7" fmla="*/ 0 h 241"/>
                  <a:gd name="T8" fmla="*/ 654 w 1315"/>
                  <a:gd name="T9" fmla="*/ 119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5" h="241">
                    <a:moveTo>
                      <a:pt x="1308" y="238"/>
                    </a:moveTo>
                    <a:lnTo>
                      <a:pt x="1315" y="24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308" y="23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5" name="Freeform 345"/>
              <p:cNvSpPr>
                <a:spLocks/>
              </p:cNvSpPr>
              <p:nvPr/>
            </p:nvSpPr>
            <p:spPr bwMode="auto">
              <a:xfrm>
                <a:off x="985" y="1370"/>
                <a:ext cx="659" cy="119"/>
              </a:xfrm>
              <a:custGeom>
                <a:avLst/>
                <a:gdLst>
                  <a:gd name="T0" fmla="*/ 655 w 1316"/>
                  <a:gd name="T1" fmla="*/ 117 h 240"/>
                  <a:gd name="T2" fmla="*/ 659 w 1316"/>
                  <a:gd name="T3" fmla="*/ 119 h 240"/>
                  <a:gd name="T4" fmla="*/ 4 w 1316"/>
                  <a:gd name="T5" fmla="*/ 1 h 240"/>
                  <a:gd name="T6" fmla="*/ 0 w 1316"/>
                  <a:gd name="T7" fmla="*/ 0 h 240"/>
                  <a:gd name="T8" fmla="*/ 655 w 1316"/>
                  <a:gd name="T9" fmla="*/ 117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6" h="240">
                    <a:moveTo>
                      <a:pt x="1308" y="236"/>
                    </a:moveTo>
                    <a:lnTo>
                      <a:pt x="1316" y="240"/>
                    </a:lnTo>
                    <a:lnTo>
                      <a:pt x="7" y="2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6" name="Freeform 346"/>
              <p:cNvSpPr>
                <a:spLocks/>
              </p:cNvSpPr>
              <p:nvPr/>
            </p:nvSpPr>
            <p:spPr bwMode="auto">
              <a:xfrm>
                <a:off x="1073" y="1205"/>
                <a:ext cx="660" cy="91"/>
              </a:xfrm>
              <a:custGeom>
                <a:avLst/>
                <a:gdLst>
                  <a:gd name="T0" fmla="*/ 660 w 1321"/>
                  <a:gd name="T1" fmla="*/ 91 h 182"/>
                  <a:gd name="T2" fmla="*/ 656 w 1321"/>
                  <a:gd name="T3" fmla="*/ 90 h 182"/>
                  <a:gd name="T4" fmla="*/ 0 w 1321"/>
                  <a:gd name="T5" fmla="*/ 0 h 182"/>
                  <a:gd name="T6" fmla="*/ 4 w 1321"/>
                  <a:gd name="T7" fmla="*/ 0 h 182"/>
                  <a:gd name="T8" fmla="*/ 660 w 1321"/>
                  <a:gd name="T9" fmla="*/ 91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1" h="182">
                    <a:moveTo>
                      <a:pt x="1321" y="182"/>
                    </a:moveTo>
                    <a:lnTo>
                      <a:pt x="1313" y="18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321" y="182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7" name="Freeform 347"/>
              <p:cNvSpPr>
                <a:spLocks/>
              </p:cNvSpPr>
              <p:nvPr/>
            </p:nvSpPr>
            <p:spPr bwMode="auto">
              <a:xfrm>
                <a:off x="993" y="1205"/>
                <a:ext cx="736" cy="102"/>
              </a:xfrm>
              <a:custGeom>
                <a:avLst/>
                <a:gdLst>
                  <a:gd name="T0" fmla="*/ 736 w 1472"/>
                  <a:gd name="T1" fmla="*/ 90 h 203"/>
                  <a:gd name="T2" fmla="*/ 655 w 1472"/>
                  <a:gd name="T3" fmla="*/ 102 h 203"/>
                  <a:gd name="T4" fmla="*/ 0 w 1472"/>
                  <a:gd name="T5" fmla="*/ 9 h 203"/>
                  <a:gd name="T6" fmla="*/ 80 w 1472"/>
                  <a:gd name="T7" fmla="*/ 0 h 203"/>
                  <a:gd name="T8" fmla="*/ 736 w 1472"/>
                  <a:gd name="T9" fmla="*/ 90 h 2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2" h="203">
                    <a:moveTo>
                      <a:pt x="1472" y="180"/>
                    </a:moveTo>
                    <a:lnTo>
                      <a:pt x="1309" y="203"/>
                    </a:lnTo>
                    <a:lnTo>
                      <a:pt x="0" y="17"/>
                    </a:lnTo>
                    <a:lnTo>
                      <a:pt x="159" y="0"/>
                    </a:lnTo>
                    <a:lnTo>
                      <a:pt x="1472" y="180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38" name="Freeform 348"/>
              <p:cNvSpPr>
                <a:spLocks/>
              </p:cNvSpPr>
              <p:nvPr/>
            </p:nvSpPr>
            <p:spPr bwMode="auto">
              <a:xfrm>
                <a:off x="1627" y="1295"/>
                <a:ext cx="122" cy="194"/>
              </a:xfrm>
              <a:custGeom>
                <a:avLst/>
                <a:gdLst>
                  <a:gd name="T0" fmla="*/ 21 w 244"/>
                  <a:gd name="T1" fmla="*/ 11 h 389"/>
                  <a:gd name="T2" fmla="*/ 17 w 244"/>
                  <a:gd name="T3" fmla="*/ 12 h 389"/>
                  <a:gd name="T4" fmla="*/ 13 w 244"/>
                  <a:gd name="T5" fmla="*/ 15 h 389"/>
                  <a:gd name="T6" fmla="*/ 9 w 244"/>
                  <a:gd name="T7" fmla="*/ 18 h 389"/>
                  <a:gd name="T8" fmla="*/ 6 w 244"/>
                  <a:gd name="T9" fmla="*/ 22 h 389"/>
                  <a:gd name="T10" fmla="*/ 3 w 244"/>
                  <a:gd name="T11" fmla="*/ 27 h 389"/>
                  <a:gd name="T12" fmla="*/ 2 w 244"/>
                  <a:gd name="T13" fmla="*/ 32 h 389"/>
                  <a:gd name="T14" fmla="*/ 1 w 244"/>
                  <a:gd name="T15" fmla="*/ 38 h 389"/>
                  <a:gd name="T16" fmla="*/ 0 w 244"/>
                  <a:gd name="T17" fmla="*/ 45 h 389"/>
                  <a:gd name="T18" fmla="*/ 0 w 244"/>
                  <a:gd name="T19" fmla="*/ 167 h 389"/>
                  <a:gd name="T20" fmla="*/ 1 w 244"/>
                  <a:gd name="T21" fmla="*/ 173 h 389"/>
                  <a:gd name="T22" fmla="*/ 2 w 244"/>
                  <a:gd name="T23" fmla="*/ 178 h 389"/>
                  <a:gd name="T24" fmla="*/ 3 w 244"/>
                  <a:gd name="T25" fmla="*/ 183 h 389"/>
                  <a:gd name="T26" fmla="*/ 6 w 244"/>
                  <a:gd name="T27" fmla="*/ 187 h 389"/>
                  <a:gd name="T28" fmla="*/ 9 w 244"/>
                  <a:gd name="T29" fmla="*/ 191 h 389"/>
                  <a:gd name="T30" fmla="*/ 13 w 244"/>
                  <a:gd name="T31" fmla="*/ 192 h 389"/>
                  <a:gd name="T32" fmla="*/ 17 w 244"/>
                  <a:gd name="T33" fmla="*/ 194 h 389"/>
                  <a:gd name="T34" fmla="*/ 21 w 244"/>
                  <a:gd name="T35" fmla="*/ 194 h 389"/>
                  <a:gd name="T36" fmla="*/ 102 w 244"/>
                  <a:gd name="T37" fmla="*/ 180 h 389"/>
                  <a:gd name="T38" fmla="*/ 106 w 244"/>
                  <a:gd name="T39" fmla="*/ 178 h 389"/>
                  <a:gd name="T40" fmla="*/ 111 w 244"/>
                  <a:gd name="T41" fmla="*/ 176 h 389"/>
                  <a:gd name="T42" fmla="*/ 114 w 244"/>
                  <a:gd name="T43" fmla="*/ 173 h 389"/>
                  <a:gd name="T44" fmla="*/ 116 w 244"/>
                  <a:gd name="T45" fmla="*/ 168 h 389"/>
                  <a:gd name="T46" fmla="*/ 119 w 244"/>
                  <a:gd name="T47" fmla="*/ 163 h 389"/>
                  <a:gd name="T48" fmla="*/ 121 w 244"/>
                  <a:gd name="T49" fmla="*/ 158 h 389"/>
                  <a:gd name="T50" fmla="*/ 122 w 244"/>
                  <a:gd name="T51" fmla="*/ 153 h 389"/>
                  <a:gd name="T52" fmla="*/ 122 w 244"/>
                  <a:gd name="T53" fmla="*/ 147 h 389"/>
                  <a:gd name="T54" fmla="*/ 122 w 244"/>
                  <a:gd name="T55" fmla="*/ 27 h 389"/>
                  <a:gd name="T56" fmla="*/ 122 w 244"/>
                  <a:gd name="T57" fmla="*/ 21 h 389"/>
                  <a:gd name="T58" fmla="*/ 121 w 244"/>
                  <a:gd name="T59" fmla="*/ 15 h 389"/>
                  <a:gd name="T60" fmla="*/ 119 w 244"/>
                  <a:gd name="T61" fmla="*/ 11 h 389"/>
                  <a:gd name="T62" fmla="*/ 116 w 244"/>
                  <a:gd name="T63" fmla="*/ 7 h 389"/>
                  <a:gd name="T64" fmla="*/ 114 w 244"/>
                  <a:gd name="T65" fmla="*/ 4 h 389"/>
                  <a:gd name="T66" fmla="*/ 111 w 244"/>
                  <a:gd name="T67" fmla="*/ 1 h 389"/>
                  <a:gd name="T68" fmla="*/ 106 w 244"/>
                  <a:gd name="T69" fmla="*/ 1 h 389"/>
                  <a:gd name="T70" fmla="*/ 102 w 244"/>
                  <a:gd name="T71" fmla="*/ 0 h 389"/>
                  <a:gd name="T72" fmla="*/ 21 w 244"/>
                  <a:gd name="T73" fmla="*/ 11 h 38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44" h="389">
                    <a:moveTo>
                      <a:pt x="41" y="23"/>
                    </a:moveTo>
                    <a:lnTo>
                      <a:pt x="33" y="25"/>
                    </a:lnTo>
                    <a:lnTo>
                      <a:pt x="25" y="30"/>
                    </a:lnTo>
                    <a:lnTo>
                      <a:pt x="18" y="36"/>
                    </a:lnTo>
                    <a:lnTo>
                      <a:pt x="11" y="45"/>
                    </a:lnTo>
                    <a:lnTo>
                      <a:pt x="6" y="55"/>
                    </a:lnTo>
                    <a:lnTo>
                      <a:pt x="3" y="65"/>
                    </a:lnTo>
                    <a:lnTo>
                      <a:pt x="1" y="76"/>
                    </a:lnTo>
                    <a:lnTo>
                      <a:pt x="0" y="90"/>
                    </a:lnTo>
                    <a:lnTo>
                      <a:pt x="0" y="334"/>
                    </a:lnTo>
                    <a:lnTo>
                      <a:pt x="1" y="346"/>
                    </a:lnTo>
                    <a:lnTo>
                      <a:pt x="3" y="357"/>
                    </a:lnTo>
                    <a:lnTo>
                      <a:pt x="6" y="367"/>
                    </a:lnTo>
                    <a:lnTo>
                      <a:pt x="11" y="375"/>
                    </a:lnTo>
                    <a:lnTo>
                      <a:pt x="18" y="382"/>
                    </a:lnTo>
                    <a:lnTo>
                      <a:pt x="25" y="385"/>
                    </a:lnTo>
                    <a:lnTo>
                      <a:pt x="33" y="389"/>
                    </a:lnTo>
                    <a:lnTo>
                      <a:pt x="41" y="389"/>
                    </a:lnTo>
                    <a:lnTo>
                      <a:pt x="204" y="360"/>
                    </a:lnTo>
                    <a:lnTo>
                      <a:pt x="212" y="357"/>
                    </a:lnTo>
                    <a:lnTo>
                      <a:pt x="221" y="352"/>
                    </a:lnTo>
                    <a:lnTo>
                      <a:pt x="227" y="346"/>
                    </a:lnTo>
                    <a:lnTo>
                      <a:pt x="232" y="337"/>
                    </a:lnTo>
                    <a:lnTo>
                      <a:pt x="237" y="327"/>
                    </a:lnTo>
                    <a:lnTo>
                      <a:pt x="241" y="317"/>
                    </a:lnTo>
                    <a:lnTo>
                      <a:pt x="244" y="306"/>
                    </a:lnTo>
                    <a:lnTo>
                      <a:pt x="244" y="294"/>
                    </a:lnTo>
                    <a:lnTo>
                      <a:pt x="244" y="55"/>
                    </a:lnTo>
                    <a:lnTo>
                      <a:pt x="244" y="43"/>
                    </a:lnTo>
                    <a:lnTo>
                      <a:pt x="241" y="31"/>
                    </a:lnTo>
                    <a:lnTo>
                      <a:pt x="237" y="23"/>
                    </a:lnTo>
                    <a:lnTo>
                      <a:pt x="232" y="15"/>
                    </a:lnTo>
                    <a:lnTo>
                      <a:pt x="227" y="8"/>
                    </a:lnTo>
                    <a:lnTo>
                      <a:pt x="221" y="3"/>
                    </a:lnTo>
                    <a:lnTo>
                      <a:pt x="212" y="2"/>
                    </a:lnTo>
                    <a:lnTo>
                      <a:pt x="204" y="0"/>
                    </a:lnTo>
                    <a:lnTo>
                      <a:pt x="41" y="23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10" name="Group 349"/>
            <p:cNvGrpSpPr>
              <a:grpSpLocks/>
            </p:cNvGrpSpPr>
            <p:nvPr/>
          </p:nvGrpSpPr>
          <p:grpSpPr bwMode="auto">
            <a:xfrm>
              <a:off x="1654" y="1335"/>
              <a:ext cx="327" cy="164"/>
              <a:chOff x="1654" y="1335"/>
              <a:chExt cx="327" cy="164"/>
            </a:xfrm>
          </p:grpSpPr>
          <p:sp>
            <p:nvSpPr>
              <p:cNvPr id="101684" name="Freeform 350"/>
              <p:cNvSpPr>
                <a:spLocks/>
              </p:cNvSpPr>
              <p:nvPr/>
            </p:nvSpPr>
            <p:spPr bwMode="auto">
              <a:xfrm>
                <a:off x="1693" y="1336"/>
                <a:ext cx="245" cy="34"/>
              </a:xfrm>
              <a:custGeom>
                <a:avLst/>
                <a:gdLst>
                  <a:gd name="T0" fmla="*/ 245 w 488"/>
                  <a:gd name="T1" fmla="*/ 34 h 68"/>
                  <a:gd name="T2" fmla="*/ 241 w 488"/>
                  <a:gd name="T3" fmla="*/ 34 h 68"/>
                  <a:gd name="T4" fmla="*/ 0 w 488"/>
                  <a:gd name="T5" fmla="*/ 1 h 68"/>
                  <a:gd name="T6" fmla="*/ 5 w 488"/>
                  <a:gd name="T7" fmla="*/ 0 h 68"/>
                  <a:gd name="T8" fmla="*/ 245 w 488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8" h="68">
                    <a:moveTo>
                      <a:pt x="488" y="67"/>
                    </a:moveTo>
                    <a:lnTo>
                      <a:pt x="480" y="68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488" y="67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5" name="Freeform 351"/>
              <p:cNvSpPr>
                <a:spLocks/>
              </p:cNvSpPr>
              <p:nvPr/>
            </p:nvSpPr>
            <p:spPr bwMode="auto">
              <a:xfrm>
                <a:off x="1689" y="1337"/>
                <a:ext cx="244" cy="34"/>
              </a:xfrm>
              <a:custGeom>
                <a:avLst/>
                <a:gdLst>
                  <a:gd name="T0" fmla="*/ 244 w 489"/>
                  <a:gd name="T1" fmla="*/ 32 h 70"/>
                  <a:gd name="T2" fmla="*/ 239 w 489"/>
                  <a:gd name="T3" fmla="*/ 34 h 70"/>
                  <a:gd name="T4" fmla="*/ 0 w 489"/>
                  <a:gd name="T5" fmla="*/ 1 h 70"/>
                  <a:gd name="T6" fmla="*/ 4 w 489"/>
                  <a:gd name="T7" fmla="*/ 0 h 70"/>
                  <a:gd name="T8" fmla="*/ 244 w 489"/>
                  <a:gd name="T9" fmla="*/ 32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9" h="70">
                    <a:moveTo>
                      <a:pt x="489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489" y="66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6" name="Freeform 352"/>
              <p:cNvSpPr>
                <a:spLocks/>
              </p:cNvSpPr>
              <p:nvPr/>
            </p:nvSpPr>
            <p:spPr bwMode="auto">
              <a:xfrm>
                <a:off x="1685" y="1337"/>
                <a:ext cx="243" cy="37"/>
              </a:xfrm>
              <a:custGeom>
                <a:avLst/>
                <a:gdLst>
                  <a:gd name="T0" fmla="*/ 243 w 487"/>
                  <a:gd name="T1" fmla="*/ 34 h 73"/>
                  <a:gd name="T2" fmla="*/ 239 w 487"/>
                  <a:gd name="T3" fmla="*/ 37 h 73"/>
                  <a:gd name="T4" fmla="*/ 0 w 487"/>
                  <a:gd name="T5" fmla="*/ 3 h 73"/>
                  <a:gd name="T6" fmla="*/ 4 w 487"/>
                  <a:gd name="T7" fmla="*/ 0 h 73"/>
                  <a:gd name="T8" fmla="*/ 243 w 487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73">
                    <a:moveTo>
                      <a:pt x="487" y="68"/>
                    </a:moveTo>
                    <a:lnTo>
                      <a:pt x="479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7" name="Freeform 353"/>
              <p:cNvSpPr>
                <a:spLocks/>
              </p:cNvSpPr>
              <p:nvPr/>
            </p:nvSpPr>
            <p:spPr bwMode="auto">
              <a:xfrm>
                <a:off x="1688" y="1337"/>
                <a:ext cx="240" cy="35"/>
              </a:xfrm>
              <a:custGeom>
                <a:avLst/>
                <a:gdLst>
                  <a:gd name="T0" fmla="*/ 240 w 482"/>
                  <a:gd name="T1" fmla="*/ 34 h 69"/>
                  <a:gd name="T2" fmla="*/ 239 w 482"/>
                  <a:gd name="T3" fmla="*/ 35 h 69"/>
                  <a:gd name="T4" fmla="*/ 0 w 482"/>
                  <a:gd name="T5" fmla="*/ 2 h 69"/>
                  <a:gd name="T6" fmla="*/ 1 w 482"/>
                  <a:gd name="T7" fmla="*/ 0 h 69"/>
                  <a:gd name="T8" fmla="*/ 240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8" name="Freeform 354"/>
              <p:cNvSpPr>
                <a:spLocks/>
              </p:cNvSpPr>
              <p:nvPr/>
            </p:nvSpPr>
            <p:spPr bwMode="auto">
              <a:xfrm>
                <a:off x="1685" y="1339"/>
                <a:ext cx="242" cy="35"/>
              </a:xfrm>
              <a:custGeom>
                <a:avLst/>
                <a:gdLst>
                  <a:gd name="T0" fmla="*/ 242 w 484"/>
                  <a:gd name="T1" fmla="*/ 33 h 70"/>
                  <a:gd name="T2" fmla="*/ 240 w 484"/>
                  <a:gd name="T3" fmla="*/ 35 h 70"/>
                  <a:gd name="T4" fmla="*/ 0 w 484"/>
                  <a:gd name="T5" fmla="*/ 1 h 70"/>
                  <a:gd name="T6" fmla="*/ 3 w 484"/>
                  <a:gd name="T7" fmla="*/ 0 h 70"/>
                  <a:gd name="T8" fmla="*/ 242 w 484"/>
                  <a:gd name="T9" fmla="*/ 33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4" h="70">
                    <a:moveTo>
                      <a:pt x="484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4" y="66"/>
                    </a:lnTo>
                    <a:close/>
                  </a:path>
                </a:pathLst>
              </a:custGeom>
              <a:solidFill>
                <a:srgbClr val="954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9" name="Freeform 355"/>
              <p:cNvSpPr>
                <a:spLocks/>
              </p:cNvSpPr>
              <p:nvPr/>
            </p:nvSpPr>
            <p:spPr bwMode="auto">
              <a:xfrm>
                <a:off x="1681" y="1340"/>
                <a:ext cx="243" cy="36"/>
              </a:xfrm>
              <a:custGeom>
                <a:avLst/>
                <a:gdLst>
                  <a:gd name="T0" fmla="*/ 243 w 487"/>
                  <a:gd name="T1" fmla="*/ 34 h 73"/>
                  <a:gd name="T2" fmla="*/ 240 w 487"/>
                  <a:gd name="T3" fmla="*/ 36 h 73"/>
                  <a:gd name="T4" fmla="*/ 0 w 487"/>
                  <a:gd name="T5" fmla="*/ 2 h 73"/>
                  <a:gd name="T6" fmla="*/ 4 w 487"/>
                  <a:gd name="T7" fmla="*/ 0 h 73"/>
                  <a:gd name="T8" fmla="*/ 243 w 487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73">
                    <a:moveTo>
                      <a:pt x="487" y="68"/>
                    </a:moveTo>
                    <a:lnTo>
                      <a:pt x="480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0" name="Freeform 356"/>
              <p:cNvSpPr>
                <a:spLocks/>
              </p:cNvSpPr>
              <p:nvPr/>
            </p:nvSpPr>
            <p:spPr bwMode="auto">
              <a:xfrm>
                <a:off x="1683" y="1340"/>
                <a:ext cx="241" cy="35"/>
              </a:xfrm>
              <a:custGeom>
                <a:avLst/>
                <a:gdLst>
                  <a:gd name="T0" fmla="*/ 241 w 482"/>
                  <a:gd name="T1" fmla="*/ 34 h 69"/>
                  <a:gd name="T2" fmla="*/ 239 w 482"/>
                  <a:gd name="T3" fmla="*/ 35 h 69"/>
                  <a:gd name="T4" fmla="*/ 0 w 482"/>
                  <a:gd name="T5" fmla="*/ 1 h 69"/>
                  <a:gd name="T6" fmla="*/ 2 w 482"/>
                  <a:gd name="T7" fmla="*/ 0 h 69"/>
                  <a:gd name="T8" fmla="*/ 241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8" y="6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1" name="Freeform 357"/>
              <p:cNvSpPr>
                <a:spLocks/>
              </p:cNvSpPr>
              <p:nvPr/>
            </p:nvSpPr>
            <p:spPr bwMode="auto">
              <a:xfrm>
                <a:off x="1681" y="1341"/>
                <a:ext cx="242" cy="35"/>
              </a:xfrm>
              <a:custGeom>
                <a:avLst/>
                <a:gdLst>
                  <a:gd name="T0" fmla="*/ 242 w 483"/>
                  <a:gd name="T1" fmla="*/ 33 h 72"/>
                  <a:gd name="T2" fmla="*/ 240 w 483"/>
                  <a:gd name="T3" fmla="*/ 35 h 72"/>
                  <a:gd name="T4" fmla="*/ 0 w 483"/>
                  <a:gd name="T5" fmla="*/ 2 h 72"/>
                  <a:gd name="T6" fmla="*/ 3 w 483"/>
                  <a:gd name="T7" fmla="*/ 0 h 72"/>
                  <a:gd name="T8" fmla="*/ 242 w 483"/>
                  <a:gd name="T9" fmla="*/ 3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72">
                    <a:moveTo>
                      <a:pt x="483" y="68"/>
                    </a:moveTo>
                    <a:lnTo>
                      <a:pt x="480" y="72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483" y="68"/>
                    </a:lnTo>
                    <a:close/>
                  </a:path>
                </a:pathLst>
              </a:custGeom>
              <a:solidFill>
                <a:srgbClr val="A0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2" name="Freeform 358"/>
              <p:cNvSpPr>
                <a:spLocks/>
              </p:cNvSpPr>
              <p:nvPr/>
            </p:nvSpPr>
            <p:spPr bwMode="auto">
              <a:xfrm>
                <a:off x="1678" y="1342"/>
                <a:ext cx="243" cy="38"/>
              </a:xfrm>
              <a:custGeom>
                <a:avLst/>
                <a:gdLst>
                  <a:gd name="T0" fmla="*/ 243 w 487"/>
                  <a:gd name="T1" fmla="*/ 35 h 74"/>
                  <a:gd name="T2" fmla="*/ 239 w 487"/>
                  <a:gd name="T3" fmla="*/ 38 h 74"/>
                  <a:gd name="T4" fmla="*/ 0 w 487"/>
                  <a:gd name="T5" fmla="*/ 3 h 74"/>
                  <a:gd name="T6" fmla="*/ 3 w 487"/>
                  <a:gd name="T7" fmla="*/ 0 h 74"/>
                  <a:gd name="T8" fmla="*/ 243 w 487"/>
                  <a:gd name="T9" fmla="*/ 35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74">
                    <a:moveTo>
                      <a:pt x="487" y="68"/>
                    </a:moveTo>
                    <a:lnTo>
                      <a:pt x="479" y="74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3" name="Freeform 359"/>
              <p:cNvSpPr>
                <a:spLocks/>
              </p:cNvSpPr>
              <p:nvPr/>
            </p:nvSpPr>
            <p:spPr bwMode="auto">
              <a:xfrm>
                <a:off x="1680" y="1342"/>
                <a:ext cx="241" cy="35"/>
              </a:xfrm>
              <a:custGeom>
                <a:avLst/>
                <a:gdLst>
                  <a:gd name="T0" fmla="*/ 241 w 482"/>
                  <a:gd name="T1" fmla="*/ 34 h 69"/>
                  <a:gd name="T2" fmla="*/ 240 w 482"/>
                  <a:gd name="T3" fmla="*/ 35 h 69"/>
                  <a:gd name="T4" fmla="*/ 0 w 482"/>
                  <a:gd name="T5" fmla="*/ 1 h 69"/>
                  <a:gd name="T6" fmla="*/ 1 w 482"/>
                  <a:gd name="T7" fmla="*/ 0 h 69"/>
                  <a:gd name="T8" fmla="*/ 241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4" name="Freeform 360"/>
              <p:cNvSpPr>
                <a:spLocks/>
              </p:cNvSpPr>
              <p:nvPr/>
            </p:nvSpPr>
            <p:spPr bwMode="auto">
              <a:xfrm>
                <a:off x="1678" y="1343"/>
                <a:ext cx="241" cy="35"/>
              </a:xfrm>
              <a:custGeom>
                <a:avLst/>
                <a:gdLst>
                  <a:gd name="T0" fmla="*/ 241 w 482"/>
                  <a:gd name="T1" fmla="*/ 34 h 70"/>
                  <a:gd name="T2" fmla="*/ 240 w 482"/>
                  <a:gd name="T3" fmla="*/ 35 h 70"/>
                  <a:gd name="T4" fmla="*/ 0 w 482"/>
                  <a:gd name="T5" fmla="*/ 1 h 70"/>
                  <a:gd name="T6" fmla="*/ 2 w 482"/>
                  <a:gd name="T7" fmla="*/ 0 h 70"/>
                  <a:gd name="T8" fmla="*/ 241 w 482"/>
                  <a:gd name="T9" fmla="*/ 34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8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5" name="Freeform 361"/>
              <p:cNvSpPr>
                <a:spLocks/>
              </p:cNvSpPr>
              <p:nvPr/>
            </p:nvSpPr>
            <p:spPr bwMode="auto">
              <a:xfrm>
                <a:off x="1678" y="1344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2 h 71"/>
                  <a:gd name="T6" fmla="*/ 1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B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6" name="Freeform 362"/>
              <p:cNvSpPr>
                <a:spLocks/>
              </p:cNvSpPr>
              <p:nvPr/>
            </p:nvSpPr>
            <p:spPr bwMode="auto">
              <a:xfrm>
                <a:off x="1674" y="1346"/>
                <a:ext cx="243" cy="37"/>
              </a:xfrm>
              <a:custGeom>
                <a:avLst/>
                <a:gdLst>
                  <a:gd name="T0" fmla="*/ 243 w 485"/>
                  <a:gd name="T1" fmla="*/ 34 h 75"/>
                  <a:gd name="T2" fmla="*/ 239 w 485"/>
                  <a:gd name="T3" fmla="*/ 37 h 75"/>
                  <a:gd name="T4" fmla="*/ 0 w 485"/>
                  <a:gd name="T5" fmla="*/ 3 h 75"/>
                  <a:gd name="T6" fmla="*/ 3 w 485"/>
                  <a:gd name="T7" fmla="*/ 0 h 75"/>
                  <a:gd name="T8" fmla="*/ 243 w 485"/>
                  <a:gd name="T9" fmla="*/ 34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75">
                    <a:moveTo>
                      <a:pt x="485" y="68"/>
                    </a:moveTo>
                    <a:lnTo>
                      <a:pt x="478" y="75"/>
                    </a:lnTo>
                    <a:lnTo>
                      <a:pt x="0" y="7"/>
                    </a:lnTo>
                    <a:lnTo>
                      <a:pt x="6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7" name="Freeform 363"/>
              <p:cNvSpPr>
                <a:spLocks/>
              </p:cNvSpPr>
              <p:nvPr/>
            </p:nvSpPr>
            <p:spPr bwMode="auto">
              <a:xfrm>
                <a:off x="1676" y="1346"/>
                <a:ext cx="241" cy="35"/>
              </a:xfrm>
              <a:custGeom>
                <a:avLst/>
                <a:gdLst>
                  <a:gd name="T0" fmla="*/ 241 w 482"/>
                  <a:gd name="T1" fmla="*/ 34 h 70"/>
                  <a:gd name="T2" fmla="*/ 240 w 482"/>
                  <a:gd name="T3" fmla="*/ 35 h 70"/>
                  <a:gd name="T4" fmla="*/ 0 w 482"/>
                  <a:gd name="T5" fmla="*/ 1 h 70"/>
                  <a:gd name="T6" fmla="*/ 2 w 482"/>
                  <a:gd name="T7" fmla="*/ 0 h 70"/>
                  <a:gd name="T8" fmla="*/ 241 w 482"/>
                  <a:gd name="T9" fmla="*/ 34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8" name="Freeform 364"/>
              <p:cNvSpPr>
                <a:spLocks/>
              </p:cNvSpPr>
              <p:nvPr/>
            </p:nvSpPr>
            <p:spPr bwMode="auto">
              <a:xfrm>
                <a:off x="1675" y="1346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1 h 71"/>
                  <a:gd name="T6" fmla="*/ 1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2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99" name="Freeform 365"/>
              <p:cNvSpPr>
                <a:spLocks/>
              </p:cNvSpPr>
              <p:nvPr/>
            </p:nvSpPr>
            <p:spPr bwMode="auto">
              <a:xfrm>
                <a:off x="1674" y="1347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2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0" name="Freeform 366"/>
              <p:cNvSpPr>
                <a:spLocks/>
              </p:cNvSpPr>
              <p:nvPr/>
            </p:nvSpPr>
            <p:spPr bwMode="auto">
              <a:xfrm>
                <a:off x="1671" y="1349"/>
                <a:ext cx="243" cy="38"/>
              </a:xfrm>
              <a:custGeom>
                <a:avLst/>
                <a:gdLst>
                  <a:gd name="T0" fmla="*/ 243 w 485"/>
                  <a:gd name="T1" fmla="*/ 34 h 76"/>
                  <a:gd name="T2" fmla="*/ 239 w 485"/>
                  <a:gd name="T3" fmla="*/ 38 h 76"/>
                  <a:gd name="T4" fmla="*/ 0 w 485"/>
                  <a:gd name="T5" fmla="*/ 4 h 76"/>
                  <a:gd name="T6" fmla="*/ 4 w 485"/>
                  <a:gd name="T7" fmla="*/ 0 h 76"/>
                  <a:gd name="T8" fmla="*/ 243 w 485"/>
                  <a:gd name="T9" fmla="*/ 34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76">
                    <a:moveTo>
                      <a:pt x="485" y="68"/>
                    </a:moveTo>
                    <a:lnTo>
                      <a:pt x="478" y="76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1" name="Freeform 367"/>
              <p:cNvSpPr>
                <a:spLocks/>
              </p:cNvSpPr>
              <p:nvPr/>
            </p:nvSpPr>
            <p:spPr bwMode="auto">
              <a:xfrm>
                <a:off x="1673" y="1349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1 h 71"/>
                  <a:gd name="T6" fmla="*/ 2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2" name="Freeform 368"/>
              <p:cNvSpPr>
                <a:spLocks/>
              </p:cNvSpPr>
              <p:nvPr/>
            </p:nvSpPr>
            <p:spPr bwMode="auto">
              <a:xfrm>
                <a:off x="1672" y="1350"/>
                <a:ext cx="240" cy="36"/>
              </a:xfrm>
              <a:custGeom>
                <a:avLst/>
                <a:gdLst>
                  <a:gd name="T0" fmla="*/ 240 w 480"/>
                  <a:gd name="T1" fmla="*/ 34 h 73"/>
                  <a:gd name="T2" fmla="*/ 239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3" name="Freeform 369"/>
              <p:cNvSpPr>
                <a:spLocks/>
              </p:cNvSpPr>
              <p:nvPr/>
            </p:nvSpPr>
            <p:spPr bwMode="auto">
              <a:xfrm>
                <a:off x="1671" y="1351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2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4" name="Freeform 370"/>
              <p:cNvSpPr>
                <a:spLocks/>
              </p:cNvSpPr>
              <p:nvPr/>
            </p:nvSpPr>
            <p:spPr bwMode="auto">
              <a:xfrm>
                <a:off x="1668" y="1353"/>
                <a:ext cx="242" cy="39"/>
              </a:xfrm>
              <a:custGeom>
                <a:avLst/>
                <a:gdLst>
                  <a:gd name="T0" fmla="*/ 242 w 485"/>
                  <a:gd name="T1" fmla="*/ 34 h 78"/>
                  <a:gd name="T2" fmla="*/ 239 w 485"/>
                  <a:gd name="T3" fmla="*/ 39 h 78"/>
                  <a:gd name="T4" fmla="*/ 0 w 485"/>
                  <a:gd name="T5" fmla="*/ 5 h 78"/>
                  <a:gd name="T6" fmla="*/ 3 w 485"/>
                  <a:gd name="T7" fmla="*/ 0 h 78"/>
                  <a:gd name="T8" fmla="*/ 242 w 485"/>
                  <a:gd name="T9" fmla="*/ 3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78">
                    <a:moveTo>
                      <a:pt x="485" y="68"/>
                    </a:moveTo>
                    <a:lnTo>
                      <a:pt x="479" y="78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5" name="Freeform 371"/>
              <p:cNvSpPr>
                <a:spLocks/>
              </p:cNvSpPr>
              <p:nvPr/>
            </p:nvSpPr>
            <p:spPr bwMode="auto">
              <a:xfrm>
                <a:off x="1670" y="1353"/>
                <a:ext cx="240" cy="36"/>
              </a:xfrm>
              <a:custGeom>
                <a:avLst/>
                <a:gdLst>
                  <a:gd name="T0" fmla="*/ 240 w 480"/>
                  <a:gd name="T1" fmla="*/ 34 h 72"/>
                  <a:gd name="T2" fmla="*/ 240 w 480"/>
                  <a:gd name="T3" fmla="*/ 36 h 72"/>
                  <a:gd name="T4" fmla="*/ 0 w 480"/>
                  <a:gd name="T5" fmla="*/ 1 h 72"/>
                  <a:gd name="T6" fmla="*/ 1 w 480"/>
                  <a:gd name="T7" fmla="*/ 0 h 72"/>
                  <a:gd name="T8" fmla="*/ 240 w 480"/>
                  <a:gd name="T9" fmla="*/ 34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2">
                    <a:moveTo>
                      <a:pt x="480" y="68"/>
                    </a:moveTo>
                    <a:lnTo>
                      <a:pt x="479" y="7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68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6" name="Freeform 372"/>
              <p:cNvSpPr>
                <a:spLocks/>
              </p:cNvSpPr>
              <p:nvPr/>
            </p:nvSpPr>
            <p:spPr bwMode="auto">
              <a:xfrm>
                <a:off x="1669" y="1354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7" name="Freeform 373"/>
              <p:cNvSpPr>
                <a:spLocks/>
              </p:cNvSpPr>
              <p:nvPr/>
            </p:nvSpPr>
            <p:spPr bwMode="auto">
              <a:xfrm>
                <a:off x="1668" y="1355"/>
                <a:ext cx="241" cy="36"/>
              </a:xfrm>
              <a:custGeom>
                <a:avLst/>
                <a:gdLst>
                  <a:gd name="T0" fmla="*/ 241 w 480"/>
                  <a:gd name="T1" fmla="*/ 34 h 73"/>
                  <a:gd name="T2" fmla="*/ 240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1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8" name="Freeform 374"/>
              <p:cNvSpPr>
                <a:spLocks/>
              </p:cNvSpPr>
              <p:nvPr/>
            </p:nvSpPr>
            <p:spPr bwMode="auto">
              <a:xfrm>
                <a:off x="1668" y="1356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40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70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09" name="Freeform 375"/>
              <p:cNvSpPr>
                <a:spLocks/>
              </p:cNvSpPr>
              <p:nvPr/>
            </p:nvSpPr>
            <p:spPr bwMode="auto">
              <a:xfrm>
                <a:off x="1664" y="1357"/>
                <a:ext cx="243" cy="40"/>
              </a:xfrm>
              <a:custGeom>
                <a:avLst/>
                <a:gdLst>
                  <a:gd name="T0" fmla="*/ 243 w 485"/>
                  <a:gd name="T1" fmla="*/ 35 h 79"/>
                  <a:gd name="T2" fmla="*/ 240 w 485"/>
                  <a:gd name="T3" fmla="*/ 40 h 79"/>
                  <a:gd name="T4" fmla="*/ 0 w 485"/>
                  <a:gd name="T5" fmla="*/ 5 h 79"/>
                  <a:gd name="T6" fmla="*/ 3 w 485"/>
                  <a:gd name="T7" fmla="*/ 0 h 79"/>
                  <a:gd name="T8" fmla="*/ 243 w 485"/>
                  <a:gd name="T9" fmla="*/ 35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79">
                    <a:moveTo>
                      <a:pt x="485" y="69"/>
                    </a:moveTo>
                    <a:lnTo>
                      <a:pt x="480" y="79"/>
                    </a:lnTo>
                    <a:lnTo>
                      <a:pt x="0" y="10"/>
                    </a:lnTo>
                    <a:lnTo>
                      <a:pt x="6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0" name="Freeform 376"/>
              <p:cNvSpPr>
                <a:spLocks/>
              </p:cNvSpPr>
              <p:nvPr/>
            </p:nvSpPr>
            <p:spPr bwMode="auto">
              <a:xfrm>
                <a:off x="1667" y="1357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1" name="Freeform 377"/>
              <p:cNvSpPr>
                <a:spLocks/>
              </p:cNvSpPr>
              <p:nvPr/>
            </p:nvSpPr>
            <p:spPr bwMode="auto">
              <a:xfrm>
                <a:off x="1666" y="1358"/>
                <a:ext cx="240" cy="37"/>
              </a:xfrm>
              <a:custGeom>
                <a:avLst/>
                <a:gdLst>
                  <a:gd name="T0" fmla="*/ 240 w 480"/>
                  <a:gd name="T1" fmla="*/ 35 h 73"/>
                  <a:gd name="T2" fmla="*/ 239 w 480"/>
                  <a:gd name="T3" fmla="*/ 37 h 73"/>
                  <a:gd name="T4" fmla="*/ 0 w 480"/>
                  <a:gd name="T5" fmla="*/ 2 h 73"/>
                  <a:gd name="T6" fmla="*/ 1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0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2" name="Freeform 378"/>
              <p:cNvSpPr>
                <a:spLocks/>
              </p:cNvSpPr>
              <p:nvPr/>
            </p:nvSpPr>
            <p:spPr bwMode="auto">
              <a:xfrm>
                <a:off x="1665" y="1360"/>
                <a:ext cx="240" cy="35"/>
              </a:xfrm>
              <a:custGeom>
                <a:avLst/>
                <a:gdLst>
                  <a:gd name="T0" fmla="*/ 240 w 480"/>
                  <a:gd name="T1" fmla="*/ 34 h 71"/>
                  <a:gd name="T2" fmla="*/ 240 w 480"/>
                  <a:gd name="T3" fmla="*/ 35 h 71"/>
                  <a:gd name="T4" fmla="*/ 0 w 480"/>
                  <a:gd name="T5" fmla="*/ 0 h 71"/>
                  <a:gd name="T6" fmla="*/ 1 w 480"/>
                  <a:gd name="T7" fmla="*/ 0 h 71"/>
                  <a:gd name="T8" fmla="*/ 240 w 480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1">
                    <a:moveTo>
                      <a:pt x="480" y="69"/>
                    </a:moveTo>
                    <a:lnTo>
                      <a:pt x="479" y="7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3" name="Freeform 379"/>
              <p:cNvSpPr>
                <a:spLocks/>
              </p:cNvSpPr>
              <p:nvPr/>
            </p:nvSpPr>
            <p:spPr bwMode="auto">
              <a:xfrm>
                <a:off x="1664" y="1361"/>
                <a:ext cx="240" cy="36"/>
              </a:xfrm>
              <a:custGeom>
                <a:avLst/>
                <a:gdLst>
                  <a:gd name="T0" fmla="*/ 240 w 480"/>
                  <a:gd name="T1" fmla="*/ 35 h 73"/>
                  <a:gd name="T2" fmla="*/ 240 w 480"/>
                  <a:gd name="T3" fmla="*/ 36 h 73"/>
                  <a:gd name="T4" fmla="*/ 0 w 480"/>
                  <a:gd name="T5" fmla="*/ 2 h 73"/>
                  <a:gd name="T6" fmla="*/ 1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0"/>
                    </a:moveTo>
                    <a:lnTo>
                      <a:pt x="480" y="7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4" name="Freeform 380"/>
              <p:cNvSpPr>
                <a:spLocks/>
              </p:cNvSpPr>
              <p:nvPr/>
            </p:nvSpPr>
            <p:spPr bwMode="auto">
              <a:xfrm>
                <a:off x="1662" y="1362"/>
                <a:ext cx="242" cy="40"/>
              </a:xfrm>
              <a:custGeom>
                <a:avLst/>
                <a:gdLst>
                  <a:gd name="T0" fmla="*/ 242 w 485"/>
                  <a:gd name="T1" fmla="*/ 35 h 79"/>
                  <a:gd name="T2" fmla="*/ 239 w 485"/>
                  <a:gd name="T3" fmla="*/ 40 h 79"/>
                  <a:gd name="T4" fmla="*/ 0 w 485"/>
                  <a:gd name="T5" fmla="*/ 5 h 79"/>
                  <a:gd name="T6" fmla="*/ 2 w 485"/>
                  <a:gd name="T7" fmla="*/ 0 h 79"/>
                  <a:gd name="T8" fmla="*/ 242 w 485"/>
                  <a:gd name="T9" fmla="*/ 35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79">
                    <a:moveTo>
                      <a:pt x="485" y="69"/>
                    </a:moveTo>
                    <a:lnTo>
                      <a:pt x="478" y="79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5" name="Freeform 381"/>
              <p:cNvSpPr>
                <a:spLocks/>
              </p:cNvSpPr>
              <p:nvPr/>
            </p:nvSpPr>
            <p:spPr bwMode="auto">
              <a:xfrm>
                <a:off x="1664" y="1362"/>
                <a:ext cx="240" cy="37"/>
              </a:xfrm>
              <a:custGeom>
                <a:avLst/>
                <a:gdLst>
                  <a:gd name="T0" fmla="*/ 240 w 480"/>
                  <a:gd name="T1" fmla="*/ 35 h 73"/>
                  <a:gd name="T2" fmla="*/ 239 w 480"/>
                  <a:gd name="T3" fmla="*/ 37 h 73"/>
                  <a:gd name="T4" fmla="*/ 0 w 480"/>
                  <a:gd name="T5" fmla="*/ 1 h 73"/>
                  <a:gd name="T6" fmla="*/ 0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6" name="Freeform 382"/>
              <p:cNvSpPr>
                <a:spLocks/>
              </p:cNvSpPr>
              <p:nvPr/>
            </p:nvSpPr>
            <p:spPr bwMode="auto">
              <a:xfrm>
                <a:off x="1663" y="1363"/>
                <a:ext cx="241" cy="37"/>
              </a:xfrm>
              <a:custGeom>
                <a:avLst/>
                <a:gdLst>
                  <a:gd name="T0" fmla="*/ 241 w 480"/>
                  <a:gd name="T1" fmla="*/ 36 h 73"/>
                  <a:gd name="T2" fmla="*/ 240 w 480"/>
                  <a:gd name="T3" fmla="*/ 37 h 73"/>
                  <a:gd name="T4" fmla="*/ 0 w 480"/>
                  <a:gd name="T5" fmla="*/ 2 h 73"/>
                  <a:gd name="T6" fmla="*/ 1 w 480"/>
                  <a:gd name="T7" fmla="*/ 0 h 73"/>
                  <a:gd name="T8" fmla="*/ 241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7" name="Freeform 383"/>
              <p:cNvSpPr>
                <a:spLocks/>
              </p:cNvSpPr>
              <p:nvPr/>
            </p:nvSpPr>
            <p:spPr bwMode="auto">
              <a:xfrm>
                <a:off x="1663" y="1365"/>
                <a:ext cx="240" cy="36"/>
              </a:xfrm>
              <a:custGeom>
                <a:avLst/>
                <a:gdLst>
                  <a:gd name="T0" fmla="*/ 240 w 480"/>
                  <a:gd name="T1" fmla="*/ 34 h 73"/>
                  <a:gd name="T2" fmla="*/ 240 w 480"/>
                  <a:gd name="T3" fmla="*/ 36 h 73"/>
                  <a:gd name="T4" fmla="*/ 0 w 480"/>
                  <a:gd name="T5" fmla="*/ 0 h 73"/>
                  <a:gd name="T6" fmla="*/ 1 w 480"/>
                  <a:gd name="T7" fmla="*/ 0 h 73"/>
                  <a:gd name="T8" fmla="*/ 240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69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4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8" name="Freeform 384"/>
              <p:cNvSpPr>
                <a:spLocks/>
              </p:cNvSpPr>
              <p:nvPr/>
            </p:nvSpPr>
            <p:spPr bwMode="auto">
              <a:xfrm>
                <a:off x="1662" y="1366"/>
                <a:ext cx="240" cy="36"/>
              </a:xfrm>
              <a:custGeom>
                <a:avLst/>
                <a:gdLst>
                  <a:gd name="T0" fmla="*/ 240 w 480"/>
                  <a:gd name="T1" fmla="*/ 36 h 73"/>
                  <a:gd name="T2" fmla="*/ 239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19" name="Freeform 385"/>
              <p:cNvSpPr>
                <a:spLocks/>
              </p:cNvSpPr>
              <p:nvPr/>
            </p:nvSpPr>
            <p:spPr bwMode="auto">
              <a:xfrm>
                <a:off x="1660" y="1367"/>
                <a:ext cx="241" cy="41"/>
              </a:xfrm>
              <a:custGeom>
                <a:avLst/>
                <a:gdLst>
                  <a:gd name="T0" fmla="*/ 241 w 482"/>
                  <a:gd name="T1" fmla="*/ 35 h 82"/>
                  <a:gd name="T2" fmla="*/ 240 w 482"/>
                  <a:gd name="T3" fmla="*/ 41 h 82"/>
                  <a:gd name="T4" fmla="*/ 0 w 482"/>
                  <a:gd name="T5" fmla="*/ 5 h 82"/>
                  <a:gd name="T6" fmla="*/ 2 w 482"/>
                  <a:gd name="T7" fmla="*/ 0 h 82"/>
                  <a:gd name="T8" fmla="*/ 241 w 482"/>
                  <a:gd name="T9" fmla="*/ 35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2">
                    <a:moveTo>
                      <a:pt x="482" y="70"/>
                    </a:moveTo>
                    <a:lnTo>
                      <a:pt x="479" y="82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82" y="70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0" name="Freeform 386"/>
              <p:cNvSpPr>
                <a:spLocks/>
              </p:cNvSpPr>
              <p:nvPr/>
            </p:nvSpPr>
            <p:spPr bwMode="auto">
              <a:xfrm>
                <a:off x="1662" y="1367"/>
                <a:ext cx="239" cy="37"/>
              </a:xfrm>
              <a:custGeom>
                <a:avLst/>
                <a:gdLst>
                  <a:gd name="T0" fmla="*/ 239 w 478"/>
                  <a:gd name="T1" fmla="*/ 35 h 74"/>
                  <a:gd name="T2" fmla="*/ 239 w 478"/>
                  <a:gd name="T3" fmla="*/ 37 h 74"/>
                  <a:gd name="T4" fmla="*/ 0 w 478"/>
                  <a:gd name="T5" fmla="*/ 1 h 74"/>
                  <a:gd name="T6" fmla="*/ 0 w 478"/>
                  <a:gd name="T7" fmla="*/ 0 h 74"/>
                  <a:gd name="T8" fmla="*/ 239 w 478"/>
                  <a:gd name="T9" fmla="*/ 35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4">
                    <a:moveTo>
                      <a:pt x="478" y="70"/>
                    </a:moveTo>
                    <a:lnTo>
                      <a:pt x="478" y="7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0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1" name="Freeform 387"/>
              <p:cNvSpPr>
                <a:spLocks/>
              </p:cNvSpPr>
              <p:nvPr/>
            </p:nvSpPr>
            <p:spPr bwMode="auto">
              <a:xfrm>
                <a:off x="1661" y="1368"/>
                <a:ext cx="240" cy="37"/>
              </a:xfrm>
              <a:custGeom>
                <a:avLst/>
                <a:gdLst>
                  <a:gd name="T0" fmla="*/ 240 w 480"/>
                  <a:gd name="T1" fmla="*/ 36 h 73"/>
                  <a:gd name="T2" fmla="*/ 239 w 480"/>
                  <a:gd name="T3" fmla="*/ 37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8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2" name="Freeform 388"/>
              <p:cNvSpPr>
                <a:spLocks/>
              </p:cNvSpPr>
              <p:nvPr/>
            </p:nvSpPr>
            <p:spPr bwMode="auto">
              <a:xfrm>
                <a:off x="1661" y="1369"/>
                <a:ext cx="239" cy="37"/>
              </a:xfrm>
              <a:custGeom>
                <a:avLst/>
                <a:gdLst>
                  <a:gd name="T0" fmla="*/ 239 w 478"/>
                  <a:gd name="T1" fmla="*/ 35 h 75"/>
                  <a:gd name="T2" fmla="*/ 239 w 478"/>
                  <a:gd name="T3" fmla="*/ 37 h 75"/>
                  <a:gd name="T4" fmla="*/ 0 w 478"/>
                  <a:gd name="T5" fmla="*/ 1 h 75"/>
                  <a:gd name="T6" fmla="*/ 0 w 478"/>
                  <a:gd name="T7" fmla="*/ 0 h 75"/>
                  <a:gd name="T8" fmla="*/ 239 w 478"/>
                  <a:gd name="T9" fmla="*/ 35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5">
                    <a:moveTo>
                      <a:pt x="478" y="71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3" name="Freeform 389"/>
              <p:cNvSpPr>
                <a:spLocks/>
              </p:cNvSpPr>
              <p:nvPr/>
            </p:nvSpPr>
            <p:spPr bwMode="auto">
              <a:xfrm>
                <a:off x="1660" y="1371"/>
                <a:ext cx="240" cy="36"/>
              </a:xfrm>
              <a:custGeom>
                <a:avLst/>
                <a:gdLst>
                  <a:gd name="T0" fmla="*/ 240 w 480"/>
                  <a:gd name="T1" fmla="*/ 36 h 73"/>
                  <a:gd name="T2" fmla="*/ 240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3">
                    <a:moveTo>
                      <a:pt x="480" y="72"/>
                    </a:moveTo>
                    <a:lnTo>
                      <a:pt x="479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A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4" name="Freeform 390"/>
              <p:cNvSpPr>
                <a:spLocks/>
              </p:cNvSpPr>
              <p:nvPr/>
            </p:nvSpPr>
            <p:spPr bwMode="auto">
              <a:xfrm>
                <a:off x="1660" y="1371"/>
                <a:ext cx="239" cy="37"/>
              </a:xfrm>
              <a:custGeom>
                <a:avLst/>
                <a:gdLst>
                  <a:gd name="T0" fmla="*/ 239 w 479"/>
                  <a:gd name="T1" fmla="*/ 36 h 73"/>
                  <a:gd name="T2" fmla="*/ 239 w 479"/>
                  <a:gd name="T3" fmla="*/ 37 h 73"/>
                  <a:gd name="T4" fmla="*/ 0 w 479"/>
                  <a:gd name="T5" fmla="*/ 1 h 73"/>
                  <a:gd name="T6" fmla="*/ 0 w 479"/>
                  <a:gd name="T7" fmla="*/ 0 h 73"/>
                  <a:gd name="T8" fmla="*/ 239 w 479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73">
                    <a:moveTo>
                      <a:pt x="479" y="71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9" y="71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5" name="Freeform 391"/>
              <p:cNvSpPr>
                <a:spLocks/>
              </p:cNvSpPr>
              <p:nvPr/>
            </p:nvSpPr>
            <p:spPr bwMode="auto">
              <a:xfrm>
                <a:off x="1658" y="1372"/>
                <a:ext cx="241" cy="43"/>
              </a:xfrm>
              <a:custGeom>
                <a:avLst/>
                <a:gdLst>
                  <a:gd name="T0" fmla="*/ 241 w 482"/>
                  <a:gd name="T1" fmla="*/ 36 h 85"/>
                  <a:gd name="T2" fmla="*/ 239 w 482"/>
                  <a:gd name="T3" fmla="*/ 43 h 85"/>
                  <a:gd name="T4" fmla="*/ 0 w 482"/>
                  <a:gd name="T5" fmla="*/ 6 h 85"/>
                  <a:gd name="T6" fmla="*/ 2 w 482"/>
                  <a:gd name="T7" fmla="*/ 0 h 85"/>
                  <a:gd name="T8" fmla="*/ 241 w 482"/>
                  <a:gd name="T9" fmla="*/ 3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5">
                    <a:moveTo>
                      <a:pt x="482" y="72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2" y="72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6" name="Freeform 392"/>
              <p:cNvSpPr>
                <a:spLocks/>
              </p:cNvSpPr>
              <p:nvPr/>
            </p:nvSpPr>
            <p:spPr bwMode="auto">
              <a:xfrm>
                <a:off x="1659" y="1372"/>
                <a:ext cx="240" cy="38"/>
              </a:xfrm>
              <a:custGeom>
                <a:avLst/>
                <a:gdLst>
                  <a:gd name="T0" fmla="*/ 240 w 480"/>
                  <a:gd name="T1" fmla="*/ 36 h 75"/>
                  <a:gd name="T2" fmla="*/ 239 w 480"/>
                  <a:gd name="T3" fmla="*/ 38 h 75"/>
                  <a:gd name="T4" fmla="*/ 0 w 480"/>
                  <a:gd name="T5" fmla="*/ 2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7" name="Freeform 393"/>
              <p:cNvSpPr>
                <a:spLocks/>
              </p:cNvSpPr>
              <p:nvPr/>
            </p:nvSpPr>
            <p:spPr bwMode="auto">
              <a:xfrm>
                <a:off x="1659" y="1374"/>
                <a:ext cx="240" cy="36"/>
              </a:xfrm>
              <a:custGeom>
                <a:avLst/>
                <a:gdLst>
                  <a:gd name="T0" fmla="*/ 240 w 478"/>
                  <a:gd name="T1" fmla="*/ 35 h 73"/>
                  <a:gd name="T2" fmla="*/ 240 w 478"/>
                  <a:gd name="T3" fmla="*/ 36 h 73"/>
                  <a:gd name="T4" fmla="*/ 0 w 478"/>
                  <a:gd name="T5" fmla="*/ 0 h 73"/>
                  <a:gd name="T6" fmla="*/ 0 w 478"/>
                  <a:gd name="T7" fmla="*/ 0 h 73"/>
                  <a:gd name="T8" fmla="*/ 240 w 478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3">
                    <a:moveTo>
                      <a:pt x="478" y="71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8" name="Freeform 394"/>
              <p:cNvSpPr>
                <a:spLocks/>
              </p:cNvSpPr>
              <p:nvPr/>
            </p:nvSpPr>
            <p:spPr bwMode="auto">
              <a:xfrm>
                <a:off x="1658" y="1375"/>
                <a:ext cx="241" cy="37"/>
              </a:xfrm>
              <a:custGeom>
                <a:avLst/>
                <a:gdLst>
                  <a:gd name="T0" fmla="*/ 241 w 480"/>
                  <a:gd name="T1" fmla="*/ 36 h 75"/>
                  <a:gd name="T2" fmla="*/ 240 w 480"/>
                  <a:gd name="T3" fmla="*/ 37 h 75"/>
                  <a:gd name="T4" fmla="*/ 0 w 480"/>
                  <a:gd name="T5" fmla="*/ 1 h 75"/>
                  <a:gd name="T6" fmla="*/ 1 w 480"/>
                  <a:gd name="T7" fmla="*/ 0 h 75"/>
                  <a:gd name="T8" fmla="*/ 241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29" name="Freeform 395"/>
              <p:cNvSpPr>
                <a:spLocks/>
              </p:cNvSpPr>
              <p:nvPr/>
            </p:nvSpPr>
            <p:spPr bwMode="auto">
              <a:xfrm>
                <a:off x="1658" y="1376"/>
                <a:ext cx="240" cy="37"/>
              </a:xfrm>
              <a:custGeom>
                <a:avLst/>
                <a:gdLst>
                  <a:gd name="T0" fmla="*/ 240 w 478"/>
                  <a:gd name="T1" fmla="*/ 36 h 75"/>
                  <a:gd name="T2" fmla="*/ 240 w 478"/>
                  <a:gd name="T3" fmla="*/ 37 h 75"/>
                  <a:gd name="T4" fmla="*/ 0 w 478"/>
                  <a:gd name="T5" fmla="*/ 1 h 75"/>
                  <a:gd name="T6" fmla="*/ 0 w 478"/>
                  <a:gd name="T7" fmla="*/ 0 h 75"/>
                  <a:gd name="T8" fmla="*/ 240 w 478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5">
                    <a:moveTo>
                      <a:pt x="478" y="73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3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0" name="Freeform 396"/>
              <p:cNvSpPr>
                <a:spLocks/>
              </p:cNvSpPr>
              <p:nvPr/>
            </p:nvSpPr>
            <p:spPr bwMode="auto">
              <a:xfrm>
                <a:off x="1658" y="1377"/>
                <a:ext cx="240" cy="38"/>
              </a:xfrm>
              <a:custGeom>
                <a:avLst/>
                <a:gdLst>
                  <a:gd name="T0" fmla="*/ 240 w 478"/>
                  <a:gd name="T1" fmla="*/ 36 h 75"/>
                  <a:gd name="T2" fmla="*/ 240 w 478"/>
                  <a:gd name="T3" fmla="*/ 38 h 75"/>
                  <a:gd name="T4" fmla="*/ 0 w 478"/>
                  <a:gd name="T5" fmla="*/ 1 h 75"/>
                  <a:gd name="T6" fmla="*/ 0 w 478"/>
                  <a:gd name="T7" fmla="*/ 0 h 75"/>
                  <a:gd name="T8" fmla="*/ 240 w 478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5">
                    <a:moveTo>
                      <a:pt x="478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2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1" name="Freeform 397"/>
              <p:cNvSpPr>
                <a:spLocks/>
              </p:cNvSpPr>
              <p:nvPr/>
            </p:nvSpPr>
            <p:spPr bwMode="auto">
              <a:xfrm>
                <a:off x="1657" y="1378"/>
                <a:ext cx="241" cy="42"/>
              </a:xfrm>
              <a:custGeom>
                <a:avLst/>
                <a:gdLst>
                  <a:gd name="T0" fmla="*/ 241 w 481"/>
                  <a:gd name="T1" fmla="*/ 36 h 85"/>
                  <a:gd name="T2" fmla="*/ 239 w 481"/>
                  <a:gd name="T3" fmla="*/ 42 h 85"/>
                  <a:gd name="T4" fmla="*/ 0 w 481"/>
                  <a:gd name="T5" fmla="*/ 6 h 85"/>
                  <a:gd name="T6" fmla="*/ 2 w 481"/>
                  <a:gd name="T7" fmla="*/ 0 h 85"/>
                  <a:gd name="T8" fmla="*/ 241 w 481"/>
                  <a:gd name="T9" fmla="*/ 3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5">
                    <a:moveTo>
                      <a:pt x="481" y="73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2" name="Freeform 398"/>
              <p:cNvSpPr>
                <a:spLocks/>
              </p:cNvSpPr>
              <p:nvPr/>
            </p:nvSpPr>
            <p:spPr bwMode="auto">
              <a:xfrm>
                <a:off x="1658" y="1378"/>
                <a:ext cx="240" cy="37"/>
              </a:xfrm>
              <a:custGeom>
                <a:avLst/>
                <a:gdLst>
                  <a:gd name="T0" fmla="*/ 240 w 480"/>
                  <a:gd name="T1" fmla="*/ 36 h 75"/>
                  <a:gd name="T2" fmla="*/ 240 w 480"/>
                  <a:gd name="T3" fmla="*/ 37 h 75"/>
                  <a:gd name="T4" fmla="*/ 0 w 480"/>
                  <a:gd name="T5" fmla="*/ 1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5">
                    <a:moveTo>
                      <a:pt x="480" y="73"/>
                    </a:moveTo>
                    <a:lnTo>
                      <a:pt x="479" y="7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3" name="Freeform 399"/>
              <p:cNvSpPr>
                <a:spLocks/>
              </p:cNvSpPr>
              <p:nvPr/>
            </p:nvSpPr>
            <p:spPr bwMode="auto">
              <a:xfrm>
                <a:off x="1658" y="1380"/>
                <a:ext cx="239" cy="37"/>
              </a:xfrm>
              <a:custGeom>
                <a:avLst/>
                <a:gdLst>
                  <a:gd name="T0" fmla="*/ 239 w 479"/>
                  <a:gd name="T1" fmla="*/ 36 h 75"/>
                  <a:gd name="T2" fmla="*/ 239 w 479"/>
                  <a:gd name="T3" fmla="*/ 37 h 75"/>
                  <a:gd name="T4" fmla="*/ 0 w 479"/>
                  <a:gd name="T5" fmla="*/ 2 h 75"/>
                  <a:gd name="T6" fmla="*/ 0 w 479"/>
                  <a:gd name="T7" fmla="*/ 0 h 75"/>
                  <a:gd name="T8" fmla="*/ 239 w 479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75">
                    <a:moveTo>
                      <a:pt x="479" y="72"/>
                    </a:moveTo>
                    <a:lnTo>
                      <a:pt x="479" y="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2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4" name="Freeform 400"/>
              <p:cNvSpPr>
                <a:spLocks/>
              </p:cNvSpPr>
              <p:nvPr/>
            </p:nvSpPr>
            <p:spPr bwMode="auto">
              <a:xfrm>
                <a:off x="1657" y="1381"/>
                <a:ext cx="240" cy="38"/>
              </a:xfrm>
              <a:custGeom>
                <a:avLst/>
                <a:gdLst>
                  <a:gd name="T0" fmla="*/ 240 w 480"/>
                  <a:gd name="T1" fmla="*/ 36 h 75"/>
                  <a:gd name="T2" fmla="*/ 239 w 480"/>
                  <a:gd name="T3" fmla="*/ 38 h 75"/>
                  <a:gd name="T4" fmla="*/ 0 w 480"/>
                  <a:gd name="T5" fmla="*/ 1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5">
                    <a:moveTo>
                      <a:pt x="480" y="71"/>
                    </a:moveTo>
                    <a:lnTo>
                      <a:pt x="478" y="75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71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5" name="Freeform 401"/>
              <p:cNvSpPr>
                <a:spLocks/>
              </p:cNvSpPr>
              <p:nvPr/>
            </p:nvSpPr>
            <p:spPr bwMode="auto">
              <a:xfrm>
                <a:off x="1657" y="1382"/>
                <a:ext cx="239" cy="38"/>
              </a:xfrm>
              <a:custGeom>
                <a:avLst/>
                <a:gdLst>
                  <a:gd name="T0" fmla="*/ 239 w 478"/>
                  <a:gd name="T1" fmla="*/ 37 h 77"/>
                  <a:gd name="T2" fmla="*/ 239 w 478"/>
                  <a:gd name="T3" fmla="*/ 38 h 77"/>
                  <a:gd name="T4" fmla="*/ 0 w 478"/>
                  <a:gd name="T5" fmla="*/ 2 h 77"/>
                  <a:gd name="T6" fmla="*/ 0 w 478"/>
                  <a:gd name="T7" fmla="*/ 0 h 77"/>
                  <a:gd name="T8" fmla="*/ 239 w 478"/>
                  <a:gd name="T9" fmla="*/ 37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77">
                    <a:moveTo>
                      <a:pt x="478" y="74"/>
                    </a:moveTo>
                    <a:lnTo>
                      <a:pt x="478" y="7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4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6" name="Freeform 402"/>
              <p:cNvSpPr>
                <a:spLocks/>
              </p:cNvSpPr>
              <p:nvPr/>
            </p:nvSpPr>
            <p:spPr bwMode="auto">
              <a:xfrm>
                <a:off x="1655" y="1384"/>
                <a:ext cx="241" cy="43"/>
              </a:xfrm>
              <a:custGeom>
                <a:avLst/>
                <a:gdLst>
                  <a:gd name="T0" fmla="*/ 241 w 482"/>
                  <a:gd name="T1" fmla="*/ 37 h 86"/>
                  <a:gd name="T2" fmla="*/ 241 w 482"/>
                  <a:gd name="T3" fmla="*/ 43 h 86"/>
                  <a:gd name="T4" fmla="*/ 0 w 482"/>
                  <a:gd name="T5" fmla="*/ 6 h 86"/>
                  <a:gd name="T6" fmla="*/ 2 w 482"/>
                  <a:gd name="T7" fmla="*/ 0 h 86"/>
                  <a:gd name="T8" fmla="*/ 241 w 482"/>
                  <a:gd name="T9" fmla="*/ 37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6">
                    <a:moveTo>
                      <a:pt x="482" y="73"/>
                    </a:moveTo>
                    <a:lnTo>
                      <a:pt x="481" y="86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482" y="73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7" name="Freeform 403"/>
              <p:cNvSpPr>
                <a:spLocks/>
              </p:cNvSpPr>
              <p:nvPr/>
            </p:nvSpPr>
            <p:spPr bwMode="auto">
              <a:xfrm>
                <a:off x="1656" y="1384"/>
                <a:ext cx="240" cy="39"/>
              </a:xfrm>
              <a:custGeom>
                <a:avLst/>
                <a:gdLst>
                  <a:gd name="T0" fmla="*/ 240 w 480"/>
                  <a:gd name="T1" fmla="*/ 37 h 78"/>
                  <a:gd name="T2" fmla="*/ 240 w 480"/>
                  <a:gd name="T3" fmla="*/ 39 h 78"/>
                  <a:gd name="T4" fmla="*/ 0 w 480"/>
                  <a:gd name="T5" fmla="*/ 2 h 78"/>
                  <a:gd name="T6" fmla="*/ 1 w 480"/>
                  <a:gd name="T7" fmla="*/ 0 h 78"/>
                  <a:gd name="T8" fmla="*/ 240 w 480"/>
                  <a:gd name="T9" fmla="*/ 37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78">
                    <a:moveTo>
                      <a:pt x="480" y="73"/>
                    </a:moveTo>
                    <a:lnTo>
                      <a:pt x="479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8" name="Freeform 404"/>
              <p:cNvSpPr>
                <a:spLocks/>
              </p:cNvSpPr>
              <p:nvPr/>
            </p:nvSpPr>
            <p:spPr bwMode="auto">
              <a:xfrm>
                <a:off x="1656" y="1386"/>
                <a:ext cx="239" cy="39"/>
              </a:xfrm>
              <a:custGeom>
                <a:avLst/>
                <a:gdLst>
                  <a:gd name="T0" fmla="*/ 239 w 479"/>
                  <a:gd name="T1" fmla="*/ 38 h 78"/>
                  <a:gd name="T2" fmla="*/ 239 w 479"/>
                  <a:gd name="T3" fmla="*/ 39 h 78"/>
                  <a:gd name="T4" fmla="*/ 0 w 479"/>
                  <a:gd name="T5" fmla="*/ 3 h 78"/>
                  <a:gd name="T6" fmla="*/ 0 w 479"/>
                  <a:gd name="T7" fmla="*/ 0 h 78"/>
                  <a:gd name="T8" fmla="*/ 239 w 479"/>
                  <a:gd name="T9" fmla="*/ 3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78">
                    <a:moveTo>
                      <a:pt x="479" y="75"/>
                    </a:moveTo>
                    <a:lnTo>
                      <a:pt x="479" y="7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9" y="75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39" name="Freeform 405"/>
              <p:cNvSpPr>
                <a:spLocks/>
              </p:cNvSpPr>
              <p:nvPr/>
            </p:nvSpPr>
            <p:spPr bwMode="auto">
              <a:xfrm>
                <a:off x="1655" y="1388"/>
                <a:ext cx="240" cy="39"/>
              </a:xfrm>
              <a:custGeom>
                <a:avLst/>
                <a:gdLst>
                  <a:gd name="T0" fmla="*/ 240 w 481"/>
                  <a:gd name="T1" fmla="*/ 37 h 78"/>
                  <a:gd name="T2" fmla="*/ 240 w 481"/>
                  <a:gd name="T3" fmla="*/ 39 h 78"/>
                  <a:gd name="T4" fmla="*/ 0 w 481"/>
                  <a:gd name="T5" fmla="*/ 2 h 78"/>
                  <a:gd name="T6" fmla="*/ 1 w 481"/>
                  <a:gd name="T7" fmla="*/ 0 h 78"/>
                  <a:gd name="T8" fmla="*/ 240 w 481"/>
                  <a:gd name="T9" fmla="*/ 37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78">
                    <a:moveTo>
                      <a:pt x="481" y="73"/>
                    </a:moveTo>
                    <a:lnTo>
                      <a:pt x="481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0" name="Freeform 406"/>
              <p:cNvSpPr>
                <a:spLocks/>
              </p:cNvSpPr>
              <p:nvPr/>
            </p:nvSpPr>
            <p:spPr bwMode="auto">
              <a:xfrm>
                <a:off x="1655" y="1390"/>
                <a:ext cx="240" cy="44"/>
              </a:xfrm>
              <a:custGeom>
                <a:avLst/>
                <a:gdLst>
                  <a:gd name="T0" fmla="*/ 240 w 481"/>
                  <a:gd name="T1" fmla="*/ 38 h 88"/>
                  <a:gd name="T2" fmla="*/ 239 w 481"/>
                  <a:gd name="T3" fmla="*/ 44 h 88"/>
                  <a:gd name="T4" fmla="*/ 0 w 481"/>
                  <a:gd name="T5" fmla="*/ 7 h 88"/>
                  <a:gd name="T6" fmla="*/ 0 w 481"/>
                  <a:gd name="T7" fmla="*/ 0 h 88"/>
                  <a:gd name="T8" fmla="*/ 240 w 481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8">
                    <a:moveTo>
                      <a:pt x="481" y="75"/>
                    </a:moveTo>
                    <a:lnTo>
                      <a:pt x="479" y="88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481" y="75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1" name="Freeform 407"/>
              <p:cNvSpPr>
                <a:spLocks/>
              </p:cNvSpPr>
              <p:nvPr/>
            </p:nvSpPr>
            <p:spPr bwMode="auto">
              <a:xfrm>
                <a:off x="1654" y="1396"/>
                <a:ext cx="240" cy="44"/>
              </a:xfrm>
              <a:custGeom>
                <a:avLst/>
                <a:gdLst>
                  <a:gd name="T0" fmla="*/ 240 w 480"/>
                  <a:gd name="T1" fmla="*/ 37 h 88"/>
                  <a:gd name="T2" fmla="*/ 239 w 480"/>
                  <a:gd name="T3" fmla="*/ 44 h 88"/>
                  <a:gd name="T4" fmla="*/ 0 w 480"/>
                  <a:gd name="T5" fmla="*/ 7 h 88"/>
                  <a:gd name="T6" fmla="*/ 1 w 480"/>
                  <a:gd name="T7" fmla="*/ 0 h 88"/>
                  <a:gd name="T8" fmla="*/ 240 w 480"/>
                  <a:gd name="T9" fmla="*/ 37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8">
                    <a:moveTo>
                      <a:pt x="480" y="74"/>
                    </a:moveTo>
                    <a:lnTo>
                      <a:pt x="478" y="88"/>
                    </a:lnTo>
                    <a:lnTo>
                      <a:pt x="0" y="13"/>
                    </a:lnTo>
                    <a:lnTo>
                      <a:pt x="1" y="0"/>
                    </a:lnTo>
                    <a:lnTo>
                      <a:pt x="480" y="74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2" name="Freeform 408"/>
              <p:cNvSpPr>
                <a:spLocks/>
              </p:cNvSpPr>
              <p:nvPr/>
            </p:nvSpPr>
            <p:spPr bwMode="auto">
              <a:xfrm>
                <a:off x="1654" y="1403"/>
                <a:ext cx="240" cy="44"/>
              </a:xfrm>
              <a:custGeom>
                <a:avLst/>
                <a:gdLst>
                  <a:gd name="T0" fmla="*/ 239 w 480"/>
                  <a:gd name="T1" fmla="*/ 38 h 88"/>
                  <a:gd name="T2" fmla="*/ 240 w 480"/>
                  <a:gd name="T3" fmla="*/ 44 h 88"/>
                  <a:gd name="T4" fmla="*/ 1 w 480"/>
                  <a:gd name="T5" fmla="*/ 6 h 88"/>
                  <a:gd name="T6" fmla="*/ 0 w 480"/>
                  <a:gd name="T7" fmla="*/ 0 h 88"/>
                  <a:gd name="T8" fmla="*/ 239 w 480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8">
                    <a:moveTo>
                      <a:pt x="478" y="75"/>
                    </a:moveTo>
                    <a:lnTo>
                      <a:pt x="480" y="88"/>
                    </a:lnTo>
                    <a:lnTo>
                      <a:pt x="1" y="12"/>
                    </a:lnTo>
                    <a:lnTo>
                      <a:pt x="0" y="0"/>
                    </a:lnTo>
                    <a:lnTo>
                      <a:pt x="478" y="75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3" name="Freeform 409"/>
              <p:cNvSpPr>
                <a:spLocks/>
              </p:cNvSpPr>
              <p:nvPr/>
            </p:nvSpPr>
            <p:spPr bwMode="auto">
              <a:xfrm>
                <a:off x="1655" y="1409"/>
                <a:ext cx="240" cy="44"/>
              </a:xfrm>
              <a:custGeom>
                <a:avLst/>
                <a:gdLst>
                  <a:gd name="T0" fmla="*/ 239 w 481"/>
                  <a:gd name="T1" fmla="*/ 38 h 88"/>
                  <a:gd name="T2" fmla="*/ 240 w 481"/>
                  <a:gd name="T3" fmla="*/ 44 h 88"/>
                  <a:gd name="T4" fmla="*/ 0 w 481"/>
                  <a:gd name="T5" fmla="*/ 6 h 88"/>
                  <a:gd name="T6" fmla="*/ 0 w 481"/>
                  <a:gd name="T7" fmla="*/ 0 h 88"/>
                  <a:gd name="T8" fmla="*/ 239 w 481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8">
                    <a:moveTo>
                      <a:pt x="479" y="76"/>
                    </a:moveTo>
                    <a:lnTo>
                      <a:pt x="481" y="88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4" name="Freeform 410"/>
              <p:cNvSpPr>
                <a:spLocks/>
              </p:cNvSpPr>
              <p:nvPr/>
            </p:nvSpPr>
            <p:spPr bwMode="auto">
              <a:xfrm>
                <a:off x="1655" y="1415"/>
                <a:ext cx="241" cy="44"/>
              </a:xfrm>
              <a:custGeom>
                <a:avLst/>
                <a:gdLst>
                  <a:gd name="T0" fmla="*/ 241 w 482"/>
                  <a:gd name="T1" fmla="*/ 38 h 90"/>
                  <a:gd name="T2" fmla="*/ 241 w 482"/>
                  <a:gd name="T3" fmla="*/ 44 h 90"/>
                  <a:gd name="T4" fmla="*/ 2 w 482"/>
                  <a:gd name="T5" fmla="*/ 6 h 90"/>
                  <a:gd name="T6" fmla="*/ 0 w 482"/>
                  <a:gd name="T7" fmla="*/ 0 h 90"/>
                  <a:gd name="T8" fmla="*/ 241 w 482"/>
                  <a:gd name="T9" fmla="*/ 38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90">
                    <a:moveTo>
                      <a:pt x="481" y="77"/>
                    </a:moveTo>
                    <a:lnTo>
                      <a:pt x="482" y="90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5" name="Freeform 411"/>
              <p:cNvSpPr>
                <a:spLocks/>
              </p:cNvSpPr>
              <p:nvPr/>
            </p:nvSpPr>
            <p:spPr bwMode="auto">
              <a:xfrm>
                <a:off x="1655" y="1415"/>
                <a:ext cx="240" cy="40"/>
              </a:xfrm>
              <a:custGeom>
                <a:avLst/>
                <a:gdLst>
                  <a:gd name="T0" fmla="*/ 240 w 481"/>
                  <a:gd name="T1" fmla="*/ 38 h 82"/>
                  <a:gd name="T2" fmla="*/ 240 w 481"/>
                  <a:gd name="T3" fmla="*/ 40 h 82"/>
                  <a:gd name="T4" fmla="*/ 1 w 481"/>
                  <a:gd name="T5" fmla="*/ 2 h 82"/>
                  <a:gd name="T6" fmla="*/ 0 w 481"/>
                  <a:gd name="T7" fmla="*/ 0 h 82"/>
                  <a:gd name="T8" fmla="*/ 240 w 481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2">
                    <a:moveTo>
                      <a:pt x="481" y="77"/>
                    </a:moveTo>
                    <a:lnTo>
                      <a:pt x="481" y="82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6" name="Freeform 412"/>
              <p:cNvSpPr>
                <a:spLocks/>
              </p:cNvSpPr>
              <p:nvPr/>
            </p:nvSpPr>
            <p:spPr bwMode="auto">
              <a:xfrm>
                <a:off x="1656" y="1417"/>
                <a:ext cx="239" cy="40"/>
              </a:xfrm>
              <a:custGeom>
                <a:avLst/>
                <a:gdLst>
                  <a:gd name="T0" fmla="*/ 239 w 479"/>
                  <a:gd name="T1" fmla="*/ 39 h 80"/>
                  <a:gd name="T2" fmla="*/ 239 w 479"/>
                  <a:gd name="T3" fmla="*/ 40 h 80"/>
                  <a:gd name="T4" fmla="*/ 0 w 479"/>
                  <a:gd name="T5" fmla="*/ 2 h 80"/>
                  <a:gd name="T6" fmla="*/ 0 w 479"/>
                  <a:gd name="T7" fmla="*/ 0 h 80"/>
                  <a:gd name="T8" fmla="*/ 239 w 479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7" name="Freeform 413"/>
              <p:cNvSpPr>
                <a:spLocks/>
              </p:cNvSpPr>
              <p:nvPr/>
            </p:nvSpPr>
            <p:spPr bwMode="auto">
              <a:xfrm>
                <a:off x="1656" y="1419"/>
                <a:ext cx="240" cy="40"/>
              </a:xfrm>
              <a:custGeom>
                <a:avLst/>
                <a:gdLst>
                  <a:gd name="T0" fmla="*/ 240 w 480"/>
                  <a:gd name="T1" fmla="*/ 38 h 81"/>
                  <a:gd name="T2" fmla="*/ 240 w 480"/>
                  <a:gd name="T3" fmla="*/ 40 h 81"/>
                  <a:gd name="T4" fmla="*/ 1 w 480"/>
                  <a:gd name="T5" fmla="*/ 1 h 81"/>
                  <a:gd name="T6" fmla="*/ 0 w 480"/>
                  <a:gd name="T7" fmla="*/ 0 h 81"/>
                  <a:gd name="T8" fmla="*/ 240 w 480"/>
                  <a:gd name="T9" fmla="*/ 38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1">
                    <a:moveTo>
                      <a:pt x="479" y="76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8" name="Freeform 414"/>
              <p:cNvSpPr>
                <a:spLocks/>
              </p:cNvSpPr>
              <p:nvPr/>
            </p:nvSpPr>
            <p:spPr bwMode="auto">
              <a:xfrm>
                <a:off x="1657" y="1420"/>
                <a:ext cx="241" cy="45"/>
              </a:xfrm>
              <a:custGeom>
                <a:avLst/>
                <a:gdLst>
                  <a:gd name="T0" fmla="*/ 239 w 481"/>
                  <a:gd name="T1" fmla="*/ 39 h 90"/>
                  <a:gd name="T2" fmla="*/ 241 w 481"/>
                  <a:gd name="T3" fmla="*/ 45 h 90"/>
                  <a:gd name="T4" fmla="*/ 2 w 481"/>
                  <a:gd name="T5" fmla="*/ 6 h 90"/>
                  <a:gd name="T6" fmla="*/ 0 w 481"/>
                  <a:gd name="T7" fmla="*/ 0 h 90"/>
                  <a:gd name="T8" fmla="*/ 239 w 481"/>
                  <a:gd name="T9" fmla="*/ 39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90">
                    <a:moveTo>
                      <a:pt x="478" y="78"/>
                    </a:moveTo>
                    <a:lnTo>
                      <a:pt x="481" y="90"/>
                    </a:lnTo>
                    <a:lnTo>
                      <a:pt x="3" y="1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49" name="Freeform 415"/>
              <p:cNvSpPr>
                <a:spLocks/>
              </p:cNvSpPr>
              <p:nvPr/>
            </p:nvSpPr>
            <p:spPr bwMode="auto">
              <a:xfrm>
                <a:off x="1657" y="1420"/>
                <a:ext cx="239" cy="41"/>
              </a:xfrm>
              <a:custGeom>
                <a:avLst/>
                <a:gdLst>
                  <a:gd name="T0" fmla="*/ 239 w 478"/>
                  <a:gd name="T1" fmla="*/ 39 h 81"/>
                  <a:gd name="T2" fmla="*/ 239 w 478"/>
                  <a:gd name="T3" fmla="*/ 41 h 81"/>
                  <a:gd name="T4" fmla="*/ 0 w 478"/>
                  <a:gd name="T5" fmla="*/ 2 h 81"/>
                  <a:gd name="T6" fmla="*/ 0 w 478"/>
                  <a:gd name="T7" fmla="*/ 0 h 81"/>
                  <a:gd name="T8" fmla="*/ 239 w 478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0" name="Freeform 416"/>
              <p:cNvSpPr>
                <a:spLocks/>
              </p:cNvSpPr>
              <p:nvPr/>
            </p:nvSpPr>
            <p:spPr bwMode="auto">
              <a:xfrm>
                <a:off x="1657" y="1422"/>
                <a:ext cx="240" cy="40"/>
              </a:xfrm>
              <a:custGeom>
                <a:avLst/>
                <a:gdLst>
                  <a:gd name="T0" fmla="*/ 239 w 480"/>
                  <a:gd name="T1" fmla="*/ 39 h 80"/>
                  <a:gd name="T2" fmla="*/ 240 w 480"/>
                  <a:gd name="T3" fmla="*/ 40 h 80"/>
                  <a:gd name="T4" fmla="*/ 1 w 480"/>
                  <a:gd name="T5" fmla="*/ 2 h 80"/>
                  <a:gd name="T6" fmla="*/ 0 w 480"/>
                  <a:gd name="T7" fmla="*/ 0 h 80"/>
                  <a:gd name="T8" fmla="*/ 239 w 480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1" name="Freeform 417"/>
              <p:cNvSpPr>
                <a:spLocks/>
              </p:cNvSpPr>
              <p:nvPr/>
            </p:nvSpPr>
            <p:spPr bwMode="auto">
              <a:xfrm>
                <a:off x="1658" y="1424"/>
                <a:ext cx="239" cy="40"/>
              </a:xfrm>
              <a:custGeom>
                <a:avLst/>
                <a:gdLst>
                  <a:gd name="T0" fmla="*/ 239 w 479"/>
                  <a:gd name="T1" fmla="*/ 39 h 80"/>
                  <a:gd name="T2" fmla="*/ 239 w 479"/>
                  <a:gd name="T3" fmla="*/ 40 h 80"/>
                  <a:gd name="T4" fmla="*/ 0 w 479"/>
                  <a:gd name="T5" fmla="*/ 1 h 80"/>
                  <a:gd name="T6" fmla="*/ 0 w 479"/>
                  <a:gd name="T7" fmla="*/ 0 h 80"/>
                  <a:gd name="T8" fmla="*/ 239 w 479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2" name="Freeform 418"/>
              <p:cNvSpPr>
                <a:spLocks/>
              </p:cNvSpPr>
              <p:nvPr/>
            </p:nvSpPr>
            <p:spPr bwMode="auto">
              <a:xfrm>
                <a:off x="1658" y="1425"/>
                <a:ext cx="240" cy="40"/>
              </a:xfrm>
              <a:custGeom>
                <a:avLst/>
                <a:gdLst>
                  <a:gd name="T0" fmla="*/ 240 w 480"/>
                  <a:gd name="T1" fmla="*/ 38 h 82"/>
                  <a:gd name="T2" fmla="*/ 240 w 480"/>
                  <a:gd name="T3" fmla="*/ 40 h 82"/>
                  <a:gd name="T4" fmla="*/ 1 w 480"/>
                  <a:gd name="T5" fmla="*/ 1 h 82"/>
                  <a:gd name="T6" fmla="*/ 0 w 480"/>
                  <a:gd name="T7" fmla="*/ 0 h 82"/>
                  <a:gd name="T8" fmla="*/ 240 w 480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2">
                    <a:moveTo>
                      <a:pt x="479" y="78"/>
                    </a:moveTo>
                    <a:lnTo>
                      <a:pt x="480" y="8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3" name="Freeform 419"/>
              <p:cNvSpPr>
                <a:spLocks/>
              </p:cNvSpPr>
              <p:nvPr/>
            </p:nvSpPr>
            <p:spPr bwMode="auto">
              <a:xfrm>
                <a:off x="1658" y="1426"/>
                <a:ext cx="241" cy="44"/>
              </a:xfrm>
              <a:custGeom>
                <a:avLst/>
                <a:gdLst>
                  <a:gd name="T0" fmla="*/ 239 w 482"/>
                  <a:gd name="T1" fmla="*/ 39 h 89"/>
                  <a:gd name="T2" fmla="*/ 241 w 482"/>
                  <a:gd name="T3" fmla="*/ 44 h 89"/>
                  <a:gd name="T4" fmla="*/ 2 w 482"/>
                  <a:gd name="T5" fmla="*/ 5 h 89"/>
                  <a:gd name="T6" fmla="*/ 0 w 482"/>
                  <a:gd name="T7" fmla="*/ 0 h 89"/>
                  <a:gd name="T8" fmla="*/ 239 w 482"/>
                  <a:gd name="T9" fmla="*/ 39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9">
                    <a:moveTo>
                      <a:pt x="478" y="79"/>
                    </a:moveTo>
                    <a:lnTo>
                      <a:pt x="482" y="89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4" name="Freeform 420"/>
              <p:cNvSpPr>
                <a:spLocks/>
              </p:cNvSpPr>
              <p:nvPr/>
            </p:nvSpPr>
            <p:spPr bwMode="auto">
              <a:xfrm>
                <a:off x="1658" y="1426"/>
                <a:ext cx="240" cy="40"/>
              </a:xfrm>
              <a:custGeom>
                <a:avLst/>
                <a:gdLst>
                  <a:gd name="T0" fmla="*/ 240 w 478"/>
                  <a:gd name="T1" fmla="*/ 40 h 80"/>
                  <a:gd name="T2" fmla="*/ 240 w 478"/>
                  <a:gd name="T3" fmla="*/ 40 h 80"/>
                  <a:gd name="T4" fmla="*/ 0 w 478"/>
                  <a:gd name="T5" fmla="*/ 2 h 80"/>
                  <a:gd name="T6" fmla="*/ 0 w 478"/>
                  <a:gd name="T7" fmla="*/ 0 h 80"/>
                  <a:gd name="T8" fmla="*/ 240 w 478"/>
                  <a:gd name="T9" fmla="*/ 4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80">
                    <a:moveTo>
                      <a:pt x="478" y="79"/>
                    </a:moveTo>
                    <a:lnTo>
                      <a:pt x="478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5" name="Freeform 421"/>
              <p:cNvSpPr>
                <a:spLocks/>
              </p:cNvSpPr>
              <p:nvPr/>
            </p:nvSpPr>
            <p:spPr bwMode="auto">
              <a:xfrm>
                <a:off x="1658" y="1428"/>
                <a:ext cx="241" cy="40"/>
              </a:xfrm>
              <a:custGeom>
                <a:avLst/>
                <a:gdLst>
                  <a:gd name="T0" fmla="*/ 240 w 480"/>
                  <a:gd name="T1" fmla="*/ 38 h 80"/>
                  <a:gd name="T2" fmla="*/ 241 w 480"/>
                  <a:gd name="T3" fmla="*/ 40 h 80"/>
                  <a:gd name="T4" fmla="*/ 1 w 480"/>
                  <a:gd name="T5" fmla="*/ 1 h 80"/>
                  <a:gd name="T6" fmla="*/ 0 w 480"/>
                  <a:gd name="T7" fmla="*/ 0 h 80"/>
                  <a:gd name="T8" fmla="*/ 240 w 480"/>
                  <a:gd name="T9" fmla="*/ 38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0">
                    <a:moveTo>
                      <a:pt x="478" y="76"/>
                    </a:moveTo>
                    <a:lnTo>
                      <a:pt x="480" y="80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8" y="76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6" name="Freeform 422"/>
              <p:cNvSpPr>
                <a:spLocks/>
              </p:cNvSpPr>
              <p:nvPr/>
            </p:nvSpPr>
            <p:spPr bwMode="auto">
              <a:xfrm>
                <a:off x="1659" y="1429"/>
                <a:ext cx="240" cy="40"/>
              </a:xfrm>
              <a:custGeom>
                <a:avLst/>
                <a:gdLst>
                  <a:gd name="T0" fmla="*/ 240 w 478"/>
                  <a:gd name="T1" fmla="*/ 39 h 82"/>
                  <a:gd name="T2" fmla="*/ 240 w 478"/>
                  <a:gd name="T3" fmla="*/ 40 h 82"/>
                  <a:gd name="T4" fmla="*/ 0 w 478"/>
                  <a:gd name="T5" fmla="*/ 2 h 82"/>
                  <a:gd name="T6" fmla="*/ 0 w 478"/>
                  <a:gd name="T7" fmla="*/ 0 h 82"/>
                  <a:gd name="T8" fmla="*/ 240 w 478"/>
                  <a:gd name="T9" fmla="*/ 39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82">
                    <a:moveTo>
                      <a:pt x="478" y="79"/>
                    </a:moveTo>
                    <a:lnTo>
                      <a:pt x="478" y="8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7" name="Freeform 423"/>
              <p:cNvSpPr>
                <a:spLocks/>
              </p:cNvSpPr>
              <p:nvPr/>
            </p:nvSpPr>
            <p:spPr bwMode="auto">
              <a:xfrm>
                <a:off x="1659" y="1430"/>
                <a:ext cx="240" cy="40"/>
              </a:xfrm>
              <a:custGeom>
                <a:avLst/>
                <a:gdLst>
                  <a:gd name="T0" fmla="*/ 239 w 480"/>
                  <a:gd name="T1" fmla="*/ 39 h 80"/>
                  <a:gd name="T2" fmla="*/ 240 w 480"/>
                  <a:gd name="T3" fmla="*/ 40 h 80"/>
                  <a:gd name="T4" fmla="*/ 1 w 480"/>
                  <a:gd name="T5" fmla="*/ 1 h 80"/>
                  <a:gd name="T6" fmla="*/ 0 w 480"/>
                  <a:gd name="T7" fmla="*/ 0 h 80"/>
                  <a:gd name="T8" fmla="*/ 239 w 480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E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8" name="Freeform 424"/>
              <p:cNvSpPr>
                <a:spLocks/>
              </p:cNvSpPr>
              <p:nvPr/>
            </p:nvSpPr>
            <p:spPr bwMode="auto">
              <a:xfrm>
                <a:off x="1660" y="1431"/>
                <a:ext cx="241" cy="44"/>
              </a:xfrm>
              <a:custGeom>
                <a:avLst/>
                <a:gdLst>
                  <a:gd name="T0" fmla="*/ 240 w 482"/>
                  <a:gd name="T1" fmla="*/ 40 h 88"/>
                  <a:gd name="T2" fmla="*/ 241 w 482"/>
                  <a:gd name="T3" fmla="*/ 44 h 88"/>
                  <a:gd name="T4" fmla="*/ 2 w 482"/>
                  <a:gd name="T5" fmla="*/ 5 h 88"/>
                  <a:gd name="T6" fmla="*/ 0 w 482"/>
                  <a:gd name="T7" fmla="*/ 0 h 88"/>
                  <a:gd name="T8" fmla="*/ 240 w 482"/>
                  <a:gd name="T9" fmla="*/ 40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8">
                    <a:moveTo>
                      <a:pt x="479" y="79"/>
                    </a:moveTo>
                    <a:lnTo>
                      <a:pt x="482" y="88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59" name="Freeform 425"/>
              <p:cNvSpPr>
                <a:spLocks/>
              </p:cNvSpPr>
              <p:nvPr/>
            </p:nvSpPr>
            <p:spPr bwMode="auto">
              <a:xfrm>
                <a:off x="1660" y="1431"/>
                <a:ext cx="240" cy="41"/>
              </a:xfrm>
              <a:custGeom>
                <a:avLst/>
                <a:gdLst>
                  <a:gd name="T0" fmla="*/ 240 w 480"/>
                  <a:gd name="T1" fmla="*/ 40 h 82"/>
                  <a:gd name="T2" fmla="*/ 240 w 480"/>
                  <a:gd name="T3" fmla="*/ 41 h 82"/>
                  <a:gd name="T4" fmla="*/ 1 w 480"/>
                  <a:gd name="T5" fmla="*/ 2 h 82"/>
                  <a:gd name="T6" fmla="*/ 0 w 480"/>
                  <a:gd name="T7" fmla="*/ 0 h 82"/>
                  <a:gd name="T8" fmla="*/ 240 w 480"/>
                  <a:gd name="T9" fmla="*/ 4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2">
                    <a:moveTo>
                      <a:pt x="479" y="79"/>
                    </a:moveTo>
                    <a:lnTo>
                      <a:pt x="480" y="82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0" name="Freeform 426"/>
              <p:cNvSpPr>
                <a:spLocks/>
              </p:cNvSpPr>
              <p:nvPr/>
            </p:nvSpPr>
            <p:spPr bwMode="auto">
              <a:xfrm>
                <a:off x="1661" y="1433"/>
                <a:ext cx="240" cy="41"/>
              </a:xfrm>
              <a:custGeom>
                <a:avLst/>
                <a:gdLst>
                  <a:gd name="T0" fmla="*/ 239 w 480"/>
                  <a:gd name="T1" fmla="*/ 39 h 81"/>
                  <a:gd name="T2" fmla="*/ 240 w 480"/>
                  <a:gd name="T3" fmla="*/ 41 h 81"/>
                  <a:gd name="T4" fmla="*/ 1 w 480"/>
                  <a:gd name="T5" fmla="*/ 2 h 81"/>
                  <a:gd name="T6" fmla="*/ 0 w 480"/>
                  <a:gd name="T7" fmla="*/ 0 h 81"/>
                  <a:gd name="T8" fmla="*/ 239 w 480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1">
                    <a:moveTo>
                      <a:pt x="478" y="78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1" name="Freeform 427"/>
              <p:cNvSpPr>
                <a:spLocks/>
              </p:cNvSpPr>
              <p:nvPr/>
            </p:nvSpPr>
            <p:spPr bwMode="auto">
              <a:xfrm>
                <a:off x="1662" y="1435"/>
                <a:ext cx="239" cy="40"/>
              </a:xfrm>
              <a:custGeom>
                <a:avLst/>
                <a:gdLst>
                  <a:gd name="T0" fmla="*/ 239 w 478"/>
                  <a:gd name="T1" fmla="*/ 39 h 81"/>
                  <a:gd name="T2" fmla="*/ 239 w 478"/>
                  <a:gd name="T3" fmla="*/ 40 h 81"/>
                  <a:gd name="T4" fmla="*/ 0 w 478"/>
                  <a:gd name="T5" fmla="*/ 1 h 81"/>
                  <a:gd name="T6" fmla="*/ 0 w 478"/>
                  <a:gd name="T7" fmla="*/ 0 h 81"/>
                  <a:gd name="T8" fmla="*/ 239 w 478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2" name="Freeform 428"/>
              <p:cNvSpPr>
                <a:spLocks/>
              </p:cNvSpPr>
              <p:nvPr/>
            </p:nvSpPr>
            <p:spPr bwMode="auto">
              <a:xfrm>
                <a:off x="1662" y="1436"/>
                <a:ext cx="242" cy="44"/>
              </a:xfrm>
              <a:custGeom>
                <a:avLst/>
                <a:gdLst>
                  <a:gd name="T0" fmla="*/ 239 w 485"/>
                  <a:gd name="T1" fmla="*/ 39 h 88"/>
                  <a:gd name="T2" fmla="*/ 242 w 485"/>
                  <a:gd name="T3" fmla="*/ 44 h 88"/>
                  <a:gd name="T4" fmla="*/ 2 w 485"/>
                  <a:gd name="T5" fmla="*/ 5 h 88"/>
                  <a:gd name="T6" fmla="*/ 0 w 485"/>
                  <a:gd name="T7" fmla="*/ 0 h 88"/>
                  <a:gd name="T8" fmla="*/ 239 w 485"/>
                  <a:gd name="T9" fmla="*/ 39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88">
                    <a:moveTo>
                      <a:pt x="478" y="78"/>
                    </a:moveTo>
                    <a:lnTo>
                      <a:pt x="485" y="88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3" name="Freeform 429"/>
              <p:cNvSpPr>
                <a:spLocks/>
              </p:cNvSpPr>
              <p:nvPr/>
            </p:nvSpPr>
            <p:spPr bwMode="auto">
              <a:xfrm>
                <a:off x="1662" y="1436"/>
                <a:ext cx="240" cy="41"/>
              </a:xfrm>
              <a:custGeom>
                <a:avLst/>
                <a:gdLst>
                  <a:gd name="T0" fmla="*/ 239 w 480"/>
                  <a:gd name="T1" fmla="*/ 39 h 82"/>
                  <a:gd name="T2" fmla="*/ 240 w 480"/>
                  <a:gd name="T3" fmla="*/ 41 h 82"/>
                  <a:gd name="T4" fmla="*/ 1 w 480"/>
                  <a:gd name="T5" fmla="*/ 2 h 82"/>
                  <a:gd name="T6" fmla="*/ 0 w 480"/>
                  <a:gd name="T7" fmla="*/ 0 h 82"/>
                  <a:gd name="T8" fmla="*/ 239 w 480"/>
                  <a:gd name="T9" fmla="*/ 39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4" name="Freeform 430"/>
              <p:cNvSpPr>
                <a:spLocks/>
              </p:cNvSpPr>
              <p:nvPr/>
            </p:nvSpPr>
            <p:spPr bwMode="auto">
              <a:xfrm>
                <a:off x="1663" y="1438"/>
                <a:ext cx="241" cy="41"/>
              </a:xfrm>
              <a:custGeom>
                <a:avLst/>
                <a:gdLst>
                  <a:gd name="T0" fmla="*/ 240 w 482"/>
                  <a:gd name="T1" fmla="*/ 39 h 81"/>
                  <a:gd name="T2" fmla="*/ 241 w 482"/>
                  <a:gd name="T3" fmla="*/ 41 h 81"/>
                  <a:gd name="T4" fmla="*/ 1 w 482"/>
                  <a:gd name="T5" fmla="*/ 2 h 81"/>
                  <a:gd name="T6" fmla="*/ 0 w 482"/>
                  <a:gd name="T7" fmla="*/ 0 h 81"/>
                  <a:gd name="T8" fmla="*/ 240 w 482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1">
                    <a:moveTo>
                      <a:pt x="479" y="78"/>
                    </a:moveTo>
                    <a:lnTo>
                      <a:pt x="482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5" name="Freeform 431"/>
              <p:cNvSpPr>
                <a:spLocks/>
              </p:cNvSpPr>
              <p:nvPr/>
            </p:nvSpPr>
            <p:spPr bwMode="auto">
              <a:xfrm>
                <a:off x="1663" y="1440"/>
                <a:ext cx="241" cy="40"/>
              </a:xfrm>
              <a:custGeom>
                <a:avLst/>
                <a:gdLst>
                  <a:gd name="T0" fmla="*/ 240 w 482"/>
                  <a:gd name="T1" fmla="*/ 39 h 81"/>
                  <a:gd name="T2" fmla="*/ 241 w 482"/>
                  <a:gd name="T3" fmla="*/ 40 h 81"/>
                  <a:gd name="T4" fmla="*/ 1 w 482"/>
                  <a:gd name="T5" fmla="*/ 1 h 81"/>
                  <a:gd name="T6" fmla="*/ 0 w 482"/>
                  <a:gd name="T7" fmla="*/ 0 h 81"/>
                  <a:gd name="T8" fmla="*/ 240 w 482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1">
                    <a:moveTo>
                      <a:pt x="480" y="78"/>
                    </a:moveTo>
                    <a:lnTo>
                      <a:pt x="482" y="81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80" y="78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6" name="Freeform 432"/>
              <p:cNvSpPr>
                <a:spLocks/>
              </p:cNvSpPr>
              <p:nvPr/>
            </p:nvSpPr>
            <p:spPr bwMode="auto">
              <a:xfrm>
                <a:off x="1664" y="1440"/>
                <a:ext cx="243" cy="44"/>
              </a:xfrm>
              <a:custGeom>
                <a:avLst/>
                <a:gdLst>
                  <a:gd name="T0" fmla="*/ 240 w 485"/>
                  <a:gd name="T1" fmla="*/ 40 h 88"/>
                  <a:gd name="T2" fmla="*/ 243 w 485"/>
                  <a:gd name="T3" fmla="*/ 44 h 88"/>
                  <a:gd name="T4" fmla="*/ 3 w 485"/>
                  <a:gd name="T5" fmla="*/ 4 h 88"/>
                  <a:gd name="T6" fmla="*/ 0 w 485"/>
                  <a:gd name="T7" fmla="*/ 0 h 88"/>
                  <a:gd name="T8" fmla="*/ 240 w 485"/>
                  <a:gd name="T9" fmla="*/ 40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88">
                    <a:moveTo>
                      <a:pt x="480" y="79"/>
                    </a:moveTo>
                    <a:lnTo>
                      <a:pt x="485" y="88"/>
                    </a:lnTo>
                    <a:lnTo>
                      <a:pt x="6" y="8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7" name="Freeform 433"/>
              <p:cNvSpPr>
                <a:spLocks/>
              </p:cNvSpPr>
              <p:nvPr/>
            </p:nvSpPr>
            <p:spPr bwMode="auto">
              <a:xfrm>
                <a:off x="1664" y="1440"/>
                <a:ext cx="241" cy="42"/>
              </a:xfrm>
              <a:custGeom>
                <a:avLst/>
                <a:gdLst>
                  <a:gd name="T0" fmla="*/ 240 w 481"/>
                  <a:gd name="T1" fmla="*/ 40 h 83"/>
                  <a:gd name="T2" fmla="*/ 241 w 481"/>
                  <a:gd name="T3" fmla="*/ 42 h 83"/>
                  <a:gd name="T4" fmla="*/ 2 w 481"/>
                  <a:gd name="T5" fmla="*/ 2 h 83"/>
                  <a:gd name="T6" fmla="*/ 0 w 481"/>
                  <a:gd name="T7" fmla="*/ 0 h 83"/>
                  <a:gd name="T8" fmla="*/ 240 w 481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3">
                    <a:moveTo>
                      <a:pt x="480" y="79"/>
                    </a:moveTo>
                    <a:lnTo>
                      <a:pt x="481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8" name="Freeform 434"/>
              <p:cNvSpPr>
                <a:spLocks/>
              </p:cNvSpPr>
              <p:nvPr/>
            </p:nvSpPr>
            <p:spPr bwMode="auto">
              <a:xfrm>
                <a:off x="1666" y="1442"/>
                <a:ext cx="240" cy="41"/>
              </a:xfrm>
              <a:custGeom>
                <a:avLst/>
                <a:gdLst>
                  <a:gd name="T0" fmla="*/ 239 w 480"/>
                  <a:gd name="T1" fmla="*/ 40 h 81"/>
                  <a:gd name="T2" fmla="*/ 240 w 480"/>
                  <a:gd name="T3" fmla="*/ 41 h 81"/>
                  <a:gd name="T4" fmla="*/ 1 w 480"/>
                  <a:gd name="T5" fmla="*/ 2 h 81"/>
                  <a:gd name="T6" fmla="*/ 0 w 480"/>
                  <a:gd name="T7" fmla="*/ 0 h 81"/>
                  <a:gd name="T8" fmla="*/ 239 w 480"/>
                  <a:gd name="T9" fmla="*/ 4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1">
                    <a:moveTo>
                      <a:pt x="478" y="80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E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69" name="Freeform 435"/>
              <p:cNvSpPr>
                <a:spLocks/>
              </p:cNvSpPr>
              <p:nvPr/>
            </p:nvSpPr>
            <p:spPr bwMode="auto">
              <a:xfrm>
                <a:off x="1667" y="1444"/>
                <a:ext cx="240" cy="40"/>
              </a:xfrm>
              <a:custGeom>
                <a:avLst/>
                <a:gdLst>
                  <a:gd name="T0" fmla="*/ 239 w 480"/>
                  <a:gd name="T1" fmla="*/ 38 h 82"/>
                  <a:gd name="T2" fmla="*/ 240 w 480"/>
                  <a:gd name="T3" fmla="*/ 40 h 82"/>
                  <a:gd name="T4" fmla="*/ 1 w 480"/>
                  <a:gd name="T5" fmla="*/ 1 h 82"/>
                  <a:gd name="T6" fmla="*/ 0 w 480"/>
                  <a:gd name="T7" fmla="*/ 0 h 82"/>
                  <a:gd name="T8" fmla="*/ 239 w 480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0" name="Freeform 436"/>
              <p:cNvSpPr>
                <a:spLocks/>
              </p:cNvSpPr>
              <p:nvPr/>
            </p:nvSpPr>
            <p:spPr bwMode="auto">
              <a:xfrm>
                <a:off x="1668" y="1445"/>
                <a:ext cx="242" cy="43"/>
              </a:xfrm>
              <a:custGeom>
                <a:avLst/>
                <a:gdLst>
                  <a:gd name="T0" fmla="*/ 239 w 485"/>
                  <a:gd name="T1" fmla="*/ 40 h 86"/>
                  <a:gd name="T2" fmla="*/ 242 w 485"/>
                  <a:gd name="T3" fmla="*/ 43 h 86"/>
                  <a:gd name="T4" fmla="*/ 3 w 485"/>
                  <a:gd name="T5" fmla="*/ 4 h 86"/>
                  <a:gd name="T6" fmla="*/ 0 w 485"/>
                  <a:gd name="T7" fmla="*/ 0 h 86"/>
                  <a:gd name="T8" fmla="*/ 239 w 485"/>
                  <a:gd name="T9" fmla="*/ 4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86">
                    <a:moveTo>
                      <a:pt x="479" y="80"/>
                    </a:moveTo>
                    <a:lnTo>
                      <a:pt x="485" y="86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1" name="Freeform 437"/>
              <p:cNvSpPr>
                <a:spLocks/>
              </p:cNvSpPr>
              <p:nvPr/>
            </p:nvSpPr>
            <p:spPr bwMode="auto">
              <a:xfrm>
                <a:off x="1668" y="1445"/>
                <a:ext cx="241" cy="41"/>
              </a:xfrm>
              <a:custGeom>
                <a:avLst/>
                <a:gdLst>
                  <a:gd name="T0" fmla="*/ 240 w 482"/>
                  <a:gd name="T1" fmla="*/ 40 h 83"/>
                  <a:gd name="T2" fmla="*/ 241 w 482"/>
                  <a:gd name="T3" fmla="*/ 41 h 83"/>
                  <a:gd name="T4" fmla="*/ 2 w 482"/>
                  <a:gd name="T5" fmla="*/ 1 h 83"/>
                  <a:gd name="T6" fmla="*/ 0 w 482"/>
                  <a:gd name="T7" fmla="*/ 0 h 83"/>
                  <a:gd name="T8" fmla="*/ 240 w 482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2" name="Freeform 438"/>
              <p:cNvSpPr>
                <a:spLocks/>
              </p:cNvSpPr>
              <p:nvPr/>
            </p:nvSpPr>
            <p:spPr bwMode="auto">
              <a:xfrm>
                <a:off x="1669" y="1446"/>
                <a:ext cx="241" cy="42"/>
              </a:xfrm>
              <a:custGeom>
                <a:avLst/>
                <a:gdLst>
                  <a:gd name="T0" fmla="*/ 239 w 481"/>
                  <a:gd name="T1" fmla="*/ 40 h 83"/>
                  <a:gd name="T2" fmla="*/ 241 w 481"/>
                  <a:gd name="T3" fmla="*/ 42 h 83"/>
                  <a:gd name="T4" fmla="*/ 2 w 481"/>
                  <a:gd name="T5" fmla="*/ 2 h 83"/>
                  <a:gd name="T6" fmla="*/ 0 w 481"/>
                  <a:gd name="T7" fmla="*/ 0 h 83"/>
                  <a:gd name="T8" fmla="*/ 239 w 481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1" h="83">
                    <a:moveTo>
                      <a:pt x="478" y="80"/>
                    </a:moveTo>
                    <a:lnTo>
                      <a:pt x="481" y="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3" name="Freeform 439"/>
              <p:cNvSpPr>
                <a:spLocks/>
              </p:cNvSpPr>
              <p:nvPr/>
            </p:nvSpPr>
            <p:spPr bwMode="auto">
              <a:xfrm>
                <a:off x="1671" y="1448"/>
                <a:ext cx="243" cy="43"/>
              </a:xfrm>
              <a:custGeom>
                <a:avLst/>
                <a:gdLst>
                  <a:gd name="T0" fmla="*/ 239 w 485"/>
                  <a:gd name="T1" fmla="*/ 40 h 86"/>
                  <a:gd name="T2" fmla="*/ 243 w 485"/>
                  <a:gd name="T3" fmla="*/ 43 h 86"/>
                  <a:gd name="T4" fmla="*/ 4 w 485"/>
                  <a:gd name="T5" fmla="*/ 3 h 86"/>
                  <a:gd name="T6" fmla="*/ 0 w 485"/>
                  <a:gd name="T7" fmla="*/ 0 h 86"/>
                  <a:gd name="T8" fmla="*/ 239 w 485"/>
                  <a:gd name="T9" fmla="*/ 4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86">
                    <a:moveTo>
                      <a:pt x="478" y="79"/>
                    </a:moveTo>
                    <a:lnTo>
                      <a:pt x="485" y="86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4" name="Freeform 440"/>
              <p:cNvSpPr>
                <a:spLocks/>
              </p:cNvSpPr>
              <p:nvPr/>
            </p:nvSpPr>
            <p:spPr bwMode="auto">
              <a:xfrm>
                <a:off x="1671" y="1448"/>
                <a:ext cx="241" cy="41"/>
              </a:xfrm>
              <a:custGeom>
                <a:avLst/>
                <a:gdLst>
                  <a:gd name="T0" fmla="*/ 239 w 482"/>
                  <a:gd name="T1" fmla="*/ 39 h 83"/>
                  <a:gd name="T2" fmla="*/ 241 w 482"/>
                  <a:gd name="T3" fmla="*/ 41 h 83"/>
                  <a:gd name="T4" fmla="*/ 2 w 482"/>
                  <a:gd name="T5" fmla="*/ 1 h 83"/>
                  <a:gd name="T6" fmla="*/ 0 w 482"/>
                  <a:gd name="T7" fmla="*/ 0 h 83"/>
                  <a:gd name="T8" fmla="*/ 239 w 482"/>
                  <a:gd name="T9" fmla="*/ 39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3">
                    <a:moveTo>
                      <a:pt x="478" y="79"/>
                    </a:moveTo>
                    <a:lnTo>
                      <a:pt x="482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5" name="Freeform 441"/>
              <p:cNvSpPr>
                <a:spLocks/>
              </p:cNvSpPr>
              <p:nvPr/>
            </p:nvSpPr>
            <p:spPr bwMode="auto">
              <a:xfrm>
                <a:off x="1673" y="1449"/>
                <a:ext cx="241" cy="42"/>
              </a:xfrm>
              <a:custGeom>
                <a:avLst/>
                <a:gdLst>
                  <a:gd name="T0" fmla="*/ 240 w 482"/>
                  <a:gd name="T1" fmla="*/ 40 h 83"/>
                  <a:gd name="T2" fmla="*/ 241 w 482"/>
                  <a:gd name="T3" fmla="*/ 42 h 83"/>
                  <a:gd name="T4" fmla="*/ 2 w 482"/>
                  <a:gd name="T5" fmla="*/ 2 h 83"/>
                  <a:gd name="T6" fmla="*/ 0 w 482"/>
                  <a:gd name="T7" fmla="*/ 0 h 83"/>
                  <a:gd name="T8" fmla="*/ 240 w 482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BD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6" name="Freeform 442"/>
              <p:cNvSpPr>
                <a:spLocks/>
              </p:cNvSpPr>
              <p:nvPr/>
            </p:nvSpPr>
            <p:spPr bwMode="auto">
              <a:xfrm>
                <a:off x="1674" y="1451"/>
                <a:ext cx="243" cy="43"/>
              </a:xfrm>
              <a:custGeom>
                <a:avLst/>
                <a:gdLst>
                  <a:gd name="T0" fmla="*/ 239 w 485"/>
                  <a:gd name="T1" fmla="*/ 40 h 87"/>
                  <a:gd name="T2" fmla="*/ 243 w 485"/>
                  <a:gd name="T3" fmla="*/ 43 h 87"/>
                  <a:gd name="T4" fmla="*/ 3 w 485"/>
                  <a:gd name="T5" fmla="*/ 2 h 87"/>
                  <a:gd name="T6" fmla="*/ 0 w 485"/>
                  <a:gd name="T7" fmla="*/ 0 h 87"/>
                  <a:gd name="T8" fmla="*/ 239 w 485"/>
                  <a:gd name="T9" fmla="*/ 4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5" h="87">
                    <a:moveTo>
                      <a:pt x="478" y="80"/>
                    </a:moveTo>
                    <a:lnTo>
                      <a:pt x="485" y="87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7" name="Freeform 443"/>
              <p:cNvSpPr>
                <a:spLocks/>
              </p:cNvSpPr>
              <p:nvPr/>
            </p:nvSpPr>
            <p:spPr bwMode="auto">
              <a:xfrm>
                <a:off x="1678" y="1454"/>
                <a:ext cx="243" cy="42"/>
              </a:xfrm>
              <a:custGeom>
                <a:avLst/>
                <a:gdLst>
                  <a:gd name="T0" fmla="*/ 239 w 487"/>
                  <a:gd name="T1" fmla="*/ 41 h 85"/>
                  <a:gd name="T2" fmla="*/ 243 w 487"/>
                  <a:gd name="T3" fmla="*/ 42 h 85"/>
                  <a:gd name="T4" fmla="*/ 3 w 487"/>
                  <a:gd name="T5" fmla="*/ 2 h 85"/>
                  <a:gd name="T6" fmla="*/ 0 w 487"/>
                  <a:gd name="T7" fmla="*/ 0 h 85"/>
                  <a:gd name="T8" fmla="*/ 239 w 487"/>
                  <a:gd name="T9" fmla="*/ 41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85">
                    <a:moveTo>
                      <a:pt x="479" y="82"/>
                    </a:moveTo>
                    <a:lnTo>
                      <a:pt x="487" y="85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479" y="82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8" name="Freeform 444"/>
              <p:cNvSpPr>
                <a:spLocks/>
              </p:cNvSpPr>
              <p:nvPr/>
            </p:nvSpPr>
            <p:spPr bwMode="auto">
              <a:xfrm>
                <a:off x="1681" y="1456"/>
                <a:ext cx="243" cy="42"/>
              </a:xfrm>
              <a:custGeom>
                <a:avLst/>
                <a:gdLst>
                  <a:gd name="T0" fmla="*/ 240 w 487"/>
                  <a:gd name="T1" fmla="*/ 40 h 83"/>
                  <a:gd name="T2" fmla="*/ 243 w 487"/>
                  <a:gd name="T3" fmla="*/ 42 h 83"/>
                  <a:gd name="T4" fmla="*/ 4 w 487"/>
                  <a:gd name="T5" fmla="*/ 2 h 83"/>
                  <a:gd name="T6" fmla="*/ 0 w 487"/>
                  <a:gd name="T7" fmla="*/ 0 h 83"/>
                  <a:gd name="T8" fmla="*/ 240 w 487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83">
                    <a:moveTo>
                      <a:pt x="480" y="80"/>
                    </a:moveTo>
                    <a:lnTo>
                      <a:pt x="487" y="83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480" y="80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79" name="Freeform 445"/>
              <p:cNvSpPr>
                <a:spLocks/>
              </p:cNvSpPr>
              <p:nvPr/>
            </p:nvSpPr>
            <p:spPr bwMode="auto">
              <a:xfrm>
                <a:off x="1685" y="1458"/>
                <a:ext cx="243" cy="41"/>
              </a:xfrm>
              <a:custGeom>
                <a:avLst/>
                <a:gdLst>
                  <a:gd name="T0" fmla="*/ 239 w 487"/>
                  <a:gd name="T1" fmla="*/ 40 h 81"/>
                  <a:gd name="T2" fmla="*/ 243 w 487"/>
                  <a:gd name="T3" fmla="*/ 41 h 81"/>
                  <a:gd name="T4" fmla="*/ 4 w 487"/>
                  <a:gd name="T5" fmla="*/ 1 h 81"/>
                  <a:gd name="T6" fmla="*/ 0 w 487"/>
                  <a:gd name="T7" fmla="*/ 0 h 81"/>
                  <a:gd name="T8" fmla="*/ 239 w 487"/>
                  <a:gd name="T9" fmla="*/ 4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81">
                    <a:moveTo>
                      <a:pt x="479" y="79"/>
                    </a:moveTo>
                    <a:lnTo>
                      <a:pt x="487" y="81"/>
                    </a:lnTo>
                    <a:lnTo>
                      <a:pt x="8" y="1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0" name="Freeform 446"/>
              <p:cNvSpPr>
                <a:spLocks/>
              </p:cNvSpPr>
              <p:nvPr/>
            </p:nvSpPr>
            <p:spPr bwMode="auto">
              <a:xfrm>
                <a:off x="1702" y="1335"/>
                <a:ext cx="244" cy="34"/>
              </a:xfrm>
              <a:custGeom>
                <a:avLst/>
                <a:gdLst>
                  <a:gd name="T0" fmla="*/ 244 w 487"/>
                  <a:gd name="T1" fmla="*/ 34 h 68"/>
                  <a:gd name="T2" fmla="*/ 240 w 487"/>
                  <a:gd name="T3" fmla="*/ 34 h 68"/>
                  <a:gd name="T4" fmla="*/ 0 w 487"/>
                  <a:gd name="T5" fmla="*/ 0 h 68"/>
                  <a:gd name="T6" fmla="*/ 4 w 487"/>
                  <a:gd name="T7" fmla="*/ 1 h 68"/>
                  <a:gd name="T8" fmla="*/ 244 w 487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68">
                    <a:moveTo>
                      <a:pt x="487" y="68"/>
                    </a:moveTo>
                    <a:lnTo>
                      <a:pt x="479" y="68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1" name="Freeform 447"/>
              <p:cNvSpPr>
                <a:spLocks/>
              </p:cNvSpPr>
              <p:nvPr/>
            </p:nvSpPr>
            <p:spPr bwMode="auto">
              <a:xfrm>
                <a:off x="1698" y="1335"/>
                <a:ext cx="244" cy="34"/>
              </a:xfrm>
              <a:custGeom>
                <a:avLst/>
                <a:gdLst>
                  <a:gd name="T0" fmla="*/ 244 w 487"/>
                  <a:gd name="T1" fmla="*/ 34 h 68"/>
                  <a:gd name="T2" fmla="*/ 239 w 487"/>
                  <a:gd name="T3" fmla="*/ 34 h 68"/>
                  <a:gd name="T4" fmla="*/ 0 w 487"/>
                  <a:gd name="T5" fmla="*/ 1 h 68"/>
                  <a:gd name="T6" fmla="*/ 4 w 487"/>
                  <a:gd name="T7" fmla="*/ 0 h 68"/>
                  <a:gd name="T8" fmla="*/ 244 w 487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7" h="68">
                    <a:moveTo>
                      <a:pt x="487" y="68"/>
                    </a:moveTo>
                    <a:lnTo>
                      <a:pt x="478" y="68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5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82" name="Freeform 448"/>
              <p:cNvSpPr>
                <a:spLocks/>
              </p:cNvSpPr>
              <p:nvPr/>
            </p:nvSpPr>
            <p:spPr bwMode="auto">
              <a:xfrm>
                <a:off x="1894" y="1369"/>
                <a:ext cx="87" cy="130"/>
              </a:xfrm>
              <a:custGeom>
                <a:avLst/>
                <a:gdLst>
                  <a:gd name="T0" fmla="*/ 40 w 175"/>
                  <a:gd name="T1" fmla="*/ 1 h 259"/>
                  <a:gd name="T2" fmla="*/ 31 w 175"/>
                  <a:gd name="T3" fmla="*/ 5 h 259"/>
                  <a:gd name="T4" fmla="*/ 23 w 175"/>
                  <a:gd name="T5" fmla="*/ 11 h 259"/>
                  <a:gd name="T6" fmla="*/ 16 w 175"/>
                  <a:gd name="T7" fmla="*/ 18 h 259"/>
                  <a:gd name="T8" fmla="*/ 11 w 175"/>
                  <a:gd name="T9" fmla="*/ 28 h 259"/>
                  <a:gd name="T10" fmla="*/ 6 w 175"/>
                  <a:gd name="T11" fmla="*/ 39 h 259"/>
                  <a:gd name="T12" fmla="*/ 2 w 175"/>
                  <a:gd name="T13" fmla="*/ 52 h 259"/>
                  <a:gd name="T14" fmla="*/ 1 w 175"/>
                  <a:gd name="T15" fmla="*/ 65 h 259"/>
                  <a:gd name="T16" fmla="*/ 1 w 175"/>
                  <a:gd name="T17" fmla="*/ 78 h 259"/>
                  <a:gd name="T18" fmla="*/ 2 w 175"/>
                  <a:gd name="T19" fmla="*/ 91 h 259"/>
                  <a:gd name="T20" fmla="*/ 6 w 175"/>
                  <a:gd name="T21" fmla="*/ 102 h 259"/>
                  <a:gd name="T22" fmla="*/ 11 w 175"/>
                  <a:gd name="T23" fmla="*/ 111 h 259"/>
                  <a:gd name="T24" fmla="*/ 16 w 175"/>
                  <a:gd name="T25" fmla="*/ 119 h 259"/>
                  <a:gd name="T26" fmla="*/ 23 w 175"/>
                  <a:gd name="T27" fmla="*/ 126 h 259"/>
                  <a:gd name="T28" fmla="*/ 31 w 175"/>
                  <a:gd name="T29" fmla="*/ 129 h 259"/>
                  <a:gd name="T30" fmla="*/ 40 w 175"/>
                  <a:gd name="T31" fmla="*/ 130 h 259"/>
                  <a:gd name="T32" fmla="*/ 48 w 175"/>
                  <a:gd name="T33" fmla="*/ 129 h 259"/>
                  <a:gd name="T34" fmla="*/ 56 w 175"/>
                  <a:gd name="T35" fmla="*/ 125 h 259"/>
                  <a:gd name="T36" fmla="*/ 65 w 175"/>
                  <a:gd name="T37" fmla="*/ 119 h 259"/>
                  <a:gd name="T38" fmla="*/ 71 w 175"/>
                  <a:gd name="T39" fmla="*/ 111 h 259"/>
                  <a:gd name="T40" fmla="*/ 77 w 175"/>
                  <a:gd name="T41" fmla="*/ 101 h 259"/>
                  <a:gd name="T42" fmla="*/ 81 w 175"/>
                  <a:gd name="T43" fmla="*/ 90 h 259"/>
                  <a:gd name="T44" fmla="*/ 85 w 175"/>
                  <a:gd name="T45" fmla="*/ 78 h 259"/>
                  <a:gd name="T46" fmla="*/ 86 w 175"/>
                  <a:gd name="T47" fmla="*/ 65 h 259"/>
                  <a:gd name="T48" fmla="*/ 86 w 175"/>
                  <a:gd name="T49" fmla="*/ 52 h 259"/>
                  <a:gd name="T50" fmla="*/ 85 w 175"/>
                  <a:gd name="T51" fmla="*/ 40 h 259"/>
                  <a:gd name="T52" fmla="*/ 81 w 175"/>
                  <a:gd name="T53" fmla="*/ 28 h 259"/>
                  <a:gd name="T54" fmla="*/ 77 w 175"/>
                  <a:gd name="T55" fmla="*/ 19 h 259"/>
                  <a:gd name="T56" fmla="*/ 71 w 175"/>
                  <a:gd name="T57" fmla="*/ 11 h 259"/>
                  <a:gd name="T58" fmla="*/ 65 w 175"/>
                  <a:gd name="T59" fmla="*/ 5 h 259"/>
                  <a:gd name="T60" fmla="*/ 56 w 175"/>
                  <a:gd name="T61" fmla="*/ 1 h 259"/>
                  <a:gd name="T62" fmla="*/ 48 w 175"/>
                  <a:gd name="T63" fmla="*/ 0 h 2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75" h="259">
                    <a:moveTo>
                      <a:pt x="88" y="0"/>
                    </a:moveTo>
                    <a:lnTo>
                      <a:pt x="80" y="1"/>
                    </a:lnTo>
                    <a:lnTo>
                      <a:pt x="70" y="5"/>
                    </a:lnTo>
                    <a:lnTo>
                      <a:pt x="62" y="10"/>
                    </a:lnTo>
                    <a:lnTo>
                      <a:pt x="55" y="15"/>
                    </a:lnTo>
                    <a:lnTo>
                      <a:pt x="47" y="21"/>
                    </a:lnTo>
                    <a:lnTo>
                      <a:pt x="40" y="28"/>
                    </a:lnTo>
                    <a:lnTo>
                      <a:pt x="33" y="36"/>
                    </a:lnTo>
                    <a:lnTo>
                      <a:pt x="27" y="46"/>
                    </a:lnTo>
                    <a:lnTo>
                      <a:pt x="22" y="56"/>
                    </a:lnTo>
                    <a:lnTo>
                      <a:pt x="15" y="66"/>
                    </a:lnTo>
                    <a:lnTo>
                      <a:pt x="12" y="78"/>
                    </a:lnTo>
                    <a:lnTo>
                      <a:pt x="8" y="91"/>
                    </a:lnTo>
                    <a:lnTo>
                      <a:pt x="5" y="103"/>
                    </a:lnTo>
                    <a:lnTo>
                      <a:pt x="4" y="116"/>
                    </a:lnTo>
                    <a:lnTo>
                      <a:pt x="2" y="129"/>
                    </a:lnTo>
                    <a:lnTo>
                      <a:pt x="0" y="143"/>
                    </a:lnTo>
                    <a:lnTo>
                      <a:pt x="2" y="156"/>
                    </a:lnTo>
                    <a:lnTo>
                      <a:pt x="4" y="168"/>
                    </a:lnTo>
                    <a:lnTo>
                      <a:pt x="5" y="181"/>
                    </a:lnTo>
                    <a:lnTo>
                      <a:pt x="8" y="193"/>
                    </a:lnTo>
                    <a:lnTo>
                      <a:pt x="12" y="203"/>
                    </a:lnTo>
                    <a:lnTo>
                      <a:pt x="15" y="212"/>
                    </a:lnTo>
                    <a:lnTo>
                      <a:pt x="22" y="222"/>
                    </a:lnTo>
                    <a:lnTo>
                      <a:pt x="27" y="231"/>
                    </a:lnTo>
                    <a:lnTo>
                      <a:pt x="33" y="237"/>
                    </a:lnTo>
                    <a:lnTo>
                      <a:pt x="40" y="244"/>
                    </a:lnTo>
                    <a:lnTo>
                      <a:pt x="47" y="251"/>
                    </a:lnTo>
                    <a:lnTo>
                      <a:pt x="55" y="254"/>
                    </a:lnTo>
                    <a:lnTo>
                      <a:pt x="62" y="257"/>
                    </a:lnTo>
                    <a:lnTo>
                      <a:pt x="70" y="259"/>
                    </a:lnTo>
                    <a:lnTo>
                      <a:pt x="80" y="259"/>
                    </a:lnTo>
                    <a:lnTo>
                      <a:pt x="88" y="259"/>
                    </a:lnTo>
                    <a:lnTo>
                      <a:pt x="97" y="257"/>
                    </a:lnTo>
                    <a:lnTo>
                      <a:pt x="105" y="254"/>
                    </a:lnTo>
                    <a:lnTo>
                      <a:pt x="113" y="249"/>
                    </a:lnTo>
                    <a:lnTo>
                      <a:pt x="121" y="244"/>
                    </a:lnTo>
                    <a:lnTo>
                      <a:pt x="130" y="237"/>
                    </a:lnTo>
                    <a:lnTo>
                      <a:pt x="136" y="229"/>
                    </a:lnTo>
                    <a:lnTo>
                      <a:pt x="143" y="221"/>
                    </a:lnTo>
                    <a:lnTo>
                      <a:pt x="150" y="211"/>
                    </a:lnTo>
                    <a:lnTo>
                      <a:pt x="155" y="201"/>
                    </a:lnTo>
                    <a:lnTo>
                      <a:pt x="160" y="191"/>
                    </a:lnTo>
                    <a:lnTo>
                      <a:pt x="163" y="179"/>
                    </a:lnTo>
                    <a:lnTo>
                      <a:pt x="168" y="168"/>
                    </a:lnTo>
                    <a:lnTo>
                      <a:pt x="170" y="156"/>
                    </a:lnTo>
                    <a:lnTo>
                      <a:pt x="173" y="143"/>
                    </a:lnTo>
                    <a:lnTo>
                      <a:pt x="173" y="129"/>
                    </a:lnTo>
                    <a:lnTo>
                      <a:pt x="175" y="116"/>
                    </a:lnTo>
                    <a:lnTo>
                      <a:pt x="173" y="104"/>
                    </a:lnTo>
                    <a:lnTo>
                      <a:pt x="173" y="91"/>
                    </a:lnTo>
                    <a:lnTo>
                      <a:pt x="170" y="80"/>
                    </a:lnTo>
                    <a:lnTo>
                      <a:pt x="168" y="68"/>
                    </a:lnTo>
                    <a:lnTo>
                      <a:pt x="163" y="56"/>
                    </a:lnTo>
                    <a:lnTo>
                      <a:pt x="160" y="46"/>
                    </a:lnTo>
                    <a:lnTo>
                      <a:pt x="155" y="38"/>
                    </a:lnTo>
                    <a:lnTo>
                      <a:pt x="150" y="30"/>
                    </a:lnTo>
                    <a:lnTo>
                      <a:pt x="143" y="21"/>
                    </a:lnTo>
                    <a:lnTo>
                      <a:pt x="136" y="15"/>
                    </a:lnTo>
                    <a:lnTo>
                      <a:pt x="130" y="10"/>
                    </a:lnTo>
                    <a:lnTo>
                      <a:pt x="121" y="5"/>
                    </a:lnTo>
                    <a:lnTo>
                      <a:pt x="113" y="1"/>
                    </a:lnTo>
                    <a:lnTo>
                      <a:pt x="105" y="0"/>
                    </a:lnTo>
                    <a:lnTo>
                      <a:pt x="97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7AB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11" name="Group 449"/>
            <p:cNvGrpSpPr>
              <a:grpSpLocks/>
            </p:cNvGrpSpPr>
            <p:nvPr/>
          </p:nvGrpSpPr>
          <p:grpSpPr bwMode="auto">
            <a:xfrm>
              <a:off x="1774" y="1256"/>
              <a:ext cx="403" cy="382"/>
              <a:chOff x="1774" y="1256"/>
              <a:chExt cx="403" cy="382"/>
            </a:xfrm>
          </p:grpSpPr>
          <p:sp>
            <p:nvSpPr>
              <p:cNvPr id="101607" name="Freeform 450"/>
              <p:cNvSpPr>
                <a:spLocks/>
              </p:cNvSpPr>
              <p:nvPr/>
            </p:nvSpPr>
            <p:spPr bwMode="auto">
              <a:xfrm>
                <a:off x="1791" y="1562"/>
                <a:ext cx="159" cy="35"/>
              </a:xfrm>
              <a:custGeom>
                <a:avLst/>
                <a:gdLst>
                  <a:gd name="T0" fmla="*/ 151 w 317"/>
                  <a:gd name="T1" fmla="*/ 32 h 70"/>
                  <a:gd name="T2" fmla="*/ 159 w 317"/>
                  <a:gd name="T3" fmla="*/ 35 h 70"/>
                  <a:gd name="T4" fmla="*/ 8 w 317"/>
                  <a:gd name="T5" fmla="*/ 5 h 70"/>
                  <a:gd name="T6" fmla="*/ 0 w 317"/>
                  <a:gd name="T7" fmla="*/ 0 h 70"/>
                  <a:gd name="T8" fmla="*/ 151 w 317"/>
                  <a:gd name="T9" fmla="*/ 32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7" h="70">
                    <a:moveTo>
                      <a:pt x="302" y="63"/>
                    </a:moveTo>
                    <a:lnTo>
                      <a:pt x="317" y="70"/>
                    </a:lnTo>
                    <a:lnTo>
                      <a:pt x="15" y="9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6D6D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8" name="Freeform 451"/>
              <p:cNvSpPr>
                <a:spLocks/>
              </p:cNvSpPr>
              <p:nvPr/>
            </p:nvSpPr>
            <p:spPr bwMode="auto">
              <a:xfrm>
                <a:off x="1799" y="1566"/>
                <a:ext cx="158" cy="36"/>
              </a:xfrm>
              <a:custGeom>
                <a:avLst/>
                <a:gdLst>
                  <a:gd name="T0" fmla="*/ 151 w 315"/>
                  <a:gd name="T1" fmla="*/ 30 h 73"/>
                  <a:gd name="T2" fmla="*/ 158 w 315"/>
                  <a:gd name="T3" fmla="*/ 36 h 73"/>
                  <a:gd name="T4" fmla="*/ 7 w 315"/>
                  <a:gd name="T5" fmla="*/ 5 h 73"/>
                  <a:gd name="T6" fmla="*/ 0 w 315"/>
                  <a:gd name="T7" fmla="*/ 0 h 73"/>
                  <a:gd name="T8" fmla="*/ 151 w 315"/>
                  <a:gd name="T9" fmla="*/ 3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5" h="73">
                    <a:moveTo>
                      <a:pt x="302" y="61"/>
                    </a:moveTo>
                    <a:lnTo>
                      <a:pt x="315" y="73"/>
                    </a:lnTo>
                    <a:lnTo>
                      <a:pt x="13" y="10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9" name="Freeform 452"/>
              <p:cNvSpPr>
                <a:spLocks/>
              </p:cNvSpPr>
              <p:nvPr/>
            </p:nvSpPr>
            <p:spPr bwMode="auto">
              <a:xfrm>
                <a:off x="1799" y="1566"/>
                <a:ext cx="154" cy="32"/>
              </a:xfrm>
              <a:custGeom>
                <a:avLst/>
                <a:gdLst>
                  <a:gd name="T0" fmla="*/ 151 w 307"/>
                  <a:gd name="T1" fmla="*/ 31 h 64"/>
                  <a:gd name="T2" fmla="*/ 154 w 307"/>
                  <a:gd name="T3" fmla="*/ 32 h 64"/>
                  <a:gd name="T4" fmla="*/ 2 w 307"/>
                  <a:gd name="T5" fmla="*/ 2 h 64"/>
                  <a:gd name="T6" fmla="*/ 0 w 307"/>
                  <a:gd name="T7" fmla="*/ 0 h 64"/>
                  <a:gd name="T8" fmla="*/ 151 w 307"/>
                  <a:gd name="T9" fmla="*/ 3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7" h="64">
                    <a:moveTo>
                      <a:pt x="302" y="61"/>
                    </a:moveTo>
                    <a:lnTo>
                      <a:pt x="307" y="6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0" name="Freeform 453"/>
              <p:cNvSpPr>
                <a:spLocks/>
              </p:cNvSpPr>
              <p:nvPr/>
            </p:nvSpPr>
            <p:spPr bwMode="auto">
              <a:xfrm>
                <a:off x="1801" y="1567"/>
                <a:ext cx="153" cy="33"/>
              </a:xfrm>
              <a:custGeom>
                <a:avLst/>
                <a:gdLst>
                  <a:gd name="T0" fmla="*/ 152 w 307"/>
                  <a:gd name="T1" fmla="*/ 31 h 65"/>
                  <a:gd name="T2" fmla="*/ 153 w 307"/>
                  <a:gd name="T3" fmla="*/ 33 h 65"/>
                  <a:gd name="T4" fmla="*/ 2 w 307"/>
                  <a:gd name="T5" fmla="*/ 2 h 65"/>
                  <a:gd name="T6" fmla="*/ 0 w 307"/>
                  <a:gd name="T7" fmla="*/ 0 h 65"/>
                  <a:gd name="T8" fmla="*/ 152 w 30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7" h="65">
                    <a:moveTo>
                      <a:pt x="304" y="61"/>
                    </a:moveTo>
                    <a:lnTo>
                      <a:pt x="307" y="6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304" y="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1" name="Freeform 454"/>
              <p:cNvSpPr>
                <a:spLocks/>
              </p:cNvSpPr>
              <p:nvPr/>
            </p:nvSpPr>
            <p:spPr bwMode="auto">
              <a:xfrm>
                <a:off x="1803" y="1569"/>
                <a:ext cx="154" cy="33"/>
              </a:xfrm>
              <a:custGeom>
                <a:avLst/>
                <a:gdLst>
                  <a:gd name="T0" fmla="*/ 151 w 307"/>
                  <a:gd name="T1" fmla="*/ 31 h 67"/>
                  <a:gd name="T2" fmla="*/ 154 w 307"/>
                  <a:gd name="T3" fmla="*/ 33 h 67"/>
                  <a:gd name="T4" fmla="*/ 3 w 307"/>
                  <a:gd name="T5" fmla="*/ 2 h 67"/>
                  <a:gd name="T6" fmla="*/ 0 w 307"/>
                  <a:gd name="T7" fmla="*/ 0 h 67"/>
                  <a:gd name="T8" fmla="*/ 151 w 307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7" h="67">
                    <a:moveTo>
                      <a:pt x="302" y="62"/>
                    </a:moveTo>
                    <a:lnTo>
                      <a:pt x="307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02" y="62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2" name="Freeform 455"/>
              <p:cNvSpPr>
                <a:spLocks/>
              </p:cNvSpPr>
              <p:nvPr/>
            </p:nvSpPr>
            <p:spPr bwMode="auto">
              <a:xfrm>
                <a:off x="1806" y="1571"/>
                <a:ext cx="156" cy="38"/>
              </a:xfrm>
              <a:custGeom>
                <a:avLst/>
                <a:gdLst>
                  <a:gd name="T0" fmla="*/ 151 w 312"/>
                  <a:gd name="T1" fmla="*/ 32 h 76"/>
                  <a:gd name="T2" fmla="*/ 156 w 312"/>
                  <a:gd name="T3" fmla="*/ 38 h 76"/>
                  <a:gd name="T4" fmla="*/ 5 w 312"/>
                  <a:gd name="T5" fmla="*/ 7 h 76"/>
                  <a:gd name="T6" fmla="*/ 0 w 312"/>
                  <a:gd name="T7" fmla="*/ 0 h 76"/>
                  <a:gd name="T8" fmla="*/ 151 w 312"/>
                  <a:gd name="T9" fmla="*/ 32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76">
                    <a:moveTo>
                      <a:pt x="302" y="63"/>
                    </a:moveTo>
                    <a:lnTo>
                      <a:pt x="312" y="76"/>
                    </a:lnTo>
                    <a:lnTo>
                      <a:pt x="10" y="1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3" name="Freeform 456"/>
              <p:cNvSpPr>
                <a:spLocks/>
              </p:cNvSpPr>
              <p:nvPr/>
            </p:nvSpPr>
            <p:spPr bwMode="auto">
              <a:xfrm>
                <a:off x="1806" y="1571"/>
                <a:ext cx="152" cy="33"/>
              </a:xfrm>
              <a:custGeom>
                <a:avLst/>
                <a:gdLst>
                  <a:gd name="T0" fmla="*/ 150 w 306"/>
                  <a:gd name="T1" fmla="*/ 32 h 66"/>
                  <a:gd name="T2" fmla="*/ 152 w 306"/>
                  <a:gd name="T3" fmla="*/ 33 h 66"/>
                  <a:gd name="T4" fmla="*/ 1 w 306"/>
                  <a:gd name="T5" fmla="*/ 2 h 66"/>
                  <a:gd name="T6" fmla="*/ 0 w 306"/>
                  <a:gd name="T7" fmla="*/ 0 h 66"/>
                  <a:gd name="T8" fmla="*/ 150 w 306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66">
                    <a:moveTo>
                      <a:pt x="302" y="63"/>
                    </a:moveTo>
                    <a:lnTo>
                      <a:pt x="306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4" name="Freeform 457"/>
              <p:cNvSpPr>
                <a:spLocks/>
              </p:cNvSpPr>
              <p:nvPr/>
            </p:nvSpPr>
            <p:spPr bwMode="auto">
              <a:xfrm>
                <a:off x="1806" y="1572"/>
                <a:ext cx="153" cy="34"/>
              </a:xfrm>
              <a:custGeom>
                <a:avLst/>
                <a:gdLst>
                  <a:gd name="T0" fmla="*/ 152 w 305"/>
                  <a:gd name="T1" fmla="*/ 32 h 66"/>
                  <a:gd name="T2" fmla="*/ 153 w 305"/>
                  <a:gd name="T3" fmla="*/ 34 h 66"/>
                  <a:gd name="T4" fmla="*/ 2 w 305"/>
                  <a:gd name="T5" fmla="*/ 2 h 66"/>
                  <a:gd name="T6" fmla="*/ 0 w 305"/>
                  <a:gd name="T7" fmla="*/ 0 h 66"/>
                  <a:gd name="T8" fmla="*/ 152 w 305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4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5" name="Freeform 458"/>
              <p:cNvSpPr>
                <a:spLocks/>
              </p:cNvSpPr>
              <p:nvPr/>
            </p:nvSpPr>
            <p:spPr bwMode="auto">
              <a:xfrm>
                <a:off x="1808" y="1574"/>
                <a:ext cx="153" cy="33"/>
              </a:xfrm>
              <a:custGeom>
                <a:avLst/>
                <a:gdLst>
                  <a:gd name="T0" fmla="*/ 151 w 306"/>
                  <a:gd name="T1" fmla="*/ 31 h 67"/>
                  <a:gd name="T2" fmla="*/ 153 w 306"/>
                  <a:gd name="T3" fmla="*/ 33 h 67"/>
                  <a:gd name="T4" fmla="*/ 1 w 306"/>
                  <a:gd name="T5" fmla="*/ 2 h 67"/>
                  <a:gd name="T6" fmla="*/ 0 w 306"/>
                  <a:gd name="T7" fmla="*/ 0 h 67"/>
                  <a:gd name="T8" fmla="*/ 151 w 306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67">
                    <a:moveTo>
                      <a:pt x="302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6" name="Freeform 459"/>
              <p:cNvSpPr>
                <a:spLocks/>
              </p:cNvSpPr>
              <p:nvPr/>
            </p:nvSpPr>
            <p:spPr bwMode="auto">
              <a:xfrm>
                <a:off x="1809" y="1576"/>
                <a:ext cx="153" cy="33"/>
              </a:xfrm>
              <a:custGeom>
                <a:avLst/>
                <a:gdLst>
                  <a:gd name="T0" fmla="*/ 152 w 305"/>
                  <a:gd name="T1" fmla="*/ 32 h 66"/>
                  <a:gd name="T2" fmla="*/ 153 w 305"/>
                  <a:gd name="T3" fmla="*/ 33 h 66"/>
                  <a:gd name="T4" fmla="*/ 2 w 305"/>
                  <a:gd name="T5" fmla="*/ 2 h 66"/>
                  <a:gd name="T6" fmla="*/ 0 w 305"/>
                  <a:gd name="T7" fmla="*/ 0 h 66"/>
                  <a:gd name="T8" fmla="*/ 152 w 305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7" name="Freeform 460"/>
              <p:cNvSpPr>
                <a:spLocks/>
              </p:cNvSpPr>
              <p:nvPr/>
            </p:nvSpPr>
            <p:spPr bwMode="auto">
              <a:xfrm>
                <a:off x="1811" y="1577"/>
                <a:ext cx="155" cy="40"/>
              </a:xfrm>
              <a:custGeom>
                <a:avLst/>
                <a:gdLst>
                  <a:gd name="T0" fmla="*/ 151 w 311"/>
                  <a:gd name="T1" fmla="*/ 32 h 80"/>
                  <a:gd name="T2" fmla="*/ 155 w 311"/>
                  <a:gd name="T3" fmla="*/ 40 h 80"/>
                  <a:gd name="T4" fmla="*/ 4 w 311"/>
                  <a:gd name="T5" fmla="*/ 8 h 80"/>
                  <a:gd name="T6" fmla="*/ 0 w 311"/>
                  <a:gd name="T7" fmla="*/ 0 h 80"/>
                  <a:gd name="T8" fmla="*/ 151 w 311"/>
                  <a:gd name="T9" fmla="*/ 32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1" h="80">
                    <a:moveTo>
                      <a:pt x="302" y="63"/>
                    </a:moveTo>
                    <a:lnTo>
                      <a:pt x="311" y="80"/>
                    </a:lnTo>
                    <a:lnTo>
                      <a:pt x="8" y="16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8" name="Freeform 461"/>
              <p:cNvSpPr>
                <a:spLocks/>
              </p:cNvSpPr>
              <p:nvPr/>
            </p:nvSpPr>
            <p:spPr bwMode="auto">
              <a:xfrm>
                <a:off x="1811" y="1577"/>
                <a:ext cx="152" cy="34"/>
              </a:xfrm>
              <a:custGeom>
                <a:avLst/>
                <a:gdLst>
                  <a:gd name="T0" fmla="*/ 151 w 304"/>
                  <a:gd name="T1" fmla="*/ 32 h 66"/>
                  <a:gd name="T2" fmla="*/ 152 w 304"/>
                  <a:gd name="T3" fmla="*/ 34 h 66"/>
                  <a:gd name="T4" fmla="*/ 1 w 304"/>
                  <a:gd name="T5" fmla="*/ 2 h 66"/>
                  <a:gd name="T6" fmla="*/ 0 w 304"/>
                  <a:gd name="T7" fmla="*/ 0 h 66"/>
                  <a:gd name="T8" fmla="*/ 151 w 304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19" name="Freeform 462"/>
              <p:cNvSpPr>
                <a:spLocks/>
              </p:cNvSpPr>
              <p:nvPr/>
            </p:nvSpPr>
            <p:spPr bwMode="auto">
              <a:xfrm>
                <a:off x="1811" y="1579"/>
                <a:ext cx="152" cy="33"/>
              </a:xfrm>
              <a:custGeom>
                <a:avLst/>
                <a:gdLst>
                  <a:gd name="T0" fmla="*/ 151 w 304"/>
                  <a:gd name="T1" fmla="*/ 32 h 65"/>
                  <a:gd name="T2" fmla="*/ 152 w 304"/>
                  <a:gd name="T3" fmla="*/ 33 h 65"/>
                  <a:gd name="T4" fmla="*/ 1 w 304"/>
                  <a:gd name="T5" fmla="*/ 2 h 65"/>
                  <a:gd name="T6" fmla="*/ 0 w 304"/>
                  <a:gd name="T7" fmla="*/ 0 h 65"/>
                  <a:gd name="T8" fmla="*/ 151 w 304"/>
                  <a:gd name="T9" fmla="*/ 32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0" name="Freeform 463"/>
              <p:cNvSpPr>
                <a:spLocks/>
              </p:cNvSpPr>
              <p:nvPr/>
            </p:nvSpPr>
            <p:spPr bwMode="auto">
              <a:xfrm>
                <a:off x="1812" y="1581"/>
                <a:ext cx="152" cy="32"/>
              </a:xfrm>
              <a:custGeom>
                <a:avLst/>
                <a:gdLst>
                  <a:gd name="T0" fmla="*/ 152 w 304"/>
                  <a:gd name="T1" fmla="*/ 31 h 64"/>
                  <a:gd name="T2" fmla="*/ 152 w 304"/>
                  <a:gd name="T3" fmla="*/ 32 h 64"/>
                  <a:gd name="T4" fmla="*/ 0 w 304"/>
                  <a:gd name="T5" fmla="*/ 1 h 64"/>
                  <a:gd name="T6" fmla="*/ 0 w 304"/>
                  <a:gd name="T7" fmla="*/ 0 h 64"/>
                  <a:gd name="T8" fmla="*/ 152 w 304"/>
                  <a:gd name="T9" fmla="*/ 3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4">
                    <a:moveTo>
                      <a:pt x="303" y="61"/>
                    </a:moveTo>
                    <a:lnTo>
                      <a:pt x="304" y="6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03" y="6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1" name="Freeform 464"/>
              <p:cNvSpPr>
                <a:spLocks/>
              </p:cNvSpPr>
              <p:nvPr/>
            </p:nvSpPr>
            <p:spPr bwMode="auto">
              <a:xfrm>
                <a:off x="1812" y="1582"/>
                <a:ext cx="153" cy="33"/>
              </a:xfrm>
              <a:custGeom>
                <a:avLst/>
                <a:gdLst>
                  <a:gd name="T0" fmla="*/ 152 w 306"/>
                  <a:gd name="T1" fmla="*/ 31 h 67"/>
                  <a:gd name="T2" fmla="*/ 153 w 306"/>
                  <a:gd name="T3" fmla="*/ 33 h 67"/>
                  <a:gd name="T4" fmla="*/ 1 w 306"/>
                  <a:gd name="T5" fmla="*/ 2 h 67"/>
                  <a:gd name="T6" fmla="*/ 0 w 306"/>
                  <a:gd name="T7" fmla="*/ 0 h 67"/>
                  <a:gd name="T8" fmla="*/ 152 w 306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67">
                    <a:moveTo>
                      <a:pt x="304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2" name="Freeform 465"/>
              <p:cNvSpPr>
                <a:spLocks/>
              </p:cNvSpPr>
              <p:nvPr/>
            </p:nvSpPr>
            <p:spPr bwMode="auto">
              <a:xfrm>
                <a:off x="1813" y="1583"/>
                <a:ext cx="152" cy="33"/>
              </a:xfrm>
              <a:custGeom>
                <a:avLst/>
                <a:gdLst>
                  <a:gd name="T0" fmla="*/ 152 w 304"/>
                  <a:gd name="T1" fmla="*/ 32 h 66"/>
                  <a:gd name="T2" fmla="*/ 152 w 304"/>
                  <a:gd name="T3" fmla="*/ 33 h 66"/>
                  <a:gd name="T4" fmla="*/ 1 w 304"/>
                  <a:gd name="T5" fmla="*/ 2 h 66"/>
                  <a:gd name="T6" fmla="*/ 0 w 304"/>
                  <a:gd name="T7" fmla="*/ 0 h 66"/>
                  <a:gd name="T8" fmla="*/ 152 w 304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6">
                    <a:moveTo>
                      <a:pt x="304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3" name="Freeform 466"/>
              <p:cNvSpPr>
                <a:spLocks/>
              </p:cNvSpPr>
              <p:nvPr/>
            </p:nvSpPr>
            <p:spPr bwMode="auto">
              <a:xfrm>
                <a:off x="1814" y="1585"/>
                <a:ext cx="152" cy="32"/>
              </a:xfrm>
              <a:custGeom>
                <a:avLst/>
                <a:gdLst>
                  <a:gd name="T0" fmla="*/ 151 w 304"/>
                  <a:gd name="T1" fmla="*/ 31 h 65"/>
                  <a:gd name="T2" fmla="*/ 152 w 304"/>
                  <a:gd name="T3" fmla="*/ 32 h 65"/>
                  <a:gd name="T4" fmla="*/ 1 w 304"/>
                  <a:gd name="T5" fmla="*/ 0 h 65"/>
                  <a:gd name="T6" fmla="*/ 0 w 304"/>
                  <a:gd name="T7" fmla="*/ 0 h 65"/>
                  <a:gd name="T8" fmla="*/ 151 w 304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4" name="Freeform 467"/>
              <p:cNvSpPr>
                <a:spLocks/>
              </p:cNvSpPr>
              <p:nvPr/>
            </p:nvSpPr>
            <p:spPr bwMode="auto">
              <a:xfrm>
                <a:off x="1815" y="1586"/>
                <a:ext cx="153" cy="41"/>
              </a:xfrm>
              <a:custGeom>
                <a:avLst/>
                <a:gdLst>
                  <a:gd name="T0" fmla="*/ 151 w 308"/>
                  <a:gd name="T1" fmla="*/ 31 h 84"/>
                  <a:gd name="T2" fmla="*/ 153 w 308"/>
                  <a:gd name="T3" fmla="*/ 41 h 84"/>
                  <a:gd name="T4" fmla="*/ 2 w 308"/>
                  <a:gd name="T5" fmla="*/ 10 h 84"/>
                  <a:gd name="T6" fmla="*/ 0 w 308"/>
                  <a:gd name="T7" fmla="*/ 0 h 84"/>
                  <a:gd name="T8" fmla="*/ 151 w 308"/>
                  <a:gd name="T9" fmla="*/ 3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84">
                    <a:moveTo>
                      <a:pt x="303" y="64"/>
                    </a:moveTo>
                    <a:lnTo>
                      <a:pt x="308" y="84"/>
                    </a:lnTo>
                    <a:lnTo>
                      <a:pt x="5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5" name="Freeform 468"/>
              <p:cNvSpPr>
                <a:spLocks/>
              </p:cNvSpPr>
              <p:nvPr/>
            </p:nvSpPr>
            <p:spPr bwMode="auto">
              <a:xfrm>
                <a:off x="1815" y="1586"/>
                <a:ext cx="152" cy="34"/>
              </a:xfrm>
              <a:custGeom>
                <a:avLst/>
                <a:gdLst>
                  <a:gd name="T0" fmla="*/ 152 w 304"/>
                  <a:gd name="T1" fmla="*/ 32 h 69"/>
                  <a:gd name="T2" fmla="*/ 152 w 304"/>
                  <a:gd name="T3" fmla="*/ 34 h 69"/>
                  <a:gd name="T4" fmla="*/ 0 w 304"/>
                  <a:gd name="T5" fmla="*/ 2 h 69"/>
                  <a:gd name="T6" fmla="*/ 0 w 304"/>
                  <a:gd name="T7" fmla="*/ 0 h 69"/>
                  <a:gd name="T8" fmla="*/ 152 w 304"/>
                  <a:gd name="T9" fmla="*/ 32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9">
                    <a:moveTo>
                      <a:pt x="303" y="64"/>
                    </a:moveTo>
                    <a:lnTo>
                      <a:pt x="304" y="6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6" name="Freeform 469"/>
              <p:cNvSpPr>
                <a:spLocks/>
              </p:cNvSpPr>
              <p:nvPr/>
            </p:nvSpPr>
            <p:spPr bwMode="auto">
              <a:xfrm>
                <a:off x="1815" y="1587"/>
                <a:ext cx="152" cy="34"/>
              </a:xfrm>
              <a:custGeom>
                <a:avLst/>
                <a:gdLst>
                  <a:gd name="T0" fmla="*/ 152 w 304"/>
                  <a:gd name="T1" fmla="*/ 33 h 68"/>
                  <a:gd name="T2" fmla="*/ 152 w 304"/>
                  <a:gd name="T3" fmla="*/ 34 h 68"/>
                  <a:gd name="T4" fmla="*/ 1 w 304"/>
                  <a:gd name="T5" fmla="*/ 3 h 68"/>
                  <a:gd name="T6" fmla="*/ 0 w 304"/>
                  <a:gd name="T7" fmla="*/ 0 h 68"/>
                  <a:gd name="T8" fmla="*/ 152 w 304"/>
                  <a:gd name="T9" fmla="*/ 33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8">
                    <a:moveTo>
                      <a:pt x="304" y="65"/>
                    </a:moveTo>
                    <a:lnTo>
                      <a:pt x="304" y="68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7" name="Freeform 470"/>
              <p:cNvSpPr>
                <a:spLocks/>
              </p:cNvSpPr>
              <p:nvPr/>
            </p:nvSpPr>
            <p:spPr bwMode="auto">
              <a:xfrm>
                <a:off x="1815" y="1590"/>
                <a:ext cx="153" cy="33"/>
              </a:xfrm>
              <a:custGeom>
                <a:avLst/>
                <a:gdLst>
                  <a:gd name="T0" fmla="*/ 152 w 304"/>
                  <a:gd name="T1" fmla="*/ 32 h 66"/>
                  <a:gd name="T2" fmla="*/ 153 w 304"/>
                  <a:gd name="T3" fmla="*/ 33 h 66"/>
                  <a:gd name="T4" fmla="*/ 1 w 304"/>
                  <a:gd name="T5" fmla="*/ 2 h 66"/>
                  <a:gd name="T6" fmla="*/ 0 w 304"/>
                  <a:gd name="T7" fmla="*/ 0 h 66"/>
                  <a:gd name="T8" fmla="*/ 152 w 304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8" name="Freeform 471"/>
              <p:cNvSpPr>
                <a:spLocks/>
              </p:cNvSpPr>
              <p:nvPr/>
            </p:nvSpPr>
            <p:spPr bwMode="auto">
              <a:xfrm>
                <a:off x="1816" y="1592"/>
                <a:ext cx="152" cy="34"/>
              </a:xfrm>
              <a:custGeom>
                <a:avLst/>
                <a:gdLst>
                  <a:gd name="T0" fmla="*/ 151 w 304"/>
                  <a:gd name="T1" fmla="*/ 32 h 68"/>
                  <a:gd name="T2" fmla="*/ 152 w 304"/>
                  <a:gd name="T3" fmla="*/ 34 h 68"/>
                  <a:gd name="T4" fmla="*/ 0 w 304"/>
                  <a:gd name="T5" fmla="*/ 2 h 68"/>
                  <a:gd name="T6" fmla="*/ 0 w 304"/>
                  <a:gd name="T7" fmla="*/ 0 h 68"/>
                  <a:gd name="T8" fmla="*/ 151 w 304"/>
                  <a:gd name="T9" fmla="*/ 32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8">
                    <a:moveTo>
                      <a:pt x="302" y="63"/>
                    </a:moveTo>
                    <a:lnTo>
                      <a:pt x="304" y="6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29" name="Freeform 472"/>
              <p:cNvSpPr>
                <a:spLocks/>
              </p:cNvSpPr>
              <p:nvPr/>
            </p:nvSpPr>
            <p:spPr bwMode="auto">
              <a:xfrm>
                <a:off x="1816" y="1593"/>
                <a:ext cx="152" cy="34"/>
              </a:xfrm>
              <a:custGeom>
                <a:avLst/>
                <a:gdLst>
                  <a:gd name="T0" fmla="*/ 152 w 304"/>
                  <a:gd name="T1" fmla="*/ 32 h 69"/>
                  <a:gd name="T2" fmla="*/ 152 w 304"/>
                  <a:gd name="T3" fmla="*/ 34 h 69"/>
                  <a:gd name="T4" fmla="*/ 1 w 304"/>
                  <a:gd name="T5" fmla="*/ 2 h 69"/>
                  <a:gd name="T6" fmla="*/ 0 w 304"/>
                  <a:gd name="T7" fmla="*/ 0 h 69"/>
                  <a:gd name="T8" fmla="*/ 152 w 304"/>
                  <a:gd name="T9" fmla="*/ 32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9">
                    <a:moveTo>
                      <a:pt x="304" y="65"/>
                    </a:moveTo>
                    <a:lnTo>
                      <a:pt x="304" y="69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0" name="Freeform 473"/>
              <p:cNvSpPr>
                <a:spLocks/>
              </p:cNvSpPr>
              <p:nvPr/>
            </p:nvSpPr>
            <p:spPr bwMode="auto">
              <a:xfrm>
                <a:off x="1817" y="1596"/>
                <a:ext cx="152" cy="42"/>
              </a:xfrm>
              <a:custGeom>
                <a:avLst/>
                <a:gdLst>
                  <a:gd name="T0" fmla="*/ 152 w 304"/>
                  <a:gd name="T1" fmla="*/ 32 h 85"/>
                  <a:gd name="T2" fmla="*/ 152 w 304"/>
                  <a:gd name="T3" fmla="*/ 42 h 85"/>
                  <a:gd name="T4" fmla="*/ 1 w 304"/>
                  <a:gd name="T5" fmla="*/ 10 h 85"/>
                  <a:gd name="T6" fmla="*/ 0 w 304"/>
                  <a:gd name="T7" fmla="*/ 0 h 85"/>
                  <a:gd name="T8" fmla="*/ 152 w 304"/>
                  <a:gd name="T9" fmla="*/ 32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85">
                    <a:moveTo>
                      <a:pt x="303" y="64"/>
                    </a:moveTo>
                    <a:lnTo>
                      <a:pt x="304" y="85"/>
                    </a:lnTo>
                    <a:lnTo>
                      <a:pt x="2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1" name="Freeform 474"/>
              <p:cNvSpPr>
                <a:spLocks/>
              </p:cNvSpPr>
              <p:nvPr/>
            </p:nvSpPr>
            <p:spPr bwMode="auto">
              <a:xfrm>
                <a:off x="1817" y="1278"/>
                <a:ext cx="152" cy="33"/>
              </a:xfrm>
              <a:custGeom>
                <a:avLst/>
                <a:gdLst>
                  <a:gd name="T0" fmla="*/ 152 w 304"/>
                  <a:gd name="T1" fmla="*/ 22 h 66"/>
                  <a:gd name="T2" fmla="*/ 152 w 304"/>
                  <a:gd name="T3" fmla="*/ 33 h 66"/>
                  <a:gd name="T4" fmla="*/ 0 w 304"/>
                  <a:gd name="T5" fmla="*/ 11 h 66"/>
                  <a:gd name="T6" fmla="*/ 1 w 304"/>
                  <a:gd name="T7" fmla="*/ 0 h 66"/>
                  <a:gd name="T8" fmla="*/ 152 w 304"/>
                  <a:gd name="T9" fmla="*/ 2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6">
                    <a:moveTo>
                      <a:pt x="304" y="43"/>
                    </a:moveTo>
                    <a:lnTo>
                      <a:pt x="303" y="66"/>
                    </a:lnTo>
                    <a:lnTo>
                      <a:pt x="0" y="2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2" name="Freeform 475"/>
              <p:cNvSpPr>
                <a:spLocks/>
              </p:cNvSpPr>
              <p:nvPr/>
            </p:nvSpPr>
            <p:spPr bwMode="auto">
              <a:xfrm>
                <a:off x="1815" y="1288"/>
                <a:ext cx="153" cy="33"/>
              </a:xfrm>
              <a:custGeom>
                <a:avLst/>
                <a:gdLst>
                  <a:gd name="T0" fmla="*/ 153 w 308"/>
                  <a:gd name="T1" fmla="*/ 23 h 64"/>
                  <a:gd name="T2" fmla="*/ 151 w 308"/>
                  <a:gd name="T3" fmla="*/ 33 h 64"/>
                  <a:gd name="T4" fmla="*/ 0 w 308"/>
                  <a:gd name="T5" fmla="*/ 11 h 64"/>
                  <a:gd name="T6" fmla="*/ 2 w 308"/>
                  <a:gd name="T7" fmla="*/ 0 h 64"/>
                  <a:gd name="T8" fmla="*/ 153 w 308"/>
                  <a:gd name="T9" fmla="*/ 23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64">
                    <a:moveTo>
                      <a:pt x="308" y="44"/>
                    </a:moveTo>
                    <a:lnTo>
                      <a:pt x="303" y="64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308" y="44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3" name="Freeform 476"/>
              <p:cNvSpPr>
                <a:spLocks/>
              </p:cNvSpPr>
              <p:nvPr/>
            </p:nvSpPr>
            <p:spPr bwMode="auto">
              <a:xfrm>
                <a:off x="1816" y="1288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3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4" name="Freeform 477"/>
              <p:cNvSpPr>
                <a:spLocks/>
              </p:cNvSpPr>
              <p:nvPr/>
            </p:nvSpPr>
            <p:spPr bwMode="auto">
              <a:xfrm>
                <a:off x="1816" y="1291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1 w 304"/>
                  <a:gd name="T3" fmla="*/ 24 h 48"/>
                  <a:gd name="T4" fmla="*/ 0 w 304"/>
                  <a:gd name="T5" fmla="*/ 2 h 48"/>
                  <a:gd name="T6" fmla="*/ 0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3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5" name="Freeform 478"/>
              <p:cNvSpPr>
                <a:spLocks/>
              </p:cNvSpPr>
              <p:nvPr/>
            </p:nvSpPr>
            <p:spPr bwMode="auto">
              <a:xfrm>
                <a:off x="1815" y="1292"/>
                <a:ext cx="153" cy="25"/>
              </a:xfrm>
              <a:custGeom>
                <a:avLst/>
                <a:gdLst>
                  <a:gd name="T0" fmla="*/ 153 w 304"/>
                  <a:gd name="T1" fmla="*/ 23 h 48"/>
                  <a:gd name="T2" fmla="*/ 152 w 304"/>
                  <a:gd name="T3" fmla="*/ 25 h 48"/>
                  <a:gd name="T4" fmla="*/ 0 w 304"/>
                  <a:gd name="T5" fmla="*/ 3 h 48"/>
                  <a:gd name="T6" fmla="*/ 1 w 304"/>
                  <a:gd name="T7" fmla="*/ 0 h 48"/>
                  <a:gd name="T8" fmla="*/ 153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6" name="Freeform 479"/>
              <p:cNvSpPr>
                <a:spLocks/>
              </p:cNvSpPr>
              <p:nvPr/>
            </p:nvSpPr>
            <p:spPr bwMode="auto">
              <a:xfrm>
                <a:off x="1815" y="1295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3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7" name="Freeform 480"/>
              <p:cNvSpPr>
                <a:spLocks/>
              </p:cNvSpPr>
              <p:nvPr/>
            </p:nvSpPr>
            <p:spPr bwMode="auto">
              <a:xfrm>
                <a:off x="1815" y="1297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2 w 304"/>
                  <a:gd name="T3" fmla="*/ 24 h 48"/>
                  <a:gd name="T4" fmla="*/ 0 w 304"/>
                  <a:gd name="T5" fmla="*/ 3 h 48"/>
                  <a:gd name="T6" fmla="*/ 0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3" y="4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8" name="Freeform 481"/>
              <p:cNvSpPr>
                <a:spLocks/>
              </p:cNvSpPr>
              <p:nvPr/>
            </p:nvSpPr>
            <p:spPr bwMode="auto">
              <a:xfrm>
                <a:off x="1811" y="1299"/>
                <a:ext cx="155" cy="32"/>
              </a:xfrm>
              <a:custGeom>
                <a:avLst/>
                <a:gdLst>
                  <a:gd name="T0" fmla="*/ 155 w 311"/>
                  <a:gd name="T1" fmla="*/ 22 h 63"/>
                  <a:gd name="T2" fmla="*/ 151 w 311"/>
                  <a:gd name="T3" fmla="*/ 32 h 63"/>
                  <a:gd name="T4" fmla="*/ 0 w 311"/>
                  <a:gd name="T5" fmla="*/ 10 h 63"/>
                  <a:gd name="T6" fmla="*/ 4 w 311"/>
                  <a:gd name="T7" fmla="*/ 0 h 63"/>
                  <a:gd name="T8" fmla="*/ 155 w 311"/>
                  <a:gd name="T9" fmla="*/ 22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1" h="63">
                    <a:moveTo>
                      <a:pt x="311" y="43"/>
                    </a:moveTo>
                    <a:lnTo>
                      <a:pt x="302" y="63"/>
                    </a:lnTo>
                    <a:lnTo>
                      <a:pt x="0" y="19"/>
                    </a:lnTo>
                    <a:lnTo>
                      <a:pt x="8" y="0"/>
                    </a:lnTo>
                    <a:lnTo>
                      <a:pt x="311" y="43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39" name="Freeform 482"/>
              <p:cNvSpPr>
                <a:spLocks/>
              </p:cNvSpPr>
              <p:nvPr/>
            </p:nvSpPr>
            <p:spPr bwMode="auto">
              <a:xfrm>
                <a:off x="1814" y="1299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2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0" name="Freeform 483"/>
              <p:cNvSpPr>
                <a:spLocks/>
              </p:cNvSpPr>
              <p:nvPr/>
            </p:nvSpPr>
            <p:spPr bwMode="auto">
              <a:xfrm>
                <a:off x="1814" y="1300"/>
                <a:ext cx="152" cy="23"/>
              </a:xfrm>
              <a:custGeom>
                <a:avLst/>
                <a:gdLst>
                  <a:gd name="T0" fmla="*/ 152 w 304"/>
                  <a:gd name="T1" fmla="*/ 23 h 46"/>
                  <a:gd name="T2" fmla="*/ 151 w 304"/>
                  <a:gd name="T3" fmla="*/ 23 h 46"/>
                  <a:gd name="T4" fmla="*/ 0 w 304"/>
                  <a:gd name="T5" fmla="*/ 2 h 46"/>
                  <a:gd name="T6" fmla="*/ 0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1" name="Freeform 484"/>
              <p:cNvSpPr>
                <a:spLocks/>
              </p:cNvSpPr>
              <p:nvPr/>
            </p:nvSpPr>
            <p:spPr bwMode="auto">
              <a:xfrm>
                <a:off x="1813" y="1302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1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2" name="Freeform 485"/>
              <p:cNvSpPr>
                <a:spLocks/>
              </p:cNvSpPr>
              <p:nvPr/>
            </p:nvSpPr>
            <p:spPr bwMode="auto">
              <a:xfrm>
                <a:off x="1812" y="1302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4 h 46"/>
                  <a:gd name="T4" fmla="*/ 0 w 304"/>
                  <a:gd name="T5" fmla="*/ 2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3" name="Freeform 486"/>
              <p:cNvSpPr>
                <a:spLocks/>
              </p:cNvSpPr>
              <p:nvPr/>
            </p:nvSpPr>
            <p:spPr bwMode="auto">
              <a:xfrm>
                <a:off x="1812" y="1304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2 w 304"/>
                  <a:gd name="T3" fmla="*/ 23 h 47"/>
                  <a:gd name="T4" fmla="*/ 0 w 304"/>
                  <a:gd name="T5" fmla="*/ 1 h 47"/>
                  <a:gd name="T6" fmla="*/ 0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7">
                    <a:moveTo>
                      <a:pt x="304" y="43"/>
                    </a:moveTo>
                    <a:lnTo>
                      <a:pt x="303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4" name="Freeform 487"/>
              <p:cNvSpPr>
                <a:spLocks/>
              </p:cNvSpPr>
              <p:nvPr/>
            </p:nvSpPr>
            <p:spPr bwMode="auto">
              <a:xfrm>
                <a:off x="1811" y="1305"/>
                <a:ext cx="152" cy="23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3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5" name="Freeform 488"/>
              <p:cNvSpPr>
                <a:spLocks/>
              </p:cNvSpPr>
              <p:nvPr/>
            </p:nvSpPr>
            <p:spPr bwMode="auto">
              <a:xfrm>
                <a:off x="1811" y="1306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1 w 304"/>
                  <a:gd name="T3" fmla="*/ 24 h 48"/>
                  <a:gd name="T4" fmla="*/ 0 w 304"/>
                  <a:gd name="T5" fmla="*/ 2 h 48"/>
                  <a:gd name="T6" fmla="*/ 0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6" name="Freeform 489"/>
              <p:cNvSpPr>
                <a:spLocks/>
              </p:cNvSpPr>
              <p:nvPr/>
            </p:nvSpPr>
            <p:spPr bwMode="auto">
              <a:xfrm>
                <a:off x="1811" y="1307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1 w 304"/>
                  <a:gd name="T3" fmla="*/ 24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7" name="Freeform 490"/>
              <p:cNvSpPr>
                <a:spLocks/>
              </p:cNvSpPr>
              <p:nvPr/>
            </p:nvSpPr>
            <p:spPr bwMode="auto">
              <a:xfrm>
                <a:off x="1806" y="1308"/>
                <a:ext cx="156" cy="32"/>
              </a:xfrm>
              <a:custGeom>
                <a:avLst/>
                <a:gdLst>
                  <a:gd name="T0" fmla="*/ 156 w 312"/>
                  <a:gd name="T1" fmla="*/ 22 h 63"/>
                  <a:gd name="T2" fmla="*/ 151 w 312"/>
                  <a:gd name="T3" fmla="*/ 32 h 63"/>
                  <a:gd name="T4" fmla="*/ 0 w 312"/>
                  <a:gd name="T5" fmla="*/ 9 h 63"/>
                  <a:gd name="T6" fmla="*/ 5 w 312"/>
                  <a:gd name="T7" fmla="*/ 0 h 63"/>
                  <a:gd name="T8" fmla="*/ 156 w 312"/>
                  <a:gd name="T9" fmla="*/ 22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63">
                    <a:moveTo>
                      <a:pt x="312" y="44"/>
                    </a:moveTo>
                    <a:lnTo>
                      <a:pt x="302" y="63"/>
                    </a:lnTo>
                    <a:lnTo>
                      <a:pt x="0" y="18"/>
                    </a:lnTo>
                    <a:lnTo>
                      <a:pt x="10" y="0"/>
                    </a:lnTo>
                    <a:lnTo>
                      <a:pt x="312" y="44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8" name="Freeform 491"/>
              <p:cNvSpPr>
                <a:spLocks/>
              </p:cNvSpPr>
              <p:nvPr/>
            </p:nvSpPr>
            <p:spPr bwMode="auto">
              <a:xfrm>
                <a:off x="1810" y="1308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49" name="Freeform 492"/>
              <p:cNvSpPr>
                <a:spLocks/>
              </p:cNvSpPr>
              <p:nvPr/>
            </p:nvSpPr>
            <p:spPr bwMode="auto">
              <a:xfrm>
                <a:off x="1809" y="1310"/>
                <a:ext cx="153" cy="23"/>
              </a:xfrm>
              <a:custGeom>
                <a:avLst/>
                <a:gdLst>
                  <a:gd name="T0" fmla="*/ 153 w 305"/>
                  <a:gd name="T1" fmla="*/ 23 h 46"/>
                  <a:gd name="T2" fmla="*/ 152 w 305"/>
                  <a:gd name="T3" fmla="*/ 23 h 46"/>
                  <a:gd name="T4" fmla="*/ 0 w 305"/>
                  <a:gd name="T5" fmla="*/ 1 h 46"/>
                  <a:gd name="T6" fmla="*/ 1 w 305"/>
                  <a:gd name="T7" fmla="*/ 0 h 46"/>
                  <a:gd name="T8" fmla="*/ 153 w 305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5" h="46">
                    <a:moveTo>
                      <a:pt x="305" y="45"/>
                    </a:moveTo>
                    <a:lnTo>
                      <a:pt x="304" y="4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5" y="45"/>
                    </a:lnTo>
                    <a:close/>
                  </a:path>
                </a:pathLst>
              </a:custGeom>
              <a:solidFill>
                <a:srgbClr val="9B9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0" name="Freeform 493"/>
              <p:cNvSpPr>
                <a:spLocks/>
              </p:cNvSpPr>
              <p:nvPr/>
            </p:nvSpPr>
            <p:spPr bwMode="auto">
              <a:xfrm>
                <a:off x="1809" y="1311"/>
                <a:ext cx="152" cy="23"/>
              </a:xfrm>
              <a:custGeom>
                <a:avLst/>
                <a:gdLst>
                  <a:gd name="T0" fmla="*/ 152 w 304"/>
                  <a:gd name="T1" fmla="*/ 22 h 47"/>
                  <a:gd name="T2" fmla="*/ 151 w 304"/>
                  <a:gd name="T3" fmla="*/ 23 h 47"/>
                  <a:gd name="T4" fmla="*/ 0 w 304"/>
                  <a:gd name="T5" fmla="*/ 1 h 47"/>
                  <a:gd name="T6" fmla="*/ 0 w 304"/>
                  <a:gd name="T7" fmla="*/ 0 h 47"/>
                  <a:gd name="T8" fmla="*/ 152 w 304"/>
                  <a:gd name="T9" fmla="*/ 2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7">
                    <a:moveTo>
                      <a:pt x="304" y="45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1" name="Freeform 494"/>
              <p:cNvSpPr>
                <a:spLocks/>
              </p:cNvSpPr>
              <p:nvPr/>
            </p:nvSpPr>
            <p:spPr bwMode="auto">
              <a:xfrm>
                <a:off x="1808" y="1312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1 w 304"/>
                  <a:gd name="T3" fmla="*/ 24 h 48"/>
                  <a:gd name="T4" fmla="*/ 0 w 304"/>
                  <a:gd name="T5" fmla="*/ 1 h 48"/>
                  <a:gd name="T6" fmla="*/ 1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8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2" name="Freeform 495"/>
              <p:cNvSpPr>
                <a:spLocks/>
              </p:cNvSpPr>
              <p:nvPr/>
            </p:nvSpPr>
            <p:spPr bwMode="auto">
              <a:xfrm>
                <a:off x="1807" y="1312"/>
                <a:ext cx="152" cy="25"/>
              </a:xfrm>
              <a:custGeom>
                <a:avLst/>
                <a:gdLst>
                  <a:gd name="T0" fmla="*/ 152 w 304"/>
                  <a:gd name="T1" fmla="*/ 24 h 48"/>
                  <a:gd name="T2" fmla="*/ 152 w 304"/>
                  <a:gd name="T3" fmla="*/ 25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3" name="Freeform 496"/>
              <p:cNvSpPr>
                <a:spLocks/>
              </p:cNvSpPr>
              <p:nvPr/>
            </p:nvSpPr>
            <p:spPr bwMode="auto">
              <a:xfrm>
                <a:off x="1806" y="1314"/>
                <a:ext cx="152" cy="23"/>
              </a:xfrm>
              <a:custGeom>
                <a:avLst/>
                <a:gdLst>
                  <a:gd name="T0" fmla="*/ 152 w 304"/>
                  <a:gd name="T1" fmla="*/ 22 h 47"/>
                  <a:gd name="T2" fmla="*/ 152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7">
                    <a:moveTo>
                      <a:pt x="304" y="45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4" name="Freeform 497"/>
              <p:cNvSpPr>
                <a:spLocks/>
              </p:cNvSpPr>
              <p:nvPr/>
            </p:nvSpPr>
            <p:spPr bwMode="auto">
              <a:xfrm>
                <a:off x="1806" y="1315"/>
                <a:ext cx="152" cy="24"/>
              </a:xfrm>
              <a:custGeom>
                <a:avLst/>
                <a:gdLst>
                  <a:gd name="T0" fmla="*/ 152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2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4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5" name="Freeform 498"/>
              <p:cNvSpPr>
                <a:spLocks/>
              </p:cNvSpPr>
              <p:nvPr/>
            </p:nvSpPr>
            <p:spPr bwMode="auto">
              <a:xfrm>
                <a:off x="1806" y="1316"/>
                <a:ext cx="152" cy="24"/>
              </a:xfrm>
              <a:custGeom>
                <a:avLst/>
                <a:gdLst>
                  <a:gd name="T0" fmla="*/ 152 w 304"/>
                  <a:gd name="T1" fmla="*/ 23 h 49"/>
                  <a:gd name="T2" fmla="*/ 151 w 304"/>
                  <a:gd name="T3" fmla="*/ 24 h 49"/>
                  <a:gd name="T4" fmla="*/ 0 w 304"/>
                  <a:gd name="T5" fmla="*/ 2 h 49"/>
                  <a:gd name="T6" fmla="*/ 0 w 304"/>
                  <a:gd name="T7" fmla="*/ 0 h 49"/>
                  <a:gd name="T8" fmla="*/ 152 w 304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6" name="Freeform 499"/>
              <p:cNvSpPr>
                <a:spLocks/>
              </p:cNvSpPr>
              <p:nvPr/>
            </p:nvSpPr>
            <p:spPr bwMode="auto">
              <a:xfrm>
                <a:off x="1799" y="1317"/>
                <a:ext cx="158" cy="30"/>
              </a:xfrm>
              <a:custGeom>
                <a:avLst/>
                <a:gdLst>
                  <a:gd name="T0" fmla="*/ 158 w 315"/>
                  <a:gd name="T1" fmla="*/ 23 h 60"/>
                  <a:gd name="T2" fmla="*/ 151 w 315"/>
                  <a:gd name="T3" fmla="*/ 30 h 60"/>
                  <a:gd name="T4" fmla="*/ 0 w 315"/>
                  <a:gd name="T5" fmla="*/ 8 h 60"/>
                  <a:gd name="T6" fmla="*/ 7 w 315"/>
                  <a:gd name="T7" fmla="*/ 0 h 60"/>
                  <a:gd name="T8" fmla="*/ 158 w 315"/>
                  <a:gd name="T9" fmla="*/ 23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5" h="60">
                    <a:moveTo>
                      <a:pt x="315" y="45"/>
                    </a:moveTo>
                    <a:lnTo>
                      <a:pt x="302" y="60"/>
                    </a:lnTo>
                    <a:lnTo>
                      <a:pt x="0" y="15"/>
                    </a:lnTo>
                    <a:lnTo>
                      <a:pt x="13" y="0"/>
                    </a:lnTo>
                    <a:lnTo>
                      <a:pt x="315" y="45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7" name="Freeform 500"/>
              <p:cNvSpPr>
                <a:spLocks/>
              </p:cNvSpPr>
              <p:nvPr/>
            </p:nvSpPr>
            <p:spPr bwMode="auto">
              <a:xfrm>
                <a:off x="1805" y="1317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4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6">
                    <a:moveTo>
                      <a:pt x="304" y="45"/>
                    </a:moveTo>
                    <a:lnTo>
                      <a:pt x="303" y="4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8" name="Freeform 501"/>
              <p:cNvSpPr>
                <a:spLocks/>
              </p:cNvSpPr>
              <p:nvPr/>
            </p:nvSpPr>
            <p:spPr bwMode="auto">
              <a:xfrm>
                <a:off x="1803" y="1318"/>
                <a:ext cx="153" cy="24"/>
              </a:xfrm>
              <a:custGeom>
                <a:avLst/>
                <a:gdLst>
                  <a:gd name="T0" fmla="*/ 153 w 306"/>
                  <a:gd name="T1" fmla="*/ 22 h 49"/>
                  <a:gd name="T2" fmla="*/ 152 w 306"/>
                  <a:gd name="T3" fmla="*/ 24 h 49"/>
                  <a:gd name="T4" fmla="*/ 0 w 306"/>
                  <a:gd name="T5" fmla="*/ 1 h 49"/>
                  <a:gd name="T6" fmla="*/ 2 w 306"/>
                  <a:gd name="T7" fmla="*/ 0 h 49"/>
                  <a:gd name="T8" fmla="*/ 153 w 306"/>
                  <a:gd name="T9" fmla="*/ 2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9">
                    <a:moveTo>
                      <a:pt x="306" y="45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0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59" name="Freeform 502"/>
              <p:cNvSpPr>
                <a:spLocks/>
              </p:cNvSpPr>
              <p:nvPr/>
            </p:nvSpPr>
            <p:spPr bwMode="auto">
              <a:xfrm>
                <a:off x="1802" y="1319"/>
                <a:ext cx="153" cy="24"/>
              </a:xfrm>
              <a:custGeom>
                <a:avLst/>
                <a:gdLst>
                  <a:gd name="T0" fmla="*/ 153 w 306"/>
                  <a:gd name="T1" fmla="*/ 24 h 48"/>
                  <a:gd name="T2" fmla="*/ 152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0" name="Freeform 503"/>
              <p:cNvSpPr>
                <a:spLocks/>
              </p:cNvSpPr>
              <p:nvPr/>
            </p:nvSpPr>
            <p:spPr bwMode="auto">
              <a:xfrm>
                <a:off x="1801" y="1320"/>
                <a:ext cx="153" cy="24"/>
              </a:xfrm>
              <a:custGeom>
                <a:avLst/>
                <a:gdLst>
                  <a:gd name="T0" fmla="*/ 153 w 305"/>
                  <a:gd name="T1" fmla="*/ 23 h 48"/>
                  <a:gd name="T2" fmla="*/ 152 w 305"/>
                  <a:gd name="T3" fmla="*/ 24 h 48"/>
                  <a:gd name="T4" fmla="*/ 0 w 305"/>
                  <a:gd name="T5" fmla="*/ 2 h 48"/>
                  <a:gd name="T6" fmla="*/ 1 w 305"/>
                  <a:gd name="T7" fmla="*/ 0 h 48"/>
                  <a:gd name="T8" fmla="*/ 153 w 305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5" h="48">
                    <a:moveTo>
                      <a:pt x="305" y="46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05" y="46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1" name="Freeform 504"/>
              <p:cNvSpPr>
                <a:spLocks/>
              </p:cNvSpPr>
              <p:nvPr/>
            </p:nvSpPr>
            <p:spPr bwMode="auto">
              <a:xfrm>
                <a:off x="1801" y="1322"/>
                <a:ext cx="152" cy="24"/>
              </a:xfrm>
              <a:custGeom>
                <a:avLst/>
                <a:gdLst>
                  <a:gd name="T0" fmla="*/ 152 w 306"/>
                  <a:gd name="T1" fmla="*/ 23 h 48"/>
                  <a:gd name="T2" fmla="*/ 150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2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A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2" name="Freeform 505"/>
              <p:cNvSpPr>
                <a:spLocks/>
              </p:cNvSpPr>
              <p:nvPr/>
            </p:nvSpPr>
            <p:spPr bwMode="auto">
              <a:xfrm>
                <a:off x="1800" y="1322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2 w 304"/>
                  <a:gd name="T3" fmla="*/ 24 h 48"/>
                  <a:gd name="T4" fmla="*/ 0 w 304"/>
                  <a:gd name="T5" fmla="*/ 1 h 48"/>
                  <a:gd name="T6" fmla="*/ 1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3" name="Freeform 506"/>
              <p:cNvSpPr>
                <a:spLocks/>
              </p:cNvSpPr>
              <p:nvPr/>
            </p:nvSpPr>
            <p:spPr bwMode="auto">
              <a:xfrm>
                <a:off x="1799" y="1294"/>
                <a:ext cx="152" cy="24"/>
              </a:xfrm>
              <a:custGeom>
                <a:avLst/>
                <a:gdLst>
                  <a:gd name="T0" fmla="*/ 152 w 304"/>
                  <a:gd name="T1" fmla="*/ 23 h 49"/>
                  <a:gd name="T2" fmla="*/ 151 w 304"/>
                  <a:gd name="T3" fmla="*/ 24 h 49"/>
                  <a:gd name="T4" fmla="*/ 0 w 304"/>
                  <a:gd name="T5" fmla="*/ 2 h 49"/>
                  <a:gd name="T6" fmla="*/ 1 w 304"/>
                  <a:gd name="T7" fmla="*/ 0 h 49"/>
                  <a:gd name="T8" fmla="*/ 152 w 304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4" name="Freeform 507"/>
              <p:cNvSpPr>
                <a:spLocks/>
              </p:cNvSpPr>
              <p:nvPr/>
            </p:nvSpPr>
            <p:spPr bwMode="auto">
              <a:xfrm>
                <a:off x="1791" y="1325"/>
                <a:ext cx="159" cy="29"/>
              </a:xfrm>
              <a:custGeom>
                <a:avLst/>
                <a:gdLst>
                  <a:gd name="T0" fmla="*/ 159 w 317"/>
                  <a:gd name="T1" fmla="*/ 23 h 58"/>
                  <a:gd name="T2" fmla="*/ 151 w 317"/>
                  <a:gd name="T3" fmla="*/ 29 h 58"/>
                  <a:gd name="T4" fmla="*/ 0 w 317"/>
                  <a:gd name="T5" fmla="*/ 6 h 58"/>
                  <a:gd name="T6" fmla="*/ 8 w 317"/>
                  <a:gd name="T7" fmla="*/ 0 h 58"/>
                  <a:gd name="T8" fmla="*/ 159 w 317"/>
                  <a:gd name="T9" fmla="*/ 23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7" h="58">
                    <a:moveTo>
                      <a:pt x="317" y="45"/>
                    </a:moveTo>
                    <a:lnTo>
                      <a:pt x="302" y="58"/>
                    </a:lnTo>
                    <a:lnTo>
                      <a:pt x="0" y="11"/>
                    </a:lnTo>
                    <a:lnTo>
                      <a:pt x="15" y="0"/>
                    </a:lnTo>
                    <a:lnTo>
                      <a:pt x="317" y="45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5" name="Freeform 508"/>
              <p:cNvSpPr>
                <a:spLocks/>
              </p:cNvSpPr>
              <p:nvPr/>
            </p:nvSpPr>
            <p:spPr bwMode="auto">
              <a:xfrm>
                <a:off x="1797" y="1325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3 w 306"/>
                  <a:gd name="T3" fmla="*/ 24 h 48"/>
                  <a:gd name="T4" fmla="*/ 0 w 306"/>
                  <a:gd name="T5" fmla="*/ 1 h 48"/>
                  <a:gd name="T6" fmla="*/ 2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5"/>
                    </a:moveTo>
                    <a:lnTo>
                      <a:pt x="305" y="4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6" name="Freeform 509"/>
              <p:cNvSpPr>
                <a:spLocks/>
              </p:cNvSpPr>
              <p:nvPr/>
            </p:nvSpPr>
            <p:spPr bwMode="auto">
              <a:xfrm>
                <a:off x="1796" y="1326"/>
                <a:ext cx="153" cy="24"/>
              </a:xfrm>
              <a:custGeom>
                <a:avLst/>
                <a:gdLst>
                  <a:gd name="T0" fmla="*/ 153 w 306"/>
                  <a:gd name="T1" fmla="*/ 23 h 49"/>
                  <a:gd name="T2" fmla="*/ 151 w 306"/>
                  <a:gd name="T3" fmla="*/ 24 h 49"/>
                  <a:gd name="T4" fmla="*/ 0 w 306"/>
                  <a:gd name="T5" fmla="*/ 1 h 49"/>
                  <a:gd name="T6" fmla="*/ 1 w 306"/>
                  <a:gd name="T7" fmla="*/ 0 h 49"/>
                  <a:gd name="T8" fmla="*/ 153 w 306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9">
                    <a:moveTo>
                      <a:pt x="306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1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7" name="Freeform 510"/>
              <p:cNvSpPr>
                <a:spLocks/>
              </p:cNvSpPr>
              <p:nvPr/>
            </p:nvSpPr>
            <p:spPr bwMode="auto">
              <a:xfrm>
                <a:off x="1795" y="1327"/>
                <a:ext cx="153" cy="24"/>
              </a:xfrm>
              <a:custGeom>
                <a:avLst/>
                <a:gdLst>
                  <a:gd name="T0" fmla="*/ 153 w 306"/>
                  <a:gd name="T1" fmla="*/ 24 h 48"/>
                  <a:gd name="T2" fmla="*/ 153 w 306"/>
                  <a:gd name="T3" fmla="*/ 24 h 48"/>
                  <a:gd name="T4" fmla="*/ 0 w 306"/>
                  <a:gd name="T5" fmla="*/ 1 h 48"/>
                  <a:gd name="T6" fmla="*/ 2 w 306"/>
                  <a:gd name="T7" fmla="*/ 0 h 48"/>
                  <a:gd name="T8" fmla="*/ 153 w 306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7"/>
                    </a:moveTo>
                    <a:lnTo>
                      <a:pt x="305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8" name="Freeform 511"/>
              <p:cNvSpPr>
                <a:spLocks/>
              </p:cNvSpPr>
              <p:nvPr/>
            </p:nvSpPr>
            <p:spPr bwMode="auto">
              <a:xfrm>
                <a:off x="1794" y="1327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C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69" name="Freeform 512"/>
              <p:cNvSpPr>
                <a:spLocks/>
              </p:cNvSpPr>
              <p:nvPr/>
            </p:nvSpPr>
            <p:spPr bwMode="auto">
              <a:xfrm>
                <a:off x="1792" y="1328"/>
                <a:ext cx="153" cy="25"/>
              </a:xfrm>
              <a:custGeom>
                <a:avLst/>
                <a:gdLst>
                  <a:gd name="T0" fmla="*/ 153 w 306"/>
                  <a:gd name="T1" fmla="*/ 24 h 50"/>
                  <a:gd name="T2" fmla="*/ 153 w 306"/>
                  <a:gd name="T3" fmla="*/ 25 h 50"/>
                  <a:gd name="T4" fmla="*/ 0 w 306"/>
                  <a:gd name="T5" fmla="*/ 2 h 50"/>
                  <a:gd name="T6" fmla="*/ 2 w 306"/>
                  <a:gd name="T7" fmla="*/ 0 h 50"/>
                  <a:gd name="T8" fmla="*/ 153 w 306"/>
                  <a:gd name="T9" fmla="*/ 24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50">
                    <a:moveTo>
                      <a:pt x="306" y="47"/>
                    </a:moveTo>
                    <a:lnTo>
                      <a:pt x="305" y="5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0" name="Freeform 513"/>
              <p:cNvSpPr>
                <a:spLocks/>
              </p:cNvSpPr>
              <p:nvPr/>
            </p:nvSpPr>
            <p:spPr bwMode="auto">
              <a:xfrm>
                <a:off x="1791" y="1330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777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1" name="Freeform 514"/>
              <p:cNvSpPr>
                <a:spLocks/>
              </p:cNvSpPr>
              <p:nvPr/>
            </p:nvSpPr>
            <p:spPr bwMode="auto">
              <a:xfrm>
                <a:off x="1783" y="1331"/>
                <a:ext cx="160" cy="27"/>
              </a:xfrm>
              <a:custGeom>
                <a:avLst/>
                <a:gdLst>
                  <a:gd name="T0" fmla="*/ 160 w 319"/>
                  <a:gd name="T1" fmla="*/ 23 h 55"/>
                  <a:gd name="T2" fmla="*/ 152 w 319"/>
                  <a:gd name="T3" fmla="*/ 27 h 55"/>
                  <a:gd name="T4" fmla="*/ 0 w 319"/>
                  <a:gd name="T5" fmla="*/ 4 h 55"/>
                  <a:gd name="T6" fmla="*/ 9 w 319"/>
                  <a:gd name="T7" fmla="*/ 0 h 55"/>
                  <a:gd name="T8" fmla="*/ 160 w 319"/>
                  <a:gd name="T9" fmla="*/ 23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55">
                    <a:moveTo>
                      <a:pt x="319" y="47"/>
                    </a:moveTo>
                    <a:lnTo>
                      <a:pt x="303" y="55"/>
                    </a:lnTo>
                    <a:lnTo>
                      <a:pt x="0" y="9"/>
                    </a:lnTo>
                    <a:lnTo>
                      <a:pt x="17" y="0"/>
                    </a:lnTo>
                    <a:lnTo>
                      <a:pt x="319" y="47"/>
                    </a:lnTo>
                    <a:close/>
                  </a:path>
                </a:pathLst>
              </a:custGeom>
              <a:solidFill>
                <a:srgbClr val="75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2" name="Freeform 515"/>
              <p:cNvSpPr>
                <a:spLocks/>
              </p:cNvSpPr>
              <p:nvPr/>
            </p:nvSpPr>
            <p:spPr bwMode="auto">
              <a:xfrm>
                <a:off x="1789" y="1331"/>
                <a:ext cx="154" cy="24"/>
              </a:xfrm>
              <a:custGeom>
                <a:avLst/>
                <a:gdLst>
                  <a:gd name="T0" fmla="*/ 154 w 307"/>
                  <a:gd name="T1" fmla="*/ 23 h 49"/>
                  <a:gd name="T2" fmla="*/ 152 w 307"/>
                  <a:gd name="T3" fmla="*/ 24 h 49"/>
                  <a:gd name="T4" fmla="*/ 0 w 307"/>
                  <a:gd name="T5" fmla="*/ 1 h 49"/>
                  <a:gd name="T6" fmla="*/ 3 w 307"/>
                  <a:gd name="T7" fmla="*/ 0 h 49"/>
                  <a:gd name="T8" fmla="*/ 154 w 307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7" h="49">
                    <a:moveTo>
                      <a:pt x="307" y="47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7" y="47"/>
                    </a:lnTo>
                    <a:close/>
                  </a:path>
                </a:pathLst>
              </a:custGeom>
              <a:solidFill>
                <a:srgbClr val="75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3" name="Freeform 516"/>
              <p:cNvSpPr>
                <a:spLocks/>
              </p:cNvSpPr>
              <p:nvPr/>
            </p:nvSpPr>
            <p:spPr bwMode="auto">
              <a:xfrm>
                <a:off x="1787" y="1332"/>
                <a:ext cx="154" cy="24"/>
              </a:xfrm>
              <a:custGeom>
                <a:avLst/>
                <a:gdLst>
                  <a:gd name="T0" fmla="*/ 154 w 308"/>
                  <a:gd name="T1" fmla="*/ 24 h 48"/>
                  <a:gd name="T2" fmla="*/ 152 w 308"/>
                  <a:gd name="T3" fmla="*/ 24 h 48"/>
                  <a:gd name="T4" fmla="*/ 0 w 308"/>
                  <a:gd name="T5" fmla="*/ 1 h 48"/>
                  <a:gd name="T6" fmla="*/ 2 w 308"/>
                  <a:gd name="T7" fmla="*/ 0 h 48"/>
                  <a:gd name="T8" fmla="*/ 154 w 308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4" name="Freeform 517"/>
              <p:cNvSpPr>
                <a:spLocks/>
              </p:cNvSpPr>
              <p:nvPr/>
            </p:nvSpPr>
            <p:spPr bwMode="auto">
              <a:xfrm>
                <a:off x="1786" y="1332"/>
                <a:ext cx="152" cy="25"/>
              </a:xfrm>
              <a:custGeom>
                <a:avLst/>
                <a:gdLst>
                  <a:gd name="T0" fmla="*/ 152 w 306"/>
                  <a:gd name="T1" fmla="*/ 23 h 50"/>
                  <a:gd name="T2" fmla="*/ 151 w 306"/>
                  <a:gd name="T3" fmla="*/ 25 h 50"/>
                  <a:gd name="T4" fmla="*/ 0 w 306"/>
                  <a:gd name="T5" fmla="*/ 2 h 50"/>
                  <a:gd name="T6" fmla="*/ 1 w 306"/>
                  <a:gd name="T7" fmla="*/ 0 h 50"/>
                  <a:gd name="T8" fmla="*/ 152 w 306"/>
                  <a:gd name="T9" fmla="*/ 23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50">
                    <a:moveTo>
                      <a:pt x="306" y="46"/>
                    </a:moveTo>
                    <a:lnTo>
                      <a:pt x="303" y="5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5" name="Freeform 518"/>
              <p:cNvSpPr>
                <a:spLocks/>
              </p:cNvSpPr>
              <p:nvPr/>
            </p:nvSpPr>
            <p:spPr bwMode="auto">
              <a:xfrm>
                <a:off x="1783" y="1334"/>
                <a:ext cx="154" cy="24"/>
              </a:xfrm>
              <a:custGeom>
                <a:avLst/>
                <a:gdLst>
                  <a:gd name="T0" fmla="*/ 154 w 308"/>
                  <a:gd name="T1" fmla="*/ 24 h 48"/>
                  <a:gd name="T2" fmla="*/ 152 w 308"/>
                  <a:gd name="T3" fmla="*/ 24 h 48"/>
                  <a:gd name="T4" fmla="*/ 0 w 308"/>
                  <a:gd name="T5" fmla="*/ 1 h 48"/>
                  <a:gd name="T6" fmla="*/ 3 w 308"/>
                  <a:gd name="T7" fmla="*/ 0 h 48"/>
                  <a:gd name="T8" fmla="*/ 154 w 308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68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6" name="Freeform 519"/>
              <p:cNvSpPr>
                <a:spLocks/>
              </p:cNvSpPr>
              <p:nvPr/>
            </p:nvSpPr>
            <p:spPr bwMode="auto">
              <a:xfrm>
                <a:off x="1774" y="1335"/>
                <a:ext cx="160" cy="26"/>
              </a:xfrm>
              <a:custGeom>
                <a:avLst/>
                <a:gdLst>
                  <a:gd name="T0" fmla="*/ 160 w 321"/>
                  <a:gd name="T1" fmla="*/ 23 h 51"/>
                  <a:gd name="T2" fmla="*/ 152 w 321"/>
                  <a:gd name="T3" fmla="*/ 26 h 51"/>
                  <a:gd name="T4" fmla="*/ 0 w 321"/>
                  <a:gd name="T5" fmla="*/ 3 h 51"/>
                  <a:gd name="T6" fmla="*/ 9 w 321"/>
                  <a:gd name="T7" fmla="*/ 0 h 51"/>
                  <a:gd name="T8" fmla="*/ 160 w 321"/>
                  <a:gd name="T9" fmla="*/ 23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51">
                    <a:moveTo>
                      <a:pt x="321" y="46"/>
                    </a:moveTo>
                    <a:lnTo>
                      <a:pt x="304" y="51"/>
                    </a:lnTo>
                    <a:lnTo>
                      <a:pt x="0" y="5"/>
                    </a:lnTo>
                    <a:lnTo>
                      <a:pt x="18" y="0"/>
                    </a:lnTo>
                    <a:lnTo>
                      <a:pt x="321" y="46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7" name="Freeform 520"/>
              <p:cNvSpPr>
                <a:spLocks/>
              </p:cNvSpPr>
              <p:nvPr/>
            </p:nvSpPr>
            <p:spPr bwMode="auto">
              <a:xfrm>
                <a:off x="1780" y="1335"/>
                <a:ext cx="154" cy="24"/>
              </a:xfrm>
              <a:custGeom>
                <a:avLst/>
                <a:gdLst>
                  <a:gd name="T0" fmla="*/ 154 w 309"/>
                  <a:gd name="T1" fmla="*/ 23 h 48"/>
                  <a:gd name="T2" fmla="*/ 152 w 309"/>
                  <a:gd name="T3" fmla="*/ 24 h 48"/>
                  <a:gd name="T4" fmla="*/ 0 w 309"/>
                  <a:gd name="T5" fmla="*/ 1 h 48"/>
                  <a:gd name="T6" fmla="*/ 3 w 309"/>
                  <a:gd name="T7" fmla="*/ 0 h 48"/>
                  <a:gd name="T8" fmla="*/ 154 w 309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9" h="48">
                    <a:moveTo>
                      <a:pt x="309" y="46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309" y="46"/>
                    </a:lnTo>
                    <a:close/>
                  </a:path>
                </a:pathLst>
              </a:custGeom>
              <a:solidFill>
                <a:srgbClr val="6464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8" name="Freeform 521"/>
              <p:cNvSpPr>
                <a:spLocks/>
              </p:cNvSpPr>
              <p:nvPr/>
            </p:nvSpPr>
            <p:spPr bwMode="auto">
              <a:xfrm>
                <a:off x="1777" y="1336"/>
                <a:ext cx="155" cy="24"/>
              </a:xfrm>
              <a:custGeom>
                <a:avLst/>
                <a:gdLst>
                  <a:gd name="T0" fmla="*/ 155 w 309"/>
                  <a:gd name="T1" fmla="*/ 23 h 49"/>
                  <a:gd name="T2" fmla="*/ 151 w 309"/>
                  <a:gd name="T3" fmla="*/ 24 h 49"/>
                  <a:gd name="T4" fmla="*/ 0 w 309"/>
                  <a:gd name="T5" fmla="*/ 1 h 49"/>
                  <a:gd name="T6" fmla="*/ 3 w 309"/>
                  <a:gd name="T7" fmla="*/ 0 h 49"/>
                  <a:gd name="T8" fmla="*/ 155 w 309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9" h="49">
                    <a:moveTo>
                      <a:pt x="309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79" name="Freeform 522"/>
              <p:cNvSpPr>
                <a:spLocks/>
              </p:cNvSpPr>
              <p:nvPr/>
            </p:nvSpPr>
            <p:spPr bwMode="auto">
              <a:xfrm>
                <a:off x="1774" y="1337"/>
                <a:ext cx="154" cy="24"/>
              </a:xfrm>
              <a:custGeom>
                <a:avLst/>
                <a:gdLst>
                  <a:gd name="T0" fmla="*/ 154 w 309"/>
                  <a:gd name="T1" fmla="*/ 24 h 48"/>
                  <a:gd name="T2" fmla="*/ 152 w 309"/>
                  <a:gd name="T3" fmla="*/ 24 h 48"/>
                  <a:gd name="T4" fmla="*/ 0 w 309"/>
                  <a:gd name="T5" fmla="*/ 1 h 48"/>
                  <a:gd name="T6" fmla="*/ 3 w 309"/>
                  <a:gd name="T7" fmla="*/ 0 h 48"/>
                  <a:gd name="T8" fmla="*/ 154 w 309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9" h="48">
                    <a:moveTo>
                      <a:pt x="309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0" name="Freeform 523"/>
              <p:cNvSpPr>
                <a:spLocks/>
              </p:cNvSpPr>
              <p:nvPr/>
            </p:nvSpPr>
            <p:spPr bwMode="auto">
              <a:xfrm>
                <a:off x="1774" y="1337"/>
                <a:ext cx="152" cy="255"/>
              </a:xfrm>
              <a:custGeom>
                <a:avLst/>
                <a:gdLst>
                  <a:gd name="T0" fmla="*/ 152 w 304"/>
                  <a:gd name="T1" fmla="*/ 23 h 508"/>
                  <a:gd name="T2" fmla="*/ 152 w 304"/>
                  <a:gd name="T3" fmla="*/ 255 h 508"/>
                  <a:gd name="T4" fmla="*/ 0 w 304"/>
                  <a:gd name="T5" fmla="*/ 224 h 508"/>
                  <a:gd name="T6" fmla="*/ 0 w 304"/>
                  <a:gd name="T7" fmla="*/ 0 h 508"/>
                  <a:gd name="T8" fmla="*/ 152 w 304"/>
                  <a:gd name="T9" fmla="*/ 23 h 5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508">
                    <a:moveTo>
                      <a:pt x="304" y="46"/>
                    </a:moveTo>
                    <a:lnTo>
                      <a:pt x="304" y="508"/>
                    </a:lnTo>
                    <a:lnTo>
                      <a:pt x="0" y="447"/>
                    </a:lnTo>
                    <a:lnTo>
                      <a:pt x="0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ADAD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1" name="Freeform 524"/>
              <p:cNvSpPr>
                <a:spLocks/>
              </p:cNvSpPr>
              <p:nvPr/>
            </p:nvSpPr>
            <p:spPr bwMode="auto">
              <a:xfrm>
                <a:off x="2017" y="1302"/>
                <a:ext cx="160" cy="21"/>
              </a:xfrm>
              <a:custGeom>
                <a:avLst/>
                <a:gdLst>
                  <a:gd name="T0" fmla="*/ 160 w 319"/>
                  <a:gd name="T1" fmla="*/ 21 h 43"/>
                  <a:gd name="T2" fmla="*/ 152 w 319"/>
                  <a:gd name="T3" fmla="*/ 21 h 43"/>
                  <a:gd name="T4" fmla="*/ 0 w 319"/>
                  <a:gd name="T5" fmla="*/ 1 h 43"/>
                  <a:gd name="T6" fmla="*/ 8 w 319"/>
                  <a:gd name="T7" fmla="*/ 0 h 43"/>
                  <a:gd name="T8" fmla="*/ 160 w 319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9" h="43">
                    <a:moveTo>
                      <a:pt x="319" y="43"/>
                    </a:moveTo>
                    <a:lnTo>
                      <a:pt x="304" y="43"/>
                    </a:lnTo>
                    <a:lnTo>
                      <a:pt x="0" y="2"/>
                    </a:lnTo>
                    <a:lnTo>
                      <a:pt x="16" y="0"/>
                    </a:lnTo>
                    <a:lnTo>
                      <a:pt x="319" y="43"/>
                    </a:lnTo>
                    <a:close/>
                  </a:path>
                </a:pathLst>
              </a:custGeom>
              <a:solidFill>
                <a:srgbClr val="4E4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2" name="Freeform 525"/>
              <p:cNvSpPr>
                <a:spLocks/>
              </p:cNvSpPr>
              <p:nvPr/>
            </p:nvSpPr>
            <p:spPr bwMode="auto">
              <a:xfrm>
                <a:off x="1818" y="1256"/>
                <a:ext cx="319" cy="43"/>
              </a:xfrm>
              <a:custGeom>
                <a:avLst/>
                <a:gdLst>
                  <a:gd name="T0" fmla="*/ 319 w 638"/>
                  <a:gd name="T1" fmla="*/ 20 h 86"/>
                  <a:gd name="T2" fmla="*/ 151 w 638"/>
                  <a:gd name="T3" fmla="*/ 43 h 86"/>
                  <a:gd name="T4" fmla="*/ 0 w 638"/>
                  <a:gd name="T5" fmla="*/ 22 h 86"/>
                  <a:gd name="T6" fmla="*/ 167 w 638"/>
                  <a:gd name="T7" fmla="*/ 0 h 86"/>
                  <a:gd name="T8" fmla="*/ 319 w 638"/>
                  <a:gd name="T9" fmla="*/ 2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8" h="86">
                    <a:moveTo>
                      <a:pt x="638" y="40"/>
                    </a:moveTo>
                    <a:lnTo>
                      <a:pt x="302" y="86"/>
                    </a:lnTo>
                    <a:lnTo>
                      <a:pt x="0" y="43"/>
                    </a:lnTo>
                    <a:lnTo>
                      <a:pt x="334" y="0"/>
                    </a:lnTo>
                    <a:lnTo>
                      <a:pt x="638" y="40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83" name="Freeform 526"/>
              <p:cNvSpPr>
                <a:spLocks/>
              </p:cNvSpPr>
              <p:nvPr/>
            </p:nvSpPr>
            <p:spPr bwMode="auto">
              <a:xfrm>
                <a:off x="1926" y="1276"/>
                <a:ext cx="251" cy="362"/>
              </a:xfrm>
              <a:custGeom>
                <a:avLst/>
                <a:gdLst>
                  <a:gd name="T0" fmla="*/ 43 w 502"/>
                  <a:gd name="T1" fmla="*/ 23 h 724"/>
                  <a:gd name="T2" fmla="*/ 43 w 502"/>
                  <a:gd name="T3" fmla="*/ 35 h 724"/>
                  <a:gd name="T4" fmla="*/ 40 w 502"/>
                  <a:gd name="T5" fmla="*/ 45 h 724"/>
                  <a:gd name="T6" fmla="*/ 36 w 502"/>
                  <a:gd name="T7" fmla="*/ 55 h 724"/>
                  <a:gd name="T8" fmla="*/ 31 w 502"/>
                  <a:gd name="T9" fmla="*/ 64 h 724"/>
                  <a:gd name="T10" fmla="*/ 24 w 502"/>
                  <a:gd name="T11" fmla="*/ 72 h 724"/>
                  <a:gd name="T12" fmla="*/ 17 w 502"/>
                  <a:gd name="T13" fmla="*/ 78 h 724"/>
                  <a:gd name="T14" fmla="*/ 9 w 502"/>
                  <a:gd name="T15" fmla="*/ 82 h 724"/>
                  <a:gd name="T16" fmla="*/ 0 w 502"/>
                  <a:gd name="T17" fmla="*/ 85 h 724"/>
                  <a:gd name="T18" fmla="*/ 0 w 502"/>
                  <a:gd name="T19" fmla="*/ 316 h 724"/>
                  <a:gd name="T20" fmla="*/ 9 w 502"/>
                  <a:gd name="T21" fmla="*/ 316 h 724"/>
                  <a:gd name="T22" fmla="*/ 17 w 502"/>
                  <a:gd name="T23" fmla="*/ 317 h 724"/>
                  <a:gd name="T24" fmla="*/ 24 w 502"/>
                  <a:gd name="T25" fmla="*/ 321 h 724"/>
                  <a:gd name="T26" fmla="*/ 31 w 502"/>
                  <a:gd name="T27" fmla="*/ 327 h 724"/>
                  <a:gd name="T28" fmla="*/ 36 w 502"/>
                  <a:gd name="T29" fmla="*/ 333 h 724"/>
                  <a:gd name="T30" fmla="*/ 40 w 502"/>
                  <a:gd name="T31" fmla="*/ 342 h 724"/>
                  <a:gd name="T32" fmla="*/ 43 w 502"/>
                  <a:gd name="T33" fmla="*/ 352 h 724"/>
                  <a:gd name="T34" fmla="*/ 43 w 502"/>
                  <a:gd name="T35" fmla="*/ 362 h 724"/>
                  <a:gd name="T36" fmla="*/ 211 w 502"/>
                  <a:gd name="T37" fmla="*/ 327 h 724"/>
                  <a:gd name="T38" fmla="*/ 212 w 502"/>
                  <a:gd name="T39" fmla="*/ 317 h 724"/>
                  <a:gd name="T40" fmla="*/ 215 w 502"/>
                  <a:gd name="T41" fmla="*/ 307 h 724"/>
                  <a:gd name="T42" fmla="*/ 218 w 502"/>
                  <a:gd name="T43" fmla="*/ 297 h 724"/>
                  <a:gd name="T44" fmla="*/ 223 w 502"/>
                  <a:gd name="T45" fmla="*/ 288 h 724"/>
                  <a:gd name="T46" fmla="*/ 229 w 502"/>
                  <a:gd name="T47" fmla="*/ 280 h 724"/>
                  <a:gd name="T48" fmla="*/ 236 w 502"/>
                  <a:gd name="T49" fmla="*/ 274 h 724"/>
                  <a:gd name="T50" fmla="*/ 244 w 502"/>
                  <a:gd name="T51" fmla="*/ 269 h 724"/>
                  <a:gd name="T52" fmla="*/ 251 w 502"/>
                  <a:gd name="T53" fmla="*/ 267 h 724"/>
                  <a:gd name="T54" fmla="*/ 251 w 502"/>
                  <a:gd name="T55" fmla="*/ 47 h 724"/>
                  <a:gd name="T56" fmla="*/ 244 w 502"/>
                  <a:gd name="T57" fmla="*/ 47 h 724"/>
                  <a:gd name="T58" fmla="*/ 236 w 502"/>
                  <a:gd name="T59" fmla="*/ 46 h 724"/>
                  <a:gd name="T60" fmla="*/ 229 w 502"/>
                  <a:gd name="T61" fmla="*/ 42 h 724"/>
                  <a:gd name="T62" fmla="*/ 223 w 502"/>
                  <a:gd name="T63" fmla="*/ 36 h 724"/>
                  <a:gd name="T64" fmla="*/ 218 w 502"/>
                  <a:gd name="T65" fmla="*/ 29 h 724"/>
                  <a:gd name="T66" fmla="*/ 215 w 502"/>
                  <a:gd name="T67" fmla="*/ 21 h 724"/>
                  <a:gd name="T68" fmla="*/ 212 w 502"/>
                  <a:gd name="T69" fmla="*/ 11 h 724"/>
                  <a:gd name="T70" fmla="*/ 211 w 502"/>
                  <a:gd name="T71" fmla="*/ 0 h 724"/>
                  <a:gd name="T72" fmla="*/ 43 w 502"/>
                  <a:gd name="T73" fmla="*/ 23 h 72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02" h="724">
                    <a:moveTo>
                      <a:pt x="86" y="46"/>
                    </a:moveTo>
                    <a:lnTo>
                      <a:pt x="85" y="69"/>
                    </a:lnTo>
                    <a:lnTo>
                      <a:pt x="80" y="89"/>
                    </a:lnTo>
                    <a:lnTo>
                      <a:pt x="71" y="109"/>
                    </a:lnTo>
                    <a:lnTo>
                      <a:pt x="61" y="128"/>
                    </a:lnTo>
                    <a:lnTo>
                      <a:pt x="48" y="143"/>
                    </a:lnTo>
                    <a:lnTo>
                      <a:pt x="33" y="156"/>
                    </a:lnTo>
                    <a:lnTo>
                      <a:pt x="17" y="164"/>
                    </a:lnTo>
                    <a:lnTo>
                      <a:pt x="0" y="169"/>
                    </a:lnTo>
                    <a:lnTo>
                      <a:pt x="0" y="631"/>
                    </a:lnTo>
                    <a:lnTo>
                      <a:pt x="17" y="631"/>
                    </a:lnTo>
                    <a:lnTo>
                      <a:pt x="33" y="634"/>
                    </a:lnTo>
                    <a:lnTo>
                      <a:pt x="48" y="641"/>
                    </a:lnTo>
                    <a:lnTo>
                      <a:pt x="61" y="653"/>
                    </a:lnTo>
                    <a:lnTo>
                      <a:pt x="71" y="666"/>
                    </a:lnTo>
                    <a:lnTo>
                      <a:pt x="80" y="683"/>
                    </a:lnTo>
                    <a:lnTo>
                      <a:pt x="85" y="703"/>
                    </a:lnTo>
                    <a:lnTo>
                      <a:pt x="86" y="724"/>
                    </a:lnTo>
                    <a:lnTo>
                      <a:pt x="422" y="654"/>
                    </a:lnTo>
                    <a:lnTo>
                      <a:pt x="424" y="633"/>
                    </a:lnTo>
                    <a:lnTo>
                      <a:pt x="429" y="613"/>
                    </a:lnTo>
                    <a:lnTo>
                      <a:pt x="435" y="593"/>
                    </a:lnTo>
                    <a:lnTo>
                      <a:pt x="445" y="575"/>
                    </a:lnTo>
                    <a:lnTo>
                      <a:pt x="457" y="560"/>
                    </a:lnTo>
                    <a:lnTo>
                      <a:pt x="472" y="548"/>
                    </a:lnTo>
                    <a:lnTo>
                      <a:pt x="487" y="538"/>
                    </a:lnTo>
                    <a:lnTo>
                      <a:pt x="502" y="533"/>
                    </a:lnTo>
                    <a:lnTo>
                      <a:pt x="502" y="94"/>
                    </a:lnTo>
                    <a:lnTo>
                      <a:pt x="487" y="94"/>
                    </a:lnTo>
                    <a:lnTo>
                      <a:pt x="472" y="91"/>
                    </a:lnTo>
                    <a:lnTo>
                      <a:pt x="457" y="83"/>
                    </a:lnTo>
                    <a:lnTo>
                      <a:pt x="445" y="71"/>
                    </a:lnTo>
                    <a:lnTo>
                      <a:pt x="435" y="58"/>
                    </a:lnTo>
                    <a:lnTo>
                      <a:pt x="429" y="41"/>
                    </a:lnTo>
                    <a:lnTo>
                      <a:pt x="424" y="21"/>
                    </a:lnTo>
                    <a:lnTo>
                      <a:pt x="422" y="0"/>
                    </a:lnTo>
                    <a:lnTo>
                      <a:pt x="86" y="46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12" name="Group 527"/>
            <p:cNvGrpSpPr>
              <a:grpSpLocks/>
            </p:cNvGrpSpPr>
            <p:nvPr/>
          </p:nvGrpSpPr>
          <p:grpSpPr bwMode="auto">
            <a:xfrm>
              <a:off x="2005" y="1390"/>
              <a:ext cx="498" cy="205"/>
              <a:chOff x="2005" y="1390"/>
              <a:chExt cx="498" cy="205"/>
            </a:xfrm>
          </p:grpSpPr>
          <p:sp>
            <p:nvSpPr>
              <p:cNvPr id="101497" name="Freeform 528"/>
              <p:cNvSpPr>
                <a:spLocks/>
              </p:cNvSpPr>
              <p:nvPr/>
            </p:nvSpPr>
            <p:spPr bwMode="auto">
              <a:xfrm>
                <a:off x="2052" y="1391"/>
                <a:ext cx="399" cy="55"/>
              </a:xfrm>
              <a:custGeom>
                <a:avLst/>
                <a:gdLst>
                  <a:gd name="T0" fmla="*/ 399 w 797"/>
                  <a:gd name="T1" fmla="*/ 55 h 111"/>
                  <a:gd name="T2" fmla="*/ 394 w 797"/>
                  <a:gd name="T3" fmla="*/ 55 h 111"/>
                  <a:gd name="T4" fmla="*/ 0 w 797"/>
                  <a:gd name="T5" fmla="*/ 1 h 111"/>
                  <a:gd name="T6" fmla="*/ 5 w 797"/>
                  <a:gd name="T7" fmla="*/ 0 h 111"/>
                  <a:gd name="T8" fmla="*/ 399 w 79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7" h="111">
                    <a:moveTo>
                      <a:pt x="797" y="110"/>
                    </a:moveTo>
                    <a:lnTo>
                      <a:pt x="787" y="111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797" y="110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8" name="Freeform 529"/>
              <p:cNvSpPr>
                <a:spLocks/>
              </p:cNvSpPr>
              <p:nvPr/>
            </p:nvSpPr>
            <p:spPr bwMode="auto">
              <a:xfrm>
                <a:off x="2046" y="1391"/>
                <a:ext cx="400" cy="58"/>
              </a:xfrm>
              <a:custGeom>
                <a:avLst/>
                <a:gdLst>
                  <a:gd name="T0" fmla="*/ 400 w 799"/>
                  <a:gd name="T1" fmla="*/ 55 h 114"/>
                  <a:gd name="T2" fmla="*/ 395 w 799"/>
                  <a:gd name="T3" fmla="*/ 58 h 114"/>
                  <a:gd name="T4" fmla="*/ 0 w 799"/>
                  <a:gd name="T5" fmla="*/ 2 h 114"/>
                  <a:gd name="T6" fmla="*/ 6 w 799"/>
                  <a:gd name="T7" fmla="*/ 0 h 114"/>
                  <a:gd name="T8" fmla="*/ 400 w 799"/>
                  <a:gd name="T9" fmla="*/ 55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9" h="114">
                    <a:moveTo>
                      <a:pt x="799" y="109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799" y="109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9" name="Freeform 530"/>
              <p:cNvSpPr>
                <a:spLocks/>
              </p:cNvSpPr>
              <p:nvPr/>
            </p:nvSpPr>
            <p:spPr bwMode="auto">
              <a:xfrm>
                <a:off x="2049" y="1391"/>
                <a:ext cx="397" cy="56"/>
              </a:xfrm>
              <a:custGeom>
                <a:avLst/>
                <a:gdLst>
                  <a:gd name="T0" fmla="*/ 397 w 794"/>
                  <a:gd name="T1" fmla="*/ 55 h 111"/>
                  <a:gd name="T2" fmla="*/ 395 w 794"/>
                  <a:gd name="T3" fmla="*/ 56 h 111"/>
                  <a:gd name="T4" fmla="*/ 0 w 794"/>
                  <a:gd name="T5" fmla="*/ 1 h 111"/>
                  <a:gd name="T6" fmla="*/ 4 w 794"/>
                  <a:gd name="T7" fmla="*/ 0 h 111"/>
                  <a:gd name="T8" fmla="*/ 397 w 794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11">
                    <a:moveTo>
                      <a:pt x="794" y="109"/>
                    </a:moveTo>
                    <a:lnTo>
                      <a:pt x="789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794" y="109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0" name="Freeform 531"/>
              <p:cNvSpPr>
                <a:spLocks/>
              </p:cNvSpPr>
              <p:nvPr/>
            </p:nvSpPr>
            <p:spPr bwMode="auto">
              <a:xfrm>
                <a:off x="2046" y="1392"/>
                <a:ext cx="398" cy="57"/>
              </a:xfrm>
              <a:custGeom>
                <a:avLst/>
                <a:gdLst>
                  <a:gd name="T0" fmla="*/ 398 w 794"/>
                  <a:gd name="T1" fmla="*/ 55 h 113"/>
                  <a:gd name="T2" fmla="*/ 395 w 794"/>
                  <a:gd name="T3" fmla="*/ 57 h 113"/>
                  <a:gd name="T4" fmla="*/ 0 w 794"/>
                  <a:gd name="T5" fmla="*/ 1 h 113"/>
                  <a:gd name="T6" fmla="*/ 3 w 794"/>
                  <a:gd name="T7" fmla="*/ 0 h 113"/>
                  <a:gd name="T8" fmla="*/ 398 w 79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13">
                    <a:moveTo>
                      <a:pt x="794" y="110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0"/>
                    </a:lnTo>
                    <a:close/>
                  </a:path>
                </a:pathLst>
              </a:custGeom>
              <a:solidFill>
                <a:srgbClr val="89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1" name="Freeform 532"/>
              <p:cNvSpPr>
                <a:spLocks/>
              </p:cNvSpPr>
              <p:nvPr/>
            </p:nvSpPr>
            <p:spPr bwMode="auto">
              <a:xfrm>
                <a:off x="2041" y="1393"/>
                <a:ext cx="400" cy="58"/>
              </a:xfrm>
              <a:custGeom>
                <a:avLst/>
                <a:gdLst>
                  <a:gd name="T0" fmla="*/ 400 w 799"/>
                  <a:gd name="T1" fmla="*/ 56 h 116"/>
                  <a:gd name="T2" fmla="*/ 395 w 799"/>
                  <a:gd name="T3" fmla="*/ 58 h 116"/>
                  <a:gd name="T4" fmla="*/ 0 w 799"/>
                  <a:gd name="T5" fmla="*/ 3 h 116"/>
                  <a:gd name="T6" fmla="*/ 5 w 799"/>
                  <a:gd name="T7" fmla="*/ 0 h 116"/>
                  <a:gd name="T8" fmla="*/ 400 w 799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9" h="116">
                    <a:moveTo>
                      <a:pt x="799" y="111"/>
                    </a:moveTo>
                    <a:lnTo>
                      <a:pt x="789" y="116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799" y="111"/>
                    </a:lnTo>
                    <a:close/>
                  </a:path>
                </a:pathLst>
              </a:custGeom>
              <a:solidFill>
                <a:srgbClr val="8F4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2" name="Freeform 533"/>
              <p:cNvSpPr>
                <a:spLocks/>
              </p:cNvSpPr>
              <p:nvPr/>
            </p:nvSpPr>
            <p:spPr bwMode="auto">
              <a:xfrm>
                <a:off x="2044" y="1393"/>
                <a:ext cx="397" cy="56"/>
              </a:xfrm>
              <a:custGeom>
                <a:avLst/>
                <a:gdLst>
                  <a:gd name="T0" fmla="*/ 397 w 794"/>
                  <a:gd name="T1" fmla="*/ 55 h 113"/>
                  <a:gd name="T2" fmla="*/ 395 w 794"/>
                  <a:gd name="T3" fmla="*/ 56 h 113"/>
                  <a:gd name="T4" fmla="*/ 0 w 794"/>
                  <a:gd name="T5" fmla="*/ 1 h 113"/>
                  <a:gd name="T6" fmla="*/ 3 w 794"/>
                  <a:gd name="T7" fmla="*/ 0 h 113"/>
                  <a:gd name="T8" fmla="*/ 397 w 79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13">
                    <a:moveTo>
                      <a:pt x="794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8F4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3" name="Freeform 534"/>
              <p:cNvSpPr>
                <a:spLocks/>
              </p:cNvSpPr>
              <p:nvPr/>
            </p:nvSpPr>
            <p:spPr bwMode="auto">
              <a:xfrm>
                <a:off x="2041" y="1394"/>
                <a:ext cx="398" cy="57"/>
              </a:xfrm>
              <a:custGeom>
                <a:avLst/>
                <a:gdLst>
                  <a:gd name="T0" fmla="*/ 398 w 794"/>
                  <a:gd name="T1" fmla="*/ 56 h 114"/>
                  <a:gd name="T2" fmla="*/ 395 w 794"/>
                  <a:gd name="T3" fmla="*/ 57 h 114"/>
                  <a:gd name="T4" fmla="*/ 0 w 794"/>
                  <a:gd name="T5" fmla="*/ 2 h 114"/>
                  <a:gd name="T6" fmla="*/ 3 w 794"/>
                  <a:gd name="T7" fmla="*/ 0 h 114"/>
                  <a:gd name="T8" fmla="*/ 398 w 794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14">
                    <a:moveTo>
                      <a:pt x="794" y="111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94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4" name="Freeform 535"/>
              <p:cNvSpPr>
                <a:spLocks/>
              </p:cNvSpPr>
              <p:nvPr/>
            </p:nvSpPr>
            <p:spPr bwMode="auto">
              <a:xfrm>
                <a:off x="2037" y="1395"/>
                <a:ext cx="399" cy="59"/>
              </a:xfrm>
              <a:custGeom>
                <a:avLst/>
                <a:gdLst>
                  <a:gd name="T0" fmla="*/ 399 w 797"/>
                  <a:gd name="T1" fmla="*/ 56 h 116"/>
                  <a:gd name="T2" fmla="*/ 394 w 797"/>
                  <a:gd name="T3" fmla="*/ 59 h 116"/>
                  <a:gd name="T4" fmla="*/ 0 w 797"/>
                  <a:gd name="T5" fmla="*/ 3 h 116"/>
                  <a:gd name="T6" fmla="*/ 4 w 797"/>
                  <a:gd name="T7" fmla="*/ 0 h 116"/>
                  <a:gd name="T8" fmla="*/ 399 w 797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7" h="116">
                    <a:moveTo>
                      <a:pt x="797" y="111"/>
                    </a:moveTo>
                    <a:lnTo>
                      <a:pt x="787" y="116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99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5" name="Freeform 536"/>
              <p:cNvSpPr>
                <a:spLocks/>
              </p:cNvSpPr>
              <p:nvPr/>
            </p:nvSpPr>
            <p:spPr bwMode="auto">
              <a:xfrm>
                <a:off x="2040" y="1395"/>
                <a:ext cx="396" cy="57"/>
              </a:xfrm>
              <a:custGeom>
                <a:avLst/>
                <a:gdLst>
                  <a:gd name="T0" fmla="*/ 396 w 792"/>
                  <a:gd name="T1" fmla="*/ 56 h 113"/>
                  <a:gd name="T2" fmla="*/ 395 w 792"/>
                  <a:gd name="T3" fmla="*/ 57 h 113"/>
                  <a:gd name="T4" fmla="*/ 0 w 792"/>
                  <a:gd name="T5" fmla="*/ 1 h 113"/>
                  <a:gd name="T6" fmla="*/ 2 w 792"/>
                  <a:gd name="T7" fmla="*/ 0 h 113"/>
                  <a:gd name="T8" fmla="*/ 396 w 792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2" h="113">
                    <a:moveTo>
                      <a:pt x="792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2" y="111"/>
                    </a:lnTo>
                    <a:close/>
                  </a:path>
                </a:pathLst>
              </a:custGeom>
              <a:solidFill>
                <a:srgbClr val="99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6" name="Freeform 537"/>
              <p:cNvSpPr>
                <a:spLocks/>
              </p:cNvSpPr>
              <p:nvPr/>
            </p:nvSpPr>
            <p:spPr bwMode="auto">
              <a:xfrm>
                <a:off x="2039" y="1396"/>
                <a:ext cx="395" cy="57"/>
              </a:xfrm>
              <a:custGeom>
                <a:avLst/>
                <a:gdLst>
                  <a:gd name="T0" fmla="*/ 395 w 791"/>
                  <a:gd name="T1" fmla="*/ 56 h 113"/>
                  <a:gd name="T2" fmla="*/ 394 w 791"/>
                  <a:gd name="T3" fmla="*/ 57 h 113"/>
                  <a:gd name="T4" fmla="*/ 0 w 791"/>
                  <a:gd name="T5" fmla="*/ 1 h 113"/>
                  <a:gd name="T6" fmla="*/ 1 w 791"/>
                  <a:gd name="T7" fmla="*/ 0 h 113"/>
                  <a:gd name="T8" fmla="*/ 395 w 791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3">
                    <a:moveTo>
                      <a:pt x="791" y="111"/>
                    </a:moveTo>
                    <a:lnTo>
                      <a:pt x="78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9C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7" name="Freeform 538"/>
              <p:cNvSpPr>
                <a:spLocks/>
              </p:cNvSpPr>
              <p:nvPr/>
            </p:nvSpPr>
            <p:spPr bwMode="auto">
              <a:xfrm>
                <a:off x="2037" y="1397"/>
                <a:ext cx="396" cy="57"/>
              </a:xfrm>
              <a:custGeom>
                <a:avLst/>
                <a:gdLst>
                  <a:gd name="T0" fmla="*/ 396 w 791"/>
                  <a:gd name="T1" fmla="*/ 56 h 113"/>
                  <a:gd name="T2" fmla="*/ 394 w 791"/>
                  <a:gd name="T3" fmla="*/ 57 h 113"/>
                  <a:gd name="T4" fmla="*/ 0 w 791"/>
                  <a:gd name="T5" fmla="*/ 1 h 113"/>
                  <a:gd name="T6" fmla="*/ 2 w 791"/>
                  <a:gd name="T7" fmla="*/ 0 h 113"/>
                  <a:gd name="T8" fmla="*/ 396 w 791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3">
                    <a:moveTo>
                      <a:pt x="791" y="112"/>
                    </a:moveTo>
                    <a:lnTo>
                      <a:pt x="78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2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8" name="Freeform 539"/>
              <p:cNvSpPr>
                <a:spLocks/>
              </p:cNvSpPr>
              <p:nvPr/>
            </p:nvSpPr>
            <p:spPr bwMode="auto">
              <a:xfrm>
                <a:off x="2032" y="1398"/>
                <a:ext cx="399" cy="60"/>
              </a:xfrm>
              <a:custGeom>
                <a:avLst/>
                <a:gdLst>
                  <a:gd name="T0" fmla="*/ 399 w 797"/>
                  <a:gd name="T1" fmla="*/ 56 h 120"/>
                  <a:gd name="T2" fmla="*/ 394 w 797"/>
                  <a:gd name="T3" fmla="*/ 60 h 120"/>
                  <a:gd name="T4" fmla="*/ 0 w 797"/>
                  <a:gd name="T5" fmla="*/ 4 h 120"/>
                  <a:gd name="T6" fmla="*/ 5 w 797"/>
                  <a:gd name="T7" fmla="*/ 0 h 120"/>
                  <a:gd name="T8" fmla="*/ 399 w 797"/>
                  <a:gd name="T9" fmla="*/ 56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7" h="120">
                    <a:moveTo>
                      <a:pt x="797" y="111"/>
                    </a:moveTo>
                    <a:lnTo>
                      <a:pt x="787" y="120"/>
                    </a:lnTo>
                    <a:lnTo>
                      <a:pt x="0" y="7"/>
                    </a:lnTo>
                    <a:lnTo>
                      <a:pt x="10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09" name="Freeform 540"/>
              <p:cNvSpPr>
                <a:spLocks/>
              </p:cNvSpPr>
              <p:nvPr/>
            </p:nvSpPr>
            <p:spPr bwMode="auto">
              <a:xfrm>
                <a:off x="2036" y="1398"/>
                <a:ext cx="395" cy="57"/>
              </a:xfrm>
              <a:custGeom>
                <a:avLst/>
                <a:gdLst>
                  <a:gd name="T0" fmla="*/ 395 w 791"/>
                  <a:gd name="T1" fmla="*/ 55 h 115"/>
                  <a:gd name="T2" fmla="*/ 394 w 791"/>
                  <a:gd name="T3" fmla="*/ 57 h 115"/>
                  <a:gd name="T4" fmla="*/ 0 w 791"/>
                  <a:gd name="T5" fmla="*/ 1 h 115"/>
                  <a:gd name="T6" fmla="*/ 2 w 791"/>
                  <a:gd name="T7" fmla="*/ 0 h 115"/>
                  <a:gd name="T8" fmla="*/ 395 w 791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5">
                    <a:moveTo>
                      <a:pt x="791" y="111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0" name="Freeform 541"/>
              <p:cNvSpPr>
                <a:spLocks/>
              </p:cNvSpPr>
              <p:nvPr/>
            </p:nvSpPr>
            <p:spPr bwMode="auto">
              <a:xfrm>
                <a:off x="2034" y="1399"/>
                <a:ext cx="395" cy="57"/>
              </a:xfrm>
              <a:custGeom>
                <a:avLst/>
                <a:gdLst>
                  <a:gd name="T0" fmla="*/ 395 w 791"/>
                  <a:gd name="T1" fmla="*/ 57 h 114"/>
                  <a:gd name="T2" fmla="*/ 394 w 791"/>
                  <a:gd name="T3" fmla="*/ 57 h 114"/>
                  <a:gd name="T4" fmla="*/ 0 w 791"/>
                  <a:gd name="T5" fmla="*/ 2 h 114"/>
                  <a:gd name="T6" fmla="*/ 1 w 791"/>
                  <a:gd name="T7" fmla="*/ 0 h 114"/>
                  <a:gd name="T8" fmla="*/ 395 w 791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4">
                    <a:moveTo>
                      <a:pt x="791" y="113"/>
                    </a:moveTo>
                    <a:lnTo>
                      <a:pt x="788" y="114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3"/>
                    </a:lnTo>
                    <a:close/>
                  </a:path>
                </a:pathLst>
              </a:custGeom>
              <a:solidFill>
                <a:srgbClr val="A6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1" name="Freeform 542"/>
              <p:cNvSpPr>
                <a:spLocks/>
              </p:cNvSpPr>
              <p:nvPr/>
            </p:nvSpPr>
            <p:spPr bwMode="auto">
              <a:xfrm>
                <a:off x="2032" y="1400"/>
                <a:ext cx="396" cy="58"/>
              </a:xfrm>
              <a:custGeom>
                <a:avLst/>
                <a:gdLst>
                  <a:gd name="T0" fmla="*/ 396 w 791"/>
                  <a:gd name="T1" fmla="*/ 56 h 115"/>
                  <a:gd name="T2" fmla="*/ 394 w 791"/>
                  <a:gd name="T3" fmla="*/ 58 h 115"/>
                  <a:gd name="T4" fmla="*/ 0 w 791"/>
                  <a:gd name="T5" fmla="*/ 1 h 115"/>
                  <a:gd name="T6" fmla="*/ 2 w 791"/>
                  <a:gd name="T7" fmla="*/ 0 h 115"/>
                  <a:gd name="T8" fmla="*/ 396 w 791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5">
                    <a:moveTo>
                      <a:pt x="791" y="111"/>
                    </a:moveTo>
                    <a:lnTo>
                      <a:pt x="787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9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2" name="Freeform 543"/>
              <p:cNvSpPr>
                <a:spLocks/>
              </p:cNvSpPr>
              <p:nvPr/>
            </p:nvSpPr>
            <p:spPr bwMode="auto">
              <a:xfrm>
                <a:off x="2028" y="1401"/>
                <a:ext cx="398" cy="61"/>
              </a:xfrm>
              <a:custGeom>
                <a:avLst/>
                <a:gdLst>
                  <a:gd name="T0" fmla="*/ 398 w 796"/>
                  <a:gd name="T1" fmla="*/ 57 h 121"/>
                  <a:gd name="T2" fmla="*/ 394 w 796"/>
                  <a:gd name="T3" fmla="*/ 61 h 121"/>
                  <a:gd name="T4" fmla="*/ 0 w 796"/>
                  <a:gd name="T5" fmla="*/ 4 h 121"/>
                  <a:gd name="T6" fmla="*/ 5 w 796"/>
                  <a:gd name="T7" fmla="*/ 0 h 121"/>
                  <a:gd name="T8" fmla="*/ 398 w 796"/>
                  <a:gd name="T9" fmla="*/ 57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21">
                    <a:moveTo>
                      <a:pt x="796" y="113"/>
                    </a:moveTo>
                    <a:lnTo>
                      <a:pt x="788" y="121"/>
                    </a:lnTo>
                    <a:lnTo>
                      <a:pt x="0" y="8"/>
                    </a:lnTo>
                    <a:lnTo>
                      <a:pt x="9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3" name="Freeform 544"/>
              <p:cNvSpPr>
                <a:spLocks/>
              </p:cNvSpPr>
              <p:nvPr/>
            </p:nvSpPr>
            <p:spPr bwMode="auto">
              <a:xfrm>
                <a:off x="2032" y="1401"/>
                <a:ext cx="394" cy="58"/>
              </a:xfrm>
              <a:custGeom>
                <a:avLst/>
                <a:gdLst>
                  <a:gd name="T0" fmla="*/ 394 w 789"/>
                  <a:gd name="T1" fmla="*/ 57 h 114"/>
                  <a:gd name="T2" fmla="*/ 394 w 789"/>
                  <a:gd name="T3" fmla="*/ 58 h 114"/>
                  <a:gd name="T4" fmla="*/ 0 w 789"/>
                  <a:gd name="T5" fmla="*/ 1 h 114"/>
                  <a:gd name="T6" fmla="*/ 1 w 789"/>
                  <a:gd name="T7" fmla="*/ 0 h 114"/>
                  <a:gd name="T8" fmla="*/ 394 w 789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4">
                    <a:moveTo>
                      <a:pt x="789" y="113"/>
                    </a:moveTo>
                    <a:lnTo>
                      <a:pt x="788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4" name="Freeform 545"/>
              <p:cNvSpPr>
                <a:spLocks/>
              </p:cNvSpPr>
              <p:nvPr/>
            </p:nvSpPr>
            <p:spPr bwMode="auto">
              <a:xfrm>
                <a:off x="2031" y="1402"/>
                <a:ext cx="394" cy="58"/>
              </a:xfrm>
              <a:custGeom>
                <a:avLst/>
                <a:gdLst>
                  <a:gd name="T0" fmla="*/ 394 w 790"/>
                  <a:gd name="T1" fmla="*/ 56 h 117"/>
                  <a:gd name="T2" fmla="*/ 393 w 790"/>
                  <a:gd name="T3" fmla="*/ 58 h 117"/>
                  <a:gd name="T4" fmla="*/ 0 w 790"/>
                  <a:gd name="T5" fmla="*/ 1 h 117"/>
                  <a:gd name="T6" fmla="*/ 1 w 790"/>
                  <a:gd name="T7" fmla="*/ 0 h 117"/>
                  <a:gd name="T8" fmla="*/ 394 w 790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7">
                    <a:moveTo>
                      <a:pt x="790" y="113"/>
                    </a:moveTo>
                    <a:lnTo>
                      <a:pt x="788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5" name="Freeform 546"/>
              <p:cNvSpPr>
                <a:spLocks/>
              </p:cNvSpPr>
              <p:nvPr/>
            </p:nvSpPr>
            <p:spPr bwMode="auto">
              <a:xfrm>
                <a:off x="2029" y="1403"/>
                <a:ext cx="395" cy="58"/>
              </a:xfrm>
              <a:custGeom>
                <a:avLst/>
                <a:gdLst>
                  <a:gd name="T0" fmla="*/ 395 w 791"/>
                  <a:gd name="T1" fmla="*/ 58 h 116"/>
                  <a:gd name="T2" fmla="*/ 394 w 791"/>
                  <a:gd name="T3" fmla="*/ 58 h 116"/>
                  <a:gd name="T4" fmla="*/ 0 w 791"/>
                  <a:gd name="T5" fmla="*/ 2 h 116"/>
                  <a:gd name="T6" fmla="*/ 1 w 791"/>
                  <a:gd name="T7" fmla="*/ 0 h 116"/>
                  <a:gd name="T8" fmla="*/ 395 w 791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6">
                    <a:moveTo>
                      <a:pt x="791" y="115"/>
                    </a:moveTo>
                    <a:lnTo>
                      <a:pt x="788" y="11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1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6" name="Freeform 547"/>
              <p:cNvSpPr>
                <a:spLocks/>
              </p:cNvSpPr>
              <p:nvPr/>
            </p:nvSpPr>
            <p:spPr bwMode="auto">
              <a:xfrm>
                <a:off x="2028" y="1405"/>
                <a:ext cx="395" cy="57"/>
              </a:xfrm>
              <a:custGeom>
                <a:avLst/>
                <a:gdLst>
                  <a:gd name="T0" fmla="*/ 395 w 790"/>
                  <a:gd name="T1" fmla="*/ 56 h 115"/>
                  <a:gd name="T2" fmla="*/ 394 w 790"/>
                  <a:gd name="T3" fmla="*/ 57 h 115"/>
                  <a:gd name="T4" fmla="*/ 0 w 790"/>
                  <a:gd name="T5" fmla="*/ 1 h 115"/>
                  <a:gd name="T6" fmla="*/ 1 w 790"/>
                  <a:gd name="T7" fmla="*/ 0 h 115"/>
                  <a:gd name="T8" fmla="*/ 395 w 790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5">
                    <a:moveTo>
                      <a:pt x="790" y="113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7" name="Freeform 548"/>
              <p:cNvSpPr>
                <a:spLocks/>
              </p:cNvSpPr>
              <p:nvPr/>
            </p:nvSpPr>
            <p:spPr bwMode="auto">
              <a:xfrm>
                <a:off x="2024" y="1405"/>
                <a:ext cx="398" cy="62"/>
              </a:xfrm>
              <a:custGeom>
                <a:avLst/>
                <a:gdLst>
                  <a:gd name="T0" fmla="*/ 398 w 796"/>
                  <a:gd name="T1" fmla="*/ 57 h 123"/>
                  <a:gd name="T2" fmla="*/ 394 w 796"/>
                  <a:gd name="T3" fmla="*/ 62 h 123"/>
                  <a:gd name="T4" fmla="*/ 0 w 796"/>
                  <a:gd name="T5" fmla="*/ 4 h 123"/>
                  <a:gd name="T6" fmla="*/ 4 w 796"/>
                  <a:gd name="T7" fmla="*/ 0 h 123"/>
                  <a:gd name="T8" fmla="*/ 398 w 796"/>
                  <a:gd name="T9" fmla="*/ 57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23">
                    <a:moveTo>
                      <a:pt x="796" y="113"/>
                    </a:moveTo>
                    <a:lnTo>
                      <a:pt x="788" y="1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8" name="Freeform 549"/>
              <p:cNvSpPr>
                <a:spLocks/>
              </p:cNvSpPr>
              <p:nvPr/>
            </p:nvSpPr>
            <p:spPr bwMode="auto">
              <a:xfrm>
                <a:off x="2027" y="1405"/>
                <a:ext cx="395" cy="59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9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6">
                    <a:moveTo>
                      <a:pt x="789" y="113"/>
                    </a:moveTo>
                    <a:lnTo>
                      <a:pt x="787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19" name="Freeform 550"/>
              <p:cNvSpPr>
                <a:spLocks/>
              </p:cNvSpPr>
              <p:nvPr/>
            </p:nvSpPr>
            <p:spPr bwMode="auto">
              <a:xfrm>
                <a:off x="2026" y="1406"/>
                <a:ext cx="395" cy="58"/>
              </a:xfrm>
              <a:custGeom>
                <a:avLst/>
                <a:gdLst>
                  <a:gd name="T0" fmla="*/ 395 w 791"/>
                  <a:gd name="T1" fmla="*/ 57 h 116"/>
                  <a:gd name="T2" fmla="*/ 395 w 791"/>
                  <a:gd name="T3" fmla="*/ 58 h 116"/>
                  <a:gd name="T4" fmla="*/ 0 w 791"/>
                  <a:gd name="T5" fmla="*/ 1 h 116"/>
                  <a:gd name="T6" fmla="*/ 2 w 791"/>
                  <a:gd name="T7" fmla="*/ 0 h 116"/>
                  <a:gd name="T8" fmla="*/ 395 w 791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6">
                    <a:moveTo>
                      <a:pt x="791" y="114"/>
                    </a:moveTo>
                    <a:lnTo>
                      <a:pt x="790" y="11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791" y="114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0" name="Freeform 551"/>
              <p:cNvSpPr>
                <a:spLocks/>
              </p:cNvSpPr>
              <p:nvPr/>
            </p:nvSpPr>
            <p:spPr bwMode="auto">
              <a:xfrm>
                <a:off x="2025" y="1407"/>
                <a:ext cx="395" cy="59"/>
              </a:xfrm>
              <a:custGeom>
                <a:avLst/>
                <a:gdLst>
                  <a:gd name="T0" fmla="*/ 395 w 791"/>
                  <a:gd name="T1" fmla="*/ 58 h 118"/>
                  <a:gd name="T2" fmla="*/ 393 w 791"/>
                  <a:gd name="T3" fmla="*/ 59 h 118"/>
                  <a:gd name="T4" fmla="*/ 0 w 791"/>
                  <a:gd name="T5" fmla="*/ 2 h 118"/>
                  <a:gd name="T6" fmla="*/ 0 w 791"/>
                  <a:gd name="T7" fmla="*/ 0 h 118"/>
                  <a:gd name="T8" fmla="*/ 395 w 791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18">
                    <a:moveTo>
                      <a:pt x="791" y="115"/>
                    </a:moveTo>
                    <a:lnTo>
                      <a:pt x="787" y="11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1" name="Freeform 552"/>
              <p:cNvSpPr>
                <a:spLocks/>
              </p:cNvSpPr>
              <p:nvPr/>
            </p:nvSpPr>
            <p:spPr bwMode="auto">
              <a:xfrm>
                <a:off x="2024" y="1409"/>
                <a:ext cx="395" cy="58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8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6">
                    <a:moveTo>
                      <a:pt x="789" y="114"/>
                    </a:moveTo>
                    <a:lnTo>
                      <a:pt x="788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2" name="Freeform 553"/>
              <p:cNvSpPr>
                <a:spLocks/>
              </p:cNvSpPr>
              <p:nvPr/>
            </p:nvSpPr>
            <p:spPr bwMode="auto">
              <a:xfrm>
                <a:off x="2021" y="1410"/>
                <a:ext cx="397" cy="62"/>
              </a:xfrm>
              <a:custGeom>
                <a:avLst/>
                <a:gdLst>
                  <a:gd name="T0" fmla="*/ 397 w 795"/>
                  <a:gd name="T1" fmla="*/ 57 h 125"/>
                  <a:gd name="T2" fmla="*/ 394 w 795"/>
                  <a:gd name="T3" fmla="*/ 62 h 125"/>
                  <a:gd name="T4" fmla="*/ 0 w 795"/>
                  <a:gd name="T5" fmla="*/ 5 h 125"/>
                  <a:gd name="T6" fmla="*/ 3 w 795"/>
                  <a:gd name="T7" fmla="*/ 0 h 125"/>
                  <a:gd name="T8" fmla="*/ 397 w 795"/>
                  <a:gd name="T9" fmla="*/ 57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5">
                    <a:moveTo>
                      <a:pt x="795" y="115"/>
                    </a:moveTo>
                    <a:lnTo>
                      <a:pt x="788" y="125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795" y="115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3" name="Freeform 554"/>
              <p:cNvSpPr>
                <a:spLocks/>
              </p:cNvSpPr>
              <p:nvPr/>
            </p:nvSpPr>
            <p:spPr bwMode="auto">
              <a:xfrm>
                <a:off x="2023" y="1410"/>
                <a:ext cx="395" cy="59"/>
              </a:xfrm>
              <a:custGeom>
                <a:avLst/>
                <a:gdLst>
                  <a:gd name="T0" fmla="*/ 395 w 790"/>
                  <a:gd name="T1" fmla="*/ 58 h 118"/>
                  <a:gd name="T2" fmla="*/ 394 w 790"/>
                  <a:gd name="T3" fmla="*/ 59 h 118"/>
                  <a:gd name="T4" fmla="*/ 0 w 790"/>
                  <a:gd name="T5" fmla="*/ 2 h 118"/>
                  <a:gd name="T6" fmla="*/ 1 w 790"/>
                  <a:gd name="T7" fmla="*/ 0 h 118"/>
                  <a:gd name="T8" fmla="*/ 395 w 790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8">
                    <a:moveTo>
                      <a:pt x="790" y="115"/>
                    </a:moveTo>
                    <a:lnTo>
                      <a:pt x="788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15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4" name="Freeform 555"/>
              <p:cNvSpPr>
                <a:spLocks/>
              </p:cNvSpPr>
              <p:nvPr/>
            </p:nvSpPr>
            <p:spPr bwMode="auto">
              <a:xfrm>
                <a:off x="2022" y="1411"/>
                <a:ext cx="395" cy="58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8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6">
                    <a:moveTo>
                      <a:pt x="789" y="114"/>
                    </a:moveTo>
                    <a:lnTo>
                      <a:pt x="787" y="11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5" name="Freeform 556"/>
              <p:cNvSpPr>
                <a:spLocks/>
              </p:cNvSpPr>
              <p:nvPr/>
            </p:nvSpPr>
            <p:spPr bwMode="auto">
              <a:xfrm>
                <a:off x="2022" y="1412"/>
                <a:ext cx="394" cy="59"/>
              </a:xfrm>
              <a:custGeom>
                <a:avLst/>
                <a:gdLst>
                  <a:gd name="T0" fmla="*/ 394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4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8">
                    <a:moveTo>
                      <a:pt x="789" y="115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6" name="Freeform 557"/>
              <p:cNvSpPr>
                <a:spLocks/>
              </p:cNvSpPr>
              <p:nvPr/>
            </p:nvSpPr>
            <p:spPr bwMode="auto">
              <a:xfrm>
                <a:off x="2021" y="1413"/>
                <a:ext cx="394" cy="59"/>
              </a:xfrm>
              <a:custGeom>
                <a:avLst/>
                <a:gdLst>
                  <a:gd name="T0" fmla="*/ 394 w 790"/>
                  <a:gd name="T1" fmla="*/ 58 h 118"/>
                  <a:gd name="T2" fmla="*/ 393 w 790"/>
                  <a:gd name="T3" fmla="*/ 59 h 118"/>
                  <a:gd name="T4" fmla="*/ 0 w 790"/>
                  <a:gd name="T5" fmla="*/ 2 h 118"/>
                  <a:gd name="T6" fmla="*/ 1 w 790"/>
                  <a:gd name="T7" fmla="*/ 0 h 118"/>
                  <a:gd name="T8" fmla="*/ 394 w 790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8">
                    <a:moveTo>
                      <a:pt x="790" y="116"/>
                    </a:moveTo>
                    <a:lnTo>
                      <a:pt x="788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7" name="Freeform 558"/>
              <p:cNvSpPr>
                <a:spLocks/>
              </p:cNvSpPr>
              <p:nvPr/>
            </p:nvSpPr>
            <p:spPr bwMode="auto">
              <a:xfrm>
                <a:off x="2017" y="1415"/>
                <a:ext cx="398" cy="63"/>
              </a:xfrm>
              <a:custGeom>
                <a:avLst/>
                <a:gdLst>
                  <a:gd name="T0" fmla="*/ 398 w 796"/>
                  <a:gd name="T1" fmla="*/ 58 h 126"/>
                  <a:gd name="T2" fmla="*/ 395 w 796"/>
                  <a:gd name="T3" fmla="*/ 63 h 126"/>
                  <a:gd name="T4" fmla="*/ 0 w 796"/>
                  <a:gd name="T5" fmla="*/ 5 h 126"/>
                  <a:gd name="T6" fmla="*/ 4 w 796"/>
                  <a:gd name="T7" fmla="*/ 0 h 126"/>
                  <a:gd name="T8" fmla="*/ 398 w 796"/>
                  <a:gd name="T9" fmla="*/ 5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26">
                    <a:moveTo>
                      <a:pt x="796" y="115"/>
                    </a:moveTo>
                    <a:lnTo>
                      <a:pt x="789" y="126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796" y="115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8" name="Freeform 559"/>
              <p:cNvSpPr>
                <a:spLocks/>
              </p:cNvSpPr>
              <p:nvPr/>
            </p:nvSpPr>
            <p:spPr bwMode="auto">
              <a:xfrm>
                <a:off x="2020" y="1415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8">
                    <a:moveTo>
                      <a:pt x="789" y="115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29" name="Freeform 560"/>
              <p:cNvSpPr>
                <a:spLocks/>
              </p:cNvSpPr>
              <p:nvPr/>
            </p:nvSpPr>
            <p:spPr bwMode="auto">
              <a:xfrm>
                <a:off x="2019" y="1415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8">
                    <a:moveTo>
                      <a:pt x="789" y="116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0" name="Freeform 561"/>
              <p:cNvSpPr>
                <a:spLocks/>
              </p:cNvSpPr>
              <p:nvPr/>
            </p:nvSpPr>
            <p:spPr bwMode="auto">
              <a:xfrm>
                <a:off x="2018" y="1416"/>
                <a:ext cx="395" cy="60"/>
              </a:xfrm>
              <a:custGeom>
                <a:avLst/>
                <a:gdLst>
                  <a:gd name="T0" fmla="*/ 395 w 790"/>
                  <a:gd name="T1" fmla="*/ 58 h 119"/>
                  <a:gd name="T2" fmla="*/ 394 w 790"/>
                  <a:gd name="T3" fmla="*/ 60 h 119"/>
                  <a:gd name="T4" fmla="*/ 0 w 790"/>
                  <a:gd name="T5" fmla="*/ 2 h 119"/>
                  <a:gd name="T6" fmla="*/ 1 w 790"/>
                  <a:gd name="T7" fmla="*/ 0 h 119"/>
                  <a:gd name="T8" fmla="*/ 395 w 790"/>
                  <a:gd name="T9" fmla="*/ 58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9">
                    <a:moveTo>
                      <a:pt x="790" y="116"/>
                    </a:moveTo>
                    <a:lnTo>
                      <a:pt x="788" y="11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A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1" name="Freeform 562"/>
              <p:cNvSpPr>
                <a:spLocks/>
              </p:cNvSpPr>
              <p:nvPr/>
            </p:nvSpPr>
            <p:spPr bwMode="auto">
              <a:xfrm>
                <a:off x="2017" y="1418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8">
                    <a:moveTo>
                      <a:pt x="789" y="116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2" name="Freeform 563"/>
              <p:cNvSpPr>
                <a:spLocks/>
              </p:cNvSpPr>
              <p:nvPr/>
            </p:nvSpPr>
            <p:spPr bwMode="auto">
              <a:xfrm>
                <a:off x="2017" y="1419"/>
                <a:ext cx="394" cy="59"/>
              </a:xfrm>
              <a:custGeom>
                <a:avLst/>
                <a:gdLst>
                  <a:gd name="T0" fmla="*/ 394 w 789"/>
                  <a:gd name="T1" fmla="*/ 58 h 117"/>
                  <a:gd name="T2" fmla="*/ 394 w 789"/>
                  <a:gd name="T3" fmla="*/ 59 h 117"/>
                  <a:gd name="T4" fmla="*/ 0 w 789"/>
                  <a:gd name="T5" fmla="*/ 1 h 117"/>
                  <a:gd name="T6" fmla="*/ 1 w 789"/>
                  <a:gd name="T7" fmla="*/ 0 h 117"/>
                  <a:gd name="T8" fmla="*/ 394 w 789"/>
                  <a:gd name="T9" fmla="*/ 58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17">
                    <a:moveTo>
                      <a:pt x="789" y="116"/>
                    </a:moveTo>
                    <a:lnTo>
                      <a:pt x="789" y="11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3" name="Freeform 564"/>
              <p:cNvSpPr>
                <a:spLocks/>
              </p:cNvSpPr>
              <p:nvPr/>
            </p:nvSpPr>
            <p:spPr bwMode="auto">
              <a:xfrm>
                <a:off x="2014" y="1420"/>
                <a:ext cx="397" cy="64"/>
              </a:xfrm>
              <a:custGeom>
                <a:avLst/>
                <a:gdLst>
                  <a:gd name="T0" fmla="*/ 397 w 794"/>
                  <a:gd name="T1" fmla="*/ 57 h 130"/>
                  <a:gd name="T2" fmla="*/ 394 w 794"/>
                  <a:gd name="T3" fmla="*/ 64 h 130"/>
                  <a:gd name="T4" fmla="*/ 0 w 794"/>
                  <a:gd name="T5" fmla="*/ 6 h 130"/>
                  <a:gd name="T6" fmla="*/ 3 w 794"/>
                  <a:gd name="T7" fmla="*/ 0 h 130"/>
                  <a:gd name="T8" fmla="*/ 397 w 794"/>
                  <a:gd name="T9" fmla="*/ 57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30">
                    <a:moveTo>
                      <a:pt x="794" y="116"/>
                    </a:moveTo>
                    <a:lnTo>
                      <a:pt x="788" y="130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794" y="116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4" name="Freeform 565"/>
              <p:cNvSpPr>
                <a:spLocks/>
              </p:cNvSpPr>
              <p:nvPr/>
            </p:nvSpPr>
            <p:spPr bwMode="auto">
              <a:xfrm>
                <a:off x="2017" y="1420"/>
                <a:ext cx="394" cy="59"/>
              </a:xfrm>
              <a:custGeom>
                <a:avLst/>
                <a:gdLst>
                  <a:gd name="T0" fmla="*/ 394 w 789"/>
                  <a:gd name="T1" fmla="*/ 57 h 120"/>
                  <a:gd name="T2" fmla="*/ 394 w 789"/>
                  <a:gd name="T3" fmla="*/ 59 h 120"/>
                  <a:gd name="T4" fmla="*/ 0 w 789"/>
                  <a:gd name="T5" fmla="*/ 1 h 120"/>
                  <a:gd name="T6" fmla="*/ 0 w 789"/>
                  <a:gd name="T7" fmla="*/ 0 h 120"/>
                  <a:gd name="T8" fmla="*/ 394 w 78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5" name="Freeform 566"/>
              <p:cNvSpPr>
                <a:spLocks/>
              </p:cNvSpPr>
              <p:nvPr/>
            </p:nvSpPr>
            <p:spPr bwMode="auto">
              <a:xfrm>
                <a:off x="2016" y="1421"/>
                <a:ext cx="394" cy="59"/>
              </a:xfrm>
              <a:custGeom>
                <a:avLst/>
                <a:gdLst>
                  <a:gd name="T0" fmla="*/ 394 w 790"/>
                  <a:gd name="T1" fmla="*/ 59 h 118"/>
                  <a:gd name="T2" fmla="*/ 393 w 790"/>
                  <a:gd name="T3" fmla="*/ 59 h 118"/>
                  <a:gd name="T4" fmla="*/ 0 w 790"/>
                  <a:gd name="T5" fmla="*/ 1 h 118"/>
                  <a:gd name="T6" fmla="*/ 1 w 790"/>
                  <a:gd name="T7" fmla="*/ 0 h 118"/>
                  <a:gd name="T8" fmla="*/ 394 w 790"/>
                  <a:gd name="T9" fmla="*/ 59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8">
                    <a:moveTo>
                      <a:pt x="790" y="117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7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6" name="Freeform 567"/>
              <p:cNvSpPr>
                <a:spLocks/>
              </p:cNvSpPr>
              <p:nvPr/>
            </p:nvSpPr>
            <p:spPr bwMode="auto">
              <a:xfrm>
                <a:off x="2015" y="1422"/>
                <a:ext cx="395" cy="60"/>
              </a:xfrm>
              <a:custGeom>
                <a:avLst/>
                <a:gdLst>
                  <a:gd name="T0" fmla="*/ 395 w 789"/>
                  <a:gd name="T1" fmla="*/ 58 h 120"/>
                  <a:gd name="T2" fmla="*/ 394 w 789"/>
                  <a:gd name="T3" fmla="*/ 60 h 120"/>
                  <a:gd name="T4" fmla="*/ 0 w 789"/>
                  <a:gd name="T5" fmla="*/ 1 h 120"/>
                  <a:gd name="T6" fmla="*/ 1 w 789"/>
                  <a:gd name="T7" fmla="*/ 0 h 120"/>
                  <a:gd name="T8" fmla="*/ 395 w 789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7" y="1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7" name="Freeform 568"/>
              <p:cNvSpPr>
                <a:spLocks/>
              </p:cNvSpPr>
              <p:nvPr/>
            </p:nvSpPr>
            <p:spPr bwMode="auto">
              <a:xfrm>
                <a:off x="2015" y="1423"/>
                <a:ext cx="394" cy="60"/>
              </a:xfrm>
              <a:custGeom>
                <a:avLst/>
                <a:gdLst>
                  <a:gd name="T0" fmla="*/ 394 w 787"/>
                  <a:gd name="T1" fmla="*/ 59 h 119"/>
                  <a:gd name="T2" fmla="*/ 394 w 787"/>
                  <a:gd name="T3" fmla="*/ 60 h 119"/>
                  <a:gd name="T4" fmla="*/ 0 w 787"/>
                  <a:gd name="T5" fmla="*/ 2 h 119"/>
                  <a:gd name="T6" fmla="*/ 0 w 787"/>
                  <a:gd name="T7" fmla="*/ 0 h 119"/>
                  <a:gd name="T8" fmla="*/ 394 w 787"/>
                  <a:gd name="T9" fmla="*/ 5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19">
                    <a:moveTo>
                      <a:pt x="787" y="118"/>
                    </a:moveTo>
                    <a:lnTo>
                      <a:pt x="787" y="1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18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8" name="Freeform 569"/>
              <p:cNvSpPr>
                <a:spLocks/>
              </p:cNvSpPr>
              <p:nvPr/>
            </p:nvSpPr>
            <p:spPr bwMode="auto">
              <a:xfrm>
                <a:off x="2014" y="1425"/>
                <a:ext cx="395" cy="59"/>
              </a:xfrm>
              <a:custGeom>
                <a:avLst/>
                <a:gdLst>
                  <a:gd name="T0" fmla="*/ 395 w 789"/>
                  <a:gd name="T1" fmla="*/ 57 h 120"/>
                  <a:gd name="T2" fmla="*/ 394 w 789"/>
                  <a:gd name="T3" fmla="*/ 59 h 120"/>
                  <a:gd name="T4" fmla="*/ 0 w 789"/>
                  <a:gd name="T5" fmla="*/ 1 h 120"/>
                  <a:gd name="T6" fmla="*/ 1 w 789"/>
                  <a:gd name="T7" fmla="*/ 0 h 120"/>
                  <a:gd name="T8" fmla="*/ 395 w 78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39" name="Freeform 570"/>
              <p:cNvSpPr>
                <a:spLocks/>
              </p:cNvSpPr>
              <p:nvPr/>
            </p:nvSpPr>
            <p:spPr bwMode="auto">
              <a:xfrm>
                <a:off x="2012" y="1425"/>
                <a:ext cx="396" cy="66"/>
              </a:xfrm>
              <a:custGeom>
                <a:avLst/>
                <a:gdLst>
                  <a:gd name="T0" fmla="*/ 396 w 793"/>
                  <a:gd name="T1" fmla="*/ 59 h 131"/>
                  <a:gd name="T2" fmla="*/ 394 w 793"/>
                  <a:gd name="T3" fmla="*/ 66 h 131"/>
                  <a:gd name="T4" fmla="*/ 0 w 793"/>
                  <a:gd name="T5" fmla="*/ 6 h 131"/>
                  <a:gd name="T6" fmla="*/ 2 w 793"/>
                  <a:gd name="T7" fmla="*/ 0 h 131"/>
                  <a:gd name="T8" fmla="*/ 396 w 793"/>
                  <a:gd name="T9" fmla="*/ 59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31">
                    <a:moveTo>
                      <a:pt x="793" y="118"/>
                    </a:moveTo>
                    <a:lnTo>
                      <a:pt x="788" y="13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793" y="118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0" name="Freeform 571"/>
              <p:cNvSpPr>
                <a:spLocks/>
              </p:cNvSpPr>
              <p:nvPr/>
            </p:nvSpPr>
            <p:spPr bwMode="auto">
              <a:xfrm>
                <a:off x="2013" y="1425"/>
                <a:ext cx="395" cy="60"/>
              </a:xfrm>
              <a:custGeom>
                <a:avLst/>
                <a:gdLst>
                  <a:gd name="T0" fmla="*/ 395 w 790"/>
                  <a:gd name="T1" fmla="*/ 59 h 119"/>
                  <a:gd name="T2" fmla="*/ 394 w 790"/>
                  <a:gd name="T3" fmla="*/ 60 h 119"/>
                  <a:gd name="T4" fmla="*/ 0 w 790"/>
                  <a:gd name="T5" fmla="*/ 1 h 119"/>
                  <a:gd name="T6" fmla="*/ 1 w 790"/>
                  <a:gd name="T7" fmla="*/ 0 h 119"/>
                  <a:gd name="T8" fmla="*/ 395 w 790"/>
                  <a:gd name="T9" fmla="*/ 5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19">
                    <a:moveTo>
                      <a:pt x="790" y="118"/>
                    </a:moveTo>
                    <a:lnTo>
                      <a:pt x="788" y="11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0" y="118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1" name="Freeform 572"/>
              <p:cNvSpPr>
                <a:spLocks/>
              </p:cNvSpPr>
              <p:nvPr/>
            </p:nvSpPr>
            <p:spPr bwMode="auto">
              <a:xfrm>
                <a:off x="2013" y="1426"/>
                <a:ext cx="394" cy="61"/>
              </a:xfrm>
              <a:custGeom>
                <a:avLst/>
                <a:gdLst>
                  <a:gd name="T0" fmla="*/ 394 w 788"/>
                  <a:gd name="T1" fmla="*/ 59 h 122"/>
                  <a:gd name="T2" fmla="*/ 394 w 788"/>
                  <a:gd name="T3" fmla="*/ 61 h 122"/>
                  <a:gd name="T4" fmla="*/ 0 w 788"/>
                  <a:gd name="T5" fmla="*/ 2 h 122"/>
                  <a:gd name="T6" fmla="*/ 0 w 788"/>
                  <a:gd name="T7" fmla="*/ 0 h 122"/>
                  <a:gd name="T8" fmla="*/ 394 w 788"/>
                  <a:gd name="T9" fmla="*/ 59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2">
                    <a:moveTo>
                      <a:pt x="788" y="118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2" name="Freeform 573"/>
              <p:cNvSpPr>
                <a:spLocks/>
              </p:cNvSpPr>
              <p:nvPr/>
            </p:nvSpPr>
            <p:spPr bwMode="auto">
              <a:xfrm>
                <a:off x="2012" y="1428"/>
                <a:ext cx="395" cy="61"/>
              </a:xfrm>
              <a:custGeom>
                <a:avLst/>
                <a:gdLst>
                  <a:gd name="T0" fmla="*/ 395 w 789"/>
                  <a:gd name="T1" fmla="*/ 59 h 121"/>
                  <a:gd name="T2" fmla="*/ 394 w 789"/>
                  <a:gd name="T3" fmla="*/ 61 h 121"/>
                  <a:gd name="T4" fmla="*/ 0 w 789"/>
                  <a:gd name="T5" fmla="*/ 1 h 121"/>
                  <a:gd name="T6" fmla="*/ 1 w 789"/>
                  <a:gd name="T7" fmla="*/ 0 h 121"/>
                  <a:gd name="T8" fmla="*/ 395 w 789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1">
                    <a:moveTo>
                      <a:pt x="789" y="118"/>
                    </a:moveTo>
                    <a:lnTo>
                      <a:pt x="787" y="12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8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3" name="Freeform 574"/>
              <p:cNvSpPr>
                <a:spLocks/>
              </p:cNvSpPr>
              <p:nvPr/>
            </p:nvSpPr>
            <p:spPr bwMode="auto">
              <a:xfrm>
                <a:off x="2012" y="1429"/>
                <a:ext cx="394" cy="60"/>
              </a:xfrm>
              <a:custGeom>
                <a:avLst/>
                <a:gdLst>
                  <a:gd name="T0" fmla="*/ 394 w 789"/>
                  <a:gd name="T1" fmla="*/ 59 h 122"/>
                  <a:gd name="T2" fmla="*/ 394 w 789"/>
                  <a:gd name="T3" fmla="*/ 60 h 122"/>
                  <a:gd name="T4" fmla="*/ 0 w 789"/>
                  <a:gd name="T5" fmla="*/ 2 h 122"/>
                  <a:gd name="T6" fmla="*/ 1 w 789"/>
                  <a:gd name="T7" fmla="*/ 0 h 122"/>
                  <a:gd name="T8" fmla="*/ 394 w 789"/>
                  <a:gd name="T9" fmla="*/ 59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2">
                    <a:moveTo>
                      <a:pt x="789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4" name="Freeform 575"/>
              <p:cNvSpPr>
                <a:spLocks/>
              </p:cNvSpPr>
              <p:nvPr/>
            </p:nvSpPr>
            <p:spPr bwMode="auto">
              <a:xfrm>
                <a:off x="2012" y="1430"/>
                <a:ext cx="393" cy="61"/>
              </a:xfrm>
              <a:custGeom>
                <a:avLst/>
                <a:gdLst>
                  <a:gd name="T0" fmla="*/ 393 w 788"/>
                  <a:gd name="T1" fmla="*/ 59 h 121"/>
                  <a:gd name="T2" fmla="*/ 393 w 788"/>
                  <a:gd name="T3" fmla="*/ 61 h 121"/>
                  <a:gd name="T4" fmla="*/ 0 w 788"/>
                  <a:gd name="T5" fmla="*/ 1 h 121"/>
                  <a:gd name="T6" fmla="*/ 0 w 788"/>
                  <a:gd name="T7" fmla="*/ 0 h 121"/>
                  <a:gd name="T8" fmla="*/ 393 w 788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5" name="Freeform 576"/>
              <p:cNvSpPr>
                <a:spLocks/>
              </p:cNvSpPr>
              <p:nvPr/>
            </p:nvSpPr>
            <p:spPr bwMode="auto">
              <a:xfrm>
                <a:off x="2009" y="1431"/>
                <a:ext cx="396" cy="67"/>
              </a:xfrm>
              <a:custGeom>
                <a:avLst/>
                <a:gdLst>
                  <a:gd name="T0" fmla="*/ 396 w 793"/>
                  <a:gd name="T1" fmla="*/ 60 h 133"/>
                  <a:gd name="T2" fmla="*/ 394 w 793"/>
                  <a:gd name="T3" fmla="*/ 67 h 133"/>
                  <a:gd name="T4" fmla="*/ 0 w 793"/>
                  <a:gd name="T5" fmla="*/ 7 h 133"/>
                  <a:gd name="T6" fmla="*/ 2 w 793"/>
                  <a:gd name="T7" fmla="*/ 0 h 133"/>
                  <a:gd name="T8" fmla="*/ 396 w 793"/>
                  <a:gd name="T9" fmla="*/ 6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33">
                    <a:moveTo>
                      <a:pt x="793" y="120"/>
                    </a:moveTo>
                    <a:lnTo>
                      <a:pt x="788" y="133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793" y="120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6" name="Freeform 577"/>
              <p:cNvSpPr>
                <a:spLocks/>
              </p:cNvSpPr>
              <p:nvPr/>
            </p:nvSpPr>
            <p:spPr bwMode="auto">
              <a:xfrm>
                <a:off x="2011" y="1431"/>
                <a:ext cx="394" cy="61"/>
              </a:xfrm>
              <a:custGeom>
                <a:avLst/>
                <a:gdLst>
                  <a:gd name="T0" fmla="*/ 394 w 790"/>
                  <a:gd name="T1" fmla="*/ 60 h 122"/>
                  <a:gd name="T2" fmla="*/ 393 w 790"/>
                  <a:gd name="T3" fmla="*/ 61 h 122"/>
                  <a:gd name="T4" fmla="*/ 0 w 790"/>
                  <a:gd name="T5" fmla="*/ 2 h 122"/>
                  <a:gd name="T6" fmla="*/ 1 w 790"/>
                  <a:gd name="T7" fmla="*/ 0 h 122"/>
                  <a:gd name="T8" fmla="*/ 394 w 790"/>
                  <a:gd name="T9" fmla="*/ 60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22">
                    <a:moveTo>
                      <a:pt x="790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20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7" name="Freeform 578"/>
              <p:cNvSpPr>
                <a:spLocks/>
              </p:cNvSpPr>
              <p:nvPr/>
            </p:nvSpPr>
            <p:spPr bwMode="auto">
              <a:xfrm>
                <a:off x="2011" y="1433"/>
                <a:ext cx="394" cy="61"/>
              </a:xfrm>
              <a:custGeom>
                <a:avLst/>
                <a:gdLst>
                  <a:gd name="T0" fmla="*/ 394 w 788"/>
                  <a:gd name="T1" fmla="*/ 59 h 121"/>
                  <a:gd name="T2" fmla="*/ 394 w 788"/>
                  <a:gd name="T3" fmla="*/ 61 h 121"/>
                  <a:gd name="T4" fmla="*/ 0 w 788"/>
                  <a:gd name="T5" fmla="*/ 1 h 121"/>
                  <a:gd name="T6" fmla="*/ 0 w 788"/>
                  <a:gd name="T7" fmla="*/ 0 h 121"/>
                  <a:gd name="T8" fmla="*/ 394 w 788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8" name="Freeform 579"/>
              <p:cNvSpPr>
                <a:spLocks/>
              </p:cNvSpPr>
              <p:nvPr/>
            </p:nvSpPr>
            <p:spPr bwMode="auto">
              <a:xfrm>
                <a:off x="2010" y="1434"/>
                <a:ext cx="395" cy="61"/>
              </a:xfrm>
              <a:custGeom>
                <a:avLst/>
                <a:gdLst>
                  <a:gd name="T0" fmla="*/ 395 w 789"/>
                  <a:gd name="T1" fmla="*/ 60 h 123"/>
                  <a:gd name="T2" fmla="*/ 394 w 789"/>
                  <a:gd name="T3" fmla="*/ 61 h 123"/>
                  <a:gd name="T4" fmla="*/ 0 w 789"/>
                  <a:gd name="T5" fmla="*/ 2 h 123"/>
                  <a:gd name="T6" fmla="*/ 1 w 789"/>
                  <a:gd name="T7" fmla="*/ 0 h 123"/>
                  <a:gd name="T8" fmla="*/ 395 w 789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3">
                    <a:moveTo>
                      <a:pt x="789" y="120"/>
                    </a:moveTo>
                    <a:lnTo>
                      <a:pt x="787" y="12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49" name="Freeform 580"/>
              <p:cNvSpPr>
                <a:spLocks/>
              </p:cNvSpPr>
              <p:nvPr/>
            </p:nvSpPr>
            <p:spPr bwMode="auto">
              <a:xfrm>
                <a:off x="2010" y="1435"/>
                <a:ext cx="394" cy="61"/>
              </a:xfrm>
              <a:custGeom>
                <a:avLst/>
                <a:gdLst>
                  <a:gd name="T0" fmla="*/ 394 w 787"/>
                  <a:gd name="T1" fmla="*/ 60 h 121"/>
                  <a:gd name="T2" fmla="*/ 393 w 787"/>
                  <a:gd name="T3" fmla="*/ 61 h 121"/>
                  <a:gd name="T4" fmla="*/ 0 w 787"/>
                  <a:gd name="T5" fmla="*/ 1 h 121"/>
                  <a:gd name="T6" fmla="*/ 0 w 787"/>
                  <a:gd name="T7" fmla="*/ 0 h 121"/>
                  <a:gd name="T8" fmla="*/ 394 w 787"/>
                  <a:gd name="T9" fmla="*/ 6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21">
                    <a:moveTo>
                      <a:pt x="787" y="119"/>
                    </a:moveTo>
                    <a:lnTo>
                      <a:pt x="786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7" y="119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0" name="Freeform 581"/>
              <p:cNvSpPr>
                <a:spLocks/>
              </p:cNvSpPr>
              <p:nvPr/>
            </p:nvSpPr>
            <p:spPr bwMode="auto">
              <a:xfrm>
                <a:off x="2009" y="1436"/>
                <a:ext cx="394" cy="62"/>
              </a:xfrm>
              <a:custGeom>
                <a:avLst/>
                <a:gdLst>
                  <a:gd name="T0" fmla="*/ 394 w 788"/>
                  <a:gd name="T1" fmla="*/ 60 h 123"/>
                  <a:gd name="T2" fmla="*/ 394 w 788"/>
                  <a:gd name="T3" fmla="*/ 62 h 123"/>
                  <a:gd name="T4" fmla="*/ 0 w 788"/>
                  <a:gd name="T5" fmla="*/ 2 h 123"/>
                  <a:gd name="T6" fmla="*/ 1 w 788"/>
                  <a:gd name="T7" fmla="*/ 0 h 123"/>
                  <a:gd name="T8" fmla="*/ 394 w 788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1" name="Freeform 582"/>
              <p:cNvSpPr>
                <a:spLocks/>
              </p:cNvSpPr>
              <p:nvPr/>
            </p:nvSpPr>
            <p:spPr bwMode="auto">
              <a:xfrm>
                <a:off x="2007" y="1438"/>
                <a:ext cx="396" cy="67"/>
              </a:xfrm>
              <a:custGeom>
                <a:avLst/>
                <a:gdLst>
                  <a:gd name="T0" fmla="*/ 396 w 791"/>
                  <a:gd name="T1" fmla="*/ 60 h 134"/>
                  <a:gd name="T2" fmla="*/ 394 w 791"/>
                  <a:gd name="T3" fmla="*/ 67 h 134"/>
                  <a:gd name="T4" fmla="*/ 0 w 791"/>
                  <a:gd name="T5" fmla="*/ 7 h 134"/>
                  <a:gd name="T6" fmla="*/ 2 w 791"/>
                  <a:gd name="T7" fmla="*/ 0 h 134"/>
                  <a:gd name="T8" fmla="*/ 396 w 791"/>
                  <a:gd name="T9" fmla="*/ 60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4">
                    <a:moveTo>
                      <a:pt x="791" y="119"/>
                    </a:moveTo>
                    <a:lnTo>
                      <a:pt x="787" y="13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1" y="119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2" name="Freeform 583"/>
              <p:cNvSpPr>
                <a:spLocks/>
              </p:cNvSpPr>
              <p:nvPr/>
            </p:nvSpPr>
            <p:spPr bwMode="auto">
              <a:xfrm>
                <a:off x="2008" y="1438"/>
                <a:ext cx="395" cy="61"/>
              </a:xfrm>
              <a:custGeom>
                <a:avLst/>
                <a:gdLst>
                  <a:gd name="T0" fmla="*/ 395 w 790"/>
                  <a:gd name="T1" fmla="*/ 59 h 123"/>
                  <a:gd name="T2" fmla="*/ 394 w 790"/>
                  <a:gd name="T3" fmla="*/ 61 h 123"/>
                  <a:gd name="T4" fmla="*/ 0 w 790"/>
                  <a:gd name="T5" fmla="*/ 1 h 123"/>
                  <a:gd name="T6" fmla="*/ 1 w 790"/>
                  <a:gd name="T7" fmla="*/ 0 h 123"/>
                  <a:gd name="T8" fmla="*/ 395 w 790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23">
                    <a:moveTo>
                      <a:pt x="790" y="119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9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3" name="Freeform 584"/>
              <p:cNvSpPr>
                <a:spLocks/>
              </p:cNvSpPr>
              <p:nvPr/>
            </p:nvSpPr>
            <p:spPr bwMode="auto">
              <a:xfrm>
                <a:off x="2008" y="1440"/>
                <a:ext cx="394" cy="61"/>
              </a:xfrm>
              <a:custGeom>
                <a:avLst/>
                <a:gdLst>
                  <a:gd name="T0" fmla="*/ 394 w 788"/>
                  <a:gd name="T1" fmla="*/ 60 h 123"/>
                  <a:gd name="T2" fmla="*/ 394 w 788"/>
                  <a:gd name="T3" fmla="*/ 61 h 123"/>
                  <a:gd name="T4" fmla="*/ 0 w 788"/>
                  <a:gd name="T5" fmla="*/ 1 h 123"/>
                  <a:gd name="T6" fmla="*/ 0 w 788"/>
                  <a:gd name="T7" fmla="*/ 0 h 123"/>
                  <a:gd name="T8" fmla="*/ 394 w 788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4" name="Freeform 585"/>
              <p:cNvSpPr>
                <a:spLocks/>
              </p:cNvSpPr>
              <p:nvPr/>
            </p:nvSpPr>
            <p:spPr bwMode="auto">
              <a:xfrm>
                <a:off x="2007" y="1441"/>
                <a:ext cx="395" cy="62"/>
              </a:xfrm>
              <a:custGeom>
                <a:avLst/>
                <a:gdLst>
                  <a:gd name="T0" fmla="*/ 395 w 789"/>
                  <a:gd name="T1" fmla="*/ 60 h 125"/>
                  <a:gd name="T2" fmla="*/ 394 w 789"/>
                  <a:gd name="T3" fmla="*/ 62 h 125"/>
                  <a:gd name="T4" fmla="*/ 0 w 789"/>
                  <a:gd name="T5" fmla="*/ 2 h 125"/>
                  <a:gd name="T6" fmla="*/ 1 w 789"/>
                  <a:gd name="T7" fmla="*/ 0 h 125"/>
                  <a:gd name="T8" fmla="*/ 395 w 789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5">
                    <a:moveTo>
                      <a:pt x="789" y="120"/>
                    </a:moveTo>
                    <a:lnTo>
                      <a:pt x="787" y="12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5" name="Freeform 586"/>
              <p:cNvSpPr>
                <a:spLocks/>
              </p:cNvSpPr>
              <p:nvPr/>
            </p:nvSpPr>
            <p:spPr bwMode="auto">
              <a:xfrm>
                <a:off x="2007" y="1443"/>
                <a:ext cx="394" cy="62"/>
              </a:xfrm>
              <a:custGeom>
                <a:avLst/>
                <a:gdLst>
                  <a:gd name="T0" fmla="*/ 394 w 787"/>
                  <a:gd name="T1" fmla="*/ 61 h 124"/>
                  <a:gd name="T2" fmla="*/ 394 w 787"/>
                  <a:gd name="T3" fmla="*/ 62 h 124"/>
                  <a:gd name="T4" fmla="*/ 0 w 787"/>
                  <a:gd name="T5" fmla="*/ 2 h 124"/>
                  <a:gd name="T6" fmla="*/ 0 w 787"/>
                  <a:gd name="T7" fmla="*/ 0 h 124"/>
                  <a:gd name="T8" fmla="*/ 394 w 787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24">
                    <a:moveTo>
                      <a:pt x="787" y="121"/>
                    </a:moveTo>
                    <a:lnTo>
                      <a:pt x="787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21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6" name="Freeform 587"/>
              <p:cNvSpPr>
                <a:spLocks/>
              </p:cNvSpPr>
              <p:nvPr/>
            </p:nvSpPr>
            <p:spPr bwMode="auto">
              <a:xfrm>
                <a:off x="2006" y="1445"/>
                <a:ext cx="395" cy="68"/>
              </a:xfrm>
              <a:custGeom>
                <a:avLst/>
                <a:gdLst>
                  <a:gd name="T0" fmla="*/ 395 w 790"/>
                  <a:gd name="T1" fmla="*/ 61 h 136"/>
                  <a:gd name="T2" fmla="*/ 394 w 790"/>
                  <a:gd name="T3" fmla="*/ 68 h 136"/>
                  <a:gd name="T4" fmla="*/ 0 w 790"/>
                  <a:gd name="T5" fmla="*/ 7 h 136"/>
                  <a:gd name="T6" fmla="*/ 2 w 790"/>
                  <a:gd name="T7" fmla="*/ 0 h 136"/>
                  <a:gd name="T8" fmla="*/ 395 w 790"/>
                  <a:gd name="T9" fmla="*/ 61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36">
                    <a:moveTo>
                      <a:pt x="790" y="121"/>
                    </a:moveTo>
                    <a:lnTo>
                      <a:pt x="787" y="136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0" y="121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7" name="Freeform 588"/>
              <p:cNvSpPr>
                <a:spLocks/>
              </p:cNvSpPr>
              <p:nvPr/>
            </p:nvSpPr>
            <p:spPr bwMode="auto">
              <a:xfrm>
                <a:off x="2007" y="1445"/>
                <a:ext cx="394" cy="63"/>
              </a:xfrm>
              <a:custGeom>
                <a:avLst/>
                <a:gdLst>
                  <a:gd name="T0" fmla="*/ 394 w 789"/>
                  <a:gd name="T1" fmla="*/ 61 h 126"/>
                  <a:gd name="T2" fmla="*/ 394 w 789"/>
                  <a:gd name="T3" fmla="*/ 63 h 126"/>
                  <a:gd name="T4" fmla="*/ 0 w 789"/>
                  <a:gd name="T5" fmla="*/ 2 h 126"/>
                  <a:gd name="T6" fmla="*/ 1 w 789"/>
                  <a:gd name="T7" fmla="*/ 0 h 126"/>
                  <a:gd name="T8" fmla="*/ 394 w 789"/>
                  <a:gd name="T9" fmla="*/ 6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6">
                    <a:moveTo>
                      <a:pt x="789" y="121"/>
                    </a:moveTo>
                    <a:lnTo>
                      <a:pt x="788" y="12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89" y="121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8" name="Freeform 589"/>
              <p:cNvSpPr>
                <a:spLocks/>
              </p:cNvSpPr>
              <p:nvPr/>
            </p:nvSpPr>
            <p:spPr bwMode="auto">
              <a:xfrm>
                <a:off x="2007" y="1446"/>
                <a:ext cx="393" cy="64"/>
              </a:xfrm>
              <a:custGeom>
                <a:avLst/>
                <a:gdLst>
                  <a:gd name="T0" fmla="*/ 393 w 788"/>
                  <a:gd name="T1" fmla="*/ 62 h 128"/>
                  <a:gd name="T2" fmla="*/ 393 w 788"/>
                  <a:gd name="T3" fmla="*/ 64 h 128"/>
                  <a:gd name="T4" fmla="*/ 0 w 788"/>
                  <a:gd name="T5" fmla="*/ 3 h 128"/>
                  <a:gd name="T6" fmla="*/ 0 w 788"/>
                  <a:gd name="T7" fmla="*/ 0 h 128"/>
                  <a:gd name="T8" fmla="*/ 393 w 788"/>
                  <a:gd name="T9" fmla="*/ 62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28">
                    <a:moveTo>
                      <a:pt x="788" y="123"/>
                    </a:moveTo>
                    <a:lnTo>
                      <a:pt x="788" y="12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788" y="123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59" name="Freeform 590"/>
              <p:cNvSpPr>
                <a:spLocks/>
              </p:cNvSpPr>
              <p:nvPr/>
            </p:nvSpPr>
            <p:spPr bwMode="auto">
              <a:xfrm>
                <a:off x="2006" y="1449"/>
                <a:ext cx="394" cy="64"/>
              </a:xfrm>
              <a:custGeom>
                <a:avLst/>
                <a:gdLst>
                  <a:gd name="T0" fmla="*/ 394 w 789"/>
                  <a:gd name="T1" fmla="*/ 62 h 128"/>
                  <a:gd name="T2" fmla="*/ 393 w 789"/>
                  <a:gd name="T3" fmla="*/ 64 h 128"/>
                  <a:gd name="T4" fmla="*/ 0 w 789"/>
                  <a:gd name="T5" fmla="*/ 3 h 128"/>
                  <a:gd name="T6" fmla="*/ 0 w 789"/>
                  <a:gd name="T7" fmla="*/ 0 h 128"/>
                  <a:gd name="T8" fmla="*/ 394 w 789"/>
                  <a:gd name="T9" fmla="*/ 62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28">
                    <a:moveTo>
                      <a:pt x="789" y="123"/>
                    </a:moveTo>
                    <a:lnTo>
                      <a:pt x="787" y="12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0" name="Freeform 591"/>
              <p:cNvSpPr>
                <a:spLocks/>
              </p:cNvSpPr>
              <p:nvPr/>
            </p:nvSpPr>
            <p:spPr bwMode="auto">
              <a:xfrm>
                <a:off x="2005" y="1451"/>
                <a:ext cx="395" cy="69"/>
              </a:xfrm>
              <a:custGeom>
                <a:avLst/>
                <a:gdLst>
                  <a:gd name="T0" fmla="*/ 395 w 789"/>
                  <a:gd name="T1" fmla="*/ 62 h 138"/>
                  <a:gd name="T2" fmla="*/ 394 w 789"/>
                  <a:gd name="T3" fmla="*/ 69 h 138"/>
                  <a:gd name="T4" fmla="*/ 0 w 789"/>
                  <a:gd name="T5" fmla="*/ 7 h 138"/>
                  <a:gd name="T6" fmla="*/ 1 w 789"/>
                  <a:gd name="T7" fmla="*/ 0 h 138"/>
                  <a:gd name="T8" fmla="*/ 395 w 789"/>
                  <a:gd name="T9" fmla="*/ 62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8">
                    <a:moveTo>
                      <a:pt x="789" y="123"/>
                    </a:moveTo>
                    <a:lnTo>
                      <a:pt x="787" y="138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1" name="Freeform 592"/>
              <p:cNvSpPr>
                <a:spLocks/>
              </p:cNvSpPr>
              <p:nvPr/>
            </p:nvSpPr>
            <p:spPr bwMode="auto">
              <a:xfrm>
                <a:off x="2006" y="1451"/>
                <a:ext cx="394" cy="65"/>
              </a:xfrm>
              <a:custGeom>
                <a:avLst/>
                <a:gdLst>
                  <a:gd name="T0" fmla="*/ 394 w 787"/>
                  <a:gd name="T1" fmla="*/ 62 h 130"/>
                  <a:gd name="T2" fmla="*/ 394 w 787"/>
                  <a:gd name="T3" fmla="*/ 65 h 130"/>
                  <a:gd name="T4" fmla="*/ 0 w 787"/>
                  <a:gd name="T5" fmla="*/ 4 h 130"/>
                  <a:gd name="T6" fmla="*/ 0 w 787"/>
                  <a:gd name="T7" fmla="*/ 0 h 130"/>
                  <a:gd name="T8" fmla="*/ 394 w 787"/>
                  <a:gd name="T9" fmla="*/ 62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0">
                    <a:moveTo>
                      <a:pt x="787" y="123"/>
                    </a:moveTo>
                    <a:lnTo>
                      <a:pt x="787" y="130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3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2" name="Freeform 593"/>
              <p:cNvSpPr>
                <a:spLocks/>
              </p:cNvSpPr>
              <p:nvPr/>
            </p:nvSpPr>
            <p:spPr bwMode="auto">
              <a:xfrm>
                <a:off x="2005" y="1454"/>
                <a:ext cx="395" cy="66"/>
              </a:xfrm>
              <a:custGeom>
                <a:avLst/>
                <a:gdLst>
                  <a:gd name="T0" fmla="*/ 395 w 789"/>
                  <a:gd name="T1" fmla="*/ 62 h 131"/>
                  <a:gd name="T2" fmla="*/ 394 w 789"/>
                  <a:gd name="T3" fmla="*/ 66 h 131"/>
                  <a:gd name="T4" fmla="*/ 0 w 789"/>
                  <a:gd name="T5" fmla="*/ 4 h 131"/>
                  <a:gd name="T6" fmla="*/ 1 w 789"/>
                  <a:gd name="T7" fmla="*/ 0 h 131"/>
                  <a:gd name="T8" fmla="*/ 395 w 789"/>
                  <a:gd name="T9" fmla="*/ 62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1">
                    <a:moveTo>
                      <a:pt x="789" y="123"/>
                    </a:moveTo>
                    <a:lnTo>
                      <a:pt x="787" y="131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3" name="Freeform 594"/>
              <p:cNvSpPr>
                <a:spLocks/>
              </p:cNvSpPr>
              <p:nvPr/>
            </p:nvSpPr>
            <p:spPr bwMode="auto">
              <a:xfrm>
                <a:off x="2005" y="1458"/>
                <a:ext cx="394" cy="70"/>
              </a:xfrm>
              <a:custGeom>
                <a:avLst/>
                <a:gdLst>
                  <a:gd name="T0" fmla="*/ 394 w 787"/>
                  <a:gd name="T1" fmla="*/ 62 h 139"/>
                  <a:gd name="T2" fmla="*/ 394 w 787"/>
                  <a:gd name="T3" fmla="*/ 70 h 139"/>
                  <a:gd name="T4" fmla="*/ 0 w 787"/>
                  <a:gd name="T5" fmla="*/ 8 h 139"/>
                  <a:gd name="T6" fmla="*/ 0 w 787"/>
                  <a:gd name="T7" fmla="*/ 0 h 139"/>
                  <a:gd name="T8" fmla="*/ 394 w 787"/>
                  <a:gd name="T9" fmla="*/ 62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4" name="Freeform 595"/>
              <p:cNvSpPr>
                <a:spLocks/>
              </p:cNvSpPr>
              <p:nvPr/>
            </p:nvSpPr>
            <p:spPr bwMode="auto">
              <a:xfrm>
                <a:off x="2005" y="1465"/>
                <a:ext cx="394" cy="70"/>
              </a:xfrm>
              <a:custGeom>
                <a:avLst/>
                <a:gdLst>
                  <a:gd name="T0" fmla="*/ 394 w 787"/>
                  <a:gd name="T1" fmla="*/ 62 h 139"/>
                  <a:gd name="T2" fmla="*/ 394 w 787"/>
                  <a:gd name="T3" fmla="*/ 70 h 139"/>
                  <a:gd name="T4" fmla="*/ 0 w 787"/>
                  <a:gd name="T5" fmla="*/ 7 h 139"/>
                  <a:gd name="T6" fmla="*/ 0 w 787"/>
                  <a:gd name="T7" fmla="*/ 0 h 139"/>
                  <a:gd name="T8" fmla="*/ 394 w 787"/>
                  <a:gd name="T9" fmla="*/ 62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5" name="Freeform 596"/>
              <p:cNvSpPr>
                <a:spLocks/>
              </p:cNvSpPr>
              <p:nvPr/>
            </p:nvSpPr>
            <p:spPr bwMode="auto">
              <a:xfrm>
                <a:off x="2005" y="1472"/>
                <a:ext cx="395" cy="71"/>
              </a:xfrm>
              <a:custGeom>
                <a:avLst/>
                <a:gdLst>
                  <a:gd name="T0" fmla="*/ 394 w 789"/>
                  <a:gd name="T1" fmla="*/ 63 h 141"/>
                  <a:gd name="T2" fmla="*/ 395 w 789"/>
                  <a:gd name="T3" fmla="*/ 71 h 141"/>
                  <a:gd name="T4" fmla="*/ 1 w 789"/>
                  <a:gd name="T5" fmla="*/ 7 h 141"/>
                  <a:gd name="T6" fmla="*/ 0 w 789"/>
                  <a:gd name="T7" fmla="*/ 0 h 141"/>
                  <a:gd name="T8" fmla="*/ 394 w 789"/>
                  <a:gd name="T9" fmla="*/ 63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41">
                    <a:moveTo>
                      <a:pt x="787" y="126"/>
                    </a:moveTo>
                    <a:lnTo>
                      <a:pt x="789" y="141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6" name="Freeform 597"/>
              <p:cNvSpPr>
                <a:spLocks/>
              </p:cNvSpPr>
              <p:nvPr/>
            </p:nvSpPr>
            <p:spPr bwMode="auto">
              <a:xfrm>
                <a:off x="2005" y="1472"/>
                <a:ext cx="395" cy="67"/>
              </a:xfrm>
              <a:custGeom>
                <a:avLst/>
                <a:gdLst>
                  <a:gd name="T0" fmla="*/ 394 w 789"/>
                  <a:gd name="T1" fmla="*/ 63 h 134"/>
                  <a:gd name="T2" fmla="*/ 395 w 789"/>
                  <a:gd name="T3" fmla="*/ 67 h 134"/>
                  <a:gd name="T4" fmla="*/ 1 w 789"/>
                  <a:gd name="T5" fmla="*/ 3 h 134"/>
                  <a:gd name="T6" fmla="*/ 0 w 789"/>
                  <a:gd name="T7" fmla="*/ 0 h 134"/>
                  <a:gd name="T8" fmla="*/ 394 w 789"/>
                  <a:gd name="T9" fmla="*/ 63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4">
                    <a:moveTo>
                      <a:pt x="787" y="126"/>
                    </a:moveTo>
                    <a:lnTo>
                      <a:pt x="789" y="134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7" name="Freeform 598"/>
              <p:cNvSpPr>
                <a:spLocks/>
              </p:cNvSpPr>
              <p:nvPr/>
            </p:nvSpPr>
            <p:spPr bwMode="auto">
              <a:xfrm>
                <a:off x="2006" y="1475"/>
                <a:ext cx="394" cy="68"/>
              </a:xfrm>
              <a:custGeom>
                <a:avLst/>
                <a:gdLst>
                  <a:gd name="T0" fmla="*/ 394 w 787"/>
                  <a:gd name="T1" fmla="*/ 64 h 135"/>
                  <a:gd name="T2" fmla="*/ 394 w 787"/>
                  <a:gd name="T3" fmla="*/ 68 h 135"/>
                  <a:gd name="T4" fmla="*/ 0 w 787"/>
                  <a:gd name="T5" fmla="*/ 4 h 135"/>
                  <a:gd name="T6" fmla="*/ 0 w 787"/>
                  <a:gd name="T7" fmla="*/ 0 h 135"/>
                  <a:gd name="T8" fmla="*/ 394 w 787"/>
                  <a:gd name="T9" fmla="*/ 64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5">
                    <a:moveTo>
                      <a:pt x="787" y="128"/>
                    </a:moveTo>
                    <a:lnTo>
                      <a:pt x="787" y="135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8" name="Freeform 599"/>
              <p:cNvSpPr>
                <a:spLocks/>
              </p:cNvSpPr>
              <p:nvPr/>
            </p:nvSpPr>
            <p:spPr bwMode="auto">
              <a:xfrm>
                <a:off x="2006" y="1479"/>
                <a:ext cx="395" cy="70"/>
              </a:xfrm>
              <a:custGeom>
                <a:avLst/>
                <a:gdLst>
                  <a:gd name="T0" fmla="*/ 394 w 790"/>
                  <a:gd name="T1" fmla="*/ 64 h 141"/>
                  <a:gd name="T2" fmla="*/ 395 w 790"/>
                  <a:gd name="T3" fmla="*/ 70 h 141"/>
                  <a:gd name="T4" fmla="*/ 2 w 790"/>
                  <a:gd name="T5" fmla="*/ 6 h 141"/>
                  <a:gd name="T6" fmla="*/ 0 w 790"/>
                  <a:gd name="T7" fmla="*/ 0 h 141"/>
                  <a:gd name="T8" fmla="*/ 394 w 790"/>
                  <a:gd name="T9" fmla="*/ 6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41">
                    <a:moveTo>
                      <a:pt x="787" y="128"/>
                    </a:moveTo>
                    <a:lnTo>
                      <a:pt x="790" y="14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69" name="Freeform 600"/>
              <p:cNvSpPr>
                <a:spLocks/>
              </p:cNvSpPr>
              <p:nvPr/>
            </p:nvSpPr>
            <p:spPr bwMode="auto">
              <a:xfrm>
                <a:off x="2006" y="1479"/>
                <a:ext cx="394" cy="66"/>
              </a:xfrm>
              <a:custGeom>
                <a:avLst/>
                <a:gdLst>
                  <a:gd name="T0" fmla="*/ 393 w 789"/>
                  <a:gd name="T1" fmla="*/ 64 h 133"/>
                  <a:gd name="T2" fmla="*/ 394 w 789"/>
                  <a:gd name="T3" fmla="*/ 66 h 133"/>
                  <a:gd name="T4" fmla="*/ 0 w 789"/>
                  <a:gd name="T5" fmla="*/ 2 h 133"/>
                  <a:gd name="T6" fmla="*/ 0 w 789"/>
                  <a:gd name="T7" fmla="*/ 0 h 133"/>
                  <a:gd name="T8" fmla="*/ 393 w 789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3">
                    <a:moveTo>
                      <a:pt x="787" y="128"/>
                    </a:moveTo>
                    <a:lnTo>
                      <a:pt x="789" y="133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0" name="Freeform 601"/>
              <p:cNvSpPr>
                <a:spLocks/>
              </p:cNvSpPr>
              <p:nvPr/>
            </p:nvSpPr>
            <p:spPr bwMode="auto">
              <a:xfrm>
                <a:off x="2007" y="1481"/>
                <a:ext cx="393" cy="67"/>
              </a:xfrm>
              <a:custGeom>
                <a:avLst/>
                <a:gdLst>
                  <a:gd name="T0" fmla="*/ 393 w 788"/>
                  <a:gd name="T1" fmla="*/ 64 h 133"/>
                  <a:gd name="T2" fmla="*/ 393 w 788"/>
                  <a:gd name="T3" fmla="*/ 67 h 133"/>
                  <a:gd name="T4" fmla="*/ 0 w 788"/>
                  <a:gd name="T5" fmla="*/ 2 h 133"/>
                  <a:gd name="T6" fmla="*/ 0 w 788"/>
                  <a:gd name="T7" fmla="*/ 0 h 133"/>
                  <a:gd name="T8" fmla="*/ 393 w 788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33">
                    <a:moveTo>
                      <a:pt x="788" y="128"/>
                    </a:moveTo>
                    <a:lnTo>
                      <a:pt x="788" y="13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1" name="Freeform 602"/>
              <p:cNvSpPr>
                <a:spLocks/>
              </p:cNvSpPr>
              <p:nvPr/>
            </p:nvSpPr>
            <p:spPr bwMode="auto">
              <a:xfrm>
                <a:off x="2007" y="1483"/>
                <a:ext cx="394" cy="66"/>
              </a:xfrm>
              <a:custGeom>
                <a:avLst/>
                <a:gdLst>
                  <a:gd name="T0" fmla="*/ 394 w 789"/>
                  <a:gd name="T1" fmla="*/ 65 h 133"/>
                  <a:gd name="T2" fmla="*/ 394 w 789"/>
                  <a:gd name="T3" fmla="*/ 66 h 133"/>
                  <a:gd name="T4" fmla="*/ 1 w 789"/>
                  <a:gd name="T5" fmla="*/ 2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2" name="Freeform 603"/>
              <p:cNvSpPr>
                <a:spLocks/>
              </p:cNvSpPr>
              <p:nvPr/>
            </p:nvSpPr>
            <p:spPr bwMode="auto">
              <a:xfrm>
                <a:off x="2007" y="1485"/>
                <a:ext cx="396" cy="71"/>
              </a:xfrm>
              <a:custGeom>
                <a:avLst/>
                <a:gdLst>
                  <a:gd name="T0" fmla="*/ 394 w 791"/>
                  <a:gd name="T1" fmla="*/ 64 h 142"/>
                  <a:gd name="T2" fmla="*/ 396 w 791"/>
                  <a:gd name="T3" fmla="*/ 71 h 142"/>
                  <a:gd name="T4" fmla="*/ 2 w 791"/>
                  <a:gd name="T5" fmla="*/ 6 h 142"/>
                  <a:gd name="T6" fmla="*/ 0 w 791"/>
                  <a:gd name="T7" fmla="*/ 0 h 142"/>
                  <a:gd name="T8" fmla="*/ 394 w 791"/>
                  <a:gd name="T9" fmla="*/ 64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42">
                    <a:moveTo>
                      <a:pt x="787" y="128"/>
                    </a:moveTo>
                    <a:lnTo>
                      <a:pt x="791" y="142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3" name="Freeform 604"/>
              <p:cNvSpPr>
                <a:spLocks/>
              </p:cNvSpPr>
              <p:nvPr/>
            </p:nvSpPr>
            <p:spPr bwMode="auto">
              <a:xfrm>
                <a:off x="2007" y="1485"/>
                <a:ext cx="394" cy="66"/>
              </a:xfrm>
              <a:custGeom>
                <a:avLst/>
                <a:gdLst>
                  <a:gd name="T0" fmla="*/ 394 w 787"/>
                  <a:gd name="T1" fmla="*/ 64 h 132"/>
                  <a:gd name="T2" fmla="*/ 394 w 787"/>
                  <a:gd name="T3" fmla="*/ 66 h 132"/>
                  <a:gd name="T4" fmla="*/ 0 w 787"/>
                  <a:gd name="T5" fmla="*/ 2 h 132"/>
                  <a:gd name="T6" fmla="*/ 0 w 787"/>
                  <a:gd name="T7" fmla="*/ 0 h 132"/>
                  <a:gd name="T8" fmla="*/ 394 w 787"/>
                  <a:gd name="T9" fmla="*/ 64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2">
                    <a:moveTo>
                      <a:pt x="787" y="128"/>
                    </a:moveTo>
                    <a:lnTo>
                      <a:pt x="787" y="13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4" name="Freeform 605"/>
              <p:cNvSpPr>
                <a:spLocks/>
              </p:cNvSpPr>
              <p:nvPr/>
            </p:nvSpPr>
            <p:spPr bwMode="auto">
              <a:xfrm>
                <a:off x="2007" y="1487"/>
                <a:ext cx="395" cy="66"/>
              </a:xfrm>
              <a:custGeom>
                <a:avLst/>
                <a:gdLst>
                  <a:gd name="T0" fmla="*/ 394 w 789"/>
                  <a:gd name="T1" fmla="*/ 64 h 131"/>
                  <a:gd name="T2" fmla="*/ 395 w 789"/>
                  <a:gd name="T3" fmla="*/ 66 h 131"/>
                  <a:gd name="T4" fmla="*/ 1 w 789"/>
                  <a:gd name="T5" fmla="*/ 2 h 131"/>
                  <a:gd name="T6" fmla="*/ 0 w 789"/>
                  <a:gd name="T7" fmla="*/ 0 h 131"/>
                  <a:gd name="T8" fmla="*/ 394 w 789"/>
                  <a:gd name="T9" fmla="*/ 64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1">
                    <a:moveTo>
                      <a:pt x="787" y="128"/>
                    </a:moveTo>
                    <a:lnTo>
                      <a:pt x="789" y="13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5" name="Freeform 606"/>
              <p:cNvSpPr>
                <a:spLocks/>
              </p:cNvSpPr>
              <p:nvPr/>
            </p:nvSpPr>
            <p:spPr bwMode="auto">
              <a:xfrm>
                <a:off x="2008" y="1489"/>
                <a:ext cx="394" cy="65"/>
              </a:xfrm>
              <a:custGeom>
                <a:avLst/>
                <a:gdLst>
                  <a:gd name="T0" fmla="*/ 394 w 788"/>
                  <a:gd name="T1" fmla="*/ 64 h 131"/>
                  <a:gd name="T2" fmla="*/ 394 w 788"/>
                  <a:gd name="T3" fmla="*/ 65 h 131"/>
                  <a:gd name="T4" fmla="*/ 0 w 788"/>
                  <a:gd name="T5" fmla="*/ 1 h 131"/>
                  <a:gd name="T6" fmla="*/ 0 w 788"/>
                  <a:gd name="T7" fmla="*/ 0 h 131"/>
                  <a:gd name="T8" fmla="*/ 394 w 788"/>
                  <a:gd name="T9" fmla="*/ 64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31">
                    <a:moveTo>
                      <a:pt x="788" y="128"/>
                    </a:moveTo>
                    <a:lnTo>
                      <a:pt x="788" y="13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6" name="Freeform 607"/>
              <p:cNvSpPr>
                <a:spLocks/>
              </p:cNvSpPr>
              <p:nvPr/>
            </p:nvSpPr>
            <p:spPr bwMode="auto">
              <a:xfrm>
                <a:off x="2008" y="1489"/>
                <a:ext cx="395" cy="67"/>
              </a:xfrm>
              <a:custGeom>
                <a:avLst/>
                <a:gdLst>
                  <a:gd name="T0" fmla="*/ 394 w 790"/>
                  <a:gd name="T1" fmla="*/ 65 h 133"/>
                  <a:gd name="T2" fmla="*/ 395 w 790"/>
                  <a:gd name="T3" fmla="*/ 67 h 133"/>
                  <a:gd name="T4" fmla="*/ 1 w 790"/>
                  <a:gd name="T5" fmla="*/ 2 h 133"/>
                  <a:gd name="T6" fmla="*/ 0 w 790"/>
                  <a:gd name="T7" fmla="*/ 0 h 133"/>
                  <a:gd name="T8" fmla="*/ 394 w 790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33">
                    <a:moveTo>
                      <a:pt x="788" y="129"/>
                    </a:moveTo>
                    <a:lnTo>
                      <a:pt x="790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29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7" name="Freeform 608"/>
              <p:cNvSpPr>
                <a:spLocks/>
              </p:cNvSpPr>
              <p:nvPr/>
            </p:nvSpPr>
            <p:spPr bwMode="auto">
              <a:xfrm>
                <a:off x="2009" y="1491"/>
                <a:ext cx="396" cy="71"/>
              </a:xfrm>
              <a:custGeom>
                <a:avLst/>
                <a:gdLst>
                  <a:gd name="T0" fmla="*/ 394 w 793"/>
                  <a:gd name="T1" fmla="*/ 65 h 143"/>
                  <a:gd name="T2" fmla="*/ 396 w 793"/>
                  <a:gd name="T3" fmla="*/ 71 h 143"/>
                  <a:gd name="T4" fmla="*/ 2 w 793"/>
                  <a:gd name="T5" fmla="*/ 6 h 143"/>
                  <a:gd name="T6" fmla="*/ 0 w 793"/>
                  <a:gd name="T7" fmla="*/ 0 h 143"/>
                  <a:gd name="T8" fmla="*/ 394 w 793"/>
                  <a:gd name="T9" fmla="*/ 65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43">
                    <a:moveTo>
                      <a:pt x="788" y="130"/>
                    </a:moveTo>
                    <a:lnTo>
                      <a:pt x="793" y="1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8" name="Freeform 609"/>
              <p:cNvSpPr>
                <a:spLocks/>
              </p:cNvSpPr>
              <p:nvPr/>
            </p:nvSpPr>
            <p:spPr bwMode="auto">
              <a:xfrm>
                <a:off x="2009" y="1491"/>
                <a:ext cx="395" cy="67"/>
              </a:xfrm>
              <a:custGeom>
                <a:avLst/>
                <a:gdLst>
                  <a:gd name="T0" fmla="*/ 394 w 789"/>
                  <a:gd name="T1" fmla="*/ 65 h 133"/>
                  <a:gd name="T2" fmla="*/ 395 w 789"/>
                  <a:gd name="T3" fmla="*/ 67 h 133"/>
                  <a:gd name="T4" fmla="*/ 1 w 789"/>
                  <a:gd name="T5" fmla="*/ 2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79" name="Freeform 610"/>
              <p:cNvSpPr>
                <a:spLocks/>
              </p:cNvSpPr>
              <p:nvPr/>
            </p:nvSpPr>
            <p:spPr bwMode="auto">
              <a:xfrm>
                <a:off x="2010" y="1493"/>
                <a:ext cx="394" cy="66"/>
              </a:xfrm>
              <a:custGeom>
                <a:avLst/>
                <a:gdLst>
                  <a:gd name="T0" fmla="*/ 394 w 787"/>
                  <a:gd name="T1" fmla="*/ 65 h 133"/>
                  <a:gd name="T2" fmla="*/ 394 w 787"/>
                  <a:gd name="T3" fmla="*/ 66 h 133"/>
                  <a:gd name="T4" fmla="*/ 0 w 787"/>
                  <a:gd name="T5" fmla="*/ 2 h 133"/>
                  <a:gd name="T6" fmla="*/ 0 w 787"/>
                  <a:gd name="T7" fmla="*/ 0 h 133"/>
                  <a:gd name="T8" fmla="*/ 394 w 787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7" h="133">
                    <a:moveTo>
                      <a:pt x="787" y="130"/>
                    </a:moveTo>
                    <a:lnTo>
                      <a:pt x="787" y="13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30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0" name="Freeform 611"/>
              <p:cNvSpPr>
                <a:spLocks/>
              </p:cNvSpPr>
              <p:nvPr/>
            </p:nvSpPr>
            <p:spPr bwMode="auto">
              <a:xfrm>
                <a:off x="2010" y="1494"/>
                <a:ext cx="395" cy="67"/>
              </a:xfrm>
              <a:custGeom>
                <a:avLst/>
                <a:gdLst>
                  <a:gd name="T0" fmla="*/ 394 w 789"/>
                  <a:gd name="T1" fmla="*/ 65 h 133"/>
                  <a:gd name="T2" fmla="*/ 395 w 789"/>
                  <a:gd name="T3" fmla="*/ 67 h 133"/>
                  <a:gd name="T4" fmla="*/ 1 w 789"/>
                  <a:gd name="T5" fmla="*/ 1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3">
                    <a:moveTo>
                      <a:pt x="787" y="129"/>
                    </a:moveTo>
                    <a:lnTo>
                      <a:pt x="789" y="13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787" y="129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1" name="Freeform 612"/>
              <p:cNvSpPr>
                <a:spLocks/>
              </p:cNvSpPr>
              <p:nvPr/>
            </p:nvSpPr>
            <p:spPr bwMode="auto">
              <a:xfrm>
                <a:off x="2011" y="1495"/>
                <a:ext cx="394" cy="67"/>
              </a:xfrm>
              <a:custGeom>
                <a:avLst/>
                <a:gdLst>
                  <a:gd name="T0" fmla="*/ 393 w 790"/>
                  <a:gd name="T1" fmla="*/ 66 h 135"/>
                  <a:gd name="T2" fmla="*/ 394 w 790"/>
                  <a:gd name="T3" fmla="*/ 67 h 135"/>
                  <a:gd name="T4" fmla="*/ 1 w 790"/>
                  <a:gd name="T5" fmla="*/ 2 h 135"/>
                  <a:gd name="T6" fmla="*/ 0 w 790"/>
                  <a:gd name="T7" fmla="*/ 0 h 135"/>
                  <a:gd name="T8" fmla="*/ 393 w 790"/>
                  <a:gd name="T9" fmla="*/ 66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35">
                    <a:moveTo>
                      <a:pt x="788" y="132"/>
                    </a:moveTo>
                    <a:lnTo>
                      <a:pt x="790" y="1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2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2" name="Freeform 613"/>
              <p:cNvSpPr>
                <a:spLocks/>
              </p:cNvSpPr>
              <p:nvPr/>
            </p:nvSpPr>
            <p:spPr bwMode="auto">
              <a:xfrm>
                <a:off x="2012" y="1497"/>
                <a:ext cx="396" cy="71"/>
              </a:xfrm>
              <a:custGeom>
                <a:avLst/>
                <a:gdLst>
                  <a:gd name="T0" fmla="*/ 394 w 793"/>
                  <a:gd name="T1" fmla="*/ 65 h 143"/>
                  <a:gd name="T2" fmla="*/ 396 w 793"/>
                  <a:gd name="T3" fmla="*/ 71 h 143"/>
                  <a:gd name="T4" fmla="*/ 2 w 793"/>
                  <a:gd name="T5" fmla="*/ 5 h 143"/>
                  <a:gd name="T6" fmla="*/ 0 w 793"/>
                  <a:gd name="T7" fmla="*/ 0 h 143"/>
                  <a:gd name="T8" fmla="*/ 394 w 793"/>
                  <a:gd name="T9" fmla="*/ 65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43">
                    <a:moveTo>
                      <a:pt x="788" y="131"/>
                    </a:moveTo>
                    <a:lnTo>
                      <a:pt x="793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3" name="Freeform 614"/>
              <p:cNvSpPr>
                <a:spLocks/>
              </p:cNvSpPr>
              <p:nvPr/>
            </p:nvSpPr>
            <p:spPr bwMode="auto">
              <a:xfrm>
                <a:off x="2012" y="1497"/>
                <a:ext cx="393" cy="67"/>
              </a:xfrm>
              <a:custGeom>
                <a:avLst/>
                <a:gdLst>
                  <a:gd name="T0" fmla="*/ 393 w 788"/>
                  <a:gd name="T1" fmla="*/ 66 h 134"/>
                  <a:gd name="T2" fmla="*/ 393 w 788"/>
                  <a:gd name="T3" fmla="*/ 67 h 134"/>
                  <a:gd name="T4" fmla="*/ 0 w 788"/>
                  <a:gd name="T5" fmla="*/ 2 h 134"/>
                  <a:gd name="T6" fmla="*/ 0 w 788"/>
                  <a:gd name="T7" fmla="*/ 0 h 134"/>
                  <a:gd name="T8" fmla="*/ 393 w 788"/>
                  <a:gd name="T9" fmla="*/ 66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8" h="134">
                    <a:moveTo>
                      <a:pt x="788" y="131"/>
                    </a:moveTo>
                    <a:lnTo>
                      <a:pt x="788" y="1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4" name="Freeform 615"/>
              <p:cNvSpPr>
                <a:spLocks/>
              </p:cNvSpPr>
              <p:nvPr/>
            </p:nvSpPr>
            <p:spPr bwMode="auto">
              <a:xfrm>
                <a:off x="2012" y="1499"/>
                <a:ext cx="394" cy="66"/>
              </a:xfrm>
              <a:custGeom>
                <a:avLst/>
                <a:gdLst>
                  <a:gd name="T0" fmla="*/ 394 w 789"/>
                  <a:gd name="T1" fmla="*/ 65 h 133"/>
                  <a:gd name="T2" fmla="*/ 394 w 789"/>
                  <a:gd name="T3" fmla="*/ 66 h 133"/>
                  <a:gd name="T4" fmla="*/ 1 w 789"/>
                  <a:gd name="T5" fmla="*/ 1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3">
                    <a:moveTo>
                      <a:pt x="788" y="131"/>
                    </a:moveTo>
                    <a:lnTo>
                      <a:pt x="789" y="1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5" name="Freeform 616"/>
              <p:cNvSpPr>
                <a:spLocks/>
              </p:cNvSpPr>
              <p:nvPr/>
            </p:nvSpPr>
            <p:spPr bwMode="auto">
              <a:xfrm>
                <a:off x="2012" y="1499"/>
                <a:ext cx="395" cy="68"/>
              </a:xfrm>
              <a:custGeom>
                <a:avLst/>
                <a:gdLst>
                  <a:gd name="T0" fmla="*/ 394 w 789"/>
                  <a:gd name="T1" fmla="*/ 66 h 134"/>
                  <a:gd name="T2" fmla="*/ 395 w 789"/>
                  <a:gd name="T3" fmla="*/ 68 h 134"/>
                  <a:gd name="T4" fmla="*/ 1 w 789"/>
                  <a:gd name="T5" fmla="*/ 2 h 134"/>
                  <a:gd name="T6" fmla="*/ 0 w 789"/>
                  <a:gd name="T7" fmla="*/ 0 h 134"/>
                  <a:gd name="T8" fmla="*/ 394 w 789"/>
                  <a:gd name="T9" fmla="*/ 66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4">
                    <a:moveTo>
                      <a:pt x="787" y="131"/>
                    </a:moveTo>
                    <a:lnTo>
                      <a:pt x="789" y="13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1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6" name="Freeform 617"/>
              <p:cNvSpPr>
                <a:spLocks/>
              </p:cNvSpPr>
              <p:nvPr/>
            </p:nvSpPr>
            <p:spPr bwMode="auto">
              <a:xfrm>
                <a:off x="2013" y="1501"/>
                <a:ext cx="395" cy="67"/>
              </a:xfrm>
              <a:custGeom>
                <a:avLst/>
                <a:gdLst>
                  <a:gd name="T0" fmla="*/ 394 w 790"/>
                  <a:gd name="T1" fmla="*/ 65 h 135"/>
                  <a:gd name="T2" fmla="*/ 395 w 790"/>
                  <a:gd name="T3" fmla="*/ 67 h 135"/>
                  <a:gd name="T4" fmla="*/ 1 w 790"/>
                  <a:gd name="T5" fmla="*/ 1 h 135"/>
                  <a:gd name="T6" fmla="*/ 0 w 790"/>
                  <a:gd name="T7" fmla="*/ 0 h 135"/>
                  <a:gd name="T8" fmla="*/ 394 w 790"/>
                  <a:gd name="T9" fmla="*/ 65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35">
                    <a:moveTo>
                      <a:pt x="788" y="131"/>
                    </a:moveTo>
                    <a:lnTo>
                      <a:pt x="790" y="13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7" name="Freeform 618"/>
              <p:cNvSpPr>
                <a:spLocks/>
              </p:cNvSpPr>
              <p:nvPr/>
            </p:nvSpPr>
            <p:spPr bwMode="auto">
              <a:xfrm>
                <a:off x="2014" y="1502"/>
                <a:ext cx="397" cy="71"/>
              </a:xfrm>
              <a:custGeom>
                <a:avLst/>
                <a:gdLst>
                  <a:gd name="T0" fmla="*/ 394 w 794"/>
                  <a:gd name="T1" fmla="*/ 66 h 143"/>
                  <a:gd name="T2" fmla="*/ 397 w 794"/>
                  <a:gd name="T3" fmla="*/ 71 h 143"/>
                  <a:gd name="T4" fmla="*/ 3 w 794"/>
                  <a:gd name="T5" fmla="*/ 5 h 143"/>
                  <a:gd name="T6" fmla="*/ 0 w 794"/>
                  <a:gd name="T7" fmla="*/ 0 h 143"/>
                  <a:gd name="T8" fmla="*/ 394 w 794"/>
                  <a:gd name="T9" fmla="*/ 6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4" h="143">
                    <a:moveTo>
                      <a:pt x="788" y="133"/>
                    </a:moveTo>
                    <a:lnTo>
                      <a:pt x="794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8" name="Freeform 619"/>
              <p:cNvSpPr>
                <a:spLocks/>
              </p:cNvSpPr>
              <p:nvPr/>
            </p:nvSpPr>
            <p:spPr bwMode="auto">
              <a:xfrm>
                <a:off x="2014" y="1502"/>
                <a:ext cx="395" cy="68"/>
              </a:xfrm>
              <a:custGeom>
                <a:avLst/>
                <a:gdLst>
                  <a:gd name="T0" fmla="*/ 394 w 789"/>
                  <a:gd name="T1" fmla="*/ 67 h 136"/>
                  <a:gd name="T2" fmla="*/ 395 w 789"/>
                  <a:gd name="T3" fmla="*/ 68 h 136"/>
                  <a:gd name="T4" fmla="*/ 1 w 789"/>
                  <a:gd name="T5" fmla="*/ 2 h 136"/>
                  <a:gd name="T6" fmla="*/ 0 w 789"/>
                  <a:gd name="T7" fmla="*/ 0 h 136"/>
                  <a:gd name="T8" fmla="*/ 394 w 789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6">
                    <a:moveTo>
                      <a:pt x="788" y="133"/>
                    </a:moveTo>
                    <a:lnTo>
                      <a:pt x="789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89" name="Freeform 620"/>
              <p:cNvSpPr>
                <a:spLocks/>
              </p:cNvSpPr>
              <p:nvPr/>
            </p:nvSpPr>
            <p:spPr bwMode="auto">
              <a:xfrm>
                <a:off x="2015" y="1503"/>
                <a:ext cx="395" cy="69"/>
              </a:xfrm>
              <a:custGeom>
                <a:avLst/>
                <a:gdLst>
                  <a:gd name="T0" fmla="*/ 394 w 789"/>
                  <a:gd name="T1" fmla="*/ 67 h 136"/>
                  <a:gd name="T2" fmla="*/ 395 w 789"/>
                  <a:gd name="T3" fmla="*/ 69 h 136"/>
                  <a:gd name="T4" fmla="*/ 1 w 789"/>
                  <a:gd name="T5" fmla="*/ 2 h 136"/>
                  <a:gd name="T6" fmla="*/ 0 w 789"/>
                  <a:gd name="T7" fmla="*/ 0 h 136"/>
                  <a:gd name="T8" fmla="*/ 394 w 789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9" h="136">
                    <a:moveTo>
                      <a:pt x="787" y="133"/>
                    </a:moveTo>
                    <a:lnTo>
                      <a:pt x="789" y="13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3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0" name="Freeform 621"/>
              <p:cNvSpPr>
                <a:spLocks/>
              </p:cNvSpPr>
              <p:nvPr/>
            </p:nvSpPr>
            <p:spPr bwMode="auto">
              <a:xfrm>
                <a:off x="2016" y="1505"/>
                <a:ext cx="395" cy="68"/>
              </a:xfrm>
              <a:custGeom>
                <a:avLst/>
                <a:gdLst>
                  <a:gd name="T0" fmla="*/ 394 w 791"/>
                  <a:gd name="T1" fmla="*/ 66 h 137"/>
                  <a:gd name="T2" fmla="*/ 395 w 791"/>
                  <a:gd name="T3" fmla="*/ 68 h 137"/>
                  <a:gd name="T4" fmla="*/ 1 w 791"/>
                  <a:gd name="T5" fmla="*/ 2 h 137"/>
                  <a:gd name="T6" fmla="*/ 0 w 791"/>
                  <a:gd name="T7" fmla="*/ 0 h 137"/>
                  <a:gd name="T8" fmla="*/ 394 w 791"/>
                  <a:gd name="T9" fmla="*/ 66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1" name="Freeform 622"/>
              <p:cNvSpPr>
                <a:spLocks/>
              </p:cNvSpPr>
              <p:nvPr/>
            </p:nvSpPr>
            <p:spPr bwMode="auto">
              <a:xfrm>
                <a:off x="2017" y="1507"/>
                <a:ext cx="398" cy="71"/>
              </a:xfrm>
              <a:custGeom>
                <a:avLst/>
                <a:gdLst>
                  <a:gd name="T0" fmla="*/ 395 w 796"/>
                  <a:gd name="T1" fmla="*/ 66 h 143"/>
                  <a:gd name="T2" fmla="*/ 398 w 796"/>
                  <a:gd name="T3" fmla="*/ 71 h 143"/>
                  <a:gd name="T4" fmla="*/ 4 w 796"/>
                  <a:gd name="T5" fmla="*/ 5 h 143"/>
                  <a:gd name="T6" fmla="*/ 0 w 796"/>
                  <a:gd name="T7" fmla="*/ 0 h 143"/>
                  <a:gd name="T8" fmla="*/ 395 w 796"/>
                  <a:gd name="T9" fmla="*/ 6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43">
                    <a:moveTo>
                      <a:pt x="789" y="133"/>
                    </a:moveTo>
                    <a:lnTo>
                      <a:pt x="796" y="14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2" name="Freeform 623"/>
              <p:cNvSpPr>
                <a:spLocks/>
              </p:cNvSpPr>
              <p:nvPr/>
            </p:nvSpPr>
            <p:spPr bwMode="auto">
              <a:xfrm>
                <a:off x="2017" y="1507"/>
                <a:ext cx="395" cy="68"/>
              </a:xfrm>
              <a:custGeom>
                <a:avLst/>
                <a:gdLst>
                  <a:gd name="T0" fmla="*/ 394 w 791"/>
                  <a:gd name="T1" fmla="*/ 67 h 136"/>
                  <a:gd name="T2" fmla="*/ 395 w 791"/>
                  <a:gd name="T3" fmla="*/ 68 h 136"/>
                  <a:gd name="T4" fmla="*/ 1 w 791"/>
                  <a:gd name="T5" fmla="*/ 2 h 136"/>
                  <a:gd name="T6" fmla="*/ 0 w 791"/>
                  <a:gd name="T7" fmla="*/ 0 h 136"/>
                  <a:gd name="T8" fmla="*/ 394 w 791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6">
                    <a:moveTo>
                      <a:pt x="789" y="133"/>
                    </a:moveTo>
                    <a:lnTo>
                      <a:pt x="791" y="13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3" name="Freeform 624"/>
              <p:cNvSpPr>
                <a:spLocks/>
              </p:cNvSpPr>
              <p:nvPr/>
            </p:nvSpPr>
            <p:spPr bwMode="auto">
              <a:xfrm>
                <a:off x="2018" y="1508"/>
                <a:ext cx="395" cy="69"/>
              </a:xfrm>
              <a:custGeom>
                <a:avLst/>
                <a:gdLst>
                  <a:gd name="T0" fmla="*/ 394 w 790"/>
                  <a:gd name="T1" fmla="*/ 67 h 136"/>
                  <a:gd name="T2" fmla="*/ 395 w 790"/>
                  <a:gd name="T3" fmla="*/ 69 h 136"/>
                  <a:gd name="T4" fmla="*/ 1 w 790"/>
                  <a:gd name="T5" fmla="*/ 2 h 136"/>
                  <a:gd name="T6" fmla="*/ 0 w 790"/>
                  <a:gd name="T7" fmla="*/ 0 h 136"/>
                  <a:gd name="T8" fmla="*/ 394 w 790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0" h="136">
                    <a:moveTo>
                      <a:pt x="788" y="133"/>
                    </a:moveTo>
                    <a:lnTo>
                      <a:pt x="790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4" name="Freeform 625"/>
              <p:cNvSpPr>
                <a:spLocks/>
              </p:cNvSpPr>
              <p:nvPr/>
            </p:nvSpPr>
            <p:spPr bwMode="auto">
              <a:xfrm>
                <a:off x="2019" y="1510"/>
                <a:ext cx="396" cy="68"/>
              </a:xfrm>
              <a:custGeom>
                <a:avLst/>
                <a:gdLst>
                  <a:gd name="T0" fmla="*/ 394 w 791"/>
                  <a:gd name="T1" fmla="*/ 66 h 137"/>
                  <a:gd name="T2" fmla="*/ 396 w 791"/>
                  <a:gd name="T3" fmla="*/ 68 h 137"/>
                  <a:gd name="T4" fmla="*/ 2 w 791"/>
                  <a:gd name="T5" fmla="*/ 2 h 137"/>
                  <a:gd name="T6" fmla="*/ 0 w 791"/>
                  <a:gd name="T7" fmla="*/ 0 h 137"/>
                  <a:gd name="T8" fmla="*/ 394 w 791"/>
                  <a:gd name="T9" fmla="*/ 66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5" name="Freeform 626"/>
              <p:cNvSpPr>
                <a:spLocks/>
              </p:cNvSpPr>
              <p:nvPr/>
            </p:nvSpPr>
            <p:spPr bwMode="auto">
              <a:xfrm>
                <a:off x="2021" y="1512"/>
                <a:ext cx="397" cy="70"/>
              </a:xfrm>
              <a:custGeom>
                <a:avLst/>
                <a:gdLst>
                  <a:gd name="T0" fmla="*/ 394 w 795"/>
                  <a:gd name="T1" fmla="*/ 66 h 141"/>
                  <a:gd name="T2" fmla="*/ 397 w 795"/>
                  <a:gd name="T3" fmla="*/ 70 h 141"/>
                  <a:gd name="T4" fmla="*/ 3 w 795"/>
                  <a:gd name="T5" fmla="*/ 3 h 141"/>
                  <a:gd name="T6" fmla="*/ 0 w 795"/>
                  <a:gd name="T7" fmla="*/ 0 h 141"/>
                  <a:gd name="T8" fmla="*/ 394 w 795"/>
                  <a:gd name="T9" fmla="*/ 66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41">
                    <a:moveTo>
                      <a:pt x="788" y="133"/>
                    </a:moveTo>
                    <a:lnTo>
                      <a:pt x="795" y="141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6" name="Freeform 627"/>
              <p:cNvSpPr>
                <a:spLocks/>
              </p:cNvSpPr>
              <p:nvPr/>
            </p:nvSpPr>
            <p:spPr bwMode="auto">
              <a:xfrm>
                <a:off x="2021" y="1512"/>
                <a:ext cx="395" cy="69"/>
              </a:xfrm>
              <a:custGeom>
                <a:avLst/>
                <a:gdLst>
                  <a:gd name="T0" fmla="*/ 394 w 791"/>
                  <a:gd name="T1" fmla="*/ 67 h 138"/>
                  <a:gd name="T2" fmla="*/ 395 w 791"/>
                  <a:gd name="T3" fmla="*/ 69 h 138"/>
                  <a:gd name="T4" fmla="*/ 2 w 791"/>
                  <a:gd name="T5" fmla="*/ 2 h 138"/>
                  <a:gd name="T6" fmla="*/ 0 w 791"/>
                  <a:gd name="T7" fmla="*/ 0 h 138"/>
                  <a:gd name="T8" fmla="*/ 394 w 791"/>
                  <a:gd name="T9" fmla="*/ 67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8">
                    <a:moveTo>
                      <a:pt x="788" y="133"/>
                    </a:moveTo>
                    <a:lnTo>
                      <a:pt x="791" y="138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7" name="Freeform 628"/>
              <p:cNvSpPr>
                <a:spLocks/>
              </p:cNvSpPr>
              <p:nvPr/>
            </p:nvSpPr>
            <p:spPr bwMode="auto">
              <a:xfrm>
                <a:off x="2022" y="1513"/>
                <a:ext cx="396" cy="69"/>
              </a:xfrm>
              <a:custGeom>
                <a:avLst/>
                <a:gdLst>
                  <a:gd name="T0" fmla="*/ 394 w 791"/>
                  <a:gd name="T1" fmla="*/ 68 h 138"/>
                  <a:gd name="T2" fmla="*/ 396 w 791"/>
                  <a:gd name="T3" fmla="*/ 69 h 138"/>
                  <a:gd name="T4" fmla="*/ 2 w 791"/>
                  <a:gd name="T5" fmla="*/ 2 h 138"/>
                  <a:gd name="T6" fmla="*/ 0 w 791"/>
                  <a:gd name="T7" fmla="*/ 0 h 138"/>
                  <a:gd name="T8" fmla="*/ 394 w 791"/>
                  <a:gd name="T9" fmla="*/ 68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1" h="138">
                    <a:moveTo>
                      <a:pt x="787" y="135"/>
                    </a:moveTo>
                    <a:lnTo>
                      <a:pt x="791" y="13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7" y="135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8" name="Freeform 629"/>
              <p:cNvSpPr>
                <a:spLocks/>
              </p:cNvSpPr>
              <p:nvPr/>
            </p:nvSpPr>
            <p:spPr bwMode="auto">
              <a:xfrm>
                <a:off x="2024" y="1515"/>
                <a:ext cx="398" cy="71"/>
              </a:xfrm>
              <a:custGeom>
                <a:avLst/>
                <a:gdLst>
                  <a:gd name="T0" fmla="*/ 394 w 796"/>
                  <a:gd name="T1" fmla="*/ 68 h 141"/>
                  <a:gd name="T2" fmla="*/ 398 w 796"/>
                  <a:gd name="T3" fmla="*/ 71 h 141"/>
                  <a:gd name="T4" fmla="*/ 4 w 796"/>
                  <a:gd name="T5" fmla="*/ 4 h 141"/>
                  <a:gd name="T6" fmla="*/ 0 w 796"/>
                  <a:gd name="T7" fmla="*/ 0 h 141"/>
                  <a:gd name="T8" fmla="*/ 394 w 796"/>
                  <a:gd name="T9" fmla="*/ 68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41">
                    <a:moveTo>
                      <a:pt x="788" y="135"/>
                    </a:moveTo>
                    <a:lnTo>
                      <a:pt x="796" y="141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99" name="Freeform 630"/>
              <p:cNvSpPr>
                <a:spLocks/>
              </p:cNvSpPr>
              <p:nvPr/>
            </p:nvSpPr>
            <p:spPr bwMode="auto">
              <a:xfrm>
                <a:off x="2024" y="1515"/>
                <a:ext cx="396" cy="69"/>
              </a:xfrm>
              <a:custGeom>
                <a:avLst/>
                <a:gdLst>
                  <a:gd name="T0" fmla="*/ 394 w 793"/>
                  <a:gd name="T1" fmla="*/ 68 h 138"/>
                  <a:gd name="T2" fmla="*/ 396 w 793"/>
                  <a:gd name="T3" fmla="*/ 69 h 138"/>
                  <a:gd name="T4" fmla="*/ 1 w 793"/>
                  <a:gd name="T5" fmla="*/ 2 h 138"/>
                  <a:gd name="T6" fmla="*/ 0 w 793"/>
                  <a:gd name="T7" fmla="*/ 0 h 138"/>
                  <a:gd name="T8" fmla="*/ 394 w 793"/>
                  <a:gd name="T9" fmla="*/ 68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38">
                    <a:moveTo>
                      <a:pt x="788" y="135"/>
                    </a:moveTo>
                    <a:lnTo>
                      <a:pt x="793" y="13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0" name="Freeform 631"/>
              <p:cNvSpPr>
                <a:spLocks/>
              </p:cNvSpPr>
              <p:nvPr/>
            </p:nvSpPr>
            <p:spPr bwMode="auto">
              <a:xfrm>
                <a:off x="2026" y="1517"/>
                <a:ext cx="396" cy="69"/>
              </a:xfrm>
              <a:custGeom>
                <a:avLst/>
                <a:gdLst>
                  <a:gd name="T0" fmla="*/ 395 w 793"/>
                  <a:gd name="T1" fmla="*/ 67 h 137"/>
                  <a:gd name="T2" fmla="*/ 396 w 793"/>
                  <a:gd name="T3" fmla="*/ 69 h 137"/>
                  <a:gd name="T4" fmla="*/ 2 w 793"/>
                  <a:gd name="T5" fmla="*/ 2 h 137"/>
                  <a:gd name="T6" fmla="*/ 0 w 793"/>
                  <a:gd name="T7" fmla="*/ 0 h 137"/>
                  <a:gd name="T8" fmla="*/ 395 w 793"/>
                  <a:gd name="T9" fmla="*/ 67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3" h="137">
                    <a:moveTo>
                      <a:pt x="790" y="134"/>
                    </a:moveTo>
                    <a:lnTo>
                      <a:pt x="793" y="13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790" y="134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1" name="Freeform 632"/>
              <p:cNvSpPr>
                <a:spLocks/>
              </p:cNvSpPr>
              <p:nvPr/>
            </p:nvSpPr>
            <p:spPr bwMode="auto">
              <a:xfrm>
                <a:off x="2028" y="1518"/>
                <a:ext cx="398" cy="71"/>
              </a:xfrm>
              <a:custGeom>
                <a:avLst/>
                <a:gdLst>
                  <a:gd name="T0" fmla="*/ 394 w 796"/>
                  <a:gd name="T1" fmla="*/ 67 h 141"/>
                  <a:gd name="T2" fmla="*/ 398 w 796"/>
                  <a:gd name="T3" fmla="*/ 71 h 141"/>
                  <a:gd name="T4" fmla="*/ 5 w 796"/>
                  <a:gd name="T5" fmla="*/ 4 h 141"/>
                  <a:gd name="T6" fmla="*/ 0 w 796"/>
                  <a:gd name="T7" fmla="*/ 0 h 141"/>
                  <a:gd name="T8" fmla="*/ 394 w 796"/>
                  <a:gd name="T9" fmla="*/ 67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6" h="141">
                    <a:moveTo>
                      <a:pt x="788" y="134"/>
                    </a:moveTo>
                    <a:lnTo>
                      <a:pt x="796" y="141"/>
                    </a:lnTo>
                    <a:lnTo>
                      <a:pt x="9" y="7"/>
                    </a:lnTo>
                    <a:lnTo>
                      <a:pt x="0" y="0"/>
                    </a:lnTo>
                    <a:lnTo>
                      <a:pt x="788" y="134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2" name="Freeform 633"/>
              <p:cNvSpPr>
                <a:spLocks/>
              </p:cNvSpPr>
              <p:nvPr/>
            </p:nvSpPr>
            <p:spPr bwMode="auto">
              <a:xfrm>
                <a:off x="2032" y="1522"/>
                <a:ext cx="399" cy="70"/>
              </a:xfrm>
              <a:custGeom>
                <a:avLst/>
                <a:gdLst>
                  <a:gd name="T0" fmla="*/ 394 w 797"/>
                  <a:gd name="T1" fmla="*/ 67 h 139"/>
                  <a:gd name="T2" fmla="*/ 399 w 797"/>
                  <a:gd name="T3" fmla="*/ 70 h 139"/>
                  <a:gd name="T4" fmla="*/ 5 w 797"/>
                  <a:gd name="T5" fmla="*/ 3 h 139"/>
                  <a:gd name="T6" fmla="*/ 0 w 797"/>
                  <a:gd name="T7" fmla="*/ 0 h 139"/>
                  <a:gd name="T8" fmla="*/ 394 w 797"/>
                  <a:gd name="T9" fmla="*/ 67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7" h="139">
                    <a:moveTo>
                      <a:pt x="787" y="134"/>
                    </a:moveTo>
                    <a:lnTo>
                      <a:pt x="797" y="139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3" name="Freeform 634"/>
              <p:cNvSpPr>
                <a:spLocks/>
              </p:cNvSpPr>
              <p:nvPr/>
            </p:nvSpPr>
            <p:spPr bwMode="auto">
              <a:xfrm>
                <a:off x="2037" y="1524"/>
                <a:ext cx="404" cy="70"/>
              </a:xfrm>
              <a:custGeom>
                <a:avLst/>
                <a:gdLst>
                  <a:gd name="T0" fmla="*/ 394 w 807"/>
                  <a:gd name="T1" fmla="*/ 67 h 139"/>
                  <a:gd name="T2" fmla="*/ 404 w 807"/>
                  <a:gd name="T3" fmla="*/ 70 h 139"/>
                  <a:gd name="T4" fmla="*/ 9 w 807"/>
                  <a:gd name="T5" fmla="*/ 3 h 139"/>
                  <a:gd name="T6" fmla="*/ 0 w 807"/>
                  <a:gd name="T7" fmla="*/ 0 h 139"/>
                  <a:gd name="T8" fmla="*/ 394 w 807"/>
                  <a:gd name="T9" fmla="*/ 67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7" h="139">
                    <a:moveTo>
                      <a:pt x="787" y="134"/>
                    </a:moveTo>
                    <a:lnTo>
                      <a:pt x="807" y="139"/>
                    </a:lnTo>
                    <a:lnTo>
                      <a:pt x="18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4" name="Freeform 635"/>
              <p:cNvSpPr>
                <a:spLocks/>
              </p:cNvSpPr>
              <p:nvPr/>
            </p:nvSpPr>
            <p:spPr bwMode="auto">
              <a:xfrm>
                <a:off x="2062" y="1390"/>
                <a:ext cx="400" cy="55"/>
              </a:xfrm>
              <a:custGeom>
                <a:avLst/>
                <a:gdLst>
                  <a:gd name="T0" fmla="*/ 400 w 800"/>
                  <a:gd name="T1" fmla="*/ 55 h 112"/>
                  <a:gd name="T2" fmla="*/ 395 w 800"/>
                  <a:gd name="T3" fmla="*/ 55 h 112"/>
                  <a:gd name="T4" fmla="*/ 0 w 800"/>
                  <a:gd name="T5" fmla="*/ 0 h 112"/>
                  <a:gd name="T6" fmla="*/ 5 w 800"/>
                  <a:gd name="T7" fmla="*/ 1 h 112"/>
                  <a:gd name="T8" fmla="*/ 400 w 800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0" h="112">
                    <a:moveTo>
                      <a:pt x="800" y="112"/>
                    </a:moveTo>
                    <a:lnTo>
                      <a:pt x="790" y="112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800" y="112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5" name="Freeform 636"/>
              <p:cNvSpPr>
                <a:spLocks/>
              </p:cNvSpPr>
              <p:nvPr/>
            </p:nvSpPr>
            <p:spPr bwMode="auto">
              <a:xfrm>
                <a:off x="2057" y="1390"/>
                <a:ext cx="400" cy="55"/>
              </a:xfrm>
              <a:custGeom>
                <a:avLst/>
                <a:gdLst>
                  <a:gd name="T0" fmla="*/ 400 w 799"/>
                  <a:gd name="T1" fmla="*/ 55 h 112"/>
                  <a:gd name="T2" fmla="*/ 394 w 799"/>
                  <a:gd name="T3" fmla="*/ 55 h 112"/>
                  <a:gd name="T4" fmla="*/ 0 w 799"/>
                  <a:gd name="T5" fmla="*/ 1 h 112"/>
                  <a:gd name="T6" fmla="*/ 5 w 799"/>
                  <a:gd name="T7" fmla="*/ 0 h 112"/>
                  <a:gd name="T8" fmla="*/ 400 w 799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9" h="112">
                    <a:moveTo>
                      <a:pt x="799" y="112"/>
                    </a:moveTo>
                    <a:lnTo>
                      <a:pt x="787" y="112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799" y="112"/>
                    </a:lnTo>
                    <a:close/>
                  </a:path>
                </a:pathLst>
              </a:custGeom>
              <a:solidFill>
                <a:srgbClr val="75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06" name="Freeform 637"/>
              <p:cNvSpPr>
                <a:spLocks/>
              </p:cNvSpPr>
              <p:nvPr/>
            </p:nvSpPr>
            <p:spPr bwMode="auto">
              <a:xfrm>
                <a:off x="2399" y="1445"/>
                <a:ext cx="104" cy="150"/>
              </a:xfrm>
              <a:custGeom>
                <a:avLst/>
                <a:gdLst>
                  <a:gd name="T0" fmla="*/ 47 w 210"/>
                  <a:gd name="T1" fmla="*/ 1 h 299"/>
                  <a:gd name="T2" fmla="*/ 37 w 210"/>
                  <a:gd name="T3" fmla="*/ 6 h 299"/>
                  <a:gd name="T4" fmla="*/ 27 w 210"/>
                  <a:gd name="T5" fmla="*/ 13 h 299"/>
                  <a:gd name="T6" fmla="*/ 19 w 210"/>
                  <a:gd name="T7" fmla="*/ 22 h 299"/>
                  <a:gd name="T8" fmla="*/ 12 w 210"/>
                  <a:gd name="T9" fmla="*/ 32 h 299"/>
                  <a:gd name="T10" fmla="*/ 7 w 210"/>
                  <a:gd name="T11" fmla="*/ 46 h 299"/>
                  <a:gd name="T12" fmla="*/ 2 w 210"/>
                  <a:gd name="T13" fmla="*/ 60 h 299"/>
                  <a:gd name="T14" fmla="*/ 0 w 210"/>
                  <a:gd name="T15" fmla="*/ 75 h 299"/>
                  <a:gd name="T16" fmla="*/ 0 w 210"/>
                  <a:gd name="T17" fmla="*/ 90 h 299"/>
                  <a:gd name="T18" fmla="*/ 2 w 210"/>
                  <a:gd name="T19" fmla="*/ 104 h 299"/>
                  <a:gd name="T20" fmla="*/ 7 w 210"/>
                  <a:gd name="T21" fmla="*/ 117 h 299"/>
                  <a:gd name="T22" fmla="*/ 12 w 210"/>
                  <a:gd name="T23" fmla="*/ 128 h 299"/>
                  <a:gd name="T24" fmla="*/ 19 w 210"/>
                  <a:gd name="T25" fmla="*/ 137 h 299"/>
                  <a:gd name="T26" fmla="*/ 27 w 210"/>
                  <a:gd name="T27" fmla="*/ 144 h 299"/>
                  <a:gd name="T28" fmla="*/ 37 w 210"/>
                  <a:gd name="T29" fmla="*/ 148 h 299"/>
                  <a:gd name="T30" fmla="*/ 47 w 210"/>
                  <a:gd name="T31" fmla="*/ 150 h 299"/>
                  <a:gd name="T32" fmla="*/ 58 w 210"/>
                  <a:gd name="T33" fmla="*/ 147 h 299"/>
                  <a:gd name="T34" fmla="*/ 68 w 210"/>
                  <a:gd name="T35" fmla="*/ 143 h 299"/>
                  <a:gd name="T36" fmla="*/ 77 w 210"/>
                  <a:gd name="T37" fmla="*/ 136 h 299"/>
                  <a:gd name="T38" fmla="*/ 85 w 210"/>
                  <a:gd name="T39" fmla="*/ 126 h 299"/>
                  <a:gd name="T40" fmla="*/ 93 w 210"/>
                  <a:gd name="T41" fmla="*/ 116 h 299"/>
                  <a:gd name="T42" fmla="*/ 98 w 210"/>
                  <a:gd name="T43" fmla="*/ 103 h 299"/>
                  <a:gd name="T44" fmla="*/ 102 w 210"/>
                  <a:gd name="T45" fmla="*/ 89 h 299"/>
                  <a:gd name="T46" fmla="*/ 103 w 210"/>
                  <a:gd name="T47" fmla="*/ 74 h 299"/>
                  <a:gd name="T48" fmla="*/ 103 w 210"/>
                  <a:gd name="T49" fmla="*/ 59 h 299"/>
                  <a:gd name="T50" fmla="*/ 102 w 210"/>
                  <a:gd name="T51" fmla="*/ 45 h 299"/>
                  <a:gd name="T52" fmla="*/ 98 w 210"/>
                  <a:gd name="T53" fmla="*/ 32 h 299"/>
                  <a:gd name="T54" fmla="*/ 93 w 210"/>
                  <a:gd name="T55" fmla="*/ 22 h 299"/>
                  <a:gd name="T56" fmla="*/ 85 w 210"/>
                  <a:gd name="T57" fmla="*/ 13 h 299"/>
                  <a:gd name="T58" fmla="*/ 77 w 210"/>
                  <a:gd name="T59" fmla="*/ 6 h 299"/>
                  <a:gd name="T60" fmla="*/ 68 w 210"/>
                  <a:gd name="T61" fmla="*/ 2 h 299"/>
                  <a:gd name="T62" fmla="*/ 58 w 210"/>
                  <a:gd name="T63" fmla="*/ 0 h 29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10" h="299">
                    <a:moveTo>
                      <a:pt x="105" y="0"/>
                    </a:moveTo>
                    <a:lnTo>
                      <a:pt x="95" y="1"/>
                    </a:lnTo>
                    <a:lnTo>
                      <a:pt x="85" y="6"/>
                    </a:lnTo>
                    <a:lnTo>
                      <a:pt x="75" y="11"/>
                    </a:lnTo>
                    <a:lnTo>
                      <a:pt x="65" y="16"/>
                    </a:lnTo>
                    <a:lnTo>
                      <a:pt x="55" y="25"/>
                    </a:lnTo>
                    <a:lnTo>
                      <a:pt x="47" y="33"/>
                    </a:lnTo>
                    <a:lnTo>
                      <a:pt x="39" y="43"/>
                    </a:lnTo>
                    <a:lnTo>
                      <a:pt x="32" y="53"/>
                    </a:lnTo>
                    <a:lnTo>
                      <a:pt x="25" y="64"/>
                    </a:lnTo>
                    <a:lnTo>
                      <a:pt x="19" y="78"/>
                    </a:lnTo>
                    <a:lnTo>
                      <a:pt x="14" y="91"/>
                    </a:lnTo>
                    <a:lnTo>
                      <a:pt x="9" y="104"/>
                    </a:lnTo>
                    <a:lnTo>
                      <a:pt x="5" y="119"/>
                    </a:lnTo>
                    <a:lnTo>
                      <a:pt x="2" y="134"/>
                    </a:lnTo>
                    <a:lnTo>
                      <a:pt x="0" y="149"/>
                    </a:lnTo>
                    <a:lnTo>
                      <a:pt x="0" y="164"/>
                    </a:lnTo>
                    <a:lnTo>
                      <a:pt x="0" y="179"/>
                    </a:lnTo>
                    <a:lnTo>
                      <a:pt x="2" y="194"/>
                    </a:lnTo>
                    <a:lnTo>
                      <a:pt x="5" y="207"/>
                    </a:lnTo>
                    <a:lnTo>
                      <a:pt x="9" y="221"/>
                    </a:lnTo>
                    <a:lnTo>
                      <a:pt x="14" y="234"/>
                    </a:lnTo>
                    <a:lnTo>
                      <a:pt x="19" y="246"/>
                    </a:lnTo>
                    <a:lnTo>
                      <a:pt x="25" y="256"/>
                    </a:lnTo>
                    <a:lnTo>
                      <a:pt x="32" y="266"/>
                    </a:lnTo>
                    <a:lnTo>
                      <a:pt x="39" y="274"/>
                    </a:lnTo>
                    <a:lnTo>
                      <a:pt x="47" y="280"/>
                    </a:lnTo>
                    <a:lnTo>
                      <a:pt x="55" y="287"/>
                    </a:lnTo>
                    <a:lnTo>
                      <a:pt x="65" y="292"/>
                    </a:lnTo>
                    <a:lnTo>
                      <a:pt x="75" y="295"/>
                    </a:lnTo>
                    <a:lnTo>
                      <a:pt x="85" y="297"/>
                    </a:lnTo>
                    <a:lnTo>
                      <a:pt x="95" y="299"/>
                    </a:lnTo>
                    <a:lnTo>
                      <a:pt x="105" y="297"/>
                    </a:lnTo>
                    <a:lnTo>
                      <a:pt x="117" y="294"/>
                    </a:lnTo>
                    <a:lnTo>
                      <a:pt x="127" y="290"/>
                    </a:lnTo>
                    <a:lnTo>
                      <a:pt x="137" y="285"/>
                    </a:lnTo>
                    <a:lnTo>
                      <a:pt x="147" y="279"/>
                    </a:lnTo>
                    <a:lnTo>
                      <a:pt x="155" y="271"/>
                    </a:lnTo>
                    <a:lnTo>
                      <a:pt x="163" y="262"/>
                    </a:lnTo>
                    <a:lnTo>
                      <a:pt x="172" y="252"/>
                    </a:lnTo>
                    <a:lnTo>
                      <a:pt x="180" y="242"/>
                    </a:lnTo>
                    <a:lnTo>
                      <a:pt x="187" y="231"/>
                    </a:lnTo>
                    <a:lnTo>
                      <a:pt x="192" y="217"/>
                    </a:lnTo>
                    <a:lnTo>
                      <a:pt x="197" y="206"/>
                    </a:lnTo>
                    <a:lnTo>
                      <a:pt x="202" y="191"/>
                    </a:lnTo>
                    <a:lnTo>
                      <a:pt x="205" y="177"/>
                    </a:lnTo>
                    <a:lnTo>
                      <a:pt x="208" y="163"/>
                    </a:lnTo>
                    <a:lnTo>
                      <a:pt x="208" y="148"/>
                    </a:lnTo>
                    <a:lnTo>
                      <a:pt x="210" y="133"/>
                    </a:lnTo>
                    <a:lnTo>
                      <a:pt x="208" y="118"/>
                    </a:lnTo>
                    <a:lnTo>
                      <a:pt x="208" y="104"/>
                    </a:lnTo>
                    <a:lnTo>
                      <a:pt x="205" y="89"/>
                    </a:lnTo>
                    <a:lnTo>
                      <a:pt x="202" y="76"/>
                    </a:lnTo>
                    <a:lnTo>
                      <a:pt x="197" y="64"/>
                    </a:lnTo>
                    <a:lnTo>
                      <a:pt x="192" y="53"/>
                    </a:lnTo>
                    <a:lnTo>
                      <a:pt x="187" y="43"/>
                    </a:lnTo>
                    <a:lnTo>
                      <a:pt x="180" y="33"/>
                    </a:lnTo>
                    <a:lnTo>
                      <a:pt x="172" y="25"/>
                    </a:lnTo>
                    <a:lnTo>
                      <a:pt x="163" y="18"/>
                    </a:lnTo>
                    <a:lnTo>
                      <a:pt x="155" y="11"/>
                    </a:lnTo>
                    <a:lnTo>
                      <a:pt x="147" y="6"/>
                    </a:lnTo>
                    <a:lnTo>
                      <a:pt x="137" y="3"/>
                    </a:lnTo>
                    <a:lnTo>
                      <a:pt x="127" y="0"/>
                    </a:lnTo>
                    <a:lnTo>
                      <a:pt x="117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13" name="Group 638"/>
            <p:cNvGrpSpPr>
              <a:grpSpLocks/>
            </p:cNvGrpSpPr>
            <p:nvPr/>
          </p:nvGrpSpPr>
          <p:grpSpPr bwMode="auto">
            <a:xfrm>
              <a:off x="2226" y="1375"/>
              <a:ext cx="1430" cy="520"/>
              <a:chOff x="2226" y="1375"/>
              <a:chExt cx="1430" cy="520"/>
            </a:xfrm>
          </p:grpSpPr>
          <p:sp>
            <p:nvSpPr>
              <p:cNvPr id="101412" name="Freeform 639"/>
              <p:cNvSpPr>
                <a:spLocks/>
              </p:cNvSpPr>
              <p:nvPr/>
            </p:nvSpPr>
            <p:spPr bwMode="auto">
              <a:xfrm>
                <a:off x="2253" y="1386"/>
                <a:ext cx="1227" cy="174"/>
              </a:xfrm>
              <a:custGeom>
                <a:avLst/>
                <a:gdLst>
                  <a:gd name="T0" fmla="*/ 1227 w 2456"/>
                  <a:gd name="T1" fmla="*/ 173 h 349"/>
                  <a:gd name="T2" fmla="*/ 1220 w 2456"/>
                  <a:gd name="T3" fmla="*/ 174 h 349"/>
                  <a:gd name="T4" fmla="*/ 0 w 2456"/>
                  <a:gd name="T5" fmla="*/ 1 h 349"/>
                  <a:gd name="T6" fmla="*/ 7 w 2456"/>
                  <a:gd name="T7" fmla="*/ 0 h 349"/>
                  <a:gd name="T8" fmla="*/ 1227 w 2456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56" h="349">
                    <a:moveTo>
                      <a:pt x="2456" y="346"/>
                    </a:moveTo>
                    <a:lnTo>
                      <a:pt x="2441" y="349"/>
                    </a:lnTo>
                    <a:lnTo>
                      <a:pt x="0" y="3"/>
                    </a:lnTo>
                    <a:lnTo>
                      <a:pt x="15" y="0"/>
                    </a:lnTo>
                    <a:lnTo>
                      <a:pt x="2456" y="346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3" name="Freeform 640"/>
              <p:cNvSpPr>
                <a:spLocks/>
              </p:cNvSpPr>
              <p:nvPr/>
            </p:nvSpPr>
            <p:spPr bwMode="auto">
              <a:xfrm>
                <a:off x="2256" y="1386"/>
                <a:ext cx="1224" cy="173"/>
              </a:xfrm>
              <a:custGeom>
                <a:avLst/>
                <a:gdLst>
                  <a:gd name="T0" fmla="*/ 1224 w 2449"/>
                  <a:gd name="T1" fmla="*/ 173 h 347"/>
                  <a:gd name="T2" fmla="*/ 1220 w 2449"/>
                  <a:gd name="T3" fmla="*/ 173 h 347"/>
                  <a:gd name="T4" fmla="*/ 0 w 2449"/>
                  <a:gd name="T5" fmla="*/ 1 h 347"/>
                  <a:gd name="T6" fmla="*/ 4 w 2449"/>
                  <a:gd name="T7" fmla="*/ 0 h 347"/>
                  <a:gd name="T8" fmla="*/ 1224 w 2449"/>
                  <a:gd name="T9" fmla="*/ 173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9" h="347">
                    <a:moveTo>
                      <a:pt x="2449" y="346"/>
                    </a:moveTo>
                    <a:lnTo>
                      <a:pt x="2441" y="347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2449" y="346"/>
                    </a:lnTo>
                    <a:close/>
                  </a:path>
                </a:pathLst>
              </a:custGeom>
              <a:solidFill>
                <a:srgbClr val="844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4" name="Freeform 641"/>
              <p:cNvSpPr>
                <a:spLocks/>
              </p:cNvSpPr>
              <p:nvPr/>
            </p:nvSpPr>
            <p:spPr bwMode="auto">
              <a:xfrm>
                <a:off x="2253" y="1386"/>
                <a:ext cx="1223" cy="174"/>
              </a:xfrm>
              <a:custGeom>
                <a:avLst/>
                <a:gdLst>
                  <a:gd name="T0" fmla="*/ 1223 w 2448"/>
                  <a:gd name="T1" fmla="*/ 173 h 347"/>
                  <a:gd name="T2" fmla="*/ 1220 w 2448"/>
                  <a:gd name="T3" fmla="*/ 174 h 347"/>
                  <a:gd name="T4" fmla="*/ 0 w 2448"/>
                  <a:gd name="T5" fmla="*/ 1 h 347"/>
                  <a:gd name="T6" fmla="*/ 3 w 2448"/>
                  <a:gd name="T7" fmla="*/ 0 h 347"/>
                  <a:gd name="T8" fmla="*/ 1223 w 2448"/>
                  <a:gd name="T9" fmla="*/ 173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8" h="347">
                    <a:moveTo>
                      <a:pt x="2448" y="345"/>
                    </a:moveTo>
                    <a:lnTo>
                      <a:pt x="2441" y="347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2448" y="345"/>
                    </a:lnTo>
                    <a:close/>
                  </a:path>
                </a:pathLst>
              </a:custGeom>
              <a:solidFill>
                <a:srgbClr val="8A4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5" name="Freeform 642"/>
              <p:cNvSpPr>
                <a:spLocks/>
              </p:cNvSpPr>
              <p:nvPr/>
            </p:nvSpPr>
            <p:spPr bwMode="auto">
              <a:xfrm>
                <a:off x="2247" y="1387"/>
                <a:ext cx="1226" cy="177"/>
              </a:xfrm>
              <a:custGeom>
                <a:avLst/>
                <a:gdLst>
                  <a:gd name="T0" fmla="*/ 1226 w 2453"/>
                  <a:gd name="T1" fmla="*/ 173 h 354"/>
                  <a:gd name="T2" fmla="*/ 1220 w 2453"/>
                  <a:gd name="T3" fmla="*/ 177 h 354"/>
                  <a:gd name="T4" fmla="*/ 0 w 2453"/>
                  <a:gd name="T5" fmla="*/ 3 h 354"/>
                  <a:gd name="T6" fmla="*/ 6 w 2453"/>
                  <a:gd name="T7" fmla="*/ 0 h 354"/>
                  <a:gd name="T8" fmla="*/ 1226 w 2453"/>
                  <a:gd name="T9" fmla="*/ 173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53" h="354">
                    <a:moveTo>
                      <a:pt x="2453" y="346"/>
                    </a:moveTo>
                    <a:lnTo>
                      <a:pt x="2440" y="354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2453" y="346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6" name="Freeform 643"/>
              <p:cNvSpPr>
                <a:spLocks/>
              </p:cNvSpPr>
              <p:nvPr/>
            </p:nvSpPr>
            <p:spPr bwMode="auto">
              <a:xfrm>
                <a:off x="2251" y="1387"/>
                <a:ext cx="1222" cy="175"/>
              </a:xfrm>
              <a:custGeom>
                <a:avLst/>
                <a:gdLst>
                  <a:gd name="T0" fmla="*/ 1222 w 2444"/>
                  <a:gd name="T1" fmla="*/ 173 h 349"/>
                  <a:gd name="T2" fmla="*/ 1221 w 2444"/>
                  <a:gd name="T3" fmla="*/ 175 h 349"/>
                  <a:gd name="T4" fmla="*/ 0 w 2444"/>
                  <a:gd name="T5" fmla="*/ 1 h 349"/>
                  <a:gd name="T6" fmla="*/ 2 w 2444"/>
                  <a:gd name="T7" fmla="*/ 0 h 349"/>
                  <a:gd name="T8" fmla="*/ 1222 w 2444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" h="349">
                    <a:moveTo>
                      <a:pt x="2444" y="346"/>
                    </a:moveTo>
                    <a:lnTo>
                      <a:pt x="2441" y="3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4" y="346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7" name="Freeform 644"/>
              <p:cNvSpPr>
                <a:spLocks/>
              </p:cNvSpPr>
              <p:nvPr/>
            </p:nvSpPr>
            <p:spPr bwMode="auto">
              <a:xfrm>
                <a:off x="2249" y="1388"/>
                <a:ext cx="1222" cy="174"/>
              </a:xfrm>
              <a:custGeom>
                <a:avLst/>
                <a:gdLst>
                  <a:gd name="T0" fmla="*/ 1222 w 2445"/>
                  <a:gd name="T1" fmla="*/ 173 h 349"/>
                  <a:gd name="T2" fmla="*/ 1220 w 2445"/>
                  <a:gd name="T3" fmla="*/ 174 h 349"/>
                  <a:gd name="T4" fmla="*/ 0 w 2445"/>
                  <a:gd name="T5" fmla="*/ 0 h 349"/>
                  <a:gd name="T6" fmla="*/ 2 w 2445"/>
                  <a:gd name="T7" fmla="*/ 0 h 349"/>
                  <a:gd name="T8" fmla="*/ 1222 w 2445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5" h="349">
                    <a:moveTo>
                      <a:pt x="2445" y="347"/>
                    </a:moveTo>
                    <a:lnTo>
                      <a:pt x="2441" y="34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445" y="347"/>
                    </a:lnTo>
                    <a:close/>
                  </a:path>
                </a:pathLst>
              </a:custGeom>
              <a:solidFill>
                <a:srgbClr val="954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8" name="Freeform 645"/>
              <p:cNvSpPr>
                <a:spLocks/>
              </p:cNvSpPr>
              <p:nvPr/>
            </p:nvSpPr>
            <p:spPr bwMode="auto">
              <a:xfrm>
                <a:off x="2248" y="1388"/>
                <a:ext cx="1222" cy="175"/>
              </a:xfrm>
              <a:custGeom>
                <a:avLst/>
                <a:gdLst>
                  <a:gd name="T0" fmla="*/ 1222 w 2442"/>
                  <a:gd name="T1" fmla="*/ 174 h 351"/>
                  <a:gd name="T2" fmla="*/ 1220 w 2442"/>
                  <a:gd name="T3" fmla="*/ 175 h 351"/>
                  <a:gd name="T4" fmla="*/ 0 w 2442"/>
                  <a:gd name="T5" fmla="*/ 1 h 351"/>
                  <a:gd name="T6" fmla="*/ 1 w 2442"/>
                  <a:gd name="T7" fmla="*/ 0 h 351"/>
                  <a:gd name="T8" fmla="*/ 1222 w 2442"/>
                  <a:gd name="T9" fmla="*/ 174 h 3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2" h="351">
                    <a:moveTo>
                      <a:pt x="2442" y="349"/>
                    </a:moveTo>
                    <a:lnTo>
                      <a:pt x="2439" y="35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2" y="349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9" name="Freeform 646"/>
              <p:cNvSpPr>
                <a:spLocks/>
              </p:cNvSpPr>
              <p:nvPr/>
            </p:nvSpPr>
            <p:spPr bwMode="auto">
              <a:xfrm>
                <a:off x="2247" y="1389"/>
                <a:ext cx="1221" cy="175"/>
              </a:xfrm>
              <a:custGeom>
                <a:avLst/>
                <a:gdLst>
                  <a:gd name="T0" fmla="*/ 1221 w 2443"/>
                  <a:gd name="T1" fmla="*/ 175 h 350"/>
                  <a:gd name="T2" fmla="*/ 1220 w 2443"/>
                  <a:gd name="T3" fmla="*/ 175 h 350"/>
                  <a:gd name="T4" fmla="*/ 0 w 2443"/>
                  <a:gd name="T5" fmla="*/ 1 h 350"/>
                  <a:gd name="T6" fmla="*/ 2 w 2443"/>
                  <a:gd name="T7" fmla="*/ 0 h 350"/>
                  <a:gd name="T8" fmla="*/ 1221 w 2443"/>
                  <a:gd name="T9" fmla="*/ 175 h 3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3" h="350">
                    <a:moveTo>
                      <a:pt x="2443" y="349"/>
                    </a:moveTo>
                    <a:lnTo>
                      <a:pt x="2440" y="35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0" name="Freeform 647"/>
              <p:cNvSpPr>
                <a:spLocks/>
              </p:cNvSpPr>
              <p:nvPr/>
            </p:nvSpPr>
            <p:spPr bwMode="auto">
              <a:xfrm>
                <a:off x="2241" y="1390"/>
                <a:ext cx="1225" cy="180"/>
              </a:xfrm>
              <a:custGeom>
                <a:avLst/>
                <a:gdLst>
                  <a:gd name="T0" fmla="*/ 1225 w 2451"/>
                  <a:gd name="T1" fmla="*/ 174 h 361"/>
                  <a:gd name="T2" fmla="*/ 1218 w 2451"/>
                  <a:gd name="T3" fmla="*/ 180 h 361"/>
                  <a:gd name="T4" fmla="*/ 0 w 2451"/>
                  <a:gd name="T5" fmla="*/ 4 h 361"/>
                  <a:gd name="T6" fmla="*/ 5 w 2451"/>
                  <a:gd name="T7" fmla="*/ 0 h 361"/>
                  <a:gd name="T8" fmla="*/ 1225 w 2451"/>
                  <a:gd name="T9" fmla="*/ 174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51" h="361">
                    <a:moveTo>
                      <a:pt x="2451" y="349"/>
                    </a:moveTo>
                    <a:lnTo>
                      <a:pt x="2437" y="361"/>
                    </a:lnTo>
                    <a:lnTo>
                      <a:pt x="0" y="9"/>
                    </a:lnTo>
                    <a:lnTo>
                      <a:pt x="11" y="0"/>
                    </a:lnTo>
                    <a:lnTo>
                      <a:pt x="2451" y="349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1" name="Freeform 648"/>
              <p:cNvSpPr>
                <a:spLocks/>
              </p:cNvSpPr>
              <p:nvPr/>
            </p:nvSpPr>
            <p:spPr bwMode="auto">
              <a:xfrm>
                <a:off x="2245" y="1390"/>
                <a:ext cx="1221" cy="176"/>
              </a:xfrm>
              <a:custGeom>
                <a:avLst/>
                <a:gdLst>
                  <a:gd name="T0" fmla="*/ 1221 w 2443"/>
                  <a:gd name="T1" fmla="*/ 174 h 353"/>
                  <a:gd name="T2" fmla="*/ 1219 w 2443"/>
                  <a:gd name="T3" fmla="*/ 176 h 353"/>
                  <a:gd name="T4" fmla="*/ 0 w 2443"/>
                  <a:gd name="T5" fmla="*/ 1 h 353"/>
                  <a:gd name="T6" fmla="*/ 1 w 2443"/>
                  <a:gd name="T7" fmla="*/ 0 h 353"/>
                  <a:gd name="T8" fmla="*/ 1221 w 2443"/>
                  <a:gd name="T9" fmla="*/ 174 h 3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3" h="353">
                    <a:moveTo>
                      <a:pt x="2443" y="349"/>
                    </a:moveTo>
                    <a:lnTo>
                      <a:pt x="2439" y="3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2" name="Freeform 649"/>
              <p:cNvSpPr>
                <a:spLocks/>
              </p:cNvSpPr>
              <p:nvPr/>
            </p:nvSpPr>
            <p:spPr bwMode="auto">
              <a:xfrm>
                <a:off x="2244" y="1391"/>
                <a:ext cx="1221" cy="176"/>
              </a:xfrm>
              <a:custGeom>
                <a:avLst/>
                <a:gdLst>
                  <a:gd name="T0" fmla="*/ 1221 w 2441"/>
                  <a:gd name="T1" fmla="*/ 176 h 352"/>
                  <a:gd name="T2" fmla="*/ 1220 w 2441"/>
                  <a:gd name="T3" fmla="*/ 176 h 352"/>
                  <a:gd name="T4" fmla="*/ 0 w 2441"/>
                  <a:gd name="T5" fmla="*/ 1 h 352"/>
                  <a:gd name="T6" fmla="*/ 1 w 2441"/>
                  <a:gd name="T7" fmla="*/ 0 h 352"/>
                  <a:gd name="T8" fmla="*/ 1221 w 2441"/>
                  <a:gd name="T9" fmla="*/ 176 h 3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352">
                    <a:moveTo>
                      <a:pt x="2441" y="351"/>
                    </a:moveTo>
                    <a:lnTo>
                      <a:pt x="2440" y="35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1" y="351"/>
                    </a:lnTo>
                    <a:close/>
                  </a:path>
                </a:pathLst>
              </a:custGeom>
              <a:solidFill>
                <a:srgbClr val="A8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3" name="Freeform 650"/>
              <p:cNvSpPr>
                <a:spLocks/>
              </p:cNvSpPr>
              <p:nvPr/>
            </p:nvSpPr>
            <p:spPr bwMode="auto">
              <a:xfrm>
                <a:off x="2243" y="1391"/>
                <a:ext cx="1221" cy="177"/>
              </a:xfrm>
              <a:custGeom>
                <a:avLst/>
                <a:gdLst>
                  <a:gd name="T0" fmla="*/ 1221 w 2441"/>
                  <a:gd name="T1" fmla="*/ 175 h 354"/>
                  <a:gd name="T2" fmla="*/ 1219 w 2441"/>
                  <a:gd name="T3" fmla="*/ 177 h 354"/>
                  <a:gd name="T4" fmla="*/ 0 w 2441"/>
                  <a:gd name="T5" fmla="*/ 1 h 354"/>
                  <a:gd name="T6" fmla="*/ 1 w 2441"/>
                  <a:gd name="T7" fmla="*/ 0 h 354"/>
                  <a:gd name="T8" fmla="*/ 1221 w 2441"/>
                  <a:gd name="T9" fmla="*/ 175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354">
                    <a:moveTo>
                      <a:pt x="2441" y="350"/>
                    </a:moveTo>
                    <a:lnTo>
                      <a:pt x="2437" y="35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41" y="350"/>
                    </a:lnTo>
                    <a:close/>
                  </a:path>
                </a:pathLst>
              </a:custGeom>
              <a:solidFill>
                <a:srgbClr val="AC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4" name="Freeform 651"/>
              <p:cNvSpPr>
                <a:spLocks/>
              </p:cNvSpPr>
              <p:nvPr/>
            </p:nvSpPr>
            <p:spPr bwMode="auto">
              <a:xfrm>
                <a:off x="2242" y="1392"/>
                <a:ext cx="1220" cy="177"/>
              </a:xfrm>
              <a:custGeom>
                <a:avLst/>
                <a:gdLst>
                  <a:gd name="T0" fmla="*/ 1220 w 2441"/>
                  <a:gd name="T1" fmla="*/ 177 h 354"/>
                  <a:gd name="T2" fmla="*/ 1220 w 2441"/>
                  <a:gd name="T3" fmla="*/ 177 h 354"/>
                  <a:gd name="T4" fmla="*/ 0 w 2441"/>
                  <a:gd name="T5" fmla="*/ 1 h 354"/>
                  <a:gd name="T6" fmla="*/ 2 w 2441"/>
                  <a:gd name="T7" fmla="*/ 0 h 354"/>
                  <a:gd name="T8" fmla="*/ 1220 w 2441"/>
                  <a:gd name="T9" fmla="*/ 177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354">
                    <a:moveTo>
                      <a:pt x="2441" y="353"/>
                    </a:moveTo>
                    <a:lnTo>
                      <a:pt x="2440" y="35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441" y="353"/>
                    </a:lnTo>
                    <a:close/>
                  </a:path>
                </a:pathLst>
              </a:custGeom>
              <a:solidFill>
                <a:srgbClr val="B0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5" name="Freeform 652"/>
              <p:cNvSpPr>
                <a:spLocks/>
              </p:cNvSpPr>
              <p:nvPr/>
            </p:nvSpPr>
            <p:spPr bwMode="auto">
              <a:xfrm>
                <a:off x="2241" y="1393"/>
                <a:ext cx="1220" cy="177"/>
              </a:xfrm>
              <a:custGeom>
                <a:avLst/>
                <a:gdLst>
                  <a:gd name="T0" fmla="*/ 1220 w 2441"/>
                  <a:gd name="T1" fmla="*/ 176 h 354"/>
                  <a:gd name="T2" fmla="*/ 1218 w 2441"/>
                  <a:gd name="T3" fmla="*/ 177 h 354"/>
                  <a:gd name="T4" fmla="*/ 0 w 2441"/>
                  <a:gd name="T5" fmla="*/ 1 h 354"/>
                  <a:gd name="T6" fmla="*/ 0 w 2441"/>
                  <a:gd name="T7" fmla="*/ 0 h 354"/>
                  <a:gd name="T8" fmla="*/ 1220 w 2441"/>
                  <a:gd name="T9" fmla="*/ 176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354">
                    <a:moveTo>
                      <a:pt x="2441" y="352"/>
                    </a:moveTo>
                    <a:lnTo>
                      <a:pt x="2437" y="3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1" y="352"/>
                    </a:lnTo>
                    <a:close/>
                  </a:path>
                </a:pathLst>
              </a:custGeom>
              <a:solidFill>
                <a:srgbClr val="B4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6" name="Freeform 653"/>
              <p:cNvSpPr>
                <a:spLocks/>
              </p:cNvSpPr>
              <p:nvPr/>
            </p:nvSpPr>
            <p:spPr bwMode="auto">
              <a:xfrm>
                <a:off x="2236" y="1394"/>
                <a:ext cx="1224" cy="183"/>
              </a:xfrm>
              <a:custGeom>
                <a:avLst/>
                <a:gdLst>
                  <a:gd name="T0" fmla="*/ 1224 w 2447"/>
                  <a:gd name="T1" fmla="*/ 176 h 367"/>
                  <a:gd name="T2" fmla="*/ 1218 w 2447"/>
                  <a:gd name="T3" fmla="*/ 183 h 367"/>
                  <a:gd name="T4" fmla="*/ 0 w 2447"/>
                  <a:gd name="T5" fmla="*/ 5 h 367"/>
                  <a:gd name="T6" fmla="*/ 5 w 2447"/>
                  <a:gd name="T7" fmla="*/ 0 h 367"/>
                  <a:gd name="T8" fmla="*/ 1224 w 2447"/>
                  <a:gd name="T9" fmla="*/ 176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7" h="367">
                    <a:moveTo>
                      <a:pt x="2447" y="352"/>
                    </a:moveTo>
                    <a:lnTo>
                      <a:pt x="2436" y="367"/>
                    </a:lnTo>
                    <a:lnTo>
                      <a:pt x="0" y="11"/>
                    </a:lnTo>
                    <a:lnTo>
                      <a:pt x="10" y="0"/>
                    </a:lnTo>
                    <a:lnTo>
                      <a:pt x="2447" y="352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7" name="Freeform 654"/>
              <p:cNvSpPr>
                <a:spLocks/>
              </p:cNvSpPr>
              <p:nvPr/>
            </p:nvSpPr>
            <p:spPr bwMode="auto">
              <a:xfrm>
                <a:off x="2240" y="1394"/>
                <a:ext cx="1220" cy="178"/>
              </a:xfrm>
              <a:custGeom>
                <a:avLst/>
                <a:gdLst>
                  <a:gd name="T0" fmla="*/ 1220 w 2439"/>
                  <a:gd name="T1" fmla="*/ 176 h 355"/>
                  <a:gd name="T2" fmla="*/ 1219 w 2439"/>
                  <a:gd name="T3" fmla="*/ 178 h 355"/>
                  <a:gd name="T4" fmla="*/ 0 w 2439"/>
                  <a:gd name="T5" fmla="*/ 1 h 355"/>
                  <a:gd name="T6" fmla="*/ 1 w 2439"/>
                  <a:gd name="T7" fmla="*/ 0 h 355"/>
                  <a:gd name="T8" fmla="*/ 1220 w 2439"/>
                  <a:gd name="T9" fmla="*/ 176 h 3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9" h="355">
                    <a:moveTo>
                      <a:pt x="2439" y="352"/>
                    </a:moveTo>
                    <a:lnTo>
                      <a:pt x="2438" y="35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39" y="352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8" name="Freeform 655"/>
              <p:cNvSpPr>
                <a:spLocks/>
              </p:cNvSpPr>
              <p:nvPr/>
            </p:nvSpPr>
            <p:spPr bwMode="auto">
              <a:xfrm>
                <a:off x="2239" y="1395"/>
                <a:ext cx="1220" cy="177"/>
              </a:xfrm>
              <a:custGeom>
                <a:avLst/>
                <a:gdLst>
                  <a:gd name="T0" fmla="*/ 1220 w 2440"/>
                  <a:gd name="T1" fmla="*/ 176 h 356"/>
                  <a:gd name="T2" fmla="*/ 1219 w 2440"/>
                  <a:gd name="T3" fmla="*/ 177 h 356"/>
                  <a:gd name="T4" fmla="*/ 0 w 2440"/>
                  <a:gd name="T5" fmla="*/ 1 h 356"/>
                  <a:gd name="T6" fmla="*/ 1 w 2440"/>
                  <a:gd name="T7" fmla="*/ 0 h 356"/>
                  <a:gd name="T8" fmla="*/ 1220 w 2440"/>
                  <a:gd name="T9" fmla="*/ 176 h 3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356">
                    <a:moveTo>
                      <a:pt x="2440" y="354"/>
                    </a:moveTo>
                    <a:lnTo>
                      <a:pt x="2438" y="3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29" name="Freeform 656"/>
              <p:cNvSpPr>
                <a:spLocks/>
              </p:cNvSpPr>
              <p:nvPr/>
            </p:nvSpPr>
            <p:spPr bwMode="auto">
              <a:xfrm>
                <a:off x="2238" y="1395"/>
                <a:ext cx="1220" cy="179"/>
              </a:xfrm>
              <a:custGeom>
                <a:avLst/>
                <a:gdLst>
                  <a:gd name="T0" fmla="*/ 1220 w 2439"/>
                  <a:gd name="T1" fmla="*/ 177 h 357"/>
                  <a:gd name="T2" fmla="*/ 1219 w 2439"/>
                  <a:gd name="T3" fmla="*/ 179 h 357"/>
                  <a:gd name="T4" fmla="*/ 0 w 2439"/>
                  <a:gd name="T5" fmla="*/ 1 h 357"/>
                  <a:gd name="T6" fmla="*/ 1 w 2439"/>
                  <a:gd name="T7" fmla="*/ 0 h 357"/>
                  <a:gd name="T8" fmla="*/ 1220 w 2439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9" h="357">
                    <a:moveTo>
                      <a:pt x="2439" y="354"/>
                    </a:moveTo>
                    <a:lnTo>
                      <a:pt x="2437" y="35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9" y="354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0" name="Freeform 657"/>
              <p:cNvSpPr>
                <a:spLocks/>
              </p:cNvSpPr>
              <p:nvPr/>
            </p:nvSpPr>
            <p:spPr bwMode="auto">
              <a:xfrm>
                <a:off x="2238" y="1396"/>
                <a:ext cx="1219" cy="179"/>
              </a:xfrm>
              <a:custGeom>
                <a:avLst/>
                <a:gdLst>
                  <a:gd name="T0" fmla="*/ 1219 w 2439"/>
                  <a:gd name="T1" fmla="*/ 178 h 357"/>
                  <a:gd name="T2" fmla="*/ 1219 w 2439"/>
                  <a:gd name="T3" fmla="*/ 179 h 357"/>
                  <a:gd name="T4" fmla="*/ 0 w 2439"/>
                  <a:gd name="T5" fmla="*/ 2 h 357"/>
                  <a:gd name="T6" fmla="*/ 1 w 2439"/>
                  <a:gd name="T7" fmla="*/ 0 h 357"/>
                  <a:gd name="T8" fmla="*/ 1219 w 2439"/>
                  <a:gd name="T9" fmla="*/ 178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9" h="357">
                    <a:moveTo>
                      <a:pt x="2439" y="355"/>
                    </a:moveTo>
                    <a:lnTo>
                      <a:pt x="2438" y="3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1" name="Freeform 658"/>
              <p:cNvSpPr>
                <a:spLocks/>
              </p:cNvSpPr>
              <p:nvPr/>
            </p:nvSpPr>
            <p:spPr bwMode="auto">
              <a:xfrm>
                <a:off x="2237" y="1398"/>
                <a:ext cx="1219" cy="179"/>
              </a:xfrm>
              <a:custGeom>
                <a:avLst/>
                <a:gdLst>
                  <a:gd name="T0" fmla="*/ 1219 w 2440"/>
                  <a:gd name="T1" fmla="*/ 177 h 357"/>
                  <a:gd name="T2" fmla="*/ 1218 w 2440"/>
                  <a:gd name="T3" fmla="*/ 179 h 357"/>
                  <a:gd name="T4" fmla="*/ 0 w 2440"/>
                  <a:gd name="T5" fmla="*/ 1 h 357"/>
                  <a:gd name="T6" fmla="*/ 1 w 2440"/>
                  <a:gd name="T7" fmla="*/ 0 h 357"/>
                  <a:gd name="T8" fmla="*/ 1219 w 2440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357">
                    <a:moveTo>
                      <a:pt x="2440" y="354"/>
                    </a:moveTo>
                    <a:lnTo>
                      <a:pt x="2438" y="3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2" name="Freeform 659"/>
              <p:cNvSpPr>
                <a:spLocks/>
              </p:cNvSpPr>
              <p:nvPr/>
            </p:nvSpPr>
            <p:spPr bwMode="auto">
              <a:xfrm>
                <a:off x="2236" y="1399"/>
                <a:ext cx="1220" cy="178"/>
              </a:xfrm>
              <a:custGeom>
                <a:avLst/>
                <a:gdLst>
                  <a:gd name="T0" fmla="*/ 1220 w 2439"/>
                  <a:gd name="T1" fmla="*/ 177 h 357"/>
                  <a:gd name="T2" fmla="*/ 1218 w 2439"/>
                  <a:gd name="T3" fmla="*/ 178 h 357"/>
                  <a:gd name="T4" fmla="*/ 0 w 2439"/>
                  <a:gd name="T5" fmla="*/ 0 h 357"/>
                  <a:gd name="T6" fmla="*/ 1 w 2439"/>
                  <a:gd name="T7" fmla="*/ 0 h 357"/>
                  <a:gd name="T8" fmla="*/ 1220 w 2439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9" h="357">
                    <a:moveTo>
                      <a:pt x="2439" y="355"/>
                    </a:moveTo>
                    <a:lnTo>
                      <a:pt x="2436" y="35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3" name="Freeform 660"/>
              <p:cNvSpPr>
                <a:spLocks/>
              </p:cNvSpPr>
              <p:nvPr/>
            </p:nvSpPr>
            <p:spPr bwMode="auto">
              <a:xfrm>
                <a:off x="2232" y="1400"/>
                <a:ext cx="1222" cy="187"/>
              </a:xfrm>
              <a:custGeom>
                <a:avLst/>
                <a:gdLst>
                  <a:gd name="T0" fmla="*/ 1222 w 2445"/>
                  <a:gd name="T1" fmla="*/ 178 h 374"/>
                  <a:gd name="T2" fmla="*/ 1218 w 2445"/>
                  <a:gd name="T3" fmla="*/ 187 h 374"/>
                  <a:gd name="T4" fmla="*/ 0 w 2445"/>
                  <a:gd name="T5" fmla="*/ 6 h 374"/>
                  <a:gd name="T6" fmla="*/ 4 w 2445"/>
                  <a:gd name="T7" fmla="*/ 0 h 374"/>
                  <a:gd name="T8" fmla="*/ 1222 w 2445"/>
                  <a:gd name="T9" fmla="*/ 178 h 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5" h="374">
                    <a:moveTo>
                      <a:pt x="2445" y="356"/>
                    </a:moveTo>
                    <a:lnTo>
                      <a:pt x="2436" y="374"/>
                    </a:lnTo>
                    <a:lnTo>
                      <a:pt x="0" y="12"/>
                    </a:lnTo>
                    <a:lnTo>
                      <a:pt x="9" y="0"/>
                    </a:lnTo>
                    <a:lnTo>
                      <a:pt x="2445" y="356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4" name="Freeform 661"/>
              <p:cNvSpPr>
                <a:spLocks/>
              </p:cNvSpPr>
              <p:nvPr/>
            </p:nvSpPr>
            <p:spPr bwMode="auto">
              <a:xfrm>
                <a:off x="2235" y="1400"/>
                <a:ext cx="1219" cy="179"/>
              </a:xfrm>
              <a:custGeom>
                <a:avLst/>
                <a:gdLst>
                  <a:gd name="T0" fmla="*/ 1219 w 2438"/>
                  <a:gd name="T1" fmla="*/ 178 h 359"/>
                  <a:gd name="T2" fmla="*/ 1219 w 2438"/>
                  <a:gd name="T3" fmla="*/ 179 h 359"/>
                  <a:gd name="T4" fmla="*/ 0 w 2438"/>
                  <a:gd name="T5" fmla="*/ 1 h 359"/>
                  <a:gd name="T6" fmla="*/ 1 w 2438"/>
                  <a:gd name="T7" fmla="*/ 0 h 359"/>
                  <a:gd name="T8" fmla="*/ 1219 w 2438"/>
                  <a:gd name="T9" fmla="*/ 178 h 3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59">
                    <a:moveTo>
                      <a:pt x="2438" y="356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56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5" name="Freeform 662"/>
              <p:cNvSpPr>
                <a:spLocks/>
              </p:cNvSpPr>
              <p:nvPr/>
            </p:nvSpPr>
            <p:spPr bwMode="auto">
              <a:xfrm>
                <a:off x="2234" y="1400"/>
                <a:ext cx="1220" cy="180"/>
              </a:xfrm>
              <a:custGeom>
                <a:avLst/>
                <a:gdLst>
                  <a:gd name="T0" fmla="*/ 1220 w 2440"/>
                  <a:gd name="T1" fmla="*/ 179 h 359"/>
                  <a:gd name="T2" fmla="*/ 1219 w 2440"/>
                  <a:gd name="T3" fmla="*/ 180 h 359"/>
                  <a:gd name="T4" fmla="*/ 0 w 2440"/>
                  <a:gd name="T5" fmla="*/ 1 h 359"/>
                  <a:gd name="T6" fmla="*/ 1 w 2440"/>
                  <a:gd name="T7" fmla="*/ 0 h 359"/>
                  <a:gd name="T8" fmla="*/ 1220 w 2440"/>
                  <a:gd name="T9" fmla="*/ 179 h 3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359">
                    <a:moveTo>
                      <a:pt x="2440" y="357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7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6" name="Freeform 663"/>
              <p:cNvSpPr>
                <a:spLocks/>
              </p:cNvSpPr>
              <p:nvPr/>
            </p:nvSpPr>
            <p:spPr bwMode="auto">
              <a:xfrm>
                <a:off x="2234" y="1401"/>
                <a:ext cx="1219" cy="181"/>
              </a:xfrm>
              <a:custGeom>
                <a:avLst/>
                <a:gdLst>
                  <a:gd name="T0" fmla="*/ 1219 w 2438"/>
                  <a:gd name="T1" fmla="*/ 179 h 360"/>
                  <a:gd name="T2" fmla="*/ 1218 w 2438"/>
                  <a:gd name="T3" fmla="*/ 181 h 360"/>
                  <a:gd name="T4" fmla="*/ 0 w 2438"/>
                  <a:gd name="T5" fmla="*/ 1 h 360"/>
                  <a:gd name="T6" fmla="*/ 0 w 2438"/>
                  <a:gd name="T7" fmla="*/ 0 h 360"/>
                  <a:gd name="T8" fmla="*/ 1219 w 2438"/>
                  <a:gd name="T9" fmla="*/ 179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0">
                    <a:moveTo>
                      <a:pt x="2438" y="357"/>
                    </a:moveTo>
                    <a:lnTo>
                      <a:pt x="2436" y="3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57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7" name="Freeform 664"/>
              <p:cNvSpPr>
                <a:spLocks/>
              </p:cNvSpPr>
              <p:nvPr/>
            </p:nvSpPr>
            <p:spPr bwMode="auto">
              <a:xfrm>
                <a:off x="2233" y="1402"/>
                <a:ext cx="1219" cy="181"/>
              </a:xfrm>
              <a:custGeom>
                <a:avLst/>
                <a:gdLst>
                  <a:gd name="T0" fmla="*/ 1219 w 2437"/>
                  <a:gd name="T1" fmla="*/ 179 h 363"/>
                  <a:gd name="T2" fmla="*/ 1218 w 2437"/>
                  <a:gd name="T3" fmla="*/ 181 h 363"/>
                  <a:gd name="T4" fmla="*/ 0 w 2437"/>
                  <a:gd name="T5" fmla="*/ 1 h 363"/>
                  <a:gd name="T6" fmla="*/ 1 w 2437"/>
                  <a:gd name="T7" fmla="*/ 0 h 363"/>
                  <a:gd name="T8" fmla="*/ 1219 w 2437"/>
                  <a:gd name="T9" fmla="*/ 179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363">
                    <a:moveTo>
                      <a:pt x="2437" y="359"/>
                    </a:moveTo>
                    <a:lnTo>
                      <a:pt x="2436" y="3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59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8" name="Freeform 665"/>
              <p:cNvSpPr>
                <a:spLocks/>
              </p:cNvSpPr>
              <p:nvPr/>
            </p:nvSpPr>
            <p:spPr bwMode="auto">
              <a:xfrm>
                <a:off x="2233" y="1403"/>
                <a:ext cx="1218" cy="181"/>
              </a:xfrm>
              <a:custGeom>
                <a:avLst/>
                <a:gdLst>
                  <a:gd name="T0" fmla="*/ 1218 w 2438"/>
                  <a:gd name="T1" fmla="*/ 181 h 362"/>
                  <a:gd name="T2" fmla="*/ 1218 w 2438"/>
                  <a:gd name="T3" fmla="*/ 181 h 362"/>
                  <a:gd name="T4" fmla="*/ 0 w 2438"/>
                  <a:gd name="T5" fmla="*/ 1 h 362"/>
                  <a:gd name="T6" fmla="*/ 1 w 2438"/>
                  <a:gd name="T7" fmla="*/ 0 h 362"/>
                  <a:gd name="T8" fmla="*/ 1218 w 2438"/>
                  <a:gd name="T9" fmla="*/ 181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2">
                    <a:moveTo>
                      <a:pt x="2438" y="361"/>
                    </a:moveTo>
                    <a:lnTo>
                      <a:pt x="2438" y="36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1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39" name="Freeform 666"/>
              <p:cNvSpPr>
                <a:spLocks/>
              </p:cNvSpPr>
              <p:nvPr/>
            </p:nvSpPr>
            <p:spPr bwMode="auto">
              <a:xfrm>
                <a:off x="2232" y="1404"/>
                <a:ext cx="1219" cy="182"/>
              </a:xfrm>
              <a:custGeom>
                <a:avLst/>
                <a:gdLst>
                  <a:gd name="T0" fmla="*/ 1219 w 2440"/>
                  <a:gd name="T1" fmla="*/ 180 h 363"/>
                  <a:gd name="T2" fmla="*/ 1218 w 2440"/>
                  <a:gd name="T3" fmla="*/ 182 h 363"/>
                  <a:gd name="T4" fmla="*/ 0 w 2440"/>
                  <a:gd name="T5" fmla="*/ 1 h 363"/>
                  <a:gd name="T6" fmla="*/ 1 w 2440"/>
                  <a:gd name="T7" fmla="*/ 0 h 363"/>
                  <a:gd name="T8" fmla="*/ 1219 w 2440"/>
                  <a:gd name="T9" fmla="*/ 180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363">
                    <a:moveTo>
                      <a:pt x="2440" y="360"/>
                    </a:moveTo>
                    <a:lnTo>
                      <a:pt x="2438" y="36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40" y="360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0" name="Freeform 667"/>
              <p:cNvSpPr>
                <a:spLocks/>
              </p:cNvSpPr>
              <p:nvPr/>
            </p:nvSpPr>
            <p:spPr bwMode="auto">
              <a:xfrm>
                <a:off x="2232" y="1405"/>
                <a:ext cx="1219" cy="182"/>
              </a:xfrm>
              <a:custGeom>
                <a:avLst/>
                <a:gdLst>
                  <a:gd name="T0" fmla="*/ 1219 w 2438"/>
                  <a:gd name="T1" fmla="*/ 181 h 364"/>
                  <a:gd name="T2" fmla="*/ 1218 w 2438"/>
                  <a:gd name="T3" fmla="*/ 182 h 364"/>
                  <a:gd name="T4" fmla="*/ 0 w 2438"/>
                  <a:gd name="T5" fmla="*/ 1 h 364"/>
                  <a:gd name="T6" fmla="*/ 0 w 2438"/>
                  <a:gd name="T7" fmla="*/ 0 h 364"/>
                  <a:gd name="T8" fmla="*/ 1219 w 2438"/>
                  <a:gd name="T9" fmla="*/ 181 h 3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4">
                    <a:moveTo>
                      <a:pt x="2438" y="362"/>
                    </a:moveTo>
                    <a:lnTo>
                      <a:pt x="2436" y="36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1" name="Freeform 668"/>
              <p:cNvSpPr>
                <a:spLocks/>
              </p:cNvSpPr>
              <p:nvPr/>
            </p:nvSpPr>
            <p:spPr bwMode="auto">
              <a:xfrm>
                <a:off x="2228" y="1405"/>
                <a:ext cx="1222" cy="192"/>
              </a:xfrm>
              <a:custGeom>
                <a:avLst/>
                <a:gdLst>
                  <a:gd name="T0" fmla="*/ 1222 w 2442"/>
                  <a:gd name="T1" fmla="*/ 182 h 382"/>
                  <a:gd name="T2" fmla="*/ 1219 w 2442"/>
                  <a:gd name="T3" fmla="*/ 192 h 382"/>
                  <a:gd name="T4" fmla="*/ 0 w 2442"/>
                  <a:gd name="T5" fmla="*/ 8 h 382"/>
                  <a:gd name="T6" fmla="*/ 3 w 2442"/>
                  <a:gd name="T7" fmla="*/ 0 h 382"/>
                  <a:gd name="T8" fmla="*/ 1222 w 2442"/>
                  <a:gd name="T9" fmla="*/ 182 h 3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2" h="382">
                    <a:moveTo>
                      <a:pt x="2442" y="362"/>
                    </a:moveTo>
                    <a:lnTo>
                      <a:pt x="2436" y="382"/>
                    </a:lnTo>
                    <a:lnTo>
                      <a:pt x="0" y="15"/>
                    </a:lnTo>
                    <a:lnTo>
                      <a:pt x="6" y="0"/>
                    </a:lnTo>
                    <a:lnTo>
                      <a:pt x="2442" y="362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2" name="Freeform 669"/>
              <p:cNvSpPr>
                <a:spLocks/>
              </p:cNvSpPr>
              <p:nvPr/>
            </p:nvSpPr>
            <p:spPr bwMode="auto">
              <a:xfrm>
                <a:off x="2231" y="1405"/>
                <a:ext cx="1219" cy="183"/>
              </a:xfrm>
              <a:custGeom>
                <a:avLst/>
                <a:gdLst>
                  <a:gd name="T0" fmla="*/ 1219 w 2437"/>
                  <a:gd name="T1" fmla="*/ 181 h 365"/>
                  <a:gd name="T2" fmla="*/ 1219 w 2437"/>
                  <a:gd name="T3" fmla="*/ 183 h 365"/>
                  <a:gd name="T4" fmla="*/ 0 w 2437"/>
                  <a:gd name="T5" fmla="*/ 1 h 365"/>
                  <a:gd name="T6" fmla="*/ 1 w 2437"/>
                  <a:gd name="T7" fmla="*/ 0 h 365"/>
                  <a:gd name="T8" fmla="*/ 1219 w 2437"/>
                  <a:gd name="T9" fmla="*/ 181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365">
                    <a:moveTo>
                      <a:pt x="2437" y="362"/>
                    </a:moveTo>
                    <a:lnTo>
                      <a:pt x="2437" y="36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62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3" name="Freeform 670"/>
              <p:cNvSpPr>
                <a:spLocks/>
              </p:cNvSpPr>
              <p:nvPr/>
            </p:nvSpPr>
            <p:spPr bwMode="auto">
              <a:xfrm>
                <a:off x="2231" y="1406"/>
                <a:ext cx="1219" cy="183"/>
              </a:xfrm>
              <a:custGeom>
                <a:avLst/>
                <a:gdLst>
                  <a:gd name="T0" fmla="*/ 1219 w 2437"/>
                  <a:gd name="T1" fmla="*/ 182 h 365"/>
                  <a:gd name="T2" fmla="*/ 1218 w 2437"/>
                  <a:gd name="T3" fmla="*/ 183 h 365"/>
                  <a:gd name="T4" fmla="*/ 0 w 2437"/>
                  <a:gd name="T5" fmla="*/ 2 h 365"/>
                  <a:gd name="T6" fmla="*/ 0 w 2437"/>
                  <a:gd name="T7" fmla="*/ 0 h 365"/>
                  <a:gd name="T8" fmla="*/ 1219 w 2437"/>
                  <a:gd name="T9" fmla="*/ 182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365">
                    <a:moveTo>
                      <a:pt x="2437" y="363"/>
                    </a:moveTo>
                    <a:lnTo>
                      <a:pt x="2436" y="3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7" y="363"/>
                    </a:lnTo>
                    <a:close/>
                  </a:path>
                </a:pathLst>
              </a:custGeom>
              <a:solidFill>
                <a:srgbClr val="D8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4" name="Freeform 671"/>
              <p:cNvSpPr>
                <a:spLocks/>
              </p:cNvSpPr>
              <p:nvPr/>
            </p:nvSpPr>
            <p:spPr bwMode="auto">
              <a:xfrm>
                <a:off x="2230" y="1408"/>
                <a:ext cx="1219" cy="182"/>
              </a:xfrm>
              <a:custGeom>
                <a:avLst/>
                <a:gdLst>
                  <a:gd name="T0" fmla="*/ 1219 w 2438"/>
                  <a:gd name="T1" fmla="*/ 181 h 364"/>
                  <a:gd name="T2" fmla="*/ 1219 w 2438"/>
                  <a:gd name="T3" fmla="*/ 182 h 364"/>
                  <a:gd name="T4" fmla="*/ 0 w 2438"/>
                  <a:gd name="T5" fmla="*/ 1 h 364"/>
                  <a:gd name="T6" fmla="*/ 1 w 2438"/>
                  <a:gd name="T7" fmla="*/ 0 h 364"/>
                  <a:gd name="T8" fmla="*/ 1219 w 2438"/>
                  <a:gd name="T9" fmla="*/ 181 h 3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4">
                    <a:moveTo>
                      <a:pt x="2438" y="362"/>
                    </a:moveTo>
                    <a:lnTo>
                      <a:pt x="2438" y="3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5" name="Freeform 672"/>
              <p:cNvSpPr>
                <a:spLocks/>
              </p:cNvSpPr>
              <p:nvPr/>
            </p:nvSpPr>
            <p:spPr bwMode="auto">
              <a:xfrm>
                <a:off x="2230" y="1409"/>
                <a:ext cx="1219" cy="183"/>
              </a:xfrm>
              <a:custGeom>
                <a:avLst/>
                <a:gdLst>
                  <a:gd name="T0" fmla="*/ 1219 w 2438"/>
                  <a:gd name="T1" fmla="*/ 181 h 365"/>
                  <a:gd name="T2" fmla="*/ 1218 w 2438"/>
                  <a:gd name="T3" fmla="*/ 183 h 365"/>
                  <a:gd name="T4" fmla="*/ 0 w 2438"/>
                  <a:gd name="T5" fmla="*/ 1 h 365"/>
                  <a:gd name="T6" fmla="*/ 0 w 2438"/>
                  <a:gd name="T7" fmla="*/ 0 h 365"/>
                  <a:gd name="T8" fmla="*/ 1219 w 2438"/>
                  <a:gd name="T9" fmla="*/ 181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5">
                    <a:moveTo>
                      <a:pt x="2438" y="362"/>
                    </a:moveTo>
                    <a:lnTo>
                      <a:pt x="2436" y="36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6" name="Freeform 673"/>
              <p:cNvSpPr>
                <a:spLocks/>
              </p:cNvSpPr>
              <p:nvPr/>
            </p:nvSpPr>
            <p:spPr bwMode="auto">
              <a:xfrm>
                <a:off x="2229" y="1410"/>
                <a:ext cx="1219" cy="182"/>
              </a:xfrm>
              <a:custGeom>
                <a:avLst/>
                <a:gdLst>
                  <a:gd name="T0" fmla="*/ 1219 w 2438"/>
                  <a:gd name="T1" fmla="*/ 181 h 366"/>
                  <a:gd name="T2" fmla="*/ 1218 w 2438"/>
                  <a:gd name="T3" fmla="*/ 182 h 366"/>
                  <a:gd name="T4" fmla="*/ 0 w 2438"/>
                  <a:gd name="T5" fmla="*/ 1 h 366"/>
                  <a:gd name="T6" fmla="*/ 1 w 2438"/>
                  <a:gd name="T7" fmla="*/ 0 h 366"/>
                  <a:gd name="T8" fmla="*/ 1219 w 2438"/>
                  <a:gd name="T9" fmla="*/ 18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66">
                    <a:moveTo>
                      <a:pt x="2438" y="364"/>
                    </a:moveTo>
                    <a:lnTo>
                      <a:pt x="2436" y="36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4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7" name="Freeform 674"/>
              <p:cNvSpPr>
                <a:spLocks/>
              </p:cNvSpPr>
              <p:nvPr/>
            </p:nvSpPr>
            <p:spPr bwMode="auto">
              <a:xfrm>
                <a:off x="2229" y="1410"/>
                <a:ext cx="1218" cy="184"/>
              </a:xfrm>
              <a:custGeom>
                <a:avLst/>
                <a:gdLst>
                  <a:gd name="T0" fmla="*/ 1218 w 2436"/>
                  <a:gd name="T1" fmla="*/ 182 h 367"/>
                  <a:gd name="T2" fmla="*/ 1218 w 2436"/>
                  <a:gd name="T3" fmla="*/ 184 h 367"/>
                  <a:gd name="T4" fmla="*/ 0 w 2436"/>
                  <a:gd name="T5" fmla="*/ 1 h 367"/>
                  <a:gd name="T6" fmla="*/ 0 w 2436"/>
                  <a:gd name="T7" fmla="*/ 0 h 367"/>
                  <a:gd name="T8" fmla="*/ 1218 w 2436"/>
                  <a:gd name="T9" fmla="*/ 182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67">
                    <a:moveTo>
                      <a:pt x="2436" y="364"/>
                    </a:moveTo>
                    <a:lnTo>
                      <a:pt x="2436" y="36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4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8" name="Freeform 675"/>
              <p:cNvSpPr>
                <a:spLocks/>
              </p:cNvSpPr>
              <p:nvPr/>
            </p:nvSpPr>
            <p:spPr bwMode="auto">
              <a:xfrm>
                <a:off x="2228" y="1411"/>
                <a:ext cx="1219" cy="184"/>
              </a:xfrm>
              <a:custGeom>
                <a:avLst/>
                <a:gdLst>
                  <a:gd name="T0" fmla="*/ 1219 w 2437"/>
                  <a:gd name="T1" fmla="*/ 183 h 367"/>
                  <a:gd name="T2" fmla="*/ 1218 w 2437"/>
                  <a:gd name="T3" fmla="*/ 184 h 367"/>
                  <a:gd name="T4" fmla="*/ 0 w 2437"/>
                  <a:gd name="T5" fmla="*/ 1 h 367"/>
                  <a:gd name="T6" fmla="*/ 1 w 2437"/>
                  <a:gd name="T7" fmla="*/ 0 h 367"/>
                  <a:gd name="T8" fmla="*/ 1219 w 2437"/>
                  <a:gd name="T9" fmla="*/ 183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367">
                    <a:moveTo>
                      <a:pt x="2437" y="365"/>
                    </a:moveTo>
                    <a:lnTo>
                      <a:pt x="2436" y="36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7" y="365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49" name="Freeform 676"/>
              <p:cNvSpPr>
                <a:spLocks/>
              </p:cNvSpPr>
              <p:nvPr/>
            </p:nvSpPr>
            <p:spPr bwMode="auto">
              <a:xfrm>
                <a:off x="2228" y="1412"/>
                <a:ext cx="1218" cy="185"/>
              </a:xfrm>
              <a:custGeom>
                <a:avLst/>
                <a:gdLst>
                  <a:gd name="T0" fmla="*/ 1218 w 2436"/>
                  <a:gd name="T1" fmla="*/ 183 h 369"/>
                  <a:gd name="T2" fmla="*/ 1218 w 2436"/>
                  <a:gd name="T3" fmla="*/ 185 h 369"/>
                  <a:gd name="T4" fmla="*/ 0 w 2436"/>
                  <a:gd name="T5" fmla="*/ 1 h 369"/>
                  <a:gd name="T6" fmla="*/ 0 w 2436"/>
                  <a:gd name="T7" fmla="*/ 0 h 369"/>
                  <a:gd name="T8" fmla="*/ 1218 w 2436"/>
                  <a:gd name="T9" fmla="*/ 183 h 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69">
                    <a:moveTo>
                      <a:pt x="2436" y="366"/>
                    </a:moveTo>
                    <a:lnTo>
                      <a:pt x="2436" y="36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6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0" name="Freeform 677"/>
              <p:cNvSpPr>
                <a:spLocks/>
              </p:cNvSpPr>
              <p:nvPr/>
            </p:nvSpPr>
            <p:spPr bwMode="auto">
              <a:xfrm>
                <a:off x="2227" y="1413"/>
                <a:ext cx="1219" cy="194"/>
              </a:xfrm>
              <a:custGeom>
                <a:avLst/>
                <a:gdLst>
                  <a:gd name="T0" fmla="*/ 1219 w 2440"/>
                  <a:gd name="T1" fmla="*/ 183 h 389"/>
                  <a:gd name="T2" fmla="*/ 1217 w 2440"/>
                  <a:gd name="T3" fmla="*/ 194 h 389"/>
                  <a:gd name="T4" fmla="*/ 0 w 2440"/>
                  <a:gd name="T5" fmla="*/ 7 h 389"/>
                  <a:gd name="T6" fmla="*/ 2 w 2440"/>
                  <a:gd name="T7" fmla="*/ 0 h 389"/>
                  <a:gd name="T8" fmla="*/ 1219 w 2440"/>
                  <a:gd name="T9" fmla="*/ 18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389">
                    <a:moveTo>
                      <a:pt x="2440" y="367"/>
                    </a:moveTo>
                    <a:lnTo>
                      <a:pt x="2435" y="38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2440" y="367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1" name="Freeform 678"/>
              <p:cNvSpPr>
                <a:spLocks/>
              </p:cNvSpPr>
              <p:nvPr/>
            </p:nvSpPr>
            <p:spPr bwMode="auto">
              <a:xfrm>
                <a:off x="2228" y="1413"/>
                <a:ext cx="1218" cy="185"/>
              </a:xfrm>
              <a:custGeom>
                <a:avLst/>
                <a:gdLst>
                  <a:gd name="T0" fmla="*/ 1218 w 2436"/>
                  <a:gd name="T1" fmla="*/ 184 h 370"/>
                  <a:gd name="T2" fmla="*/ 1218 w 2436"/>
                  <a:gd name="T3" fmla="*/ 185 h 370"/>
                  <a:gd name="T4" fmla="*/ 0 w 2436"/>
                  <a:gd name="T5" fmla="*/ 1 h 370"/>
                  <a:gd name="T6" fmla="*/ 0 w 2436"/>
                  <a:gd name="T7" fmla="*/ 0 h 370"/>
                  <a:gd name="T8" fmla="*/ 1218 w 2436"/>
                  <a:gd name="T9" fmla="*/ 184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0">
                    <a:moveTo>
                      <a:pt x="2436" y="367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7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2" name="Freeform 679"/>
              <p:cNvSpPr>
                <a:spLocks/>
              </p:cNvSpPr>
              <p:nvPr/>
            </p:nvSpPr>
            <p:spPr bwMode="auto">
              <a:xfrm>
                <a:off x="2228" y="1414"/>
                <a:ext cx="1218" cy="186"/>
              </a:xfrm>
              <a:custGeom>
                <a:avLst/>
                <a:gdLst>
                  <a:gd name="T0" fmla="*/ 1218 w 2438"/>
                  <a:gd name="T1" fmla="*/ 184 h 372"/>
                  <a:gd name="T2" fmla="*/ 1217 w 2438"/>
                  <a:gd name="T3" fmla="*/ 186 h 372"/>
                  <a:gd name="T4" fmla="*/ 0 w 2438"/>
                  <a:gd name="T5" fmla="*/ 2 h 372"/>
                  <a:gd name="T6" fmla="*/ 1 w 2438"/>
                  <a:gd name="T7" fmla="*/ 0 h 372"/>
                  <a:gd name="T8" fmla="*/ 1218 w 2438"/>
                  <a:gd name="T9" fmla="*/ 184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372">
                    <a:moveTo>
                      <a:pt x="2438" y="368"/>
                    </a:moveTo>
                    <a:lnTo>
                      <a:pt x="2436" y="37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8" y="368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3" name="Freeform 680"/>
              <p:cNvSpPr>
                <a:spLocks/>
              </p:cNvSpPr>
              <p:nvPr/>
            </p:nvSpPr>
            <p:spPr bwMode="auto">
              <a:xfrm>
                <a:off x="2228" y="1415"/>
                <a:ext cx="1218" cy="186"/>
              </a:xfrm>
              <a:custGeom>
                <a:avLst/>
                <a:gdLst>
                  <a:gd name="T0" fmla="*/ 1218 w 2436"/>
                  <a:gd name="T1" fmla="*/ 185 h 370"/>
                  <a:gd name="T2" fmla="*/ 1218 w 2436"/>
                  <a:gd name="T3" fmla="*/ 186 h 370"/>
                  <a:gd name="T4" fmla="*/ 0 w 2436"/>
                  <a:gd name="T5" fmla="*/ 1 h 370"/>
                  <a:gd name="T6" fmla="*/ 0 w 2436"/>
                  <a:gd name="T7" fmla="*/ 0 h 370"/>
                  <a:gd name="T8" fmla="*/ 1218 w 2436"/>
                  <a:gd name="T9" fmla="*/ 185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0">
                    <a:moveTo>
                      <a:pt x="2436" y="369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9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4" name="Freeform 681"/>
              <p:cNvSpPr>
                <a:spLocks/>
              </p:cNvSpPr>
              <p:nvPr/>
            </p:nvSpPr>
            <p:spPr bwMode="auto">
              <a:xfrm>
                <a:off x="2228" y="1416"/>
                <a:ext cx="1218" cy="186"/>
              </a:xfrm>
              <a:custGeom>
                <a:avLst/>
                <a:gdLst>
                  <a:gd name="T0" fmla="*/ 1218 w 2436"/>
                  <a:gd name="T1" fmla="*/ 184 h 372"/>
                  <a:gd name="T2" fmla="*/ 1217 w 2436"/>
                  <a:gd name="T3" fmla="*/ 186 h 372"/>
                  <a:gd name="T4" fmla="*/ 0 w 2436"/>
                  <a:gd name="T5" fmla="*/ 1 h 372"/>
                  <a:gd name="T6" fmla="*/ 0 w 2436"/>
                  <a:gd name="T7" fmla="*/ 0 h 372"/>
                  <a:gd name="T8" fmla="*/ 1218 w 2436"/>
                  <a:gd name="T9" fmla="*/ 184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2">
                    <a:moveTo>
                      <a:pt x="2436" y="368"/>
                    </a:moveTo>
                    <a:lnTo>
                      <a:pt x="2434" y="37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68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5" name="Freeform 682"/>
              <p:cNvSpPr>
                <a:spLocks/>
              </p:cNvSpPr>
              <p:nvPr/>
            </p:nvSpPr>
            <p:spPr bwMode="auto">
              <a:xfrm>
                <a:off x="2227" y="1417"/>
                <a:ext cx="1218" cy="187"/>
              </a:xfrm>
              <a:custGeom>
                <a:avLst/>
                <a:gdLst>
                  <a:gd name="T0" fmla="*/ 1218 w 2436"/>
                  <a:gd name="T1" fmla="*/ 186 h 374"/>
                  <a:gd name="T2" fmla="*/ 1218 w 2436"/>
                  <a:gd name="T3" fmla="*/ 187 h 374"/>
                  <a:gd name="T4" fmla="*/ 0 w 2436"/>
                  <a:gd name="T5" fmla="*/ 2 h 374"/>
                  <a:gd name="T6" fmla="*/ 1 w 2436"/>
                  <a:gd name="T7" fmla="*/ 0 h 374"/>
                  <a:gd name="T8" fmla="*/ 1218 w 2436"/>
                  <a:gd name="T9" fmla="*/ 186 h 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4">
                    <a:moveTo>
                      <a:pt x="2436" y="371"/>
                    </a:moveTo>
                    <a:lnTo>
                      <a:pt x="2436" y="37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436" y="371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6" name="Freeform 683"/>
              <p:cNvSpPr>
                <a:spLocks/>
              </p:cNvSpPr>
              <p:nvPr/>
            </p:nvSpPr>
            <p:spPr bwMode="auto">
              <a:xfrm>
                <a:off x="2227" y="1419"/>
                <a:ext cx="1218" cy="187"/>
              </a:xfrm>
              <a:custGeom>
                <a:avLst/>
                <a:gdLst>
                  <a:gd name="T0" fmla="*/ 1218 w 2436"/>
                  <a:gd name="T1" fmla="*/ 185 h 373"/>
                  <a:gd name="T2" fmla="*/ 1218 w 2436"/>
                  <a:gd name="T3" fmla="*/ 187 h 373"/>
                  <a:gd name="T4" fmla="*/ 0 w 2436"/>
                  <a:gd name="T5" fmla="*/ 1 h 373"/>
                  <a:gd name="T6" fmla="*/ 0 w 2436"/>
                  <a:gd name="T7" fmla="*/ 0 h 373"/>
                  <a:gd name="T8" fmla="*/ 1218 w 2436"/>
                  <a:gd name="T9" fmla="*/ 185 h 3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3">
                    <a:moveTo>
                      <a:pt x="2436" y="370"/>
                    </a:moveTo>
                    <a:lnTo>
                      <a:pt x="2436" y="3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70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7" name="Freeform 684"/>
              <p:cNvSpPr>
                <a:spLocks/>
              </p:cNvSpPr>
              <p:nvPr/>
            </p:nvSpPr>
            <p:spPr bwMode="auto">
              <a:xfrm>
                <a:off x="2227" y="1420"/>
                <a:ext cx="1218" cy="187"/>
              </a:xfrm>
              <a:custGeom>
                <a:avLst/>
                <a:gdLst>
                  <a:gd name="T0" fmla="*/ 1218 w 2436"/>
                  <a:gd name="T1" fmla="*/ 185 h 376"/>
                  <a:gd name="T2" fmla="*/ 1218 w 2436"/>
                  <a:gd name="T3" fmla="*/ 187 h 376"/>
                  <a:gd name="T4" fmla="*/ 0 w 2436"/>
                  <a:gd name="T5" fmla="*/ 1 h 376"/>
                  <a:gd name="T6" fmla="*/ 0 w 2436"/>
                  <a:gd name="T7" fmla="*/ 0 h 376"/>
                  <a:gd name="T8" fmla="*/ 1218 w 2436"/>
                  <a:gd name="T9" fmla="*/ 185 h 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76">
                    <a:moveTo>
                      <a:pt x="2436" y="372"/>
                    </a:moveTo>
                    <a:lnTo>
                      <a:pt x="2435" y="37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72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8" name="Freeform 685"/>
              <p:cNvSpPr>
                <a:spLocks/>
              </p:cNvSpPr>
              <p:nvPr/>
            </p:nvSpPr>
            <p:spPr bwMode="auto">
              <a:xfrm>
                <a:off x="2226" y="1420"/>
                <a:ext cx="1218" cy="198"/>
              </a:xfrm>
              <a:custGeom>
                <a:avLst/>
                <a:gdLst>
                  <a:gd name="T0" fmla="*/ 1218 w 2436"/>
                  <a:gd name="T1" fmla="*/ 187 h 395"/>
                  <a:gd name="T2" fmla="*/ 1217 w 2436"/>
                  <a:gd name="T3" fmla="*/ 198 h 395"/>
                  <a:gd name="T4" fmla="*/ 0 w 2436"/>
                  <a:gd name="T5" fmla="*/ 8 h 395"/>
                  <a:gd name="T6" fmla="*/ 1 w 2436"/>
                  <a:gd name="T7" fmla="*/ 0 h 395"/>
                  <a:gd name="T8" fmla="*/ 1218 w 2436"/>
                  <a:gd name="T9" fmla="*/ 187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95">
                    <a:moveTo>
                      <a:pt x="2436" y="374"/>
                    </a:moveTo>
                    <a:lnTo>
                      <a:pt x="2434" y="395"/>
                    </a:lnTo>
                    <a:lnTo>
                      <a:pt x="0" y="16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59" name="Freeform 686"/>
              <p:cNvSpPr>
                <a:spLocks/>
              </p:cNvSpPr>
              <p:nvPr/>
            </p:nvSpPr>
            <p:spPr bwMode="auto">
              <a:xfrm>
                <a:off x="2226" y="1420"/>
                <a:ext cx="1218" cy="193"/>
              </a:xfrm>
              <a:custGeom>
                <a:avLst/>
                <a:gdLst>
                  <a:gd name="T0" fmla="*/ 1218 w 2436"/>
                  <a:gd name="T1" fmla="*/ 187 h 385"/>
                  <a:gd name="T2" fmla="*/ 1218 w 2436"/>
                  <a:gd name="T3" fmla="*/ 193 h 385"/>
                  <a:gd name="T4" fmla="*/ 0 w 2436"/>
                  <a:gd name="T5" fmla="*/ 4 h 385"/>
                  <a:gd name="T6" fmla="*/ 1 w 2436"/>
                  <a:gd name="T7" fmla="*/ 0 h 385"/>
                  <a:gd name="T8" fmla="*/ 1218 w 2436"/>
                  <a:gd name="T9" fmla="*/ 187 h 3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85">
                    <a:moveTo>
                      <a:pt x="2436" y="374"/>
                    </a:moveTo>
                    <a:lnTo>
                      <a:pt x="2436" y="385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0" name="Freeform 687"/>
              <p:cNvSpPr>
                <a:spLocks/>
              </p:cNvSpPr>
              <p:nvPr/>
            </p:nvSpPr>
            <p:spPr bwMode="auto">
              <a:xfrm>
                <a:off x="2226" y="1425"/>
                <a:ext cx="1218" cy="193"/>
              </a:xfrm>
              <a:custGeom>
                <a:avLst/>
                <a:gdLst>
                  <a:gd name="T0" fmla="*/ 1218 w 2436"/>
                  <a:gd name="T1" fmla="*/ 188 h 387"/>
                  <a:gd name="T2" fmla="*/ 1217 w 2436"/>
                  <a:gd name="T3" fmla="*/ 193 h 387"/>
                  <a:gd name="T4" fmla="*/ 0 w 2436"/>
                  <a:gd name="T5" fmla="*/ 4 h 387"/>
                  <a:gd name="T6" fmla="*/ 0 w 2436"/>
                  <a:gd name="T7" fmla="*/ 0 h 387"/>
                  <a:gd name="T8" fmla="*/ 1218 w 2436"/>
                  <a:gd name="T9" fmla="*/ 188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387">
                    <a:moveTo>
                      <a:pt x="2436" y="377"/>
                    </a:moveTo>
                    <a:lnTo>
                      <a:pt x="2434" y="3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2436" y="377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1" name="Freeform 688"/>
              <p:cNvSpPr>
                <a:spLocks/>
              </p:cNvSpPr>
              <p:nvPr/>
            </p:nvSpPr>
            <p:spPr bwMode="auto">
              <a:xfrm>
                <a:off x="2226" y="1429"/>
                <a:ext cx="1217" cy="418"/>
              </a:xfrm>
              <a:custGeom>
                <a:avLst/>
                <a:gdLst>
                  <a:gd name="T0" fmla="*/ 1217 w 2434"/>
                  <a:gd name="T1" fmla="*/ 190 h 836"/>
                  <a:gd name="T2" fmla="*/ 1217 w 2434"/>
                  <a:gd name="T3" fmla="*/ 418 h 836"/>
                  <a:gd name="T4" fmla="*/ 0 w 2434"/>
                  <a:gd name="T5" fmla="*/ 170 h 836"/>
                  <a:gd name="T6" fmla="*/ 0 w 2434"/>
                  <a:gd name="T7" fmla="*/ 0 h 836"/>
                  <a:gd name="T8" fmla="*/ 1217 w 2434"/>
                  <a:gd name="T9" fmla="*/ 190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4" h="836">
                    <a:moveTo>
                      <a:pt x="2434" y="379"/>
                    </a:moveTo>
                    <a:lnTo>
                      <a:pt x="2434" y="836"/>
                    </a:lnTo>
                    <a:lnTo>
                      <a:pt x="0" y="339"/>
                    </a:lnTo>
                    <a:lnTo>
                      <a:pt x="0" y="0"/>
                    </a:lnTo>
                    <a:lnTo>
                      <a:pt x="2434" y="379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2" name="Freeform 689"/>
              <p:cNvSpPr>
                <a:spLocks/>
              </p:cNvSpPr>
              <p:nvPr/>
            </p:nvSpPr>
            <p:spPr bwMode="auto">
              <a:xfrm>
                <a:off x="2226" y="1598"/>
                <a:ext cx="1218" cy="260"/>
              </a:xfrm>
              <a:custGeom>
                <a:avLst/>
                <a:gdLst>
                  <a:gd name="T0" fmla="*/ 1217 w 2436"/>
                  <a:gd name="T1" fmla="*/ 248 h 521"/>
                  <a:gd name="T2" fmla="*/ 1218 w 2436"/>
                  <a:gd name="T3" fmla="*/ 260 h 521"/>
                  <a:gd name="T4" fmla="*/ 1 w 2436"/>
                  <a:gd name="T5" fmla="*/ 7 h 521"/>
                  <a:gd name="T6" fmla="*/ 0 w 2436"/>
                  <a:gd name="T7" fmla="*/ 0 h 521"/>
                  <a:gd name="T8" fmla="*/ 1217 w 2436"/>
                  <a:gd name="T9" fmla="*/ 248 h 5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21">
                    <a:moveTo>
                      <a:pt x="2434" y="497"/>
                    </a:moveTo>
                    <a:lnTo>
                      <a:pt x="2436" y="521"/>
                    </a:lnTo>
                    <a:lnTo>
                      <a:pt x="1" y="15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3" name="Freeform 690"/>
              <p:cNvSpPr>
                <a:spLocks/>
              </p:cNvSpPr>
              <p:nvPr/>
            </p:nvSpPr>
            <p:spPr bwMode="auto">
              <a:xfrm>
                <a:off x="2226" y="1598"/>
                <a:ext cx="1218" cy="254"/>
              </a:xfrm>
              <a:custGeom>
                <a:avLst/>
                <a:gdLst>
                  <a:gd name="T0" fmla="*/ 1217 w 2436"/>
                  <a:gd name="T1" fmla="*/ 248 h 509"/>
                  <a:gd name="T2" fmla="*/ 1218 w 2436"/>
                  <a:gd name="T3" fmla="*/ 254 h 509"/>
                  <a:gd name="T4" fmla="*/ 0 w 2436"/>
                  <a:gd name="T5" fmla="*/ 3 h 509"/>
                  <a:gd name="T6" fmla="*/ 0 w 2436"/>
                  <a:gd name="T7" fmla="*/ 0 h 509"/>
                  <a:gd name="T8" fmla="*/ 1217 w 2436"/>
                  <a:gd name="T9" fmla="*/ 248 h 5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09">
                    <a:moveTo>
                      <a:pt x="2434" y="497"/>
                    </a:moveTo>
                    <a:lnTo>
                      <a:pt x="2436" y="50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4" name="Freeform 691"/>
              <p:cNvSpPr>
                <a:spLocks/>
              </p:cNvSpPr>
              <p:nvPr/>
            </p:nvSpPr>
            <p:spPr bwMode="auto">
              <a:xfrm>
                <a:off x="2226" y="1602"/>
                <a:ext cx="1218" cy="256"/>
              </a:xfrm>
              <a:custGeom>
                <a:avLst/>
                <a:gdLst>
                  <a:gd name="T0" fmla="*/ 1218 w 2436"/>
                  <a:gd name="T1" fmla="*/ 250 h 514"/>
                  <a:gd name="T2" fmla="*/ 1218 w 2436"/>
                  <a:gd name="T3" fmla="*/ 256 h 514"/>
                  <a:gd name="T4" fmla="*/ 1 w 2436"/>
                  <a:gd name="T5" fmla="*/ 4 h 514"/>
                  <a:gd name="T6" fmla="*/ 0 w 2436"/>
                  <a:gd name="T7" fmla="*/ 0 h 514"/>
                  <a:gd name="T8" fmla="*/ 1218 w 2436"/>
                  <a:gd name="T9" fmla="*/ 250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14">
                    <a:moveTo>
                      <a:pt x="2436" y="502"/>
                    </a:moveTo>
                    <a:lnTo>
                      <a:pt x="2436" y="514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2436" y="502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5" name="Freeform 692"/>
              <p:cNvSpPr>
                <a:spLocks/>
              </p:cNvSpPr>
              <p:nvPr/>
            </p:nvSpPr>
            <p:spPr bwMode="auto">
              <a:xfrm>
                <a:off x="2227" y="1606"/>
                <a:ext cx="1219" cy="262"/>
              </a:xfrm>
              <a:custGeom>
                <a:avLst/>
                <a:gdLst>
                  <a:gd name="T0" fmla="*/ 1217 w 2440"/>
                  <a:gd name="T1" fmla="*/ 253 h 525"/>
                  <a:gd name="T2" fmla="*/ 1219 w 2440"/>
                  <a:gd name="T3" fmla="*/ 262 h 525"/>
                  <a:gd name="T4" fmla="*/ 2 w 2440"/>
                  <a:gd name="T5" fmla="*/ 7 h 525"/>
                  <a:gd name="T6" fmla="*/ 0 w 2440"/>
                  <a:gd name="T7" fmla="*/ 0 h 525"/>
                  <a:gd name="T8" fmla="*/ 1217 w 2440"/>
                  <a:gd name="T9" fmla="*/ 253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0" h="525">
                    <a:moveTo>
                      <a:pt x="2435" y="506"/>
                    </a:moveTo>
                    <a:lnTo>
                      <a:pt x="2440" y="525"/>
                    </a:lnTo>
                    <a:lnTo>
                      <a:pt x="4" y="15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6" name="Freeform 693"/>
              <p:cNvSpPr>
                <a:spLocks/>
              </p:cNvSpPr>
              <p:nvPr/>
            </p:nvSpPr>
            <p:spPr bwMode="auto">
              <a:xfrm>
                <a:off x="2227" y="1606"/>
                <a:ext cx="1218" cy="253"/>
              </a:xfrm>
              <a:custGeom>
                <a:avLst/>
                <a:gdLst>
                  <a:gd name="T0" fmla="*/ 1218 w 2436"/>
                  <a:gd name="T1" fmla="*/ 253 h 507"/>
                  <a:gd name="T2" fmla="*/ 1218 w 2436"/>
                  <a:gd name="T3" fmla="*/ 253 h 507"/>
                  <a:gd name="T4" fmla="*/ 0 w 2436"/>
                  <a:gd name="T5" fmla="*/ 2 h 507"/>
                  <a:gd name="T6" fmla="*/ 0 w 2436"/>
                  <a:gd name="T7" fmla="*/ 0 h 507"/>
                  <a:gd name="T8" fmla="*/ 1218 w 2436"/>
                  <a:gd name="T9" fmla="*/ 253 h 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07">
                    <a:moveTo>
                      <a:pt x="2435" y="506"/>
                    </a:moveTo>
                    <a:lnTo>
                      <a:pt x="2436" y="50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7" name="Freeform 694"/>
              <p:cNvSpPr>
                <a:spLocks/>
              </p:cNvSpPr>
              <p:nvPr/>
            </p:nvSpPr>
            <p:spPr bwMode="auto">
              <a:xfrm>
                <a:off x="2227" y="1607"/>
                <a:ext cx="1218" cy="254"/>
              </a:xfrm>
              <a:custGeom>
                <a:avLst/>
                <a:gdLst>
                  <a:gd name="T0" fmla="*/ 1218 w 2436"/>
                  <a:gd name="T1" fmla="*/ 252 h 507"/>
                  <a:gd name="T2" fmla="*/ 1218 w 2436"/>
                  <a:gd name="T3" fmla="*/ 254 h 507"/>
                  <a:gd name="T4" fmla="*/ 0 w 2436"/>
                  <a:gd name="T5" fmla="*/ 1 h 507"/>
                  <a:gd name="T6" fmla="*/ 0 w 2436"/>
                  <a:gd name="T7" fmla="*/ 0 h 507"/>
                  <a:gd name="T8" fmla="*/ 1218 w 2436"/>
                  <a:gd name="T9" fmla="*/ 252 h 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07">
                    <a:moveTo>
                      <a:pt x="2436" y="503"/>
                    </a:moveTo>
                    <a:lnTo>
                      <a:pt x="2436" y="507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3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8" name="Freeform 695"/>
              <p:cNvSpPr>
                <a:spLocks/>
              </p:cNvSpPr>
              <p:nvPr/>
            </p:nvSpPr>
            <p:spPr bwMode="auto">
              <a:xfrm>
                <a:off x="2227" y="1608"/>
                <a:ext cx="1218" cy="254"/>
              </a:xfrm>
              <a:custGeom>
                <a:avLst/>
                <a:gdLst>
                  <a:gd name="T0" fmla="*/ 1218 w 2436"/>
                  <a:gd name="T1" fmla="*/ 253 h 509"/>
                  <a:gd name="T2" fmla="*/ 1218 w 2436"/>
                  <a:gd name="T3" fmla="*/ 254 h 509"/>
                  <a:gd name="T4" fmla="*/ 1 w 2436"/>
                  <a:gd name="T5" fmla="*/ 1 h 509"/>
                  <a:gd name="T6" fmla="*/ 0 w 2436"/>
                  <a:gd name="T7" fmla="*/ 0 h 509"/>
                  <a:gd name="T8" fmla="*/ 1218 w 2436"/>
                  <a:gd name="T9" fmla="*/ 253 h 5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09">
                    <a:moveTo>
                      <a:pt x="2436" y="506"/>
                    </a:moveTo>
                    <a:lnTo>
                      <a:pt x="2436" y="50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69" name="Freeform 696"/>
              <p:cNvSpPr>
                <a:spLocks/>
              </p:cNvSpPr>
              <p:nvPr/>
            </p:nvSpPr>
            <p:spPr bwMode="auto">
              <a:xfrm>
                <a:off x="2228" y="1609"/>
                <a:ext cx="1218" cy="254"/>
              </a:xfrm>
              <a:custGeom>
                <a:avLst/>
                <a:gdLst>
                  <a:gd name="T0" fmla="*/ 1217 w 2436"/>
                  <a:gd name="T1" fmla="*/ 254 h 508"/>
                  <a:gd name="T2" fmla="*/ 1218 w 2436"/>
                  <a:gd name="T3" fmla="*/ 254 h 508"/>
                  <a:gd name="T4" fmla="*/ 0 w 2436"/>
                  <a:gd name="T5" fmla="*/ 1 h 508"/>
                  <a:gd name="T6" fmla="*/ 0 w 2436"/>
                  <a:gd name="T7" fmla="*/ 0 h 508"/>
                  <a:gd name="T8" fmla="*/ 1217 w 2436"/>
                  <a:gd name="T9" fmla="*/ 254 h 5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08">
                    <a:moveTo>
                      <a:pt x="2434" y="507"/>
                    </a:moveTo>
                    <a:lnTo>
                      <a:pt x="2436" y="50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4" y="507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0" name="Freeform 697"/>
              <p:cNvSpPr>
                <a:spLocks/>
              </p:cNvSpPr>
              <p:nvPr/>
            </p:nvSpPr>
            <p:spPr bwMode="auto">
              <a:xfrm>
                <a:off x="2228" y="1610"/>
                <a:ext cx="1218" cy="255"/>
              </a:xfrm>
              <a:custGeom>
                <a:avLst/>
                <a:gdLst>
                  <a:gd name="T0" fmla="*/ 1218 w 2436"/>
                  <a:gd name="T1" fmla="*/ 253 h 510"/>
                  <a:gd name="T2" fmla="*/ 1218 w 2436"/>
                  <a:gd name="T3" fmla="*/ 255 h 510"/>
                  <a:gd name="T4" fmla="*/ 0 w 2436"/>
                  <a:gd name="T5" fmla="*/ 2 h 510"/>
                  <a:gd name="T6" fmla="*/ 0 w 2436"/>
                  <a:gd name="T7" fmla="*/ 0 h 510"/>
                  <a:gd name="T8" fmla="*/ 1218 w 2436"/>
                  <a:gd name="T9" fmla="*/ 253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10">
                    <a:moveTo>
                      <a:pt x="2436" y="506"/>
                    </a:moveTo>
                    <a:lnTo>
                      <a:pt x="2436" y="51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1" name="Freeform 698"/>
              <p:cNvSpPr>
                <a:spLocks/>
              </p:cNvSpPr>
              <p:nvPr/>
            </p:nvSpPr>
            <p:spPr bwMode="auto">
              <a:xfrm>
                <a:off x="2228" y="1612"/>
                <a:ext cx="1218" cy="255"/>
              </a:xfrm>
              <a:custGeom>
                <a:avLst/>
                <a:gdLst>
                  <a:gd name="T0" fmla="*/ 1217 w 2438"/>
                  <a:gd name="T1" fmla="*/ 254 h 510"/>
                  <a:gd name="T2" fmla="*/ 1218 w 2438"/>
                  <a:gd name="T3" fmla="*/ 255 h 510"/>
                  <a:gd name="T4" fmla="*/ 1 w 2438"/>
                  <a:gd name="T5" fmla="*/ 1 h 510"/>
                  <a:gd name="T6" fmla="*/ 0 w 2438"/>
                  <a:gd name="T7" fmla="*/ 0 h 510"/>
                  <a:gd name="T8" fmla="*/ 1217 w 2438"/>
                  <a:gd name="T9" fmla="*/ 254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0">
                    <a:moveTo>
                      <a:pt x="2436" y="507"/>
                    </a:moveTo>
                    <a:lnTo>
                      <a:pt x="2438" y="51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7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2" name="Freeform 699"/>
              <p:cNvSpPr>
                <a:spLocks/>
              </p:cNvSpPr>
              <p:nvPr/>
            </p:nvSpPr>
            <p:spPr bwMode="auto">
              <a:xfrm>
                <a:off x="2228" y="1612"/>
                <a:ext cx="1218" cy="256"/>
              </a:xfrm>
              <a:custGeom>
                <a:avLst/>
                <a:gdLst>
                  <a:gd name="T0" fmla="*/ 1218 w 2436"/>
                  <a:gd name="T1" fmla="*/ 254 h 511"/>
                  <a:gd name="T2" fmla="*/ 1218 w 2436"/>
                  <a:gd name="T3" fmla="*/ 256 h 511"/>
                  <a:gd name="T4" fmla="*/ 0 w 2436"/>
                  <a:gd name="T5" fmla="*/ 1 h 511"/>
                  <a:gd name="T6" fmla="*/ 0 w 2436"/>
                  <a:gd name="T7" fmla="*/ 0 h 511"/>
                  <a:gd name="T8" fmla="*/ 1218 w 2436"/>
                  <a:gd name="T9" fmla="*/ 254 h 5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3" name="Freeform 700"/>
              <p:cNvSpPr>
                <a:spLocks/>
              </p:cNvSpPr>
              <p:nvPr/>
            </p:nvSpPr>
            <p:spPr bwMode="auto">
              <a:xfrm>
                <a:off x="2228" y="1613"/>
                <a:ext cx="1222" cy="264"/>
              </a:xfrm>
              <a:custGeom>
                <a:avLst/>
                <a:gdLst>
                  <a:gd name="T0" fmla="*/ 1219 w 2442"/>
                  <a:gd name="T1" fmla="*/ 255 h 527"/>
                  <a:gd name="T2" fmla="*/ 1222 w 2442"/>
                  <a:gd name="T3" fmla="*/ 264 h 527"/>
                  <a:gd name="T4" fmla="*/ 3 w 2442"/>
                  <a:gd name="T5" fmla="*/ 7 h 527"/>
                  <a:gd name="T6" fmla="*/ 0 w 2442"/>
                  <a:gd name="T7" fmla="*/ 0 h 527"/>
                  <a:gd name="T8" fmla="*/ 1219 w 2442"/>
                  <a:gd name="T9" fmla="*/ 255 h 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2" h="527">
                    <a:moveTo>
                      <a:pt x="2436" y="510"/>
                    </a:moveTo>
                    <a:lnTo>
                      <a:pt x="2442" y="52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4" name="Freeform 701"/>
              <p:cNvSpPr>
                <a:spLocks/>
              </p:cNvSpPr>
              <p:nvPr/>
            </p:nvSpPr>
            <p:spPr bwMode="auto">
              <a:xfrm>
                <a:off x="2228" y="1613"/>
                <a:ext cx="1219" cy="256"/>
              </a:xfrm>
              <a:custGeom>
                <a:avLst/>
                <a:gdLst>
                  <a:gd name="T0" fmla="*/ 1218 w 2437"/>
                  <a:gd name="T1" fmla="*/ 255 h 512"/>
                  <a:gd name="T2" fmla="*/ 1219 w 2437"/>
                  <a:gd name="T3" fmla="*/ 256 h 512"/>
                  <a:gd name="T4" fmla="*/ 1 w 2437"/>
                  <a:gd name="T5" fmla="*/ 2 h 512"/>
                  <a:gd name="T6" fmla="*/ 0 w 2437"/>
                  <a:gd name="T7" fmla="*/ 0 h 512"/>
                  <a:gd name="T8" fmla="*/ 1218 w 2437"/>
                  <a:gd name="T9" fmla="*/ 255 h 5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512">
                    <a:moveTo>
                      <a:pt x="2436" y="510"/>
                    </a:moveTo>
                    <a:lnTo>
                      <a:pt x="2437" y="51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5" name="Freeform 702"/>
              <p:cNvSpPr>
                <a:spLocks/>
              </p:cNvSpPr>
              <p:nvPr/>
            </p:nvSpPr>
            <p:spPr bwMode="auto">
              <a:xfrm>
                <a:off x="2229" y="1615"/>
                <a:ext cx="1218" cy="256"/>
              </a:xfrm>
              <a:custGeom>
                <a:avLst/>
                <a:gdLst>
                  <a:gd name="T0" fmla="*/ 1218 w 2436"/>
                  <a:gd name="T1" fmla="*/ 254 h 511"/>
                  <a:gd name="T2" fmla="*/ 1218 w 2436"/>
                  <a:gd name="T3" fmla="*/ 256 h 511"/>
                  <a:gd name="T4" fmla="*/ 0 w 2436"/>
                  <a:gd name="T5" fmla="*/ 1 h 511"/>
                  <a:gd name="T6" fmla="*/ 0 w 2436"/>
                  <a:gd name="T7" fmla="*/ 0 h 511"/>
                  <a:gd name="T8" fmla="*/ 1218 w 2436"/>
                  <a:gd name="T9" fmla="*/ 254 h 5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6" name="Freeform 703"/>
              <p:cNvSpPr>
                <a:spLocks/>
              </p:cNvSpPr>
              <p:nvPr/>
            </p:nvSpPr>
            <p:spPr bwMode="auto">
              <a:xfrm>
                <a:off x="2229" y="1616"/>
                <a:ext cx="1219" cy="256"/>
              </a:xfrm>
              <a:custGeom>
                <a:avLst/>
                <a:gdLst>
                  <a:gd name="T0" fmla="*/ 1218 w 2438"/>
                  <a:gd name="T1" fmla="*/ 254 h 514"/>
                  <a:gd name="T2" fmla="*/ 1219 w 2438"/>
                  <a:gd name="T3" fmla="*/ 256 h 514"/>
                  <a:gd name="T4" fmla="*/ 1 w 2438"/>
                  <a:gd name="T5" fmla="*/ 1 h 514"/>
                  <a:gd name="T6" fmla="*/ 0 w 2438"/>
                  <a:gd name="T7" fmla="*/ 0 h 514"/>
                  <a:gd name="T8" fmla="*/ 1218 w 2438"/>
                  <a:gd name="T9" fmla="*/ 254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4">
                    <a:moveTo>
                      <a:pt x="2436" y="510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7" name="Freeform 704"/>
              <p:cNvSpPr>
                <a:spLocks/>
              </p:cNvSpPr>
              <p:nvPr/>
            </p:nvSpPr>
            <p:spPr bwMode="auto">
              <a:xfrm>
                <a:off x="2230" y="1616"/>
                <a:ext cx="1219" cy="258"/>
              </a:xfrm>
              <a:custGeom>
                <a:avLst/>
                <a:gdLst>
                  <a:gd name="T0" fmla="*/ 1218 w 2438"/>
                  <a:gd name="T1" fmla="*/ 256 h 515"/>
                  <a:gd name="T2" fmla="*/ 1219 w 2438"/>
                  <a:gd name="T3" fmla="*/ 258 h 515"/>
                  <a:gd name="T4" fmla="*/ 0 w 2438"/>
                  <a:gd name="T5" fmla="*/ 2 h 515"/>
                  <a:gd name="T6" fmla="*/ 0 w 2438"/>
                  <a:gd name="T7" fmla="*/ 0 h 515"/>
                  <a:gd name="T8" fmla="*/ 1218 w 2438"/>
                  <a:gd name="T9" fmla="*/ 256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5">
                    <a:moveTo>
                      <a:pt x="2436" y="512"/>
                    </a:moveTo>
                    <a:lnTo>
                      <a:pt x="2438" y="5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8" name="Freeform 705"/>
              <p:cNvSpPr>
                <a:spLocks/>
              </p:cNvSpPr>
              <p:nvPr/>
            </p:nvSpPr>
            <p:spPr bwMode="auto">
              <a:xfrm>
                <a:off x="2230" y="1618"/>
                <a:ext cx="1219" cy="257"/>
              </a:xfrm>
              <a:custGeom>
                <a:avLst/>
                <a:gdLst>
                  <a:gd name="T0" fmla="*/ 1219 w 2438"/>
                  <a:gd name="T1" fmla="*/ 256 h 514"/>
                  <a:gd name="T2" fmla="*/ 1219 w 2438"/>
                  <a:gd name="T3" fmla="*/ 257 h 514"/>
                  <a:gd name="T4" fmla="*/ 1 w 2438"/>
                  <a:gd name="T5" fmla="*/ 1 h 514"/>
                  <a:gd name="T6" fmla="*/ 0 w 2438"/>
                  <a:gd name="T7" fmla="*/ 0 h 514"/>
                  <a:gd name="T8" fmla="*/ 1219 w 2438"/>
                  <a:gd name="T9" fmla="*/ 256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4">
                    <a:moveTo>
                      <a:pt x="2438" y="512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8" y="512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79" name="Freeform 706"/>
              <p:cNvSpPr>
                <a:spLocks/>
              </p:cNvSpPr>
              <p:nvPr/>
            </p:nvSpPr>
            <p:spPr bwMode="auto">
              <a:xfrm>
                <a:off x="2231" y="1619"/>
                <a:ext cx="1219" cy="258"/>
              </a:xfrm>
              <a:custGeom>
                <a:avLst/>
                <a:gdLst>
                  <a:gd name="T0" fmla="*/ 1218 w 2437"/>
                  <a:gd name="T1" fmla="*/ 256 h 515"/>
                  <a:gd name="T2" fmla="*/ 1219 w 2437"/>
                  <a:gd name="T3" fmla="*/ 258 h 515"/>
                  <a:gd name="T4" fmla="*/ 1 w 2437"/>
                  <a:gd name="T5" fmla="*/ 1 h 515"/>
                  <a:gd name="T6" fmla="*/ 0 w 2437"/>
                  <a:gd name="T7" fmla="*/ 0 h 515"/>
                  <a:gd name="T8" fmla="*/ 1218 w 2437"/>
                  <a:gd name="T9" fmla="*/ 256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515">
                    <a:moveTo>
                      <a:pt x="2436" y="512"/>
                    </a:moveTo>
                    <a:lnTo>
                      <a:pt x="2437" y="515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0" name="Freeform 707"/>
              <p:cNvSpPr>
                <a:spLocks/>
              </p:cNvSpPr>
              <p:nvPr/>
            </p:nvSpPr>
            <p:spPr bwMode="auto">
              <a:xfrm>
                <a:off x="2232" y="1620"/>
                <a:ext cx="1222" cy="264"/>
              </a:xfrm>
              <a:custGeom>
                <a:avLst/>
                <a:gdLst>
                  <a:gd name="T0" fmla="*/ 1218 w 2445"/>
                  <a:gd name="T1" fmla="*/ 257 h 528"/>
                  <a:gd name="T2" fmla="*/ 1222 w 2445"/>
                  <a:gd name="T3" fmla="*/ 264 h 528"/>
                  <a:gd name="T4" fmla="*/ 4 w 2445"/>
                  <a:gd name="T5" fmla="*/ 6 h 528"/>
                  <a:gd name="T6" fmla="*/ 0 w 2445"/>
                  <a:gd name="T7" fmla="*/ 0 h 528"/>
                  <a:gd name="T8" fmla="*/ 1218 w 2445"/>
                  <a:gd name="T9" fmla="*/ 257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5" h="528">
                    <a:moveTo>
                      <a:pt x="2436" y="513"/>
                    </a:moveTo>
                    <a:lnTo>
                      <a:pt x="2445" y="528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1" name="Freeform 708"/>
              <p:cNvSpPr>
                <a:spLocks/>
              </p:cNvSpPr>
              <p:nvPr/>
            </p:nvSpPr>
            <p:spPr bwMode="auto">
              <a:xfrm>
                <a:off x="2232" y="1620"/>
                <a:ext cx="1219" cy="258"/>
              </a:xfrm>
              <a:custGeom>
                <a:avLst/>
                <a:gdLst>
                  <a:gd name="T0" fmla="*/ 1218 w 2438"/>
                  <a:gd name="T1" fmla="*/ 257 h 516"/>
                  <a:gd name="T2" fmla="*/ 1219 w 2438"/>
                  <a:gd name="T3" fmla="*/ 258 h 516"/>
                  <a:gd name="T4" fmla="*/ 1 w 2438"/>
                  <a:gd name="T5" fmla="*/ 2 h 516"/>
                  <a:gd name="T6" fmla="*/ 0 w 2438"/>
                  <a:gd name="T7" fmla="*/ 0 h 516"/>
                  <a:gd name="T8" fmla="*/ 1218 w 2438"/>
                  <a:gd name="T9" fmla="*/ 257 h 5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6">
                    <a:moveTo>
                      <a:pt x="2436" y="513"/>
                    </a:moveTo>
                    <a:lnTo>
                      <a:pt x="2438" y="5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2" name="Freeform 709"/>
              <p:cNvSpPr>
                <a:spLocks/>
              </p:cNvSpPr>
              <p:nvPr/>
            </p:nvSpPr>
            <p:spPr bwMode="auto">
              <a:xfrm>
                <a:off x="2233" y="1621"/>
                <a:ext cx="1218" cy="258"/>
              </a:xfrm>
              <a:custGeom>
                <a:avLst/>
                <a:gdLst>
                  <a:gd name="T0" fmla="*/ 1217 w 2438"/>
                  <a:gd name="T1" fmla="*/ 257 h 515"/>
                  <a:gd name="T2" fmla="*/ 1218 w 2438"/>
                  <a:gd name="T3" fmla="*/ 258 h 515"/>
                  <a:gd name="T4" fmla="*/ 1 w 2438"/>
                  <a:gd name="T5" fmla="*/ 1 h 515"/>
                  <a:gd name="T6" fmla="*/ 0 w 2438"/>
                  <a:gd name="T7" fmla="*/ 0 h 515"/>
                  <a:gd name="T8" fmla="*/ 1217 w 2438"/>
                  <a:gd name="T9" fmla="*/ 257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5">
                    <a:moveTo>
                      <a:pt x="2436" y="513"/>
                    </a:moveTo>
                    <a:lnTo>
                      <a:pt x="2438" y="51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4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3" name="Freeform 710"/>
              <p:cNvSpPr>
                <a:spLocks/>
              </p:cNvSpPr>
              <p:nvPr/>
            </p:nvSpPr>
            <p:spPr bwMode="auto">
              <a:xfrm>
                <a:off x="2233" y="1622"/>
                <a:ext cx="1219" cy="259"/>
              </a:xfrm>
              <a:custGeom>
                <a:avLst/>
                <a:gdLst>
                  <a:gd name="T0" fmla="*/ 1218 w 2437"/>
                  <a:gd name="T1" fmla="*/ 257 h 516"/>
                  <a:gd name="T2" fmla="*/ 1219 w 2437"/>
                  <a:gd name="T3" fmla="*/ 259 h 516"/>
                  <a:gd name="T4" fmla="*/ 1 w 2437"/>
                  <a:gd name="T5" fmla="*/ 1 h 516"/>
                  <a:gd name="T6" fmla="*/ 0 w 2437"/>
                  <a:gd name="T7" fmla="*/ 0 h 516"/>
                  <a:gd name="T8" fmla="*/ 1218 w 2437"/>
                  <a:gd name="T9" fmla="*/ 257 h 5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7" h="516">
                    <a:moveTo>
                      <a:pt x="2436" y="513"/>
                    </a:moveTo>
                    <a:lnTo>
                      <a:pt x="2437" y="516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4" name="Freeform 711"/>
              <p:cNvSpPr>
                <a:spLocks/>
              </p:cNvSpPr>
              <p:nvPr/>
            </p:nvSpPr>
            <p:spPr bwMode="auto">
              <a:xfrm>
                <a:off x="2234" y="1623"/>
                <a:ext cx="1219" cy="259"/>
              </a:xfrm>
              <a:custGeom>
                <a:avLst/>
                <a:gdLst>
                  <a:gd name="T0" fmla="*/ 1218 w 2438"/>
                  <a:gd name="T1" fmla="*/ 257 h 519"/>
                  <a:gd name="T2" fmla="*/ 1219 w 2438"/>
                  <a:gd name="T3" fmla="*/ 259 h 519"/>
                  <a:gd name="T4" fmla="*/ 1 w 2438"/>
                  <a:gd name="T5" fmla="*/ 2 h 519"/>
                  <a:gd name="T6" fmla="*/ 0 w 2438"/>
                  <a:gd name="T7" fmla="*/ 0 h 519"/>
                  <a:gd name="T8" fmla="*/ 1218 w 2438"/>
                  <a:gd name="T9" fmla="*/ 257 h 5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9">
                    <a:moveTo>
                      <a:pt x="2436" y="515"/>
                    </a:moveTo>
                    <a:lnTo>
                      <a:pt x="2438" y="5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5" name="Freeform 712"/>
              <p:cNvSpPr>
                <a:spLocks/>
              </p:cNvSpPr>
              <p:nvPr/>
            </p:nvSpPr>
            <p:spPr bwMode="auto">
              <a:xfrm>
                <a:off x="2235" y="1625"/>
                <a:ext cx="1219" cy="259"/>
              </a:xfrm>
              <a:custGeom>
                <a:avLst/>
                <a:gdLst>
                  <a:gd name="T0" fmla="*/ 1218 w 2438"/>
                  <a:gd name="T1" fmla="*/ 258 h 518"/>
                  <a:gd name="T2" fmla="*/ 1219 w 2438"/>
                  <a:gd name="T3" fmla="*/ 259 h 518"/>
                  <a:gd name="T4" fmla="*/ 1 w 2438"/>
                  <a:gd name="T5" fmla="*/ 1 h 518"/>
                  <a:gd name="T6" fmla="*/ 0 w 2438"/>
                  <a:gd name="T7" fmla="*/ 0 h 518"/>
                  <a:gd name="T8" fmla="*/ 1218 w 2438"/>
                  <a:gd name="T9" fmla="*/ 258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8" h="518">
                    <a:moveTo>
                      <a:pt x="2436" y="515"/>
                    </a:moveTo>
                    <a:lnTo>
                      <a:pt x="2438" y="5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6" name="Freeform 713"/>
              <p:cNvSpPr>
                <a:spLocks/>
              </p:cNvSpPr>
              <p:nvPr/>
            </p:nvSpPr>
            <p:spPr bwMode="auto">
              <a:xfrm>
                <a:off x="2236" y="1626"/>
                <a:ext cx="1224" cy="263"/>
              </a:xfrm>
              <a:custGeom>
                <a:avLst/>
                <a:gdLst>
                  <a:gd name="T0" fmla="*/ 1218 w 2447"/>
                  <a:gd name="T1" fmla="*/ 258 h 527"/>
                  <a:gd name="T2" fmla="*/ 1224 w 2447"/>
                  <a:gd name="T3" fmla="*/ 263 h 527"/>
                  <a:gd name="T4" fmla="*/ 5 w 2447"/>
                  <a:gd name="T5" fmla="*/ 4 h 527"/>
                  <a:gd name="T6" fmla="*/ 0 w 2447"/>
                  <a:gd name="T7" fmla="*/ 0 h 527"/>
                  <a:gd name="T8" fmla="*/ 1218 w 2447"/>
                  <a:gd name="T9" fmla="*/ 258 h 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7" h="527">
                    <a:moveTo>
                      <a:pt x="2436" y="517"/>
                    </a:moveTo>
                    <a:lnTo>
                      <a:pt x="2447" y="527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7" name="Freeform 714"/>
              <p:cNvSpPr>
                <a:spLocks/>
              </p:cNvSpPr>
              <p:nvPr/>
            </p:nvSpPr>
            <p:spPr bwMode="auto">
              <a:xfrm>
                <a:off x="2236" y="1626"/>
                <a:ext cx="1220" cy="260"/>
              </a:xfrm>
              <a:custGeom>
                <a:avLst/>
                <a:gdLst>
                  <a:gd name="T0" fmla="*/ 1218 w 2441"/>
                  <a:gd name="T1" fmla="*/ 259 h 520"/>
                  <a:gd name="T2" fmla="*/ 1220 w 2441"/>
                  <a:gd name="T3" fmla="*/ 260 h 520"/>
                  <a:gd name="T4" fmla="*/ 1 w 2441"/>
                  <a:gd name="T5" fmla="*/ 2 h 520"/>
                  <a:gd name="T6" fmla="*/ 0 w 2441"/>
                  <a:gd name="T7" fmla="*/ 0 h 520"/>
                  <a:gd name="T8" fmla="*/ 1218 w 2441"/>
                  <a:gd name="T9" fmla="*/ 259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520">
                    <a:moveTo>
                      <a:pt x="2436" y="517"/>
                    </a:moveTo>
                    <a:lnTo>
                      <a:pt x="2441" y="520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8" name="Freeform 715"/>
              <p:cNvSpPr>
                <a:spLocks/>
              </p:cNvSpPr>
              <p:nvPr/>
            </p:nvSpPr>
            <p:spPr bwMode="auto">
              <a:xfrm>
                <a:off x="2238" y="1627"/>
                <a:ext cx="1220" cy="260"/>
              </a:xfrm>
              <a:custGeom>
                <a:avLst/>
                <a:gdLst>
                  <a:gd name="T0" fmla="*/ 1219 w 2441"/>
                  <a:gd name="T1" fmla="*/ 258 h 520"/>
                  <a:gd name="T2" fmla="*/ 1220 w 2441"/>
                  <a:gd name="T3" fmla="*/ 260 h 520"/>
                  <a:gd name="T4" fmla="*/ 1 w 2441"/>
                  <a:gd name="T5" fmla="*/ 1 h 520"/>
                  <a:gd name="T6" fmla="*/ 0 w 2441"/>
                  <a:gd name="T7" fmla="*/ 0 h 520"/>
                  <a:gd name="T8" fmla="*/ 1219 w 2441"/>
                  <a:gd name="T9" fmla="*/ 258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520">
                    <a:moveTo>
                      <a:pt x="2438" y="516"/>
                    </a:moveTo>
                    <a:lnTo>
                      <a:pt x="2441" y="52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438" y="516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89" name="Freeform 716"/>
              <p:cNvSpPr>
                <a:spLocks/>
              </p:cNvSpPr>
              <p:nvPr/>
            </p:nvSpPr>
            <p:spPr bwMode="auto">
              <a:xfrm>
                <a:off x="2239" y="1628"/>
                <a:ext cx="1221" cy="261"/>
              </a:xfrm>
              <a:custGeom>
                <a:avLst/>
                <a:gdLst>
                  <a:gd name="T0" fmla="*/ 1219 w 2441"/>
                  <a:gd name="T1" fmla="*/ 260 h 522"/>
                  <a:gd name="T2" fmla="*/ 1221 w 2441"/>
                  <a:gd name="T3" fmla="*/ 261 h 522"/>
                  <a:gd name="T4" fmla="*/ 2 w 2441"/>
                  <a:gd name="T5" fmla="*/ 2 h 522"/>
                  <a:gd name="T6" fmla="*/ 0 w 2441"/>
                  <a:gd name="T7" fmla="*/ 0 h 522"/>
                  <a:gd name="T8" fmla="*/ 1219 w 2441"/>
                  <a:gd name="T9" fmla="*/ 26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1" h="522">
                    <a:moveTo>
                      <a:pt x="2438" y="519"/>
                    </a:moveTo>
                    <a:lnTo>
                      <a:pt x="2441" y="5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438" y="519"/>
                    </a:lnTo>
                    <a:close/>
                  </a:path>
                </a:pathLst>
              </a:custGeom>
              <a:solidFill>
                <a:srgbClr val="BE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0" name="Freeform 717"/>
              <p:cNvSpPr>
                <a:spLocks/>
              </p:cNvSpPr>
              <p:nvPr/>
            </p:nvSpPr>
            <p:spPr bwMode="auto">
              <a:xfrm>
                <a:off x="2241" y="1630"/>
                <a:ext cx="1225" cy="263"/>
              </a:xfrm>
              <a:custGeom>
                <a:avLst/>
                <a:gdLst>
                  <a:gd name="T0" fmla="*/ 1218 w 2451"/>
                  <a:gd name="T1" fmla="*/ 259 h 526"/>
                  <a:gd name="T2" fmla="*/ 1225 w 2451"/>
                  <a:gd name="T3" fmla="*/ 263 h 526"/>
                  <a:gd name="T4" fmla="*/ 5 w 2451"/>
                  <a:gd name="T5" fmla="*/ 3 h 526"/>
                  <a:gd name="T6" fmla="*/ 0 w 2451"/>
                  <a:gd name="T7" fmla="*/ 0 h 526"/>
                  <a:gd name="T8" fmla="*/ 1218 w 2451"/>
                  <a:gd name="T9" fmla="*/ 259 h 5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51" h="526">
                    <a:moveTo>
                      <a:pt x="2437" y="518"/>
                    </a:moveTo>
                    <a:lnTo>
                      <a:pt x="2451" y="52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1" name="Freeform 718"/>
              <p:cNvSpPr>
                <a:spLocks/>
              </p:cNvSpPr>
              <p:nvPr/>
            </p:nvSpPr>
            <p:spPr bwMode="auto">
              <a:xfrm>
                <a:off x="2241" y="1630"/>
                <a:ext cx="1222" cy="261"/>
              </a:xfrm>
              <a:custGeom>
                <a:avLst/>
                <a:gdLst>
                  <a:gd name="T0" fmla="*/ 1219 w 2444"/>
                  <a:gd name="T1" fmla="*/ 259 h 523"/>
                  <a:gd name="T2" fmla="*/ 1222 w 2444"/>
                  <a:gd name="T3" fmla="*/ 261 h 523"/>
                  <a:gd name="T4" fmla="*/ 3 w 2444"/>
                  <a:gd name="T5" fmla="*/ 1 h 523"/>
                  <a:gd name="T6" fmla="*/ 0 w 2444"/>
                  <a:gd name="T7" fmla="*/ 0 h 523"/>
                  <a:gd name="T8" fmla="*/ 1219 w 2444"/>
                  <a:gd name="T9" fmla="*/ 259 h 5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" h="523">
                    <a:moveTo>
                      <a:pt x="2437" y="518"/>
                    </a:moveTo>
                    <a:lnTo>
                      <a:pt x="2444" y="52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2" name="Freeform 719"/>
              <p:cNvSpPr>
                <a:spLocks/>
              </p:cNvSpPr>
              <p:nvPr/>
            </p:nvSpPr>
            <p:spPr bwMode="auto">
              <a:xfrm>
                <a:off x="2243" y="1631"/>
                <a:ext cx="1223" cy="262"/>
              </a:xfrm>
              <a:custGeom>
                <a:avLst/>
                <a:gdLst>
                  <a:gd name="T0" fmla="*/ 1220 w 2446"/>
                  <a:gd name="T1" fmla="*/ 260 h 523"/>
                  <a:gd name="T2" fmla="*/ 1223 w 2446"/>
                  <a:gd name="T3" fmla="*/ 262 h 523"/>
                  <a:gd name="T4" fmla="*/ 3 w 2446"/>
                  <a:gd name="T5" fmla="*/ 2 h 523"/>
                  <a:gd name="T6" fmla="*/ 0 w 2446"/>
                  <a:gd name="T7" fmla="*/ 0 h 523"/>
                  <a:gd name="T8" fmla="*/ 1220 w 2446"/>
                  <a:gd name="T9" fmla="*/ 260 h 5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6" h="523">
                    <a:moveTo>
                      <a:pt x="2439" y="520"/>
                    </a:moveTo>
                    <a:lnTo>
                      <a:pt x="2446" y="523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2439" y="520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3" name="Freeform 720"/>
              <p:cNvSpPr>
                <a:spLocks/>
              </p:cNvSpPr>
              <p:nvPr/>
            </p:nvSpPr>
            <p:spPr bwMode="auto">
              <a:xfrm>
                <a:off x="2247" y="1633"/>
                <a:ext cx="1226" cy="262"/>
              </a:xfrm>
              <a:custGeom>
                <a:avLst/>
                <a:gdLst>
                  <a:gd name="T0" fmla="*/ 1220 w 2453"/>
                  <a:gd name="T1" fmla="*/ 260 h 524"/>
                  <a:gd name="T2" fmla="*/ 1226 w 2453"/>
                  <a:gd name="T3" fmla="*/ 262 h 524"/>
                  <a:gd name="T4" fmla="*/ 6 w 2453"/>
                  <a:gd name="T5" fmla="*/ 2 h 524"/>
                  <a:gd name="T6" fmla="*/ 0 w 2453"/>
                  <a:gd name="T7" fmla="*/ 0 h 524"/>
                  <a:gd name="T8" fmla="*/ 1220 w 2453"/>
                  <a:gd name="T9" fmla="*/ 260 h 5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53" h="524">
                    <a:moveTo>
                      <a:pt x="2440" y="520"/>
                    </a:moveTo>
                    <a:lnTo>
                      <a:pt x="2453" y="524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2440" y="520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4" name="Freeform 721"/>
              <p:cNvSpPr>
                <a:spLocks/>
              </p:cNvSpPr>
              <p:nvPr/>
            </p:nvSpPr>
            <p:spPr bwMode="auto">
              <a:xfrm>
                <a:off x="2391" y="1375"/>
                <a:ext cx="1237" cy="164"/>
              </a:xfrm>
              <a:custGeom>
                <a:avLst/>
                <a:gdLst>
                  <a:gd name="T0" fmla="*/ 1237 w 2474"/>
                  <a:gd name="T1" fmla="*/ 164 h 329"/>
                  <a:gd name="T2" fmla="*/ 1230 w 2474"/>
                  <a:gd name="T3" fmla="*/ 164 h 329"/>
                  <a:gd name="T4" fmla="*/ 0 w 2474"/>
                  <a:gd name="T5" fmla="*/ 0 h 329"/>
                  <a:gd name="T6" fmla="*/ 7 w 2474"/>
                  <a:gd name="T7" fmla="*/ 0 h 329"/>
                  <a:gd name="T8" fmla="*/ 1237 w 2474"/>
                  <a:gd name="T9" fmla="*/ 164 h 3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74" h="329">
                    <a:moveTo>
                      <a:pt x="2474" y="329"/>
                    </a:moveTo>
                    <a:lnTo>
                      <a:pt x="2460" y="329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2474" y="329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5" name="Freeform 722"/>
              <p:cNvSpPr>
                <a:spLocks/>
              </p:cNvSpPr>
              <p:nvPr/>
            </p:nvSpPr>
            <p:spPr bwMode="auto">
              <a:xfrm>
                <a:off x="2260" y="1375"/>
                <a:ext cx="1362" cy="183"/>
              </a:xfrm>
              <a:custGeom>
                <a:avLst/>
                <a:gdLst>
                  <a:gd name="T0" fmla="*/ 1362 w 2723"/>
                  <a:gd name="T1" fmla="*/ 164 h 368"/>
                  <a:gd name="T2" fmla="*/ 1221 w 2723"/>
                  <a:gd name="T3" fmla="*/ 183 h 368"/>
                  <a:gd name="T4" fmla="*/ 0 w 2723"/>
                  <a:gd name="T5" fmla="*/ 11 h 368"/>
                  <a:gd name="T6" fmla="*/ 132 w 2723"/>
                  <a:gd name="T7" fmla="*/ 0 h 368"/>
                  <a:gd name="T8" fmla="*/ 1362 w 2723"/>
                  <a:gd name="T9" fmla="*/ 164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3" h="368">
                    <a:moveTo>
                      <a:pt x="2723" y="329"/>
                    </a:moveTo>
                    <a:lnTo>
                      <a:pt x="2441" y="368"/>
                    </a:lnTo>
                    <a:lnTo>
                      <a:pt x="0" y="22"/>
                    </a:lnTo>
                    <a:lnTo>
                      <a:pt x="263" y="0"/>
                    </a:lnTo>
                    <a:lnTo>
                      <a:pt x="2723" y="329"/>
                    </a:lnTo>
                    <a:close/>
                  </a:path>
                </a:pathLst>
              </a:custGeom>
              <a:solidFill>
                <a:srgbClr val="79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96" name="Freeform 723"/>
              <p:cNvSpPr>
                <a:spLocks/>
              </p:cNvSpPr>
              <p:nvPr/>
            </p:nvSpPr>
            <p:spPr bwMode="auto">
              <a:xfrm>
                <a:off x="3443" y="1539"/>
                <a:ext cx="213" cy="356"/>
              </a:xfrm>
              <a:custGeom>
                <a:avLst/>
                <a:gdLst>
                  <a:gd name="T0" fmla="*/ 38 w 426"/>
                  <a:gd name="T1" fmla="*/ 20 h 712"/>
                  <a:gd name="T2" fmla="*/ 30 w 426"/>
                  <a:gd name="T3" fmla="*/ 21 h 712"/>
                  <a:gd name="T4" fmla="*/ 24 w 426"/>
                  <a:gd name="T5" fmla="*/ 25 h 712"/>
                  <a:gd name="T6" fmla="*/ 17 w 426"/>
                  <a:gd name="T7" fmla="*/ 31 h 712"/>
                  <a:gd name="T8" fmla="*/ 11 w 426"/>
                  <a:gd name="T9" fmla="*/ 39 h 712"/>
                  <a:gd name="T10" fmla="*/ 7 w 426"/>
                  <a:gd name="T11" fmla="*/ 48 h 712"/>
                  <a:gd name="T12" fmla="*/ 4 w 426"/>
                  <a:gd name="T13" fmla="*/ 58 h 712"/>
                  <a:gd name="T14" fmla="*/ 1 w 426"/>
                  <a:gd name="T15" fmla="*/ 69 h 712"/>
                  <a:gd name="T16" fmla="*/ 0 w 426"/>
                  <a:gd name="T17" fmla="*/ 79 h 712"/>
                  <a:gd name="T18" fmla="*/ 0 w 426"/>
                  <a:gd name="T19" fmla="*/ 308 h 712"/>
                  <a:gd name="T20" fmla="*/ 1 w 426"/>
                  <a:gd name="T21" fmla="*/ 320 h 712"/>
                  <a:gd name="T22" fmla="*/ 4 w 426"/>
                  <a:gd name="T23" fmla="*/ 329 h 712"/>
                  <a:gd name="T24" fmla="*/ 7 w 426"/>
                  <a:gd name="T25" fmla="*/ 338 h 712"/>
                  <a:gd name="T26" fmla="*/ 11 w 426"/>
                  <a:gd name="T27" fmla="*/ 345 h 712"/>
                  <a:gd name="T28" fmla="*/ 17 w 426"/>
                  <a:gd name="T29" fmla="*/ 350 h 712"/>
                  <a:gd name="T30" fmla="*/ 24 w 426"/>
                  <a:gd name="T31" fmla="*/ 354 h 712"/>
                  <a:gd name="T32" fmla="*/ 30 w 426"/>
                  <a:gd name="T33" fmla="*/ 356 h 712"/>
                  <a:gd name="T34" fmla="*/ 38 w 426"/>
                  <a:gd name="T35" fmla="*/ 356 h 712"/>
                  <a:gd name="T36" fmla="*/ 179 w 426"/>
                  <a:gd name="T37" fmla="*/ 327 h 712"/>
                  <a:gd name="T38" fmla="*/ 186 w 426"/>
                  <a:gd name="T39" fmla="*/ 324 h 712"/>
                  <a:gd name="T40" fmla="*/ 192 w 426"/>
                  <a:gd name="T41" fmla="*/ 320 h 712"/>
                  <a:gd name="T42" fmla="*/ 198 w 426"/>
                  <a:gd name="T43" fmla="*/ 314 h 712"/>
                  <a:gd name="T44" fmla="*/ 203 w 426"/>
                  <a:gd name="T45" fmla="*/ 306 h 712"/>
                  <a:gd name="T46" fmla="*/ 207 w 426"/>
                  <a:gd name="T47" fmla="*/ 298 h 712"/>
                  <a:gd name="T48" fmla="*/ 211 w 426"/>
                  <a:gd name="T49" fmla="*/ 288 h 712"/>
                  <a:gd name="T50" fmla="*/ 212 w 426"/>
                  <a:gd name="T51" fmla="*/ 278 h 712"/>
                  <a:gd name="T52" fmla="*/ 213 w 426"/>
                  <a:gd name="T53" fmla="*/ 267 h 712"/>
                  <a:gd name="T54" fmla="*/ 213 w 426"/>
                  <a:gd name="T55" fmla="*/ 49 h 712"/>
                  <a:gd name="T56" fmla="*/ 212 w 426"/>
                  <a:gd name="T57" fmla="*/ 38 h 712"/>
                  <a:gd name="T58" fmla="*/ 211 w 426"/>
                  <a:gd name="T59" fmla="*/ 28 h 712"/>
                  <a:gd name="T60" fmla="*/ 207 w 426"/>
                  <a:gd name="T61" fmla="*/ 20 h 712"/>
                  <a:gd name="T62" fmla="*/ 203 w 426"/>
                  <a:gd name="T63" fmla="*/ 12 h 712"/>
                  <a:gd name="T64" fmla="*/ 198 w 426"/>
                  <a:gd name="T65" fmla="*/ 6 h 712"/>
                  <a:gd name="T66" fmla="*/ 192 w 426"/>
                  <a:gd name="T67" fmla="*/ 2 h 712"/>
                  <a:gd name="T68" fmla="*/ 186 w 426"/>
                  <a:gd name="T69" fmla="*/ 0 h 712"/>
                  <a:gd name="T70" fmla="*/ 179 w 426"/>
                  <a:gd name="T71" fmla="*/ 0 h 712"/>
                  <a:gd name="T72" fmla="*/ 38 w 426"/>
                  <a:gd name="T73" fmla="*/ 20 h 7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26" h="712">
                    <a:moveTo>
                      <a:pt x="75" y="39"/>
                    </a:moveTo>
                    <a:lnTo>
                      <a:pt x="60" y="42"/>
                    </a:lnTo>
                    <a:lnTo>
                      <a:pt x="47" y="50"/>
                    </a:lnTo>
                    <a:lnTo>
                      <a:pt x="33" y="62"/>
                    </a:lnTo>
                    <a:lnTo>
                      <a:pt x="22" y="77"/>
                    </a:lnTo>
                    <a:lnTo>
                      <a:pt x="13" y="95"/>
                    </a:lnTo>
                    <a:lnTo>
                      <a:pt x="7" y="115"/>
                    </a:lnTo>
                    <a:lnTo>
                      <a:pt x="2" y="137"/>
                    </a:lnTo>
                    <a:lnTo>
                      <a:pt x="0" y="158"/>
                    </a:lnTo>
                    <a:lnTo>
                      <a:pt x="0" y="615"/>
                    </a:lnTo>
                    <a:lnTo>
                      <a:pt x="2" y="639"/>
                    </a:lnTo>
                    <a:lnTo>
                      <a:pt x="7" y="658"/>
                    </a:lnTo>
                    <a:lnTo>
                      <a:pt x="13" y="675"/>
                    </a:lnTo>
                    <a:lnTo>
                      <a:pt x="22" y="690"/>
                    </a:lnTo>
                    <a:lnTo>
                      <a:pt x="33" y="700"/>
                    </a:lnTo>
                    <a:lnTo>
                      <a:pt x="47" y="708"/>
                    </a:lnTo>
                    <a:lnTo>
                      <a:pt x="60" y="712"/>
                    </a:lnTo>
                    <a:lnTo>
                      <a:pt x="75" y="712"/>
                    </a:lnTo>
                    <a:lnTo>
                      <a:pt x="357" y="653"/>
                    </a:lnTo>
                    <a:lnTo>
                      <a:pt x="371" y="648"/>
                    </a:lnTo>
                    <a:lnTo>
                      <a:pt x="384" y="639"/>
                    </a:lnTo>
                    <a:lnTo>
                      <a:pt x="396" y="627"/>
                    </a:lnTo>
                    <a:lnTo>
                      <a:pt x="406" y="612"/>
                    </a:lnTo>
                    <a:lnTo>
                      <a:pt x="414" y="595"/>
                    </a:lnTo>
                    <a:lnTo>
                      <a:pt x="421" y="575"/>
                    </a:lnTo>
                    <a:lnTo>
                      <a:pt x="424" y="555"/>
                    </a:lnTo>
                    <a:lnTo>
                      <a:pt x="426" y="534"/>
                    </a:lnTo>
                    <a:lnTo>
                      <a:pt x="426" y="97"/>
                    </a:lnTo>
                    <a:lnTo>
                      <a:pt x="424" y="75"/>
                    </a:lnTo>
                    <a:lnTo>
                      <a:pt x="421" y="55"/>
                    </a:lnTo>
                    <a:lnTo>
                      <a:pt x="414" y="39"/>
                    </a:lnTo>
                    <a:lnTo>
                      <a:pt x="406" y="24"/>
                    </a:lnTo>
                    <a:lnTo>
                      <a:pt x="396" y="12"/>
                    </a:lnTo>
                    <a:lnTo>
                      <a:pt x="384" y="4"/>
                    </a:lnTo>
                    <a:lnTo>
                      <a:pt x="371" y="0"/>
                    </a:lnTo>
                    <a:lnTo>
                      <a:pt x="357" y="0"/>
                    </a:lnTo>
                    <a:lnTo>
                      <a:pt x="75" y="39"/>
                    </a:lnTo>
                    <a:close/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14" name="Freeform 724"/>
            <p:cNvSpPr>
              <a:spLocks/>
            </p:cNvSpPr>
            <p:nvPr/>
          </p:nvSpPr>
          <p:spPr bwMode="auto">
            <a:xfrm>
              <a:off x="2499" y="1720"/>
              <a:ext cx="917" cy="201"/>
            </a:xfrm>
            <a:custGeom>
              <a:avLst/>
              <a:gdLst>
                <a:gd name="T0" fmla="*/ 917 w 1834"/>
                <a:gd name="T1" fmla="*/ 19 h 400"/>
                <a:gd name="T2" fmla="*/ 913 w 1834"/>
                <a:gd name="T3" fmla="*/ 0 h 400"/>
                <a:gd name="T4" fmla="*/ 0 w 1834"/>
                <a:gd name="T5" fmla="*/ 182 h 400"/>
                <a:gd name="T6" fmla="*/ 4 w 1834"/>
                <a:gd name="T7" fmla="*/ 201 h 400"/>
                <a:gd name="T8" fmla="*/ 917 w 1834"/>
                <a:gd name="T9" fmla="*/ 19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34" h="400">
                  <a:moveTo>
                    <a:pt x="1834" y="38"/>
                  </a:moveTo>
                  <a:lnTo>
                    <a:pt x="1826" y="0"/>
                  </a:lnTo>
                  <a:lnTo>
                    <a:pt x="0" y="362"/>
                  </a:lnTo>
                  <a:lnTo>
                    <a:pt x="8" y="400"/>
                  </a:lnTo>
                  <a:lnTo>
                    <a:pt x="1834" y="3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5" name="Freeform 725"/>
            <p:cNvSpPr>
              <a:spLocks/>
            </p:cNvSpPr>
            <p:nvPr/>
          </p:nvSpPr>
          <p:spPr bwMode="auto">
            <a:xfrm>
              <a:off x="2094" y="1710"/>
              <a:ext cx="1239" cy="250"/>
            </a:xfrm>
            <a:custGeom>
              <a:avLst/>
              <a:gdLst>
                <a:gd name="T0" fmla="*/ 1239 w 2479"/>
                <a:gd name="T1" fmla="*/ 19 h 500"/>
                <a:gd name="T2" fmla="*/ 1236 w 2479"/>
                <a:gd name="T3" fmla="*/ 0 h 500"/>
                <a:gd name="T4" fmla="*/ 0 w 2479"/>
                <a:gd name="T5" fmla="*/ 231 h 500"/>
                <a:gd name="T6" fmla="*/ 3 w 2479"/>
                <a:gd name="T7" fmla="*/ 250 h 500"/>
                <a:gd name="T8" fmla="*/ 1239 w 2479"/>
                <a:gd name="T9" fmla="*/ 19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79" h="500">
                  <a:moveTo>
                    <a:pt x="2479" y="38"/>
                  </a:moveTo>
                  <a:lnTo>
                    <a:pt x="2472" y="0"/>
                  </a:lnTo>
                  <a:lnTo>
                    <a:pt x="0" y="462"/>
                  </a:lnTo>
                  <a:lnTo>
                    <a:pt x="6" y="500"/>
                  </a:lnTo>
                  <a:lnTo>
                    <a:pt x="2479" y="3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6" name="Freeform 726"/>
            <p:cNvSpPr>
              <a:spLocks/>
            </p:cNvSpPr>
            <p:nvPr/>
          </p:nvSpPr>
          <p:spPr bwMode="auto">
            <a:xfrm>
              <a:off x="673" y="1386"/>
              <a:ext cx="875" cy="131"/>
            </a:xfrm>
            <a:custGeom>
              <a:avLst/>
              <a:gdLst>
                <a:gd name="T0" fmla="*/ 875 w 1750"/>
                <a:gd name="T1" fmla="*/ 19 h 261"/>
                <a:gd name="T2" fmla="*/ 873 w 1750"/>
                <a:gd name="T3" fmla="*/ 0 h 261"/>
                <a:gd name="T4" fmla="*/ 0 w 1750"/>
                <a:gd name="T5" fmla="*/ 111 h 261"/>
                <a:gd name="T6" fmla="*/ 3 w 1750"/>
                <a:gd name="T7" fmla="*/ 131 h 261"/>
                <a:gd name="T8" fmla="*/ 875 w 1750"/>
                <a:gd name="T9" fmla="*/ 19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0" h="261">
                  <a:moveTo>
                    <a:pt x="1750" y="38"/>
                  </a:moveTo>
                  <a:lnTo>
                    <a:pt x="1745" y="0"/>
                  </a:lnTo>
                  <a:lnTo>
                    <a:pt x="0" y="222"/>
                  </a:lnTo>
                  <a:lnTo>
                    <a:pt x="5" y="261"/>
                  </a:lnTo>
                  <a:lnTo>
                    <a:pt x="1750" y="3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7" name="Freeform 727"/>
            <p:cNvSpPr>
              <a:spLocks/>
            </p:cNvSpPr>
            <p:nvPr/>
          </p:nvSpPr>
          <p:spPr bwMode="auto">
            <a:xfrm>
              <a:off x="985" y="1403"/>
              <a:ext cx="627" cy="106"/>
            </a:xfrm>
            <a:custGeom>
              <a:avLst/>
              <a:gdLst>
                <a:gd name="T0" fmla="*/ 627 w 1255"/>
                <a:gd name="T1" fmla="*/ 19 h 213"/>
                <a:gd name="T2" fmla="*/ 625 w 1255"/>
                <a:gd name="T3" fmla="*/ 0 h 213"/>
                <a:gd name="T4" fmla="*/ 0 w 1255"/>
                <a:gd name="T5" fmla="*/ 87 h 213"/>
                <a:gd name="T6" fmla="*/ 2 w 1255"/>
                <a:gd name="T7" fmla="*/ 106 h 213"/>
                <a:gd name="T8" fmla="*/ 627 w 1255"/>
                <a:gd name="T9" fmla="*/ 19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55" h="213">
                  <a:moveTo>
                    <a:pt x="1255" y="38"/>
                  </a:moveTo>
                  <a:lnTo>
                    <a:pt x="1250" y="0"/>
                  </a:lnTo>
                  <a:lnTo>
                    <a:pt x="0" y="174"/>
                  </a:lnTo>
                  <a:lnTo>
                    <a:pt x="5" y="213"/>
                  </a:lnTo>
                  <a:lnTo>
                    <a:pt x="1255" y="3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8" name="Freeform 728"/>
            <p:cNvSpPr>
              <a:spLocks/>
            </p:cNvSpPr>
            <p:nvPr/>
          </p:nvSpPr>
          <p:spPr bwMode="auto">
            <a:xfrm>
              <a:off x="987" y="1491"/>
              <a:ext cx="555" cy="166"/>
            </a:xfrm>
            <a:custGeom>
              <a:avLst/>
              <a:gdLst>
                <a:gd name="T0" fmla="*/ 5 w 1110"/>
                <a:gd name="T1" fmla="*/ 0 h 332"/>
                <a:gd name="T2" fmla="*/ 0 w 1110"/>
                <a:gd name="T3" fmla="*/ 19 h 332"/>
                <a:gd name="T4" fmla="*/ 550 w 1110"/>
                <a:gd name="T5" fmla="*/ 166 h 332"/>
                <a:gd name="T6" fmla="*/ 555 w 1110"/>
                <a:gd name="T7" fmla="*/ 147 h 332"/>
                <a:gd name="T8" fmla="*/ 5 w 1110"/>
                <a:gd name="T9" fmla="*/ 0 h 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0" h="332">
                  <a:moveTo>
                    <a:pt x="10" y="0"/>
                  </a:moveTo>
                  <a:lnTo>
                    <a:pt x="0" y="38"/>
                  </a:lnTo>
                  <a:lnTo>
                    <a:pt x="1100" y="332"/>
                  </a:lnTo>
                  <a:lnTo>
                    <a:pt x="1110" y="29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19" name="Group 729"/>
            <p:cNvGrpSpPr>
              <a:grpSpLocks/>
            </p:cNvGrpSpPr>
            <p:nvPr/>
          </p:nvGrpSpPr>
          <p:grpSpPr bwMode="auto">
            <a:xfrm>
              <a:off x="607" y="1482"/>
              <a:ext cx="492" cy="230"/>
              <a:chOff x="607" y="1482"/>
              <a:chExt cx="492" cy="230"/>
            </a:xfrm>
          </p:grpSpPr>
          <p:sp>
            <p:nvSpPr>
              <p:cNvPr id="72659" name="Freeform 730"/>
              <p:cNvSpPr>
                <a:spLocks/>
              </p:cNvSpPr>
              <p:nvPr/>
            </p:nvSpPr>
            <p:spPr bwMode="auto">
              <a:xfrm>
                <a:off x="641" y="1482"/>
                <a:ext cx="414" cy="129"/>
              </a:xfrm>
              <a:custGeom>
                <a:avLst/>
                <a:gdLst>
                  <a:gd name="T0" fmla="*/ 414 w 830"/>
                  <a:gd name="T1" fmla="*/ 126 h 257"/>
                  <a:gd name="T2" fmla="*/ 406 w 830"/>
                  <a:gd name="T3" fmla="*/ 129 h 257"/>
                  <a:gd name="T4" fmla="*/ 0 w 830"/>
                  <a:gd name="T5" fmla="*/ 2 h 257"/>
                  <a:gd name="T6" fmla="*/ 8 w 830"/>
                  <a:gd name="T7" fmla="*/ 0 h 257"/>
                  <a:gd name="T8" fmla="*/ 414 w 830"/>
                  <a:gd name="T9" fmla="*/ 126 h 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0" h="257">
                    <a:moveTo>
                      <a:pt x="830" y="252"/>
                    </a:moveTo>
                    <a:lnTo>
                      <a:pt x="813" y="257"/>
                    </a:lnTo>
                    <a:lnTo>
                      <a:pt x="0" y="3"/>
                    </a:lnTo>
                    <a:lnTo>
                      <a:pt x="17" y="0"/>
                    </a:lnTo>
                    <a:lnTo>
                      <a:pt x="830" y="252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0" name="Freeform 731"/>
              <p:cNvSpPr>
                <a:spLocks/>
              </p:cNvSpPr>
              <p:nvPr/>
            </p:nvSpPr>
            <p:spPr bwMode="auto">
              <a:xfrm>
                <a:off x="647" y="1482"/>
                <a:ext cx="408" cy="127"/>
              </a:xfrm>
              <a:custGeom>
                <a:avLst/>
                <a:gdLst>
                  <a:gd name="T0" fmla="*/ 408 w 818"/>
                  <a:gd name="T1" fmla="*/ 126 h 254"/>
                  <a:gd name="T2" fmla="*/ 406 w 818"/>
                  <a:gd name="T3" fmla="*/ 127 h 254"/>
                  <a:gd name="T4" fmla="*/ 0 w 818"/>
                  <a:gd name="T5" fmla="*/ 1 h 254"/>
                  <a:gd name="T6" fmla="*/ 2 w 818"/>
                  <a:gd name="T7" fmla="*/ 0 h 254"/>
                  <a:gd name="T8" fmla="*/ 408 w 818"/>
                  <a:gd name="T9" fmla="*/ 126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8" h="254">
                    <a:moveTo>
                      <a:pt x="818" y="252"/>
                    </a:moveTo>
                    <a:lnTo>
                      <a:pt x="814" y="254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818" y="252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1" name="Freeform 732"/>
              <p:cNvSpPr>
                <a:spLocks/>
              </p:cNvSpPr>
              <p:nvPr/>
            </p:nvSpPr>
            <p:spPr bwMode="auto">
              <a:xfrm>
                <a:off x="645" y="1483"/>
                <a:ext cx="409" cy="126"/>
              </a:xfrm>
              <a:custGeom>
                <a:avLst/>
                <a:gdLst>
                  <a:gd name="T0" fmla="*/ 409 w 817"/>
                  <a:gd name="T1" fmla="*/ 126 h 253"/>
                  <a:gd name="T2" fmla="*/ 406 w 817"/>
                  <a:gd name="T3" fmla="*/ 126 h 253"/>
                  <a:gd name="T4" fmla="*/ 0 w 817"/>
                  <a:gd name="T5" fmla="*/ 0 h 253"/>
                  <a:gd name="T6" fmla="*/ 2 w 817"/>
                  <a:gd name="T7" fmla="*/ 0 h 253"/>
                  <a:gd name="T8" fmla="*/ 409 w 817"/>
                  <a:gd name="T9" fmla="*/ 126 h 2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7" h="253">
                    <a:moveTo>
                      <a:pt x="817" y="253"/>
                    </a:moveTo>
                    <a:lnTo>
                      <a:pt x="812" y="25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2" name="Freeform 733"/>
              <p:cNvSpPr>
                <a:spLocks/>
              </p:cNvSpPr>
              <p:nvPr/>
            </p:nvSpPr>
            <p:spPr bwMode="auto">
              <a:xfrm>
                <a:off x="642" y="1483"/>
                <a:ext cx="409" cy="127"/>
              </a:xfrm>
              <a:custGeom>
                <a:avLst/>
                <a:gdLst>
                  <a:gd name="T0" fmla="*/ 409 w 817"/>
                  <a:gd name="T1" fmla="*/ 126 h 255"/>
                  <a:gd name="T2" fmla="*/ 406 w 817"/>
                  <a:gd name="T3" fmla="*/ 127 h 255"/>
                  <a:gd name="T4" fmla="*/ 0 w 817"/>
                  <a:gd name="T5" fmla="*/ 1 h 255"/>
                  <a:gd name="T6" fmla="*/ 3 w 817"/>
                  <a:gd name="T7" fmla="*/ 0 h 255"/>
                  <a:gd name="T8" fmla="*/ 409 w 817"/>
                  <a:gd name="T9" fmla="*/ 126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7" h="255">
                    <a:moveTo>
                      <a:pt x="817" y="253"/>
                    </a:moveTo>
                    <a:lnTo>
                      <a:pt x="812" y="255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904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3" name="Freeform 734"/>
              <p:cNvSpPr>
                <a:spLocks/>
              </p:cNvSpPr>
              <p:nvPr/>
            </p:nvSpPr>
            <p:spPr bwMode="auto">
              <a:xfrm>
                <a:off x="641" y="1484"/>
                <a:ext cx="408" cy="127"/>
              </a:xfrm>
              <a:custGeom>
                <a:avLst/>
                <a:gdLst>
                  <a:gd name="T0" fmla="*/ 408 w 816"/>
                  <a:gd name="T1" fmla="*/ 127 h 254"/>
                  <a:gd name="T2" fmla="*/ 407 w 816"/>
                  <a:gd name="T3" fmla="*/ 127 h 254"/>
                  <a:gd name="T4" fmla="*/ 0 w 816"/>
                  <a:gd name="T5" fmla="*/ 0 h 254"/>
                  <a:gd name="T6" fmla="*/ 2 w 816"/>
                  <a:gd name="T7" fmla="*/ 0 h 254"/>
                  <a:gd name="T8" fmla="*/ 408 w 816"/>
                  <a:gd name="T9" fmla="*/ 127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254">
                    <a:moveTo>
                      <a:pt x="816" y="253"/>
                    </a:moveTo>
                    <a:lnTo>
                      <a:pt x="813" y="25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16" y="253"/>
                    </a:lnTo>
                    <a:close/>
                  </a:path>
                </a:pathLst>
              </a:custGeom>
              <a:solidFill>
                <a:srgbClr val="944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4" name="Freeform 735"/>
              <p:cNvSpPr>
                <a:spLocks/>
              </p:cNvSpPr>
              <p:nvPr/>
            </p:nvSpPr>
            <p:spPr bwMode="auto">
              <a:xfrm>
                <a:off x="632" y="1484"/>
                <a:ext cx="415" cy="131"/>
              </a:xfrm>
              <a:custGeom>
                <a:avLst/>
                <a:gdLst>
                  <a:gd name="T0" fmla="*/ 415 w 829"/>
                  <a:gd name="T1" fmla="*/ 127 h 263"/>
                  <a:gd name="T2" fmla="*/ 406 w 829"/>
                  <a:gd name="T3" fmla="*/ 131 h 263"/>
                  <a:gd name="T4" fmla="*/ 0 w 829"/>
                  <a:gd name="T5" fmla="*/ 4 h 263"/>
                  <a:gd name="T6" fmla="*/ 8 w 829"/>
                  <a:gd name="T7" fmla="*/ 0 h 263"/>
                  <a:gd name="T8" fmla="*/ 415 w 829"/>
                  <a:gd name="T9" fmla="*/ 127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9" h="263">
                    <a:moveTo>
                      <a:pt x="829" y="254"/>
                    </a:moveTo>
                    <a:lnTo>
                      <a:pt x="811" y="263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829" y="254"/>
                    </a:lnTo>
                    <a:close/>
                  </a:path>
                </a:pathLst>
              </a:custGeom>
              <a:solidFill>
                <a:srgbClr val="99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5" name="Freeform 736"/>
              <p:cNvSpPr>
                <a:spLocks/>
              </p:cNvSpPr>
              <p:nvPr/>
            </p:nvSpPr>
            <p:spPr bwMode="auto">
              <a:xfrm>
                <a:off x="639" y="1484"/>
                <a:ext cx="408" cy="128"/>
              </a:xfrm>
              <a:custGeom>
                <a:avLst/>
                <a:gdLst>
                  <a:gd name="T0" fmla="*/ 408 w 816"/>
                  <a:gd name="T1" fmla="*/ 127 h 256"/>
                  <a:gd name="T2" fmla="*/ 407 w 816"/>
                  <a:gd name="T3" fmla="*/ 128 h 256"/>
                  <a:gd name="T4" fmla="*/ 0 w 816"/>
                  <a:gd name="T5" fmla="*/ 1 h 256"/>
                  <a:gd name="T6" fmla="*/ 2 w 816"/>
                  <a:gd name="T7" fmla="*/ 0 h 256"/>
                  <a:gd name="T8" fmla="*/ 408 w 816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256">
                    <a:moveTo>
                      <a:pt x="816" y="254"/>
                    </a:moveTo>
                    <a:lnTo>
                      <a:pt x="813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9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6" name="Freeform 737"/>
              <p:cNvSpPr>
                <a:spLocks/>
              </p:cNvSpPr>
              <p:nvPr/>
            </p:nvSpPr>
            <p:spPr bwMode="auto">
              <a:xfrm>
                <a:off x="637" y="1484"/>
                <a:ext cx="408" cy="128"/>
              </a:xfrm>
              <a:custGeom>
                <a:avLst/>
                <a:gdLst>
                  <a:gd name="T0" fmla="*/ 408 w 816"/>
                  <a:gd name="T1" fmla="*/ 127 h 256"/>
                  <a:gd name="T2" fmla="*/ 406 w 816"/>
                  <a:gd name="T3" fmla="*/ 128 h 256"/>
                  <a:gd name="T4" fmla="*/ 0 w 816"/>
                  <a:gd name="T5" fmla="*/ 1 h 256"/>
                  <a:gd name="T6" fmla="*/ 2 w 816"/>
                  <a:gd name="T7" fmla="*/ 0 h 256"/>
                  <a:gd name="T8" fmla="*/ 408 w 816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256">
                    <a:moveTo>
                      <a:pt x="816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7" name="Freeform 738"/>
              <p:cNvSpPr>
                <a:spLocks/>
              </p:cNvSpPr>
              <p:nvPr/>
            </p:nvSpPr>
            <p:spPr bwMode="auto">
              <a:xfrm>
                <a:off x="636" y="1485"/>
                <a:ext cx="407" cy="128"/>
              </a:xfrm>
              <a:custGeom>
                <a:avLst/>
                <a:gdLst>
                  <a:gd name="T0" fmla="*/ 407 w 815"/>
                  <a:gd name="T1" fmla="*/ 128 h 256"/>
                  <a:gd name="T2" fmla="*/ 405 w 815"/>
                  <a:gd name="T3" fmla="*/ 128 h 256"/>
                  <a:gd name="T4" fmla="*/ 0 w 815"/>
                  <a:gd name="T5" fmla="*/ 1 h 256"/>
                  <a:gd name="T6" fmla="*/ 2 w 815"/>
                  <a:gd name="T7" fmla="*/ 0 h 256"/>
                  <a:gd name="T8" fmla="*/ 407 w 815"/>
                  <a:gd name="T9" fmla="*/ 128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5" h="256">
                    <a:moveTo>
                      <a:pt x="815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15" y="255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8" name="Freeform 739"/>
              <p:cNvSpPr>
                <a:spLocks/>
              </p:cNvSpPr>
              <p:nvPr/>
            </p:nvSpPr>
            <p:spPr bwMode="auto">
              <a:xfrm>
                <a:off x="634" y="1486"/>
                <a:ext cx="407" cy="128"/>
              </a:xfrm>
              <a:custGeom>
                <a:avLst/>
                <a:gdLst>
                  <a:gd name="T0" fmla="*/ 407 w 814"/>
                  <a:gd name="T1" fmla="*/ 127 h 256"/>
                  <a:gd name="T2" fmla="*/ 406 w 814"/>
                  <a:gd name="T3" fmla="*/ 128 h 256"/>
                  <a:gd name="T4" fmla="*/ 0 w 814"/>
                  <a:gd name="T5" fmla="*/ 1 h 256"/>
                  <a:gd name="T6" fmla="*/ 2 w 814"/>
                  <a:gd name="T7" fmla="*/ 0 h 256"/>
                  <a:gd name="T8" fmla="*/ 407 w 814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15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69" name="Freeform 740"/>
              <p:cNvSpPr>
                <a:spLocks/>
              </p:cNvSpPr>
              <p:nvPr/>
            </p:nvSpPr>
            <p:spPr bwMode="auto">
              <a:xfrm>
                <a:off x="632" y="1487"/>
                <a:ext cx="407" cy="128"/>
              </a:xfrm>
              <a:custGeom>
                <a:avLst/>
                <a:gdLst>
                  <a:gd name="T0" fmla="*/ 407 w 814"/>
                  <a:gd name="T1" fmla="*/ 127 h 256"/>
                  <a:gd name="T2" fmla="*/ 406 w 814"/>
                  <a:gd name="T3" fmla="*/ 128 h 256"/>
                  <a:gd name="T4" fmla="*/ 0 w 814"/>
                  <a:gd name="T5" fmla="*/ 1 h 256"/>
                  <a:gd name="T6" fmla="*/ 2 w 814"/>
                  <a:gd name="T7" fmla="*/ 0 h 256"/>
                  <a:gd name="T8" fmla="*/ 407 w 814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4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0" name="Freeform 741"/>
              <p:cNvSpPr>
                <a:spLocks/>
              </p:cNvSpPr>
              <p:nvPr/>
            </p:nvSpPr>
            <p:spPr bwMode="auto">
              <a:xfrm>
                <a:off x="626" y="1488"/>
                <a:ext cx="412" cy="133"/>
              </a:xfrm>
              <a:custGeom>
                <a:avLst/>
                <a:gdLst>
                  <a:gd name="T0" fmla="*/ 412 w 825"/>
                  <a:gd name="T1" fmla="*/ 128 h 266"/>
                  <a:gd name="T2" fmla="*/ 405 w 825"/>
                  <a:gd name="T3" fmla="*/ 133 h 266"/>
                  <a:gd name="T4" fmla="*/ 0 w 825"/>
                  <a:gd name="T5" fmla="*/ 5 h 266"/>
                  <a:gd name="T6" fmla="*/ 7 w 825"/>
                  <a:gd name="T7" fmla="*/ 0 h 266"/>
                  <a:gd name="T8" fmla="*/ 412 w 825"/>
                  <a:gd name="T9" fmla="*/ 128 h 2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5" h="266">
                    <a:moveTo>
                      <a:pt x="825" y="255"/>
                    </a:moveTo>
                    <a:lnTo>
                      <a:pt x="810" y="266"/>
                    </a:lnTo>
                    <a:lnTo>
                      <a:pt x="0" y="10"/>
                    </a:lnTo>
                    <a:lnTo>
                      <a:pt x="14" y="0"/>
                    </a:lnTo>
                    <a:lnTo>
                      <a:pt x="825" y="255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1" name="Freeform 742"/>
              <p:cNvSpPr>
                <a:spLocks/>
              </p:cNvSpPr>
              <p:nvPr/>
            </p:nvSpPr>
            <p:spPr bwMode="auto">
              <a:xfrm>
                <a:off x="632" y="1488"/>
                <a:ext cx="406" cy="128"/>
              </a:xfrm>
              <a:custGeom>
                <a:avLst/>
                <a:gdLst>
                  <a:gd name="T0" fmla="*/ 406 w 813"/>
                  <a:gd name="T1" fmla="*/ 128 h 256"/>
                  <a:gd name="T2" fmla="*/ 405 w 813"/>
                  <a:gd name="T3" fmla="*/ 128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8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6">
                    <a:moveTo>
                      <a:pt x="813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2" name="Freeform 743"/>
              <p:cNvSpPr>
                <a:spLocks/>
              </p:cNvSpPr>
              <p:nvPr/>
            </p:nvSpPr>
            <p:spPr bwMode="auto">
              <a:xfrm>
                <a:off x="631" y="1489"/>
                <a:ext cx="406" cy="127"/>
              </a:xfrm>
              <a:custGeom>
                <a:avLst/>
                <a:gdLst>
                  <a:gd name="T0" fmla="*/ 406 w 813"/>
                  <a:gd name="T1" fmla="*/ 126 h 256"/>
                  <a:gd name="T2" fmla="*/ 405 w 813"/>
                  <a:gd name="T3" fmla="*/ 127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6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6">
                    <a:moveTo>
                      <a:pt x="813" y="254"/>
                    </a:moveTo>
                    <a:lnTo>
                      <a:pt x="810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A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3" name="Freeform 744"/>
              <p:cNvSpPr>
                <a:spLocks/>
              </p:cNvSpPr>
              <p:nvPr/>
            </p:nvSpPr>
            <p:spPr bwMode="auto">
              <a:xfrm>
                <a:off x="629" y="1489"/>
                <a:ext cx="406" cy="128"/>
              </a:xfrm>
              <a:custGeom>
                <a:avLst/>
                <a:gdLst>
                  <a:gd name="T0" fmla="*/ 406 w 813"/>
                  <a:gd name="T1" fmla="*/ 127 h 256"/>
                  <a:gd name="T2" fmla="*/ 405 w 813"/>
                  <a:gd name="T3" fmla="*/ 128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6">
                    <a:moveTo>
                      <a:pt x="813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C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4" name="Freeform 745"/>
              <p:cNvSpPr>
                <a:spLocks/>
              </p:cNvSpPr>
              <p:nvPr/>
            </p:nvSpPr>
            <p:spPr bwMode="auto">
              <a:xfrm>
                <a:off x="628" y="1490"/>
                <a:ext cx="407" cy="129"/>
              </a:xfrm>
              <a:custGeom>
                <a:avLst/>
                <a:gdLst>
                  <a:gd name="T0" fmla="*/ 407 w 813"/>
                  <a:gd name="T1" fmla="*/ 128 h 258"/>
                  <a:gd name="T2" fmla="*/ 405 w 813"/>
                  <a:gd name="T3" fmla="*/ 129 h 258"/>
                  <a:gd name="T4" fmla="*/ 0 w 813"/>
                  <a:gd name="T5" fmla="*/ 1 h 258"/>
                  <a:gd name="T6" fmla="*/ 1 w 813"/>
                  <a:gd name="T7" fmla="*/ 0 h 258"/>
                  <a:gd name="T8" fmla="*/ 407 w 813"/>
                  <a:gd name="T9" fmla="*/ 1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8">
                    <a:moveTo>
                      <a:pt x="813" y="255"/>
                    </a:moveTo>
                    <a:lnTo>
                      <a:pt x="810" y="2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E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5" name="Freeform 746"/>
              <p:cNvSpPr>
                <a:spLocks/>
              </p:cNvSpPr>
              <p:nvPr/>
            </p:nvSpPr>
            <p:spPr bwMode="auto">
              <a:xfrm>
                <a:off x="627" y="1491"/>
                <a:ext cx="406" cy="129"/>
              </a:xfrm>
              <a:custGeom>
                <a:avLst/>
                <a:gdLst>
                  <a:gd name="T0" fmla="*/ 406 w 813"/>
                  <a:gd name="T1" fmla="*/ 128 h 258"/>
                  <a:gd name="T2" fmla="*/ 405 w 813"/>
                  <a:gd name="T3" fmla="*/ 129 h 258"/>
                  <a:gd name="T4" fmla="*/ 0 w 813"/>
                  <a:gd name="T5" fmla="*/ 1 h 258"/>
                  <a:gd name="T6" fmla="*/ 1 w 813"/>
                  <a:gd name="T7" fmla="*/ 0 h 258"/>
                  <a:gd name="T8" fmla="*/ 406 w 813"/>
                  <a:gd name="T9" fmla="*/ 1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8">
                    <a:moveTo>
                      <a:pt x="813" y="256"/>
                    </a:moveTo>
                    <a:lnTo>
                      <a:pt x="811" y="25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0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6" name="Freeform 747"/>
              <p:cNvSpPr>
                <a:spLocks/>
              </p:cNvSpPr>
              <p:nvPr/>
            </p:nvSpPr>
            <p:spPr bwMode="auto">
              <a:xfrm>
                <a:off x="626" y="1492"/>
                <a:ext cx="406" cy="129"/>
              </a:xfrm>
              <a:custGeom>
                <a:avLst/>
                <a:gdLst>
                  <a:gd name="T0" fmla="*/ 406 w 813"/>
                  <a:gd name="T1" fmla="*/ 128 h 257"/>
                  <a:gd name="T2" fmla="*/ 405 w 813"/>
                  <a:gd name="T3" fmla="*/ 129 h 257"/>
                  <a:gd name="T4" fmla="*/ 0 w 813"/>
                  <a:gd name="T5" fmla="*/ 1 h 257"/>
                  <a:gd name="T6" fmla="*/ 1 w 813"/>
                  <a:gd name="T7" fmla="*/ 0 h 257"/>
                  <a:gd name="T8" fmla="*/ 406 w 813"/>
                  <a:gd name="T9" fmla="*/ 128 h 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3" h="257">
                    <a:moveTo>
                      <a:pt x="813" y="256"/>
                    </a:moveTo>
                    <a:lnTo>
                      <a:pt x="810" y="25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2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7" name="Freeform 748"/>
              <p:cNvSpPr>
                <a:spLocks/>
              </p:cNvSpPr>
              <p:nvPr/>
            </p:nvSpPr>
            <p:spPr bwMode="auto">
              <a:xfrm>
                <a:off x="619" y="1493"/>
                <a:ext cx="411" cy="135"/>
              </a:xfrm>
              <a:custGeom>
                <a:avLst/>
                <a:gdLst>
                  <a:gd name="T0" fmla="*/ 411 w 823"/>
                  <a:gd name="T1" fmla="*/ 128 h 271"/>
                  <a:gd name="T2" fmla="*/ 404 w 823"/>
                  <a:gd name="T3" fmla="*/ 135 h 271"/>
                  <a:gd name="T4" fmla="*/ 0 w 823"/>
                  <a:gd name="T5" fmla="*/ 7 h 271"/>
                  <a:gd name="T6" fmla="*/ 6 w 823"/>
                  <a:gd name="T7" fmla="*/ 0 h 271"/>
                  <a:gd name="T8" fmla="*/ 411 w 823"/>
                  <a:gd name="T9" fmla="*/ 128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3" h="271">
                    <a:moveTo>
                      <a:pt x="823" y="256"/>
                    </a:moveTo>
                    <a:lnTo>
                      <a:pt x="809" y="271"/>
                    </a:lnTo>
                    <a:lnTo>
                      <a:pt x="0" y="14"/>
                    </a:lnTo>
                    <a:lnTo>
                      <a:pt x="13" y="0"/>
                    </a:lnTo>
                    <a:lnTo>
                      <a:pt x="823" y="256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8" name="Freeform 749"/>
              <p:cNvSpPr>
                <a:spLocks/>
              </p:cNvSpPr>
              <p:nvPr/>
            </p:nvSpPr>
            <p:spPr bwMode="auto">
              <a:xfrm>
                <a:off x="625" y="1493"/>
                <a:ext cx="405" cy="128"/>
              </a:xfrm>
              <a:custGeom>
                <a:avLst/>
                <a:gdLst>
                  <a:gd name="T0" fmla="*/ 405 w 811"/>
                  <a:gd name="T1" fmla="*/ 127 h 258"/>
                  <a:gd name="T2" fmla="*/ 404 w 811"/>
                  <a:gd name="T3" fmla="*/ 128 h 258"/>
                  <a:gd name="T4" fmla="*/ 0 w 811"/>
                  <a:gd name="T5" fmla="*/ 1 h 258"/>
                  <a:gd name="T6" fmla="*/ 0 w 811"/>
                  <a:gd name="T7" fmla="*/ 0 h 258"/>
                  <a:gd name="T8" fmla="*/ 405 w 811"/>
                  <a:gd name="T9" fmla="*/ 127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58">
                    <a:moveTo>
                      <a:pt x="811" y="256"/>
                    </a:moveTo>
                    <a:lnTo>
                      <a:pt x="809" y="2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9" name="Freeform 750"/>
              <p:cNvSpPr>
                <a:spLocks/>
              </p:cNvSpPr>
              <p:nvPr/>
            </p:nvSpPr>
            <p:spPr bwMode="auto">
              <a:xfrm>
                <a:off x="624" y="1494"/>
                <a:ext cx="406" cy="129"/>
              </a:xfrm>
              <a:custGeom>
                <a:avLst/>
                <a:gdLst>
                  <a:gd name="T0" fmla="*/ 406 w 811"/>
                  <a:gd name="T1" fmla="*/ 128 h 259"/>
                  <a:gd name="T2" fmla="*/ 405 w 811"/>
                  <a:gd name="T3" fmla="*/ 129 h 259"/>
                  <a:gd name="T4" fmla="*/ 0 w 811"/>
                  <a:gd name="T5" fmla="*/ 1 h 259"/>
                  <a:gd name="T6" fmla="*/ 1 w 811"/>
                  <a:gd name="T7" fmla="*/ 0 h 259"/>
                  <a:gd name="T8" fmla="*/ 406 w 811"/>
                  <a:gd name="T9" fmla="*/ 128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59">
                    <a:moveTo>
                      <a:pt x="811" y="256"/>
                    </a:moveTo>
                    <a:lnTo>
                      <a:pt x="809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6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0" name="Freeform 751"/>
              <p:cNvSpPr>
                <a:spLocks/>
              </p:cNvSpPr>
              <p:nvPr/>
            </p:nvSpPr>
            <p:spPr bwMode="auto">
              <a:xfrm>
                <a:off x="623" y="1494"/>
                <a:ext cx="406" cy="130"/>
              </a:xfrm>
              <a:custGeom>
                <a:avLst/>
                <a:gdLst>
                  <a:gd name="T0" fmla="*/ 406 w 810"/>
                  <a:gd name="T1" fmla="*/ 129 h 259"/>
                  <a:gd name="T2" fmla="*/ 405 w 810"/>
                  <a:gd name="T3" fmla="*/ 130 h 259"/>
                  <a:gd name="T4" fmla="*/ 0 w 810"/>
                  <a:gd name="T5" fmla="*/ 1 h 259"/>
                  <a:gd name="T6" fmla="*/ 1 w 810"/>
                  <a:gd name="T7" fmla="*/ 0 h 259"/>
                  <a:gd name="T8" fmla="*/ 406 w 810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0" h="259">
                    <a:moveTo>
                      <a:pt x="810" y="257"/>
                    </a:moveTo>
                    <a:lnTo>
                      <a:pt x="809" y="2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10" y="257"/>
                    </a:lnTo>
                    <a:close/>
                  </a:path>
                </a:pathLst>
              </a:custGeom>
              <a:solidFill>
                <a:srgbClr val="B8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1" name="Freeform 752"/>
              <p:cNvSpPr>
                <a:spLocks/>
              </p:cNvSpPr>
              <p:nvPr/>
            </p:nvSpPr>
            <p:spPr bwMode="auto">
              <a:xfrm>
                <a:off x="622" y="1495"/>
                <a:ext cx="406" cy="130"/>
              </a:xfrm>
              <a:custGeom>
                <a:avLst/>
                <a:gdLst>
                  <a:gd name="T0" fmla="*/ 406 w 811"/>
                  <a:gd name="T1" fmla="*/ 129 h 260"/>
                  <a:gd name="T2" fmla="*/ 405 w 811"/>
                  <a:gd name="T3" fmla="*/ 130 h 260"/>
                  <a:gd name="T4" fmla="*/ 0 w 811"/>
                  <a:gd name="T5" fmla="*/ 1 h 260"/>
                  <a:gd name="T6" fmla="*/ 1 w 811"/>
                  <a:gd name="T7" fmla="*/ 0 h 260"/>
                  <a:gd name="T8" fmla="*/ 406 w 811"/>
                  <a:gd name="T9" fmla="*/ 129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60">
                    <a:moveTo>
                      <a:pt x="811" y="258"/>
                    </a:moveTo>
                    <a:lnTo>
                      <a:pt x="809" y="26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2" name="Freeform 753"/>
              <p:cNvSpPr>
                <a:spLocks/>
              </p:cNvSpPr>
              <p:nvPr/>
            </p:nvSpPr>
            <p:spPr bwMode="auto">
              <a:xfrm>
                <a:off x="622" y="1496"/>
                <a:ext cx="405" cy="130"/>
              </a:xfrm>
              <a:custGeom>
                <a:avLst/>
                <a:gdLst>
                  <a:gd name="T0" fmla="*/ 405 w 811"/>
                  <a:gd name="T1" fmla="*/ 129 h 259"/>
                  <a:gd name="T2" fmla="*/ 404 w 811"/>
                  <a:gd name="T3" fmla="*/ 130 h 259"/>
                  <a:gd name="T4" fmla="*/ 0 w 811"/>
                  <a:gd name="T5" fmla="*/ 1 h 259"/>
                  <a:gd name="T6" fmla="*/ 1 w 811"/>
                  <a:gd name="T7" fmla="*/ 0 h 259"/>
                  <a:gd name="T8" fmla="*/ 405 w 811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59">
                    <a:moveTo>
                      <a:pt x="811" y="258"/>
                    </a:moveTo>
                    <a:lnTo>
                      <a:pt x="808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3" name="Freeform 754"/>
              <p:cNvSpPr>
                <a:spLocks/>
              </p:cNvSpPr>
              <p:nvPr/>
            </p:nvSpPr>
            <p:spPr bwMode="auto">
              <a:xfrm>
                <a:off x="620" y="1497"/>
                <a:ext cx="405" cy="130"/>
              </a:xfrm>
              <a:custGeom>
                <a:avLst/>
                <a:gdLst>
                  <a:gd name="T0" fmla="*/ 405 w 811"/>
                  <a:gd name="T1" fmla="*/ 128 h 261"/>
                  <a:gd name="T2" fmla="*/ 404 w 811"/>
                  <a:gd name="T3" fmla="*/ 130 h 261"/>
                  <a:gd name="T4" fmla="*/ 0 w 811"/>
                  <a:gd name="T5" fmla="*/ 0 h 261"/>
                  <a:gd name="T6" fmla="*/ 1 w 811"/>
                  <a:gd name="T7" fmla="*/ 0 h 261"/>
                  <a:gd name="T8" fmla="*/ 405 w 811"/>
                  <a:gd name="T9" fmla="*/ 128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61">
                    <a:moveTo>
                      <a:pt x="811" y="257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1" y="257"/>
                    </a:lnTo>
                    <a:close/>
                  </a:path>
                </a:pathLst>
              </a:custGeom>
              <a:solidFill>
                <a:srgbClr val="BD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4" name="Freeform 755"/>
              <p:cNvSpPr>
                <a:spLocks/>
              </p:cNvSpPr>
              <p:nvPr/>
            </p:nvSpPr>
            <p:spPr bwMode="auto">
              <a:xfrm>
                <a:off x="619" y="1498"/>
                <a:ext cx="406" cy="130"/>
              </a:xfrm>
              <a:custGeom>
                <a:avLst/>
                <a:gdLst>
                  <a:gd name="T0" fmla="*/ 406 w 811"/>
                  <a:gd name="T1" fmla="*/ 130 h 261"/>
                  <a:gd name="T2" fmla="*/ 405 w 811"/>
                  <a:gd name="T3" fmla="*/ 130 h 261"/>
                  <a:gd name="T4" fmla="*/ 0 w 811"/>
                  <a:gd name="T5" fmla="*/ 2 h 261"/>
                  <a:gd name="T6" fmla="*/ 1 w 811"/>
                  <a:gd name="T7" fmla="*/ 0 h 261"/>
                  <a:gd name="T8" fmla="*/ 406 w 811"/>
                  <a:gd name="T9" fmla="*/ 13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61">
                    <a:moveTo>
                      <a:pt x="811" y="260"/>
                    </a:moveTo>
                    <a:lnTo>
                      <a:pt x="809" y="26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11" y="260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5" name="Freeform 756"/>
              <p:cNvSpPr>
                <a:spLocks/>
              </p:cNvSpPr>
              <p:nvPr/>
            </p:nvSpPr>
            <p:spPr bwMode="auto">
              <a:xfrm>
                <a:off x="614" y="1499"/>
                <a:ext cx="410" cy="137"/>
              </a:xfrm>
              <a:custGeom>
                <a:avLst/>
                <a:gdLst>
                  <a:gd name="T0" fmla="*/ 410 w 819"/>
                  <a:gd name="T1" fmla="*/ 129 h 274"/>
                  <a:gd name="T2" fmla="*/ 404 w 819"/>
                  <a:gd name="T3" fmla="*/ 137 h 274"/>
                  <a:gd name="T4" fmla="*/ 0 w 819"/>
                  <a:gd name="T5" fmla="*/ 8 h 274"/>
                  <a:gd name="T6" fmla="*/ 5 w 819"/>
                  <a:gd name="T7" fmla="*/ 0 h 274"/>
                  <a:gd name="T8" fmla="*/ 410 w 819"/>
                  <a:gd name="T9" fmla="*/ 129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9" h="274">
                    <a:moveTo>
                      <a:pt x="819" y="257"/>
                    </a:moveTo>
                    <a:lnTo>
                      <a:pt x="808" y="274"/>
                    </a:lnTo>
                    <a:lnTo>
                      <a:pt x="0" y="15"/>
                    </a:lnTo>
                    <a:lnTo>
                      <a:pt x="10" y="0"/>
                    </a:lnTo>
                    <a:lnTo>
                      <a:pt x="819" y="257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6" name="Freeform 757"/>
              <p:cNvSpPr>
                <a:spLocks/>
              </p:cNvSpPr>
              <p:nvPr/>
            </p:nvSpPr>
            <p:spPr bwMode="auto">
              <a:xfrm>
                <a:off x="619" y="1499"/>
                <a:ext cx="405" cy="130"/>
              </a:xfrm>
              <a:custGeom>
                <a:avLst/>
                <a:gdLst>
                  <a:gd name="T0" fmla="*/ 405 w 809"/>
                  <a:gd name="T1" fmla="*/ 129 h 259"/>
                  <a:gd name="T2" fmla="*/ 404 w 809"/>
                  <a:gd name="T3" fmla="*/ 130 h 259"/>
                  <a:gd name="T4" fmla="*/ 0 w 809"/>
                  <a:gd name="T5" fmla="*/ 1 h 259"/>
                  <a:gd name="T6" fmla="*/ 0 w 809"/>
                  <a:gd name="T7" fmla="*/ 0 h 259"/>
                  <a:gd name="T8" fmla="*/ 405 w 809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59">
                    <a:moveTo>
                      <a:pt x="809" y="257"/>
                    </a:moveTo>
                    <a:lnTo>
                      <a:pt x="808" y="259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809" y="257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7" name="Freeform 758"/>
              <p:cNvSpPr>
                <a:spLocks/>
              </p:cNvSpPr>
              <p:nvPr/>
            </p:nvSpPr>
            <p:spPr bwMode="auto">
              <a:xfrm>
                <a:off x="618" y="1500"/>
                <a:ext cx="405" cy="130"/>
              </a:xfrm>
              <a:custGeom>
                <a:avLst/>
                <a:gdLst>
                  <a:gd name="T0" fmla="*/ 405 w 809"/>
                  <a:gd name="T1" fmla="*/ 129 h 260"/>
                  <a:gd name="T2" fmla="*/ 404 w 809"/>
                  <a:gd name="T3" fmla="*/ 130 h 260"/>
                  <a:gd name="T4" fmla="*/ 0 w 809"/>
                  <a:gd name="T5" fmla="*/ 1 h 260"/>
                  <a:gd name="T6" fmla="*/ 1 w 809"/>
                  <a:gd name="T7" fmla="*/ 0 h 260"/>
                  <a:gd name="T8" fmla="*/ 405 w 809"/>
                  <a:gd name="T9" fmla="*/ 129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0">
                    <a:moveTo>
                      <a:pt x="809" y="258"/>
                    </a:moveTo>
                    <a:lnTo>
                      <a:pt x="807" y="26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8" name="Freeform 759"/>
              <p:cNvSpPr>
                <a:spLocks/>
              </p:cNvSpPr>
              <p:nvPr/>
            </p:nvSpPr>
            <p:spPr bwMode="auto">
              <a:xfrm>
                <a:off x="617" y="1501"/>
                <a:ext cx="405" cy="130"/>
              </a:xfrm>
              <a:custGeom>
                <a:avLst/>
                <a:gdLst>
                  <a:gd name="T0" fmla="*/ 405 w 809"/>
                  <a:gd name="T1" fmla="*/ 129 h 261"/>
                  <a:gd name="T2" fmla="*/ 405 w 809"/>
                  <a:gd name="T3" fmla="*/ 130 h 261"/>
                  <a:gd name="T4" fmla="*/ 0 w 809"/>
                  <a:gd name="T5" fmla="*/ 1 h 261"/>
                  <a:gd name="T6" fmla="*/ 1 w 809"/>
                  <a:gd name="T7" fmla="*/ 0 h 261"/>
                  <a:gd name="T8" fmla="*/ 405 w 809"/>
                  <a:gd name="T9" fmla="*/ 129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1">
                    <a:moveTo>
                      <a:pt x="809" y="258"/>
                    </a:moveTo>
                    <a:lnTo>
                      <a:pt x="809" y="26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9" name="Freeform 760"/>
              <p:cNvSpPr>
                <a:spLocks/>
              </p:cNvSpPr>
              <p:nvPr/>
            </p:nvSpPr>
            <p:spPr bwMode="auto">
              <a:xfrm>
                <a:off x="617" y="1502"/>
                <a:ext cx="405" cy="130"/>
              </a:xfrm>
              <a:custGeom>
                <a:avLst/>
                <a:gdLst>
                  <a:gd name="T0" fmla="*/ 405 w 811"/>
                  <a:gd name="T1" fmla="*/ 129 h 261"/>
                  <a:gd name="T2" fmla="*/ 404 w 811"/>
                  <a:gd name="T3" fmla="*/ 130 h 261"/>
                  <a:gd name="T4" fmla="*/ 0 w 811"/>
                  <a:gd name="T5" fmla="*/ 0 h 261"/>
                  <a:gd name="T6" fmla="*/ 1 w 811"/>
                  <a:gd name="T7" fmla="*/ 0 h 261"/>
                  <a:gd name="T8" fmla="*/ 405 w 811"/>
                  <a:gd name="T9" fmla="*/ 129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61">
                    <a:moveTo>
                      <a:pt x="811" y="259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1" y="259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0" name="Freeform 761"/>
              <p:cNvSpPr>
                <a:spLocks/>
              </p:cNvSpPr>
              <p:nvPr/>
            </p:nvSpPr>
            <p:spPr bwMode="auto">
              <a:xfrm>
                <a:off x="617" y="1503"/>
                <a:ext cx="404" cy="130"/>
              </a:xfrm>
              <a:custGeom>
                <a:avLst/>
                <a:gdLst>
                  <a:gd name="T0" fmla="*/ 404 w 809"/>
                  <a:gd name="T1" fmla="*/ 130 h 261"/>
                  <a:gd name="T2" fmla="*/ 404 w 809"/>
                  <a:gd name="T3" fmla="*/ 130 h 261"/>
                  <a:gd name="T4" fmla="*/ 0 w 809"/>
                  <a:gd name="T5" fmla="*/ 1 h 261"/>
                  <a:gd name="T6" fmla="*/ 0 w 809"/>
                  <a:gd name="T7" fmla="*/ 0 h 261"/>
                  <a:gd name="T8" fmla="*/ 404 w 809"/>
                  <a:gd name="T9" fmla="*/ 13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1">
                    <a:moveTo>
                      <a:pt x="809" y="260"/>
                    </a:moveTo>
                    <a:lnTo>
                      <a:pt x="808" y="26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9" y="260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1" name="Freeform 762"/>
              <p:cNvSpPr>
                <a:spLocks/>
              </p:cNvSpPr>
              <p:nvPr/>
            </p:nvSpPr>
            <p:spPr bwMode="auto">
              <a:xfrm>
                <a:off x="616" y="1503"/>
                <a:ext cx="404" cy="132"/>
              </a:xfrm>
              <a:custGeom>
                <a:avLst/>
                <a:gdLst>
                  <a:gd name="T0" fmla="*/ 404 w 809"/>
                  <a:gd name="T1" fmla="*/ 130 h 263"/>
                  <a:gd name="T2" fmla="*/ 403 w 809"/>
                  <a:gd name="T3" fmla="*/ 132 h 263"/>
                  <a:gd name="T4" fmla="*/ 0 w 809"/>
                  <a:gd name="T5" fmla="*/ 1 h 263"/>
                  <a:gd name="T6" fmla="*/ 0 w 809"/>
                  <a:gd name="T7" fmla="*/ 0 h 263"/>
                  <a:gd name="T8" fmla="*/ 404 w 809"/>
                  <a:gd name="T9" fmla="*/ 130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3">
                    <a:moveTo>
                      <a:pt x="809" y="259"/>
                    </a:moveTo>
                    <a:lnTo>
                      <a:pt x="807" y="2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6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2" name="Freeform 763"/>
              <p:cNvSpPr>
                <a:spLocks/>
              </p:cNvSpPr>
              <p:nvPr/>
            </p:nvSpPr>
            <p:spPr bwMode="auto">
              <a:xfrm>
                <a:off x="615" y="1504"/>
                <a:ext cx="405" cy="132"/>
              </a:xfrm>
              <a:custGeom>
                <a:avLst/>
                <a:gdLst>
                  <a:gd name="T0" fmla="*/ 405 w 809"/>
                  <a:gd name="T1" fmla="*/ 131 h 262"/>
                  <a:gd name="T2" fmla="*/ 404 w 809"/>
                  <a:gd name="T3" fmla="*/ 132 h 262"/>
                  <a:gd name="T4" fmla="*/ 0 w 809"/>
                  <a:gd name="T5" fmla="*/ 1 h 262"/>
                  <a:gd name="T6" fmla="*/ 1 w 809"/>
                  <a:gd name="T7" fmla="*/ 0 h 262"/>
                  <a:gd name="T8" fmla="*/ 405 w 809"/>
                  <a:gd name="T9" fmla="*/ 131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2">
                    <a:moveTo>
                      <a:pt x="809" y="261"/>
                    </a:moveTo>
                    <a:lnTo>
                      <a:pt x="807" y="26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3" name="Freeform 764"/>
              <p:cNvSpPr>
                <a:spLocks/>
              </p:cNvSpPr>
              <p:nvPr/>
            </p:nvSpPr>
            <p:spPr bwMode="auto">
              <a:xfrm>
                <a:off x="614" y="1505"/>
                <a:ext cx="405" cy="131"/>
              </a:xfrm>
              <a:custGeom>
                <a:avLst/>
                <a:gdLst>
                  <a:gd name="T0" fmla="*/ 405 w 809"/>
                  <a:gd name="T1" fmla="*/ 130 h 263"/>
                  <a:gd name="T2" fmla="*/ 404 w 809"/>
                  <a:gd name="T3" fmla="*/ 131 h 263"/>
                  <a:gd name="T4" fmla="*/ 0 w 809"/>
                  <a:gd name="T5" fmla="*/ 2 h 263"/>
                  <a:gd name="T6" fmla="*/ 1 w 809"/>
                  <a:gd name="T7" fmla="*/ 0 h 263"/>
                  <a:gd name="T8" fmla="*/ 405 w 809"/>
                  <a:gd name="T9" fmla="*/ 130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3">
                    <a:moveTo>
                      <a:pt x="809" y="261"/>
                    </a:moveTo>
                    <a:lnTo>
                      <a:pt x="808" y="26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8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4" name="Freeform 765"/>
              <p:cNvSpPr>
                <a:spLocks/>
              </p:cNvSpPr>
              <p:nvPr/>
            </p:nvSpPr>
            <p:spPr bwMode="auto">
              <a:xfrm>
                <a:off x="611" y="1507"/>
                <a:ext cx="407" cy="139"/>
              </a:xfrm>
              <a:custGeom>
                <a:avLst/>
                <a:gdLst>
                  <a:gd name="T0" fmla="*/ 407 w 814"/>
                  <a:gd name="T1" fmla="*/ 130 h 277"/>
                  <a:gd name="T2" fmla="*/ 403 w 814"/>
                  <a:gd name="T3" fmla="*/ 139 h 277"/>
                  <a:gd name="T4" fmla="*/ 0 w 814"/>
                  <a:gd name="T5" fmla="*/ 8 h 277"/>
                  <a:gd name="T6" fmla="*/ 3 w 814"/>
                  <a:gd name="T7" fmla="*/ 0 h 277"/>
                  <a:gd name="T8" fmla="*/ 407 w 814"/>
                  <a:gd name="T9" fmla="*/ 13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77">
                    <a:moveTo>
                      <a:pt x="814" y="259"/>
                    </a:moveTo>
                    <a:lnTo>
                      <a:pt x="805" y="277"/>
                    </a:lnTo>
                    <a:lnTo>
                      <a:pt x="0" y="16"/>
                    </a:lnTo>
                    <a:lnTo>
                      <a:pt x="6" y="0"/>
                    </a:lnTo>
                    <a:lnTo>
                      <a:pt x="814" y="259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5" name="Freeform 766"/>
              <p:cNvSpPr>
                <a:spLocks/>
              </p:cNvSpPr>
              <p:nvPr/>
            </p:nvSpPr>
            <p:spPr bwMode="auto">
              <a:xfrm>
                <a:off x="613" y="1507"/>
                <a:ext cx="405" cy="131"/>
              </a:xfrm>
              <a:custGeom>
                <a:avLst/>
                <a:gdLst>
                  <a:gd name="T0" fmla="*/ 405 w 809"/>
                  <a:gd name="T1" fmla="*/ 130 h 262"/>
                  <a:gd name="T2" fmla="*/ 405 w 809"/>
                  <a:gd name="T3" fmla="*/ 131 h 262"/>
                  <a:gd name="T4" fmla="*/ 0 w 809"/>
                  <a:gd name="T5" fmla="*/ 1 h 262"/>
                  <a:gd name="T6" fmla="*/ 1 w 809"/>
                  <a:gd name="T7" fmla="*/ 0 h 262"/>
                  <a:gd name="T8" fmla="*/ 405 w 809"/>
                  <a:gd name="T9" fmla="*/ 13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2">
                    <a:moveTo>
                      <a:pt x="809" y="259"/>
                    </a:moveTo>
                    <a:lnTo>
                      <a:pt x="809" y="26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6" name="Freeform 767"/>
              <p:cNvSpPr>
                <a:spLocks/>
              </p:cNvSpPr>
              <p:nvPr/>
            </p:nvSpPr>
            <p:spPr bwMode="auto">
              <a:xfrm>
                <a:off x="613" y="1508"/>
                <a:ext cx="405" cy="132"/>
              </a:xfrm>
              <a:custGeom>
                <a:avLst/>
                <a:gdLst>
                  <a:gd name="T0" fmla="*/ 405 w 809"/>
                  <a:gd name="T1" fmla="*/ 130 h 265"/>
                  <a:gd name="T2" fmla="*/ 404 w 809"/>
                  <a:gd name="T3" fmla="*/ 132 h 265"/>
                  <a:gd name="T4" fmla="*/ 0 w 809"/>
                  <a:gd name="T5" fmla="*/ 2 h 265"/>
                  <a:gd name="T6" fmla="*/ 0 w 809"/>
                  <a:gd name="T7" fmla="*/ 0 h 265"/>
                  <a:gd name="T8" fmla="*/ 405 w 809"/>
                  <a:gd name="T9" fmla="*/ 130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5">
                    <a:moveTo>
                      <a:pt x="809" y="261"/>
                    </a:moveTo>
                    <a:lnTo>
                      <a:pt x="807" y="26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7" name="Freeform 768"/>
              <p:cNvSpPr>
                <a:spLocks/>
              </p:cNvSpPr>
              <p:nvPr/>
            </p:nvSpPr>
            <p:spPr bwMode="auto">
              <a:xfrm>
                <a:off x="612" y="1509"/>
                <a:ext cx="405" cy="132"/>
              </a:xfrm>
              <a:custGeom>
                <a:avLst/>
                <a:gdLst>
                  <a:gd name="T0" fmla="*/ 405 w 809"/>
                  <a:gd name="T1" fmla="*/ 131 h 264"/>
                  <a:gd name="T2" fmla="*/ 404 w 809"/>
                  <a:gd name="T3" fmla="*/ 132 h 264"/>
                  <a:gd name="T4" fmla="*/ 0 w 809"/>
                  <a:gd name="T5" fmla="*/ 2 h 264"/>
                  <a:gd name="T6" fmla="*/ 1 w 809"/>
                  <a:gd name="T7" fmla="*/ 0 h 264"/>
                  <a:gd name="T8" fmla="*/ 405 w 809"/>
                  <a:gd name="T9" fmla="*/ 131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4">
                    <a:moveTo>
                      <a:pt x="809" y="261"/>
                    </a:moveTo>
                    <a:lnTo>
                      <a:pt x="807" y="26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8" name="Freeform 769"/>
              <p:cNvSpPr>
                <a:spLocks/>
              </p:cNvSpPr>
              <p:nvPr/>
            </p:nvSpPr>
            <p:spPr bwMode="auto">
              <a:xfrm>
                <a:off x="612" y="1511"/>
                <a:ext cx="404" cy="132"/>
              </a:xfrm>
              <a:custGeom>
                <a:avLst/>
                <a:gdLst>
                  <a:gd name="T0" fmla="*/ 404 w 809"/>
                  <a:gd name="T1" fmla="*/ 131 h 264"/>
                  <a:gd name="T2" fmla="*/ 404 w 809"/>
                  <a:gd name="T3" fmla="*/ 132 h 264"/>
                  <a:gd name="T4" fmla="*/ 0 w 809"/>
                  <a:gd name="T5" fmla="*/ 1 h 264"/>
                  <a:gd name="T6" fmla="*/ 1 w 809"/>
                  <a:gd name="T7" fmla="*/ 0 h 264"/>
                  <a:gd name="T8" fmla="*/ 404 w 809"/>
                  <a:gd name="T9" fmla="*/ 131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4">
                    <a:moveTo>
                      <a:pt x="809" y="261"/>
                    </a:moveTo>
                    <a:lnTo>
                      <a:pt x="808" y="2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99" name="Freeform 770"/>
              <p:cNvSpPr>
                <a:spLocks/>
              </p:cNvSpPr>
              <p:nvPr/>
            </p:nvSpPr>
            <p:spPr bwMode="auto">
              <a:xfrm>
                <a:off x="611" y="1512"/>
                <a:ext cx="404" cy="133"/>
              </a:xfrm>
              <a:custGeom>
                <a:avLst/>
                <a:gdLst>
                  <a:gd name="T0" fmla="*/ 404 w 809"/>
                  <a:gd name="T1" fmla="*/ 131 h 265"/>
                  <a:gd name="T2" fmla="*/ 403 w 809"/>
                  <a:gd name="T3" fmla="*/ 133 h 265"/>
                  <a:gd name="T4" fmla="*/ 0 w 809"/>
                  <a:gd name="T5" fmla="*/ 2 h 265"/>
                  <a:gd name="T6" fmla="*/ 0 w 809"/>
                  <a:gd name="T7" fmla="*/ 0 h 265"/>
                  <a:gd name="T8" fmla="*/ 404 w 809"/>
                  <a:gd name="T9" fmla="*/ 131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65">
                    <a:moveTo>
                      <a:pt x="809" y="262"/>
                    </a:moveTo>
                    <a:lnTo>
                      <a:pt x="807" y="26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809" y="262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00" name="Freeform 771"/>
              <p:cNvSpPr>
                <a:spLocks/>
              </p:cNvSpPr>
              <p:nvPr/>
            </p:nvSpPr>
            <p:spPr bwMode="auto">
              <a:xfrm>
                <a:off x="611" y="1513"/>
                <a:ext cx="404" cy="133"/>
              </a:xfrm>
              <a:custGeom>
                <a:avLst/>
                <a:gdLst>
                  <a:gd name="T0" fmla="*/ 404 w 807"/>
                  <a:gd name="T1" fmla="*/ 132 h 264"/>
                  <a:gd name="T2" fmla="*/ 403 w 807"/>
                  <a:gd name="T3" fmla="*/ 133 h 264"/>
                  <a:gd name="T4" fmla="*/ 0 w 807"/>
                  <a:gd name="T5" fmla="*/ 2 h 264"/>
                  <a:gd name="T6" fmla="*/ 0 w 807"/>
                  <a:gd name="T7" fmla="*/ 0 h 264"/>
                  <a:gd name="T8" fmla="*/ 404 w 807"/>
                  <a:gd name="T9" fmla="*/ 132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7" h="264">
                    <a:moveTo>
                      <a:pt x="807" y="262"/>
                    </a:moveTo>
                    <a:lnTo>
                      <a:pt x="805" y="2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7" y="262"/>
                    </a:lnTo>
                    <a:close/>
                  </a:path>
                </a:pathLst>
              </a:custGeom>
              <a:solidFill>
                <a:srgbClr val="CE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01" name="Freeform 772"/>
              <p:cNvSpPr>
                <a:spLocks/>
              </p:cNvSpPr>
              <p:nvPr/>
            </p:nvSpPr>
            <p:spPr bwMode="auto">
              <a:xfrm>
                <a:off x="608" y="1515"/>
                <a:ext cx="406" cy="141"/>
              </a:xfrm>
              <a:custGeom>
                <a:avLst/>
                <a:gdLst>
                  <a:gd name="T0" fmla="*/ 406 w 810"/>
                  <a:gd name="T1" fmla="*/ 130 h 283"/>
                  <a:gd name="T2" fmla="*/ 404 w 810"/>
                  <a:gd name="T3" fmla="*/ 141 h 283"/>
                  <a:gd name="T4" fmla="*/ 0 w 810"/>
                  <a:gd name="T5" fmla="*/ 8 h 283"/>
                  <a:gd name="T6" fmla="*/ 3 w 810"/>
                  <a:gd name="T7" fmla="*/ 0 h 283"/>
                  <a:gd name="T8" fmla="*/ 406 w 810"/>
                  <a:gd name="T9" fmla="*/ 130 h 2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0" h="283">
                    <a:moveTo>
                      <a:pt x="810" y="261"/>
                    </a:moveTo>
                    <a:lnTo>
                      <a:pt x="806" y="283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810" y="261"/>
                    </a:lnTo>
                    <a:close/>
                  </a:path>
                </a:pathLst>
              </a:custGeom>
              <a:solidFill>
                <a:srgbClr val="D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02" name="Freeform 773"/>
              <p:cNvSpPr>
                <a:spLocks/>
              </p:cNvSpPr>
              <p:nvPr/>
            </p:nvSpPr>
            <p:spPr bwMode="auto">
              <a:xfrm>
                <a:off x="609" y="1515"/>
                <a:ext cx="405" cy="136"/>
              </a:xfrm>
              <a:custGeom>
                <a:avLst/>
                <a:gdLst>
                  <a:gd name="T0" fmla="*/ 405 w 809"/>
                  <a:gd name="T1" fmla="*/ 130 h 273"/>
                  <a:gd name="T2" fmla="*/ 404 w 809"/>
                  <a:gd name="T3" fmla="*/ 136 h 273"/>
                  <a:gd name="T4" fmla="*/ 0 w 809"/>
                  <a:gd name="T5" fmla="*/ 4 h 273"/>
                  <a:gd name="T6" fmla="*/ 2 w 809"/>
                  <a:gd name="T7" fmla="*/ 0 h 273"/>
                  <a:gd name="T8" fmla="*/ 405 w 809"/>
                  <a:gd name="T9" fmla="*/ 130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3">
                    <a:moveTo>
                      <a:pt x="809" y="261"/>
                    </a:moveTo>
                    <a:lnTo>
                      <a:pt x="808" y="27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D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03" name="Freeform 774"/>
              <p:cNvSpPr>
                <a:spLocks/>
              </p:cNvSpPr>
              <p:nvPr/>
            </p:nvSpPr>
            <p:spPr bwMode="auto">
              <a:xfrm>
                <a:off x="608" y="1519"/>
                <a:ext cx="405" cy="137"/>
              </a:xfrm>
              <a:custGeom>
                <a:avLst/>
                <a:gdLst>
                  <a:gd name="T0" fmla="*/ 405 w 809"/>
                  <a:gd name="T1" fmla="*/ 132 h 274"/>
                  <a:gd name="T2" fmla="*/ 403 w 809"/>
                  <a:gd name="T3" fmla="*/ 137 h 274"/>
                  <a:gd name="T4" fmla="*/ 0 w 809"/>
                  <a:gd name="T5" fmla="*/ 4 h 274"/>
                  <a:gd name="T6" fmla="*/ 1 w 809"/>
                  <a:gd name="T7" fmla="*/ 0 h 274"/>
                  <a:gd name="T8" fmla="*/ 405 w 809"/>
                  <a:gd name="T9" fmla="*/ 132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4">
                    <a:moveTo>
                      <a:pt x="809" y="264"/>
                    </a:moveTo>
                    <a:lnTo>
                      <a:pt x="806" y="274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809" y="264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76" name="Freeform 775"/>
              <p:cNvSpPr>
                <a:spLocks/>
              </p:cNvSpPr>
              <p:nvPr/>
            </p:nvSpPr>
            <p:spPr bwMode="auto">
              <a:xfrm>
                <a:off x="607" y="1523"/>
                <a:ext cx="404" cy="138"/>
              </a:xfrm>
              <a:custGeom>
                <a:avLst/>
                <a:gdLst>
                  <a:gd name="T0" fmla="*/ 404 w 808"/>
                  <a:gd name="T1" fmla="*/ 133 h 276"/>
                  <a:gd name="T2" fmla="*/ 403 w 808"/>
                  <a:gd name="T3" fmla="*/ 138 h 276"/>
                  <a:gd name="T4" fmla="*/ 0 w 808"/>
                  <a:gd name="T5" fmla="*/ 5 h 276"/>
                  <a:gd name="T6" fmla="*/ 1 w 808"/>
                  <a:gd name="T7" fmla="*/ 0 h 276"/>
                  <a:gd name="T8" fmla="*/ 404 w 808"/>
                  <a:gd name="T9" fmla="*/ 133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8" h="276">
                    <a:moveTo>
                      <a:pt x="808" y="266"/>
                    </a:moveTo>
                    <a:lnTo>
                      <a:pt x="806" y="276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808" y="266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77" name="Freeform 776"/>
              <p:cNvSpPr>
                <a:spLocks/>
              </p:cNvSpPr>
              <p:nvPr/>
            </p:nvSpPr>
            <p:spPr bwMode="auto">
              <a:xfrm>
                <a:off x="607" y="1528"/>
                <a:ext cx="403" cy="139"/>
              </a:xfrm>
              <a:custGeom>
                <a:avLst/>
                <a:gdLst>
                  <a:gd name="T0" fmla="*/ 403 w 806"/>
                  <a:gd name="T1" fmla="*/ 133 h 277"/>
                  <a:gd name="T2" fmla="*/ 403 w 806"/>
                  <a:gd name="T3" fmla="*/ 139 h 277"/>
                  <a:gd name="T4" fmla="*/ 0 w 806"/>
                  <a:gd name="T5" fmla="*/ 5 h 277"/>
                  <a:gd name="T6" fmla="*/ 0 w 806"/>
                  <a:gd name="T7" fmla="*/ 0 h 277"/>
                  <a:gd name="T8" fmla="*/ 403 w 806"/>
                  <a:gd name="T9" fmla="*/ 133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7">
                    <a:moveTo>
                      <a:pt x="806" y="266"/>
                    </a:moveTo>
                    <a:lnTo>
                      <a:pt x="806" y="277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806" y="266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78" name="Freeform 777"/>
              <p:cNvSpPr>
                <a:spLocks/>
              </p:cNvSpPr>
              <p:nvPr/>
            </p:nvSpPr>
            <p:spPr bwMode="auto">
              <a:xfrm>
                <a:off x="607" y="1533"/>
                <a:ext cx="403" cy="139"/>
              </a:xfrm>
              <a:custGeom>
                <a:avLst/>
                <a:gdLst>
                  <a:gd name="T0" fmla="*/ 403 w 806"/>
                  <a:gd name="T1" fmla="*/ 134 h 277"/>
                  <a:gd name="T2" fmla="*/ 403 w 806"/>
                  <a:gd name="T3" fmla="*/ 139 h 277"/>
                  <a:gd name="T4" fmla="*/ 0 w 806"/>
                  <a:gd name="T5" fmla="*/ 4 h 277"/>
                  <a:gd name="T6" fmla="*/ 0 w 806"/>
                  <a:gd name="T7" fmla="*/ 0 h 277"/>
                  <a:gd name="T8" fmla="*/ 403 w 806"/>
                  <a:gd name="T9" fmla="*/ 134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7">
                    <a:moveTo>
                      <a:pt x="806" y="267"/>
                    </a:moveTo>
                    <a:lnTo>
                      <a:pt x="806" y="27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79" name="Freeform 778"/>
              <p:cNvSpPr>
                <a:spLocks/>
              </p:cNvSpPr>
              <p:nvPr/>
            </p:nvSpPr>
            <p:spPr bwMode="auto">
              <a:xfrm>
                <a:off x="607" y="1533"/>
                <a:ext cx="403" cy="137"/>
              </a:xfrm>
              <a:custGeom>
                <a:avLst/>
                <a:gdLst>
                  <a:gd name="T0" fmla="*/ 403 w 806"/>
                  <a:gd name="T1" fmla="*/ 134 h 272"/>
                  <a:gd name="T2" fmla="*/ 403 w 806"/>
                  <a:gd name="T3" fmla="*/ 137 h 272"/>
                  <a:gd name="T4" fmla="*/ 0 w 806"/>
                  <a:gd name="T5" fmla="*/ 2 h 272"/>
                  <a:gd name="T6" fmla="*/ 0 w 806"/>
                  <a:gd name="T7" fmla="*/ 0 h 272"/>
                  <a:gd name="T8" fmla="*/ 403 w 806"/>
                  <a:gd name="T9" fmla="*/ 134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2">
                    <a:moveTo>
                      <a:pt x="806" y="267"/>
                    </a:moveTo>
                    <a:lnTo>
                      <a:pt x="806" y="27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0" name="Freeform 779"/>
              <p:cNvSpPr>
                <a:spLocks/>
              </p:cNvSpPr>
              <p:nvPr/>
            </p:nvSpPr>
            <p:spPr bwMode="auto">
              <a:xfrm>
                <a:off x="607" y="1535"/>
                <a:ext cx="403" cy="137"/>
              </a:xfrm>
              <a:custGeom>
                <a:avLst/>
                <a:gdLst>
                  <a:gd name="T0" fmla="*/ 403 w 806"/>
                  <a:gd name="T1" fmla="*/ 135 h 274"/>
                  <a:gd name="T2" fmla="*/ 403 w 806"/>
                  <a:gd name="T3" fmla="*/ 137 h 274"/>
                  <a:gd name="T4" fmla="*/ 0 w 806"/>
                  <a:gd name="T5" fmla="*/ 3 h 274"/>
                  <a:gd name="T6" fmla="*/ 0 w 806"/>
                  <a:gd name="T7" fmla="*/ 0 h 274"/>
                  <a:gd name="T8" fmla="*/ 403 w 806"/>
                  <a:gd name="T9" fmla="*/ 135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4">
                    <a:moveTo>
                      <a:pt x="806" y="269"/>
                    </a:moveTo>
                    <a:lnTo>
                      <a:pt x="806" y="27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1" name="Freeform 780"/>
              <p:cNvSpPr>
                <a:spLocks/>
              </p:cNvSpPr>
              <p:nvPr/>
            </p:nvSpPr>
            <p:spPr bwMode="auto">
              <a:xfrm>
                <a:off x="607" y="1538"/>
                <a:ext cx="404" cy="139"/>
              </a:xfrm>
              <a:custGeom>
                <a:avLst/>
                <a:gdLst>
                  <a:gd name="T0" fmla="*/ 403 w 808"/>
                  <a:gd name="T1" fmla="*/ 134 h 279"/>
                  <a:gd name="T2" fmla="*/ 404 w 808"/>
                  <a:gd name="T3" fmla="*/ 139 h 279"/>
                  <a:gd name="T4" fmla="*/ 1 w 808"/>
                  <a:gd name="T5" fmla="*/ 5 h 279"/>
                  <a:gd name="T6" fmla="*/ 0 w 808"/>
                  <a:gd name="T7" fmla="*/ 0 h 279"/>
                  <a:gd name="T8" fmla="*/ 403 w 808"/>
                  <a:gd name="T9" fmla="*/ 134 h 2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8" h="279">
                    <a:moveTo>
                      <a:pt x="806" y="269"/>
                    </a:moveTo>
                    <a:lnTo>
                      <a:pt x="808" y="279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2" name="Freeform 781"/>
              <p:cNvSpPr>
                <a:spLocks/>
              </p:cNvSpPr>
              <p:nvPr/>
            </p:nvSpPr>
            <p:spPr bwMode="auto">
              <a:xfrm>
                <a:off x="607" y="1538"/>
                <a:ext cx="403" cy="136"/>
              </a:xfrm>
              <a:custGeom>
                <a:avLst/>
                <a:gdLst>
                  <a:gd name="T0" fmla="*/ 403 w 806"/>
                  <a:gd name="T1" fmla="*/ 134 h 273"/>
                  <a:gd name="T2" fmla="*/ 403 w 806"/>
                  <a:gd name="T3" fmla="*/ 136 h 273"/>
                  <a:gd name="T4" fmla="*/ 0 w 806"/>
                  <a:gd name="T5" fmla="*/ 1 h 273"/>
                  <a:gd name="T6" fmla="*/ 0 w 806"/>
                  <a:gd name="T7" fmla="*/ 0 h 273"/>
                  <a:gd name="T8" fmla="*/ 403 w 806"/>
                  <a:gd name="T9" fmla="*/ 134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3" name="Freeform 782"/>
              <p:cNvSpPr>
                <a:spLocks/>
              </p:cNvSpPr>
              <p:nvPr/>
            </p:nvSpPr>
            <p:spPr bwMode="auto">
              <a:xfrm>
                <a:off x="607" y="1539"/>
                <a:ext cx="403" cy="136"/>
              </a:xfrm>
              <a:custGeom>
                <a:avLst/>
                <a:gdLst>
                  <a:gd name="T0" fmla="*/ 403 w 806"/>
                  <a:gd name="T1" fmla="*/ 135 h 273"/>
                  <a:gd name="T2" fmla="*/ 403 w 806"/>
                  <a:gd name="T3" fmla="*/ 136 h 273"/>
                  <a:gd name="T4" fmla="*/ 0 w 806"/>
                  <a:gd name="T5" fmla="*/ 2 h 273"/>
                  <a:gd name="T6" fmla="*/ 0 w 806"/>
                  <a:gd name="T7" fmla="*/ 0 h 273"/>
                  <a:gd name="T8" fmla="*/ 403 w 806"/>
                  <a:gd name="T9" fmla="*/ 135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3">
                    <a:moveTo>
                      <a:pt x="806" y="270"/>
                    </a:moveTo>
                    <a:lnTo>
                      <a:pt x="806" y="27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0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4" name="Freeform 783"/>
              <p:cNvSpPr>
                <a:spLocks/>
              </p:cNvSpPr>
              <p:nvPr/>
            </p:nvSpPr>
            <p:spPr bwMode="auto">
              <a:xfrm>
                <a:off x="607" y="1541"/>
                <a:ext cx="404" cy="136"/>
              </a:xfrm>
              <a:custGeom>
                <a:avLst/>
                <a:gdLst>
                  <a:gd name="T0" fmla="*/ 403 w 808"/>
                  <a:gd name="T1" fmla="*/ 135 h 272"/>
                  <a:gd name="T2" fmla="*/ 404 w 808"/>
                  <a:gd name="T3" fmla="*/ 136 h 272"/>
                  <a:gd name="T4" fmla="*/ 1 w 808"/>
                  <a:gd name="T5" fmla="*/ 2 h 272"/>
                  <a:gd name="T6" fmla="*/ 0 w 808"/>
                  <a:gd name="T7" fmla="*/ 0 h 272"/>
                  <a:gd name="T8" fmla="*/ 403 w 808"/>
                  <a:gd name="T9" fmla="*/ 135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8" h="272">
                    <a:moveTo>
                      <a:pt x="806" y="269"/>
                    </a:moveTo>
                    <a:lnTo>
                      <a:pt x="808" y="27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5" name="Freeform 784"/>
              <p:cNvSpPr>
                <a:spLocks/>
              </p:cNvSpPr>
              <p:nvPr/>
            </p:nvSpPr>
            <p:spPr bwMode="auto">
              <a:xfrm>
                <a:off x="608" y="1543"/>
                <a:ext cx="406" cy="143"/>
              </a:xfrm>
              <a:custGeom>
                <a:avLst/>
                <a:gdLst>
                  <a:gd name="T0" fmla="*/ 404 w 810"/>
                  <a:gd name="T1" fmla="*/ 134 h 288"/>
                  <a:gd name="T2" fmla="*/ 406 w 810"/>
                  <a:gd name="T3" fmla="*/ 143 h 288"/>
                  <a:gd name="T4" fmla="*/ 2 w 810"/>
                  <a:gd name="T5" fmla="*/ 8 h 288"/>
                  <a:gd name="T6" fmla="*/ 0 w 810"/>
                  <a:gd name="T7" fmla="*/ 0 h 288"/>
                  <a:gd name="T8" fmla="*/ 404 w 810"/>
                  <a:gd name="T9" fmla="*/ 134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0" h="288">
                    <a:moveTo>
                      <a:pt x="806" y="269"/>
                    </a:moveTo>
                    <a:lnTo>
                      <a:pt x="810" y="288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6" name="Freeform 785"/>
              <p:cNvSpPr>
                <a:spLocks/>
              </p:cNvSpPr>
              <p:nvPr/>
            </p:nvSpPr>
            <p:spPr bwMode="auto">
              <a:xfrm>
                <a:off x="608" y="1543"/>
                <a:ext cx="403" cy="136"/>
              </a:xfrm>
              <a:custGeom>
                <a:avLst/>
                <a:gdLst>
                  <a:gd name="T0" fmla="*/ 403 w 806"/>
                  <a:gd name="T1" fmla="*/ 134 h 273"/>
                  <a:gd name="T2" fmla="*/ 403 w 806"/>
                  <a:gd name="T3" fmla="*/ 136 h 273"/>
                  <a:gd name="T4" fmla="*/ 0 w 806"/>
                  <a:gd name="T5" fmla="*/ 1 h 273"/>
                  <a:gd name="T6" fmla="*/ 0 w 806"/>
                  <a:gd name="T7" fmla="*/ 0 h 273"/>
                  <a:gd name="T8" fmla="*/ 403 w 806"/>
                  <a:gd name="T9" fmla="*/ 134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7" name="Freeform 786"/>
              <p:cNvSpPr>
                <a:spLocks/>
              </p:cNvSpPr>
              <p:nvPr/>
            </p:nvSpPr>
            <p:spPr bwMode="auto">
              <a:xfrm>
                <a:off x="608" y="1543"/>
                <a:ext cx="404" cy="137"/>
              </a:xfrm>
              <a:custGeom>
                <a:avLst/>
                <a:gdLst>
                  <a:gd name="T0" fmla="*/ 403 w 807"/>
                  <a:gd name="T1" fmla="*/ 136 h 274"/>
                  <a:gd name="T2" fmla="*/ 404 w 807"/>
                  <a:gd name="T3" fmla="*/ 137 h 274"/>
                  <a:gd name="T4" fmla="*/ 0 w 807"/>
                  <a:gd name="T5" fmla="*/ 2 h 274"/>
                  <a:gd name="T6" fmla="*/ 0 w 807"/>
                  <a:gd name="T7" fmla="*/ 0 h 274"/>
                  <a:gd name="T8" fmla="*/ 403 w 807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7" h="274">
                    <a:moveTo>
                      <a:pt x="806" y="271"/>
                    </a:moveTo>
                    <a:lnTo>
                      <a:pt x="807" y="27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8" name="Freeform 787"/>
              <p:cNvSpPr>
                <a:spLocks/>
              </p:cNvSpPr>
              <p:nvPr/>
            </p:nvSpPr>
            <p:spPr bwMode="auto">
              <a:xfrm>
                <a:off x="608" y="1545"/>
                <a:ext cx="404" cy="137"/>
              </a:xfrm>
              <a:custGeom>
                <a:avLst/>
                <a:gdLst>
                  <a:gd name="T0" fmla="*/ 404 w 807"/>
                  <a:gd name="T1" fmla="*/ 136 h 274"/>
                  <a:gd name="T2" fmla="*/ 404 w 807"/>
                  <a:gd name="T3" fmla="*/ 137 h 274"/>
                  <a:gd name="T4" fmla="*/ 1 w 807"/>
                  <a:gd name="T5" fmla="*/ 2 h 274"/>
                  <a:gd name="T6" fmla="*/ 0 w 807"/>
                  <a:gd name="T7" fmla="*/ 0 h 274"/>
                  <a:gd name="T8" fmla="*/ 404 w 807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7" h="274">
                    <a:moveTo>
                      <a:pt x="807" y="271"/>
                    </a:moveTo>
                    <a:lnTo>
                      <a:pt x="807" y="27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89" name="Freeform 788"/>
              <p:cNvSpPr>
                <a:spLocks/>
              </p:cNvSpPr>
              <p:nvPr/>
            </p:nvSpPr>
            <p:spPr bwMode="auto">
              <a:xfrm>
                <a:off x="609" y="1547"/>
                <a:ext cx="404" cy="137"/>
              </a:xfrm>
              <a:custGeom>
                <a:avLst/>
                <a:gdLst>
                  <a:gd name="T0" fmla="*/ 403 w 808"/>
                  <a:gd name="T1" fmla="*/ 135 h 275"/>
                  <a:gd name="T2" fmla="*/ 404 w 808"/>
                  <a:gd name="T3" fmla="*/ 137 h 275"/>
                  <a:gd name="T4" fmla="*/ 0 w 808"/>
                  <a:gd name="T5" fmla="*/ 1 h 275"/>
                  <a:gd name="T6" fmla="*/ 0 w 808"/>
                  <a:gd name="T7" fmla="*/ 0 h 275"/>
                  <a:gd name="T8" fmla="*/ 403 w 808"/>
                  <a:gd name="T9" fmla="*/ 135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8" h="275">
                    <a:moveTo>
                      <a:pt x="806" y="271"/>
                    </a:moveTo>
                    <a:lnTo>
                      <a:pt x="808" y="2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0" name="Freeform 789"/>
              <p:cNvSpPr>
                <a:spLocks/>
              </p:cNvSpPr>
              <p:nvPr/>
            </p:nvSpPr>
            <p:spPr bwMode="auto">
              <a:xfrm>
                <a:off x="609" y="1548"/>
                <a:ext cx="404" cy="137"/>
              </a:xfrm>
              <a:custGeom>
                <a:avLst/>
                <a:gdLst>
                  <a:gd name="T0" fmla="*/ 404 w 808"/>
                  <a:gd name="T1" fmla="*/ 137 h 274"/>
                  <a:gd name="T2" fmla="*/ 404 w 808"/>
                  <a:gd name="T3" fmla="*/ 137 h 274"/>
                  <a:gd name="T4" fmla="*/ 1 w 808"/>
                  <a:gd name="T5" fmla="*/ 2 h 274"/>
                  <a:gd name="T6" fmla="*/ 0 w 808"/>
                  <a:gd name="T7" fmla="*/ 0 h 274"/>
                  <a:gd name="T8" fmla="*/ 404 w 808"/>
                  <a:gd name="T9" fmla="*/ 137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8" h="274">
                    <a:moveTo>
                      <a:pt x="808" y="273"/>
                    </a:moveTo>
                    <a:lnTo>
                      <a:pt x="808" y="2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1" name="Freeform 790"/>
              <p:cNvSpPr>
                <a:spLocks/>
              </p:cNvSpPr>
              <p:nvPr/>
            </p:nvSpPr>
            <p:spPr bwMode="auto">
              <a:xfrm>
                <a:off x="610" y="1549"/>
                <a:ext cx="404" cy="137"/>
              </a:xfrm>
              <a:custGeom>
                <a:avLst/>
                <a:gdLst>
                  <a:gd name="T0" fmla="*/ 403 w 807"/>
                  <a:gd name="T1" fmla="*/ 135 h 275"/>
                  <a:gd name="T2" fmla="*/ 404 w 807"/>
                  <a:gd name="T3" fmla="*/ 137 h 275"/>
                  <a:gd name="T4" fmla="*/ 0 w 807"/>
                  <a:gd name="T5" fmla="*/ 2 h 275"/>
                  <a:gd name="T6" fmla="*/ 0 w 807"/>
                  <a:gd name="T7" fmla="*/ 0 h 275"/>
                  <a:gd name="T8" fmla="*/ 403 w 807"/>
                  <a:gd name="T9" fmla="*/ 135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7" h="275">
                    <a:moveTo>
                      <a:pt x="806" y="271"/>
                    </a:moveTo>
                    <a:lnTo>
                      <a:pt x="807" y="2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2" name="Freeform 791"/>
              <p:cNvSpPr>
                <a:spLocks/>
              </p:cNvSpPr>
              <p:nvPr/>
            </p:nvSpPr>
            <p:spPr bwMode="auto">
              <a:xfrm>
                <a:off x="610" y="1551"/>
                <a:ext cx="408" cy="144"/>
              </a:xfrm>
              <a:custGeom>
                <a:avLst/>
                <a:gdLst>
                  <a:gd name="T0" fmla="*/ 404 w 816"/>
                  <a:gd name="T1" fmla="*/ 136 h 287"/>
                  <a:gd name="T2" fmla="*/ 408 w 816"/>
                  <a:gd name="T3" fmla="*/ 144 h 287"/>
                  <a:gd name="T4" fmla="*/ 4 w 816"/>
                  <a:gd name="T5" fmla="*/ 8 h 287"/>
                  <a:gd name="T6" fmla="*/ 0 w 816"/>
                  <a:gd name="T7" fmla="*/ 0 h 287"/>
                  <a:gd name="T8" fmla="*/ 404 w 816"/>
                  <a:gd name="T9" fmla="*/ 136 h 2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6" h="287">
                    <a:moveTo>
                      <a:pt x="807" y="271"/>
                    </a:moveTo>
                    <a:lnTo>
                      <a:pt x="816" y="287"/>
                    </a:lnTo>
                    <a:lnTo>
                      <a:pt x="8" y="15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3" name="Freeform 792"/>
              <p:cNvSpPr>
                <a:spLocks/>
              </p:cNvSpPr>
              <p:nvPr/>
            </p:nvSpPr>
            <p:spPr bwMode="auto">
              <a:xfrm>
                <a:off x="610" y="1551"/>
                <a:ext cx="405" cy="137"/>
              </a:xfrm>
              <a:custGeom>
                <a:avLst/>
                <a:gdLst>
                  <a:gd name="T0" fmla="*/ 404 w 809"/>
                  <a:gd name="T1" fmla="*/ 136 h 274"/>
                  <a:gd name="T2" fmla="*/ 405 w 809"/>
                  <a:gd name="T3" fmla="*/ 137 h 274"/>
                  <a:gd name="T4" fmla="*/ 1 w 809"/>
                  <a:gd name="T5" fmla="*/ 1 h 274"/>
                  <a:gd name="T6" fmla="*/ 0 w 809"/>
                  <a:gd name="T7" fmla="*/ 0 h 274"/>
                  <a:gd name="T8" fmla="*/ 404 w 809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4">
                    <a:moveTo>
                      <a:pt x="807" y="271"/>
                    </a:moveTo>
                    <a:lnTo>
                      <a:pt x="809" y="27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4" name="Freeform 793"/>
              <p:cNvSpPr>
                <a:spLocks/>
              </p:cNvSpPr>
              <p:nvPr/>
            </p:nvSpPr>
            <p:spPr bwMode="auto">
              <a:xfrm>
                <a:off x="611" y="1552"/>
                <a:ext cx="404" cy="138"/>
              </a:xfrm>
              <a:custGeom>
                <a:avLst/>
                <a:gdLst>
                  <a:gd name="T0" fmla="*/ 403 w 809"/>
                  <a:gd name="T1" fmla="*/ 137 h 276"/>
                  <a:gd name="T2" fmla="*/ 404 w 809"/>
                  <a:gd name="T3" fmla="*/ 138 h 276"/>
                  <a:gd name="T4" fmla="*/ 0 w 809"/>
                  <a:gd name="T5" fmla="*/ 2 h 276"/>
                  <a:gd name="T6" fmla="*/ 0 w 809"/>
                  <a:gd name="T7" fmla="*/ 0 h 276"/>
                  <a:gd name="T8" fmla="*/ 403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C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5" name="Freeform 794"/>
              <p:cNvSpPr>
                <a:spLocks/>
              </p:cNvSpPr>
              <p:nvPr/>
            </p:nvSpPr>
            <p:spPr bwMode="auto">
              <a:xfrm>
                <a:off x="612" y="1553"/>
                <a:ext cx="404" cy="138"/>
              </a:xfrm>
              <a:custGeom>
                <a:avLst/>
                <a:gdLst>
                  <a:gd name="T0" fmla="*/ 404 w 809"/>
                  <a:gd name="T1" fmla="*/ 136 h 276"/>
                  <a:gd name="T2" fmla="*/ 404 w 809"/>
                  <a:gd name="T3" fmla="*/ 138 h 276"/>
                  <a:gd name="T4" fmla="*/ 1 w 809"/>
                  <a:gd name="T5" fmla="*/ 2 h 276"/>
                  <a:gd name="T6" fmla="*/ 0 w 809"/>
                  <a:gd name="T7" fmla="*/ 0 h 276"/>
                  <a:gd name="T8" fmla="*/ 404 w 809"/>
                  <a:gd name="T9" fmla="*/ 13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6">
                    <a:moveTo>
                      <a:pt x="808" y="272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E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6" name="Freeform 795"/>
              <p:cNvSpPr>
                <a:spLocks/>
              </p:cNvSpPr>
              <p:nvPr/>
            </p:nvSpPr>
            <p:spPr bwMode="auto">
              <a:xfrm>
                <a:off x="612" y="1555"/>
                <a:ext cx="405" cy="138"/>
              </a:xfrm>
              <a:custGeom>
                <a:avLst/>
                <a:gdLst>
                  <a:gd name="T0" fmla="*/ 404 w 809"/>
                  <a:gd name="T1" fmla="*/ 137 h 276"/>
                  <a:gd name="T2" fmla="*/ 405 w 809"/>
                  <a:gd name="T3" fmla="*/ 138 h 276"/>
                  <a:gd name="T4" fmla="*/ 1 w 809"/>
                  <a:gd name="T5" fmla="*/ 2 h 276"/>
                  <a:gd name="T6" fmla="*/ 0 w 809"/>
                  <a:gd name="T7" fmla="*/ 0 h 276"/>
                  <a:gd name="T8" fmla="*/ 404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7" name="Freeform 796"/>
              <p:cNvSpPr>
                <a:spLocks/>
              </p:cNvSpPr>
              <p:nvPr/>
            </p:nvSpPr>
            <p:spPr bwMode="auto">
              <a:xfrm>
                <a:off x="613" y="1557"/>
                <a:ext cx="405" cy="138"/>
              </a:xfrm>
              <a:custGeom>
                <a:avLst/>
                <a:gdLst>
                  <a:gd name="T0" fmla="*/ 404 w 809"/>
                  <a:gd name="T1" fmla="*/ 137 h 276"/>
                  <a:gd name="T2" fmla="*/ 405 w 809"/>
                  <a:gd name="T3" fmla="*/ 138 h 276"/>
                  <a:gd name="T4" fmla="*/ 1 w 809"/>
                  <a:gd name="T5" fmla="*/ 2 h 276"/>
                  <a:gd name="T6" fmla="*/ 0 w 809"/>
                  <a:gd name="T7" fmla="*/ 0 h 276"/>
                  <a:gd name="T8" fmla="*/ 404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8" name="Freeform 797"/>
              <p:cNvSpPr>
                <a:spLocks/>
              </p:cNvSpPr>
              <p:nvPr/>
            </p:nvSpPr>
            <p:spPr bwMode="auto">
              <a:xfrm>
                <a:off x="614" y="1558"/>
                <a:ext cx="409" cy="143"/>
              </a:xfrm>
              <a:custGeom>
                <a:avLst/>
                <a:gdLst>
                  <a:gd name="T0" fmla="*/ 404 w 818"/>
                  <a:gd name="T1" fmla="*/ 136 h 285"/>
                  <a:gd name="T2" fmla="*/ 409 w 818"/>
                  <a:gd name="T3" fmla="*/ 143 h 285"/>
                  <a:gd name="T4" fmla="*/ 5 w 818"/>
                  <a:gd name="T5" fmla="*/ 6 h 285"/>
                  <a:gd name="T6" fmla="*/ 0 w 818"/>
                  <a:gd name="T7" fmla="*/ 0 h 285"/>
                  <a:gd name="T8" fmla="*/ 404 w 818"/>
                  <a:gd name="T9" fmla="*/ 136 h 2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8" h="285">
                    <a:moveTo>
                      <a:pt x="808" y="272"/>
                    </a:moveTo>
                    <a:lnTo>
                      <a:pt x="818" y="285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99" name="Freeform 798"/>
              <p:cNvSpPr>
                <a:spLocks/>
              </p:cNvSpPr>
              <p:nvPr/>
            </p:nvSpPr>
            <p:spPr bwMode="auto">
              <a:xfrm>
                <a:off x="614" y="1558"/>
                <a:ext cx="405" cy="138"/>
              </a:xfrm>
              <a:custGeom>
                <a:avLst/>
                <a:gdLst>
                  <a:gd name="T0" fmla="*/ 404 w 809"/>
                  <a:gd name="T1" fmla="*/ 136 h 275"/>
                  <a:gd name="T2" fmla="*/ 405 w 809"/>
                  <a:gd name="T3" fmla="*/ 138 h 275"/>
                  <a:gd name="T4" fmla="*/ 1 w 809"/>
                  <a:gd name="T5" fmla="*/ 1 h 275"/>
                  <a:gd name="T6" fmla="*/ 0 w 809"/>
                  <a:gd name="T7" fmla="*/ 0 h 275"/>
                  <a:gd name="T8" fmla="*/ 404 w 809"/>
                  <a:gd name="T9" fmla="*/ 136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5">
                    <a:moveTo>
                      <a:pt x="808" y="272"/>
                    </a:moveTo>
                    <a:lnTo>
                      <a:pt x="809" y="27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0" name="Freeform 799"/>
              <p:cNvSpPr>
                <a:spLocks/>
              </p:cNvSpPr>
              <p:nvPr/>
            </p:nvSpPr>
            <p:spPr bwMode="auto">
              <a:xfrm>
                <a:off x="615" y="1559"/>
                <a:ext cx="405" cy="139"/>
              </a:xfrm>
              <a:custGeom>
                <a:avLst/>
                <a:gdLst>
                  <a:gd name="T0" fmla="*/ 403 w 811"/>
                  <a:gd name="T1" fmla="*/ 137 h 278"/>
                  <a:gd name="T2" fmla="*/ 405 w 811"/>
                  <a:gd name="T3" fmla="*/ 139 h 278"/>
                  <a:gd name="T4" fmla="*/ 1 w 811"/>
                  <a:gd name="T5" fmla="*/ 2 h 278"/>
                  <a:gd name="T6" fmla="*/ 0 w 811"/>
                  <a:gd name="T7" fmla="*/ 0 h 278"/>
                  <a:gd name="T8" fmla="*/ 403 w 811"/>
                  <a:gd name="T9" fmla="*/ 137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78">
                    <a:moveTo>
                      <a:pt x="807" y="274"/>
                    </a:moveTo>
                    <a:lnTo>
                      <a:pt x="811" y="2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B4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1" name="Freeform 800"/>
              <p:cNvSpPr>
                <a:spLocks/>
              </p:cNvSpPr>
              <p:nvPr/>
            </p:nvSpPr>
            <p:spPr bwMode="auto">
              <a:xfrm>
                <a:off x="617" y="1561"/>
                <a:ext cx="404" cy="139"/>
              </a:xfrm>
              <a:custGeom>
                <a:avLst/>
                <a:gdLst>
                  <a:gd name="T0" fmla="*/ 404 w 809"/>
                  <a:gd name="T1" fmla="*/ 137 h 277"/>
                  <a:gd name="T2" fmla="*/ 404 w 809"/>
                  <a:gd name="T3" fmla="*/ 139 h 277"/>
                  <a:gd name="T4" fmla="*/ 1 w 809"/>
                  <a:gd name="T5" fmla="*/ 2 h 277"/>
                  <a:gd name="T6" fmla="*/ 0 w 809"/>
                  <a:gd name="T7" fmla="*/ 0 h 277"/>
                  <a:gd name="T8" fmla="*/ 404 w 809"/>
                  <a:gd name="T9" fmla="*/ 137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9" h="277">
                    <a:moveTo>
                      <a:pt x="808" y="274"/>
                    </a:moveTo>
                    <a:lnTo>
                      <a:pt x="809" y="27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B1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2" name="Freeform 801"/>
              <p:cNvSpPr>
                <a:spLocks/>
              </p:cNvSpPr>
              <p:nvPr/>
            </p:nvSpPr>
            <p:spPr bwMode="auto">
              <a:xfrm>
                <a:off x="617" y="1562"/>
                <a:ext cx="406" cy="139"/>
              </a:xfrm>
              <a:custGeom>
                <a:avLst/>
                <a:gdLst>
                  <a:gd name="T0" fmla="*/ 404 w 811"/>
                  <a:gd name="T1" fmla="*/ 137 h 277"/>
                  <a:gd name="T2" fmla="*/ 406 w 811"/>
                  <a:gd name="T3" fmla="*/ 139 h 277"/>
                  <a:gd name="T4" fmla="*/ 2 w 811"/>
                  <a:gd name="T5" fmla="*/ 2 h 277"/>
                  <a:gd name="T6" fmla="*/ 0 w 811"/>
                  <a:gd name="T7" fmla="*/ 0 h 277"/>
                  <a:gd name="T8" fmla="*/ 404 w 811"/>
                  <a:gd name="T9" fmla="*/ 137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1" h="277">
                    <a:moveTo>
                      <a:pt x="807" y="274"/>
                    </a:moveTo>
                    <a:lnTo>
                      <a:pt x="811" y="27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3" name="Freeform 802"/>
              <p:cNvSpPr>
                <a:spLocks/>
              </p:cNvSpPr>
              <p:nvPr/>
            </p:nvSpPr>
            <p:spPr bwMode="auto">
              <a:xfrm>
                <a:off x="619" y="1564"/>
                <a:ext cx="411" cy="143"/>
              </a:xfrm>
              <a:custGeom>
                <a:avLst/>
                <a:gdLst>
                  <a:gd name="T0" fmla="*/ 404 w 821"/>
                  <a:gd name="T1" fmla="*/ 137 h 286"/>
                  <a:gd name="T2" fmla="*/ 411 w 821"/>
                  <a:gd name="T3" fmla="*/ 143 h 286"/>
                  <a:gd name="T4" fmla="*/ 6 w 821"/>
                  <a:gd name="T5" fmla="*/ 5 h 286"/>
                  <a:gd name="T6" fmla="*/ 0 w 821"/>
                  <a:gd name="T7" fmla="*/ 0 h 286"/>
                  <a:gd name="T8" fmla="*/ 404 w 821"/>
                  <a:gd name="T9" fmla="*/ 137 h 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1" h="286">
                    <a:moveTo>
                      <a:pt x="808" y="274"/>
                    </a:moveTo>
                    <a:lnTo>
                      <a:pt x="821" y="286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4" name="Freeform 803"/>
              <p:cNvSpPr>
                <a:spLocks/>
              </p:cNvSpPr>
              <p:nvPr/>
            </p:nvSpPr>
            <p:spPr bwMode="auto">
              <a:xfrm>
                <a:off x="619" y="1564"/>
                <a:ext cx="407" cy="141"/>
              </a:xfrm>
              <a:custGeom>
                <a:avLst/>
                <a:gdLst>
                  <a:gd name="T0" fmla="*/ 404 w 814"/>
                  <a:gd name="T1" fmla="*/ 137 h 281"/>
                  <a:gd name="T2" fmla="*/ 407 w 814"/>
                  <a:gd name="T3" fmla="*/ 141 h 281"/>
                  <a:gd name="T4" fmla="*/ 4 w 814"/>
                  <a:gd name="T5" fmla="*/ 3 h 281"/>
                  <a:gd name="T6" fmla="*/ 0 w 814"/>
                  <a:gd name="T7" fmla="*/ 0 h 281"/>
                  <a:gd name="T8" fmla="*/ 404 w 814"/>
                  <a:gd name="T9" fmla="*/ 137 h 2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81">
                    <a:moveTo>
                      <a:pt x="808" y="274"/>
                    </a:moveTo>
                    <a:lnTo>
                      <a:pt x="814" y="28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5" name="Freeform 804"/>
              <p:cNvSpPr>
                <a:spLocks/>
              </p:cNvSpPr>
              <p:nvPr/>
            </p:nvSpPr>
            <p:spPr bwMode="auto">
              <a:xfrm>
                <a:off x="622" y="1567"/>
                <a:ext cx="408" cy="140"/>
              </a:xfrm>
              <a:custGeom>
                <a:avLst/>
                <a:gdLst>
                  <a:gd name="T0" fmla="*/ 404 w 814"/>
                  <a:gd name="T1" fmla="*/ 138 h 281"/>
                  <a:gd name="T2" fmla="*/ 408 w 814"/>
                  <a:gd name="T3" fmla="*/ 140 h 281"/>
                  <a:gd name="T4" fmla="*/ 3 w 814"/>
                  <a:gd name="T5" fmla="*/ 2 h 281"/>
                  <a:gd name="T6" fmla="*/ 0 w 814"/>
                  <a:gd name="T7" fmla="*/ 0 h 281"/>
                  <a:gd name="T8" fmla="*/ 404 w 814"/>
                  <a:gd name="T9" fmla="*/ 138 h 2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4" h="281">
                    <a:moveTo>
                      <a:pt x="807" y="276"/>
                    </a:moveTo>
                    <a:lnTo>
                      <a:pt x="814" y="281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807" y="276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6" name="Freeform 805"/>
              <p:cNvSpPr>
                <a:spLocks/>
              </p:cNvSpPr>
              <p:nvPr/>
            </p:nvSpPr>
            <p:spPr bwMode="auto">
              <a:xfrm>
                <a:off x="625" y="1569"/>
                <a:ext cx="412" cy="141"/>
              </a:xfrm>
              <a:custGeom>
                <a:avLst/>
                <a:gdLst>
                  <a:gd name="T0" fmla="*/ 405 w 824"/>
                  <a:gd name="T1" fmla="*/ 138 h 283"/>
                  <a:gd name="T2" fmla="*/ 412 w 824"/>
                  <a:gd name="T3" fmla="*/ 141 h 283"/>
                  <a:gd name="T4" fmla="*/ 8 w 824"/>
                  <a:gd name="T5" fmla="*/ 3 h 283"/>
                  <a:gd name="T6" fmla="*/ 0 w 824"/>
                  <a:gd name="T7" fmla="*/ 0 h 283"/>
                  <a:gd name="T8" fmla="*/ 405 w 824"/>
                  <a:gd name="T9" fmla="*/ 138 h 2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4" h="283">
                    <a:moveTo>
                      <a:pt x="809" y="276"/>
                    </a:moveTo>
                    <a:lnTo>
                      <a:pt x="824" y="283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809" y="276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7" name="Freeform 806"/>
              <p:cNvSpPr>
                <a:spLocks/>
              </p:cNvSpPr>
              <p:nvPr/>
            </p:nvSpPr>
            <p:spPr bwMode="auto">
              <a:xfrm>
                <a:off x="657" y="1482"/>
                <a:ext cx="416" cy="128"/>
              </a:xfrm>
              <a:custGeom>
                <a:avLst/>
                <a:gdLst>
                  <a:gd name="T0" fmla="*/ 416 w 830"/>
                  <a:gd name="T1" fmla="*/ 128 h 256"/>
                  <a:gd name="T2" fmla="*/ 408 w 830"/>
                  <a:gd name="T3" fmla="*/ 126 h 256"/>
                  <a:gd name="T4" fmla="*/ 0 w 830"/>
                  <a:gd name="T5" fmla="*/ 0 h 256"/>
                  <a:gd name="T6" fmla="*/ 8 w 830"/>
                  <a:gd name="T7" fmla="*/ 2 h 256"/>
                  <a:gd name="T8" fmla="*/ 416 w 830"/>
                  <a:gd name="T9" fmla="*/ 128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0" h="256">
                    <a:moveTo>
                      <a:pt x="830" y="256"/>
                    </a:moveTo>
                    <a:lnTo>
                      <a:pt x="814" y="252"/>
                    </a:lnTo>
                    <a:lnTo>
                      <a:pt x="0" y="0"/>
                    </a:lnTo>
                    <a:lnTo>
                      <a:pt x="15" y="3"/>
                    </a:lnTo>
                    <a:lnTo>
                      <a:pt x="830" y="256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8" name="Freeform 807"/>
              <p:cNvSpPr>
                <a:spLocks/>
              </p:cNvSpPr>
              <p:nvPr/>
            </p:nvSpPr>
            <p:spPr bwMode="auto">
              <a:xfrm>
                <a:off x="649" y="1482"/>
                <a:ext cx="415" cy="126"/>
              </a:xfrm>
              <a:custGeom>
                <a:avLst/>
                <a:gdLst>
                  <a:gd name="T0" fmla="*/ 415 w 831"/>
                  <a:gd name="T1" fmla="*/ 126 h 252"/>
                  <a:gd name="T2" fmla="*/ 406 w 831"/>
                  <a:gd name="T3" fmla="*/ 126 h 252"/>
                  <a:gd name="T4" fmla="*/ 0 w 831"/>
                  <a:gd name="T5" fmla="*/ 0 h 252"/>
                  <a:gd name="T6" fmla="*/ 8 w 831"/>
                  <a:gd name="T7" fmla="*/ 0 h 252"/>
                  <a:gd name="T8" fmla="*/ 415 w 831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1" h="252">
                    <a:moveTo>
                      <a:pt x="831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831" y="252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09" name="Freeform 808"/>
              <p:cNvSpPr>
                <a:spLocks/>
              </p:cNvSpPr>
              <p:nvPr/>
            </p:nvSpPr>
            <p:spPr bwMode="auto">
              <a:xfrm>
                <a:off x="653" y="1482"/>
                <a:ext cx="411" cy="126"/>
              </a:xfrm>
              <a:custGeom>
                <a:avLst/>
                <a:gdLst>
                  <a:gd name="T0" fmla="*/ 411 w 823"/>
                  <a:gd name="T1" fmla="*/ 126 h 252"/>
                  <a:gd name="T2" fmla="*/ 407 w 823"/>
                  <a:gd name="T3" fmla="*/ 126 h 252"/>
                  <a:gd name="T4" fmla="*/ 0 w 823"/>
                  <a:gd name="T5" fmla="*/ 0 h 252"/>
                  <a:gd name="T6" fmla="*/ 4 w 823"/>
                  <a:gd name="T7" fmla="*/ 0 h 252"/>
                  <a:gd name="T8" fmla="*/ 411 w 823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3" h="252">
                    <a:moveTo>
                      <a:pt x="823" y="252"/>
                    </a:moveTo>
                    <a:lnTo>
                      <a:pt x="815" y="25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0" name="Freeform 809"/>
              <p:cNvSpPr>
                <a:spLocks/>
              </p:cNvSpPr>
              <p:nvPr/>
            </p:nvSpPr>
            <p:spPr bwMode="auto">
              <a:xfrm>
                <a:off x="649" y="1482"/>
                <a:ext cx="411" cy="126"/>
              </a:xfrm>
              <a:custGeom>
                <a:avLst/>
                <a:gdLst>
                  <a:gd name="T0" fmla="*/ 411 w 823"/>
                  <a:gd name="T1" fmla="*/ 126 h 252"/>
                  <a:gd name="T2" fmla="*/ 406 w 823"/>
                  <a:gd name="T3" fmla="*/ 126 h 252"/>
                  <a:gd name="T4" fmla="*/ 0 w 823"/>
                  <a:gd name="T5" fmla="*/ 0 h 252"/>
                  <a:gd name="T6" fmla="*/ 4 w 823"/>
                  <a:gd name="T7" fmla="*/ 0 h 252"/>
                  <a:gd name="T8" fmla="*/ 411 w 823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3" h="252">
                    <a:moveTo>
                      <a:pt x="823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8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11" name="Freeform 810"/>
              <p:cNvSpPr>
                <a:spLocks/>
              </p:cNvSpPr>
              <p:nvPr/>
            </p:nvSpPr>
            <p:spPr bwMode="auto">
              <a:xfrm>
                <a:off x="1010" y="1608"/>
                <a:ext cx="89" cy="104"/>
              </a:xfrm>
              <a:custGeom>
                <a:avLst/>
                <a:gdLst>
                  <a:gd name="T0" fmla="*/ 45 w 178"/>
                  <a:gd name="T1" fmla="*/ 0 h 208"/>
                  <a:gd name="T2" fmla="*/ 37 w 178"/>
                  <a:gd name="T3" fmla="*/ 3 h 208"/>
                  <a:gd name="T4" fmla="*/ 28 w 178"/>
                  <a:gd name="T5" fmla="*/ 7 h 208"/>
                  <a:gd name="T6" fmla="*/ 20 w 178"/>
                  <a:gd name="T7" fmla="*/ 13 h 208"/>
                  <a:gd name="T8" fmla="*/ 13 w 178"/>
                  <a:gd name="T9" fmla="*/ 20 h 208"/>
                  <a:gd name="T10" fmla="*/ 8 w 178"/>
                  <a:gd name="T11" fmla="*/ 29 h 208"/>
                  <a:gd name="T12" fmla="*/ 3 w 178"/>
                  <a:gd name="T13" fmla="*/ 38 h 208"/>
                  <a:gd name="T14" fmla="*/ 1 w 178"/>
                  <a:gd name="T15" fmla="*/ 49 h 208"/>
                  <a:gd name="T16" fmla="*/ 0 w 178"/>
                  <a:gd name="T17" fmla="*/ 54 h 208"/>
                  <a:gd name="T18" fmla="*/ 0 w 178"/>
                  <a:gd name="T19" fmla="*/ 59 h 208"/>
                  <a:gd name="T20" fmla="*/ 0 w 178"/>
                  <a:gd name="T21" fmla="*/ 64 h 208"/>
                  <a:gd name="T22" fmla="*/ 1 w 178"/>
                  <a:gd name="T23" fmla="*/ 69 h 208"/>
                  <a:gd name="T24" fmla="*/ 3 w 178"/>
                  <a:gd name="T25" fmla="*/ 79 h 208"/>
                  <a:gd name="T26" fmla="*/ 8 w 178"/>
                  <a:gd name="T27" fmla="*/ 87 h 208"/>
                  <a:gd name="T28" fmla="*/ 13 w 178"/>
                  <a:gd name="T29" fmla="*/ 93 h 208"/>
                  <a:gd name="T30" fmla="*/ 19 w 178"/>
                  <a:gd name="T31" fmla="*/ 99 h 208"/>
                  <a:gd name="T32" fmla="*/ 27 w 178"/>
                  <a:gd name="T33" fmla="*/ 103 h 208"/>
                  <a:gd name="T34" fmla="*/ 35 w 178"/>
                  <a:gd name="T35" fmla="*/ 104 h 208"/>
                  <a:gd name="T36" fmla="*/ 44 w 178"/>
                  <a:gd name="T37" fmla="*/ 104 h 208"/>
                  <a:gd name="T38" fmla="*/ 53 w 178"/>
                  <a:gd name="T39" fmla="*/ 102 h 208"/>
                  <a:gd name="T40" fmla="*/ 61 w 178"/>
                  <a:gd name="T41" fmla="*/ 98 h 208"/>
                  <a:gd name="T42" fmla="*/ 69 w 178"/>
                  <a:gd name="T43" fmla="*/ 92 h 208"/>
                  <a:gd name="T44" fmla="*/ 75 w 178"/>
                  <a:gd name="T45" fmla="*/ 84 h 208"/>
                  <a:gd name="T46" fmla="*/ 81 w 178"/>
                  <a:gd name="T47" fmla="*/ 76 h 208"/>
                  <a:gd name="T48" fmla="*/ 85 w 178"/>
                  <a:gd name="T49" fmla="*/ 66 h 208"/>
                  <a:gd name="T50" fmla="*/ 87 w 178"/>
                  <a:gd name="T51" fmla="*/ 56 h 208"/>
                  <a:gd name="T52" fmla="*/ 88 w 178"/>
                  <a:gd name="T53" fmla="*/ 51 h 208"/>
                  <a:gd name="T54" fmla="*/ 89 w 178"/>
                  <a:gd name="T55" fmla="*/ 46 h 208"/>
                  <a:gd name="T56" fmla="*/ 88 w 178"/>
                  <a:gd name="T57" fmla="*/ 40 h 208"/>
                  <a:gd name="T58" fmla="*/ 88 w 178"/>
                  <a:gd name="T59" fmla="*/ 35 h 208"/>
                  <a:gd name="T60" fmla="*/ 86 w 178"/>
                  <a:gd name="T61" fmla="*/ 26 h 208"/>
                  <a:gd name="T62" fmla="*/ 82 w 178"/>
                  <a:gd name="T63" fmla="*/ 18 h 208"/>
                  <a:gd name="T64" fmla="*/ 77 w 178"/>
                  <a:gd name="T65" fmla="*/ 11 h 208"/>
                  <a:gd name="T66" fmla="*/ 70 w 178"/>
                  <a:gd name="T67" fmla="*/ 5 h 208"/>
                  <a:gd name="T68" fmla="*/ 62 w 178"/>
                  <a:gd name="T69" fmla="*/ 2 h 208"/>
                  <a:gd name="T70" fmla="*/ 54 w 178"/>
                  <a:gd name="T71" fmla="*/ 0 h 208"/>
                  <a:gd name="T72" fmla="*/ 45 w 178"/>
                  <a:gd name="T73" fmla="*/ 0 h 2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78" h="208">
                    <a:moveTo>
                      <a:pt x="90" y="0"/>
                    </a:moveTo>
                    <a:lnTo>
                      <a:pt x="73" y="5"/>
                    </a:lnTo>
                    <a:lnTo>
                      <a:pt x="55" y="14"/>
                    </a:lnTo>
                    <a:lnTo>
                      <a:pt x="40" y="25"/>
                    </a:lnTo>
                    <a:lnTo>
                      <a:pt x="26" y="40"/>
                    </a:lnTo>
                    <a:lnTo>
                      <a:pt x="15" y="57"/>
                    </a:lnTo>
                    <a:lnTo>
                      <a:pt x="6" y="75"/>
                    </a:lnTo>
                    <a:lnTo>
                      <a:pt x="2" y="97"/>
                    </a:lnTo>
                    <a:lnTo>
                      <a:pt x="0" y="107"/>
                    </a:lnTo>
                    <a:lnTo>
                      <a:pt x="0" y="118"/>
                    </a:lnTo>
                    <a:lnTo>
                      <a:pt x="0" y="128"/>
                    </a:lnTo>
                    <a:lnTo>
                      <a:pt x="2" y="138"/>
                    </a:lnTo>
                    <a:lnTo>
                      <a:pt x="6" y="157"/>
                    </a:lnTo>
                    <a:lnTo>
                      <a:pt x="15" y="173"/>
                    </a:lnTo>
                    <a:lnTo>
                      <a:pt x="25" y="186"/>
                    </a:lnTo>
                    <a:lnTo>
                      <a:pt x="38" y="198"/>
                    </a:lnTo>
                    <a:lnTo>
                      <a:pt x="53" y="205"/>
                    </a:lnTo>
                    <a:lnTo>
                      <a:pt x="70" y="208"/>
                    </a:lnTo>
                    <a:lnTo>
                      <a:pt x="88" y="208"/>
                    </a:lnTo>
                    <a:lnTo>
                      <a:pt x="105" y="203"/>
                    </a:lnTo>
                    <a:lnTo>
                      <a:pt x="121" y="195"/>
                    </a:lnTo>
                    <a:lnTo>
                      <a:pt x="138" y="183"/>
                    </a:lnTo>
                    <a:lnTo>
                      <a:pt x="149" y="168"/>
                    </a:lnTo>
                    <a:lnTo>
                      <a:pt x="161" y="152"/>
                    </a:lnTo>
                    <a:lnTo>
                      <a:pt x="169" y="132"/>
                    </a:lnTo>
                    <a:lnTo>
                      <a:pt x="174" y="112"/>
                    </a:lnTo>
                    <a:lnTo>
                      <a:pt x="176" y="102"/>
                    </a:lnTo>
                    <a:lnTo>
                      <a:pt x="178" y="92"/>
                    </a:lnTo>
                    <a:lnTo>
                      <a:pt x="176" y="80"/>
                    </a:lnTo>
                    <a:lnTo>
                      <a:pt x="176" y="70"/>
                    </a:lnTo>
                    <a:lnTo>
                      <a:pt x="171" y="52"/>
                    </a:lnTo>
                    <a:lnTo>
                      <a:pt x="163" y="35"/>
                    </a:lnTo>
                    <a:lnTo>
                      <a:pt x="153" y="22"/>
                    </a:lnTo>
                    <a:lnTo>
                      <a:pt x="139" y="10"/>
                    </a:lnTo>
                    <a:lnTo>
                      <a:pt x="124" y="4"/>
                    </a:lnTo>
                    <a:lnTo>
                      <a:pt x="108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F8A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0" name="Group 811"/>
            <p:cNvGrpSpPr>
              <a:grpSpLocks/>
            </p:cNvGrpSpPr>
            <p:nvPr/>
          </p:nvGrpSpPr>
          <p:grpSpPr bwMode="auto">
            <a:xfrm>
              <a:off x="1037" y="1631"/>
              <a:ext cx="216" cy="116"/>
              <a:chOff x="1037" y="1631"/>
              <a:chExt cx="216" cy="116"/>
            </a:xfrm>
          </p:grpSpPr>
          <p:sp>
            <p:nvSpPr>
              <p:cNvPr id="72604" name="Freeform 812"/>
              <p:cNvSpPr>
                <a:spLocks/>
              </p:cNvSpPr>
              <p:nvPr/>
            </p:nvSpPr>
            <p:spPr bwMode="auto">
              <a:xfrm>
                <a:off x="1054" y="1631"/>
                <a:ext cx="178" cy="58"/>
              </a:xfrm>
              <a:custGeom>
                <a:avLst/>
                <a:gdLst>
                  <a:gd name="T0" fmla="*/ 178 w 356"/>
                  <a:gd name="T1" fmla="*/ 55 h 115"/>
                  <a:gd name="T2" fmla="*/ 174 w 356"/>
                  <a:gd name="T3" fmla="*/ 58 h 115"/>
                  <a:gd name="T4" fmla="*/ 0 w 356"/>
                  <a:gd name="T5" fmla="*/ 2 h 115"/>
                  <a:gd name="T6" fmla="*/ 4 w 356"/>
                  <a:gd name="T7" fmla="*/ 0 h 115"/>
                  <a:gd name="T8" fmla="*/ 178 w 356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5">
                    <a:moveTo>
                      <a:pt x="356" y="110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5" name="Freeform 813"/>
              <p:cNvSpPr>
                <a:spLocks/>
              </p:cNvSpPr>
              <p:nvPr/>
            </p:nvSpPr>
            <p:spPr bwMode="auto">
              <a:xfrm>
                <a:off x="1057" y="1631"/>
                <a:ext cx="175" cy="57"/>
              </a:xfrm>
              <a:custGeom>
                <a:avLst/>
                <a:gdLst>
                  <a:gd name="T0" fmla="*/ 175 w 351"/>
                  <a:gd name="T1" fmla="*/ 55 h 113"/>
                  <a:gd name="T2" fmla="*/ 173 w 351"/>
                  <a:gd name="T3" fmla="*/ 57 h 113"/>
                  <a:gd name="T4" fmla="*/ 0 w 351"/>
                  <a:gd name="T5" fmla="*/ 1 h 113"/>
                  <a:gd name="T6" fmla="*/ 1 w 351"/>
                  <a:gd name="T7" fmla="*/ 0 h 113"/>
                  <a:gd name="T8" fmla="*/ 175 w 351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13">
                    <a:moveTo>
                      <a:pt x="351" y="110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6" name="Freeform 814"/>
              <p:cNvSpPr>
                <a:spLocks/>
              </p:cNvSpPr>
              <p:nvPr/>
            </p:nvSpPr>
            <p:spPr bwMode="auto">
              <a:xfrm>
                <a:off x="1054" y="1632"/>
                <a:ext cx="177" cy="57"/>
              </a:xfrm>
              <a:custGeom>
                <a:avLst/>
                <a:gdLst>
                  <a:gd name="T0" fmla="*/ 177 w 352"/>
                  <a:gd name="T1" fmla="*/ 56 h 113"/>
                  <a:gd name="T2" fmla="*/ 174 w 352"/>
                  <a:gd name="T3" fmla="*/ 57 h 113"/>
                  <a:gd name="T4" fmla="*/ 0 w 352"/>
                  <a:gd name="T5" fmla="*/ 1 h 113"/>
                  <a:gd name="T6" fmla="*/ 3 w 352"/>
                  <a:gd name="T7" fmla="*/ 0 h 113"/>
                  <a:gd name="T8" fmla="*/ 177 w 352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13">
                    <a:moveTo>
                      <a:pt x="352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2" y="111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7" name="Freeform 815"/>
              <p:cNvSpPr>
                <a:spLocks/>
              </p:cNvSpPr>
              <p:nvPr/>
            </p:nvSpPr>
            <p:spPr bwMode="auto">
              <a:xfrm>
                <a:off x="1051" y="1633"/>
                <a:ext cx="177" cy="58"/>
              </a:xfrm>
              <a:custGeom>
                <a:avLst/>
                <a:gdLst>
                  <a:gd name="T0" fmla="*/ 177 w 354"/>
                  <a:gd name="T1" fmla="*/ 56 h 117"/>
                  <a:gd name="T2" fmla="*/ 174 w 354"/>
                  <a:gd name="T3" fmla="*/ 58 h 117"/>
                  <a:gd name="T4" fmla="*/ 0 w 354"/>
                  <a:gd name="T5" fmla="*/ 3 h 117"/>
                  <a:gd name="T6" fmla="*/ 4 w 354"/>
                  <a:gd name="T7" fmla="*/ 0 h 117"/>
                  <a:gd name="T8" fmla="*/ 177 w 354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7">
                    <a:moveTo>
                      <a:pt x="354" y="112"/>
                    </a:moveTo>
                    <a:lnTo>
                      <a:pt x="348" y="11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8" name="Freeform 816"/>
              <p:cNvSpPr>
                <a:spLocks/>
              </p:cNvSpPr>
              <p:nvPr/>
            </p:nvSpPr>
            <p:spPr bwMode="auto">
              <a:xfrm>
                <a:off x="1054" y="1633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4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8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9" name="Freeform 817"/>
              <p:cNvSpPr>
                <a:spLocks/>
              </p:cNvSpPr>
              <p:nvPr/>
            </p:nvSpPr>
            <p:spPr bwMode="auto">
              <a:xfrm>
                <a:off x="1052" y="1635"/>
                <a:ext cx="175" cy="55"/>
              </a:xfrm>
              <a:custGeom>
                <a:avLst/>
                <a:gdLst>
                  <a:gd name="T0" fmla="*/ 175 w 351"/>
                  <a:gd name="T1" fmla="*/ 54 h 111"/>
                  <a:gd name="T2" fmla="*/ 173 w 351"/>
                  <a:gd name="T3" fmla="*/ 55 h 111"/>
                  <a:gd name="T4" fmla="*/ 0 w 351"/>
                  <a:gd name="T5" fmla="*/ 0 h 111"/>
                  <a:gd name="T6" fmla="*/ 1 w 351"/>
                  <a:gd name="T7" fmla="*/ 0 h 111"/>
                  <a:gd name="T8" fmla="*/ 175 w 351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0" name="Freeform 818"/>
              <p:cNvSpPr>
                <a:spLocks/>
              </p:cNvSpPr>
              <p:nvPr/>
            </p:nvSpPr>
            <p:spPr bwMode="auto">
              <a:xfrm>
                <a:off x="1051" y="1636"/>
                <a:ext cx="175" cy="55"/>
              </a:xfrm>
              <a:custGeom>
                <a:avLst/>
                <a:gdLst>
                  <a:gd name="T0" fmla="*/ 175 w 349"/>
                  <a:gd name="T1" fmla="*/ 54 h 112"/>
                  <a:gd name="T2" fmla="*/ 174 w 349"/>
                  <a:gd name="T3" fmla="*/ 55 h 112"/>
                  <a:gd name="T4" fmla="*/ 0 w 349"/>
                  <a:gd name="T5" fmla="*/ 1 h 112"/>
                  <a:gd name="T6" fmla="*/ 1 w 349"/>
                  <a:gd name="T7" fmla="*/ 0 h 112"/>
                  <a:gd name="T8" fmla="*/ 175 w 349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2">
                    <a:moveTo>
                      <a:pt x="349" y="110"/>
                    </a:moveTo>
                    <a:lnTo>
                      <a:pt x="348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1" name="Freeform 819"/>
              <p:cNvSpPr>
                <a:spLocks/>
              </p:cNvSpPr>
              <p:nvPr/>
            </p:nvSpPr>
            <p:spPr bwMode="auto">
              <a:xfrm>
                <a:off x="1047" y="1636"/>
                <a:ext cx="178" cy="59"/>
              </a:xfrm>
              <a:custGeom>
                <a:avLst/>
                <a:gdLst>
                  <a:gd name="T0" fmla="*/ 178 w 356"/>
                  <a:gd name="T1" fmla="*/ 55 h 118"/>
                  <a:gd name="T2" fmla="*/ 174 w 356"/>
                  <a:gd name="T3" fmla="*/ 59 h 118"/>
                  <a:gd name="T4" fmla="*/ 0 w 356"/>
                  <a:gd name="T5" fmla="*/ 4 h 118"/>
                  <a:gd name="T6" fmla="*/ 4 w 356"/>
                  <a:gd name="T7" fmla="*/ 0 h 118"/>
                  <a:gd name="T8" fmla="*/ 178 w 356"/>
                  <a:gd name="T9" fmla="*/ 55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8">
                    <a:moveTo>
                      <a:pt x="356" y="110"/>
                    </a:moveTo>
                    <a:lnTo>
                      <a:pt x="347" y="118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2" name="Freeform 820"/>
              <p:cNvSpPr>
                <a:spLocks/>
              </p:cNvSpPr>
              <p:nvPr/>
            </p:nvSpPr>
            <p:spPr bwMode="auto">
              <a:xfrm>
                <a:off x="1049" y="1636"/>
                <a:ext cx="176" cy="56"/>
              </a:xfrm>
              <a:custGeom>
                <a:avLst/>
                <a:gdLst>
                  <a:gd name="T0" fmla="*/ 176 w 351"/>
                  <a:gd name="T1" fmla="*/ 55 h 111"/>
                  <a:gd name="T2" fmla="*/ 174 w 351"/>
                  <a:gd name="T3" fmla="*/ 56 h 111"/>
                  <a:gd name="T4" fmla="*/ 0 w 351"/>
                  <a:gd name="T5" fmla="*/ 1 h 111"/>
                  <a:gd name="T6" fmla="*/ 2 w 351"/>
                  <a:gd name="T7" fmla="*/ 0 h 111"/>
                  <a:gd name="T8" fmla="*/ 176 w 351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11">
                    <a:moveTo>
                      <a:pt x="351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3" name="Freeform 821"/>
              <p:cNvSpPr>
                <a:spLocks/>
              </p:cNvSpPr>
              <p:nvPr/>
            </p:nvSpPr>
            <p:spPr bwMode="auto">
              <a:xfrm>
                <a:off x="1049" y="1637"/>
                <a:ext cx="174" cy="57"/>
              </a:xfrm>
              <a:custGeom>
                <a:avLst/>
                <a:gdLst>
                  <a:gd name="T0" fmla="*/ 174 w 349"/>
                  <a:gd name="T1" fmla="*/ 55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4" name="Freeform 822"/>
              <p:cNvSpPr>
                <a:spLocks/>
              </p:cNvSpPr>
              <p:nvPr/>
            </p:nvSpPr>
            <p:spPr bwMode="auto">
              <a:xfrm>
                <a:off x="1048" y="1638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0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5" name="Freeform 823"/>
              <p:cNvSpPr>
                <a:spLocks/>
              </p:cNvSpPr>
              <p:nvPr/>
            </p:nvSpPr>
            <p:spPr bwMode="auto">
              <a:xfrm>
                <a:off x="1047" y="1639"/>
                <a:ext cx="174" cy="56"/>
              </a:xfrm>
              <a:custGeom>
                <a:avLst/>
                <a:gdLst>
                  <a:gd name="T0" fmla="*/ 174 w 349"/>
                  <a:gd name="T1" fmla="*/ 55 h 113"/>
                  <a:gd name="T2" fmla="*/ 173 w 349"/>
                  <a:gd name="T3" fmla="*/ 56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6" name="Freeform 824"/>
              <p:cNvSpPr>
                <a:spLocks/>
              </p:cNvSpPr>
              <p:nvPr/>
            </p:nvSpPr>
            <p:spPr bwMode="auto">
              <a:xfrm>
                <a:off x="1044" y="1640"/>
                <a:ext cx="177" cy="60"/>
              </a:xfrm>
              <a:custGeom>
                <a:avLst/>
                <a:gdLst>
                  <a:gd name="T0" fmla="*/ 177 w 354"/>
                  <a:gd name="T1" fmla="*/ 56 h 119"/>
                  <a:gd name="T2" fmla="*/ 174 w 354"/>
                  <a:gd name="T3" fmla="*/ 60 h 119"/>
                  <a:gd name="T4" fmla="*/ 0 w 354"/>
                  <a:gd name="T5" fmla="*/ 5 h 119"/>
                  <a:gd name="T6" fmla="*/ 4 w 354"/>
                  <a:gd name="T7" fmla="*/ 0 h 119"/>
                  <a:gd name="T8" fmla="*/ 177 w 354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9">
                    <a:moveTo>
                      <a:pt x="354" y="111"/>
                    </a:moveTo>
                    <a:lnTo>
                      <a:pt x="348" y="11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7" name="Freeform 825"/>
              <p:cNvSpPr>
                <a:spLocks/>
              </p:cNvSpPr>
              <p:nvPr/>
            </p:nvSpPr>
            <p:spPr bwMode="auto">
              <a:xfrm>
                <a:off x="1046" y="1640"/>
                <a:ext cx="175" cy="56"/>
              </a:xfrm>
              <a:custGeom>
                <a:avLst/>
                <a:gdLst>
                  <a:gd name="T0" fmla="*/ 175 w 349"/>
                  <a:gd name="T1" fmla="*/ 56 h 112"/>
                  <a:gd name="T2" fmla="*/ 174 w 349"/>
                  <a:gd name="T3" fmla="*/ 56 h 112"/>
                  <a:gd name="T4" fmla="*/ 0 w 349"/>
                  <a:gd name="T5" fmla="*/ 2 h 112"/>
                  <a:gd name="T6" fmla="*/ 1 w 349"/>
                  <a:gd name="T7" fmla="*/ 0 h 112"/>
                  <a:gd name="T8" fmla="*/ 175 w 349"/>
                  <a:gd name="T9" fmla="*/ 56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2">
                    <a:moveTo>
                      <a:pt x="349" y="111"/>
                    </a:moveTo>
                    <a:lnTo>
                      <a:pt x="348" y="1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8" name="Freeform 826"/>
              <p:cNvSpPr>
                <a:spLocks/>
              </p:cNvSpPr>
              <p:nvPr/>
            </p:nvSpPr>
            <p:spPr bwMode="auto">
              <a:xfrm>
                <a:off x="1045" y="1641"/>
                <a:ext cx="175" cy="57"/>
              </a:xfrm>
              <a:custGeom>
                <a:avLst/>
                <a:gdLst>
                  <a:gd name="T0" fmla="*/ 175 w 349"/>
                  <a:gd name="T1" fmla="*/ 55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5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09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4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19" name="Freeform 827"/>
              <p:cNvSpPr>
                <a:spLocks/>
              </p:cNvSpPr>
              <p:nvPr/>
            </p:nvSpPr>
            <p:spPr bwMode="auto">
              <a:xfrm>
                <a:off x="1044" y="1642"/>
                <a:ext cx="175" cy="57"/>
              </a:xfrm>
              <a:custGeom>
                <a:avLst/>
                <a:gdLst>
                  <a:gd name="T0" fmla="*/ 175 w 349"/>
                  <a:gd name="T1" fmla="*/ 56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5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0" name="Freeform 828"/>
              <p:cNvSpPr>
                <a:spLocks/>
              </p:cNvSpPr>
              <p:nvPr/>
            </p:nvSpPr>
            <p:spPr bwMode="auto">
              <a:xfrm>
                <a:off x="1044" y="1643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4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1"/>
                    </a:moveTo>
                    <a:lnTo>
                      <a:pt x="348" y="11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1" name="Freeform 829"/>
              <p:cNvSpPr>
                <a:spLocks/>
              </p:cNvSpPr>
              <p:nvPr/>
            </p:nvSpPr>
            <p:spPr bwMode="auto">
              <a:xfrm>
                <a:off x="1041" y="1645"/>
                <a:ext cx="176" cy="60"/>
              </a:xfrm>
              <a:custGeom>
                <a:avLst/>
                <a:gdLst>
                  <a:gd name="T0" fmla="*/ 176 w 353"/>
                  <a:gd name="T1" fmla="*/ 54 h 122"/>
                  <a:gd name="T2" fmla="*/ 174 w 353"/>
                  <a:gd name="T3" fmla="*/ 60 h 122"/>
                  <a:gd name="T4" fmla="*/ 0 w 353"/>
                  <a:gd name="T5" fmla="*/ 5 h 122"/>
                  <a:gd name="T6" fmla="*/ 2 w 353"/>
                  <a:gd name="T7" fmla="*/ 0 h 122"/>
                  <a:gd name="T8" fmla="*/ 176 w 353"/>
                  <a:gd name="T9" fmla="*/ 5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2">
                    <a:moveTo>
                      <a:pt x="353" y="110"/>
                    </a:moveTo>
                    <a:lnTo>
                      <a:pt x="348" y="122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2" name="Freeform 830"/>
              <p:cNvSpPr>
                <a:spLocks/>
              </p:cNvSpPr>
              <p:nvPr/>
            </p:nvSpPr>
            <p:spPr bwMode="auto">
              <a:xfrm>
                <a:off x="1044" y="1645"/>
                <a:ext cx="173" cy="56"/>
              </a:xfrm>
              <a:custGeom>
                <a:avLst/>
                <a:gdLst>
                  <a:gd name="T0" fmla="*/ 173 w 348"/>
                  <a:gd name="T1" fmla="*/ 55 h 113"/>
                  <a:gd name="T2" fmla="*/ 172 w 348"/>
                  <a:gd name="T3" fmla="*/ 56 h 113"/>
                  <a:gd name="T4" fmla="*/ 0 w 348"/>
                  <a:gd name="T5" fmla="*/ 1 h 113"/>
                  <a:gd name="T6" fmla="*/ 0 w 348"/>
                  <a:gd name="T7" fmla="*/ 0 h 113"/>
                  <a:gd name="T8" fmla="*/ 173 w 348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3">
                    <a:moveTo>
                      <a:pt x="348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0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3" name="Freeform 831"/>
              <p:cNvSpPr>
                <a:spLocks/>
              </p:cNvSpPr>
              <p:nvPr/>
            </p:nvSpPr>
            <p:spPr bwMode="auto">
              <a:xfrm>
                <a:off x="1043" y="1646"/>
                <a:ext cx="173" cy="57"/>
              </a:xfrm>
              <a:custGeom>
                <a:avLst/>
                <a:gdLst>
                  <a:gd name="T0" fmla="*/ 173 w 347"/>
                  <a:gd name="T1" fmla="*/ 55 h 115"/>
                  <a:gd name="T2" fmla="*/ 173 w 347"/>
                  <a:gd name="T3" fmla="*/ 57 h 115"/>
                  <a:gd name="T4" fmla="*/ 0 w 347"/>
                  <a:gd name="T5" fmla="*/ 1 h 115"/>
                  <a:gd name="T6" fmla="*/ 0 w 347"/>
                  <a:gd name="T7" fmla="*/ 0 h 115"/>
                  <a:gd name="T8" fmla="*/ 173 w 347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5">
                    <a:moveTo>
                      <a:pt x="347" y="111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4" name="Freeform 832"/>
              <p:cNvSpPr>
                <a:spLocks/>
              </p:cNvSpPr>
              <p:nvPr/>
            </p:nvSpPr>
            <p:spPr bwMode="auto">
              <a:xfrm>
                <a:off x="1042" y="1647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E2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5" name="Freeform 833"/>
              <p:cNvSpPr>
                <a:spLocks/>
              </p:cNvSpPr>
              <p:nvPr/>
            </p:nvSpPr>
            <p:spPr bwMode="auto">
              <a:xfrm>
                <a:off x="1041" y="1648"/>
                <a:ext cx="175" cy="57"/>
              </a:xfrm>
              <a:custGeom>
                <a:avLst/>
                <a:gdLst>
                  <a:gd name="T0" fmla="*/ 175 w 349"/>
                  <a:gd name="T1" fmla="*/ 55 h 115"/>
                  <a:gd name="T2" fmla="*/ 174 w 349"/>
                  <a:gd name="T3" fmla="*/ 57 h 115"/>
                  <a:gd name="T4" fmla="*/ 0 w 349"/>
                  <a:gd name="T5" fmla="*/ 1 h 115"/>
                  <a:gd name="T6" fmla="*/ 1 w 349"/>
                  <a:gd name="T7" fmla="*/ 0 h 115"/>
                  <a:gd name="T8" fmla="*/ 175 w 349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5">
                    <a:moveTo>
                      <a:pt x="349" y="111"/>
                    </a:moveTo>
                    <a:lnTo>
                      <a:pt x="348" y="11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4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6" name="Freeform 834"/>
              <p:cNvSpPr>
                <a:spLocks/>
              </p:cNvSpPr>
              <p:nvPr/>
            </p:nvSpPr>
            <p:spPr bwMode="auto">
              <a:xfrm>
                <a:off x="1039" y="1650"/>
                <a:ext cx="176" cy="61"/>
              </a:xfrm>
              <a:custGeom>
                <a:avLst/>
                <a:gdLst>
                  <a:gd name="T0" fmla="*/ 176 w 351"/>
                  <a:gd name="T1" fmla="*/ 56 h 123"/>
                  <a:gd name="T2" fmla="*/ 173 w 351"/>
                  <a:gd name="T3" fmla="*/ 61 h 123"/>
                  <a:gd name="T4" fmla="*/ 0 w 351"/>
                  <a:gd name="T5" fmla="*/ 5 h 123"/>
                  <a:gd name="T6" fmla="*/ 2 w 351"/>
                  <a:gd name="T7" fmla="*/ 0 h 123"/>
                  <a:gd name="T8" fmla="*/ 176 w 351"/>
                  <a:gd name="T9" fmla="*/ 56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3">
                    <a:moveTo>
                      <a:pt x="351" y="112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7" name="Freeform 835"/>
              <p:cNvSpPr>
                <a:spLocks/>
              </p:cNvSpPr>
              <p:nvPr/>
            </p:nvSpPr>
            <p:spPr bwMode="auto">
              <a:xfrm>
                <a:off x="1041" y="1650"/>
                <a:ext cx="174" cy="56"/>
              </a:xfrm>
              <a:custGeom>
                <a:avLst/>
                <a:gdLst>
                  <a:gd name="T0" fmla="*/ 174 w 348"/>
                  <a:gd name="T1" fmla="*/ 56 h 113"/>
                  <a:gd name="T2" fmla="*/ 173 w 348"/>
                  <a:gd name="T3" fmla="*/ 56 h 113"/>
                  <a:gd name="T4" fmla="*/ 0 w 348"/>
                  <a:gd name="T5" fmla="*/ 1 h 113"/>
                  <a:gd name="T6" fmla="*/ 0 w 348"/>
                  <a:gd name="T7" fmla="*/ 0 h 113"/>
                  <a:gd name="T8" fmla="*/ 174 w 348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3">
                    <a:moveTo>
                      <a:pt x="348" y="112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8" name="Freeform 836"/>
              <p:cNvSpPr>
                <a:spLocks/>
              </p:cNvSpPr>
              <p:nvPr/>
            </p:nvSpPr>
            <p:spPr bwMode="auto">
              <a:xfrm>
                <a:off x="1040" y="1651"/>
                <a:ext cx="174" cy="56"/>
              </a:xfrm>
              <a:custGeom>
                <a:avLst/>
                <a:gdLst>
                  <a:gd name="T0" fmla="*/ 174 w 347"/>
                  <a:gd name="T1" fmla="*/ 55 h 113"/>
                  <a:gd name="T2" fmla="*/ 174 w 347"/>
                  <a:gd name="T3" fmla="*/ 56 h 113"/>
                  <a:gd name="T4" fmla="*/ 0 w 347"/>
                  <a:gd name="T5" fmla="*/ 1 h 113"/>
                  <a:gd name="T6" fmla="*/ 1 w 347"/>
                  <a:gd name="T7" fmla="*/ 0 h 113"/>
                  <a:gd name="T8" fmla="*/ 174 w 347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29" name="Freeform 837"/>
              <p:cNvSpPr>
                <a:spLocks/>
              </p:cNvSpPr>
              <p:nvPr/>
            </p:nvSpPr>
            <p:spPr bwMode="auto">
              <a:xfrm>
                <a:off x="1040" y="1651"/>
                <a:ext cx="174" cy="58"/>
              </a:xfrm>
              <a:custGeom>
                <a:avLst/>
                <a:gdLst>
                  <a:gd name="T0" fmla="*/ 174 w 347"/>
                  <a:gd name="T1" fmla="*/ 56 h 114"/>
                  <a:gd name="T2" fmla="*/ 173 w 347"/>
                  <a:gd name="T3" fmla="*/ 58 h 114"/>
                  <a:gd name="T4" fmla="*/ 0 w 347"/>
                  <a:gd name="T5" fmla="*/ 1 h 114"/>
                  <a:gd name="T6" fmla="*/ 0 w 347"/>
                  <a:gd name="T7" fmla="*/ 0 h 114"/>
                  <a:gd name="T8" fmla="*/ 174 w 347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4">
                    <a:moveTo>
                      <a:pt x="347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0" name="Freeform 838"/>
              <p:cNvSpPr>
                <a:spLocks/>
              </p:cNvSpPr>
              <p:nvPr/>
            </p:nvSpPr>
            <p:spPr bwMode="auto">
              <a:xfrm>
                <a:off x="1039" y="1652"/>
                <a:ext cx="174" cy="58"/>
              </a:xfrm>
              <a:custGeom>
                <a:avLst/>
                <a:gdLst>
                  <a:gd name="T0" fmla="*/ 174 w 347"/>
                  <a:gd name="T1" fmla="*/ 57 h 115"/>
                  <a:gd name="T2" fmla="*/ 174 w 347"/>
                  <a:gd name="T3" fmla="*/ 58 h 115"/>
                  <a:gd name="T4" fmla="*/ 0 w 347"/>
                  <a:gd name="T5" fmla="*/ 2 h 115"/>
                  <a:gd name="T6" fmla="*/ 1 w 347"/>
                  <a:gd name="T7" fmla="*/ 0 h 115"/>
                  <a:gd name="T8" fmla="*/ 174 w 347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5">
                    <a:moveTo>
                      <a:pt x="347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1" name="Freeform 839"/>
              <p:cNvSpPr>
                <a:spLocks/>
              </p:cNvSpPr>
              <p:nvPr/>
            </p:nvSpPr>
            <p:spPr bwMode="auto">
              <a:xfrm>
                <a:off x="1039" y="1654"/>
                <a:ext cx="174" cy="57"/>
              </a:xfrm>
              <a:custGeom>
                <a:avLst/>
                <a:gdLst>
                  <a:gd name="T0" fmla="*/ 174 w 347"/>
                  <a:gd name="T1" fmla="*/ 56 h 114"/>
                  <a:gd name="T2" fmla="*/ 173 w 347"/>
                  <a:gd name="T3" fmla="*/ 57 h 114"/>
                  <a:gd name="T4" fmla="*/ 0 w 347"/>
                  <a:gd name="T5" fmla="*/ 1 h 114"/>
                  <a:gd name="T6" fmla="*/ 0 w 347"/>
                  <a:gd name="T7" fmla="*/ 0 h 114"/>
                  <a:gd name="T8" fmla="*/ 174 w 347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4">
                    <a:moveTo>
                      <a:pt x="347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2" name="Freeform 840"/>
              <p:cNvSpPr>
                <a:spLocks/>
              </p:cNvSpPr>
              <p:nvPr/>
            </p:nvSpPr>
            <p:spPr bwMode="auto">
              <a:xfrm>
                <a:off x="1038" y="1655"/>
                <a:ext cx="174" cy="62"/>
              </a:xfrm>
              <a:custGeom>
                <a:avLst/>
                <a:gdLst>
                  <a:gd name="T0" fmla="*/ 174 w 349"/>
                  <a:gd name="T1" fmla="*/ 56 h 125"/>
                  <a:gd name="T2" fmla="*/ 173 w 349"/>
                  <a:gd name="T3" fmla="*/ 62 h 125"/>
                  <a:gd name="T4" fmla="*/ 0 w 349"/>
                  <a:gd name="T5" fmla="*/ 6 h 125"/>
                  <a:gd name="T6" fmla="*/ 1 w 349"/>
                  <a:gd name="T7" fmla="*/ 0 h 125"/>
                  <a:gd name="T8" fmla="*/ 174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3" name="Freeform 841"/>
              <p:cNvSpPr>
                <a:spLocks/>
              </p:cNvSpPr>
              <p:nvPr/>
            </p:nvSpPr>
            <p:spPr bwMode="auto">
              <a:xfrm>
                <a:off x="1037" y="1661"/>
                <a:ext cx="174" cy="62"/>
              </a:xfrm>
              <a:custGeom>
                <a:avLst/>
                <a:gdLst>
                  <a:gd name="T0" fmla="*/ 174 w 349"/>
                  <a:gd name="T1" fmla="*/ 56 h 125"/>
                  <a:gd name="T2" fmla="*/ 173 w 349"/>
                  <a:gd name="T3" fmla="*/ 62 h 125"/>
                  <a:gd name="T4" fmla="*/ 0 w 349"/>
                  <a:gd name="T5" fmla="*/ 6 h 125"/>
                  <a:gd name="T6" fmla="*/ 1 w 349"/>
                  <a:gd name="T7" fmla="*/ 0 h 125"/>
                  <a:gd name="T8" fmla="*/ 174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4" name="Freeform 842"/>
              <p:cNvSpPr>
                <a:spLocks/>
              </p:cNvSpPr>
              <p:nvPr/>
            </p:nvSpPr>
            <p:spPr bwMode="auto">
              <a:xfrm>
                <a:off x="1038" y="1661"/>
                <a:ext cx="173" cy="58"/>
              </a:xfrm>
              <a:custGeom>
                <a:avLst/>
                <a:gdLst>
                  <a:gd name="T0" fmla="*/ 173 w 347"/>
                  <a:gd name="T1" fmla="*/ 57 h 116"/>
                  <a:gd name="T2" fmla="*/ 173 w 347"/>
                  <a:gd name="T3" fmla="*/ 58 h 116"/>
                  <a:gd name="T4" fmla="*/ 0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5" name="Freeform 843"/>
              <p:cNvSpPr>
                <a:spLocks/>
              </p:cNvSpPr>
              <p:nvPr/>
            </p:nvSpPr>
            <p:spPr bwMode="auto">
              <a:xfrm>
                <a:off x="1038" y="1662"/>
                <a:ext cx="173" cy="58"/>
              </a:xfrm>
              <a:custGeom>
                <a:avLst/>
                <a:gdLst>
                  <a:gd name="T0" fmla="*/ 173 w 347"/>
                  <a:gd name="T1" fmla="*/ 57 h 115"/>
                  <a:gd name="T2" fmla="*/ 172 w 347"/>
                  <a:gd name="T3" fmla="*/ 58 h 115"/>
                  <a:gd name="T4" fmla="*/ 0 w 347"/>
                  <a:gd name="T5" fmla="*/ 2 h 115"/>
                  <a:gd name="T6" fmla="*/ 0 w 347"/>
                  <a:gd name="T7" fmla="*/ 0 h 115"/>
                  <a:gd name="T8" fmla="*/ 173 w 347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5">
                    <a:moveTo>
                      <a:pt x="347" y="113"/>
                    </a:moveTo>
                    <a:lnTo>
                      <a:pt x="345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C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6" name="Freeform 844"/>
              <p:cNvSpPr>
                <a:spLocks/>
              </p:cNvSpPr>
              <p:nvPr/>
            </p:nvSpPr>
            <p:spPr bwMode="auto">
              <a:xfrm>
                <a:off x="1038" y="1664"/>
                <a:ext cx="173" cy="57"/>
              </a:xfrm>
              <a:custGeom>
                <a:avLst/>
                <a:gdLst>
                  <a:gd name="T0" fmla="*/ 173 w 345"/>
                  <a:gd name="T1" fmla="*/ 56 h 114"/>
                  <a:gd name="T2" fmla="*/ 173 w 345"/>
                  <a:gd name="T3" fmla="*/ 57 h 114"/>
                  <a:gd name="T4" fmla="*/ 0 w 345"/>
                  <a:gd name="T5" fmla="*/ 1 h 114"/>
                  <a:gd name="T6" fmla="*/ 0 w 345"/>
                  <a:gd name="T7" fmla="*/ 0 h 114"/>
                  <a:gd name="T8" fmla="*/ 173 w 345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5" h="114">
                    <a:moveTo>
                      <a:pt x="345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5" y="111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7" name="Freeform 845"/>
              <p:cNvSpPr>
                <a:spLocks/>
              </p:cNvSpPr>
              <p:nvPr/>
            </p:nvSpPr>
            <p:spPr bwMode="auto">
              <a:xfrm>
                <a:off x="1037" y="1665"/>
                <a:ext cx="174" cy="58"/>
              </a:xfrm>
              <a:custGeom>
                <a:avLst/>
                <a:gdLst>
                  <a:gd name="T0" fmla="*/ 174 w 347"/>
                  <a:gd name="T1" fmla="*/ 56 h 117"/>
                  <a:gd name="T2" fmla="*/ 174 w 347"/>
                  <a:gd name="T3" fmla="*/ 58 h 117"/>
                  <a:gd name="T4" fmla="*/ 0 w 347"/>
                  <a:gd name="T5" fmla="*/ 2 h 117"/>
                  <a:gd name="T6" fmla="*/ 1 w 347"/>
                  <a:gd name="T7" fmla="*/ 0 h 117"/>
                  <a:gd name="T8" fmla="*/ 174 w 347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7">
                    <a:moveTo>
                      <a:pt x="347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8" name="Freeform 846"/>
              <p:cNvSpPr>
                <a:spLocks/>
              </p:cNvSpPr>
              <p:nvPr/>
            </p:nvSpPr>
            <p:spPr bwMode="auto">
              <a:xfrm>
                <a:off x="1037" y="1666"/>
                <a:ext cx="174" cy="63"/>
              </a:xfrm>
              <a:custGeom>
                <a:avLst/>
                <a:gdLst>
                  <a:gd name="T0" fmla="*/ 174 w 347"/>
                  <a:gd name="T1" fmla="*/ 57 h 124"/>
                  <a:gd name="T2" fmla="*/ 174 w 347"/>
                  <a:gd name="T3" fmla="*/ 63 h 124"/>
                  <a:gd name="T4" fmla="*/ 1 w 347"/>
                  <a:gd name="T5" fmla="*/ 6 h 124"/>
                  <a:gd name="T6" fmla="*/ 0 w 347"/>
                  <a:gd name="T7" fmla="*/ 0 h 124"/>
                  <a:gd name="T8" fmla="*/ 174 w 347"/>
                  <a:gd name="T9" fmla="*/ 57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24">
                    <a:moveTo>
                      <a:pt x="347" y="113"/>
                    </a:moveTo>
                    <a:lnTo>
                      <a:pt x="347" y="124"/>
                    </a:lnTo>
                    <a:lnTo>
                      <a:pt x="2" y="11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39" name="Freeform 847"/>
              <p:cNvSpPr>
                <a:spLocks/>
              </p:cNvSpPr>
              <p:nvPr/>
            </p:nvSpPr>
            <p:spPr bwMode="auto">
              <a:xfrm>
                <a:off x="1037" y="1666"/>
                <a:ext cx="174" cy="58"/>
              </a:xfrm>
              <a:custGeom>
                <a:avLst/>
                <a:gdLst>
                  <a:gd name="T0" fmla="*/ 174 w 347"/>
                  <a:gd name="T1" fmla="*/ 57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4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0" name="Freeform 848"/>
              <p:cNvSpPr>
                <a:spLocks/>
              </p:cNvSpPr>
              <p:nvPr/>
            </p:nvSpPr>
            <p:spPr bwMode="auto">
              <a:xfrm>
                <a:off x="1038" y="1668"/>
                <a:ext cx="173" cy="58"/>
              </a:xfrm>
              <a:custGeom>
                <a:avLst/>
                <a:gdLst>
                  <a:gd name="T0" fmla="*/ 173 w 345"/>
                  <a:gd name="T1" fmla="*/ 57 h 116"/>
                  <a:gd name="T2" fmla="*/ 173 w 345"/>
                  <a:gd name="T3" fmla="*/ 58 h 116"/>
                  <a:gd name="T4" fmla="*/ 0 w 345"/>
                  <a:gd name="T5" fmla="*/ 2 h 116"/>
                  <a:gd name="T6" fmla="*/ 0 w 345"/>
                  <a:gd name="T7" fmla="*/ 0 h 116"/>
                  <a:gd name="T8" fmla="*/ 173 w 345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5" h="116">
                    <a:moveTo>
                      <a:pt x="345" y="113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1" name="Freeform 849"/>
              <p:cNvSpPr>
                <a:spLocks/>
              </p:cNvSpPr>
              <p:nvPr/>
            </p:nvSpPr>
            <p:spPr bwMode="auto">
              <a:xfrm>
                <a:off x="1038" y="1670"/>
                <a:ext cx="173" cy="58"/>
              </a:xfrm>
              <a:custGeom>
                <a:avLst/>
                <a:gdLst>
                  <a:gd name="T0" fmla="*/ 173 w 345"/>
                  <a:gd name="T1" fmla="*/ 56 h 117"/>
                  <a:gd name="T2" fmla="*/ 173 w 345"/>
                  <a:gd name="T3" fmla="*/ 58 h 117"/>
                  <a:gd name="T4" fmla="*/ 0 w 345"/>
                  <a:gd name="T5" fmla="*/ 1 h 117"/>
                  <a:gd name="T6" fmla="*/ 0 w 345"/>
                  <a:gd name="T7" fmla="*/ 0 h 117"/>
                  <a:gd name="T8" fmla="*/ 173 w 345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5" h="117">
                    <a:moveTo>
                      <a:pt x="345" y="113"/>
                    </a:moveTo>
                    <a:lnTo>
                      <a:pt x="345" y="11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2" name="Freeform 850"/>
              <p:cNvSpPr>
                <a:spLocks/>
              </p:cNvSpPr>
              <p:nvPr/>
            </p:nvSpPr>
            <p:spPr bwMode="auto">
              <a:xfrm>
                <a:off x="1038" y="1670"/>
                <a:ext cx="173" cy="59"/>
              </a:xfrm>
              <a:custGeom>
                <a:avLst/>
                <a:gdLst>
                  <a:gd name="T0" fmla="*/ 173 w 345"/>
                  <a:gd name="T1" fmla="*/ 58 h 116"/>
                  <a:gd name="T2" fmla="*/ 173 w 345"/>
                  <a:gd name="T3" fmla="*/ 59 h 116"/>
                  <a:gd name="T4" fmla="*/ 0 w 345"/>
                  <a:gd name="T5" fmla="*/ 2 h 116"/>
                  <a:gd name="T6" fmla="*/ 0 w 345"/>
                  <a:gd name="T7" fmla="*/ 0 h 116"/>
                  <a:gd name="T8" fmla="*/ 173 w 345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5" h="116">
                    <a:moveTo>
                      <a:pt x="345" y="115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5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3" name="Freeform 851"/>
              <p:cNvSpPr>
                <a:spLocks/>
              </p:cNvSpPr>
              <p:nvPr/>
            </p:nvSpPr>
            <p:spPr bwMode="auto">
              <a:xfrm>
                <a:off x="1038" y="1672"/>
                <a:ext cx="174" cy="62"/>
              </a:xfrm>
              <a:custGeom>
                <a:avLst/>
                <a:gdLst>
                  <a:gd name="T0" fmla="*/ 172 w 349"/>
                  <a:gd name="T1" fmla="*/ 56 h 125"/>
                  <a:gd name="T2" fmla="*/ 174 w 349"/>
                  <a:gd name="T3" fmla="*/ 62 h 125"/>
                  <a:gd name="T4" fmla="*/ 0 w 349"/>
                  <a:gd name="T5" fmla="*/ 5 h 125"/>
                  <a:gd name="T6" fmla="*/ 0 w 349"/>
                  <a:gd name="T7" fmla="*/ 0 h 125"/>
                  <a:gd name="T8" fmla="*/ 172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25">
                    <a:moveTo>
                      <a:pt x="345" y="113"/>
                    </a:moveTo>
                    <a:lnTo>
                      <a:pt x="349" y="125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4" name="Freeform 852"/>
              <p:cNvSpPr>
                <a:spLocks/>
              </p:cNvSpPr>
              <p:nvPr/>
            </p:nvSpPr>
            <p:spPr bwMode="auto">
              <a:xfrm>
                <a:off x="1038" y="1672"/>
                <a:ext cx="173" cy="58"/>
              </a:xfrm>
              <a:custGeom>
                <a:avLst/>
                <a:gdLst>
                  <a:gd name="T0" fmla="*/ 172 w 347"/>
                  <a:gd name="T1" fmla="*/ 56 h 117"/>
                  <a:gd name="T2" fmla="*/ 173 w 347"/>
                  <a:gd name="T3" fmla="*/ 58 h 117"/>
                  <a:gd name="T4" fmla="*/ 0 w 347"/>
                  <a:gd name="T5" fmla="*/ 2 h 117"/>
                  <a:gd name="T6" fmla="*/ 0 w 347"/>
                  <a:gd name="T7" fmla="*/ 0 h 117"/>
                  <a:gd name="T8" fmla="*/ 172 w 347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7">
                    <a:moveTo>
                      <a:pt x="345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5" name="Freeform 853"/>
              <p:cNvSpPr>
                <a:spLocks/>
              </p:cNvSpPr>
              <p:nvPr/>
            </p:nvSpPr>
            <p:spPr bwMode="auto">
              <a:xfrm>
                <a:off x="1038" y="1674"/>
                <a:ext cx="173" cy="59"/>
              </a:xfrm>
              <a:custGeom>
                <a:avLst/>
                <a:gdLst>
                  <a:gd name="T0" fmla="*/ 173 w 347"/>
                  <a:gd name="T1" fmla="*/ 57 h 118"/>
                  <a:gd name="T2" fmla="*/ 173 w 347"/>
                  <a:gd name="T3" fmla="*/ 59 h 118"/>
                  <a:gd name="T4" fmla="*/ 0 w 347"/>
                  <a:gd name="T5" fmla="*/ 2 h 118"/>
                  <a:gd name="T6" fmla="*/ 0 w 347"/>
                  <a:gd name="T7" fmla="*/ 0 h 118"/>
                  <a:gd name="T8" fmla="*/ 173 w 347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8">
                    <a:moveTo>
                      <a:pt x="347" y="113"/>
                    </a:moveTo>
                    <a:lnTo>
                      <a:pt x="347" y="1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6" name="Freeform 854"/>
              <p:cNvSpPr>
                <a:spLocks/>
              </p:cNvSpPr>
              <p:nvPr/>
            </p:nvSpPr>
            <p:spPr bwMode="auto">
              <a:xfrm>
                <a:off x="1039" y="1675"/>
                <a:ext cx="173" cy="59"/>
              </a:xfrm>
              <a:custGeom>
                <a:avLst/>
                <a:gdLst>
                  <a:gd name="T0" fmla="*/ 172 w 348"/>
                  <a:gd name="T1" fmla="*/ 58 h 118"/>
                  <a:gd name="T2" fmla="*/ 173 w 348"/>
                  <a:gd name="T3" fmla="*/ 59 h 118"/>
                  <a:gd name="T4" fmla="*/ 0 w 348"/>
                  <a:gd name="T5" fmla="*/ 2 h 118"/>
                  <a:gd name="T6" fmla="*/ 0 w 348"/>
                  <a:gd name="T7" fmla="*/ 0 h 118"/>
                  <a:gd name="T8" fmla="*/ 172 w 348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8">
                    <a:moveTo>
                      <a:pt x="346" y="115"/>
                    </a:moveTo>
                    <a:lnTo>
                      <a:pt x="348" y="11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5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7" name="Freeform 855"/>
              <p:cNvSpPr>
                <a:spLocks/>
              </p:cNvSpPr>
              <p:nvPr/>
            </p:nvSpPr>
            <p:spPr bwMode="auto">
              <a:xfrm>
                <a:off x="1039" y="1677"/>
                <a:ext cx="175" cy="62"/>
              </a:xfrm>
              <a:custGeom>
                <a:avLst/>
                <a:gdLst>
                  <a:gd name="T0" fmla="*/ 174 w 351"/>
                  <a:gd name="T1" fmla="*/ 58 h 123"/>
                  <a:gd name="T2" fmla="*/ 175 w 351"/>
                  <a:gd name="T3" fmla="*/ 62 h 123"/>
                  <a:gd name="T4" fmla="*/ 2 w 351"/>
                  <a:gd name="T5" fmla="*/ 5 h 123"/>
                  <a:gd name="T6" fmla="*/ 0 w 351"/>
                  <a:gd name="T7" fmla="*/ 0 h 123"/>
                  <a:gd name="T8" fmla="*/ 174 w 351"/>
                  <a:gd name="T9" fmla="*/ 58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3">
                    <a:moveTo>
                      <a:pt x="348" y="115"/>
                    </a:moveTo>
                    <a:lnTo>
                      <a:pt x="351" y="123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8" name="Freeform 856"/>
              <p:cNvSpPr>
                <a:spLocks/>
              </p:cNvSpPr>
              <p:nvPr/>
            </p:nvSpPr>
            <p:spPr bwMode="auto">
              <a:xfrm>
                <a:off x="1039" y="1677"/>
                <a:ext cx="173" cy="58"/>
              </a:xfrm>
              <a:custGeom>
                <a:avLst/>
                <a:gdLst>
                  <a:gd name="T0" fmla="*/ 173 w 348"/>
                  <a:gd name="T1" fmla="*/ 57 h 117"/>
                  <a:gd name="T2" fmla="*/ 173 w 348"/>
                  <a:gd name="T3" fmla="*/ 58 h 117"/>
                  <a:gd name="T4" fmla="*/ 1 w 348"/>
                  <a:gd name="T5" fmla="*/ 2 h 117"/>
                  <a:gd name="T6" fmla="*/ 0 w 348"/>
                  <a:gd name="T7" fmla="*/ 0 h 117"/>
                  <a:gd name="T8" fmla="*/ 173 w 348"/>
                  <a:gd name="T9" fmla="*/ 57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8" h="117">
                    <a:moveTo>
                      <a:pt x="348" y="115"/>
                    </a:moveTo>
                    <a:lnTo>
                      <a:pt x="348" y="11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49" name="Freeform 857"/>
              <p:cNvSpPr>
                <a:spLocks/>
              </p:cNvSpPr>
              <p:nvPr/>
            </p:nvSpPr>
            <p:spPr bwMode="auto">
              <a:xfrm>
                <a:off x="1039" y="1679"/>
                <a:ext cx="174" cy="58"/>
              </a:xfrm>
              <a:custGeom>
                <a:avLst/>
                <a:gdLst>
                  <a:gd name="T0" fmla="*/ 173 w 347"/>
                  <a:gd name="T1" fmla="*/ 57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6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0" name="Freeform 858"/>
              <p:cNvSpPr>
                <a:spLocks/>
              </p:cNvSpPr>
              <p:nvPr/>
            </p:nvSpPr>
            <p:spPr bwMode="auto">
              <a:xfrm>
                <a:off x="1040" y="1680"/>
                <a:ext cx="174" cy="59"/>
              </a:xfrm>
              <a:custGeom>
                <a:avLst/>
                <a:gdLst>
                  <a:gd name="T0" fmla="*/ 173 w 347"/>
                  <a:gd name="T1" fmla="*/ 57 h 116"/>
                  <a:gd name="T2" fmla="*/ 174 w 347"/>
                  <a:gd name="T3" fmla="*/ 59 h 116"/>
                  <a:gd name="T4" fmla="*/ 0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1" name="Freeform 859"/>
              <p:cNvSpPr>
                <a:spLocks/>
              </p:cNvSpPr>
              <p:nvPr/>
            </p:nvSpPr>
            <p:spPr bwMode="auto">
              <a:xfrm>
                <a:off x="1040" y="1682"/>
                <a:ext cx="176" cy="60"/>
              </a:xfrm>
              <a:custGeom>
                <a:avLst/>
                <a:gdLst>
                  <a:gd name="T0" fmla="*/ 174 w 352"/>
                  <a:gd name="T1" fmla="*/ 57 h 120"/>
                  <a:gd name="T2" fmla="*/ 176 w 352"/>
                  <a:gd name="T3" fmla="*/ 60 h 120"/>
                  <a:gd name="T4" fmla="*/ 3 w 352"/>
                  <a:gd name="T5" fmla="*/ 4 h 120"/>
                  <a:gd name="T6" fmla="*/ 0 w 352"/>
                  <a:gd name="T7" fmla="*/ 0 h 120"/>
                  <a:gd name="T8" fmla="*/ 174 w 352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0">
                    <a:moveTo>
                      <a:pt x="347" y="113"/>
                    </a:moveTo>
                    <a:lnTo>
                      <a:pt x="352" y="120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2" name="Freeform 860"/>
              <p:cNvSpPr>
                <a:spLocks/>
              </p:cNvSpPr>
              <p:nvPr/>
            </p:nvSpPr>
            <p:spPr bwMode="auto">
              <a:xfrm>
                <a:off x="1040" y="1682"/>
                <a:ext cx="175" cy="58"/>
              </a:xfrm>
              <a:custGeom>
                <a:avLst/>
                <a:gdLst>
                  <a:gd name="T0" fmla="*/ 174 w 349"/>
                  <a:gd name="T1" fmla="*/ 56 h 117"/>
                  <a:gd name="T2" fmla="*/ 175 w 349"/>
                  <a:gd name="T3" fmla="*/ 58 h 117"/>
                  <a:gd name="T4" fmla="*/ 2 w 349"/>
                  <a:gd name="T5" fmla="*/ 2 h 117"/>
                  <a:gd name="T6" fmla="*/ 0 w 349"/>
                  <a:gd name="T7" fmla="*/ 0 h 117"/>
                  <a:gd name="T8" fmla="*/ 174 w 349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7">
                    <a:moveTo>
                      <a:pt x="347" y="113"/>
                    </a:moveTo>
                    <a:lnTo>
                      <a:pt x="349" y="11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3" name="Freeform 861"/>
              <p:cNvSpPr>
                <a:spLocks/>
              </p:cNvSpPr>
              <p:nvPr/>
            </p:nvSpPr>
            <p:spPr bwMode="auto">
              <a:xfrm>
                <a:off x="1042" y="1684"/>
                <a:ext cx="174" cy="58"/>
              </a:xfrm>
              <a:custGeom>
                <a:avLst/>
                <a:gdLst>
                  <a:gd name="T0" fmla="*/ 173 w 349"/>
                  <a:gd name="T1" fmla="*/ 57 h 116"/>
                  <a:gd name="T2" fmla="*/ 174 w 349"/>
                  <a:gd name="T3" fmla="*/ 58 h 116"/>
                  <a:gd name="T4" fmla="*/ 1 w 349"/>
                  <a:gd name="T5" fmla="*/ 2 h 116"/>
                  <a:gd name="T6" fmla="*/ 0 w 349"/>
                  <a:gd name="T7" fmla="*/ 0 h 116"/>
                  <a:gd name="T8" fmla="*/ 173 w 34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9" h="116">
                    <a:moveTo>
                      <a:pt x="346" y="113"/>
                    </a:moveTo>
                    <a:lnTo>
                      <a:pt x="349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4" name="Freeform 862"/>
              <p:cNvSpPr>
                <a:spLocks/>
              </p:cNvSpPr>
              <p:nvPr/>
            </p:nvSpPr>
            <p:spPr bwMode="auto">
              <a:xfrm>
                <a:off x="1043" y="1685"/>
                <a:ext cx="177" cy="60"/>
              </a:xfrm>
              <a:custGeom>
                <a:avLst/>
                <a:gdLst>
                  <a:gd name="T0" fmla="*/ 174 w 354"/>
                  <a:gd name="T1" fmla="*/ 57 h 120"/>
                  <a:gd name="T2" fmla="*/ 177 w 354"/>
                  <a:gd name="T3" fmla="*/ 60 h 120"/>
                  <a:gd name="T4" fmla="*/ 3 w 354"/>
                  <a:gd name="T5" fmla="*/ 3 h 120"/>
                  <a:gd name="T6" fmla="*/ 0 w 354"/>
                  <a:gd name="T7" fmla="*/ 0 h 120"/>
                  <a:gd name="T8" fmla="*/ 174 w 354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0">
                    <a:moveTo>
                      <a:pt x="347" y="113"/>
                    </a:moveTo>
                    <a:lnTo>
                      <a:pt x="354" y="120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5" name="Freeform 863"/>
              <p:cNvSpPr>
                <a:spLocks/>
              </p:cNvSpPr>
              <p:nvPr/>
            </p:nvSpPr>
            <p:spPr bwMode="auto">
              <a:xfrm>
                <a:off x="1046" y="1688"/>
                <a:ext cx="177" cy="59"/>
              </a:xfrm>
              <a:custGeom>
                <a:avLst/>
                <a:gdLst>
                  <a:gd name="T0" fmla="*/ 174 w 354"/>
                  <a:gd name="T1" fmla="*/ 58 h 118"/>
                  <a:gd name="T2" fmla="*/ 177 w 354"/>
                  <a:gd name="T3" fmla="*/ 59 h 118"/>
                  <a:gd name="T4" fmla="*/ 4 w 354"/>
                  <a:gd name="T5" fmla="*/ 2 h 118"/>
                  <a:gd name="T6" fmla="*/ 0 w 354"/>
                  <a:gd name="T7" fmla="*/ 0 h 118"/>
                  <a:gd name="T8" fmla="*/ 174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8">
                    <a:moveTo>
                      <a:pt x="348" y="115"/>
                    </a:moveTo>
                    <a:lnTo>
                      <a:pt x="354" y="118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6" name="Freeform 864"/>
              <p:cNvSpPr>
                <a:spLocks/>
              </p:cNvSpPr>
              <p:nvPr/>
            </p:nvSpPr>
            <p:spPr bwMode="auto">
              <a:xfrm>
                <a:off x="1063" y="1631"/>
                <a:ext cx="178" cy="55"/>
              </a:xfrm>
              <a:custGeom>
                <a:avLst/>
                <a:gdLst>
                  <a:gd name="T0" fmla="*/ 178 w 355"/>
                  <a:gd name="T1" fmla="*/ 55 h 110"/>
                  <a:gd name="T2" fmla="*/ 174 w 355"/>
                  <a:gd name="T3" fmla="*/ 55 h 110"/>
                  <a:gd name="T4" fmla="*/ 0 w 355"/>
                  <a:gd name="T5" fmla="*/ 0 h 110"/>
                  <a:gd name="T6" fmla="*/ 4 w 355"/>
                  <a:gd name="T7" fmla="*/ 0 h 110"/>
                  <a:gd name="T8" fmla="*/ 178 w 355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0">
                    <a:moveTo>
                      <a:pt x="355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7" name="Freeform 865"/>
              <p:cNvSpPr>
                <a:spLocks/>
              </p:cNvSpPr>
              <p:nvPr/>
            </p:nvSpPr>
            <p:spPr bwMode="auto">
              <a:xfrm>
                <a:off x="1059" y="1631"/>
                <a:ext cx="178" cy="55"/>
              </a:xfrm>
              <a:custGeom>
                <a:avLst/>
                <a:gdLst>
                  <a:gd name="T0" fmla="*/ 178 w 357"/>
                  <a:gd name="T1" fmla="*/ 55 h 110"/>
                  <a:gd name="T2" fmla="*/ 174 w 357"/>
                  <a:gd name="T3" fmla="*/ 55 h 110"/>
                  <a:gd name="T4" fmla="*/ 0 w 357"/>
                  <a:gd name="T5" fmla="*/ 0 h 110"/>
                  <a:gd name="T6" fmla="*/ 4 w 357"/>
                  <a:gd name="T7" fmla="*/ 0 h 110"/>
                  <a:gd name="T8" fmla="*/ 178 w 357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10">
                    <a:moveTo>
                      <a:pt x="357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81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58" name="Freeform 866"/>
              <p:cNvSpPr>
                <a:spLocks/>
              </p:cNvSpPr>
              <p:nvPr/>
            </p:nvSpPr>
            <p:spPr bwMode="auto">
              <a:xfrm>
                <a:off x="1211" y="1686"/>
                <a:ext cx="42" cy="61"/>
              </a:xfrm>
              <a:custGeom>
                <a:avLst/>
                <a:gdLst>
                  <a:gd name="T0" fmla="*/ 22 w 85"/>
                  <a:gd name="T1" fmla="*/ 0 h 121"/>
                  <a:gd name="T2" fmla="*/ 17 w 85"/>
                  <a:gd name="T3" fmla="*/ 3 h 121"/>
                  <a:gd name="T4" fmla="*/ 14 w 85"/>
                  <a:gd name="T5" fmla="*/ 5 h 121"/>
                  <a:gd name="T6" fmla="*/ 10 w 85"/>
                  <a:gd name="T7" fmla="*/ 9 h 121"/>
                  <a:gd name="T8" fmla="*/ 7 w 85"/>
                  <a:gd name="T9" fmla="*/ 13 h 121"/>
                  <a:gd name="T10" fmla="*/ 4 w 85"/>
                  <a:gd name="T11" fmla="*/ 19 h 121"/>
                  <a:gd name="T12" fmla="*/ 2 w 85"/>
                  <a:gd name="T13" fmla="*/ 25 h 121"/>
                  <a:gd name="T14" fmla="*/ 1 w 85"/>
                  <a:gd name="T15" fmla="*/ 31 h 121"/>
                  <a:gd name="T16" fmla="*/ 0 w 85"/>
                  <a:gd name="T17" fmla="*/ 37 h 121"/>
                  <a:gd name="T18" fmla="*/ 0 w 85"/>
                  <a:gd name="T19" fmla="*/ 42 h 121"/>
                  <a:gd name="T20" fmla="*/ 2 w 85"/>
                  <a:gd name="T21" fmla="*/ 48 h 121"/>
                  <a:gd name="T22" fmla="*/ 3 w 85"/>
                  <a:gd name="T23" fmla="*/ 52 h 121"/>
                  <a:gd name="T24" fmla="*/ 6 w 85"/>
                  <a:gd name="T25" fmla="*/ 56 h 121"/>
                  <a:gd name="T26" fmla="*/ 9 w 85"/>
                  <a:gd name="T27" fmla="*/ 59 h 121"/>
                  <a:gd name="T28" fmla="*/ 12 w 85"/>
                  <a:gd name="T29" fmla="*/ 61 h 121"/>
                  <a:gd name="T30" fmla="*/ 16 w 85"/>
                  <a:gd name="T31" fmla="*/ 61 h 121"/>
                  <a:gd name="T32" fmla="*/ 21 w 85"/>
                  <a:gd name="T33" fmla="*/ 60 h 121"/>
                  <a:gd name="T34" fmla="*/ 25 w 85"/>
                  <a:gd name="T35" fmla="*/ 58 h 121"/>
                  <a:gd name="T36" fmla="*/ 28 w 85"/>
                  <a:gd name="T37" fmla="*/ 56 h 121"/>
                  <a:gd name="T38" fmla="*/ 32 w 85"/>
                  <a:gd name="T39" fmla="*/ 52 h 121"/>
                  <a:gd name="T40" fmla="*/ 36 w 85"/>
                  <a:gd name="T41" fmla="*/ 47 h 121"/>
                  <a:gd name="T42" fmla="*/ 38 w 85"/>
                  <a:gd name="T43" fmla="*/ 42 h 121"/>
                  <a:gd name="T44" fmla="*/ 40 w 85"/>
                  <a:gd name="T45" fmla="*/ 36 h 121"/>
                  <a:gd name="T46" fmla="*/ 41 w 85"/>
                  <a:gd name="T47" fmla="*/ 30 h 121"/>
                  <a:gd name="T48" fmla="*/ 42 w 85"/>
                  <a:gd name="T49" fmla="*/ 24 h 121"/>
                  <a:gd name="T50" fmla="*/ 41 w 85"/>
                  <a:gd name="T51" fmla="*/ 18 h 121"/>
                  <a:gd name="T52" fmla="*/ 41 w 85"/>
                  <a:gd name="T53" fmla="*/ 13 h 121"/>
                  <a:gd name="T54" fmla="*/ 39 w 85"/>
                  <a:gd name="T55" fmla="*/ 8 h 121"/>
                  <a:gd name="T56" fmla="*/ 36 w 85"/>
                  <a:gd name="T57" fmla="*/ 5 h 121"/>
                  <a:gd name="T58" fmla="*/ 33 w 85"/>
                  <a:gd name="T59" fmla="*/ 2 h 121"/>
                  <a:gd name="T60" fmla="*/ 30 w 85"/>
                  <a:gd name="T61" fmla="*/ 0 h 121"/>
                  <a:gd name="T62" fmla="*/ 26 w 85"/>
                  <a:gd name="T63" fmla="*/ 0 h 121"/>
                  <a:gd name="T64" fmla="*/ 22 w 85"/>
                  <a:gd name="T65" fmla="*/ 0 h 1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5" h="121">
                    <a:moveTo>
                      <a:pt x="44" y="0"/>
                    </a:moveTo>
                    <a:lnTo>
                      <a:pt x="35" y="5"/>
                    </a:lnTo>
                    <a:lnTo>
                      <a:pt x="29" y="10"/>
                    </a:lnTo>
                    <a:lnTo>
                      <a:pt x="20" y="18"/>
                    </a:lnTo>
                    <a:lnTo>
                      <a:pt x="14" y="26"/>
                    </a:lnTo>
                    <a:lnTo>
                      <a:pt x="9" y="38"/>
                    </a:lnTo>
                    <a:lnTo>
                      <a:pt x="4" y="49"/>
                    </a:lnTo>
                    <a:lnTo>
                      <a:pt x="2" y="61"/>
                    </a:lnTo>
                    <a:lnTo>
                      <a:pt x="0" y="73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7" y="104"/>
                    </a:lnTo>
                    <a:lnTo>
                      <a:pt x="12" y="111"/>
                    </a:lnTo>
                    <a:lnTo>
                      <a:pt x="19" y="118"/>
                    </a:lnTo>
                    <a:lnTo>
                      <a:pt x="25" y="121"/>
                    </a:lnTo>
                    <a:lnTo>
                      <a:pt x="32" y="121"/>
                    </a:lnTo>
                    <a:lnTo>
                      <a:pt x="42" y="119"/>
                    </a:lnTo>
                    <a:lnTo>
                      <a:pt x="50" y="116"/>
                    </a:lnTo>
                    <a:lnTo>
                      <a:pt x="57" y="111"/>
                    </a:lnTo>
                    <a:lnTo>
                      <a:pt x="65" y="103"/>
                    </a:lnTo>
                    <a:lnTo>
                      <a:pt x="72" y="93"/>
                    </a:lnTo>
                    <a:lnTo>
                      <a:pt x="77" y="83"/>
                    </a:lnTo>
                    <a:lnTo>
                      <a:pt x="80" y="71"/>
                    </a:lnTo>
                    <a:lnTo>
                      <a:pt x="83" y="59"/>
                    </a:lnTo>
                    <a:lnTo>
                      <a:pt x="85" y="48"/>
                    </a:lnTo>
                    <a:lnTo>
                      <a:pt x="83" y="36"/>
                    </a:lnTo>
                    <a:lnTo>
                      <a:pt x="82" y="26"/>
                    </a:lnTo>
                    <a:lnTo>
                      <a:pt x="78" y="16"/>
                    </a:lnTo>
                    <a:lnTo>
                      <a:pt x="73" y="10"/>
                    </a:lnTo>
                    <a:lnTo>
                      <a:pt x="67" y="3"/>
                    </a:lnTo>
                    <a:lnTo>
                      <a:pt x="60" y="0"/>
                    </a:lnTo>
                    <a:lnTo>
                      <a:pt x="53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1" name="Group 867"/>
            <p:cNvGrpSpPr>
              <a:grpSpLocks/>
            </p:cNvGrpSpPr>
            <p:nvPr/>
          </p:nvGrpSpPr>
          <p:grpSpPr bwMode="auto">
            <a:xfrm>
              <a:off x="1160" y="1646"/>
              <a:ext cx="705" cy="323"/>
              <a:chOff x="1160" y="1646"/>
              <a:chExt cx="705" cy="323"/>
            </a:xfrm>
          </p:grpSpPr>
          <p:sp>
            <p:nvSpPr>
              <p:cNvPr id="72501" name="Freeform 868"/>
              <p:cNvSpPr>
                <a:spLocks/>
              </p:cNvSpPr>
              <p:nvPr/>
            </p:nvSpPr>
            <p:spPr bwMode="auto">
              <a:xfrm>
                <a:off x="1201" y="1646"/>
                <a:ext cx="620" cy="196"/>
              </a:xfrm>
              <a:custGeom>
                <a:avLst/>
                <a:gdLst>
                  <a:gd name="T0" fmla="*/ 620 w 1242"/>
                  <a:gd name="T1" fmla="*/ 194 h 390"/>
                  <a:gd name="T2" fmla="*/ 615 w 1242"/>
                  <a:gd name="T3" fmla="*/ 196 h 390"/>
                  <a:gd name="T4" fmla="*/ 0 w 1242"/>
                  <a:gd name="T5" fmla="*/ 2 h 390"/>
                  <a:gd name="T6" fmla="*/ 4 w 1242"/>
                  <a:gd name="T7" fmla="*/ 0 h 390"/>
                  <a:gd name="T8" fmla="*/ 620 w 1242"/>
                  <a:gd name="T9" fmla="*/ 194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2" h="390">
                    <a:moveTo>
                      <a:pt x="1242" y="387"/>
                    </a:moveTo>
                    <a:lnTo>
                      <a:pt x="1232" y="390"/>
                    </a:lnTo>
                    <a:lnTo>
                      <a:pt x="0" y="3"/>
                    </a:lnTo>
                    <a:lnTo>
                      <a:pt x="9" y="0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2" name="Freeform 869"/>
              <p:cNvSpPr>
                <a:spLocks/>
              </p:cNvSpPr>
              <p:nvPr/>
            </p:nvSpPr>
            <p:spPr bwMode="auto">
              <a:xfrm>
                <a:off x="1203" y="1646"/>
                <a:ext cx="618" cy="195"/>
              </a:xfrm>
              <a:custGeom>
                <a:avLst/>
                <a:gdLst>
                  <a:gd name="T0" fmla="*/ 618 w 1237"/>
                  <a:gd name="T1" fmla="*/ 194 h 389"/>
                  <a:gd name="T2" fmla="*/ 616 w 1237"/>
                  <a:gd name="T3" fmla="*/ 195 h 389"/>
                  <a:gd name="T4" fmla="*/ 0 w 1237"/>
                  <a:gd name="T5" fmla="*/ 1 h 389"/>
                  <a:gd name="T6" fmla="*/ 2 w 1237"/>
                  <a:gd name="T7" fmla="*/ 0 h 389"/>
                  <a:gd name="T8" fmla="*/ 618 w 1237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7" h="389">
                    <a:moveTo>
                      <a:pt x="1237" y="387"/>
                    </a:moveTo>
                    <a:lnTo>
                      <a:pt x="1232" y="38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37" y="387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3" name="Freeform 870"/>
              <p:cNvSpPr>
                <a:spLocks/>
              </p:cNvSpPr>
              <p:nvPr/>
            </p:nvSpPr>
            <p:spPr bwMode="auto">
              <a:xfrm>
                <a:off x="1201" y="1647"/>
                <a:ext cx="618" cy="195"/>
              </a:xfrm>
              <a:custGeom>
                <a:avLst/>
                <a:gdLst>
                  <a:gd name="T0" fmla="*/ 618 w 1237"/>
                  <a:gd name="T1" fmla="*/ 194 h 389"/>
                  <a:gd name="T2" fmla="*/ 616 w 1237"/>
                  <a:gd name="T3" fmla="*/ 195 h 389"/>
                  <a:gd name="T4" fmla="*/ 0 w 1237"/>
                  <a:gd name="T5" fmla="*/ 1 h 389"/>
                  <a:gd name="T6" fmla="*/ 2 w 1237"/>
                  <a:gd name="T7" fmla="*/ 0 h 389"/>
                  <a:gd name="T8" fmla="*/ 618 w 1237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7" h="389">
                    <a:moveTo>
                      <a:pt x="1237" y="388"/>
                    </a:moveTo>
                    <a:lnTo>
                      <a:pt x="1232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7" y="388"/>
                    </a:lnTo>
                    <a:close/>
                  </a:path>
                </a:pathLst>
              </a:custGeom>
              <a:solidFill>
                <a:srgbClr val="9D4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4" name="Freeform 871"/>
              <p:cNvSpPr>
                <a:spLocks/>
              </p:cNvSpPr>
              <p:nvPr/>
            </p:nvSpPr>
            <p:spPr bwMode="auto">
              <a:xfrm>
                <a:off x="1197" y="1648"/>
                <a:ext cx="619" cy="196"/>
              </a:xfrm>
              <a:custGeom>
                <a:avLst/>
                <a:gdLst>
                  <a:gd name="T0" fmla="*/ 619 w 1240"/>
                  <a:gd name="T1" fmla="*/ 194 h 392"/>
                  <a:gd name="T2" fmla="*/ 615 w 1240"/>
                  <a:gd name="T3" fmla="*/ 196 h 392"/>
                  <a:gd name="T4" fmla="*/ 0 w 1240"/>
                  <a:gd name="T5" fmla="*/ 2 h 392"/>
                  <a:gd name="T6" fmla="*/ 4 w 1240"/>
                  <a:gd name="T7" fmla="*/ 0 h 392"/>
                  <a:gd name="T8" fmla="*/ 619 w 1240"/>
                  <a:gd name="T9" fmla="*/ 194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0" h="392">
                    <a:moveTo>
                      <a:pt x="1240" y="387"/>
                    </a:moveTo>
                    <a:lnTo>
                      <a:pt x="1231" y="392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1240" y="387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5" name="Freeform 872"/>
              <p:cNvSpPr>
                <a:spLocks/>
              </p:cNvSpPr>
              <p:nvPr/>
            </p:nvSpPr>
            <p:spPr bwMode="auto">
              <a:xfrm>
                <a:off x="1199" y="1648"/>
                <a:ext cx="617" cy="194"/>
              </a:xfrm>
              <a:custGeom>
                <a:avLst/>
                <a:gdLst>
                  <a:gd name="T0" fmla="*/ 617 w 1235"/>
                  <a:gd name="T1" fmla="*/ 193 h 389"/>
                  <a:gd name="T2" fmla="*/ 615 w 1235"/>
                  <a:gd name="T3" fmla="*/ 194 h 389"/>
                  <a:gd name="T4" fmla="*/ 0 w 1235"/>
                  <a:gd name="T5" fmla="*/ 1 h 389"/>
                  <a:gd name="T6" fmla="*/ 1 w 1235"/>
                  <a:gd name="T7" fmla="*/ 0 h 389"/>
                  <a:gd name="T8" fmla="*/ 617 w 1235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5" h="389">
                    <a:moveTo>
                      <a:pt x="1235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87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6" name="Freeform 873"/>
              <p:cNvSpPr>
                <a:spLocks/>
              </p:cNvSpPr>
              <p:nvPr/>
            </p:nvSpPr>
            <p:spPr bwMode="auto">
              <a:xfrm>
                <a:off x="1197" y="1649"/>
                <a:ext cx="618" cy="194"/>
              </a:xfrm>
              <a:custGeom>
                <a:avLst/>
                <a:gdLst>
                  <a:gd name="T0" fmla="*/ 618 w 1234"/>
                  <a:gd name="T1" fmla="*/ 193 h 389"/>
                  <a:gd name="T2" fmla="*/ 616 w 1234"/>
                  <a:gd name="T3" fmla="*/ 194 h 389"/>
                  <a:gd name="T4" fmla="*/ 0 w 1234"/>
                  <a:gd name="T5" fmla="*/ 0 h 389"/>
                  <a:gd name="T6" fmla="*/ 2 w 1234"/>
                  <a:gd name="T7" fmla="*/ 0 h 389"/>
                  <a:gd name="T8" fmla="*/ 618 w 1234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4" h="389">
                    <a:moveTo>
                      <a:pt x="1234" y="387"/>
                    </a:moveTo>
                    <a:lnTo>
                      <a:pt x="1231" y="3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4" y="387"/>
                    </a:lnTo>
                    <a:close/>
                  </a:path>
                </a:pathLst>
              </a:custGeom>
              <a:solidFill>
                <a:srgbClr val="A6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7" name="Freeform 874"/>
              <p:cNvSpPr>
                <a:spLocks/>
              </p:cNvSpPr>
              <p:nvPr/>
            </p:nvSpPr>
            <p:spPr bwMode="auto">
              <a:xfrm>
                <a:off x="1197" y="1650"/>
                <a:ext cx="616" cy="194"/>
              </a:xfrm>
              <a:custGeom>
                <a:avLst/>
                <a:gdLst>
                  <a:gd name="T0" fmla="*/ 616 w 1233"/>
                  <a:gd name="T1" fmla="*/ 194 h 389"/>
                  <a:gd name="T2" fmla="*/ 615 w 1233"/>
                  <a:gd name="T3" fmla="*/ 194 h 389"/>
                  <a:gd name="T4" fmla="*/ 0 w 1233"/>
                  <a:gd name="T5" fmla="*/ 0 h 389"/>
                  <a:gd name="T6" fmla="*/ 1 w 1233"/>
                  <a:gd name="T7" fmla="*/ 0 h 389"/>
                  <a:gd name="T8" fmla="*/ 616 w 1233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89">
                    <a:moveTo>
                      <a:pt x="1233" y="388"/>
                    </a:moveTo>
                    <a:lnTo>
                      <a:pt x="1231" y="38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233" y="388"/>
                    </a:lnTo>
                    <a:close/>
                  </a:path>
                </a:pathLst>
              </a:custGeom>
              <a:solidFill>
                <a:srgbClr val="A9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8" name="Freeform 875"/>
              <p:cNvSpPr>
                <a:spLocks/>
              </p:cNvSpPr>
              <p:nvPr/>
            </p:nvSpPr>
            <p:spPr bwMode="auto">
              <a:xfrm>
                <a:off x="1192" y="1650"/>
                <a:ext cx="620" cy="197"/>
              </a:xfrm>
              <a:custGeom>
                <a:avLst/>
                <a:gdLst>
                  <a:gd name="T0" fmla="*/ 620 w 1239"/>
                  <a:gd name="T1" fmla="*/ 195 h 394"/>
                  <a:gd name="T2" fmla="*/ 615 w 1239"/>
                  <a:gd name="T3" fmla="*/ 197 h 394"/>
                  <a:gd name="T4" fmla="*/ 0 w 1239"/>
                  <a:gd name="T5" fmla="*/ 3 h 394"/>
                  <a:gd name="T6" fmla="*/ 4 w 1239"/>
                  <a:gd name="T7" fmla="*/ 0 h 394"/>
                  <a:gd name="T8" fmla="*/ 620 w 1239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9" h="394">
                    <a:moveTo>
                      <a:pt x="1239" y="389"/>
                    </a:moveTo>
                    <a:lnTo>
                      <a:pt x="1229" y="394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9" y="389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9" name="Freeform 876"/>
              <p:cNvSpPr>
                <a:spLocks/>
              </p:cNvSpPr>
              <p:nvPr/>
            </p:nvSpPr>
            <p:spPr bwMode="auto">
              <a:xfrm>
                <a:off x="1195" y="1650"/>
                <a:ext cx="617" cy="195"/>
              </a:xfrm>
              <a:custGeom>
                <a:avLst/>
                <a:gdLst>
                  <a:gd name="T0" fmla="*/ 617 w 1234"/>
                  <a:gd name="T1" fmla="*/ 194 h 391"/>
                  <a:gd name="T2" fmla="*/ 616 w 1234"/>
                  <a:gd name="T3" fmla="*/ 195 h 391"/>
                  <a:gd name="T4" fmla="*/ 0 w 1234"/>
                  <a:gd name="T5" fmla="*/ 1 h 391"/>
                  <a:gd name="T6" fmla="*/ 2 w 1234"/>
                  <a:gd name="T7" fmla="*/ 0 h 391"/>
                  <a:gd name="T8" fmla="*/ 617 w 1234"/>
                  <a:gd name="T9" fmla="*/ 194 h 3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4" h="391">
                    <a:moveTo>
                      <a:pt x="1234" y="389"/>
                    </a:moveTo>
                    <a:lnTo>
                      <a:pt x="1231" y="39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4" y="389"/>
                    </a:lnTo>
                    <a:close/>
                  </a:path>
                </a:pathLst>
              </a:custGeom>
              <a:solidFill>
                <a:srgbClr val="AD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0" name="Freeform 877"/>
              <p:cNvSpPr>
                <a:spLocks/>
              </p:cNvSpPr>
              <p:nvPr/>
            </p:nvSpPr>
            <p:spPr bwMode="auto">
              <a:xfrm>
                <a:off x="1193" y="1651"/>
                <a:ext cx="618" cy="195"/>
              </a:xfrm>
              <a:custGeom>
                <a:avLst/>
                <a:gdLst>
                  <a:gd name="T0" fmla="*/ 618 w 1235"/>
                  <a:gd name="T1" fmla="*/ 194 h 391"/>
                  <a:gd name="T2" fmla="*/ 616 w 1235"/>
                  <a:gd name="T3" fmla="*/ 195 h 391"/>
                  <a:gd name="T4" fmla="*/ 0 w 1235"/>
                  <a:gd name="T5" fmla="*/ 1 h 391"/>
                  <a:gd name="T6" fmla="*/ 2 w 1235"/>
                  <a:gd name="T7" fmla="*/ 0 h 391"/>
                  <a:gd name="T8" fmla="*/ 618 w 1235"/>
                  <a:gd name="T9" fmla="*/ 194 h 3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5" h="391">
                    <a:moveTo>
                      <a:pt x="1235" y="389"/>
                    </a:moveTo>
                    <a:lnTo>
                      <a:pt x="1232" y="39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5" y="389"/>
                    </a:lnTo>
                    <a:close/>
                  </a:path>
                </a:pathLst>
              </a:custGeom>
              <a:solidFill>
                <a:srgbClr val="B0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1" name="Freeform 878"/>
              <p:cNvSpPr>
                <a:spLocks/>
              </p:cNvSpPr>
              <p:nvPr/>
            </p:nvSpPr>
            <p:spPr bwMode="auto">
              <a:xfrm>
                <a:off x="1192" y="1651"/>
                <a:ext cx="617" cy="196"/>
              </a:xfrm>
              <a:custGeom>
                <a:avLst/>
                <a:gdLst>
                  <a:gd name="T0" fmla="*/ 617 w 1233"/>
                  <a:gd name="T1" fmla="*/ 195 h 390"/>
                  <a:gd name="T2" fmla="*/ 615 w 1233"/>
                  <a:gd name="T3" fmla="*/ 196 h 390"/>
                  <a:gd name="T4" fmla="*/ 0 w 1233"/>
                  <a:gd name="T5" fmla="*/ 1 h 390"/>
                  <a:gd name="T6" fmla="*/ 1 w 1233"/>
                  <a:gd name="T7" fmla="*/ 0 h 390"/>
                  <a:gd name="T8" fmla="*/ 617 w 1233"/>
                  <a:gd name="T9" fmla="*/ 195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0">
                    <a:moveTo>
                      <a:pt x="1233" y="389"/>
                    </a:moveTo>
                    <a:lnTo>
                      <a:pt x="1229" y="39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2" name="Freeform 879"/>
              <p:cNvSpPr>
                <a:spLocks/>
              </p:cNvSpPr>
              <p:nvPr/>
            </p:nvSpPr>
            <p:spPr bwMode="auto">
              <a:xfrm>
                <a:off x="1188" y="1652"/>
                <a:ext cx="619" cy="199"/>
              </a:xfrm>
              <a:custGeom>
                <a:avLst/>
                <a:gdLst>
                  <a:gd name="T0" fmla="*/ 619 w 1238"/>
                  <a:gd name="T1" fmla="*/ 195 h 398"/>
                  <a:gd name="T2" fmla="*/ 615 w 1238"/>
                  <a:gd name="T3" fmla="*/ 199 h 398"/>
                  <a:gd name="T4" fmla="*/ 0 w 1238"/>
                  <a:gd name="T5" fmla="*/ 4 h 398"/>
                  <a:gd name="T6" fmla="*/ 5 w 1238"/>
                  <a:gd name="T7" fmla="*/ 0 h 398"/>
                  <a:gd name="T8" fmla="*/ 619 w 1238"/>
                  <a:gd name="T9" fmla="*/ 195 h 3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8" h="398">
                    <a:moveTo>
                      <a:pt x="1238" y="389"/>
                    </a:moveTo>
                    <a:lnTo>
                      <a:pt x="1230" y="398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238" y="389"/>
                    </a:lnTo>
                    <a:close/>
                  </a:path>
                </a:pathLst>
              </a:custGeom>
              <a:solidFill>
                <a:srgbClr val="B7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3" name="Freeform 880"/>
              <p:cNvSpPr>
                <a:spLocks/>
              </p:cNvSpPr>
              <p:nvPr/>
            </p:nvSpPr>
            <p:spPr bwMode="auto">
              <a:xfrm>
                <a:off x="1191" y="1652"/>
                <a:ext cx="616" cy="196"/>
              </a:xfrm>
              <a:custGeom>
                <a:avLst/>
                <a:gdLst>
                  <a:gd name="T0" fmla="*/ 616 w 1233"/>
                  <a:gd name="T1" fmla="*/ 194 h 393"/>
                  <a:gd name="T2" fmla="*/ 616 w 1233"/>
                  <a:gd name="T3" fmla="*/ 196 h 393"/>
                  <a:gd name="T4" fmla="*/ 0 w 1233"/>
                  <a:gd name="T5" fmla="*/ 1 h 393"/>
                  <a:gd name="T6" fmla="*/ 2 w 1233"/>
                  <a:gd name="T7" fmla="*/ 0 h 393"/>
                  <a:gd name="T8" fmla="*/ 616 w 1233"/>
                  <a:gd name="T9" fmla="*/ 194 h 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3">
                    <a:moveTo>
                      <a:pt x="1233" y="389"/>
                    </a:moveTo>
                    <a:lnTo>
                      <a:pt x="1232" y="39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7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4" name="Freeform 881"/>
              <p:cNvSpPr>
                <a:spLocks/>
              </p:cNvSpPr>
              <p:nvPr/>
            </p:nvSpPr>
            <p:spPr bwMode="auto">
              <a:xfrm>
                <a:off x="1189" y="1653"/>
                <a:ext cx="617" cy="196"/>
              </a:xfrm>
              <a:custGeom>
                <a:avLst/>
                <a:gdLst>
                  <a:gd name="T0" fmla="*/ 617 w 1235"/>
                  <a:gd name="T1" fmla="*/ 196 h 392"/>
                  <a:gd name="T2" fmla="*/ 615 w 1235"/>
                  <a:gd name="T3" fmla="*/ 196 h 392"/>
                  <a:gd name="T4" fmla="*/ 0 w 1235"/>
                  <a:gd name="T5" fmla="*/ 1 h 392"/>
                  <a:gd name="T6" fmla="*/ 1 w 1235"/>
                  <a:gd name="T7" fmla="*/ 0 h 392"/>
                  <a:gd name="T8" fmla="*/ 617 w 1235"/>
                  <a:gd name="T9" fmla="*/ 196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5" h="392">
                    <a:moveTo>
                      <a:pt x="1235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91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5" name="Freeform 882"/>
              <p:cNvSpPr>
                <a:spLocks/>
              </p:cNvSpPr>
              <p:nvPr/>
            </p:nvSpPr>
            <p:spPr bwMode="auto">
              <a:xfrm>
                <a:off x="1188" y="1654"/>
                <a:ext cx="617" cy="197"/>
              </a:xfrm>
              <a:custGeom>
                <a:avLst/>
                <a:gdLst>
                  <a:gd name="T0" fmla="*/ 617 w 1233"/>
                  <a:gd name="T1" fmla="*/ 195 h 394"/>
                  <a:gd name="T2" fmla="*/ 615 w 1233"/>
                  <a:gd name="T3" fmla="*/ 197 h 394"/>
                  <a:gd name="T4" fmla="*/ 0 w 1233"/>
                  <a:gd name="T5" fmla="*/ 2 h 394"/>
                  <a:gd name="T6" fmla="*/ 1 w 1233"/>
                  <a:gd name="T7" fmla="*/ 0 h 394"/>
                  <a:gd name="T8" fmla="*/ 617 w 1233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4">
                    <a:moveTo>
                      <a:pt x="1233" y="390"/>
                    </a:moveTo>
                    <a:lnTo>
                      <a:pt x="1230" y="39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6" name="Freeform 883"/>
              <p:cNvSpPr>
                <a:spLocks/>
              </p:cNvSpPr>
              <p:nvPr/>
            </p:nvSpPr>
            <p:spPr bwMode="auto">
              <a:xfrm>
                <a:off x="1184" y="1656"/>
                <a:ext cx="619" cy="198"/>
              </a:xfrm>
              <a:custGeom>
                <a:avLst/>
                <a:gdLst>
                  <a:gd name="T0" fmla="*/ 619 w 1238"/>
                  <a:gd name="T1" fmla="*/ 195 h 397"/>
                  <a:gd name="T2" fmla="*/ 615 w 1238"/>
                  <a:gd name="T3" fmla="*/ 198 h 397"/>
                  <a:gd name="T4" fmla="*/ 0 w 1238"/>
                  <a:gd name="T5" fmla="*/ 2 h 397"/>
                  <a:gd name="T6" fmla="*/ 4 w 1238"/>
                  <a:gd name="T7" fmla="*/ 0 h 397"/>
                  <a:gd name="T8" fmla="*/ 619 w 1238"/>
                  <a:gd name="T9" fmla="*/ 195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8" h="397">
                    <a:moveTo>
                      <a:pt x="1238" y="391"/>
                    </a:moveTo>
                    <a:lnTo>
                      <a:pt x="1230" y="397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8" y="391"/>
                    </a:lnTo>
                    <a:close/>
                  </a:path>
                </a:pathLst>
              </a:custGeom>
              <a:solidFill>
                <a:srgbClr val="C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7" name="Freeform 884"/>
              <p:cNvSpPr>
                <a:spLocks/>
              </p:cNvSpPr>
              <p:nvPr/>
            </p:nvSpPr>
            <p:spPr bwMode="auto">
              <a:xfrm>
                <a:off x="1187" y="1656"/>
                <a:ext cx="616" cy="196"/>
              </a:xfrm>
              <a:custGeom>
                <a:avLst/>
                <a:gdLst>
                  <a:gd name="T0" fmla="*/ 616 w 1233"/>
                  <a:gd name="T1" fmla="*/ 196 h 392"/>
                  <a:gd name="T2" fmla="*/ 615 w 1233"/>
                  <a:gd name="T3" fmla="*/ 196 h 392"/>
                  <a:gd name="T4" fmla="*/ 0 w 1233"/>
                  <a:gd name="T5" fmla="*/ 1 h 392"/>
                  <a:gd name="T6" fmla="*/ 1 w 1233"/>
                  <a:gd name="T7" fmla="*/ 0 h 392"/>
                  <a:gd name="T8" fmla="*/ 616 w 1233"/>
                  <a:gd name="T9" fmla="*/ 196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2">
                    <a:moveTo>
                      <a:pt x="1233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0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8" name="Freeform 885"/>
              <p:cNvSpPr>
                <a:spLocks/>
              </p:cNvSpPr>
              <p:nvPr/>
            </p:nvSpPr>
            <p:spPr bwMode="auto">
              <a:xfrm>
                <a:off x="1186" y="1656"/>
                <a:ext cx="616" cy="196"/>
              </a:xfrm>
              <a:custGeom>
                <a:avLst/>
                <a:gdLst>
                  <a:gd name="T0" fmla="*/ 616 w 1233"/>
                  <a:gd name="T1" fmla="*/ 195 h 392"/>
                  <a:gd name="T2" fmla="*/ 616 w 1233"/>
                  <a:gd name="T3" fmla="*/ 196 h 392"/>
                  <a:gd name="T4" fmla="*/ 0 w 1233"/>
                  <a:gd name="T5" fmla="*/ 1 h 392"/>
                  <a:gd name="T6" fmla="*/ 1 w 1233"/>
                  <a:gd name="T7" fmla="*/ 0 h 392"/>
                  <a:gd name="T8" fmla="*/ 616 w 1233"/>
                  <a:gd name="T9" fmla="*/ 195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2">
                    <a:moveTo>
                      <a:pt x="1233" y="390"/>
                    </a:moveTo>
                    <a:lnTo>
                      <a:pt x="1232" y="39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C2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9" name="Freeform 886"/>
              <p:cNvSpPr>
                <a:spLocks/>
              </p:cNvSpPr>
              <p:nvPr/>
            </p:nvSpPr>
            <p:spPr bwMode="auto">
              <a:xfrm>
                <a:off x="1185" y="1657"/>
                <a:ext cx="616" cy="196"/>
              </a:xfrm>
              <a:custGeom>
                <a:avLst/>
                <a:gdLst>
                  <a:gd name="T0" fmla="*/ 616 w 1233"/>
                  <a:gd name="T1" fmla="*/ 195 h 393"/>
                  <a:gd name="T2" fmla="*/ 614 w 1233"/>
                  <a:gd name="T3" fmla="*/ 196 h 393"/>
                  <a:gd name="T4" fmla="*/ 0 w 1233"/>
                  <a:gd name="T5" fmla="*/ 0 h 393"/>
                  <a:gd name="T6" fmla="*/ 0 w 1233"/>
                  <a:gd name="T7" fmla="*/ 0 h 393"/>
                  <a:gd name="T8" fmla="*/ 616 w 1233"/>
                  <a:gd name="T9" fmla="*/ 195 h 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3">
                    <a:moveTo>
                      <a:pt x="1233" y="391"/>
                    </a:moveTo>
                    <a:lnTo>
                      <a:pt x="1229" y="393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0" name="Freeform 887"/>
              <p:cNvSpPr>
                <a:spLocks/>
              </p:cNvSpPr>
              <p:nvPr/>
            </p:nvSpPr>
            <p:spPr bwMode="auto">
              <a:xfrm>
                <a:off x="1184" y="1657"/>
                <a:ext cx="616" cy="197"/>
              </a:xfrm>
              <a:custGeom>
                <a:avLst/>
                <a:gdLst>
                  <a:gd name="T0" fmla="*/ 616 w 1231"/>
                  <a:gd name="T1" fmla="*/ 197 h 394"/>
                  <a:gd name="T2" fmla="*/ 615 w 1231"/>
                  <a:gd name="T3" fmla="*/ 197 h 394"/>
                  <a:gd name="T4" fmla="*/ 0 w 1231"/>
                  <a:gd name="T5" fmla="*/ 1 h 394"/>
                  <a:gd name="T6" fmla="*/ 1 w 1231"/>
                  <a:gd name="T7" fmla="*/ 0 h 394"/>
                  <a:gd name="T8" fmla="*/ 616 w 1231"/>
                  <a:gd name="T9" fmla="*/ 197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4">
                    <a:moveTo>
                      <a:pt x="1231" y="393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6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1" name="Freeform 888"/>
              <p:cNvSpPr>
                <a:spLocks/>
              </p:cNvSpPr>
              <p:nvPr/>
            </p:nvSpPr>
            <p:spPr bwMode="auto">
              <a:xfrm>
                <a:off x="1180" y="1658"/>
                <a:ext cx="619" cy="201"/>
              </a:xfrm>
              <a:custGeom>
                <a:avLst/>
                <a:gdLst>
                  <a:gd name="T0" fmla="*/ 619 w 1238"/>
                  <a:gd name="T1" fmla="*/ 196 h 402"/>
                  <a:gd name="T2" fmla="*/ 616 w 1238"/>
                  <a:gd name="T3" fmla="*/ 201 h 402"/>
                  <a:gd name="T4" fmla="*/ 0 w 1238"/>
                  <a:gd name="T5" fmla="*/ 4 h 402"/>
                  <a:gd name="T6" fmla="*/ 4 w 1238"/>
                  <a:gd name="T7" fmla="*/ 0 h 402"/>
                  <a:gd name="T8" fmla="*/ 619 w 1238"/>
                  <a:gd name="T9" fmla="*/ 196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8" h="402">
                    <a:moveTo>
                      <a:pt x="1238" y="392"/>
                    </a:moveTo>
                    <a:lnTo>
                      <a:pt x="1231" y="402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238" y="39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2" name="Freeform 889"/>
              <p:cNvSpPr>
                <a:spLocks/>
              </p:cNvSpPr>
              <p:nvPr/>
            </p:nvSpPr>
            <p:spPr bwMode="auto">
              <a:xfrm>
                <a:off x="1183" y="1658"/>
                <a:ext cx="616" cy="198"/>
              </a:xfrm>
              <a:custGeom>
                <a:avLst/>
                <a:gdLst>
                  <a:gd name="T0" fmla="*/ 616 w 1232"/>
                  <a:gd name="T1" fmla="*/ 196 h 396"/>
                  <a:gd name="T2" fmla="*/ 615 w 1232"/>
                  <a:gd name="T3" fmla="*/ 198 h 396"/>
                  <a:gd name="T4" fmla="*/ 0 w 1232"/>
                  <a:gd name="T5" fmla="*/ 2 h 396"/>
                  <a:gd name="T6" fmla="*/ 1 w 1232"/>
                  <a:gd name="T7" fmla="*/ 0 h 396"/>
                  <a:gd name="T8" fmla="*/ 616 w 1232"/>
                  <a:gd name="T9" fmla="*/ 19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2" h="396">
                    <a:moveTo>
                      <a:pt x="1232" y="392"/>
                    </a:moveTo>
                    <a:lnTo>
                      <a:pt x="1230" y="39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3" name="Freeform 890"/>
              <p:cNvSpPr>
                <a:spLocks/>
              </p:cNvSpPr>
              <p:nvPr/>
            </p:nvSpPr>
            <p:spPr bwMode="auto">
              <a:xfrm>
                <a:off x="1182" y="1660"/>
                <a:ext cx="616" cy="197"/>
              </a:xfrm>
              <a:custGeom>
                <a:avLst/>
                <a:gdLst>
                  <a:gd name="T0" fmla="*/ 616 w 1231"/>
                  <a:gd name="T1" fmla="*/ 197 h 394"/>
                  <a:gd name="T2" fmla="*/ 615 w 1231"/>
                  <a:gd name="T3" fmla="*/ 197 h 394"/>
                  <a:gd name="T4" fmla="*/ 0 w 1231"/>
                  <a:gd name="T5" fmla="*/ 1 h 394"/>
                  <a:gd name="T6" fmla="*/ 1 w 1231"/>
                  <a:gd name="T7" fmla="*/ 0 h 394"/>
                  <a:gd name="T8" fmla="*/ 616 w 1231"/>
                  <a:gd name="T9" fmla="*/ 197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4">
                    <a:moveTo>
                      <a:pt x="1231" y="393"/>
                    </a:moveTo>
                    <a:lnTo>
                      <a:pt x="1229" y="39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4" name="Freeform 891"/>
              <p:cNvSpPr>
                <a:spLocks/>
              </p:cNvSpPr>
              <p:nvPr/>
            </p:nvSpPr>
            <p:spPr bwMode="auto">
              <a:xfrm>
                <a:off x="1182" y="1661"/>
                <a:ext cx="615" cy="196"/>
              </a:xfrm>
              <a:custGeom>
                <a:avLst/>
                <a:gdLst>
                  <a:gd name="T0" fmla="*/ 615 w 1231"/>
                  <a:gd name="T1" fmla="*/ 195 h 394"/>
                  <a:gd name="T2" fmla="*/ 615 w 1231"/>
                  <a:gd name="T3" fmla="*/ 196 h 394"/>
                  <a:gd name="T4" fmla="*/ 0 w 1231"/>
                  <a:gd name="T5" fmla="*/ 1 h 394"/>
                  <a:gd name="T6" fmla="*/ 1 w 1231"/>
                  <a:gd name="T7" fmla="*/ 0 h 394"/>
                  <a:gd name="T8" fmla="*/ 615 w 1231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4">
                    <a:moveTo>
                      <a:pt x="1231" y="392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2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5" name="Freeform 892"/>
              <p:cNvSpPr>
                <a:spLocks/>
              </p:cNvSpPr>
              <p:nvPr/>
            </p:nvSpPr>
            <p:spPr bwMode="auto">
              <a:xfrm>
                <a:off x="1180" y="1661"/>
                <a:ext cx="616" cy="198"/>
              </a:xfrm>
              <a:custGeom>
                <a:avLst/>
                <a:gdLst>
                  <a:gd name="T0" fmla="*/ 616 w 1233"/>
                  <a:gd name="T1" fmla="*/ 196 h 395"/>
                  <a:gd name="T2" fmla="*/ 615 w 1233"/>
                  <a:gd name="T3" fmla="*/ 198 h 395"/>
                  <a:gd name="T4" fmla="*/ 0 w 1233"/>
                  <a:gd name="T5" fmla="*/ 1 h 395"/>
                  <a:gd name="T6" fmla="*/ 1 w 1233"/>
                  <a:gd name="T7" fmla="*/ 0 h 395"/>
                  <a:gd name="T8" fmla="*/ 616 w 1233"/>
                  <a:gd name="T9" fmla="*/ 196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5">
                    <a:moveTo>
                      <a:pt x="1233" y="392"/>
                    </a:moveTo>
                    <a:lnTo>
                      <a:pt x="1231" y="39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3" y="392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6" name="Freeform 893"/>
              <p:cNvSpPr>
                <a:spLocks/>
              </p:cNvSpPr>
              <p:nvPr/>
            </p:nvSpPr>
            <p:spPr bwMode="auto">
              <a:xfrm>
                <a:off x="1177" y="1662"/>
                <a:ext cx="619" cy="201"/>
              </a:xfrm>
              <a:custGeom>
                <a:avLst/>
                <a:gdLst>
                  <a:gd name="T0" fmla="*/ 619 w 1238"/>
                  <a:gd name="T1" fmla="*/ 197 h 402"/>
                  <a:gd name="T2" fmla="*/ 615 w 1238"/>
                  <a:gd name="T3" fmla="*/ 201 h 402"/>
                  <a:gd name="T4" fmla="*/ 0 w 1238"/>
                  <a:gd name="T5" fmla="*/ 5 h 402"/>
                  <a:gd name="T6" fmla="*/ 4 w 1238"/>
                  <a:gd name="T7" fmla="*/ 0 h 402"/>
                  <a:gd name="T8" fmla="*/ 619 w 1238"/>
                  <a:gd name="T9" fmla="*/ 19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8" h="402">
                    <a:moveTo>
                      <a:pt x="1238" y="394"/>
                    </a:moveTo>
                    <a:lnTo>
                      <a:pt x="1230" y="402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1238" y="394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7" name="Freeform 894"/>
              <p:cNvSpPr>
                <a:spLocks/>
              </p:cNvSpPr>
              <p:nvPr/>
            </p:nvSpPr>
            <p:spPr bwMode="auto">
              <a:xfrm>
                <a:off x="1179" y="1662"/>
                <a:ext cx="617" cy="198"/>
              </a:xfrm>
              <a:custGeom>
                <a:avLst/>
                <a:gdLst>
                  <a:gd name="T0" fmla="*/ 617 w 1233"/>
                  <a:gd name="T1" fmla="*/ 197 h 396"/>
                  <a:gd name="T2" fmla="*/ 615 w 1233"/>
                  <a:gd name="T3" fmla="*/ 198 h 396"/>
                  <a:gd name="T4" fmla="*/ 0 w 1233"/>
                  <a:gd name="T5" fmla="*/ 1 h 396"/>
                  <a:gd name="T6" fmla="*/ 1 w 1233"/>
                  <a:gd name="T7" fmla="*/ 0 h 396"/>
                  <a:gd name="T8" fmla="*/ 617 w 1233"/>
                  <a:gd name="T9" fmla="*/ 197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396">
                    <a:moveTo>
                      <a:pt x="1233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3" y="394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8" name="Freeform 895"/>
              <p:cNvSpPr>
                <a:spLocks/>
              </p:cNvSpPr>
              <p:nvPr/>
            </p:nvSpPr>
            <p:spPr bwMode="auto">
              <a:xfrm>
                <a:off x="1178" y="1663"/>
                <a:ext cx="616" cy="198"/>
              </a:xfrm>
              <a:custGeom>
                <a:avLst/>
                <a:gdLst>
                  <a:gd name="T0" fmla="*/ 616 w 1232"/>
                  <a:gd name="T1" fmla="*/ 197 h 396"/>
                  <a:gd name="T2" fmla="*/ 615 w 1232"/>
                  <a:gd name="T3" fmla="*/ 198 h 396"/>
                  <a:gd name="T4" fmla="*/ 0 w 1232"/>
                  <a:gd name="T5" fmla="*/ 1 h 396"/>
                  <a:gd name="T6" fmla="*/ 1 w 1232"/>
                  <a:gd name="T7" fmla="*/ 0 h 396"/>
                  <a:gd name="T8" fmla="*/ 616 w 1232"/>
                  <a:gd name="T9" fmla="*/ 197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2" h="396">
                    <a:moveTo>
                      <a:pt x="1232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2" y="394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9" name="Freeform 896"/>
              <p:cNvSpPr>
                <a:spLocks/>
              </p:cNvSpPr>
              <p:nvPr/>
            </p:nvSpPr>
            <p:spPr bwMode="auto">
              <a:xfrm>
                <a:off x="1177" y="1664"/>
                <a:ext cx="616" cy="198"/>
              </a:xfrm>
              <a:custGeom>
                <a:avLst/>
                <a:gdLst>
                  <a:gd name="T0" fmla="*/ 616 w 1231"/>
                  <a:gd name="T1" fmla="*/ 197 h 397"/>
                  <a:gd name="T2" fmla="*/ 615 w 1231"/>
                  <a:gd name="T3" fmla="*/ 198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7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7">
                    <a:moveTo>
                      <a:pt x="1231" y="394"/>
                    </a:moveTo>
                    <a:lnTo>
                      <a:pt x="1229" y="397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0" name="Freeform 897"/>
              <p:cNvSpPr>
                <a:spLocks/>
              </p:cNvSpPr>
              <p:nvPr/>
            </p:nvSpPr>
            <p:spPr bwMode="auto">
              <a:xfrm>
                <a:off x="1177" y="1666"/>
                <a:ext cx="615" cy="197"/>
              </a:xfrm>
              <a:custGeom>
                <a:avLst/>
                <a:gdLst>
                  <a:gd name="T0" fmla="*/ 615 w 1231"/>
                  <a:gd name="T1" fmla="*/ 197 h 395"/>
                  <a:gd name="T2" fmla="*/ 615 w 1231"/>
                  <a:gd name="T3" fmla="*/ 197 h 395"/>
                  <a:gd name="T4" fmla="*/ 0 w 1231"/>
                  <a:gd name="T5" fmla="*/ 1 h 395"/>
                  <a:gd name="T6" fmla="*/ 1 w 1231"/>
                  <a:gd name="T7" fmla="*/ 0 h 395"/>
                  <a:gd name="T8" fmla="*/ 615 w 1231"/>
                  <a:gd name="T9" fmla="*/ 197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5">
                    <a:moveTo>
                      <a:pt x="1231" y="394"/>
                    </a:moveTo>
                    <a:lnTo>
                      <a:pt x="1230" y="39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1" name="Freeform 898"/>
              <p:cNvSpPr>
                <a:spLocks/>
              </p:cNvSpPr>
              <p:nvPr/>
            </p:nvSpPr>
            <p:spPr bwMode="auto">
              <a:xfrm>
                <a:off x="1173" y="1666"/>
                <a:ext cx="618" cy="202"/>
              </a:xfrm>
              <a:custGeom>
                <a:avLst/>
                <a:gdLst>
                  <a:gd name="T0" fmla="*/ 618 w 1236"/>
                  <a:gd name="T1" fmla="*/ 197 h 403"/>
                  <a:gd name="T2" fmla="*/ 615 w 1236"/>
                  <a:gd name="T3" fmla="*/ 202 h 403"/>
                  <a:gd name="T4" fmla="*/ 0 w 1236"/>
                  <a:gd name="T5" fmla="*/ 4 h 403"/>
                  <a:gd name="T6" fmla="*/ 3 w 1236"/>
                  <a:gd name="T7" fmla="*/ 0 h 403"/>
                  <a:gd name="T8" fmla="*/ 618 w 1236"/>
                  <a:gd name="T9" fmla="*/ 197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6" h="403">
                    <a:moveTo>
                      <a:pt x="1236" y="393"/>
                    </a:moveTo>
                    <a:lnTo>
                      <a:pt x="1229" y="403"/>
                    </a:lnTo>
                    <a:lnTo>
                      <a:pt x="0" y="8"/>
                    </a:lnTo>
                    <a:lnTo>
                      <a:pt x="6" y="0"/>
                    </a:lnTo>
                    <a:lnTo>
                      <a:pt x="1236" y="393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2" name="Freeform 899"/>
              <p:cNvSpPr>
                <a:spLocks/>
              </p:cNvSpPr>
              <p:nvPr/>
            </p:nvSpPr>
            <p:spPr bwMode="auto">
              <a:xfrm>
                <a:off x="1176" y="1666"/>
                <a:ext cx="615" cy="199"/>
              </a:xfrm>
              <a:custGeom>
                <a:avLst/>
                <a:gdLst>
                  <a:gd name="T0" fmla="*/ 615 w 1231"/>
                  <a:gd name="T1" fmla="*/ 197 h 397"/>
                  <a:gd name="T2" fmla="*/ 614 w 1231"/>
                  <a:gd name="T3" fmla="*/ 199 h 397"/>
                  <a:gd name="T4" fmla="*/ 0 w 1231"/>
                  <a:gd name="T5" fmla="*/ 1 h 397"/>
                  <a:gd name="T6" fmla="*/ 0 w 1231"/>
                  <a:gd name="T7" fmla="*/ 0 h 397"/>
                  <a:gd name="T8" fmla="*/ 615 w 1231"/>
                  <a:gd name="T9" fmla="*/ 197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7">
                    <a:moveTo>
                      <a:pt x="1231" y="393"/>
                    </a:moveTo>
                    <a:lnTo>
                      <a:pt x="1229" y="39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3" name="Freeform 900"/>
              <p:cNvSpPr>
                <a:spLocks/>
              </p:cNvSpPr>
              <p:nvPr/>
            </p:nvSpPr>
            <p:spPr bwMode="auto">
              <a:xfrm>
                <a:off x="1175" y="1667"/>
                <a:ext cx="616" cy="199"/>
              </a:xfrm>
              <a:custGeom>
                <a:avLst/>
                <a:gdLst>
                  <a:gd name="T0" fmla="*/ 616 w 1231"/>
                  <a:gd name="T1" fmla="*/ 198 h 397"/>
                  <a:gd name="T2" fmla="*/ 615 w 1231"/>
                  <a:gd name="T3" fmla="*/ 199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8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4" name="Freeform 901"/>
              <p:cNvSpPr>
                <a:spLocks/>
              </p:cNvSpPr>
              <p:nvPr/>
            </p:nvSpPr>
            <p:spPr bwMode="auto">
              <a:xfrm>
                <a:off x="1174" y="1668"/>
                <a:ext cx="616" cy="199"/>
              </a:xfrm>
              <a:custGeom>
                <a:avLst/>
                <a:gdLst>
                  <a:gd name="T0" fmla="*/ 616 w 1231"/>
                  <a:gd name="T1" fmla="*/ 197 h 399"/>
                  <a:gd name="T2" fmla="*/ 615 w 1231"/>
                  <a:gd name="T3" fmla="*/ 199 h 399"/>
                  <a:gd name="T4" fmla="*/ 0 w 1231"/>
                  <a:gd name="T5" fmla="*/ 1 h 399"/>
                  <a:gd name="T6" fmla="*/ 1 w 1231"/>
                  <a:gd name="T7" fmla="*/ 0 h 399"/>
                  <a:gd name="T8" fmla="*/ 616 w 1231"/>
                  <a:gd name="T9" fmla="*/ 197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9">
                    <a:moveTo>
                      <a:pt x="1231" y="395"/>
                    </a:moveTo>
                    <a:lnTo>
                      <a:pt x="1230" y="39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1" y="395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5" name="Freeform 902"/>
              <p:cNvSpPr>
                <a:spLocks/>
              </p:cNvSpPr>
              <p:nvPr/>
            </p:nvSpPr>
            <p:spPr bwMode="auto">
              <a:xfrm>
                <a:off x="1173" y="1670"/>
                <a:ext cx="616" cy="198"/>
              </a:xfrm>
              <a:custGeom>
                <a:avLst/>
                <a:gdLst>
                  <a:gd name="T0" fmla="*/ 616 w 1231"/>
                  <a:gd name="T1" fmla="*/ 198 h 397"/>
                  <a:gd name="T2" fmla="*/ 615 w 1231"/>
                  <a:gd name="T3" fmla="*/ 198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8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6" name="Freeform 903"/>
              <p:cNvSpPr>
                <a:spLocks/>
              </p:cNvSpPr>
              <p:nvPr/>
            </p:nvSpPr>
            <p:spPr bwMode="auto">
              <a:xfrm>
                <a:off x="1171" y="1670"/>
                <a:ext cx="617" cy="204"/>
              </a:xfrm>
              <a:custGeom>
                <a:avLst/>
                <a:gdLst>
                  <a:gd name="T0" fmla="*/ 617 w 1234"/>
                  <a:gd name="T1" fmla="*/ 198 h 407"/>
                  <a:gd name="T2" fmla="*/ 614 w 1234"/>
                  <a:gd name="T3" fmla="*/ 204 h 407"/>
                  <a:gd name="T4" fmla="*/ 0 w 1234"/>
                  <a:gd name="T5" fmla="*/ 5 h 407"/>
                  <a:gd name="T6" fmla="*/ 3 w 1234"/>
                  <a:gd name="T7" fmla="*/ 0 h 407"/>
                  <a:gd name="T8" fmla="*/ 617 w 1234"/>
                  <a:gd name="T9" fmla="*/ 198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4" h="407">
                    <a:moveTo>
                      <a:pt x="1234" y="395"/>
                    </a:moveTo>
                    <a:lnTo>
                      <a:pt x="1228" y="407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4" y="395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7" name="Freeform 904"/>
              <p:cNvSpPr>
                <a:spLocks/>
              </p:cNvSpPr>
              <p:nvPr/>
            </p:nvSpPr>
            <p:spPr bwMode="auto">
              <a:xfrm>
                <a:off x="1173" y="1670"/>
                <a:ext cx="615" cy="200"/>
              </a:xfrm>
              <a:custGeom>
                <a:avLst/>
                <a:gdLst>
                  <a:gd name="T0" fmla="*/ 615 w 1229"/>
                  <a:gd name="T1" fmla="*/ 198 h 399"/>
                  <a:gd name="T2" fmla="*/ 614 w 1229"/>
                  <a:gd name="T3" fmla="*/ 200 h 399"/>
                  <a:gd name="T4" fmla="*/ 0 w 1229"/>
                  <a:gd name="T5" fmla="*/ 1 h 399"/>
                  <a:gd name="T6" fmla="*/ 0 w 1229"/>
                  <a:gd name="T7" fmla="*/ 0 h 399"/>
                  <a:gd name="T8" fmla="*/ 615 w 1229"/>
                  <a:gd name="T9" fmla="*/ 198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399">
                    <a:moveTo>
                      <a:pt x="1229" y="395"/>
                    </a:moveTo>
                    <a:lnTo>
                      <a:pt x="1227" y="39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9" y="395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8" name="Freeform 905"/>
              <p:cNvSpPr>
                <a:spLocks/>
              </p:cNvSpPr>
              <p:nvPr/>
            </p:nvSpPr>
            <p:spPr bwMode="auto">
              <a:xfrm>
                <a:off x="1172" y="1671"/>
                <a:ext cx="615" cy="200"/>
              </a:xfrm>
              <a:custGeom>
                <a:avLst/>
                <a:gdLst>
                  <a:gd name="T0" fmla="*/ 615 w 1229"/>
                  <a:gd name="T1" fmla="*/ 199 h 398"/>
                  <a:gd name="T2" fmla="*/ 615 w 1229"/>
                  <a:gd name="T3" fmla="*/ 200 h 398"/>
                  <a:gd name="T4" fmla="*/ 0 w 1229"/>
                  <a:gd name="T5" fmla="*/ 1 h 398"/>
                  <a:gd name="T6" fmla="*/ 1 w 1229"/>
                  <a:gd name="T7" fmla="*/ 0 h 398"/>
                  <a:gd name="T8" fmla="*/ 615 w 1229"/>
                  <a:gd name="T9" fmla="*/ 199 h 3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398">
                    <a:moveTo>
                      <a:pt x="1229" y="397"/>
                    </a:moveTo>
                    <a:lnTo>
                      <a:pt x="1229" y="39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9" name="Freeform 906"/>
              <p:cNvSpPr>
                <a:spLocks/>
              </p:cNvSpPr>
              <p:nvPr/>
            </p:nvSpPr>
            <p:spPr bwMode="auto">
              <a:xfrm>
                <a:off x="1172" y="1672"/>
                <a:ext cx="615" cy="200"/>
              </a:xfrm>
              <a:custGeom>
                <a:avLst/>
                <a:gdLst>
                  <a:gd name="T0" fmla="*/ 615 w 1231"/>
                  <a:gd name="T1" fmla="*/ 199 h 399"/>
                  <a:gd name="T2" fmla="*/ 615 w 1231"/>
                  <a:gd name="T3" fmla="*/ 200 h 399"/>
                  <a:gd name="T4" fmla="*/ 0 w 1231"/>
                  <a:gd name="T5" fmla="*/ 1 h 399"/>
                  <a:gd name="T6" fmla="*/ 1 w 1231"/>
                  <a:gd name="T7" fmla="*/ 0 h 399"/>
                  <a:gd name="T8" fmla="*/ 615 w 1231"/>
                  <a:gd name="T9" fmla="*/ 199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399">
                    <a:moveTo>
                      <a:pt x="1231" y="397"/>
                    </a:moveTo>
                    <a:lnTo>
                      <a:pt x="1230" y="39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7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0" name="Freeform 907"/>
              <p:cNvSpPr>
                <a:spLocks/>
              </p:cNvSpPr>
              <p:nvPr/>
            </p:nvSpPr>
            <p:spPr bwMode="auto">
              <a:xfrm>
                <a:off x="1172" y="1673"/>
                <a:ext cx="614" cy="200"/>
              </a:xfrm>
              <a:custGeom>
                <a:avLst/>
                <a:gdLst>
                  <a:gd name="T0" fmla="*/ 614 w 1230"/>
                  <a:gd name="T1" fmla="*/ 199 h 400"/>
                  <a:gd name="T2" fmla="*/ 613 w 1230"/>
                  <a:gd name="T3" fmla="*/ 200 h 400"/>
                  <a:gd name="T4" fmla="*/ 0 w 1230"/>
                  <a:gd name="T5" fmla="*/ 2 h 400"/>
                  <a:gd name="T6" fmla="*/ 0 w 1230"/>
                  <a:gd name="T7" fmla="*/ 0 h 400"/>
                  <a:gd name="T8" fmla="*/ 614 w 1230"/>
                  <a:gd name="T9" fmla="*/ 199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0">
                    <a:moveTo>
                      <a:pt x="1230" y="397"/>
                    </a:moveTo>
                    <a:lnTo>
                      <a:pt x="1228" y="40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1" name="Freeform 908"/>
              <p:cNvSpPr>
                <a:spLocks/>
              </p:cNvSpPr>
              <p:nvPr/>
            </p:nvSpPr>
            <p:spPr bwMode="auto">
              <a:xfrm>
                <a:off x="1171" y="1675"/>
                <a:ext cx="615" cy="199"/>
              </a:xfrm>
              <a:custGeom>
                <a:avLst/>
                <a:gdLst>
                  <a:gd name="T0" fmla="*/ 615 w 1229"/>
                  <a:gd name="T1" fmla="*/ 198 h 399"/>
                  <a:gd name="T2" fmla="*/ 614 w 1229"/>
                  <a:gd name="T3" fmla="*/ 199 h 399"/>
                  <a:gd name="T4" fmla="*/ 0 w 1229"/>
                  <a:gd name="T5" fmla="*/ 1 h 399"/>
                  <a:gd name="T6" fmla="*/ 1 w 1229"/>
                  <a:gd name="T7" fmla="*/ 0 h 399"/>
                  <a:gd name="T8" fmla="*/ 615 w 1229"/>
                  <a:gd name="T9" fmla="*/ 198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399">
                    <a:moveTo>
                      <a:pt x="1229" y="397"/>
                    </a:moveTo>
                    <a:lnTo>
                      <a:pt x="1228" y="39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2" name="Freeform 909"/>
              <p:cNvSpPr>
                <a:spLocks/>
              </p:cNvSpPr>
              <p:nvPr/>
            </p:nvSpPr>
            <p:spPr bwMode="auto">
              <a:xfrm>
                <a:off x="1168" y="1675"/>
                <a:ext cx="617" cy="205"/>
              </a:xfrm>
              <a:custGeom>
                <a:avLst/>
                <a:gdLst>
                  <a:gd name="T0" fmla="*/ 617 w 1233"/>
                  <a:gd name="T1" fmla="*/ 199 h 409"/>
                  <a:gd name="T2" fmla="*/ 614 w 1233"/>
                  <a:gd name="T3" fmla="*/ 205 h 409"/>
                  <a:gd name="T4" fmla="*/ 0 w 1233"/>
                  <a:gd name="T5" fmla="*/ 5 h 409"/>
                  <a:gd name="T6" fmla="*/ 3 w 1233"/>
                  <a:gd name="T7" fmla="*/ 0 h 409"/>
                  <a:gd name="T8" fmla="*/ 617 w 1233"/>
                  <a:gd name="T9" fmla="*/ 199 h 4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409">
                    <a:moveTo>
                      <a:pt x="1233" y="397"/>
                    </a:moveTo>
                    <a:lnTo>
                      <a:pt x="1228" y="409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7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3" name="Freeform 910"/>
              <p:cNvSpPr>
                <a:spLocks/>
              </p:cNvSpPr>
              <p:nvPr/>
            </p:nvSpPr>
            <p:spPr bwMode="auto">
              <a:xfrm>
                <a:off x="1170" y="1675"/>
                <a:ext cx="615" cy="201"/>
              </a:xfrm>
              <a:custGeom>
                <a:avLst/>
                <a:gdLst>
                  <a:gd name="T0" fmla="*/ 615 w 1230"/>
                  <a:gd name="T1" fmla="*/ 199 h 400"/>
                  <a:gd name="T2" fmla="*/ 615 w 1230"/>
                  <a:gd name="T3" fmla="*/ 201 h 400"/>
                  <a:gd name="T4" fmla="*/ 0 w 1230"/>
                  <a:gd name="T5" fmla="*/ 1 h 400"/>
                  <a:gd name="T6" fmla="*/ 1 w 1230"/>
                  <a:gd name="T7" fmla="*/ 0 h 400"/>
                  <a:gd name="T8" fmla="*/ 615 w 1230"/>
                  <a:gd name="T9" fmla="*/ 199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0">
                    <a:moveTo>
                      <a:pt x="1230" y="397"/>
                    </a:moveTo>
                    <a:lnTo>
                      <a:pt x="1230" y="40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4" name="Freeform 911"/>
              <p:cNvSpPr>
                <a:spLocks/>
              </p:cNvSpPr>
              <p:nvPr/>
            </p:nvSpPr>
            <p:spPr bwMode="auto">
              <a:xfrm>
                <a:off x="1169" y="1676"/>
                <a:ext cx="616" cy="201"/>
              </a:xfrm>
              <a:custGeom>
                <a:avLst/>
                <a:gdLst>
                  <a:gd name="T0" fmla="*/ 616 w 1232"/>
                  <a:gd name="T1" fmla="*/ 199 h 402"/>
                  <a:gd name="T2" fmla="*/ 615 w 1232"/>
                  <a:gd name="T3" fmla="*/ 201 h 402"/>
                  <a:gd name="T4" fmla="*/ 0 w 1232"/>
                  <a:gd name="T5" fmla="*/ 2 h 402"/>
                  <a:gd name="T6" fmla="*/ 1 w 1232"/>
                  <a:gd name="T7" fmla="*/ 0 h 402"/>
                  <a:gd name="T8" fmla="*/ 616 w 1232"/>
                  <a:gd name="T9" fmla="*/ 199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2" h="402">
                    <a:moveTo>
                      <a:pt x="1232" y="398"/>
                    </a:moveTo>
                    <a:lnTo>
                      <a:pt x="1230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8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5" name="Freeform 912"/>
              <p:cNvSpPr>
                <a:spLocks/>
              </p:cNvSpPr>
              <p:nvPr/>
            </p:nvSpPr>
            <p:spPr bwMode="auto">
              <a:xfrm>
                <a:off x="1169" y="1678"/>
                <a:ext cx="615" cy="200"/>
              </a:xfrm>
              <a:custGeom>
                <a:avLst/>
                <a:gdLst>
                  <a:gd name="T0" fmla="*/ 615 w 1230"/>
                  <a:gd name="T1" fmla="*/ 200 h 400"/>
                  <a:gd name="T2" fmla="*/ 614 w 1230"/>
                  <a:gd name="T3" fmla="*/ 200 h 400"/>
                  <a:gd name="T4" fmla="*/ 0 w 1230"/>
                  <a:gd name="T5" fmla="*/ 1 h 400"/>
                  <a:gd name="T6" fmla="*/ 0 w 1230"/>
                  <a:gd name="T7" fmla="*/ 0 h 400"/>
                  <a:gd name="T8" fmla="*/ 615 w 1230"/>
                  <a:gd name="T9" fmla="*/ 200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0">
                    <a:moveTo>
                      <a:pt x="1230" y="399"/>
                    </a:moveTo>
                    <a:lnTo>
                      <a:pt x="1228" y="40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6" name="Freeform 913"/>
              <p:cNvSpPr>
                <a:spLocks/>
              </p:cNvSpPr>
              <p:nvPr/>
            </p:nvSpPr>
            <p:spPr bwMode="auto">
              <a:xfrm>
                <a:off x="1168" y="1679"/>
                <a:ext cx="615" cy="201"/>
              </a:xfrm>
              <a:custGeom>
                <a:avLst/>
                <a:gdLst>
                  <a:gd name="T0" fmla="*/ 615 w 1229"/>
                  <a:gd name="T1" fmla="*/ 199 h 402"/>
                  <a:gd name="T2" fmla="*/ 614 w 1229"/>
                  <a:gd name="T3" fmla="*/ 201 h 402"/>
                  <a:gd name="T4" fmla="*/ 0 w 1229"/>
                  <a:gd name="T5" fmla="*/ 2 h 402"/>
                  <a:gd name="T6" fmla="*/ 1 w 1229"/>
                  <a:gd name="T7" fmla="*/ 0 h 402"/>
                  <a:gd name="T8" fmla="*/ 615 w 1229"/>
                  <a:gd name="T9" fmla="*/ 199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402">
                    <a:moveTo>
                      <a:pt x="1229" y="398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398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7" name="Freeform 914"/>
              <p:cNvSpPr>
                <a:spLocks/>
              </p:cNvSpPr>
              <p:nvPr/>
            </p:nvSpPr>
            <p:spPr bwMode="auto">
              <a:xfrm>
                <a:off x="1166" y="1680"/>
                <a:ext cx="616" cy="206"/>
              </a:xfrm>
              <a:custGeom>
                <a:avLst/>
                <a:gdLst>
                  <a:gd name="T0" fmla="*/ 616 w 1233"/>
                  <a:gd name="T1" fmla="*/ 200 h 410"/>
                  <a:gd name="T2" fmla="*/ 614 w 1233"/>
                  <a:gd name="T3" fmla="*/ 206 h 410"/>
                  <a:gd name="T4" fmla="*/ 0 w 1233"/>
                  <a:gd name="T5" fmla="*/ 5 h 410"/>
                  <a:gd name="T6" fmla="*/ 2 w 1233"/>
                  <a:gd name="T7" fmla="*/ 0 h 410"/>
                  <a:gd name="T8" fmla="*/ 616 w 1233"/>
                  <a:gd name="T9" fmla="*/ 200 h 4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3" h="410">
                    <a:moveTo>
                      <a:pt x="1233" y="399"/>
                    </a:moveTo>
                    <a:lnTo>
                      <a:pt x="1228" y="410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8" name="Freeform 915"/>
              <p:cNvSpPr>
                <a:spLocks/>
              </p:cNvSpPr>
              <p:nvPr/>
            </p:nvSpPr>
            <p:spPr bwMode="auto">
              <a:xfrm>
                <a:off x="1167" y="1680"/>
                <a:ext cx="615" cy="202"/>
              </a:xfrm>
              <a:custGeom>
                <a:avLst/>
                <a:gdLst>
                  <a:gd name="T0" fmla="*/ 615 w 1230"/>
                  <a:gd name="T1" fmla="*/ 200 h 402"/>
                  <a:gd name="T2" fmla="*/ 614 w 1230"/>
                  <a:gd name="T3" fmla="*/ 202 h 402"/>
                  <a:gd name="T4" fmla="*/ 0 w 1230"/>
                  <a:gd name="T5" fmla="*/ 2 h 402"/>
                  <a:gd name="T6" fmla="*/ 1 w 1230"/>
                  <a:gd name="T7" fmla="*/ 0 h 402"/>
                  <a:gd name="T8" fmla="*/ 615 w 1230"/>
                  <a:gd name="T9" fmla="*/ 20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2">
                    <a:moveTo>
                      <a:pt x="1230" y="399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9" name="Freeform 916"/>
              <p:cNvSpPr>
                <a:spLocks/>
              </p:cNvSpPr>
              <p:nvPr/>
            </p:nvSpPr>
            <p:spPr bwMode="auto">
              <a:xfrm>
                <a:off x="1167" y="1682"/>
                <a:ext cx="614" cy="202"/>
              </a:xfrm>
              <a:custGeom>
                <a:avLst/>
                <a:gdLst>
                  <a:gd name="T0" fmla="*/ 614 w 1230"/>
                  <a:gd name="T1" fmla="*/ 200 h 404"/>
                  <a:gd name="T2" fmla="*/ 613 w 1230"/>
                  <a:gd name="T3" fmla="*/ 202 h 404"/>
                  <a:gd name="T4" fmla="*/ 0 w 1230"/>
                  <a:gd name="T5" fmla="*/ 2 h 404"/>
                  <a:gd name="T6" fmla="*/ 1 w 1230"/>
                  <a:gd name="T7" fmla="*/ 0 h 404"/>
                  <a:gd name="T8" fmla="*/ 614 w 1230"/>
                  <a:gd name="T9" fmla="*/ 200 h 4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4">
                    <a:moveTo>
                      <a:pt x="1230" y="399"/>
                    </a:moveTo>
                    <a:lnTo>
                      <a:pt x="1228" y="40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0" name="Freeform 917"/>
              <p:cNvSpPr>
                <a:spLocks/>
              </p:cNvSpPr>
              <p:nvPr/>
            </p:nvSpPr>
            <p:spPr bwMode="auto">
              <a:xfrm>
                <a:off x="1166" y="1684"/>
                <a:ext cx="615" cy="202"/>
              </a:xfrm>
              <a:custGeom>
                <a:avLst/>
                <a:gdLst>
                  <a:gd name="T0" fmla="*/ 615 w 1229"/>
                  <a:gd name="T1" fmla="*/ 200 h 403"/>
                  <a:gd name="T2" fmla="*/ 614 w 1229"/>
                  <a:gd name="T3" fmla="*/ 202 h 403"/>
                  <a:gd name="T4" fmla="*/ 0 w 1229"/>
                  <a:gd name="T5" fmla="*/ 2 h 403"/>
                  <a:gd name="T6" fmla="*/ 1 w 1229"/>
                  <a:gd name="T7" fmla="*/ 0 h 403"/>
                  <a:gd name="T8" fmla="*/ 615 w 1229"/>
                  <a:gd name="T9" fmla="*/ 200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403">
                    <a:moveTo>
                      <a:pt x="1229" y="400"/>
                    </a:moveTo>
                    <a:lnTo>
                      <a:pt x="1228" y="40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400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1" name="Freeform 918"/>
              <p:cNvSpPr>
                <a:spLocks/>
              </p:cNvSpPr>
              <p:nvPr/>
            </p:nvSpPr>
            <p:spPr bwMode="auto">
              <a:xfrm>
                <a:off x="1164" y="1685"/>
                <a:ext cx="616" cy="207"/>
              </a:xfrm>
              <a:custGeom>
                <a:avLst/>
                <a:gdLst>
                  <a:gd name="T0" fmla="*/ 616 w 1232"/>
                  <a:gd name="T1" fmla="*/ 200 h 414"/>
                  <a:gd name="T2" fmla="*/ 614 w 1232"/>
                  <a:gd name="T3" fmla="*/ 207 h 414"/>
                  <a:gd name="T4" fmla="*/ 0 w 1232"/>
                  <a:gd name="T5" fmla="*/ 5 h 414"/>
                  <a:gd name="T6" fmla="*/ 2 w 1232"/>
                  <a:gd name="T7" fmla="*/ 0 h 414"/>
                  <a:gd name="T8" fmla="*/ 616 w 1232"/>
                  <a:gd name="T9" fmla="*/ 200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2" h="414">
                    <a:moveTo>
                      <a:pt x="1232" y="400"/>
                    </a:moveTo>
                    <a:lnTo>
                      <a:pt x="1228" y="414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232" y="400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2" name="Freeform 919"/>
              <p:cNvSpPr>
                <a:spLocks/>
              </p:cNvSpPr>
              <p:nvPr/>
            </p:nvSpPr>
            <p:spPr bwMode="auto">
              <a:xfrm>
                <a:off x="1165" y="1685"/>
                <a:ext cx="615" cy="204"/>
              </a:xfrm>
              <a:custGeom>
                <a:avLst/>
                <a:gdLst>
                  <a:gd name="T0" fmla="*/ 615 w 1230"/>
                  <a:gd name="T1" fmla="*/ 200 h 407"/>
                  <a:gd name="T2" fmla="*/ 614 w 1230"/>
                  <a:gd name="T3" fmla="*/ 204 h 407"/>
                  <a:gd name="T4" fmla="*/ 0 w 1230"/>
                  <a:gd name="T5" fmla="*/ 3 h 407"/>
                  <a:gd name="T6" fmla="*/ 1 w 1230"/>
                  <a:gd name="T7" fmla="*/ 0 h 407"/>
                  <a:gd name="T8" fmla="*/ 615 w 1230"/>
                  <a:gd name="T9" fmla="*/ 200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7">
                    <a:moveTo>
                      <a:pt x="1230" y="400"/>
                    </a:moveTo>
                    <a:lnTo>
                      <a:pt x="1228" y="407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0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3" name="Freeform 920"/>
              <p:cNvSpPr>
                <a:spLocks/>
              </p:cNvSpPr>
              <p:nvPr/>
            </p:nvSpPr>
            <p:spPr bwMode="auto">
              <a:xfrm>
                <a:off x="1164" y="1688"/>
                <a:ext cx="615" cy="204"/>
              </a:xfrm>
              <a:custGeom>
                <a:avLst/>
                <a:gdLst>
                  <a:gd name="T0" fmla="*/ 615 w 1230"/>
                  <a:gd name="T1" fmla="*/ 201 h 409"/>
                  <a:gd name="T2" fmla="*/ 614 w 1230"/>
                  <a:gd name="T3" fmla="*/ 204 h 409"/>
                  <a:gd name="T4" fmla="*/ 0 w 1230"/>
                  <a:gd name="T5" fmla="*/ 2 h 409"/>
                  <a:gd name="T6" fmla="*/ 1 w 1230"/>
                  <a:gd name="T7" fmla="*/ 0 h 409"/>
                  <a:gd name="T8" fmla="*/ 615 w 1230"/>
                  <a:gd name="T9" fmla="*/ 201 h 4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09">
                    <a:moveTo>
                      <a:pt x="1230" y="402"/>
                    </a:moveTo>
                    <a:lnTo>
                      <a:pt x="1228" y="409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2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4" name="Freeform 921"/>
              <p:cNvSpPr>
                <a:spLocks/>
              </p:cNvSpPr>
              <p:nvPr/>
            </p:nvSpPr>
            <p:spPr bwMode="auto">
              <a:xfrm>
                <a:off x="1162" y="1690"/>
                <a:ext cx="616" cy="208"/>
              </a:xfrm>
              <a:custGeom>
                <a:avLst/>
                <a:gdLst>
                  <a:gd name="T0" fmla="*/ 616 w 1231"/>
                  <a:gd name="T1" fmla="*/ 202 h 415"/>
                  <a:gd name="T2" fmla="*/ 614 w 1231"/>
                  <a:gd name="T3" fmla="*/ 208 h 415"/>
                  <a:gd name="T4" fmla="*/ 0 w 1231"/>
                  <a:gd name="T5" fmla="*/ 6 h 415"/>
                  <a:gd name="T6" fmla="*/ 2 w 1231"/>
                  <a:gd name="T7" fmla="*/ 0 h 415"/>
                  <a:gd name="T8" fmla="*/ 616 w 1231"/>
                  <a:gd name="T9" fmla="*/ 202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415">
                    <a:moveTo>
                      <a:pt x="1231" y="404"/>
                    </a:moveTo>
                    <a:lnTo>
                      <a:pt x="1228" y="415"/>
                    </a:lnTo>
                    <a:lnTo>
                      <a:pt x="0" y="11"/>
                    </a:lnTo>
                    <a:lnTo>
                      <a:pt x="3" y="0"/>
                    </a:lnTo>
                    <a:lnTo>
                      <a:pt x="1231" y="404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5" name="Freeform 922"/>
              <p:cNvSpPr>
                <a:spLocks/>
              </p:cNvSpPr>
              <p:nvPr/>
            </p:nvSpPr>
            <p:spPr bwMode="auto">
              <a:xfrm>
                <a:off x="1162" y="1696"/>
                <a:ext cx="614" cy="209"/>
              </a:xfrm>
              <a:custGeom>
                <a:avLst/>
                <a:gdLst>
                  <a:gd name="T0" fmla="*/ 614 w 1230"/>
                  <a:gd name="T1" fmla="*/ 202 h 418"/>
                  <a:gd name="T2" fmla="*/ 613 w 1230"/>
                  <a:gd name="T3" fmla="*/ 209 h 418"/>
                  <a:gd name="T4" fmla="*/ 0 w 1230"/>
                  <a:gd name="T5" fmla="*/ 6 h 418"/>
                  <a:gd name="T6" fmla="*/ 1 w 1230"/>
                  <a:gd name="T7" fmla="*/ 0 h 418"/>
                  <a:gd name="T8" fmla="*/ 614 w 1230"/>
                  <a:gd name="T9" fmla="*/ 202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0" h="418">
                    <a:moveTo>
                      <a:pt x="1230" y="404"/>
                    </a:moveTo>
                    <a:lnTo>
                      <a:pt x="1227" y="418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1230" y="404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6" name="Freeform 923"/>
              <p:cNvSpPr>
                <a:spLocks/>
              </p:cNvSpPr>
              <p:nvPr/>
            </p:nvSpPr>
            <p:spPr bwMode="auto">
              <a:xfrm>
                <a:off x="1161" y="1702"/>
                <a:ext cx="614" cy="209"/>
              </a:xfrm>
              <a:custGeom>
                <a:avLst/>
                <a:gdLst>
                  <a:gd name="T0" fmla="*/ 614 w 1228"/>
                  <a:gd name="T1" fmla="*/ 203 h 419"/>
                  <a:gd name="T2" fmla="*/ 613 w 1228"/>
                  <a:gd name="T3" fmla="*/ 209 h 419"/>
                  <a:gd name="T4" fmla="*/ 0 w 1228"/>
                  <a:gd name="T5" fmla="*/ 6 h 419"/>
                  <a:gd name="T6" fmla="*/ 1 w 1228"/>
                  <a:gd name="T7" fmla="*/ 0 h 419"/>
                  <a:gd name="T8" fmla="*/ 614 w 1228"/>
                  <a:gd name="T9" fmla="*/ 203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19">
                    <a:moveTo>
                      <a:pt x="1228" y="406"/>
                    </a:moveTo>
                    <a:lnTo>
                      <a:pt x="1226" y="419"/>
                    </a:lnTo>
                    <a:lnTo>
                      <a:pt x="0" y="12"/>
                    </a:lnTo>
                    <a:lnTo>
                      <a:pt x="1" y="0"/>
                    </a:lnTo>
                    <a:lnTo>
                      <a:pt x="1228" y="406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7" name="Freeform 924"/>
              <p:cNvSpPr>
                <a:spLocks/>
              </p:cNvSpPr>
              <p:nvPr/>
            </p:nvSpPr>
            <p:spPr bwMode="auto">
              <a:xfrm>
                <a:off x="1160" y="1708"/>
                <a:ext cx="614" cy="210"/>
              </a:xfrm>
              <a:custGeom>
                <a:avLst/>
                <a:gdLst>
                  <a:gd name="T0" fmla="*/ 614 w 1228"/>
                  <a:gd name="T1" fmla="*/ 204 h 420"/>
                  <a:gd name="T2" fmla="*/ 613 w 1228"/>
                  <a:gd name="T3" fmla="*/ 210 h 420"/>
                  <a:gd name="T4" fmla="*/ 0 w 1228"/>
                  <a:gd name="T5" fmla="*/ 6 h 420"/>
                  <a:gd name="T6" fmla="*/ 1 w 1228"/>
                  <a:gd name="T7" fmla="*/ 0 h 420"/>
                  <a:gd name="T8" fmla="*/ 614 w 1228"/>
                  <a:gd name="T9" fmla="*/ 204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0">
                    <a:moveTo>
                      <a:pt x="1228" y="407"/>
                    </a:moveTo>
                    <a:lnTo>
                      <a:pt x="1226" y="420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1228" y="407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8" name="Freeform 925"/>
              <p:cNvSpPr>
                <a:spLocks/>
              </p:cNvSpPr>
              <p:nvPr/>
            </p:nvSpPr>
            <p:spPr bwMode="auto">
              <a:xfrm>
                <a:off x="1161" y="1708"/>
                <a:ext cx="613" cy="206"/>
              </a:xfrm>
              <a:custGeom>
                <a:avLst/>
                <a:gdLst>
                  <a:gd name="T0" fmla="*/ 613 w 1226"/>
                  <a:gd name="T1" fmla="*/ 204 h 412"/>
                  <a:gd name="T2" fmla="*/ 613 w 1226"/>
                  <a:gd name="T3" fmla="*/ 206 h 412"/>
                  <a:gd name="T4" fmla="*/ 0 w 1226"/>
                  <a:gd name="T5" fmla="*/ 2 h 412"/>
                  <a:gd name="T6" fmla="*/ 0 w 1226"/>
                  <a:gd name="T7" fmla="*/ 0 h 412"/>
                  <a:gd name="T8" fmla="*/ 613 w 1226"/>
                  <a:gd name="T9" fmla="*/ 204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2">
                    <a:moveTo>
                      <a:pt x="1226" y="407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7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9" name="Freeform 926"/>
              <p:cNvSpPr>
                <a:spLocks/>
              </p:cNvSpPr>
              <p:nvPr/>
            </p:nvSpPr>
            <p:spPr bwMode="auto">
              <a:xfrm>
                <a:off x="1161" y="1710"/>
                <a:ext cx="613" cy="206"/>
              </a:xfrm>
              <a:custGeom>
                <a:avLst/>
                <a:gdLst>
                  <a:gd name="T0" fmla="*/ 613 w 1226"/>
                  <a:gd name="T1" fmla="*/ 205 h 412"/>
                  <a:gd name="T2" fmla="*/ 613 w 1226"/>
                  <a:gd name="T3" fmla="*/ 206 h 412"/>
                  <a:gd name="T4" fmla="*/ 0 w 1226"/>
                  <a:gd name="T5" fmla="*/ 2 h 412"/>
                  <a:gd name="T6" fmla="*/ 0 w 1226"/>
                  <a:gd name="T7" fmla="*/ 0 h 412"/>
                  <a:gd name="T8" fmla="*/ 613 w 1226"/>
                  <a:gd name="T9" fmla="*/ 205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0" name="Freeform 927"/>
              <p:cNvSpPr>
                <a:spLocks/>
              </p:cNvSpPr>
              <p:nvPr/>
            </p:nvSpPr>
            <p:spPr bwMode="auto">
              <a:xfrm>
                <a:off x="1160" y="1711"/>
                <a:ext cx="614" cy="207"/>
              </a:xfrm>
              <a:custGeom>
                <a:avLst/>
                <a:gdLst>
                  <a:gd name="T0" fmla="*/ 614 w 1228"/>
                  <a:gd name="T1" fmla="*/ 205 h 414"/>
                  <a:gd name="T2" fmla="*/ 613 w 1228"/>
                  <a:gd name="T3" fmla="*/ 207 h 414"/>
                  <a:gd name="T4" fmla="*/ 0 w 1228"/>
                  <a:gd name="T5" fmla="*/ 3 h 414"/>
                  <a:gd name="T6" fmla="*/ 1 w 1228"/>
                  <a:gd name="T7" fmla="*/ 0 h 414"/>
                  <a:gd name="T8" fmla="*/ 614 w 1228"/>
                  <a:gd name="T9" fmla="*/ 205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14">
                    <a:moveTo>
                      <a:pt x="1228" y="409"/>
                    </a:moveTo>
                    <a:lnTo>
                      <a:pt x="1226" y="414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28" y="409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1" name="Freeform 928"/>
              <p:cNvSpPr>
                <a:spLocks/>
              </p:cNvSpPr>
              <p:nvPr/>
            </p:nvSpPr>
            <p:spPr bwMode="auto">
              <a:xfrm>
                <a:off x="1160" y="1714"/>
                <a:ext cx="614" cy="211"/>
              </a:xfrm>
              <a:custGeom>
                <a:avLst/>
                <a:gdLst>
                  <a:gd name="T0" fmla="*/ 613 w 1228"/>
                  <a:gd name="T1" fmla="*/ 205 h 422"/>
                  <a:gd name="T2" fmla="*/ 614 w 1228"/>
                  <a:gd name="T3" fmla="*/ 211 h 422"/>
                  <a:gd name="T4" fmla="*/ 1 w 1228"/>
                  <a:gd name="T5" fmla="*/ 6 h 422"/>
                  <a:gd name="T6" fmla="*/ 0 w 1228"/>
                  <a:gd name="T7" fmla="*/ 0 h 422"/>
                  <a:gd name="T8" fmla="*/ 613 w 1228"/>
                  <a:gd name="T9" fmla="*/ 205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2">
                    <a:moveTo>
                      <a:pt x="1226" y="409"/>
                    </a:moveTo>
                    <a:lnTo>
                      <a:pt x="1228" y="4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2" name="Freeform 929"/>
              <p:cNvSpPr>
                <a:spLocks/>
              </p:cNvSpPr>
              <p:nvPr/>
            </p:nvSpPr>
            <p:spPr bwMode="auto">
              <a:xfrm>
                <a:off x="1160" y="1714"/>
                <a:ext cx="613" cy="206"/>
              </a:xfrm>
              <a:custGeom>
                <a:avLst/>
                <a:gdLst>
                  <a:gd name="T0" fmla="*/ 613 w 1226"/>
                  <a:gd name="T1" fmla="*/ 205 h 412"/>
                  <a:gd name="T2" fmla="*/ 613 w 1226"/>
                  <a:gd name="T3" fmla="*/ 206 h 412"/>
                  <a:gd name="T4" fmla="*/ 1 w 1226"/>
                  <a:gd name="T5" fmla="*/ 1 h 412"/>
                  <a:gd name="T6" fmla="*/ 0 w 1226"/>
                  <a:gd name="T7" fmla="*/ 0 h 412"/>
                  <a:gd name="T8" fmla="*/ 613 w 1226"/>
                  <a:gd name="T9" fmla="*/ 205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3" name="Freeform 930"/>
              <p:cNvSpPr>
                <a:spLocks/>
              </p:cNvSpPr>
              <p:nvPr/>
            </p:nvSpPr>
            <p:spPr bwMode="auto">
              <a:xfrm>
                <a:off x="1161" y="1715"/>
                <a:ext cx="613" cy="206"/>
              </a:xfrm>
              <a:custGeom>
                <a:avLst/>
                <a:gdLst>
                  <a:gd name="T0" fmla="*/ 612 w 1226"/>
                  <a:gd name="T1" fmla="*/ 204 h 414"/>
                  <a:gd name="T2" fmla="*/ 613 w 1226"/>
                  <a:gd name="T3" fmla="*/ 206 h 414"/>
                  <a:gd name="T4" fmla="*/ 0 w 1226"/>
                  <a:gd name="T5" fmla="*/ 1 h 414"/>
                  <a:gd name="T6" fmla="*/ 0 w 1226"/>
                  <a:gd name="T7" fmla="*/ 0 h 414"/>
                  <a:gd name="T8" fmla="*/ 612 w 1226"/>
                  <a:gd name="T9" fmla="*/ 204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4">
                    <a:moveTo>
                      <a:pt x="1224" y="410"/>
                    </a:moveTo>
                    <a:lnTo>
                      <a:pt x="1226" y="4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4" y="410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4" name="Freeform 931"/>
              <p:cNvSpPr>
                <a:spLocks/>
              </p:cNvSpPr>
              <p:nvPr/>
            </p:nvSpPr>
            <p:spPr bwMode="auto">
              <a:xfrm>
                <a:off x="1161" y="1716"/>
                <a:ext cx="613" cy="207"/>
              </a:xfrm>
              <a:custGeom>
                <a:avLst/>
                <a:gdLst>
                  <a:gd name="T0" fmla="*/ 613 w 1226"/>
                  <a:gd name="T1" fmla="*/ 206 h 414"/>
                  <a:gd name="T2" fmla="*/ 613 w 1226"/>
                  <a:gd name="T3" fmla="*/ 207 h 414"/>
                  <a:gd name="T4" fmla="*/ 0 w 1226"/>
                  <a:gd name="T5" fmla="*/ 2 h 414"/>
                  <a:gd name="T6" fmla="*/ 0 w 1226"/>
                  <a:gd name="T7" fmla="*/ 0 h 414"/>
                  <a:gd name="T8" fmla="*/ 613 w 1226"/>
                  <a:gd name="T9" fmla="*/ 206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4">
                    <a:moveTo>
                      <a:pt x="1226" y="411"/>
                    </a:moveTo>
                    <a:lnTo>
                      <a:pt x="1226" y="41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6" y="411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5" name="Freeform 932"/>
              <p:cNvSpPr>
                <a:spLocks/>
              </p:cNvSpPr>
              <p:nvPr/>
            </p:nvSpPr>
            <p:spPr bwMode="auto">
              <a:xfrm>
                <a:off x="1161" y="1718"/>
                <a:ext cx="613" cy="207"/>
              </a:xfrm>
              <a:custGeom>
                <a:avLst/>
                <a:gdLst>
                  <a:gd name="T0" fmla="*/ 613 w 1226"/>
                  <a:gd name="T1" fmla="*/ 205 h 413"/>
                  <a:gd name="T2" fmla="*/ 613 w 1226"/>
                  <a:gd name="T3" fmla="*/ 207 h 413"/>
                  <a:gd name="T4" fmla="*/ 0 w 1226"/>
                  <a:gd name="T5" fmla="*/ 2 h 413"/>
                  <a:gd name="T6" fmla="*/ 0 w 1226"/>
                  <a:gd name="T7" fmla="*/ 0 h 413"/>
                  <a:gd name="T8" fmla="*/ 613 w 1226"/>
                  <a:gd name="T9" fmla="*/ 205 h 4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3">
                    <a:moveTo>
                      <a:pt x="1226" y="410"/>
                    </a:moveTo>
                    <a:lnTo>
                      <a:pt x="1226" y="41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6" name="Freeform 933"/>
              <p:cNvSpPr>
                <a:spLocks/>
              </p:cNvSpPr>
              <p:nvPr/>
            </p:nvSpPr>
            <p:spPr bwMode="auto">
              <a:xfrm>
                <a:off x="1161" y="1720"/>
                <a:ext cx="613" cy="211"/>
              </a:xfrm>
              <a:custGeom>
                <a:avLst/>
                <a:gdLst>
                  <a:gd name="T0" fmla="*/ 613 w 1226"/>
                  <a:gd name="T1" fmla="*/ 205 h 422"/>
                  <a:gd name="T2" fmla="*/ 613 w 1226"/>
                  <a:gd name="T3" fmla="*/ 211 h 422"/>
                  <a:gd name="T4" fmla="*/ 1 w 1226"/>
                  <a:gd name="T5" fmla="*/ 5 h 422"/>
                  <a:gd name="T6" fmla="*/ 0 w 1226"/>
                  <a:gd name="T7" fmla="*/ 0 h 422"/>
                  <a:gd name="T8" fmla="*/ 613 w 1226"/>
                  <a:gd name="T9" fmla="*/ 205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22">
                    <a:moveTo>
                      <a:pt x="1226" y="410"/>
                    </a:moveTo>
                    <a:lnTo>
                      <a:pt x="1226" y="422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7" name="Freeform 934"/>
              <p:cNvSpPr>
                <a:spLocks/>
              </p:cNvSpPr>
              <p:nvPr/>
            </p:nvSpPr>
            <p:spPr bwMode="auto">
              <a:xfrm>
                <a:off x="1161" y="1720"/>
                <a:ext cx="613" cy="206"/>
              </a:xfrm>
              <a:custGeom>
                <a:avLst/>
                <a:gdLst>
                  <a:gd name="T0" fmla="*/ 613 w 1226"/>
                  <a:gd name="T1" fmla="*/ 204 h 414"/>
                  <a:gd name="T2" fmla="*/ 613 w 1226"/>
                  <a:gd name="T3" fmla="*/ 206 h 414"/>
                  <a:gd name="T4" fmla="*/ 0 w 1226"/>
                  <a:gd name="T5" fmla="*/ 1 h 414"/>
                  <a:gd name="T6" fmla="*/ 0 w 1226"/>
                  <a:gd name="T7" fmla="*/ 0 h 414"/>
                  <a:gd name="T8" fmla="*/ 613 w 1226"/>
                  <a:gd name="T9" fmla="*/ 204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4">
                    <a:moveTo>
                      <a:pt x="1226" y="410"/>
                    </a:moveTo>
                    <a:lnTo>
                      <a:pt x="1226" y="41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8" name="Freeform 935"/>
              <p:cNvSpPr>
                <a:spLocks/>
              </p:cNvSpPr>
              <p:nvPr/>
            </p:nvSpPr>
            <p:spPr bwMode="auto">
              <a:xfrm>
                <a:off x="1161" y="1720"/>
                <a:ext cx="613" cy="208"/>
              </a:xfrm>
              <a:custGeom>
                <a:avLst/>
                <a:gdLst>
                  <a:gd name="T0" fmla="*/ 613 w 1226"/>
                  <a:gd name="T1" fmla="*/ 206 h 415"/>
                  <a:gd name="T2" fmla="*/ 613 w 1226"/>
                  <a:gd name="T3" fmla="*/ 208 h 415"/>
                  <a:gd name="T4" fmla="*/ 0 w 1226"/>
                  <a:gd name="T5" fmla="*/ 2 h 415"/>
                  <a:gd name="T6" fmla="*/ 0 w 1226"/>
                  <a:gd name="T7" fmla="*/ 0 h 415"/>
                  <a:gd name="T8" fmla="*/ 613 w 1226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9" name="Freeform 936"/>
              <p:cNvSpPr>
                <a:spLocks/>
              </p:cNvSpPr>
              <p:nvPr/>
            </p:nvSpPr>
            <p:spPr bwMode="auto">
              <a:xfrm>
                <a:off x="1161" y="1722"/>
                <a:ext cx="613" cy="208"/>
              </a:xfrm>
              <a:custGeom>
                <a:avLst/>
                <a:gdLst>
                  <a:gd name="T0" fmla="*/ 613 w 1226"/>
                  <a:gd name="T1" fmla="*/ 206 h 415"/>
                  <a:gd name="T2" fmla="*/ 613 w 1226"/>
                  <a:gd name="T3" fmla="*/ 208 h 415"/>
                  <a:gd name="T4" fmla="*/ 0 w 1226"/>
                  <a:gd name="T5" fmla="*/ 1 h 415"/>
                  <a:gd name="T6" fmla="*/ 0 w 1226"/>
                  <a:gd name="T7" fmla="*/ 0 h 415"/>
                  <a:gd name="T8" fmla="*/ 613 w 1226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0" name="Freeform 937"/>
              <p:cNvSpPr>
                <a:spLocks/>
              </p:cNvSpPr>
              <p:nvPr/>
            </p:nvSpPr>
            <p:spPr bwMode="auto">
              <a:xfrm>
                <a:off x="1161" y="1723"/>
                <a:ext cx="613" cy="208"/>
              </a:xfrm>
              <a:custGeom>
                <a:avLst/>
                <a:gdLst>
                  <a:gd name="T0" fmla="*/ 613 w 1226"/>
                  <a:gd name="T1" fmla="*/ 207 h 415"/>
                  <a:gd name="T2" fmla="*/ 613 w 1226"/>
                  <a:gd name="T3" fmla="*/ 208 h 415"/>
                  <a:gd name="T4" fmla="*/ 1 w 1226"/>
                  <a:gd name="T5" fmla="*/ 2 h 415"/>
                  <a:gd name="T6" fmla="*/ 0 w 1226"/>
                  <a:gd name="T7" fmla="*/ 0 h 415"/>
                  <a:gd name="T8" fmla="*/ 613 w 1226"/>
                  <a:gd name="T9" fmla="*/ 207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5">
                    <a:moveTo>
                      <a:pt x="1226" y="413"/>
                    </a:moveTo>
                    <a:lnTo>
                      <a:pt x="1226" y="41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6" y="413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1" name="Freeform 938"/>
              <p:cNvSpPr>
                <a:spLocks/>
              </p:cNvSpPr>
              <p:nvPr/>
            </p:nvSpPr>
            <p:spPr bwMode="auto">
              <a:xfrm>
                <a:off x="1162" y="1724"/>
                <a:ext cx="613" cy="212"/>
              </a:xfrm>
              <a:custGeom>
                <a:avLst/>
                <a:gdLst>
                  <a:gd name="T0" fmla="*/ 612 w 1227"/>
                  <a:gd name="T1" fmla="*/ 206 h 424"/>
                  <a:gd name="T2" fmla="*/ 613 w 1227"/>
                  <a:gd name="T3" fmla="*/ 212 h 424"/>
                  <a:gd name="T4" fmla="*/ 1 w 1227"/>
                  <a:gd name="T5" fmla="*/ 5 h 424"/>
                  <a:gd name="T6" fmla="*/ 0 w 1227"/>
                  <a:gd name="T7" fmla="*/ 0 h 424"/>
                  <a:gd name="T8" fmla="*/ 612 w 1227"/>
                  <a:gd name="T9" fmla="*/ 206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24">
                    <a:moveTo>
                      <a:pt x="1225" y="412"/>
                    </a:moveTo>
                    <a:lnTo>
                      <a:pt x="1227" y="424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2" name="Freeform 939"/>
              <p:cNvSpPr>
                <a:spLocks/>
              </p:cNvSpPr>
              <p:nvPr/>
            </p:nvSpPr>
            <p:spPr bwMode="auto">
              <a:xfrm>
                <a:off x="1162" y="1724"/>
                <a:ext cx="612" cy="208"/>
              </a:xfrm>
              <a:custGeom>
                <a:avLst/>
                <a:gdLst>
                  <a:gd name="T0" fmla="*/ 612 w 1225"/>
                  <a:gd name="T1" fmla="*/ 206 h 415"/>
                  <a:gd name="T2" fmla="*/ 612 w 1225"/>
                  <a:gd name="T3" fmla="*/ 208 h 415"/>
                  <a:gd name="T4" fmla="*/ 0 w 1225"/>
                  <a:gd name="T5" fmla="*/ 2 h 415"/>
                  <a:gd name="T6" fmla="*/ 0 w 1225"/>
                  <a:gd name="T7" fmla="*/ 0 h 415"/>
                  <a:gd name="T8" fmla="*/ 612 w 1225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5" h="415">
                    <a:moveTo>
                      <a:pt x="1225" y="412"/>
                    </a:moveTo>
                    <a:lnTo>
                      <a:pt x="1225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3" name="Freeform 940"/>
              <p:cNvSpPr>
                <a:spLocks/>
              </p:cNvSpPr>
              <p:nvPr/>
            </p:nvSpPr>
            <p:spPr bwMode="auto">
              <a:xfrm>
                <a:off x="1162" y="1726"/>
                <a:ext cx="613" cy="208"/>
              </a:xfrm>
              <a:custGeom>
                <a:avLst/>
                <a:gdLst>
                  <a:gd name="T0" fmla="*/ 612 w 1227"/>
                  <a:gd name="T1" fmla="*/ 206 h 416"/>
                  <a:gd name="T2" fmla="*/ 613 w 1227"/>
                  <a:gd name="T3" fmla="*/ 208 h 416"/>
                  <a:gd name="T4" fmla="*/ 0 w 1227"/>
                  <a:gd name="T5" fmla="*/ 1 h 416"/>
                  <a:gd name="T6" fmla="*/ 0 w 1227"/>
                  <a:gd name="T7" fmla="*/ 0 h 416"/>
                  <a:gd name="T8" fmla="*/ 612 w 1227"/>
                  <a:gd name="T9" fmla="*/ 206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16">
                    <a:moveTo>
                      <a:pt x="1225" y="412"/>
                    </a:moveTo>
                    <a:lnTo>
                      <a:pt x="1227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4" name="Freeform 941"/>
              <p:cNvSpPr>
                <a:spLocks/>
              </p:cNvSpPr>
              <p:nvPr/>
            </p:nvSpPr>
            <p:spPr bwMode="auto">
              <a:xfrm>
                <a:off x="1162" y="1727"/>
                <a:ext cx="613" cy="209"/>
              </a:xfrm>
              <a:custGeom>
                <a:avLst/>
                <a:gdLst>
                  <a:gd name="T0" fmla="*/ 613 w 1227"/>
                  <a:gd name="T1" fmla="*/ 207 h 417"/>
                  <a:gd name="T2" fmla="*/ 613 w 1227"/>
                  <a:gd name="T3" fmla="*/ 209 h 417"/>
                  <a:gd name="T4" fmla="*/ 1 w 1227"/>
                  <a:gd name="T5" fmla="*/ 2 h 417"/>
                  <a:gd name="T6" fmla="*/ 0 w 1227"/>
                  <a:gd name="T7" fmla="*/ 0 h 417"/>
                  <a:gd name="T8" fmla="*/ 613 w 1227"/>
                  <a:gd name="T9" fmla="*/ 207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17">
                    <a:moveTo>
                      <a:pt x="1227" y="414"/>
                    </a:moveTo>
                    <a:lnTo>
                      <a:pt x="1227" y="41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7" y="414"/>
                    </a:lnTo>
                    <a:close/>
                  </a:path>
                </a:pathLst>
              </a:custGeom>
              <a:solidFill>
                <a:srgbClr val="DE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5" name="Freeform 942"/>
              <p:cNvSpPr>
                <a:spLocks/>
              </p:cNvSpPr>
              <p:nvPr/>
            </p:nvSpPr>
            <p:spPr bwMode="auto">
              <a:xfrm>
                <a:off x="1162" y="1729"/>
                <a:ext cx="613" cy="207"/>
              </a:xfrm>
              <a:custGeom>
                <a:avLst/>
                <a:gdLst>
                  <a:gd name="T0" fmla="*/ 613 w 1225"/>
                  <a:gd name="T1" fmla="*/ 206 h 416"/>
                  <a:gd name="T2" fmla="*/ 613 w 1225"/>
                  <a:gd name="T3" fmla="*/ 207 h 416"/>
                  <a:gd name="T4" fmla="*/ 0 w 1225"/>
                  <a:gd name="T5" fmla="*/ 1 h 416"/>
                  <a:gd name="T6" fmla="*/ 0 w 1225"/>
                  <a:gd name="T7" fmla="*/ 0 h 416"/>
                  <a:gd name="T8" fmla="*/ 613 w 1225"/>
                  <a:gd name="T9" fmla="*/ 206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5" h="416">
                    <a:moveTo>
                      <a:pt x="1225" y="414"/>
                    </a:moveTo>
                    <a:lnTo>
                      <a:pt x="1225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C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6" name="Freeform 943"/>
              <p:cNvSpPr>
                <a:spLocks/>
              </p:cNvSpPr>
              <p:nvPr/>
            </p:nvSpPr>
            <p:spPr bwMode="auto">
              <a:xfrm>
                <a:off x="1162" y="1729"/>
                <a:ext cx="614" cy="213"/>
              </a:xfrm>
              <a:custGeom>
                <a:avLst/>
                <a:gdLst>
                  <a:gd name="T0" fmla="*/ 613 w 1228"/>
                  <a:gd name="T1" fmla="*/ 207 h 425"/>
                  <a:gd name="T2" fmla="*/ 614 w 1228"/>
                  <a:gd name="T3" fmla="*/ 213 h 425"/>
                  <a:gd name="T4" fmla="*/ 2 w 1228"/>
                  <a:gd name="T5" fmla="*/ 5 h 425"/>
                  <a:gd name="T6" fmla="*/ 0 w 1228"/>
                  <a:gd name="T7" fmla="*/ 0 h 425"/>
                  <a:gd name="T8" fmla="*/ 613 w 1228"/>
                  <a:gd name="T9" fmla="*/ 20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5">
                    <a:moveTo>
                      <a:pt x="1225" y="414"/>
                    </a:moveTo>
                    <a:lnTo>
                      <a:pt x="1228" y="425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7" name="Freeform 944"/>
              <p:cNvSpPr>
                <a:spLocks/>
              </p:cNvSpPr>
              <p:nvPr/>
            </p:nvSpPr>
            <p:spPr bwMode="auto">
              <a:xfrm>
                <a:off x="1162" y="1729"/>
                <a:ext cx="614" cy="210"/>
              </a:xfrm>
              <a:custGeom>
                <a:avLst/>
                <a:gdLst>
                  <a:gd name="T0" fmla="*/ 613 w 1226"/>
                  <a:gd name="T1" fmla="*/ 207 h 419"/>
                  <a:gd name="T2" fmla="*/ 614 w 1226"/>
                  <a:gd name="T3" fmla="*/ 210 h 419"/>
                  <a:gd name="T4" fmla="*/ 0 w 1226"/>
                  <a:gd name="T5" fmla="*/ 2 h 419"/>
                  <a:gd name="T6" fmla="*/ 0 w 1226"/>
                  <a:gd name="T7" fmla="*/ 0 h 419"/>
                  <a:gd name="T8" fmla="*/ 613 w 1226"/>
                  <a:gd name="T9" fmla="*/ 207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9">
                    <a:moveTo>
                      <a:pt x="1225" y="414"/>
                    </a:moveTo>
                    <a:lnTo>
                      <a:pt x="1226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8" name="Freeform 945"/>
              <p:cNvSpPr>
                <a:spLocks/>
              </p:cNvSpPr>
              <p:nvPr/>
            </p:nvSpPr>
            <p:spPr bwMode="auto">
              <a:xfrm>
                <a:off x="1162" y="1731"/>
                <a:ext cx="614" cy="210"/>
              </a:xfrm>
              <a:custGeom>
                <a:avLst/>
                <a:gdLst>
                  <a:gd name="T0" fmla="*/ 614 w 1226"/>
                  <a:gd name="T1" fmla="*/ 208 h 419"/>
                  <a:gd name="T2" fmla="*/ 614 w 1226"/>
                  <a:gd name="T3" fmla="*/ 210 h 419"/>
                  <a:gd name="T4" fmla="*/ 1 w 1226"/>
                  <a:gd name="T5" fmla="*/ 2 h 419"/>
                  <a:gd name="T6" fmla="*/ 0 w 1226"/>
                  <a:gd name="T7" fmla="*/ 0 h 419"/>
                  <a:gd name="T8" fmla="*/ 614 w 1226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9">
                    <a:moveTo>
                      <a:pt x="1226" y="416"/>
                    </a:moveTo>
                    <a:lnTo>
                      <a:pt x="1226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6" y="416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79" name="Freeform 946"/>
              <p:cNvSpPr>
                <a:spLocks/>
              </p:cNvSpPr>
              <p:nvPr/>
            </p:nvSpPr>
            <p:spPr bwMode="auto">
              <a:xfrm>
                <a:off x="1163" y="1733"/>
                <a:ext cx="613" cy="209"/>
              </a:xfrm>
              <a:custGeom>
                <a:avLst/>
                <a:gdLst>
                  <a:gd name="T0" fmla="*/ 612 w 1226"/>
                  <a:gd name="T1" fmla="*/ 208 h 418"/>
                  <a:gd name="T2" fmla="*/ 613 w 1226"/>
                  <a:gd name="T3" fmla="*/ 209 h 418"/>
                  <a:gd name="T4" fmla="*/ 1 w 1226"/>
                  <a:gd name="T5" fmla="*/ 2 h 418"/>
                  <a:gd name="T6" fmla="*/ 0 w 1226"/>
                  <a:gd name="T7" fmla="*/ 0 h 418"/>
                  <a:gd name="T8" fmla="*/ 612 w 1226"/>
                  <a:gd name="T9" fmla="*/ 208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8">
                    <a:moveTo>
                      <a:pt x="1224" y="415"/>
                    </a:moveTo>
                    <a:lnTo>
                      <a:pt x="1226" y="4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5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0" name="Freeform 947"/>
              <p:cNvSpPr>
                <a:spLocks/>
              </p:cNvSpPr>
              <p:nvPr/>
            </p:nvSpPr>
            <p:spPr bwMode="auto">
              <a:xfrm>
                <a:off x="1164" y="1734"/>
                <a:ext cx="614" cy="213"/>
              </a:xfrm>
              <a:custGeom>
                <a:avLst/>
                <a:gdLst>
                  <a:gd name="T0" fmla="*/ 613 w 1228"/>
                  <a:gd name="T1" fmla="*/ 208 h 425"/>
                  <a:gd name="T2" fmla="*/ 614 w 1228"/>
                  <a:gd name="T3" fmla="*/ 213 h 425"/>
                  <a:gd name="T4" fmla="*/ 2 w 1228"/>
                  <a:gd name="T5" fmla="*/ 4 h 425"/>
                  <a:gd name="T6" fmla="*/ 0 w 1228"/>
                  <a:gd name="T7" fmla="*/ 0 h 425"/>
                  <a:gd name="T8" fmla="*/ 613 w 1228"/>
                  <a:gd name="T9" fmla="*/ 208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5">
                    <a:moveTo>
                      <a:pt x="1225" y="415"/>
                    </a:moveTo>
                    <a:lnTo>
                      <a:pt x="1228" y="425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1" name="Freeform 948"/>
              <p:cNvSpPr>
                <a:spLocks/>
              </p:cNvSpPr>
              <p:nvPr/>
            </p:nvSpPr>
            <p:spPr bwMode="auto">
              <a:xfrm>
                <a:off x="1164" y="1734"/>
                <a:ext cx="613" cy="210"/>
              </a:xfrm>
              <a:custGeom>
                <a:avLst/>
                <a:gdLst>
                  <a:gd name="T0" fmla="*/ 612 w 1227"/>
                  <a:gd name="T1" fmla="*/ 208 h 419"/>
                  <a:gd name="T2" fmla="*/ 613 w 1227"/>
                  <a:gd name="T3" fmla="*/ 210 h 419"/>
                  <a:gd name="T4" fmla="*/ 0 w 1227"/>
                  <a:gd name="T5" fmla="*/ 2 h 419"/>
                  <a:gd name="T6" fmla="*/ 0 w 1227"/>
                  <a:gd name="T7" fmla="*/ 0 h 419"/>
                  <a:gd name="T8" fmla="*/ 612 w 1227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19">
                    <a:moveTo>
                      <a:pt x="1225" y="415"/>
                    </a:moveTo>
                    <a:lnTo>
                      <a:pt x="1227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2" name="Freeform 949"/>
              <p:cNvSpPr>
                <a:spLocks/>
              </p:cNvSpPr>
              <p:nvPr/>
            </p:nvSpPr>
            <p:spPr bwMode="auto">
              <a:xfrm>
                <a:off x="1164" y="1736"/>
                <a:ext cx="613" cy="209"/>
              </a:xfrm>
              <a:custGeom>
                <a:avLst/>
                <a:gdLst>
                  <a:gd name="T0" fmla="*/ 613 w 1227"/>
                  <a:gd name="T1" fmla="*/ 208 h 419"/>
                  <a:gd name="T2" fmla="*/ 613 w 1227"/>
                  <a:gd name="T3" fmla="*/ 209 h 419"/>
                  <a:gd name="T4" fmla="*/ 1 w 1227"/>
                  <a:gd name="T5" fmla="*/ 2 h 419"/>
                  <a:gd name="T6" fmla="*/ 0 w 1227"/>
                  <a:gd name="T7" fmla="*/ 0 h 419"/>
                  <a:gd name="T8" fmla="*/ 613 w 1227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19">
                    <a:moveTo>
                      <a:pt x="1227" y="416"/>
                    </a:moveTo>
                    <a:lnTo>
                      <a:pt x="1227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7" y="41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3" name="Freeform 950"/>
              <p:cNvSpPr>
                <a:spLocks/>
              </p:cNvSpPr>
              <p:nvPr/>
            </p:nvSpPr>
            <p:spPr bwMode="auto">
              <a:xfrm>
                <a:off x="1165" y="1738"/>
                <a:ext cx="613" cy="209"/>
              </a:xfrm>
              <a:custGeom>
                <a:avLst/>
                <a:gdLst>
                  <a:gd name="T0" fmla="*/ 613 w 1226"/>
                  <a:gd name="T1" fmla="*/ 208 h 418"/>
                  <a:gd name="T2" fmla="*/ 613 w 1226"/>
                  <a:gd name="T3" fmla="*/ 209 h 418"/>
                  <a:gd name="T4" fmla="*/ 1 w 1226"/>
                  <a:gd name="T5" fmla="*/ 1 h 418"/>
                  <a:gd name="T6" fmla="*/ 0 w 1226"/>
                  <a:gd name="T7" fmla="*/ 0 h 418"/>
                  <a:gd name="T8" fmla="*/ 613 w 1226"/>
                  <a:gd name="T9" fmla="*/ 208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8">
                    <a:moveTo>
                      <a:pt x="1225" y="415"/>
                    </a:moveTo>
                    <a:lnTo>
                      <a:pt x="1226" y="4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E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4" name="Freeform 951"/>
              <p:cNvSpPr>
                <a:spLocks/>
              </p:cNvSpPr>
              <p:nvPr/>
            </p:nvSpPr>
            <p:spPr bwMode="auto">
              <a:xfrm>
                <a:off x="1166" y="1739"/>
                <a:ext cx="615" cy="212"/>
              </a:xfrm>
              <a:custGeom>
                <a:avLst/>
                <a:gdLst>
                  <a:gd name="T0" fmla="*/ 612 w 1229"/>
                  <a:gd name="T1" fmla="*/ 208 h 426"/>
                  <a:gd name="T2" fmla="*/ 615 w 1229"/>
                  <a:gd name="T3" fmla="*/ 212 h 426"/>
                  <a:gd name="T4" fmla="*/ 3 w 1229"/>
                  <a:gd name="T5" fmla="*/ 4 h 426"/>
                  <a:gd name="T6" fmla="*/ 0 w 1229"/>
                  <a:gd name="T7" fmla="*/ 0 h 426"/>
                  <a:gd name="T8" fmla="*/ 612 w 1229"/>
                  <a:gd name="T9" fmla="*/ 208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426">
                    <a:moveTo>
                      <a:pt x="1224" y="417"/>
                    </a:moveTo>
                    <a:lnTo>
                      <a:pt x="1229" y="426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5" name="Freeform 952"/>
              <p:cNvSpPr>
                <a:spLocks/>
              </p:cNvSpPr>
              <p:nvPr/>
            </p:nvSpPr>
            <p:spPr bwMode="auto">
              <a:xfrm>
                <a:off x="1166" y="1739"/>
                <a:ext cx="613" cy="210"/>
              </a:xfrm>
              <a:custGeom>
                <a:avLst/>
                <a:gdLst>
                  <a:gd name="T0" fmla="*/ 612 w 1226"/>
                  <a:gd name="T1" fmla="*/ 208 h 421"/>
                  <a:gd name="T2" fmla="*/ 613 w 1226"/>
                  <a:gd name="T3" fmla="*/ 210 h 421"/>
                  <a:gd name="T4" fmla="*/ 1 w 1226"/>
                  <a:gd name="T5" fmla="*/ 2 h 421"/>
                  <a:gd name="T6" fmla="*/ 0 w 1226"/>
                  <a:gd name="T7" fmla="*/ 0 h 421"/>
                  <a:gd name="T8" fmla="*/ 612 w 1226"/>
                  <a:gd name="T9" fmla="*/ 208 h 4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21">
                    <a:moveTo>
                      <a:pt x="1224" y="417"/>
                    </a:moveTo>
                    <a:lnTo>
                      <a:pt x="1226" y="421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6" name="Freeform 953"/>
              <p:cNvSpPr>
                <a:spLocks/>
              </p:cNvSpPr>
              <p:nvPr/>
            </p:nvSpPr>
            <p:spPr bwMode="auto">
              <a:xfrm>
                <a:off x="1167" y="1740"/>
                <a:ext cx="613" cy="210"/>
              </a:xfrm>
              <a:custGeom>
                <a:avLst/>
                <a:gdLst>
                  <a:gd name="T0" fmla="*/ 612 w 1227"/>
                  <a:gd name="T1" fmla="*/ 209 h 418"/>
                  <a:gd name="T2" fmla="*/ 613 w 1227"/>
                  <a:gd name="T3" fmla="*/ 210 h 418"/>
                  <a:gd name="T4" fmla="*/ 1 w 1227"/>
                  <a:gd name="T5" fmla="*/ 2 h 418"/>
                  <a:gd name="T6" fmla="*/ 0 w 1227"/>
                  <a:gd name="T7" fmla="*/ 0 h 418"/>
                  <a:gd name="T8" fmla="*/ 612 w 1227"/>
                  <a:gd name="T9" fmla="*/ 209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7" h="418">
                    <a:moveTo>
                      <a:pt x="1225" y="417"/>
                    </a:moveTo>
                    <a:lnTo>
                      <a:pt x="1227" y="41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7" name="Freeform 954"/>
              <p:cNvSpPr>
                <a:spLocks/>
              </p:cNvSpPr>
              <p:nvPr/>
            </p:nvSpPr>
            <p:spPr bwMode="auto">
              <a:xfrm>
                <a:off x="1167" y="1742"/>
                <a:ext cx="614" cy="209"/>
              </a:xfrm>
              <a:custGeom>
                <a:avLst/>
                <a:gdLst>
                  <a:gd name="T0" fmla="*/ 613 w 1226"/>
                  <a:gd name="T1" fmla="*/ 207 h 419"/>
                  <a:gd name="T2" fmla="*/ 614 w 1226"/>
                  <a:gd name="T3" fmla="*/ 209 h 419"/>
                  <a:gd name="T4" fmla="*/ 1 w 1226"/>
                  <a:gd name="T5" fmla="*/ 1 h 419"/>
                  <a:gd name="T6" fmla="*/ 0 w 1226"/>
                  <a:gd name="T7" fmla="*/ 0 h 419"/>
                  <a:gd name="T8" fmla="*/ 613 w 1226"/>
                  <a:gd name="T9" fmla="*/ 207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19">
                    <a:moveTo>
                      <a:pt x="1225" y="415"/>
                    </a:moveTo>
                    <a:lnTo>
                      <a:pt x="1226" y="41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6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8" name="Freeform 955"/>
              <p:cNvSpPr>
                <a:spLocks/>
              </p:cNvSpPr>
              <p:nvPr/>
            </p:nvSpPr>
            <p:spPr bwMode="auto">
              <a:xfrm>
                <a:off x="1168" y="1743"/>
                <a:ext cx="615" cy="212"/>
              </a:xfrm>
              <a:custGeom>
                <a:avLst/>
                <a:gdLst>
                  <a:gd name="T0" fmla="*/ 612 w 1229"/>
                  <a:gd name="T1" fmla="*/ 208 h 425"/>
                  <a:gd name="T2" fmla="*/ 615 w 1229"/>
                  <a:gd name="T3" fmla="*/ 212 h 425"/>
                  <a:gd name="T4" fmla="*/ 3 w 1229"/>
                  <a:gd name="T5" fmla="*/ 4 h 425"/>
                  <a:gd name="T6" fmla="*/ 0 w 1229"/>
                  <a:gd name="T7" fmla="*/ 0 h 425"/>
                  <a:gd name="T8" fmla="*/ 612 w 1229"/>
                  <a:gd name="T9" fmla="*/ 208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89" name="Freeform 956"/>
              <p:cNvSpPr>
                <a:spLocks/>
              </p:cNvSpPr>
              <p:nvPr/>
            </p:nvSpPr>
            <p:spPr bwMode="auto">
              <a:xfrm>
                <a:off x="1168" y="1743"/>
                <a:ext cx="613" cy="211"/>
              </a:xfrm>
              <a:custGeom>
                <a:avLst/>
                <a:gdLst>
                  <a:gd name="T0" fmla="*/ 612 w 1226"/>
                  <a:gd name="T1" fmla="*/ 209 h 422"/>
                  <a:gd name="T2" fmla="*/ 613 w 1226"/>
                  <a:gd name="T3" fmla="*/ 211 h 422"/>
                  <a:gd name="T4" fmla="*/ 1 w 1226"/>
                  <a:gd name="T5" fmla="*/ 3 h 422"/>
                  <a:gd name="T6" fmla="*/ 0 w 1226"/>
                  <a:gd name="T7" fmla="*/ 0 h 422"/>
                  <a:gd name="T8" fmla="*/ 612 w 1226"/>
                  <a:gd name="T9" fmla="*/ 209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6" h="422">
                    <a:moveTo>
                      <a:pt x="1224" y="417"/>
                    </a:moveTo>
                    <a:lnTo>
                      <a:pt x="1226" y="422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0" name="Freeform 957"/>
              <p:cNvSpPr>
                <a:spLocks/>
              </p:cNvSpPr>
              <p:nvPr/>
            </p:nvSpPr>
            <p:spPr bwMode="auto">
              <a:xfrm>
                <a:off x="1169" y="1745"/>
                <a:ext cx="614" cy="210"/>
              </a:xfrm>
              <a:custGeom>
                <a:avLst/>
                <a:gdLst>
                  <a:gd name="T0" fmla="*/ 613 w 1228"/>
                  <a:gd name="T1" fmla="*/ 209 h 420"/>
                  <a:gd name="T2" fmla="*/ 614 w 1228"/>
                  <a:gd name="T3" fmla="*/ 210 h 420"/>
                  <a:gd name="T4" fmla="*/ 2 w 1228"/>
                  <a:gd name="T5" fmla="*/ 2 h 420"/>
                  <a:gd name="T6" fmla="*/ 0 w 1228"/>
                  <a:gd name="T7" fmla="*/ 0 h 420"/>
                  <a:gd name="T8" fmla="*/ 613 w 1228"/>
                  <a:gd name="T9" fmla="*/ 209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0">
                    <a:moveTo>
                      <a:pt x="1225" y="417"/>
                    </a:moveTo>
                    <a:lnTo>
                      <a:pt x="1228" y="42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1" name="Freeform 958"/>
              <p:cNvSpPr>
                <a:spLocks/>
              </p:cNvSpPr>
              <p:nvPr/>
            </p:nvSpPr>
            <p:spPr bwMode="auto">
              <a:xfrm>
                <a:off x="1171" y="1747"/>
                <a:ext cx="615" cy="213"/>
              </a:xfrm>
              <a:custGeom>
                <a:avLst/>
                <a:gdLst>
                  <a:gd name="T0" fmla="*/ 612 w 1229"/>
                  <a:gd name="T1" fmla="*/ 209 h 425"/>
                  <a:gd name="T2" fmla="*/ 615 w 1229"/>
                  <a:gd name="T3" fmla="*/ 213 h 425"/>
                  <a:gd name="T4" fmla="*/ 3 w 1229"/>
                  <a:gd name="T5" fmla="*/ 4 h 425"/>
                  <a:gd name="T6" fmla="*/ 0 w 1229"/>
                  <a:gd name="T7" fmla="*/ 0 h 425"/>
                  <a:gd name="T8" fmla="*/ 612 w 1229"/>
                  <a:gd name="T9" fmla="*/ 209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2" name="Freeform 959"/>
              <p:cNvSpPr>
                <a:spLocks/>
              </p:cNvSpPr>
              <p:nvPr/>
            </p:nvSpPr>
            <p:spPr bwMode="auto">
              <a:xfrm>
                <a:off x="1171" y="1747"/>
                <a:ext cx="614" cy="210"/>
              </a:xfrm>
              <a:custGeom>
                <a:avLst/>
                <a:gdLst>
                  <a:gd name="T0" fmla="*/ 612 w 1228"/>
                  <a:gd name="T1" fmla="*/ 209 h 420"/>
                  <a:gd name="T2" fmla="*/ 614 w 1228"/>
                  <a:gd name="T3" fmla="*/ 210 h 420"/>
                  <a:gd name="T4" fmla="*/ 1 w 1228"/>
                  <a:gd name="T5" fmla="*/ 2 h 420"/>
                  <a:gd name="T6" fmla="*/ 0 w 1228"/>
                  <a:gd name="T7" fmla="*/ 0 h 420"/>
                  <a:gd name="T8" fmla="*/ 612 w 1228"/>
                  <a:gd name="T9" fmla="*/ 209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0">
                    <a:moveTo>
                      <a:pt x="1224" y="417"/>
                    </a:moveTo>
                    <a:lnTo>
                      <a:pt x="1228" y="42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3" name="Freeform 960"/>
              <p:cNvSpPr>
                <a:spLocks/>
              </p:cNvSpPr>
              <p:nvPr/>
            </p:nvSpPr>
            <p:spPr bwMode="auto">
              <a:xfrm>
                <a:off x="1172" y="1749"/>
                <a:ext cx="614" cy="211"/>
              </a:xfrm>
              <a:custGeom>
                <a:avLst/>
                <a:gdLst>
                  <a:gd name="T0" fmla="*/ 614 w 1228"/>
                  <a:gd name="T1" fmla="*/ 209 h 422"/>
                  <a:gd name="T2" fmla="*/ 614 w 1228"/>
                  <a:gd name="T3" fmla="*/ 211 h 422"/>
                  <a:gd name="T4" fmla="*/ 2 w 1228"/>
                  <a:gd name="T5" fmla="*/ 2 h 422"/>
                  <a:gd name="T6" fmla="*/ 0 w 1228"/>
                  <a:gd name="T7" fmla="*/ 0 h 422"/>
                  <a:gd name="T8" fmla="*/ 614 w 1228"/>
                  <a:gd name="T9" fmla="*/ 209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8" h="422">
                    <a:moveTo>
                      <a:pt x="1227" y="417"/>
                    </a:moveTo>
                    <a:lnTo>
                      <a:pt x="1228" y="4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1227" y="417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4" name="Freeform 961"/>
              <p:cNvSpPr>
                <a:spLocks/>
              </p:cNvSpPr>
              <p:nvPr/>
            </p:nvSpPr>
            <p:spPr bwMode="auto">
              <a:xfrm>
                <a:off x="1173" y="1750"/>
                <a:ext cx="616" cy="212"/>
              </a:xfrm>
              <a:custGeom>
                <a:avLst/>
                <a:gdLst>
                  <a:gd name="T0" fmla="*/ 612 w 1231"/>
                  <a:gd name="T1" fmla="*/ 209 h 423"/>
                  <a:gd name="T2" fmla="*/ 616 w 1231"/>
                  <a:gd name="T3" fmla="*/ 212 h 423"/>
                  <a:gd name="T4" fmla="*/ 3 w 1231"/>
                  <a:gd name="T5" fmla="*/ 2 h 423"/>
                  <a:gd name="T6" fmla="*/ 0 w 1231"/>
                  <a:gd name="T7" fmla="*/ 0 h 423"/>
                  <a:gd name="T8" fmla="*/ 612 w 1231"/>
                  <a:gd name="T9" fmla="*/ 209 h 4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423">
                    <a:moveTo>
                      <a:pt x="1224" y="418"/>
                    </a:moveTo>
                    <a:lnTo>
                      <a:pt x="1231" y="423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224" y="418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5" name="Freeform 962"/>
              <p:cNvSpPr>
                <a:spLocks/>
              </p:cNvSpPr>
              <p:nvPr/>
            </p:nvSpPr>
            <p:spPr bwMode="auto">
              <a:xfrm>
                <a:off x="1177" y="1753"/>
                <a:ext cx="615" cy="212"/>
              </a:xfrm>
              <a:custGeom>
                <a:avLst/>
                <a:gdLst>
                  <a:gd name="T0" fmla="*/ 612 w 1231"/>
                  <a:gd name="T1" fmla="*/ 210 h 424"/>
                  <a:gd name="T2" fmla="*/ 615 w 1231"/>
                  <a:gd name="T3" fmla="*/ 212 h 424"/>
                  <a:gd name="T4" fmla="*/ 3 w 1231"/>
                  <a:gd name="T5" fmla="*/ 3 h 424"/>
                  <a:gd name="T6" fmla="*/ 0 w 1231"/>
                  <a:gd name="T7" fmla="*/ 0 h 424"/>
                  <a:gd name="T8" fmla="*/ 612 w 1231"/>
                  <a:gd name="T9" fmla="*/ 210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1" h="424">
                    <a:moveTo>
                      <a:pt x="1225" y="419"/>
                    </a:moveTo>
                    <a:lnTo>
                      <a:pt x="1231" y="424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225" y="419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6" name="Freeform 963"/>
              <p:cNvSpPr>
                <a:spLocks/>
              </p:cNvSpPr>
              <p:nvPr/>
            </p:nvSpPr>
            <p:spPr bwMode="auto">
              <a:xfrm>
                <a:off x="1180" y="1755"/>
                <a:ext cx="620" cy="213"/>
              </a:xfrm>
              <a:custGeom>
                <a:avLst/>
                <a:gdLst>
                  <a:gd name="T0" fmla="*/ 612 w 1239"/>
                  <a:gd name="T1" fmla="*/ 210 h 426"/>
                  <a:gd name="T2" fmla="*/ 620 w 1239"/>
                  <a:gd name="T3" fmla="*/ 213 h 426"/>
                  <a:gd name="T4" fmla="*/ 8 w 1239"/>
                  <a:gd name="T5" fmla="*/ 4 h 426"/>
                  <a:gd name="T6" fmla="*/ 0 w 1239"/>
                  <a:gd name="T7" fmla="*/ 0 h 426"/>
                  <a:gd name="T8" fmla="*/ 612 w 1239"/>
                  <a:gd name="T9" fmla="*/ 210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9" h="426">
                    <a:moveTo>
                      <a:pt x="1224" y="419"/>
                    </a:moveTo>
                    <a:lnTo>
                      <a:pt x="1239" y="426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1224" y="419"/>
                    </a:lnTo>
                    <a:close/>
                  </a:path>
                </a:pathLst>
              </a:custGeom>
              <a:solidFill>
                <a:srgbClr val="9D4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7" name="Freeform 964"/>
              <p:cNvSpPr>
                <a:spLocks/>
              </p:cNvSpPr>
              <p:nvPr/>
            </p:nvSpPr>
            <p:spPr bwMode="auto">
              <a:xfrm>
                <a:off x="1218" y="1646"/>
                <a:ext cx="621" cy="194"/>
              </a:xfrm>
              <a:custGeom>
                <a:avLst/>
                <a:gdLst>
                  <a:gd name="T0" fmla="*/ 621 w 1242"/>
                  <a:gd name="T1" fmla="*/ 194 h 387"/>
                  <a:gd name="T2" fmla="*/ 617 w 1242"/>
                  <a:gd name="T3" fmla="*/ 193 h 387"/>
                  <a:gd name="T4" fmla="*/ 0 w 1242"/>
                  <a:gd name="T5" fmla="*/ 0 h 387"/>
                  <a:gd name="T6" fmla="*/ 5 w 1242"/>
                  <a:gd name="T7" fmla="*/ 1 h 387"/>
                  <a:gd name="T8" fmla="*/ 621 w 1242"/>
                  <a:gd name="T9" fmla="*/ 194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2" h="387">
                    <a:moveTo>
                      <a:pt x="1242" y="387"/>
                    </a:moveTo>
                    <a:lnTo>
                      <a:pt x="1233" y="385"/>
                    </a:lnTo>
                    <a:lnTo>
                      <a:pt x="0" y="0"/>
                    </a:lnTo>
                    <a:lnTo>
                      <a:pt x="9" y="1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8" name="Freeform 965"/>
              <p:cNvSpPr>
                <a:spLocks/>
              </p:cNvSpPr>
              <p:nvPr/>
            </p:nvSpPr>
            <p:spPr bwMode="auto">
              <a:xfrm>
                <a:off x="1214" y="1646"/>
                <a:ext cx="621" cy="193"/>
              </a:xfrm>
              <a:custGeom>
                <a:avLst/>
                <a:gdLst>
                  <a:gd name="T0" fmla="*/ 621 w 1241"/>
                  <a:gd name="T1" fmla="*/ 193 h 387"/>
                  <a:gd name="T2" fmla="*/ 617 w 1241"/>
                  <a:gd name="T3" fmla="*/ 193 h 387"/>
                  <a:gd name="T4" fmla="*/ 0 w 1241"/>
                  <a:gd name="T5" fmla="*/ 0 h 387"/>
                  <a:gd name="T6" fmla="*/ 4 w 1241"/>
                  <a:gd name="T7" fmla="*/ 1 h 387"/>
                  <a:gd name="T8" fmla="*/ 621 w 1241"/>
                  <a:gd name="T9" fmla="*/ 193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1" h="387">
                    <a:moveTo>
                      <a:pt x="1241" y="387"/>
                    </a:moveTo>
                    <a:lnTo>
                      <a:pt x="1233" y="38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99" name="Freeform 966"/>
              <p:cNvSpPr>
                <a:spLocks/>
              </p:cNvSpPr>
              <p:nvPr/>
            </p:nvSpPr>
            <p:spPr bwMode="auto">
              <a:xfrm>
                <a:off x="1210" y="1646"/>
                <a:ext cx="620" cy="193"/>
              </a:xfrm>
              <a:custGeom>
                <a:avLst/>
                <a:gdLst>
                  <a:gd name="T0" fmla="*/ 620 w 1241"/>
                  <a:gd name="T1" fmla="*/ 193 h 387"/>
                  <a:gd name="T2" fmla="*/ 615 w 1241"/>
                  <a:gd name="T3" fmla="*/ 193 h 387"/>
                  <a:gd name="T4" fmla="*/ 0 w 1241"/>
                  <a:gd name="T5" fmla="*/ 0 h 387"/>
                  <a:gd name="T6" fmla="*/ 4 w 1241"/>
                  <a:gd name="T7" fmla="*/ 0 h 387"/>
                  <a:gd name="T8" fmla="*/ 620 w 1241"/>
                  <a:gd name="T9" fmla="*/ 193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1" h="387">
                    <a:moveTo>
                      <a:pt x="1241" y="386"/>
                    </a:moveTo>
                    <a:lnTo>
                      <a:pt x="1231" y="387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241" y="386"/>
                    </a:lnTo>
                    <a:close/>
                  </a:path>
                </a:pathLst>
              </a:custGeom>
              <a:solidFill>
                <a:srgbClr val="81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0" name="Freeform 967"/>
              <p:cNvSpPr>
                <a:spLocks/>
              </p:cNvSpPr>
              <p:nvPr/>
            </p:nvSpPr>
            <p:spPr bwMode="auto">
              <a:xfrm>
                <a:off x="1205" y="1646"/>
                <a:ext cx="620" cy="194"/>
              </a:xfrm>
              <a:custGeom>
                <a:avLst/>
                <a:gdLst>
                  <a:gd name="T0" fmla="*/ 620 w 1241"/>
                  <a:gd name="T1" fmla="*/ 193 h 389"/>
                  <a:gd name="T2" fmla="*/ 616 w 1241"/>
                  <a:gd name="T3" fmla="*/ 194 h 389"/>
                  <a:gd name="T4" fmla="*/ 0 w 1241"/>
                  <a:gd name="T5" fmla="*/ 1 h 389"/>
                  <a:gd name="T6" fmla="*/ 5 w 1241"/>
                  <a:gd name="T7" fmla="*/ 0 h 389"/>
                  <a:gd name="T8" fmla="*/ 620 w 1241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1" h="389">
                    <a:moveTo>
                      <a:pt x="1241" y="387"/>
                    </a:moveTo>
                    <a:lnTo>
                      <a:pt x="1233" y="389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1" name="Freeform 968"/>
              <p:cNvSpPr>
                <a:spLocks/>
              </p:cNvSpPr>
              <p:nvPr/>
            </p:nvSpPr>
            <p:spPr bwMode="auto">
              <a:xfrm>
                <a:off x="1207" y="1646"/>
                <a:ext cx="618" cy="194"/>
              </a:xfrm>
              <a:custGeom>
                <a:avLst/>
                <a:gdLst>
                  <a:gd name="T0" fmla="*/ 618 w 1236"/>
                  <a:gd name="T1" fmla="*/ 193 h 389"/>
                  <a:gd name="T2" fmla="*/ 616 w 1236"/>
                  <a:gd name="T3" fmla="*/ 194 h 389"/>
                  <a:gd name="T4" fmla="*/ 0 w 1236"/>
                  <a:gd name="T5" fmla="*/ 1 h 389"/>
                  <a:gd name="T6" fmla="*/ 3 w 1236"/>
                  <a:gd name="T7" fmla="*/ 0 h 389"/>
                  <a:gd name="T8" fmla="*/ 618 w 1236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6" h="389">
                    <a:moveTo>
                      <a:pt x="1236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2" name="Freeform 969"/>
              <p:cNvSpPr>
                <a:spLocks/>
              </p:cNvSpPr>
              <p:nvPr/>
            </p:nvSpPr>
            <p:spPr bwMode="auto">
              <a:xfrm>
                <a:off x="1205" y="1646"/>
                <a:ext cx="618" cy="194"/>
              </a:xfrm>
              <a:custGeom>
                <a:avLst/>
                <a:gdLst>
                  <a:gd name="T0" fmla="*/ 618 w 1236"/>
                  <a:gd name="T1" fmla="*/ 194 h 387"/>
                  <a:gd name="T2" fmla="*/ 617 w 1236"/>
                  <a:gd name="T3" fmla="*/ 194 h 387"/>
                  <a:gd name="T4" fmla="*/ 0 w 1236"/>
                  <a:gd name="T5" fmla="*/ 0 h 387"/>
                  <a:gd name="T6" fmla="*/ 3 w 1236"/>
                  <a:gd name="T7" fmla="*/ 0 h 387"/>
                  <a:gd name="T8" fmla="*/ 618 w 1236"/>
                  <a:gd name="T9" fmla="*/ 194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6" h="387">
                    <a:moveTo>
                      <a:pt x="1236" y="387"/>
                    </a:moveTo>
                    <a:lnTo>
                      <a:pt x="1233" y="387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92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03" name="Freeform 970"/>
              <p:cNvSpPr>
                <a:spLocks/>
              </p:cNvSpPr>
              <p:nvPr/>
            </p:nvSpPr>
            <p:spPr bwMode="auto">
              <a:xfrm>
                <a:off x="1773" y="1838"/>
                <a:ext cx="92" cy="131"/>
              </a:xfrm>
              <a:custGeom>
                <a:avLst/>
                <a:gdLst>
                  <a:gd name="T0" fmla="*/ 44 w 183"/>
                  <a:gd name="T1" fmla="*/ 3 h 261"/>
                  <a:gd name="T2" fmla="*/ 34 w 183"/>
                  <a:gd name="T3" fmla="*/ 8 h 261"/>
                  <a:gd name="T4" fmla="*/ 26 w 183"/>
                  <a:gd name="T5" fmla="*/ 16 h 261"/>
                  <a:gd name="T6" fmla="*/ 19 w 183"/>
                  <a:gd name="T7" fmla="*/ 25 h 261"/>
                  <a:gd name="T8" fmla="*/ 12 w 183"/>
                  <a:gd name="T9" fmla="*/ 36 h 261"/>
                  <a:gd name="T10" fmla="*/ 7 w 183"/>
                  <a:gd name="T11" fmla="*/ 47 h 261"/>
                  <a:gd name="T12" fmla="*/ 4 w 183"/>
                  <a:gd name="T13" fmla="*/ 60 h 261"/>
                  <a:gd name="T14" fmla="*/ 1 w 183"/>
                  <a:gd name="T15" fmla="*/ 73 h 261"/>
                  <a:gd name="T16" fmla="*/ 1 w 183"/>
                  <a:gd name="T17" fmla="*/ 86 h 261"/>
                  <a:gd name="T18" fmla="*/ 2 w 183"/>
                  <a:gd name="T19" fmla="*/ 98 h 261"/>
                  <a:gd name="T20" fmla="*/ 5 w 183"/>
                  <a:gd name="T21" fmla="*/ 109 h 261"/>
                  <a:gd name="T22" fmla="*/ 10 w 183"/>
                  <a:gd name="T23" fmla="*/ 117 h 261"/>
                  <a:gd name="T24" fmla="*/ 16 w 183"/>
                  <a:gd name="T25" fmla="*/ 124 h 261"/>
                  <a:gd name="T26" fmla="*/ 24 w 183"/>
                  <a:gd name="T27" fmla="*/ 129 h 261"/>
                  <a:gd name="T28" fmla="*/ 31 w 183"/>
                  <a:gd name="T29" fmla="*/ 131 h 261"/>
                  <a:gd name="T30" fmla="*/ 40 w 183"/>
                  <a:gd name="T31" fmla="*/ 131 h 261"/>
                  <a:gd name="T32" fmla="*/ 49 w 183"/>
                  <a:gd name="T33" fmla="*/ 127 h 261"/>
                  <a:gd name="T34" fmla="*/ 59 w 183"/>
                  <a:gd name="T35" fmla="*/ 122 h 261"/>
                  <a:gd name="T36" fmla="*/ 66 w 183"/>
                  <a:gd name="T37" fmla="*/ 115 h 261"/>
                  <a:gd name="T38" fmla="*/ 73 w 183"/>
                  <a:gd name="T39" fmla="*/ 106 h 261"/>
                  <a:gd name="T40" fmla="*/ 80 w 183"/>
                  <a:gd name="T41" fmla="*/ 95 h 261"/>
                  <a:gd name="T42" fmla="*/ 85 w 183"/>
                  <a:gd name="T43" fmla="*/ 83 h 261"/>
                  <a:gd name="T44" fmla="*/ 88 w 183"/>
                  <a:gd name="T45" fmla="*/ 72 h 261"/>
                  <a:gd name="T46" fmla="*/ 91 w 183"/>
                  <a:gd name="T47" fmla="*/ 58 h 261"/>
                  <a:gd name="T48" fmla="*/ 91 w 183"/>
                  <a:gd name="T49" fmla="*/ 45 h 261"/>
                  <a:gd name="T50" fmla="*/ 90 w 183"/>
                  <a:gd name="T51" fmla="*/ 33 h 261"/>
                  <a:gd name="T52" fmla="*/ 87 w 183"/>
                  <a:gd name="T53" fmla="*/ 23 h 261"/>
                  <a:gd name="T54" fmla="*/ 83 w 183"/>
                  <a:gd name="T55" fmla="*/ 14 h 261"/>
                  <a:gd name="T56" fmla="*/ 77 w 183"/>
                  <a:gd name="T57" fmla="*/ 8 h 261"/>
                  <a:gd name="T58" fmla="*/ 69 w 183"/>
                  <a:gd name="T59" fmla="*/ 3 h 261"/>
                  <a:gd name="T60" fmla="*/ 62 w 183"/>
                  <a:gd name="T61" fmla="*/ 1 h 261"/>
                  <a:gd name="T62" fmla="*/ 53 w 183"/>
                  <a:gd name="T63" fmla="*/ 1 h 26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83" h="261">
                    <a:moveTo>
                      <a:pt x="97" y="3"/>
                    </a:moveTo>
                    <a:lnTo>
                      <a:pt x="87" y="6"/>
                    </a:lnTo>
                    <a:lnTo>
                      <a:pt x="78" y="11"/>
                    </a:lnTo>
                    <a:lnTo>
                      <a:pt x="68" y="16"/>
                    </a:lnTo>
                    <a:lnTo>
                      <a:pt x="60" y="25"/>
                    </a:lnTo>
                    <a:lnTo>
                      <a:pt x="52" y="31"/>
                    </a:lnTo>
                    <a:lnTo>
                      <a:pt x="45" y="41"/>
                    </a:lnTo>
                    <a:lnTo>
                      <a:pt x="37" y="49"/>
                    </a:lnTo>
                    <a:lnTo>
                      <a:pt x="30" y="59"/>
                    </a:lnTo>
                    <a:lnTo>
                      <a:pt x="24" y="71"/>
                    </a:lnTo>
                    <a:lnTo>
                      <a:pt x="19" y="83"/>
                    </a:lnTo>
                    <a:lnTo>
                      <a:pt x="14" y="94"/>
                    </a:lnTo>
                    <a:lnTo>
                      <a:pt x="10" y="108"/>
                    </a:lnTo>
                    <a:lnTo>
                      <a:pt x="7" y="119"/>
                    </a:lnTo>
                    <a:lnTo>
                      <a:pt x="4" y="133"/>
                    </a:lnTo>
                    <a:lnTo>
                      <a:pt x="2" y="146"/>
                    </a:lnTo>
                    <a:lnTo>
                      <a:pt x="0" y="159"/>
                    </a:lnTo>
                    <a:lnTo>
                      <a:pt x="2" y="172"/>
                    </a:lnTo>
                    <a:lnTo>
                      <a:pt x="2" y="184"/>
                    </a:lnTo>
                    <a:lnTo>
                      <a:pt x="4" y="196"/>
                    </a:lnTo>
                    <a:lnTo>
                      <a:pt x="7" y="207"/>
                    </a:lnTo>
                    <a:lnTo>
                      <a:pt x="10" y="217"/>
                    </a:lnTo>
                    <a:lnTo>
                      <a:pt x="15" y="226"/>
                    </a:lnTo>
                    <a:lnTo>
                      <a:pt x="20" y="234"/>
                    </a:lnTo>
                    <a:lnTo>
                      <a:pt x="25" y="242"/>
                    </a:lnTo>
                    <a:lnTo>
                      <a:pt x="32" y="247"/>
                    </a:lnTo>
                    <a:lnTo>
                      <a:pt x="38" y="252"/>
                    </a:lnTo>
                    <a:lnTo>
                      <a:pt x="47" y="257"/>
                    </a:lnTo>
                    <a:lnTo>
                      <a:pt x="53" y="259"/>
                    </a:lnTo>
                    <a:lnTo>
                      <a:pt x="62" y="261"/>
                    </a:lnTo>
                    <a:lnTo>
                      <a:pt x="70" y="261"/>
                    </a:lnTo>
                    <a:lnTo>
                      <a:pt x="80" y="261"/>
                    </a:lnTo>
                    <a:lnTo>
                      <a:pt x="88" y="257"/>
                    </a:lnTo>
                    <a:lnTo>
                      <a:pt x="98" y="254"/>
                    </a:lnTo>
                    <a:lnTo>
                      <a:pt x="107" y="249"/>
                    </a:lnTo>
                    <a:lnTo>
                      <a:pt x="117" y="244"/>
                    </a:lnTo>
                    <a:lnTo>
                      <a:pt x="125" y="237"/>
                    </a:lnTo>
                    <a:lnTo>
                      <a:pt x="132" y="229"/>
                    </a:lnTo>
                    <a:lnTo>
                      <a:pt x="140" y="221"/>
                    </a:lnTo>
                    <a:lnTo>
                      <a:pt x="146" y="211"/>
                    </a:lnTo>
                    <a:lnTo>
                      <a:pt x="153" y="201"/>
                    </a:lnTo>
                    <a:lnTo>
                      <a:pt x="160" y="189"/>
                    </a:lnTo>
                    <a:lnTo>
                      <a:pt x="165" y="179"/>
                    </a:lnTo>
                    <a:lnTo>
                      <a:pt x="170" y="166"/>
                    </a:lnTo>
                    <a:lnTo>
                      <a:pt x="173" y="154"/>
                    </a:lnTo>
                    <a:lnTo>
                      <a:pt x="176" y="143"/>
                    </a:lnTo>
                    <a:lnTo>
                      <a:pt x="180" y="129"/>
                    </a:lnTo>
                    <a:lnTo>
                      <a:pt x="181" y="116"/>
                    </a:lnTo>
                    <a:lnTo>
                      <a:pt x="183" y="103"/>
                    </a:lnTo>
                    <a:lnTo>
                      <a:pt x="181" y="89"/>
                    </a:lnTo>
                    <a:lnTo>
                      <a:pt x="181" y="78"/>
                    </a:lnTo>
                    <a:lnTo>
                      <a:pt x="180" y="66"/>
                    </a:lnTo>
                    <a:lnTo>
                      <a:pt x="176" y="56"/>
                    </a:lnTo>
                    <a:lnTo>
                      <a:pt x="173" y="46"/>
                    </a:lnTo>
                    <a:lnTo>
                      <a:pt x="170" y="36"/>
                    </a:lnTo>
                    <a:lnTo>
                      <a:pt x="165" y="28"/>
                    </a:lnTo>
                    <a:lnTo>
                      <a:pt x="158" y="21"/>
                    </a:lnTo>
                    <a:lnTo>
                      <a:pt x="153" y="15"/>
                    </a:lnTo>
                    <a:lnTo>
                      <a:pt x="146" y="10"/>
                    </a:lnTo>
                    <a:lnTo>
                      <a:pt x="138" y="6"/>
                    </a:lnTo>
                    <a:lnTo>
                      <a:pt x="132" y="3"/>
                    </a:lnTo>
                    <a:lnTo>
                      <a:pt x="123" y="1"/>
                    </a:lnTo>
                    <a:lnTo>
                      <a:pt x="115" y="0"/>
                    </a:lnTo>
                    <a:lnTo>
                      <a:pt x="105" y="1"/>
                    </a:lnTo>
                    <a:lnTo>
                      <a:pt x="97" y="3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2" name="Group 971"/>
            <p:cNvGrpSpPr>
              <a:grpSpLocks/>
            </p:cNvGrpSpPr>
            <p:nvPr/>
          </p:nvGrpSpPr>
          <p:grpSpPr bwMode="auto">
            <a:xfrm>
              <a:off x="1799" y="1872"/>
              <a:ext cx="339" cy="168"/>
              <a:chOff x="1799" y="1872"/>
              <a:chExt cx="339" cy="168"/>
            </a:xfrm>
          </p:grpSpPr>
          <p:sp>
            <p:nvSpPr>
              <p:cNvPr id="72433" name="Freeform 972"/>
              <p:cNvSpPr>
                <a:spLocks/>
              </p:cNvSpPr>
              <p:nvPr/>
            </p:nvSpPr>
            <p:spPr bwMode="auto">
              <a:xfrm>
                <a:off x="1824" y="1872"/>
                <a:ext cx="282" cy="88"/>
              </a:xfrm>
              <a:custGeom>
                <a:avLst/>
                <a:gdLst>
                  <a:gd name="T0" fmla="*/ 282 w 565"/>
                  <a:gd name="T1" fmla="*/ 87 h 176"/>
                  <a:gd name="T2" fmla="*/ 275 w 565"/>
                  <a:gd name="T3" fmla="*/ 88 h 176"/>
                  <a:gd name="T4" fmla="*/ 0 w 565"/>
                  <a:gd name="T5" fmla="*/ 2 h 176"/>
                  <a:gd name="T6" fmla="*/ 5 w 565"/>
                  <a:gd name="T7" fmla="*/ 0 h 176"/>
                  <a:gd name="T8" fmla="*/ 282 w 565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5" h="176">
                    <a:moveTo>
                      <a:pt x="565" y="173"/>
                    </a:moveTo>
                    <a:lnTo>
                      <a:pt x="551" y="176"/>
                    </a:lnTo>
                    <a:lnTo>
                      <a:pt x="0" y="3"/>
                    </a:lnTo>
                    <a:lnTo>
                      <a:pt x="11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4" name="Freeform 973"/>
              <p:cNvSpPr>
                <a:spLocks/>
              </p:cNvSpPr>
              <p:nvPr/>
            </p:nvSpPr>
            <p:spPr bwMode="auto">
              <a:xfrm>
                <a:off x="1828" y="1872"/>
                <a:ext cx="278" cy="87"/>
              </a:xfrm>
              <a:custGeom>
                <a:avLst/>
                <a:gdLst>
                  <a:gd name="T0" fmla="*/ 278 w 557"/>
                  <a:gd name="T1" fmla="*/ 86 h 175"/>
                  <a:gd name="T2" fmla="*/ 276 w 557"/>
                  <a:gd name="T3" fmla="*/ 87 h 175"/>
                  <a:gd name="T4" fmla="*/ 0 w 557"/>
                  <a:gd name="T5" fmla="*/ 1 h 175"/>
                  <a:gd name="T6" fmla="*/ 1 w 557"/>
                  <a:gd name="T7" fmla="*/ 0 h 175"/>
                  <a:gd name="T8" fmla="*/ 278 w 557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7" h="175">
                    <a:moveTo>
                      <a:pt x="557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5" name="Freeform 974"/>
              <p:cNvSpPr>
                <a:spLocks/>
              </p:cNvSpPr>
              <p:nvPr/>
            </p:nvSpPr>
            <p:spPr bwMode="auto">
              <a:xfrm>
                <a:off x="1825" y="1872"/>
                <a:ext cx="279" cy="87"/>
              </a:xfrm>
              <a:custGeom>
                <a:avLst/>
                <a:gdLst>
                  <a:gd name="T0" fmla="*/ 279 w 557"/>
                  <a:gd name="T1" fmla="*/ 87 h 173"/>
                  <a:gd name="T2" fmla="*/ 276 w 557"/>
                  <a:gd name="T3" fmla="*/ 87 h 173"/>
                  <a:gd name="T4" fmla="*/ 0 w 557"/>
                  <a:gd name="T5" fmla="*/ 0 h 173"/>
                  <a:gd name="T6" fmla="*/ 3 w 557"/>
                  <a:gd name="T7" fmla="*/ 0 h 173"/>
                  <a:gd name="T8" fmla="*/ 279 w 557"/>
                  <a:gd name="T9" fmla="*/ 87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7" h="173">
                    <a:moveTo>
                      <a:pt x="557" y="173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D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6" name="Freeform 975"/>
              <p:cNvSpPr>
                <a:spLocks/>
              </p:cNvSpPr>
              <p:nvPr/>
            </p:nvSpPr>
            <p:spPr bwMode="auto">
              <a:xfrm>
                <a:off x="1824" y="1872"/>
                <a:ext cx="277" cy="88"/>
              </a:xfrm>
              <a:custGeom>
                <a:avLst/>
                <a:gdLst>
                  <a:gd name="T0" fmla="*/ 277 w 555"/>
                  <a:gd name="T1" fmla="*/ 87 h 174"/>
                  <a:gd name="T2" fmla="*/ 275 w 555"/>
                  <a:gd name="T3" fmla="*/ 88 h 174"/>
                  <a:gd name="T4" fmla="*/ 0 w 555"/>
                  <a:gd name="T5" fmla="*/ 1 h 174"/>
                  <a:gd name="T6" fmla="*/ 1 w 555"/>
                  <a:gd name="T7" fmla="*/ 0 h 174"/>
                  <a:gd name="T8" fmla="*/ 277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7" name="Freeform 976"/>
              <p:cNvSpPr>
                <a:spLocks/>
              </p:cNvSpPr>
              <p:nvPr/>
            </p:nvSpPr>
            <p:spPr bwMode="auto">
              <a:xfrm>
                <a:off x="1818" y="1873"/>
                <a:ext cx="282" cy="90"/>
              </a:xfrm>
              <a:custGeom>
                <a:avLst/>
                <a:gdLst>
                  <a:gd name="T0" fmla="*/ 282 w 563"/>
                  <a:gd name="T1" fmla="*/ 87 h 180"/>
                  <a:gd name="T2" fmla="*/ 275 w 563"/>
                  <a:gd name="T3" fmla="*/ 90 h 180"/>
                  <a:gd name="T4" fmla="*/ 0 w 563"/>
                  <a:gd name="T5" fmla="*/ 4 h 180"/>
                  <a:gd name="T6" fmla="*/ 6 w 563"/>
                  <a:gd name="T7" fmla="*/ 0 h 180"/>
                  <a:gd name="T8" fmla="*/ 282 w 563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3" h="180">
                    <a:moveTo>
                      <a:pt x="563" y="173"/>
                    </a:moveTo>
                    <a:lnTo>
                      <a:pt x="550" y="18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8" name="Freeform 977"/>
              <p:cNvSpPr>
                <a:spLocks/>
              </p:cNvSpPr>
              <p:nvPr/>
            </p:nvSpPr>
            <p:spPr bwMode="auto">
              <a:xfrm>
                <a:off x="1822" y="1873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9" name="Freeform 978"/>
              <p:cNvSpPr>
                <a:spLocks/>
              </p:cNvSpPr>
              <p:nvPr/>
            </p:nvSpPr>
            <p:spPr bwMode="auto">
              <a:xfrm>
                <a:off x="1820" y="1874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0" name="Freeform 979"/>
              <p:cNvSpPr>
                <a:spLocks/>
              </p:cNvSpPr>
              <p:nvPr/>
            </p:nvSpPr>
            <p:spPr bwMode="auto">
              <a:xfrm>
                <a:off x="1819" y="1875"/>
                <a:ext cx="277" cy="87"/>
              </a:xfrm>
              <a:custGeom>
                <a:avLst/>
                <a:gdLst>
                  <a:gd name="T0" fmla="*/ 277 w 555"/>
                  <a:gd name="T1" fmla="*/ 87 h 174"/>
                  <a:gd name="T2" fmla="*/ 275 w 555"/>
                  <a:gd name="T3" fmla="*/ 87 h 174"/>
                  <a:gd name="T4" fmla="*/ 0 w 555"/>
                  <a:gd name="T5" fmla="*/ 1 h 174"/>
                  <a:gd name="T6" fmla="*/ 1 w 555"/>
                  <a:gd name="T7" fmla="*/ 0 h 174"/>
                  <a:gd name="T8" fmla="*/ 277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1" name="Freeform 980"/>
              <p:cNvSpPr>
                <a:spLocks/>
              </p:cNvSpPr>
              <p:nvPr/>
            </p:nvSpPr>
            <p:spPr bwMode="auto">
              <a:xfrm>
                <a:off x="1818" y="1876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5 w 553"/>
                  <a:gd name="T3" fmla="*/ 87 h 175"/>
                  <a:gd name="T4" fmla="*/ 0 w 553"/>
                  <a:gd name="T5" fmla="*/ 1 h 175"/>
                  <a:gd name="T6" fmla="*/ 1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2" name="Freeform 981"/>
              <p:cNvSpPr>
                <a:spLocks/>
              </p:cNvSpPr>
              <p:nvPr/>
            </p:nvSpPr>
            <p:spPr bwMode="auto">
              <a:xfrm>
                <a:off x="1812" y="1877"/>
                <a:ext cx="281" cy="90"/>
              </a:xfrm>
              <a:custGeom>
                <a:avLst/>
                <a:gdLst>
                  <a:gd name="T0" fmla="*/ 281 w 562"/>
                  <a:gd name="T1" fmla="*/ 86 h 181"/>
                  <a:gd name="T2" fmla="*/ 276 w 562"/>
                  <a:gd name="T3" fmla="*/ 90 h 181"/>
                  <a:gd name="T4" fmla="*/ 0 w 562"/>
                  <a:gd name="T5" fmla="*/ 4 h 181"/>
                  <a:gd name="T6" fmla="*/ 6 w 562"/>
                  <a:gd name="T7" fmla="*/ 0 h 181"/>
                  <a:gd name="T8" fmla="*/ 281 w 562"/>
                  <a:gd name="T9" fmla="*/ 86 h 1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2" h="181">
                    <a:moveTo>
                      <a:pt x="562" y="173"/>
                    </a:moveTo>
                    <a:lnTo>
                      <a:pt x="552" y="181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3" name="Freeform 982"/>
              <p:cNvSpPr>
                <a:spLocks/>
              </p:cNvSpPr>
              <p:nvPr/>
            </p:nvSpPr>
            <p:spPr bwMode="auto">
              <a:xfrm>
                <a:off x="1816" y="1877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2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4" name="Freeform 983"/>
              <p:cNvSpPr>
                <a:spLocks/>
              </p:cNvSpPr>
              <p:nvPr/>
            </p:nvSpPr>
            <p:spPr bwMode="auto">
              <a:xfrm>
                <a:off x="1815" y="1877"/>
                <a:ext cx="277" cy="88"/>
              </a:xfrm>
              <a:custGeom>
                <a:avLst/>
                <a:gdLst>
                  <a:gd name="T0" fmla="*/ 277 w 553"/>
                  <a:gd name="T1" fmla="*/ 87 h 174"/>
                  <a:gd name="T2" fmla="*/ 276 w 553"/>
                  <a:gd name="T3" fmla="*/ 88 h 174"/>
                  <a:gd name="T4" fmla="*/ 0 w 553"/>
                  <a:gd name="T5" fmla="*/ 1 h 174"/>
                  <a:gd name="T6" fmla="*/ 1 w 553"/>
                  <a:gd name="T7" fmla="*/ 0 h 174"/>
                  <a:gd name="T8" fmla="*/ 277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5" name="Freeform 984"/>
              <p:cNvSpPr>
                <a:spLocks/>
              </p:cNvSpPr>
              <p:nvPr/>
            </p:nvSpPr>
            <p:spPr bwMode="auto">
              <a:xfrm>
                <a:off x="1815" y="1878"/>
                <a:ext cx="276" cy="87"/>
              </a:xfrm>
              <a:custGeom>
                <a:avLst/>
                <a:gdLst>
                  <a:gd name="T0" fmla="*/ 276 w 554"/>
                  <a:gd name="T1" fmla="*/ 86 h 175"/>
                  <a:gd name="T2" fmla="*/ 274 w 554"/>
                  <a:gd name="T3" fmla="*/ 87 h 175"/>
                  <a:gd name="T4" fmla="*/ 0 w 554"/>
                  <a:gd name="T5" fmla="*/ 1 h 175"/>
                  <a:gd name="T6" fmla="*/ 1 w 554"/>
                  <a:gd name="T7" fmla="*/ 0 h 175"/>
                  <a:gd name="T8" fmla="*/ 276 w 554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4" h="175">
                    <a:moveTo>
                      <a:pt x="554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6" name="Freeform 985"/>
              <p:cNvSpPr>
                <a:spLocks/>
              </p:cNvSpPr>
              <p:nvPr/>
            </p:nvSpPr>
            <p:spPr bwMode="auto">
              <a:xfrm>
                <a:off x="1814" y="1879"/>
                <a:ext cx="276" cy="87"/>
              </a:xfrm>
              <a:custGeom>
                <a:avLst/>
                <a:gdLst>
                  <a:gd name="T0" fmla="*/ 276 w 551"/>
                  <a:gd name="T1" fmla="*/ 86 h 175"/>
                  <a:gd name="T2" fmla="*/ 275 w 551"/>
                  <a:gd name="T3" fmla="*/ 87 h 175"/>
                  <a:gd name="T4" fmla="*/ 0 w 551"/>
                  <a:gd name="T5" fmla="*/ 1 h 175"/>
                  <a:gd name="T6" fmla="*/ 1 w 551"/>
                  <a:gd name="T7" fmla="*/ 0 h 175"/>
                  <a:gd name="T8" fmla="*/ 276 w 551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5">
                    <a:moveTo>
                      <a:pt x="551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3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7" name="Freeform 986"/>
              <p:cNvSpPr>
                <a:spLocks/>
              </p:cNvSpPr>
              <p:nvPr/>
            </p:nvSpPr>
            <p:spPr bwMode="auto">
              <a:xfrm>
                <a:off x="1812" y="1880"/>
                <a:ext cx="277" cy="87"/>
              </a:xfrm>
              <a:custGeom>
                <a:avLst/>
                <a:gdLst>
                  <a:gd name="T0" fmla="*/ 277 w 554"/>
                  <a:gd name="T1" fmla="*/ 87 h 174"/>
                  <a:gd name="T2" fmla="*/ 276 w 554"/>
                  <a:gd name="T3" fmla="*/ 87 h 174"/>
                  <a:gd name="T4" fmla="*/ 0 w 554"/>
                  <a:gd name="T5" fmla="*/ 1 h 174"/>
                  <a:gd name="T6" fmla="*/ 2 w 554"/>
                  <a:gd name="T7" fmla="*/ 0 h 174"/>
                  <a:gd name="T8" fmla="*/ 277 w 554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4" h="174">
                    <a:moveTo>
                      <a:pt x="554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8" name="Freeform 987"/>
              <p:cNvSpPr>
                <a:spLocks/>
              </p:cNvSpPr>
              <p:nvPr/>
            </p:nvSpPr>
            <p:spPr bwMode="auto">
              <a:xfrm>
                <a:off x="1808" y="1881"/>
                <a:ext cx="280" cy="92"/>
              </a:xfrm>
              <a:custGeom>
                <a:avLst/>
                <a:gdLst>
                  <a:gd name="T0" fmla="*/ 280 w 560"/>
                  <a:gd name="T1" fmla="*/ 86 h 185"/>
                  <a:gd name="T2" fmla="*/ 275 w 560"/>
                  <a:gd name="T3" fmla="*/ 92 h 185"/>
                  <a:gd name="T4" fmla="*/ 0 w 560"/>
                  <a:gd name="T5" fmla="*/ 5 h 185"/>
                  <a:gd name="T6" fmla="*/ 4 w 560"/>
                  <a:gd name="T7" fmla="*/ 0 h 185"/>
                  <a:gd name="T8" fmla="*/ 280 w 560"/>
                  <a:gd name="T9" fmla="*/ 86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85">
                    <a:moveTo>
                      <a:pt x="560" y="173"/>
                    </a:moveTo>
                    <a:lnTo>
                      <a:pt x="550" y="18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9" name="Freeform 988"/>
              <p:cNvSpPr>
                <a:spLocks/>
              </p:cNvSpPr>
              <p:nvPr/>
            </p:nvSpPr>
            <p:spPr bwMode="auto">
              <a:xfrm>
                <a:off x="1811" y="1881"/>
                <a:ext cx="277" cy="88"/>
              </a:xfrm>
              <a:custGeom>
                <a:avLst/>
                <a:gdLst>
                  <a:gd name="T0" fmla="*/ 277 w 553"/>
                  <a:gd name="T1" fmla="*/ 86 h 177"/>
                  <a:gd name="T2" fmla="*/ 276 w 553"/>
                  <a:gd name="T3" fmla="*/ 88 h 177"/>
                  <a:gd name="T4" fmla="*/ 0 w 553"/>
                  <a:gd name="T5" fmla="*/ 1 h 177"/>
                  <a:gd name="T6" fmla="*/ 1 w 553"/>
                  <a:gd name="T7" fmla="*/ 0 h 177"/>
                  <a:gd name="T8" fmla="*/ 277 w 553"/>
                  <a:gd name="T9" fmla="*/ 86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7">
                    <a:moveTo>
                      <a:pt x="553" y="173"/>
                    </a:moveTo>
                    <a:lnTo>
                      <a:pt x="551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0" name="Freeform 989"/>
              <p:cNvSpPr>
                <a:spLocks/>
              </p:cNvSpPr>
              <p:nvPr/>
            </p:nvSpPr>
            <p:spPr bwMode="auto">
              <a:xfrm>
                <a:off x="1811" y="1882"/>
                <a:ext cx="276" cy="88"/>
              </a:xfrm>
              <a:custGeom>
                <a:avLst/>
                <a:gdLst>
                  <a:gd name="T0" fmla="*/ 276 w 553"/>
                  <a:gd name="T1" fmla="*/ 88 h 176"/>
                  <a:gd name="T2" fmla="*/ 275 w 553"/>
                  <a:gd name="T3" fmla="*/ 88 h 176"/>
                  <a:gd name="T4" fmla="*/ 0 w 553"/>
                  <a:gd name="T5" fmla="*/ 1 h 176"/>
                  <a:gd name="T6" fmla="*/ 1 w 553"/>
                  <a:gd name="T7" fmla="*/ 0 h 176"/>
                  <a:gd name="T8" fmla="*/ 276 w 553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6">
                    <a:moveTo>
                      <a:pt x="553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1" name="Freeform 990"/>
              <p:cNvSpPr>
                <a:spLocks/>
              </p:cNvSpPr>
              <p:nvPr/>
            </p:nvSpPr>
            <p:spPr bwMode="auto">
              <a:xfrm>
                <a:off x="1810" y="1882"/>
                <a:ext cx="276" cy="89"/>
              </a:xfrm>
              <a:custGeom>
                <a:avLst/>
                <a:gdLst>
                  <a:gd name="T0" fmla="*/ 276 w 552"/>
                  <a:gd name="T1" fmla="*/ 87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2" name="Freeform 991"/>
              <p:cNvSpPr>
                <a:spLocks/>
              </p:cNvSpPr>
              <p:nvPr/>
            </p:nvSpPr>
            <p:spPr bwMode="auto">
              <a:xfrm>
                <a:off x="1809" y="1883"/>
                <a:ext cx="276" cy="89"/>
              </a:xfrm>
              <a:custGeom>
                <a:avLst/>
                <a:gdLst>
                  <a:gd name="T0" fmla="*/ 276 w 551"/>
                  <a:gd name="T1" fmla="*/ 89 h 178"/>
                  <a:gd name="T2" fmla="*/ 275 w 551"/>
                  <a:gd name="T3" fmla="*/ 89 h 178"/>
                  <a:gd name="T4" fmla="*/ 0 w 551"/>
                  <a:gd name="T5" fmla="*/ 2 h 178"/>
                  <a:gd name="T6" fmla="*/ 1 w 551"/>
                  <a:gd name="T7" fmla="*/ 0 h 178"/>
                  <a:gd name="T8" fmla="*/ 276 w 551"/>
                  <a:gd name="T9" fmla="*/ 89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8">
                    <a:moveTo>
                      <a:pt x="551" y="177"/>
                    </a:moveTo>
                    <a:lnTo>
                      <a:pt x="550" y="17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3" name="Freeform 992"/>
              <p:cNvSpPr>
                <a:spLocks/>
              </p:cNvSpPr>
              <p:nvPr/>
            </p:nvSpPr>
            <p:spPr bwMode="auto">
              <a:xfrm>
                <a:off x="1808" y="1885"/>
                <a:ext cx="276" cy="88"/>
              </a:xfrm>
              <a:custGeom>
                <a:avLst/>
                <a:gdLst>
                  <a:gd name="T0" fmla="*/ 276 w 552"/>
                  <a:gd name="T1" fmla="*/ 87 h 176"/>
                  <a:gd name="T2" fmla="*/ 275 w 552"/>
                  <a:gd name="T3" fmla="*/ 88 h 176"/>
                  <a:gd name="T4" fmla="*/ 0 w 552"/>
                  <a:gd name="T5" fmla="*/ 1 h 176"/>
                  <a:gd name="T6" fmla="*/ 1 w 552"/>
                  <a:gd name="T7" fmla="*/ 0 h 176"/>
                  <a:gd name="T8" fmla="*/ 276 w 552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6">
                    <a:moveTo>
                      <a:pt x="552" y="174"/>
                    </a:moveTo>
                    <a:lnTo>
                      <a:pt x="550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0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4" name="Freeform 993"/>
              <p:cNvSpPr>
                <a:spLocks/>
              </p:cNvSpPr>
              <p:nvPr/>
            </p:nvSpPr>
            <p:spPr bwMode="auto">
              <a:xfrm>
                <a:off x="1804" y="1886"/>
                <a:ext cx="279" cy="94"/>
              </a:xfrm>
              <a:custGeom>
                <a:avLst/>
                <a:gdLst>
                  <a:gd name="T0" fmla="*/ 279 w 558"/>
                  <a:gd name="T1" fmla="*/ 88 h 188"/>
                  <a:gd name="T2" fmla="*/ 275 w 558"/>
                  <a:gd name="T3" fmla="*/ 94 h 188"/>
                  <a:gd name="T4" fmla="*/ 0 w 558"/>
                  <a:gd name="T5" fmla="*/ 6 h 188"/>
                  <a:gd name="T6" fmla="*/ 4 w 558"/>
                  <a:gd name="T7" fmla="*/ 0 h 188"/>
                  <a:gd name="T8" fmla="*/ 279 w 558"/>
                  <a:gd name="T9" fmla="*/ 88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8" h="188">
                    <a:moveTo>
                      <a:pt x="558" y="175"/>
                    </a:moveTo>
                    <a:lnTo>
                      <a:pt x="550" y="188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558" y="175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5" name="Freeform 994"/>
              <p:cNvSpPr>
                <a:spLocks/>
              </p:cNvSpPr>
              <p:nvPr/>
            </p:nvSpPr>
            <p:spPr bwMode="auto">
              <a:xfrm>
                <a:off x="1807" y="1886"/>
                <a:ext cx="276" cy="89"/>
              </a:xfrm>
              <a:custGeom>
                <a:avLst/>
                <a:gdLst>
                  <a:gd name="T0" fmla="*/ 276 w 552"/>
                  <a:gd name="T1" fmla="*/ 88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6" name="Freeform 995"/>
              <p:cNvSpPr>
                <a:spLocks/>
              </p:cNvSpPr>
              <p:nvPr/>
            </p:nvSpPr>
            <p:spPr bwMode="auto">
              <a:xfrm>
                <a:off x="1806" y="1887"/>
                <a:ext cx="276" cy="88"/>
              </a:xfrm>
              <a:custGeom>
                <a:avLst/>
                <a:gdLst>
                  <a:gd name="T0" fmla="*/ 276 w 551"/>
                  <a:gd name="T1" fmla="*/ 87 h 178"/>
                  <a:gd name="T2" fmla="*/ 275 w 551"/>
                  <a:gd name="T3" fmla="*/ 88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7" name="Freeform 996"/>
              <p:cNvSpPr>
                <a:spLocks/>
              </p:cNvSpPr>
              <p:nvPr/>
            </p:nvSpPr>
            <p:spPr bwMode="auto">
              <a:xfrm>
                <a:off x="1806" y="1887"/>
                <a:ext cx="275" cy="89"/>
              </a:xfrm>
              <a:custGeom>
                <a:avLst/>
                <a:gdLst>
                  <a:gd name="T0" fmla="*/ 275 w 552"/>
                  <a:gd name="T1" fmla="*/ 88 h 177"/>
                  <a:gd name="T2" fmla="*/ 274 w 552"/>
                  <a:gd name="T3" fmla="*/ 89 h 177"/>
                  <a:gd name="T4" fmla="*/ 0 w 552"/>
                  <a:gd name="T5" fmla="*/ 2 h 177"/>
                  <a:gd name="T6" fmla="*/ 1 w 552"/>
                  <a:gd name="T7" fmla="*/ 0 h 177"/>
                  <a:gd name="T8" fmla="*/ 275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8" name="Freeform 997"/>
              <p:cNvSpPr>
                <a:spLocks/>
              </p:cNvSpPr>
              <p:nvPr/>
            </p:nvSpPr>
            <p:spPr bwMode="auto">
              <a:xfrm>
                <a:off x="1806" y="1889"/>
                <a:ext cx="275" cy="89"/>
              </a:xfrm>
              <a:custGeom>
                <a:avLst/>
                <a:gdLst>
                  <a:gd name="T0" fmla="*/ 275 w 550"/>
                  <a:gd name="T1" fmla="*/ 87 h 178"/>
                  <a:gd name="T2" fmla="*/ 275 w 550"/>
                  <a:gd name="T3" fmla="*/ 89 h 178"/>
                  <a:gd name="T4" fmla="*/ 0 w 550"/>
                  <a:gd name="T5" fmla="*/ 1 h 178"/>
                  <a:gd name="T6" fmla="*/ 0 w 550"/>
                  <a:gd name="T7" fmla="*/ 0 h 178"/>
                  <a:gd name="T8" fmla="*/ 275 w 550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8">
                    <a:moveTo>
                      <a:pt x="550" y="174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4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9" name="Freeform 998"/>
              <p:cNvSpPr>
                <a:spLocks/>
              </p:cNvSpPr>
              <p:nvPr/>
            </p:nvSpPr>
            <p:spPr bwMode="auto">
              <a:xfrm>
                <a:off x="1805" y="1890"/>
                <a:ext cx="276" cy="89"/>
              </a:xfrm>
              <a:custGeom>
                <a:avLst/>
                <a:gdLst>
                  <a:gd name="T0" fmla="*/ 276 w 552"/>
                  <a:gd name="T1" fmla="*/ 88 h 177"/>
                  <a:gd name="T2" fmla="*/ 275 w 552"/>
                  <a:gd name="T3" fmla="*/ 89 h 177"/>
                  <a:gd name="T4" fmla="*/ 0 w 552"/>
                  <a:gd name="T5" fmla="*/ 1 h 177"/>
                  <a:gd name="T6" fmla="*/ 1 w 552"/>
                  <a:gd name="T7" fmla="*/ 0 h 177"/>
                  <a:gd name="T8" fmla="*/ 276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0" name="Freeform 999"/>
              <p:cNvSpPr>
                <a:spLocks/>
              </p:cNvSpPr>
              <p:nvPr/>
            </p:nvSpPr>
            <p:spPr bwMode="auto">
              <a:xfrm>
                <a:off x="1804" y="1891"/>
                <a:ext cx="276" cy="89"/>
              </a:xfrm>
              <a:custGeom>
                <a:avLst/>
                <a:gdLst>
                  <a:gd name="T0" fmla="*/ 276 w 551"/>
                  <a:gd name="T1" fmla="*/ 88 h 178"/>
                  <a:gd name="T2" fmla="*/ 275 w 551"/>
                  <a:gd name="T3" fmla="*/ 89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1" name="Freeform 1000"/>
              <p:cNvSpPr>
                <a:spLocks/>
              </p:cNvSpPr>
              <p:nvPr/>
            </p:nvSpPr>
            <p:spPr bwMode="auto">
              <a:xfrm>
                <a:off x="1801" y="1891"/>
                <a:ext cx="278" cy="96"/>
              </a:xfrm>
              <a:custGeom>
                <a:avLst/>
                <a:gdLst>
                  <a:gd name="T0" fmla="*/ 278 w 555"/>
                  <a:gd name="T1" fmla="*/ 88 h 191"/>
                  <a:gd name="T2" fmla="*/ 274 w 555"/>
                  <a:gd name="T3" fmla="*/ 96 h 191"/>
                  <a:gd name="T4" fmla="*/ 0 w 555"/>
                  <a:gd name="T5" fmla="*/ 8 h 191"/>
                  <a:gd name="T6" fmla="*/ 3 w 555"/>
                  <a:gd name="T7" fmla="*/ 0 h 191"/>
                  <a:gd name="T8" fmla="*/ 278 w 555"/>
                  <a:gd name="T9" fmla="*/ 88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91">
                    <a:moveTo>
                      <a:pt x="555" y="176"/>
                    </a:moveTo>
                    <a:lnTo>
                      <a:pt x="548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2" name="Freeform 1001"/>
              <p:cNvSpPr>
                <a:spLocks/>
              </p:cNvSpPr>
              <p:nvPr/>
            </p:nvSpPr>
            <p:spPr bwMode="auto">
              <a:xfrm>
                <a:off x="1804" y="1891"/>
                <a:ext cx="275" cy="90"/>
              </a:xfrm>
              <a:custGeom>
                <a:avLst/>
                <a:gdLst>
                  <a:gd name="T0" fmla="*/ 275 w 550"/>
                  <a:gd name="T1" fmla="*/ 88 h 179"/>
                  <a:gd name="T2" fmla="*/ 274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9">
                    <a:moveTo>
                      <a:pt x="550" y="176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3" name="Freeform 1002"/>
              <p:cNvSpPr>
                <a:spLocks/>
              </p:cNvSpPr>
              <p:nvPr/>
            </p:nvSpPr>
            <p:spPr bwMode="auto">
              <a:xfrm>
                <a:off x="1803" y="1893"/>
                <a:ext cx="275" cy="89"/>
              </a:xfrm>
              <a:custGeom>
                <a:avLst/>
                <a:gdLst>
                  <a:gd name="T0" fmla="*/ 275 w 550"/>
                  <a:gd name="T1" fmla="*/ 88 h 178"/>
                  <a:gd name="T2" fmla="*/ 275 w 550"/>
                  <a:gd name="T3" fmla="*/ 89 h 178"/>
                  <a:gd name="T4" fmla="*/ 0 w 550"/>
                  <a:gd name="T5" fmla="*/ 1 h 178"/>
                  <a:gd name="T6" fmla="*/ 1 w 550"/>
                  <a:gd name="T7" fmla="*/ 0 h 178"/>
                  <a:gd name="T8" fmla="*/ 275 w 550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8">
                    <a:moveTo>
                      <a:pt x="550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4" name="Freeform 1003"/>
              <p:cNvSpPr>
                <a:spLocks/>
              </p:cNvSpPr>
              <p:nvPr/>
            </p:nvSpPr>
            <p:spPr bwMode="auto">
              <a:xfrm>
                <a:off x="1802" y="1894"/>
                <a:ext cx="276" cy="90"/>
              </a:xfrm>
              <a:custGeom>
                <a:avLst/>
                <a:gdLst>
                  <a:gd name="T0" fmla="*/ 276 w 552"/>
                  <a:gd name="T1" fmla="*/ 88 h 179"/>
                  <a:gd name="T2" fmla="*/ 275 w 552"/>
                  <a:gd name="T3" fmla="*/ 90 h 179"/>
                  <a:gd name="T4" fmla="*/ 0 w 552"/>
                  <a:gd name="T5" fmla="*/ 1 h 179"/>
                  <a:gd name="T6" fmla="*/ 1 w 552"/>
                  <a:gd name="T7" fmla="*/ 0 h 179"/>
                  <a:gd name="T8" fmla="*/ 276 w 552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9">
                    <a:moveTo>
                      <a:pt x="552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5" name="Freeform 1004"/>
              <p:cNvSpPr>
                <a:spLocks/>
              </p:cNvSpPr>
              <p:nvPr/>
            </p:nvSpPr>
            <p:spPr bwMode="auto">
              <a:xfrm>
                <a:off x="1802" y="1895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9">
                    <a:moveTo>
                      <a:pt x="550" y="177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6" name="Freeform 1005"/>
              <p:cNvSpPr>
                <a:spLocks/>
              </p:cNvSpPr>
              <p:nvPr/>
            </p:nvSpPr>
            <p:spPr bwMode="auto">
              <a:xfrm>
                <a:off x="1801" y="1896"/>
                <a:ext cx="276" cy="90"/>
              </a:xfrm>
              <a:custGeom>
                <a:avLst/>
                <a:gdLst>
                  <a:gd name="T0" fmla="*/ 276 w 551"/>
                  <a:gd name="T1" fmla="*/ 88 h 179"/>
                  <a:gd name="T2" fmla="*/ 275 w 551"/>
                  <a:gd name="T3" fmla="*/ 90 h 179"/>
                  <a:gd name="T4" fmla="*/ 0 w 551"/>
                  <a:gd name="T5" fmla="*/ 1 h 179"/>
                  <a:gd name="T6" fmla="*/ 1 w 551"/>
                  <a:gd name="T7" fmla="*/ 0 h 179"/>
                  <a:gd name="T8" fmla="*/ 276 w 551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9">
                    <a:moveTo>
                      <a:pt x="551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7" name="Freeform 1006"/>
              <p:cNvSpPr>
                <a:spLocks/>
              </p:cNvSpPr>
              <p:nvPr/>
            </p:nvSpPr>
            <p:spPr bwMode="auto">
              <a:xfrm>
                <a:off x="1801" y="1897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4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9">
                    <a:moveTo>
                      <a:pt x="550" y="177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8" name="Freeform 1007"/>
              <p:cNvSpPr>
                <a:spLocks/>
              </p:cNvSpPr>
              <p:nvPr/>
            </p:nvSpPr>
            <p:spPr bwMode="auto">
              <a:xfrm>
                <a:off x="1799" y="1899"/>
                <a:ext cx="277" cy="96"/>
              </a:xfrm>
              <a:custGeom>
                <a:avLst/>
                <a:gdLst>
                  <a:gd name="T0" fmla="*/ 277 w 553"/>
                  <a:gd name="T1" fmla="*/ 88 h 193"/>
                  <a:gd name="T2" fmla="*/ 275 w 553"/>
                  <a:gd name="T3" fmla="*/ 96 h 193"/>
                  <a:gd name="T4" fmla="*/ 0 w 553"/>
                  <a:gd name="T5" fmla="*/ 6 h 193"/>
                  <a:gd name="T6" fmla="*/ 3 w 553"/>
                  <a:gd name="T7" fmla="*/ 0 h 193"/>
                  <a:gd name="T8" fmla="*/ 277 w 553"/>
                  <a:gd name="T9" fmla="*/ 88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9" name="Freeform 1008"/>
              <p:cNvSpPr>
                <a:spLocks/>
              </p:cNvSpPr>
              <p:nvPr/>
            </p:nvSpPr>
            <p:spPr bwMode="auto">
              <a:xfrm>
                <a:off x="1801" y="1899"/>
                <a:ext cx="275" cy="92"/>
              </a:xfrm>
              <a:custGeom>
                <a:avLst/>
                <a:gdLst>
                  <a:gd name="T0" fmla="*/ 275 w 550"/>
                  <a:gd name="T1" fmla="*/ 88 h 184"/>
                  <a:gd name="T2" fmla="*/ 274 w 550"/>
                  <a:gd name="T3" fmla="*/ 92 h 184"/>
                  <a:gd name="T4" fmla="*/ 0 w 550"/>
                  <a:gd name="T5" fmla="*/ 4 h 184"/>
                  <a:gd name="T6" fmla="*/ 1 w 550"/>
                  <a:gd name="T7" fmla="*/ 0 h 184"/>
                  <a:gd name="T8" fmla="*/ 275 w 550"/>
                  <a:gd name="T9" fmla="*/ 88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4">
                    <a:moveTo>
                      <a:pt x="550" y="176"/>
                    </a:moveTo>
                    <a:lnTo>
                      <a:pt x="548" y="184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0" name="Freeform 1009"/>
              <p:cNvSpPr>
                <a:spLocks/>
              </p:cNvSpPr>
              <p:nvPr/>
            </p:nvSpPr>
            <p:spPr bwMode="auto">
              <a:xfrm>
                <a:off x="1799" y="1902"/>
                <a:ext cx="276" cy="93"/>
              </a:xfrm>
              <a:custGeom>
                <a:avLst/>
                <a:gdLst>
                  <a:gd name="T0" fmla="*/ 276 w 551"/>
                  <a:gd name="T1" fmla="*/ 89 h 186"/>
                  <a:gd name="T2" fmla="*/ 275 w 551"/>
                  <a:gd name="T3" fmla="*/ 93 h 186"/>
                  <a:gd name="T4" fmla="*/ 0 w 551"/>
                  <a:gd name="T5" fmla="*/ 3 h 186"/>
                  <a:gd name="T6" fmla="*/ 2 w 551"/>
                  <a:gd name="T7" fmla="*/ 0 h 186"/>
                  <a:gd name="T8" fmla="*/ 276 w 55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6">
                    <a:moveTo>
                      <a:pt x="551" y="177"/>
                    </a:moveTo>
                    <a:lnTo>
                      <a:pt x="550" y="186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1" name="Freeform 1010"/>
              <p:cNvSpPr>
                <a:spLocks/>
              </p:cNvSpPr>
              <p:nvPr/>
            </p:nvSpPr>
            <p:spPr bwMode="auto">
              <a:xfrm>
                <a:off x="1799" y="1906"/>
                <a:ext cx="275" cy="98"/>
              </a:xfrm>
              <a:custGeom>
                <a:avLst/>
                <a:gdLst>
                  <a:gd name="T0" fmla="*/ 275 w 550"/>
                  <a:gd name="T1" fmla="*/ 90 h 196"/>
                  <a:gd name="T2" fmla="*/ 274 w 550"/>
                  <a:gd name="T3" fmla="*/ 98 h 196"/>
                  <a:gd name="T4" fmla="*/ 0 w 550"/>
                  <a:gd name="T5" fmla="*/ 9 h 196"/>
                  <a:gd name="T6" fmla="*/ 0 w 550"/>
                  <a:gd name="T7" fmla="*/ 0 h 196"/>
                  <a:gd name="T8" fmla="*/ 275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96">
                    <a:moveTo>
                      <a:pt x="550" y="180"/>
                    </a:moveTo>
                    <a:lnTo>
                      <a:pt x="548" y="196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2" name="Freeform 1011"/>
              <p:cNvSpPr>
                <a:spLocks/>
              </p:cNvSpPr>
              <p:nvPr/>
            </p:nvSpPr>
            <p:spPr bwMode="auto">
              <a:xfrm>
                <a:off x="1799" y="1906"/>
                <a:ext cx="275" cy="93"/>
              </a:xfrm>
              <a:custGeom>
                <a:avLst/>
                <a:gdLst>
                  <a:gd name="T0" fmla="*/ 275 w 550"/>
                  <a:gd name="T1" fmla="*/ 89 h 188"/>
                  <a:gd name="T2" fmla="*/ 274 w 550"/>
                  <a:gd name="T3" fmla="*/ 93 h 188"/>
                  <a:gd name="T4" fmla="*/ 0 w 550"/>
                  <a:gd name="T5" fmla="*/ 4 h 188"/>
                  <a:gd name="T6" fmla="*/ 0 w 550"/>
                  <a:gd name="T7" fmla="*/ 0 h 188"/>
                  <a:gd name="T8" fmla="*/ 275 w 550"/>
                  <a:gd name="T9" fmla="*/ 89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8">
                    <a:moveTo>
                      <a:pt x="550" y="180"/>
                    </a:moveTo>
                    <a:lnTo>
                      <a:pt x="548" y="188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3" name="Freeform 1012"/>
              <p:cNvSpPr>
                <a:spLocks/>
              </p:cNvSpPr>
              <p:nvPr/>
            </p:nvSpPr>
            <p:spPr bwMode="auto">
              <a:xfrm>
                <a:off x="1799" y="1910"/>
                <a:ext cx="274" cy="94"/>
              </a:xfrm>
              <a:custGeom>
                <a:avLst/>
                <a:gdLst>
                  <a:gd name="T0" fmla="*/ 274 w 548"/>
                  <a:gd name="T1" fmla="*/ 90 h 187"/>
                  <a:gd name="T2" fmla="*/ 274 w 548"/>
                  <a:gd name="T3" fmla="*/ 94 h 187"/>
                  <a:gd name="T4" fmla="*/ 0 w 548"/>
                  <a:gd name="T5" fmla="*/ 4 h 187"/>
                  <a:gd name="T6" fmla="*/ 0 w 548"/>
                  <a:gd name="T7" fmla="*/ 0 h 187"/>
                  <a:gd name="T8" fmla="*/ 274 w 548"/>
                  <a:gd name="T9" fmla="*/ 9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7">
                    <a:moveTo>
                      <a:pt x="548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4" name="Freeform 1013"/>
              <p:cNvSpPr>
                <a:spLocks/>
              </p:cNvSpPr>
              <p:nvPr/>
            </p:nvSpPr>
            <p:spPr bwMode="auto">
              <a:xfrm>
                <a:off x="1799" y="1914"/>
                <a:ext cx="275" cy="98"/>
              </a:xfrm>
              <a:custGeom>
                <a:avLst/>
                <a:gdLst>
                  <a:gd name="T0" fmla="*/ 274 w 550"/>
                  <a:gd name="T1" fmla="*/ 90 h 196"/>
                  <a:gd name="T2" fmla="*/ 275 w 550"/>
                  <a:gd name="T3" fmla="*/ 98 h 196"/>
                  <a:gd name="T4" fmla="*/ 0 w 550"/>
                  <a:gd name="T5" fmla="*/ 8 h 196"/>
                  <a:gd name="T6" fmla="*/ 0 w 550"/>
                  <a:gd name="T7" fmla="*/ 0 h 196"/>
                  <a:gd name="T8" fmla="*/ 274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96">
                    <a:moveTo>
                      <a:pt x="548" y="179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5" name="Freeform 1014"/>
              <p:cNvSpPr>
                <a:spLocks/>
              </p:cNvSpPr>
              <p:nvPr/>
            </p:nvSpPr>
            <p:spPr bwMode="auto">
              <a:xfrm>
                <a:off x="1799" y="1914"/>
                <a:ext cx="274" cy="92"/>
              </a:xfrm>
              <a:custGeom>
                <a:avLst/>
                <a:gdLst>
                  <a:gd name="T0" fmla="*/ 274 w 548"/>
                  <a:gd name="T1" fmla="*/ 90 h 184"/>
                  <a:gd name="T2" fmla="*/ 274 w 548"/>
                  <a:gd name="T3" fmla="*/ 92 h 184"/>
                  <a:gd name="T4" fmla="*/ 0 w 548"/>
                  <a:gd name="T5" fmla="*/ 2 h 184"/>
                  <a:gd name="T6" fmla="*/ 0 w 548"/>
                  <a:gd name="T7" fmla="*/ 0 h 184"/>
                  <a:gd name="T8" fmla="*/ 274 w 548"/>
                  <a:gd name="T9" fmla="*/ 9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4">
                    <a:moveTo>
                      <a:pt x="548" y="179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6" name="Freeform 1015"/>
              <p:cNvSpPr>
                <a:spLocks/>
              </p:cNvSpPr>
              <p:nvPr/>
            </p:nvSpPr>
            <p:spPr bwMode="auto">
              <a:xfrm>
                <a:off x="1799" y="1916"/>
                <a:ext cx="274" cy="92"/>
              </a:xfrm>
              <a:custGeom>
                <a:avLst/>
                <a:gdLst>
                  <a:gd name="T0" fmla="*/ 274 w 548"/>
                  <a:gd name="T1" fmla="*/ 90 h 185"/>
                  <a:gd name="T2" fmla="*/ 274 w 548"/>
                  <a:gd name="T3" fmla="*/ 92 h 185"/>
                  <a:gd name="T4" fmla="*/ 0 w 548"/>
                  <a:gd name="T5" fmla="*/ 1 h 185"/>
                  <a:gd name="T6" fmla="*/ 0 w 548"/>
                  <a:gd name="T7" fmla="*/ 0 h 185"/>
                  <a:gd name="T8" fmla="*/ 274 w 548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5">
                    <a:moveTo>
                      <a:pt x="548" y="181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7" name="Freeform 1016"/>
              <p:cNvSpPr>
                <a:spLocks/>
              </p:cNvSpPr>
              <p:nvPr/>
            </p:nvSpPr>
            <p:spPr bwMode="auto">
              <a:xfrm>
                <a:off x="1799" y="1917"/>
                <a:ext cx="275" cy="93"/>
              </a:xfrm>
              <a:custGeom>
                <a:avLst/>
                <a:gdLst>
                  <a:gd name="T0" fmla="*/ 274 w 550"/>
                  <a:gd name="T1" fmla="*/ 91 h 187"/>
                  <a:gd name="T2" fmla="*/ 275 w 550"/>
                  <a:gd name="T3" fmla="*/ 93 h 187"/>
                  <a:gd name="T4" fmla="*/ 0 w 550"/>
                  <a:gd name="T5" fmla="*/ 2 h 187"/>
                  <a:gd name="T6" fmla="*/ 0 w 550"/>
                  <a:gd name="T7" fmla="*/ 0 h 187"/>
                  <a:gd name="T8" fmla="*/ 274 w 550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7">
                    <a:moveTo>
                      <a:pt x="548" y="182"/>
                    </a:moveTo>
                    <a:lnTo>
                      <a:pt x="550" y="18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8" name="Freeform 1017"/>
              <p:cNvSpPr>
                <a:spLocks/>
              </p:cNvSpPr>
              <p:nvPr/>
            </p:nvSpPr>
            <p:spPr bwMode="auto">
              <a:xfrm>
                <a:off x="1799" y="1920"/>
                <a:ext cx="275" cy="92"/>
              </a:xfrm>
              <a:custGeom>
                <a:avLst/>
                <a:gdLst>
                  <a:gd name="T0" fmla="*/ 275 w 550"/>
                  <a:gd name="T1" fmla="*/ 91 h 185"/>
                  <a:gd name="T2" fmla="*/ 275 w 550"/>
                  <a:gd name="T3" fmla="*/ 92 h 185"/>
                  <a:gd name="T4" fmla="*/ 0 w 550"/>
                  <a:gd name="T5" fmla="*/ 2 h 185"/>
                  <a:gd name="T6" fmla="*/ 0 w 550"/>
                  <a:gd name="T7" fmla="*/ 0 h 185"/>
                  <a:gd name="T8" fmla="*/ 275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50" y="182"/>
                    </a:moveTo>
                    <a:lnTo>
                      <a:pt x="550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9" name="Freeform 1018"/>
              <p:cNvSpPr>
                <a:spLocks/>
              </p:cNvSpPr>
              <p:nvPr/>
            </p:nvSpPr>
            <p:spPr bwMode="auto">
              <a:xfrm>
                <a:off x="1799" y="1921"/>
                <a:ext cx="277" cy="98"/>
              </a:xfrm>
              <a:custGeom>
                <a:avLst/>
                <a:gdLst>
                  <a:gd name="T0" fmla="*/ 275 w 553"/>
                  <a:gd name="T1" fmla="*/ 91 h 196"/>
                  <a:gd name="T2" fmla="*/ 277 w 553"/>
                  <a:gd name="T3" fmla="*/ 98 h 196"/>
                  <a:gd name="T4" fmla="*/ 2 w 553"/>
                  <a:gd name="T5" fmla="*/ 7 h 196"/>
                  <a:gd name="T6" fmla="*/ 0 w 553"/>
                  <a:gd name="T7" fmla="*/ 0 h 196"/>
                  <a:gd name="T8" fmla="*/ 275 w 553"/>
                  <a:gd name="T9" fmla="*/ 91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0" name="Freeform 1019"/>
              <p:cNvSpPr>
                <a:spLocks/>
              </p:cNvSpPr>
              <p:nvPr/>
            </p:nvSpPr>
            <p:spPr bwMode="auto">
              <a:xfrm>
                <a:off x="1799" y="1921"/>
                <a:ext cx="275" cy="93"/>
              </a:xfrm>
              <a:custGeom>
                <a:avLst/>
                <a:gdLst>
                  <a:gd name="T0" fmla="*/ 275 w 550"/>
                  <a:gd name="T1" fmla="*/ 91 h 184"/>
                  <a:gd name="T2" fmla="*/ 275 w 550"/>
                  <a:gd name="T3" fmla="*/ 93 h 184"/>
                  <a:gd name="T4" fmla="*/ 1 w 550"/>
                  <a:gd name="T5" fmla="*/ 2 h 184"/>
                  <a:gd name="T6" fmla="*/ 0 w 550"/>
                  <a:gd name="T7" fmla="*/ 0 h 184"/>
                  <a:gd name="T8" fmla="*/ 275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1" name="Freeform 1020"/>
              <p:cNvSpPr>
                <a:spLocks/>
              </p:cNvSpPr>
              <p:nvPr/>
            </p:nvSpPr>
            <p:spPr bwMode="auto">
              <a:xfrm>
                <a:off x="1800" y="1923"/>
                <a:ext cx="275" cy="92"/>
              </a:xfrm>
              <a:custGeom>
                <a:avLst/>
                <a:gdLst>
                  <a:gd name="T0" fmla="*/ 275 w 550"/>
                  <a:gd name="T1" fmla="*/ 90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5 w 550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49" y="181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1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2" name="Freeform 1021"/>
              <p:cNvSpPr>
                <a:spLocks/>
              </p:cNvSpPr>
              <p:nvPr/>
            </p:nvSpPr>
            <p:spPr bwMode="auto">
              <a:xfrm>
                <a:off x="1800" y="1924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2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3" name="Freeform 1022"/>
              <p:cNvSpPr>
                <a:spLocks/>
              </p:cNvSpPr>
              <p:nvPr/>
            </p:nvSpPr>
            <p:spPr bwMode="auto">
              <a:xfrm>
                <a:off x="1801" y="1926"/>
                <a:ext cx="274" cy="92"/>
              </a:xfrm>
              <a:custGeom>
                <a:avLst/>
                <a:gdLst>
                  <a:gd name="T0" fmla="*/ 274 w 548"/>
                  <a:gd name="T1" fmla="*/ 91 h 185"/>
                  <a:gd name="T2" fmla="*/ 274 w 548"/>
                  <a:gd name="T3" fmla="*/ 92 h 185"/>
                  <a:gd name="T4" fmla="*/ 0 w 548"/>
                  <a:gd name="T5" fmla="*/ 1 h 185"/>
                  <a:gd name="T6" fmla="*/ 0 w 548"/>
                  <a:gd name="T7" fmla="*/ 0 h 185"/>
                  <a:gd name="T8" fmla="*/ 274 w 548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4" name="Freeform 1023"/>
              <p:cNvSpPr>
                <a:spLocks/>
              </p:cNvSpPr>
              <p:nvPr/>
            </p:nvSpPr>
            <p:spPr bwMode="auto">
              <a:xfrm>
                <a:off x="1801" y="1927"/>
                <a:ext cx="275" cy="92"/>
              </a:xfrm>
              <a:custGeom>
                <a:avLst/>
                <a:gdLst>
                  <a:gd name="T0" fmla="*/ 274 w 550"/>
                  <a:gd name="T1" fmla="*/ 91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4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48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5" name="Freeform 1024"/>
              <p:cNvSpPr>
                <a:spLocks/>
              </p:cNvSpPr>
              <p:nvPr/>
            </p:nvSpPr>
            <p:spPr bwMode="auto">
              <a:xfrm>
                <a:off x="1801" y="1928"/>
                <a:ext cx="277" cy="98"/>
              </a:xfrm>
              <a:custGeom>
                <a:avLst/>
                <a:gdLst>
                  <a:gd name="T0" fmla="*/ 275 w 555"/>
                  <a:gd name="T1" fmla="*/ 92 h 196"/>
                  <a:gd name="T2" fmla="*/ 277 w 555"/>
                  <a:gd name="T3" fmla="*/ 98 h 196"/>
                  <a:gd name="T4" fmla="*/ 3 w 555"/>
                  <a:gd name="T5" fmla="*/ 7 h 196"/>
                  <a:gd name="T6" fmla="*/ 0 w 555"/>
                  <a:gd name="T7" fmla="*/ 0 h 196"/>
                  <a:gd name="T8" fmla="*/ 275 w 555"/>
                  <a:gd name="T9" fmla="*/ 92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96">
                    <a:moveTo>
                      <a:pt x="550" y="183"/>
                    </a:moveTo>
                    <a:lnTo>
                      <a:pt x="555" y="196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6" name="Freeform 1025"/>
              <p:cNvSpPr>
                <a:spLocks/>
              </p:cNvSpPr>
              <p:nvPr/>
            </p:nvSpPr>
            <p:spPr bwMode="auto">
              <a:xfrm>
                <a:off x="1801" y="1928"/>
                <a:ext cx="275" cy="93"/>
              </a:xfrm>
              <a:custGeom>
                <a:avLst/>
                <a:gdLst>
                  <a:gd name="T0" fmla="*/ 274 w 552"/>
                  <a:gd name="T1" fmla="*/ 92 h 186"/>
                  <a:gd name="T2" fmla="*/ 275 w 552"/>
                  <a:gd name="T3" fmla="*/ 93 h 186"/>
                  <a:gd name="T4" fmla="*/ 1 w 552"/>
                  <a:gd name="T5" fmla="*/ 2 h 186"/>
                  <a:gd name="T6" fmla="*/ 0 w 552"/>
                  <a:gd name="T7" fmla="*/ 0 h 186"/>
                  <a:gd name="T8" fmla="*/ 274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7" name="Freeform 1026"/>
              <p:cNvSpPr>
                <a:spLocks/>
              </p:cNvSpPr>
              <p:nvPr/>
            </p:nvSpPr>
            <p:spPr bwMode="auto">
              <a:xfrm>
                <a:off x="1801" y="1930"/>
                <a:ext cx="276" cy="93"/>
              </a:xfrm>
              <a:custGeom>
                <a:avLst/>
                <a:gdLst>
                  <a:gd name="T0" fmla="*/ 275 w 551"/>
                  <a:gd name="T1" fmla="*/ 91 h 187"/>
                  <a:gd name="T2" fmla="*/ 276 w 551"/>
                  <a:gd name="T3" fmla="*/ 93 h 187"/>
                  <a:gd name="T4" fmla="*/ 1 w 551"/>
                  <a:gd name="T5" fmla="*/ 2 h 187"/>
                  <a:gd name="T6" fmla="*/ 0 w 551"/>
                  <a:gd name="T7" fmla="*/ 0 h 187"/>
                  <a:gd name="T8" fmla="*/ 275 w 551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8" name="Freeform 1027"/>
              <p:cNvSpPr>
                <a:spLocks/>
              </p:cNvSpPr>
              <p:nvPr/>
            </p:nvSpPr>
            <p:spPr bwMode="auto">
              <a:xfrm>
                <a:off x="1802" y="1931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2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9" name="Freeform 1028"/>
              <p:cNvSpPr>
                <a:spLocks/>
              </p:cNvSpPr>
              <p:nvPr/>
            </p:nvSpPr>
            <p:spPr bwMode="auto">
              <a:xfrm>
                <a:off x="1803" y="1933"/>
                <a:ext cx="275" cy="93"/>
              </a:xfrm>
              <a:custGeom>
                <a:avLst/>
                <a:gdLst>
                  <a:gd name="T0" fmla="*/ 274 w 550"/>
                  <a:gd name="T1" fmla="*/ 92 h 186"/>
                  <a:gd name="T2" fmla="*/ 275 w 550"/>
                  <a:gd name="T3" fmla="*/ 93 h 186"/>
                  <a:gd name="T4" fmla="*/ 1 w 550"/>
                  <a:gd name="T5" fmla="*/ 2 h 186"/>
                  <a:gd name="T6" fmla="*/ 0 w 550"/>
                  <a:gd name="T7" fmla="*/ 0 h 186"/>
                  <a:gd name="T8" fmla="*/ 274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48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0" name="Freeform 1029"/>
              <p:cNvSpPr>
                <a:spLocks/>
              </p:cNvSpPr>
              <p:nvPr/>
            </p:nvSpPr>
            <p:spPr bwMode="auto">
              <a:xfrm>
                <a:off x="1804" y="1935"/>
                <a:ext cx="278" cy="97"/>
              </a:xfrm>
              <a:custGeom>
                <a:avLst/>
                <a:gdLst>
                  <a:gd name="T0" fmla="*/ 274 w 556"/>
                  <a:gd name="T1" fmla="*/ 91 h 195"/>
                  <a:gd name="T2" fmla="*/ 278 w 556"/>
                  <a:gd name="T3" fmla="*/ 97 h 195"/>
                  <a:gd name="T4" fmla="*/ 3 w 556"/>
                  <a:gd name="T5" fmla="*/ 5 h 195"/>
                  <a:gd name="T6" fmla="*/ 0 w 556"/>
                  <a:gd name="T7" fmla="*/ 0 h 195"/>
                  <a:gd name="T8" fmla="*/ 274 w 556"/>
                  <a:gd name="T9" fmla="*/ 91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6" h="195">
                    <a:moveTo>
                      <a:pt x="548" y="183"/>
                    </a:moveTo>
                    <a:lnTo>
                      <a:pt x="556" y="195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1" name="Freeform 1030"/>
              <p:cNvSpPr>
                <a:spLocks/>
              </p:cNvSpPr>
              <p:nvPr/>
            </p:nvSpPr>
            <p:spPr bwMode="auto">
              <a:xfrm>
                <a:off x="1804" y="1935"/>
                <a:ext cx="276" cy="93"/>
              </a:xfrm>
              <a:custGeom>
                <a:avLst/>
                <a:gdLst>
                  <a:gd name="T0" fmla="*/ 274 w 551"/>
                  <a:gd name="T1" fmla="*/ 92 h 186"/>
                  <a:gd name="T2" fmla="*/ 276 w 551"/>
                  <a:gd name="T3" fmla="*/ 93 h 186"/>
                  <a:gd name="T4" fmla="*/ 1 w 551"/>
                  <a:gd name="T5" fmla="*/ 2 h 186"/>
                  <a:gd name="T6" fmla="*/ 0 w 551"/>
                  <a:gd name="T7" fmla="*/ 0 h 186"/>
                  <a:gd name="T8" fmla="*/ 274 w 551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6">
                    <a:moveTo>
                      <a:pt x="548" y="183"/>
                    </a:moveTo>
                    <a:lnTo>
                      <a:pt x="551" y="18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2" name="Freeform 1031"/>
              <p:cNvSpPr>
                <a:spLocks/>
              </p:cNvSpPr>
              <p:nvPr/>
            </p:nvSpPr>
            <p:spPr bwMode="auto">
              <a:xfrm>
                <a:off x="1805" y="1936"/>
                <a:ext cx="276" cy="94"/>
              </a:xfrm>
              <a:custGeom>
                <a:avLst/>
                <a:gdLst>
                  <a:gd name="T0" fmla="*/ 275 w 552"/>
                  <a:gd name="T1" fmla="*/ 91 h 187"/>
                  <a:gd name="T2" fmla="*/ 276 w 552"/>
                  <a:gd name="T3" fmla="*/ 94 h 187"/>
                  <a:gd name="T4" fmla="*/ 2 w 552"/>
                  <a:gd name="T5" fmla="*/ 2 h 187"/>
                  <a:gd name="T6" fmla="*/ 0 w 552"/>
                  <a:gd name="T7" fmla="*/ 0 h 187"/>
                  <a:gd name="T8" fmla="*/ 275 w 552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7">
                    <a:moveTo>
                      <a:pt x="550" y="182"/>
                    </a:moveTo>
                    <a:lnTo>
                      <a:pt x="552" y="187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3" name="Freeform 1032"/>
              <p:cNvSpPr>
                <a:spLocks/>
              </p:cNvSpPr>
              <p:nvPr/>
            </p:nvSpPr>
            <p:spPr bwMode="auto">
              <a:xfrm>
                <a:off x="1806" y="1938"/>
                <a:ext cx="276" cy="94"/>
              </a:xfrm>
              <a:custGeom>
                <a:avLst/>
                <a:gdLst>
                  <a:gd name="T0" fmla="*/ 274 w 551"/>
                  <a:gd name="T1" fmla="*/ 92 h 188"/>
                  <a:gd name="T2" fmla="*/ 276 w 551"/>
                  <a:gd name="T3" fmla="*/ 94 h 188"/>
                  <a:gd name="T4" fmla="*/ 1 w 551"/>
                  <a:gd name="T5" fmla="*/ 2 h 188"/>
                  <a:gd name="T6" fmla="*/ 0 w 551"/>
                  <a:gd name="T7" fmla="*/ 0 h 188"/>
                  <a:gd name="T8" fmla="*/ 274 w 551"/>
                  <a:gd name="T9" fmla="*/ 92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8">
                    <a:moveTo>
                      <a:pt x="548" y="184"/>
                    </a:moveTo>
                    <a:lnTo>
                      <a:pt x="551" y="18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48" y="184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4" name="Freeform 1033"/>
              <p:cNvSpPr>
                <a:spLocks/>
              </p:cNvSpPr>
              <p:nvPr/>
            </p:nvSpPr>
            <p:spPr bwMode="auto">
              <a:xfrm>
                <a:off x="1807" y="1940"/>
                <a:ext cx="280" cy="96"/>
              </a:xfrm>
              <a:custGeom>
                <a:avLst/>
                <a:gdLst>
                  <a:gd name="T0" fmla="*/ 275 w 560"/>
                  <a:gd name="T1" fmla="*/ 92 h 193"/>
                  <a:gd name="T2" fmla="*/ 280 w 560"/>
                  <a:gd name="T3" fmla="*/ 96 h 193"/>
                  <a:gd name="T4" fmla="*/ 5 w 560"/>
                  <a:gd name="T5" fmla="*/ 4 h 193"/>
                  <a:gd name="T6" fmla="*/ 0 w 560"/>
                  <a:gd name="T7" fmla="*/ 0 h 193"/>
                  <a:gd name="T8" fmla="*/ 275 w 560"/>
                  <a:gd name="T9" fmla="*/ 92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93">
                    <a:moveTo>
                      <a:pt x="550" y="185"/>
                    </a:moveTo>
                    <a:lnTo>
                      <a:pt x="560" y="193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5" name="Freeform 1034"/>
              <p:cNvSpPr>
                <a:spLocks/>
              </p:cNvSpPr>
              <p:nvPr/>
            </p:nvSpPr>
            <p:spPr bwMode="auto">
              <a:xfrm>
                <a:off x="1807" y="1940"/>
                <a:ext cx="278" cy="94"/>
              </a:xfrm>
              <a:custGeom>
                <a:avLst/>
                <a:gdLst>
                  <a:gd name="T0" fmla="*/ 275 w 555"/>
                  <a:gd name="T1" fmla="*/ 93 h 188"/>
                  <a:gd name="T2" fmla="*/ 278 w 555"/>
                  <a:gd name="T3" fmla="*/ 94 h 188"/>
                  <a:gd name="T4" fmla="*/ 3 w 555"/>
                  <a:gd name="T5" fmla="*/ 2 h 188"/>
                  <a:gd name="T6" fmla="*/ 0 w 555"/>
                  <a:gd name="T7" fmla="*/ 0 h 188"/>
                  <a:gd name="T8" fmla="*/ 275 w 555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88">
                    <a:moveTo>
                      <a:pt x="550" y="185"/>
                    </a:moveTo>
                    <a:lnTo>
                      <a:pt x="555" y="18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6" name="Freeform 1035"/>
              <p:cNvSpPr>
                <a:spLocks/>
              </p:cNvSpPr>
              <p:nvPr/>
            </p:nvSpPr>
            <p:spPr bwMode="auto">
              <a:xfrm>
                <a:off x="1810" y="1941"/>
                <a:ext cx="277" cy="95"/>
              </a:xfrm>
              <a:custGeom>
                <a:avLst/>
                <a:gdLst>
                  <a:gd name="T0" fmla="*/ 275 w 555"/>
                  <a:gd name="T1" fmla="*/ 92 h 189"/>
                  <a:gd name="T2" fmla="*/ 277 w 555"/>
                  <a:gd name="T3" fmla="*/ 95 h 189"/>
                  <a:gd name="T4" fmla="*/ 2 w 555"/>
                  <a:gd name="T5" fmla="*/ 3 h 189"/>
                  <a:gd name="T6" fmla="*/ 0 w 555"/>
                  <a:gd name="T7" fmla="*/ 0 h 189"/>
                  <a:gd name="T8" fmla="*/ 275 w 555"/>
                  <a:gd name="T9" fmla="*/ 92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7" name="Freeform 1036"/>
              <p:cNvSpPr>
                <a:spLocks/>
              </p:cNvSpPr>
              <p:nvPr/>
            </p:nvSpPr>
            <p:spPr bwMode="auto">
              <a:xfrm>
                <a:off x="1812" y="1944"/>
                <a:ext cx="280" cy="95"/>
              </a:xfrm>
              <a:custGeom>
                <a:avLst/>
                <a:gdLst>
                  <a:gd name="T0" fmla="*/ 275 w 560"/>
                  <a:gd name="T1" fmla="*/ 92 h 191"/>
                  <a:gd name="T2" fmla="*/ 280 w 560"/>
                  <a:gd name="T3" fmla="*/ 95 h 191"/>
                  <a:gd name="T4" fmla="*/ 5 w 560"/>
                  <a:gd name="T5" fmla="*/ 2 h 191"/>
                  <a:gd name="T6" fmla="*/ 0 w 560"/>
                  <a:gd name="T7" fmla="*/ 0 h 191"/>
                  <a:gd name="T8" fmla="*/ 275 w 560"/>
                  <a:gd name="T9" fmla="*/ 92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8" name="Freeform 1037"/>
              <p:cNvSpPr>
                <a:spLocks/>
              </p:cNvSpPr>
              <p:nvPr/>
            </p:nvSpPr>
            <p:spPr bwMode="auto">
              <a:xfrm>
                <a:off x="1836" y="1872"/>
                <a:ext cx="283" cy="88"/>
              </a:xfrm>
              <a:custGeom>
                <a:avLst/>
                <a:gdLst>
                  <a:gd name="T0" fmla="*/ 283 w 564"/>
                  <a:gd name="T1" fmla="*/ 88 h 176"/>
                  <a:gd name="T2" fmla="*/ 276 w 564"/>
                  <a:gd name="T3" fmla="*/ 87 h 176"/>
                  <a:gd name="T4" fmla="*/ 0 w 564"/>
                  <a:gd name="T5" fmla="*/ 0 h 176"/>
                  <a:gd name="T6" fmla="*/ 5 w 564"/>
                  <a:gd name="T7" fmla="*/ 2 h 176"/>
                  <a:gd name="T8" fmla="*/ 283 w 564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4" h="176">
                    <a:moveTo>
                      <a:pt x="564" y="176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9" y="3"/>
                    </a:lnTo>
                    <a:lnTo>
                      <a:pt x="564" y="176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9" name="Freeform 1038"/>
              <p:cNvSpPr>
                <a:spLocks/>
              </p:cNvSpPr>
              <p:nvPr/>
            </p:nvSpPr>
            <p:spPr bwMode="auto">
              <a:xfrm>
                <a:off x="1830" y="1872"/>
                <a:ext cx="282" cy="86"/>
              </a:xfrm>
              <a:custGeom>
                <a:avLst/>
                <a:gdLst>
                  <a:gd name="T0" fmla="*/ 282 w 565"/>
                  <a:gd name="T1" fmla="*/ 86 h 173"/>
                  <a:gd name="T2" fmla="*/ 277 w 565"/>
                  <a:gd name="T3" fmla="*/ 86 h 173"/>
                  <a:gd name="T4" fmla="*/ 0 w 565"/>
                  <a:gd name="T5" fmla="*/ 0 h 173"/>
                  <a:gd name="T6" fmla="*/ 7 w 565"/>
                  <a:gd name="T7" fmla="*/ 0 h 173"/>
                  <a:gd name="T8" fmla="*/ 282 w 565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5" h="173">
                    <a:moveTo>
                      <a:pt x="565" y="173"/>
                    </a:moveTo>
                    <a:lnTo>
                      <a:pt x="554" y="173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0" name="Freeform 1039"/>
              <p:cNvSpPr>
                <a:spLocks/>
              </p:cNvSpPr>
              <p:nvPr/>
            </p:nvSpPr>
            <p:spPr bwMode="auto">
              <a:xfrm>
                <a:off x="2073" y="1958"/>
                <a:ext cx="65" cy="82"/>
              </a:xfrm>
              <a:custGeom>
                <a:avLst/>
                <a:gdLst>
                  <a:gd name="T0" fmla="*/ 34 w 130"/>
                  <a:gd name="T1" fmla="*/ 0 h 164"/>
                  <a:gd name="T2" fmla="*/ 27 w 130"/>
                  <a:gd name="T3" fmla="*/ 2 h 164"/>
                  <a:gd name="T4" fmla="*/ 20 w 130"/>
                  <a:gd name="T5" fmla="*/ 5 h 164"/>
                  <a:gd name="T6" fmla="*/ 15 w 130"/>
                  <a:gd name="T7" fmla="*/ 9 h 164"/>
                  <a:gd name="T8" fmla="*/ 10 w 130"/>
                  <a:gd name="T9" fmla="*/ 15 h 164"/>
                  <a:gd name="T10" fmla="*/ 6 w 130"/>
                  <a:gd name="T11" fmla="*/ 22 h 164"/>
                  <a:gd name="T12" fmla="*/ 3 w 130"/>
                  <a:gd name="T13" fmla="*/ 29 h 164"/>
                  <a:gd name="T14" fmla="*/ 1 w 130"/>
                  <a:gd name="T15" fmla="*/ 38 h 164"/>
                  <a:gd name="T16" fmla="*/ 0 w 130"/>
                  <a:gd name="T17" fmla="*/ 46 h 164"/>
                  <a:gd name="T18" fmla="*/ 1 w 130"/>
                  <a:gd name="T19" fmla="*/ 54 h 164"/>
                  <a:gd name="T20" fmla="*/ 3 w 130"/>
                  <a:gd name="T21" fmla="*/ 62 h 164"/>
                  <a:gd name="T22" fmla="*/ 5 w 130"/>
                  <a:gd name="T23" fmla="*/ 68 h 164"/>
                  <a:gd name="T24" fmla="*/ 9 w 130"/>
                  <a:gd name="T25" fmla="*/ 74 h 164"/>
                  <a:gd name="T26" fmla="*/ 14 w 130"/>
                  <a:gd name="T27" fmla="*/ 78 h 164"/>
                  <a:gd name="T28" fmla="*/ 19 w 130"/>
                  <a:gd name="T29" fmla="*/ 82 h 164"/>
                  <a:gd name="T30" fmla="*/ 26 w 130"/>
                  <a:gd name="T31" fmla="*/ 82 h 164"/>
                  <a:gd name="T32" fmla="*/ 32 w 130"/>
                  <a:gd name="T33" fmla="*/ 82 h 164"/>
                  <a:gd name="T34" fmla="*/ 39 w 130"/>
                  <a:gd name="T35" fmla="*/ 81 h 164"/>
                  <a:gd name="T36" fmla="*/ 44 w 130"/>
                  <a:gd name="T37" fmla="*/ 77 h 164"/>
                  <a:gd name="T38" fmla="*/ 50 w 130"/>
                  <a:gd name="T39" fmla="*/ 72 h 164"/>
                  <a:gd name="T40" fmla="*/ 55 w 130"/>
                  <a:gd name="T41" fmla="*/ 67 h 164"/>
                  <a:gd name="T42" fmla="*/ 59 w 130"/>
                  <a:gd name="T43" fmla="*/ 60 h 164"/>
                  <a:gd name="T44" fmla="*/ 62 w 130"/>
                  <a:gd name="T45" fmla="*/ 53 h 164"/>
                  <a:gd name="T46" fmla="*/ 64 w 130"/>
                  <a:gd name="T47" fmla="*/ 45 h 164"/>
                  <a:gd name="T48" fmla="*/ 65 w 130"/>
                  <a:gd name="T49" fmla="*/ 37 h 164"/>
                  <a:gd name="T50" fmla="*/ 64 w 130"/>
                  <a:gd name="T51" fmla="*/ 28 h 164"/>
                  <a:gd name="T52" fmla="*/ 63 w 130"/>
                  <a:gd name="T53" fmla="*/ 21 h 164"/>
                  <a:gd name="T54" fmla="*/ 59 w 130"/>
                  <a:gd name="T55" fmla="*/ 14 h 164"/>
                  <a:gd name="T56" fmla="*/ 56 w 130"/>
                  <a:gd name="T57" fmla="*/ 9 h 164"/>
                  <a:gd name="T58" fmla="*/ 51 w 130"/>
                  <a:gd name="T59" fmla="*/ 4 h 164"/>
                  <a:gd name="T60" fmla="*/ 46 w 130"/>
                  <a:gd name="T61" fmla="*/ 2 h 164"/>
                  <a:gd name="T62" fmla="*/ 39 w 130"/>
                  <a:gd name="T63" fmla="*/ 0 h 164"/>
                  <a:gd name="T64" fmla="*/ 34 w 130"/>
                  <a:gd name="T65" fmla="*/ 0 h 16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164">
                    <a:moveTo>
                      <a:pt x="67" y="0"/>
                    </a:moveTo>
                    <a:lnTo>
                      <a:pt x="53" y="3"/>
                    </a:lnTo>
                    <a:lnTo>
                      <a:pt x="40" y="10"/>
                    </a:lnTo>
                    <a:lnTo>
                      <a:pt x="30" y="18"/>
                    </a:lnTo>
                    <a:lnTo>
                      <a:pt x="20" y="30"/>
                    </a:lnTo>
                    <a:lnTo>
                      <a:pt x="12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1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6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2" y="164"/>
                    </a:lnTo>
                    <a:lnTo>
                      <a:pt x="63" y="164"/>
                    </a:lnTo>
                    <a:lnTo>
                      <a:pt x="77" y="161"/>
                    </a:lnTo>
                    <a:lnTo>
                      <a:pt x="88" y="154"/>
                    </a:lnTo>
                    <a:lnTo>
                      <a:pt x="100" y="144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30" y="73"/>
                    </a:lnTo>
                    <a:lnTo>
                      <a:pt x="128" y="56"/>
                    </a:lnTo>
                    <a:lnTo>
                      <a:pt x="125" y="41"/>
                    </a:lnTo>
                    <a:lnTo>
                      <a:pt x="118" y="28"/>
                    </a:lnTo>
                    <a:lnTo>
                      <a:pt x="111" y="17"/>
                    </a:lnTo>
                    <a:lnTo>
                      <a:pt x="101" y="8"/>
                    </a:lnTo>
                    <a:lnTo>
                      <a:pt x="91" y="3"/>
                    </a:lnTo>
                    <a:lnTo>
                      <a:pt x="78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2C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3" name="Group 1040"/>
            <p:cNvGrpSpPr>
              <a:grpSpLocks/>
            </p:cNvGrpSpPr>
            <p:nvPr/>
          </p:nvGrpSpPr>
          <p:grpSpPr bwMode="auto">
            <a:xfrm>
              <a:off x="1938" y="1895"/>
              <a:ext cx="1090" cy="487"/>
              <a:chOff x="1938" y="1895"/>
              <a:chExt cx="1090" cy="487"/>
            </a:xfrm>
          </p:grpSpPr>
          <p:sp>
            <p:nvSpPr>
              <p:cNvPr id="72309" name="Freeform 1041"/>
              <p:cNvSpPr>
                <a:spLocks/>
              </p:cNvSpPr>
              <p:nvPr/>
            </p:nvSpPr>
            <p:spPr bwMode="auto">
              <a:xfrm>
                <a:off x="1991" y="1896"/>
                <a:ext cx="978" cy="305"/>
              </a:xfrm>
              <a:custGeom>
                <a:avLst/>
                <a:gdLst>
                  <a:gd name="T0" fmla="*/ 978 w 1955"/>
                  <a:gd name="T1" fmla="*/ 303 h 612"/>
                  <a:gd name="T2" fmla="*/ 971 w 1955"/>
                  <a:gd name="T3" fmla="*/ 305 h 612"/>
                  <a:gd name="T4" fmla="*/ 0 w 1955"/>
                  <a:gd name="T5" fmla="*/ 2 h 612"/>
                  <a:gd name="T6" fmla="*/ 6 w 1955"/>
                  <a:gd name="T7" fmla="*/ 0 h 612"/>
                  <a:gd name="T8" fmla="*/ 978 w 1955"/>
                  <a:gd name="T9" fmla="*/ 303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5" h="612">
                    <a:moveTo>
                      <a:pt x="1955" y="607"/>
                    </a:moveTo>
                    <a:lnTo>
                      <a:pt x="1942" y="612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955" y="607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0" name="Freeform 1042"/>
              <p:cNvSpPr>
                <a:spLocks/>
              </p:cNvSpPr>
              <p:nvPr/>
            </p:nvSpPr>
            <p:spPr bwMode="auto">
              <a:xfrm>
                <a:off x="1995" y="1896"/>
                <a:ext cx="974" cy="304"/>
              </a:xfrm>
              <a:custGeom>
                <a:avLst/>
                <a:gdLst>
                  <a:gd name="T0" fmla="*/ 974 w 1947"/>
                  <a:gd name="T1" fmla="*/ 304 h 608"/>
                  <a:gd name="T2" fmla="*/ 972 w 1947"/>
                  <a:gd name="T3" fmla="*/ 304 h 608"/>
                  <a:gd name="T4" fmla="*/ 0 w 1947"/>
                  <a:gd name="T5" fmla="*/ 0 h 608"/>
                  <a:gd name="T6" fmla="*/ 2 w 1947"/>
                  <a:gd name="T7" fmla="*/ 0 h 608"/>
                  <a:gd name="T8" fmla="*/ 974 w 1947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7" h="608">
                    <a:moveTo>
                      <a:pt x="1947" y="607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7" y="607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1" name="Freeform 1043"/>
              <p:cNvSpPr>
                <a:spLocks/>
              </p:cNvSpPr>
              <p:nvPr/>
            </p:nvSpPr>
            <p:spPr bwMode="auto">
              <a:xfrm>
                <a:off x="1992" y="1896"/>
                <a:ext cx="975" cy="305"/>
              </a:xfrm>
              <a:custGeom>
                <a:avLst/>
                <a:gdLst>
                  <a:gd name="T0" fmla="*/ 975 w 1949"/>
                  <a:gd name="T1" fmla="*/ 304 h 610"/>
                  <a:gd name="T2" fmla="*/ 972 w 1949"/>
                  <a:gd name="T3" fmla="*/ 305 h 610"/>
                  <a:gd name="T4" fmla="*/ 0 w 1949"/>
                  <a:gd name="T5" fmla="*/ 1 h 610"/>
                  <a:gd name="T6" fmla="*/ 3 w 1949"/>
                  <a:gd name="T7" fmla="*/ 0 h 610"/>
                  <a:gd name="T8" fmla="*/ 975 w 1949"/>
                  <a:gd name="T9" fmla="*/ 304 h 6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9" h="610">
                    <a:moveTo>
                      <a:pt x="1949" y="608"/>
                    </a:moveTo>
                    <a:lnTo>
                      <a:pt x="1944" y="61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949" y="608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2" name="Freeform 1044"/>
              <p:cNvSpPr>
                <a:spLocks/>
              </p:cNvSpPr>
              <p:nvPr/>
            </p:nvSpPr>
            <p:spPr bwMode="auto">
              <a:xfrm>
                <a:off x="1991" y="1896"/>
                <a:ext cx="974" cy="305"/>
              </a:xfrm>
              <a:custGeom>
                <a:avLst/>
                <a:gdLst>
                  <a:gd name="T0" fmla="*/ 974 w 1947"/>
                  <a:gd name="T1" fmla="*/ 304 h 610"/>
                  <a:gd name="T2" fmla="*/ 971 w 1947"/>
                  <a:gd name="T3" fmla="*/ 305 h 610"/>
                  <a:gd name="T4" fmla="*/ 0 w 1947"/>
                  <a:gd name="T5" fmla="*/ 1 h 610"/>
                  <a:gd name="T6" fmla="*/ 2 w 1947"/>
                  <a:gd name="T7" fmla="*/ 0 h 610"/>
                  <a:gd name="T8" fmla="*/ 974 w 1947"/>
                  <a:gd name="T9" fmla="*/ 304 h 6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7" h="610">
                    <a:moveTo>
                      <a:pt x="1947" y="608"/>
                    </a:moveTo>
                    <a:lnTo>
                      <a:pt x="1942" y="61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7" y="608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3" name="Freeform 1045"/>
              <p:cNvSpPr>
                <a:spLocks/>
              </p:cNvSpPr>
              <p:nvPr/>
            </p:nvSpPr>
            <p:spPr bwMode="auto">
              <a:xfrm>
                <a:off x="1985" y="1897"/>
                <a:ext cx="977" cy="308"/>
              </a:xfrm>
              <a:custGeom>
                <a:avLst/>
                <a:gdLst>
                  <a:gd name="T0" fmla="*/ 977 w 1954"/>
                  <a:gd name="T1" fmla="*/ 305 h 614"/>
                  <a:gd name="T2" fmla="*/ 971 w 1954"/>
                  <a:gd name="T3" fmla="*/ 308 h 614"/>
                  <a:gd name="T4" fmla="*/ 0 w 1954"/>
                  <a:gd name="T5" fmla="*/ 2 h 614"/>
                  <a:gd name="T6" fmla="*/ 6 w 1954"/>
                  <a:gd name="T7" fmla="*/ 0 h 614"/>
                  <a:gd name="T8" fmla="*/ 977 w 1954"/>
                  <a:gd name="T9" fmla="*/ 305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4" h="614">
                    <a:moveTo>
                      <a:pt x="1954" y="608"/>
                    </a:moveTo>
                    <a:lnTo>
                      <a:pt x="1942" y="6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1954" y="608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4" name="Freeform 1046"/>
              <p:cNvSpPr>
                <a:spLocks/>
              </p:cNvSpPr>
              <p:nvPr/>
            </p:nvSpPr>
            <p:spPr bwMode="auto">
              <a:xfrm>
                <a:off x="1989" y="1897"/>
                <a:ext cx="973" cy="305"/>
              </a:xfrm>
              <a:custGeom>
                <a:avLst/>
                <a:gdLst>
                  <a:gd name="T0" fmla="*/ 973 w 1946"/>
                  <a:gd name="T1" fmla="*/ 304 h 609"/>
                  <a:gd name="T2" fmla="*/ 972 w 1946"/>
                  <a:gd name="T3" fmla="*/ 305 h 609"/>
                  <a:gd name="T4" fmla="*/ 0 w 1946"/>
                  <a:gd name="T5" fmla="*/ 0 h 609"/>
                  <a:gd name="T6" fmla="*/ 2 w 1946"/>
                  <a:gd name="T7" fmla="*/ 0 h 609"/>
                  <a:gd name="T8" fmla="*/ 973 w 1946"/>
                  <a:gd name="T9" fmla="*/ 304 h 6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6" h="609">
                    <a:moveTo>
                      <a:pt x="1946" y="608"/>
                    </a:moveTo>
                    <a:lnTo>
                      <a:pt x="1944" y="60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946" y="608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5" name="Freeform 1047"/>
              <p:cNvSpPr>
                <a:spLocks/>
              </p:cNvSpPr>
              <p:nvPr/>
            </p:nvSpPr>
            <p:spPr bwMode="auto">
              <a:xfrm>
                <a:off x="1987" y="1897"/>
                <a:ext cx="974" cy="306"/>
              </a:xfrm>
              <a:custGeom>
                <a:avLst/>
                <a:gdLst>
                  <a:gd name="T0" fmla="*/ 974 w 1947"/>
                  <a:gd name="T1" fmla="*/ 305 h 611"/>
                  <a:gd name="T2" fmla="*/ 972 w 1947"/>
                  <a:gd name="T3" fmla="*/ 306 h 611"/>
                  <a:gd name="T4" fmla="*/ 0 w 1947"/>
                  <a:gd name="T5" fmla="*/ 1 h 611"/>
                  <a:gd name="T6" fmla="*/ 2 w 1947"/>
                  <a:gd name="T7" fmla="*/ 0 h 611"/>
                  <a:gd name="T8" fmla="*/ 974 w 1947"/>
                  <a:gd name="T9" fmla="*/ 305 h 6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7" h="611">
                    <a:moveTo>
                      <a:pt x="1947" y="609"/>
                    </a:moveTo>
                    <a:lnTo>
                      <a:pt x="1944" y="6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7" y="609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6" name="Freeform 1048"/>
              <p:cNvSpPr>
                <a:spLocks/>
              </p:cNvSpPr>
              <p:nvPr/>
            </p:nvSpPr>
            <p:spPr bwMode="auto">
              <a:xfrm>
                <a:off x="1987" y="1898"/>
                <a:ext cx="973" cy="306"/>
              </a:xfrm>
              <a:custGeom>
                <a:avLst/>
                <a:gdLst>
                  <a:gd name="T0" fmla="*/ 973 w 1946"/>
                  <a:gd name="T1" fmla="*/ 305 h 612"/>
                  <a:gd name="T2" fmla="*/ 972 w 1946"/>
                  <a:gd name="T3" fmla="*/ 306 h 612"/>
                  <a:gd name="T4" fmla="*/ 0 w 1946"/>
                  <a:gd name="T5" fmla="*/ 1 h 612"/>
                  <a:gd name="T6" fmla="*/ 1 w 1946"/>
                  <a:gd name="T7" fmla="*/ 0 h 612"/>
                  <a:gd name="T8" fmla="*/ 973 w 1946"/>
                  <a:gd name="T9" fmla="*/ 305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6" h="612">
                    <a:moveTo>
                      <a:pt x="1946" y="610"/>
                    </a:moveTo>
                    <a:lnTo>
                      <a:pt x="1943" y="6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7" name="Freeform 1049"/>
              <p:cNvSpPr>
                <a:spLocks/>
              </p:cNvSpPr>
              <p:nvPr/>
            </p:nvSpPr>
            <p:spPr bwMode="auto">
              <a:xfrm>
                <a:off x="1985" y="1899"/>
                <a:ext cx="973" cy="306"/>
              </a:xfrm>
              <a:custGeom>
                <a:avLst/>
                <a:gdLst>
                  <a:gd name="T0" fmla="*/ 973 w 1946"/>
                  <a:gd name="T1" fmla="*/ 305 h 611"/>
                  <a:gd name="T2" fmla="*/ 971 w 1946"/>
                  <a:gd name="T3" fmla="*/ 306 h 611"/>
                  <a:gd name="T4" fmla="*/ 0 w 1946"/>
                  <a:gd name="T5" fmla="*/ 0 h 611"/>
                  <a:gd name="T6" fmla="*/ 2 w 1946"/>
                  <a:gd name="T7" fmla="*/ 0 h 611"/>
                  <a:gd name="T8" fmla="*/ 973 w 1946"/>
                  <a:gd name="T9" fmla="*/ 305 h 6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6" h="611">
                    <a:moveTo>
                      <a:pt x="1946" y="610"/>
                    </a:moveTo>
                    <a:lnTo>
                      <a:pt x="1942" y="6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B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8" name="Freeform 1050"/>
              <p:cNvSpPr>
                <a:spLocks/>
              </p:cNvSpPr>
              <p:nvPr/>
            </p:nvSpPr>
            <p:spPr bwMode="auto">
              <a:xfrm>
                <a:off x="1979" y="1899"/>
                <a:ext cx="977" cy="310"/>
              </a:xfrm>
              <a:custGeom>
                <a:avLst/>
                <a:gdLst>
                  <a:gd name="T0" fmla="*/ 977 w 1954"/>
                  <a:gd name="T1" fmla="*/ 306 h 620"/>
                  <a:gd name="T2" fmla="*/ 972 w 1954"/>
                  <a:gd name="T3" fmla="*/ 310 h 620"/>
                  <a:gd name="T4" fmla="*/ 0 w 1954"/>
                  <a:gd name="T5" fmla="*/ 4 h 620"/>
                  <a:gd name="T6" fmla="*/ 6 w 1954"/>
                  <a:gd name="T7" fmla="*/ 0 h 620"/>
                  <a:gd name="T8" fmla="*/ 977 w 1954"/>
                  <a:gd name="T9" fmla="*/ 306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4" h="620">
                    <a:moveTo>
                      <a:pt x="1954" y="611"/>
                    </a:moveTo>
                    <a:lnTo>
                      <a:pt x="1943" y="62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1954" y="611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9" name="Freeform 1051"/>
              <p:cNvSpPr>
                <a:spLocks/>
              </p:cNvSpPr>
              <p:nvPr/>
            </p:nvSpPr>
            <p:spPr bwMode="auto">
              <a:xfrm>
                <a:off x="1983" y="1899"/>
                <a:ext cx="973" cy="307"/>
              </a:xfrm>
              <a:custGeom>
                <a:avLst/>
                <a:gdLst>
                  <a:gd name="T0" fmla="*/ 973 w 1945"/>
                  <a:gd name="T1" fmla="*/ 306 h 613"/>
                  <a:gd name="T2" fmla="*/ 971 w 1945"/>
                  <a:gd name="T3" fmla="*/ 307 h 613"/>
                  <a:gd name="T4" fmla="*/ 0 w 1945"/>
                  <a:gd name="T5" fmla="*/ 1 h 613"/>
                  <a:gd name="T6" fmla="*/ 2 w 1945"/>
                  <a:gd name="T7" fmla="*/ 0 h 613"/>
                  <a:gd name="T8" fmla="*/ 973 w 1945"/>
                  <a:gd name="T9" fmla="*/ 306 h 6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5" h="613">
                    <a:moveTo>
                      <a:pt x="1945" y="611"/>
                    </a:moveTo>
                    <a:lnTo>
                      <a:pt x="1942" y="6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5" y="611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0" name="Freeform 1052"/>
              <p:cNvSpPr>
                <a:spLocks/>
              </p:cNvSpPr>
              <p:nvPr/>
            </p:nvSpPr>
            <p:spPr bwMode="auto">
              <a:xfrm>
                <a:off x="1982" y="1900"/>
                <a:ext cx="973" cy="307"/>
              </a:xfrm>
              <a:custGeom>
                <a:avLst/>
                <a:gdLst>
                  <a:gd name="T0" fmla="*/ 973 w 1946"/>
                  <a:gd name="T1" fmla="*/ 306 h 614"/>
                  <a:gd name="T2" fmla="*/ 972 w 1946"/>
                  <a:gd name="T3" fmla="*/ 307 h 614"/>
                  <a:gd name="T4" fmla="*/ 0 w 1946"/>
                  <a:gd name="T5" fmla="*/ 1 h 614"/>
                  <a:gd name="T6" fmla="*/ 2 w 1946"/>
                  <a:gd name="T7" fmla="*/ 0 h 614"/>
                  <a:gd name="T8" fmla="*/ 973 w 1946"/>
                  <a:gd name="T9" fmla="*/ 306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6" h="614">
                    <a:moveTo>
                      <a:pt x="1946" y="611"/>
                    </a:moveTo>
                    <a:lnTo>
                      <a:pt x="1943" y="6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946" y="611"/>
                    </a:lnTo>
                    <a:close/>
                  </a:path>
                </a:pathLst>
              </a:custGeom>
              <a:solidFill>
                <a:srgbClr val="B0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1" name="Freeform 1053"/>
              <p:cNvSpPr>
                <a:spLocks/>
              </p:cNvSpPr>
              <p:nvPr/>
            </p:nvSpPr>
            <p:spPr bwMode="auto">
              <a:xfrm>
                <a:off x="1981" y="1901"/>
                <a:ext cx="972" cy="307"/>
              </a:xfrm>
              <a:custGeom>
                <a:avLst/>
                <a:gdLst>
                  <a:gd name="T0" fmla="*/ 972 w 1944"/>
                  <a:gd name="T1" fmla="*/ 306 h 615"/>
                  <a:gd name="T2" fmla="*/ 970 w 1944"/>
                  <a:gd name="T3" fmla="*/ 307 h 615"/>
                  <a:gd name="T4" fmla="*/ 0 w 1944"/>
                  <a:gd name="T5" fmla="*/ 1 h 615"/>
                  <a:gd name="T6" fmla="*/ 1 w 1944"/>
                  <a:gd name="T7" fmla="*/ 0 h 615"/>
                  <a:gd name="T8" fmla="*/ 972 w 1944"/>
                  <a:gd name="T9" fmla="*/ 306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0" y="6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2" name="Freeform 1054"/>
              <p:cNvSpPr>
                <a:spLocks/>
              </p:cNvSpPr>
              <p:nvPr/>
            </p:nvSpPr>
            <p:spPr bwMode="auto">
              <a:xfrm>
                <a:off x="1979" y="1901"/>
                <a:ext cx="972" cy="308"/>
              </a:xfrm>
              <a:custGeom>
                <a:avLst/>
                <a:gdLst>
                  <a:gd name="T0" fmla="*/ 972 w 1944"/>
                  <a:gd name="T1" fmla="*/ 307 h 615"/>
                  <a:gd name="T2" fmla="*/ 972 w 1944"/>
                  <a:gd name="T3" fmla="*/ 308 h 615"/>
                  <a:gd name="T4" fmla="*/ 0 w 1944"/>
                  <a:gd name="T5" fmla="*/ 1 h 615"/>
                  <a:gd name="T6" fmla="*/ 2 w 1944"/>
                  <a:gd name="T7" fmla="*/ 0 h 615"/>
                  <a:gd name="T8" fmla="*/ 972 w 1944"/>
                  <a:gd name="T9" fmla="*/ 307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3" name="Freeform 1055"/>
              <p:cNvSpPr>
                <a:spLocks/>
              </p:cNvSpPr>
              <p:nvPr/>
            </p:nvSpPr>
            <p:spPr bwMode="auto">
              <a:xfrm>
                <a:off x="1973" y="1902"/>
                <a:ext cx="977" cy="312"/>
              </a:xfrm>
              <a:custGeom>
                <a:avLst/>
                <a:gdLst>
                  <a:gd name="T0" fmla="*/ 977 w 1954"/>
                  <a:gd name="T1" fmla="*/ 307 h 623"/>
                  <a:gd name="T2" fmla="*/ 971 w 1954"/>
                  <a:gd name="T3" fmla="*/ 312 h 623"/>
                  <a:gd name="T4" fmla="*/ 0 w 1954"/>
                  <a:gd name="T5" fmla="*/ 3 h 623"/>
                  <a:gd name="T6" fmla="*/ 6 w 1954"/>
                  <a:gd name="T7" fmla="*/ 0 h 623"/>
                  <a:gd name="T8" fmla="*/ 977 w 1954"/>
                  <a:gd name="T9" fmla="*/ 307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4" h="623">
                    <a:moveTo>
                      <a:pt x="1954" y="613"/>
                    </a:moveTo>
                    <a:lnTo>
                      <a:pt x="1942" y="623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1954" y="61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4" name="Freeform 1056"/>
              <p:cNvSpPr>
                <a:spLocks/>
              </p:cNvSpPr>
              <p:nvPr/>
            </p:nvSpPr>
            <p:spPr bwMode="auto">
              <a:xfrm>
                <a:off x="1978" y="1902"/>
                <a:ext cx="972" cy="308"/>
              </a:xfrm>
              <a:custGeom>
                <a:avLst/>
                <a:gdLst>
                  <a:gd name="T0" fmla="*/ 972 w 1944"/>
                  <a:gd name="T1" fmla="*/ 307 h 614"/>
                  <a:gd name="T2" fmla="*/ 970 w 1944"/>
                  <a:gd name="T3" fmla="*/ 308 h 614"/>
                  <a:gd name="T4" fmla="*/ 0 w 1944"/>
                  <a:gd name="T5" fmla="*/ 1 h 614"/>
                  <a:gd name="T6" fmla="*/ 1 w 1944"/>
                  <a:gd name="T7" fmla="*/ 0 h 614"/>
                  <a:gd name="T8" fmla="*/ 972 w 1944"/>
                  <a:gd name="T9" fmla="*/ 307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4">
                    <a:moveTo>
                      <a:pt x="1944" y="613"/>
                    </a:moveTo>
                    <a:lnTo>
                      <a:pt x="1940" y="61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5" name="Freeform 1057"/>
              <p:cNvSpPr>
                <a:spLocks/>
              </p:cNvSpPr>
              <p:nvPr/>
            </p:nvSpPr>
            <p:spPr bwMode="auto">
              <a:xfrm>
                <a:off x="1977" y="1903"/>
                <a:ext cx="972" cy="308"/>
              </a:xfrm>
              <a:custGeom>
                <a:avLst/>
                <a:gdLst>
                  <a:gd name="T0" fmla="*/ 972 w 1944"/>
                  <a:gd name="T1" fmla="*/ 307 h 615"/>
                  <a:gd name="T2" fmla="*/ 972 w 1944"/>
                  <a:gd name="T3" fmla="*/ 308 h 615"/>
                  <a:gd name="T4" fmla="*/ 0 w 1944"/>
                  <a:gd name="T5" fmla="*/ 1 h 615"/>
                  <a:gd name="T6" fmla="*/ 2 w 1944"/>
                  <a:gd name="T7" fmla="*/ 0 h 615"/>
                  <a:gd name="T8" fmla="*/ 972 w 1944"/>
                  <a:gd name="T9" fmla="*/ 307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6" name="Freeform 1058"/>
              <p:cNvSpPr>
                <a:spLocks/>
              </p:cNvSpPr>
              <p:nvPr/>
            </p:nvSpPr>
            <p:spPr bwMode="auto">
              <a:xfrm>
                <a:off x="1976" y="1904"/>
                <a:ext cx="972" cy="308"/>
              </a:xfrm>
              <a:custGeom>
                <a:avLst/>
                <a:gdLst>
                  <a:gd name="T0" fmla="*/ 972 w 1944"/>
                  <a:gd name="T1" fmla="*/ 307 h 616"/>
                  <a:gd name="T2" fmla="*/ 970 w 1944"/>
                  <a:gd name="T3" fmla="*/ 308 h 616"/>
                  <a:gd name="T4" fmla="*/ 0 w 1944"/>
                  <a:gd name="T5" fmla="*/ 1 h 616"/>
                  <a:gd name="T6" fmla="*/ 1 w 1944"/>
                  <a:gd name="T7" fmla="*/ 0 h 616"/>
                  <a:gd name="T8" fmla="*/ 972 w 1944"/>
                  <a:gd name="T9" fmla="*/ 307 h 6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6">
                    <a:moveTo>
                      <a:pt x="1944" y="613"/>
                    </a:moveTo>
                    <a:lnTo>
                      <a:pt x="1940" y="6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7" name="Freeform 1059"/>
              <p:cNvSpPr>
                <a:spLocks/>
              </p:cNvSpPr>
              <p:nvPr/>
            </p:nvSpPr>
            <p:spPr bwMode="auto">
              <a:xfrm>
                <a:off x="1975" y="1905"/>
                <a:ext cx="971" cy="308"/>
              </a:xfrm>
              <a:custGeom>
                <a:avLst/>
                <a:gdLst>
                  <a:gd name="T0" fmla="*/ 971 w 1942"/>
                  <a:gd name="T1" fmla="*/ 307 h 616"/>
                  <a:gd name="T2" fmla="*/ 971 w 1942"/>
                  <a:gd name="T3" fmla="*/ 308 h 616"/>
                  <a:gd name="T4" fmla="*/ 0 w 1942"/>
                  <a:gd name="T5" fmla="*/ 0 h 616"/>
                  <a:gd name="T6" fmla="*/ 1 w 1942"/>
                  <a:gd name="T7" fmla="*/ 0 h 616"/>
                  <a:gd name="T8" fmla="*/ 971 w 1942"/>
                  <a:gd name="T9" fmla="*/ 307 h 6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16">
                    <a:moveTo>
                      <a:pt x="1942" y="614"/>
                    </a:moveTo>
                    <a:lnTo>
                      <a:pt x="1941" y="61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942" y="614"/>
                    </a:lnTo>
                    <a:close/>
                  </a:path>
                </a:pathLst>
              </a:custGeom>
              <a:solidFill>
                <a:srgbClr val="BD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8" name="Freeform 1060"/>
              <p:cNvSpPr>
                <a:spLocks/>
              </p:cNvSpPr>
              <p:nvPr/>
            </p:nvSpPr>
            <p:spPr bwMode="auto">
              <a:xfrm>
                <a:off x="1973" y="1905"/>
                <a:ext cx="972" cy="309"/>
              </a:xfrm>
              <a:custGeom>
                <a:avLst/>
                <a:gdLst>
                  <a:gd name="T0" fmla="*/ 972 w 1944"/>
                  <a:gd name="T1" fmla="*/ 308 h 618"/>
                  <a:gd name="T2" fmla="*/ 971 w 1944"/>
                  <a:gd name="T3" fmla="*/ 309 h 618"/>
                  <a:gd name="T4" fmla="*/ 0 w 1944"/>
                  <a:gd name="T5" fmla="*/ 1 h 618"/>
                  <a:gd name="T6" fmla="*/ 2 w 1944"/>
                  <a:gd name="T7" fmla="*/ 0 h 618"/>
                  <a:gd name="T8" fmla="*/ 972 w 1944"/>
                  <a:gd name="T9" fmla="*/ 308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8">
                    <a:moveTo>
                      <a:pt x="1944" y="616"/>
                    </a:moveTo>
                    <a:lnTo>
                      <a:pt x="1942" y="61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4" y="616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29" name="Freeform 1061"/>
              <p:cNvSpPr>
                <a:spLocks/>
              </p:cNvSpPr>
              <p:nvPr/>
            </p:nvSpPr>
            <p:spPr bwMode="auto">
              <a:xfrm>
                <a:off x="1968" y="1906"/>
                <a:ext cx="977" cy="313"/>
              </a:xfrm>
              <a:custGeom>
                <a:avLst/>
                <a:gdLst>
                  <a:gd name="T0" fmla="*/ 977 w 1952"/>
                  <a:gd name="T1" fmla="*/ 308 h 627"/>
                  <a:gd name="T2" fmla="*/ 971 w 1952"/>
                  <a:gd name="T3" fmla="*/ 313 h 627"/>
                  <a:gd name="T4" fmla="*/ 0 w 1952"/>
                  <a:gd name="T5" fmla="*/ 4 h 627"/>
                  <a:gd name="T6" fmla="*/ 5 w 1952"/>
                  <a:gd name="T7" fmla="*/ 0 h 627"/>
                  <a:gd name="T8" fmla="*/ 977 w 1952"/>
                  <a:gd name="T9" fmla="*/ 308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2" h="627">
                    <a:moveTo>
                      <a:pt x="1952" y="617"/>
                    </a:moveTo>
                    <a:lnTo>
                      <a:pt x="1941" y="627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952" y="617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0" name="Freeform 1062"/>
              <p:cNvSpPr>
                <a:spLocks/>
              </p:cNvSpPr>
              <p:nvPr/>
            </p:nvSpPr>
            <p:spPr bwMode="auto">
              <a:xfrm>
                <a:off x="1973" y="1906"/>
                <a:ext cx="972" cy="309"/>
              </a:xfrm>
              <a:custGeom>
                <a:avLst/>
                <a:gdLst>
                  <a:gd name="T0" fmla="*/ 972 w 1944"/>
                  <a:gd name="T1" fmla="*/ 309 h 618"/>
                  <a:gd name="T2" fmla="*/ 971 w 1944"/>
                  <a:gd name="T3" fmla="*/ 309 h 618"/>
                  <a:gd name="T4" fmla="*/ 0 w 1944"/>
                  <a:gd name="T5" fmla="*/ 1 h 618"/>
                  <a:gd name="T6" fmla="*/ 1 w 1944"/>
                  <a:gd name="T7" fmla="*/ 0 h 618"/>
                  <a:gd name="T8" fmla="*/ 972 w 1944"/>
                  <a:gd name="T9" fmla="*/ 309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18">
                    <a:moveTo>
                      <a:pt x="1944" y="617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4" y="617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1" name="Freeform 1063"/>
              <p:cNvSpPr>
                <a:spLocks/>
              </p:cNvSpPr>
              <p:nvPr/>
            </p:nvSpPr>
            <p:spPr bwMode="auto">
              <a:xfrm>
                <a:off x="1972" y="1906"/>
                <a:ext cx="971" cy="310"/>
              </a:xfrm>
              <a:custGeom>
                <a:avLst/>
                <a:gdLst>
                  <a:gd name="T0" fmla="*/ 971 w 1943"/>
                  <a:gd name="T1" fmla="*/ 309 h 618"/>
                  <a:gd name="T2" fmla="*/ 970 w 1943"/>
                  <a:gd name="T3" fmla="*/ 310 h 618"/>
                  <a:gd name="T4" fmla="*/ 0 w 1943"/>
                  <a:gd name="T5" fmla="*/ 1 h 618"/>
                  <a:gd name="T6" fmla="*/ 1 w 1943"/>
                  <a:gd name="T7" fmla="*/ 0 h 618"/>
                  <a:gd name="T8" fmla="*/ 971 w 1943"/>
                  <a:gd name="T9" fmla="*/ 309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18">
                    <a:moveTo>
                      <a:pt x="1943" y="616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16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2" name="Freeform 1064"/>
              <p:cNvSpPr>
                <a:spLocks/>
              </p:cNvSpPr>
              <p:nvPr/>
            </p:nvSpPr>
            <p:spPr bwMode="auto">
              <a:xfrm>
                <a:off x="1971" y="1907"/>
                <a:ext cx="971" cy="310"/>
              </a:xfrm>
              <a:custGeom>
                <a:avLst/>
                <a:gdLst>
                  <a:gd name="T0" fmla="*/ 971 w 1942"/>
                  <a:gd name="T1" fmla="*/ 308 h 619"/>
                  <a:gd name="T2" fmla="*/ 971 w 1942"/>
                  <a:gd name="T3" fmla="*/ 310 h 619"/>
                  <a:gd name="T4" fmla="*/ 0 w 1942"/>
                  <a:gd name="T5" fmla="*/ 1 h 619"/>
                  <a:gd name="T6" fmla="*/ 1 w 1942"/>
                  <a:gd name="T7" fmla="*/ 0 h 619"/>
                  <a:gd name="T8" fmla="*/ 971 w 1942"/>
                  <a:gd name="T9" fmla="*/ 308 h 6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19">
                    <a:moveTo>
                      <a:pt x="1942" y="616"/>
                    </a:moveTo>
                    <a:lnTo>
                      <a:pt x="1941" y="61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2" y="616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3" name="Freeform 1065"/>
              <p:cNvSpPr>
                <a:spLocks/>
              </p:cNvSpPr>
              <p:nvPr/>
            </p:nvSpPr>
            <p:spPr bwMode="auto">
              <a:xfrm>
                <a:off x="1969" y="1908"/>
                <a:ext cx="972" cy="310"/>
              </a:xfrm>
              <a:custGeom>
                <a:avLst/>
                <a:gdLst>
                  <a:gd name="T0" fmla="*/ 972 w 1945"/>
                  <a:gd name="T1" fmla="*/ 309 h 620"/>
                  <a:gd name="T2" fmla="*/ 970 w 1945"/>
                  <a:gd name="T3" fmla="*/ 310 h 620"/>
                  <a:gd name="T4" fmla="*/ 0 w 1945"/>
                  <a:gd name="T5" fmla="*/ 1 h 620"/>
                  <a:gd name="T6" fmla="*/ 2 w 1945"/>
                  <a:gd name="T7" fmla="*/ 0 h 620"/>
                  <a:gd name="T8" fmla="*/ 972 w 1945"/>
                  <a:gd name="T9" fmla="*/ 309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5" h="620">
                    <a:moveTo>
                      <a:pt x="1945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5" y="618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4" name="Freeform 1066"/>
              <p:cNvSpPr>
                <a:spLocks/>
              </p:cNvSpPr>
              <p:nvPr/>
            </p:nvSpPr>
            <p:spPr bwMode="auto">
              <a:xfrm>
                <a:off x="1968" y="1909"/>
                <a:ext cx="972" cy="310"/>
              </a:xfrm>
              <a:custGeom>
                <a:avLst/>
                <a:gdLst>
                  <a:gd name="T0" fmla="*/ 972 w 1942"/>
                  <a:gd name="T1" fmla="*/ 309 h 620"/>
                  <a:gd name="T2" fmla="*/ 971 w 1942"/>
                  <a:gd name="T3" fmla="*/ 310 h 620"/>
                  <a:gd name="T4" fmla="*/ 0 w 1942"/>
                  <a:gd name="T5" fmla="*/ 1 h 620"/>
                  <a:gd name="T6" fmla="*/ 1 w 1942"/>
                  <a:gd name="T7" fmla="*/ 0 h 620"/>
                  <a:gd name="T8" fmla="*/ 972 w 1942"/>
                  <a:gd name="T9" fmla="*/ 309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20">
                    <a:moveTo>
                      <a:pt x="1942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18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5" name="Freeform 1067"/>
              <p:cNvSpPr>
                <a:spLocks/>
              </p:cNvSpPr>
              <p:nvPr/>
            </p:nvSpPr>
            <p:spPr bwMode="auto">
              <a:xfrm>
                <a:off x="1963" y="1910"/>
                <a:ext cx="976" cy="315"/>
              </a:xfrm>
              <a:custGeom>
                <a:avLst/>
                <a:gdLst>
                  <a:gd name="T0" fmla="*/ 976 w 1951"/>
                  <a:gd name="T1" fmla="*/ 309 h 631"/>
                  <a:gd name="T2" fmla="*/ 971 w 1951"/>
                  <a:gd name="T3" fmla="*/ 315 h 631"/>
                  <a:gd name="T4" fmla="*/ 0 w 1951"/>
                  <a:gd name="T5" fmla="*/ 5 h 631"/>
                  <a:gd name="T6" fmla="*/ 5 w 1951"/>
                  <a:gd name="T7" fmla="*/ 0 h 631"/>
                  <a:gd name="T8" fmla="*/ 976 w 1951"/>
                  <a:gd name="T9" fmla="*/ 309 h 6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1" h="631">
                    <a:moveTo>
                      <a:pt x="1951" y="618"/>
                    </a:moveTo>
                    <a:lnTo>
                      <a:pt x="1941" y="631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1951" y="618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6" name="Freeform 1068"/>
              <p:cNvSpPr>
                <a:spLocks/>
              </p:cNvSpPr>
              <p:nvPr/>
            </p:nvSpPr>
            <p:spPr bwMode="auto">
              <a:xfrm>
                <a:off x="1968" y="1910"/>
                <a:ext cx="971" cy="310"/>
              </a:xfrm>
              <a:custGeom>
                <a:avLst/>
                <a:gdLst>
                  <a:gd name="T0" fmla="*/ 971 w 1943"/>
                  <a:gd name="T1" fmla="*/ 309 h 621"/>
                  <a:gd name="T2" fmla="*/ 970 w 1943"/>
                  <a:gd name="T3" fmla="*/ 310 h 621"/>
                  <a:gd name="T4" fmla="*/ 0 w 1943"/>
                  <a:gd name="T5" fmla="*/ 0 h 621"/>
                  <a:gd name="T6" fmla="*/ 1 w 1943"/>
                  <a:gd name="T7" fmla="*/ 0 h 621"/>
                  <a:gd name="T8" fmla="*/ 971 w 1943"/>
                  <a:gd name="T9" fmla="*/ 309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1">
                    <a:moveTo>
                      <a:pt x="1943" y="618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8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7" name="Freeform 1069"/>
              <p:cNvSpPr>
                <a:spLocks/>
              </p:cNvSpPr>
              <p:nvPr/>
            </p:nvSpPr>
            <p:spPr bwMode="auto">
              <a:xfrm>
                <a:off x="1967" y="1911"/>
                <a:ext cx="971" cy="310"/>
              </a:xfrm>
              <a:custGeom>
                <a:avLst/>
                <a:gdLst>
                  <a:gd name="T0" fmla="*/ 971 w 1943"/>
                  <a:gd name="T1" fmla="*/ 309 h 622"/>
                  <a:gd name="T2" fmla="*/ 970 w 1943"/>
                  <a:gd name="T3" fmla="*/ 310 h 622"/>
                  <a:gd name="T4" fmla="*/ 0 w 1943"/>
                  <a:gd name="T5" fmla="*/ 1 h 622"/>
                  <a:gd name="T6" fmla="*/ 1 w 1943"/>
                  <a:gd name="T7" fmla="*/ 0 h 622"/>
                  <a:gd name="T8" fmla="*/ 971 w 1943"/>
                  <a:gd name="T9" fmla="*/ 309 h 6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2">
                    <a:moveTo>
                      <a:pt x="1943" y="620"/>
                    </a:moveTo>
                    <a:lnTo>
                      <a:pt x="1941" y="62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8" name="Freeform 1070"/>
              <p:cNvSpPr>
                <a:spLocks/>
              </p:cNvSpPr>
              <p:nvPr/>
            </p:nvSpPr>
            <p:spPr bwMode="auto">
              <a:xfrm>
                <a:off x="1966" y="1911"/>
                <a:ext cx="971" cy="311"/>
              </a:xfrm>
              <a:custGeom>
                <a:avLst/>
                <a:gdLst>
                  <a:gd name="T0" fmla="*/ 971 w 1942"/>
                  <a:gd name="T1" fmla="*/ 310 h 621"/>
                  <a:gd name="T2" fmla="*/ 971 w 1942"/>
                  <a:gd name="T3" fmla="*/ 311 h 621"/>
                  <a:gd name="T4" fmla="*/ 0 w 1942"/>
                  <a:gd name="T5" fmla="*/ 1 h 621"/>
                  <a:gd name="T6" fmla="*/ 1 w 1942"/>
                  <a:gd name="T7" fmla="*/ 0 h 621"/>
                  <a:gd name="T8" fmla="*/ 971 w 1942"/>
                  <a:gd name="T9" fmla="*/ 310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21">
                    <a:moveTo>
                      <a:pt x="1942" y="620"/>
                    </a:moveTo>
                    <a:lnTo>
                      <a:pt x="1941" y="62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0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39" name="Freeform 1071"/>
              <p:cNvSpPr>
                <a:spLocks/>
              </p:cNvSpPr>
              <p:nvPr/>
            </p:nvSpPr>
            <p:spPr bwMode="auto">
              <a:xfrm>
                <a:off x="1965" y="1912"/>
                <a:ext cx="971" cy="311"/>
              </a:xfrm>
              <a:custGeom>
                <a:avLst/>
                <a:gdLst>
                  <a:gd name="T0" fmla="*/ 971 w 1943"/>
                  <a:gd name="T1" fmla="*/ 310 h 621"/>
                  <a:gd name="T2" fmla="*/ 970 w 1943"/>
                  <a:gd name="T3" fmla="*/ 311 h 621"/>
                  <a:gd name="T4" fmla="*/ 0 w 1943"/>
                  <a:gd name="T5" fmla="*/ 1 h 621"/>
                  <a:gd name="T6" fmla="*/ 1 w 1943"/>
                  <a:gd name="T7" fmla="*/ 0 h 621"/>
                  <a:gd name="T8" fmla="*/ 971 w 1943"/>
                  <a:gd name="T9" fmla="*/ 310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1">
                    <a:moveTo>
                      <a:pt x="1943" y="619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9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0" name="Freeform 1072"/>
              <p:cNvSpPr>
                <a:spLocks/>
              </p:cNvSpPr>
              <p:nvPr/>
            </p:nvSpPr>
            <p:spPr bwMode="auto">
              <a:xfrm>
                <a:off x="1964" y="1913"/>
                <a:ext cx="971" cy="312"/>
              </a:xfrm>
              <a:custGeom>
                <a:avLst/>
                <a:gdLst>
                  <a:gd name="T0" fmla="*/ 971 w 1943"/>
                  <a:gd name="T1" fmla="*/ 310 h 623"/>
                  <a:gd name="T2" fmla="*/ 970 w 1943"/>
                  <a:gd name="T3" fmla="*/ 312 h 623"/>
                  <a:gd name="T4" fmla="*/ 0 w 1943"/>
                  <a:gd name="T5" fmla="*/ 1 h 623"/>
                  <a:gd name="T6" fmla="*/ 1 w 1943"/>
                  <a:gd name="T7" fmla="*/ 0 h 623"/>
                  <a:gd name="T8" fmla="*/ 971 w 1943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3">
                    <a:moveTo>
                      <a:pt x="1943" y="620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1" name="Freeform 1073"/>
              <p:cNvSpPr>
                <a:spLocks/>
              </p:cNvSpPr>
              <p:nvPr/>
            </p:nvSpPr>
            <p:spPr bwMode="auto">
              <a:xfrm>
                <a:off x="1963" y="1914"/>
                <a:ext cx="972" cy="311"/>
              </a:xfrm>
              <a:custGeom>
                <a:avLst/>
                <a:gdLst>
                  <a:gd name="T0" fmla="*/ 972 w 1942"/>
                  <a:gd name="T1" fmla="*/ 310 h 623"/>
                  <a:gd name="T2" fmla="*/ 971 w 1942"/>
                  <a:gd name="T3" fmla="*/ 311 h 623"/>
                  <a:gd name="T4" fmla="*/ 0 w 1942"/>
                  <a:gd name="T5" fmla="*/ 1 h 623"/>
                  <a:gd name="T6" fmla="*/ 1 w 1942"/>
                  <a:gd name="T7" fmla="*/ 0 h 623"/>
                  <a:gd name="T8" fmla="*/ 972 w 1942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23">
                    <a:moveTo>
                      <a:pt x="1942" y="621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1"/>
                    </a:lnTo>
                    <a:close/>
                  </a:path>
                </a:pathLst>
              </a:custGeom>
              <a:solidFill>
                <a:srgbClr val="D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2" name="Freeform 1074"/>
              <p:cNvSpPr>
                <a:spLocks/>
              </p:cNvSpPr>
              <p:nvPr/>
            </p:nvSpPr>
            <p:spPr bwMode="auto">
              <a:xfrm>
                <a:off x="1959" y="1915"/>
                <a:ext cx="975" cy="317"/>
              </a:xfrm>
              <a:custGeom>
                <a:avLst/>
                <a:gdLst>
                  <a:gd name="T0" fmla="*/ 975 w 1950"/>
                  <a:gd name="T1" fmla="*/ 311 h 634"/>
                  <a:gd name="T2" fmla="*/ 970 w 1950"/>
                  <a:gd name="T3" fmla="*/ 317 h 634"/>
                  <a:gd name="T4" fmla="*/ 0 w 1950"/>
                  <a:gd name="T5" fmla="*/ 5 h 634"/>
                  <a:gd name="T6" fmla="*/ 5 w 1950"/>
                  <a:gd name="T7" fmla="*/ 0 h 634"/>
                  <a:gd name="T8" fmla="*/ 975 w 1950"/>
                  <a:gd name="T9" fmla="*/ 311 h 6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0" h="634">
                    <a:moveTo>
                      <a:pt x="1950" y="621"/>
                    </a:moveTo>
                    <a:lnTo>
                      <a:pt x="1940" y="63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1950" y="621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3" name="Freeform 1075"/>
              <p:cNvSpPr>
                <a:spLocks/>
              </p:cNvSpPr>
              <p:nvPr/>
            </p:nvSpPr>
            <p:spPr bwMode="auto">
              <a:xfrm>
                <a:off x="1963" y="1915"/>
                <a:ext cx="971" cy="311"/>
              </a:xfrm>
              <a:custGeom>
                <a:avLst/>
                <a:gdLst>
                  <a:gd name="T0" fmla="*/ 971 w 1943"/>
                  <a:gd name="T1" fmla="*/ 310 h 623"/>
                  <a:gd name="T2" fmla="*/ 970 w 1943"/>
                  <a:gd name="T3" fmla="*/ 311 h 623"/>
                  <a:gd name="T4" fmla="*/ 0 w 1943"/>
                  <a:gd name="T5" fmla="*/ 0 h 623"/>
                  <a:gd name="T6" fmla="*/ 1 w 1943"/>
                  <a:gd name="T7" fmla="*/ 0 h 623"/>
                  <a:gd name="T8" fmla="*/ 971 w 1943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3">
                    <a:moveTo>
                      <a:pt x="1943" y="621"/>
                    </a:moveTo>
                    <a:lnTo>
                      <a:pt x="1941" y="62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21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4" name="Freeform 1076"/>
              <p:cNvSpPr>
                <a:spLocks/>
              </p:cNvSpPr>
              <p:nvPr/>
            </p:nvSpPr>
            <p:spPr bwMode="auto">
              <a:xfrm>
                <a:off x="1962" y="1916"/>
                <a:ext cx="971" cy="312"/>
              </a:xfrm>
              <a:custGeom>
                <a:avLst/>
                <a:gdLst>
                  <a:gd name="T0" fmla="*/ 971 w 1943"/>
                  <a:gd name="T1" fmla="*/ 311 h 625"/>
                  <a:gd name="T2" fmla="*/ 970 w 1943"/>
                  <a:gd name="T3" fmla="*/ 312 h 625"/>
                  <a:gd name="T4" fmla="*/ 0 w 1943"/>
                  <a:gd name="T5" fmla="*/ 1 h 625"/>
                  <a:gd name="T6" fmla="*/ 1 w 1943"/>
                  <a:gd name="T7" fmla="*/ 0 h 625"/>
                  <a:gd name="T8" fmla="*/ 971 w 1943"/>
                  <a:gd name="T9" fmla="*/ 311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3" h="625">
                    <a:moveTo>
                      <a:pt x="1943" y="622"/>
                    </a:moveTo>
                    <a:lnTo>
                      <a:pt x="1941" y="62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2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5" name="Freeform 1077"/>
              <p:cNvSpPr>
                <a:spLocks/>
              </p:cNvSpPr>
              <p:nvPr/>
            </p:nvSpPr>
            <p:spPr bwMode="auto">
              <a:xfrm>
                <a:off x="1962" y="1916"/>
                <a:ext cx="970" cy="313"/>
              </a:xfrm>
              <a:custGeom>
                <a:avLst/>
                <a:gdLst>
                  <a:gd name="T0" fmla="*/ 970 w 1941"/>
                  <a:gd name="T1" fmla="*/ 312 h 625"/>
                  <a:gd name="T2" fmla="*/ 970 w 1941"/>
                  <a:gd name="T3" fmla="*/ 313 h 625"/>
                  <a:gd name="T4" fmla="*/ 0 w 1941"/>
                  <a:gd name="T5" fmla="*/ 1 h 625"/>
                  <a:gd name="T6" fmla="*/ 0 w 1941"/>
                  <a:gd name="T7" fmla="*/ 0 h 625"/>
                  <a:gd name="T8" fmla="*/ 970 w 1941"/>
                  <a:gd name="T9" fmla="*/ 312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5">
                    <a:moveTo>
                      <a:pt x="1941" y="623"/>
                    </a:moveTo>
                    <a:lnTo>
                      <a:pt x="1940" y="62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6" name="Freeform 1078"/>
              <p:cNvSpPr>
                <a:spLocks/>
              </p:cNvSpPr>
              <p:nvPr/>
            </p:nvSpPr>
            <p:spPr bwMode="auto">
              <a:xfrm>
                <a:off x="1961" y="1917"/>
                <a:ext cx="970" cy="313"/>
              </a:xfrm>
              <a:custGeom>
                <a:avLst/>
                <a:gdLst>
                  <a:gd name="T0" fmla="*/ 970 w 1941"/>
                  <a:gd name="T1" fmla="*/ 312 h 625"/>
                  <a:gd name="T2" fmla="*/ 969 w 1941"/>
                  <a:gd name="T3" fmla="*/ 313 h 625"/>
                  <a:gd name="T4" fmla="*/ 0 w 1941"/>
                  <a:gd name="T5" fmla="*/ 1 h 625"/>
                  <a:gd name="T6" fmla="*/ 0 w 1941"/>
                  <a:gd name="T7" fmla="*/ 0 h 625"/>
                  <a:gd name="T8" fmla="*/ 970 w 1941"/>
                  <a:gd name="T9" fmla="*/ 312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5">
                    <a:moveTo>
                      <a:pt x="1941" y="624"/>
                    </a:moveTo>
                    <a:lnTo>
                      <a:pt x="1939" y="62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4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7" name="Freeform 1079"/>
              <p:cNvSpPr>
                <a:spLocks/>
              </p:cNvSpPr>
              <p:nvPr/>
            </p:nvSpPr>
            <p:spPr bwMode="auto">
              <a:xfrm>
                <a:off x="1960" y="1918"/>
                <a:ext cx="970" cy="313"/>
              </a:xfrm>
              <a:custGeom>
                <a:avLst/>
                <a:gdLst>
                  <a:gd name="T0" fmla="*/ 970 w 1941"/>
                  <a:gd name="T1" fmla="*/ 311 h 627"/>
                  <a:gd name="T2" fmla="*/ 969 w 1941"/>
                  <a:gd name="T3" fmla="*/ 313 h 627"/>
                  <a:gd name="T4" fmla="*/ 0 w 1941"/>
                  <a:gd name="T5" fmla="*/ 1 h 627"/>
                  <a:gd name="T6" fmla="*/ 1 w 1941"/>
                  <a:gd name="T7" fmla="*/ 0 h 627"/>
                  <a:gd name="T8" fmla="*/ 970 w 1941"/>
                  <a:gd name="T9" fmla="*/ 311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7">
                    <a:moveTo>
                      <a:pt x="1941" y="623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8" name="Freeform 1080"/>
              <p:cNvSpPr>
                <a:spLocks/>
              </p:cNvSpPr>
              <p:nvPr/>
            </p:nvSpPr>
            <p:spPr bwMode="auto">
              <a:xfrm>
                <a:off x="1959" y="1919"/>
                <a:ext cx="971" cy="313"/>
              </a:xfrm>
              <a:custGeom>
                <a:avLst/>
                <a:gdLst>
                  <a:gd name="T0" fmla="*/ 971 w 1941"/>
                  <a:gd name="T1" fmla="*/ 313 h 626"/>
                  <a:gd name="T2" fmla="*/ 970 w 1941"/>
                  <a:gd name="T3" fmla="*/ 313 h 626"/>
                  <a:gd name="T4" fmla="*/ 0 w 1941"/>
                  <a:gd name="T5" fmla="*/ 1 h 626"/>
                  <a:gd name="T6" fmla="*/ 1 w 1941"/>
                  <a:gd name="T7" fmla="*/ 0 h 626"/>
                  <a:gd name="T8" fmla="*/ 971 w 1941"/>
                  <a:gd name="T9" fmla="*/ 313 h 6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6">
                    <a:moveTo>
                      <a:pt x="1941" y="625"/>
                    </a:moveTo>
                    <a:lnTo>
                      <a:pt x="1940" y="6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49" name="Freeform 1081"/>
              <p:cNvSpPr>
                <a:spLocks/>
              </p:cNvSpPr>
              <p:nvPr/>
            </p:nvSpPr>
            <p:spPr bwMode="auto">
              <a:xfrm>
                <a:off x="1955" y="1920"/>
                <a:ext cx="974" cy="320"/>
              </a:xfrm>
              <a:custGeom>
                <a:avLst/>
                <a:gdLst>
                  <a:gd name="T0" fmla="*/ 974 w 1948"/>
                  <a:gd name="T1" fmla="*/ 313 h 640"/>
                  <a:gd name="T2" fmla="*/ 969 w 1948"/>
                  <a:gd name="T3" fmla="*/ 320 h 640"/>
                  <a:gd name="T4" fmla="*/ 0 w 1948"/>
                  <a:gd name="T5" fmla="*/ 6 h 640"/>
                  <a:gd name="T6" fmla="*/ 4 w 1948"/>
                  <a:gd name="T7" fmla="*/ 0 h 640"/>
                  <a:gd name="T8" fmla="*/ 974 w 1948"/>
                  <a:gd name="T9" fmla="*/ 313 h 6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8" h="640">
                    <a:moveTo>
                      <a:pt x="1948" y="625"/>
                    </a:moveTo>
                    <a:lnTo>
                      <a:pt x="1938" y="640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8" y="625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0" name="Freeform 1082"/>
              <p:cNvSpPr>
                <a:spLocks/>
              </p:cNvSpPr>
              <p:nvPr/>
            </p:nvSpPr>
            <p:spPr bwMode="auto">
              <a:xfrm>
                <a:off x="1958" y="1920"/>
                <a:ext cx="971" cy="313"/>
              </a:xfrm>
              <a:custGeom>
                <a:avLst/>
                <a:gdLst>
                  <a:gd name="T0" fmla="*/ 971 w 1941"/>
                  <a:gd name="T1" fmla="*/ 312 h 627"/>
                  <a:gd name="T2" fmla="*/ 970 w 1941"/>
                  <a:gd name="T3" fmla="*/ 313 h 627"/>
                  <a:gd name="T4" fmla="*/ 0 w 1941"/>
                  <a:gd name="T5" fmla="*/ 1 h 627"/>
                  <a:gd name="T6" fmla="*/ 1 w 1941"/>
                  <a:gd name="T7" fmla="*/ 0 h 627"/>
                  <a:gd name="T8" fmla="*/ 971 w 1941"/>
                  <a:gd name="T9" fmla="*/ 312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7">
                    <a:moveTo>
                      <a:pt x="1941" y="625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1" name="Freeform 1083"/>
              <p:cNvSpPr>
                <a:spLocks/>
              </p:cNvSpPr>
              <p:nvPr/>
            </p:nvSpPr>
            <p:spPr bwMode="auto">
              <a:xfrm>
                <a:off x="1958" y="1921"/>
                <a:ext cx="970" cy="314"/>
              </a:xfrm>
              <a:custGeom>
                <a:avLst/>
                <a:gdLst>
                  <a:gd name="T0" fmla="*/ 970 w 1941"/>
                  <a:gd name="T1" fmla="*/ 313 h 628"/>
                  <a:gd name="T2" fmla="*/ 969 w 1941"/>
                  <a:gd name="T3" fmla="*/ 314 h 628"/>
                  <a:gd name="T4" fmla="*/ 0 w 1941"/>
                  <a:gd name="T5" fmla="*/ 1 h 628"/>
                  <a:gd name="T6" fmla="*/ 1 w 1941"/>
                  <a:gd name="T7" fmla="*/ 0 h 628"/>
                  <a:gd name="T8" fmla="*/ 970 w 1941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8">
                    <a:moveTo>
                      <a:pt x="1941" y="625"/>
                    </a:moveTo>
                    <a:lnTo>
                      <a:pt x="1939" y="62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2" name="Freeform 1084"/>
              <p:cNvSpPr>
                <a:spLocks/>
              </p:cNvSpPr>
              <p:nvPr/>
            </p:nvSpPr>
            <p:spPr bwMode="auto">
              <a:xfrm>
                <a:off x="1957" y="1921"/>
                <a:ext cx="970" cy="314"/>
              </a:xfrm>
              <a:custGeom>
                <a:avLst/>
                <a:gdLst>
                  <a:gd name="T0" fmla="*/ 970 w 1941"/>
                  <a:gd name="T1" fmla="*/ 313 h 628"/>
                  <a:gd name="T2" fmla="*/ 970 w 1941"/>
                  <a:gd name="T3" fmla="*/ 314 h 628"/>
                  <a:gd name="T4" fmla="*/ 0 w 1941"/>
                  <a:gd name="T5" fmla="*/ 1 h 628"/>
                  <a:gd name="T6" fmla="*/ 1 w 1941"/>
                  <a:gd name="T7" fmla="*/ 0 h 628"/>
                  <a:gd name="T8" fmla="*/ 970 w 1941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28">
                    <a:moveTo>
                      <a:pt x="1941" y="626"/>
                    </a:moveTo>
                    <a:lnTo>
                      <a:pt x="1940" y="62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6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3" name="Freeform 1085"/>
              <p:cNvSpPr>
                <a:spLocks/>
              </p:cNvSpPr>
              <p:nvPr/>
            </p:nvSpPr>
            <p:spPr bwMode="auto">
              <a:xfrm>
                <a:off x="1956" y="1922"/>
                <a:ext cx="970" cy="315"/>
              </a:xfrm>
              <a:custGeom>
                <a:avLst/>
                <a:gdLst>
                  <a:gd name="T0" fmla="*/ 970 w 1941"/>
                  <a:gd name="T1" fmla="*/ 314 h 630"/>
                  <a:gd name="T2" fmla="*/ 969 w 1941"/>
                  <a:gd name="T3" fmla="*/ 315 h 630"/>
                  <a:gd name="T4" fmla="*/ 0 w 1941"/>
                  <a:gd name="T5" fmla="*/ 2 h 630"/>
                  <a:gd name="T6" fmla="*/ 0 w 1941"/>
                  <a:gd name="T7" fmla="*/ 0 h 630"/>
                  <a:gd name="T8" fmla="*/ 970 w 1941"/>
                  <a:gd name="T9" fmla="*/ 314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1" h="630">
                    <a:moveTo>
                      <a:pt x="1941" y="627"/>
                    </a:moveTo>
                    <a:lnTo>
                      <a:pt x="1939" y="630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941" y="627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4" name="Freeform 1086"/>
              <p:cNvSpPr>
                <a:spLocks/>
              </p:cNvSpPr>
              <p:nvPr/>
            </p:nvSpPr>
            <p:spPr bwMode="auto">
              <a:xfrm>
                <a:off x="1956" y="1924"/>
                <a:ext cx="969" cy="314"/>
              </a:xfrm>
              <a:custGeom>
                <a:avLst/>
                <a:gdLst>
                  <a:gd name="T0" fmla="*/ 969 w 1939"/>
                  <a:gd name="T1" fmla="*/ 313 h 628"/>
                  <a:gd name="T2" fmla="*/ 968 w 1939"/>
                  <a:gd name="T3" fmla="*/ 314 h 628"/>
                  <a:gd name="T4" fmla="*/ 0 w 1939"/>
                  <a:gd name="T5" fmla="*/ 1 h 628"/>
                  <a:gd name="T6" fmla="*/ 0 w 1939"/>
                  <a:gd name="T7" fmla="*/ 0 h 628"/>
                  <a:gd name="T8" fmla="*/ 969 w 1939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28">
                    <a:moveTo>
                      <a:pt x="1939" y="626"/>
                    </a:moveTo>
                    <a:lnTo>
                      <a:pt x="1937" y="628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39" y="626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5" name="Freeform 1087"/>
              <p:cNvSpPr>
                <a:spLocks/>
              </p:cNvSpPr>
              <p:nvPr/>
            </p:nvSpPr>
            <p:spPr bwMode="auto">
              <a:xfrm>
                <a:off x="1955" y="1925"/>
                <a:ext cx="970" cy="315"/>
              </a:xfrm>
              <a:custGeom>
                <a:avLst/>
                <a:gdLst>
                  <a:gd name="T0" fmla="*/ 970 w 1939"/>
                  <a:gd name="T1" fmla="*/ 314 h 630"/>
                  <a:gd name="T2" fmla="*/ 969 w 1939"/>
                  <a:gd name="T3" fmla="*/ 315 h 630"/>
                  <a:gd name="T4" fmla="*/ 0 w 1939"/>
                  <a:gd name="T5" fmla="*/ 1 h 630"/>
                  <a:gd name="T6" fmla="*/ 1 w 1939"/>
                  <a:gd name="T7" fmla="*/ 0 h 630"/>
                  <a:gd name="T8" fmla="*/ 970 w 1939"/>
                  <a:gd name="T9" fmla="*/ 314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0">
                    <a:moveTo>
                      <a:pt x="1939" y="627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7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6" name="Freeform 1088"/>
              <p:cNvSpPr>
                <a:spLocks/>
              </p:cNvSpPr>
              <p:nvPr/>
            </p:nvSpPr>
            <p:spPr bwMode="auto">
              <a:xfrm>
                <a:off x="1951" y="1926"/>
                <a:ext cx="973" cy="321"/>
              </a:xfrm>
              <a:custGeom>
                <a:avLst/>
                <a:gdLst>
                  <a:gd name="T0" fmla="*/ 973 w 1946"/>
                  <a:gd name="T1" fmla="*/ 314 h 643"/>
                  <a:gd name="T2" fmla="*/ 969 w 1946"/>
                  <a:gd name="T3" fmla="*/ 321 h 643"/>
                  <a:gd name="T4" fmla="*/ 0 w 1946"/>
                  <a:gd name="T5" fmla="*/ 6 h 643"/>
                  <a:gd name="T6" fmla="*/ 4 w 1946"/>
                  <a:gd name="T7" fmla="*/ 0 h 643"/>
                  <a:gd name="T8" fmla="*/ 973 w 1946"/>
                  <a:gd name="T9" fmla="*/ 314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6" h="643">
                    <a:moveTo>
                      <a:pt x="1946" y="628"/>
                    </a:moveTo>
                    <a:lnTo>
                      <a:pt x="1937" y="643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6" y="628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7" name="Freeform 1089"/>
              <p:cNvSpPr>
                <a:spLocks/>
              </p:cNvSpPr>
              <p:nvPr/>
            </p:nvSpPr>
            <p:spPr bwMode="auto">
              <a:xfrm>
                <a:off x="1954" y="1926"/>
                <a:ext cx="970" cy="314"/>
              </a:xfrm>
              <a:custGeom>
                <a:avLst/>
                <a:gdLst>
                  <a:gd name="T0" fmla="*/ 970 w 1940"/>
                  <a:gd name="T1" fmla="*/ 313 h 630"/>
                  <a:gd name="T2" fmla="*/ 969 w 1940"/>
                  <a:gd name="T3" fmla="*/ 314 h 630"/>
                  <a:gd name="T4" fmla="*/ 0 w 1940"/>
                  <a:gd name="T5" fmla="*/ 1 h 630"/>
                  <a:gd name="T6" fmla="*/ 1 w 1940"/>
                  <a:gd name="T7" fmla="*/ 0 h 630"/>
                  <a:gd name="T8" fmla="*/ 970 w 1940"/>
                  <a:gd name="T9" fmla="*/ 313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0" h="630">
                    <a:moveTo>
                      <a:pt x="1940" y="628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0" y="628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8" name="Freeform 1090"/>
              <p:cNvSpPr>
                <a:spLocks/>
              </p:cNvSpPr>
              <p:nvPr/>
            </p:nvSpPr>
            <p:spPr bwMode="auto">
              <a:xfrm>
                <a:off x="1953" y="1926"/>
                <a:ext cx="970" cy="316"/>
              </a:xfrm>
              <a:custGeom>
                <a:avLst/>
                <a:gdLst>
                  <a:gd name="T0" fmla="*/ 970 w 1939"/>
                  <a:gd name="T1" fmla="*/ 314 h 631"/>
                  <a:gd name="T2" fmla="*/ 969 w 1939"/>
                  <a:gd name="T3" fmla="*/ 316 h 631"/>
                  <a:gd name="T4" fmla="*/ 0 w 1939"/>
                  <a:gd name="T5" fmla="*/ 2 h 631"/>
                  <a:gd name="T6" fmla="*/ 1 w 1939"/>
                  <a:gd name="T7" fmla="*/ 0 h 631"/>
                  <a:gd name="T8" fmla="*/ 970 w 1939"/>
                  <a:gd name="T9" fmla="*/ 314 h 6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1">
                    <a:moveTo>
                      <a:pt x="1939" y="628"/>
                    </a:moveTo>
                    <a:lnTo>
                      <a:pt x="1937" y="63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59" name="Freeform 1091"/>
              <p:cNvSpPr>
                <a:spLocks/>
              </p:cNvSpPr>
              <p:nvPr/>
            </p:nvSpPr>
            <p:spPr bwMode="auto">
              <a:xfrm>
                <a:off x="1953" y="1928"/>
                <a:ext cx="969" cy="316"/>
              </a:xfrm>
              <a:custGeom>
                <a:avLst/>
                <a:gdLst>
                  <a:gd name="T0" fmla="*/ 969 w 1939"/>
                  <a:gd name="T1" fmla="*/ 314 h 632"/>
                  <a:gd name="T2" fmla="*/ 969 w 1939"/>
                  <a:gd name="T3" fmla="*/ 316 h 632"/>
                  <a:gd name="T4" fmla="*/ 0 w 1939"/>
                  <a:gd name="T5" fmla="*/ 1 h 632"/>
                  <a:gd name="T6" fmla="*/ 1 w 1939"/>
                  <a:gd name="T7" fmla="*/ 0 h 632"/>
                  <a:gd name="T8" fmla="*/ 969 w 1939"/>
                  <a:gd name="T9" fmla="*/ 314 h 6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2">
                    <a:moveTo>
                      <a:pt x="1939" y="628"/>
                    </a:moveTo>
                    <a:lnTo>
                      <a:pt x="1938" y="63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0" name="Freeform 1092"/>
              <p:cNvSpPr>
                <a:spLocks/>
              </p:cNvSpPr>
              <p:nvPr/>
            </p:nvSpPr>
            <p:spPr bwMode="auto">
              <a:xfrm>
                <a:off x="1952" y="1929"/>
                <a:ext cx="969" cy="316"/>
              </a:xfrm>
              <a:custGeom>
                <a:avLst/>
                <a:gdLst>
                  <a:gd name="T0" fmla="*/ 969 w 1940"/>
                  <a:gd name="T1" fmla="*/ 315 h 633"/>
                  <a:gd name="T2" fmla="*/ 968 w 1940"/>
                  <a:gd name="T3" fmla="*/ 316 h 633"/>
                  <a:gd name="T4" fmla="*/ 0 w 1940"/>
                  <a:gd name="T5" fmla="*/ 1 h 633"/>
                  <a:gd name="T6" fmla="*/ 1 w 1940"/>
                  <a:gd name="T7" fmla="*/ 0 h 633"/>
                  <a:gd name="T8" fmla="*/ 969 w 1940"/>
                  <a:gd name="T9" fmla="*/ 315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0" h="633">
                    <a:moveTo>
                      <a:pt x="1940" y="630"/>
                    </a:moveTo>
                    <a:lnTo>
                      <a:pt x="1938" y="63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40" y="630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1" name="Freeform 1093"/>
              <p:cNvSpPr>
                <a:spLocks/>
              </p:cNvSpPr>
              <p:nvPr/>
            </p:nvSpPr>
            <p:spPr bwMode="auto">
              <a:xfrm>
                <a:off x="1951" y="1931"/>
                <a:ext cx="969" cy="316"/>
              </a:xfrm>
              <a:custGeom>
                <a:avLst/>
                <a:gdLst>
                  <a:gd name="T0" fmla="*/ 969 w 1939"/>
                  <a:gd name="T1" fmla="*/ 315 h 633"/>
                  <a:gd name="T2" fmla="*/ 968 w 1939"/>
                  <a:gd name="T3" fmla="*/ 316 h 633"/>
                  <a:gd name="T4" fmla="*/ 0 w 1939"/>
                  <a:gd name="T5" fmla="*/ 1 h 633"/>
                  <a:gd name="T6" fmla="*/ 0 w 1939"/>
                  <a:gd name="T7" fmla="*/ 0 h 633"/>
                  <a:gd name="T8" fmla="*/ 969 w 1939"/>
                  <a:gd name="T9" fmla="*/ 315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3">
                    <a:moveTo>
                      <a:pt x="1939" y="630"/>
                    </a:moveTo>
                    <a:lnTo>
                      <a:pt x="1937" y="63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39" y="630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2" name="Freeform 1094"/>
              <p:cNvSpPr>
                <a:spLocks/>
              </p:cNvSpPr>
              <p:nvPr/>
            </p:nvSpPr>
            <p:spPr bwMode="auto">
              <a:xfrm>
                <a:off x="1948" y="1931"/>
                <a:ext cx="972" cy="324"/>
              </a:xfrm>
              <a:custGeom>
                <a:avLst/>
                <a:gdLst>
                  <a:gd name="T0" fmla="*/ 972 w 1944"/>
                  <a:gd name="T1" fmla="*/ 316 h 648"/>
                  <a:gd name="T2" fmla="*/ 968 w 1944"/>
                  <a:gd name="T3" fmla="*/ 324 h 648"/>
                  <a:gd name="T4" fmla="*/ 0 w 1944"/>
                  <a:gd name="T5" fmla="*/ 7 h 648"/>
                  <a:gd name="T6" fmla="*/ 4 w 1944"/>
                  <a:gd name="T7" fmla="*/ 0 h 648"/>
                  <a:gd name="T8" fmla="*/ 972 w 1944"/>
                  <a:gd name="T9" fmla="*/ 316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4" h="648">
                    <a:moveTo>
                      <a:pt x="1944" y="631"/>
                    </a:moveTo>
                    <a:lnTo>
                      <a:pt x="1936" y="64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944" y="631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3" name="Freeform 1095"/>
              <p:cNvSpPr>
                <a:spLocks/>
              </p:cNvSpPr>
              <p:nvPr/>
            </p:nvSpPr>
            <p:spPr bwMode="auto">
              <a:xfrm>
                <a:off x="1950" y="1931"/>
                <a:ext cx="970" cy="318"/>
              </a:xfrm>
              <a:custGeom>
                <a:avLst/>
                <a:gdLst>
                  <a:gd name="T0" fmla="*/ 970 w 1939"/>
                  <a:gd name="T1" fmla="*/ 316 h 634"/>
                  <a:gd name="T2" fmla="*/ 969 w 1939"/>
                  <a:gd name="T3" fmla="*/ 318 h 634"/>
                  <a:gd name="T4" fmla="*/ 0 w 1939"/>
                  <a:gd name="T5" fmla="*/ 2 h 634"/>
                  <a:gd name="T6" fmla="*/ 1 w 1939"/>
                  <a:gd name="T7" fmla="*/ 0 h 634"/>
                  <a:gd name="T8" fmla="*/ 970 w 1939"/>
                  <a:gd name="T9" fmla="*/ 316 h 6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4">
                    <a:moveTo>
                      <a:pt x="1939" y="631"/>
                    </a:moveTo>
                    <a:lnTo>
                      <a:pt x="1938" y="63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4" name="Freeform 1096"/>
              <p:cNvSpPr>
                <a:spLocks/>
              </p:cNvSpPr>
              <p:nvPr/>
            </p:nvSpPr>
            <p:spPr bwMode="auto">
              <a:xfrm>
                <a:off x="1949" y="1933"/>
                <a:ext cx="970" cy="318"/>
              </a:xfrm>
              <a:custGeom>
                <a:avLst/>
                <a:gdLst>
                  <a:gd name="T0" fmla="*/ 970 w 1939"/>
                  <a:gd name="T1" fmla="*/ 316 h 636"/>
                  <a:gd name="T2" fmla="*/ 968 w 1939"/>
                  <a:gd name="T3" fmla="*/ 318 h 636"/>
                  <a:gd name="T4" fmla="*/ 0 w 1939"/>
                  <a:gd name="T5" fmla="*/ 2 h 636"/>
                  <a:gd name="T6" fmla="*/ 1 w 1939"/>
                  <a:gd name="T7" fmla="*/ 0 h 636"/>
                  <a:gd name="T8" fmla="*/ 970 w 1939"/>
                  <a:gd name="T9" fmla="*/ 316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36">
                    <a:moveTo>
                      <a:pt x="1939" y="631"/>
                    </a:moveTo>
                    <a:lnTo>
                      <a:pt x="1935" y="63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5" name="Freeform 1097"/>
              <p:cNvSpPr>
                <a:spLocks/>
              </p:cNvSpPr>
              <p:nvPr/>
            </p:nvSpPr>
            <p:spPr bwMode="auto">
              <a:xfrm>
                <a:off x="1948" y="1935"/>
                <a:ext cx="969" cy="318"/>
              </a:xfrm>
              <a:custGeom>
                <a:avLst/>
                <a:gdLst>
                  <a:gd name="T0" fmla="*/ 969 w 1937"/>
                  <a:gd name="T1" fmla="*/ 316 h 637"/>
                  <a:gd name="T2" fmla="*/ 968 w 1937"/>
                  <a:gd name="T3" fmla="*/ 318 h 637"/>
                  <a:gd name="T4" fmla="*/ 0 w 1937"/>
                  <a:gd name="T5" fmla="*/ 2 h 637"/>
                  <a:gd name="T6" fmla="*/ 1 w 1937"/>
                  <a:gd name="T7" fmla="*/ 0 h 637"/>
                  <a:gd name="T8" fmla="*/ 969 w 1937"/>
                  <a:gd name="T9" fmla="*/ 316 h 6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37">
                    <a:moveTo>
                      <a:pt x="1937" y="633"/>
                    </a:moveTo>
                    <a:lnTo>
                      <a:pt x="1936" y="63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937" y="633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6" name="Freeform 1098"/>
              <p:cNvSpPr>
                <a:spLocks/>
              </p:cNvSpPr>
              <p:nvPr/>
            </p:nvSpPr>
            <p:spPr bwMode="auto">
              <a:xfrm>
                <a:off x="1948" y="1936"/>
                <a:ext cx="968" cy="319"/>
              </a:xfrm>
              <a:custGeom>
                <a:avLst/>
                <a:gdLst>
                  <a:gd name="T0" fmla="*/ 968 w 1938"/>
                  <a:gd name="T1" fmla="*/ 317 h 638"/>
                  <a:gd name="T2" fmla="*/ 967 w 1938"/>
                  <a:gd name="T3" fmla="*/ 319 h 638"/>
                  <a:gd name="T4" fmla="*/ 0 w 1938"/>
                  <a:gd name="T5" fmla="*/ 2 h 638"/>
                  <a:gd name="T6" fmla="*/ 1 w 1938"/>
                  <a:gd name="T7" fmla="*/ 0 h 638"/>
                  <a:gd name="T8" fmla="*/ 968 w 1938"/>
                  <a:gd name="T9" fmla="*/ 317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8" h="638">
                    <a:moveTo>
                      <a:pt x="1938" y="633"/>
                    </a:moveTo>
                    <a:lnTo>
                      <a:pt x="1936" y="63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8" y="633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7" name="Freeform 1099"/>
              <p:cNvSpPr>
                <a:spLocks/>
              </p:cNvSpPr>
              <p:nvPr/>
            </p:nvSpPr>
            <p:spPr bwMode="auto">
              <a:xfrm>
                <a:off x="1944" y="1938"/>
                <a:ext cx="972" cy="326"/>
              </a:xfrm>
              <a:custGeom>
                <a:avLst/>
                <a:gdLst>
                  <a:gd name="T0" fmla="*/ 972 w 1942"/>
                  <a:gd name="T1" fmla="*/ 318 h 651"/>
                  <a:gd name="T2" fmla="*/ 968 w 1942"/>
                  <a:gd name="T3" fmla="*/ 326 h 651"/>
                  <a:gd name="T4" fmla="*/ 0 w 1942"/>
                  <a:gd name="T5" fmla="*/ 7 h 651"/>
                  <a:gd name="T6" fmla="*/ 3 w 1942"/>
                  <a:gd name="T7" fmla="*/ 0 h 651"/>
                  <a:gd name="T8" fmla="*/ 972 w 1942"/>
                  <a:gd name="T9" fmla="*/ 318 h 6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2" h="651">
                    <a:moveTo>
                      <a:pt x="1942" y="635"/>
                    </a:moveTo>
                    <a:lnTo>
                      <a:pt x="1935" y="651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42" y="63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8" name="Freeform 1100"/>
              <p:cNvSpPr>
                <a:spLocks/>
              </p:cNvSpPr>
              <p:nvPr/>
            </p:nvSpPr>
            <p:spPr bwMode="auto">
              <a:xfrm>
                <a:off x="1947" y="1938"/>
                <a:ext cx="969" cy="320"/>
              </a:xfrm>
              <a:custGeom>
                <a:avLst/>
                <a:gdLst>
                  <a:gd name="T0" fmla="*/ 969 w 1937"/>
                  <a:gd name="T1" fmla="*/ 318 h 640"/>
                  <a:gd name="T2" fmla="*/ 968 w 1937"/>
                  <a:gd name="T3" fmla="*/ 320 h 640"/>
                  <a:gd name="T4" fmla="*/ 0 w 1937"/>
                  <a:gd name="T5" fmla="*/ 2 h 640"/>
                  <a:gd name="T6" fmla="*/ 1 w 1937"/>
                  <a:gd name="T7" fmla="*/ 0 h 640"/>
                  <a:gd name="T8" fmla="*/ 969 w 1937"/>
                  <a:gd name="T9" fmla="*/ 318 h 6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40">
                    <a:moveTo>
                      <a:pt x="1937" y="635"/>
                    </a:moveTo>
                    <a:lnTo>
                      <a:pt x="1935" y="640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7" y="63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69" name="Freeform 1101"/>
              <p:cNvSpPr>
                <a:spLocks/>
              </p:cNvSpPr>
              <p:nvPr/>
            </p:nvSpPr>
            <p:spPr bwMode="auto">
              <a:xfrm>
                <a:off x="1946" y="1940"/>
                <a:ext cx="969" cy="321"/>
              </a:xfrm>
              <a:custGeom>
                <a:avLst/>
                <a:gdLst>
                  <a:gd name="T0" fmla="*/ 969 w 1937"/>
                  <a:gd name="T1" fmla="*/ 318 h 643"/>
                  <a:gd name="T2" fmla="*/ 967 w 1937"/>
                  <a:gd name="T3" fmla="*/ 321 h 643"/>
                  <a:gd name="T4" fmla="*/ 0 w 1937"/>
                  <a:gd name="T5" fmla="*/ 2 h 643"/>
                  <a:gd name="T6" fmla="*/ 1 w 1937"/>
                  <a:gd name="T7" fmla="*/ 0 h 643"/>
                  <a:gd name="T8" fmla="*/ 969 w 1937"/>
                  <a:gd name="T9" fmla="*/ 318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43">
                    <a:moveTo>
                      <a:pt x="1937" y="637"/>
                    </a:moveTo>
                    <a:lnTo>
                      <a:pt x="1934" y="643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937" y="637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0" name="Freeform 1102"/>
              <p:cNvSpPr>
                <a:spLocks/>
              </p:cNvSpPr>
              <p:nvPr/>
            </p:nvSpPr>
            <p:spPr bwMode="auto">
              <a:xfrm>
                <a:off x="1944" y="1942"/>
                <a:ext cx="969" cy="322"/>
              </a:xfrm>
              <a:custGeom>
                <a:avLst/>
                <a:gdLst>
                  <a:gd name="T0" fmla="*/ 969 w 1937"/>
                  <a:gd name="T1" fmla="*/ 319 h 643"/>
                  <a:gd name="T2" fmla="*/ 968 w 1937"/>
                  <a:gd name="T3" fmla="*/ 322 h 643"/>
                  <a:gd name="T4" fmla="*/ 0 w 1937"/>
                  <a:gd name="T5" fmla="*/ 3 h 643"/>
                  <a:gd name="T6" fmla="*/ 2 w 1937"/>
                  <a:gd name="T7" fmla="*/ 0 h 643"/>
                  <a:gd name="T8" fmla="*/ 969 w 1937"/>
                  <a:gd name="T9" fmla="*/ 319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43">
                    <a:moveTo>
                      <a:pt x="1937" y="638"/>
                    </a:moveTo>
                    <a:lnTo>
                      <a:pt x="1935" y="643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1" name="Freeform 1103"/>
              <p:cNvSpPr>
                <a:spLocks/>
              </p:cNvSpPr>
              <p:nvPr/>
            </p:nvSpPr>
            <p:spPr bwMode="auto">
              <a:xfrm>
                <a:off x="1942" y="1945"/>
                <a:ext cx="970" cy="328"/>
              </a:xfrm>
              <a:custGeom>
                <a:avLst/>
                <a:gdLst>
                  <a:gd name="T0" fmla="*/ 970 w 1940"/>
                  <a:gd name="T1" fmla="*/ 319 h 657"/>
                  <a:gd name="T2" fmla="*/ 968 w 1940"/>
                  <a:gd name="T3" fmla="*/ 328 h 657"/>
                  <a:gd name="T4" fmla="*/ 0 w 1940"/>
                  <a:gd name="T5" fmla="*/ 7 h 657"/>
                  <a:gd name="T6" fmla="*/ 3 w 1940"/>
                  <a:gd name="T7" fmla="*/ 0 h 657"/>
                  <a:gd name="T8" fmla="*/ 970 w 1940"/>
                  <a:gd name="T9" fmla="*/ 319 h 6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0" h="657">
                    <a:moveTo>
                      <a:pt x="1940" y="638"/>
                    </a:moveTo>
                    <a:lnTo>
                      <a:pt x="1935" y="657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1940" y="638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2" name="Freeform 1104"/>
              <p:cNvSpPr>
                <a:spLocks/>
              </p:cNvSpPr>
              <p:nvPr/>
            </p:nvSpPr>
            <p:spPr bwMode="auto">
              <a:xfrm>
                <a:off x="1943" y="1945"/>
                <a:ext cx="969" cy="323"/>
              </a:xfrm>
              <a:custGeom>
                <a:avLst/>
                <a:gdLst>
                  <a:gd name="T0" fmla="*/ 969 w 1937"/>
                  <a:gd name="T1" fmla="*/ 319 h 647"/>
                  <a:gd name="T2" fmla="*/ 967 w 1937"/>
                  <a:gd name="T3" fmla="*/ 323 h 647"/>
                  <a:gd name="T4" fmla="*/ 0 w 1937"/>
                  <a:gd name="T5" fmla="*/ 3 h 647"/>
                  <a:gd name="T6" fmla="*/ 1 w 1937"/>
                  <a:gd name="T7" fmla="*/ 0 h 647"/>
                  <a:gd name="T8" fmla="*/ 969 w 1937"/>
                  <a:gd name="T9" fmla="*/ 319 h 6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47">
                    <a:moveTo>
                      <a:pt x="1937" y="638"/>
                    </a:moveTo>
                    <a:lnTo>
                      <a:pt x="1934" y="6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3" name="Freeform 1105"/>
              <p:cNvSpPr>
                <a:spLocks/>
              </p:cNvSpPr>
              <p:nvPr/>
            </p:nvSpPr>
            <p:spPr bwMode="auto">
              <a:xfrm>
                <a:off x="1942" y="1948"/>
                <a:ext cx="969" cy="325"/>
              </a:xfrm>
              <a:custGeom>
                <a:avLst/>
                <a:gdLst>
                  <a:gd name="T0" fmla="*/ 969 w 1937"/>
                  <a:gd name="T1" fmla="*/ 320 h 650"/>
                  <a:gd name="T2" fmla="*/ 968 w 1937"/>
                  <a:gd name="T3" fmla="*/ 325 h 650"/>
                  <a:gd name="T4" fmla="*/ 0 w 1937"/>
                  <a:gd name="T5" fmla="*/ 4 h 650"/>
                  <a:gd name="T6" fmla="*/ 2 w 1937"/>
                  <a:gd name="T7" fmla="*/ 0 h 650"/>
                  <a:gd name="T8" fmla="*/ 969 w 1937"/>
                  <a:gd name="T9" fmla="*/ 320 h 6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50">
                    <a:moveTo>
                      <a:pt x="1937" y="640"/>
                    </a:moveTo>
                    <a:lnTo>
                      <a:pt x="1935" y="650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37" y="640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4" name="Freeform 1106"/>
              <p:cNvSpPr>
                <a:spLocks/>
              </p:cNvSpPr>
              <p:nvPr/>
            </p:nvSpPr>
            <p:spPr bwMode="auto">
              <a:xfrm>
                <a:off x="1940" y="1951"/>
                <a:ext cx="970" cy="330"/>
              </a:xfrm>
              <a:custGeom>
                <a:avLst/>
                <a:gdLst>
                  <a:gd name="T0" fmla="*/ 970 w 1939"/>
                  <a:gd name="T1" fmla="*/ 322 h 659"/>
                  <a:gd name="T2" fmla="*/ 967 w 1939"/>
                  <a:gd name="T3" fmla="*/ 330 h 659"/>
                  <a:gd name="T4" fmla="*/ 0 w 1939"/>
                  <a:gd name="T5" fmla="*/ 8 h 659"/>
                  <a:gd name="T6" fmla="*/ 2 w 1939"/>
                  <a:gd name="T7" fmla="*/ 0 h 659"/>
                  <a:gd name="T8" fmla="*/ 970 w 1939"/>
                  <a:gd name="T9" fmla="*/ 322 h 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59">
                    <a:moveTo>
                      <a:pt x="1939" y="643"/>
                    </a:moveTo>
                    <a:lnTo>
                      <a:pt x="1934" y="65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1939" y="643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5" name="Freeform 1107"/>
              <p:cNvSpPr>
                <a:spLocks/>
              </p:cNvSpPr>
              <p:nvPr/>
            </p:nvSpPr>
            <p:spPr bwMode="auto">
              <a:xfrm>
                <a:off x="1938" y="1959"/>
                <a:ext cx="969" cy="332"/>
              </a:xfrm>
              <a:custGeom>
                <a:avLst/>
                <a:gdLst>
                  <a:gd name="T0" fmla="*/ 969 w 1937"/>
                  <a:gd name="T1" fmla="*/ 322 h 664"/>
                  <a:gd name="T2" fmla="*/ 967 w 1937"/>
                  <a:gd name="T3" fmla="*/ 332 h 664"/>
                  <a:gd name="T4" fmla="*/ 0 w 1937"/>
                  <a:gd name="T5" fmla="*/ 7 h 664"/>
                  <a:gd name="T6" fmla="*/ 2 w 1937"/>
                  <a:gd name="T7" fmla="*/ 0 h 664"/>
                  <a:gd name="T8" fmla="*/ 969 w 1937"/>
                  <a:gd name="T9" fmla="*/ 322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64">
                    <a:moveTo>
                      <a:pt x="1937" y="644"/>
                    </a:moveTo>
                    <a:lnTo>
                      <a:pt x="1934" y="66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1937" y="644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6" name="Freeform 1108"/>
              <p:cNvSpPr>
                <a:spLocks/>
              </p:cNvSpPr>
              <p:nvPr/>
            </p:nvSpPr>
            <p:spPr bwMode="auto">
              <a:xfrm>
                <a:off x="1938" y="1965"/>
                <a:ext cx="968" cy="335"/>
              </a:xfrm>
              <a:custGeom>
                <a:avLst/>
                <a:gdLst>
                  <a:gd name="T0" fmla="*/ 968 w 1936"/>
                  <a:gd name="T1" fmla="*/ 326 h 670"/>
                  <a:gd name="T2" fmla="*/ 967 w 1936"/>
                  <a:gd name="T3" fmla="*/ 335 h 670"/>
                  <a:gd name="T4" fmla="*/ 0 w 1936"/>
                  <a:gd name="T5" fmla="*/ 8 h 670"/>
                  <a:gd name="T6" fmla="*/ 1 w 1936"/>
                  <a:gd name="T7" fmla="*/ 0 h 670"/>
                  <a:gd name="T8" fmla="*/ 968 w 1936"/>
                  <a:gd name="T9" fmla="*/ 326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6" h="670">
                    <a:moveTo>
                      <a:pt x="1936" y="651"/>
                    </a:moveTo>
                    <a:lnTo>
                      <a:pt x="1933" y="670"/>
                    </a:lnTo>
                    <a:lnTo>
                      <a:pt x="0" y="15"/>
                    </a:lnTo>
                    <a:lnTo>
                      <a:pt x="2" y="0"/>
                    </a:lnTo>
                    <a:lnTo>
                      <a:pt x="1936" y="651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7" name="Freeform 1109"/>
              <p:cNvSpPr>
                <a:spLocks/>
              </p:cNvSpPr>
              <p:nvPr/>
            </p:nvSpPr>
            <p:spPr bwMode="auto">
              <a:xfrm>
                <a:off x="1938" y="1973"/>
                <a:ext cx="966" cy="336"/>
              </a:xfrm>
              <a:custGeom>
                <a:avLst/>
                <a:gdLst>
                  <a:gd name="T0" fmla="*/ 966 w 1933"/>
                  <a:gd name="T1" fmla="*/ 327 h 673"/>
                  <a:gd name="T2" fmla="*/ 966 w 1933"/>
                  <a:gd name="T3" fmla="*/ 336 h 673"/>
                  <a:gd name="T4" fmla="*/ 0 w 1933"/>
                  <a:gd name="T5" fmla="*/ 7 h 673"/>
                  <a:gd name="T6" fmla="*/ 0 w 1933"/>
                  <a:gd name="T7" fmla="*/ 0 h 673"/>
                  <a:gd name="T8" fmla="*/ 966 w 1933"/>
                  <a:gd name="T9" fmla="*/ 327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73">
                    <a:moveTo>
                      <a:pt x="1933" y="655"/>
                    </a:moveTo>
                    <a:lnTo>
                      <a:pt x="1933" y="67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8" name="Freeform 1110"/>
              <p:cNvSpPr>
                <a:spLocks/>
              </p:cNvSpPr>
              <p:nvPr/>
            </p:nvSpPr>
            <p:spPr bwMode="auto">
              <a:xfrm>
                <a:off x="1938" y="1973"/>
                <a:ext cx="966" cy="331"/>
              </a:xfrm>
              <a:custGeom>
                <a:avLst/>
                <a:gdLst>
                  <a:gd name="T0" fmla="*/ 966 w 1933"/>
                  <a:gd name="T1" fmla="*/ 328 h 661"/>
                  <a:gd name="T2" fmla="*/ 966 w 1933"/>
                  <a:gd name="T3" fmla="*/ 331 h 661"/>
                  <a:gd name="T4" fmla="*/ 0 w 1933"/>
                  <a:gd name="T5" fmla="*/ 3 h 661"/>
                  <a:gd name="T6" fmla="*/ 0 w 1933"/>
                  <a:gd name="T7" fmla="*/ 0 h 661"/>
                  <a:gd name="T8" fmla="*/ 966 w 1933"/>
                  <a:gd name="T9" fmla="*/ 328 h 6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1">
                    <a:moveTo>
                      <a:pt x="1933" y="655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79" name="Freeform 1111"/>
              <p:cNvSpPr>
                <a:spLocks/>
              </p:cNvSpPr>
              <p:nvPr/>
            </p:nvSpPr>
            <p:spPr bwMode="auto">
              <a:xfrm>
                <a:off x="1938" y="1975"/>
                <a:ext cx="966" cy="331"/>
              </a:xfrm>
              <a:custGeom>
                <a:avLst/>
                <a:gdLst>
                  <a:gd name="T0" fmla="*/ 966 w 1933"/>
                  <a:gd name="T1" fmla="*/ 328 h 661"/>
                  <a:gd name="T2" fmla="*/ 966 w 1933"/>
                  <a:gd name="T3" fmla="*/ 331 h 661"/>
                  <a:gd name="T4" fmla="*/ 0 w 1933"/>
                  <a:gd name="T5" fmla="*/ 3 h 661"/>
                  <a:gd name="T6" fmla="*/ 0 w 1933"/>
                  <a:gd name="T7" fmla="*/ 0 h 661"/>
                  <a:gd name="T8" fmla="*/ 966 w 1933"/>
                  <a:gd name="T9" fmla="*/ 328 h 6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1">
                    <a:moveTo>
                      <a:pt x="1933" y="656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0" name="Freeform 1112"/>
              <p:cNvSpPr>
                <a:spLocks/>
              </p:cNvSpPr>
              <p:nvPr/>
            </p:nvSpPr>
            <p:spPr bwMode="auto">
              <a:xfrm>
                <a:off x="1938" y="1978"/>
                <a:ext cx="966" cy="331"/>
              </a:xfrm>
              <a:custGeom>
                <a:avLst/>
                <a:gdLst>
                  <a:gd name="T0" fmla="*/ 966 w 1933"/>
                  <a:gd name="T1" fmla="*/ 328 h 663"/>
                  <a:gd name="T2" fmla="*/ 966 w 1933"/>
                  <a:gd name="T3" fmla="*/ 331 h 663"/>
                  <a:gd name="T4" fmla="*/ 0 w 1933"/>
                  <a:gd name="T5" fmla="*/ 2 h 663"/>
                  <a:gd name="T6" fmla="*/ 0 w 1933"/>
                  <a:gd name="T7" fmla="*/ 0 h 663"/>
                  <a:gd name="T8" fmla="*/ 966 w 1933"/>
                  <a:gd name="T9" fmla="*/ 328 h 6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3">
                    <a:moveTo>
                      <a:pt x="1933" y="656"/>
                    </a:moveTo>
                    <a:lnTo>
                      <a:pt x="1933" y="66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1" name="Freeform 1113"/>
              <p:cNvSpPr>
                <a:spLocks/>
              </p:cNvSpPr>
              <p:nvPr/>
            </p:nvSpPr>
            <p:spPr bwMode="auto">
              <a:xfrm>
                <a:off x="1938" y="1980"/>
                <a:ext cx="966" cy="339"/>
              </a:xfrm>
              <a:custGeom>
                <a:avLst/>
                <a:gdLst>
                  <a:gd name="T0" fmla="*/ 966 w 1933"/>
                  <a:gd name="T1" fmla="*/ 330 h 676"/>
                  <a:gd name="T2" fmla="*/ 966 w 1933"/>
                  <a:gd name="T3" fmla="*/ 339 h 676"/>
                  <a:gd name="T4" fmla="*/ 1 w 1933"/>
                  <a:gd name="T5" fmla="*/ 8 h 676"/>
                  <a:gd name="T6" fmla="*/ 0 w 1933"/>
                  <a:gd name="T7" fmla="*/ 0 h 676"/>
                  <a:gd name="T8" fmla="*/ 966 w 1933"/>
                  <a:gd name="T9" fmla="*/ 330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76">
                    <a:moveTo>
                      <a:pt x="1933" y="658"/>
                    </a:moveTo>
                    <a:lnTo>
                      <a:pt x="1933" y="67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2" name="Freeform 1114"/>
              <p:cNvSpPr>
                <a:spLocks/>
              </p:cNvSpPr>
              <p:nvPr/>
            </p:nvSpPr>
            <p:spPr bwMode="auto">
              <a:xfrm>
                <a:off x="1938" y="1980"/>
                <a:ext cx="966" cy="333"/>
              </a:xfrm>
              <a:custGeom>
                <a:avLst/>
                <a:gdLst>
                  <a:gd name="T0" fmla="*/ 966 w 1933"/>
                  <a:gd name="T1" fmla="*/ 330 h 664"/>
                  <a:gd name="T2" fmla="*/ 966 w 1933"/>
                  <a:gd name="T3" fmla="*/ 333 h 664"/>
                  <a:gd name="T4" fmla="*/ 0 w 1933"/>
                  <a:gd name="T5" fmla="*/ 3 h 664"/>
                  <a:gd name="T6" fmla="*/ 0 w 1933"/>
                  <a:gd name="T7" fmla="*/ 0 h 664"/>
                  <a:gd name="T8" fmla="*/ 966 w 1933"/>
                  <a:gd name="T9" fmla="*/ 330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4">
                    <a:moveTo>
                      <a:pt x="1933" y="658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3" name="Freeform 1115"/>
              <p:cNvSpPr>
                <a:spLocks/>
              </p:cNvSpPr>
              <p:nvPr/>
            </p:nvSpPr>
            <p:spPr bwMode="auto">
              <a:xfrm>
                <a:off x="1938" y="1983"/>
                <a:ext cx="966" cy="332"/>
              </a:xfrm>
              <a:custGeom>
                <a:avLst/>
                <a:gdLst>
                  <a:gd name="T0" fmla="*/ 966 w 1933"/>
                  <a:gd name="T1" fmla="*/ 330 h 664"/>
                  <a:gd name="T2" fmla="*/ 966 w 1933"/>
                  <a:gd name="T3" fmla="*/ 332 h 664"/>
                  <a:gd name="T4" fmla="*/ 0 w 1933"/>
                  <a:gd name="T5" fmla="*/ 3 h 664"/>
                  <a:gd name="T6" fmla="*/ 0 w 1933"/>
                  <a:gd name="T7" fmla="*/ 0 h 664"/>
                  <a:gd name="T8" fmla="*/ 966 w 1933"/>
                  <a:gd name="T9" fmla="*/ 330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4">
                    <a:moveTo>
                      <a:pt x="1933" y="659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4" name="Freeform 1116"/>
              <p:cNvSpPr>
                <a:spLocks/>
              </p:cNvSpPr>
              <p:nvPr/>
            </p:nvSpPr>
            <p:spPr bwMode="auto">
              <a:xfrm>
                <a:off x="1938" y="1985"/>
                <a:ext cx="966" cy="334"/>
              </a:xfrm>
              <a:custGeom>
                <a:avLst/>
                <a:gdLst>
                  <a:gd name="T0" fmla="*/ 966 w 1933"/>
                  <a:gd name="T1" fmla="*/ 330 h 666"/>
                  <a:gd name="T2" fmla="*/ 966 w 1933"/>
                  <a:gd name="T3" fmla="*/ 334 h 666"/>
                  <a:gd name="T4" fmla="*/ 1 w 1933"/>
                  <a:gd name="T5" fmla="*/ 3 h 666"/>
                  <a:gd name="T6" fmla="*/ 0 w 1933"/>
                  <a:gd name="T7" fmla="*/ 0 h 666"/>
                  <a:gd name="T8" fmla="*/ 966 w 1933"/>
                  <a:gd name="T9" fmla="*/ 330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66">
                    <a:moveTo>
                      <a:pt x="1933" y="659"/>
                    </a:moveTo>
                    <a:lnTo>
                      <a:pt x="1933" y="666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5" name="Freeform 1117"/>
              <p:cNvSpPr>
                <a:spLocks/>
              </p:cNvSpPr>
              <p:nvPr/>
            </p:nvSpPr>
            <p:spPr bwMode="auto">
              <a:xfrm>
                <a:off x="1938" y="1988"/>
                <a:ext cx="966" cy="340"/>
              </a:xfrm>
              <a:custGeom>
                <a:avLst/>
                <a:gdLst>
                  <a:gd name="T0" fmla="*/ 966 w 1931"/>
                  <a:gd name="T1" fmla="*/ 331 h 679"/>
                  <a:gd name="T2" fmla="*/ 966 w 1931"/>
                  <a:gd name="T3" fmla="*/ 340 h 679"/>
                  <a:gd name="T4" fmla="*/ 1 w 1931"/>
                  <a:gd name="T5" fmla="*/ 8 h 679"/>
                  <a:gd name="T6" fmla="*/ 0 w 1931"/>
                  <a:gd name="T7" fmla="*/ 0 h 679"/>
                  <a:gd name="T8" fmla="*/ 966 w 1931"/>
                  <a:gd name="T9" fmla="*/ 331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9">
                    <a:moveTo>
                      <a:pt x="1931" y="661"/>
                    </a:moveTo>
                    <a:lnTo>
                      <a:pt x="1931" y="679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6" name="Freeform 1118"/>
              <p:cNvSpPr>
                <a:spLocks/>
              </p:cNvSpPr>
              <p:nvPr/>
            </p:nvSpPr>
            <p:spPr bwMode="auto">
              <a:xfrm>
                <a:off x="1938" y="1988"/>
                <a:ext cx="966" cy="332"/>
              </a:xfrm>
              <a:custGeom>
                <a:avLst/>
                <a:gdLst>
                  <a:gd name="T0" fmla="*/ 966 w 1931"/>
                  <a:gd name="T1" fmla="*/ 331 h 664"/>
                  <a:gd name="T2" fmla="*/ 966 w 1931"/>
                  <a:gd name="T3" fmla="*/ 332 h 664"/>
                  <a:gd name="T4" fmla="*/ 0 w 1931"/>
                  <a:gd name="T5" fmla="*/ 2 h 664"/>
                  <a:gd name="T6" fmla="*/ 0 w 1931"/>
                  <a:gd name="T7" fmla="*/ 0 h 664"/>
                  <a:gd name="T8" fmla="*/ 966 w 1931"/>
                  <a:gd name="T9" fmla="*/ 331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4">
                    <a:moveTo>
                      <a:pt x="1931" y="661"/>
                    </a:moveTo>
                    <a:lnTo>
                      <a:pt x="1931" y="6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7" name="Freeform 1119"/>
              <p:cNvSpPr>
                <a:spLocks/>
              </p:cNvSpPr>
              <p:nvPr/>
            </p:nvSpPr>
            <p:spPr bwMode="auto">
              <a:xfrm>
                <a:off x="1938" y="1990"/>
                <a:ext cx="966" cy="332"/>
              </a:xfrm>
              <a:custGeom>
                <a:avLst/>
                <a:gdLst>
                  <a:gd name="T0" fmla="*/ 966 w 1931"/>
                  <a:gd name="T1" fmla="*/ 330 h 665"/>
                  <a:gd name="T2" fmla="*/ 966 w 1931"/>
                  <a:gd name="T3" fmla="*/ 332 h 665"/>
                  <a:gd name="T4" fmla="*/ 0 w 1931"/>
                  <a:gd name="T5" fmla="*/ 1 h 665"/>
                  <a:gd name="T6" fmla="*/ 0 w 1931"/>
                  <a:gd name="T7" fmla="*/ 0 h 665"/>
                  <a:gd name="T8" fmla="*/ 966 w 1931"/>
                  <a:gd name="T9" fmla="*/ 330 h 6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5">
                    <a:moveTo>
                      <a:pt x="1931" y="661"/>
                    </a:moveTo>
                    <a:lnTo>
                      <a:pt x="1931" y="6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8" name="Freeform 1120"/>
              <p:cNvSpPr>
                <a:spLocks/>
              </p:cNvSpPr>
              <p:nvPr/>
            </p:nvSpPr>
            <p:spPr bwMode="auto">
              <a:xfrm>
                <a:off x="1938" y="1991"/>
                <a:ext cx="966" cy="333"/>
              </a:xfrm>
              <a:custGeom>
                <a:avLst/>
                <a:gdLst>
                  <a:gd name="T0" fmla="*/ 966 w 1931"/>
                  <a:gd name="T1" fmla="*/ 331 h 665"/>
                  <a:gd name="T2" fmla="*/ 966 w 1931"/>
                  <a:gd name="T3" fmla="*/ 333 h 665"/>
                  <a:gd name="T4" fmla="*/ 0 w 1931"/>
                  <a:gd name="T5" fmla="*/ 1 h 665"/>
                  <a:gd name="T6" fmla="*/ 0 w 1931"/>
                  <a:gd name="T7" fmla="*/ 0 h 665"/>
                  <a:gd name="T8" fmla="*/ 966 w 1931"/>
                  <a:gd name="T9" fmla="*/ 331 h 6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5">
                    <a:moveTo>
                      <a:pt x="1931" y="662"/>
                    </a:moveTo>
                    <a:lnTo>
                      <a:pt x="1931" y="66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31" y="662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89" name="Freeform 1121"/>
              <p:cNvSpPr>
                <a:spLocks/>
              </p:cNvSpPr>
              <p:nvPr/>
            </p:nvSpPr>
            <p:spPr bwMode="auto">
              <a:xfrm>
                <a:off x="1938" y="1992"/>
                <a:ext cx="966" cy="334"/>
              </a:xfrm>
              <a:custGeom>
                <a:avLst/>
                <a:gdLst>
                  <a:gd name="T0" fmla="*/ 966 w 1931"/>
                  <a:gd name="T1" fmla="*/ 332 h 668"/>
                  <a:gd name="T2" fmla="*/ 966 w 1931"/>
                  <a:gd name="T3" fmla="*/ 334 h 668"/>
                  <a:gd name="T4" fmla="*/ 1 w 1931"/>
                  <a:gd name="T5" fmla="*/ 2 h 668"/>
                  <a:gd name="T6" fmla="*/ 0 w 1931"/>
                  <a:gd name="T7" fmla="*/ 0 h 668"/>
                  <a:gd name="T8" fmla="*/ 966 w 1931"/>
                  <a:gd name="T9" fmla="*/ 332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8">
                    <a:moveTo>
                      <a:pt x="1931" y="663"/>
                    </a:moveTo>
                    <a:lnTo>
                      <a:pt x="1931" y="66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3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0" name="Freeform 1122"/>
              <p:cNvSpPr>
                <a:spLocks/>
              </p:cNvSpPr>
              <p:nvPr/>
            </p:nvSpPr>
            <p:spPr bwMode="auto">
              <a:xfrm>
                <a:off x="1939" y="1994"/>
                <a:ext cx="965" cy="334"/>
              </a:xfrm>
              <a:custGeom>
                <a:avLst/>
                <a:gdLst>
                  <a:gd name="T0" fmla="*/ 965 w 1929"/>
                  <a:gd name="T1" fmla="*/ 333 h 668"/>
                  <a:gd name="T2" fmla="*/ 965 w 1929"/>
                  <a:gd name="T3" fmla="*/ 334 h 668"/>
                  <a:gd name="T4" fmla="*/ 0 w 1929"/>
                  <a:gd name="T5" fmla="*/ 2 h 668"/>
                  <a:gd name="T6" fmla="*/ 0 w 1929"/>
                  <a:gd name="T7" fmla="*/ 0 h 668"/>
                  <a:gd name="T8" fmla="*/ 965 w 1929"/>
                  <a:gd name="T9" fmla="*/ 333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9" h="668">
                    <a:moveTo>
                      <a:pt x="1929" y="665"/>
                    </a:moveTo>
                    <a:lnTo>
                      <a:pt x="1929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29" y="665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1" name="Freeform 1123"/>
              <p:cNvSpPr>
                <a:spLocks/>
              </p:cNvSpPr>
              <p:nvPr/>
            </p:nvSpPr>
            <p:spPr bwMode="auto">
              <a:xfrm>
                <a:off x="1939" y="1995"/>
                <a:ext cx="967" cy="340"/>
              </a:xfrm>
              <a:custGeom>
                <a:avLst/>
                <a:gdLst>
                  <a:gd name="T0" fmla="*/ 965 w 1932"/>
                  <a:gd name="T1" fmla="*/ 332 h 679"/>
                  <a:gd name="T2" fmla="*/ 967 w 1932"/>
                  <a:gd name="T3" fmla="*/ 340 h 679"/>
                  <a:gd name="T4" fmla="*/ 2 w 1932"/>
                  <a:gd name="T5" fmla="*/ 7 h 679"/>
                  <a:gd name="T6" fmla="*/ 0 w 1932"/>
                  <a:gd name="T7" fmla="*/ 0 h 679"/>
                  <a:gd name="T8" fmla="*/ 965 w 1932"/>
                  <a:gd name="T9" fmla="*/ 332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2" h="679">
                    <a:moveTo>
                      <a:pt x="1929" y="664"/>
                    </a:moveTo>
                    <a:lnTo>
                      <a:pt x="1932" y="679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2" name="Freeform 1124"/>
              <p:cNvSpPr>
                <a:spLocks/>
              </p:cNvSpPr>
              <p:nvPr/>
            </p:nvSpPr>
            <p:spPr bwMode="auto">
              <a:xfrm>
                <a:off x="1939" y="1995"/>
                <a:ext cx="966" cy="334"/>
              </a:xfrm>
              <a:custGeom>
                <a:avLst/>
                <a:gdLst>
                  <a:gd name="T0" fmla="*/ 965 w 1930"/>
                  <a:gd name="T1" fmla="*/ 333 h 666"/>
                  <a:gd name="T2" fmla="*/ 966 w 1930"/>
                  <a:gd name="T3" fmla="*/ 334 h 666"/>
                  <a:gd name="T4" fmla="*/ 0 w 1930"/>
                  <a:gd name="T5" fmla="*/ 1 h 666"/>
                  <a:gd name="T6" fmla="*/ 0 w 1930"/>
                  <a:gd name="T7" fmla="*/ 0 h 666"/>
                  <a:gd name="T8" fmla="*/ 965 w 1930"/>
                  <a:gd name="T9" fmla="*/ 333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66">
                    <a:moveTo>
                      <a:pt x="1929" y="664"/>
                    </a:moveTo>
                    <a:lnTo>
                      <a:pt x="1930" y="66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3" name="Freeform 1125"/>
              <p:cNvSpPr>
                <a:spLocks/>
              </p:cNvSpPr>
              <p:nvPr/>
            </p:nvSpPr>
            <p:spPr bwMode="auto">
              <a:xfrm>
                <a:off x="1939" y="1996"/>
                <a:ext cx="966" cy="334"/>
              </a:xfrm>
              <a:custGeom>
                <a:avLst/>
                <a:gdLst>
                  <a:gd name="T0" fmla="*/ 966 w 1930"/>
                  <a:gd name="T1" fmla="*/ 333 h 668"/>
                  <a:gd name="T2" fmla="*/ 966 w 1930"/>
                  <a:gd name="T3" fmla="*/ 334 h 668"/>
                  <a:gd name="T4" fmla="*/ 0 w 1930"/>
                  <a:gd name="T5" fmla="*/ 2 h 668"/>
                  <a:gd name="T6" fmla="*/ 0 w 1930"/>
                  <a:gd name="T7" fmla="*/ 0 h 668"/>
                  <a:gd name="T8" fmla="*/ 966 w 1930"/>
                  <a:gd name="T9" fmla="*/ 333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68">
                    <a:moveTo>
                      <a:pt x="1930" y="665"/>
                    </a:moveTo>
                    <a:lnTo>
                      <a:pt x="1930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30" y="665"/>
                    </a:lnTo>
                    <a:close/>
                  </a:path>
                </a:pathLst>
              </a:custGeom>
              <a:solidFill>
                <a:srgbClr val="E0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4" name="Freeform 1126"/>
              <p:cNvSpPr>
                <a:spLocks/>
              </p:cNvSpPr>
              <p:nvPr/>
            </p:nvSpPr>
            <p:spPr bwMode="auto">
              <a:xfrm>
                <a:off x="1939" y="1998"/>
                <a:ext cx="966" cy="334"/>
              </a:xfrm>
              <a:custGeom>
                <a:avLst/>
                <a:gdLst>
                  <a:gd name="T0" fmla="*/ 966 w 1930"/>
                  <a:gd name="T1" fmla="*/ 332 h 668"/>
                  <a:gd name="T2" fmla="*/ 966 w 1930"/>
                  <a:gd name="T3" fmla="*/ 334 h 668"/>
                  <a:gd name="T4" fmla="*/ 1 w 1930"/>
                  <a:gd name="T5" fmla="*/ 1 h 668"/>
                  <a:gd name="T6" fmla="*/ 0 w 1930"/>
                  <a:gd name="T7" fmla="*/ 0 h 668"/>
                  <a:gd name="T8" fmla="*/ 966 w 1930"/>
                  <a:gd name="T9" fmla="*/ 332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68">
                    <a:moveTo>
                      <a:pt x="1930" y="664"/>
                    </a:moveTo>
                    <a:lnTo>
                      <a:pt x="1930" y="668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930" y="664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5" name="Freeform 1127"/>
              <p:cNvSpPr>
                <a:spLocks/>
              </p:cNvSpPr>
              <p:nvPr/>
            </p:nvSpPr>
            <p:spPr bwMode="auto">
              <a:xfrm>
                <a:off x="1940" y="1999"/>
                <a:ext cx="966" cy="334"/>
              </a:xfrm>
              <a:custGeom>
                <a:avLst/>
                <a:gdLst>
                  <a:gd name="T0" fmla="*/ 965 w 1931"/>
                  <a:gd name="T1" fmla="*/ 334 h 668"/>
                  <a:gd name="T2" fmla="*/ 966 w 1931"/>
                  <a:gd name="T3" fmla="*/ 334 h 668"/>
                  <a:gd name="T4" fmla="*/ 0 w 1931"/>
                  <a:gd name="T5" fmla="*/ 1 h 668"/>
                  <a:gd name="T6" fmla="*/ 0 w 1931"/>
                  <a:gd name="T7" fmla="*/ 0 h 668"/>
                  <a:gd name="T8" fmla="*/ 965 w 1931"/>
                  <a:gd name="T9" fmla="*/ 334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8">
                    <a:moveTo>
                      <a:pt x="1929" y="667"/>
                    </a:moveTo>
                    <a:lnTo>
                      <a:pt x="1931" y="66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7"/>
                    </a:lnTo>
                    <a:close/>
                  </a:path>
                </a:pathLst>
              </a:custGeom>
              <a:solidFill>
                <a:srgbClr val="DE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6" name="Freeform 1128"/>
              <p:cNvSpPr>
                <a:spLocks/>
              </p:cNvSpPr>
              <p:nvPr/>
            </p:nvSpPr>
            <p:spPr bwMode="auto">
              <a:xfrm>
                <a:off x="1940" y="1999"/>
                <a:ext cx="966" cy="335"/>
              </a:xfrm>
              <a:custGeom>
                <a:avLst/>
                <a:gdLst>
                  <a:gd name="T0" fmla="*/ 966 w 1931"/>
                  <a:gd name="T1" fmla="*/ 333 h 670"/>
                  <a:gd name="T2" fmla="*/ 966 w 1931"/>
                  <a:gd name="T3" fmla="*/ 335 h 670"/>
                  <a:gd name="T4" fmla="*/ 0 w 1931"/>
                  <a:gd name="T5" fmla="*/ 2 h 670"/>
                  <a:gd name="T6" fmla="*/ 0 w 1931"/>
                  <a:gd name="T7" fmla="*/ 0 h 670"/>
                  <a:gd name="T8" fmla="*/ 966 w 1931"/>
                  <a:gd name="T9" fmla="*/ 333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0">
                    <a:moveTo>
                      <a:pt x="1931" y="666"/>
                    </a:moveTo>
                    <a:lnTo>
                      <a:pt x="1931" y="67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6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7" name="Freeform 1129"/>
              <p:cNvSpPr>
                <a:spLocks/>
              </p:cNvSpPr>
              <p:nvPr/>
            </p:nvSpPr>
            <p:spPr bwMode="auto">
              <a:xfrm>
                <a:off x="1940" y="2001"/>
                <a:ext cx="966" cy="334"/>
              </a:xfrm>
              <a:custGeom>
                <a:avLst/>
                <a:gdLst>
                  <a:gd name="T0" fmla="*/ 966 w 1931"/>
                  <a:gd name="T1" fmla="*/ 334 h 668"/>
                  <a:gd name="T2" fmla="*/ 966 w 1931"/>
                  <a:gd name="T3" fmla="*/ 334 h 668"/>
                  <a:gd name="T4" fmla="*/ 1 w 1931"/>
                  <a:gd name="T5" fmla="*/ 1 h 668"/>
                  <a:gd name="T6" fmla="*/ 0 w 1931"/>
                  <a:gd name="T7" fmla="*/ 0 h 668"/>
                  <a:gd name="T8" fmla="*/ 966 w 1931"/>
                  <a:gd name="T9" fmla="*/ 334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68">
                    <a:moveTo>
                      <a:pt x="1931" y="667"/>
                    </a:moveTo>
                    <a:lnTo>
                      <a:pt x="1931" y="668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931" y="667"/>
                    </a:lnTo>
                    <a:close/>
                  </a:path>
                </a:pathLst>
              </a:custGeom>
              <a:solidFill>
                <a:srgbClr val="DC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8" name="Freeform 1130"/>
              <p:cNvSpPr>
                <a:spLocks/>
              </p:cNvSpPr>
              <p:nvPr/>
            </p:nvSpPr>
            <p:spPr bwMode="auto">
              <a:xfrm>
                <a:off x="1941" y="2002"/>
                <a:ext cx="966" cy="341"/>
              </a:xfrm>
              <a:custGeom>
                <a:avLst/>
                <a:gdLst>
                  <a:gd name="T0" fmla="*/ 965 w 1932"/>
                  <a:gd name="T1" fmla="*/ 333 h 683"/>
                  <a:gd name="T2" fmla="*/ 966 w 1932"/>
                  <a:gd name="T3" fmla="*/ 341 h 683"/>
                  <a:gd name="T4" fmla="*/ 2 w 1932"/>
                  <a:gd name="T5" fmla="*/ 6 h 683"/>
                  <a:gd name="T6" fmla="*/ 0 w 1932"/>
                  <a:gd name="T7" fmla="*/ 0 h 683"/>
                  <a:gd name="T8" fmla="*/ 965 w 1932"/>
                  <a:gd name="T9" fmla="*/ 333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2" h="683">
                    <a:moveTo>
                      <a:pt x="1929" y="666"/>
                    </a:moveTo>
                    <a:lnTo>
                      <a:pt x="1932" y="683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9" name="Freeform 1131"/>
              <p:cNvSpPr>
                <a:spLocks/>
              </p:cNvSpPr>
              <p:nvPr/>
            </p:nvSpPr>
            <p:spPr bwMode="auto">
              <a:xfrm>
                <a:off x="1941" y="2002"/>
                <a:ext cx="965" cy="335"/>
              </a:xfrm>
              <a:custGeom>
                <a:avLst/>
                <a:gdLst>
                  <a:gd name="T0" fmla="*/ 964 w 1931"/>
                  <a:gd name="T1" fmla="*/ 333 h 670"/>
                  <a:gd name="T2" fmla="*/ 965 w 1931"/>
                  <a:gd name="T3" fmla="*/ 335 h 670"/>
                  <a:gd name="T4" fmla="*/ 0 w 1931"/>
                  <a:gd name="T5" fmla="*/ 1 h 670"/>
                  <a:gd name="T6" fmla="*/ 0 w 1931"/>
                  <a:gd name="T7" fmla="*/ 0 h 670"/>
                  <a:gd name="T8" fmla="*/ 964 w 1931"/>
                  <a:gd name="T9" fmla="*/ 333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0">
                    <a:moveTo>
                      <a:pt x="1929" y="666"/>
                    </a:moveTo>
                    <a:lnTo>
                      <a:pt x="1931" y="6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0" name="Freeform 1132"/>
              <p:cNvSpPr>
                <a:spLocks/>
              </p:cNvSpPr>
              <p:nvPr/>
            </p:nvSpPr>
            <p:spPr bwMode="auto">
              <a:xfrm>
                <a:off x="1941" y="2003"/>
                <a:ext cx="965" cy="335"/>
              </a:xfrm>
              <a:custGeom>
                <a:avLst/>
                <a:gdLst>
                  <a:gd name="T0" fmla="*/ 965 w 1931"/>
                  <a:gd name="T1" fmla="*/ 334 h 671"/>
                  <a:gd name="T2" fmla="*/ 965 w 1931"/>
                  <a:gd name="T3" fmla="*/ 335 h 671"/>
                  <a:gd name="T4" fmla="*/ 1 w 1931"/>
                  <a:gd name="T5" fmla="*/ 1 h 671"/>
                  <a:gd name="T6" fmla="*/ 0 w 1931"/>
                  <a:gd name="T7" fmla="*/ 0 h 671"/>
                  <a:gd name="T8" fmla="*/ 965 w 1931"/>
                  <a:gd name="T9" fmla="*/ 334 h 6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1">
                    <a:moveTo>
                      <a:pt x="1931" y="668"/>
                    </a:moveTo>
                    <a:lnTo>
                      <a:pt x="1931" y="67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8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1" name="Freeform 1133"/>
              <p:cNvSpPr>
                <a:spLocks/>
              </p:cNvSpPr>
              <p:nvPr/>
            </p:nvSpPr>
            <p:spPr bwMode="auto">
              <a:xfrm>
                <a:off x="1942" y="2004"/>
                <a:ext cx="964" cy="336"/>
              </a:xfrm>
              <a:custGeom>
                <a:avLst/>
                <a:gdLst>
                  <a:gd name="T0" fmla="*/ 964 w 1929"/>
                  <a:gd name="T1" fmla="*/ 334 h 671"/>
                  <a:gd name="T2" fmla="*/ 964 w 1929"/>
                  <a:gd name="T3" fmla="*/ 336 h 671"/>
                  <a:gd name="T4" fmla="*/ 0 w 1929"/>
                  <a:gd name="T5" fmla="*/ 1 h 671"/>
                  <a:gd name="T6" fmla="*/ 0 w 1929"/>
                  <a:gd name="T7" fmla="*/ 0 h 671"/>
                  <a:gd name="T8" fmla="*/ 964 w 1929"/>
                  <a:gd name="T9" fmla="*/ 334 h 6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9" h="671">
                    <a:moveTo>
                      <a:pt x="1929" y="668"/>
                    </a:moveTo>
                    <a:lnTo>
                      <a:pt x="1929" y="67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8"/>
                    </a:lnTo>
                    <a:close/>
                  </a:path>
                </a:pathLst>
              </a:custGeom>
              <a:solidFill>
                <a:srgbClr val="D8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2" name="Freeform 1134"/>
              <p:cNvSpPr>
                <a:spLocks/>
              </p:cNvSpPr>
              <p:nvPr/>
            </p:nvSpPr>
            <p:spPr bwMode="auto">
              <a:xfrm>
                <a:off x="1942" y="2005"/>
                <a:ext cx="965" cy="337"/>
              </a:xfrm>
              <a:custGeom>
                <a:avLst/>
                <a:gdLst>
                  <a:gd name="T0" fmla="*/ 965 w 1930"/>
                  <a:gd name="T1" fmla="*/ 335 h 673"/>
                  <a:gd name="T2" fmla="*/ 965 w 1930"/>
                  <a:gd name="T3" fmla="*/ 337 h 673"/>
                  <a:gd name="T4" fmla="*/ 1 w 1930"/>
                  <a:gd name="T5" fmla="*/ 2 h 673"/>
                  <a:gd name="T6" fmla="*/ 0 w 1930"/>
                  <a:gd name="T7" fmla="*/ 0 h 673"/>
                  <a:gd name="T8" fmla="*/ 965 w 1930"/>
                  <a:gd name="T9" fmla="*/ 335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73">
                    <a:moveTo>
                      <a:pt x="1929" y="669"/>
                    </a:moveTo>
                    <a:lnTo>
                      <a:pt x="1930" y="67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69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3" name="Freeform 1135"/>
              <p:cNvSpPr>
                <a:spLocks/>
              </p:cNvSpPr>
              <p:nvPr/>
            </p:nvSpPr>
            <p:spPr bwMode="auto">
              <a:xfrm>
                <a:off x="1943" y="2007"/>
                <a:ext cx="964" cy="336"/>
              </a:xfrm>
              <a:custGeom>
                <a:avLst/>
                <a:gdLst>
                  <a:gd name="T0" fmla="*/ 964 w 1929"/>
                  <a:gd name="T1" fmla="*/ 335 h 673"/>
                  <a:gd name="T2" fmla="*/ 964 w 1929"/>
                  <a:gd name="T3" fmla="*/ 336 h 673"/>
                  <a:gd name="T4" fmla="*/ 0 w 1929"/>
                  <a:gd name="T5" fmla="*/ 1 h 673"/>
                  <a:gd name="T6" fmla="*/ 0 w 1929"/>
                  <a:gd name="T7" fmla="*/ 0 h 673"/>
                  <a:gd name="T8" fmla="*/ 964 w 1929"/>
                  <a:gd name="T9" fmla="*/ 335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9" h="673">
                    <a:moveTo>
                      <a:pt x="1929" y="670"/>
                    </a:moveTo>
                    <a:lnTo>
                      <a:pt x="1929" y="6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70"/>
                    </a:lnTo>
                    <a:close/>
                  </a:path>
                </a:pathLst>
              </a:custGeom>
              <a:solidFill>
                <a:srgbClr val="D6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4" name="Freeform 1136"/>
              <p:cNvSpPr>
                <a:spLocks/>
              </p:cNvSpPr>
              <p:nvPr/>
            </p:nvSpPr>
            <p:spPr bwMode="auto">
              <a:xfrm>
                <a:off x="1943" y="2008"/>
                <a:ext cx="967" cy="342"/>
              </a:xfrm>
              <a:custGeom>
                <a:avLst/>
                <a:gdLst>
                  <a:gd name="T0" fmla="*/ 965 w 1934"/>
                  <a:gd name="T1" fmla="*/ 336 h 684"/>
                  <a:gd name="T2" fmla="*/ 967 w 1934"/>
                  <a:gd name="T3" fmla="*/ 342 h 684"/>
                  <a:gd name="T4" fmla="*/ 3 w 1934"/>
                  <a:gd name="T5" fmla="*/ 6 h 684"/>
                  <a:gd name="T6" fmla="*/ 0 w 1934"/>
                  <a:gd name="T7" fmla="*/ 0 h 684"/>
                  <a:gd name="T8" fmla="*/ 965 w 1934"/>
                  <a:gd name="T9" fmla="*/ 33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4" h="684">
                    <a:moveTo>
                      <a:pt x="1929" y="671"/>
                    </a:moveTo>
                    <a:lnTo>
                      <a:pt x="1934" y="684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5" name="Freeform 1137"/>
              <p:cNvSpPr>
                <a:spLocks/>
              </p:cNvSpPr>
              <p:nvPr/>
            </p:nvSpPr>
            <p:spPr bwMode="auto">
              <a:xfrm>
                <a:off x="1943" y="2008"/>
                <a:ext cx="965" cy="337"/>
              </a:xfrm>
              <a:custGeom>
                <a:avLst/>
                <a:gdLst>
                  <a:gd name="T0" fmla="*/ 964 w 1931"/>
                  <a:gd name="T1" fmla="*/ 336 h 674"/>
                  <a:gd name="T2" fmla="*/ 965 w 1931"/>
                  <a:gd name="T3" fmla="*/ 337 h 674"/>
                  <a:gd name="T4" fmla="*/ 1 w 1931"/>
                  <a:gd name="T5" fmla="*/ 2 h 674"/>
                  <a:gd name="T6" fmla="*/ 0 w 1931"/>
                  <a:gd name="T7" fmla="*/ 0 h 674"/>
                  <a:gd name="T8" fmla="*/ 964 w 1931"/>
                  <a:gd name="T9" fmla="*/ 336 h 6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4">
                    <a:moveTo>
                      <a:pt x="1929" y="671"/>
                    </a:moveTo>
                    <a:lnTo>
                      <a:pt x="1931" y="6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6" name="Freeform 1138"/>
              <p:cNvSpPr>
                <a:spLocks/>
              </p:cNvSpPr>
              <p:nvPr/>
            </p:nvSpPr>
            <p:spPr bwMode="auto">
              <a:xfrm>
                <a:off x="1943" y="2009"/>
                <a:ext cx="966" cy="338"/>
              </a:xfrm>
              <a:custGeom>
                <a:avLst/>
                <a:gdLst>
                  <a:gd name="T0" fmla="*/ 965 w 1931"/>
                  <a:gd name="T1" fmla="*/ 336 h 675"/>
                  <a:gd name="T2" fmla="*/ 966 w 1931"/>
                  <a:gd name="T3" fmla="*/ 338 h 675"/>
                  <a:gd name="T4" fmla="*/ 1 w 1931"/>
                  <a:gd name="T5" fmla="*/ 2 h 675"/>
                  <a:gd name="T6" fmla="*/ 0 w 1931"/>
                  <a:gd name="T7" fmla="*/ 0 h 675"/>
                  <a:gd name="T8" fmla="*/ 965 w 1931"/>
                  <a:gd name="T9" fmla="*/ 336 h 6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5">
                    <a:moveTo>
                      <a:pt x="1929" y="671"/>
                    </a:moveTo>
                    <a:lnTo>
                      <a:pt x="1931" y="67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7" name="Freeform 1139"/>
              <p:cNvSpPr>
                <a:spLocks/>
              </p:cNvSpPr>
              <p:nvPr/>
            </p:nvSpPr>
            <p:spPr bwMode="auto">
              <a:xfrm>
                <a:off x="1944" y="2011"/>
                <a:ext cx="966" cy="337"/>
              </a:xfrm>
              <a:custGeom>
                <a:avLst/>
                <a:gdLst>
                  <a:gd name="T0" fmla="*/ 965 w 1930"/>
                  <a:gd name="T1" fmla="*/ 336 h 675"/>
                  <a:gd name="T2" fmla="*/ 966 w 1930"/>
                  <a:gd name="T3" fmla="*/ 337 h 675"/>
                  <a:gd name="T4" fmla="*/ 1 w 1930"/>
                  <a:gd name="T5" fmla="*/ 2 h 675"/>
                  <a:gd name="T6" fmla="*/ 0 w 1930"/>
                  <a:gd name="T7" fmla="*/ 0 h 675"/>
                  <a:gd name="T8" fmla="*/ 965 w 1930"/>
                  <a:gd name="T9" fmla="*/ 336 h 6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75">
                    <a:moveTo>
                      <a:pt x="1929" y="672"/>
                    </a:moveTo>
                    <a:lnTo>
                      <a:pt x="1930" y="67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929" y="672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8" name="Freeform 1140"/>
              <p:cNvSpPr>
                <a:spLocks/>
              </p:cNvSpPr>
              <p:nvPr/>
            </p:nvSpPr>
            <p:spPr bwMode="auto">
              <a:xfrm>
                <a:off x="1945" y="2013"/>
                <a:ext cx="965" cy="337"/>
              </a:xfrm>
              <a:custGeom>
                <a:avLst/>
                <a:gdLst>
                  <a:gd name="T0" fmla="*/ 965 w 1929"/>
                  <a:gd name="T1" fmla="*/ 336 h 674"/>
                  <a:gd name="T2" fmla="*/ 965 w 1929"/>
                  <a:gd name="T3" fmla="*/ 337 h 674"/>
                  <a:gd name="T4" fmla="*/ 0 w 1929"/>
                  <a:gd name="T5" fmla="*/ 1 h 674"/>
                  <a:gd name="T6" fmla="*/ 0 w 1929"/>
                  <a:gd name="T7" fmla="*/ 0 h 674"/>
                  <a:gd name="T8" fmla="*/ 965 w 1929"/>
                  <a:gd name="T9" fmla="*/ 336 h 6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9" h="674">
                    <a:moveTo>
                      <a:pt x="1929" y="671"/>
                    </a:moveTo>
                    <a:lnTo>
                      <a:pt x="1929" y="67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9" name="Freeform 1141"/>
              <p:cNvSpPr>
                <a:spLocks/>
              </p:cNvSpPr>
              <p:nvPr/>
            </p:nvSpPr>
            <p:spPr bwMode="auto">
              <a:xfrm>
                <a:off x="1945" y="2014"/>
                <a:ext cx="968" cy="343"/>
              </a:xfrm>
              <a:custGeom>
                <a:avLst/>
                <a:gdLst>
                  <a:gd name="T0" fmla="*/ 965 w 1936"/>
                  <a:gd name="T1" fmla="*/ 336 h 687"/>
                  <a:gd name="T2" fmla="*/ 968 w 1936"/>
                  <a:gd name="T3" fmla="*/ 343 h 687"/>
                  <a:gd name="T4" fmla="*/ 4 w 1936"/>
                  <a:gd name="T5" fmla="*/ 6 h 687"/>
                  <a:gd name="T6" fmla="*/ 0 w 1936"/>
                  <a:gd name="T7" fmla="*/ 0 h 687"/>
                  <a:gd name="T8" fmla="*/ 965 w 1936"/>
                  <a:gd name="T9" fmla="*/ 336 h 6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6" h="687">
                    <a:moveTo>
                      <a:pt x="1929" y="673"/>
                    </a:moveTo>
                    <a:lnTo>
                      <a:pt x="1936" y="687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0" name="Freeform 1142"/>
              <p:cNvSpPr>
                <a:spLocks/>
              </p:cNvSpPr>
              <p:nvPr/>
            </p:nvSpPr>
            <p:spPr bwMode="auto">
              <a:xfrm>
                <a:off x="1945" y="2014"/>
                <a:ext cx="966" cy="338"/>
              </a:xfrm>
              <a:custGeom>
                <a:avLst/>
                <a:gdLst>
                  <a:gd name="T0" fmla="*/ 965 w 1931"/>
                  <a:gd name="T1" fmla="*/ 336 h 677"/>
                  <a:gd name="T2" fmla="*/ 966 w 1931"/>
                  <a:gd name="T3" fmla="*/ 338 h 677"/>
                  <a:gd name="T4" fmla="*/ 1 w 1931"/>
                  <a:gd name="T5" fmla="*/ 2 h 677"/>
                  <a:gd name="T6" fmla="*/ 0 w 1931"/>
                  <a:gd name="T7" fmla="*/ 0 h 677"/>
                  <a:gd name="T8" fmla="*/ 965 w 1931"/>
                  <a:gd name="T9" fmla="*/ 336 h 6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7">
                    <a:moveTo>
                      <a:pt x="1929" y="673"/>
                    </a:moveTo>
                    <a:lnTo>
                      <a:pt x="1931" y="67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1" name="Freeform 1143"/>
              <p:cNvSpPr>
                <a:spLocks/>
              </p:cNvSpPr>
              <p:nvPr/>
            </p:nvSpPr>
            <p:spPr bwMode="auto">
              <a:xfrm>
                <a:off x="1946" y="2015"/>
                <a:ext cx="965" cy="338"/>
              </a:xfrm>
              <a:custGeom>
                <a:avLst/>
                <a:gdLst>
                  <a:gd name="T0" fmla="*/ 964 w 1931"/>
                  <a:gd name="T1" fmla="*/ 337 h 676"/>
                  <a:gd name="T2" fmla="*/ 965 w 1931"/>
                  <a:gd name="T3" fmla="*/ 338 h 676"/>
                  <a:gd name="T4" fmla="*/ 1 w 1931"/>
                  <a:gd name="T5" fmla="*/ 2 h 676"/>
                  <a:gd name="T6" fmla="*/ 0 w 1931"/>
                  <a:gd name="T7" fmla="*/ 0 h 676"/>
                  <a:gd name="T8" fmla="*/ 964 w 1931"/>
                  <a:gd name="T9" fmla="*/ 337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6">
                    <a:moveTo>
                      <a:pt x="1929" y="673"/>
                    </a:moveTo>
                    <a:lnTo>
                      <a:pt x="1931" y="6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2" name="Freeform 1144"/>
              <p:cNvSpPr>
                <a:spLocks/>
              </p:cNvSpPr>
              <p:nvPr/>
            </p:nvSpPr>
            <p:spPr bwMode="auto">
              <a:xfrm>
                <a:off x="1947" y="2017"/>
                <a:ext cx="965" cy="338"/>
              </a:xfrm>
              <a:custGeom>
                <a:avLst/>
                <a:gdLst>
                  <a:gd name="T0" fmla="*/ 965 w 1930"/>
                  <a:gd name="T1" fmla="*/ 337 h 676"/>
                  <a:gd name="T2" fmla="*/ 965 w 1930"/>
                  <a:gd name="T3" fmla="*/ 338 h 676"/>
                  <a:gd name="T4" fmla="*/ 1 w 1930"/>
                  <a:gd name="T5" fmla="*/ 1 h 676"/>
                  <a:gd name="T6" fmla="*/ 0 w 1930"/>
                  <a:gd name="T7" fmla="*/ 0 h 676"/>
                  <a:gd name="T8" fmla="*/ 965 w 1930"/>
                  <a:gd name="T9" fmla="*/ 337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0" h="676">
                    <a:moveTo>
                      <a:pt x="1929" y="673"/>
                    </a:moveTo>
                    <a:lnTo>
                      <a:pt x="1930" y="67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3" name="Freeform 1145"/>
              <p:cNvSpPr>
                <a:spLocks/>
              </p:cNvSpPr>
              <p:nvPr/>
            </p:nvSpPr>
            <p:spPr bwMode="auto">
              <a:xfrm>
                <a:off x="1948" y="2018"/>
                <a:ext cx="965" cy="339"/>
              </a:xfrm>
              <a:custGeom>
                <a:avLst/>
                <a:gdLst>
                  <a:gd name="T0" fmla="*/ 964 w 1931"/>
                  <a:gd name="T1" fmla="*/ 337 h 678"/>
                  <a:gd name="T2" fmla="*/ 965 w 1931"/>
                  <a:gd name="T3" fmla="*/ 339 h 678"/>
                  <a:gd name="T4" fmla="*/ 1 w 1931"/>
                  <a:gd name="T5" fmla="*/ 2 h 678"/>
                  <a:gd name="T6" fmla="*/ 0 w 1931"/>
                  <a:gd name="T7" fmla="*/ 0 h 678"/>
                  <a:gd name="T8" fmla="*/ 964 w 1931"/>
                  <a:gd name="T9" fmla="*/ 337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8">
                    <a:moveTo>
                      <a:pt x="1929" y="674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4" name="Freeform 1146"/>
              <p:cNvSpPr>
                <a:spLocks/>
              </p:cNvSpPr>
              <p:nvPr/>
            </p:nvSpPr>
            <p:spPr bwMode="auto">
              <a:xfrm>
                <a:off x="1948" y="2019"/>
                <a:ext cx="968" cy="344"/>
              </a:xfrm>
              <a:custGeom>
                <a:avLst/>
                <a:gdLst>
                  <a:gd name="T0" fmla="*/ 965 w 1936"/>
                  <a:gd name="T1" fmla="*/ 338 h 686"/>
                  <a:gd name="T2" fmla="*/ 968 w 1936"/>
                  <a:gd name="T3" fmla="*/ 344 h 686"/>
                  <a:gd name="T4" fmla="*/ 3 w 1936"/>
                  <a:gd name="T5" fmla="*/ 5 h 686"/>
                  <a:gd name="T6" fmla="*/ 0 w 1936"/>
                  <a:gd name="T7" fmla="*/ 0 h 686"/>
                  <a:gd name="T8" fmla="*/ 965 w 1936"/>
                  <a:gd name="T9" fmla="*/ 338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6" h="686">
                    <a:moveTo>
                      <a:pt x="1929" y="675"/>
                    </a:moveTo>
                    <a:lnTo>
                      <a:pt x="1936" y="686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5" name="Freeform 1147"/>
              <p:cNvSpPr>
                <a:spLocks/>
              </p:cNvSpPr>
              <p:nvPr/>
            </p:nvSpPr>
            <p:spPr bwMode="auto">
              <a:xfrm>
                <a:off x="1948" y="2019"/>
                <a:ext cx="966" cy="339"/>
              </a:xfrm>
              <a:custGeom>
                <a:avLst/>
                <a:gdLst>
                  <a:gd name="T0" fmla="*/ 965 w 1931"/>
                  <a:gd name="T1" fmla="*/ 338 h 678"/>
                  <a:gd name="T2" fmla="*/ 966 w 1931"/>
                  <a:gd name="T3" fmla="*/ 339 h 678"/>
                  <a:gd name="T4" fmla="*/ 1 w 1931"/>
                  <a:gd name="T5" fmla="*/ 2 h 678"/>
                  <a:gd name="T6" fmla="*/ 0 w 1931"/>
                  <a:gd name="T7" fmla="*/ 0 h 678"/>
                  <a:gd name="T8" fmla="*/ 965 w 1931"/>
                  <a:gd name="T9" fmla="*/ 338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8">
                    <a:moveTo>
                      <a:pt x="1929" y="675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6" name="Freeform 1148"/>
              <p:cNvSpPr>
                <a:spLocks/>
              </p:cNvSpPr>
              <p:nvPr/>
            </p:nvSpPr>
            <p:spPr bwMode="auto">
              <a:xfrm>
                <a:off x="1949" y="2021"/>
                <a:ext cx="967" cy="339"/>
              </a:xfrm>
              <a:custGeom>
                <a:avLst/>
                <a:gdLst>
                  <a:gd name="T0" fmla="*/ 965 w 1932"/>
                  <a:gd name="T1" fmla="*/ 338 h 678"/>
                  <a:gd name="T2" fmla="*/ 967 w 1932"/>
                  <a:gd name="T3" fmla="*/ 339 h 678"/>
                  <a:gd name="T4" fmla="*/ 2 w 1932"/>
                  <a:gd name="T5" fmla="*/ 2 h 678"/>
                  <a:gd name="T6" fmla="*/ 0 w 1932"/>
                  <a:gd name="T7" fmla="*/ 0 h 678"/>
                  <a:gd name="T8" fmla="*/ 965 w 1932"/>
                  <a:gd name="T9" fmla="*/ 338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2" h="678">
                    <a:moveTo>
                      <a:pt x="1929" y="675"/>
                    </a:moveTo>
                    <a:lnTo>
                      <a:pt x="1932" y="6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7" name="Freeform 1149"/>
              <p:cNvSpPr>
                <a:spLocks/>
              </p:cNvSpPr>
              <p:nvPr/>
            </p:nvSpPr>
            <p:spPr bwMode="auto">
              <a:xfrm>
                <a:off x="1951" y="2023"/>
                <a:ext cx="965" cy="340"/>
              </a:xfrm>
              <a:custGeom>
                <a:avLst/>
                <a:gdLst>
                  <a:gd name="T0" fmla="*/ 964 w 1931"/>
                  <a:gd name="T1" fmla="*/ 337 h 679"/>
                  <a:gd name="T2" fmla="*/ 965 w 1931"/>
                  <a:gd name="T3" fmla="*/ 340 h 679"/>
                  <a:gd name="T4" fmla="*/ 0 w 1931"/>
                  <a:gd name="T5" fmla="*/ 2 h 679"/>
                  <a:gd name="T6" fmla="*/ 0 w 1931"/>
                  <a:gd name="T7" fmla="*/ 0 h 679"/>
                  <a:gd name="T8" fmla="*/ 964 w 1931"/>
                  <a:gd name="T9" fmla="*/ 337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1" h="679">
                    <a:moveTo>
                      <a:pt x="1929" y="674"/>
                    </a:moveTo>
                    <a:lnTo>
                      <a:pt x="1931" y="679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8" name="Freeform 1150"/>
              <p:cNvSpPr>
                <a:spLocks/>
              </p:cNvSpPr>
              <p:nvPr/>
            </p:nvSpPr>
            <p:spPr bwMode="auto">
              <a:xfrm>
                <a:off x="1952" y="2024"/>
                <a:ext cx="968" cy="344"/>
              </a:xfrm>
              <a:custGeom>
                <a:avLst/>
                <a:gdLst>
                  <a:gd name="T0" fmla="*/ 964 w 1938"/>
                  <a:gd name="T1" fmla="*/ 339 h 686"/>
                  <a:gd name="T2" fmla="*/ 968 w 1938"/>
                  <a:gd name="T3" fmla="*/ 344 h 686"/>
                  <a:gd name="T4" fmla="*/ 4 w 1938"/>
                  <a:gd name="T5" fmla="*/ 4 h 686"/>
                  <a:gd name="T6" fmla="*/ 0 w 1938"/>
                  <a:gd name="T7" fmla="*/ 0 h 686"/>
                  <a:gd name="T8" fmla="*/ 964 w 1938"/>
                  <a:gd name="T9" fmla="*/ 339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8" h="686">
                    <a:moveTo>
                      <a:pt x="1930" y="676"/>
                    </a:moveTo>
                    <a:lnTo>
                      <a:pt x="1938" y="686"/>
                    </a:lnTo>
                    <a:lnTo>
                      <a:pt x="9" y="8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9" name="Freeform 1151"/>
              <p:cNvSpPr>
                <a:spLocks/>
              </p:cNvSpPr>
              <p:nvPr/>
            </p:nvSpPr>
            <p:spPr bwMode="auto">
              <a:xfrm>
                <a:off x="1952" y="2024"/>
                <a:ext cx="966" cy="341"/>
              </a:xfrm>
              <a:custGeom>
                <a:avLst/>
                <a:gdLst>
                  <a:gd name="T0" fmla="*/ 965 w 1933"/>
                  <a:gd name="T1" fmla="*/ 338 h 681"/>
                  <a:gd name="T2" fmla="*/ 966 w 1933"/>
                  <a:gd name="T3" fmla="*/ 341 h 681"/>
                  <a:gd name="T4" fmla="*/ 2 w 1933"/>
                  <a:gd name="T5" fmla="*/ 2 h 681"/>
                  <a:gd name="T6" fmla="*/ 0 w 1933"/>
                  <a:gd name="T7" fmla="*/ 0 h 681"/>
                  <a:gd name="T8" fmla="*/ 965 w 1933"/>
                  <a:gd name="T9" fmla="*/ 338 h 6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81">
                    <a:moveTo>
                      <a:pt x="1930" y="676"/>
                    </a:moveTo>
                    <a:lnTo>
                      <a:pt x="1933" y="681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0" name="Freeform 1152"/>
              <p:cNvSpPr>
                <a:spLocks/>
              </p:cNvSpPr>
              <p:nvPr/>
            </p:nvSpPr>
            <p:spPr bwMode="auto">
              <a:xfrm>
                <a:off x="1954" y="2026"/>
                <a:ext cx="966" cy="342"/>
              </a:xfrm>
              <a:custGeom>
                <a:avLst/>
                <a:gdLst>
                  <a:gd name="T0" fmla="*/ 964 w 1933"/>
                  <a:gd name="T1" fmla="*/ 339 h 683"/>
                  <a:gd name="T2" fmla="*/ 966 w 1933"/>
                  <a:gd name="T3" fmla="*/ 342 h 683"/>
                  <a:gd name="T4" fmla="*/ 2 w 1933"/>
                  <a:gd name="T5" fmla="*/ 3 h 683"/>
                  <a:gd name="T6" fmla="*/ 0 w 1933"/>
                  <a:gd name="T7" fmla="*/ 0 h 683"/>
                  <a:gd name="T8" fmla="*/ 964 w 1933"/>
                  <a:gd name="T9" fmla="*/ 339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3" h="683">
                    <a:moveTo>
                      <a:pt x="1928" y="678"/>
                    </a:moveTo>
                    <a:lnTo>
                      <a:pt x="1933" y="683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1928" y="678"/>
                    </a:lnTo>
                    <a:close/>
                  </a:path>
                </a:pathLst>
              </a:custGeom>
              <a:solidFill>
                <a:srgbClr val="B7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1" name="Freeform 1153"/>
              <p:cNvSpPr>
                <a:spLocks/>
              </p:cNvSpPr>
              <p:nvPr/>
            </p:nvSpPr>
            <p:spPr bwMode="auto">
              <a:xfrm>
                <a:off x="1956" y="2029"/>
                <a:ext cx="969" cy="343"/>
              </a:xfrm>
              <a:custGeom>
                <a:avLst/>
                <a:gdLst>
                  <a:gd name="T0" fmla="*/ 965 w 1937"/>
                  <a:gd name="T1" fmla="*/ 339 h 686"/>
                  <a:gd name="T2" fmla="*/ 969 w 1937"/>
                  <a:gd name="T3" fmla="*/ 343 h 686"/>
                  <a:gd name="T4" fmla="*/ 4 w 1937"/>
                  <a:gd name="T5" fmla="*/ 4 h 686"/>
                  <a:gd name="T6" fmla="*/ 0 w 1937"/>
                  <a:gd name="T7" fmla="*/ 0 h 686"/>
                  <a:gd name="T8" fmla="*/ 965 w 1937"/>
                  <a:gd name="T9" fmla="*/ 339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7" h="686">
                    <a:moveTo>
                      <a:pt x="1929" y="678"/>
                    </a:moveTo>
                    <a:lnTo>
                      <a:pt x="1937" y="68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2" name="Freeform 1154"/>
              <p:cNvSpPr>
                <a:spLocks/>
              </p:cNvSpPr>
              <p:nvPr/>
            </p:nvSpPr>
            <p:spPr bwMode="auto">
              <a:xfrm>
                <a:off x="1956" y="2029"/>
                <a:ext cx="966" cy="341"/>
              </a:xfrm>
              <a:custGeom>
                <a:avLst/>
                <a:gdLst>
                  <a:gd name="T0" fmla="*/ 965 w 1932"/>
                  <a:gd name="T1" fmla="*/ 339 h 683"/>
                  <a:gd name="T2" fmla="*/ 966 w 1932"/>
                  <a:gd name="T3" fmla="*/ 341 h 683"/>
                  <a:gd name="T4" fmla="*/ 3 w 1932"/>
                  <a:gd name="T5" fmla="*/ 1 h 683"/>
                  <a:gd name="T6" fmla="*/ 0 w 1932"/>
                  <a:gd name="T7" fmla="*/ 0 h 683"/>
                  <a:gd name="T8" fmla="*/ 965 w 1932"/>
                  <a:gd name="T9" fmla="*/ 339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2" h="683">
                    <a:moveTo>
                      <a:pt x="1929" y="678"/>
                    </a:moveTo>
                    <a:lnTo>
                      <a:pt x="1932" y="68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3" name="Freeform 1155"/>
              <p:cNvSpPr>
                <a:spLocks/>
              </p:cNvSpPr>
              <p:nvPr/>
            </p:nvSpPr>
            <p:spPr bwMode="auto">
              <a:xfrm>
                <a:off x="1958" y="2030"/>
                <a:ext cx="967" cy="342"/>
              </a:xfrm>
              <a:custGeom>
                <a:avLst/>
                <a:gdLst>
                  <a:gd name="T0" fmla="*/ 964 w 1932"/>
                  <a:gd name="T1" fmla="*/ 340 h 683"/>
                  <a:gd name="T2" fmla="*/ 967 w 1932"/>
                  <a:gd name="T3" fmla="*/ 342 h 683"/>
                  <a:gd name="T4" fmla="*/ 2 w 1932"/>
                  <a:gd name="T5" fmla="*/ 2 h 683"/>
                  <a:gd name="T6" fmla="*/ 0 w 1932"/>
                  <a:gd name="T7" fmla="*/ 0 h 683"/>
                  <a:gd name="T8" fmla="*/ 964 w 1932"/>
                  <a:gd name="T9" fmla="*/ 340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2" h="683">
                    <a:moveTo>
                      <a:pt x="1927" y="680"/>
                    </a:moveTo>
                    <a:lnTo>
                      <a:pt x="1932" y="6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7" y="680"/>
                    </a:lnTo>
                    <a:close/>
                  </a:path>
                </a:pathLst>
              </a:custGeom>
              <a:solidFill>
                <a:srgbClr val="AE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4" name="Freeform 1156"/>
              <p:cNvSpPr>
                <a:spLocks/>
              </p:cNvSpPr>
              <p:nvPr/>
            </p:nvSpPr>
            <p:spPr bwMode="auto">
              <a:xfrm>
                <a:off x="1960" y="2032"/>
                <a:ext cx="970" cy="343"/>
              </a:xfrm>
              <a:custGeom>
                <a:avLst/>
                <a:gdLst>
                  <a:gd name="T0" fmla="*/ 965 w 1939"/>
                  <a:gd name="T1" fmla="*/ 340 h 686"/>
                  <a:gd name="T2" fmla="*/ 970 w 1939"/>
                  <a:gd name="T3" fmla="*/ 343 h 686"/>
                  <a:gd name="T4" fmla="*/ 5 w 1939"/>
                  <a:gd name="T5" fmla="*/ 3 h 686"/>
                  <a:gd name="T6" fmla="*/ 0 w 1939"/>
                  <a:gd name="T7" fmla="*/ 0 h 686"/>
                  <a:gd name="T8" fmla="*/ 965 w 1939"/>
                  <a:gd name="T9" fmla="*/ 340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39" h="686">
                    <a:moveTo>
                      <a:pt x="1929" y="679"/>
                    </a:moveTo>
                    <a:lnTo>
                      <a:pt x="1939" y="686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1929" y="679"/>
                    </a:lnTo>
                    <a:close/>
                  </a:path>
                </a:pathLst>
              </a:custGeom>
              <a:solidFill>
                <a:srgbClr val="A9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5" name="Freeform 1157"/>
              <p:cNvSpPr>
                <a:spLocks/>
              </p:cNvSpPr>
              <p:nvPr/>
            </p:nvSpPr>
            <p:spPr bwMode="auto">
              <a:xfrm>
                <a:off x="1965" y="2035"/>
                <a:ext cx="975" cy="345"/>
              </a:xfrm>
              <a:custGeom>
                <a:avLst/>
                <a:gdLst>
                  <a:gd name="T0" fmla="*/ 965 w 1949"/>
                  <a:gd name="T1" fmla="*/ 340 h 690"/>
                  <a:gd name="T2" fmla="*/ 975 w 1949"/>
                  <a:gd name="T3" fmla="*/ 345 h 690"/>
                  <a:gd name="T4" fmla="*/ 10 w 1949"/>
                  <a:gd name="T5" fmla="*/ 5 h 690"/>
                  <a:gd name="T6" fmla="*/ 0 w 1949"/>
                  <a:gd name="T7" fmla="*/ 0 h 690"/>
                  <a:gd name="T8" fmla="*/ 965 w 1949"/>
                  <a:gd name="T9" fmla="*/ 340 h 6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9" h="690">
                    <a:moveTo>
                      <a:pt x="1929" y="680"/>
                    </a:moveTo>
                    <a:lnTo>
                      <a:pt x="1949" y="690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1929" y="680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6" name="Freeform 1158"/>
              <p:cNvSpPr>
                <a:spLocks/>
              </p:cNvSpPr>
              <p:nvPr/>
            </p:nvSpPr>
            <p:spPr bwMode="auto">
              <a:xfrm>
                <a:off x="2014" y="1895"/>
                <a:ext cx="979" cy="304"/>
              </a:xfrm>
              <a:custGeom>
                <a:avLst/>
                <a:gdLst>
                  <a:gd name="T0" fmla="*/ 979 w 1958"/>
                  <a:gd name="T1" fmla="*/ 304 h 608"/>
                  <a:gd name="T2" fmla="*/ 973 w 1958"/>
                  <a:gd name="T3" fmla="*/ 303 h 608"/>
                  <a:gd name="T4" fmla="*/ 0 w 1958"/>
                  <a:gd name="T5" fmla="*/ 0 h 608"/>
                  <a:gd name="T6" fmla="*/ 6 w 1958"/>
                  <a:gd name="T7" fmla="*/ 2 h 608"/>
                  <a:gd name="T8" fmla="*/ 979 w 1958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8" h="608">
                    <a:moveTo>
                      <a:pt x="1958" y="608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2" y="3"/>
                    </a:lnTo>
                    <a:lnTo>
                      <a:pt x="1958" y="608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7" name="Freeform 1159"/>
              <p:cNvSpPr>
                <a:spLocks/>
              </p:cNvSpPr>
              <p:nvPr/>
            </p:nvSpPr>
            <p:spPr bwMode="auto">
              <a:xfrm>
                <a:off x="2008" y="1895"/>
                <a:ext cx="979" cy="303"/>
              </a:xfrm>
              <a:custGeom>
                <a:avLst/>
                <a:gdLst>
                  <a:gd name="T0" fmla="*/ 979 w 1958"/>
                  <a:gd name="T1" fmla="*/ 303 h 606"/>
                  <a:gd name="T2" fmla="*/ 973 w 1958"/>
                  <a:gd name="T3" fmla="*/ 302 h 606"/>
                  <a:gd name="T4" fmla="*/ 0 w 1958"/>
                  <a:gd name="T5" fmla="*/ 0 h 606"/>
                  <a:gd name="T6" fmla="*/ 6 w 1958"/>
                  <a:gd name="T7" fmla="*/ 0 h 606"/>
                  <a:gd name="T8" fmla="*/ 979 w 1958"/>
                  <a:gd name="T9" fmla="*/ 303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8" h="606">
                    <a:moveTo>
                      <a:pt x="1958" y="606"/>
                    </a:moveTo>
                    <a:lnTo>
                      <a:pt x="1946" y="60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8" name="Freeform 1160"/>
              <p:cNvSpPr>
                <a:spLocks/>
              </p:cNvSpPr>
              <p:nvPr/>
            </p:nvSpPr>
            <p:spPr bwMode="auto">
              <a:xfrm>
                <a:off x="2002" y="1895"/>
                <a:ext cx="979" cy="303"/>
              </a:xfrm>
              <a:custGeom>
                <a:avLst/>
                <a:gdLst>
                  <a:gd name="T0" fmla="*/ 979 w 1957"/>
                  <a:gd name="T1" fmla="*/ 302 h 606"/>
                  <a:gd name="T2" fmla="*/ 973 w 1957"/>
                  <a:gd name="T3" fmla="*/ 303 h 606"/>
                  <a:gd name="T4" fmla="*/ 0 w 1957"/>
                  <a:gd name="T5" fmla="*/ 0 h 606"/>
                  <a:gd name="T6" fmla="*/ 6 w 1957"/>
                  <a:gd name="T7" fmla="*/ 0 h 606"/>
                  <a:gd name="T8" fmla="*/ 979 w 1957"/>
                  <a:gd name="T9" fmla="*/ 302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7" h="606">
                    <a:moveTo>
                      <a:pt x="1957" y="604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957" y="604"/>
                    </a:lnTo>
                    <a:close/>
                  </a:path>
                </a:pathLst>
              </a:custGeom>
              <a:solidFill>
                <a:srgbClr val="8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9" name="Freeform 1161"/>
              <p:cNvSpPr>
                <a:spLocks/>
              </p:cNvSpPr>
              <p:nvPr/>
            </p:nvSpPr>
            <p:spPr bwMode="auto">
              <a:xfrm>
                <a:off x="1997" y="1895"/>
                <a:ext cx="978" cy="304"/>
              </a:xfrm>
              <a:custGeom>
                <a:avLst/>
                <a:gdLst>
                  <a:gd name="T0" fmla="*/ 978 w 1958"/>
                  <a:gd name="T1" fmla="*/ 303 h 608"/>
                  <a:gd name="T2" fmla="*/ 971 w 1958"/>
                  <a:gd name="T3" fmla="*/ 304 h 608"/>
                  <a:gd name="T4" fmla="*/ 0 w 1958"/>
                  <a:gd name="T5" fmla="*/ 1 h 608"/>
                  <a:gd name="T6" fmla="*/ 6 w 1958"/>
                  <a:gd name="T7" fmla="*/ 0 h 608"/>
                  <a:gd name="T8" fmla="*/ 978 w 1958"/>
                  <a:gd name="T9" fmla="*/ 303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8" h="608">
                    <a:moveTo>
                      <a:pt x="1958" y="606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0" name="Freeform 1162"/>
              <p:cNvSpPr>
                <a:spLocks/>
              </p:cNvSpPr>
              <p:nvPr/>
            </p:nvSpPr>
            <p:spPr bwMode="auto">
              <a:xfrm>
                <a:off x="2000" y="1895"/>
                <a:ext cx="975" cy="304"/>
              </a:xfrm>
              <a:custGeom>
                <a:avLst/>
                <a:gdLst>
                  <a:gd name="T0" fmla="*/ 975 w 1951"/>
                  <a:gd name="T1" fmla="*/ 303 h 608"/>
                  <a:gd name="T2" fmla="*/ 972 w 1951"/>
                  <a:gd name="T3" fmla="*/ 304 h 608"/>
                  <a:gd name="T4" fmla="*/ 0 w 1951"/>
                  <a:gd name="T5" fmla="*/ 0 h 608"/>
                  <a:gd name="T6" fmla="*/ 2 w 1951"/>
                  <a:gd name="T7" fmla="*/ 0 h 608"/>
                  <a:gd name="T8" fmla="*/ 975 w 1951"/>
                  <a:gd name="T9" fmla="*/ 303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1" h="608">
                    <a:moveTo>
                      <a:pt x="1951" y="606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951" y="606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1" name="Freeform 1163"/>
              <p:cNvSpPr>
                <a:spLocks/>
              </p:cNvSpPr>
              <p:nvPr/>
            </p:nvSpPr>
            <p:spPr bwMode="auto">
              <a:xfrm>
                <a:off x="1997" y="1895"/>
                <a:ext cx="975" cy="304"/>
              </a:xfrm>
              <a:custGeom>
                <a:avLst/>
                <a:gdLst>
                  <a:gd name="T0" fmla="*/ 975 w 1951"/>
                  <a:gd name="T1" fmla="*/ 304 h 608"/>
                  <a:gd name="T2" fmla="*/ 972 w 1951"/>
                  <a:gd name="T3" fmla="*/ 304 h 608"/>
                  <a:gd name="T4" fmla="*/ 0 w 1951"/>
                  <a:gd name="T5" fmla="*/ 1 h 608"/>
                  <a:gd name="T6" fmla="*/ 3 w 1951"/>
                  <a:gd name="T7" fmla="*/ 0 h 608"/>
                  <a:gd name="T8" fmla="*/ 975 w 1951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51" h="608">
                    <a:moveTo>
                      <a:pt x="1951" y="608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951" y="608"/>
                    </a:lnTo>
                    <a:close/>
                  </a:path>
                </a:pathLst>
              </a:custGeom>
              <a:solidFill>
                <a:srgbClr val="92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2" name="Freeform 1164"/>
              <p:cNvSpPr>
                <a:spLocks/>
              </p:cNvSpPr>
              <p:nvPr/>
            </p:nvSpPr>
            <p:spPr bwMode="auto">
              <a:xfrm>
                <a:off x="2904" y="2197"/>
                <a:ext cx="124" cy="185"/>
              </a:xfrm>
              <a:custGeom>
                <a:avLst/>
                <a:gdLst>
                  <a:gd name="T0" fmla="*/ 58 w 247"/>
                  <a:gd name="T1" fmla="*/ 5 h 369"/>
                  <a:gd name="T2" fmla="*/ 47 w 247"/>
                  <a:gd name="T3" fmla="*/ 12 h 369"/>
                  <a:gd name="T4" fmla="*/ 35 w 247"/>
                  <a:gd name="T5" fmla="*/ 22 h 369"/>
                  <a:gd name="T6" fmla="*/ 25 w 247"/>
                  <a:gd name="T7" fmla="*/ 35 h 369"/>
                  <a:gd name="T8" fmla="*/ 16 w 247"/>
                  <a:gd name="T9" fmla="*/ 50 h 369"/>
                  <a:gd name="T10" fmla="*/ 8 w 247"/>
                  <a:gd name="T11" fmla="*/ 67 h 369"/>
                  <a:gd name="T12" fmla="*/ 3 w 247"/>
                  <a:gd name="T13" fmla="*/ 84 h 369"/>
                  <a:gd name="T14" fmla="*/ 0 w 247"/>
                  <a:gd name="T15" fmla="*/ 104 h 369"/>
                  <a:gd name="T16" fmla="*/ 0 w 247"/>
                  <a:gd name="T17" fmla="*/ 122 h 369"/>
                  <a:gd name="T18" fmla="*/ 2 w 247"/>
                  <a:gd name="T19" fmla="*/ 138 h 369"/>
                  <a:gd name="T20" fmla="*/ 6 w 247"/>
                  <a:gd name="T21" fmla="*/ 153 h 369"/>
                  <a:gd name="T22" fmla="*/ 13 w 247"/>
                  <a:gd name="T23" fmla="*/ 166 h 369"/>
                  <a:gd name="T24" fmla="*/ 21 w 247"/>
                  <a:gd name="T25" fmla="*/ 175 h 369"/>
                  <a:gd name="T26" fmla="*/ 31 w 247"/>
                  <a:gd name="T27" fmla="*/ 182 h 369"/>
                  <a:gd name="T28" fmla="*/ 42 w 247"/>
                  <a:gd name="T29" fmla="*/ 184 h 369"/>
                  <a:gd name="T30" fmla="*/ 53 w 247"/>
                  <a:gd name="T31" fmla="*/ 184 h 369"/>
                  <a:gd name="T32" fmla="*/ 67 w 247"/>
                  <a:gd name="T33" fmla="*/ 180 h 369"/>
                  <a:gd name="T34" fmla="*/ 78 w 247"/>
                  <a:gd name="T35" fmla="*/ 172 h 369"/>
                  <a:gd name="T36" fmla="*/ 90 w 247"/>
                  <a:gd name="T37" fmla="*/ 162 h 369"/>
                  <a:gd name="T38" fmla="*/ 100 w 247"/>
                  <a:gd name="T39" fmla="*/ 149 h 369"/>
                  <a:gd name="T40" fmla="*/ 108 w 247"/>
                  <a:gd name="T41" fmla="*/ 134 h 369"/>
                  <a:gd name="T42" fmla="*/ 115 w 247"/>
                  <a:gd name="T43" fmla="*/ 118 h 369"/>
                  <a:gd name="T44" fmla="*/ 120 w 247"/>
                  <a:gd name="T45" fmla="*/ 100 h 369"/>
                  <a:gd name="T46" fmla="*/ 123 w 247"/>
                  <a:gd name="T47" fmla="*/ 83 h 369"/>
                  <a:gd name="T48" fmla="*/ 124 w 247"/>
                  <a:gd name="T49" fmla="*/ 64 h 369"/>
                  <a:gd name="T50" fmla="*/ 121 w 247"/>
                  <a:gd name="T51" fmla="*/ 48 h 369"/>
                  <a:gd name="T52" fmla="*/ 117 w 247"/>
                  <a:gd name="T53" fmla="*/ 33 h 369"/>
                  <a:gd name="T54" fmla="*/ 111 w 247"/>
                  <a:gd name="T55" fmla="*/ 20 h 369"/>
                  <a:gd name="T56" fmla="*/ 104 w 247"/>
                  <a:gd name="T57" fmla="*/ 11 h 369"/>
                  <a:gd name="T58" fmla="*/ 94 w 247"/>
                  <a:gd name="T59" fmla="*/ 5 h 369"/>
                  <a:gd name="T60" fmla="*/ 83 w 247"/>
                  <a:gd name="T61" fmla="*/ 1 h 369"/>
                  <a:gd name="T62" fmla="*/ 72 w 247"/>
                  <a:gd name="T63" fmla="*/ 1 h 36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47" h="369">
                    <a:moveTo>
                      <a:pt x="129" y="4"/>
                    </a:moveTo>
                    <a:lnTo>
                      <a:pt x="116" y="9"/>
                    </a:lnTo>
                    <a:lnTo>
                      <a:pt x="104" y="15"/>
                    </a:lnTo>
                    <a:lnTo>
                      <a:pt x="93" y="24"/>
                    </a:lnTo>
                    <a:lnTo>
                      <a:pt x="81" y="34"/>
                    </a:lnTo>
                    <a:lnTo>
                      <a:pt x="70" y="44"/>
                    </a:lnTo>
                    <a:lnTo>
                      <a:pt x="60" y="57"/>
                    </a:lnTo>
                    <a:lnTo>
                      <a:pt x="50" y="70"/>
                    </a:lnTo>
                    <a:lnTo>
                      <a:pt x="40" y="85"/>
                    </a:lnTo>
                    <a:lnTo>
                      <a:pt x="31" y="100"/>
                    </a:lnTo>
                    <a:lnTo>
                      <a:pt x="23" y="117"/>
                    </a:lnTo>
                    <a:lnTo>
                      <a:pt x="16" y="133"/>
                    </a:lnTo>
                    <a:lnTo>
                      <a:pt x="11" y="152"/>
                    </a:lnTo>
                    <a:lnTo>
                      <a:pt x="6" y="168"/>
                    </a:lnTo>
                    <a:lnTo>
                      <a:pt x="3" y="188"/>
                    </a:lnTo>
                    <a:lnTo>
                      <a:pt x="0" y="207"/>
                    </a:lnTo>
                    <a:lnTo>
                      <a:pt x="0" y="225"/>
                    </a:lnTo>
                    <a:lnTo>
                      <a:pt x="0" y="243"/>
                    </a:lnTo>
                    <a:lnTo>
                      <a:pt x="0" y="261"/>
                    </a:lnTo>
                    <a:lnTo>
                      <a:pt x="3" y="276"/>
                    </a:lnTo>
                    <a:lnTo>
                      <a:pt x="6" y="293"/>
                    </a:lnTo>
                    <a:lnTo>
                      <a:pt x="11" y="306"/>
                    </a:lnTo>
                    <a:lnTo>
                      <a:pt x="18" y="320"/>
                    </a:lnTo>
                    <a:lnTo>
                      <a:pt x="25" y="331"/>
                    </a:lnTo>
                    <a:lnTo>
                      <a:pt x="33" y="341"/>
                    </a:lnTo>
                    <a:lnTo>
                      <a:pt x="41" y="349"/>
                    </a:lnTo>
                    <a:lnTo>
                      <a:pt x="51" y="356"/>
                    </a:lnTo>
                    <a:lnTo>
                      <a:pt x="61" y="363"/>
                    </a:lnTo>
                    <a:lnTo>
                      <a:pt x="71" y="366"/>
                    </a:lnTo>
                    <a:lnTo>
                      <a:pt x="83" y="368"/>
                    </a:lnTo>
                    <a:lnTo>
                      <a:pt x="94" y="369"/>
                    </a:lnTo>
                    <a:lnTo>
                      <a:pt x="106" y="368"/>
                    </a:lnTo>
                    <a:lnTo>
                      <a:pt x="119" y="364"/>
                    </a:lnTo>
                    <a:lnTo>
                      <a:pt x="133" y="359"/>
                    </a:lnTo>
                    <a:lnTo>
                      <a:pt x="144" y="353"/>
                    </a:lnTo>
                    <a:lnTo>
                      <a:pt x="156" y="344"/>
                    </a:lnTo>
                    <a:lnTo>
                      <a:pt x="168" y="334"/>
                    </a:lnTo>
                    <a:lnTo>
                      <a:pt x="179" y="323"/>
                    </a:lnTo>
                    <a:lnTo>
                      <a:pt x="189" y="311"/>
                    </a:lnTo>
                    <a:lnTo>
                      <a:pt x="199" y="298"/>
                    </a:lnTo>
                    <a:lnTo>
                      <a:pt x="207" y="283"/>
                    </a:lnTo>
                    <a:lnTo>
                      <a:pt x="216" y="268"/>
                    </a:lnTo>
                    <a:lnTo>
                      <a:pt x="222" y="251"/>
                    </a:lnTo>
                    <a:lnTo>
                      <a:pt x="229" y="235"/>
                    </a:lnTo>
                    <a:lnTo>
                      <a:pt x="236" y="218"/>
                    </a:lnTo>
                    <a:lnTo>
                      <a:pt x="239" y="200"/>
                    </a:lnTo>
                    <a:lnTo>
                      <a:pt x="242" y="183"/>
                    </a:lnTo>
                    <a:lnTo>
                      <a:pt x="246" y="165"/>
                    </a:lnTo>
                    <a:lnTo>
                      <a:pt x="247" y="147"/>
                    </a:lnTo>
                    <a:lnTo>
                      <a:pt x="247" y="128"/>
                    </a:lnTo>
                    <a:lnTo>
                      <a:pt x="246" y="110"/>
                    </a:lnTo>
                    <a:lnTo>
                      <a:pt x="242" y="95"/>
                    </a:lnTo>
                    <a:lnTo>
                      <a:pt x="239" y="80"/>
                    </a:lnTo>
                    <a:lnTo>
                      <a:pt x="234" y="65"/>
                    </a:lnTo>
                    <a:lnTo>
                      <a:pt x="229" y="52"/>
                    </a:lnTo>
                    <a:lnTo>
                      <a:pt x="222" y="40"/>
                    </a:lnTo>
                    <a:lnTo>
                      <a:pt x="216" y="30"/>
                    </a:lnTo>
                    <a:lnTo>
                      <a:pt x="207" y="22"/>
                    </a:lnTo>
                    <a:lnTo>
                      <a:pt x="197" y="14"/>
                    </a:lnTo>
                    <a:lnTo>
                      <a:pt x="188" y="9"/>
                    </a:lnTo>
                    <a:lnTo>
                      <a:pt x="178" y="4"/>
                    </a:lnTo>
                    <a:lnTo>
                      <a:pt x="166" y="2"/>
                    </a:lnTo>
                    <a:lnTo>
                      <a:pt x="154" y="0"/>
                    </a:lnTo>
                    <a:lnTo>
                      <a:pt x="143" y="2"/>
                    </a:lnTo>
                    <a:lnTo>
                      <a:pt x="129" y="4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4" name="Group 1165"/>
            <p:cNvGrpSpPr>
              <a:grpSpLocks/>
            </p:cNvGrpSpPr>
            <p:nvPr/>
          </p:nvGrpSpPr>
          <p:grpSpPr bwMode="auto">
            <a:xfrm>
              <a:off x="2944" y="2254"/>
              <a:ext cx="339" cy="168"/>
              <a:chOff x="2944" y="2254"/>
              <a:chExt cx="339" cy="168"/>
            </a:xfrm>
          </p:grpSpPr>
          <p:sp>
            <p:nvSpPr>
              <p:cNvPr id="72241" name="Freeform 1166"/>
              <p:cNvSpPr>
                <a:spLocks/>
              </p:cNvSpPr>
              <p:nvPr/>
            </p:nvSpPr>
            <p:spPr bwMode="auto">
              <a:xfrm>
                <a:off x="2969" y="2254"/>
                <a:ext cx="282" cy="88"/>
              </a:xfrm>
              <a:custGeom>
                <a:avLst/>
                <a:gdLst>
                  <a:gd name="T0" fmla="*/ 282 w 565"/>
                  <a:gd name="T1" fmla="*/ 86 h 177"/>
                  <a:gd name="T2" fmla="*/ 276 w 565"/>
                  <a:gd name="T3" fmla="*/ 88 h 177"/>
                  <a:gd name="T4" fmla="*/ 0 w 565"/>
                  <a:gd name="T5" fmla="*/ 2 h 177"/>
                  <a:gd name="T6" fmla="*/ 6 w 565"/>
                  <a:gd name="T7" fmla="*/ 0 h 177"/>
                  <a:gd name="T8" fmla="*/ 282 w 565"/>
                  <a:gd name="T9" fmla="*/ 86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5" h="177">
                    <a:moveTo>
                      <a:pt x="565" y="173"/>
                    </a:moveTo>
                    <a:lnTo>
                      <a:pt x="552" y="177"/>
                    </a:lnTo>
                    <a:lnTo>
                      <a:pt x="0" y="4"/>
                    </a:lnTo>
                    <a:lnTo>
                      <a:pt x="12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2" name="Freeform 1167"/>
              <p:cNvSpPr>
                <a:spLocks/>
              </p:cNvSpPr>
              <p:nvPr/>
            </p:nvSpPr>
            <p:spPr bwMode="auto">
              <a:xfrm>
                <a:off x="2973" y="2254"/>
                <a:ext cx="278" cy="87"/>
              </a:xfrm>
              <a:custGeom>
                <a:avLst/>
                <a:gdLst>
                  <a:gd name="T0" fmla="*/ 278 w 556"/>
                  <a:gd name="T1" fmla="*/ 86 h 175"/>
                  <a:gd name="T2" fmla="*/ 276 w 556"/>
                  <a:gd name="T3" fmla="*/ 87 h 175"/>
                  <a:gd name="T4" fmla="*/ 0 w 556"/>
                  <a:gd name="T5" fmla="*/ 1 h 175"/>
                  <a:gd name="T6" fmla="*/ 2 w 556"/>
                  <a:gd name="T7" fmla="*/ 0 h 175"/>
                  <a:gd name="T8" fmla="*/ 278 w 556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6" h="175">
                    <a:moveTo>
                      <a:pt x="556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3" name="Freeform 1168"/>
              <p:cNvSpPr>
                <a:spLocks/>
              </p:cNvSpPr>
              <p:nvPr/>
            </p:nvSpPr>
            <p:spPr bwMode="auto">
              <a:xfrm>
                <a:off x="2970" y="2255"/>
                <a:ext cx="279" cy="86"/>
              </a:xfrm>
              <a:custGeom>
                <a:avLst/>
                <a:gdLst>
                  <a:gd name="T0" fmla="*/ 279 w 556"/>
                  <a:gd name="T1" fmla="*/ 86 h 173"/>
                  <a:gd name="T2" fmla="*/ 276 w 556"/>
                  <a:gd name="T3" fmla="*/ 86 h 173"/>
                  <a:gd name="T4" fmla="*/ 0 w 556"/>
                  <a:gd name="T5" fmla="*/ 0 h 173"/>
                  <a:gd name="T6" fmla="*/ 3 w 556"/>
                  <a:gd name="T7" fmla="*/ 0 h 173"/>
                  <a:gd name="T8" fmla="*/ 279 w 556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6" h="173">
                    <a:moveTo>
                      <a:pt x="556" y="173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D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4" name="Freeform 1169"/>
              <p:cNvSpPr>
                <a:spLocks/>
              </p:cNvSpPr>
              <p:nvPr/>
            </p:nvSpPr>
            <p:spPr bwMode="auto">
              <a:xfrm>
                <a:off x="2969" y="2255"/>
                <a:ext cx="277" cy="87"/>
              </a:xfrm>
              <a:custGeom>
                <a:avLst/>
                <a:gdLst>
                  <a:gd name="T0" fmla="*/ 277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7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5" name="Freeform 1170"/>
              <p:cNvSpPr>
                <a:spLocks/>
              </p:cNvSpPr>
              <p:nvPr/>
            </p:nvSpPr>
            <p:spPr bwMode="auto">
              <a:xfrm>
                <a:off x="2963" y="2255"/>
                <a:ext cx="282" cy="90"/>
              </a:xfrm>
              <a:custGeom>
                <a:avLst/>
                <a:gdLst>
                  <a:gd name="T0" fmla="*/ 282 w 563"/>
                  <a:gd name="T1" fmla="*/ 87 h 179"/>
                  <a:gd name="T2" fmla="*/ 275 w 563"/>
                  <a:gd name="T3" fmla="*/ 90 h 179"/>
                  <a:gd name="T4" fmla="*/ 0 w 563"/>
                  <a:gd name="T5" fmla="*/ 3 h 179"/>
                  <a:gd name="T6" fmla="*/ 6 w 563"/>
                  <a:gd name="T7" fmla="*/ 0 h 179"/>
                  <a:gd name="T8" fmla="*/ 282 w 563"/>
                  <a:gd name="T9" fmla="*/ 87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3" h="179">
                    <a:moveTo>
                      <a:pt x="563" y="173"/>
                    </a:moveTo>
                    <a:lnTo>
                      <a:pt x="550" y="17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6" name="Freeform 1171"/>
              <p:cNvSpPr>
                <a:spLocks/>
              </p:cNvSpPr>
              <p:nvPr/>
            </p:nvSpPr>
            <p:spPr bwMode="auto">
              <a:xfrm>
                <a:off x="2967" y="2255"/>
                <a:ext cx="278" cy="88"/>
              </a:xfrm>
              <a:custGeom>
                <a:avLst/>
                <a:gdLst>
                  <a:gd name="T0" fmla="*/ 278 w 555"/>
                  <a:gd name="T1" fmla="*/ 87 h 174"/>
                  <a:gd name="T2" fmla="*/ 276 w 555"/>
                  <a:gd name="T3" fmla="*/ 88 h 174"/>
                  <a:gd name="T4" fmla="*/ 0 w 555"/>
                  <a:gd name="T5" fmla="*/ 1 h 174"/>
                  <a:gd name="T6" fmla="*/ 2 w 555"/>
                  <a:gd name="T7" fmla="*/ 0 h 174"/>
                  <a:gd name="T8" fmla="*/ 278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4">
                    <a:moveTo>
                      <a:pt x="555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7" name="Freeform 1172"/>
              <p:cNvSpPr>
                <a:spLocks/>
              </p:cNvSpPr>
              <p:nvPr/>
            </p:nvSpPr>
            <p:spPr bwMode="auto">
              <a:xfrm>
                <a:off x="2965" y="2256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8" name="Freeform 1173"/>
              <p:cNvSpPr>
                <a:spLocks/>
              </p:cNvSpPr>
              <p:nvPr/>
            </p:nvSpPr>
            <p:spPr bwMode="auto">
              <a:xfrm>
                <a:off x="2964" y="2257"/>
                <a:ext cx="277" cy="87"/>
              </a:xfrm>
              <a:custGeom>
                <a:avLst/>
                <a:gdLst>
                  <a:gd name="T0" fmla="*/ 277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7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9" name="Freeform 1174"/>
              <p:cNvSpPr>
                <a:spLocks/>
              </p:cNvSpPr>
              <p:nvPr/>
            </p:nvSpPr>
            <p:spPr bwMode="auto">
              <a:xfrm>
                <a:off x="2963" y="2258"/>
                <a:ext cx="277" cy="87"/>
              </a:xfrm>
              <a:custGeom>
                <a:avLst/>
                <a:gdLst>
                  <a:gd name="T0" fmla="*/ 277 w 553"/>
                  <a:gd name="T1" fmla="*/ 87 h 174"/>
                  <a:gd name="T2" fmla="*/ 275 w 553"/>
                  <a:gd name="T3" fmla="*/ 87 h 174"/>
                  <a:gd name="T4" fmla="*/ 0 w 553"/>
                  <a:gd name="T5" fmla="*/ 1 h 174"/>
                  <a:gd name="T6" fmla="*/ 1 w 553"/>
                  <a:gd name="T7" fmla="*/ 0 h 174"/>
                  <a:gd name="T8" fmla="*/ 277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0" name="Freeform 1175"/>
              <p:cNvSpPr>
                <a:spLocks/>
              </p:cNvSpPr>
              <p:nvPr/>
            </p:nvSpPr>
            <p:spPr bwMode="auto">
              <a:xfrm>
                <a:off x="2957" y="2259"/>
                <a:ext cx="281" cy="90"/>
              </a:xfrm>
              <a:custGeom>
                <a:avLst/>
                <a:gdLst>
                  <a:gd name="T0" fmla="*/ 281 w 562"/>
                  <a:gd name="T1" fmla="*/ 86 h 182"/>
                  <a:gd name="T2" fmla="*/ 276 w 562"/>
                  <a:gd name="T3" fmla="*/ 90 h 182"/>
                  <a:gd name="T4" fmla="*/ 0 w 562"/>
                  <a:gd name="T5" fmla="*/ 4 h 182"/>
                  <a:gd name="T6" fmla="*/ 6 w 562"/>
                  <a:gd name="T7" fmla="*/ 0 h 182"/>
                  <a:gd name="T8" fmla="*/ 281 w 562"/>
                  <a:gd name="T9" fmla="*/ 86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2" h="182">
                    <a:moveTo>
                      <a:pt x="562" y="173"/>
                    </a:moveTo>
                    <a:lnTo>
                      <a:pt x="552" y="182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1" name="Freeform 1176"/>
              <p:cNvSpPr>
                <a:spLocks/>
              </p:cNvSpPr>
              <p:nvPr/>
            </p:nvSpPr>
            <p:spPr bwMode="auto">
              <a:xfrm>
                <a:off x="2961" y="2259"/>
                <a:ext cx="277" cy="87"/>
              </a:xfrm>
              <a:custGeom>
                <a:avLst/>
                <a:gdLst>
                  <a:gd name="T0" fmla="*/ 277 w 554"/>
                  <a:gd name="T1" fmla="*/ 86 h 175"/>
                  <a:gd name="T2" fmla="*/ 276 w 554"/>
                  <a:gd name="T3" fmla="*/ 87 h 175"/>
                  <a:gd name="T4" fmla="*/ 0 w 554"/>
                  <a:gd name="T5" fmla="*/ 1 h 175"/>
                  <a:gd name="T6" fmla="*/ 2 w 554"/>
                  <a:gd name="T7" fmla="*/ 0 h 175"/>
                  <a:gd name="T8" fmla="*/ 277 w 554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4" h="175">
                    <a:moveTo>
                      <a:pt x="554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2" name="Freeform 1177"/>
              <p:cNvSpPr>
                <a:spLocks/>
              </p:cNvSpPr>
              <p:nvPr/>
            </p:nvSpPr>
            <p:spPr bwMode="auto">
              <a:xfrm>
                <a:off x="2960" y="2260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1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3" name="Freeform 1178"/>
              <p:cNvSpPr>
                <a:spLocks/>
              </p:cNvSpPr>
              <p:nvPr/>
            </p:nvSpPr>
            <p:spPr bwMode="auto">
              <a:xfrm>
                <a:off x="2960" y="2260"/>
                <a:ext cx="276" cy="88"/>
              </a:xfrm>
              <a:custGeom>
                <a:avLst/>
                <a:gdLst>
                  <a:gd name="T0" fmla="*/ 276 w 553"/>
                  <a:gd name="T1" fmla="*/ 87 h 174"/>
                  <a:gd name="T2" fmla="*/ 275 w 553"/>
                  <a:gd name="T3" fmla="*/ 88 h 174"/>
                  <a:gd name="T4" fmla="*/ 0 w 553"/>
                  <a:gd name="T5" fmla="*/ 1 h 174"/>
                  <a:gd name="T6" fmla="*/ 1 w 553"/>
                  <a:gd name="T7" fmla="*/ 0 h 174"/>
                  <a:gd name="T8" fmla="*/ 276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4" name="Freeform 1179"/>
              <p:cNvSpPr>
                <a:spLocks/>
              </p:cNvSpPr>
              <p:nvPr/>
            </p:nvSpPr>
            <p:spPr bwMode="auto">
              <a:xfrm>
                <a:off x="2959" y="2261"/>
                <a:ext cx="276" cy="87"/>
              </a:xfrm>
              <a:custGeom>
                <a:avLst/>
                <a:gdLst>
                  <a:gd name="T0" fmla="*/ 276 w 552"/>
                  <a:gd name="T1" fmla="*/ 86 h 175"/>
                  <a:gd name="T2" fmla="*/ 275 w 552"/>
                  <a:gd name="T3" fmla="*/ 87 h 175"/>
                  <a:gd name="T4" fmla="*/ 0 w 552"/>
                  <a:gd name="T5" fmla="*/ 1 h 175"/>
                  <a:gd name="T6" fmla="*/ 1 w 552"/>
                  <a:gd name="T7" fmla="*/ 0 h 175"/>
                  <a:gd name="T8" fmla="*/ 276 w 552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5">
                    <a:moveTo>
                      <a:pt x="552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3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5" name="Freeform 1180"/>
              <p:cNvSpPr>
                <a:spLocks/>
              </p:cNvSpPr>
              <p:nvPr/>
            </p:nvSpPr>
            <p:spPr bwMode="auto">
              <a:xfrm>
                <a:off x="2957" y="2262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2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5">
                    <a:moveTo>
                      <a:pt x="553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6" name="Freeform 1181"/>
              <p:cNvSpPr>
                <a:spLocks/>
              </p:cNvSpPr>
              <p:nvPr/>
            </p:nvSpPr>
            <p:spPr bwMode="auto">
              <a:xfrm>
                <a:off x="2953" y="2263"/>
                <a:ext cx="280" cy="92"/>
              </a:xfrm>
              <a:custGeom>
                <a:avLst/>
                <a:gdLst>
                  <a:gd name="T0" fmla="*/ 280 w 560"/>
                  <a:gd name="T1" fmla="*/ 87 h 184"/>
                  <a:gd name="T2" fmla="*/ 275 w 560"/>
                  <a:gd name="T3" fmla="*/ 92 h 184"/>
                  <a:gd name="T4" fmla="*/ 0 w 560"/>
                  <a:gd name="T5" fmla="*/ 5 h 184"/>
                  <a:gd name="T6" fmla="*/ 4 w 560"/>
                  <a:gd name="T7" fmla="*/ 0 h 184"/>
                  <a:gd name="T8" fmla="*/ 280 w 560"/>
                  <a:gd name="T9" fmla="*/ 87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84">
                    <a:moveTo>
                      <a:pt x="560" y="173"/>
                    </a:moveTo>
                    <a:lnTo>
                      <a:pt x="550" y="184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7" name="Freeform 1182"/>
              <p:cNvSpPr>
                <a:spLocks/>
              </p:cNvSpPr>
              <p:nvPr/>
            </p:nvSpPr>
            <p:spPr bwMode="auto">
              <a:xfrm>
                <a:off x="2956" y="2263"/>
                <a:ext cx="277" cy="88"/>
              </a:xfrm>
              <a:custGeom>
                <a:avLst/>
                <a:gdLst>
                  <a:gd name="T0" fmla="*/ 277 w 554"/>
                  <a:gd name="T1" fmla="*/ 87 h 176"/>
                  <a:gd name="T2" fmla="*/ 276 w 554"/>
                  <a:gd name="T3" fmla="*/ 88 h 176"/>
                  <a:gd name="T4" fmla="*/ 0 w 554"/>
                  <a:gd name="T5" fmla="*/ 1 h 176"/>
                  <a:gd name="T6" fmla="*/ 1 w 554"/>
                  <a:gd name="T7" fmla="*/ 0 h 176"/>
                  <a:gd name="T8" fmla="*/ 277 w 554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4" h="176">
                    <a:moveTo>
                      <a:pt x="554" y="173"/>
                    </a:moveTo>
                    <a:lnTo>
                      <a:pt x="552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8" name="Freeform 1183"/>
              <p:cNvSpPr>
                <a:spLocks/>
              </p:cNvSpPr>
              <p:nvPr/>
            </p:nvSpPr>
            <p:spPr bwMode="auto">
              <a:xfrm>
                <a:off x="2955" y="2264"/>
                <a:ext cx="277" cy="88"/>
              </a:xfrm>
              <a:custGeom>
                <a:avLst/>
                <a:gdLst>
                  <a:gd name="T0" fmla="*/ 277 w 553"/>
                  <a:gd name="T1" fmla="*/ 87 h 177"/>
                  <a:gd name="T2" fmla="*/ 275 w 553"/>
                  <a:gd name="T3" fmla="*/ 88 h 177"/>
                  <a:gd name="T4" fmla="*/ 0 w 553"/>
                  <a:gd name="T5" fmla="*/ 1 h 177"/>
                  <a:gd name="T6" fmla="*/ 1 w 553"/>
                  <a:gd name="T7" fmla="*/ 0 h 177"/>
                  <a:gd name="T8" fmla="*/ 277 w 553"/>
                  <a:gd name="T9" fmla="*/ 8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77">
                    <a:moveTo>
                      <a:pt x="553" y="175"/>
                    </a:moveTo>
                    <a:lnTo>
                      <a:pt x="550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9" name="Freeform 1184"/>
              <p:cNvSpPr>
                <a:spLocks/>
              </p:cNvSpPr>
              <p:nvPr/>
            </p:nvSpPr>
            <p:spPr bwMode="auto">
              <a:xfrm>
                <a:off x="2955" y="2265"/>
                <a:ext cx="275" cy="88"/>
              </a:xfrm>
              <a:custGeom>
                <a:avLst/>
                <a:gdLst>
                  <a:gd name="T0" fmla="*/ 275 w 552"/>
                  <a:gd name="T1" fmla="*/ 87 h 178"/>
                  <a:gd name="T2" fmla="*/ 274 w 552"/>
                  <a:gd name="T3" fmla="*/ 88 h 178"/>
                  <a:gd name="T4" fmla="*/ 0 w 552"/>
                  <a:gd name="T5" fmla="*/ 1 h 178"/>
                  <a:gd name="T6" fmla="*/ 1 w 552"/>
                  <a:gd name="T7" fmla="*/ 0 h 178"/>
                  <a:gd name="T8" fmla="*/ 275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0" name="Freeform 1185"/>
              <p:cNvSpPr>
                <a:spLocks/>
              </p:cNvSpPr>
              <p:nvPr/>
            </p:nvSpPr>
            <p:spPr bwMode="auto">
              <a:xfrm>
                <a:off x="2954" y="2265"/>
                <a:ext cx="276" cy="89"/>
              </a:xfrm>
              <a:custGeom>
                <a:avLst/>
                <a:gdLst>
                  <a:gd name="T0" fmla="*/ 276 w 552"/>
                  <a:gd name="T1" fmla="*/ 88 h 178"/>
                  <a:gd name="T2" fmla="*/ 275 w 552"/>
                  <a:gd name="T3" fmla="*/ 89 h 178"/>
                  <a:gd name="T4" fmla="*/ 0 w 552"/>
                  <a:gd name="T5" fmla="*/ 2 h 178"/>
                  <a:gd name="T6" fmla="*/ 1 w 552"/>
                  <a:gd name="T7" fmla="*/ 0 h 178"/>
                  <a:gd name="T8" fmla="*/ 276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1" name="Freeform 1186"/>
              <p:cNvSpPr>
                <a:spLocks/>
              </p:cNvSpPr>
              <p:nvPr/>
            </p:nvSpPr>
            <p:spPr bwMode="auto">
              <a:xfrm>
                <a:off x="2953" y="2267"/>
                <a:ext cx="276" cy="88"/>
              </a:xfrm>
              <a:custGeom>
                <a:avLst/>
                <a:gdLst>
                  <a:gd name="T0" fmla="*/ 276 w 551"/>
                  <a:gd name="T1" fmla="*/ 88 h 176"/>
                  <a:gd name="T2" fmla="*/ 275 w 551"/>
                  <a:gd name="T3" fmla="*/ 88 h 176"/>
                  <a:gd name="T4" fmla="*/ 0 w 551"/>
                  <a:gd name="T5" fmla="*/ 1 h 176"/>
                  <a:gd name="T6" fmla="*/ 1 w 551"/>
                  <a:gd name="T7" fmla="*/ 0 h 176"/>
                  <a:gd name="T8" fmla="*/ 276 w 551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6">
                    <a:moveTo>
                      <a:pt x="551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5"/>
                    </a:lnTo>
                    <a:close/>
                  </a:path>
                </a:pathLst>
              </a:custGeom>
              <a:solidFill>
                <a:srgbClr val="C0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2" name="Freeform 1187"/>
              <p:cNvSpPr>
                <a:spLocks/>
              </p:cNvSpPr>
              <p:nvPr/>
            </p:nvSpPr>
            <p:spPr bwMode="auto">
              <a:xfrm>
                <a:off x="2949" y="2268"/>
                <a:ext cx="279" cy="94"/>
              </a:xfrm>
              <a:custGeom>
                <a:avLst/>
                <a:gdLst>
                  <a:gd name="T0" fmla="*/ 279 w 559"/>
                  <a:gd name="T1" fmla="*/ 87 h 187"/>
                  <a:gd name="T2" fmla="*/ 275 w 559"/>
                  <a:gd name="T3" fmla="*/ 94 h 187"/>
                  <a:gd name="T4" fmla="*/ 0 w 559"/>
                  <a:gd name="T5" fmla="*/ 6 h 187"/>
                  <a:gd name="T6" fmla="*/ 4 w 559"/>
                  <a:gd name="T7" fmla="*/ 0 h 187"/>
                  <a:gd name="T8" fmla="*/ 279 w 559"/>
                  <a:gd name="T9" fmla="*/ 87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9" h="187">
                    <a:moveTo>
                      <a:pt x="559" y="174"/>
                    </a:moveTo>
                    <a:lnTo>
                      <a:pt x="550" y="187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559" y="174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3" name="Freeform 1188"/>
              <p:cNvSpPr>
                <a:spLocks/>
              </p:cNvSpPr>
              <p:nvPr/>
            </p:nvSpPr>
            <p:spPr bwMode="auto">
              <a:xfrm>
                <a:off x="2952" y="2268"/>
                <a:ext cx="276" cy="89"/>
              </a:xfrm>
              <a:custGeom>
                <a:avLst/>
                <a:gdLst>
                  <a:gd name="T0" fmla="*/ 276 w 552"/>
                  <a:gd name="T1" fmla="*/ 87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4" name="Freeform 1189"/>
              <p:cNvSpPr>
                <a:spLocks/>
              </p:cNvSpPr>
              <p:nvPr/>
            </p:nvSpPr>
            <p:spPr bwMode="auto">
              <a:xfrm>
                <a:off x="2951" y="2269"/>
                <a:ext cx="276" cy="89"/>
              </a:xfrm>
              <a:custGeom>
                <a:avLst/>
                <a:gdLst>
                  <a:gd name="T0" fmla="*/ 276 w 552"/>
                  <a:gd name="T1" fmla="*/ 89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9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7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7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5" name="Freeform 1190"/>
              <p:cNvSpPr>
                <a:spLocks/>
              </p:cNvSpPr>
              <p:nvPr/>
            </p:nvSpPr>
            <p:spPr bwMode="auto">
              <a:xfrm>
                <a:off x="2950" y="2270"/>
                <a:ext cx="276" cy="88"/>
              </a:xfrm>
              <a:custGeom>
                <a:avLst/>
                <a:gdLst>
                  <a:gd name="T0" fmla="*/ 276 w 551"/>
                  <a:gd name="T1" fmla="*/ 87 h 178"/>
                  <a:gd name="T2" fmla="*/ 275 w 551"/>
                  <a:gd name="T3" fmla="*/ 88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6" name="Freeform 1191"/>
              <p:cNvSpPr>
                <a:spLocks/>
              </p:cNvSpPr>
              <p:nvPr/>
            </p:nvSpPr>
            <p:spPr bwMode="auto">
              <a:xfrm>
                <a:off x="2950" y="2271"/>
                <a:ext cx="275" cy="89"/>
              </a:xfrm>
              <a:custGeom>
                <a:avLst/>
                <a:gdLst>
                  <a:gd name="T0" fmla="*/ 275 w 550"/>
                  <a:gd name="T1" fmla="*/ 88 h 178"/>
                  <a:gd name="T2" fmla="*/ 275 w 550"/>
                  <a:gd name="T3" fmla="*/ 89 h 178"/>
                  <a:gd name="T4" fmla="*/ 0 w 550"/>
                  <a:gd name="T5" fmla="*/ 1 h 178"/>
                  <a:gd name="T6" fmla="*/ 0 w 550"/>
                  <a:gd name="T7" fmla="*/ 0 h 178"/>
                  <a:gd name="T8" fmla="*/ 275 w 550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8">
                    <a:moveTo>
                      <a:pt x="550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5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7" name="Freeform 1192"/>
              <p:cNvSpPr>
                <a:spLocks/>
              </p:cNvSpPr>
              <p:nvPr/>
            </p:nvSpPr>
            <p:spPr bwMode="auto">
              <a:xfrm>
                <a:off x="2950" y="2272"/>
                <a:ext cx="275" cy="89"/>
              </a:xfrm>
              <a:custGeom>
                <a:avLst/>
                <a:gdLst>
                  <a:gd name="T0" fmla="*/ 275 w 552"/>
                  <a:gd name="T1" fmla="*/ 88 h 178"/>
                  <a:gd name="T2" fmla="*/ 274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5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8" name="Freeform 1193"/>
              <p:cNvSpPr>
                <a:spLocks/>
              </p:cNvSpPr>
              <p:nvPr/>
            </p:nvSpPr>
            <p:spPr bwMode="auto">
              <a:xfrm>
                <a:off x="2949" y="2273"/>
                <a:ext cx="276" cy="89"/>
              </a:xfrm>
              <a:custGeom>
                <a:avLst/>
                <a:gdLst>
                  <a:gd name="T0" fmla="*/ 276 w 552"/>
                  <a:gd name="T1" fmla="*/ 88 h 177"/>
                  <a:gd name="T2" fmla="*/ 275 w 552"/>
                  <a:gd name="T3" fmla="*/ 89 h 177"/>
                  <a:gd name="T4" fmla="*/ 0 w 552"/>
                  <a:gd name="T5" fmla="*/ 1 h 177"/>
                  <a:gd name="T6" fmla="*/ 1 w 552"/>
                  <a:gd name="T7" fmla="*/ 0 h 177"/>
                  <a:gd name="T8" fmla="*/ 276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9" name="Freeform 1194"/>
              <p:cNvSpPr>
                <a:spLocks/>
              </p:cNvSpPr>
              <p:nvPr/>
            </p:nvSpPr>
            <p:spPr bwMode="auto">
              <a:xfrm>
                <a:off x="2946" y="2274"/>
                <a:ext cx="278" cy="95"/>
              </a:xfrm>
              <a:custGeom>
                <a:avLst/>
                <a:gdLst>
                  <a:gd name="T0" fmla="*/ 278 w 555"/>
                  <a:gd name="T1" fmla="*/ 88 h 191"/>
                  <a:gd name="T2" fmla="*/ 275 w 555"/>
                  <a:gd name="T3" fmla="*/ 95 h 191"/>
                  <a:gd name="T4" fmla="*/ 0 w 555"/>
                  <a:gd name="T5" fmla="*/ 7 h 191"/>
                  <a:gd name="T6" fmla="*/ 3 w 555"/>
                  <a:gd name="T7" fmla="*/ 0 h 191"/>
                  <a:gd name="T8" fmla="*/ 278 w 555"/>
                  <a:gd name="T9" fmla="*/ 88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91">
                    <a:moveTo>
                      <a:pt x="555" y="176"/>
                    </a:moveTo>
                    <a:lnTo>
                      <a:pt x="549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0" name="Freeform 1195"/>
              <p:cNvSpPr>
                <a:spLocks/>
              </p:cNvSpPr>
              <p:nvPr/>
            </p:nvSpPr>
            <p:spPr bwMode="auto">
              <a:xfrm>
                <a:off x="2949" y="2274"/>
                <a:ext cx="275" cy="89"/>
              </a:xfrm>
              <a:custGeom>
                <a:avLst/>
                <a:gdLst>
                  <a:gd name="T0" fmla="*/ 275 w 550"/>
                  <a:gd name="T1" fmla="*/ 87 h 180"/>
                  <a:gd name="T2" fmla="*/ 275 w 550"/>
                  <a:gd name="T3" fmla="*/ 89 h 180"/>
                  <a:gd name="T4" fmla="*/ 0 w 550"/>
                  <a:gd name="T5" fmla="*/ 2 h 180"/>
                  <a:gd name="T6" fmla="*/ 0 w 550"/>
                  <a:gd name="T7" fmla="*/ 0 h 180"/>
                  <a:gd name="T8" fmla="*/ 275 w 550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0">
                    <a:moveTo>
                      <a:pt x="550" y="176"/>
                    </a:moveTo>
                    <a:lnTo>
                      <a:pt x="549" y="1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1" name="Freeform 1196"/>
              <p:cNvSpPr>
                <a:spLocks/>
              </p:cNvSpPr>
              <p:nvPr/>
            </p:nvSpPr>
            <p:spPr bwMode="auto">
              <a:xfrm>
                <a:off x="2948" y="2275"/>
                <a:ext cx="275" cy="89"/>
              </a:xfrm>
              <a:custGeom>
                <a:avLst/>
                <a:gdLst>
                  <a:gd name="T0" fmla="*/ 275 w 550"/>
                  <a:gd name="T1" fmla="*/ 88 h 177"/>
                  <a:gd name="T2" fmla="*/ 275 w 550"/>
                  <a:gd name="T3" fmla="*/ 89 h 177"/>
                  <a:gd name="T4" fmla="*/ 0 w 550"/>
                  <a:gd name="T5" fmla="*/ 1 h 177"/>
                  <a:gd name="T6" fmla="*/ 1 w 550"/>
                  <a:gd name="T7" fmla="*/ 0 h 177"/>
                  <a:gd name="T8" fmla="*/ 275 w 550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7">
                    <a:moveTo>
                      <a:pt x="550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2" name="Freeform 1197"/>
              <p:cNvSpPr>
                <a:spLocks/>
              </p:cNvSpPr>
              <p:nvPr/>
            </p:nvSpPr>
            <p:spPr bwMode="auto">
              <a:xfrm>
                <a:off x="2947" y="2276"/>
                <a:ext cx="276" cy="90"/>
              </a:xfrm>
              <a:custGeom>
                <a:avLst/>
                <a:gdLst>
                  <a:gd name="T0" fmla="*/ 276 w 552"/>
                  <a:gd name="T1" fmla="*/ 88 h 180"/>
                  <a:gd name="T2" fmla="*/ 275 w 552"/>
                  <a:gd name="T3" fmla="*/ 90 h 180"/>
                  <a:gd name="T4" fmla="*/ 0 w 552"/>
                  <a:gd name="T5" fmla="*/ 1 h 180"/>
                  <a:gd name="T6" fmla="*/ 1 w 552"/>
                  <a:gd name="T7" fmla="*/ 0 h 180"/>
                  <a:gd name="T8" fmla="*/ 276 w 552"/>
                  <a:gd name="T9" fmla="*/ 88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3" name="Freeform 1198"/>
              <p:cNvSpPr>
                <a:spLocks/>
              </p:cNvSpPr>
              <p:nvPr/>
            </p:nvSpPr>
            <p:spPr bwMode="auto">
              <a:xfrm>
                <a:off x="2947" y="2277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9">
                    <a:moveTo>
                      <a:pt x="550" y="178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4" name="Freeform 1199"/>
              <p:cNvSpPr>
                <a:spLocks/>
              </p:cNvSpPr>
              <p:nvPr/>
            </p:nvSpPr>
            <p:spPr bwMode="auto">
              <a:xfrm>
                <a:off x="2946" y="2279"/>
                <a:ext cx="276" cy="89"/>
              </a:xfrm>
              <a:custGeom>
                <a:avLst/>
                <a:gdLst>
                  <a:gd name="T0" fmla="*/ 276 w 552"/>
                  <a:gd name="T1" fmla="*/ 87 h 180"/>
                  <a:gd name="T2" fmla="*/ 275 w 552"/>
                  <a:gd name="T3" fmla="*/ 89 h 180"/>
                  <a:gd name="T4" fmla="*/ 0 w 552"/>
                  <a:gd name="T5" fmla="*/ 1 h 180"/>
                  <a:gd name="T6" fmla="*/ 1 w 552"/>
                  <a:gd name="T7" fmla="*/ 0 h 180"/>
                  <a:gd name="T8" fmla="*/ 276 w 552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5" name="Freeform 1200"/>
              <p:cNvSpPr>
                <a:spLocks/>
              </p:cNvSpPr>
              <p:nvPr/>
            </p:nvSpPr>
            <p:spPr bwMode="auto">
              <a:xfrm>
                <a:off x="2946" y="2279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79">
                    <a:moveTo>
                      <a:pt x="550" y="178"/>
                    </a:moveTo>
                    <a:lnTo>
                      <a:pt x="549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6" name="Freeform 1201"/>
              <p:cNvSpPr>
                <a:spLocks/>
              </p:cNvSpPr>
              <p:nvPr/>
            </p:nvSpPr>
            <p:spPr bwMode="auto">
              <a:xfrm>
                <a:off x="2944" y="2281"/>
                <a:ext cx="276" cy="97"/>
              </a:xfrm>
              <a:custGeom>
                <a:avLst/>
                <a:gdLst>
                  <a:gd name="T0" fmla="*/ 276 w 553"/>
                  <a:gd name="T1" fmla="*/ 88 h 193"/>
                  <a:gd name="T2" fmla="*/ 275 w 553"/>
                  <a:gd name="T3" fmla="*/ 97 h 193"/>
                  <a:gd name="T4" fmla="*/ 0 w 553"/>
                  <a:gd name="T5" fmla="*/ 7 h 193"/>
                  <a:gd name="T6" fmla="*/ 2 w 553"/>
                  <a:gd name="T7" fmla="*/ 0 h 193"/>
                  <a:gd name="T8" fmla="*/ 276 w 553"/>
                  <a:gd name="T9" fmla="*/ 88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7" name="Freeform 1202"/>
              <p:cNvSpPr>
                <a:spLocks/>
              </p:cNvSpPr>
              <p:nvPr/>
            </p:nvSpPr>
            <p:spPr bwMode="auto">
              <a:xfrm>
                <a:off x="2945" y="2281"/>
                <a:ext cx="275" cy="92"/>
              </a:xfrm>
              <a:custGeom>
                <a:avLst/>
                <a:gdLst>
                  <a:gd name="T0" fmla="*/ 275 w 550"/>
                  <a:gd name="T1" fmla="*/ 88 h 185"/>
                  <a:gd name="T2" fmla="*/ 274 w 550"/>
                  <a:gd name="T3" fmla="*/ 92 h 185"/>
                  <a:gd name="T4" fmla="*/ 0 w 550"/>
                  <a:gd name="T5" fmla="*/ 3 h 185"/>
                  <a:gd name="T6" fmla="*/ 1 w 550"/>
                  <a:gd name="T7" fmla="*/ 0 h 185"/>
                  <a:gd name="T8" fmla="*/ 275 w 550"/>
                  <a:gd name="T9" fmla="*/ 88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50" y="176"/>
                    </a:moveTo>
                    <a:lnTo>
                      <a:pt x="548" y="185"/>
                    </a:lnTo>
                    <a:lnTo>
                      <a:pt x="0" y="7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8" name="Freeform 1203"/>
              <p:cNvSpPr>
                <a:spLocks/>
              </p:cNvSpPr>
              <p:nvPr/>
            </p:nvSpPr>
            <p:spPr bwMode="auto">
              <a:xfrm>
                <a:off x="2944" y="2284"/>
                <a:ext cx="276" cy="94"/>
              </a:xfrm>
              <a:custGeom>
                <a:avLst/>
                <a:gdLst>
                  <a:gd name="T0" fmla="*/ 276 w 551"/>
                  <a:gd name="T1" fmla="*/ 90 h 186"/>
                  <a:gd name="T2" fmla="*/ 275 w 551"/>
                  <a:gd name="T3" fmla="*/ 94 h 186"/>
                  <a:gd name="T4" fmla="*/ 0 w 551"/>
                  <a:gd name="T5" fmla="*/ 4 h 186"/>
                  <a:gd name="T6" fmla="*/ 2 w 551"/>
                  <a:gd name="T7" fmla="*/ 0 h 186"/>
                  <a:gd name="T8" fmla="*/ 276 w 551"/>
                  <a:gd name="T9" fmla="*/ 90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6">
                    <a:moveTo>
                      <a:pt x="551" y="178"/>
                    </a:moveTo>
                    <a:lnTo>
                      <a:pt x="550" y="186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551" y="178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9" name="Freeform 1204"/>
              <p:cNvSpPr>
                <a:spLocks/>
              </p:cNvSpPr>
              <p:nvPr/>
            </p:nvSpPr>
            <p:spPr bwMode="auto">
              <a:xfrm>
                <a:off x="2944" y="2288"/>
                <a:ext cx="275" cy="98"/>
              </a:xfrm>
              <a:custGeom>
                <a:avLst/>
                <a:gdLst>
                  <a:gd name="T0" fmla="*/ 275 w 550"/>
                  <a:gd name="T1" fmla="*/ 90 h 196"/>
                  <a:gd name="T2" fmla="*/ 274 w 550"/>
                  <a:gd name="T3" fmla="*/ 98 h 196"/>
                  <a:gd name="T4" fmla="*/ 0 w 550"/>
                  <a:gd name="T5" fmla="*/ 8 h 196"/>
                  <a:gd name="T6" fmla="*/ 0 w 550"/>
                  <a:gd name="T7" fmla="*/ 0 h 196"/>
                  <a:gd name="T8" fmla="*/ 275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96">
                    <a:moveTo>
                      <a:pt x="550" y="179"/>
                    </a:moveTo>
                    <a:lnTo>
                      <a:pt x="548" y="196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0" name="Freeform 1205"/>
              <p:cNvSpPr>
                <a:spLocks/>
              </p:cNvSpPr>
              <p:nvPr/>
            </p:nvSpPr>
            <p:spPr bwMode="auto">
              <a:xfrm>
                <a:off x="2944" y="2288"/>
                <a:ext cx="275" cy="94"/>
              </a:xfrm>
              <a:custGeom>
                <a:avLst/>
                <a:gdLst>
                  <a:gd name="T0" fmla="*/ 275 w 550"/>
                  <a:gd name="T1" fmla="*/ 90 h 187"/>
                  <a:gd name="T2" fmla="*/ 274 w 550"/>
                  <a:gd name="T3" fmla="*/ 94 h 187"/>
                  <a:gd name="T4" fmla="*/ 0 w 550"/>
                  <a:gd name="T5" fmla="*/ 4 h 187"/>
                  <a:gd name="T6" fmla="*/ 0 w 550"/>
                  <a:gd name="T7" fmla="*/ 0 h 187"/>
                  <a:gd name="T8" fmla="*/ 275 w 550"/>
                  <a:gd name="T9" fmla="*/ 9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7">
                    <a:moveTo>
                      <a:pt x="550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1" name="Freeform 1206"/>
              <p:cNvSpPr>
                <a:spLocks/>
              </p:cNvSpPr>
              <p:nvPr/>
            </p:nvSpPr>
            <p:spPr bwMode="auto">
              <a:xfrm>
                <a:off x="2944" y="2292"/>
                <a:ext cx="274" cy="94"/>
              </a:xfrm>
              <a:custGeom>
                <a:avLst/>
                <a:gdLst>
                  <a:gd name="T0" fmla="*/ 274 w 548"/>
                  <a:gd name="T1" fmla="*/ 90 h 188"/>
                  <a:gd name="T2" fmla="*/ 274 w 548"/>
                  <a:gd name="T3" fmla="*/ 94 h 188"/>
                  <a:gd name="T4" fmla="*/ 0 w 548"/>
                  <a:gd name="T5" fmla="*/ 4 h 188"/>
                  <a:gd name="T6" fmla="*/ 0 w 548"/>
                  <a:gd name="T7" fmla="*/ 0 h 188"/>
                  <a:gd name="T8" fmla="*/ 274 w 548"/>
                  <a:gd name="T9" fmla="*/ 90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8">
                    <a:moveTo>
                      <a:pt x="548" y="179"/>
                    </a:moveTo>
                    <a:lnTo>
                      <a:pt x="548" y="18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2" name="Freeform 1207"/>
              <p:cNvSpPr>
                <a:spLocks/>
              </p:cNvSpPr>
              <p:nvPr/>
            </p:nvSpPr>
            <p:spPr bwMode="auto">
              <a:xfrm>
                <a:off x="2944" y="2296"/>
                <a:ext cx="275" cy="98"/>
              </a:xfrm>
              <a:custGeom>
                <a:avLst/>
                <a:gdLst>
                  <a:gd name="T0" fmla="*/ 274 w 550"/>
                  <a:gd name="T1" fmla="*/ 90 h 196"/>
                  <a:gd name="T2" fmla="*/ 275 w 550"/>
                  <a:gd name="T3" fmla="*/ 98 h 196"/>
                  <a:gd name="T4" fmla="*/ 0 w 550"/>
                  <a:gd name="T5" fmla="*/ 8 h 196"/>
                  <a:gd name="T6" fmla="*/ 0 w 550"/>
                  <a:gd name="T7" fmla="*/ 0 h 196"/>
                  <a:gd name="T8" fmla="*/ 274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96">
                    <a:moveTo>
                      <a:pt x="548" y="180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3" name="Freeform 1208"/>
              <p:cNvSpPr>
                <a:spLocks/>
              </p:cNvSpPr>
              <p:nvPr/>
            </p:nvSpPr>
            <p:spPr bwMode="auto">
              <a:xfrm>
                <a:off x="2944" y="2296"/>
                <a:ext cx="274" cy="92"/>
              </a:xfrm>
              <a:custGeom>
                <a:avLst/>
                <a:gdLst>
                  <a:gd name="T0" fmla="*/ 274 w 548"/>
                  <a:gd name="T1" fmla="*/ 90 h 185"/>
                  <a:gd name="T2" fmla="*/ 274 w 548"/>
                  <a:gd name="T3" fmla="*/ 92 h 185"/>
                  <a:gd name="T4" fmla="*/ 0 w 548"/>
                  <a:gd name="T5" fmla="*/ 2 h 185"/>
                  <a:gd name="T6" fmla="*/ 0 w 548"/>
                  <a:gd name="T7" fmla="*/ 0 h 185"/>
                  <a:gd name="T8" fmla="*/ 274 w 548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5">
                    <a:moveTo>
                      <a:pt x="548" y="180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4" name="Freeform 1209"/>
              <p:cNvSpPr>
                <a:spLocks/>
              </p:cNvSpPr>
              <p:nvPr/>
            </p:nvSpPr>
            <p:spPr bwMode="auto">
              <a:xfrm>
                <a:off x="2944" y="2298"/>
                <a:ext cx="274" cy="92"/>
              </a:xfrm>
              <a:custGeom>
                <a:avLst/>
                <a:gdLst>
                  <a:gd name="T0" fmla="*/ 274 w 548"/>
                  <a:gd name="T1" fmla="*/ 91 h 184"/>
                  <a:gd name="T2" fmla="*/ 274 w 548"/>
                  <a:gd name="T3" fmla="*/ 92 h 184"/>
                  <a:gd name="T4" fmla="*/ 0 w 548"/>
                  <a:gd name="T5" fmla="*/ 2 h 184"/>
                  <a:gd name="T6" fmla="*/ 0 w 548"/>
                  <a:gd name="T7" fmla="*/ 0 h 184"/>
                  <a:gd name="T8" fmla="*/ 274 w 548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4">
                    <a:moveTo>
                      <a:pt x="548" y="181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5" name="Freeform 1210"/>
              <p:cNvSpPr>
                <a:spLocks/>
              </p:cNvSpPr>
              <p:nvPr/>
            </p:nvSpPr>
            <p:spPr bwMode="auto">
              <a:xfrm>
                <a:off x="2944" y="2299"/>
                <a:ext cx="275" cy="93"/>
              </a:xfrm>
              <a:custGeom>
                <a:avLst/>
                <a:gdLst>
                  <a:gd name="T0" fmla="*/ 274 w 550"/>
                  <a:gd name="T1" fmla="*/ 91 h 186"/>
                  <a:gd name="T2" fmla="*/ 275 w 550"/>
                  <a:gd name="T3" fmla="*/ 93 h 186"/>
                  <a:gd name="T4" fmla="*/ 0 w 550"/>
                  <a:gd name="T5" fmla="*/ 3 h 186"/>
                  <a:gd name="T6" fmla="*/ 0 w 550"/>
                  <a:gd name="T7" fmla="*/ 0 h 186"/>
                  <a:gd name="T8" fmla="*/ 274 w 550"/>
                  <a:gd name="T9" fmla="*/ 9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48" y="181"/>
                    </a:moveTo>
                    <a:lnTo>
                      <a:pt x="550" y="18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6" name="Freeform 1211"/>
              <p:cNvSpPr>
                <a:spLocks/>
              </p:cNvSpPr>
              <p:nvPr/>
            </p:nvSpPr>
            <p:spPr bwMode="auto">
              <a:xfrm>
                <a:off x="2944" y="2302"/>
                <a:ext cx="275" cy="92"/>
              </a:xfrm>
              <a:custGeom>
                <a:avLst/>
                <a:gdLst>
                  <a:gd name="T0" fmla="*/ 275 w 550"/>
                  <a:gd name="T1" fmla="*/ 91 h 184"/>
                  <a:gd name="T2" fmla="*/ 275 w 550"/>
                  <a:gd name="T3" fmla="*/ 92 h 184"/>
                  <a:gd name="T4" fmla="*/ 0 w 550"/>
                  <a:gd name="T5" fmla="*/ 2 h 184"/>
                  <a:gd name="T6" fmla="*/ 0 w 550"/>
                  <a:gd name="T7" fmla="*/ 0 h 184"/>
                  <a:gd name="T8" fmla="*/ 275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7" name="Freeform 1212"/>
              <p:cNvSpPr>
                <a:spLocks/>
              </p:cNvSpPr>
              <p:nvPr/>
            </p:nvSpPr>
            <p:spPr bwMode="auto">
              <a:xfrm>
                <a:off x="2944" y="2304"/>
                <a:ext cx="276" cy="98"/>
              </a:xfrm>
              <a:custGeom>
                <a:avLst/>
                <a:gdLst>
                  <a:gd name="T0" fmla="*/ 275 w 553"/>
                  <a:gd name="T1" fmla="*/ 91 h 196"/>
                  <a:gd name="T2" fmla="*/ 276 w 553"/>
                  <a:gd name="T3" fmla="*/ 98 h 196"/>
                  <a:gd name="T4" fmla="*/ 1 w 553"/>
                  <a:gd name="T5" fmla="*/ 7 h 196"/>
                  <a:gd name="T6" fmla="*/ 0 w 553"/>
                  <a:gd name="T7" fmla="*/ 0 h 196"/>
                  <a:gd name="T8" fmla="*/ 275 w 553"/>
                  <a:gd name="T9" fmla="*/ 91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8" name="Freeform 1213"/>
              <p:cNvSpPr>
                <a:spLocks/>
              </p:cNvSpPr>
              <p:nvPr/>
            </p:nvSpPr>
            <p:spPr bwMode="auto">
              <a:xfrm>
                <a:off x="2944" y="2304"/>
                <a:ext cx="275" cy="92"/>
              </a:xfrm>
              <a:custGeom>
                <a:avLst/>
                <a:gdLst>
                  <a:gd name="T0" fmla="*/ 275 w 550"/>
                  <a:gd name="T1" fmla="*/ 90 h 185"/>
                  <a:gd name="T2" fmla="*/ 275 w 550"/>
                  <a:gd name="T3" fmla="*/ 92 h 185"/>
                  <a:gd name="T4" fmla="*/ 1 w 550"/>
                  <a:gd name="T5" fmla="*/ 1 h 185"/>
                  <a:gd name="T6" fmla="*/ 0 w 550"/>
                  <a:gd name="T7" fmla="*/ 0 h 185"/>
                  <a:gd name="T8" fmla="*/ 275 w 550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50" y="181"/>
                    </a:moveTo>
                    <a:lnTo>
                      <a:pt x="550" y="18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9" name="Freeform 1214"/>
              <p:cNvSpPr>
                <a:spLocks/>
              </p:cNvSpPr>
              <p:nvPr/>
            </p:nvSpPr>
            <p:spPr bwMode="auto">
              <a:xfrm>
                <a:off x="2945" y="2305"/>
                <a:ext cx="275" cy="92"/>
              </a:xfrm>
              <a:custGeom>
                <a:avLst/>
                <a:gdLst>
                  <a:gd name="T0" fmla="*/ 275 w 550"/>
                  <a:gd name="T1" fmla="*/ 91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5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5">
                    <a:moveTo>
                      <a:pt x="549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2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0" name="Freeform 1215"/>
              <p:cNvSpPr>
                <a:spLocks/>
              </p:cNvSpPr>
              <p:nvPr/>
            </p:nvSpPr>
            <p:spPr bwMode="auto">
              <a:xfrm>
                <a:off x="2945" y="2306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2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1" name="Freeform 1216"/>
              <p:cNvSpPr>
                <a:spLocks/>
              </p:cNvSpPr>
              <p:nvPr/>
            </p:nvSpPr>
            <p:spPr bwMode="auto">
              <a:xfrm>
                <a:off x="2945" y="2308"/>
                <a:ext cx="275" cy="92"/>
              </a:xfrm>
              <a:custGeom>
                <a:avLst/>
                <a:gdLst>
                  <a:gd name="T0" fmla="*/ 275 w 548"/>
                  <a:gd name="T1" fmla="*/ 91 h 185"/>
                  <a:gd name="T2" fmla="*/ 275 w 548"/>
                  <a:gd name="T3" fmla="*/ 92 h 185"/>
                  <a:gd name="T4" fmla="*/ 0 w 548"/>
                  <a:gd name="T5" fmla="*/ 2 h 185"/>
                  <a:gd name="T6" fmla="*/ 0 w 548"/>
                  <a:gd name="T7" fmla="*/ 0 h 185"/>
                  <a:gd name="T8" fmla="*/ 275 w 548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2" name="Freeform 1217"/>
              <p:cNvSpPr>
                <a:spLocks/>
              </p:cNvSpPr>
              <p:nvPr/>
            </p:nvSpPr>
            <p:spPr bwMode="auto">
              <a:xfrm>
                <a:off x="2945" y="2309"/>
                <a:ext cx="275" cy="93"/>
              </a:xfrm>
              <a:custGeom>
                <a:avLst/>
                <a:gdLst>
                  <a:gd name="T0" fmla="*/ 274 w 550"/>
                  <a:gd name="T1" fmla="*/ 91 h 184"/>
                  <a:gd name="T2" fmla="*/ 275 w 550"/>
                  <a:gd name="T3" fmla="*/ 93 h 184"/>
                  <a:gd name="T4" fmla="*/ 0 w 550"/>
                  <a:gd name="T5" fmla="*/ 1 h 184"/>
                  <a:gd name="T6" fmla="*/ 0 w 550"/>
                  <a:gd name="T7" fmla="*/ 0 h 184"/>
                  <a:gd name="T8" fmla="*/ 274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4">
                    <a:moveTo>
                      <a:pt x="548" y="181"/>
                    </a:moveTo>
                    <a:lnTo>
                      <a:pt x="550" y="18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3" name="Freeform 1218"/>
              <p:cNvSpPr>
                <a:spLocks/>
              </p:cNvSpPr>
              <p:nvPr/>
            </p:nvSpPr>
            <p:spPr bwMode="auto">
              <a:xfrm>
                <a:off x="2945" y="2310"/>
                <a:ext cx="278" cy="98"/>
              </a:xfrm>
              <a:custGeom>
                <a:avLst/>
                <a:gdLst>
                  <a:gd name="T0" fmla="*/ 275 w 555"/>
                  <a:gd name="T1" fmla="*/ 91 h 197"/>
                  <a:gd name="T2" fmla="*/ 278 w 555"/>
                  <a:gd name="T3" fmla="*/ 98 h 197"/>
                  <a:gd name="T4" fmla="*/ 3 w 555"/>
                  <a:gd name="T5" fmla="*/ 7 h 197"/>
                  <a:gd name="T6" fmla="*/ 0 w 555"/>
                  <a:gd name="T7" fmla="*/ 0 h 197"/>
                  <a:gd name="T8" fmla="*/ 275 w 555"/>
                  <a:gd name="T9" fmla="*/ 9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97">
                    <a:moveTo>
                      <a:pt x="550" y="183"/>
                    </a:moveTo>
                    <a:lnTo>
                      <a:pt x="555" y="19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4" name="Freeform 1219"/>
              <p:cNvSpPr>
                <a:spLocks/>
              </p:cNvSpPr>
              <p:nvPr/>
            </p:nvSpPr>
            <p:spPr bwMode="auto">
              <a:xfrm>
                <a:off x="2945" y="2310"/>
                <a:ext cx="276" cy="93"/>
              </a:xfrm>
              <a:custGeom>
                <a:avLst/>
                <a:gdLst>
                  <a:gd name="T0" fmla="*/ 275 w 551"/>
                  <a:gd name="T1" fmla="*/ 91 h 187"/>
                  <a:gd name="T2" fmla="*/ 276 w 551"/>
                  <a:gd name="T3" fmla="*/ 93 h 187"/>
                  <a:gd name="T4" fmla="*/ 1 w 551"/>
                  <a:gd name="T5" fmla="*/ 2 h 187"/>
                  <a:gd name="T6" fmla="*/ 0 w 551"/>
                  <a:gd name="T7" fmla="*/ 0 h 187"/>
                  <a:gd name="T8" fmla="*/ 275 w 551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5" name="Freeform 1220"/>
              <p:cNvSpPr>
                <a:spLocks/>
              </p:cNvSpPr>
              <p:nvPr/>
            </p:nvSpPr>
            <p:spPr bwMode="auto">
              <a:xfrm>
                <a:off x="2946" y="2312"/>
                <a:ext cx="276" cy="93"/>
              </a:xfrm>
              <a:custGeom>
                <a:avLst/>
                <a:gdLst>
                  <a:gd name="T0" fmla="*/ 275 w 552"/>
                  <a:gd name="T1" fmla="*/ 92 h 186"/>
                  <a:gd name="T2" fmla="*/ 276 w 552"/>
                  <a:gd name="T3" fmla="*/ 93 h 186"/>
                  <a:gd name="T4" fmla="*/ 1 w 552"/>
                  <a:gd name="T5" fmla="*/ 2 h 186"/>
                  <a:gd name="T6" fmla="*/ 0 w 552"/>
                  <a:gd name="T7" fmla="*/ 0 h 186"/>
                  <a:gd name="T8" fmla="*/ 275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6" name="Freeform 1221"/>
              <p:cNvSpPr>
                <a:spLocks/>
              </p:cNvSpPr>
              <p:nvPr/>
            </p:nvSpPr>
            <p:spPr bwMode="auto">
              <a:xfrm>
                <a:off x="2947" y="2314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2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7" name="Freeform 1222"/>
              <p:cNvSpPr>
                <a:spLocks/>
              </p:cNvSpPr>
              <p:nvPr/>
            </p:nvSpPr>
            <p:spPr bwMode="auto">
              <a:xfrm>
                <a:off x="2948" y="2315"/>
                <a:ext cx="275" cy="93"/>
              </a:xfrm>
              <a:custGeom>
                <a:avLst/>
                <a:gdLst>
                  <a:gd name="T0" fmla="*/ 274 w 550"/>
                  <a:gd name="T1" fmla="*/ 91 h 187"/>
                  <a:gd name="T2" fmla="*/ 275 w 550"/>
                  <a:gd name="T3" fmla="*/ 93 h 187"/>
                  <a:gd name="T4" fmla="*/ 1 w 550"/>
                  <a:gd name="T5" fmla="*/ 2 h 187"/>
                  <a:gd name="T6" fmla="*/ 0 w 550"/>
                  <a:gd name="T7" fmla="*/ 0 h 187"/>
                  <a:gd name="T8" fmla="*/ 274 w 550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0" h="187">
                    <a:moveTo>
                      <a:pt x="548" y="183"/>
                    </a:moveTo>
                    <a:lnTo>
                      <a:pt x="550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8" name="Freeform 1223"/>
              <p:cNvSpPr>
                <a:spLocks/>
              </p:cNvSpPr>
              <p:nvPr/>
            </p:nvSpPr>
            <p:spPr bwMode="auto">
              <a:xfrm>
                <a:off x="2949" y="2317"/>
                <a:ext cx="278" cy="97"/>
              </a:xfrm>
              <a:custGeom>
                <a:avLst/>
                <a:gdLst>
                  <a:gd name="T0" fmla="*/ 274 w 557"/>
                  <a:gd name="T1" fmla="*/ 92 h 194"/>
                  <a:gd name="T2" fmla="*/ 278 w 557"/>
                  <a:gd name="T3" fmla="*/ 97 h 194"/>
                  <a:gd name="T4" fmla="*/ 3 w 557"/>
                  <a:gd name="T5" fmla="*/ 5 h 194"/>
                  <a:gd name="T6" fmla="*/ 0 w 557"/>
                  <a:gd name="T7" fmla="*/ 0 h 194"/>
                  <a:gd name="T8" fmla="*/ 274 w 557"/>
                  <a:gd name="T9" fmla="*/ 92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7" h="194">
                    <a:moveTo>
                      <a:pt x="549" y="183"/>
                    </a:moveTo>
                    <a:lnTo>
                      <a:pt x="557" y="194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9" name="Freeform 1224"/>
              <p:cNvSpPr>
                <a:spLocks/>
              </p:cNvSpPr>
              <p:nvPr/>
            </p:nvSpPr>
            <p:spPr bwMode="auto">
              <a:xfrm>
                <a:off x="2949" y="2317"/>
                <a:ext cx="276" cy="93"/>
              </a:xfrm>
              <a:custGeom>
                <a:avLst/>
                <a:gdLst>
                  <a:gd name="T0" fmla="*/ 275 w 552"/>
                  <a:gd name="T1" fmla="*/ 92 h 186"/>
                  <a:gd name="T2" fmla="*/ 276 w 552"/>
                  <a:gd name="T3" fmla="*/ 93 h 186"/>
                  <a:gd name="T4" fmla="*/ 1 w 552"/>
                  <a:gd name="T5" fmla="*/ 2 h 186"/>
                  <a:gd name="T6" fmla="*/ 0 w 552"/>
                  <a:gd name="T7" fmla="*/ 0 h 186"/>
                  <a:gd name="T8" fmla="*/ 275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6">
                    <a:moveTo>
                      <a:pt x="549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0" name="Freeform 1225"/>
              <p:cNvSpPr>
                <a:spLocks/>
              </p:cNvSpPr>
              <p:nvPr/>
            </p:nvSpPr>
            <p:spPr bwMode="auto">
              <a:xfrm>
                <a:off x="2950" y="2319"/>
                <a:ext cx="275" cy="93"/>
              </a:xfrm>
              <a:custGeom>
                <a:avLst/>
                <a:gdLst>
                  <a:gd name="T0" fmla="*/ 274 w 552"/>
                  <a:gd name="T1" fmla="*/ 91 h 188"/>
                  <a:gd name="T2" fmla="*/ 275 w 552"/>
                  <a:gd name="T3" fmla="*/ 93 h 188"/>
                  <a:gd name="T4" fmla="*/ 1 w 552"/>
                  <a:gd name="T5" fmla="*/ 1 h 188"/>
                  <a:gd name="T6" fmla="*/ 0 w 552"/>
                  <a:gd name="T7" fmla="*/ 0 h 188"/>
                  <a:gd name="T8" fmla="*/ 274 w 552"/>
                  <a:gd name="T9" fmla="*/ 91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8">
                    <a:moveTo>
                      <a:pt x="550" y="183"/>
                    </a:moveTo>
                    <a:lnTo>
                      <a:pt x="552" y="18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1" name="Freeform 1226"/>
              <p:cNvSpPr>
                <a:spLocks/>
              </p:cNvSpPr>
              <p:nvPr/>
            </p:nvSpPr>
            <p:spPr bwMode="auto">
              <a:xfrm>
                <a:off x="2951" y="2320"/>
                <a:ext cx="276" cy="94"/>
              </a:xfrm>
              <a:custGeom>
                <a:avLst/>
                <a:gdLst>
                  <a:gd name="T0" fmla="*/ 275 w 552"/>
                  <a:gd name="T1" fmla="*/ 93 h 188"/>
                  <a:gd name="T2" fmla="*/ 276 w 552"/>
                  <a:gd name="T3" fmla="*/ 94 h 188"/>
                  <a:gd name="T4" fmla="*/ 1 w 552"/>
                  <a:gd name="T5" fmla="*/ 2 h 188"/>
                  <a:gd name="T6" fmla="*/ 0 w 552"/>
                  <a:gd name="T7" fmla="*/ 0 h 188"/>
                  <a:gd name="T8" fmla="*/ 275 w 552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2" h="188">
                    <a:moveTo>
                      <a:pt x="549" y="185"/>
                    </a:moveTo>
                    <a:lnTo>
                      <a:pt x="552" y="18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549" y="185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2" name="Freeform 1227"/>
              <p:cNvSpPr>
                <a:spLocks/>
              </p:cNvSpPr>
              <p:nvPr/>
            </p:nvSpPr>
            <p:spPr bwMode="auto">
              <a:xfrm>
                <a:off x="2952" y="2322"/>
                <a:ext cx="280" cy="96"/>
              </a:xfrm>
              <a:custGeom>
                <a:avLst/>
                <a:gdLst>
                  <a:gd name="T0" fmla="*/ 275 w 560"/>
                  <a:gd name="T1" fmla="*/ 92 h 192"/>
                  <a:gd name="T2" fmla="*/ 280 w 560"/>
                  <a:gd name="T3" fmla="*/ 96 h 192"/>
                  <a:gd name="T4" fmla="*/ 5 w 560"/>
                  <a:gd name="T5" fmla="*/ 4 h 192"/>
                  <a:gd name="T6" fmla="*/ 0 w 560"/>
                  <a:gd name="T7" fmla="*/ 0 h 192"/>
                  <a:gd name="T8" fmla="*/ 275 w 560"/>
                  <a:gd name="T9" fmla="*/ 92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92">
                    <a:moveTo>
                      <a:pt x="550" y="184"/>
                    </a:moveTo>
                    <a:lnTo>
                      <a:pt x="560" y="192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3" name="Freeform 1228"/>
              <p:cNvSpPr>
                <a:spLocks/>
              </p:cNvSpPr>
              <p:nvPr/>
            </p:nvSpPr>
            <p:spPr bwMode="auto">
              <a:xfrm>
                <a:off x="2952" y="2322"/>
                <a:ext cx="278" cy="94"/>
              </a:xfrm>
              <a:custGeom>
                <a:avLst/>
                <a:gdLst>
                  <a:gd name="T0" fmla="*/ 275 w 555"/>
                  <a:gd name="T1" fmla="*/ 92 h 187"/>
                  <a:gd name="T2" fmla="*/ 278 w 555"/>
                  <a:gd name="T3" fmla="*/ 94 h 187"/>
                  <a:gd name="T4" fmla="*/ 3 w 555"/>
                  <a:gd name="T5" fmla="*/ 2 h 187"/>
                  <a:gd name="T6" fmla="*/ 0 w 555"/>
                  <a:gd name="T7" fmla="*/ 0 h 187"/>
                  <a:gd name="T8" fmla="*/ 275 w 555"/>
                  <a:gd name="T9" fmla="*/ 92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87">
                    <a:moveTo>
                      <a:pt x="550" y="184"/>
                    </a:moveTo>
                    <a:lnTo>
                      <a:pt x="555" y="18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4" name="Freeform 1229"/>
              <p:cNvSpPr>
                <a:spLocks/>
              </p:cNvSpPr>
              <p:nvPr/>
            </p:nvSpPr>
            <p:spPr bwMode="auto">
              <a:xfrm>
                <a:off x="2955" y="2324"/>
                <a:ext cx="277" cy="94"/>
              </a:xfrm>
              <a:custGeom>
                <a:avLst/>
                <a:gdLst>
                  <a:gd name="T0" fmla="*/ 275 w 555"/>
                  <a:gd name="T1" fmla="*/ 92 h 189"/>
                  <a:gd name="T2" fmla="*/ 277 w 555"/>
                  <a:gd name="T3" fmla="*/ 94 h 189"/>
                  <a:gd name="T4" fmla="*/ 2 w 555"/>
                  <a:gd name="T5" fmla="*/ 2 h 189"/>
                  <a:gd name="T6" fmla="*/ 0 w 555"/>
                  <a:gd name="T7" fmla="*/ 0 h 189"/>
                  <a:gd name="T8" fmla="*/ 275 w 555"/>
                  <a:gd name="T9" fmla="*/ 92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5" name="Freeform 1230"/>
              <p:cNvSpPr>
                <a:spLocks/>
              </p:cNvSpPr>
              <p:nvPr/>
            </p:nvSpPr>
            <p:spPr bwMode="auto">
              <a:xfrm>
                <a:off x="2957" y="2326"/>
                <a:ext cx="280" cy="96"/>
              </a:xfrm>
              <a:custGeom>
                <a:avLst/>
                <a:gdLst>
                  <a:gd name="T0" fmla="*/ 275 w 560"/>
                  <a:gd name="T1" fmla="*/ 92 h 191"/>
                  <a:gd name="T2" fmla="*/ 280 w 560"/>
                  <a:gd name="T3" fmla="*/ 96 h 191"/>
                  <a:gd name="T4" fmla="*/ 5 w 560"/>
                  <a:gd name="T5" fmla="*/ 3 h 191"/>
                  <a:gd name="T6" fmla="*/ 0 w 560"/>
                  <a:gd name="T7" fmla="*/ 0 h 191"/>
                  <a:gd name="T8" fmla="*/ 275 w 560"/>
                  <a:gd name="T9" fmla="*/ 92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6" name="Freeform 1231"/>
              <p:cNvSpPr>
                <a:spLocks/>
              </p:cNvSpPr>
              <p:nvPr/>
            </p:nvSpPr>
            <p:spPr bwMode="auto">
              <a:xfrm>
                <a:off x="2981" y="2254"/>
                <a:ext cx="283" cy="88"/>
              </a:xfrm>
              <a:custGeom>
                <a:avLst/>
                <a:gdLst>
                  <a:gd name="T0" fmla="*/ 283 w 565"/>
                  <a:gd name="T1" fmla="*/ 88 h 177"/>
                  <a:gd name="T2" fmla="*/ 276 w 565"/>
                  <a:gd name="T3" fmla="*/ 86 h 177"/>
                  <a:gd name="T4" fmla="*/ 0 w 565"/>
                  <a:gd name="T5" fmla="*/ 0 h 177"/>
                  <a:gd name="T6" fmla="*/ 5 w 565"/>
                  <a:gd name="T7" fmla="*/ 2 h 177"/>
                  <a:gd name="T8" fmla="*/ 283 w 565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5" h="177">
                    <a:moveTo>
                      <a:pt x="565" y="177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10" y="4"/>
                    </a:lnTo>
                    <a:lnTo>
                      <a:pt x="565" y="177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7" name="Freeform 1232"/>
              <p:cNvSpPr>
                <a:spLocks/>
              </p:cNvSpPr>
              <p:nvPr/>
            </p:nvSpPr>
            <p:spPr bwMode="auto">
              <a:xfrm>
                <a:off x="2974" y="2254"/>
                <a:ext cx="283" cy="86"/>
              </a:xfrm>
              <a:custGeom>
                <a:avLst/>
                <a:gdLst>
                  <a:gd name="T0" fmla="*/ 283 w 565"/>
                  <a:gd name="T1" fmla="*/ 86 h 173"/>
                  <a:gd name="T2" fmla="*/ 277 w 565"/>
                  <a:gd name="T3" fmla="*/ 86 h 173"/>
                  <a:gd name="T4" fmla="*/ 0 w 565"/>
                  <a:gd name="T5" fmla="*/ 0 h 173"/>
                  <a:gd name="T6" fmla="*/ 7 w 565"/>
                  <a:gd name="T7" fmla="*/ 0 h 173"/>
                  <a:gd name="T8" fmla="*/ 283 w 565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5" h="173">
                    <a:moveTo>
                      <a:pt x="565" y="173"/>
                    </a:moveTo>
                    <a:lnTo>
                      <a:pt x="553" y="173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8" name="Freeform 1233"/>
              <p:cNvSpPr>
                <a:spLocks/>
              </p:cNvSpPr>
              <p:nvPr/>
            </p:nvSpPr>
            <p:spPr bwMode="auto">
              <a:xfrm>
                <a:off x="3218" y="2340"/>
                <a:ext cx="65" cy="82"/>
              </a:xfrm>
              <a:custGeom>
                <a:avLst/>
                <a:gdLst>
                  <a:gd name="T0" fmla="*/ 33 w 129"/>
                  <a:gd name="T1" fmla="*/ 0 h 165"/>
                  <a:gd name="T2" fmla="*/ 27 w 129"/>
                  <a:gd name="T3" fmla="*/ 2 h 165"/>
                  <a:gd name="T4" fmla="*/ 20 w 129"/>
                  <a:gd name="T5" fmla="*/ 5 h 165"/>
                  <a:gd name="T6" fmla="*/ 15 w 129"/>
                  <a:gd name="T7" fmla="*/ 9 h 165"/>
                  <a:gd name="T8" fmla="*/ 10 w 129"/>
                  <a:gd name="T9" fmla="*/ 15 h 165"/>
                  <a:gd name="T10" fmla="*/ 6 w 129"/>
                  <a:gd name="T11" fmla="*/ 21 h 165"/>
                  <a:gd name="T12" fmla="*/ 3 w 129"/>
                  <a:gd name="T13" fmla="*/ 29 h 165"/>
                  <a:gd name="T14" fmla="*/ 1 w 129"/>
                  <a:gd name="T15" fmla="*/ 37 h 165"/>
                  <a:gd name="T16" fmla="*/ 0 w 129"/>
                  <a:gd name="T17" fmla="*/ 46 h 165"/>
                  <a:gd name="T18" fmla="*/ 1 w 129"/>
                  <a:gd name="T19" fmla="*/ 54 h 165"/>
                  <a:gd name="T20" fmla="*/ 3 w 129"/>
                  <a:gd name="T21" fmla="*/ 61 h 165"/>
                  <a:gd name="T22" fmla="*/ 5 w 129"/>
                  <a:gd name="T23" fmla="*/ 68 h 165"/>
                  <a:gd name="T24" fmla="*/ 9 w 129"/>
                  <a:gd name="T25" fmla="*/ 74 h 165"/>
                  <a:gd name="T26" fmla="*/ 14 w 129"/>
                  <a:gd name="T27" fmla="*/ 78 h 165"/>
                  <a:gd name="T28" fmla="*/ 19 w 129"/>
                  <a:gd name="T29" fmla="*/ 81 h 165"/>
                  <a:gd name="T30" fmla="*/ 26 w 129"/>
                  <a:gd name="T31" fmla="*/ 82 h 165"/>
                  <a:gd name="T32" fmla="*/ 32 w 129"/>
                  <a:gd name="T33" fmla="*/ 82 h 165"/>
                  <a:gd name="T34" fmla="*/ 38 w 129"/>
                  <a:gd name="T35" fmla="*/ 80 h 165"/>
                  <a:gd name="T36" fmla="*/ 44 w 129"/>
                  <a:gd name="T37" fmla="*/ 77 h 165"/>
                  <a:gd name="T38" fmla="*/ 50 w 129"/>
                  <a:gd name="T39" fmla="*/ 72 h 165"/>
                  <a:gd name="T40" fmla="*/ 55 w 129"/>
                  <a:gd name="T41" fmla="*/ 66 h 165"/>
                  <a:gd name="T42" fmla="*/ 59 w 129"/>
                  <a:gd name="T43" fmla="*/ 60 h 165"/>
                  <a:gd name="T44" fmla="*/ 62 w 129"/>
                  <a:gd name="T45" fmla="*/ 52 h 165"/>
                  <a:gd name="T46" fmla="*/ 64 w 129"/>
                  <a:gd name="T47" fmla="*/ 45 h 165"/>
                  <a:gd name="T48" fmla="*/ 65 w 129"/>
                  <a:gd name="T49" fmla="*/ 36 h 165"/>
                  <a:gd name="T50" fmla="*/ 64 w 129"/>
                  <a:gd name="T51" fmla="*/ 28 h 165"/>
                  <a:gd name="T52" fmla="*/ 62 w 129"/>
                  <a:gd name="T53" fmla="*/ 21 h 165"/>
                  <a:gd name="T54" fmla="*/ 59 w 129"/>
                  <a:gd name="T55" fmla="*/ 14 h 165"/>
                  <a:gd name="T56" fmla="*/ 56 w 129"/>
                  <a:gd name="T57" fmla="*/ 8 h 165"/>
                  <a:gd name="T58" fmla="*/ 51 w 129"/>
                  <a:gd name="T59" fmla="*/ 4 h 165"/>
                  <a:gd name="T60" fmla="*/ 46 w 129"/>
                  <a:gd name="T61" fmla="*/ 2 h 165"/>
                  <a:gd name="T62" fmla="*/ 39 w 129"/>
                  <a:gd name="T63" fmla="*/ 0 h 165"/>
                  <a:gd name="T64" fmla="*/ 33 w 129"/>
                  <a:gd name="T65" fmla="*/ 0 h 1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9" h="165">
                    <a:moveTo>
                      <a:pt x="66" y="0"/>
                    </a:moveTo>
                    <a:lnTo>
                      <a:pt x="53" y="4"/>
                    </a:lnTo>
                    <a:lnTo>
                      <a:pt x="40" y="10"/>
                    </a:lnTo>
                    <a:lnTo>
                      <a:pt x="30" y="19"/>
                    </a:lnTo>
                    <a:lnTo>
                      <a:pt x="20" y="30"/>
                    </a:lnTo>
                    <a:lnTo>
                      <a:pt x="11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2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7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1" y="165"/>
                    </a:lnTo>
                    <a:lnTo>
                      <a:pt x="63" y="165"/>
                    </a:lnTo>
                    <a:lnTo>
                      <a:pt x="76" y="161"/>
                    </a:lnTo>
                    <a:lnTo>
                      <a:pt x="88" y="155"/>
                    </a:lnTo>
                    <a:lnTo>
                      <a:pt x="100" y="145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29" y="73"/>
                    </a:lnTo>
                    <a:lnTo>
                      <a:pt x="128" y="57"/>
                    </a:lnTo>
                    <a:lnTo>
                      <a:pt x="124" y="42"/>
                    </a:lnTo>
                    <a:lnTo>
                      <a:pt x="118" y="29"/>
                    </a:lnTo>
                    <a:lnTo>
                      <a:pt x="111" y="17"/>
                    </a:lnTo>
                    <a:lnTo>
                      <a:pt x="101" y="9"/>
                    </a:lnTo>
                    <a:lnTo>
                      <a:pt x="91" y="4"/>
                    </a:lnTo>
                    <a:lnTo>
                      <a:pt x="78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25" name="Group 1234"/>
            <p:cNvGrpSpPr>
              <a:grpSpLocks/>
            </p:cNvGrpSpPr>
            <p:nvPr/>
          </p:nvGrpSpPr>
          <p:grpSpPr bwMode="auto">
            <a:xfrm>
              <a:off x="3057" y="2243"/>
              <a:ext cx="300" cy="239"/>
              <a:chOff x="3057" y="2243"/>
              <a:chExt cx="300" cy="239"/>
            </a:xfrm>
          </p:grpSpPr>
          <p:sp>
            <p:nvSpPr>
              <p:cNvPr id="72117" name="Freeform 1235"/>
              <p:cNvSpPr>
                <a:spLocks/>
              </p:cNvSpPr>
              <p:nvPr/>
            </p:nvSpPr>
            <p:spPr bwMode="auto">
              <a:xfrm>
                <a:off x="3115" y="2245"/>
                <a:ext cx="183" cy="57"/>
              </a:xfrm>
              <a:custGeom>
                <a:avLst/>
                <a:gdLst>
                  <a:gd name="T0" fmla="*/ 183 w 365"/>
                  <a:gd name="T1" fmla="*/ 55 h 115"/>
                  <a:gd name="T2" fmla="*/ 176 w 365"/>
                  <a:gd name="T3" fmla="*/ 57 h 115"/>
                  <a:gd name="T4" fmla="*/ 0 w 365"/>
                  <a:gd name="T5" fmla="*/ 2 h 115"/>
                  <a:gd name="T6" fmla="*/ 7 w 365"/>
                  <a:gd name="T7" fmla="*/ 0 h 115"/>
                  <a:gd name="T8" fmla="*/ 183 w 365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5" h="115">
                    <a:moveTo>
                      <a:pt x="365" y="110"/>
                    </a:moveTo>
                    <a:lnTo>
                      <a:pt x="352" y="115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8" name="Freeform 1236"/>
              <p:cNvSpPr>
                <a:spLocks/>
              </p:cNvSpPr>
              <p:nvPr/>
            </p:nvSpPr>
            <p:spPr bwMode="auto">
              <a:xfrm>
                <a:off x="3119" y="2245"/>
                <a:ext cx="179" cy="55"/>
              </a:xfrm>
              <a:custGeom>
                <a:avLst/>
                <a:gdLst>
                  <a:gd name="T0" fmla="*/ 179 w 357"/>
                  <a:gd name="T1" fmla="*/ 54 h 112"/>
                  <a:gd name="T2" fmla="*/ 177 w 357"/>
                  <a:gd name="T3" fmla="*/ 55 h 112"/>
                  <a:gd name="T4" fmla="*/ 0 w 357"/>
                  <a:gd name="T5" fmla="*/ 1 h 112"/>
                  <a:gd name="T6" fmla="*/ 3 w 357"/>
                  <a:gd name="T7" fmla="*/ 0 h 112"/>
                  <a:gd name="T8" fmla="*/ 179 w 357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12">
                    <a:moveTo>
                      <a:pt x="357" y="110"/>
                    </a:moveTo>
                    <a:lnTo>
                      <a:pt x="354" y="11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84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9" name="Freeform 1237"/>
              <p:cNvSpPr>
                <a:spLocks/>
              </p:cNvSpPr>
              <p:nvPr/>
            </p:nvSpPr>
            <p:spPr bwMode="auto">
              <a:xfrm>
                <a:off x="3117" y="2245"/>
                <a:ext cx="179" cy="56"/>
              </a:xfrm>
              <a:custGeom>
                <a:avLst/>
                <a:gdLst>
                  <a:gd name="T0" fmla="*/ 179 w 357"/>
                  <a:gd name="T1" fmla="*/ 55 h 111"/>
                  <a:gd name="T2" fmla="*/ 176 w 357"/>
                  <a:gd name="T3" fmla="*/ 56 h 111"/>
                  <a:gd name="T4" fmla="*/ 0 w 357"/>
                  <a:gd name="T5" fmla="*/ 1 h 111"/>
                  <a:gd name="T6" fmla="*/ 2 w 357"/>
                  <a:gd name="T7" fmla="*/ 0 h 111"/>
                  <a:gd name="T8" fmla="*/ 179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11">
                    <a:moveTo>
                      <a:pt x="357" y="110"/>
                    </a:moveTo>
                    <a:lnTo>
                      <a:pt x="352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B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0" name="Freeform 1238"/>
              <p:cNvSpPr>
                <a:spLocks/>
              </p:cNvSpPr>
              <p:nvPr/>
            </p:nvSpPr>
            <p:spPr bwMode="auto">
              <a:xfrm>
                <a:off x="3115" y="2246"/>
                <a:ext cx="179" cy="56"/>
              </a:xfrm>
              <a:custGeom>
                <a:avLst/>
                <a:gdLst>
                  <a:gd name="T0" fmla="*/ 179 w 357"/>
                  <a:gd name="T1" fmla="*/ 55 h 111"/>
                  <a:gd name="T2" fmla="*/ 176 w 357"/>
                  <a:gd name="T3" fmla="*/ 56 h 111"/>
                  <a:gd name="T4" fmla="*/ 0 w 357"/>
                  <a:gd name="T5" fmla="*/ 1 h 111"/>
                  <a:gd name="T6" fmla="*/ 3 w 357"/>
                  <a:gd name="T7" fmla="*/ 0 h 111"/>
                  <a:gd name="T8" fmla="*/ 179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11">
                    <a:moveTo>
                      <a:pt x="357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1" name="Freeform 1239"/>
              <p:cNvSpPr>
                <a:spLocks/>
              </p:cNvSpPr>
              <p:nvPr/>
            </p:nvSpPr>
            <p:spPr bwMode="auto">
              <a:xfrm>
                <a:off x="3109" y="2247"/>
                <a:ext cx="182" cy="58"/>
              </a:xfrm>
              <a:custGeom>
                <a:avLst/>
                <a:gdLst>
                  <a:gd name="T0" fmla="*/ 182 w 364"/>
                  <a:gd name="T1" fmla="*/ 55 h 116"/>
                  <a:gd name="T2" fmla="*/ 176 w 364"/>
                  <a:gd name="T3" fmla="*/ 58 h 116"/>
                  <a:gd name="T4" fmla="*/ 0 w 364"/>
                  <a:gd name="T5" fmla="*/ 3 h 116"/>
                  <a:gd name="T6" fmla="*/ 6 w 364"/>
                  <a:gd name="T7" fmla="*/ 0 h 116"/>
                  <a:gd name="T8" fmla="*/ 182 w 364"/>
                  <a:gd name="T9" fmla="*/ 55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4" h="116">
                    <a:moveTo>
                      <a:pt x="364" y="110"/>
                    </a:moveTo>
                    <a:lnTo>
                      <a:pt x="352" y="116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364" y="110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2" name="Freeform 1240"/>
              <p:cNvSpPr>
                <a:spLocks/>
              </p:cNvSpPr>
              <p:nvPr/>
            </p:nvSpPr>
            <p:spPr bwMode="auto">
              <a:xfrm>
                <a:off x="3113" y="2247"/>
                <a:ext cx="178" cy="56"/>
              </a:xfrm>
              <a:custGeom>
                <a:avLst/>
                <a:gdLst>
                  <a:gd name="T0" fmla="*/ 178 w 356"/>
                  <a:gd name="T1" fmla="*/ 55 h 111"/>
                  <a:gd name="T2" fmla="*/ 177 w 356"/>
                  <a:gd name="T3" fmla="*/ 56 h 111"/>
                  <a:gd name="T4" fmla="*/ 0 w 356"/>
                  <a:gd name="T5" fmla="*/ 1 h 111"/>
                  <a:gd name="T6" fmla="*/ 2 w 356"/>
                  <a:gd name="T7" fmla="*/ 0 h 111"/>
                  <a:gd name="T8" fmla="*/ 178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1">
                    <a:moveTo>
                      <a:pt x="356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3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3" name="Freeform 1241"/>
              <p:cNvSpPr>
                <a:spLocks/>
              </p:cNvSpPr>
              <p:nvPr/>
            </p:nvSpPr>
            <p:spPr bwMode="auto">
              <a:xfrm>
                <a:off x="3112" y="2248"/>
                <a:ext cx="178" cy="56"/>
              </a:xfrm>
              <a:custGeom>
                <a:avLst/>
                <a:gdLst>
                  <a:gd name="T0" fmla="*/ 178 w 357"/>
                  <a:gd name="T1" fmla="*/ 55 h 111"/>
                  <a:gd name="T2" fmla="*/ 177 w 357"/>
                  <a:gd name="T3" fmla="*/ 56 h 111"/>
                  <a:gd name="T4" fmla="*/ 0 w 357"/>
                  <a:gd name="T5" fmla="*/ 1 h 111"/>
                  <a:gd name="T6" fmla="*/ 1 w 357"/>
                  <a:gd name="T7" fmla="*/ 0 h 111"/>
                  <a:gd name="T8" fmla="*/ 178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11">
                    <a:moveTo>
                      <a:pt x="357" y="109"/>
                    </a:moveTo>
                    <a:lnTo>
                      <a:pt x="354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A55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4" name="Freeform 1242"/>
              <p:cNvSpPr>
                <a:spLocks/>
              </p:cNvSpPr>
              <p:nvPr/>
            </p:nvSpPr>
            <p:spPr bwMode="auto">
              <a:xfrm>
                <a:off x="3111" y="2249"/>
                <a:ext cx="178" cy="55"/>
              </a:xfrm>
              <a:custGeom>
                <a:avLst/>
                <a:gdLst>
                  <a:gd name="T0" fmla="*/ 178 w 356"/>
                  <a:gd name="T1" fmla="*/ 54 h 112"/>
                  <a:gd name="T2" fmla="*/ 177 w 356"/>
                  <a:gd name="T3" fmla="*/ 55 h 112"/>
                  <a:gd name="T4" fmla="*/ 0 w 356"/>
                  <a:gd name="T5" fmla="*/ 1 h 112"/>
                  <a:gd name="T6" fmla="*/ 1 w 356"/>
                  <a:gd name="T7" fmla="*/ 0 h 112"/>
                  <a:gd name="T8" fmla="*/ 178 w 356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2">
                    <a:moveTo>
                      <a:pt x="356" y="110"/>
                    </a:moveTo>
                    <a:lnTo>
                      <a:pt x="353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5" name="Freeform 1243"/>
              <p:cNvSpPr>
                <a:spLocks/>
              </p:cNvSpPr>
              <p:nvPr/>
            </p:nvSpPr>
            <p:spPr bwMode="auto">
              <a:xfrm>
                <a:off x="3109" y="2250"/>
                <a:ext cx="178" cy="55"/>
              </a:xfrm>
              <a:custGeom>
                <a:avLst/>
                <a:gdLst>
                  <a:gd name="T0" fmla="*/ 178 w 356"/>
                  <a:gd name="T1" fmla="*/ 55 h 111"/>
                  <a:gd name="T2" fmla="*/ 176 w 356"/>
                  <a:gd name="T3" fmla="*/ 55 h 111"/>
                  <a:gd name="T4" fmla="*/ 0 w 356"/>
                  <a:gd name="T5" fmla="*/ 0 h 111"/>
                  <a:gd name="T6" fmla="*/ 2 w 356"/>
                  <a:gd name="T7" fmla="*/ 0 h 111"/>
                  <a:gd name="T8" fmla="*/ 178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1">
                    <a:moveTo>
                      <a:pt x="356" y="110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B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6" name="Freeform 1244"/>
              <p:cNvSpPr>
                <a:spLocks/>
              </p:cNvSpPr>
              <p:nvPr/>
            </p:nvSpPr>
            <p:spPr bwMode="auto">
              <a:xfrm>
                <a:off x="3102" y="2250"/>
                <a:ext cx="183" cy="59"/>
              </a:xfrm>
              <a:custGeom>
                <a:avLst/>
                <a:gdLst>
                  <a:gd name="T0" fmla="*/ 183 w 365"/>
                  <a:gd name="T1" fmla="*/ 55 h 120"/>
                  <a:gd name="T2" fmla="*/ 177 w 365"/>
                  <a:gd name="T3" fmla="*/ 59 h 120"/>
                  <a:gd name="T4" fmla="*/ 0 w 365"/>
                  <a:gd name="T5" fmla="*/ 4 h 120"/>
                  <a:gd name="T6" fmla="*/ 7 w 365"/>
                  <a:gd name="T7" fmla="*/ 0 h 120"/>
                  <a:gd name="T8" fmla="*/ 183 w 365"/>
                  <a:gd name="T9" fmla="*/ 55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5" h="120">
                    <a:moveTo>
                      <a:pt x="365" y="111"/>
                    </a:moveTo>
                    <a:lnTo>
                      <a:pt x="354" y="120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65" y="111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7" name="Freeform 1245"/>
              <p:cNvSpPr>
                <a:spLocks/>
              </p:cNvSpPr>
              <p:nvPr/>
            </p:nvSpPr>
            <p:spPr bwMode="auto">
              <a:xfrm>
                <a:off x="3107" y="2250"/>
                <a:ext cx="178" cy="56"/>
              </a:xfrm>
              <a:custGeom>
                <a:avLst/>
                <a:gdLst>
                  <a:gd name="T0" fmla="*/ 178 w 355"/>
                  <a:gd name="T1" fmla="*/ 55 h 113"/>
                  <a:gd name="T2" fmla="*/ 176 w 355"/>
                  <a:gd name="T3" fmla="*/ 56 h 113"/>
                  <a:gd name="T4" fmla="*/ 0 w 355"/>
                  <a:gd name="T5" fmla="*/ 1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3">
                    <a:moveTo>
                      <a:pt x="355" y="111"/>
                    </a:moveTo>
                    <a:lnTo>
                      <a:pt x="352" y="113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8" name="Freeform 1246"/>
              <p:cNvSpPr>
                <a:spLocks/>
              </p:cNvSpPr>
              <p:nvPr/>
            </p:nvSpPr>
            <p:spPr bwMode="auto">
              <a:xfrm>
                <a:off x="3106" y="2251"/>
                <a:ext cx="178" cy="57"/>
              </a:xfrm>
              <a:custGeom>
                <a:avLst/>
                <a:gdLst>
                  <a:gd name="T0" fmla="*/ 178 w 355"/>
                  <a:gd name="T1" fmla="*/ 55 h 113"/>
                  <a:gd name="T2" fmla="*/ 176 w 355"/>
                  <a:gd name="T3" fmla="*/ 57 h 113"/>
                  <a:gd name="T4" fmla="*/ 0 w 355"/>
                  <a:gd name="T5" fmla="*/ 1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3">
                    <a:moveTo>
                      <a:pt x="355" y="110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B05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9" name="Freeform 1247"/>
              <p:cNvSpPr>
                <a:spLocks/>
              </p:cNvSpPr>
              <p:nvPr/>
            </p:nvSpPr>
            <p:spPr bwMode="auto">
              <a:xfrm>
                <a:off x="3104" y="2252"/>
                <a:ext cx="178" cy="57"/>
              </a:xfrm>
              <a:custGeom>
                <a:avLst/>
                <a:gdLst>
                  <a:gd name="T0" fmla="*/ 178 w 356"/>
                  <a:gd name="T1" fmla="*/ 56 h 113"/>
                  <a:gd name="T2" fmla="*/ 176 w 356"/>
                  <a:gd name="T3" fmla="*/ 57 h 113"/>
                  <a:gd name="T4" fmla="*/ 0 w 356"/>
                  <a:gd name="T5" fmla="*/ 1 h 113"/>
                  <a:gd name="T6" fmla="*/ 2 w 356"/>
                  <a:gd name="T7" fmla="*/ 0 h 113"/>
                  <a:gd name="T8" fmla="*/ 178 w 35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3">
                    <a:moveTo>
                      <a:pt x="356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0" name="Freeform 1248"/>
              <p:cNvSpPr>
                <a:spLocks/>
              </p:cNvSpPr>
              <p:nvPr/>
            </p:nvSpPr>
            <p:spPr bwMode="auto">
              <a:xfrm>
                <a:off x="3102" y="2253"/>
                <a:ext cx="178" cy="56"/>
              </a:xfrm>
              <a:custGeom>
                <a:avLst/>
                <a:gdLst>
                  <a:gd name="T0" fmla="*/ 178 w 355"/>
                  <a:gd name="T1" fmla="*/ 55 h 113"/>
                  <a:gd name="T2" fmla="*/ 177 w 355"/>
                  <a:gd name="T3" fmla="*/ 56 h 113"/>
                  <a:gd name="T4" fmla="*/ 0 w 355"/>
                  <a:gd name="T5" fmla="*/ 0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3">
                    <a:moveTo>
                      <a:pt x="355" y="111"/>
                    </a:moveTo>
                    <a:lnTo>
                      <a:pt x="354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1" name="Freeform 1249"/>
              <p:cNvSpPr>
                <a:spLocks/>
              </p:cNvSpPr>
              <p:nvPr/>
            </p:nvSpPr>
            <p:spPr bwMode="auto">
              <a:xfrm>
                <a:off x="3097" y="2254"/>
                <a:ext cx="182" cy="60"/>
              </a:xfrm>
              <a:custGeom>
                <a:avLst/>
                <a:gdLst>
                  <a:gd name="T0" fmla="*/ 182 w 366"/>
                  <a:gd name="T1" fmla="*/ 55 h 122"/>
                  <a:gd name="T2" fmla="*/ 176 w 366"/>
                  <a:gd name="T3" fmla="*/ 60 h 122"/>
                  <a:gd name="T4" fmla="*/ 0 w 366"/>
                  <a:gd name="T5" fmla="*/ 5 h 122"/>
                  <a:gd name="T6" fmla="*/ 6 w 366"/>
                  <a:gd name="T7" fmla="*/ 0 h 122"/>
                  <a:gd name="T8" fmla="*/ 182 w 366"/>
                  <a:gd name="T9" fmla="*/ 55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6" h="122">
                    <a:moveTo>
                      <a:pt x="366" y="112"/>
                    </a:moveTo>
                    <a:lnTo>
                      <a:pt x="354" y="122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366" y="112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2" name="Freeform 1250"/>
              <p:cNvSpPr>
                <a:spLocks/>
              </p:cNvSpPr>
              <p:nvPr/>
            </p:nvSpPr>
            <p:spPr bwMode="auto">
              <a:xfrm>
                <a:off x="3102" y="2254"/>
                <a:ext cx="177" cy="56"/>
              </a:xfrm>
              <a:custGeom>
                <a:avLst/>
                <a:gdLst>
                  <a:gd name="T0" fmla="*/ 177 w 356"/>
                  <a:gd name="T1" fmla="*/ 56 h 113"/>
                  <a:gd name="T2" fmla="*/ 175 w 356"/>
                  <a:gd name="T3" fmla="*/ 56 h 113"/>
                  <a:gd name="T4" fmla="*/ 0 w 356"/>
                  <a:gd name="T5" fmla="*/ 1 h 113"/>
                  <a:gd name="T6" fmla="*/ 1 w 356"/>
                  <a:gd name="T7" fmla="*/ 0 h 113"/>
                  <a:gd name="T8" fmla="*/ 177 w 35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3">
                    <a:moveTo>
                      <a:pt x="356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2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3" name="Freeform 1251"/>
              <p:cNvSpPr>
                <a:spLocks/>
              </p:cNvSpPr>
              <p:nvPr/>
            </p:nvSpPr>
            <p:spPr bwMode="auto">
              <a:xfrm>
                <a:off x="3101" y="2255"/>
                <a:ext cx="177" cy="56"/>
              </a:xfrm>
              <a:custGeom>
                <a:avLst/>
                <a:gdLst>
                  <a:gd name="T0" fmla="*/ 177 w 353"/>
                  <a:gd name="T1" fmla="*/ 55 h 113"/>
                  <a:gd name="T2" fmla="*/ 176 w 353"/>
                  <a:gd name="T3" fmla="*/ 56 h 113"/>
                  <a:gd name="T4" fmla="*/ 0 w 353"/>
                  <a:gd name="T5" fmla="*/ 1 h 113"/>
                  <a:gd name="T6" fmla="*/ 1 w 353"/>
                  <a:gd name="T7" fmla="*/ 0 h 113"/>
                  <a:gd name="T8" fmla="*/ 177 w 353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13">
                    <a:moveTo>
                      <a:pt x="353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B9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4" name="Freeform 1252"/>
              <p:cNvSpPr>
                <a:spLocks/>
              </p:cNvSpPr>
              <p:nvPr/>
            </p:nvSpPr>
            <p:spPr bwMode="auto">
              <a:xfrm>
                <a:off x="3099" y="2255"/>
                <a:ext cx="178" cy="58"/>
              </a:xfrm>
              <a:custGeom>
                <a:avLst/>
                <a:gdLst>
                  <a:gd name="T0" fmla="*/ 178 w 356"/>
                  <a:gd name="T1" fmla="*/ 56 h 114"/>
                  <a:gd name="T2" fmla="*/ 177 w 356"/>
                  <a:gd name="T3" fmla="*/ 58 h 114"/>
                  <a:gd name="T4" fmla="*/ 0 w 356"/>
                  <a:gd name="T5" fmla="*/ 1 h 114"/>
                  <a:gd name="T6" fmla="*/ 2 w 356"/>
                  <a:gd name="T7" fmla="*/ 0 h 114"/>
                  <a:gd name="T8" fmla="*/ 178 w 356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4">
                    <a:moveTo>
                      <a:pt x="356" y="111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5" name="Freeform 1253"/>
              <p:cNvSpPr>
                <a:spLocks/>
              </p:cNvSpPr>
              <p:nvPr/>
            </p:nvSpPr>
            <p:spPr bwMode="auto">
              <a:xfrm>
                <a:off x="3098" y="2256"/>
                <a:ext cx="177" cy="58"/>
              </a:xfrm>
              <a:custGeom>
                <a:avLst/>
                <a:gdLst>
                  <a:gd name="T0" fmla="*/ 177 w 354"/>
                  <a:gd name="T1" fmla="*/ 57 h 115"/>
                  <a:gd name="T2" fmla="*/ 176 w 354"/>
                  <a:gd name="T3" fmla="*/ 58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BD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6" name="Freeform 1254"/>
              <p:cNvSpPr>
                <a:spLocks/>
              </p:cNvSpPr>
              <p:nvPr/>
            </p:nvSpPr>
            <p:spPr bwMode="auto">
              <a:xfrm>
                <a:off x="3097" y="2257"/>
                <a:ext cx="177" cy="57"/>
              </a:xfrm>
              <a:custGeom>
                <a:avLst/>
                <a:gdLst>
                  <a:gd name="T0" fmla="*/ 177 w 356"/>
                  <a:gd name="T1" fmla="*/ 56 h 115"/>
                  <a:gd name="T2" fmla="*/ 176 w 356"/>
                  <a:gd name="T3" fmla="*/ 57 h 115"/>
                  <a:gd name="T4" fmla="*/ 0 w 356"/>
                  <a:gd name="T5" fmla="*/ 1 h 115"/>
                  <a:gd name="T6" fmla="*/ 2 w 356"/>
                  <a:gd name="T7" fmla="*/ 0 h 115"/>
                  <a:gd name="T8" fmla="*/ 177 w 356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7" name="Freeform 1255"/>
              <p:cNvSpPr>
                <a:spLocks/>
              </p:cNvSpPr>
              <p:nvPr/>
            </p:nvSpPr>
            <p:spPr bwMode="auto">
              <a:xfrm>
                <a:off x="3092" y="2259"/>
                <a:ext cx="182" cy="60"/>
              </a:xfrm>
              <a:custGeom>
                <a:avLst/>
                <a:gdLst>
                  <a:gd name="T0" fmla="*/ 182 w 364"/>
                  <a:gd name="T1" fmla="*/ 55 h 122"/>
                  <a:gd name="T2" fmla="*/ 177 w 364"/>
                  <a:gd name="T3" fmla="*/ 60 h 122"/>
                  <a:gd name="T4" fmla="*/ 0 w 364"/>
                  <a:gd name="T5" fmla="*/ 5 h 122"/>
                  <a:gd name="T6" fmla="*/ 5 w 364"/>
                  <a:gd name="T7" fmla="*/ 0 h 122"/>
                  <a:gd name="T8" fmla="*/ 182 w 364"/>
                  <a:gd name="T9" fmla="*/ 55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4" h="122">
                    <a:moveTo>
                      <a:pt x="364" y="112"/>
                    </a:moveTo>
                    <a:lnTo>
                      <a:pt x="353" y="122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8" name="Freeform 1256"/>
              <p:cNvSpPr>
                <a:spLocks/>
              </p:cNvSpPr>
              <p:nvPr/>
            </p:nvSpPr>
            <p:spPr bwMode="auto">
              <a:xfrm>
                <a:off x="3096" y="2259"/>
                <a:ext cx="178" cy="56"/>
              </a:xfrm>
              <a:custGeom>
                <a:avLst/>
                <a:gdLst>
                  <a:gd name="T0" fmla="*/ 178 w 355"/>
                  <a:gd name="T1" fmla="*/ 56 h 113"/>
                  <a:gd name="T2" fmla="*/ 176 w 355"/>
                  <a:gd name="T3" fmla="*/ 56 h 113"/>
                  <a:gd name="T4" fmla="*/ 0 w 355"/>
                  <a:gd name="T5" fmla="*/ 1 h 113"/>
                  <a:gd name="T6" fmla="*/ 1 w 355"/>
                  <a:gd name="T7" fmla="*/ 0 h 113"/>
                  <a:gd name="T8" fmla="*/ 178 w 355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3">
                    <a:moveTo>
                      <a:pt x="355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5" y="112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9" name="Freeform 1257"/>
              <p:cNvSpPr>
                <a:spLocks/>
              </p:cNvSpPr>
              <p:nvPr/>
            </p:nvSpPr>
            <p:spPr bwMode="auto">
              <a:xfrm>
                <a:off x="3095" y="2260"/>
                <a:ext cx="177" cy="56"/>
              </a:xfrm>
              <a:custGeom>
                <a:avLst/>
                <a:gdLst>
                  <a:gd name="T0" fmla="*/ 177 w 354"/>
                  <a:gd name="T1" fmla="*/ 55 h 113"/>
                  <a:gd name="T2" fmla="*/ 176 w 354"/>
                  <a:gd name="T3" fmla="*/ 56 h 113"/>
                  <a:gd name="T4" fmla="*/ 0 w 354"/>
                  <a:gd name="T5" fmla="*/ 1 h 113"/>
                  <a:gd name="T6" fmla="*/ 1 w 354"/>
                  <a:gd name="T7" fmla="*/ 0 h 113"/>
                  <a:gd name="T8" fmla="*/ 177 w 35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3">
                    <a:moveTo>
                      <a:pt x="354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0" name="Freeform 1258"/>
              <p:cNvSpPr>
                <a:spLocks/>
              </p:cNvSpPr>
              <p:nvPr/>
            </p:nvSpPr>
            <p:spPr bwMode="auto">
              <a:xfrm>
                <a:off x="3093" y="2260"/>
                <a:ext cx="178" cy="58"/>
              </a:xfrm>
              <a:custGeom>
                <a:avLst/>
                <a:gdLst>
                  <a:gd name="T0" fmla="*/ 178 w 355"/>
                  <a:gd name="T1" fmla="*/ 56 h 114"/>
                  <a:gd name="T2" fmla="*/ 177 w 355"/>
                  <a:gd name="T3" fmla="*/ 58 h 114"/>
                  <a:gd name="T4" fmla="*/ 0 w 355"/>
                  <a:gd name="T5" fmla="*/ 1 h 114"/>
                  <a:gd name="T6" fmla="*/ 2 w 355"/>
                  <a:gd name="T7" fmla="*/ 0 h 114"/>
                  <a:gd name="T8" fmla="*/ 178 w 355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4">
                    <a:moveTo>
                      <a:pt x="355" y="111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1" name="Freeform 1259"/>
              <p:cNvSpPr>
                <a:spLocks/>
              </p:cNvSpPr>
              <p:nvPr/>
            </p:nvSpPr>
            <p:spPr bwMode="auto">
              <a:xfrm>
                <a:off x="3092" y="2261"/>
                <a:ext cx="178" cy="58"/>
              </a:xfrm>
              <a:custGeom>
                <a:avLst/>
                <a:gdLst>
                  <a:gd name="T0" fmla="*/ 178 w 356"/>
                  <a:gd name="T1" fmla="*/ 57 h 115"/>
                  <a:gd name="T2" fmla="*/ 176 w 356"/>
                  <a:gd name="T3" fmla="*/ 58 h 115"/>
                  <a:gd name="T4" fmla="*/ 0 w 356"/>
                  <a:gd name="T5" fmla="*/ 2 h 115"/>
                  <a:gd name="T6" fmla="*/ 1 w 356"/>
                  <a:gd name="T7" fmla="*/ 0 h 115"/>
                  <a:gd name="T8" fmla="*/ 178 w 356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2" name="Freeform 1260"/>
              <p:cNvSpPr>
                <a:spLocks/>
              </p:cNvSpPr>
              <p:nvPr/>
            </p:nvSpPr>
            <p:spPr bwMode="auto">
              <a:xfrm>
                <a:off x="3092" y="2263"/>
                <a:ext cx="177" cy="56"/>
              </a:xfrm>
              <a:custGeom>
                <a:avLst/>
                <a:gdLst>
                  <a:gd name="T0" fmla="*/ 177 w 354"/>
                  <a:gd name="T1" fmla="*/ 55 h 113"/>
                  <a:gd name="T2" fmla="*/ 177 w 354"/>
                  <a:gd name="T3" fmla="*/ 56 h 113"/>
                  <a:gd name="T4" fmla="*/ 0 w 354"/>
                  <a:gd name="T5" fmla="*/ 0 h 113"/>
                  <a:gd name="T6" fmla="*/ 1 w 354"/>
                  <a:gd name="T7" fmla="*/ 0 h 113"/>
                  <a:gd name="T8" fmla="*/ 177 w 35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3">
                    <a:moveTo>
                      <a:pt x="354" y="111"/>
                    </a:moveTo>
                    <a:lnTo>
                      <a:pt x="353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3" name="Freeform 1261"/>
              <p:cNvSpPr>
                <a:spLocks/>
              </p:cNvSpPr>
              <p:nvPr/>
            </p:nvSpPr>
            <p:spPr bwMode="auto">
              <a:xfrm>
                <a:off x="3086" y="2264"/>
                <a:ext cx="182" cy="62"/>
              </a:xfrm>
              <a:custGeom>
                <a:avLst/>
                <a:gdLst>
                  <a:gd name="T0" fmla="*/ 182 w 364"/>
                  <a:gd name="T1" fmla="*/ 56 h 125"/>
                  <a:gd name="T2" fmla="*/ 177 w 364"/>
                  <a:gd name="T3" fmla="*/ 62 h 125"/>
                  <a:gd name="T4" fmla="*/ 0 w 364"/>
                  <a:gd name="T5" fmla="*/ 6 h 125"/>
                  <a:gd name="T6" fmla="*/ 6 w 364"/>
                  <a:gd name="T7" fmla="*/ 0 h 125"/>
                  <a:gd name="T8" fmla="*/ 182 w 364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4" h="125">
                    <a:moveTo>
                      <a:pt x="364" y="112"/>
                    </a:moveTo>
                    <a:lnTo>
                      <a:pt x="354" y="125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4" name="Freeform 1262"/>
              <p:cNvSpPr>
                <a:spLocks/>
              </p:cNvSpPr>
              <p:nvPr/>
            </p:nvSpPr>
            <p:spPr bwMode="auto">
              <a:xfrm>
                <a:off x="3091" y="2264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5">
                    <a:moveTo>
                      <a:pt x="354" y="112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CA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5" name="Freeform 1263"/>
              <p:cNvSpPr>
                <a:spLocks/>
              </p:cNvSpPr>
              <p:nvPr/>
            </p:nvSpPr>
            <p:spPr bwMode="auto">
              <a:xfrm>
                <a:off x="3090" y="2265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6" name="Freeform 1264"/>
              <p:cNvSpPr>
                <a:spLocks/>
              </p:cNvSpPr>
              <p:nvPr/>
            </p:nvSpPr>
            <p:spPr bwMode="auto">
              <a:xfrm>
                <a:off x="3089" y="2265"/>
                <a:ext cx="177" cy="58"/>
              </a:xfrm>
              <a:custGeom>
                <a:avLst/>
                <a:gdLst>
                  <a:gd name="T0" fmla="*/ 177 w 354"/>
                  <a:gd name="T1" fmla="*/ 57 h 114"/>
                  <a:gd name="T2" fmla="*/ 177 w 354"/>
                  <a:gd name="T3" fmla="*/ 58 h 114"/>
                  <a:gd name="T4" fmla="*/ 0 w 354"/>
                  <a:gd name="T5" fmla="*/ 1 h 114"/>
                  <a:gd name="T6" fmla="*/ 1 w 354"/>
                  <a:gd name="T7" fmla="*/ 0 h 114"/>
                  <a:gd name="T8" fmla="*/ 177 w 354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4">
                    <a:moveTo>
                      <a:pt x="354" y="113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7" name="Freeform 1265"/>
              <p:cNvSpPr>
                <a:spLocks/>
              </p:cNvSpPr>
              <p:nvPr/>
            </p:nvSpPr>
            <p:spPr bwMode="auto">
              <a:xfrm>
                <a:off x="3088" y="2266"/>
                <a:ext cx="177" cy="58"/>
              </a:xfrm>
              <a:custGeom>
                <a:avLst/>
                <a:gdLst>
                  <a:gd name="T0" fmla="*/ 177 w 354"/>
                  <a:gd name="T1" fmla="*/ 57 h 115"/>
                  <a:gd name="T2" fmla="*/ 176 w 354"/>
                  <a:gd name="T3" fmla="*/ 58 h 115"/>
                  <a:gd name="T4" fmla="*/ 0 w 354"/>
                  <a:gd name="T5" fmla="*/ 2 h 115"/>
                  <a:gd name="T6" fmla="*/ 1 w 354"/>
                  <a:gd name="T7" fmla="*/ 0 h 115"/>
                  <a:gd name="T8" fmla="*/ 177 w 354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8" name="Freeform 1266"/>
              <p:cNvSpPr>
                <a:spLocks/>
              </p:cNvSpPr>
              <p:nvPr/>
            </p:nvSpPr>
            <p:spPr bwMode="auto">
              <a:xfrm>
                <a:off x="3087" y="2268"/>
                <a:ext cx="177" cy="57"/>
              </a:xfrm>
              <a:custGeom>
                <a:avLst/>
                <a:gdLst>
                  <a:gd name="T0" fmla="*/ 177 w 354"/>
                  <a:gd name="T1" fmla="*/ 56 h 114"/>
                  <a:gd name="T2" fmla="*/ 176 w 354"/>
                  <a:gd name="T3" fmla="*/ 57 h 114"/>
                  <a:gd name="T4" fmla="*/ 0 w 354"/>
                  <a:gd name="T5" fmla="*/ 1 h 114"/>
                  <a:gd name="T6" fmla="*/ 1 w 354"/>
                  <a:gd name="T7" fmla="*/ 0 h 114"/>
                  <a:gd name="T8" fmla="*/ 177 w 354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4">
                    <a:moveTo>
                      <a:pt x="354" y="111"/>
                    </a:moveTo>
                    <a:lnTo>
                      <a:pt x="352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9" name="Freeform 1267"/>
              <p:cNvSpPr>
                <a:spLocks/>
              </p:cNvSpPr>
              <p:nvPr/>
            </p:nvSpPr>
            <p:spPr bwMode="auto">
              <a:xfrm>
                <a:off x="3086" y="2269"/>
                <a:ext cx="178" cy="57"/>
              </a:xfrm>
              <a:custGeom>
                <a:avLst/>
                <a:gdLst>
                  <a:gd name="T0" fmla="*/ 178 w 355"/>
                  <a:gd name="T1" fmla="*/ 56 h 115"/>
                  <a:gd name="T2" fmla="*/ 177 w 355"/>
                  <a:gd name="T3" fmla="*/ 57 h 115"/>
                  <a:gd name="T4" fmla="*/ 0 w 355"/>
                  <a:gd name="T5" fmla="*/ 1 h 115"/>
                  <a:gd name="T6" fmla="*/ 2 w 355"/>
                  <a:gd name="T7" fmla="*/ 0 h 115"/>
                  <a:gd name="T8" fmla="*/ 178 w 355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5">
                    <a:moveTo>
                      <a:pt x="355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3"/>
                    </a:lnTo>
                    <a:close/>
                  </a:path>
                </a:pathLst>
              </a:custGeom>
              <a:solidFill>
                <a:srgbClr val="D0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0" name="Freeform 1268"/>
              <p:cNvSpPr>
                <a:spLocks/>
              </p:cNvSpPr>
              <p:nvPr/>
            </p:nvSpPr>
            <p:spPr bwMode="auto">
              <a:xfrm>
                <a:off x="3082" y="2270"/>
                <a:ext cx="181" cy="63"/>
              </a:xfrm>
              <a:custGeom>
                <a:avLst/>
                <a:gdLst>
                  <a:gd name="T0" fmla="*/ 181 w 363"/>
                  <a:gd name="T1" fmla="*/ 57 h 126"/>
                  <a:gd name="T2" fmla="*/ 176 w 363"/>
                  <a:gd name="T3" fmla="*/ 63 h 126"/>
                  <a:gd name="T4" fmla="*/ 0 w 363"/>
                  <a:gd name="T5" fmla="*/ 7 h 126"/>
                  <a:gd name="T6" fmla="*/ 4 w 363"/>
                  <a:gd name="T7" fmla="*/ 0 h 126"/>
                  <a:gd name="T8" fmla="*/ 181 w 363"/>
                  <a:gd name="T9" fmla="*/ 57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3" h="126">
                    <a:moveTo>
                      <a:pt x="363" y="113"/>
                    </a:moveTo>
                    <a:lnTo>
                      <a:pt x="353" y="12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1" name="Freeform 1269"/>
              <p:cNvSpPr>
                <a:spLocks/>
              </p:cNvSpPr>
              <p:nvPr/>
            </p:nvSpPr>
            <p:spPr bwMode="auto">
              <a:xfrm>
                <a:off x="3085" y="2270"/>
                <a:ext cx="178" cy="57"/>
              </a:xfrm>
              <a:custGeom>
                <a:avLst/>
                <a:gdLst>
                  <a:gd name="T0" fmla="*/ 178 w 356"/>
                  <a:gd name="T1" fmla="*/ 56 h 115"/>
                  <a:gd name="T2" fmla="*/ 177 w 356"/>
                  <a:gd name="T3" fmla="*/ 57 h 115"/>
                  <a:gd name="T4" fmla="*/ 0 w 356"/>
                  <a:gd name="T5" fmla="*/ 1 h 115"/>
                  <a:gd name="T6" fmla="*/ 1 w 356"/>
                  <a:gd name="T7" fmla="*/ 0 h 115"/>
                  <a:gd name="T8" fmla="*/ 178 w 356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2" name="Freeform 1270"/>
              <p:cNvSpPr>
                <a:spLocks/>
              </p:cNvSpPr>
              <p:nvPr/>
            </p:nvSpPr>
            <p:spPr bwMode="auto">
              <a:xfrm>
                <a:off x="3084" y="2270"/>
                <a:ext cx="178" cy="59"/>
              </a:xfrm>
              <a:custGeom>
                <a:avLst/>
                <a:gdLst>
                  <a:gd name="T0" fmla="*/ 178 w 356"/>
                  <a:gd name="T1" fmla="*/ 57 h 116"/>
                  <a:gd name="T2" fmla="*/ 177 w 356"/>
                  <a:gd name="T3" fmla="*/ 59 h 116"/>
                  <a:gd name="T4" fmla="*/ 0 w 356"/>
                  <a:gd name="T5" fmla="*/ 1 h 116"/>
                  <a:gd name="T6" fmla="*/ 1 w 356"/>
                  <a:gd name="T7" fmla="*/ 0 h 116"/>
                  <a:gd name="T8" fmla="*/ 178 w 35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6">
                    <a:moveTo>
                      <a:pt x="356" y="113"/>
                    </a:moveTo>
                    <a:lnTo>
                      <a:pt x="354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3" name="Freeform 1271"/>
              <p:cNvSpPr>
                <a:spLocks/>
              </p:cNvSpPr>
              <p:nvPr/>
            </p:nvSpPr>
            <p:spPr bwMode="auto">
              <a:xfrm>
                <a:off x="3083" y="2271"/>
                <a:ext cx="178" cy="58"/>
              </a:xfrm>
              <a:custGeom>
                <a:avLst/>
                <a:gdLst>
                  <a:gd name="T0" fmla="*/ 178 w 355"/>
                  <a:gd name="T1" fmla="*/ 57 h 117"/>
                  <a:gd name="T2" fmla="*/ 177 w 355"/>
                  <a:gd name="T3" fmla="*/ 58 h 117"/>
                  <a:gd name="T4" fmla="*/ 0 w 355"/>
                  <a:gd name="T5" fmla="*/ 2 h 117"/>
                  <a:gd name="T6" fmla="*/ 1 w 355"/>
                  <a:gd name="T7" fmla="*/ 0 h 117"/>
                  <a:gd name="T8" fmla="*/ 178 w 355"/>
                  <a:gd name="T9" fmla="*/ 57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17">
                    <a:moveTo>
                      <a:pt x="355" y="115"/>
                    </a:moveTo>
                    <a:lnTo>
                      <a:pt x="354" y="11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5" y="115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4" name="Freeform 1272"/>
              <p:cNvSpPr>
                <a:spLocks/>
              </p:cNvSpPr>
              <p:nvPr/>
            </p:nvSpPr>
            <p:spPr bwMode="auto">
              <a:xfrm>
                <a:off x="3083" y="2273"/>
                <a:ext cx="177" cy="57"/>
              </a:xfrm>
              <a:custGeom>
                <a:avLst/>
                <a:gdLst>
                  <a:gd name="T0" fmla="*/ 177 w 356"/>
                  <a:gd name="T1" fmla="*/ 57 h 114"/>
                  <a:gd name="T2" fmla="*/ 176 w 356"/>
                  <a:gd name="T3" fmla="*/ 57 h 114"/>
                  <a:gd name="T4" fmla="*/ 0 w 356"/>
                  <a:gd name="T5" fmla="*/ 1 h 114"/>
                  <a:gd name="T6" fmla="*/ 1 w 356"/>
                  <a:gd name="T7" fmla="*/ 0 h 114"/>
                  <a:gd name="T8" fmla="*/ 177 w 356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4">
                    <a:moveTo>
                      <a:pt x="356" y="113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4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5" name="Freeform 1273"/>
              <p:cNvSpPr>
                <a:spLocks/>
              </p:cNvSpPr>
              <p:nvPr/>
            </p:nvSpPr>
            <p:spPr bwMode="auto">
              <a:xfrm>
                <a:off x="3082" y="2274"/>
                <a:ext cx="177" cy="58"/>
              </a:xfrm>
              <a:custGeom>
                <a:avLst/>
                <a:gdLst>
                  <a:gd name="T0" fmla="*/ 177 w 356"/>
                  <a:gd name="T1" fmla="*/ 56 h 117"/>
                  <a:gd name="T2" fmla="*/ 176 w 356"/>
                  <a:gd name="T3" fmla="*/ 58 h 117"/>
                  <a:gd name="T4" fmla="*/ 0 w 356"/>
                  <a:gd name="T5" fmla="*/ 1 h 117"/>
                  <a:gd name="T6" fmla="*/ 1 w 356"/>
                  <a:gd name="T7" fmla="*/ 0 h 117"/>
                  <a:gd name="T8" fmla="*/ 177 w 356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6" h="117">
                    <a:moveTo>
                      <a:pt x="356" y="113"/>
                    </a:moveTo>
                    <a:lnTo>
                      <a:pt x="354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6" name="Freeform 1274"/>
              <p:cNvSpPr>
                <a:spLocks/>
              </p:cNvSpPr>
              <p:nvPr/>
            </p:nvSpPr>
            <p:spPr bwMode="auto">
              <a:xfrm>
                <a:off x="3082" y="2275"/>
                <a:ext cx="177" cy="58"/>
              </a:xfrm>
              <a:custGeom>
                <a:avLst/>
                <a:gdLst>
                  <a:gd name="T0" fmla="*/ 177 w 354"/>
                  <a:gd name="T1" fmla="*/ 58 h 116"/>
                  <a:gd name="T2" fmla="*/ 177 w 354"/>
                  <a:gd name="T3" fmla="*/ 58 h 116"/>
                  <a:gd name="T4" fmla="*/ 0 w 354"/>
                  <a:gd name="T5" fmla="*/ 2 h 116"/>
                  <a:gd name="T6" fmla="*/ 0 w 354"/>
                  <a:gd name="T7" fmla="*/ 0 h 116"/>
                  <a:gd name="T8" fmla="*/ 177 w 354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5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D6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7" name="Freeform 1275"/>
              <p:cNvSpPr>
                <a:spLocks/>
              </p:cNvSpPr>
              <p:nvPr/>
            </p:nvSpPr>
            <p:spPr bwMode="auto">
              <a:xfrm>
                <a:off x="3077" y="2276"/>
                <a:ext cx="181" cy="64"/>
              </a:xfrm>
              <a:custGeom>
                <a:avLst/>
                <a:gdLst>
                  <a:gd name="T0" fmla="*/ 181 w 363"/>
                  <a:gd name="T1" fmla="*/ 57 h 128"/>
                  <a:gd name="T2" fmla="*/ 176 w 363"/>
                  <a:gd name="T3" fmla="*/ 64 h 128"/>
                  <a:gd name="T4" fmla="*/ 0 w 363"/>
                  <a:gd name="T5" fmla="*/ 7 h 128"/>
                  <a:gd name="T6" fmla="*/ 5 w 363"/>
                  <a:gd name="T7" fmla="*/ 0 h 128"/>
                  <a:gd name="T8" fmla="*/ 181 w 363"/>
                  <a:gd name="T9" fmla="*/ 57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3" h="128">
                    <a:moveTo>
                      <a:pt x="363" y="113"/>
                    </a:moveTo>
                    <a:lnTo>
                      <a:pt x="353" y="128"/>
                    </a:lnTo>
                    <a:lnTo>
                      <a:pt x="0" y="14"/>
                    </a:lnTo>
                    <a:lnTo>
                      <a:pt x="10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8" name="Freeform 1276"/>
              <p:cNvSpPr>
                <a:spLocks/>
              </p:cNvSpPr>
              <p:nvPr/>
            </p:nvSpPr>
            <p:spPr bwMode="auto">
              <a:xfrm>
                <a:off x="3081" y="2276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9" name="Freeform 1277"/>
              <p:cNvSpPr>
                <a:spLocks/>
              </p:cNvSpPr>
              <p:nvPr/>
            </p:nvSpPr>
            <p:spPr bwMode="auto">
              <a:xfrm>
                <a:off x="3080" y="2277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8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0" name="Freeform 1278"/>
              <p:cNvSpPr>
                <a:spLocks/>
              </p:cNvSpPr>
              <p:nvPr/>
            </p:nvSpPr>
            <p:spPr bwMode="auto">
              <a:xfrm>
                <a:off x="3079" y="2278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7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1" name="Freeform 1279"/>
              <p:cNvSpPr>
                <a:spLocks/>
              </p:cNvSpPr>
              <p:nvPr/>
            </p:nvSpPr>
            <p:spPr bwMode="auto">
              <a:xfrm>
                <a:off x="3078" y="2279"/>
                <a:ext cx="177" cy="59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9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A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2" name="Freeform 1280"/>
              <p:cNvSpPr>
                <a:spLocks/>
              </p:cNvSpPr>
              <p:nvPr/>
            </p:nvSpPr>
            <p:spPr bwMode="auto">
              <a:xfrm>
                <a:off x="3078" y="2280"/>
                <a:ext cx="176" cy="58"/>
              </a:xfrm>
              <a:custGeom>
                <a:avLst/>
                <a:gdLst>
                  <a:gd name="T0" fmla="*/ 176 w 354"/>
                  <a:gd name="T1" fmla="*/ 57 h 116"/>
                  <a:gd name="T2" fmla="*/ 175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6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3" name="Freeform 1281"/>
              <p:cNvSpPr>
                <a:spLocks/>
              </p:cNvSpPr>
              <p:nvPr/>
            </p:nvSpPr>
            <p:spPr bwMode="auto">
              <a:xfrm>
                <a:off x="3077" y="2282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7 w 354"/>
                  <a:gd name="T3" fmla="*/ 58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3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C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4" name="Freeform 1282"/>
              <p:cNvSpPr>
                <a:spLocks/>
              </p:cNvSpPr>
              <p:nvPr/>
            </p:nvSpPr>
            <p:spPr bwMode="auto">
              <a:xfrm>
                <a:off x="3073" y="2283"/>
                <a:ext cx="180" cy="65"/>
              </a:xfrm>
              <a:custGeom>
                <a:avLst/>
                <a:gdLst>
                  <a:gd name="T0" fmla="*/ 180 w 361"/>
                  <a:gd name="T1" fmla="*/ 57 h 129"/>
                  <a:gd name="T2" fmla="*/ 176 w 361"/>
                  <a:gd name="T3" fmla="*/ 65 h 129"/>
                  <a:gd name="T4" fmla="*/ 0 w 361"/>
                  <a:gd name="T5" fmla="*/ 8 h 129"/>
                  <a:gd name="T6" fmla="*/ 4 w 361"/>
                  <a:gd name="T7" fmla="*/ 0 h 129"/>
                  <a:gd name="T8" fmla="*/ 180 w 361"/>
                  <a:gd name="T9" fmla="*/ 57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1" h="129">
                    <a:moveTo>
                      <a:pt x="361" y="114"/>
                    </a:moveTo>
                    <a:lnTo>
                      <a:pt x="352" y="129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1" y="114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5" name="Freeform 1283"/>
              <p:cNvSpPr>
                <a:spLocks/>
              </p:cNvSpPr>
              <p:nvPr/>
            </p:nvSpPr>
            <p:spPr bwMode="auto">
              <a:xfrm>
                <a:off x="3076" y="2283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6" name="Freeform 1284"/>
              <p:cNvSpPr>
                <a:spLocks/>
              </p:cNvSpPr>
              <p:nvPr/>
            </p:nvSpPr>
            <p:spPr bwMode="auto">
              <a:xfrm>
                <a:off x="3075" y="2284"/>
                <a:ext cx="177" cy="59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9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7" name="Freeform 1285"/>
              <p:cNvSpPr>
                <a:spLocks/>
              </p:cNvSpPr>
              <p:nvPr/>
            </p:nvSpPr>
            <p:spPr bwMode="auto">
              <a:xfrm>
                <a:off x="3074" y="2286"/>
                <a:ext cx="177" cy="58"/>
              </a:xfrm>
              <a:custGeom>
                <a:avLst/>
                <a:gdLst>
                  <a:gd name="T0" fmla="*/ 177 w 354"/>
                  <a:gd name="T1" fmla="*/ 56 h 117"/>
                  <a:gd name="T2" fmla="*/ 177 w 354"/>
                  <a:gd name="T3" fmla="*/ 58 h 117"/>
                  <a:gd name="T4" fmla="*/ 0 w 354"/>
                  <a:gd name="T5" fmla="*/ 1 h 117"/>
                  <a:gd name="T6" fmla="*/ 1 w 354"/>
                  <a:gd name="T7" fmla="*/ 0 h 117"/>
                  <a:gd name="T8" fmla="*/ 177 w 354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7">
                    <a:moveTo>
                      <a:pt x="354" y="113"/>
                    </a:moveTo>
                    <a:lnTo>
                      <a:pt x="353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8" name="Freeform 1286"/>
              <p:cNvSpPr>
                <a:spLocks/>
              </p:cNvSpPr>
              <p:nvPr/>
            </p:nvSpPr>
            <p:spPr bwMode="auto">
              <a:xfrm>
                <a:off x="3073" y="2287"/>
                <a:ext cx="177" cy="59"/>
              </a:xfrm>
              <a:custGeom>
                <a:avLst/>
                <a:gdLst>
                  <a:gd name="T0" fmla="*/ 177 w 354"/>
                  <a:gd name="T1" fmla="*/ 58 h 118"/>
                  <a:gd name="T2" fmla="*/ 176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7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0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9" name="Freeform 1287"/>
              <p:cNvSpPr>
                <a:spLocks/>
              </p:cNvSpPr>
              <p:nvPr/>
            </p:nvSpPr>
            <p:spPr bwMode="auto">
              <a:xfrm>
                <a:off x="3073" y="2289"/>
                <a:ext cx="176" cy="59"/>
              </a:xfrm>
              <a:custGeom>
                <a:avLst/>
                <a:gdLst>
                  <a:gd name="T0" fmla="*/ 176 w 354"/>
                  <a:gd name="T1" fmla="*/ 58 h 118"/>
                  <a:gd name="T2" fmla="*/ 175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6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0" name="Freeform 1288"/>
              <p:cNvSpPr>
                <a:spLocks/>
              </p:cNvSpPr>
              <p:nvPr/>
            </p:nvSpPr>
            <p:spPr bwMode="auto">
              <a:xfrm>
                <a:off x="3068" y="2290"/>
                <a:ext cx="181" cy="66"/>
              </a:xfrm>
              <a:custGeom>
                <a:avLst/>
                <a:gdLst>
                  <a:gd name="T0" fmla="*/ 181 w 360"/>
                  <a:gd name="T1" fmla="*/ 57 h 131"/>
                  <a:gd name="T2" fmla="*/ 177 w 360"/>
                  <a:gd name="T3" fmla="*/ 66 h 131"/>
                  <a:gd name="T4" fmla="*/ 0 w 360"/>
                  <a:gd name="T5" fmla="*/ 8 h 131"/>
                  <a:gd name="T6" fmla="*/ 4 w 360"/>
                  <a:gd name="T7" fmla="*/ 0 h 131"/>
                  <a:gd name="T8" fmla="*/ 181 w 360"/>
                  <a:gd name="T9" fmla="*/ 5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0" h="131">
                    <a:moveTo>
                      <a:pt x="360" y="114"/>
                    </a:moveTo>
                    <a:lnTo>
                      <a:pt x="352" y="131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0" y="114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1" name="Freeform 1289"/>
              <p:cNvSpPr>
                <a:spLocks/>
              </p:cNvSpPr>
              <p:nvPr/>
            </p:nvSpPr>
            <p:spPr bwMode="auto">
              <a:xfrm>
                <a:off x="3072" y="2290"/>
                <a:ext cx="177" cy="59"/>
              </a:xfrm>
              <a:custGeom>
                <a:avLst/>
                <a:gdLst>
                  <a:gd name="T0" fmla="*/ 177 w 354"/>
                  <a:gd name="T1" fmla="*/ 57 h 118"/>
                  <a:gd name="T2" fmla="*/ 177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7 w 354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18">
                    <a:moveTo>
                      <a:pt x="354" y="114"/>
                    </a:moveTo>
                    <a:lnTo>
                      <a:pt x="353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2" name="Freeform 1290"/>
              <p:cNvSpPr>
                <a:spLocks/>
              </p:cNvSpPr>
              <p:nvPr/>
            </p:nvSpPr>
            <p:spPr bwMode="auto">
              <a:xfrm>
                <a:off x="3071" y="2292"/>
                <a:ext cx="177" cy="60"/>
              </a:xfrm>
              <a:custGeom>
                <a:avLst/>
                <a:gdLst>
                  <a:gd name="T0" fmla="*/ 177 w 354"/>
                  <a:gd name="T1" fmla="*/ 58 h 120"/>
                  <a:gd name="T2" fmla="*/ 175 w 354"/>
                  <a:gd name="T3" fmla="*/ 60 h 120"/>
                  <a:gd name="T4" fmla="*/ 0 w 354"/>
                  <a:gd name="T5" fmla="*/ 3 h 120"/>
                  <a:gd name="T6" fmla="*/ 1 w 354"/>
                  <a:gd name="T7" fmla="*/ 0 h 120"/>
                  <a:gd name="T8" fmla="*/ 177 w 354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0">
                    <a:moveTo>
                      <a:pt x="354" y="115"/>
                    </a:moveTo>
                    <a:lnTo>
                      <a:pt x="350" y="120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3" name="Freeform 1291"/>
              <p:cNvSpPr>
                <a:spLocks/>
              </p:cNvSpPr>
              <p:nvPr/>
            </p:nvSpPr>
            <p:spPr bwMode="auto">
              <a:xfrm>
                <a:off x="3070" y="2294"/>
                <a:ext cx="176" cy="59"/>
              </a:xfrm>
              <a:custGeom>
                <a:avLst/>
                <a:gdLst>
                  <a:gd name="T0" fmla="*/ 176 w 352"/>
                  <a:gd name="T1" fmla="*/ 58 h 118"/>
                  <a:gd name="T2" fmla="*/ 176 w 352"/>
                  <a:gd name="T3" fmla="*/ 59 h 118"/>
                  <a:gd name="T4" fmla="*/ 0 w 352"/>
                  <a:gd name="T5" fmla="*/ 2 h 118"/>
                  <a:gd name="T6" fmla="*/ 1 w 352"/>
                  <a:gd name="T7" fmla="*/ 0 h 118"/>
                  <a:gd name="T8" fmla="*/ 176 w 352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18">
                    <a:moveTo>
                      <a:pt x="352" y="115"/>
                    </a:moveTo>
                    <a:lnTo>
                      <a:pt x="351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2" y="115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4" name="Freeform 1292"/>
              <p:cNvSpPr>
                <a:spLocks/>
              </p:cNvSpPr>
              <p:nvPr/>
            </p:nvSpPr>
            <p:spPr bwMode="auto">
              <a:xfrm>
                <a:off x="3068" y="2296"/>
                <a:ext cx="177" cy="60"/>
              </a:xfrm>
              <a:custGeom>
                <a:avLst/>
                <a:gdLst>
                  <a:gd name="T0" fmla="*/ 177 w 354"/>
                  <a:gd name="T1" fmla="*/ 58 h 120"/>
                  <a:gd name="T2" fmla="*/ 176 w 354"/>
                  <a:gd name="T3" fmla="*/ 60 h 120"/>
                  <a:gd name="T4" fmla="*/ 0 w 354"/>
                  <a:gd name="T5" fmla="*/ 2 h 120"/>
                  <a:gd name="T6" fmla="*/ 2 w 354"/>
                  <a:gd name="T7" fmla="*/ 0 h 120"/>
                  <a:gd name="T8" fmla="*/ 177 w 354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0">
                    <a:moveTo>
                      <a:pt x="354" y="115"/>
                    </a:moveTo>
                    <a:lnTo>
                      <a:pt x="352" y="120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6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5" name="Freeform 1293"/>
              <p:cNvSpPr>
                <a:spLocks/>
              </p:cNvSpPr>
              <p:nvPr/>
            </p:nvSpPr>
            <p:spPr bwMode="auto">
              <a:xfrm>
                <a:off x="3065" y="2298"/>
                <a:ext cx="180" cy="66"/>
              </a:xfrm>
              <a:custGeom>
                <a:avLst/>
                <a:gdLst>
                  <a:gd name="T0" fmla="*/ 180 w 359"/>
                  <a:gd name="T1" fmla="*/ 58 h 132"/>
                  <a:gd name="T2" fmla="*/ 176 w 359"/>
                  <a:gd name="T3" fmla="*/ 66 h 132"/>
                  <a:gd name="T4" fmla="*/ 0 w 359"/>
                  <a:gd name="T5" fmla="*/ 8 h 132"/>
                  <a:gd name="T6" fmla="*/ 4 w 359"/>
                  <a:gd name="T7" fmla="*/ 0 h 132"/>
                  <a:gd name="T8" fmla="*/ 180 w 359"/>
                  <a:gd name="T9" fmla="*/ 5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9" h="132">
                    <a:moveTo>
                      <a:pt x="359" y="116"/>
                    </a:moveTo>
                    <a:lnTo>
                      <a:pt x="352" y="132"/>
                    </a:lnTo>
                    <a:lnTo>
                      <a:pt x="0" y="16"/>
                    </a:lnTo>
                    <a:lnTo>
                      <a:pt x="7" y="0"/>
                    </a:lnTo>
                    <a:lnTo>
                      <a:pt x="359" y="116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6" name="Freeform 1294"/>
              <p:cNvSpPr>
                <a:spLocks/>
              </p:cNvSpPr>
              <p:nvPr/>
            </p:nvSpPr>
            <p:spPr bwMode="auto">
              <a:xfrm>
                <a:off x="3068" y="2298"/>
                <a:ext cx="177" cy="60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0 h 121"/>
                  <a:gd name="T4" fmla="*/ 0 w 354"/>
                  <a:gd name="T5" fmla="*/ 3 h 121"/>
                  <a:gd name="T6" fmla="*/ 1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7" name="Freeform 1295"/>
              <p:cNvSpPr>
                <a:spLocks/>
              </p:cNvSpPr>
              <p:nvPr/>
            </p:nvSpPr>
            <p:spPr bwMode="auto">
              <a:xfrm>
                <a:off x="3067" y="2301"/>
                <a:ext cx="177" cy="61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1 h 121"/>
                  <a:gd name="T4" fmla="*/ 0 w 354"/>
                  <a:gd name="T5" fmla="*/ 3 h 121"/>
                  <a:gd name="T6" fmla="*/ 1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1">
                    <a:moveTo>
                      <a:pt x="354" y="115"/>
                    </a:moveTo>
                    <a:lnTo>
                      <a:pt x="351" y="12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8" name="Freeform 1296"/>
              <p:cNvSpPr>
                <a:spLocks/>
              </p:cNvSpPr>
              <p:nvPr/>
            </p:nvSpPr>
            <p:spPr bwMode="auto">
              <a:xfrm>
                <a:off x="3065" y="2304"/>
                <a:ext cx="177" cy="60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0 h 121"/>
                  <a:gd name="T4" fmla="*/ 0 w 354"/>
                  <a:gd name="T5" fmla="*/ 2 h 121"/>
                  <a:gd name="T6" fmla="*/ 2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8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9" name="Freeform 1297"/>
              <p:cNvSpPr>
                <a:spLocks/>
              </p:cNvSpPr>
              <p:nvPr/>
            </p:nvSpPr>
            <p:spPr bwMode="auto">
              <a:xfrm>
                <a:off x="3063" y="2306"/>
                <a:ext cx="178" cy="67"/>
              </a:xfrm>
              <a:custGeom>
                <a:avLst/>
                <a:gdLst>
                  <a:gd name="T0" fmla="*/ 178 w 357"/>
                  <a:gd name="T1" fmla="*/ 58 h 135"/>
                  <a:gd name="T2" fmla="*/ 176 w 357"/>
                  <a:gd name="T3" fmla="*/ 67 h 135"/>
                  <a:gd name="T4" fmla="*/ 0 w 357"/>
                  <a:gd name="T5" fmla="*/ 8 h 135"/>
                  <a:gd name="T6" fmla="*/ 2 w 357"/>
                  <a:gd name="T7" fmla="*/ 0 h 135"/>
                  <a:gd name="T8" fmla="*/ 178 w 357"/>
                  <a:gd name="T9" fmla="*/ 58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35">
                    <a:moveTo>
                      <a:pt x="357" y="116"/>
                    </a:moveTo>
                    <a:lnTo>
                      <a:pt x="352" y="135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357" y="116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0" name="Freeform 1298"/>
              <p:cNvSpPr>
                <a:spLocks/>
              </p:cNvSpPr>
              <p:nvPr/>
            </p:nvSpPr>
            <p:spPr bwMode="auto">
              <a:xfrm>
                <a:off x="3064" y="2306"/>
                <a:ext cx="177" cy="62"/>
              </a:xfrm>
              <a:custGeom>
                <a:avLst/>
                <a:gdLst>
                  <a:gd name="T0" fmla="*/ 177 w 354"/>
                  <a:gd name="T1" fmla="*/ 58 h 125"/>
                  <a:gd name="T2" fmla="*/ 176 w 354"/>
                  <a:gd name="T3" fmla="*/ 62 h 125"/>
                  <a:gd name="T4" fmla="*/ 0 w 354"/>
                  <a:gd name="T5" fmla="*/ 4 h 125"/>
                  <a:gd name="T6" fmla="*/ 1 w 354"/>
                  <a:gd name="T7" fmla="*/ 0 h 125"/>
                  <a:gd name="T8" fmla="*/ 177 w 354"/>
                  <a:gd name="T9" fmla="*/ 58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5">
                    <a:moveTo>
                      <a:pt x="354" y="116"/>
                    </a:moveTo>
                    <a:lnTo>
                      <a:pt x="351" y="125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1" name="Freeform 1299"/>
              <p:cNvSpPr>
                <a:spLocks/>
              </p:cNvSpPr>
              <p:nvPr/>
            </p:nvSpPr>
            <p:spPr bwMode="auto">
              <a:xfrm>
                <a:off x="3063" y="2310"/>
                <a:ext cx="177" cy="63"/>
              </a:xfrm>
              <a:custGeom>
                <a:avLst/>
                <a:gdLst>
                  <a:gd name="T0" fmla="*/ 177 w 354"/>
                  <a:gd name="T1" fmla="*/ 58 h 127"/>
                  <a:gd name="T2" fmla="*/ 176 w 354"/>
                  <a:gd name="T3" fmla="*/ 63 h 127"/>
                  <a:gd name="T4" fmla="*/ 0 w 354"/>
                  <a:gd name="T5" fmla="*/ 4 h 127"/>
                  <a:gd name="T6" fmla="*/ 2 w 354"/>
                  <a:gd name="T7" fmla="*/ 0 h 127"/>
                  <a:gd name="T8" fmla="*/ 177 w 354"/>
                  <a:gd name="T9" fmla="*/ 58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7">
                    <a:moveTo>
                      <a:pt x="354" y="117"/>
                    </a:moveTo>
                    <a:lnTo>
                      <a:pt x="352" y="127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4" y="117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2" name="Freeform 1300"/>
              <p:cNvSpPr>
                <a:spLocks/>
              </p:cNvSpPr>
              <p:nvPr/>
            </p:nvSpPr>
            <p:spPr bwMode="auto">
              <a:xfrm>
                <a:off x="3060" y="2314"/>
                <a:ext cx="179" cy="68"/>
              </a:xfrm>
              <a:custGeom>
                <a:avLst/>
                <a:gdLst>
                  <a:gd name="T0" fmla="*/ 179 w 357"/>
                  <a:gd name="T1" fmla="*/ 60 h 134"/>
                  <a:gd name="T2" fmla="*/ 176 w 357"/>
                  <a:gd name="T3" fmla="*/ 68 h 134"/>
                  <a:gd name="T4" fmla="*/ 0 w 357"/>
                  <a:gd name="T5" fmla="*/ 9 h 134"/>
                  <a:gd name="T6" fmla="*/ 3 w 357"/>
                  <a:gd name="T7" fmla="*/ 0 h 134"/>
                  <a:gd name="T8" fmla="*/ 179 w 357"/>
                  <a:gd name="T9" fmla="*/ 60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34">
                    <a:moveTo>
                      <a:pt x="357" y="118"/>
                    </a:moveTo>
                    <a:lnTo>
                      <a:pt x="352" y="134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57" y="118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3" name="Freeform 1301"/>
              <p:cNvSpPr>
                <a:spLocks/>
              </p:cNvSpPr>
              <p:nvPr/>
            </p:nvSpPr>
            <p:spPr bwMode="auto">
              <a:xfrm>
                <a:off x="3058" y="2324"/>
                <a:ext cx="178" cy="68"/>
              </a:xfrm>
              <a:custGeom>
                <a:avLst/>
                <a:gdLst>
                  <a:gd name="T0" fmla="*/ 178 w 355"/>
                  <a:gd name="T1" fmla="*/ 58 h 136"/>
                  <a:gd name="T2" fmla="*/ 176 w 355"/>
                  <a:gd name="T3" fmla="*/ 68 h 136"/>
                  <a:gd name="T4" fmla="*/ 0 w 355"/>
                  <a:gd name="T5" fmla="*/ 9 h 136"/>
                  <a:gd name="T6" fmla="*/ 2 w 355"/>
                  <a:gd name="T7" fmla="*/ 0 h 136"/>
                  <a:gd name="T8" fmla="*/ 178 w 355"/>
                  <a:gd name="T9" fmla="*/ 58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36">
                    <a:moveTo>
                      <a:pt x="355" y="116"/>
                    </a:moveTo>
                    <a:lnTo>
                      <a:pt x="352" y="136"/>
                    </a:lnTo>
                    <a:lnTo>
                      <a:pt x="0" y="17"/>
                    </a:lnTo>
                    <a:lnTo>
                      <a:pt x="3" y="0"/>
                    </a:lnTo>
                    <a:lnTo>
                      <a:pt x="355" y="116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4" name="Freeform 1302"/>
              <p:cNvSpPr>
                <a:spLocks/>
              </p:cNvSpPr>
              <p:nvPr/>
            </p:nvSpPr>
            <p:spPr bwMode="auto">
              <a:xfrm>
                <a:off x="3058" y="2332"/>
                <a:ext cx="177" cy="69"/>
              </a:xfrm>
              <a:custGeom>
                <a:avLst/>
                <a:gdLst>
                  <a:gd name="T0" fmla="*/ 177 w 354"/>
                  <a:gd name="T1" fmla="*/ 60 h 138"/>
                  <a:gd name="T2" fmla="*/ 176 w 354"/>
                  <a:gd name="T3" fmla="*/ 69 h 138"/>
                  <a:gd name="T4" fmla="*/ 0 w 354"/>
                  <a:gd name="T5" fmla="*/ 9 h 138"/>
                  <a:gd name="T6" fmla="*/ 1 w 354"/>
                  <a:gd name="T7" fmla="*/ 0 h 138"/>
                  <a:gd name="T8" fmla="*/ 177 w 354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38">
                    <a:moveTo>
                      <a:pt x="354" y="119"/>
                    </a:moveTo>
                    <a:lnTo>
                      <a:pt x="351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4" y="119"/>
                    </a:lnTo>
                    <a:close/>
                  </a:path>
                </a:pathLst>
              </a:custGeom>
              <a:solidFill>
                <a:srgbClr val="E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5" name="Freeform 1303"/>
              <p:cNvSpPr>
                <a:spLocks/>
              </p:cNvSpPr>
              <p:nvPr/>
            </p:nvSpPr>
            <p:spPr bwMode="auto">
              <a:xfrm>
                <a:off x="3057" y="2341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0 w 353"/>
                  <a:gd name="T5" fmla="*/ 9 h 138"/>
                  <a:gd name="T6" fmla="*/ 1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6" name="Freeform 1304"/>
              <p:cNvSpPr>
                <a:spLocks/>
              </p:cNvSpPr>
              <p:nvPr/>
            </p:nvSpPr>
            <p:spPr bwMode="auto">
              <a:xfrm>
                <a:off x="3058" y="2341"/>
                <a:ext cx="175" cy="63"/>
              </a:xfrm>
              <a:custGeom>
                <a:avLst/>
                <a:gdLst>
                  <a:gd name="T0" fmla="*/ 175 w 351"/>
                  <a:gd name="T1" fmla="*/ 60 h 126"/>
                  <a:gd name="T2" fmla="*/ 175 w 351"/>
                  <a:gd name="T3" fmla="*/ 63 h 126"/>
                  <a:gd name="T4" fmla="*/ 0 w 351"/>
                  <a:gd name="T5" fmla="*/ 4 h 126"/>
                  <a:gd name="T6" fmla="*/ 0 w 351"/>
                  <a:gd name="T7" fmla="*/ 0 h 126"/>
                  <a:gd name="T8" fmla="*/ 175 w 351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6">
                    <a:moveTo>
                      <a:pt x="351" y="120"/>
                    </a:moveTo>
                    <a:lnTo>
                      <a:pt x="351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C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7" name="Freeform 1305"/>
              <p:cNvSpPr>
                <a:spLocks/>
              </p:cNvSpPr>
              <p:nvPr/>
            </p:nvSpPr>
            <p:spPr bwMode="auto">
              <a:xfrm>
                <a:off x="3057" y="2344"/>
                <a:ext cx="176" cy="63"/>
              </a:xfrm>
              <a:custGeom>
                <a:avLst/>
                <a:gdLst>
                  <a:gd name="T0" fmla="*/ 176 w 353"/>
                  <a:gd name="T1" fmla="*/ 60 h 124"/>
                  <a:gd name="T2" fmla="*/ 176 w 353"/>
                  <a:gd name="T3" fmla="*/ 63 h 124"/>
                  <a:gd name="T4" fmla="*/ 0 w 353"/>
                  <a:gd name="T5" fmla="*/ 3 h 124"/>
                  <a:gd name="T6" fmla="*/ 1 w 353"/>
                  <a:gd name="T7" fmla="*/ 0 h 124"/>
                  <a:gd name="T8" fmla="*/ 176 w 353"/>
                  <a:gd name="T9" fmla="*/ 6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B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8" name="Freeform 1306"/>
              <p:cNvSpPr>
                <a:spLocks/>
              </p:cNvSpPr>
              <p:nvPr/>
            </p:nvSpPr>
            <p:spPr bwMode="auto">
              <a:xfrm>
                <a:off x="3057" y="2348"/>
                <a:ext cx="176" cy="62"/>
              </a:xfrm>
              <a:custGeom>
                <a:avLst/>
                <a:gdLst>
                  <a:gd name="T0" fmla="*/ 176 w 353"/>
                  <a:gd name="T1" fmla="*/ 59 h 125"/>
                  <a:gd name="T2" fmla="*/ 176 w 353"/>
                  <a:gd name="T3" fmla="*/ 62 h 125"/>
                  <a:gd name="T4" fmla="*/ 0 w 353"/>
                  <a:gd name="T5" fmla="*/ 2 h 125"/>
                  <a:gd name="T6" fmla="*/ 0 w 353"/>
                  <a:gd name="T7" fmla="*/ 0 h 125"/>
                  <a:gd name="T8" fmla="*/ 176 w 353"/>
                  <a:gd name="T9" fmla="*/ 59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5">
                    <a:moveTo>
                      <a:pt x="353" y="118"/>
                    </a:moveTo>
                    <a:lnTo>
                      <a:pt x="353" y="12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8"/>
                    </a:lnTo>
                    <a:close/>
                  </a:path>
                </a:pathLst>
              </a:custGeom>
              <a:solidFill>
                <a:srgbClr val="EA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9" name="Freeform 1307"/>
              <p:cNvSpPr>
                <a:spLocks/>
              </p:cNvSpPr>
              <p:nvPr/>
            </p:nvSpPr>
            <p:spPr bwMode="auto">
              <a:xfrm>
                <a:off x="3057" y="2350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0 w 353"/>
                  <a:gd name="T5" fmla="*/ 9 h 138"/>
                  <a:gd name="T6" fmla="*/ 0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0" name="Freeform 1308"/>
              <p:cNvSpPr>
                <a:spLocks/>
              </p:cNvSpPr>
              <p:nvPr/>
            </p:nvSpPr>
            <p:spPr bwMode="auto">
              <a:xfrm>
                <a:off x="3057" y="2350"/>
                <a:ext cx="176" cy="63"/>
              </a:xfrm>
              <a:custGeom>
                <a:avLst/>
                <a:gdLst>
                  <a:gd name="T0" fmla="*/ 176 w 353"/>
                  <a:gd name="T1" fmla="*/ 60 h 126"/>
                  <a:gd name="T2" fmla="*/ 176 w 353"/>
                  <a:gd name="T3" fmla="*/ 63 h 126"/>
                  <a:gd name="T4" fmla="*/ 0 w 353"/>
                  <a:gd name="T5" fmla="*/ 4 h 126"/>
                  <a:gd name="T6" fmla="*/ 0 w 353"/>
                  <a:gd name="T7" fmla="*/ 0 h 126"/>
                  <a:gd name="T8" fmla="*/ 176 w 353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6">
                    <a:moveTo>
                      <a:pt x="353" y="120"/>
                    </a:moveTo>
                    <a:lnTo>
                      <a:pt x="353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1" name="Freeform 1309"/>
              <p:cNvSpPr>
                <a:spLocks/>
              </p:cNvSpPr>
              <p:nvPr/>
            </p:nvSpPr>
            <p:spPr bwMode="auto">
              <a:xfrm>
                <a:off x="3057" y="2353"/>
                <a:ext cx="176" cy="63"/>
              </a:xfrm>
              <a:custGeom>
                <a:avLst/>
                <a:gdLst>
                  <a:gd name="T0" fmla="*/ 176 w 353"/>
                  <a:gd name="T1" fmla="*/ 60 h 124"/>
                  <a:gd name="T2" fmla="*/ 176 w 353"/>
                  <a:gd name="T3" fmla="*/ 63 h 124"/>
                  <a:gd name="T4" fmla="*/ 0 w 353"/>
                  <a:gd name="T5" fmla="*/ 3 h 124"/>
                  <a:gd name="T6" fmla="*/ 0 w 353"/>
                  <a:gd name="T7" fmla="*/ 0 h 124"/>
                  <a:gd name="T8" fmla="*/ 176 w 353"/>
                  <a:gd name="T9" fmla="*/ 6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2" name="Freeform 1310"/>
              <p:cNvSpPr>
                <a:spLocks/>
              </p:cNvSpPr>
              <p:nvPr/>
            </p:nvSpPr>
            <p:spPr bwMode="auto">
              <a:xfrm>
                <a:off x="3057" y="2356"/>
                <a:ext cx="176" cy="63"/>
              </a:xfrm>
              <a:custGeom>
                <a:avLst/>
                <a:gdLst>
                  <a:gd name="T0" fmla="*/ 176 w 353"/>
                  <a:gd name="T1" fmla="*/ 60 h 126"/>
                  <a:gd name="T2" fmla="*/ 176 w 353"/>
                  <a:gd name="T3" fmla="*/ 63 h 126"/>
                  <a:gd name="T4" fmla="*/ 0 w 353"/>
                  <a:gd name="T5" fmla="*/ 3 h 126"/>
                  <a:gd name="T6" fmla="*/ 0 w 353"/>
                  <a:gd name="T7" fmla="*/ 0 h 126"/>
                  <a:gd name="T8" fmla="*/ 176 w 353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6">
                    <a:moveTo>
                      <a:pt x="353" y="119"/>
                    </a:moveTo>
                    <a:lnTo>
                      <a:pt x="353" y="12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3" name="Freeform 1311"/>
              <p:cNvSpPr>
                <a:spLocks/>
              </p:cNvSpPr>
              <p:nvPr/>
            </p:nvSpPr>
            <p:spPr bwMode="auto">
              <a:xfrm>
                <a:off x="3057" y="2359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1 w 353"/>
                  <a:gd name="T5" fmla="*/ 9 h 138"/>
                  <a:gd name="T6" fmla="*/ 0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4" name="Freeform 1312"/>
              <p:cNvSpPr>
                <a:spLocks/>
              </p:cNvSpPr>
              <p:nvPr/>
            </p:nvSpPr>
            <p:spPr bwMode="auto">
              <a:xfrm>
                <a:off x="3057" y="2359"/>
                <a:ext cx="176" cy="62"/>
              </a:xfrm>
              <a:custGeom>
                <a:avLst/>
                <a:gdLst>
                  <a:gd name="T0" fmla="*/ 176 w 353"/>
                  <a:gd name="T1" fmla="*/ 60 h 123"/>
                  <a:gd name="T2" fmla="*/ 176 w 353"/>
                  <a:gd name="T3" fmla="*/ 62 h 123"/>
                  <a:gd name="T4" fmla="*/ 1 w 353"/>
                  <a:gd name="T5" fmla="*/ 2 h 123"/>
                  <a:gd name="T6" fmla="*/ 0 w 353"/>
                  <a:gd name="T7" fmla="*/ 0 h 123"/>
                  <a:gd name="T8" fmla="*/ 176 w 353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3">
                    <a:moveTo>
                      <a:pt x="353" y="120"/>
                    </a:moveTo>
                    <a:lnTo>
                      <a:pt x="353" y="12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5" name="Freeform 1313"/>
              <p:cNvSpPr>
                <a:spLocks/>
              </p:cNvSpPr>
              <p:nvPr/>
            </p:nvSpPr>
            <p:spPr bwMode="auto">
              <a:xfrm>
                <a:off x="3058" y="2361"/>
                <a:ext cx="175" cy="61"/>
              </a:xfrm>
              <a:custGeom>
                <a:avLst/>
                <a:gdLst>
                  <a:gd name="T0" fmla="*/ 175 w 351"/>
                  <a:gd name="T1" fmla="*/ 59 h 123"/>
                  <a:gd name="T2" fmla="*/ 175 w 351"/>
                  <a:gd name="T3" fmla="*/ 61 h 123"/>
                  <a:gd name="T4" fmla="*/ 0 w 351"/>
                  <a:gd name="T5" fmla="*/ 1 h 123"/>
                  <a:gd name="T6" fmla="*/ 0 w 351"/>
                  <a:gd name="T7" fmla="*/ 0 h 123"/>
                  <a:gd name="T8" fmla="*/ 175 w 351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3">
                    <a:moveTo>
                      <a:pt x="351" y="119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6" name="Freeform 1314"/>
              <p:cNvSpPr>
                <a:spLocks/>
              </p:cNvSpPr>
              <p:nvPr/>
            </p:nvSpPr>
            <p:spPr bwMode="auto">
              <a:xfrm>
                <a:off x="3058" y="2363"/>
                <a:ext cx="175" cy="61"/>
              </a:xfrm>
              <a:custGeom>
                <a:avLst/>
                <a:gdLst>
                  <a:gd name="T0" fmla="*/ 175 w 351"/>
                  <a:gd name="T1" fmla="*/ 60 h 123"/>
                  <a:gd name="T2" fmla="*/ 175 w 351"/>
                  <a:gd name="T3" fmla="*/ 61 h 123"/>
                  <a:gd name="T4" fmla="*/ 0 w 351"/>
                  <a:gd name="T5" fmla="*/ 1 h 123"/>
                  <a:gd name="T6" fmla="*/ 0 w 351"/>
                  <a:gd name="T7" fmla="*/ 0 h 123"/>
                  <a:gd name="T8" fmla="*/ 175 w 351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3">
                    <a:moveTo>
                      <a:pt x="351" y="120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7" name="Freeform 1315"/>
              <p:cNvSpPr>
                <a:spLocks/>
              </p:cNvSpPr>
              <p:nvPr/>
            </p:nvSpPr>
            <p:spPr bwMode="auto">
              <a:xfrm>
                <a:off x="3058" y="2364"/>
                <a:ext cx="175" cy="63"/>
              </a:xfrm>
              <a:custGeom>
                <a:avLst/>
                <a:gdLst>
                  <a:gd name="T0" fmla="*/ 175 w 351"/>
                  <a:gd name="T1" fmla="*/ 60 h 125"/>
                  <a:gd name="T2" fmla="*/ 175 w 351"/>
                  <a:gd name="T3" fmla="*/ 63 h 125"/>
                  <a:gd name="T4" fmla="*/ 0 w 351"/>
                  <a:gd name="T5" fmla="*/ 2 h 125"/>
                  <a:gd name="T6" fmla="*/ 0 w 351"/>
                  <a:gd name="T7" fmla="*/ 0 h 125"/>
                  <a:gd name="T8" fmla="*/ 175 w 351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5">
                    <a:moveTo>
                      <a:pt x="351" y="120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8" name="Freeform 1316"/>
              <p:cNvSpPr>
                <a:spLocks/>
              </p:cNvSpPr>
              <p:nvPr/>
            </p:nvSpPr>
            <p:spPr bwMode="auto">
              <a:xfrm>
                <a:off x="3058" y="2366"/>
                <a:ext cx="175" cy="62"/>
              </a:xfrm>
              <a:custGeom>
                <a:avLst/>
                <a:gdLst>
                  <a:gd name="T0" fmla="*/ 175 w 351"/>
                  <a:gd name="T1" fmla="*/ 61 h 124"/>
                  <a:gd name="T2" fmla="*/ 175 w 351"/>
                  <a:gd name="T3" fmla="*/ 62 h 124"/>
                  <a:gd name="T4" fmla="*/ 0 w 351"/>
                  <a:gd name="T5" fmla="*/ 2 h 124"/>
                  <a:gd name="T6" fmla="*/ 0 w 351"/>
                  <a:gd name="T7" fmla="*/ 0 h 124"/>
                  <a:gd name="T8" fmla="*/ 175 w 351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9" name="Freeform 1317"/>
              <p:cNvSpPr>
                <a:spLocks/>
              </p:cNvSpPr>
              <p:nvPr/>
            </p:nvSpPr>
            <p:spPr bwMode="auto">
              <a:xfrm>
                <a:off x="3058" y="2368"/>
                <a:ext cx="177" cy="68"/>
              </a:xfrm>
              <a:custGeom>
                <a:avLst/>
                <a:gdLst>
                  <a:gd name="T0" fmla="*/ 176 w 354"/>
                  <a:gd name="T1" fmla="*/ 61 h 136"/>
                  <a:gd name="T2" fmla="*/ 177 w 354"/>
                  <a:gd name="T3" fmla="*/ 68 h 136"/>
                  <a:gd name="T4" fmla="*/ 2 w 354"/>
                  <a:gd name="T5" fmla="*/ 9 h 136"/>
                  <a:gd name="T6" fmla="*/ 0 w 354"/>
                  <a:gd name="T7" fmla="*/ 0 h 136"/>
                  <a:gd name="T8" fmla="*/ 176 w 354"/>
                  <a:gd name="T9" fmla="*/ 61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36">
                    <a:moveTo>
                      <a:pt x="351" y="121"/>
                    </a:moveTo>
                    <a:lnTo>
                      <a:pt x="354" y="13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0" name="Freeform 1318"/>
              <p:cNvSpPr>
                <a:spLocks/>
              </p:cNvSpPr>
              <p:nvPr/>
            </p:nvSpPr>
            <p:spPr bwMode="auto">
              <a:xfrm>
                <a:off x="3058" y="2368"/>
                <a:ext cx="176" cy="61"/>
              </a:xfrm>
              <a:custGeom>
                <a:avLst/>
                <a:gdLst>
                  <a:gd name="T0" fmla="*/ 176 w 352"/>
                  <a:gd name="T1" fmla="*/ 60 h 123"/>
                  <a:gd name="T2" fmla="*/ 176 w 352"/>
                  <a:gd name="T3" fmla="*/ 61 h 123"/>
                  <a:gd name="T4" fmla="*/ 1 w 352"/>
                  <a:gd name="T5" fmla="*/ 1 h 123"/>
                  <a:gd name="T6" fmla="*/ 0 w 352"/>
                  <a:gd name="T7" fmla="*/ 0 h 123"/>
                  <a:gd name="T8" fmla="*/ 176 w 352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3">
                    <a:moveTo>
                      <a:pt x="351" y="121"/>
                    </a:moveTo>
                    <a:lnTo>
                      <a:pt x="352" y="12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1" name="Freeform 1319"/>
              <p:cNvSpPr>
                <a:spLocks/>
              </p:cNvSpPr>
              <p:nvPr/>
            </p:nvSpPr>
            <p:spPr bwMode="auto">
              <a:xfrm>
                <a:off x="3058" y="2369"/>
                <a:ext cx="176" cy="62"/>
              </a:xfrm>
              <a:custGeom>
                <a:avLst/>
                <a:gdLst>
                  <a:gd name="T0" fmla="*/ 176 w 350"/>
                  <a:gd name="T1" fmla="*/ 60 h 123"/>
                  <a:gd name="T2" fmla="*/ 176 w 350"/>
                  <a:gd name="T3" fmla="*/ 62 h 123"/>
                  <a:gd name="T4" fmla="*/ 0 w 350"/>
                  <a:gd name="T5" fmla="*/ 1 h 123"/>
                  <a:gd name="T6" fmla="*/ 0 w 350"/>
                  <a:gd name="T7" fmla="*/ 0 h 123"/>
                  <a:gd name="T8" fmla="*/ 176 w 350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23">
                    <a:moveTo>
                      <a:pt x="350" y="120"/>
                    </a:moveTo>
                    <a:lnTo>
                      <a:pt x="350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0"/>
                    </a:lnTo>
                    <a:close/>
                  </a:path>
                </a:pathLst>
              </a:custGeom>
              <a:solidFill>
                <a:srgbClr val="E0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2" name="Freeform 1320"/>
              <p:cNvSpPr>
                <a:spLocks/>
              </p:cNvSpPr>
              <p:nvPr/>
            </p:nvSpPr>
            <p:spPr bwMode="auto">
              <a:xfrm>
                <a:off x="3058" y="2370"/>
                <a:ext cx="176" cy="62"/>
              </a:xfrm>
              <a:custGeom>
                <a:avLst/>
                <a:gdLst>
                  <a:gd name="T0" fmla="*/ 176 w 350"/>
                  <a:gd name="T1" fmla="*/ 60 h 125"/>
                  <a:gd name="T2" fmla="*/ 176 w 350"/>
                  <a:gd name="T3" fmla="*/ 62 h 125"/>
                  <a:gd name="T4" fmla="*/ 0 w 350"/>
                  <a:gd name="T5" fmla="*/ 1 h 125"/>
                  <a:gd name="T6" fmla="*/ 0 w 350"/>
                  <a:gd name="T7" fmla="*/ 0 h 125"/>
                  <a:gd name="T8" fmla="*/ 176 w 350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25">
                    <a:moveTo>
                      <a:pt x="350" y="121"/>
                    </a:moveTo>
                    <a:lnTo>
                      <a:pt x="350" y="12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3" name="Freeform 1321"/>
              <p:cNvSpPr>
                <a:spLocks/>
              </p:cNvSpPr>
              <p:nvPr/>
            </p:nvSpPr>
            <p:spPr bwMode="auto">
              <a:xfrm>
                <a:off x="3058" y="2372"/>
                <a:ext cx="177" cy="61"/>
              </a:xfrm>
              <a:custGeom>
                <a:avLst/>
                <a:gdLst>
                  <a:gd name="T0" fmla="*/ 176 w 352"/>
                  <a:gd name="T1" fmla="*/ 61 h 123"/>
                  <a:gd name="T2" fmla="*/ 177 w 352"/>
                  <a:gd name="T3" fmla="*/ 61 h 123"/>
                  <a:gd name="T4" fmla="*/ 0 w 352"/>
                  <a:gd name="T5" fmla="*/ 1 h 123"/>
                  <a:gd name="T6" fmla="*/ 0 w 352"/>
                  <a:gd name="T7" fmla="*/ 0 h 123"/>
                  <a:gd name="T8" fmla="*/ 176 w 352"/>
                  <a:gd name="T9" fmla="*/ 61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3">
                    <a:moveTo>
                      <a:pt x="350" y="122"/>
                    </a:moveTo>
                    <a:lnTo>
                      <a:pt x="352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E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4" name="Freeform 1322"/>
              <p:cNvSpPr>
                <a:spLocks/>
              </p:cNvSpPr>
              <p:nvPr/>
            </p:nvSpPr>
            <p:spPr bwMode="auto">
              <a:xfrm>
                <a:off x="3058" y="2373"/>
                <a:ext cx="177" cy="62"/>
              </a:xfrm>
              <a:custGeom>
                <a:avLst/>
                <a:gdLst>
                  <a:gd name="T0" fmla="*/ 177 w 352"/>
                  <a:gd name="T1" fmla="*/ 60 h 125"/>
                  <a:gd name="T2" fmla="*/ 177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7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5">
                    <a:moveTo>
                      <a:pt x="352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2" y="121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5" name="Freeform 1323"/>
              <p:cNvSpPr>
                <a:spLocks/>
              </p:cNvSpPr>
              <p:nvPr/>
            </p:nvSpPr>
            <p:spPr bwMode="auto">
              <a:xfrm>
                <a:off x="3059" y="2374"/>
                <a:ext cx="176" cy="62"/>
              </a:xfrm>
              <a:custGeom>
                <a:avLst/>
                <a:gdLst>
                  <a:gd name="T0" fmla="*/ 176 w 351"/>
                  <a:gd name="T1" fmla="*/ 61 h 123"/>
                  <a:gd name="T2" fmla="*/ 176 w 351"/>
                  <a:gd name="T3" fmla="*/ 62 h 123"/>
                  <a:gd name="T4" fmla="*/ 0 w 351"/>
                  <a:gd name="T5" fmla="*/ 2 h 123"/>
                  <a:gd name="T6" fmla="*/ 0 w 351"/>
                  <a:gd name="T7" fmla="*/ 0 h 123"/>
                  <a:gd name="T8" fmla="*/ 176 w 351"/>
                  <a:gd name="T9" fmla="*/ 61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3">
                    <a:moveTo>
                      <a:pt x="351" y="122"/>
                    </a:moveTo>
                    <a:lnTo>
                      <a:pt x="351" y="12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C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6" name="Freeform 1324"/>
              <p:cNvSpPr>
                <a:spLocks/>
              </p:cNvSpPr>
              <p:nvPr/>
            </p:nvSpPr>
            <p:spPr bwMode="auto">
              <a:xfrm>
                <a:off x="3059" y="2376"/>
                <a:ext cx="177" cy="68"/>
              </a:xfrm>
              <a:custGeom>
                <a:avLst/>
                <a:gdLst>
                  <a:gd name="T0" fmla="*/ 176 w 354"/>
                  <a:gd name="T1" fmla="*/ 60 h 136"/>
                  <a:gd name="T2" fmla="*/ 177 w 354"/>
                  <a:gd name="T3" fmla="*/ 68 h 136"/>
                  <a:gd name="T4" fmla="*/ 2 w 354"/>
                  <a:gd name="T5" fmla="*/ 7 h 136"/>
                  <a:gd name="T6" fmla="*/ 0 w 354"/>
                  <a:gd name="T7" fmla="*/ 0 h 136"/>
                  <a:gd name="T8" fmla="*/ 176 w 354"/>
                  <a:gd name="T9" fmla="*/ 6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36">
                    <a:moveTo>
                      <a:pt x="351" y="119"/>
                    </a:moveTo>
                    <a:lnTo>
                      <a:pt x="354" y="136"/>
                    </a:lnTo>
                    <a:lnTo>
                      <a:pt x="4" y="1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7" name="Freeform 1325"/>
              <p:cNvSpPr>
                <a:spLocks/>
              </p:cNvSpPr>
              <p:nvPr/>
            </p:nvSpPr>
            <p:spPr bwMode="auto">
              <a:xfrm>
                <a:off x="3059" y="2376"/>
                <a:ext cx="176" cy="61"/>
              </a:xfrm>
              <a:custGeom>
                <a:avLst/>
                <a:gdLst>
                  <a:gd name="T0" fmla="*/ 175 w 353"/>
                  <a:gd name="T1" fmla="*/ 59 h 123"/>
                  <a:gd name="T2" fmla="*/ 176 w 353"/>
                  <a:gd name="T3" fmla="*/ 61 h 123"/>
                  <a:gd name="T4" fmla="*/ 1 w 353"/>
                  <a:gd name="T5" fmla="*/ 0 h 123"/>
                  <a:gd name="T6" fmla="*/ 0 w 353"/>
                  <a:gd name="T7" fmla="*/ 0 h 123"/>
                  <a:gd name="T8" fmla="*/ 175 w 353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3">
                    <a:moveTo>
                      <a:pt x="351" y="119"/>
                    </a:moveTo>
                    <a:lnTo>
                      <a:pt x="353" y="12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8" name="Freeform 1326"/>
              <p:cNvSpPr>
                <a:spLocks/>
              </p:cNvSpPr>
              <p:nvPr/>
            </p:nvSpPr>
            <p:spPr bwMode="auto">
              <a:xfrm>
                <a:off x="3060" y="2377"/>
                <a:ext cx="175" cy="62"/>
              </a:xfrm>
              <a:custGeom>
                <a:avLst/>
                <a:gdLst>
                  <a:gd name="T0" fmla="*/ 175 w 351"/>
                  <a:gd name="T1" fmla="*/ 61 h 125"/>
                  <a:gd name="T2" fmla="*/ 175 w 351"/>
                  <a:gd name="T3" fmla="*/ 62 h 125"/>
                  <a:gd name="T4" fmla="*/ 0 w 351"/>
                  <a:gd name="T5" fmla="*/ 2 h 125"/>
                  <a:gd name="T6" fmla="*/ 0 w 351"/>
                  <a:gd name="T7" fmla="*/ 0 h 125"/>
                  <a:gd name="T8" fmla="*/ 175 w 351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5">
                    <a:moveTo>
                      <a:pt x="351" y="122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9" name="Freeform 1327"/>
              <p:cNvSpPr>
                <a:spLocks/>
              </p:cNvSpPr>
              <p:nvPr/>
            </p:nvSpPr>
            <p:spPr bwMode="auto">
              <a:xfrm>
                <a:off x="3060" y="2378"/>
                <a:ext cx="175" cy="63"/>
              </a:xfrm>
              <a:custGeom>
                <a:avLst/>
                <a:gdLst>
                  <a:gd name="T0" fmla="*/ 175 w 351"/>
                  <a:gd name="T1" fmla="*/ 61 h 124"/>
                  <a:gd name="T2" fmla="*/ 175 w 351"/>
                  <a:gd name="T3" fmla="*/ 63 h 124"/>
                  <a:gd name="T4" fmla="*/ 0 w 351"/>
                  <a:gd name="T5" fmla="*/ 2 h 124"/>
                  <a:gd name="T6" fmla="*/ 0 w 351"/>
                  <a:gd name="T7" fmla="*/ 0 h 124"/>
                  <a:gd name="T8" fmla="*/ 175 w 351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8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0" name="Freeform 1328"/>
              <p:cNvSpPr>
                <a:spLocks/>
              </p:cNvSpPr>
              <p:nvPr/>
            </p:nvSpPr>
            <p:spPr bwMode="auto">
              <a:xfrm>
                <a:off x="3060" y="2380"/>
                <a:ext cx="176" cy="62"/>
              </a:xfrm>
              <a:custGeom>
                <a:avLst/>
                <a:gdLst>
                  <a:gd name="T0" fmla="*/ 176 w 352"/>
                  <a:gd name="T1" fmla="*/ 60 h 125"/>
                  <a:gd name="T2" fmla="*/ 176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6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5">
                    <a:moveTo>
                      <a:pt x="351" y="121"/>
                    </a:moveTo>
                    <a:lnTo>
                      <a:pt x="352" y="12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1" name="Freeform 1329"/>
              <p:cNvSpPr>
                <a:spLocks/>
              </p:cNvSpPr>
              <p:nvPr/>
            </p:nvSpPr>
            <p:spPr bwMode="auto">
              <a:xfrm>
                <a:off x="3061" y="2382"/>
                <a:ext cx="175" cy="62"/>
              </a:xfrm>
              <a:custGeom>
                <a:avLst/>
                <a:gdLst>
                  <a:gd name="T0" fmla="*/ 175 w 350"/>
                  <a:gd name="T1" fmla="*/ 61 h 125"/>
                  <a:gd name="T2" fmla="*/ 175 w 350"/>
                  <a:gd name="T3" fmla="*/ 62 h 125"/>
                  <a:gd name="T4" fmla="*/ 0 w 350"/>
                  <a:gd name="T5" fmla="*/ 1 h 125"/>
                  <a:gd name="T6" fmla="*/ 0 w 350"/>
                  <a:gd name="T7" fmla="*/ 0 h 125"/>
                  <a:gd name="T8" fmla="*/ 175 w 350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25">
                    <a:moveTo>
                      <a:pt x="350" y="122"/>
                    </a:moveTo>
                    <a:lnTo>
                      <a:pt x="350" y="12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6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2" name="Freeform 1330"/>
              <p:cNvSpPr>
                <a:spLocks/>
              </p:cNvSpPr>
              <p:nvPr/>
            </p:nvSpPr>
            <p:spPr bwMode="auto">
              <a:xfrm>
                <a:off x="3061" y="2383"/>
                <a:ext cx="178" cy="68"/>
              </a:xfrm>
              <a:custGeom>
                <a:avLst/>
                <a:gdLst>
                  <a:gd name="T0" fmla="*/ 175 w 355"/>
                  <a:gd name="T1" fmla="*/ 62 h 136"/>
                  <a:gd name="T2" fmla="*/ 178 w 355"/>
                  <a:gd name="T3" fmla="*/ 68 h 136"/>
                  <a:gd name="T4" fmla="*/ 3 w 355"/>
                  <a:gd name="T5" fmla="*/ 8 h 136"/>
                  <a:gd name="T6" fmla="*/ 0 w 355"/>
                  <a:gd name="T7" fmla="*/ 0 h 136"/>
                  <a:gd name="T8" fmla="*/ 175 w 355"/>
                  <a:gd name="T9" fmla="*/ 62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5" h="136">
                    <a:moveTo>
                      <a:pt x="350" y="123"/>
                    </a:moveTo>
                    <a:lnTo>
                      <a:pt x="355" y="136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3" name="Freeform 1331"/>
              <p:cNvSpPr>
                <a:spLocks/>
              </p:cNvSpPr>
              <p:nvPr/>
            </p:nvSpPr>
            <p:spPr bwMode="auto">
              <a:xfrm>
                <a:off x="3061" y="2383"/>
                <a:ext cx="176" cy="63"/>
              </a:xfrm>
              <a:custGeom>
                <a:avLst/>
                <a:gdLst>
                  <a:gd name="T0" fmla="*/ 175 w 352"/>
                  <a:gd name="T1" fmla="*/ 62 h 126"/>
                  <a:gd name="T2" fmla="*/ 176 w 352"/>
                  <a:gd name="T3" fmla="*/ 63 h 126"/>
                  <a:gd name="T4" fmla="*/ 1 w 352"/>
                  <a:gd name="T5" fmla="*/ 2 h 126"/>
                  <a:gd name="T6" fmla="*/ 0 w 352"/>
                  <a:gd name="T7" fmla="*/ 0 h 126"/>
                  <a:gd name="T8" fmla="*/ 175 w 352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6">
                    <a:moveTo>
                      <a:pt x="350" y="123"/>
                    </a:moveTo>
                    <a:lnTo>
                      <a:pt x="352" y="12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4" name="Freeform 1332"/>
              <p:cNvSpPr>
                <a:spLocks/>
              </p:cNvSpPr>
              <p:nvPr/>
            </p:nvSpPr>
            <p:spPr bwMode="auto">
              <a:xfrm>
                <a:off x="3062" y="2384"/>
                <a:ext cx="176" cy="63"/>
              </a:xfrm>
              <a:custGeom>
                <a:avLst/>
                <a:gdLst>
                  <a:gd name="T0" fmla="*/ 175 w 353"/>
                  <a:gd name="T1" fmla="*/ 61 h 127"/>
                  <a:gd name="T2" fmla="*/ 176 w 353"/>
                  <a:gd name="T3" fmla="*/ 63 h 127"/>
                  <a:gd name="T4" fmla="*/ 1 w 353"/>
                  <a:gd name="T5" fmla="*/ 2 h 127"/>
                  <a:gd name="T6" fmla="*/ 0 w 353"/>
                  <a:gd name="T7" fmla="*/ 0 h 127"/>
                  <a:gd name="T8" fmla="*/ 175 w 353"/>
                  <a:gd name="T9" fmla="*/ 61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7">
                    <a:moveTo>
                      <a:pt x="351" y="123"/>
                    </a:moveTo>
                    <a:lnTo>
                      <a:pt x="353" y="127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5" name="Freeform 1333"/>
              <p:cNvSpPr>
                <a:spLocks/>
              </p:cNvSpPr>
              <p:nvPr/>
            </p:nvSpPr>
            <p:spPr bwMode="auto">
              <a:xfrm>
                <a:off x="3063" y="2387"/>
                <a:ext cx="176" cy="62"/>
              </a:xfrm>
              <a:custGeom>
                <a:avLst/>
                <a:gdLst>
                  <a:gd name="T0" fmla="*/ 176 w 352"/>
                  <a:gd name="T1" fmla="*/ 61 h 125"/>
                  <a:gd name="T2" fmla="*/ 176 w 352"/>
                  <a:gd name="T3" fmla="*/ 62 h 125"/>
                  <a:gd name="T4" fmla="*/ 1 w 352"/>
                  <a:gd name="T5" fmla="*/ 2 h 125"/>
                  <a:gd name="T6" fmla="*/ 0 w 352"/>
                  <a:gd name="T7" fmla="*/ 0 h 125"/>
                  <a:gd name="T8" fmla="*/ 176 w 352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5">
                    <a:moveTo>
                      <a:pt x="351" y="122"/>
                    </a:moveTo>
                    <a:lnTo>
                      <a:pt x="352" y="12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6" name="Freeform 1334"/>
              <p:cNvSpPr>
                <a:spLocks/>
              </p:cNvSpPr>
              <p:nvPr/>
            </p:nvSpPr>
            <p:spPr bwMode="auto">
              <a:xfrm>
                <a:off x="3063" y="2388"/>
                <a:ext cx="176" cy="63"/>
              </a:xfrm>
              <a:custGeom>
                <a:avLst/>
                <a:gdLst>
                  <a:gd name="T0" fmla="*/ 176 w 350"/>
                  <a:gd name="T1" fmla="*/ 61 h 124"/>
                  <a:gd name="T2" fmla="*/ 176 w 350"/>
                  <a:gd name="T3" fmla="*/ 63 h 124"/>
                  <a:gd name="T4" fmla="*/ 0 w 350"/>
                  <a:gd name="T5" fmla="*/ 2 h 124"/>
                  <a:gd name="T6" fmla="*/ 0 w 350"/>
                  <a:gd name="T7" fmla="*/ 0 h 124"/>
                  <a:gd name="T8" fmla="*/ 176 w 350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124">
                    <a:moveTo>
                      <a:pt x="350" y="121"/>
                    </a:moveTo>
                    <a:lnTo>
                      <a:pt x="350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7" name="Freeform 1335"/>
              <p:cNvSpPr>
                <a:spLocks/>
              </p:cNvSpPr>
              <p:nvPr/>
            </p:nvSpPr>
            <p:spPr bwMode="auto">
              <a:xfrm>
                <a:off x="3063" y="2390"/>
                <a:ext cx="179" cy="67"/>
              </a:xfrm>
              <a:custGeom>
                <a:avLst/>
                <a:gdLst>
                  <a:gd name="T0" fmla="*/ 175 w 357"/>
                  <a:gd name="T1" fmla="*/ 60 h 135"/>
                  <a:gd name="T2" fmla="*/ 179 w 357"/>
                  <a:gd name="T3" fmla="*/ 67 h 135"/>
                  <a:gd name="T4" fmla="*/ 3 w 357"/>
                  <a:gd name="T5" fmla="*/ 6 h 135"/>
                  <a:gd name="T6" fmla="*/ 0 w 357"/>
                  <a:gd name="T7" fmla="*/ 0 h 135"/>
                  <a:gd name="T8" fmla="*/ 175 w 357"/>
                  <a:gd name="T9" fmla="*/ 60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7" h="135">
                    <a:moveTo>
                      <a:pt x="350" y="121"/>
                    </a:moveTo>
                    <a:lnTo>
                      <a:pt x="357" y="135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8" name="Freeform 1336"/>
              <p:cNvSpPr>
                <a:spLocks/>
              </p:cNvSpPr>
              <p:nvPr/>
            </p:nvSpPr>
            <p:spPr bwMode="auto">
              <a:xfrm>
                <a:off x="3063" y="2390"/>
                <a:ext cx="177" cy="62"/>
              </a:xfrm>
              <a:custGeom>
                <a:avLst/>
                <a:gdLst>
                  <a:gd name="T0" fmla="*/ 176 w 352"/>
                  <a:gd name="T1" fmla="*/ 60 h 125"/>
                  <a:gd name="T2" fmla="*/ 177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6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5">
                    <a:moveTo>
                      <a:pt x="350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9" name="Freeform 1337"/>
              <p:cNvSpPr>
                <a:spLocks/>
              </p:cNvSpPr>
              <p:nvPr/>
            </p:nvSpPr>
            <p:spPr bwMode="auto">
              <a:xfrm>
                <a:off x="3064" y="2392"/>
                <a:ext cx="176" cy="62"/>
              </a:xfrm>
              <a:custGeom>
                <a:avLst/>
                <a:gdLst>
                  <a:gd name="T0" fmla="*/ 175 w 353"/>
                  <a:gd name="T1" fmla="*/ 61 h 125"/>
                  <a:gd name="T2" fmla="*/ 176 w 353"/>
                  <a:gd name="T3" fmla="*/ 62 h 125"/>
                  <a:gd name="T4" fmla="*/ 1 w 353"/>
                  <a:gd name="T5" fmla="*/ 1 h 125"/>
                  <a:gd name="T6" fmla="*/ 0 w 353"/>
                  <a:gd name="T7" fmla="*/ 0 h 125"/>
                  <a:gd name="T8" fmla="*/ 175 w 353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5">
                    <a:moveTo>
                      <a:pt x="351" y="122"/>
                    </a:moveTo>
                    <a:lnTo>
                      <a:pt x="353" y="12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0" name="Freeform 1338"/>
              <p:cNvSpPr>
                <a:spLocks/>
              </p:cNvSpPr>
              <p:nvPr/>
            </p:nvSpPr>
            <p:spPr bwMode="auto">
              <a:xfrm>
                <a:off x="3065" y="2392"/>
                <a:ext cx="176" cy="64"/>
              </a:xfrm>
              <a:custGeom>
                <a:avLst/>
                <a:gdLst>
                  <a:gd name="T0" fmla="*/ 176 w 352"/>
                  <a:gd name="T1" fmla="*/ 62 h 126"/>
                  <a:gd name="T2" fmla="*/ 176 w 352"/>
                  <a:gd name="T3" fmla="*/ 64 h 126"/>
                  <a:gd name="T4" fmla="*/ 1 w 352"/>
                  <a:gd name="T5" fmla="*/ 2 h 126"/>
                  <a:gd name="T6" fmla="*/ 0 w 352"/>
                  <a:gd name="T7" fmla="*/ 0 h 126"/>
                  <a:gd name="T8" fmla="*/ 176 w 352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6">
                    <a:moveTo>
                      <a:pt x="351" y="123"/>
                    </a:moveTo>
                    <a:lnTo>
                      <a:pt x="352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1" name="Freeform 1339"/>
              <p:cNvSpPr>
                <a:spLocks/>
              </p:cNvSpPr>
              <p:nvPr/>
            </p:nvSpPr>
            <p:spPr bwMode="auto">
              <a:xfrm>
                <a:off x="3066" y="2394"/>
                <a:ext cx="176" cy="63"/>
              </a:xfrm>
              <a:custGeom>
                <a:avLst/>
                <a:gdLst>
                  <a:gd name="T0" fmla="*/ 175 w 352"/>
                  <a:gd name="T1" fmla="*/ 61 h 127"/>
                  <a:gd name="T2" fmla="*/ 176 w 352"/>
                  <a:gd name="T3" fmla="*/ 63 h 127"/>
                  <a:gd name="T4" fmla="*/ 1 w 352"/>
                  <a:gd name="T5" fmla="*/ 2 h 127"/>
                  <a:gd name="T6" fmla="*/ 0 w 352"/>
                  <a:gd name="T7" fmla="*/ 0 h 127"/>
                  <a:gd name="T8" fmla="*/ 175 w 352"/>
                  <a:gd name="T9" fmla="*/ 61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2" h="127">
                    <a:moveTo>
                      <a:pt x="350" y="123"/>
                    </a:moveTo>
                    <a:lnTo>
                      <a:pt x="352" y="12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C7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2" name="Freeform 1340"/>
              <p:cNvSpPr>
                <a:spLocks/>
              </p:cNvSpPr>
              <p:nvPr/>
            </p:nvSpPr>
            <p:spPr bwMode="auto">
              <a:xfrm>
                <a:off x="3067" y="2396"/>
                <a:ext cx="178" cy="67"/>
              </a:xfrm>
              <a:custGeom>
                <a:avLst/>
                <a:gdLst>
                  <a:gd name="T0" fmla="*/ 175 w 358"/>
                  <a:gd name="T1" fmla="*/ 62 h 134"/>
                  <a:gd name="T2" fmla="*/ 178 w 358"/>
                  <a:gd name="T3" fmla="*/ 67 h 134"/>
                  <a:gd name="T4" fmla="*/ 3 w 358"/>
                  <a:gd name="T5" fmla="*/ 6 h 134"/>
                  <a:gd name="T6" fmla="*/ 0 w 358"/>
                  <a:gd name="T7" fmla="*/ 0 h 134"/>
                  <a:gd name="T8" fmla="*/ 175 w 358"/>
                  <a:gd name="T9" fmla="*/ 62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8" h="134">
                    <a:moveTo>
                      <a:pt x="351" y="123"/>
                    </a:moveTo>
                    <a:lnTo>
                      <a:pt x="358" y="134"/>
                    </a:lnTo>
                    <a:lnTo>
                      <a:pt x="7" y="11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3" name="Freeform 1341"/>
              <p:cNvSpPr>
                <a:spLocks/>
              </p:cNvSpPr>
              <p:nvPr/>
            </p:nvSpPr>
            <p:spPr bwMode="auto">
              <a:xfrm>
                <a:off x="3067" y="2396"/>
                <a:ext cx="176" cy="63"/>
              </a:xfrm>
              <a:custGeom>
                <a:avLst/>
                <a:gdLst>
                  <a:gd name="T0" fmla="*/ 175 w 353"/>
                  <a:gd name="T1" fmla="*/ 62 h 126"/>
                  <a:gd name="T2" fmla="*/ 176 w 353"/>
                  <a:gd name="T3" fmla="*/ 63 h 126"/>
                  <a:gd name="T4" fmla="*/ 1 w 353"/>
                  <a:gd name="T5" fmla="*/ 2 h 126"/>
                  <a:gd name="T6" fmla="*/ 0 w 353"/>
                  <a:gd name="T7" fmla="*/ 0 h 126"/>
                  <a:gd name="T8" fmla="*/ 175 w 353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6">
                    <a:moveTo>
                      <a:pt x="351" y="123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4" name="Freeform 1342"/>
              <p:cNvSpPr>
                <a:spLocks/>
              </p:cNvSpPr>
              <p:nvPr/>
            </p:nvSpPr>
            <p:spPr bwMode="auto">
              <a:xfrm>
                <a:off x="3068" y="2397"/>
                <a:ext cx="177" cy="64"/>
              </a:xfrm>
              <a:custGeom>
                <a:avLst/>
                <a:gdLst>
                  <a:gd name="T0" fmla="*/ 176 w 354"/>
                  <a:gd name="T1" fmla="*/ 62 h 126"/>
                  <a:gd name="T2" fmla="*/ 177 w 354"/>
                  <a:gd name="T3" fmla="*/ 64 h 126"/>
                  <a:gd name="T4" fmla="*/ 2 w 354"/>
                  <a:gd name="T5" fmla="*/ 3 h 126"/>
                  <a:gd name="T6" fmla="*/ 0 w 354"/>
                  <a:gd name="T7" fmla="*/ 0 h 126"/>
                  <a:gd name="T8" fmla="*/ 176 w 354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6">
                    <a:moveTo>
                      <a:pt x="351" y="123"/>
                    </a:moveTo>
                    <a:lnTo>
                      <a:pt x="354" y="126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5" name="Freeform 1343"/>
              <p:cNvSpPr>
                <a:spLocks/>
              </p:cNvSpPr>
              <p:nvPr/>
            </p:nvSpPr>
            <p:spPr bwMode="auto">
              <a:xfrm>
                <a:off x="3069" y="2400"/>
                <a:ext cx="176" cy="63"/>
              </a:xfrm>
              <a:custGeom>
                <a:avLst/>
                <a:gdLst>
                  <a:gd name="T0" fmla="*/ 175 w 353"/>
                  <a:gd name="T1" fmla="*/ 61 h 126"/>
                  <a:gd name="T2" fmla="*/ 176 w 353"/>
                  <a:gd name="T3" fmla="*/ 63 h 126"/>
                  <a:gd name="T4" fmla="*/ 1 w 353"/>
                  <a:gd name="T5" fmla="*/ 2 h 126"/>
                  <a:gd name="T6" fmla="*/ 0 w 353"/>
                  <a:gd name="T7" fmla="*/ 0 h 126"/>
                  <a:gd name="T8" fmla="*/ 175 w 353"/>
                  <a:gd name="T9" fmla="*/ 6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3" h="126">
                    <a:moveTo>
                      <a:pt x="351" y="121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6" name="Freeform 1344"/>
              <p:cNvSpPr>
                <a:spLocks/>
              </p:cNvSpPr>
              <p:nvPr/>
            </p:nvSpPr>
            <p:spPr bwMode="auto">
              <a:xfrm>
                <a:off x="3070" y="2402"/>
                <a:ext cx="179" cy="66"/>
              </a:xfrm>
              <a:custGeom>
                <a:avLst/>
                <a:gdLst>
                  <a:gd name="T0" fmla="*/ 175 w 359"/>
                  <a:gd name="T1" fmla="*/ 61 h 133"/>
                  <a:gd name="T2" fmla="*/ 179 w 359"/>
                  <a:gd name="T3" fmla="*/ 66 h 133"/>
                  <a:gd name="T4" fmla="*/ 4 w 359"/>
                  <a:gd name="T5" fmla="*/ 5 h 133"/>
                  <a:gd name="T6" fmla="*/ 0 w 359"/>
                  <a:gd name="T7" fmla="*/ 0 h 133"/>
                  <a:gd name="T8" fmla="*/ 175 w 359"/>
                  <a:gd name="T9" fmla="*/ 61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9" h="133">
                    <a:moveTo>
                      <a:pt x="351" y="123"/>
                    </a:moveTo>
                    <a:lnTo>
                      <a:pt x="359" y="13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7" name="Freeform 1345"/>
              <p:cNvSpPr>
                <a:spLocks/>
              </p:cNvSpPr>
              <p:nvPr/>
            </p:nvSpPr>
            <p:spPr bwMode="auto">
              <a:xfrm>
                <a:off x="3070" y="2402"/>
                <a:ext cx="177" cy="64"/>
              </a:xfrm>
              <a:custGeom>
                <a:avLst/>
                <a:gdLst>
                  <a:gd name="T0" fmla="*/ 176 w 354"/>
                  <a:gd name="T1" fmla="*/ 62 h 128"/>
                  <a:gd name="T2" fmla="*/ 177 w 354"/>
                  <a:gd name="T3" fmla="*/ 64 h 128"/>
                  <a:gd name="T4" fmla="*/ 3 w 354"/>
                  <a:gd name="T5" fmla="*/ 3 h 128"/>
                  <a:gd name="T6" fmla="*/ 0 w 354"/>
                  <a:gd name="T7" fmla="*/ 0 h 128"/>
                  <a:gd name="T8" fmla="*/ 176 w 354"/>
                  <a:gd name="T9" fmla="*/ 62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8" name="Freeform 1346"/>
              <p:cNvSpPr>
                <a:spLocks/>
              </p:cNvSpPr>
              <p:nvPr/>
            </p:nvSpPr>
            <p:spPr bwMode="auto">
              <a:xfrm>
                <a:off x="3073" y="2404"/>
                <a:ext cx="176" cy="64"/>
              </a:xfrm>
              <a:custGeom>
                <a:avLst/>
                <a:gdLst>
                  <a:gd name="T0" fmla="*/ 174 w 354"/>
                  <a:gd name="T1" fmla="*/ 62 h 128"/>
                  <a:gd name="T2" fmla="*/ 176 w 354"/>
                  <a:gd name="T3" fmla="*/ 64 h 128"/>
                  <a:gd name="T4" fmla="*/ 1 w 354"/>
                  <a:gd name="T5" fmla="*/ 3 h 128"/>
                  <a:gd name="T6" fmla="*/ 0 w 354"/>
                  <a:gd name="T7" fmla="*/ 0 h 128"/>
                  <a:gd name="T8" fmla="*/ 174 w 354"/>
                  <a:gd name="T9" fmla="*/ 62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8">
                    <a:moveTo>
                      <a:pt x="349" y="123"/>
                    </a:moveTo>
                    <a:lnTo>
                      <a:pt x="354" y="128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49" y="123"/>
                    </a:lnTo>
                    <a:close/>
                  </a:path>
                </a:pathLst>
              </a:custGeom>
              <a:solidFill>
                <a:srgbClr val="B7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9" name="Freeform 1347"/>
              <p:cNvSpPr>
                <a:spLocks/>
              </p:cNvSpPr>
              <p:nvPr/>
            </p:nvSpPr>
            <p:spPr bwMode="auto">
              <a:xfrm>
                <a:off x="3074" y="2407"/>
                <a:ext cx="180" cy="65"/>
              </a:xfrm>
              <a:custGeom>
                <a:avLst/>
                <a:gdLst>
                  <a:gd name="T0" fmla="*/ 176 w 359"/>
                  <a:gd name="T1" fmla="*/ 61 h 131"/>
                  <a:gd name="T2" fmla="*/ 180 w 359"/>
                  <a:gd name="T3" fmla="*/ 65 h 131"/>
                  <a:gd name="T4" fmla="*/ 5 w 359"/>
                  <a:gd name="T5" fmla="*/ 4 h 131"/>
                  <a:gd name="T6" fmla="*/ 0 w 359"/>
                  <a:gd name="T7" fmla="*/ 0 h 131"/>
                  <a:gd name="T8" fmla="*/ 176 w 359"/>
                  <a:gd name="T9" fmla="*/ 61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9" h="131">
                    <a:moveTo>
                      <a:pt x="351" y="123"/>
                    </a:moveTo>
                    <a:lnTo>
                      <a:pt x="359" y="131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0" name="Freeform 1348"/>
              <p:cNvSpPr>
                <a:spLocks/>
              </p:cNvSpPr>
              <p:nvPr/>
            </p:nvSpPr>
            <p:spPr bwMode="auto">
              <a:xfrm>
                <a:off x="3074" y="2407"/>
                <a:ext cx="177" cy="64"/>
              </a:xfrm>
              <a:custGeom>
                <a:avLst/>
                <a:gdLst>
                  <a:gd name="T0" fmla="*/ 176 w 354"/>
                  <a:gd name="T1" fmla="*/ 62 h 128"/>
                  <a:gd name="T2" fmla="*/ 177 w 354"/>
                  <a:gd name="T3" fmla="*/ 64 h 128"/>
                  <a:gd name="T4" fmla="*/ 3 w 354"/>
                  <a:gd name="T5" fmla="*/ 2 h 128"/>
                  <a:gd name="T6" fmla="*/ 0 w 354"/>
                  <a:gd name="T7" fmla="*/ 0 h 128"/>
                  <a:gd name="T8" fmla="*/ 176 w 354"/>
                  <a:gd name="T9" fmla="*/ 62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1" name="Freeform 1349"/>
              <p:cNvSpPr>
                <a:spLocks/>
              </p:cNvSpPr>
              <p:nvPr/>
            </p:nvSpPr>
            <p:spPr bwMode="auto">
              <a:xfrm>
                <a:off x="3077" y="2408"/>
                <a:ext cx="177" cy="64"/>
              </a:xfrm>
              <a:custGeom>
                <a:avLst/>
                <a:gdLst>
                  <a:gd name="T0" fmla="*/ 175 w 354"/>
                  <a:gd name="T1" fmla="*/ 62 h 127"/>
                  <a:gd name="T2" fmla="*/ 177 w 354"/>
                  <a:gd name="T3" fmla="*/ 64 h 127"/>
                  <a:gd name="T4" fmla="*/ 2 w 354"/>
                  <a:gd name="T5" fmla="*/ 3 h 127"/>
                  <a:gd name="T6" fmla="*/ 0 w 354"/>
                  <a:gd name="T7" fmla="*/ 0 h 127"/>
                  <a:gd name="T8" fmla="*/ 175 w 354"/>
                  <a:gd name="T9" fmla="*/ 62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127">
                    <a:moveTo>
                      <a:pt x="349" y="124"/>
                    </a:moveTo>
                    <a:lnTo>
                      <a:pt x="354" y="12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49" y="124"/>
                    </a:lnTo>
                    <a:close/>
                  </a:path>
                </a:pathLst>
              </a:custGeom>
              <a:solidFill>
                <a:srgbClr val="AE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2" name="Freeform 1350"/>
              <p:cNvSpPr>
                <a:spLocks/>
              </p:cNvSpPr>
              <p:nvPr/>
            </p:nvSpPr>
            <p:spPr bwMode="auto">
              <a:xfrm>
                <a:off x="3078" y="2411"/>
                <a:ext cx="181" cy="65"/>
              </a:xfrm>
              <a:custGeom>
                <a:avLst/>
                <a:gdLst>
                  <a:gd name="T0" fmla="*/ 176 w 360"/>
                  <a:gd name="T1" fmla="*/ 61 h 129"/>
                  <a:gd name="T2" fmla="*/ 181 w 360"/>
                  <a:gd name="T3" fmla="*/ 65 h 129"/>
                  <a:gd name="T4" fmla="*/ 5 w 360"/>
                  <a:gd name="T5" fmla="*/ 3 h 129"/>
                  <a:gd name="T6" fmla="*/ 0 w 360"/>
                  <a:gd name="T7" fmla="*/ 0 h 129"/>
                  <a:gd name="T8" fmla="*/ 176 w 360"/>
                  <a:gd name="T9" fmla="*/ 61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0" h="129">
                    <a:moveTo>
                      <a:pt x="350" y="122"/>
                    </a:moveTo>
                    <a:lnTo>
                      <a:pt x="360" y="12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A9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3" name="Freeform 1351"/>
              <p:cNvSpPr>
                <a:spLocks/>
              </p:cNvSpPr>
              <p:nvPr/>
            </p:nvSpPr>
            <p:spPr bwMode="auto">
              <a:xfrm>
                <a:off x="3083" y="2414"/>
                <a:ext cx="186" cy="67"/>
              </a:xfrm>
              <a:custGeom>
                <a:avLst/>
                <a:gdLst>
                  <a:gd name="T0" fmla="*/ 176 w 370"/>
                  <a:gd name="T1" fmla="*/ 62 h 133"/>
                  <a:gd name="T2" fmla="*/ 186 w 370"/>
                  <a:gd name="T3" fmla="*/ 67 h 133"/>
                  <a:gd name="T4" fmla="*/ 10 w 370"/>
                  <a:gd name="T5" fmla="*/ 5 h 133"/>
                  <a:gd name="T6" fmla="*/ 0 w 370"/>
                  <a:gd name="T7" fmla="*/ 0 h 133"/>
                  <a:gd name="T8" fmla="*/ 176 w 370"/>
                  <a:gd name="T9" fmla="*/ 62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0" h="133">
                    <a:moveTo>
                      <a:pt x="350" y="123"/>
                    </a:moveTo>
                    <a:lnTo>
                      <a:pt x="370" y="133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4" name="Freeform 1352"/>
              <p:cNvSpPr>
                <a:spLocks/>
              </p:cNvSpPr>
              <p:nvPr/>
            </p:nvSpPr>
            <p:spPr bwMode="auto">
              <a:xfrm>
                <a:off x="3140" y="2244"/>
                <a:ext cx="182" cy="55"/>
              </a:xfrm>
              <a:custGeom>
                <a:avLst/>
                <a:gdLst>
                  <a:gd name="T0" fmla="*/ 182 w 364"/>
                  <a:gd name="T1" fmla="*/ 55 h 111"/>
                  <a:gd name="T2" fmla="*/ 176 w 364"/>
                  <a:gd name="T3" fmla="*/ 54 h 111"/>
                  <a:gd name="T4" fmla="*/ 0 w 364"/>
                  <a:gd name="T5" fmla="*/ 0 h 111"/>
                  <a:gd name="T6" fmla="*/ 5 w 364"/>
                  <a:gd name="T7" fmla="*/ 0 h 111"/>
                  <a:gd name="T8" fmla="*/ 182 w 364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4" h="111">
                    <a:moveTo>
                      <a:pt x="364" y="111"/>
                    </a:moveTo>
                    <a:lnTo>
                      <a:pt x="352" y="109"/>
                    </a:lnTo>
                    <a:lnTo>
                      <a:pt x="0" y="0"/>
                    </a:lnTo>
                    <a:lnTo>
                      <a:pt x="10" y="1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5" name="Freeform 1353"/>
              <p:cNvSpPr>
                <a:spLocks/>
              </p:cNvSpPr>
              <p:nvPr/>
            </p:nvSpPr>
            <p:spPr bwMode="auto">
              <a:xfrm>
                <a:off x="3134" y="2243"/>
                <a:ext cx="182" cy="56"/>
              </a:xfrm>
              <a:custGeom>
                <a:avLst/>
                <a:gdLst>
                  <a:gd name="T0" fmla="*/ 182 w 364"/>
                  <a:gd name="T1" fmla="*/ 56 h 111"/>
                  <a:gd name="T2" fmla="*/ 176 w 364"/>
                  <a:gd name="T3" fmla="*/ 55 h 111"/>
                  <a:gd name="T4" fmla="*/ 0 w 364"/>
                  <a:gd name="T5" fmla="*/ 0 h 111"/>
                  <a:gd name="T6" fmla="*/ 6 w 364"/>
                  <a:gd name="T7" fmla="*/ 1 h 111"/>
                  <a:gd name="T8" fmla="*/ 182 w 364"/>
                  <a:gd name="T9" fmla="*/ 56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4" h="111">
                    <a:moveTo>
                      <a:pt x="364" y="111"/>
                    </a:moveTo>
                    <a:lnTo>
                      <a:pt x="352" y="11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6" name="Freeform 1354"/>
              <p:cNvSpPr>
                <a:spLocks/>
              </p:cNvSpPr>
              <p:nvPr/>
            </p:nvSpPr>
            <p:spPr bwMode="auto">
              <a:xfrm>
                <a:off x="3127" y="2243"/>
                <a:ext cx="183" cy="56"/>
              </a:xfrm>
              <a:custGeom>
                <a:avLst/>
                <a:gdLst>
                  <a:gd name="T0" fmla="*/ 183 w 365"/>
                  <a:gd name="T1" fmla="*/ 55 h 111"/>
                  <a:gd name="T2" fmla="*/ 177 w 365"/>
                  <a:gd name="T3" fmla="*/ 56 h 111"/>
                  <a:gd name="T4" fmla="*/ 0 w 365"/>
                  <a:gd name="T5" fmla="*/ 1 h 111"/>
                  <a:gd name="T6" fmla="*/ 7 w 365"/>
                  <a:gd name="T7" fmla="*/ 0 h 111"/>
                  <a:gd name="T8" fmla="*/ 183 w 365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5" h="111">
                    <a:moveTo>
                      <a:pt x="365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804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7" name="Freeform 1355"/>
              <p:cNvSpPr>
                <a:spLocks/>
              </p:cNvSpPr>
              <p:nvPr/>
            </p:nvSpPr>
            <p:spPr bwMode="auto">
              <a:xfrm>
                <a:off x="3122" y="2244"/>
                <a:ext cx="182" cy="55"/>
              </a:xfrm>
              <a:custGeom>
                <a:avLst/>
                <a:gdLst>
                  <a:gd name="T0" fmla="*/ 182 w 366"/>
                  <a:gd name="T1" fmla="*/ 54 h 111"/>
                  <a:gd name="T2" fmla="*/ 175 w 366"/>
                  <a:gd name="T3" fmla="*/ 55 h 111"/>
                  <a:gd name="T4" fmla="*/ 0 w 366"/>
                  <a:gd name="T5" fmla="*/ 0 h 111"/>
                  <a:gd name="T6" fmla="*/ 6 w 366"/>
                  <a:gd name="T7" fmla="*/ 0 h 111"/>
                  <a:gd name="T8" fmla="*/ 182 w 366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6" h="111">
                    <a:moveTo>
                      <a:pt x="366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366" y="109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8" name="Freeform 1356"/>
              <p:cNvSpPr>
                <a:spLocks/>
              </p:cNvSpPr>
              <p:nvPr/>
            </p:nvSpPr>
            <p:spPr bwMode="auto">
              <a:xfrm>
                <a:off x="3125" y="2244"/>
                <a:ext cx="179" cy="55"/>
              </a:xfrm>
              <a:custGeom>
                <a:avLst/>
                <a:gdLst>
                  <a:gd name="T0" fmla="*/ 179 w 359"/>
                  <a:gd name="T1" fmla="*/ 54 h 111"/>
                  <a:gd name="T2" fmla="*/ 176 w 359"/>
                  <a:gd name="T3" fmla="*/ 55 h 111"/>
                  <a:gd name="T4" fmla="*/ 0 w 359"/>
                  <a:gd name="T5" fmla="*/ 0 h 111"/>
                  <a:gd name="T6" fmla="*/ 2 w 359"/>
                  <a:gd name="T7" fmla="*/ 0 h 111"/>
                  <a:gd name="T8" fmla="*/ 179 w 359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9" h="111">
                    <a:moveTo>
                      <a:pt x="359" y="109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359" y="109"/>
                    </a:lnTo>
                    <a:close/>
                  </a:path>
                </a:pathLst>
              </a:custGeom>
              <a:solidFill>
                <a:srgbClr val="8C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9" name="Freeform 1357"/>
              <p:cNvSpPr>
                <a:spLocks/>
              </p:cNvSpPr>
              <p:nvPr/>
            </p:nvSpPr>
            <p:spPr bwMode="auto">
              <a:xfrm>
                <a:off x="3122" y="2244"/>
                <a:ext cx="179" cy="55"/>
              </a:xfrm>
              <a:custGeom>
                <a:avLst/>
                <a:gdLst>
                  <a:gd name="T0" fmla="*/ 179 w 359"/>
                  <a:gd name="T1" fmla="*/ 55 h 111"/>
                  <a:gd name="T2" fmla="*/ 176 w 359"/>
                  <a:gd name="T3" fmla="*/ 55 h 111"/>
                  <a:gd name="T4" fmla="*/ 0 w 359"/>
                  <a:gd name="T5" fmla="*/ 0 h 111"/>
                  <a:gd name="T6" fmla="*/ 3 w 359"/>
                  <a:gd name="T7" fmla="*/ 0 h 111"/>
                  <a:gd name="T8" fmla="*/ 179 w 359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9" h="111">
                    <a:moveTo>
                      <a:pt x="359" y="111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359" y="111"/>
                    </a:lnTo>
                    <a:close/>
                  </a:path>
                </a:pathLst>
              </a:custGeom>
              <a:solidFill>
                <a:srgbClr val="92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0" name="Freeform 1358"/>
              <p:cNvSpPr>
                <a:spLocks/>
              </p:cNvSpPr>
              <p:nvPr/>
            </p:nvSpPr>
            <p:spPr bwMode="auto">
              <a:xfrm>
                <a:off x="3233" y="2298"/>
                <a:ext cx="124" cy="184"/>
              </a:xfrm>
              <a:custGeom>
                <a:avLst/>
                <a:gdLst>
                  <a:gd name="T0" fmla="*/ 58 w 247"/>
                  <a:gd name="T1" fmla="*/ 4 h 368"/>
                  <a:gd name="T2" fmla="*/ 47 w 247"/>
                  <a:gd name="T3" fmla="*/ 12 h 368"/>
                  <a:gd name="T4" fmla="*/ 35 w 247"/>
                  <a:gd name="T5" fmla="*/ 22 h 368"/>
                  <a:gd name="T6" fmla="*/ 25 w 247"/>
                  <a:gd name="T7" fmla="*/ 35 h 368"/>
                  <a:gd name="T8" fmla="*/ 16 w 247"/>
                  <a:gd name="T9" fmla="*/ 50 h 368"/>
                  <a:gd name="T10" fmla="*/ 8 w 247"/>
                  <a:gd name="T11" fmla="*/ 66 h 368"/>
                  <a:gd name="T12" fmla="*/ 3 w 247"/>
                  <a:gd name="T13" fmla="*/ 84 h 368"/>
                  <a:gd name="T14" fmla="*/ 0 w 247"/>
                  <a:gd name="T15" fmla="*/ 103 h 368"/>
                  <a:gd name="T16" fmla="*/ 0 w 247"/>
                  <a:gd name="T17" fmla="*/ 121 h 368"/>
                  <a:gd name="T18" fmla="*/ 2 w 247"/>
                  <a:gd name="T19" fmla="*/ 138 h 368"/>
                  <a:gd name="T20" fmla="*/ 6 w 247"/>
                  <a:gd name="T21" fmla="*/ 153 h 368"/>
                  <a:gd name="T22" fmla="*/ 13 w 247"/>
                  <a:gd name="T23" fmla="*/ 165 h 368"/>
                  <a:gd name="T24" fmla="*/ 21 w 247"/>
                  <a:gd name="T25" fmla="*/ 174 h 368"/>
                  <a:gd name="T26" fmla="*/ 31 w 247"/>
                  <a:gd name="T27" fmla="*/ 181 h 368"/>
                  <a:gd name="T28" fmla="*/ 42 w 247"/>
                  <a:gd name="T29" fmla="*/ 184 h 368"/>
                  <a:gd name="T30" fmla="*/ 53 w 247"/>
                  <a:gd name="T31" fmla="*/ 184 h 368"/>
                  <a:gd name="T32" fmla="*/ 67 w 247"/>
                  <a:gd name="T33" fmla="*/ 179 h 368"/>
                  <a:gd name="T34" fmla="*/ 78 w 247"/>
                  <a:gd name="T35" fmla="*/ 172 h 368"/>
                  <a:gd name="T36" fmla="*/ 90 w 247"/>
                  <a:gd name="T37" fmla="*/ 161 h 368"/>
                  <a:gd name="T38" fmla="*/ 100 w 247"/>
                  <a:gd name="T39" fmla="*/ 149 h 368"/>
                  <a:gd name="T40" fmla="*/ 108 w 247"/>
                  <a:gd name="T41" fmla="*/ 134 h 368"/>
                  <a:gd name="T42" fmla="*/ 115 w 247"/>
                  <a:gd name="T43" fmla="*/ 117 h 368"/>
                  <a:gd name="T44" fmla="*/ 120 w 247"/>
                  <a:gd name="T45" fmla="*/ 100 h 368"/>
                  <a:gd name="T46" fmla="*/ 123 w 247"/>
                  <a:gd name="T47" fmla="*/ 82 h 368"/>
                  <a:gd name="T48" fmla="*/ 124 w 247"/>
                  <a:gd name="T49" fmla="*/ 64 h 368"/>
                  <a:gd name="T50" fmla="*/ 121 w 247"/>
                  <a:gd name="T51" fmla="*/ 47 h 368"/>
                  <a:gd name="T52" fmla="*/ 117 w 247"/>
                  <a:gd name="T53" fmla="*/ 32 h 368"/>
                  <a:gd name="T54" fmla="*/ 111 w 247"/>
                  <a:gd name="T55" fmla="*/ 20 h 368"/>
                  <a:gd name="T56" fmla="*/ 104 w 247"/>
                  <a:gd name="T57" fmla="*/ 11 h 368"/>
                  <a:gd name="T58" fmla="*/ 94 w 247"/>
                  <a:gd name="T59" fmla="*/ 4 h 368"/>
                  <a:gd name="T60" fmla="*/ 83 w 247"/>
                  <a:gd name="T61" fmla="*/ 1 h 368"/>
                  <a:gd name="T62" fmla="*/ 72 w 247"/>
                  <a:gd name="T63" fmla="*/ 1 h 36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47" h="368">
                    <a:moveTo>
                      <a:pt x="129" y="3"/>
                    </a:moveTo>
                    <a:lnTo>
                      <a:pt x="116" y="8"/>
                    </a:lnTo>
                    <a:lnTo>
                      <a:pt x="104" y="14"/>
                    </a:lnTo>
                    <a:lnTo>
                      <a:pt x="93" y="23"/>
                    </a:lnTo>
                    <a:lnTo>
                      <a:pt x="81" y="33"/>
                    </a:lnTo>
                    <a:lnTo>
                      <a:pt x="70" y="43"/>
                    </a:lnTo>
                    <a:lnTo>
                      <a:pt x="60" y="56"/>
                    </a:lnTo>
                    <a:lnTo>
                      <a:pt x="50" y="69"/>
                    </a:lnTo>
                    <a:lnTo>
                      <a:pt x="40" y="84"/>
                    </a:lnTo>
                    <a:lnTo>
                      <a:pt x="31" y="99"/>
                    </a:lnTo>
                    <a:lnTo>
                      <a:pt x="23" y="116"/>
                    </a:lnTo>
                    <a:lnTo>
                      <a:pt x="16" y="132"/>
                    </a:lnTo>
                    <a:lnTo>
                      <a:pt x="11" y="151"/>
                    </a:lnTo>
                    <a:lnTo>
                      <a:pt x="6" y="167"/>
                    </a:lnTo>
                    <a:lnTo>
                      <a:pt x="3" y="187"/>
                    </a:lnTo>
                    <a:lnTo>
                      <a:pt x="0" y="206"/>
                    </a:lnTo>
                    <a:lnTo>
                      <a:pt x="0" y="224"/>
                    </a:lnTo>
                    <a:lnTo>
                      <a:pt x="0" y="242"/>
                    </a:lnTo>
                    <a:lnTo>
                      <a:pt x="0" y="260"/>
                    </a:lnTo>
                    <a:lnTo>
                      <a:pt x="3" y="275"/>
                    </a:lnTo>
                    <a:lnTo>
                      <a:pt x="6" y="292"/>
                    </a:lnTo>
                    <a:lnTo>
                      <a:pt x="11" y="305"/>
                    </a:lnTo>
                    <a:lnTo>
                      <a:pt x="18" y="319"/>
                    </a:lnTo>
                    <a:lnTo>
                      <a:pt x="25" y="330"/>
                    </a:lnTo>
                    <a:lnTo>
                      <a:pt x="33" y="340"/>
                    </a:lnTo>
                    <a:lnTo>
                      <a:pt x="41" y="348"/>
                    </a:lnTo>
                    <a:lnTo>
                      <a:pt x="51" y="355"/>
                    </a:lnTo>
                    <a:lnTo>
                      <a:pt x="61" y="362"/>
                    </a:lnTo>
                    <a:lnTo>
                      <a:pt x="71" y="365"/>
                    </a:lnTo>
                    <a:lnTo>
                      <a:pt x="83" y="367"/>
                    </a:lnTo>
                    <a:lnTo>
                      <a:pt x="94" y="368"/>
                    </a:lnTo>
                    <a:lnTo>
                      <a:pt x="106" y="367"/>
                    </a:lnTo>
                    <a:lnTo>
                      <a:pt x="119" y="363"/>
                    </a:lnTo>
                    <a:lnTo>
                      <a:pt x="133" y="358"/>
                    </a:lnTo>
                    <a:lnTo>
                      <a:pt x="144" y="352"/>
                    </a:lnTo>
                    <a:lnTo>
                      <a:pt x="156" y="343"/>
                    </a:lnTo>
                    <a:lnTo>
                      <a:pt x="168" y="334"/>
                    </a:lnTo>
                    <a:lnTo>
                      <a:pt x="179" y="322"/>
                    </a:lnTo>
                    <a:lnTo>
                      <a:pt x="189" y="310"/>
                    </a:lnTo>
                    <a:lnTo>
                      <a:pt x="199" y="297"/>
                    </a:lnTo>
                    <a:lnTo>
                      <a:pt x="207" y="282"/>
                    </a:lnTo>
                    <a:lnTo>
                      <a:pt x="216" y="267"/>
                    </a:lnTo>
                    <a:lnTo>
                      <a:pt x="222" y="250"/>
                    </a:lnTo>
                    <a:lnTo>
                      <a:pt x="229" y="234"/>
                    </a:lnTo>
                    <a:lnTo>
                      <a:pt x="236" y="217"/>
                    </a:lnTo>
                    <a:lnTo>
                      <a:pt x="239" y="199"/>
                    </a:lnTo>
                    <a:lnTo>
                      <a:pt x="242" y="182"/>
                    </a:lnTo>
                    <a:lnTo>
                      <a:pt x="246" y="164"/>
                    </a:lnTo>
                    <a:lnTo>
                      <a:pt x="247" y="146"/>
                    </a:lnTo>
                    <a:lnTo>
                      <a:pt x="247" y="127"/>
                    </a:lnTo>
                    <a:lnTo>
                      <a:pt x="246" y="109"/>
                    </a:lnTo>
                    <a:lnTo>
                      <a:pt x="242" y="94"/>
                    </a:lnTo>
                    <a:lnTo>
                      <a:pt x="239" y="79"/>
                    </a:lnTo>
                    <a:lnTo>
                      <a:pt x="234" y="64"/>
                    </a:lnTo>
                    <a:lnTo>
                      <a:pt x="229" y="51"/>
                    </a:lnTo>
                    <a:lnTo>
                      <a:pt x="222" y="39"/>
                    </a:lnTo>
                    <a:lnTo>
                      <a:pt x="216" y="29"/>
                    </a:lnTo>
                    <a:lnTo>
                      <a:pt x="207" y="21"/>
                    </a:lnTo>
                    <a:lnTo>
                      <a:pt x="197" y="13"/>
                    </a:lnTo>
                    <a:lnTo>
                      <a:pt x="188" y="8"/>
                    </a:lnTo>
                    <a:lnTo>
                      <a:pt x="178" y="3"/>
                    </a:lnTo>
                    <a:lnTo>
                      <a:pt x="166" y="1"/>
                    </a:lnTo>
                    <a:lnTo>
                      <a:pt x="154" y="0"/>
                    </a:lnTo>
                    <a:lnTo>
                      <a:pt x="143" y="1"/>
                    </a:lnTo>
                    <a:lnTo>
                      <a:pt x="129" y="3"/>
                    </a:lnTo>
                    <a:close/>
                  </a:path>
                </a:pathLst>
              </a:custGeom>
              <a:solidFill>
                <a:srgbClr val="FF7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26" name="Rectangle 1359"/>
            <p:cNvSpPr>
              <a:spLocks noChangeArrowheads="1"/>
            </p:cNvSpPr>
            <p:nvPr/>
          </p:nvSpPr>
          <p:spPr bwMode="auto">
            <a:xfrm>
              <a:off x="2938" y="2461"/>
              <a:ext cx="2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7" name="Rectangle 1360"/>
            <p:cNvSpPr>
              <a:spLocks noChangeArrowheads="1"/>
            </p:cNvSpPr>
            <p:nvPr/>
          </p:nvSpPr>
          <p:spPr bwMode="auto">
            <a:xfrm>
              <a:off x="2999" y="2471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BPM</a:t>
              </a:r>
              <a:endParaRPr lang="en-US"/>
            </a:p>
          </p:txBody>
        </p:sp>
        <p:grpSp>
          <p:nvGrpSpPr>
            <p:cNvPr id="71728" name="Group 1361"/>
            <p:cNvGrpSpPr>
              <a:grpSpLocks/>
            </p:cNvGrpSpPr>
            <p:nvPr/>
          </p:nvGrpSpPr>
          <p:grpSpPr bwMode="auto">
            <a:xfrm>
              <a:off x="3507" y="1610"/>
              <a:ext cx="268" cy="213"/>
              <a:chOff x="3507" y="1610"/>
              <a:chExt cx="268" cy="213"/>
            </a:xfrm>
          </p:grpSpPr>
          <p:grpSp>
            <p:nvGrpSpPr>
              <p:cNvPr id="71869" name="Group 1362"/>
              <p:cNvGrpSpPr>
                <a:grpSpLocks/>
              </p:cNvGrpSpPr>
              <p:nvPr/>
            </p:nvGrpSpPr>
            <p:grpSpPr bwMode="auto">
              <a:xfrm>
                <a:off x="3507" y="1610"/>
                <a:ext cx="268" cy="213"/>
                <a:chOff x="3507" y="1610"/>
                <a:chExt cx="268" cy="213"/>
              </a:xfrm>
            </p:grpSpPr>
            <p:sp>
              <p:nvSpPr>
                <p:cNvPr id="71917" name="Freeform 1363"/>
                <p:cNvSpPr>
                  <a:spLocks/>
                </p:cNvSpPr>
                <p:nvPr/>
              </p:nvSpPr>
              <p:spPr bwMode="auto">
                <a:xfrm>
                  <a:off x="3556" y="1796"/>
                  <a:ext cx="154" cy="27"/>
                </a:xfrm>
                <a:custGeom>
                  <a:avLst/>
                  <a:gdLst>
                    <a:gd name="T0" fmla="*/ 147 w 308"/>
                    <a:gd name="T1" fmla="*/ 26 h 55"/>
                    <a:gd name="T2" fmla="*/ 154 w 308"/>
                    <a:gd name="T3" fmla="*/ 27 h 55"/>
                    <a:gd name="T4" fmla="*/ 6 w 308"/>
                    <a:gd name="T5" fmla="*/ 1 h 55"/>
                    <a:gd name="T6" fmla="*/ 0 w 308"/>
                    <a:gd name="T7" fmla="*/ 0 h 55"/>
                    <a:gd name="T8" fmla="*/ 147 w 308"/>
                    <a:gd name="T9" fmla="*/ 26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8" h="55">
                      <a:moveTo>
                        <a:pt x="294" y="53"/>
                      </a:moveTo>
                      <a:lnTo>
                        <a:pt x="308" y="55"/>
                      </a:lnTo>
                      <a:lnTo>
                        <a:pt x="12" y="2"/>
                      </a:lnTo>
                      <a:lnTo>
                        <a:pt x="0" y="0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703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18" name="Freeform 1364"/>
                <p:cNvSpPr>
                  <a:spLocks/>
                </p:cNvSpPr>
                <p:nvPr/>
              </p:nvSpPr>
              <p:spPr bwMode="auto">
                <a:xfrm>
                  <a:off x="3562" y="1796"/>
                  <a:ext cx="154" cy="27"/>
                </a:xfrm>
                <a:custGeom>
                  <a:avLst/>
                  <a:gdLst>
                    <a:gd name="T0" fmla="*/ 148 w 307"/>
                    <a:gd name="T1" fmla="*/ 27 h 55"/>
                    <a:gd name="T2" fmla="*/ 154 w 307"/>
                    <a:gd name="T3" fmla="*/ 26 h 55"/>
                    <a:gd name="T4" fmla="*/ 6 w 307"/>
                    <a:gd name="T5" fmla="*/ 0 h 55"/>
                    <a:gd name="T6" fmla="*/ 0 w 307"/>
                    <a:gd name="T7" fmla="*/ 1 h 55"/>
                    <a:gd name="T8" fmla="*/ 148 w 30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7" h="55">
                      <a:moveTo>
                        <a:pt x="296" y="55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53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19" name="Freeform 1365"/>
                <p:cNvSpPr>
                  <a:spLocks/>
                </p:cNvSpPr>
                <p:nvPr/>
              </p:nvSpPr>
              <p:spPr bwMode="auto">
                <a:xfrm>
                  <a:off x="3568" y="1794"/>
                  <a:ext cx="153" cy="29"/>
                </a:xfrm>
                <a:custGeom>
                  <a:avLst/>
                  <a:gdLst>
                    <a:gd name="T0" fmla="*/ 147 w 308"/>
                    <a:gd name="T1" fmla="*/ 29 h 56"/>
                    <a:gd name="T2" fmla="*/ 153 w 308"/>
                    <a:gd name="T3" fmla="*/ 27 h 56"/>
                    <a:gd name="T4" fmla="*/ 7 w 308"/>
                    <a:gd name="T5" fmla="*/ 0 h 56"/>
                    <a:gd name="T6" fmla="*/ 0 w 308"/>
                    <a:gd name="T7" fmla="*/ 2 h 56"/>
                    <a:gd name="T8" fmla="*/ 147 w 308"/>
                    <a:gd name="T9" fmla="*/ 29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8" h="56">
                      <a:moveTo>
                        <a:pt x="296" y="56"/>
                      </a:moveTo>
                      <a:lnTo>
                        <a:pt x="308" y="53"/>
                      </a:lnTo>
                      <a:lnTo>
                        <a:pt x="14" y="0"/>
                      </a:lnTo>
                      <a:lnTo>
                        <a:pt x="0" y="3"/>
                      </a:lnTo>
                      <a:lnTo>
                        <a:pt x="296" y="56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0" name="Freeform 1366"/>
                <p:cNvSpPr>
                  <a:spLocks/>
                </p:cNvSpPr>
                <p:nvPr/>
              </p:nvSpPr>
              <p:spPr bwMode="auto">
                <a:xfrm>
                  <a:off x="3568" y="1795"/>
                  <a:ext cx="151" cy="28"/>
                </a:xfrm>
                <a:custGeom>
                  <a:avLst/>
                  <a:gdLst>
                    <a:gd name="T0" fmla="*/ 148 w 303"/>
                    <a:gd name="T1" fmla="*/ 28 h 55"/>
                    <a:gd name="T2" fmla="*/ 151 w 303"/>
                    <a:gd name="T3" fmla="*/ 27 h 55"/>
                    <a:gd name="T4" fmla="*/ 3 w 303"/>
                    <a:gd name="T5" fmla="*/ 0 h 55"/>
                    <a:gd name="T6" fmla="*/ 0 w 303"/>
                    <a:gd name="T7" fmla="*/ 1 h 55"/>
                    <a:gd name="T8" fmla="*/ 148 w 303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3" h="55">
                      <a:moveTo>
                        <a:pt x="296" y="55"/>
                      </a:moveTo>
                      <a:lnTo>
                        <a:pt x="303" y="53"/>
                      </a:ln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1" name="Freeform 1367"/>
                <p:cNvSpPr>
                  <a:spLocks/>
                </p:cNvSpPr>
                <p:nvPr/>
              </p:nvSpPr>
              <p:spPr bwMode="auto">
                <a:xfrm>
                  <a:off x="3571" y="1794"/>
                  <a:ext cx="150" cy="28"/>
                </a:xfrm>
                <a:custGeom>
                  <a:avLst/>
                  <a:gdLst>
                    <a:gd name="T0" fmla="*/ 148 w 301"/>
                    <a:gd name="T1" fmla="*/ 28 h 54"/>
                    <a:gd name="T2" fmla="*/ 150 w 301"/>
                    <a:gd name="T3" fmla="*/ 27 h 54"/>
                    <a:gd name="T4" fmla="*/ 3 w 301"/>
                    <a:gd name="T5" fmla="*/ 0 h 54"/>
                    <a:gd name="T6" fmla="*/ 0 w 301"/>
                    <a:gd name="T7" fmla="*/ 1 h 54"/>
                    <a:gd name="T8" fmla="*/ 148 w 301"/>
                    <a:gd name="T9" fmla="*/ 2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54">
                      <a:moveTo>
                        <a:pt x="296" y="54"/>
                      </a:moveTo>
                      <a:lnTo>
                        <a:pt x="301" y="53"/>
                      </a:lnTo>
                      <a:lnTo>
                        <a:pt x="7" y="0"/>
                      </a:lnTo>
                      <a:lnTo>
                        <a:pt x="0" y="1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7F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2" name="Freeform 1368"/>
                <p:cNvSpPr>
                  <a:spLocks/>
                </p:cNvSpPr>
                <p:nvPr/>
              </p:nvSpPr>
              <p:spPr bwMode="auto">
                <a:xfrm>
                  <a:off x="3574" y="1792"/>
                  <a:ext cx="154" cy="29"/>
                </a:xfrm>
                <a:custGeom>
                  <a:avLst/>
                  <a:gdLst>
                    <a:gd name="T0" fmla="*/ 147 w 307"/>
                    <a:gd name="T1" fmla="*/ 29 h 58"/>
                    <a:gd name="T2" fmla="*/ 154 w 307"/>
                    <a:gd name="T3" fmla="*/ 27 h 58"/>
                    <a:gd name="T4" fmla="*/ 6 w 307"/>
                    <a:gd name="T5" fmla="*/ 0 h 58"/>
                    <a:gd name="T6" fmla="*/ 0 w 307"/>
                    <a:gd name="T7" fmla="*/ 3 h 58"/>
                    <a:gd name="T8" fmla="*/ 147 w 307"/>
                    <a:gd name="T9" fmla="*/ 29 h 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7" h="58">
                      <a:moveTo>
                        <a:pt x="294" y="58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5"/>
                      </a:lnTo>
                      <a:lnTo>
                        <a:pt x="294" y="58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3" name="Freeform 1369"/>
                <p:cNvSpPr>
                  <a:spLocks/>
                </p:cNvSpPr>
                <p:nvPr/>
              </p:nvSpPr>
              <p:spPr bwMode="auto">
                <a:xfrm>
                  <a:off x="3574" y="1793"/>
                  <a:ext cx="151" cy="28"/>
                </a:xfrm>
                <a:custGeom>
                  <a:avLst/>
                  <a:gdLst>
                    <a:gd name="T0" fmla="*/ 148 w 300"/>
                    <a:gd name="T1" fmla="*/ 28 h 55"/>
                    <a:gd name="T2" fmla="*/ 151 w 300"/>
                    <a:gd name="T3" fmla="*/ 27 h 55"/>
                    <a:gd name="T4" fmla="*/ 3 w 300"/>
                    <a:gd name="T5" fmla="*/ 0 h 55"/>
                    <a:gd name="T6" fmla="*/ 0 w 300"/>
                    <a:gd name="T7" fmla="*/ 1 h 55"/>
                    <a:gd name="T8" fmla="*/ 148 w 300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0" h="55">
                      <a:moveTo>
                        <a:pt x="294" y="55"/>
                      </a:moveTo>
                      <a:lnTo>
                        <a:pt x="300" y="53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4" name="Freeform 1370"/>
                <p:cNvSpPr>
                  <a:spLocks/>
                </p:cNvSpPr>
                <p:nvPr/>
              </p:nvSpPr>
              <p:spPr bwMode="auto">
                <a:xfrm>
                  <a:off x="3577" y="1792"/>
                  <a:ext cx="151" cy="28"/>
                </a:xfrm>
                <a:custGeom>
                  <a:avLst/>
                  <a:gdLst>
                    <a:gd name="T0" fmla="*/ 148 w 302"/>
                    <a:gd name="T1" fmla="*/ 28 h 56"/>
                    <a:gd name="T2" fmla="*/ 151 w 302"/>
                    <a:gd name="T3" fmla="*/ 27 h 56"/>
                    <a:gd name="T4" fmla="*/ 3 w 302"/>
                    <a:gd name="T5" fmla="*/ 0 h 56"/>
                    <a:gd name="T6" fmla="*/ 0 w 302"/>
                    <a:gd name="T7" fmla="*/ 2 h 56"/>
                    <a:gd name="T8" fmla="*/ 148 w 302"/>
                    <a:gd name="T9" fmla="*/ 28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2" h="56">
                      <a:moveTo>
                        <a:pt x="295" y="56"/>
                      </a:moveTo>
                      <a:lnTo>
                        <a:pt x="302" y="53"/>
                      </a:lnTo>
                      <a:lnTo>
                        <a:pt x="6" y="0"/>
                      </a:lnTo>
                      <a:lnTo>
                        <a:pt x="0" y="3"/>
                      </a:lnTo>
                      <a:lnTo>
                        <a:pt x="295" y="56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5" name="Freeform 1371"/>
                <p:cNvSpPr>
                  <a:spLocks/>
                </p:cNvSpPr>
                <p:nvPr/>
              </p:nvSpPr>
              <p:spPr bwMode="auto">
                <a:xfrm>
                  <a:off x="3580" y="1788"/>
                  <a:ext cx="153" cy="30"/>
                </a:xfrm>
                <a:custGeom>
                  <a:avLst/>
                  <a:gdLst>
                    <a:gd name="T0" fmla="*/ 148 w 306"/>
                    <a:gd name="T1" fmla="*/ 30 h 60"/>
                    <a:gd name="T2" fmla="*/ 153 w 306"/>
                    <a:gd name="T3" fmla="*/ 27 h 60"/>
                    <a:gd name="T4" fmla="*/ 6 w 306"/>
                    <a:gd name="T5" fmla="*/ 0 h 60"/>
                    <a:gd name="T6" fmla="*/ 0 w 306"/>
                    <a:gd name="T7" fmla="*/ 4 h 60"/>
                    <a:gd name="T8" fmla="*/ 148 w 306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60">
                      <a:moveTo>
                        <a:pt x="296" y="60"/>
                      </a:moveTo>
                      <a:lnTo>
                        <a:pt x="306" y="53"/>
                      </a:lnTo>
                      <a:lnTo>
                        <a:pt x="12" y="0"/>
                      </a:lnTo>
                      <a:lnTo>
                        <a:pt x="0" y="7"/>
                      </a:lnTo>
                      <a:lnTo>
                        <a:pt x="296" y="60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6" name="Freeform 1372"/>
                <p:cNvSpPr>
                  <a:spLocks/>
                </p:cNvSpPr>
                <p:nvPr/>
              </p:nvSpPr>
              <p:spPr bwMode="auto">
                <a:xfrm>
                  <a:off x="3580" y="1791"/>
                  <a:ext cx="150" cy="27"/>
                </a:xfrm>
                <a:custGeom>
                  <a:avLst/>
                  <a:gdLst>
                    <a:gd name="T0" fmla="*/ 148 w 299"/>
                    <a:gd name="T1" fmla="*/ 27 h 55"/>
                    <a:gd name="T2" fmla="*/ 150 w 299"/>
                    <a:gd name="T3" fmla="*/ 26 h 55"/>
                    <a:gd name="T4" fmla="*/ 2 w 299"/>
                    <a:gd name="T5" fmla="*/ 0 h 55"/>
                    <a:gd name="T6" fmla="*/ 0 w 299"/>
                    <a:gd name="T7" fmla="*/ 1 h 55"/>
                    <a:gd name="T8" fmla="*/ 148 w 299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7" name="Freeform 1373"/>
                <p:cNvSpPr>
                  <a:spLocks/>
                </p:cNvSpPr>
                <p:nvPr/>
              </p:nvSpPr>
              <p:spPr bwMode="auto">
                <a:xfrm>
                  <a:off x="3582" y="1790"/>
                  <a:ext cx="149" cy="28"/>
                </a:xfrm>
                <a:custGeom>
                  <a:avLst/>
                  <a:gdLst>
                    <a:gd name="T0" fmla="*/ 147 w 299"/>
                    <a:gd name="T1" fmla="*/ 28 h 55"/>
                    <a:gd name="T2" fmla="*/ 149 w 299"/>
                    <a:gd name="T3" fmla="*/ 26 h 55"/>
                    <a:gd name="T4" fmla="*/ 2 w 299"/>
                    <a:gd name="T5" fmla="*/ 0 h 55"/>
                    <a:gd name="T6" fmla="*/ 0 w 299"/>
                    <a:gd name="T7" fmla="*/ 1 h 55"/>
                    <a:gd name="T8" fmla="*/ 147 w 299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55">
                      <a:moveTo>
                        <a:pt x="295" y="55"/>
                      </a:moveTo>
                      <a:lnTo>
                        <a:pt x="299" y="52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5" y="55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8" name="Freeform 1374"/>
                <p:cNvSpPr>
                  <a:spLocks/>
                </p:cNvSpPr>
                <p:nvPr/>
              </p:nvSpPr>
              <p:spPr bwMode="auto">
                <a:xfrm>
                  <a:off x="3584" y="1788"/>
                  <a:ext cx="149" cy="28"/>
                </a:xfrm>
                <a:custGeom>
                  <a:avLst/>
                  <a:gdLst>
                    <a:gd name="T0" fmla="*/ 147 w 297"/>
                    <a:gd name="T1" fmla="*/ 28 h 55"/>
                    <a:gd name="T2" fmla="*/ 149 w 297"/>
                    <a:gd name="T3" fmla="*/ 27 h 55"/>
                    <a:gd name="T4" fmla="*/ 2 w 297"/>
                    <a:gd name="T5" fmla="*/ 0 h 55"/>
                    <a:gd name="T6" fmla="*/ 0 w 297"/>
                    <a:gd name="T7" fmla="*/ 2 h 55"/>
                    <a:gd name="T8" fmla="*/ 147 w 297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29" name="Freeform 1375"/>
                <p:cNvSpPr>
                  <a:spLocks/>
                </p:cNvSpPr>
                <p:nvPr/>
              </p:nvSpPr>
              <p:spPr bwMode="auto">
                <a:xfrm>
                  <a:off x="3586" y="1785"/>
                  <a:ext cx="153" cy="30"/>
                </a:xfrm>
                <a:custGeom>
                  <a:avLst/>
                  <a:gdLst>
                    <a:gd name="T0" fmla="*/ 147 w 306"/>
                    <a:gd name="T1" fmla="*/ 30 h 60"/>
                    <a:gd name="T2" fmla="*/ 153 w 306"/>
                    <a:gd name="T3" fmla="*/ 26 h 60"/>
                    <a:gd name="T4" fmla="*/ 5 w 306"/>
                    <a:gd name="T5" fmla="*/ 0 h 60"/>
                    <a:gd name="T6" fmla="*/ 0 w 306"/>
                    <a:gd name="T7" fmla="*/ 4 h 60"/>
                    <a:gd name="T8" fmla="*/ 147 w 306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60">
                      <a:moveTo>
                        <a:pt x="294" y="60"/>
                      </a:moveTo>
                      <a:lnTo>
                        <a:pt x="306" y="52"/>
                      </a:lnTo>
                      <a:lnTo>
                        <a:pt x="10" y="0"/>
                      </a:lnTo>
                      <a:lnTo>
                        <a:pt x="0" y="7"/>
                      </a:lnTo>
                      <a:lnTo>
                        <a:pt x="294" y="60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0" name="Freeform 1376"/>
                <p:cNvSpPr>
                  <a:spLocks/>
                </p:cNvSpPr>
                <p:nvPr/>
              </p:nvSpPr>
              <p:spPr bwMode="auto">
                <a:xfrm>
                  <a:off x="3586" y="1788"/>
                  <a:ext cx="149" cy="27"/>
                </a:xfrm>
                <a:custGeom>
                  <a:avLst/>
                  <a:gdLst>
                    <a:gd name="T0" fmla="*/ 147 w 297"/>
                    <a:gd name="T1" fmla="*/ 27 h 55"/>
                    <a:gd name="T2" fmla="*/ 149 w 297"/>
                    <a:gd name="T3" fmla="*/ 26 h 55"/>
                    <a:gd name="T4" fmla="*/ 1 w 297"/>
                    <a:gd name="T5" fmla="*/ 0 h 55"/>
                    <a:gd name="T6" fmla="*/ 0 w 297"/>
                    <a:gd name="T7" fmla="*/ 1 h 55"/>
                    <a:gd name="T8" fmla="*/ 147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1" name="Freeform 1377"/>
                <p:cNvSpPr>
                  <a:spLocks/>
                </p:cNvSpPr>
                <p:nvPr/>
              </p:nvSpPr>
              <p:spPr bwMode="auto">
                <a:xfrm>
                  <a:off x="3587" y="1787"/>
                  <a:ext cx="149" cy="27"/>
                </a:xfrm>
                <a:custGeom>
                  <a:avLst/>
                  <a:gdLst>
                    <a:gd name="T0" fmla="*/ 147 w 299"/>
                    <a:gd name="T1" fmla="*/ 27 h 54"/>
                    <a:gd name="T2" fmla="*/ 149 w 299"/>
                    <a:gd name="T3" fmla="*/ 27 h 54"/>
                    <a:gd name="T4" fmla="*/ 1 w 299"/>
                    <a:gd name="T5" fmla="*/ 0 h 54"/>
                    <a:gd name="T6" fmla="*/ 0 w 299"/>
                    <a:gd name="T7" fmla="*/ 1 h 54"/>
                    <a:gd name="T8" fmla="*/ 147 w 299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54">
                      <a:moveTo>
                        <a:pt x="295" y="54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9F4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2" name="Freeform 1378"/>
                <p:cNvSpPr>
                  <a:spLocks/>
                </p:cNvSpPr>
                <p:nvPr/>
              </p:nvSpPr>
              <p:spPr bwMode="auto">
                <a:xfrm>
                  <a:off x="3588" y="1786"/>
                  <a:ext cx="149" cy="27"/>
                </a:xfrm>
                <a:custGeom>
                  <a:avLst/>
                  <a:gdLst>
                    <a:gd name="T0" fmla="*/ 148 w 297"/>
                    <a:gd name="T1" fmla="*/ 27 h 55"/>
                    <a:gd name="T2" fmla="*/ 149 w 297"/>
                    <a:gd name="T3" fmla="*/ 25 h 55"/>
                    <a:gd name="T4" fmla="*/ 2 w 297"/>
                    <a:gd name="T5" fmla="*/ 0 h 55"/>
                    <a:gd name="T6" fmla="*/ 0 w 297"/>
                    <a:gd name="T7" fmla="*/ 1 h 55"/>
                    <a:gd name="T8" fmla="*/ 148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5">
                      <a:moveTo>
                        <a:pt x="296" y="55"/>
                      </a:moveTo>
                      <a:lnTo>
                        <a:pt x="297" y="51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25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3" name="Freeform 1379"/>
                <p:cNvSpPr>
                  <a:spLocks/>
                </p:cNvSpPr>
                <p:nvPr/>
              </p:nvSpPr>
              <p:spPr bwMode="auto">
                <a:xfrm>
                  <a:off x="3590" y="1785"/>
                  <a:ext cx="149" cy="27"/>
                </a:xfrm>
                <a:custGeom>
                  <a:avLst/>
                  <a:gdLst>
                    <a:gd name="T0" fmla="*/ 147 w 298"/>
                    <a:gd name="T1" fmla="*/ 27 h 53"/>
                    <a:gd name="T2" fmla="*/ 149 w 298"/>
                    <a:gd name="T3" fmla="*/ 26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4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A55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4" name="Freeform 1380"/>
                <p:cNvSpPr>
                  <a:spLocks/>
                </p:cNvSpPr>
                <p:nvPr/>
              </p:nvSpPr>
              <p:spPr bwMode="auto">
                <a:xfrm>
                  <a:off x="3591" y="1780"/>
                  <a:ext cx="153" cy="31"/>
                </a:xfrm>
                <a:custGeom>
                  <a:avLst/>
                  <a:gdLst>
                    <a:gd name="T0" fmla="*/ 148 w 306"/>
                    <a:gd name="T1" fmla="*/ 31 h 62"/>
                    <a:gd name="T2" fmla="*/ 153 w 306"/>
                    <a:gd name="T3" fmla="*/ 26 h 62"/>
                    <a:gd name="T4" fmla="*/ 6 w 306"/>
                    <a:gd name="T5" fmla="*/ 0 h 62"/>
                    <a:gd name="T6" fmla="*/ 0 w 306"/>
                    <a:gd name="T7" fmla="*/ 5 h 62"/>
                    <a:gd name="T8" fmla="*/ 148 w 306"/>
                    <a:gd name="T9" fmla="*/ 31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62">
                      <a:moveTo>
                        <a:pt x="296" y="62"/>
                      </a:moveTo>
                      <a:lnTo>
                        <a:pt x="306" y="52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96" y="6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5" name="Freeform 1381"/>
                <p:cNvSpPr>
                  <a:spLocks/>
                </p:cNvSpPr>
                <p:nvPr/>
              </p:nvSpPr>
              <p:spPr bwMode="auto">
                <a:xfrm>
                  <a:off x="3591" y="1783"/>
                  <a:ext cx="150" cy="28"/>
                </a:xfrm>
                <a:custGeom>
                  <a:avLst/>
                  <a:gdLst>
                    <a:gd name="T0" fmla="*/ 148 w 299"/>
                    <a:gd name="T1" fmla="*/ 28 h 55"/>
                    <a:gd name="T2" fmla="*/ 150 w 299"/>
                    <a:gd name="T3" fmla="*/ 27 h 55"/>
                    <a:gd name="T4" fmla="*/ 2 w 299"/>
                    <a:gd name="T5" fmla="*/ 0 h 55"/>
                    <a:gd name="T6" fmla="*/ 0 w 299"/>
                    <a:gd name="T7" fmla="*/ 2 h 55"/>
                    <a:gd name="T8" fmla="*/ 148 w 299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6" name="Freeform 1382"/>
                <p:cNvSpPr>
                  <a:spLocks/>
                </p:cNvSpPr>
                <p:nvPr/>
              </p:nvSpPr>
              <p:spPr bwMode="auto">
                <a:xfrm>
                  <a:off x="3593" y="1783"/>
                  <a:ext cx="148" cy="27"/>
                </a:xfrm>
                <a:custGeom>
                  <a:avLst/>
                  <a:gdLst>
                    <a:gd name="T0" fmla="*/ 147 w 298"/>
                    <a:gd name="T1" fmla="*/ 27 h 55"/>
                    <a:gd name="T2" fmla="*/ 148 w 298"/>
                    <a:gd name="T3" fmla="*/ 26 h 55"/>
                    <a:gd name="T4" fmla="*/ 2 w 298"/>
                    <a:gd name="T5" fmla="*/ 0 h 55"/>
                    <a:gd name="T6" fmla="*/ 0 w 298"/>
                    <a:gd name="T7" fmla="*/ 1 h 55"/>
                    <a:gd name="T8" fmla="*/ 147 w 298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7" name="Freeform 1383"/>
                <p:cNvSpPr>
                  <a:spLocks/>
                </p:cNvSpPr>
                <p:nvPr/>
              </p:nvSpPr>
              <p:spPr bwMode="auto">
                <a:xfrm>
                  <a:off x="3594" y="1781"/>
                  <a:ext cx="149" cy="27"/>
                </a:xfrm>
                <a:custGeom>
                  <a:avLst/>
                  <a:gdLst>
                    <a:gd name="T0" fmla="*/ 147 w 297"/>
                    <a:gd name="T1" fmla="*/ 27 h 55"/>
                    <a:gd name="T2" fmla="*/ 149 w 297"/>
                    <a:gd name="T3" fmla="*/ 26 h 55"/>
                    <a:gd name="T4" fmla="*/ 1 w 297"/>
                    <a:gd name="T5" fmla="*/ 0 h 55"/>
                    <a:gd name="T6" fmla="*/ 0 w 297"/>
                    <a:gd name="T7" fmla="*/ 1 h 55"/>
                    <a:gd name="T8" fmla="*/ 147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8" name="Freeform 1384"/>
                <p:cNvSpPr>
                  <a:spLocks/>
                </p:cNvSpPr>
                <p:nvPr/>
              </p:nvSpPr>
              <p:spPr bwMode="auto">
                <a:xfrm>
                  <a:off x="3595" y="1780"/>
                  <a:ext cx="149" cy="28"/>
                </a:xfrm>
                <a:custGeom>
                  <a:avLst/>
                  <a:gdLst>
                    <a:gd name="T0" fmla="*/ 148 w 298"/>
                    <a:gd name="T1" fmla="*/ 28 h 55"/>
                    <a:gd name="T2" fmla="*/ 149 w 298"/>
                    <a:gd name="T3" fmla="*/ 26 h 55"/>
                    <a:gd name="T4" fmla="*/ 2 w 298"/>
                    <a:gd name="T5" fmla="*/ 0 h 55"/>
                    <a:gd name="T6" fmla="*/ 0 w 298"/>
                    <a:gd name="T7" fmla="*/ 1 h 55"/>
                    <a:gd name="T8" fmla="*/ 148 w 298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39" name="Freeform 1385"/>
                <p:cNvSpPr>
                  <a:spLocks/>
                </p:cNvSpPr>
                <p:nvPr/>
              </p:nvSpPr>
              <p:spPr bwMode="auto">
                <a:xfrm>
                  <a:off x="3597" y="1774"/>
                  <a:ext cx="152" cy="32"/>
                </a:xfrm>
                <a:custGeom>
                  <a:avLst/>
                  <a:gdLst>
                    <a:gd name="T0" fmla="*/ 147 w 304"/>
                    <a:gd name="T1" fmla="*/ 32 h 63"/>
                    <a:gd name="T2" fmla="*/ 152 w 304"/>
                    <a:gd name="T3" fmla="*/ 26 h 63"/>
                    <a:gd name="T4" fmla="*/ 5 w 304"/>
                    <a:gd name="T5" fmla="*/ 0 h 63"/>
                    <a:gd name="T6" fmla="*/ 0 w 304"/>
                    <a:gd name="T7" fmla="*/ 6 h 63"/>
                    <a:gd name="T8" fmla="*/ 147 w 304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63">
                      <a:moveTo>
                        <a:pt x="294" y="63"/>
                      </a:moveTo>
                      <a:lnTo>
                        <a:pt x="304" y="51"/>
                      </a:lnTo>
                      <a:lnTo>
                        <a:pt x="10" y="0"/>
                      </a:lnTo>
                      <a:lnTo>
                        <a:pt x="0" y="11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0" name="Freeform 1386"/>
                <p:cNvSpPr>
                  <a:spLocks/>
                </p:cNvSpPr>
                <p:nvPr/>
              </p:nvSpPr>
              <p:spPr bwMode="auto">
                <a:xfrm>
                  <a:off x="3597" y="1779"/>
                  <a:ext cx="148" cy="27"/>
                </a:xfrm>
                <a:custGeom>
                  <a:avLst/>
                  <a:gdLst>
                    <a:gd name="T0" fmla="*/ 147 w 295"/>
                    <a:gd name="T1" fmla="*/ 27 h 53"/>
                    <a:gd name="T2" fmla="*/ 148 w 295"/>
                    <a:gd name="T3" fmla="*/ 26 h 53"/>
                    <a:gd name="T4" fmla="*/ 1 w 295"/>
                    <a:gd name="T5" fmla="*/ 0 h 53"/>
                    <a:gd name="T6" fmla="*/ 0 w 295"/>
                    <a:gd name="T7" fmla="*/ 1 h 53"/>
                    <a:gd name="T8" fmla="*/ 147 w 295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53">
                      <a:moveTo>
                        <a:pt x="294" y="53"/>
                      </a:moveTo>
                      <a:lnTo>
                        <a:pt x="295" y="51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1" name="Freeform 1387"/>
                <p:cNvSpPr>
                  <a:spLocks/>
                </p:cNvSpPr>
                <p:nvPr/>
              </p:nvSpPr>
              <p:spPr bwMode="auto">
                <a:xfrm>
                  <a:off x="3598" y="1778"/>
                  <a:ext cx="148" cy="27"/>
                </a:xfrm>
                <a:custGeom>
                  <a:avLst/>
                  <a:gdLst>
                    <a:gd name="T0" fmla="*/ 146 w 298"/>
                    <a:gd name="T1" fmla="*/ 27 h 55"/>
                    <a:gd name="T2" fmla="*/ 148 w 298"/>
                    <a:gd name="T3" fmla="*/ 26 h 55"/>
                    <a:gd name="T4" fmla="*/ 1 w 298"/>
                    <a:gd name="T5" fmla="*/ 0 h 55"/>
                    <a:gd name="T6" fmla="*/ 0 w 298"/>
                    <a:gd name="T7" fmla="*/ 2 h 55"/>
                    <a:gd name="T8" fmla="*/ 146 w 298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5">
                      <a:moveTo>
                        <a:pt x="294" y="55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2" name="Freeform 1388"/>
                <p:cNvSpPr>
                  <a:spLocks/>
                </p:cNvSpPr>
                <p:nvPr/>
              </p:nvSpPr>
              <p:spPr bwMode="auto">
                <a:xfrm>
                  <a:off x="3598" y="1777"/>
                  <a:ext cx="149" cy="26"/>
                </a:xfrm>
                <a:custGeom>
                  <a:avLst/>
                  <a:gdLst>
                    <a:gd name="T0" fmla="*/ 148 w 297"/>
                    <a:gd name="T1" fmla="*/ 26 h 53"/>
                    <a:gd name="T2" fmla="*/ 149 w 297"/>
                    <a:gd name="T3" fmla="*/ 25 h 53"/>
                    <a:gd name="T4" fmla="*/ 1 w 297"/>
                    <a:gd name="T5" fmla="*/ 0 h 53"/>
                    <a:gd name="T6" fmla="*/ 0 w 297"/>
                    <a:gd name="T7" fmla="*/ 0 h 53"/>
                    <a:gd name="T8" fmla="*/ 148 w 297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3">
                      <a:moveTo>
                        <a:pt x="296" y="53"/>
                      </a:moveTo>
                      <a:lnTo>
                        <a:pt x="297" y="51"/>
                      </a:lnTo>
                      <a:lnTo>
                        <a:pt x="2" y="0"/>
                      </a:lnTo>
                      <a:lnTo>
                        <a:pt x="0" y="1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3" name="Freeform 1389"/>
                <p:cNvSpPr>
                  <a:spLocks/>
                </p:cNvSpPr>
                <p:nvPr/>
              </p:nvSpPr>
              <p:spPr bwMode="auto">
                <a:xfrm>
                  <a:off x="3599" y="1776"/>
                  <a:ext cx="149" cy="27"/>
                </a:xfrm>
                <a:custGeom>
                  <a:avLst/>
                  <a:gdLst>
                    <a:gd name="T0" fmla="*/ 148 w 297"/>
                    <a:gd name="T1" fmla="*/ 27 h 53"/>
                    <a:gd name="T2" fmla="*/ 149 w 297"/>
                    <a:gd name="T3" fmla="*/ 26 h 53"/>
                    <a:gd name="T4" fmla="*/ 1 w 297"/>
                    <a:gd name="T5" fmla="*/ 0 h 53"/>
                    <a:gd name="T6" fmla="*/ 0 w 297"/>
                    <a:gd name="T7" fmla="*/ 1 h 53"/>
                    <a:gd name="T8" fmla="*/ 148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3">
                      <a:moveTo>
                        <a:pt x="295" y="53"/>
                      </a:moveTo>
                      <a:lnTo>
                        <a:pt x="297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4" name="Freeform 1390"/>
                <p:cNvSpPr>
                  <a:spLocks/>
                </p:cNvSpPr>
                <p:nvPr/>
              </p:nvSpPr>
              <p:spPr bwMode="auto">
                <a:xfrm>
                  <a:off x="3600" y="1774"/>
                  <a:ext cx="149" cy="28"/>
                </a:xfrm>
                <a:custGeom>
                  <a:avLst/>
                  <a:gdLst>
                    <a:gd name="T0" fmla="*/ 148 w 298"/>
                    <a:gd name="T1" fmla="*/ 28 h 55"/>
                    <a:gd name="T2" fmla="*/ 149 w 298"/>
                    <a:gd name="T3" fmla="*/ 26 h 55"/>
                    <a:gd name="T4" fmla="*/ 2 w 298"/>
                    <a:gd name="T5" fmla="*/ 0 h 55"/>
                    <a:gd name="T6" fmla="*/ 0 w 298"/>
                    <a:gd name="T7" fmla="*/ 2 h 55"/>
                    <a:gd name="T8" fmla="*/ 148 w 298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5">
                      <a:moveTo>
                        <a:pt x="296" y="55"/>
                      </a:moveTo>
                      <a:lnTo>
                        <a:pt x="298" y="51"/>
                      </a:ln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5" name="Freeform 1391"/>
                <p:cNvSpPr>
                  <a:spLocks/>
                </p:cNvSpPr>
                <p:nvPr/>
              </p:nvSpPr>
              <p:spPr bwMode="auto">
                <a:xfrm>
                  <a:off x="3602" y="1769"/>
                  <a:ext cx="152" cy="31"/>
                </a:xfrm>
                <a:custGeom>
                  <a:avLst/>
                  <a:gdLst>
                    <a:gd name="T0" fmla="*/ 147 w 304"/>
                    <a:gd name="T1" fmla="*/ 31 h 63"/>
                    <a:gd name="T2" fmla="*/ 152 w 304"/>
                    <a:gd name="T3" fmla="*/ 26 h 63"/>
                    <a:gd name="T4" fmla="*/ 4 w 304"/>
                    <a:gd name="T5" fmla="*/ 0 h 63"/>
                    <a:gd name="T6" fmla="*/ 0 w 304"/>
                    <a:gd name="T7" fmla="*/ 6 h 63"/>
                    <a:gd name="T8" fmla="*/ 147 w 304"/>
                    <a:gd name="T9" fmla="*/ 31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63">
                      <a:moveTo>
                        <a:pt x="294" y="63"/>
                      </a:moveTo>
                      <a:lnTo>
                        <a:pt x="304" y="52"/>
                      </a:lnTo>
                      <a:lnTo>
                        <a:pt x="8" y="0"/>
                      </a:lnTo>
                      <a:lnTo>
                        <a:pt x="0" y="12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6" name="Freeform 1392"/>
                <p:cNvSpPr>
                  <a:spLocks/>
                </p:cNvSpPr>
                <p:nvPr/>
              </p:nvSpPr>
              <p:spPr bwMode="auto">
                <a:xfrm>
                  <a:off x="3602" y="1774"/>
                  <a:ext cx="148" cy="26"/>
                </a:xfrm>
                <a:custGeom>
                  <a:avLst/>
                  <a:gdLst>
                    <a:gd name="T0" fmla="*/ 147 w 295"/>
                    <a:gd name="T1" fmla="*/ 26 h 53"/>
                    <a:gd name="T2" fmla="*/ 148 w 295"/>
                    <a:gd name="T3" fmla="*/ 26 h 53"/>
                    <a:gd name="T4" fmla="*/ 1 w 295"/>
                    <a:gd name="T5" fmla="*/ 0 h 53"/>
                    <a:gd name="T6" fmla="*/ 0 w 295"/>
                    <a:gd name="T7" fmla="*/ 1 h 53"/>
                    <a:gd name="T8" fmla="*/ 147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53">
                      <a:moveTo>
                        <a:pt x="294" y="53"/>
                      </a:moveTo>
                      <a:lnTo>
                        <a:pt x="295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7" name="Freeform 1393"/>
                <p:cNvSpPr>
                  <a:spLocks/>
                </p:cNvSpPr>
                <p:nvPr/>
              </p:nvSpPr>
              <p:spPr bwMode="auto">
                <a:xfrm>
                  <a:off x="3603" y="1773"/>
                  <a:ext cx="147" cy="26"/>
                </a:xfrm>
                <a:custGeom>
                  <a:avLst/>
                  <a:gdLst>
                    <a:gd name="T0" fmla="*/ 146 w 296"/>
                    <a:gd name="T1" fmla="*/ 26 h 54"/>
                    <a:gd name="T2" fmla="*/ 147 w 296"/>
                    <a:gd name="T3" fmla="*/ 24 h 54"/>
                    <a:gd name="T4" fmla="*/ 1 w 296"/>
                    <a:gd name="T5" fmla="*/ 0 h 54"/>
                    <a:gd name="T6" fmla="*/ 0 w 296"/>
                    <a:gd name="T7" fmla="*/ 1 h 54"/>
                    <a:gd name="T8" fmla="*/ 146 w 296"/>
                    <a:gd name="T9" fmla="*/ 2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4">
                      <a:moveTo>
                        <a:pt x="294" y="54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8" name="Freeform 1394"/>
                <p:cNvSpPr>
                  <a:spLocks/>
                </p:cNvSpPr>
                <p:nvPr/>
              </p:nvSpPr>
              <p:spPr bwMode="auto">
                <a:xfrm>
                  <a:off x="3603" y="1771"/>
                  <a:ext cx="149" cy="27"/>
                </a:xfrm>
                <a:custGeom>
                  <a:avLst/>
                  <a:gdLst>
                    <a:gd name="T0" fmla="*/ 147 w 297"/>
                    <a:gd name="T1" fmla="*/ 27 h 53"/>
                    <a:gd name="T2" fmla="*/ 149 w 297"/>
                    <a:gd name="T3" fmla="*/ 26 h 53"/>
                    <a:gd name="T4" fmla="*/ 1 w 297"/>
                    <a:gd name="T5" fmla="*/ 0 h 53"/>
                    <a:gd name="T6" fmla="*/ 0 w 297"/>
                    <a:gd name="T7" fmla="*/ 2 h 53"/>
                    <a:gd name="T8" fmla="*/ 147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3">
                      <a:moveTo>
                        <a:pt x="294" y="53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49" name="Freeform 1395"/>
                <p:cNvSpPr>
                  <a:spLocks/>
                </p:cNvSpPr>
                <p:nvPr/>
              </p:nvSpPr>
              <p:spPr bwMode="auto">
                <a:xfrm>
                  <a:off x="3604" y="1770"/>
                  <a:ext cx="149" cy="27"/>
                </a:xfrm>
                <a:custGeom>
                  <a:avLst/>
                  <a:gdLst>
                    <a:gd name="T0" fmla="*/ 148 w 297"/>
                    <a:gd name="T1" fmla="*/ 27 h 54"/>
                    <a:gd name="T2" fmla="*/ 149 w 297"/>
                    <a:gd name="T3" fmla="*/ 25 h 54"/>
                    <a:gd name="T4" fmla="*/ 1 w 297"/>
                    <a:gd name="T5" fmla="*/ 0 h 54"/>
                    <a:gd name="T6" fmla="*/ 0 w 297"/>
                    <a:gd name="T7" fmla="*/ 1 h 54"/>
                    <a:gd name="T8" fmla="*/ 148 w 297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4">
                      <a:moveTo>
                        <a:pt x="295" y="54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0" name="Freeform 1396"/>
                <p:cNvSpPr>
                  <a:spLocks/>
                </p:cNvSpPr>
                <p:nvPr/>
              </p:nvSpPr>
              <p:spPr bwMode="auto">
                <a:xfrm>
                  <a:off x="3605" y="1769"/>
                  <a:ext cx="149" cy="26"/>
                </a:xfrm>
                <a:custGeom>
                  <a:avLst/>
                  <a:gdLst>
                    <a:gd name="T0" fmla="*/ 148 w 298"/>
                    <a:gd name="T1" fmla="*/ 26 h 53"/>
                    <a:gd name="T2" fmla="*/ 149 w 298"/>
                    <a:gd name="T3" fmla="*/ 26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1" name="Freeform 1397"/>
                <p:cNvSpPr>
                  <a:spLocks/>
                </p:cNvSpPr>
                <p:nvPr/>
              </p:nvSpPr>
              <p:spPr bwMode="auto">
                <a:xfrm>
                  <a:off x="3606" y="1762"/>
                  <a:ext cx="152" cy="32"/>
                </a:xfrm>
                <a:custGeom>
                  <a:avLst/>
                  <a:gdLst>
                    <a:gd name="T0" fmla="*/ 148 w 304"/>
                    <a:gd name="T1" fmla="*/ 32 h 65"/>
                    <a:gd name="T2" fmla="*/ 152 w 304"/>
                    <a:gd name="T3" fmla="*/ 25 h 65"/>
                    <a:gd name="T4" fmla="*/ 4 w 304"/>
                    <a:gd name="T5" fmla="*/ 0 h 65"/>
                    <a:gd name="T6" fmla="*/ 0 w 304"/>
                    <a:gd name="T7" fmla="*/ 6 h 65"/>
                    <a:gd name="T8" fmla="*/ 148 w 304"/>
                    <a:gd name="T9" fmla="*/ 3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65">
                      <a:moveTo>
                        <a:pt x="296" y="65"/>
                      </a:moveTo>
                      <a:lnTo>
                        <a:pt x="304" y="51"/>
                      </a:lnTo>
                      <a:lnTo>
                        <a:pt x="8" y="0"/>
                      </a:lnTo>
                      <a:lnTo>
                        <a:pt x="0" y="13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2" name="Freeform 1398"/>
                <p:cNvSpPr>
                  <a:spLocks/>
                </p:cNvSpPr>
                <p:nvPr/>
              </p:nvSpPr>
              <p:spPr bwMode="auto">
                <a:xfrm>
                  <a:off x="3606" y="1768"/>
                  <a:ext cx="149" cy="26"/>
                </a:xfrm>
                <a:custGeom>
                  <a:avLst/>
                  <a:gdLst>
                    <a:gd name="T0" fmla="*/ 148 w 297"/>
                    <a:gd name="T1" fmla="*/ 26 h 54"/>
                    <a:gd name="T2" fmla="*/ 149 w 297"/>
                    <a:gd name="T3" fmla="*/ 25 h 54"/>
                    <a:gd name="T4" fmla="*/ 1 w 297"/>
                    <a:gd name="T5" fmla="*/ 0 h 54"/>
                    <a:gd name="T6" fmla="*/ 0 w 297"/>
                    <a:gd name="T7" fmla="*/ 1 h 54"/>
                    <a:gd name="T8" fmla="*/ 148 w 297"/>
                    <a:gd name="T9" fmla="*/ 2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4">
                      <a:moveTo>
                        <a:pt x="296" y="54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3" name="Freeform 1399"/>
                <p:cNvSpPr>
                  <a:spLocks/>
                </p:cNvSpPr>
                <p:nvPr/>
              </p:nvSpPr>
              <p:spPr bwMode="auto">
                <a:xfrm>
                  <a:off x="3607" y="1767"/>
                  <a:ext cx="148" cy="26"/>
                </a:xfrm>
                <a:custGeom>
                  <a:avLst/>
                  <a:gdLst>
                    <a:gd name="T0" fmla="*/ 148 w 295"/>
                    <a:gd name="T1" fmla="*/ 26 h 53"/>
                    <a:gd name="T2" fmla="*/ 148 w 295"/>
                    <a:gd name="T3" fmla="*/ 25 h 53"/>
                    <a:gd name="T4" fmla="*/ 1 w 295"/>
                    <a:gd name="T5" fmla="*/ 0 h 53"/>
                    <a:gd name="T6" fmla="*/ 0 w 295"/>
                    <a:gd name="T7" fmla="*/ 0 h 53"/>
                    <a:gd name="T8" fmla="*/ 148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53">
                      <a:moveTo>
                        <a:pt x="295" y="53"/>
                      </a:moveTo>
                      <a:lnTo>
                        <a:pt x="295" y="5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4" name="Freeform 1400"/>
                <p:cNvSpPr>
                  <a:spLocks/>
                </p:cNvSpPr>
                <p:nvPr/>
              </p:nvSpPr>
              <p:spPr bwMode="auto">
                <a:xfrm>
                  <a:off x="3608" y="1765"/>
                  <a:ext cx="147" cy="27"/>
                </a:xfrm>
                <a:custGeom>
                  <a:avLst/>
                  <a:gdLst>
                    <a:gd name="T0" fmla="*/ 146 w 296"/>
                    <a:gd name="T1" fmla="*/ 27 h 54"/>
                    <a:gd name="T2" fmla="*/ 147 w 296"/>
                    <a:gd name="T3" fmla="*/ 26 h 54"/>
                    <a:gd name="T4" fmla="*/ 1 w 296"/>
                    <a:gd name="T5" fmla="*/ 0 h 54"/>
                    <a:gd name="T6" fmla="*/ 0 w 296"/>
                    <a:gd name="T7" fmla="*/ 2 h 54"/>
                    <a:gd name="T8" fmla="*/ 146 w 296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4">
                      <a:moveTo>
                        <a:pt x="294" y="54"/>
                      </a:moveTo>
                      <a:lnTo>
                        <a:pt x="296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5" name="Freeform 1401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8" cy="27"/>
                </a:xfrm>
                <a:custGeom>
                  <a:avLst/>
                  <a:gdLst>
                    <a:gd name="T0" fmla="*/ 147 w 296"/>
                    <a:gd name="T1" fmla="*/ 27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7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4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6" name="Freeform 1402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9" cy="25"/>
                </a:xfrm>
                <a:custGeom>
                  <a:avLst/>
                  <a:gdLst>
                    <a:gd name="T0" fmla="*/ 148 w 297"/>
                    <a:gd name="T1" fmla="*/ 25 h 52"/>
                    <a:gd name="T2" fmla="*/ 149 w 297"/>
                    <a:gd name="T3" fmla="*/ 24 h 52"/>
                    <a:gd name="T4" fmla="*/ 1 w 297"/>
                    <a:gd name="T5" fmla="*/ 0 h 52"/>
                    <a:gd name="T6" fmla="*/ 0 w 297"/>
                    <a:gd name="T7" fmla="*/ 1 h 52"/>
                    <a:gd name="T8" fmla="*/ 148 w 297"/>
                    <a:gd name="T9" fmla="*/ 25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7" name="Freeform 1403"/>
                <p:cNvSpPr>
                  <a:spLocks/>
                </p:cNvSpPr>
                <p:nvPr/>
              </p:nvSpPr>
              <p:spPr bwMode="auto">
                <a:xfrm>
                  <a:off x="3609" y="1762"/>
                  <a:ext cx="149" cy="26"/>
                </a:xfrm>
                <a:custGeom>
                  <a:avLst/>
                  <a:gdLst>
                    <a:gd name="T0" fmla="*/ 148 w 298"/>
                    <a:gd name="T1" fmla="*/ 26 h 53"/>
                    <a:gd name="T2" fmla="*/ 149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8" name="Freeform 1404"/>
                <p:cNvSpPr>
                  <a:spLocks/>
                </p:cNvSpPr>
                <p:nvPr/>
              </p:nvSpPr>
              <p:spPr bwMode="auto">
                <a:xfrm>
                  <a:off x="3610" y="1755"/>
                  <a:ext cx="151" cy="33"/>
                </a:xfrm>
                <a:custGeom>
                  <a:avLst/>
                  <a:gdLst>
                    <a:gd name="T0" fmla="*/ 148 w 303"/>
                    <a:gd name="T1" fmla="*/ 33 h 65"/>
                    <a:gd name="T2" fmla="*/ 151 w 303"/>
                    <a:gd name="T3" fmla="*/ 25 h 65"/>
                    <a:gd name="T4" fmla="*/ 4 w 303"/>
                    <a:gd name="T5" fmla="*/ 0 h 65"/>
                    <a:gd name="T6" fmla="*/ 0 w 303"/>
                    <a:gd name="T7" fmla="*/ 7 h 65"/>
                    <a:gd name="T8" fmla="*/ 148 w 303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3" h="65">
                      <a:moveTo>
                        <a:pt x="296" y="65"/>
                      </a:moveTo>
                      <a:lnTo>
                        <a:pt x="303" y="50"/>
                      </a:lnTo>
                      <a:lnTo>
                        <a:pt x="8" y="0"/>
                      </a:lnTo>
                      <a:lnTo>
                        <a:pt x="0" y="14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59" name="Freeform 1405"/>
                <p:cNvSpPr>
                  <a:spLocks/>
                </p:cNvSpPr>
                <p:nvPr/>
              </p:nvSpPr>
              <p:spPr bwMode="auto">
                <a:xfrm>
                  <a:off x="3610" y="1761"/>
                  <a:ext cx="149" cy="27"/>
                </a:xfrm>
                <a:custGeom>
                  <a:avLst/>
                  <a:gdLst>
                    <a:gd name="T0" fmla="*/ 148 w 298"/>
                    <a:gd name="T1" fmla="*/ 27 h 53"/>
                    <a:gd name="T2" fmla="*/ 149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0" name="Freeform 1406"/>
                <p:cNvSpPr>
                  <a:spLocks/>
                </p:cNvSpPr>
                <p:nvPr/>
              </p:nvSpPr>
              <p:spPr bwMode="auto">
                <a:xfrm>
                  <a:off x="3611" y="1759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6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1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1" name="Freeform 1407"/>
                <p:cNvSpPr>
                  <a:spLocks/>
                </p:cNvSpPr>
                <p:nvPr/>
              </p:nvSpPr>
              <p:spPr bwMode="auto">
                <a:xfrm>
                  <a:off x="3612" y="1759"/>
                  <a:ext cx="148" cy="26"/>
                </a:xfrm>
                <a:custGeom>
                  <a:avLst/>
                  <a:gdLst>
                    <a:gd name="T0" fmla="*/ 148 w 296"/>
                    <a:gd name="T1" fmla="*/ 26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8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2" name="Freeform 1408"/>
                <p:cNvSpPr>
                  <a:spLocks/>
                </p:cNvSpPr>
                <p:nvPr/>
              </p:nvSpPr>
              <p:spPr bwMode="auto">
                <a:xfrm>
                  <a:off x="3612" y="1757"/>
                  <a:ext cx="148" cy="26"/>
                </a:xfrm>
                <a:custGeom>
                  <a:avLst/>
                  <a:gdLst>
                    <a:gd name="T0" fmla="*/ 147 w 298"/>
                    <a:gd name="T1" fmla="*/ 26 h 53"/>
                    <a:gd name="T2" fmla="*/ 148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3" name="Freeform 1409"/>
                <p:cNvSpPr>
                  <a:spLocks/>
                </p:cNvSpPr>
                <p:nvPr/>
              </p:nvSpPr>
              <p:spPr bwMode="auto">
                <a:xfrm>
                  <a:off x="3613" y="1756"/>
                  <a:ext cx="148" cy="27"/>
                </a:xfrm>
                <a:custGeom>
                  <a:avLst/>
                  <a:gdLst>
                    <a:gd name="T0" fmla="*/ 147 w 298"/>
                    <a:gd name="T1" fmla="*/ 27 h 53"/>
                    <a:gd name="T2" fmla="*/ 148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4" name="Freeform 1410"/>
                <p:cNvSpPr>
                  <a:spLocks/>
                </p:cNvSpPr>
                <p:nvPr/>
              </p:nvSpPr>
              <p:spPr bwMode="auto">
                <a:xfrm>
                  <a:off x="3613" y="1755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5 h 52"/>
                    <a:gd name="T4" fmla="*/ 1 w 296"/>
                    <a:gd name="T5" fmla="*/ 0 h 52"/>
                    <a:gd name="T6" fmla="*/ 0 w 296"/>
                    <a:gd name="T7" fmla="*/ 1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5" name="Freeform 1411"/>
                <p:cNvSpPr>
                  <a:spLocks/>
                </p:cNvSpPr>
                <p:nvPr/>
              </p:nvSpPr>
              <p:spPr bwMode="auto">
                <a:xfrm>
                  <a:off x="3614" y="1747"/>
                  <a:ext cx="151" cy="33"/>
                </a:xfrm>
                <a:custGeom>
                  <a:avLst/>
                  <a:gdLst>
                    <a:gd name="T0" fmla="*/ 148 w 301"/>
                    <a:gd name="T1" fmla="*/ 33 h 66"/>
                    <a:gd name="T2" fmla="*/ 151 w 301"/>
                    <a:gd name="T3" fmla="*/ 25 h 66"/>
                    <a:gd name="T4" fmla="*/ 4 w 301"/>
                    <a:gd name="T5" fmla="*/ 0 h 66"/>
                    <a:gd name="T6" fmla="*/ 0 w 301"/>
                    <a:gd name="T7" fmla="*/ 8 h 66"/>
                    <a:gd name="T8" fmla="*/ 148 w 301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6">
                      <a:moveTo>
                        <a:pt x="295" y="66"/>
                      </a:moveTo>
                      <a:lnTo>
                        <a:pt x="301" y="50"/>
                      </a:ln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295" y="66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6" name="Freeform 1412"/>
                <p:cNvSpPr>
                  <a:spLocks/>
                </p:cNvSpPr>
                <p:nvPr/>
              </p:nvSpPr>
              <p:spPr bwMode="auto">
                <a:xfrm>
                  <a:off x="3614" y="1754"/>
                  <a:ext cx="148" cy="26"/>
                </a:xfrm>
                <a:custGeom>
                  <a:avLst/>
                  <a:gdLst>
                    <a:gd name="T0" fmla="*/ 148 w 296"/>
                    <a:gd name="T1" fmla="*/ 26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8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7" name="Freeform 1413"/>
                <p:cNvSpPr>
                  <a:spLocks/>
                </p:cNvSpPr>
                <p:nvPr/>
              </p:nvSpPr>
              <p:spPr bwMode="auto">
                <a:xfrm>
                  <a:off x="3614" y="1753"/>
                  <a:ext cx="149" cy="26"/>
                </a:xfrm>
                <a:custGeom>
                  <a:avLst/>
                  <a:gdLst>
                    <a:gd name="T0" fmla="*/ 148 w 298"/>
                    <a:gd name="T1" fmla="*/ 26 h 52"/>
                    <a:gd name="T2" fmla="*/ 149 w 298"/>
                    <a:gd name="T3" fmla="*/ 25 h 52"/>
                    <a:gd name="T4" fmla="*/ 1 w 298"/>
                    <a:gd name="T5" fmla="*/ 0 h 52"/>
                    <a:gd name="T6" fmla="*/ 0 w 298"/>
                    <a:gd name="T7" fmla="*/ 1 h 52"/>
                    <a:gd name="T8" fmla="*/ 148 w 298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2">
                      <a:moveTo>
                        <a:pt x="296" y="52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8" name="Freeform 1414"/>
                <p:cNvSpPr>
                  <a:spLocks/>
                </p:cNvSpPr>
                <p:nvPr/>
              </p:nvSpPr>
              <p:spPr bwMode="auto">
                <a:xfrm>
                  <a:off x="3615" y="1751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5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69" name="Freeform 1415"/>
                <p:cNvSpPr>
                  <a:spLocks/>
                </p:cNvSpPr>
                <p:nvPr/>
              </p:nvSpPr>
              <p:spPr bwMode="auto">
                <a:xfrm>
                  <a:off x="3616" y="1750"/>
                  <a:ext cx="148" cy="26"/>
                </a:xfrm>
                <a:custGeom>
                  <a:avLst/>
                  <a:gdLst>
                    <a:gd name="T0" fmla="*/ 147 w 296"/>
                    <a:gd name="T1" fmla="*/ 26 h 51"/>
                    <a:gd name="T2" fmla="*/ 148 w 296"/>
                    <a:gd name="T3" fmla="*/ 24 h 51"/>
                    <a:gd name="T4" fmla="*/ 0 w 296"/>
                    <a:gd name="T5" fmla="*/ 0 h 51"/>
                    <a:gd name="T6" fmla="*/ 0 w 296"/>
                    <a:gd name="T7" fmla="*/ 1 h 51"/>
                    <a:gd name="T8" fmla="*/ 147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0" name="Freeform 1416"/>
                <p:cNvSpPr>
                  <a:spLocks/>
                </p:cNvSpPr>
                <p:nvPr/>
              </p:nvSpPr>
              <p:spPr bwMode="auto">
                <a:xfrm>
                  <a:off x="3616" y="1749"/>
                  <a:ext cx="149" cy="25"/>
                </a:xfrm>
                <a:custGeom>
                  <a:avLst/>
                  <a:gdLst>
                    <a:gd name="T0" fmla="*/ 148 w 297"/>
                    <a:gd name="T1" fmla="*/ 25 h 52"/>
                    <a:gd name="T2" fmla="*/ 149 w 297"/>
                    <a:gd name="T3" fmla="*/ 24 h 52"/>
                    <a:gd name="T4" fmla="*/ 1 w 297"/>
                    <a:gd name="T5" fmla="*/ 0 h 52"/>
                    <a:gd name="T6" fmla="*/ 0 w 297"/>
                    <a:gd name="T7" fmla="*/ 2 h 52"/>
                    <a:gd name="T8" fmla="*/ 148 w 297"/>
                    <a:gd name="T9" fmla="*/ 25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1" name="Freeform 1417"/>
                <p:cNvSpPr>
                  <a:spLocks/>
                </p:cNvSpPr>
                <p:nvPr/>
              </p:nvSpPr>
              <p:spPr bwMode="auto">
                <a:xfrm>
                  <a:off x="3617" y="1747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5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2" name="Freeform 1418"/>
                <p:cNvSpPr>
                  <a:spLocks/>
                </p:cNvSpPr>
                <p:nvPr/>
              </p:nvSpPr>
              <p:spPr bwMode="auto">
                <a:xfrm>
                  <a:off x="3618" y="1739"/>
                  <a:ext cx="150" cy="33"/>
                </a:xfrm>
                <a:custGeom>
                  <a:avLst/>
                  <a:gdLst>
                    <a:gd name="T0" fmla="*/ 147 w 301"/>
                    <a:gd name="T1" fmla="*/ 33 h 65"/>
                    <a:gd name="T2" fmla="*/ 150 w 301"/>
                    <a:gd name="T3" fmla="*/ 24 h 65"/>
                    <a:gd name="T4" fmla="*/ 2 w 301"/>
                    <a:gd name="T5" fmla="*/ 0 h 65"/>
                    <a:gd name="T6" fmla="*/ 0 w 301"/>
                    <a:gd name="T7" fmla="*/ 8 h 65"/>
                    <a:gd name="T8" fmla="*/ 147 w 301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5">
                      <a:moveTo>
                        <a:pt x="294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5"/>
                      </a:lnTo>
                      <a:lnTo>
                        <a:pt x="294" y="6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3" name="Freeform 1419"/>
                <p:cNvSpPr>
                  <a:spLocks/>
                </p:cNvSpPr>
                <p:nvPr/>
              </p:nvSpPr>
              <p:spPr bwMode="auto">
                <a:xfrm>
                  <a:off x="3618" y="1746"/>
                  <a:ext cx="147" cy="26"/>
                </a:xfrm>
                <a:custGeom>
                  <a:avLst/>
                  <a:gdLst>
                    <a:gd name="T0" fmla="*/ 146 w 296"/>
                    <a:gd name="T1" fmla="*/ 26 h 52"/>
                    <a:gd name="T2" fmla="*/ 147 w 296"/>
                    <a:gd name="T3" fmla="*/ 24 h 52"/>
                    <a:gd name="T4" fmla="*/ 0 w 296"/>
                    <a:gd name="T5" fmla="*/ 0 h 52"/>
                    <a:gd name="T6" fmla="*/ 0 w 296"/>
                    <a:gd name="T7" fmla="*/ 1 h 52"/>
                    <a:gd name="T8" fmla="*/ 146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4" name="Freeform 1420"/>
                <p:cNvSpPr>
                  <a:spLocks/>
                </p:cNvSpPr>
                <p:nvPr/>
              </p:nvSpPr>
              <p:spPr bwMode="auto">
                <a:xfrm>
                  <a:off x="3618" y="1744"/>
                  <a:ext cx="148" cy="26"/>
                </a:xfrm>
                <a:custGeom>
                  <a:avLst/>
                  <a:gdLst>
                    <a:gd name="T0" fmla="*/ 147 w 298"/>
                    <a:gd name="T1" fmla="*/ 26 h 51"/>
                    <a:gd name="T2" fmla="*/ 148 w 298"/>
                    <a:gd name="T3" fmla="*/ 24 h 51"/>
                    <a:gd name="T4" fmla="*/ 1 w 298"/>
                    <a:gd name="T5" fmla="*/ 0 h 51"/>
                    <a:gd name="T6" fmla="*/ 0 w 298"/>
                    <a:gd name="T7" fmla="*/ 2 h 51"/>
                    <a:gd name="T8" fmla="*/ 147 w 298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5" name="Freeform 1421"/>
                <p:cNvSpPr>
                  <a:spLocks/>
                </p:cNvSpPr>
                <p:nvPr/>
              </p:nvSpPr>
              <p:spPr bwMode="auto">
                <a:xfrm>
                  <a:off x="3618" y="1743"/>
                  <a:ext cx="149" cy="26"/>
                </a:xfrm>
                <a:custGeom>
                  <a:avLst/>
                  <a:gdLst>
                    <a:gd name="T0" fmla="*/ 148 w 297"/>
                    <a:gd name="T1" fmla="*/ 26 h 51"/>
                    <a:gd name="T2" fmla="*/ 149 w 297"/>
                    <a:gd name="T3" fmla="*/ 24 h 51"/>
                    <a:gd name="T4" fmla="*/ 1 w 297"/>
                    <a:gd name="T5" fmla="*/ 0 h 51"/>
                    <a:gd name="T6" fmla="*/ 0 w 297"/>
                    <a:gd name="T7" fmla="*/ 2 h 51"/>
                    <a:gd name="T8" fmla="*/ 148 w 297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6" name="Freeform 1422"/>
                <p:cNvSpPr>
                  <a:spLocks/>
                </p:cNvSpPr>
                <p:nvPr/>
              </p:nvSpPr>
              <p:spPr bwMode="auto">
                <a:xfrm>
                  <a:off x="3619" y="1741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4 h 52"/>
                    <a:gd name="T4" fmla="*/ 1 w 296"/>
                    <a:gd name="T5" fmla="*/ 0 h 52"/>
                    <a:gd name="T6" fmla="*/ 0 w 296"/>
                    <a:gd name="T7" fmla="*/ 2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7" name="Freeform 1423"/>
                <p:cNvSpPr>
                  <a:spLocks/>
                </p:cNvSpPr>
                <p:nvPr/>
              </p:nvSpPr>
              <p:spPr bwMode="auto">
                <a:xfrm>
                  <a:off x="3620" y="1739"/>
                  <a:ext cx="148" cy="26"/>
                </a:xfrm>
                <a:custGeom>
                  <a:avLst/>
                  <a:gdLst>
                    <a:gd name="T0" fmla="*/ 147 w 296"/>
                    <a:gd name="T1" fmla="*/ 26 h 51"/>
                    <a:gd name="T2" fmla="*/ 148 w 296"/>
                    <a:gd name="T3" fmla="*/ 24 h 51"/>
                    <a:gd name="T4" fmla="*/ 0 w 296"/>
                    <a:gd name="T5" fmla="*/ 0 h 51"/>
                    <a:gd name="T6" fmla="*/ 0 w 296"/>
                    <a:gd name="T7" fmla="*/ 2 h 51"/>
                    <a:gd name="T8" fmla="*/ 147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8" name="Freeform 1424"/>
                <p:cNvSpPr>
                  <a:spLocks/>
                </p:cNvSpPr>
                <p:nvPr/>
              </p:nvSpPr>
              <p:spPr bwMode="auto">
                <a:xfrm>
                  <a:off x="3620" y="1731"/>
                  <a:ext cx="150" cy="33"/>
                </a:xfrm>
                <a:custGeom>
                  <a:avLst/>
                  <a:gdLst>
                    <a:gd name="T0" fmla="*/ 148 w 301"/>
                    <a:gd name="T1" fmla="*/ 33 h 65"/>
                    <a:gd name="T2" fmla="*/ 150 w 301"/>
                    <a:gd name="T3" fmla="*/ 24 h 65"/>
                    <a:gd name="T4" fmla="*/ 2 w 301"/>
                    <a:gd name="T5" fmla="*/ 0 h 65"/>
                    <a:gd name="T6" fmla="*/ 0 w 301"/>
                    <a:gd name="T7" fmla="*/ 9 h 65"/>
                    <a:gd name="T8" fmla="*/ 148 w 301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5">
                      <a:moveTo>
                        <a:pt x="296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79" name="Freeform 1425"/>
                <p:cNvSpPr>
                  <a:spLocks/>
                </p:cNvSpPr>
                <p:nvPr/>
              </p:nvSpPr>
              <p:spPr bwMode="auto">
                <a:xfrm>
                  <a:off x="3620" y="1738"/>
                  <a:ext cx="149" cy="26"/>
                </a:xfrm>
                <a:custGeom>
                  <a:avLst/>
                  <a:gdLst>
                    <a:gd name="T0" fmla="*/ 148 w 298"/>
                    <a:gd name="T1" fmla="*/ 26 h 51"/>
                    <a:gd name="T2" fmla="*/ 149 w 298"/>
                    <a:gd name="T3" fmla="*/ 24 h 51"/>
                    <a:gd name="T4" fmla="*/ 1 w 298"/>
                    <a:gd name="T5" fmla="*/ 0 h 51"/>
                    <a:gd name="T6" fmla="*/ 0 w 298"/>
                    <a:gd name="T7" fmla="*/ 2 h 51"/>
                    <a:gd name="T8" fmla="*/ 148 w 298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0" name="Freeform 1426"/>
                <p:cNvSpPr>
                  <a:spLocks/>
                </p:cNvSpPr>
                <p:nvPr/>
              </p:nvSpPr>
              <p:spPr bwMode="auto">
                <a:xfrm>
                  <a:off x="3621" y="1736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4 h 52"/>
                    <a:gd name="T4" fmla="*/ 0 w 296"/>
                    <a:gd name="T5" fmla="*/ 0 h 52"/>
                    <a:gd name="T6" fmla="*/ 0 w 296"/>
                    <a:gd name="T7" fmla="*/ 2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1" name="Freeform 1427"/>
                <p:cNvSpPr>
                  <a:spLocks/>
                </p:cNvSpPr>
                <p:nvPr/>
              </p:nvSpPr>
              <p:spPr bwMode="auto">
                <a:xfrm>
                  <a:off x="3621" y="1734"/>
                  <a:ext cx="149" cy="26"/>
                </a:xfrm>
                <a:custGeom>
                  <a:avLst/>
                  <a:gdLst>
                    <a:gd name="T0" fmla="*/ 148 w 297"/>
                    <a:gd name="T1" fmla="*/ 26 h 51"/>
                    <a:gd name="T2" fmla="*/ 149 w 297"/>
                    <a:gd name="T3" fmla="*/ 24 h 51"/>
                    <a:gd name="T4" fmla="*/ 1 w 297"/>
                    <a:gd name="T5" fmla="*/ 0 h 51"/>
                    <a:gd name="T6" fmla="*/ 0 w 297"/>
                    <a:gd name="T7" fmla="*/ 2 h 51"/>
                    <a:gd name="T8" fmla="*/ 148 w 297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2" name="Freeform 1428"/>
                <p:cNvSpPr>
                  <a:spLocks/>
                </p:cNvSpPr>
                <p:nvPr/>
              </p:nvSpPr>
              <p:spPr bwMode="auto">
                <a:xfrm>
                  <a:off x="3622" y="1733"/>
                  <a:ext cx="148" cy="26"/>
                </a:xfrm>
                <a:custGeom>
                  <a:avLst/>
                  <a:gdLst>
                    <a:gd name="T0" fmla="*/ 148 w 296"/>
                    <a:gd name="T1" fmla="*/ 26 h 51"/>
                    <a:gd name="T2" fmla="*/ 148 w 296"/>
                    <a:gd name="T3" fmla="*/ 24 h 51"/>
                    <a:gd name="T4" fmla="*/ 1 w 296"/>
                    <a:gd name="T5" fmla="*/ 0 h 51"/>
                    <a:gd name="T6" fmla="*/ 0 w 296"/>
                    <a:gd name="T7" fmla="*/ 2 h 51"/>
                    <a:gd name="T8" fmla="*/ 148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1">
                      <a:moveTo>
                        <a:pt x="296" y="51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3" name="Freeform 1429"/>
                <p:cNvSpPr>
                  <a:spLocks/>
                </p:cNvSpPr>
                <p:nvPr/>
              </p:nvSpPr>
              <p:spPr bwMode="auto">
                <a:xfrm>
                  <a:off x="3623" y="1731"/>
                  <a:ext cx="147" cy="26"/>
                </a:xfrm>
                <a:custGeom>
                  <a:avLst/>
                  <a:gdLst>
                    <a:gd name="T0" fmla="*/ 146 w 296"/>
                    <a:gd name="T1" fmla="*/ 26 h 52"/>
                    <a:gd name="T2" fmla="*/ 147 w 296"/>
                    <a:gd name="T3" fmla="*/ 24 h 52"/>
                    <a:gd name="T4" fmla="*/ 0 w 296"/>
                    <a:gd name="T5" fmla="*/ 0 h 52"/>
                    <a:gd name="T6" fmla="*/ 0 w 296"/>
                    <a:gd name="T7" fmla="*/ 2 h 52"/>
                    <a:gd name="T8" fmla="*/ 146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4" name="Freeform 1430"/>
                <p:cNvSpPr>
                  <a:spLocks/>
                </p:cNvSpPr>
                <p:nvPr/>
              </p:nvSpPr>
              <p:spPr bwMode="auto">
                <a:xfrm>
                  <a:off x="3623" y="1722"/>
                  <a:ext cx="149" cy="33"/>
                </a:xfrm>
                <a:custGeom>
                  <a:avLst/>
                  <a:gdLst>
                    <a:gd name="T0" fmla="*/ 148 w 299"/>
                    <a:gd name="T1" fmla="*/ 33 h 66"/>
                    <a:gd name="T2" fmla="*/ 149 w 299"/>
                    <a:gd name="T3" fmla="*/ 24 h 66"/>
                    <a:gd name="T4" fmla="*/ 2 w 299"/>
                    <a:gd name="T5" fmla="*/ 0 h 66"/>
                    <a:gd name="T6" fmla="*/ 0 w 299"/>
                    <a:gd name="T7" fmla="*/ 9 h 66"/>
                    <a:gd name="T8" fmla="*/ 148 w 299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66">
                      <a:moveTo>
                        <a:pt x="296" y="66"/>
                      </a:moveTo>
                      <a:lnTo>
                        <a:pt x="299" y="48"/>
                      </a:lnTo>
                      <a:lnTo>
                        <a:pt x="5" y="0"/>
                      </a:lnTo>
                      <a:lnTo>
                        <a:pt x="0" y="18"/>
                      </a:lnTo>
                      <a:lnTo>
                        <a:pt x="296" y="66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5" name="Freeform 1431"/>
                <p:cNvSpPr>
                  <a:spLocks/>
                </p:cNvSpPr>
                <p:nvPr/>
              </p:nvSpPr>
              <p:spPr bwMode="auto">
                <a:xfrm>
                  <a:off x="3623" y="1728"/>
                  <a:ext cx="148" cy="27"/>
                </a:xfrm>
                <a:custGeom>
                  <a:avLst/>
                  <a:gdLst>
                    <a:gd name="T0" fmla="*/ 147 w 298"/>
                    <a:gd name="T1" fmla="*/ 27 h 54"/>
                    <a:gd name="T2" fmla="*/ 148 w 298"/>
                    <a:gd name="T3" fmla="*/ 24 h 54"/>
                    <a:gd name="T4" fmla="*/ 1 w 298"/>
                    <a:gd name="T5" fmla="*/ 0 h 54"/>
                    <a:gd name="T6" fmla="*/ 0 w 298"/>
                    <a:gd name="T7" fmla="*/ 3 h 54"/>
                    <a:gd name="T8" fmla="*/ 147 w 298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4">
                      <a:moveTo>
                        <a:pt x="296" y="54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6" name="Freeform 1432"/>
                <p:cNvSpPr>
                  <a:spLocks/>
                </p:cNvSpPr>
                <p:nvPr/>
              </p:nvSpPr>
              <p:spPr bwMode="auto">
                <a:xfrm>
                  <a:off x="3623" y="1725"/>
                  <a:ext cx="149" cy="27"/>
                </a:xfrm>
                <a:custGeom>
                  <a:avLst/>
                  <a:gdLst>
                    <a:gd name="T0" fmla="*/ 148 w 297"/>
                    <a:gd name="T1" fmla="*/ 27 h 53"/>
                    <a:gd name="T2" fmla="*/ 149 w 297"/>
                    <a:gd name="T3" fmla="*/ 24 h 53"/>
                    <a:gd name="T4" fmla="*/ 1 w 297"/>
                    <a:gd name="T5" fmla="*/ 0 h 53"/>
                    <a:gd name="T6" fmla="*/ 0 w 297"/>
                    <a:gd name="T7" fmla="*/ 3 h 53"/>
                    <a:gd name="T8" fmla="*/ 148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3">
                      <a:moveTo>
                        <a:pt x="296" y="53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7" name="Freeform 1433"/>
                <p:cNvSpPr>
                  <a:spLocks/>
                </p:cNvSpPr>
                <p:nvPr/>
              </p:nvSpPr>
              <p:spPr bwMode="auto">
                <a:xfrm>
                  <a:off x="3624" y="1722"/>
                  <a:ext cx="148" cy="27"/>
                </a:xfrm>
                <a:custGeom>
                  <a:avLst/>
                  <a:gdLst>
                    <a:gd name="T0" fmla="*/ 148 w 296"/>
                    <a:gd name="T1" fmla="*/ 27 h 55"/>
                    <a:gd name="T2" fmla="*/ 148 w 296"/>
                    <a:gd name="T3" fmla="*/ 24 h 55"/>
                    <a:gd name="T4" fmla="*/ 1 w 296"/>
                    <a:gd name="T5" fmla="*/ 0 h 55"/>
                    <a:gd name="T6" fmla="*/ 0 w 296"/>
                    <a:gd name="T7" fmla="*/ 3 h 55"/>
                    <a:gd name="T8" fmla="*/ 148 w 2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5">
                      <a:moveTo>
                        <a:pt x="296" y="55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8" name="Freeform 1434"/>
                <p:cNvSpPr>
                  <a:spLocks/>
                </p:cNvSpPr>
                <p:nvPr/>
              </p:nvSpPr>
              <p:spPr bwMode="auto">
                <a:xfrm>
                  <a:off x="3625" y="1713"/>
                  <a:ext cx="149" cy="33"/>
                </a:xfrm>
                <a:custGeom>
                  <a:avLst/>
                  <a:gdLst>
                    <a:gd name="T0" fmla="*/ 147 w 297"/>
                    <a:gd name="T1" fmla="*/ 33 h 66"/>
                    <a:gd name="T2" fmla="*/ 149 w 297"/>
                    <a:gd name="T3" fmla="*/ 24 h 66"/>
                    <a:gd name="T4" fmla="*/ 1 w 297"/>
                    <a:gd name="T5" fmla="*/ 0 h 66"/>
                    <a:gd name="T6" fmla="*/ 0 w 297"/>
                    <a:gd name="T7" fmla="*/ 9 h 66"/>
                    <a:gd name="T8" fmla="*/ 147 w 297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66">
                      <a:moveTo>
                        <a:pt x="294" y="66"/>
                      </a:moveTo>
                      <a:lnTo>
                        <a:pt x="297" y="48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4" y="6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89" name="Freeform 1435"/>
                <p:cNvSpPr>
                  <a:spLocks/>
                </p:cNvSpPr>
                <p:nvPr/>
              </p:nvSpPr>
              <p:spPr bwMode="auto">
                <a:xfrm>
                  <a:off x="3625" y="1720"/>
                  <a:ext cx="148" cy="26"/>
                </a:xfrm>
                <a:custGeom>
                  <a:avLst/>
                  <a:gdLst>
                    <a:gd name="T0" fmla="*/ 147 w 296"/>
                    <a:gd name="T1" fmla="*/ 26 h 53"/>
                    <a:gd name="T2" fmla="*/ 148 w 296"/>
                    <a:gd name="T3" fmla="*/ 23 h 53"/>
                    <a:gd name="T4" fmla="*/ 0 w 296"/>
                    <a:gd name="T5" fmla="*/ 0 h 53"/>
                    <a:gd name="T6" fmla="*/ 0 w 296"/>
                    <a:gd name="T7" fmla="*/ 2 h 53"/>
                    <a:gd name="T8" fmla="*/ 147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4" y="53"/>
                      </a:moveTo>
                      <a:lnTo>
                        <a:pt x="296" y="47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0" name="Freeform 1436"/>
                <p:cNvSpPr>
                  <a:spLocks/>
                </p:cNvSpPr>
                <p:nvPr/>
              </p:nvSpPr>
              <p:spPr bwMode="auto">
                <a:xfrm>
                  <a:off x="3625" y="1716"/>
                  <a:ext cx="149" cy="27"/>
                </a:xfrm>
                <a:custGeom>
                  <a:avLst/>
                  <a:gdLst>
                    <a:gd name="T0" fmla="*/ 148 w 297"/>
                    <a:gd name="T1" fmla="*/ 27 h 54"/>
                    <a:gd name="T2" fmla="*/ 149 w 297"/>
                    <a:gd name="T3" fmla="*/ 24 h 54"/>
                    <a:gd name="T4" fmla="*/ 1 w 297"/>
                    <a:gd name="T5" fmla="*/ 0 h 54"/>
                    <a:gd name="T6" fmla="*/ 0 w 297"/>
                    <a:gd name="T7" fmla="*/ 4 h 54"/>
                    <a:gd name="T8" fmla="*/ 148 w 297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4">
                      <a:moveTo>
                        <a:pt x="296" y="54"/>
                      </a:moveTo>
                      <a:lnTo>
                        <a:pt x="297" y="47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1" name="Freeform 1437"/>
                <p:cNvSpPr>
                  <a:spLocks/>
                </p:cNvSpPr>
                <p:nvPr/>
              </p:nvSpPr>
              <p:spPr bwMode="auto">
                <a:xfrm>
                  <a:off x="3626" y="1713"/>
                  <a:ext cx="148" cy="26"/>
                </a:xfrm>
                <a:custGeom>
                  <a:avLst/>
                  <a:gdLst>
                    <a:gd name="T0" fmla="*/ 148 w 295"/>
                    <a:gd name="T1" fmla="*/ 26 h 53"/>
                    <a:gd name="T2" fmla="*/ 148 w 295"/>
                    <a:gd name="T3" fmla="*/ 24 h 53"/>
                    <a:gd name="T4" fmla="*/ 0 w 295"/>
                    <a:gd name="T5" fmla="*/ 0 h 53"/>
                    <a:gd name="T6" fmla="*/ 0 w 295"/>
                    <a:gd name="T7" fmla="*/ 3 h 53"/>
                    <a:gd name="T8" fmla="*/ 148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53">
                      <a:moveTo>
                        <a:pt x="295" y="53"/>
                      </a:moveTo>
                      <a:lnTo>
                        <a:pt x="295" y="48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2" name="Freeform 1438"/>
                <p:cNvSpPr>
                  <a:spLocks/>
                </p:cNvSpPr>
                <p:nvPr/>
              </p:nvSpPr>
              <p:spPr bwMode="auto">
                <a:xfrm>
                  <a:off x="3626" y="1704"/>
                  <a:ext cx="149" cy="33"/>
                </a:xfrm>
                <a:custGeom>
                  <a:avLst/>
                  <a:gdLst>
                    <a:gd name="T0" fmla="*/ 148 w 297"/>
                    <a:gd name="T1" fmla="*/ 33 h 67"/>
                    <a:gd name="T2" fmla="*/ 149 w 297"/>
                    <a:gd name="T3" fmla="*/ 23 h 67"/>
                    <a:gd name="T4" fmla="*/ 1 w 297"/>
                    <a:gd name="T5" fmla="*/ 0 h 67"/>
                    <a:gd name="T6" fmla="*/ 0 w 297"/>
                    <a:gd name="T7" fmla="*/ 9 h 67"/>
                    <a:gd name="T8" fmla="*/ 148 w 297"/>
                    <a:gd name="T9" fmla="*/ 33 h 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67">
                      <a:moveTo>
                        <a:pt x="295" y="67"/>
                      </a:moveTo>
                      <a:lnTo>
                        <a:pt x="297" y="47"/>
                      </a:lnTo>
                      <a:lnTo>
                        <a:pt x="1" y="0"/>
                      </a:lnTo>
                      <a:lnTo>
                        <a:pt x="0" y="19"/>
                      </a:lnTo>
                      <a:lnTo>
                        <a:pt x="295" y="67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3" name="Freeform 1439"/>
                <p:cNvSpPr>
                  <a:spLocks/>
                </p:cNvSpPr>
                <p:nvPr/>
              </p:nvSpPr>
              <p:spPr bwMode="auto">
                <a:xfrm>
                  <a:off x="3627" y="1695"/>
                  <a:ext cx="148" cy="32"/>
                </a:xfrm>
                <a:custGeom>
                  <a:avLst/>
                  <a:gdLst>
                    <a:gd name="T0" fmla="*/ 147 w 298"/>
                    <a:gd name="T1" fmla="*/ 32 h 65"/>
                    <a:gd name="T2" fmla="*/ 148 w 298"/>
                    <a:gd name="T3" fmla="*/ 22 h 65"/>
                    <a:gd name="T4" fmla="*/ 1 w 298"/>
                    <a:gd name="T5" fmla="*/ 0 h 65"/>
                    <a:gd name="T6" fmla="*/ 0 w 298"/>
                    <a:gd name="T7" fmla="*/ 9 h 65"/>
                    <a:gd name="T8" fmla="*/ 147 w 298"/>
                    <a:gd name="T9" fmla="*/ 3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65">
                      <a:moveTo>
                        <a:pt x="296" y="65"/>
                      </a:moveTo>
                      <a:lnTo>
                        <a:pt x="298" y="45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4" name="Freeform 1440"/>
                <p:cNvSpPr>
                  <a:spLocks/>
                </p:cNvSpPr>
                <p:nvPr/>
              </p:nvSpPr>
              <p:spPr bwMode="auto">
                <a:xfrm>
                  <a:off x="3627" y="1685"/>
                  <a:ext cx="148" cy="32"/>
                </a:xfrm>
                <a:custGeom>
                  <a:avLst/>
                  <a:gdLst>
                    <a:gd name="T0" fmla="*/ 148 w 298"/>
                    <a:gd name="T1" fmla="*/ 32 h 63"/>
                    <a:gd name="T2" fmla="*/ 147 w 298"/>
                    <a:gd name="T3" fmla="*/ 23 h 63"/>
                    <a:gd name="T4" fmla="*/ 0 w 298"/>
                    <a:gd name="T5" fmla="*/ 0 h 63"/>
                    <a:gd name="T6" fmla="*/ 1 w 298"/>
                    <a:gd name="T7" fmla="*/ 9 h 63"/>
                    <a:gd name="T8" fmla="*/ 148 w 298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63">
                      <a:moveTo>
                        <a:pt x="298" y="63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298" y="63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5" name="Freeform 1441"/>
                <p:cNvSpPr>
                  <a:spLocks/>
                </p:cNvSpPr>
                <p:nvPr/>
              </p:nvSpPr>
              <p:spPr bwMode="auto">
                <a:xfrm>
                  <a:off x="3626" y="1676"/>
                  <a:ext cx="149" cy="32"/>
                </a:xfrm>
                <a:custGeom>
                  <a:avLst/>
                  <a:gdLst>
                    <a:gd name="T0" fmla="*/ 149 w 297"/>
                    <a:gd name="T1" fmla="*/ 32 h 63"/>
                    <a:gd name="T2" fmla="*/ 148 w 297"/>
                    <a:gd name="T3" fmla="*/ 22 h 63"/>
                    <a:gd name="T4" fmla="*/ 0 w 297"/>
                    <a:gd name="T5" fmla="*/ 0 h 63"/>
                    <a:gd name="T6" fmla="*/ 1 w 297"/>
                    <a:gd name="T7" fmla="*/ 9 h 63"/>
                    <a:gd name="T8" fmla="*/ 149 w 297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63">
                      <a:moveTo>
                        <a:pt x="297" y="63"/>
                      </a:moveTo>
                      <a:lnTo>
                        <a:pt x="295" y="44"/>
                      </a:lnTo>
                      <a:lnTo>
                        <a:pt x="0" y="0"/>
                      </a:lnTo>
                      <a:lnTo>
                        <a:pt x="1" y="18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6" name="Freeform 1442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9" cy="32"/>
                </a:xfrm>
                <a:custGeom>
                  <a:avLst/>
                  <a:gdLst>
                    <a:gd name="T0" fmla="*/ 149 w 297"/>
                    <a:gd name="T1" fmla="*/ 32 h 63"/>
                    <a:gd name="T2" fmla="*/ 147 w 297"/>
                    <a:gd name="T3" fmla="*/ 23 h 63"/>
                    <a:gd name="T4" fmla="*/ 0 w 297"/>
                    <a:gd name="T5" fmla="*/ 0 h 63"/>
                    <a:gd name="T6" fmla="*/ 1 w 297"/>
                    <a:gd name="T7" fmla="*/ 10 h 63"/>
                    <a:gd name="T8" fmla="*/ 149 w 297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63">
                      <a:moveTo>
                        <a:pt x="297" y="63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2" y="19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7" name="Freeform 1443"/>
                <p:cNvSpPr>
                  <a:spLocks/>
                </p:cNvSpPr>
                <p:nvPr/>
              </p:nvSpPr>
              <p:spPr bwMode="auto">
                <a:xfrm>
                  <a:off x="3626" y="1673"/>
                  <a:ext cx="148" cy="26"/>
                </a:xfrm>
                <a:custGeom>
                  <a:avLst/>
                  <a:gdLst>
                    <a:gd name="T0" fmla="*/ 148 w 295"/>
                    <a:gd name="T1" fmla="*/ 26 h 51"/>
                    <a:gd name="T2" fmla="*/ 148 w 295"/>
                    <a:gd name="T3" fmla="*/ 23 h 51"/>
                    <a:gd name="T4" fmla="*/ 0 w 295"/>
                    <a:gd name="T5" fmla="*/ 0 h 51"/>
                    <a:gd name="T6" fmla="*/ 0 w 295"/>
                    <a:gd name="T7" fmla="*/ 4 h 51"/>
                    <a:gd name="T8" fmla="*/ 148 w 295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51">
                      <a:moveTo>
                        <a:pt x="295" y="51"/>
                      </a:moveTo>
                      <a:lnTo>
                        <a:pt x="295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5" y="51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8" name="Freeform 1444"/>
                <p:cNvSpPr>
                  <a:spLocks/>
                </p:cNvSpPr>
                <p:nvPr/>
              </p:nvSpPr>
              <p:spPr bwMode="auto">
                <a:xfrm>
                  <a:off x="3625" y="1670"/>
                  <a:ext cx="149" cy="25"/>
                </a:xfrm>
                <a:custGeom>
                  <a:avLst/>
                  <a:gdLst>
                    <a:gd name="T0" fmla="*/ 149 w 297"/>
                    <a:gd name="T1" fmla="*/ 25 h 50"/>
                    <a:gd name="T2" fmla="*/ 148 w 297"/>
                    <a:gd name="T3" fmla="*/ 23 h 50"/>
                    <a:gd name="T4" fmla="*/ 0 w 297"/>
                    <a:gd name="T5" fmla="*/ 0 h 50"/>
                    <a:gd name="T6" fmla="*/ 1 w 297"/>
                    <a:gd name="T7" fmla="*/ 3 h 50"/>
                    <a:gd name="T8" fmla="*/ 149 w 297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0">
                      <a:moveTo>
                        <a:pt x="297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8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999" name="Freeform 1445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7 w 296"/>
                    <a:gd name="T3" fmla="*/ 23 h 52"/>
                    <a:gd name="T4" fmla="*/ 0 w 296"/>
                    <a:gd name="T5" fmla="*/ 0 h 52"/>
                    <a:gd name="T6" fmla="*/ 0 w 296"/>
                    <a:gd name="T7" fmla="*/ 4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2">
                      <a:moveTo>
                        <a:pt x="296" y="52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0" name="Freeform 1446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9" cy="30"/>
                </a:xfrm>
                <a:custGeom>
                  <a:avLst/>
                  <a:gdLst>
                    <a:gd name="T0" fmla="*/ 149 w 299"/>
                    <a:gd name="T1" fmla="*/ 30 h 60"/>
                    <a:gd name="T2" fmla="*/ 148 w 299"/>
                    <a:gd name="T3" fmla="*/ 22 h 60"/>
                    <a:gd name="T4" fmla="*/ 0 w 299"/>
                    <a:gd name="T5" fmla="*/ 0 h 60"/>
                    <a:gd name="T6" fmla="*/ 2 w 299"/>
                    <a:gd name="T7" fmla="*/ 8 h 60"/>
                    <a:gd name="T8" fmla="*/ 149 w 299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60">
                      <a:moveTo>
                        <a:pt x="299" y="6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5" y="15"/>
                      </a:lnTo>
                      <a:lnTo>
                        <a:pt x="299" y="6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1" name="Freeform 1447"/>
                <p:cNvSpPr>
                  <a:spLocks/>
                </p:cNvSpPr>
                <p:nvPr/>
              </p:nvSpPr>
              <p:spPr bwMode="auto">
                <a:xfrm>
                  <a:off x="3624" y="1665"/>
                  <a:ext cx="148" cy="25"/>
                </a:xfrm>
                <a:custGeom>
                  <a:avLst/>
                  <a:gdLst>
                    <a:gd name="T0" fmla="*/ 148 w 296"/>
                    <a:gd name="T1" fmla="*/ 25 h 50"/>
                    <a:gd name="T2" fmla="*/ 148 w 296"/>
                    <a:gd name="T3" fmla="*/ 23 h 50"/>
                    <a:gd name="T4" fmla="*/ 0 w 296"/>
                    <a:gd name="T5" fmla="*/ 0 h 50"/>
                    <a:gd name="T6" fmla="*/ 1 w 296"/>
                    <a:gd name="T7" fmla="*/ 3 h 50"/>
                    <a:gd name="T8" fmla="*/ 148 w 296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0">
                      <a:moveTo>
                        <a:pt x="296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6" y="5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2" name="Freeform 1448"/>
                <p:cNvSpPr>
                  <a:spLocks/>
                </p:cNvSpPr>
                <p:nvPr/>
              </p:nvSpPr>
              <p:spPr bwMode="auto">
                <a:xfrm>
                  <a:off x="3623" y="1662"/>
                  <a:ext cx="149" cy="25"/>
                </a:xfrm>
                <a:custGeom>
                  <a:avLst/>
                  <a:gdLst>
                    <a:gd name="T0" fmla="*/ 149 w 297"/>
                    <a:gd name="T1" fmla="*/ 25 h 50"/>
                    <a:gd name="T2" fmla="*/ 148 w 297"/>
                    <a:gd name="T3" fmla="*/ 22 h 50"/>
                    <a:gd name="T4" fmla="*/ 0 w 297"/>
                    <a:gd name="T5" fmla="*/ 0 h 50"/>
                    <a:gd name="T6" fmla="*/ 1 w 297"/>
                    <a:gd name="T7" fmla="*/ 3 h 50"/>
                    <a:gd name="T8" fmla="*/ 149 w 297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0">
                      <a:moveTo>
                        <a:pt x="297" y="5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57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3" name="Freeform 1449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8" cy="24"/>
                </a:xfrm>
                <a:custGeom>
                  <a:avLst/>
                  <a:gdLst>
                    <a:gd name="T0" fmla="*/ 148 w 298"/>
                    <a:gd name="T1" fmla="*/ 24 h 49"/>
                    <a:gd name="T2" fmla="*/ 147 w 298"/>
                    <a:gd name="T3" fmla="*/ 22 h 49"/>
                    <a:gd name="T4" fmla="*/ 0 w 298"/>
                    <a:gd name="T5" fmla="*/ 0 h 49"/>
                    <a:gd name="T6" fmla="*/ 1 w 298"/>
                    <a:gd name="T7" fmla="*/ 2 h 49"/>
                    <a:gd name="T8" fmla="*/ 148 w 298"/>
                    <a:gd name="T9" fmla="*/ 2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9">
                      <a:moveTo>
                        <a:pt x="298" y="49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8" y="49"/>
                      </a:lnTo>
                      <a:close/>
                    </a:path>
                  </a:pathLst>
                </a:custGeom>
                <a:solidFill>
                  <a:srgbClr val="E4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4" name="Freeform 1450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50" cy="30"/>
                </a:xfrm>
                <a:custGeom>
                  <a:avLst/>
                  <a:gdLst>
                    <a:gd name="T0" fmla="*/ 150 w 301"/>
                    <a:gd name="T1" fmla="*/ 30 h 60"/>
                    <a:gd name="T2" fmla="*/ 148 w 301"/>
                    <a:gd name="T3" fmla="*/ 22 h 60"/>
                    <a:gd name="T4" fmla="*/ 0 w 301"/>
                    <a:gd name="T5" fmla="*/ 0 h 60"/>
                    <a:gd name="T6" fmla="*/ 2 w 301"/>
                    <a:gd name="T7" fmla="*/ 8 h 60"/>
                    <a:gd name="T8" fmla="*/ 150 w 301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0">
                      <a:moveTo>
                        <a:pt x="301" y="60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5" y="16"/>
                      </a:lnTo>
                      <a:lnTo>
                        <a:pt x="301" y="60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5" name="Freeform 1451"/>
                <p:cNvSpPr>
                  <a:spLocks/>
                </p:cNvSpPr>
                <p:nvPr/>
              </p:nvSpPr>
              <p:spPr bwMode="auto">
                <a:xfrm>
                  <a:off x="3623" y="1658"/>
                  <a:ext cx="147" cy="23"/>
                </a:xfrm>
                <a:custGeom>
                  <a:avLst/>
                  <a:gdLst>
                    <a:gd name="T0" fmla="*/ 147 w 296"/>
                    <a:gd name="T1" fmla="*/ 23 h 47"/>
                    <a:gd name="T2" fmla="*/ 146 w 296"/>
                    <a:gd name="T3" fmla="*/ 21 h 47"/>
                    <a:gd name="T4" fmla="*/ 0 w 296"/>
                    <a:gd name="T5" fmla="*/ 0 h 47"/>
                    <a:gd name="T6" fmla="*/ 0 w 296"/>
                    <a:gd name="T7" fmla="*/ 1 h 47"/>
                    <a:gd name="T8" fmla="*/ 147 w 296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7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6" name="Freeform 1452"/>
                <p:cNvSpPr>
                  <a:spLocks/>
                </p:cNvSpPr>
                <p:nvPr/>
              </p:nvSpPr>
              <p:spPr bwMode="auto">
                <a:xfrm>
                  <a:off x="3622" y="1656"/>
                  <a:ext cx="148" cy="24"/>
                </a:xfrm>
                <a:custGeom>
                  <a:avLst/>
                  <a:gdLst>
                    <a:gd name="T0" fmla="*/ 148 w 296"/>
                    <a:gd name="T1" fmla="*/ 24 h 46"/>
                    <a:gd name="T2" fmla="*/ 148 w 296"/>
                    <a:gd name="T3" fmla="*/ 22 h 46"/>
                    <a:gd name="T4" fmla="*/ 0 w 296"/>
                    <a:gd name="T5" fmla="*/ 0 h 46"/>
                    <a:gd name="T6" fmla="*/ 1 w 296"/>
                    <a:gd name="T7" fmla="*/ 2 h 46"/>
                    <a:gd name="T8" fmla="*/ 148 w 296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2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7" name="Freeform 1453"/>
                <p:cNvSpPr>
                  <a:spLocks/>
                </p:cNvSpPr>
                <p:nvPr/>
              </p:nvSpPr>
              <p:spPr bwMode="auto">
                <a:xfrm>
                  <a:off x="3621" y="1655"/>
                  <a:ext cx="149" cy="23"/>
                </a:xfrm>
                <a:custGeom>
                  <a:avLst/>
                  <a:gdLst>
                    <a:gd name="T0" fmla="*/ 149 w 297"/>
                    <a:gd name="T1" fmla="*/ 23 h 47"/>
                    <a:gd name="T2" fmla="*/ 148 w 297"/>
                    <a:gd name="T3" fmla="*/ 22 h 47"/>
                    <a:gd name="T4" fmla="*/ 0 w 297"/>
                    <a:gd name="T5" fmla="*/ 0 h 47"/>
                    <a:gd name="T6" fmla="*/ 1 w 297"/>
                    <a:gd name="T7" fmla="*/ 2 h 47"/>
                    <a:gd name="T8" fmla="*/ 149 w 297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8" name="Freeform 1454"/>
                <p:cNvSpPr>
                  <a:spLocks/>
                </p:cNvSpPr>
                <p:nvPr/>
              </p:nvSpPr>
              <p:spPr bwMode="auto">
                <a:xfrm>
                  <a:off x="3621" y="1653"/>
                  <a:ext cx="148" cy="23"/>
                </a:xfrm>
                <a:custGeom>
                  <a:avLst/>
                  <a:gdLst>
                    <a:gd name="T0" fmla="*/ 148 w 296"/>
                    <a:gd name="T1" fmla="*/ 23 h 47"/>
                    <a:gd name="T2" fmla="*/ 148 w 296"/>
                    <a:gd name="T3" fmla="*/ 21 h 47"/>
                    <a:gd name="T4" fmla="*/ 0 w 296"/>
                    <a:gd name="T5" fmla="*/ 0 h 47"/>
                    <a:gd name="T6" fmla="*/ 0 w 296"/>
                    <a:gd name="T7" fmla="*/ 1 h 47"/>
                    <a:gd name="T8" fmla="*/ 148 w 296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0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09" name="Freeform 1455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9" cy="24"/>
                </a:xfrm>
                <a:custGeom>
                  <a:avLst/>
                  <a:gdLst>
                    <a:gd name="T0" fmla="*/ 149 w 298"/>
                    <a:gd name="T1" fmla="*/ 24 h 46"/>
                    <a:gd name="T2" fmla="*/ 148 w 298"/>
                    <a:gd name="T3" fmla="*/ 22 h 46"/>
                    <a:gd name="T4" fmla="*/ 0 w 298"/>
                    <a:gd name="T5" fmla="*/ 0 h 46"/>
                    <a:gd name="T6" fmla="*/ 1 w 298"/>
                    <a:gd name="T7" fmla="*/ 2 h 46"/>
                    <a:gd name="T8" fmla="*/ 149 w 298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0" name="Freeform 1456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50" cy="28"/>
                </a:xfrm>
                <a:custGeom>
                  <a:avLst/>
                  <a:gdLst>
                    <a:gd name="T0" fmla="*/ 150 w 301"/>
                    <a:gd name="T1" fmla="*/ 28 h 57"/>
                    <a:gd name="T2" fmla="*/ 147 w 301"/>
                    <a:gd name="T3" fmla="*/ 21 h 57"/>
                    <a:gd name="T4" fmla="*/ 0 w 301"/>
                    <a:gd name="T5" fmla="*/ 0 h 57"/>
                    <a:gd name="T6" fmla="*/ 2 w 301"/>
                    <a:gd name="T7" fmla="*/ 7 h 57"/>
                    <a:gd name="T8" fmla="*/ 150 w 301"/>
                    <a:gd name="T9" fmla="*/ 28 h 5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57">
                      <a:moveTo>
                        <a:pt x="301" y="57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14"/>
                      </a:lnTo>
                      <a:lnTo>
                        <a:pt x="301" y="57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1" name="Freeform 1457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8" cy="22"/>
                </a:xfrm>
                <a:custGeom>
                  <a:avLst/>
                  <a:gdLst>
                    <a:gd name="T0" fmla="*/ 148 w 296"/>
                    <a:gd name="T1" fmla="*/ 22 h 45"/>
                    <a:gd name="T2" fmla="*/ 147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8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2" name="Freeform 1458"/>
                <p:cNvSpPr>
                  <a:spLocks/>
                </p:cNvSpPr>
                <p:nvPr/>
              </p:nvSpPr>
              <p:spPr bwMode="auto">
                <a:xfrm>
                  <a:off x="3619" y="1649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2 h 46"/>
                    <a:gd name="T4" fmla="*/ 0 w 296"/>
                    <a:gd name="T5" fmla="*/ 0 h 46"/>
                    <a:gd name="T6" fmla="*/ 1 w 296"/>
                    <a:gd name="T7" fmla="*/ 2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3" name="Freeform 1459"/>
                <p:cNvSpPr>
                  <a:spLocks/>
                </p:cNvSpPr>
                <p:nvPr/>
              </p:nvSpPr>
              <p:spPr bwMode="auto">
                <a:xfrm>
                  <a:off x="3618" y="1647"/>
                  <a:ext cx="149" cy="23"/>
                </a:xfrm>
                <a:custGeom>
                  <a:avLst/>
                  <a:gdLst>
                    <a:gd name="T0" fmla="*/ 149 w 297"/>
                    <a:gd name="T1" fmla="*/ 23 h 47"/>
                    <a:gd name="T2" fmla="*/ 148 w 297"/>
                    <a:gd name="T3" fmla="*/ 22 h 47"/>
                    <a:gd name="T4" fmla="*/ 0 w 297"/>
                    <a:gd name="T5" fmla="*/ 0 h 47"/>
                    <a:gd name="T6" fmla="*/ 1 w 297"/>
                    <a:gd name="T7" fmla="*/ 2 h 47"/>
                    <a:gd name="T8" fmla="*/ 149 w 297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DC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4" name="Freeform 1460"/>
                <p:cNvSpPr>
                  <a:spLocks/>
                </p:cNvSpPr>
                <p:nvPr/>
              </p:nvSpPr>
              <p:spPr bwMode="auto">
                <a:xfrm>
                  <a:off x="3618" y="1646"/>
                  <a:ext cx="148" cy="23"/>
                </a:xfrm>
                <a:custGeom>
                  <a:avLst/>
                  <a:gdLst>
                    <a:gd name="T0" fmla="*/ 148 w 298"/>
                    <a:gd name="T1" fmla="*/ 23 h 47"/>
                    <a:gd name="T2" fmla="*/ 147 w 298"/>
                    <a:gd name="T3" fmla="*/ 21 h 47"/>
                    <a:gd name="T4" fmla="*/ 0 w 298"/>
                    <a:gd name="T5" fmla="*/ 0 h 47"/>
                    <a:gd name="T6" fmla="*/ 1 w 298"/>
                    <a:gd name="T7" fmla="*/ 1 h 47"/>
                    <a:gd name="T8" fmla="*/ 148 w 298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7">
                      <a:moveTo>
                        <a:pt x="298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7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5" name="Freeform 1461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47" cy="22"/>
                </a:xfrm>
                <a:custGeom>
                  <a:avLst/>
                  <a:gdLst>
                    <a:gd name="T0" fmla="*/ 147 w 296"/>
                    <a:gd name="T1" fmla="*/ 22 h 45"/>
                    <a:gd name="T2" fmla="*/ 146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7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6" name="Freeform 1462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51" cy="28"/>
                </a:xfrm>
                <a:custGeom>
                  <a:avLst/>
                  <a:gdLst>
                    <a:gd name="T0" fmla="*/ 151 w 301"/>
                    <a:gd name="T1" fmla="*/ 28 h 55"/>
                    <a:gd name="T2" fmla="*/ 148 w 301"/>
                    <a:gd name="T3" fmla="*/ 21 h 55"/>
                    <a:gd name="T4" fmla="*/ 0 w 301"/>
                    <a:gd name="T5" fmla="*/ 0 h 55"/>
                    <a:gd name="T6" fmla="*/ 4 w 301"/>
                    <a:gd name="T7" fmla="*/ 7 h 55"/>
                    <a:gd name="T8" fmla="*/ 151 w 301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55">
                      <a:moveTo>
                        <a:pt x="301" y="5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7" y="13"/>
                      </a:lnTo>
                      <a:lnTo>
                        <a:pt x="301" y="5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7" name="Freeform 1463"/>
                <p:cNvSpPr>
                  <a:spLocks/>
                </p:cNvSpPr>
                <p:nvPr/>
              </p:nvSpPr>
              <p:spPr bwMode="auto">
                <a:xfrm>
                  <a:off x="3617" y="1643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8 w 296"/>
                    <a:gd name="T3" fmla="*/ 22 h 45"/>
                    <a:gd name="T4" fmla="*/ 0 w 296"/>
                    <a:gd name="T5" fmla="*/ 0 h 45"/>
                    <a:gd name="T6" fmla="*/ 1 w 296"/>
                    <a:gd name="T7" fmla="*/ 2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8" name="Freeform 1464"/>
                <p:cNvSpPr>
                  <a:spLocks/>
                </p:cNvSpPr>
                <p:nvPr/>
              </p:nvSpPr>
              <p:spPr bwMode="auto">
                <a:xfrm>
                  <a:off x="3616" y="1641"/>
                  <a:ext cx="149" cy="24"/>
                </a:xfrm>
                <a:custGeom>
                  <a:avLst/>
                  <a:gdLst>
                    <a:gd name="T0" fmla="*/ 149 w 297"/>
                    <a:gd name="T1" fmla="*/ 24 h 46"/>
                    <a:gd name="T2" fmla="*/ 148 w 297"/>
                    <a:gd name="T3" fmla="*/ 22 h 46"/>
                    <a:gd name="T4" fmla="*/ 0 w 297"/>
                    <a:gd name="T5" fmla="*/ 0 h 46"/>
                    <a:gd name="T6" fmla="*/ 1 w 297"/>
                    <a:gd name="T7" fmla="*/ 2 h 46"/>
                    <a:gd name="T8" fmla="*/ 149 w 297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6">
                      <a:moveTo>
                        <a:pt x="297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6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19" name="Freeform 1465"/>
                <p:cNvSpPr>
                  <a:spLocks/>
                </p:cNvSpPr>
                <p:nvPr/>
              </p:nvSpPr>
              <p:spPr bwMode="auto">
                <a:xfrm>
                  <a:off x="3615" y="1641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0" name="Freeform 1466"/>
                <p:cNvSpPr>
                  <a:spLocks/>
                </p:cNvSpPr>
                <p:nvPr/>
              </p:nvSpPr>
              <p:spPr bwMode="auto">
                <a:xfrm>
                  <a:off x="3614" y="1639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1" name="Freeform 1467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8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2" name="Freeform 1468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51" cy="28"/>
                </a:xfrm>
                <a:custGeom>
                  <a:avLst/>
                  <a:gdLst>
                    <a:gd name="T0" fmla="*/ 151 w 303"/>
                    <a:gd name="T1" fmla="*/ 28 h 55"/>
                    <a:gd name="T2" fmla="*/ 148 w 303"/>
                    <a:gd name="T3" fmla="*/ 22 h 55"/>
                    <a:gd name="T4" fmla="*/ 0 w 303"/>
                    <a:gd name="T5" fmla="*/ 0 h 55"/>
                    <a:gd name="T6" fmla="*/ 4 w 303"/>
                    <a:gd name="T7" fmla="*/ 7 h 55"/>
                    <a:gd name="T8" fmla="*/ 151 w 303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3" h="55">
                      <a:moveTo>
                        <a:pt x="303" y="5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8" y="13"/>
                      </a:lnTo>
                      <a:lnTo>
                        <a:pt x="303" y="5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3" name="Freeform 1469"/>
                <p:cNvSpPr>
                  <a:spLocks/>
                </p:cNvSpPr>
                <p:nvPr/>
              </p:nvSpPr>
              <p:spPr bwMode="auto">
                <a:xfrm>
                  <a:off x="3613" y="1636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7 w 296"/>
                    <a:gd name="T3" fmla="*/ 21 h 45"/>
                    <a:gd name="T4" fmla="*/ 0 w 296"/>
                    <a:gd name="T5" fmla="*/ 0 h 45"/>
                    <a:gd name="T6" fmla="*/ 1 w 296"/>
                    <a:gd name="T7" fmla="*/ 2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4" name="Freeform 1470"/>
                <p:cNvSpPr>
                  <a:spLocks/>
                </p:cNvSpPr>
                <p:nvPr/>
              </p:nvSpPr>
              <p:spPr bwMode="auto">
                <a:xfrm>
                  <a:off x="3612" y="1635"/>
                  <a:ext cx="148" cy="22"/>
                </a:xfrm>
                <a:custGeom>
                  <a:avLst/>
                  <a:gdLst>
                    <a:gd name="T0" fmla="*/ 148 w 298"/>
                    <a:gd name="T1" fmla="*/ 22 h 44"/>
                    <a:gd name="T2" fmla="*/ 147 w 298"/>
                    <a:gd name="T3" fmla="*/ 21 h 44"/>
                    <a:gd name="T4" fmla="*/ 0 w 298"/>
                    <a:gd name="T5" fmla="*/ 0 h 44"/>
                    <a:gd name="T6" fmla="*/ 2 w 298"/>
                    <a:gd name="T7" fmla="*/ 2 h 44"/>
                    <a:gd name="T8" fmla="*/ 148 w 298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4">
                      <a:moveTo>
                        <a:pt x="298" y="44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4" y="3"/>
                      </a:lnTo>
                      <a:lnTo>
                        <a:pt x="298" y="44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5" name="Freeform 1471"/>
                <p:cNvSpPr>
                  <a:spLocks/>
                </p:cNvSpPr>
                <p:nvPr/>
              </p:nvSpPr>
              <p:spPr bwMode="auto">
                <a:xfrm>
                  <a:off x="3611" y="1633"/>
                  <a:ext cx="149" cy="23"/>
                </a:xfrm>
                <a:custGeom>
                  <a:avLst/>
                  <a:gdLst>
                    <a:gd name="T0" fmla="*/ 149 w 297"/>
                    <a:gd name="T1" fmla="*/ 23 h 45"/>
                    <a:gd name="T2" fmla="*/ 148 w 297"/>
                    <a:gd name="T3" fmla="*/ 22 h 45"/>
                    <a:gd name="T4" fmla="*/ 0 w 297"/>
                    <a:gd name="T5" fmla="*/ 0 h 45"/>
                    <a:gd name="T6" fmla="*/ 1 w 297"/>
                    <a:gd name="T7" fmla="*/ 2 h 45"/>
                    <a:gd name="T8" fmla="*/ 149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6" name="Freeform 1472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49" cy="24"/>
                </a:xfrm>
                <a:custGeom>
                  <a:avLst/>
                  <a:gdLst>
                    <a:gd name="T0" fmla="*/ 149 w 298"/>
                    <a:gd name="T1" fmla="*/ 24 h 46"/>
                    <a:gd name="T2" fmla="*/ 148 w 298"/>
                    <a:gd name="T3" fmla="*/ 22 h 46"/>
                    <a:gd name="T4" fmla="*/ 0 w 298"/>
                    <a:gd name="T5" fmla="*/ 0 h 46"/>
                    <a:gd name="T6" fmla="*/ 1 w 298"/>
                    <a:gd name="T7" fmla="*/ 2 h 46"/>
                    <a:gd name="T8" fmla="*/ 149 w 298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7" name="Freeform 1473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52" cy="27"/>
                </a:xfrm>
                <a:custGeom>
                  <a:avLst/>
                  <a:gdLst>
                    <a:gd name="T0" fmla="*/ 152 w 304"/>
                    <a:gd name="T1" fmla="*/ 27 h 53"/>
                    <a:gd name="T2" fmla="*/ 148 w 304"/>
                    <a:gd name="T3" fmla="*/ 21 h 53"/>
                    <a:gd name="T4" fmla="*/ 0 w 304"/>
                    <a:gd name="T5" fmla="*/ 0 h 53"/>
                    <a:gd name="T6" fmla="*/ 4 w 304"/>
                    <a:gd name="T7" fmla="*/ 5 h 53"/>
                    <a:gd name="T8" fmla="*/ 152 w 304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53">
                      <a:moveTo>
                        <a:pt x="304" y="53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8" name="Freeform 1474"/>
                <p:cNvSpPr>
                  <a:spLocks/>
                </p:cNvSpPr>
                <p:nvPr/>
              </p:nvSpPr>
              <p:spPr bwMode="auto">
                <a:xfrm>
                  <a:off x="3609" y="1631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29" name="Freeform 1475"/>
                <p:cNvSpPr>
                  <a:spLocks/>
                </p:cNvSpPr>
                <p:nvPr/>
              </p:nvSpPr>
              <p:spPr bwMode="auto">
                <a:xfrm>
                  <a:off x="3608" y="1629"/>
                  <a:ext cx="148" cy="22"/>
                </a:xfrm>
                <a:custGeom>
                  <a:avLst/>
                  <a:gdLst>
                    <a:gd name="T0" fmla="*/ 148 w 296"/>
                    <a:gd name="T1" fmla="*/ 22 h 45"/>
                    <a:gd name="T2" fmla="*/ 147 w 296"/>
                    <a:gd name="T3" fmla="*/ 20 h 45"/>
                    <a:gd name="T4" fmla="*/ 0 w 296"/>
                    <a:gd name="T5" fmla="*/ 0 h 45"/>
                    <a:gd name="T6" fmla="*/ 1 w 296"/>
                    <a:gd name="T7" fmla="*/ 1 h 45"/>
                    <a:gd name="T8" fmla="*/ 148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0" name="Freeform 1476"/>
                <p:cNvSpPr>
                  <a:spLocks/>
                </p:cNvSpPr>
                <p:nvPr/>
              </p:nvSpPr>
              <p:spPr bwMode="auto">
                <a:xfrm>
                  <a:off x="3607" y="1627"/>
                  <a:ext cx="148" cy="23"/>
                </a:xfrm>
                <a:custGeom>
                  <a:avLst/>
                  <a:gdLst>
                    <a:gd name="T0" fmla="*/ 148 w 297"/>
                    <a:gd name="T1" fmla="*/ 23 h 44"/>
                    <a:gd name="T2" fmla="*/ 147 w 297"/>
                    <a:gd name="T3" fmla="*/ 22 h 44"/>
                    <a:gd name="T4" fmla="*/ 0 w 297"/>
                    <a:gd name="T5" fmla="*/ 0 h 44"/>
                    <a:gd name="T6" fmla="*/ 1 w 297"/>
                    <a:gd name="T7" fmla="*/ 2 h 44"/>
                    <a:gd name="T8" fmla="*/ 148 w 297"/>
                    <a:gd name="T9" fmla="*/ 23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4">
                      <a:moveTo>
                        <a:pt x="297" y="44"/>
                      </a:moveTo>
                      <a:lnTo>
                        <a:pt x="295" y="43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7" y="44"/>
                      </a:lnTo>
                      <a:close/>
                    </a:path>
                  </a:pathLst>
                </a:custGeom>
                <a:solidFill>
                  <a:srgbClr val="C86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1" name="Freeform 1477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49" cy="23"/>
                </a:xfrm>
                <a:custGeom>
                  <a:avLst/>
                  <a:gdLst>
                    <a:gd name="T0" fmla="*/ 149 w 297"/>
                    <a:gd name="T1" fmla="*/ 23 h 45"/>
                    <a:gd name="T2" fmla="*/ 148 w 297"/>
                    <a:gd name="T3" fmla="*/ 21 h 45"/>
                    <a:gd name="T4" fmla="*/ 0 w 297"/>
                    <a:gd name="T5" fmla="*/ 0 h 45"/>
                    <a:gd name="T6" fmla="*/ 1 w 297"/>
                    <a:gd name="T7" fmla="*/ 1 h 45"/>
                    <a:gd name="T8" fmla="*/ 149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2" name="Freeform 1478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52" cy="26"/>
                </a:xfrm>
                <a:custGeom>
                  <a:avLst/>
                  <a:gdLst>
                    <a:gd name="T0" fmla="*/ 152 w 304"/>
                    <a:gd name="T1" fmla="*/ 26 h 51"/>
                    <a:gd name="T2" fmla="*/ 147 w 304"/>
                    <a:gd name="T3" fmla="*/ 21 h 51"/>
                    <a:gd name="T4" fmla="*/ 0 w 304"/>
                    <a:gd name="T5" fmla="*/ 0 h 51"/>
                    <a:gd name="T6" fmla="*/ 4 w 304"/>
                    <a:gd name="T7" fmla="*/ 5 h 51"/>
                    <a:gd name="T8" fmla="*/ 152 w 304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51">
                      <a:moveTo>
                        <a:pt x="304" y="51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1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3" name="Freeform 1479"/>
                <p:cNvSpPr>
                  <a:spLocks/>
                </p:cNvSpPr>
                <p:nvPr/>
              </p:nvSpPr>
              <p:spPr bwMode="auto">
                <a:xfrm>
                  <a:off x="3604" y="1625"/>
                  <a:ext cx="150" cy="22"/>
                </a:xfrm>
                <a:custGeom>
                  <a:avLst/>
                  <a:gdLst>
                    <a:gd name="T0" fmla="*/ 150 w 299"/>
                    <a:gd name="T1" fmla="*/ 22 h 44"/>
                    <a:gd name="T2" fmla="*/ 148 w 299"/>
                    <a:gd name="T3" fmla="*/ 21 h 44"/>
                    <a:gd name="T4" fmla="*/ 0 w 299"/>
                    <a:gd name="T5" fmla="*/ 0 h 44"/>
                    <a:gd name="T6" fmla="*/ 2 w 299"/>
                    <a:gd name="T7" fmla="*/ 2 h 44"/>
                    <a:gd name="T8" fmla="*/ 150 w 299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4">
                      <a:moveTo>
                        <a:pt x="299" y="44"/>
                      </a:moveTo>
                      <a:lnTo>
                        <a:pt x="295" y="41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4" name="Freeform 1480"/>
                <p:cNvSpPr>
                  <a:spLocks/>
                </p:cNvSpPr>
                <p:nvPr/>
              </p:nvSpPr>
              <p:spPr bwMode="auto">
                <a:xfrm>
                  <a:off x="3603" y="1623"/>
                  <a:ext cx="149" cy="23"/>
                </a:xfrm>
                <a:custGeom>
                  <a:avLst/>
                  <a:gdLst>
                    <a:gd name="T0" fmla="*/ 149 w 299"/>
                    <a:gd name="T1" fmla="*/ 23 h 45"/>
                    <a:gd name="T2" fmla="*/ 148 w 299"/>
                    <a:gd name="T3" fmla="*/ 21 h 45"/>
                    <a:gd name="T4" fmla="*/ 0 w 299"/>
                    <a:gd name="T5" fmla="*/ 0 h 45"/>
                    <a:gd name="T6" fmla="*/ 2 w 299"/>
                    <a:gd name="T7" fmla="*/ 2 h 45"/>
                    <a:gd name="T8" fmla="*/ 149 w 299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5">
                      <a:moveTo>
                        <a:pt x="299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C1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5" name="Freeform 1481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48" cy="23"/>
                </a:xfrm>
                <a:custGeom>
                  <a:avLst/>
                  <a:gdLst>
                    <a:gd name="T0" fmla="*/ 148 w 297"/>
                    <a:gd name="T1" fmla="*/ 23 h 45"/>
                    <a:gd name="T2" fmla="*/ 147 w 297"/>
                    <a:gd name="T3" fmla="*/ 21 h 45"/>
                    <a:gd name="T4" fmla="*/ 0 w 297"/>
                    <a:gd name="T5" fmla="*/ 0 h 45"/>
                    <a:gd name="T6" fmla="*/ 0 w 297"/>
                    <a:gd name="T7" fmla="*/ 2 h 45"/>
                    <a:gd name="T8" fmla="*/ 148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6" name="Freeform 1482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52" cy="25"/>
                </a:xfrm>
                <a:custGeom>
                  <a:avLst/>
                  <a:gdLst>
                    <a:gd name="T0" fmla="*/ 152 w 304"/>
                    <a:gd name="T1" fmla="*/ 25 h 49"/>
                    <a:gd name="T2" fmla="*/ 147 w 304"/>
                    <a:gd name="T3" fmla="*/ 21 h 49"/>
                    <a:gd name="T4" fmla="*/ 0 w 304"/>
                    <a:gd name="T5" fmla="*/ 0 h 49"/>
                    <a:gd name="T6" fmla="*/ 5 w 304"/>
                    <a:gd name="T7" fmla="*/ 4 h 49"/>
                    <a:gd name="T8" fmla="*/ 152 w 304"/>
                    <a:gd name="T9" fmla="*/ 25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49">
                      <a:moveTo>
                        <a:pt x="304" y="49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0" y="8"/>
                      </a:lnTo>
                      <a:lnTo>
                        <a:pt x="304" y="49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7" name="Freeform 1483"/>
                <p:cNvSpPr>
                  <a:spLocks/>
                </p:cNvSpPr>
                <p:nvPr/>
              </p:nvSpPr>
              <p:spPr bwMode="auto">
                <a:xfrm>
                  <a:off x="3599" y="1620"/>
                  <a:ext cx="150" cy="22"/>
                </a:xfrm>
                <a:custGeom>
                  <a:avLst/>
                  <a:gdLst>
                    <a:gd name="T0" fmla="*/ 150 w 299"/>
                    <a:gd name="T1" fmla="*/ 22 h 44"/>
                    <a:gd name="T2" fmla="*/ 147 w 299"/>
                    <a:gd name="T3" fmla="*/ 21 h 44"/>
                    <a:gd name="T4" fmla="*/ 0 w 299"/>
                    <a:gd name="T5" fmla="*/ 0 h 44"/>
                    <a:gd name="T6" fmla="*/ 3 w 299"/>
                    <a:gd name="T7" fmla="*/ 2 h 44"/>
                    <a:gd name="T8" fmla="*/ 150 w 299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4">
                      <a:moveTo>
                        <a:pt x="299" y="44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8" name="Freeform 1484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49" cy="24"/>
                </a:xfrm>
                <a:custGeom>
                  <a:avLst/>
                  <a:gdLst>
                    <a:gd name="T0" fmla="*/ 149 w 299"/>
                    <a:gd name="T1" fmla="*/ 24 h 46"/>
                    <a:gd name="T2" fmla="*/ 147 w 299"/>
                    <a:gd name="T3" fmla="*/ 21 h 46"/>
                    <a:gd name="T4" fmla="*/ 0 w 299"/>
                    <a:gd name="T5" fmla="*/ 0 h 46"/>
                    <a:gd name="T6" fmla="*/ 2 w 299"/>
                    <a:gd name="T7" fmla="*/ 3 h 46"/>
                    <a:gd name="T8" fmla="*/ 149 w 299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6">
                      <a:moveTo>
                        <a:pt x="299" y="46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5"/>
                      </a:lnTo>
                      <a:lnTo>
                        <a:pt x="299" y="46"/>
                      </a:lnTo>
                      <a:close/>
                    </a:path>
                  </a:pathLst>
                </a:custGeom>
                <a:solidFill>
                  <a:srgbClr val="B65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39" name="Freeform 1485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3" cy="24"/>
                </a:xfrm>
                <a:custGeom>
                  <a:avLst/>
                  <a:gdLst>
                    <a:gd name="T0" fmla="*/ 153 w 306"/>
                    <a:gd name="T1" fmla="*/ 24 h 48"/>
                    <a:gd name="T2" fmla="*/ 148 w 306"/>
                    <a:gd name="T3" fmla="*/ 21 h 48"/>
                    <a:gd name="T4" fmla="*/ 0 w 306"/>
                    <a:gd name="T5" fmla="*/ 0 h 48"/>
                    <a:gd name="T6" fmla="*/ 6 w 306"/>
                    <a:gd name="T7" fmla="*/ 4 h 48"/>
                    <a:gd name="T8" fmla="*/ 153 w 306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48">
                      <a:moveTo>
                        <a:pt x="306" y="48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12" y="7"/>
                      </a:lnTo>
                      <a:lnTo>
                        <a:pt x="306" y="48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0" name="Freeform 1486"/>
                <p:cNvSpPr>
                  <a:spLocks/>
                </p:cNvSpPr>
                <p:nvPr/>
              </p:nvSpPr>
              <p:spPr bwMode="auto">
                <a:xfrm>
                  <a:off x="3594" y="1616"/>
                  <a:ext cx="150" cy="22"/>
                </a:xfrm>
                <a:custGeom>
                  <a:avLst/>
                  <a:gdLst>
                    <a:gd name="T0" fmla="*/ 150 w 299"/>
                    <a:gd name="T1" fmla="*/ 22 h 45"/>
                    <a:gd name="T2" fmla="*/ 147 w 299"/>
                    <a:gd name="T3" fmla="*/ 21 h 45"/>
                    <a:gd name="T4" fmla="*/ 0 w 299"/>
                    <a:gd name="T5" fmla="*/ 0 h 45"/>
                    <a:gd name="T6" fmla="*/ 3 w 299"/>
                    <a:gd name="T7" fmla="*/ 2 h 45"/>
                    <a:gd name="T8" fmla="*/ 150 w 299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5">
                      <a:moveTo>
                        <a:pt x="299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1" name="Freeform 1487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0" cy="22"/>
                </a:xfrm>
                <a:custGeom>
                  <a:avLst/>
                  <a:gdLst>
                    <a:gd name="T0" fmla="*/ 150 w 301"/>
                    <a:gd name="T1" fmla="*/ 22 h 45"/>
                    <a:gd name="T2" fmla="*/ 148 w 301"/>
                    <a:gd name="T3" fmla="*/ 21 h 45"/>
                    <a:gd name="T4" fmla="*/ 0 w 301"/>
                    <a:gd name="T5" fmla="*/ 0 h 45"/>
                    <a:gd name="T6" fmla="*/ 3 w 301"/>
                    <a:gd name="T7" fmla="*/ 1 h 45"/>
                    <a:gd name="T8" fmla="*/ 150 w 301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45">
                      <a:moveTo>
                        <a:pt x="301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2" name="Freeform 1488"/>
                <p:cNvSpPr>
                  <a:spLocks/>
                </p:cNvSpPr>
                <p:nvPr/>
              </p:nvSpPr>
              <p:spPr bwMode="auto">
                <a:xfrm>
                  <a:off x="3586" y="1612"/>
                  <a:ext cx="153" cy="23"/>
                </a:xfrm>
                <a:custGeom>
                  <a:avLst/>
                  <a:gdLst>
                    <a:gd name="T0" fmla="*/ 153 w 306"/>
                    <a:gd name="T1" fmla="*/ 23 h 45"/>
                    <a:gd name="T2" fmla="*/ 147 w 306"/>
                    <a:gd name="T3" fmla="*/ 20 h 45"/>
                    <a:gd name="T4" fmla="*/ 0 w 306"/>
                    <a:gd name="T5" fmla="*/ 0 h 45"/>
                    <a:gd name="T6" fmla="*/ 5 w 306"/>
                    <a:gd name="T7" fmla="*/ 2 h 45"/>
                    <a:gd name="T8" fmla="*/ 153 w 30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45">
                      <a:moveTo>
                        <a:pt x="306" y="45"/>
                      </a:moveTo>
                      <a:lnTo>
                        <a:pt x="294" y="40"/>
                      </a:lnTo>
                      <a:lnTo>
                        <a:pt x="0" y="0"/>
                      </a:lnTo>
                      <a:lnTo>
                        <a:pt x="10" y="3"/>
                      </a:lnTo>
                      <a:lnTo>
                        <a:pt x="306" y="4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3" name="Freeform 1489"/>
                <p:cNvSpPr>
                  <a:spLocks/>
                </p:cNvSpPr>
                <p:nvPr/>
              </p:nvSpPr>
              <p:spPr bwMode="auto">
                <a:xfrm>
                  <a:off x="3580" y="1611"/>
                  <a:ext cx="153" cy="21"/>
                </a:xfrm>
                <a:custGeom>
                  <a:avLst/>
                  <a:gdLst>
                    <a:gd name="T0" fmla="*/ 153 w 306"/>
                    <a:gd name="T1" fmla="*/ 21 h 44"/>
                    <a:gd name="T2" fmla="*/ 148 w 306"/>
                    <a:gd name="T3" fmla="*/ 19 h 44"/>
                    <a:gd name="T4" fmla="*/ 0 w 306"/>
                    <a:gd name="T5" fmla="*/ 0 h 44"/>
                    <a:gd name="T6" fmla="*/ 6 w 306"/>
                    <a:gd name="T7" fmla="*/ 2 h 44"/>
                    <a:gd name="T8" fmla="*/ 153 w 306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44">
                      <a:moveTo>
                        <a:pt x="306" y="44"/>
                      </a:moveTo>
                      <a:lnTo>
                        <a:pt x="296" y="40"/>
                      </a:lnTo>
                      <a:lnTo>
                        <a:pt x="0" y="0"/>
                      </a:lnTo>
                      <a:lnTo>
                        <a:pt x="12" y="4"/>
                      </a:lnTo>
                      <a:lnTo>
                        <a:pt x="306" y="44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4" name="Freeform 1490"/>
                <p:cNvSpPr>
                  <a:spLocks/>
                </p:cNvSpPr>
                <p:nvPr/>
              </p:nvSpPr>
              <p:spPr bwMode="auto">
                <a:xfrm>
                  <a:off x="3562" y="1610"/>
                  <a:ext cx="154" cy="22"/>
                </a:xfrm>
                <a:custGeom>
                  <a:avLst/>
                  <a:gdLst>
                    <a:gd name="T0" fmla="*/ 154 w 307"/>
                    <a:gd name="T1" fmla="*/ 20 h 45"/>
                    <a:gd name="T2" fmla="*/ 148 w 307"/>
                    <a:gd name="T3" fmla="*/ 22 h 45"/>
                    <a:gd name="T4" fmla="*/ 0 w 307"/>
                    <a:gd name="T5" fmla="*/ 1 h 45"/>
                    <a:gd name="T6" fmla="*/ 6 w 307"/>
                    <a:gd name="T7" fmla="*/ 0 h 45"/>
                    <a:gd name="T8" fmla="*/ 154 w 307"/>
                    <a:gd name="T9" fmla="*/ 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7" h="45">
                      <a:moveTo>
                        <a:pt x="307" y="41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11" y="0"/>
                      </a:lnTo>
                      <a:lnTo>
                        <a:pt x="307" y="41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5" name="Freeform 1491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4" cy="22"/>
                </a:xfrm>
                <a:custGeom>
                  <a:avLst/>
                  <a:gdLst>
                    <a:gd name="T0" fmla="*/ 154 w 308"/>
                    <a:gd name="T1" fmla="*/ 21 h 45"/>
                    <a:gd name="T2" fmla="*/ 147 w 308"/>
                    <a:gd name="T3" fmla="*/ 22 h 45"/>
                    <a:gd name="T4" fmla="*/ 0 w 308"/>
                    <a:gd name="T5" fmla="*/ 1 h 45"/>
                    <a:gd name="T6" fmla="*/ 6 w 308"/>
                    <a:gd name="T7" fmla="*/ 0 h 45"/>
                    <a:gd name="T8" fmla="*/ 154 w 30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8" h="45">
                      <a:moveTo>
                        <a:pt x="30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12" y="0"/>
                      </a:lnTo>
                      <a:lnTo>
                        <a:pt x="308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6" name="Freeform 1492"/>
                <p:cNvSpPr>
                  <a:spLocks/>
                </p:cNvSpPr>
                <p:nvPr/>
              </p:nvSpPr>
              <p:spPr bwMode="auto">
                <a:xfrm>
                  <a:off x="3559" y="1612"/>
                  <a:ext cx="151" cy="21"/>
                </a:xfrm>
                <a:custGeom>
                  <a:avLst/>
                  <a:gdLst>
                    <a:gd name="T0" fmla="*/ 151 w 303"/>
                    <a:gd name="T1" fmla="*/ 21 h 43"/>
                    <a:gd name="T2" fmla="*/ 148 w 303"/>
                    <a:gd name="T3" fmla="*/ 21 h 43"/>
                    <a:gd name="T4" fmla="*/ 0 w 303"/>
                    <a:gd name="T5" fmla="*/ 1 h 43"/>
                    <a:gd name="T6" fmla="*/ 3 w 303"/>
                    <a:gd name="T7" fmla="*/ 0 h 43"/>
                    <a:gd name="T8" fmla="*/ 151 w 303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3" h="43">
                      <a:moveTo>
                        <a:pt x="303" y="42"/>
                      </a:moveTo>
                      <a:lnTo>
                        <a:pt x="296" y="43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303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7" name="Freeform 1493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0" cy="22"/>
                </a:xfrm>
                <a:custGeom>
                  <a:avLst/>
                  <a:gdLst>
                    <a:gd name="T0" fmla="*/ 150 w 301"/>
                    <a:gd name="T1" fmla="*/ 21 h 43"/>
                    <a:gd name="T2" fmla="*/ 147 w 301"/>
                    <a:gd name="T3" fmla="*/ 22 h 43"/>
                    <a:gd name="T4" fmla="*/ 0 w 301"/>
                    <a:gd name="T5" fmla="*/ 1 h 43"/>
                    <a:gd name="T6" fmla="*/ 2 w 301"/>
                    <a:gd name="T7" fmla="*/ 0 h 43"/>
                    <a:gd name="T8" fmla="*/ 150 w 301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43">
                      <a:moveTo>
                        <a:pt x="301" y="41"/>
                      </a:moveTo>
                      <a:lnTo>
                        <a:pt x="294" y="43"/>
                      </a:ln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301" y="41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8" name="Freeform 1494"/>
                <p:cNvSpPr>
                  <a:spLocks/>
                </p:cNvSpPr>
                <p:nvPr/>
              </p:nvSpPr>
              <p:spPr bwMode="auto">
                <a:xfrm>
                  <a:off x="3550" y="1613"/>
                  <a:ext cx="153" cy="24"/>
                </a:xfrm>
                <a:custGeom>
                  <a:avLst/>
                  <a:gdLst>
                    <a:gd name="T0" fmla="*/ 153 w 305"/>
                    <a:gd name="T1" fmla="*/ 21 h 49"/>
                    <a:gd name="T2" fmla="*/ 147 w 305"/>
                    <a:gd name="T3" fmla="*/ 24 h 49"/>
                    <a:gd name="T4" fmla="*/ 0 w 305"/>
                    <a:gd name="T5" fmla="*/ 3 h 49"/>
                    <a:gd name="T6" fmla="*/ 6 w 305"/>
                    <a:gd name="T7" fmla="*/ 0 h 49"/>
                    <a:gd name="T8" fmla="*/ 153 w 305"/>
                    <a:gd name="T9" fmla="*/ 21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5" h="49">
                      <a:moveTo>
                        <a:pt x="305" y="42"/>
                      </a:moveTo>
                      <a:lnTo>
                        <a:pt x="294" y="49"/>
                      </a:lnTo>
                      <a:lnTo>
                        <a:pt x="0" y="7"/>
                      </a:lnTo>
                      <a:lnTo>
                        <a:pt x="11" y="0"/>
                      </a:lnTo>
                      <a:lnTo>
                        <a:pt x="305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49" name="Freeform 1495"/>
                <p:cNvSpPr>
                  <a:spLocks/>
                </p:cNvSpPr>
                <p:nvPr/>
              </p:nvSpPr>
              <p:spPr bwMode="auto">
                <a:xfrm>
                  <a:off x="3554" y="1613"/>
                  <a:ext cx="149" cy="23"/>
                </a:xfrm>
                <a:custGeom>
                  <a:avLst/>
                  <a:gdLst>
                    <a:gd name="T0" fmla="*/ 149 w 299"/>
                    <a:gd name="T1" fmla="*/ 21 h 45"/>
                    <a:gd name="T2" fmla="*/ 148 w 299"/>
                    <a:gd name="T3" fmla="*/ 23 h 45"/>
                    <a:gd name="T4" fmla="*/ 0 w 299"/>
                    <a:gd name="T5" fmla="*/ 2 h 45"/>
                    <a:gd name="T6" fmla="*/ 2 w 299"/>
                    <a:gd name="T7" fmla="*/ 0 h 45"/>
                    <a:gd name="T8" fmla="*/ 149 w 299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0" name="Freeform 1496"/>
                <p:cNvSpPr>
                  <a:spLocks/>
                </p:cNvSpPr>
                <p:nvPr/>
              </p:nvSpPr>
              <p:spPr bwMode="auto">
                <a:xfrm>
                  <a:off x="3552" y="1615"/>
                  <a:ext cx="149" cy="21"/>
                </a:xfrm>
                <a:custGeom>
                  <a:avLst/>
                  <a:gdLst>
                    <a:gd name="T0" fmla="*/ 149 w 299"/>
                    <a:gd name="T1" fmla="*/ 20 h 43"/>
                    <a:gd name="T2" fmla="*/ 148 w 299"/>
                    <a:gd name="T3" fmla="*/ 21 h 43"/>
                    <a:gd name="T4" fmla="*/ 0 w 299"/>
                    <a:gd name="T5" fmla="*/ 0 h 43"/>
                    <a:gd name="T6" fmla="*/ 1 w 299"/>
                    <a:gd name="T7" fmla="*/ 0 h 43"/>
                    <a:gd name="T8" fmla="*/ 149 w 299"/>
                    <a:gd name="T9" fmla="*/ 2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3">
                      <a:moveTo>
                        <a:pt x="299" y="41"/>
                      </a:moveTo>
                      <a:lnTo>
                        <a:pt x="296" y="43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299" y="41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1" name="Freeform 1497"/>
                <p:cNvSpPr>
                  <a:spLocks/>
                </p:cNvSpPr>
                <p:nvPr/>
              </p:nvSpPr>
              <p:spPr bwMode="auto">
                <a:xfrm>
                  <a:off x="3550" y="1616"/>
                  <a:ext cx="150" cy="21"/>
                </a:xfrm>
                <a:custGeom>
                  <a:avLst/>
                  <a:gdLst>
                    <a:gd name="T0" fmla="*/ 150 w 299"/>
                    <a:gd name="T1" fmla="*/ 20 h 44"/>
                    <a:gd name="T2" fmla="*/ 147 w 299"/>
                    <a:gd name="T3" fmla="*/ 21 h 44"/>
                    <a:gd name="T4" fmla="*/ 0 w 299"/>
                    <a:gd name="T5" fmla="*/ 1 h 44"/>
                    <a:gd name="T6" fmla="*/ 2 w 299"/>
                    <a:gd name="T7" fmla="*/ 0 h 44"/>
                    <a:gd name="T8" fmla="*/ 150 w 299"/>
                    <a:gd name="T9" fmla="*/ 20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4">
                      <a:moveTo>
                        <a:pt x="299" y="42"/>
                      </a:moveTo>
                      <a:lnTo>
                        <a:pt x="294" y="4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2" name="Freeform 1498"/>
                <p:cNvSpPr>
                  <a:spLocks/>
                </p:cNvSpPr>
                <p:nvPr/>
              </p:nvSpPr>
              <p:spPr bwMode="auto">
                <a:xfrm>
                  <a:off x="3544" y="1616"/>
                  <a:ext cx="153" cy="25"/>
                </a:xfrm>
                <a:custGeom>
                  <a:avLst/>
                  <a:gdLst>
                    <a:gd name="T0" fmla="*/ 153 w 306"/>
                    <a:gd name="T1" fmla="*/ 21 h 50"/>
                    <a:gd name="T2" fmla="*/ 148 w 306"/>
                    <a:gd name="T3" fmla="*/ 25 h 50"/>
                    <a:gd name="T4" fmla="*/ 0 w 306"/>
                    <a:gd name="T5" fmla="*/ 4 h 50"/>
                    <a:gd name="T6" fmla="*/ 6 w 306"/>
                    <a:gd name="T7" fmla="*/ 0 h 50"/>
                    <a:gd name="T8" fmla="*/ 153 w 306"/>
                    <a:gd name="T9" fmla="*/ 21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50">
                      <a:moveTo>
                        <a:pt x="306" y="42"/>
                      </a:moveTo>
                      <a:lnTo>
                        <a:pt x="296" y="50"/>
                      </a:lnTo>
                      <a:lnTo>
                        <a:pt x="0" y="8"/>
                      </a:lnTo>
                      <a:lnTo>
                        <a:pt x="12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3" name="Freeform 1499"/>
                <p:cNvSpPr>
                  <a:spLocks/>
                </p:cNvSpPr>
                <p:nvPr/>
              </p:nvSpPr>
              <p:spPr bwMode="auto">
                <a:xfrm>
                  <a:off x="3549" y="1616"/>
                  <a:ext cx="148" cy="23"/>
                </a:xfrm>
                <a:custGeom>
                  <a:avLst/>
                  <a:gdLst>
                    <a:gd name="T0" fmla="*/ 148 w 298"/>
                    <a:gd name="T1" fmla="*/ 21 h 45"/>
                    <a:gd name="T2" fmla="*/ 146 w 298"/>
                    <a:gd name="T3" fmla="*/ 23 h 45"/>
                    <a:gd name="T4" fmla="*/ 0 w 298"/>
                    <a:gd name="T5" fmla="*/ 2 h 45"/>
                    <a:gd name="T6" fmla="*/ 2 w 298"/>
                    <a:gd name="T7" fmla="*/ 0 h 45"/>
                    <a:gd name="T8" fmla="*/ 148 w 29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4" name="Freeform 1500"/>
                <p:cNvSpPr>
                  <a:spLocks/>
                </p:cNvSpPr>
                <p:nvPr/>
              </p:nvSpPr>
              <p:spPr bwMode="auto">
                <a:xfrm>
                  <a:off x="3546" y="1618"/>
                  <a:ext cx="150" cy="22"/>
                </a:xfrm>
                <a:custGeom>
                  <a:avLst/>
                  <a:gdLst>
                    <a:gd name="T0" fmla="*/ 150 w 299"/>
                    <a:gd name="T1" fmla="*/ 21 h 44"/>
                    <a:gd name="T2" fmla="*/ 148 w 299"/>
                    <a:gd name="T3" fmla="*/ 22 h 44"/>
                    <a:gd name="T4" fmla="*/ 0 w 299"/>
                    <a:gd name="T5" fmla="*/ 1 h 44"/>
                    <a:gd name="T6" fmla="*/ 3 w 299"/>
                    <a:gd name="T7" fmla="*/ 0 h 44"/>
                    <a:gd name="T8" fmla="*/ 150 w 299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4">
                      <a:moveTo>
                        <a:pt x="299" y="42"/>
                      </a:moveTo>
                      <a:lnTo>
                        <a:pt x="296" y="44"/>
                      </a:ln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04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5" name="Freeform 1501"/>
                <p:cNvSpPr>
                  <a:spLocks/>
                </p:cNvSpPr>
                <p:nvPr/>
              </p:nvSpPr>
              <p:spPr bwMode="auto">
                <a:xfrm>
                  <a:off x="3544" y="1619"/>
                  <a:ext cx="150" cy="22"/>
                </a:xfrm>
                <a:custGeom>
                  <a:avLst/>
                  <a:gdLst>
                    <a:gd name="T0" fmla="*/ 150 w 299"/>
                    <a:gd name="T1" fmla="*/ 21 h 45"/>
                    <a:gd name="T2" fmla="*/ 148 w 299"/>
                    <a:gd name="T3" fmla="*/ 22 h 45"/>
                    <a:gd name="T4" fmla="*/ 0 w 299"/>
                    <a:gd name="T5" fmla="*/ 1 h 45"/>
                    <a:gd name="T6" fmla="*/ 2 w 299"/>
                    <a:gd name="T7" fmla="*/ 0 h 45"/>
                    <a:gd name="T8" fmla="*/ 150 w 299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45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6" name="Freeform 1502"/>
                <p:cNvSpPr>
                  <a:spLocks/>
                </p:cNvSpPr>
                <p:nvPr/>
              </p:nvSpPr>
              <p:spPr bwMode="auto">
                <a:xfrm>
                  <a:off x="3539" y="1621"/>
                  <a:ext cx="153" cy="25"/>
                </a:xfrm>
                <a:custGeom>
                  <a:avLst/>
                  <a:gdLst>
                    <a:gd name="T0" fmla="*/ 153 w 306"/>
                    <a:gd name="T1" fmla="*/ 20 h 52"/>
                    <a:gd name="T2" fmla="*/ 147 w 306"/>
                    <a:gd name="T3" fmla="*/ 25 h 52"/>
                    <a:gd name="T4" fmla="*/ 0 w 306"/>
                    <a:gd name="T5" fmla="*/ 4 h 52"/>
                    <a:gd name="T6" fmla="*/ 5 w 306"/>
                    <a:gd name="T7" fmla="*/ 0 h 52"/>
                    <a:gd name="T8" fmla="*/ 153 w 306"/>
                    <a:gd name="T9" fmla="*/ 2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6" h="52">
                      <a:moveTo>
                        <a:pt x="306" y="42"/>
                      </a:moveTo>
                      <a:lnTo>
                        <a:pt x="294" y="52"/>
                      </a:lnTo>
                      <a:lnTo>
                        <a:pt x="0" y="9"/>
                      </a:lnTo>
                      <a:lnTo>
                        <a:pt x="10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7" name="Freeform 1503"/>
                <p:cNvSpPr>
                  <a:spLocks/>
                </p:cNvSpPr>
                <p:nvPr/>
              </p:nvSpPr>
              <p:spPr bwMode="auto">
                <a:xfrm>
                  <a:off x="3544" y="1621"/>
                  <a:ext cx="148" cy="21"/>
                </a:xfrm>
                <a:custGeom>
                  <a:avLst/>
                  <a:gdLst>
                    <a:gd name="T0" fmla="*/ 148 w 298"/>
                    <a:gd name="T1" fmla="*/ 21 h 43"/>
                    <a:gd name="T2" fmla="*/ 146 w 298"/>
                    <a:gd name="T3" fmla="*/ 21 h 43"/>
                    <a:gd name="T4" fmla="*/ 0 w 298"/>
                    <a:gd name="T5" fmla="*/ 1 h 43"/>
                    <a:gd name="T6" fmla="*/ 1 w 298"/>
                    <a:gd name="T7" fmla="*/ 0 h 43"/>
                    <a:gd name="T8" fmla="*/ 148 w 298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3">
                      <a:moveTo>
                        <a:pt x="298" y="42"/>
                      </a:moveTo>
                      <a:lnTo>
                        <a:pt x="294" y="4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8" name="Freeform 1504"/>
                <p:cNvSpPr>
                  <a:spLocks/>
                </p:cNvSpPr>
                <p:nvPr/>
              </p:nvSpPr>
              <p:spPr bwMode="auto">
                <a:xfrm>
                  <a:off x="3542" y="1621"/>
                  <a:ext cx="149" cy="23"/>
                </a:xfrm>
                <a:custGeom>
                  <a:avLst/>
                  <a:gdLst>
                    <a:gd name="T0" fmla="*/ 149 w 297"/>
                    <a:gd name="T1" fmla="*/ 21 h 45"/>
                    <a:gd name="T2" fmla="*/ 147 w 297"/>
                    <a:gd name="T3" fmla="*/ 23 h 45"/>
                    <a:gd name="T4" fmla="*/ 0 w 297"/>
                    <a:gd name="T5" fmla="*/ 1 h 45"/>
                    <a:gd name="T6" fmla="*/ 2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59" name="Freeform 1505"/>
                <p:cNvSpPr>
                  <a:spLocks/>
                </p:cNvSpPr>
                <p:nvPr/>
              </p:nvSpPr>
              <p:spPr bwMode="auto">
                <a:xfrm>
                  <a:off x="3540" y="1622"/>
                  <a:ext cx="149" cy="23"/>
                </a:xfrm>
                <a:custGeom>
                  <a:avLst/>
                  <a:gdLst>
                    <a:gd name="T0" fmla="*/ 149 w 297"/>
                    <a:gd name="T1" fmla="*/ 22 h 44"/>
                    <a:gd name="T2" fmla="*/ 148 w 297"/>
                    <a:gd name="T3" fmla="*/ 23 h 44"/>
                    <a:gd name="T4" fmla="*/ 0 w 297"/>
                    <a:gd name="T5" fmla="*/ 2 h 44"/>
                    <a:gd name="T6" fmla="*/ 2 w 297"/>
                    <a:gd name="T7" fmla="*/ 0 h 44"/>
                    <a:gd name="T8" fmla="*/ 149 w 297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4">
                      <a:moveTo>
                        <a:pt x="297" y="43"/>
                      </a:moveTo>
                      <a:lnTo>
                        <a:pt x="295" y="44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0" name="Freeform 1506"/>
                <p:cNvSpPr>
                  <a:spLocks/>
                </p:cNvSpPr>
                <p:nvPr/>
              </p:nvSpPr>
              <p:spPr bwMode="auto">
                <a:xfrm>
                  <a:off x="3539" y="1624"/>
                  <a:ext cx="149" cy="22"/>
                </a:xfrm>
                <a:custGeom>
                  <a:avLst/>
                  <a:gdLst>
                    <a:gd name="T0" fmla="*/ 149 w 297"/>
                    <a:gd name="T1" fmla="*/ 20 h 45"/>
                    <a:gd name="T2" fmla="*/ 147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1" name="Freeform 1507"/>
                <p:cNvSpPr>
                  <a:spLocks/>
                </p:cNvSpPr>
                <p:nvPr/>
              </p:nvSpPr>
              <p:spPr bwMode="auto">
                <a:xfrm>
                  <a:off x="3534" y="1625"/>
                  <a:ext cx="153" cy="26"/>
                </a:xfrm>
                <a:custGeom>
                  <a:avLst/>
                  <a:gdLst>
                    <a:gd name="T0" fmla="*/ 153 w 304"/>
                    <a:gd name="T1" fmla="*/ 21 h 53"/>
                    <a:gd name="T2" fmla="*/ 148 w 304"/>
                    <a:gd name="T3" fmla="*/ 26 h 53"/>
                    <a:gd name="T4" fmla="*/ 0 w 304"/>
                    <a:gd name="T5" fmla="*/ 5 h 53"/>
                    <a:gd name="T6" fmla="*/ 5 w 304"/>
                    <a:gd name="T7" fmla="*/ 0 h 53"/>
                    <a:gd name="T8" fmla="*/ 153 w 304"/>
                    <a:gd name="T9" fmla="*/ 21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53">
                      <a:moveTo>
                        <a:pt x="304" y="43"/>
                      </a:moveTo>
                      <a:lnTo>
                        <a:pt x="294" y="53"/>
                      </a:lnTo>
                      <a:lnTo>
                        <a:pt x="0" y="11"/>
                      </a:lnTo>
                      <a:lnTo>
                        <a:pt x="10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2" name="Freeform 1508"/>
                <p:cNvSpPr>
                  <a:spLocks/>
                </p:cNvSpPr>
                <p:nvPr/>
              </p:nvSpPr>
              <p:spPr bwMode="auto">
                <a:xfrm>
                  <a:off x="3539" y="1625"/>
                  <a:ext cx="148" cy="22"/>
                </a:xfrm>
                <a:custGeom>
                  <a:avLst/>
                  <a:gdLst>
                    <a:gd name="T0" fmla="*/ 148 w 296"/>
                    <a:gd name="T1" fmla="*/ 22 h 44"/>
                    <a:gd name="T2" fmla="*/ 147 w 296"/>
                    <a:gd name="T3" fmla="*/ 22 h 44"/>
                    <a:gd name="T4" fmla="*/ 0 w 296"/>
                    <a:gd name="T5" fmla="*/ 1 h 44"/>
                    <a:gd name="T6" fmla="*/ 1 w 296"/>
                    <a:gd name="T7" fmla="*/ 0 h 44"/>
                    <a:gd name="T8" fmla="*/ 148 w 296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3" name="Freeform 1509"/>
                <p:cNvSpPr>
                  <a:spLocks/>
                </p:cNvSpPr>
                <p:nvPr/>
              </p:nvSpPr>
              <p:spPr bwMode="auto">
                <a:xfrm>
                  <a:off x="3537" y="1626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2 h 45"/>
                    <a:gd name="T6" fmla="*/ 2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4" name="Freeform 1510"/>
                <p:cNvSpPr>
                  <a:spLocks/>
                </p:cNvSpPr>
                <p:nvPr/>
              </p:nvSpPr>
              <p:spPr bwMode="auto">
                <a:xfrm>
                  <a:off x="3536" y="1627"/>
                  <a:ext cx="149" cy="23"/>
                </a:xfrm>
                <a:custGeom>
                  <a:avLst/>
                  <a:gdLst>
                    <a:gd name="T0" fmla="*/ 149 w 298"/>
                    <a:gd name="T1" fmla="*/ 21 h 44"/>
                    <a:gd name="T2" fmla="*/ 148 w 298"/>
                    <a:gd name="T3" fmla="*/ 23 h 44"/>
                    <a:gd name="T4" fmla="*/ 0 w 298"/>
                    <a:gd name="T5" fmla="*/ 1 h 44"/>
                    <a:gd name="T6" fmla="*/ 1 w 298"/>
                    <a:gd name="T7" fmla="*/ 0 h 44"/>
                    <a:gd name="T8" fmla="*/ 149 w 298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4">
                      <a:moveTo>
                        <a:pt x="298" y="41"/>
                      </a:moveTo>
                      <a:lnTo>
                        <a:pt x="296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8" y="41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5" name="Freeform 1511"/>
                <p:cNvSpPr>
                  <a:spLocks/>
                </p:cNvSpPr>
                <p:nvPr/>
              </p:nvSpPr>
              <p:spPr bwMode="auto">
                <a:xfrm>
                  <a:off x="3535" y="1628"/>
                  <a:ext cx="149" cy="23"/>
                </a:xfrm>
                <a:custGeom>
                  <a:avLst/>
                  <a:gdLst>
                    <a:gd name="T0" fmla="*/ 149 w 297"/>
                    <a:gd name="T1" fmla="*/ 22 h 45"/>
                    <a:gd name="T2" fmla="*/ 147 w 297"/>
                    <a:gd name="T3" fmla="*/ 23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6" name="Freeform 1512"/>
                <p:cNvSpPr>
                  <a:spLocks/>
                </p:cNvSpPr>
                <p:nvPr/>
              </p:nvSpPr>
              <p:spPr bwMode="auto">
                <a:xfrm>
                  <a:off x="3534" y="1629"/>
                  <a:ext cx="148" cy="22"/>
                </a:xfrm>
                <a:custGeom>
                  <a:avLst/>
                  <a:gdLst>
                    <a:gd name="T0" fmla="*/ 148 w 296"/>
                    <a:gd name="T1" fmla="*/ 21 h 45"/>
                    <a:gd name="T2" fmla="*/ 147 w 296"/>
                    <a:gd name="T3" fmla="*/ 22 h 45"/>
                    <a:gd name="T4" fmla="*/ 0 w 296"/>
                    <a:gd name="T5" fmla="*/ 1 h 45"/>
                    <a:gd name="T6" fmla="*/ 1 w 296"/>
                    <a:gd name="T7" fmla="*/ 0 h 45"/>
                    <a:gd name="T8" fmla="*/ 148 w 296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3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7" name="Freeform 1513"/>
                <p:cNvSpPr>
                  <a:spLocks/>
                </p:cNvSpPr>
                <p:nvPr/>
              </p:nvSpPr>
              <p:spPr bwMode="auto">
                <a:xfrm>
                  <a:off x="3529" y="1631"/>
                  <a:ext cx="153" cy="27"/>
                </a:xfrm>
                <a:custGeom>
                  <a:avLst/>
                  <a:gdLst>
                    <a:gd name="T0" fmla="*/ 153 w 304"/>
                    <a:gd name="T1" fmla="*/ 21 h 55"/>
                    <a:gd name="T2" fmla="*/ 149 w 304"/>
                    <a:gd name="T3" fmla="*/ 27 h 55"/>
                    <a:gd name="T4" fmla="*/ 0 w 304"/>
                    <a:gd name="T5" fmla="*/ 6 h 55"/>
                    <a:gd name="T6" fmla="*/ 5 w 304"/>
                    <a:gd name="T7" fmla="*/ 0 h 55"/>
                    <a:gd name="T8" fmla="*/ 153 w 304"/>
                    <a:gd name="T9" fmla="*/ 21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55">
                      <a:moveTo>
                        <a:pt x="304" y="42"/>
                      </a:moveTo>
                      <a:lnTo>
                        <a:pt x="296" y="55"/>
                      </a:lnTo>
                      <a:lnTo>
                        <a:pt x="0" y="12"/>
                      </a:lnTo>
                      <a:lnTo>
                        <a:pt x="10" y="0"/>
                      </a:lnTo>
                      <a:lnTo>
                        <a:pt x="304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8" name="Freeform 1514"/>
                <p:cNvSpPr>
                  <a:spLocks/>
                </p:cNvSpPr>
                <p:nvPr/>
              </p:nvSpPr>
              <p:spPr bwMode="auto">
                <a:xfrm>
                  <a:off x="3534" y="1631"/>
                  <a:ext cx="148" cy="22"/>
                </a:xfrm>
                <a:custGeom>
                  <a:avLst/>
                  <a:gdLst>
                    <a:gd name="T0" fmla="*/ 148 w 296"/>
                    <a:gd name="T1" fmla="*/ 21 h 45"/>
                    <a:gd name="T2" fmla="*/ 147 w 296"/>
                    <a:gd name="T3" fmla="*/ 22 h 45"/>
                    <a:gd name="T4" fmla="*/ 0 w 296"/>
                    <a:gd name="T5" fmla="*/ 1 h 45"/>
                    <a:gd name="T6" fmla="*/ 1 w 296"/>
                    <a:gd name="T7" fmla="*/ 0 h 45"/>
                    <a:gd name="T8" fmla="*/ 148 w 296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5">
                      <a:moveTo>
                        <a:pt x="296" y="42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69" name="Freeform 1515"/>
                <p:cNvSpPr>
                  <a:spLocks/>
                </p:cNvSpPr>
                <p:nvPr/>
              </p:nvSpPr>
              <p:spPr bwMode="auto">
                <a:xfrm>
                  <a:off x="3532" y="1631"/>
                  <a:ext cx="149" cy="23"/>
                </a:xfrm>
                <a:custGeom>
                  <a:avLst/>
                  <a:gdLst>
                    <a:gd name="T0" fmla="*/ 149 w 297"/>
                    <a:gd name="T1" fmla="*/ 22 h 45"/>
                    <a:gd name="T2" fmla="*/ 148 w 297"/>
                    <a:gd name="T3" fmla="*/ 23 h 45"/>
                    <a:gd name="T4" fmla="*/ 0 w 297"/>
                    <a:gd name="T5" fmla="*/ 2 h 45"/>
                    <a:gd name="T6" fmla="*/ 2 w 297"/>
                    <a:gd name="T7" fmla="*/ 0 h 45"/>
                    <a:gd name="T8" fmla="*/ 149 w 297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0" name="Freeform 1516"/>
                <p:cNvSpPr>
                  <a:spLocks/>
                </p:cNvSpPr>
                <p:nvPr/>
              </p:nvSpPr>
              <p:spPr bwMode="auto">
                <a:xfrm>
                  <a:off x="3531" y="1633"/>
                  <a:ext cx="149" cy="23"/>
                </a:xfrm>
                <a:custGeom>
                  <a:avLst/>
                  <a:gdLst>
                    <a:gd name="T0" fmla="*/ 149 w 298"/>
                    <a:gd name="T1" fmla="*/ 21 h 45"/>
                    <a:gd name="T2" fmla="*/ 148 w 298"/>
                    <a:gd name="T3" fmla="*/ 23 h 45"/>
                    <a:gd name="T4" fmla="*/ 0 w 298"/>
                    <a:gd name="T5" fmla="*/ 1 h 45"/>
                    <a:gd name="T6" fmla="*/ 1 w 298"/>
                    <a:gd name="T7" fmla="*/ 0 h 45"/>
                    <a:gd name="T8" fmla="*/ 149 w 29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2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1" name="Freeform 1517"/>
                <p:cNvSpPr>
                  <a:spLocks/>
                </p:cNvSpPr>
                <p:nvPr/>
              </p:nvSpPr>
              <p:spPr bwMode="auto">
                <a:xfrm>
                  <a:off x="3530" y="1634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5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2" name="Freeform 1518"/>
                <p:cNvSpPr>
                  <a:spLocks/>
                </p:cNvSpPr>
                <p:nvPr/>
              </p:nvSpPr>
              <p:spPr bwMode="auto">
                <a:xfrm>
                  <a:off x="3529" y="1635"/>
                  <a:ext cx="149" cy="23"/>
                </a:xfrm>
                <a:custGeom>
                  <a:avLst/>
                  <a:gdLst>
                    <a:gd name="T0" fmla="*/ 149 w 297"/>
                    <a:gd name="T1" fmla="*/ 22 h 46"/>
                    <a:gd name="T2" fmla="*/ 148 w 297"/>
                    <a:gd name="T3" fmla="*/ 23 h 46"/>
                    <a:gd name="T4" fmla="*/ 0 w 297"/>
                    <a:gd name="T5" fmla="*/ 2 h 46"/>
                    <a:gd name="T6" fmla="*/ 1 w 297"/>
                    <a:gd name="T7" fmla="*/ 0 h 46"/>
                    <a:gd name="T8" fmla="*/ 149 w 297"/>
                    <a:gd name="T9" fmla="*/ 22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6">
                      <a:moveTo>
                        <a:pt x="297" y="43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3" name="Freeform 1519"/>
                <p:cNvSpPr>
                  <a:spLocks/>
                </p:cNvSpPr>
                <p:nvPr/>
              </p:nvSpPr>
              <p:spPr bwMode="auto">
                <a:xfrm>
                  <a:off x="3525" y="1636"/>
                  <a:ext cx="152" cy="29"/>
                </a:xfrm>
                <a:custGeom>
                  <a:avLst/>
                  <a:gdLst>
                    <a:gd name="T0" fmla="*/ 152 w 304"/>
                    <a:gd name="T1" fmla="*/ 22 h 56"/>
                    <a:gd name="T2" fmla="*/ 147 w 304"/>
                    <a:gd name="T3" fmla="*/ 29 h 56"/>
                    <a:gd name="T4" fmla="*/ 0 w 304"/>
                    <a:gd name="T5" fmla="*/ 7 h 56"/>
                    <a:gd name="T6" fmla="*/ 4 w 304"/>
                    <a:gd name="T7" fmla="*/ 0 h 56"/>
                    <a:gd name="T8" fmla="*/ 152 w 304"/>
                    <a:gd name="T9" fmla="*/ 22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4" h="56">
                      <a:moveTo>
                        <a:pt x="304" y="43"/>
                      </a:moveTo>
                      <a:lnTo>
                        <a:pt x="294" y="56"/>
                      </a:lnTo>
                      <a:lnTo>
                        <a:pt x="0" y="13"/>
                      </a:lnTo>
                      <a:lnTo>
                        <a:pt x="8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4" name="Freeform 1520"/>
                <p:cNvSpPr>
                  <a:spLocks/>
                </p:cNvSpPr>
                <p:nvPr/>
              </p:nvSpPr>
              <p:spPr bwMode="auto">
                <a:xfrm>
                  <a:off x="3529" y="1636"/>
                  <a:ext cx="148" cy="23"/>
                </a:xfrm>
                <a:custGeom>
                  <a:avLst/>
                  <a:gdLst>
                    <a:gd name="T0" fmla="*/ 148 w 298"/>
                    <a:gd name="T1" fmla="*/ 22 h 45"/>
                    <a:gd name="T2" fmla="*/ 147 w 298"/>
                    <a:gd name="T3" fmla="*/ 23 h 45"/>
                    <a:gd name="T4" fmla="*/ 0 w 298"/>
                    <a:gd name="T5" fmla="*/ 1 h 45"/>
                    <a:gd name="T6" fmla="*/ 1 w 298"/>
                    <a:gd name="T7" fmla="*/ 0 h 45"/>
                    <a:gd name="T8" fmla="*/ 148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5">
                      <a:moveTo>
                        <a:pt x="298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5" name="Freeform 1521"/>
                <p:cNvSpPr>
                  <a:spLocks/>
                </p:cNvSpPr>
                <p:nvPr/>
              </p:nvSpPr>
              <p:spPr bwMode="auto">
                <a:xfrm>
                  <a:off x="3528" y="1637"/>
                  <a:ext cx="149" cy="24"/>
                </a:xfrm>
                <a:custGeom>
                  <a:avLst/>
                  <a:gdLst>
                    <a:gd name="T0" fmla="*/ 149 w 297"/>
                    <a:gd name="T1" fmla="*/ 22 h 46"/>
                    <a:gd name="T2" fmla="*/ 148 w 297"/>
                    <a:gd name="T3" fmla="*/ 24 h 46"/>
                    <a:gd name="T4" fmla="*/ 0 w 297"/>
                    <a:gd name="T5" fmla="*/ 2 h 46"/>
                    <a:gd name="T6" fmla="*/ 1 w 297"/>
                    <a:gd name="T7" fmla="*/ 0 h 46"/>
                    <a:gd name="T8" fmla="*/ 149 w 297"/>
                    <a:gd name="T9" fmla="*/ 22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6">
                      <a:moveTo>
                        <a:pt x="297" y="43"/>
                      </a:moveTo>
                      <a:lnTo>
                        <a:pt x="295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6" name="Freeform 1522"/>
                <p:cNvSpPr>
                  <a:spLocks/>
                </p:cNvSpPr>
                <p:nvPr/>
              </p:nvSpPr>
              <p:spPr bwMode="auto">
                <a:xfrm>
                  <a:off x="3527" y="1639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7" name="Freeform 1523"/>
                <p:cNvSpPr>
                  <a:spLocks/>
                </p:cNvSpPr>
                <p:nvPr/>
              </p:nvSpPr>
              <p:spPr bwMode="auto">
                <a:xfrm>
                  <a:off x="3527" y="1640"/>
                  <a:ext cx="148" cy="22"/>
                </a:xfrm>
                <a:custGeom>
                  <a:avLst/>
                  <a:gdLst>
                    <a:gd name="T0" fmla="*/ 148 w 296"/>
                    <a:gd name="T1" fmla="*/ 22 h 44"/>
                    <a:gd name="T2" fmla="*/ 147 w 296"/>
                    <a:gd name="T3" fmla="*/ 22 h 44"/>
                    <a:gd name="T4" fmla="*/ 0 w 296"/>
                    <a:gd name="T5" fmla="*/ 1 h 44"/>
                    <a:gd name="T6" fmla="*/ 0 w 296"/>
                    <a:gd name="T7" fmla="*/ 0 h 44"/>
                    <a:gd name="T8" fmla="*/ 148 w 296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8" name="Freeform 1524"/>
                <p:cNvSpPr>
                  <a:spLocks/>
                </p:cNvSpPr>
                <p:nvPr/>
              </p:nvSpPr>
              <p:spPr bwMode="auto">
                <a:xfrm>
                  <a:off x="3526" y="1641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79" name="Freeform 1525"/>
                <p:cNvSpPr>
                  <a:spLocks/>
                </p:cNvSpPr>
                <p:nvPr/>
              </p:nvSpPr>
              <p:spPr bwMode="auto">
                <a:xfrm>
                  <a:off x="3525" y="1641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1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0" name="Freeform 1526"/>
                <p:cNvSpPr>
                  <a:spLocks/>
                </p:cNvSpPr>
                <p:nvPr/>
              </p:nvSpPr>
              <p:spPr bwMode="auto">
                <a:xfrm>
                  <a:off x="3521" y="1643"/>
                  <a:ext cx="151" cy="29"/>
                </a:xfrm>
                <a:custGeom>
                  <a:avLst/>
                  <a:gdLst>
                    <a:gd name="T0" fmla="*/ 151 w 303"/>
                    <a:gd name="T1" fmla="*/ 22 h 58"/>
                    <a:gd name="T2" fmla="*/ 148 w 303"/>
                    <a:gd name="T3" fmla="*/ 29 h 58"/>
                    <a:gd name="T4" fmla="*/ 0 w 303"/>
                    <a:gd name="T5" fmla="*/ 7 h 58"/>
                    <a:gd name="T6" fmla="*/ 4 w 303"/>
                    <a:gd name="T7" fmla="*/ 0 h 58"/>
                    <a:gd name="T8" fmla="*/ 151 w 303"/>
                    <a:gd name="T9" fmla="*/ 22 h 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3" h="58">
                      <a:moveTo>
                        <a:pt x="303" y="43"/>
                      </a:moveTo>
                      <a:lnTo>
                        <a:pt x="296" y="58"/>
                      </a:lnTo>
                      <a:lnTo>
                        <a:pt x="0" y="13"/>
                      </a:lnTo>
                      <a:lnTo>
                        <a:pt x="9" y="0"/>
                      </a:lnTo>
                      <a:lnTo>
                        <a:pt x="303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1" name="Freeform 1527"/>
                <p:cNvSpPr>
                  <a:spLocks/>
                </p:cNvSpPr>
                <p:nvPr/>
              </p:nvSpPr>
              <p:spPr bwMode="auto">
                <a:xfrm>
                  <a:off x="3525" y="1643"/>
                  <a:ext cx="147" cy="23"/>
                </a:xfrm>
                <a:custGeom>
                  <a:avLst/>
                  <a:gdLst>
                    <a:gd name="T0" fmla="*/ 147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7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6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2" name="Freeform 1528"/>
                <p:cNvSpPr>
                  <a:spLocks/>
                </p:cNvSpPr>
                <p:nvPr/>
              </p:nvSpPr>
              <p:spPr bwMode="auto">
                <a:xfrm>
                  <a:off x="3524" y="1644"/>
                  <a:ext cx="148" cy="23"/>
                </a:xfrm>
                <a:custGeom>
                  <a:avLst/>
                  <a:gdLst>
                    <a:gd name="T0" fmla="*/ 148 w 298"/>
                    <a:gd name="T1" fmla="*/ 23 h 46"/>
                    <a:gd name="T2" fmla="*/ 147 w 298"/>
                    <a:gd name="T3" fmla="*/ 23 h 46"/>
                    <a:gd name="T4" fmla="*/ 0 w 298"/>
                    <a:gd name="T5" fmla="*/ 2 h 46"/>
                    <a:gd name="T6" fmla="*/ 1 w 298"/>
                    <a:gd name="T7" fmla="*/ 0 h 46"/>
                    <a:gd name="T8" fmla="*/ 148 w 298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6">
                      <a:moveTo>
                        <a:pt x="298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3" name="Freeform 1529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9" cy="23"/>
                </a:xfrm>
                <a:custGeom>
                  <a:avLst/>
                  <a:gdLst>
                    <a:gd name="T0" fmla="*/ 149 w 297"/>
                    <a:gd name="T1" fmla="*/ 21 h 47"/>
                    <a:gd name="T2" fmla="*/ 148 w 297"/>
                    <a:gd name="T3" fmla="*/ 23 h 47"/>
                    <a:gd name="T4" fmla="*/ 0 w 297"/>
                    <a:gd name="T5" fmla="*/ 1 h 47"/>
                    <a:gd name="T6" fmla="*/ 1 w 297"/>
                    <a:gd name="T7" fmla="*/ 0 h 47"/>
                    <a:gd name="T8" fmla="*/ 149 w 297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7">
                      <a:moveTo>
                        <a:pt x="297" y="43"/>
                      </a:moveTo>
                      <a:lnTo>
                        <a:pt x="295" y="47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4" name="Freeform 1530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0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5" name="Freeform 1531"/>
                <p:cNvSpPr>
                  <a:spLocks/>
                </p:cNvSpPr>
                <p:nvPr/>
              </p:nvSpPr>
              <p:spPr bwMode="auto">
                <a:xfrm>
                  <a:off x="3522" y="1648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6" name="Freeform 1532"/>
                <p:cNvSpPr>
                  <a:spLocks/>
                </p:cNvSpPr>
                <p:nvPr/>
              </p:nvSpPr>
              <p:spPr bwMode="auto">
                <a:xfrm>
                  <a:off x="3521" y="1649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3 h 46"/>
                    <a:gd name="T4" fmla="*/ 0 w 296"/>
                    <a:gd name="T5" fmla="*/ 1 h 46"/>
                    <a:gd name="T6" fmla="*/ 1 w 296"/>
                    <a:gd name="T7" fmla="*/ 0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7" name="Freeform 1533"/>
                <p:cNvSpPr>
                  <a:spLocks/>
                </p:cNvSpPr>
                <p:nvPr/>
              </p:nvSpPr>
              <p:spPr bwMode="auto">
                <a:xfrm>
                  <a:off x="3518" y="1650"/>
                  <a:ext cx="151" cy="30"/>
                </a:xfrm>
                <a:custGeom>
                  <a:avLst/>
                  <a:gdLst>
                    <a:gd name="T0" fmla="*/ 151 w 302"/>
                    <a:gd name="T1" fmla="*/ 22 h 62"/>
                    <a:gd name="T2" fmla="*/ 147 w 302"/>
                    <a:gd name="T3" fmla="*/ 30 h 62"/>
                    <a:gd name="T4" fmla="*/ 0 w 302"/>
                    <a:gd name="T5" fmla="*/ 8 h 62"/>
                    <a:gd name="T6" fmla="*/ 3 w 302"/>
                    <a:gd name="T7" fmla="*/ 0 h 62"/>
                    <a:gd name="T8" fmla="*/ 151 w 302"/>
                    <a:gd name="T9" fmla="*/ 2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2" h="62">
                      <a:moveTo>
                        <a:pt x="302" y="45"/>
                      </a:moveTo>
                      <a:lnTo>
                        <a:pt x="294" y="62"/>
                      </a:lnTo>
                      <a:lnTo>
                        <a:pt x="0" y="17"/>
                      </a:lnTo>
                      <a:lnTo>
                        <a:pt x="6" y="0"/>
                      </a:lnTo>
                      <a:lnTo>
                        <a:pt x="302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8" name="Freeform 1534"/>
                <p:cNvSpPr>
                  <a:spLocks/>
                </p:cNvSpPr>
                <p:nvPr/>
              </p:nvSpPr>
              <p:spPr bwMode="auto">
                <a:xfrm>
                  <a:off x="3520" y="1650"/>
                  <a:ext cx="149" cy="24"/>
                </a:xfrm>
                <a:custGeom>
                  <a:avLst/>
                  <a:gdLst>
                    <a:gd name="T0" fmla="*/ 149 w 297"/>
                    <a:gd name="T1" fmla="*/ 22 h 49"/>
                    <a:gd name="T2" fmla="*/ 148 w 297"/>
                    <a:gd name="T3" fmla="*/ 24 h 49"/>
                    <a:gd name="T4" fmla="*/ 0 w 297"/>
                    <a:gd name="T5" fmla="*/ 2 h 49"/>
                    <a:gd name="T6" fmla="*/ 1 w 297"/>
                    <a:gd name="T7" fmla="*/ 0 h 49"/>
                    <a:gd name="T8" fmla="*/ 149 w 297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49">
                      <a:moveTo>
                        <a:pt x="297" y="45"/>
                      </a:moveTo>
                      <a:lnTo>
                        <a:pt x="295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89" name="Freeform 1535"/>
                <p:cNvSpPr>
                  <a:spLocks/>
                </p:cNvSpPr>
                <p:nvPr/>
              </p:nvSpPr>
              <p:spPr bwMode="auto">
                <a:xfrm>
                  <a:off x="3520" y="1651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0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0" name="Freeform 1536"/>
                <p:cNvSpPr>
                  <a:spLocks/>
                </p:cNvSpPr>
                <p:nvPr/>
              </p:nvSpPr>
              <p:spPr bwMode="auto">
                <a:xfrm>
                  <a:off x="3520" y="1653"/>
                  <a:ext cx="147" cy="23"/>
                </a:xfrm>
                <a:custGeom>
                  <a:avLst/>
                  <a:gdLst>
                    <a:gd name="T0" fmla="*/ 147 w 296"/>
                    <a:gd name="T1" fmla="*/ 21 h 47"/>
                    <a:gd name="T2" fmla="*/ 146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7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1" name="Freeform 1537"/>
                <p:cNvSpPr>
                  <a:spLocks/>
                </p:cNvSpPr>
                <p:nvPr/>
              </p:nvSpPr>
              <p:spPr bwMode="auto">
                <a:xfrm>
                  <a:off x="3519" y="1654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3 h 46"/>
                    <a:gd name="T4" fmla="*/ 0 w 296"/>
                    <a:gd name="T5" fmla="*/ 2 h 46"/>
                    <a:gd name="T6" fmla="*/ 1 w 296"/>
                    <a:gd name="T7" fmla="*/ 0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2" name="Freeform 1538"/>
                <p:cNvSpPr>
                  <a:spLocks/>
                </p:cNvSpPr>
                <p:nvPr/>
              </p:nvSpPr>
              <p:spPr bwMode="auto">
                <a:xfrm>
                  <a:off x="3519" y="1656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0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3" name="Freeform 1539"/>
                <p:cNvSpPr>
                  <a:spLocks/>
                </p:cNvSpPr>
                <p:nvPr/>
              </p:nvSpPr>
              <p:spPr bwMode="auto">
                <a:xfrm>
                  <a:off x="3518" y="1656"/>
                  <a:ext cx="148" cy="24"/>
                </a:xfrm>
                <a:custGeom>
                  <a:avLst/>
                  <a:gdLst>
                    <a:gd name="T0" fmla="*/ 148 w 295"/>
                    <a:gd name="T1" fmla="*/ 23 h 48"/>
                    <a:gd name="T2" fmla="*/ 147 w 295"/>
                    <a:gd name="T3" fmla="*/ 24 h 48"/>
                    <a:gd name="T4" fmla="*/ 0 w 295"/>
                    <a:gd name="T5" fmla="*/ 2 h 48"/>
                    <a:gd name="T6" fmla="*/ 1 w 295"/>
                    <a:gd name="T7" fmla="*/ 0 h 48"/>
                    <a:gd name="T8" fmla="*/ 148 w 295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4" name="Freeform 1540"/>
                <p:cNvSpPr>
                  <a:spLocks/>
                </p:cNvSpPr>
                <p:nvPr/>
              </p:nvSpPr>
              <p:spPr bwMode="auto">
                <a:xfrm>
                  <a:off x="3515" y="1658"/>
                  <a:ext cx="150" cy="31"/>
                </a:xfrm>
                <a:custGeom>
                  <a:avLst/>
                  <a:gdLst>
                    <a:gd name="T0" fmla="*/ 150 w 301"/>
                    <a:gd name="T1" fmla="*/ 23 h 62"/>
                    <a:gd name="T2" fmla="*/ 148 w 301"/>
                    <a:gd name="T3" fmla="*/ 31 h 62"/>
                    <a:gd name="T4" fmla="*/ 0 w 301"/>
                    <a:gd name="T5" fmla="*/ 9 h 62"/>
                    <a:gd name="T6" fmla="*/ 3 w 301"/>
                    <a:gd name="T7" fmla="*/ 0 h 62"/>
                    <a:gd name="T8" fmla="*/ 150 w 301"/>
                    <a:gd name="T9" fmla="*/ 23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2">
                      <a:moveTo>
                        <a:pt x="301" y="45"/>
                      </a:moveTo>
                      <a:lnTo>
                        <a:pt x="296" y="62"/>
                      </a:lnTo>
                      <a:lnTo>
                        <a:pt x="0" y="17"/>
                      </a:lnTo>
                      <a:lnTo>
                        <a:pt x="7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5" name="Freeform 1541"/>
                <p:cNvSpPr>
                  <a:spLocks/>
                </p:cNvSpPr>
                <p:nvPr/>
              </p:nvSpPr>
              <p:spPr bwMode="auto">
                <a:xfrm>
                  <a:off x="3517" y="1658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6" name="Freeform 1542"/>
                <p:cNvSpPr>
                  <a:spLocks/>
                </p:cNvSpPr>
                <p:nvPr/>
              </p:nvSpPr>
              <p:spPr bwMode="auto">
                <a:xfrm>
                  <a:off x="3516" y="1660"/>
                  <a:ext cx="149" cy="24"/>
                </a:xfrm>
                <a:custGeom>
                  <a:avLst/>
                  <a:gdLst>
                    <a:gd name="T0" fmla="*/ 149 w 298"/>
                    <a:gd name="T1" fmla="*/ 22 h 49"/>
                    <a:gd name="T2" fmla="*/ 148 w 298"/>
                    <a:gd name="T3" fmla="*/ 24 h 49"/>
                    <a:gd name="T4" fmla="*/ 0 w 298"/>
                    <a:gd name="T5" fmla="*/ 2 h 49"/>
                    <a:gd name="T6" fmla="*/ 1 w 298"/>
                    <a:gd name="T7" fmla="*/ 0 h 49"/>
                    <a:gd name="T8" fmla="*/ 149 w 298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49">
                      <a:moveTo>
                        <a:pt x="298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7" name="Freeform 1543"/>
                <p:cNvSpPr>
                  <a:spLocks/>
                </p:cNvSpPr>
                <p:nvPr/>
              </p:nvSpPr>
              <p:spPr bwMode="auto">
                <a:xfrm>
                  <a:off x="3516" y="1661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7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8" name="Freeform 1544"/>
                <p:cNvSpPr>
                  <a:spLocks/>
                </p:cNvSpPr>
                <p:nvPr/>
              </p:nvSpPr>
              <p:spPr bwMode="auto">
                <a:xfrm>
                  <a:off x="3515" y="1663"/>
                  <a:ext cx="148" cy="24"/>
                </a:xfrm>
                <a:custGeom>
                  <a:avLst/>
                  <a:gdLst>
                    <a:gd name="T0" fmla="*/ 148 w 295"/>
                    <a:gd name="T1" fmla="*/ 23 h 48"/>
                    <a:gd name="T2" fmla="*/ 147 w 295"/>
                    <a:gd name="T3" fmla="*/ 24 h 48"/>
                    <a:gd name="T4" fmla="*/ 0 w 295"/>
                    <a:gd name="T5" fmla="*/ 2 h 48"/>
                    <a:gd name="T6" fmla="*/ 1 w 295"/>
                    <a:gd name="T7" fmla="*/ 0 h 48"/>
                    <a:gd name="T8" fmla="*/ 148 w 295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099" name="Freeform 1545"/>
                <p:cNvSpPr>
                  <a:spLocks/>
                </p:cNvSpPr>
                <p:nvPr/>
              </p:nvSpPr>
              <p:spPr bwMode="auto">
                <a:xfrm>
                  <a:off x="3515" y="1665"/>
                  <a:ext cx="147" cy="24"/>
                </a:xfrm>
                <a:custGeom>
                  <a:avLst/>
                  <a:gdLst>
                    <a:gd name="T0" fmla="*/ 147 w 296"/>
                    <a:gd name="T1" fmla="*/ 22 h 49"/>
                    <a:gd name="T2" fmla="*/ 147 w 296"/>
                    <a:gd name="T3" fmla="*/ 24 h 49"/>
                    <a:gd name="T4" fmla="*/ 0 w 296"/>
                    <a:gd name="T5" fmla="*/ 2 h 49"/>
                    <a:gd name="T6" fmla="*/ 1 w 296"/>
                    <a:gd name="T7" fmla="*/ 0 h 49"/>
                    <a:gd name="T8" fmla="*/ 147 w 296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0" name="Freeform 1546"/>
                <p:cNvSpPr>
                  <a:spLocks/>
                </p:cNvSpPr>
                <p:nvPr/>
              </p:nvSpPr>
              <p:spPr bwMode="auto">
                <a:xfrm>
                  <a:off x="3512" y="1666"/>
                  <a:ext cx="150" cy="31"/>
                </a:xfrm>
                <a:custGeom>
                  <a:avLst/>
                  <a:gdLst>
                    <a:gd name="T0" fmla="*/ 150 w 301"/>
                    <a:gd name="T1" fmla="*/ 23 h 61"/>
                    <a:gd name="T2" fmla="*/ 148 w 301"/>
                    <a:gd name="T3" fmla="*/ 31 h 61"/>
                    <a:gd name="T4" fmla="*/ 0 w 301"/>
                    <a:gd name="T5" fmla="*/ 8 h 61"/>
                    <a:gd name="T6" fmla="*/ 2 w 301"/>
                    <a:gd name="T7" fmla="*/ 0 h 61"/>
                    <a:gd name="T8" fmla="*/ 150 w 301"/>
                    <a:gd name="T9" fmla="*/ 23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01" h="61">
                      <a:moveTo>
                        <a:pt x="301" y="45"/>
                      </a:moveTo>
                      <a:lnTo>
                        <a:pt x="296" y="61"/>
                      </a:lnTo>
                      <a:lnTo>
                        <a:pt x="0" y="16"/>
                      </a:lnTo>
                      <a:lnTo>
                        <a:pt x="5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1" name="Freeform 1547"/>
                <p:cNvSpPr>
                  <a:spLocks/>
                </p:cNvSpPr>
                <p:nvPr/>
              </p:nvSpPr>
              <p:spPr bwMode="auto">
                <a:xfrm>
                  <a:off x="3515" y="1666"/>
                  <a:ext cx="147" cy="24"/>
                </a:xfrm>
                <a:custGeom>
                  <a:avLst/>
                  <a:gdLst>
                    <a:gd name="T0" fmla="*/ 147 w 296"/>
                    <a:gd name="T1" fmla="*/ 23 h 48"/>
                    <a:gd name="T2" fmla="*/ 146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7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2" name="Freeform 1548"/>
                <p:cNvSpPr>
                  <a:spLocks/>
                </p:cNvSpPr>
                <p:nvPr/>
              </p:nvSpPr>
              <p:spPr bwMode="auto">
                <a:xfrm>
                  <a:off x="3514" y="1668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5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3" name="Freeform 1549"/>
                <p:cNvSpPr>
                  <a:spLocks/>
                </p:cNvSpPr>
                <p:nvPr/>
              </p:nvSpPr>
              <p:spPr bwMode="auto">
                <a:xfrm>
                  <a:off x="3513" y="1670"/>
                  <a:ext cx="148" cy="24"/>
                </a:xfrm>
                <a:custGeom>
                  <a:avLst/>
                  <a:gdLst>
                    <a:gd name="T0" fmla="*/ 148 w 296"/>
                    <a:gd name="T1" fmla="*/ 22 h 49"/>
                    <a:gd name="T2" fmla="*/ 148 w 296"/>
                    <a:gd name="T3" fmla="*/ 24 h 49"/>
                    <a:gd name="T4" fmla="*/ 0 w 296"/>
                    <a:gd name="T5" fmla="*/ 2 h 49"/>
                    <a:gd name="T6" fmla="*/ 1 w 296"/>
                    <a:gd name="T7" fmla="*/ 0 h 49"/>
                    <a:gd name="T8" fmla="*/ 148 w 296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4" name="Freeform 1550"/>
                <p:cNvSpPr>
                  <a:spLocks/>
                </p:cNvSpPr>
                <p:nvPr/>
              </p:nvSpPr>
              <p:spPr bwMode="auto">
                <a:xfrm>
                  <a:off x="3513" y="1671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7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5" name="Freeform 1551"/>
                <p:cNvSpPr>
                  <a:spLocks/>
                </p:cNvSpPr>
                <p:nvPr/>
              </p:nvSpPr>
              <p:spPr bwMode="auto">
                <a:xfrm>
                  <a:off x="3512" y="1673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6" name="Freeform 1552"/>
                <p:cNvSpPr>
                  <a:spLocks/>
                </p:cNvSpPr>
                <p:nvPr/>
              </p:nvSpPr>
              <p:spPr bwMode="auto">
                <a:xfrm>
                  <a:off x="3510" y="1675"/>
                  <a:ext cx="150" cy="32"/>
                </a:xfrm>
                <a:custGeom>
                  <a:avLst/>
                  <a:gdLst>
                    <a:gd name="T0" fmla="*/ 150 w 299"/>
                    <a:gd name="T1" fmla="*/ 22 h 65"/>
                    <a:gd name="T2" fmla="*/ 147 w 299"/>
                    <a:gd name="T3" fmla="*/ 32 h 65"/>
                    <a:gd name="T4" fmla="*/ 0 w 299"/>
                    <a:gd name="T5" fmla="*/ 9 h 65"/>
                    <a:gd name="T6" fmla="*/ 2 w 299"/>
                    <a:gd name="T7" fmla="*/ 0 h 65"/>
                    <a:gd name="T8" fmla="*/ 150 w 299"/>
                    <a:gd name="T9" fmla="*/ 2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9" h="65">
                      <a:moveTo>
                        <a:pt x="299" y="45"/>
                      </a:moveTo>
                      <a:lnTo>
                        <a:pt x="294" y="65"/>
                      </a:lnTo>
                      <a:lnTo>
                        <a:pt x="0" y="19"/>
                      </a:lnTo>
                      <a:lnTo>
                        <a:pt x="3" y="0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7" name="Freeform 1553"/>
                <p:cNvSpPr>
                  <a:spLocks/>
                </p:cNvSpPr>
                <p:nvPr/>
              </p:nvSpPr>
              <p:spPr bwMode="auto">
                <a:xfrm>
                  <a:off x="3511" y="1675"/>
                  <a:ext cx="149" cy="25"/>
                </a:xfrm>
                <a:custGeom>
                  <a:avLst/>
                  <a:gdLst>
                    <a:gd name="T0" fmla="*/ 149 w 298"/>
                    <a:gd name="T1" fmla="*/ 22 h 52"/>
                    <a:gd name="T2" fmla="*/ 148 w 298"/>
                    <a:gd name="T3" fmla="*/ 25 h 52"/>
                    <a:gd name="T4" fmla="*/ 0 w 298"/>
                    <a:gd name="T5" fmla="*/ 2 h 52"/>
                    <a:gd name="T6" fmla="*/ 1 w 298"/>
                    <a:gd name="T7" fmla="*/ 0 h 52"/>
                    <a:gd name="T8" fmla="*/ 149 w 298"/>
                    <a:gd name="T9" fmla="*/ 22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52">
                      <a:moveTo>
                        <a:pt x="298" y="45"/>
                      </a:moveTo>
                      <a:lnTo>
                        <a:pt x="296" y="52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8" name="Freeform 1554"/>
                <p:cNvSpPr>
                  <a:spLocks/>
                </p:cNvSpPr>
                <p:nvPr/>
              </p:nvSpPr>
              <p:spPr bwMode="auto">
                <a:xfrm>
                  <a:off x="3510" y="1677"/>
                  <a:ext cx="149" cy="27"/>
                </a:xfrm>
                <a:custGeom>
                  <a:avLst/>
                  <a:gdLst>
                    <a:gd name="T0" fmla="*/ 149 w 297"/>
                    <a:gd name="T1" fmla="*/ 24 h 53"/>
                    <a:gd name="T2" fmla="*/ 148 w 297"/>
                    <a:gd name="T3" fmla="*/ 27 h 53"/>
                    <a:gd name="T4" fmla="*/ 0 w 297"/>
                    <a:gd name="T5" fmla="*/ 4 h 53"/>
                    <a:gd name="T6" fmla="*/ 1 w 297"/>
                    <a:gd name="T7" fmla="*/ 0 h 53"/>
                    <a:gd name="T8" fmla="*/ 149 w 297"/>
                    <a:gd name="T9" fmla="*/ 24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7" h="53">
                      <a:moveTo>
                        <a:pt x="297" y="47"/>
                      </a:moveTo>
                      <a:lnTo>
                        <a:pt x="296" y="53"/>
                      </a:lnTo>
                      <a:lnTo>
                        <a:pt x="0" y="7"/>
                      </a:lnTo>
                      <a:lnTo>
                        <a:pt x="1" y="0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09" name="Freeform 1555"/>
                <p:cNvSpPr>
                  <a:spLocks/>
                </p:cNvSpPr>
                <p:nvPr/>
              </p:nvSpPr>
              <p:spPr bwMode="auto">
                <a:xfrm>
                  <a:off x="3510" y="1680"/>
                  <a:ext cx="148" cy="27"/>
                </a:xfrm>
                <a:custGeom>
                  <a:avLst/>
                  <a:gdLst>
                    <a:gd name="T0" fmla="*/ 148 w 296"/>
                    <a:gd name="T1" fmla="*/ 23 h 53"/>
                    <a:gd name="T2" fmla="*/ 147 w 296"/>
                    <a:gd name="T3" fmla="*/ 27 h 53"/>
                    <a:gd name="T4" fmla="*/ 0 w 296"/>
                    <a:gd name="T5" fmla="*/ 4 h 53"/>
                    <a:gd name="T6" fmla="*/ 0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46"/>
                      </a:moveTo>
                      <a:lnTo>
                        <a:pt x="294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0" name="Freeform 1556"/>
                <p:cNvSpPr>
                  <a:spLocks/>
                </p:cNvSpPr>
                <p:nvPr/>
              </p:nvSpPr>
              <p:spPr bwMode="auto">
                <a:xfrm>
                  <a:off x="3509" y="1684"/>
                  <a:ext cx="148" cy="32"/>
                </a:xfrm>
                <a:custGeom>
                  <a:avLst/>
                  <a:gdLst>
                    <a:gd name="T0" fmla="*/ 148 w 298"/>
                    <a:gd name="T1" fmla="*/ 23 h 64"/>
                    <a:gd name="T2" fmla="*/ 147 w 298"/>
                    <a:gd name="T3" fmla="*/ 32 h 64"/>
                    <a:gd name="T4" fmla="*/ 0 w 298"/>
                    <a:gd name="T5" fmla="*/ 9 h 64"/>
                    <a:gd name="T6" fmla="*/ 2 w 298"/>
                    <a:gd name="T7" fmla="*/ 0 h 64"/>
                    <a:gd name="T8" fmla="*/ 148 w 298"/>
                    <a:gd name="T9" fmla="*/ 23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8" h="64">
                      <a:moveTo>
                        <a:pt x="298" y="46"/>
                      </a:moveTo>
                      <a:lnTo>
                        <a:pt x="295" y="64"/>
                      </a:ln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1" name="Freeform 1557"/>
                <p:cNvSpPr>
                  <a:spLocks/>
                </p:cNvSpPr>
                <p:nvPr/>
              </p:nvSpPr>
              <p:spPr bwMode="auto">
                <a:xfrm>
                  <a:off x="3510" y="1684"/>
                  <a:ext cx="147" cy="26"/>
                </a:xfrm>
                <a:custGeom>
                  <a:avLst/>
                  <a:gdLst>
                    <a:gd name="T0" fmla="*/ 147 w 296"/>
                    <a:gd name="T1" fmla="*/ 23 h 51"/>
                    <a:gd name="T2" fmla="*/ 146 w 296"/>
                    <a:gd name="T3" fmla="*/ 26 h 51"/>
                    <a:gd name="T4" fmla="*/ 0 w 296"/>
                    <a:gd name="T5" fmla="*/ 3 h 51"/>
                    <a:gd name="T6" fmla="*/ 1 w 296"/>
                    <a:gd name="T7" fmla="*/ 0 h 51"/>
                    <a:gd name="T8" fmla="*/ 147 w 296"/>
                    <a:gd name="T9" fmla="*/ 23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1">
                      <a:moveTo>
                        <a:pt x="296" y="46"/>
                      </a:moveTo>
                      <a:lnTo>
                        <a:pt x="294" y="51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2" name="Freeform 1558"/>
                <p:cNvSpPr>
                  <a:spLocks/>
                </p:cNvSpPr>
                <p:nvPr/>
              </p:nvSpPr>
              <p:spPr bwMode="auto">
                <a:xfrm>
                  <a:off x="3509" y="1686"/>
                  <a:ext cx="148" cy="27"/>
                </a:xfrm>
                <a:custGeom>
                  <a:avLst/>
                  <a:gdLst>
                    <a:gd name="T0" fmla="*/ 148 w 296"/>
                    <a:gd name="T1" fmla="*/ 23 h 53"/>
                    <a:gd name="T2" fmla="*/ 148 w 296"/>
                    <a:gd name="T3" fmla="*/ 27 h 53"/>
                    <a:gd name="T4" fmla="*/ 0 w 296"/>
                    <a:gd name="T5" fmla="*/ 3 h 53"/>
                    <a:gd name="T6" fmla="*/ 1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46"/>
                      </a:moveTo>
                      <a:lnTo>
                        <a:pt x="296" y="53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3" name="Freeform 1559"/>
                <p:cNvSpPr>
                  <a:spLocks/>
                </p:cNvSpPr>
                <p:nvPr/>
              </p:nvSpPr>
              <p:spPr bwMode="auto">
                <a:xfrm>
                  <a:off x="3509" y="1690"/>
                  <a:ext cx="148" cy="26"/>
                </a:xfrm>
                <a:custGeom>
                  <a:avLst/>
                  <a:gdLst>
                    <a:gd name="T0" fmla="*/ 148 w 296"/>
                    <a:gd name="T1" fmla="*/ 23 h 53"/>
                    <a:gd name="T2" fmla="*/ 148 w 296"/>
                    <a:gd name="T3" fmla="*/ 26 h 53"/>
                    <a:gd name="T4" fmla="*/ 0 w 296"/>
                    <a:gd name="T5" fmla="*/ 3 h 53"/>
                    <a:gd name="T6" fmla="*/ 0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53">
                      <a:moveTo>
                        <a:pt x="296" y="47"/>
                      </a:moveTo>
                      <a:lnTo>
                        <a:pt x="295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4" name="Freeform 1560"/>
                <p:cNvSpPr>
                  <a:spLocks/>
                </p:cNvSpPr>
                <p:nvPr/>
              </p:nvSpPr>
              <p:spPr bwMode="auto">
                <a:xfrm>
                  <a:off x="3508" y="1693"/>
                  <a:ext cx="148" cy="33"/>
                </a:xfrm>
                <a:custGeom>
                  <a:avLst/>
                  <a:gdLst>
                    <a:gd name="T0" fmla="*/ 148 w 296"/>
                    <a:gd name="T1" fmla="*/ 23 h 66"/>
                    <a:gd name="T2" fmla="*/ 147 w 296"/>
                    <a:gd name="T3" fmla="*/ 33 h 66"/>
                    <a:gd name="T4" fmla="*/ 0 w 296"/>
                    <a:gd name="T5" fmla="*/ 9 h 66"/>
                    <a:gd name="T6" fmla="*/ 1 w 296"/>
                    <a:gd name="T7" fmla="*/ 0 h 66"/>
                    <a:gd name="T8" fmla="*/ 148 w 296"/>
                    <a:gd name="T9" fmla="*/ 2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66">
                      <a:moveTo>
                        <a:pt x="296" y="46"/>
                      </a:moveTo>
                      <a:lnTo>
                        <a:pt x="294" y="66"/>
                      </a:lnTo>
                      <a:lnTo>
                        <a:pt x="0" y="18"/>
                      </a:lnTo>
                      <a:lnTo>
                        <a:pt x="1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5" name="Freeform 1561"/>
                <p:cNvSpPr>
                  <a:spLocks/>
                </p:cNvSpPr>
                <p:nvPr/>
              </p:nvSpPr>
              <p:spPr bwMode="auto">
                <a:xfrm>
                  <a:off x="3507" y="1702"/>
                  <a:ext cx="148" cy="34"/>
                </a:xfrm>
                <a:custGeom>
                  <a:avLst/>
                  <a:gdLst>
                    <a:gd name="T0" fmla="*/ 148 w 296"/>
                    <a:gd name="T1" fmla="*/ 24 h 68"/>
                    <a:gd name="T2" fmla="*/ 148 w 296"/>
                    <a:gd name="T3" fmla="*/ 34 h 68"/>
                    <a:gd name="T4" fmla="*/ 0 w 296"/>
                    <a:gd name="T5" fmla="*/ 10 h 68"/>
                    <a:gd name="T6" fmla="*/ 1 w 296"/>
                    <a:gd name="T7" fmla="*/ 0 h 68"/>
                    <a:gd name="T8" fmla="*/ 148 w 296"/>
                    <a:gd name="T9" fmla="*/ 24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0" y="20"/>
                      </a:lnTo>
                      <a:lnTo>
                        <a:pt x="2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116" name="Freeform 1562"/>
                <p:cNvSpPr>
                  <a:spLocks/>
                </p:cNvSpPr>
                <p:nvPr/>
              </p:nvSpPr>
              <p:spPr bwMode="auto">
                <a:xfrm>
                  <a:off x="3507" y="1712"/>
                  <a:ext cx="148" cy="34"/>
                </a:xfrm>
                <a:custGeom>
                  <a:avLst/>
                  <a:gdLst>
                    <a:gd name="T0" fmla="*/ 148 w 296"/>
                    <a:gd name="T1" fmla="*/ 24 h 68"/>
                    <a:gd name="T2" fmla="*/ 148 w 296"/>
                    <a:gd name="T3" fmla="*/ 34 h 68"/>
                    <a:gd name="T4" fmla="*/ 1 w 296"/>
                    <a:gd name="T5" fmla="*/ 9 h 68"/>
                    <a:gd name="T6" fmla="*/ 0 w 296"/>
                    <a:gd name="T7" fmla="*/ 0 h 68"/>
                    <a:gd name="T8" fmla="*/ 148 w 296"/>
                    <a:gd name="T9" fmla="*/ 24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2" y="18"/>
                      </a:lnTo>
                      <a:lnTo>
                        <a:pt x="0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1870" name="Freeform 1563"/>
              <p:cNvSpPr>
                <a:spLocks/>
              </p:cNvSpPr>
              <p:nvPr/>
            </p:nvSpPr>
            <p:spPr bwMode="auto">
              <a:xfrm>
                <a:off x="3508" y="1721"/>
                <a:ext cx="148" cy="34"/>
              </a:xfrm>
              <a:custGeom>
                <a:avLst/>
                <a:gdLst>
                  <a:gd name="T0" fmla="*/ 147 w 296"/>
                  <a:gd name="T1" fmla="*/ 25 h 68"/>
                  <a:gd name="T2" fmla="*/ 148 w 296"/>
                  <a:gd name="T3" fmla="*/ 34 h 68"/>
                  <a:gd name="T4" fmla="*/ 1 w 296"/>
                  <a:gd name="T5" fmla="*/ 10 h 68"/>
                  <a:gd name="T6" fmla="*/ 0 w 296"/>
                  <a:gd name="T7" fmla="*/ 0 h 68"/>
                  <a:gd name="T8" fmla="*/ 147 w 296"/>
                  <a:gd name="T9" fmla="*/ 25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68">
                    <a:moveTo>
                      <a:pt x="294" y="50"/>
                    </a:moveTo>
                    <a:lnTo>
                      <a:pt x="296" y="68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A7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1" name="Freeform 1564"/>
              <p:cNvSpPr>
                <a:spLocks/>
              </p:cNvSpPr>
              <p:nvPr/>
            </p:nvSpPr>
            <p:spPr bwMode="auto">
              <a:xfrm>
                <a:off x="3509" y="1730"/>
                <a:ext cx="148" cy="34"/>
              </a:xfrm>
              <a:custGeom>
                <a:avLst/>
                <a:gdLst>
                  <a:gd name="T0" fmla="*/ 147 w 298"/>
                  <a:gd name="T1" fmla="*/ 25 h 68"/>
                  <a:gd name="T2" fmla="*/ 148 w 298"/>
                  <a:gd name="T3" fmla="*/ 34 h 68"/>
                  <a:gd name="T4" fmla="*/ 2 w 298"/>
                  <a:gd name="T5" fmla="*/ 9 h 68"/>
                  <a:gd name="T6" fmla="*/ 0 w 298"/>
                  <a:gd name="T7" fmla="*/ 0 h 68"/>
                  <a:gd name="T8" fmla="*/ 147 w 298"/>
                  <a:gd name="T9" fmla="*/ 25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68">
                    <a:moveTo>
                      <a:pt x="295" y="49"/>
                    </a:moveTo>
                    <a:lnTo>
                      <a:pt x="298" y="68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2" name="Freeform 1565"/>
              <p:cNvSpPr>
                <a:spLocks/>
              </p:cNvSpPr>
              <p:nvPr/>
            </p:nvSpPr>
            <p:spPr bwMode="auto">
              <a:xfrm>
                <a:off x="3509" y="1730"/>
                <a:ext cx="148" cy="29"/>
              </a:xfrm>
              <a:custGeom>
                <a:avLst/>
                <a:gdLst>
                  <a:gd name="T0" fmla="*/ 148 w 296"/>
                  <a:gd name="T1" fmla="*/ 25 h 56"/>
                  <a:gd name="T2" fmla="*/ 148 w 296"/>
                  <a:gd name="T3" fmla="*/ 29 h 56"/>
                  <a:gd name="T4" fmla="*/ 0 w 296"/>
                  <a:gd name="T5" fmla="*/ 3 h 56"/>
                  <a:gd name="T6" fmla="*/ 0 w 296"/>
                  <a:gd name="T7" fmla="*/ 0 h 56"/>
                  <a:gd name="T8" fmla="*/ 148 w 296"/>
                  <a:gd name="T9" fmla="*/ 25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6">
                    <a:moveTo>
                      <a:pt x="295" y="49"/>
                    </a:moveTo>
                    <a:lnTo>
                      <a:pt x="296" y="5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3" name="Freeform 1566"/>
              <p:cNvSpPr>
                <a:spLocks/>
              </p:cNvSpPr>
              <p:nvPr/>
            </p:nvSpPr>
            <p:spPr bwMode="auto">
              <a:xfrm>
                <a:off x="3509" y="1734"/>
                <a:ext cx="148" cy="27"/>
              </a:xfrm>
              <a:custGeom>
                <a:avLst/>
                <a:gdLst>
                  <a:gd name="T0" fmla="*/ 148 w 296"/>
                  <a:gd name="T1" fmla="*/ 25 h 55"/>
                  <a:gd name="T2" fmla="*/ 148 w 296"/>
                  <a:gd name="T3" fmla="*/ 27 h 55"/>
                  <a:gd name="T4" fmla="*/ 1 w 296"/>
                  <a:gd name="T5" fmla="*/ 2 h 55"/>
                  <a:gd name="T6" fmla="*/ 0 w 296"/>
                  <a:gd name="T7" fmla="*/ 0 h 55"/>
                  <a:gd name="T8" fmla="*/ 148 w 296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6" y="50"/>
                    </a:moveTo>
                    <a:lnTo>
                      <a:pt x="296" y="5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8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4" name="Freeform 1567"/>
              <p:cNvSpPr>
                <a:spLocks/>
              </p:cNvSpPr>
              <p:nvPr/>
            </p:nvSpPr>
            <p:spPr bwMode="auto">
              <a:xfrm>
                <a:off x="3510" y="1736"/>
                <a:ext cx="147" cy="28"/>
              </a:xfrm>
              <a:custGeom>
                <a:avLst/>
                <a:gdLst>
                  <a:gd name="T0" fmla="*/ 146 w 296"/>
                  <a:gd name="T1" fmla="*/ 25 h 57"/>
                  <a:gd name="T2" fmla="*/ 147 w 296"/>
                  <a:gd name="T3" fmla="*/ 28 h 57"/>
                  <a:gd name="T4" fmla="*/ 1 w 296"/>
                  <a:gd name="T5" fmla="*/ 3 h 57"/>
                  <a:gd name="T6" fmla="*/ 0 w 296"/>
                  <a:gd name="T7" fmla="*/ 0 h 57"/>
                  <a:gd name="T8" fmla="*/ 146 w 296"/>
                  <a:gd name="T9" fmla="*/ 25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7">
                    <a:moveTo>
                      <a:pt x="294" y="50"/>
                    </a:moveTo>
                    <a:lnTo>
                      <a:pt x="296" y="57"/>
                    </a:lnTo>
                    <a:lnTo>
                      <a:pt x="2" y="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7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5" name="Freeform 1568"/>
              <p:cNvSpPr>
                <a:spLocks/>
              </p:cNvSpPr>
              <p:nvPr/>
            </p:nvSpPr>
            <p:spPr bwMode="auto">
              <a:xfrm>
                <a:off x="3510" y="1739"/>
                <a:ext cx="150" cy="34"/>
              </a:xfrm>
              <a:custGeom>
                <a:avLst/>
                <a:gdLst>
                  <a:gd name="T0" fmla="*/ 147 w 299"/>
                  <a:gd name="T1" fmla="*/ 26 h 66"/>
                  <a:gd name="T2" fmla="*/ 150 w 299"/>
                  <a:gd name="T3" fmla="*/ 34 h 66"/>
                  <a:gd name="T4" fmla="*/ 2 w 299"/>
                  <a:gd name="T5" fmla="*/ 9 h 66"/>
                  <a:gd name="T6" fmla="*/ 0 w 299"/>
                  <a:gd name="T7" fmla="*/ 0 h 66"/>
                  <a:gd name="T8" fmla="*/ 147 w 299"/>
                  <a:gd name="T9" fmla="*/ 2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9" h="66">
                    <a:moveTo>
                      <a:pt x="294" y="50"/>
                    </a:moveTo>
                    <a:lnTo>
                      <a:pt x="299" y="6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6" name="Freeform 1569"/>
              <p:cNvSpPr>
                <a:spLocks/>
              </p:cNvSpPr>
              <p:nvPr/>
            </p:nvSpPr>
            <p:spPr bwMode="auto">
              <a:xfrm>
                <a:off x="3510" y="1739"/>
                <a:ext cx="148" cy="28"/>
              </a:xfrm>
              <a:custGeom>
                <a:avLst/>
                <a:gdLst>
                  <a:gd name="T0" fmla="*/ 147 w 296"/>
                  <a:gd name="T1" fmla="*/ 25 h 55"/>
                  <a:gd name="T2" fmla="*/ 148 w 296"/>
                  <a:gd name="T3" fmla="*/ 28 h 55"/>
                  <a:gd name="T4" fmla="*/ 0 w 296"/>
                  <a:gd name="T5" fmla="*/ 3 h 55"/>
                  <a:gd name="T6" fmla="*/ 0 w 296"/>
                  <a:gd name="T7" fmla="*/ 0 h 55"/>
                  <a:gd name="T8" fmla="*/ 147 w 296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4" y="50"/>
                    </a:moveTo>
                    <a:lnTo>
                      <a:pt x="296" y="5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7" name="Freeform 1570"/>
              <p:cNvSpPr>
                <a:spLocks/>
              </p:cNvSpPr>
              <p:nvPr/>
            </p:nvSpPr>
            <p:spPr bwMode="auto">
              <a:xfrm>
                <a:off x="3510" y="1742"/>
                <a:ext cx="149" cy="28"/>
              </a:xfrm>
              <a:custGeom>
                <a:avLst/>
                <a:gdLst>
                  <a:gd name="T0" fmla="*/ 148 w 297"/>
                  <a:gd name="T1" fmla="*/ 25 h 56"/>
                  <a:gd name="T2" fmla="*/ 149 w 297"/>
                  <a:gd name="T3" fmla="*/ 28 h 56"/>
                  <a:gd name="T4" fmla="*/ 1 w 297"/>
                  <a:gd name="T5" fmla="*/ 4 h 56"/>
                  <a:gd name="T6" fmla="*/ 0 w 297"/>
                  <a:gd name="T7" fmla="*/ 0 h 56"/>
                  <a:gd name="T8" fmla="*/ 148 w 297"/>
                  <a:gd name="T9" fmla="*/ 25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6">
                    <a:moveTo>
                      <a:pt x="296" y="50"/>
                    </a:moveTo>
                    <a:lnTo>
                      <a:pt x="297" y="56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57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8" name="Freeform 1571"/>
              <p:cNvSpPr>
                <a:spLocks/>
              </p:cNvSpPr>
              <p:nvPr/>
            </p:nvSpPr>
            <p:spPr bwMode="auto">
              <a:xfrm>
                <a:off x="3511" y="1745"/>
                <a:ext cx="149" cy="28"/>
              </a:xfrm>
              <a:custGeom>
                <a:avLst/>
                <a:gdLst>
                  <a:gd name="T0" fmla="*/ 148 w 298"/>
                  <a:gd name="T1" fmla="*/ 25 h 54"/>
                  <a:gd name="T2" fmla="*/ 149 w 298"/>
                  <a:gd name="T3" fmla="*/ 28 h 54"/>
                  <a:gd name="T4" fmla="*/ 1 w 298"/>
                  <a:gd name="T5" fmla="*/ 3 h 54"/>
                  <a:gd name="T6" fmla="*/ 0 w 298"/>
                  <a:gd name="T7" fmla="*/ 0 h 54"/>
                  <a:gd name="T8" fmla="*/ 148 w 298"/>
                  <a:gd name="T9" fmla="*/ 25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54">
                    <a:moveTo>
                      <a:pt x="296" y="49"/>
                    </a:moveTo>
                    <a:lnTo>
                      <a:pt x="298" y="5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4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9" name="Freeform 1572"/>
              <p:cNvSpPr>
                <a:spLocks/>
              </p:cNvSpPr>
              <p:nvPr/>
            </p:nvSpPr>
            <p:spPr bwMode="auto">
              <a:xfrm>
                <a:off x="3512" y="1748"/>
                <a:ext cx="150" cy="33"/>
              </a:xfrm>
              <a:custGeom>
                <a:avLst/>
                <a:gdLst>
                  <a:gd name="T0" fmla="*/ 148 w 301"/>
                  <a:gd name="T1" fmla="*/ 25 h 66"/>
                  <a:gd name="T2" fmla="*/ 150 w 301"/>
                  <a:gd name="T3" fmla="*/ 33 h 66"/>
                  <a:gd name="T4" fmla="*/ 2 w 301"/>
                  <a:gd name="T5" fmla="*/ 7 h 66"/>
                  <a:gd name="T6" fmla="*/ 0 w 301"/>
                  <a:gd name="T7" fmla="*/ 0 h 66"/>
                  <a:gd name="T8" fmla="*/ 148 w 301"/>
                  <a:gd name="T9" fmla="*/ 25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1" h="66">
                    <a:moveTo>
                      <a:pt x="296" y="49"/>
                    </a:moveTo>
                    <a:lnTo>
                      <a:pt x="301" y="66"/>
                    </a:lnTo>
                    <a:lnTo>
                      <a:pt x="5" y="14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0" name="Freeform 1573"/>
              <p:cNvSpPr>
                <a:spLocks/>
              </p:cNvSpPr>
              <p:nvPr/>
            </p:nvSpPr>
            <p:spPr bwMode="auto">
              <a:xfrm>
                <a:off x="3512" y="1748"/>
                <a:ext cx="148" cy="26"/>
              </a:xfrm>
              <a:custGeom>
                <a:avLst/>
                <a:gdLst>
                  <a:gd name="T0" fmla="*/ 148 w 296"/>
                  <a:gd name="T1" fmla="*/ 24 h 53"/>
                  <a:gd name="T2" fmla="*/ 148 w 296"/>
                  <a:gd name="T3" fmla="*/ 26 h 53"/>
                  <a:gd name="T4" fmla="*/ 1 w 296"/>
                  <a:gd name="T5" fmla="*/ 1 h 53"/>
                  <a:gd name="T6" fmla="*/ 0 w 296"/>
                  <a:gd name="T7" fmla="*/ 0 h 53"/>
                  <a:gd name="T8" fmla="*/ 148 w 296"/>
                  <a:gd name="T9" fmla="*/ 24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3">
                    <a:moveTo>
                      <a:pt x="296" y="49"/>
                    </a:moveTo>
                    <a:lnTo>
                      <a:pt x="296" y="5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1" name="Freeform 1574"/>
              <p:cNvSpPr>
                <a:spLocks/>
              </p:cNvSpPr>
              <p:nvPr/>
            </p:nvSpPr>
            <p:spPr bwMode="auto">
              <a:xfrm>
                <a:off x="3513" y="1749"/>
                <a:ext cx="148" cy="27"/>
              </a:xfrm>
              <a:custGeom>
                <a:avLst/>
                <a:gdLst>
                  <a:gd name="T0" fmla="*/ 147 w 296"/>
                  <a:gd name="T1" fmla="*/ 25 h 53"/>
                  <a:gd name="T2" fmla="*/ 148 w 296"/>
                  <a:gd name="T3" fmla="*/ 27 h 53"/>
                  <a:gd name="T4" fmla="*/ 0 w 296"/>
                  <a:gd name="T5" fmla="*/ 2 h 53"/>
                  <a:gd name="T6" fmla="*/ 0 w 296"/>
                  <a:gd name="T7" fmla="*/ 0 h 53"/>
                  <a:gd name="T8" fmla="*/ 147 w 296"/>
                  <a:gd name="T9" fmla="*/ 25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3">
                    <a:moveTo>
                      <a:pt x="294" y="50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2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2" name="Freeform 1575"/>
              <p:cNvSpPr>
                <a:spLocks/>
              </p:cNvSpPr>
              <p:nvPr/>
            </p:nvSpPr>
            <p:spPr bwMode="auto">
              <a:xfrm>
                <a:off x="3513" y="1751"/>
                <a:ext cx="148" cy="27"/>
              </a:xfrm>
              <a:custGeom>
                <a:avLst/>
                <a:gdLst>
                  <a:gd name="T0" fmla="*/ 148 w 296"/>
                  <a:gd name="T1" fmla="*/ 25 h 53"/>
                  <a:gd name="T2" fmla="*/ 148 w 296"/>
                  <a:gd name="T3" fmla="*/ 27 h 53"/>
                  <a:gd name="T4" fmla="*/ 1 w 296"/>
                  <a:gd name="T5" fmla="*/ 2 h 53"/>
                  <a:gd name="T6" fmla="*/ 0 w 296"/>
                  <a:gd name="T7" fmla="*/ 0 h 53"/>
                  <a:gd name="T8" fmla="*/ 148 w 296"/>
                  <a:gd name="T9" fmla="*/ 25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3">
                    <a:moveTo>
                      <a:pt x="296" y="50"/>
                    </a:moveTo>
                    <a:lnTo>
                      <a:pt x="296" y="5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17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3" name="Freeform 1576"/>
              <p:cNvSpPr>
                <a:spLocks/>
              </p:cNvSpPr>
              <p:nvPr/>
            </p:nvSpPr>
            <p:spPr bwMode="auto">
              <a:xfrm>
                <a:off x="3514" y="1753"/>
                <a:ext cx="148" cy="26"/>
              </a:xfrm>
              <a:custGeom>
                <a:avLst/>
                <a:gdLst>
                  <a:gd name="T0" fmla="*/ 148 w 296"/>
                  <a:gd name="T1" fmla="*/ 24 h 54"/>
                  <a:gd name="T2" fmla="*/ 148 w 296"/>
                  <a:gd name="T3" fmla="*/ 26 h 54"/>
                  <a:gd name="T4" fmla="*/ 1 w 296"/>
                  <a:gd name="T5" fmla="*/ 1 h 54"/>
                  <a:gd name="T6" fmla="*/ 0 w 296"/>
                  <a:gd name="T7" fmla="*/ 0 h 54"/>
                  <a:gd name="T8" fmla="*/ 148 w 296"/>
                  <a:gd name="T9" fmla="*/ 24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4">
                    <a:moveTo>
                      <a:pt x="295" y="50"/>
                    </a:moveTo>
                    <a:lnTo>
                      <a:pt x="296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5" y="50"/>
                    </a:lnTo>
                    <a:close/>
                  </a:path>
                </a:pathLst>
              </a:custGeom>
              <a:solidFill>
                <a:srgbClr val="E0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4" name="Freeform 1577"/>
              <p:cNvSpPr>
                <a:spLocks/>
              </p:cNvSpPr>
              <p:nvPr/>
            </p:nvSpPr>
            <p:spPr bwMode="auto">
              <a:xfrm>
                <a:off x="3515" y="1754"/>
                <a:ext cx="147" cy="27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7 h 55"/>
                  <a:gd name="T4" fmla="*/ 0 w 296"/>
                  <a:gd name="T5" fmla="*/ 1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F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5" name="Freeform 1578"/>
              <p:cNvSpPr>
                <a:spLocks/>
              </p:cNvSpPr>
              <p:nvPr/>
            </p:nvSpPr>
            <p:spPr bwMode="auto">
              <a:xfrm>
                <a:off x="3515" y="1755"/>
                <a:ext cx="150" cy="33"/>
              </a:xfrm>
              <a:custGeom>
                <a:avLst/>
                <a:gdLst>
                  <a:gd name="T0" fmla="*/ 148 w 301"/>
                  <a:gd name="T1" fmla="*/ 26 h 67"/>
                  <a:gd name="T2" fmla="*/ 150 w 301"/>
                  <a:gd name="T3" fmla="*/ 33 h 67"/>
                  <a:gd name="T4" fmla="*/ 3 w 301"/>
                  <a:gd name="T5" fmla="*/ 7 h 67"/>
                  <a:gd name="T6" fmla="*/ 0 w 301"/>
                  <a:gd name="T7" fmla="*/ 0 h 67"/>
                  <a:gd name="T8" fmla="*/ 148 w 301"/>
                  <a:gd name="T9" fmla="*/ 26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1" h="67">
                    <a:moveTo>
                      <a:pt x="296" y="52"/>
                    </a:moveTo>
                    <a:lnTo>
                      <a:pt x="301" y="67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6" name="Freeform 1579"/>
              <p:cNvSpPr>
                <a:spLocks/>
              </p:cNvSpPr>
              <p:nvPr/>
            </p:nvSpPr>
            <p:spPr bwMode="auto">
              <a:xfrm>
                <a:off x="3515" y="1755"/>
                <a:ext cx="147" cy="28"/>
              </a:xfrm>
              <a:custGeom>
                <a:avLst/>
                <a:gdLst>
                  <a:gd name="T0" fmla="*/ 147 w 296"/>
                  <a:gd name="T1" fmla="*/ 26 h 55"/>
                  <a:gd name="T2" fmla="*/ 147 w 296"/>
                  <a:gd name="T3" fmla="*/ 28 h 55"/>
                  <a:gd name="T4" fmla="*/ 1 w 296"/>
                  <a:gd name="T5" fmla="*/ 2 h 55"/>
                  <a:gd name="T6" fmla="*/ 0 w 296"/>
                  <a:gd name="T7" fmla="*/ 0 h 55"/>
                  <a:gd name="T8" fmla="*/ 147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7" name="Freeform 1580"/>
              <p:cNvSpPr>
                <a:spLocks/>
              </p:cNvSpPr>
              <p:nvPr/>
            </p:nvSpPr>
            <p:spPr bwMode="auto">
              <a:xfrm>
                <a:off x="3515" y="1757"/>
                <a:ext cx="148" cy="27"/>
              </a:xfrm>
              <a:custGeom>
                <a:avLst/>
                <a:gdLst>
                  <a:gd name="T0" fmla="*/ 147 w 295"/>
                  <a:gd name="T1" fmla="*/ 25 h 55"/>
                  <a:gd name="T2" fmla="*/ 148 w 295"/>
                  <a:gd name="T3" fmla="*/ 27 h 55"/>
                  <a:gd name="T4" fmla="*/ 1 w 295"/>
                  <a:gd name="T5" fmla="*/ 1 h 55"/>
                  <a:gd name="T6" fmla="*/ 0 w 295"/>
                  <a:gd name="T7" fmla="*/ 0 h 55"/>
                  <a:gd name="T8" fmla="*/ 147 w 295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5" h="55">
                    <a:moveTo>
                      <a:pt x="294" y="51"/>
                    </a:moveTo>
                    <a:lnTo>
                      <a:pt x="295" y="5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D6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8" name="Freeform 1581"/>
              <p:cNvSpPr>
                <a:spLocks/>
              </p:cNvSpPr>
              <p:nvPr/>
            </p:nvSpPr>
            <p:spPr bwMode="auto">
              <a:xfrm>
                <a:off x="3516" y="1759"/>
                <a:ext cx="148" cy="26"/>
              </a:xfrm>
              <a:custGeom>
                <a:avLst/>
                <a:gdLst>
                  <a:gd name="T0" fmla="*/ 147 w 296"/>
                  <a:gd name="T1" fmla="*/ 26 h 53"/>
                  <a:gd name="T2" fmla="*/ 148 w 296"/>
                  <a:gd name="T3" fmla="*/ 26 h 53"/>
                  <a:gd name="T4" fmla="*/ 0 w 296"/>
                  <a:gd name="T5" fmla="*/ 1 h 53"/>
                  <a:gd name="T6" fmla="*/ 0 w 296"/>
                  <a:gd name="T7" fmla="*/ 0 h 53"/>
                  <a:gd name="T8" fmla="*/ 147 w 296"/>
                  <a:gd name="T9" fmla="*/ 26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3">
                    <a:moveTo>
                      <a:pt x="294" y="52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C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9" name="Freeform 1582"/>
              <p:cNvSpPr>
                <a:spLocks/>
              </p:cNvSpPr>
              <p:nvPr/>
            </p:nvSpPr>
            <p:spPr bwMode="auto">
              <a:xfrm>
                <a:off x="3516" y="1760"/>
                <a:ext cx="149" cy="27"/>
              </a:xfrm>
              <a:custGeom>
                <a:avLst/>
                <a:gdLst>
                  <a:gd name="T0" fmla="*/ 148 w 298"/>
                  <a:gd name="T1" fmla="*/ 25 h 54"/>
                  <a:gd name="T2" fmla="*/ 149 w 298"/>
                  <a:gd name="T3" fmla="*/ 27 h 54"/>
                  <a:gd name="T4" fmla="*/ 1 w 298"/>
                  <a:gd name="T5" fmla="*/ 1 h 54"/>
                  <a:gd name="T6" fmla="*/ 0 w 298"/>
                  <a:gd name="T7" fmla="*/ 0 h 54"/>
                  <a:gd name="T8" fmla="*/ 148 w 298"/>
                  <a:gd name="T9" fmla="*/ 25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54">
                    <a:moveTo>
                      <a:pt x="296" y="50"/>
                    </a:moveTo>
                    <a:lnTo>
                      <a:pt x="298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DB6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0" name="Freeform 1583"/>
              <p:cNvSpPr>
                <a:spLocks/>
              </p:cNvSpPr>
              <p:nvPr/>
            </p:nvSpPr>
            <p:spPr bwMode="auto">
              <a:xfrm>
                <a:off x="3517" y="1761"/>
                <a:ext cx="148" cy="27"/>
              </a:xfrm>
              <a:custGeom>
                <a:avLst/>
                <a:gdLst>
                  <a:gd name="T0" fmla="*/ 148 w 296"/>
                  <a:gd name="T1" fmla="*/ 26 h 55"/>
                  <a:gd name="T2" fmla="*/ 148 w 296"/>
                  <a:gd name="T3" fmla="*/ 27 h 55"/>
                  <a:gd name="T4" fmla="*/ 1 w 296"/>
                  <a:gd name="T5" fmla="*/ 1 h 55"/>
                  <a:gd name="T6" fmla="*/ 0 w 296"/>
                  <a:gd name="T7" fmla="*/ 0 h 55"/>
                  <a:gd name="T8" fmla="*/ 148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A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1" name="Freeform 1584"/>
              <p:cNvSpPr>
                <a:spLocks/>
              </p:cNvSpPr>
              <p:nvPr/>
            </p:nvSpPr>
            <p:spPr bwMode="auto">
              <a:xfrm>
                <a:off x="3518" y="1763"/>
                <a:ext cx="151" cy="32"/>
              </a:xfrm>
              <a:custGeom>
                <a:avLst/>
                <a:gdLst>
                  <a:gd name="T0" fmla="*/ 147 w 302"/>
                  <a:gd name="T1" fmla="*/ 26 h 65"/>
                  <a:gd name="T2" fmla="*/ 151 w 302"/>
                  <a:gd name="T3" fmla="*/ 32 h 65"/>
                  <a:gd name="T4" fmla="*/ 3 w 302"/>
                  <a:gd name="T5" fmla="*/ 7 h 65"/>
                  <a:gd name="T6" fmla="*/ 0 w 302"/>
                  <a:gd name="T7" fmla="*/ 0 h 65"/>
                  <a:gd name="T8" fmla="*/ 147 w 302"/>
                  <a:gd name="T9" fmla="*/ 26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2" h="65">
                    <a:moveTo>
                      <a:pt x="294" y="52"/>
                    </a:moveTo>
                    <a:lnTo>
                      <a:pt x="302" y="65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2" name="Freeform 1585"/>
              <p:cNvSpPr>
                <a:spLocks/>
              </p:cNvSpPr>
              <p:nvPr/>
            </p:nvSpPr>
            <p:spPr bwMode="auto">
              <a:xfrm>
                <a:off x="3518" y="1763"/>
                <a:ext cx="148" cy="27"/>
              </a:xfrm>
              <a:custGeom>
                <a:avLst/>
                <a:gdLst>
                  <a:gd name="T0" fmla="*/ 147 w 295"/>
                  <a:gd name="T1" fmla="*/ 26 h 55"/>
                  <a:gd name="T2" fmla="*/ 148 w 295"/>
                  <a:gd name="T3" fmla="*/ 27 h 55"/>
                  <a:gd name="T4" fmla="*/ 1 w 295"/>
                  <a:gd name="T5" fmla="*/ 2 h 55"/>
                  <a:gd name="T6" fmla="*/ 0 w 295"/>
                  <a:gd name="T7" fmla="*/ 0 h 55"/>
                  <a:gd name="T8" fmla="*/ 147 w 295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5" h="55">
                    <a:moveTo>
                      <a:pt x="294" y="52"/>
                    </a:moveTo>
                    <a:lnTo>
                      <a:pt x="295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3" name="Freeform 1586"/>
              <p:cNvSpPr>
                <a:spLocks/>
              </p:cNvSpPr>
              <p:nvPr/>
            </p:nvSpPr>
            <p:spPr bwMode="auto">
              <a:xfrm>
                <a:off x="3519" y="1764"/>
                <a:ext cx="148" cy="27"/>
              </a:xfrm>
              <a:custGeom>
                <a:avLst/>
                <a:gdLst>
                  <a:gd name="T0" fmla="*/ 147 w 296"/>
                  <a:gd name="T1" fmla="*/ 26 h 53"/>
                  <a:gd name="T2" fmla="*/ 148 w 296"/>
                  <a:gd name="T3" fmla="*/ 27 h 53"/>
                  <a:gd name="T4" fmla="*/ 1 w 296"/>
                  <a:gd name="T5" fmla="*/ 1 h 53"/>
                  <a:gd name="T6" fmla="*/ 0 w 296"/>
                  <a:gd name="T7" fmla="*/ 0 h 53"/>
                  <a:gd name="T8" fmla="*/ 147 w 296"/>
                  <a:gd name="T9" fmla="*/ 26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3">
                    <a:moveTo>
                      <a:pt x="294" y="51"/>
                    </a:moveTo>
                    <a:lnTo>
                      <a:pt x="296" y="5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76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4" name="Freeform 1587"/>
              <p:cNvSpPr>
                <a:spLocks/>
              </p:cNvSpPr>
              <p:nvPr/>
            </p:nvSpPr>
            <p:spPr bwMode="auto">
              <a:xfrm>
                <a:off x="3520" y="1765"/>
                <a:ext cx="147" cy="28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8 h 55"/>
                  <a:gd name="T4" fmla="*/ 0 w 296"/>
                  <a:gd name="T5" fmla="*/ 2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6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5" name="Freeform 1588"/>
              <p:cNvSpPr>
                <a:spLocks/>
              </p:cNvSpPr>
              <p:nvPr/>
            </p:nvSpPr>
            <p:spPr bwMode="auto">
              <a:xfrm>
                <a:off x="3520" y="1767"/>
                <a:ext cx="148" cy="27"/>
              </a:xfrm>
              <a:custGeom>
                <a:avLst/>
                <a:gdLst>
                  <a:gd name="T0" fmla="*/ 148 w 297"/>
                  <a:gd name="T1" fmla="*/ 25 h 55"/>
                  <a:gd name="T2" fmla="*/ 148 w 297"/>
                  <a:gd name="T3" fmla="*/ 27 h 55"/>
                  <a:gd name="T4" fmla="*/ 1 w 297"/>
                  <a:gd name="T5" fmla="*/ 0 h 55"/>
                  <a:gd name="T6" fmla="*/ 0 w 297"/>
                  <a:gd name="T7" fmla="*/ 0 h 55"/>
                  <a:gd name="T8" fmla="*/ 148 w 297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56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6" name="Freeform 1589"/>
              <p:cNvSpPr>
                <a:spLocks/>
              </p:cNvSpPr>
              <p:nvPr/>
            </p:nvSpPr>
            <p:spPr bwMode="auto">
              <a:xfrm>
                <a:off x="3520" y="1768"/>
                <a:ext cx="149" cy="27"/>
              </a:xfrm>
              <a:custGeom>
                <a:avLst/>
                <a:gdLst>
                  <a:gd name="T0" fmla="*/ 148 w 297"/>
                  <a:gd name="T1" fmla="*/ 27 h 55"/>
                  <a:gd name="T2" fmla="*/ 149 w 297"/>
                  <a:gd name="T3" fmla="*/ 27 h 55"/>
                  <a:gd name="T4" fmla="*/ 1 w 297"/>
                  <a:gd name="T5" fmla="*/ 2 h 55"/>
                  <a:gd name="T6" fmla="*/ 0 w 297"/>
                  <a:gd name="T7" fmla="*/ 0 h 55"/>
                  <a:gd name="T8" fmla="*/ 148 w 297"/>
                  <a:gd name="T9" fmla="*/ 2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5" y="54"/>
                    </a:moveTo>
                    <a:lnTo>
                      <a:pt x="297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5" y="54"/>
                    </a:lnTo>
                    <a:close/>
                  </a:path>
                </a:pathLst>
              </a:custGeom>
              <a:solidFill>
                <a:srgbClr val="D4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7" name="Freeform 1590"/>
              <p:cNvSpPr>
                <a:spLocks/>
              </p:cNvSpPr>
              <p:nvPr/>
            </p:nvSpPr>
            <p:spPr bwMode="auto">
              <a:xfrm>
                <a:off x="3521" y="1769"/>
                <a:ext cx="151" cy="33"/>
              </a:xfrm>
              <a:custGeom>
                <a:avLst/>
                <a:gdLst>
                  <a:gd name="T0" fmla="*/ 148 w 303"/>
                  <a:gd name="T1" fmla="*/ 26 h 65"/>
                  <a:gd name="T2" fmla="*/ 151 w 303"/>
                  <a:gd name="T3" fmla="*/ 33 h 65"/>
                  <a:gd name="T4" fmla="*/ 4 w 303"/>
                  <a:gd name="T5" fmla="*/ 6 h 65"/>
                  <a:gd name="T6" fmla="*/ 0 w 303"/>
                  <a:gd name="T7" fmla="*/ 0 h 65"/>
                  <a:gd name="T8" fmla="*/ 148 w 303"/>
                  <a:gd name="T9" fmla="*/ 26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3" h="65">
                    <a:moveTo>
                      <a:pt x="296" y="51"/>
                    </a:moveTo>
                    <a:lnTo>
                      <a:pt x="303" y="65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8" name="Freeform 1591"/>
              <p:cNvSpPr>
                <a:spLocks/>
              </p:cNvSpPr>
              <p:nvPr/>
            </p:nvSpPr>
            <p:spPr bwMode="auto">
              <a:xfrm>
                <a:off x="3521" y="1769"/>
                <a:ext cx="149" cy="28"/>
              </a:xfrm>
              <a:custGeom>
                <a:avLst/>
                <a:gdLst>
                  <a:gd name="T0" fmla="*/ 148 w 298"/>
                  <a:gd name="T1" fmla="*/ 26 h 55"/>
                  <a:gd name="T2" fmla="*/ 149 w 298"/>
                  <a:gd name="T3" fmla="*/ 28 h 55"/>
                  <a:gd name="T4" fmla="*/ 1 w 298"/>
                  <a:gd name="T5" fmla="*/ 2 h 55"/>
                  <a:gd name="T6" fmla="*/ 0 w 298"/>
                  <a:gd name="T7" fmla="*/ 0 h 55"/>
                  <a:gd name="T8" fmla="*/ 148 w 298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55">
                    <a:moveTo>
                      <a:pt x="296" y="51"/>
                    </a:moveTo>
                    <a:lnTo>
                      <a:pt x="298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9" name="Freeform 1592"/>
              <p:cNvSpPr>
                <a:spLocks/>
              </p:cNvSpPr>
              <p:nvPr/>
            </p:nvSpPr>
            <p:spPr bwMode="auto">
              <a:xfrm>
                <a:off x="3522" y="1771"/>
                <a:ext cx="149" cy="27"/>
              </a:xfrm>
              <a:custGeom>
                <a:avLst/>
                <a:gdLst>
                  <a:gd name="T0" fmla="*/ 148 w 297"/>
                  <a:gd name="T1" fmla="*/ 26 h 55"/>
                  <a:gd name="T2" fmla="*/ 149 w 297"/>
                  <a:gd name="T3" fmla="*/ 27 h 55"/>
                  <a:gd name="T4" fmla="*/ 1 w 297"/>
                  <a:gd name="T5" fmla="*/ 1 h 55"/>
                  <a:gd name="T6" fmla="*/ 0 w 297"/>
                  <a:gd name="T7" fmla="*/ 0 h 55"/>
                  <a:gd name="T8" fmla="*/ 148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6" y="52"/>
                    </a:moveTo>
                    <a:lnTo>
                      <a:pt x="297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0" name="Freeform 1593"/>
              <p:cNvSpPr>
                <a:spLocks/>
              </p:cNvSpPr>
              <p:nvPr/>
            </p:nvSpPr>
            <p:spPr bwMode="auto">
              <a:xfrm>
                <a:off x="3523" y="1773"/>
                <a:ext cx="149" cy="27"/>
              </a:xfrm>
              <a:custGeom>
                <a:avLst/>
                <a:gdLst>
                  <a:gd name="T0" fmla="*/ 148 w 297"/>
                  <a:gd name="T1" fmla="*/ 26 h 55"/>
                  <a:gd name="T2" fmla="*/ 149 w 297"/>
                  <a:gd name="T3" fmla="*/ 27 h 55"/>
                  <a:gd name="T4" fmla="*/ 2 w 297"/>
                  <a:gd name="T5" fmla="*/ 2 h 55"/>
                  <a:gd name="T6" fmla="*/ 0 w 297"/>
                  <a:gd name="T7" fmla="*/ 0 h 55"/>
                  <a:gd name="T8" fmla="*/ 148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5" y="52"/>
                    </a:moveTo>
                    <a:lnTo>
                      <a:pt x="297" y="55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95" y="52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1" name="Freeform 1594"/>
              <p:cNvSpPr>
                <a:spLocks/>
              </p:cNvSpPr>
              <p:nvPr/>
            </p:nvSpPr>
            <p:spPr bwMode="auto">
              <a:xfrm>
                <a:off x="3525" y="1774"/>
                <a:ext cx="147" cy="28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8 h 55"/>
                  <a:gd name="T4" fmla="*/ 1 w 296"/>
                  <a:gd name="T5" fmla="*/ 1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55">
                    <a:moveTo>
                      <a:pt x="294" y="51"/>
                    </a:moveTo>
                    <a:lnTo>
                      <a:pt x="296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2" name="Freeform 1595"/>
              <p:cNvSpPr>
                <a:spLocks/>
              </p:cNvSpPr>
              <p:nvPr/>
            </p:nvSpPr>
            <p:spPr bwMode="auto">
              <a:xfrm>
                <a:off x="3525" y="1775"/>
                <a:ext cx="152" cy="32"/>
              </a:xfrm>
              <a:custGeom>
                <a:avLst/>
                <a:gdLst>
                  <a:gd name="T0" fmla="*/ 147 w 304"/>
                  <a:gd name="T1" fmla="*/ 27 h 63"/>
                  <a:gd name="T2" fmla="*/ 152 w 304"/>
                  <a:gd name="T3" fmla="*/ 32 h 63"/>
                  <a:gd name="T4" fmla="*/ 4 w 304"/>
                  <a:gd name="T5" fmla="*/ 6 h 63"/>
                  <a:gd name="T6" fmla="*/ 0 w 304"/>
                  <a:gd name="T7" fmla="*/ 0 h 63"/>
                  <a:gd name="T8" fmla="*/ 147 w 304"/>
                  <a:gd name="T9" fmla="*/ 27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3">
                    <a:moveTo>
                      <a:pt x="294" y="54"/>
                    </a:moveTo>
                    <a:lnTo>
                      <a:pt x="304" y="63"/>
                    </a:lnTo>
                    <a:lnTo>
                      <a:pt x="8" y="12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3" name="Freeform 1596"/>
              <p:cNvSpPr>
                <a:spLocks/>
              </p:cNvSpPr>
              <p:nvPr/>
            </p:nvSpPr>
            <p:spPr bwMode="auto">
              <a:xfrm>
                <a:off x="3525" y="1775"/>
                <a:ext cx="149" cy="28"/>
              </a:xfrm>
              <a:custGeom>
                <a:avLst/>
                <a:gdLst>
                  <a:gd name="T0" fmla="*/ 147 w 297"/>
                  <a:gd name="T1" fmla="*/ 27 h 57"/>
                  <a:gd name="T2" fmla="*/ 149 w 297"/>
                  <a:gd name="T3" fmla="*/ 28 h 57"/>
                  <a:gd name="T4" fmla="*/ 2 w 297"/>
                  <a:gd name="T5" fmla="*/ 2 h 57"/>
                  <a:gd name="T6" fmla="*/ 0 w 297"/>
                  <a:gd name="T7" fmla="*/ 0 h 57"/>
                  <a:gd name="T8" fmla="*/ 147 w 297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7">
                    <a:moveTo>
                      <a:pt x="294" y="54"/>
                    </a:moveTo>
                    <a:lnTo>
                      <a:pt x="297" y="5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4" name="Freeform 1597"/>
              <p:cNvSpPr>
                <a:spLocks/>
              </p:cNvSpPr>
              <p:nvPr/>
            </p:nvSpPr>
            <p:spPr bwMode="auto">
              <a:xfrm>
                <a:off x="3527" y="1778"/>
                <a:ext cx="149" cy="27"/>
              </a:xfrm>
              <a:custGeom>
                <a:avLst/>
                <a:gdLst>
                  <a:gd name="T0" fmla="*/ 147 w 297"/>
                  <a:gd name="T1" fmla="*/ 26 h 55"/>
                  <a:gd name="T2" fmla="*/ 149 w 297"/>
                  <a:gd name="T3" fmla="*/ 27 h 55"/>
                  <a:gd name="T4" fmla="*/ 1 w 297"/>
                  <a:gd name="T5" fmla="*/ 2 h 55"/>
                  <a:gd name="T6" fmla="*/ 0 w 297"/>
                  <a:gd name="T7" fmla="*/ 0 h 55"/>
                  <a:gd name="T8" fmla="*/ 147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4" y="52"/>
                    </a:moveTo>
                    <a:lnTo>
                      <a:pt x="297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5" name="Freeform 1598"/>
              <p:cNvSpPr>
                <a:spLocks/>
              </p:cNvSpPr>
              <p:nvPr/>
            </p:nvSpPr>
            <p:spPr bwMode="auto">
              <a:xfrm>
                <a:off x="3528" y="1779"/>
                <a:ext cx="149" cy="28"/>
              </a:xfrm>
              <a:custGeom>
                <a:avLst/>
                <a:gdLst>
                  <a:gd name="T0" fmla="*/ 147 w 299"/>
                  <a:gd name="T1" fmla="*/ 26 h 54"/>
                  <a:gd name="T2" fmla="*/ 149 w 299"/>
                  <a:gd name="T3" fmla="*/ 28 h 54"/>
                  <a:gd name="T4" fmla="*/ 1 w 299"/>
                  <a:gd name="T5" fmla="*/ 2 h 54"/>
                  <a:gd name="T6" fmla="*/ 0 w 299"/>
                  <a:gd name="T7" fmla="*/ 0 h 54"/>
                  <a:gd name="T8" fmla="*/ 147 w 299"/>
                  <a:gd name="T9" fmla="*/ 2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9" h="54">
                    <a:moveTo>
                      <a:pt x="295" y="51"/>
                    </a:moveTo>
                    <a:lnTo>
                      <a:pt x="299" y="5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5" y="51"/>
                    </a:lnTo>
                    <a:close/>
                  </a:path>
                </a:pathLst>
              </a:custGeom>
              <a:solidFill>
                <a:srgbClr val="C6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6" name="Freeform 1599"/>
              <p:cNvSpPr>
                <a:spLocks/>
              </p:cNvSpPr>
              <p:nvPr/>
            </p:nvSpPr>
            <p:spPr bwMode="auto">
              <a:xfrm>
                <a:off x="3529" y="1781"/>
                <a:ext cx="153" cy="31"/>
              </a:xfrm>
              <a:custGeom>
                <a:avLst/>
                <a:gdLst>
                  <a:gd name="T0" fmla="*/ 149 w 304"/>
                  <a:gd name="T1" fmla="*/ 26 h 61"/>
                  <a:gd name="T2" fmla="*/ 153 w 304"/>
                  <a:gd name="T3" fmla="*/ 31 h 61"/>
                  <a:gd name="T4" fmla="*/ 5 w 304"/>
                  <a:gd name="T5" fmla="*/ 4 h 61"/>
                  <a:gd name="T6" fmla="*/ 0 w 304"/>
                  <a:gd name="T7" fmla="*/ 0 h 61"/>
                  <a:gd name="T8" fmla="*/ 149 w 304"/>
                  <a:gd name="T9" fmla="*/ 26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1">
                    <a:moveTo>
                      <a:pt x="296" y="51"/>
                    </a:moveTo>
                    <a:lnTo>
                      <a:pt x="304" y="61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7" name="Freeform 1600"/>
              <p:cNvSpPr>
                <a:spLocks/>
              </p:cNvSpPr>
              <p:nvPr/>
            </p:nvSpPr>
            <p:spPr bwMode="auto">
              <a:xfrm>
                <a:off x="3529" y="1781"/>
                <a:ext cx="149" cy="27"/>
              </a:xfrm>
              <a:custGeom>
                <a:avLst/>
                <a:gdLst>
                  <a:gd name="T0" fmla="*/ 148 w 297"/>
                  <a:gd name="T1" fmla="*/ 25 h 55"/>
                  <a:gd name="T2" fmla="*/ 149 w 297"/>
                  <a:gd name="T3" fmla="*/ 27 h 55"/>
                  <a:gd name="T4" fmla="*/ 2 w 297"/>
                  <a:gd name="T5" fmla="*/ 1 h 55"/>
                  <a:gd name="T6" fmla="*/ 0 w 297"/>
                  <a:gd name="T7" fmla="*/ 0 h 55"/>
                  <a:gd name="T8" fmla="*/ 148 w 297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8" name="Freeform 1601"/>
              <p:cNvSpPr>
                <a:spLocks/>
              </p:cNvSpPr>
              <p:nvPr/>
            </p:nvSpPr>
            <p:spPr bwMode="auto">
              <a:xfrm>
                <a:off x="3531" y="1783"/>
                <a:ext cx="149" cy="27"/>
              </a:xfrm>
              <a:custGeom>
                <a:avLst/>
                <a:gdLst>
                  <a:gd name="T0" fmla="*/ 147 w 298"/>
                  <a:gd name="T1" fmla="*/ 26 h 55"/>
                  <a:gd name="T2" fmla="*/ 149 w 298"/>
                  <a:gd name="T3" fmla="*/ 27 h 55"/>
                  <a:gd name="T4" fmla="*/ 2 w 298"/>
                  <a:gd name="T5" fmla="*/ 2 h 55"/>
                  <a:gd name="T6" fmla="*/ 0 w 298"/>
                  <a:gd name="T7" fmla="*/ 0 h 55"/>
                  <a:gd name="T8" fmla="*/ 147 w 298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" h="55">
                    <a:moveTo>
                      <a:pt x="294" y="52"/>
                    </a:moveTo>
                    <a:lnTo>
                      <a:pt x="298" y="5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1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9" name="Freeform 1602"/>
              <p:cNvSpPr>
                <a:spLocks/>
              </p:cNvSpPr>
              <p:nvPr/>
            </p:nvSpPr>
            <p:spPr bwMode="auto">
              <a:xfrm>
                <a:off x="3533" y="1784"/>
                <a:ext cx="149" cy="28"/>
              </a:xfrm>
              <a:custGeom>
                <a:avLst/>
                <a:gdLst>
                  <a:gd name="T0" fmla="*/ 147 w 297"/>
                  <a:gd name="T1" fmla="*/ 26 h 54"/>
                  <a:gd name="T2" fmla="*/ 149 w 297"/>
                  <a:gd name="T3" fmla="*/ 28 h 54"/>
                  <a:gd name="T4" fmla="*/ 2 w 297"/>
                  <a:gd name="T5" fmla="*/ 1 h 54"/>
                  <a:gd name="T6" fmla="*/ 0 w 297"/>
                  <a:gd name="T7" fmla="*/ 0 h 54"/>
                  <a:gd name="T8" fmla="*/ 147 w 297"/>
                  <a:gd name="T9" fmla="*/ 2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54">
                    <a:moveTo>
                      <a:pt x="294" y="51"/>
                    </a:moveTo>
                    <a:lnTo>
                      <a:pt x="297" y="54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0" name="Freeform 1603"/>
              <p:cNvSpPr>
                <a:spLocks/>
              </p:cNvSpPr>
              <p:nvPr/>
            </p:nvSpPr>
            <p:spPr bwMode="auto">
              <a:xfrm>
                <a:off x="3534" y="1785"/>
                <a:ext cx="153" cy="31"/>
              </a:xfrm>
              <a:custGeom>
                <a:avLst/>
                <a:gdLst>
                  <a:gd name="T0" fmla="*/ 148 w 304"/>
                  <a:gd name="T1" fmla="*/ 27 h 62"/>
                  <a:gd name="T2" fmla="*/ 153 w 304"/>
                  <a:gd name="T3" fmla="*/ 31 h 62"/>
                  <a:gd name="T4" fmla="*/ 5 w 304"/>
                  <a:gd name="T5" fmla="*/ 5 h 62"/>
                  <a:gd name="T6" fmla="*/ 0 w 304"/>
                  <a:gd name="T7" fmla="*/ 0 h 62"/>
                  <a:gd name="T8" fmla="*/ 148 w 304"/>
                  <a:gd name="T9" fmla="*/ 27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62">
                    <a:moveTo>
                      <a:pt x="294" y="53"/>
                    </a:moveTo>
                    <a:lnTo>
                      <a:pt x="304" y="62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1" name="Freeform 1604"/>
              <p:cNvSpPr>
                <a:spLocks/>
              </p:cNvSpPr>
              <p:nvPr/>
            </p:nvSpPr>
            <p:spPr bwMode="auto">
              <a:xfrm>
                <a:off x="3534" y="1785"/>
                <a:ext cx="150" cy="29"/>
              </a:xfrm>
              <a:custGeom>
                <a:avLst/>
                <a:gdLst>
                  <a:gd name="T0" fmla="*/ 147 w 299"/>
                  <a:gd name="T1" fmla="*/ 27 h 58"/>
                  <a:gd name="T2" fmla="*/ 150 w 299"/>
                  <a:gd name="T3" fmla="*/ 29 h 58"/>
                  <a:gd name="T4" fmla="*/ 3 w 299"/>
                  <a:gd name="T5" fmla="*/ 3 h 58"/>
                  <a:gd name="T6" fmla="*/ 0 w 299"/>
                  <a:gd name="T7" fmla="*/ 0 h 58"/>
                  <a:gd name="T8" fmla="*/ 147 w 299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9" h="58">
                    <a:moveTo>
                      <a:pt x="294" y="53"/>
                    </a:moveTo>
                    <a:lnTo>
                      <a:pt x="299" y="5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2" name="Freeform 1605"/>
              <p:cNvSpPr>
                <a:spLocks/>
              </p:cNvSpPr>
              <p:nvPr/>
            </p:nvSpPr>
            <p:spPr bwMode="auto">
              <a:xfrm>
                <a:off x="3537" y="1788"/>
                <a:ext cx="150" cy="28"/>
              </a:xfrm>
              <a:custGeom>
                <a:avLst/>
                <a:gdLst>
                  <a:gd name="T0" fmla="*/ 147 w 299"/>
                  <a:gd name="T1" fmla="*/ 26 h 57"/>
                  <a:gd name="T2" fmla="*/ 150 w 299"/>
                  <a:gd name="T3" fmla="*/ 28 h 57"/>
                  <a:gd name="T4" fmla="*/ 3 w 299"/>
                  <a:gd name="T5" fmla="*/ 2 h 57"/>
                  <a:gd name="T6" fmla="*/ 0 w 299"/>
                  <a:gd name="T7" fmla="*/ 0 h 57"/>
                  <a:gd name="T8" fmla="*/ 147 w 299"/>
                  <a:gd name="T9" fmla="*/ 26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9" h="57">
                    <a:moveTo>
                      <a:pt x="294" y="53"/>
                    </a:moveTo>
                    <a:lnTo>
                      <a:pt x="299" y="5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3" name="Freeform 1606"/>
              <p:cNvSpPr>
                <a:spLocks/>
              </p:cNvSpPr>
              <p:nvPr/>
            </p:nvSpPr>
            <p:spPr bwMode="auto">
              <a:xfrm>
                <a:off x="3539" y="1789"/>
                <a:ext cx="153" cy="30"/>
              </a:xfrm>
              <a:custGeom>
                <a:avLst/>
                <a:gdLst>
                  <a:gd name="T0" fmla="*/ 147 w 306"/>
                  <a:gd name="T1" fmla="*/ 27 h 59"/>
                  <a:gd name="T2" fmla="*/ 153 w 306"/>
                  <a:gd name="T3" fmla="*/ 30 h 59"/>
                  <a:gd name="T4" fmla="*/ 5 w 306"/>
                  <a:gd name="T5" fmla="*/ 3 h 59"/>
                  <a:gd name="T6" fmla="*/ 0 w 306"/>
                  <a:gd name="T7" fmla="*/ 0 h 59"/>
                  <a:gd name="T8" fmla="*/ 147 w 306"/>
                  <a:gd name="T9" fmla="*/ 27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59">
                    <a:moveTo>
                      <a:pt x="294" y="53"/>
                    </a:moveTo>
                    <a:lnTo>
                      <a:pt x="306" y="5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4" name="Freeform 1607"/>
              <p:cNvSpPr>
                <a:spLocks/>
              </p:cNvSpPr>
              <p:nvPr/>
            </p:nvSpPr>
            <p:spPr bwMode="auto">
              <a:xfrm>
                <a:off x="3544" y="1793"/>
                <a:ext cx="159" cy="30"/>
              </a:xfrm>
              <a:custGeom>
                <a:avLst/>
                <a:gdLst>
                  <a:gd name="T0" fmla="*/ 148 w 317"/>
                  <a:gd name="T1" fmla="*/ 27 h 60"/>
                  <a:gd name="T2" fmla="*/ 159 w 317"/>
                  <a:gd name="T3" fmla="*/ 30 h 60"/>
                  <a:gd name="T4" fmla="*/ 12 w 317"/>
                  <a:gd name="T5" fmla="*/ 4 h 60"/>
                  <a:gd name="T6" fmla="*/ 0 w 317"/>
                  <a:gd name="T7" fmla="*/ 0 h 60"/>
                  <a:gd name="T8" fmla="*/ 148 w 317"/>
                  <a:gd name="T9" fmla="*/ 2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7" h="60">
                    <a:moveTo>
                      <a:pt x="296" y="53"/>
                    </a:moveTo>
                    <a:lnTo>
                      <a:pt x="317" y="60"/>
                    </a:lnTo>
                    <a:lnTo>
                      <a:pt x="23" y="7"/>
                    </a:lnTo>
                    <a:lnTo>
                      <a:pt x="0" y="0"/>
                    </a:lnTo>
                    <a:lnTo>
                      <a:pt x="296" y="53"/>
                    </a:lnTo>
                    <a:close/>
                  </a:path>
                </a:pathLst>
              </a:custGeom>
              <a:solidFill>
                <a:srgbClr val="A85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5" name="Freeform 1608"/>
              <p:cNvSpPr>
                <a:spLocks/>
              </p:cNvSpPr>
              <p:nvPr/>
            </p:nvSpPr>
            <p:spPr bwMode="auto">
              <a:xfrm>
                <a:off x="3574" y="1610"/>
                <a:ext cx="154" cy="21"/>
              </a:xfrm>
              <a:custGeom>
                <a:avLst/>
                <a:gdLst>
                  <a:gd name="T0" fmla="*/ 154 w 307"/>
                  <a:gd name="T1" fmla="*/ 21 h 41"/>
                  <a:gd name="T2" fmla="*/ 147 w 307"/>
                  <a:gd name="T3" fmla="*/ 21 h 41"/>
                  <a:gd name="T4" fmla="*/ 0 w 307"/>
                  <a:gd name="T5" fmla="*/ 0 h 41"/>
                  <a:gd name="T6" fmla="*/ 6 w 307"/>
                  <a:gd name="T7" fmla="*/ 1 h 41"/>
                  <a:gd name="T8" fmla="*/ 154 w 307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7" h="41">
                    <a:moveTo>
                      <a:pt x="307" y="41"/>
                    </a:moveTo>
                    <a:lnTo>
                      <a:pt x="294" y="41"/>
                    </a:lnTo>
                    <a:lnTo>
                      <a:pt x="0" y="0"/>
                    </a:lnTo>
                    <a:lnTo>
                      <a:pt x="11" y="1"/>
                    </a:lnTo>
                    <a:lnTo>
                      <a:pt x="307" y="41"/>
                    </a:lnTo>
                    <a:close/>
                  </a:path>
                </a:pathLst>
              </a:custGeom>
              <a:solidFill>
                <a:srgbClr val="72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6" name="Freeform 1609"/>
              <p:cNvSpPr>
                <a:spLocks/>
              </p:cNvSpPr>
              <p:nvPr/>
            </p:nvSpPr>
            <p:spPr bwMode="auto">
              <a:xfrm>
                <a:off x="3568" y="1610"/>
                <a:ext cx="153" cy="21"/>
              </a:xfrm>
              <a:custGeom>
                <a:avLst/>
                <a:gdLst>
                  <a:gd name="T0" fmla="*/ 153 w 308"/>
                  <a:gd name="T1" fmla="*/ 21 h 41"/>
                  <a:gd name="T2" fmla="*/ 147 w 308"/>
                  <a:gd name="T3" fmla="*/ 21 h 41"/>
                  <a:gd name="T4" fmla="*/ 0 w 308"/>
                  <a:gd name="T5" fmla="*/ 0 h 41"/>
                  <a:gd name="T6" fmla="*/ 7 w 308"/>
                  <a:gd name="T7" fmla="*/ 0 h 41"/>
                  <a:gd name="T8" fmla="*/ 153 w 308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41">
                    <a:moveTo>
                      <a:pt x="308" y="41"/>
                    </a:moveTo>
                    <a:lnTo>
                      <a:pt x="296" y="41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308" y="41"/>
                    </a:lnTo>
                    <a:close/>
                  </a:path>
                </a:pathLst>
              </a:custGeom>
              <a:solidFill>
                <a:srgbClr val="75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29" name="Freeform 1610"/>
            <p:cNvSpPr>
              <a:spLocks/>
            </p:cNvSpPr>
            <p:nvPr/>
          </p:nvSpPr>
          <p:spPr bwMode="auto">
            <a:xfrm>
              <a:off x="3672" y="1715"/>
              <a:ext cx="288" cy="61"/>
            </a:xfrm>
            <a:custGeom>
              <a:avLst/>
              <a:gdLst>
                <a:gd name="T0" fmla="*/ 2 w 577"/>
                <a:gd name="T1" fmla="*/ 0 h 123"/>
                <a:gd name="T2" fmla="*/ 0 w 577"/>
                <a:gd name="T3" fmla="*/ 14 h 123"/>
                <a:gd name="T4" fmla="*/ 286 w 577"/>
                <a:gd name="T5" fmla="*/ 61 h 123"/>
                <a:gd name="T6" fmla="*/ 288 w 577"/>
                <a:gd name="T7" fmla="*/ 47 h 123"/>
                <a:gd name="T8" fmla="*/ 2 w 577"/>
                <a:gd name="T9" fmla="*/ 0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7" h="123">
                  <a:moveTo>
                    <a:pt x="5" y="0"/>
                  </a:moveTo>
                  <a:lnTo>
                    <a:pt x="0" y="28"/>
                  </a:lnTo>
                  <a:lnTo>
                    <a:pt x="572" y="123"/>
                  </a:lnTo>
                  <a:lnTo>
                    <a:pt x="577" y="9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30" name="Group 1611"/>
            <p:cNvGrpSpPr>
              <a:grpSpLocks/>
            </p:cNvGrpSpPr>
            <p:nvPr/>
          </p:nvGrpSpPr>
          <p:grpSpPr bwMode="auto">
            <a:xfrm>
              <a:off x="3269" y="2353"/>
              <a:ext cx="126" cy="102"/>
              <a:chOff x="3269" y="2353"/>
              <a:chExt cx="126" cy="102"/>
            </a:xfrm>
          </p:grpSpPr>
          <p:sp>
            <p:nvSpPr>
              <p:cNvPr id="71735" name="Freeform 1612"/>
              <p:cNvSpPr>
                <a:spLocks/>
              </p:cNvSpPr>
              <p:nvPr/>
            </p:nvSpPr>
            <p:spPr bwMode="auto">
              <a:xfrm>
                <a:off x="3289" y="2433"/>
                <a:ext cx="67" cy="22"/>
              </a:xfrm>
              <a:custGeom>
                <a:avLst/>
                <a:gdLst>
                  <a:gd name="T0" fmla="*/ 60 w 135"/>
                  <a:gd name="T1" fmla="*/ 21 h 44"/>
                  <a:gd name="T2" fmla="*/ 67 w 135"/>
                  <a:gd name="T3" fmla="*/ 22 h 44"/>
                  <a:gd name="T4" fmla="*/ 6 w 135"/>
                  <a:gd name="T5" fmla="*/ 1 h 44"/>
                  <a:gd name="T6" fmla="*/ 0 w 135"/>
                  <a:gd name="T7" fmla="*/ 0 h 44"/>
                  <a:gd name="T8" fmla="*/ 60 w 135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5" h="44">
                    <a:moveTo>
                      <a:pt x="121" y="42"/>
                    </a:moveTo>
                    <a:lnTo>
                      <a:pt x="135" y="44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73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36" name="Freeform 1613"/>
              <p:cNvSpPr>
                <a:spLocks/>
              </p:cNvSpPr>
              <p:nvPr/>
            </p:nvSpPr>
            <p:spPr bwMode="auto">
              <a:xfrm>
                <a:off x="3294" y="2434"/>
                <a:ext cx="68" cy="21"/>
              </a:xfrm>
              <a:custGeom>
                <a:avLst/>
                <a:gdLst>
                  <a:gd name="T0" fmla="*/ 62 w 134"/>
                  <a:gd name="T1" fmla="*/ 21 h 42"/>
                  <a:gd name="T2" fmla="*/ 68 w 134"/>
                  <a:gd name="T3" fmla="*/ 21 h 42"/>
                  <a:gd name="T4" fmla="*/ 6 w 134"/>
                  <a:gd name="T5" fmla="*/ 0 h 42"/>
                  <a:gd name="T6" fmla="*/ 0 w 134"/>
                  <a:gd name="T7" fmla="*/ 0 h 42"/>
                  <a:gd name="T8" fmla="*/ 62 w 13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42">
                    <a:moveTo>
                      <a:pt x="123" y="42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37" name="Freeform 1614"/>
              <p:cNvSpPr>
                <a:spLocks/>
              </p:cNvSpPr>
              <p:nvPr/>
            </p:nvSpPr>
            <p:spPr bwMode="auto">
              <a:xfrm>
                <a:off x="3300" y="2432"/>
                <a:ext cx="68" cy="23"/>
              </a:xfrm>
              <a:custGeom>
                <a:avLst/>
                <a:gdLst>
                  <a:gd name="T0" fmla="*/ 61 w 137"/>
                  <a:gd name="T1" fmla="*/ 23 h 45"/>
                  <a:gd name="T2" fmla="*/ 68 w 137"/>
                  <a:gd name="T3" fmla="*/ 21 h 45"/>
                  <a:gd name="T4" fmla="*/ 7 w 137"/>
                  <a:gd name="T5" fmla="*/ 0 h 45"/>
                  <a:gd name="T6" fmla="*/ 0 w 137"/>
                  <a:gd name="T7" fmla="*/ 2 h 45"/>
                  <a:gd name="T8" fmla="*/ 61 w 137"/>
                  <a:gd name="T9" fmla="*/ 23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45">
                    <a:moveTo>
                      <a:pt x="123" y="45"/>
                    </a:moveTo>
                    <a:lnTo>
                      <a:pt x="137" y="41"/>
                    </a:lnTo>
                    <a:lnTo>
                      <a:pt x="14" y="0"/>
                    </a:lnTo>
                    <a:lnTo>
                      <a:pt x="0" y="3"/>
                    </a:lnTo>
                    <a:lnTo>
                      <a:pt x="123" y="45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38" name="Freeform 1615"/>
              <p:cNvSpPr>
                <a:spLocks/>
              </p:cNvSpPr>
              <p:nvPr/>
            </p:nvSpPr>
            <p:spPr bwMode="auto">
              <a:xfrm>
                <a:off x="3300" y="2434"/>
                <a:ext cx="64" cy="21"/>
              </a:xfrm>
              <a:custGeom>
                <a:avLst/>
                <a:gdLst>
                  <a:gd name="T0" fmla="*/ 62 w 128"/>
                  <a:gd name="T1" fmla="*/ 21 h 42"/>
                  <a:gd name="T2" fmla="*/ 64 w 128"/>
                  <a:gd name="T3" fmla="*/ 20 h 42"/>
                  <a:gd name="T4" fmla="*/ 3 w 128"/>
                  <a:gd name="T5" fmla="*/ 0 h 42"/>
                  <a:gd name="T6" fmla="*/ 0 w 128"/>
                  <a:gd name="T7" fmla="*/ 0 h 42"/>
                  <a:gd name="T8" fmla="*/ 62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2">
                    <a:moveTo>
                      <a:pt x="123" y="42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39" name="Freeform 1616"/>
              <p:cNvSpPr>
                <a:spLocks/>
              </p:cNvSpPr>
              <p:nvPr/>
            </p:nvSpPr>
            <p:spPr bwMode="auto">
              <a:xfrm>
                <a:off x="3303" y="2433"/>
                <a:ext cx="64" cy="21"/>
              </a:xfrm>
              <a:custGeom>
                <a:avLst/>
                <a:gdLst>
                  <a:gd name="T0" fmla="*/ 62 w 128"/>
                  <a:gd name="T1" fmla="*/ 21 h 42"/>
                  <a:gd name="T2" fmla="*/ 64 w 128"/>
                  <a:gd name="T3" fmla="*/ 21 h 42"/>
                  <a:gd name="T4" fmla="*/ 3 w 128"/>
                  <a:gd name="T5" fmla="*/ 0 h 42"/>
                  <a:gd name="T6" fmla="*/ 0 w 128"/>
                  <a:gd name="T7" fmla="*/ 1 h 42"/>
                  <a:gd name="T8" fmla="*/ 62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2">
                    <a:moveTo>
                      <a:pt x="123" y="42"/>
                    </a:moveTo>
                    <a:lnTo>
                      <a:pt x="128" y="4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D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0" name="Freeform 1617"/>
              <p:cNvSpPr>
                <a:spLocks/>
              </p:cNvSpPr>
              <p:nvPr/>
            </p:nvSpPr>
            <p:spPr bwMode="auto">
              <a:xfrm>
                <a:off x="3305" y="2432"/>
                <a:ext cx="63" cy="22"/>
              </a:xfrm>
              <a:custGeom>
                <a:avLst/>
                <a:gdLst>
                  <a:gd name="T0" fmla="*/ 61 w 127"/>
                  <a:gd name="T1" fmla="*/ 22 h 43"/>
                  <a:gd name="T2" fmla="*/ 63 w 127"/>
                  <a:gd name="T3" fmla="*/ 21 h 43"/>
                  <a:gd name="T4" fmla="*/ 2 w 127"/>
                  <a:gd name="T5" fmla="*/ 0 h 43"/>
                  <a:gd name="T6" fmla="*/ 0 w 127"/>
                  <a:gd name="T7" fmla="*/ 1 h 43"/>
                  <a:gd name="T8" fmla="*/ 61 w 127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3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1" name="Freeform 1618"/>
              <p:cNvSpPr>
                <a:spLocks/>
              </p:cNvSpPr>
              <p:nvPr/>
            </p:nvSpPr>
            <p:spPr bwMode="auto">
              <a:xfrm>
                <a:off x="3307" y="2429"/>
                <a:ext cx="67" cy="24"/>
              </a:xfrm>
              <a:custGeom>
                <a:avLst/>
                <a:gdLst>
                  <a:gd name="T0" fmla="*/ 62 w 134"/>
                  <a:gd name="T1" fmla="*/ 24 h 48"/>
                  <a:gd name="T2" fmla="*/ 67 w 134"/>
                  <a:gd name="T3" fmla="*/ 21 h 48"/>
                  <a:gd name="T4" fmla="*/ 6 w 134"/>
                  <a:gd name="T5" fmla="*/ 0 h 48"/>
                  <a:gd name="T6" fmla="*/ 0 w 134"/>
                  <a:gd name="T7" fmla="*/ 4 h 48"/>
                  <a:gd name="T8" fmla="*/ 62 w 134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48">
                    <a:moveTo>
                      <a:pt x="123" y="48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7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2" name="Freeform 1619"/>
              <p:cNvSpPr>
                <a:spLocks/>
              </p:cNvSpPr>
              <p:nvPr/>
            </p:nvSpPr>
            <p:spPr bwMode="auto">
              <a:xfrm>
                <a:off x="3307" y="2432"/>
                <a:ext cx="63" cy="21"/>
              </a:xfrm>
              <a:custGeom>
                <a:avLst/>
                <a:gdLst>
                  <a:gd name="T0" fmla="*/ 62 w 126"/>
                  <a:gd name="T1" fmla="*/ 21 h 43"/>
                  <a:gd name="T2" fmla="*/ 63 w 126"/>
                  <a:gd name="T3" fmla="*/ 21 h 43"/>
                  <a:gd name="T4" fmla="*/ 2 w 126"/>
                  <a:gd name="T5" fmla="*/ 0 h 43"/>
                  <a:gd name="T6" fmla="*/ 0 w 126"/>
                  <a:gd name="T7" fmla="*/ 1 h 43"/>
                  <a:gd name="T8" fmla="*/ 62 w 126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3">
                    <a:moveTo>
                      <a:pt x="123" y="43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3" name="Freeform 1620"/>
              <p:cNvSpPr>
                <a:spLocks/>
              </p:cNvSpPr>
              <p:nvPr/>
            </p:nvSpPr>
            <p:spPr bwMode="auto">
              <a:xfrm>
                <a:off x="3308" y="2431"/>
                <a:ext cx="64" cy="21"/>
              </a:xfrm>
              <a:custGeom>
                <a:avLst/>
                <a:gdLst>
                  <a:gd name="T0" fmla="*/ 62 w 126"/>
                  <a:gd name="T1" fmla="*/ 21 h 44"/>
                  <a:gd name="T2" fmla="*/ 64 w 126"/>
                  <a:gd name="T3" fmla="*/ 20 h 44"/>
                  <a:gd name="T4" fmla="*/ 2 w 126"/>
                  <a:gd name="T5" fmla="*/ 0 h 44"/>
                  <a:gd name="T6" fmla="*/ 0 w 126"/>
                  <a:gd name="T7" fmla="*/ 1 h 44"/>
                  <a:gd name="T8" fmla="*/ 62 w 126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4">
                    <a:moveTo>
                      <a:pt x="123" y="44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4" name="Freeform 1621"/>
              <p:cNvSpPr>
                <a:spLocks/>
              </p:cNvSpPr>
              <p:nvPr/>
            </p:nvSpPr>
            <p:spPr bwMode="auto">
              <a:xfrm>
                <a:off x="3310" y="2430"/>
                <a:ext cx="63" cy="21"/>
              </a:xfrm>
              <a:custGeom>
                <a:avLst/>
                <a:gdLst>
                  <a:gd name="T0" fmla="*/ 61 w 127"/>
                  <a:gd name="T1" fmla="*/ 21 h 43"/>
                  <a:gd name="T2" fmla="*/ 63 w 127"/>
                  <a:gd name="T3" fmla="*/ 20 h 43"/>
                  <a:gd name="T4" fmla="*/ 2 w 127"/>
                  <a:gd name="T5" fmla="*/ 0 h 43"/>
                  <a:gd name="T6" fmla="*/ 0 w 127"/>
                  <a:gd name="T7" fmla="*/ 0 h 43"/>
                  <a:gd name="T8" fmla="*/ 61 w 127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5" name="Freeform 1622"/>
              <p:cNvSpPr>
                <a:spLocks/>
              </p:cNvSpPr>
              <p:nvPr/>
            </p:nvSpPr>
            <p:spPr bwMode="auto">
              <a:xfrm>
                <a:off x="3312" y="2429"/>
                <a:ext cx="62" cy="22"/>
              </a:xfrm>
              <a:custGeom>
                <a:avLst/>
                <a:gdLst>
                  <a:gd name="T0" fmla="*/ 62 w 124"/>
                  <a:gd name="T1" fmla="*/ 22 h 43"/>
                  <a:gd name="T2" fmla="*/ 62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6" name="Freeform 1623"/>
              <p:cNvSpPr>
                <a:spLocks/>
              </p:cNvSpPr>
              <p:nvPr/>
            </p:nvSpPr>
            <p:spPr bwMode="auto">
              <a:xfrm>
                <a:off x="3313" y="2425"/>
                <a:ext cx="67" cy="25"/>
              </a:xfrm>
              <a:custGeom>
                <a:avLst/>
                <a:gdLst>
                  <a:gd name="T0" fmla="*/ 61 w 135"/>
                  <a:gd name="T1" fmla="*/ 25 h 50"/>
                  <a:gd name="T2" fmla="*/ 67 w 135"/>
                  <a:gd name="T3" fmla="*/ 20 h 50"/>
                  <a:gd name="T4" fmla="*/ 6 w 135"/>
                  <a:gd name="T5" fmla="*/ 0 h 50"/>
                  <a:gd name="T6" fmla="*/ 0 w 135"/>
                  <a:gd name="T7" fmla="*/ 4 h 50"/>
                  <a:gd name="T8" fmla="*/ 61 w 135"/>
                  <a:gd name="T9" fmla="*/ 25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5" h="50">
                    <a:moveTo>
                      <a:pt x="123" y="50"/>
                    </a:moveTo>
                    <a:lnTo>
                      <a:pt x="135" y="40"/>
                    </a:lnTo>
                    <a:lnTo>
                      <a:pt x="12" y="0"/>
                    </a:lnTo>
                    <a:lnTo>
                      <a:pt x="0" y="8"/>
                    </a:lnTo>
                    <a:lnTo>
                      <a:pt x="123" y="50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7" name="Freeform 1624"/>
              <p:cNvSpPr>
                <a:spLocks/>
              </p:cNvSpPr>
              <p:nvPr/>
            </p:nvSpPr>
            <p:spPr bwMode="auto">
              <a:xfrm>
                <a:off x="3313" y="2428"/>
                <a:ext cx="63" cy="22"/>
              </a:xfrm>
              <a:custGeom>
                <a:avLst/>
                <a:gdLst>
                  <a:gd name="T0" fmla="*/ 61 w 127"/>
                  <a:gd name="T1" fmla="*/ 22 h 44"/>
                  <a:gd name="T2" fmla="*/ 63 w 127"/>
                  <a:gd name="T3" fmla="*/ 21 h 44"/>
                  <a:gd name="T4" fmla="*/ 2 w 127"/>
                  <a:gd name="T5" fmla="*/ 0 h 44"/>
                  <a:gd name="T6" fmla="*/ 0 w 127"/>
                  <a:gd name="T7" fmla="*/ 1 h 44"/>
                  <a:gd name="T8" fmla="*/ 61 w 127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44">
                    <a:moveTo>
                      <a:pt x="123" y="44"/>
                    </a:moveTo>
                    <a:lnTo>
                      <a:pt x="127" y="4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8" name="Freeform 1625"/>
              <p:cNvSpPr>
                <a:spLocks/>
              </p:cNvSpPr>
              <p:nvPr/>
            </p:nvSpPr>
            <p:spPr bwMode="auto">
              <a:xfrm>
                <a:off x="3314" y="2427"/>
                <a:ext cx="63" cy="22"/>
              </a:xfrm>
              <a:custGeom>
                <a:avLst/>
                <a:gdLst>
                  <a:gd name="T0" fmla="*/ 62 w 124"/>
                  <a:gd name="T1" fmla="*/ 22 h 43"/>
                  <a:gd name="T2" fmla="*/ 63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9" name="Freeform 1626"/>
              <p:cNvSpPr>
                <a:spLocks/>
              </p:cNvSpPr>
              <p:nvPr/>
            </p:nvSpPr>
            <p:spPr bwMode="auto">
              <a:xfrm>
                <a:off x="3315" y="2427"/>
                <a:ext cx="62" cy="21"/>
              </a:xfrm>
              <a:custGeom>
                <a:avLst/>
                <a:gdLst>
                  <a:gd name="T0" fmla="*/ 61 w 125"/>
                  <a:gd name="T1" fmla="*/ 21 h 43"/>
                  <a:gd name="T2" fmla="*/ 62 w 125"/>
                  <a:gd name="T3" fmla="*/ 21 h 43"/>
                  <a:gd name="T4" fmla="*/ 1 w 125"/>
                  <a:gd name="T5" fmla="*/ 0 h 43"/>
                  <a:gd name="T6" fmla="*/ 0 w 125"/>
                  <a:gd name="T7" fmla="*/ 1 h 43"/>
                  <a:gd name="T8" fmla="*/ 61 w 125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0" name="Freeform 1627"/>
              <p:cNvSpPr>
                <a:spLocks/>
              </p:cNvSpPr>
              <p:nvPr/>
            </p:nvSpPr>
            <p:spPr bwMode="auto">
              <a:xfrm>
                <a:off x="3316" y="2426"/>
                <a:ext cx="63" cy="21"/>
              </a:xfrm>
              <a:custGeom>
                <a:avLst/>
                <a:gdLst>
                  <a:gd name="T0" fmla="*/ 62 w 126"/>
                  <a:gd name="T1" fmla="*/ 21 h 44"/>
                  <a:gd name="T2" fmla="*/ 63 w 126"/>
                  <a:gd name="T3" fmla="*/ 19 h 44"/>
                  <a:gd name="T4" fmla="*/ 2 w 126"/>
                  <a:gd name="T5" fmla="*/ 0 h 44"/>
                  <a:gd name="T6" fmla="*/ 0 w 126"/>
                  <a:gd name="T7" fmla="*/ 1 h 44"/>
                  <a:gd name="T8" fmla="*/ 62 w 126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4">
                    <a:moveTo>
                      <a:pt x="123" y="44"/>
                    </a:moveTo>
                    <a:lnTo>
                      <a:pt x="126" y="4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1" name="Freeform 1628"/>
              <p:cNvSpPr>
                <a:spLocks/>
              </p:cNvSpPr>
              <p:nvPr/>
            </p:nvSpPr>
            <p:spPr bwMode="auto">
              <a:xfrm>
                <a:off x="3318" y="2425"/>
                <a:ext cx="62" cy="21"/>
              </a:xfrm>
              <a:custGeom>
                <a:avLst/>
                <a:gdLst>
                  <a:gd name="T0" fmla="*/ 61 w 125"/>
                  <a:gd name="T1" fmla="*/ 21 h 41"/>
                  <a:gd name="T2" fmla="*/ 62 w 125"/>
                  <a:gd name="T3" fmla="*/ 20 h 41"/>
                  <a:gd name="T4" fmla="*/ 1 w 125"/>
                  <a:gd name="T5" fmla="*/ 0 h 41"/>
                  <a:gd name="T6" fmla="*/ 0 w 125"/>
                  <a:gd name="T7" fmla="*/ 1 h 41"/>
                  <a:gd name="T8" fmla="*/ 61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2" name="Freeform 1629"/>
              <p:cNvSpPr>
                <a:spLocks/>
              </p:cNvSpPr>
              <p:nvPr/>
            </p:nvSpPr>
            <p:spPr bwMode="auto">
              <a:xfrm>
                <a:off x="3318" y="2419"/>
                <a:ext cx="67" cy="26"/>
              </a:xfrm>
              <a:custGeom>
                <a:avLst/>
                <a:gdLst>
                  <a:gd name="T0" fmla="*/ 62 w 133"/>
                  <a:gd name="T1" fmla="*/ 26 h 52"/>
                  <a:gd name="T2" fmla="*/ 67 w 133"/>
                  <a:gd name="T3" fmla="*/ 20 h 52"/>
                  <a:gd name="T4" fmla="*/ 5 w 133"/>
                  <a:gd name="T5" fmla="*/ 0 h 52"/>
                  <a:gd name="T6" fmla="*/ 0 w 133"/>
                  <a:gd name="T7" fmla="*/ 6 h 52"/>
                  <a:gd name="T8" fmla="*/ 62 w 133"/>
                  <a:gd name="T9" fmla="*/ 26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52">
                    <a:moveTo>
                      <a:pt x="123" y="52"/>
                    </a:moveTo>
                    <a:lnTo>
                      <a:pt x="133" y="4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123" y="52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3" name="Freeform 1630"/>
              <p:cNvSpPr>
                <a:spLocks/>
              </p:cNvSpPr>
              <p:nvPr/>
            </p:nvSpPr>
            <p:spPr bwMode="auto">
              <a:xfrm>
                <a:off x="3318" y="2423"/>
                <a:ext cx="63" cy="22"/>
              </a:xfrm>
              <a:custGeom>
                <a:avLst/>
                <a:gdLst>
                  <a:gd name="T0" fmla="*/ 62 w 125"/>
                  <a:gd name="T1" fmla="*/ 22 h 44"/>
                  <a:gd name="T2" fmla="*/ 63 w 125"/>
                  <a:gd name="T3" fmla="*/ 21 h 44"/>
                  <a:gd name="T4" fmla="*/ 1 w 125"/>
                  <a:gd name="T5" fmla="*/ 0 h 44"/>
                  <a:gd name="T6" fmla="*/ 0 w 125"/>
                  <a:gd name="T7" fmla="*/ 2 h 44"/>
                  <a:gd name="T8" fmla="*/ 62 w 125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4">
                    <a:moveTo>
                      <a:pt x="123" y="44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4" name="Freeform 1631"/>
              <p:cNvSpPr>
                <a:spLocks/>
              </p:cNvSpPr>
              <p:nvPr/>
            </p:nvSpPr>
            <p:spPr bwMode="auto">
              <a:xfrm>
                <a:off x="3319" y="2422"/>
                <a:ext cx="63" cy="22"/>
              </a:xfrm>
              <a:custGeom>
                <a:avLst/>
                <a:gdLst>
                  <a:gd name="T0" fmla="*/ 62 w 124"/>
                  <a:gd name="T1" fmla="*/ 22 h 43"/>
                  <a:gd name="T2" fmla="*/ 63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5" name="Freeform 1632"/>
              <p:cNvSpPr>
                <a:spLocks/>
              </p:cNvSpPr>
              <p:nvPr/>
            </p:nvSpPr>
            <p:spPr bwMode="auto">
              <a:xfrm>
                <a:off x="3320" y="2422"/>
                <a:ext cx="63" cy="21"/>
              </a:xfrm>
              <a:custGeom>
                <a:avLst/>
                <a:gdLst>
                  <a:gd name="T0" fmla="*/ 61 w 127"/>
                  <a:gd name="T1" fmla="*/ 21 h 43"/>
                  <a:gd name="T2" fmla="*/ 63 w 127"/>
                  <a:gd name="T3" fmla="*/ 20 h 43"/>
                  <a:gd name="T4" fmla="*/ 1 w 127"/>
                  <a:gd name="T5" fmla="*/ 0 h 43"/>
                  <a:gd name="T6" fmla="*/ 0 w 127"/>
                  <a:gd name="T7" fmla="*/ 1 h 43"/>
                  <a:gd name="T8" fmla="*/ 61 w 127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43">
                    <a:moveTo>
                      <a:pt x="123" y="43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6" name="Freeform 1633"/>
              <p:cNvSpPr>
                <a:spLocks/>
              </p:cNvSpPr>
              <p:nvPr/>
            </p:nvSpPr>
            <p:spPr bwMode="auto">
              <a:xfrm>
                <a:off x="3321" y="2420"/>
                <a:ext cx="63" cy="21"/>
              </a:xfrm>
              <a:custGeom>
                <a:avLst/>
                <a:gdLst>
                  <a:gd name="T0" fmla="*/ 63 w 126"/>
                  <a:gd name="T1" fmla="*/ 21 h 43"/>
                  <a:gd name="T2" fmla="*/ 63 w 126"/>
                  <a:gd name="T3" fmla="*/ 20 h 43"/>
                  <a:gd name="T4" fmla="*/ 2 w 126"/>
                  <a:gd name="T5" fmla="*/ 0 h 43"/>
                  <a:gd name="T6" fmla="*/ 0 w 126"/>
                  <a:gd name="T7" fmla="*/ 1 h 43"/>
                  <a:gd name="T8" fmla="*/ 63 w 126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3">
                    <a:moveTo>
                      <a:pt x="125" y="43"/>
                    </a:moveTo>
                    <a:lnTo>
                      <a:pt x="126" y="41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7" name="Freeform 1634"/>
              <p:cNvSpPr>
                <a:spLocks/>
              </p:cNvSpPr>
              <p:nvPr/>
            </p:nvSpPr>
            <p:spPr bwMode="auto">
              <a:xfrm>
                <a:off x="3323" y="2419"/>
                <a:ext cx="62" cy="22"/>
              </a:xfrm>
              <a:custGeom>
                <a:avLst/>
                <a:gdLst>
                  <a:gd name="T0" fmla="*/ 61 w 125"/>
                  <a:gd name="T1" fmla="*/ 22 h 43"/>
                  <a:gd name="T2" fmla="*/ 62 w 125"/>
                  <a:gd name="T3" fmla="*/ 20 h 43"/>
                  <a:gd name="T4" fmla="*/ 1 w 125"/>
                  <a:gd name="T5" fmla="*/ 0 h 43"/>
                  <a:gd name="T6" fmla="*/ 0 w 125"/>
                  <a:gd name="T7" fmla="*/ 1 h 43"/>
                  <a:gd name="T8" fmla="*/ 61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0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8" name="Freeform 1635"/>
              <p:cNvSpPr>
                <a:spLocks/>
              </p:cNvSpPr>
              <p:nvPr/>
            </p:nvSpPr>
            <p:spPr bwMode="auto">
              <a:xfrm>
                <a:off x="3323" y="2412"/>
                <a:ext cx="66" cy="27"/>
              </a:xfrm>
              <a:custGeom>
                <a:avLst/>
                <a:gdLst>
                  <a:gd name="T0" fmla="*/ 62 w 131"/>
                  <a:gd name="T1" fmla="*/ 27 h 53"/>
                  <a:gd name="T2" fmla="*/ 66 w 131"/>
                  <a:gd name="T3" fmla="*/ 20 h 53"/>
                  <a:gd name="T4" fmla="*/ 4 w 131"/>
                  <a:gd name="T5" fmla="*/ 0 h 53"/>
                  <a:gd name="T6" fmla="*/ 0 w 131"/>
                  <a:gd name="T7" fmla="*/ 7 h 53"/>
                  <a:gd name="T8" fmla="*/ 62 w 131"/>
                  <a:gd name="T9" fmla="*/ 2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53">
                    <a:moveTo>
                      <a:pt x="123" y="53"/>
                    </a:moveTo>
                    <a:lnTo>
                      <a:pt x="131" y="4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123" y="53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9" name="Freeform 1636"/>
              <p:cNvSpPr>
                <a:spLocks/>
              </p:cNvSpPr>
              <p:nvPr/>
            </p:nvSpPr>
            <p:spPr bwMode="auto">
              <a:xfrm>
                <a:off x="3323" y="2418"/>
                <a:ext cx="63" cy="21"/>
              </a:xfrm>
              <a:custGeom>
                <a:avLst/>
                <a:gdLst>
                  <a:gd name="T0" fmla="*/ 62 w 125"/>
                  <a:gd name="T1" fmla="*/ 21 h 42"/>
                  <a:gd name="T2" fmla="*/ 63 w 125"/>
                  <a:gd name="T3" fmla="*/ 20 h 42"/>
                  <a:gd name="T4" fmla="*/ 1 w 125"/>
                  <a:gd name="T5" fmla="*/ 0 h 42"/>
                  <a:gd name="T6" fmla="*/ 0 w 125"/>
                  <a:gd name="T7" fmla="*/ 1 h 42"/>
                  <a:gd name="T8" fmla="*/ 62 w 125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2">
                    <a:moveTo>
                      <a:pt x="123" y="42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0" name="Freeform 1637"/>
              <p:cNvSpPr>
                <a:spLocks/>
              </p:cNvSpPr>
              <p:nvPr/>
            </p:nvSpPr>
            <p:spPr bwMode="auto">
              <a:xfrm>
                <a:off x="3324" y="2417"/>
                <a:ext cx="63" cy="21"/>
              </a:xfrm>
              <a:custGeom>
                <a:avLst/>
                <a:gdLst>
                  <a:gd name="T0" fmla="*/ 62 w 124"/>
                  <a:gd name="T1" fmla="*/ 21 h 43"/>
                  <a:gd name="T2" fmla="*/ 63 w 124"/>
                  <a:gd name="T3" fmla="*/ 21 h 43"/>
                  <a:gd name="T4" fmla="*/ 0 w 124"/>
                  <a:gd name="T5" fmla="*/ 0 h 43"/>
                  <a:gd name="T6" fmla="*/ 0 w 124"/>
                  <a:gd name="T7" fmla="*/ 1 h 43"/>
                  <a:gd name="T8" fmla="*/ 62 w 124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1" name="Freeform 1638"/>
              <p:cNvSpPr>
                <a:spLocks/>
              </p:cNvSpPr>
              <p:nvPr/>
            </p:nvSpPr>
            <p:spPr bwMode="auto">
              <a:xfrm>
                <a:off x="3324" y="2416"/>
                <a:ext cx="63" cy="21"/>
              </a:xfrm>
              <a:custGeom>
                <a:avLst/>
                <a:gdLst>
                  <a:gd name="T0" fmla="*/ 63 w 124"/>
                  <a:gd name="T1" fmla="*/ 21 h 44"/>
                  <a:gd name="T2" fmla="*/ 63 w 124"/>
                  <a:gd name="T3" fmla="*/ 19 h 44"/>
                  <a:gd name="T4" fmla="*/ 1 w 124"/>
                  <a:gd name="T5" fmla="*/ 0 h 44"/>
                  <a:gd name="T6" fmla="*/ 0 w 124"/>
                  <a:gd name="T7" fmla="*/ 1 h 44"/>
                  <a:gd name="T8" fmla="*/ 63 w 124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4">
                    <a:moveTo>
                      <a:pt x="124" y="44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2" name="Freeform 1639"/>
              <p:cNvSpPr>
                <a:spLocks/>
              </p:cNvSpPr>
              <p:nvPr/>
            </p:nvSpPr>
            <p:spPr bwMode="auto">
              <a:xfrm>
                <a:off x="3325" y="2415"/>
                <a:ext cx="62" cy="21"/>
              </a:xfrm>
              <a:custGeom>
                <a:avLst/>
                <a:gdLst>
                  <a:gd name="T0" fmla="*/ 61 w 125"/>
                  <a:gd name="T1" fmla="*/ 21 h 41"/>
                  <a:gd name="T2" fmla="*/ 62 w 125"/>
                  <a:gd name="T3" fmla="*/ 20 h 41"/>
                  <a:gd name="T4" fmla="*/ 1 w 125"/>
                  <a:gd name="T5" fmla="*/ 0 h 41"/>
                  <a:gd name="T6" fmla="*/ 0 w 125"/>
                  <a:gd name="T7" fmla="*/ 1 h 41"/>
                  <a:gd name="T8" fmla="*/ 61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3" name="Freeform 1640"/>
              <p:cNvSpPr>
                <a:spLocks/>
              </p:cNvSpPr>
              <p:nvPr/>
            </p:nvSpPr>
            <p:spPr bwMode="auto">
              <a:xfrm>
                <a:off x="3326" y="2413"/>
                <a:ext cx="62" cy="22"/>
              </a:xfrm>
              <a:custGeom>
                <a:avLst/>
                <a:gdLst>
                  <a:gd name="T0" fmla="*/ 62 w 124"/>
                  <a:gd name="T1" fmla="*/ 22 h 44"/>
                  <a:gd name="T2" fmla="*/ 62 w 124"/>
                  <a:gd name="T3" fmla="*/ 21 h 44"/>
                  <a:gd name="T4" fmla="*/ 1 w 124"/>
                  <a:gd name="T5" fmla="*/ 0 h 44"/>
                  <a:gd name="T6" fmla="*/ 0 w 124"/>
                  <a:gd name="T7" fmla="*/ 2 h 44"/>
                  <a:gd name="T8" fmla="*/ 62 w 124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4">
                    <a:moveTo>
                      <a:pt x="123" y="44"/>
                    </a:moveTo>
                    <a:lnTo>
                      <a:pt x="124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4" name="Freeform 1641"/>
              <p:cNvSpPr>
                <a:spLocks/>
              </p:cNvSpPr>
              <p:nvPr/>
            </p:nvSpPr>
            <p:spPr bwMode="auto">
              <a:xfrm>
                <a:off x="3327" y="2412"/>
                <a:ext cx="62" cy="22"/>
              </a:xfrm>
              <a:custGeom>
                <a:avLst/>
                <a:gdLst>
                  <a:gd name="T0" fmla="*/ 61 w 124"/>
                  <a:gd name="T1" fmla="*/ 22 h 43"/>
                  <a:gd name="T2" fmla="*/ 62 w 124"/>
                  <a:gd name="T3" fmla="*/ 20 h 43"/>
                  <a:gd name="T4" fmla="*/ 0 w 124"/>
                  <a:gd name="T5" fmla="*/ 0 h 43"/>
                  <a:gd name="T6" fmla="*/ 0 w 124"/>
                  <a:gd name="T7" fmla="*/ 1 h 43"/>
                  <a:gd name="T8" fmla="*/ 61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2" y="43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22" y="43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5" name="Freeform 1642"/>
              <p:cNvSpPr>
                <a:spLocks/>
              </p:cNvSpPr>
              <p:nvPr/>
            </p:nvSpPr>
            <p:spPr bwMode="auto">
              <a:xfrm>
                <a:off x="3328" y="2405"/>
                <a:ext cx="64" cy="27"/>
              </a:xfrm>
              <a:custGeom>
                <a:avLst/>
                <a:gdLst>
                  <a:gd name="T0" fmla="*/ 62 w 128"/>
                  <a:gd name="T1" fmla="*/ 27 h 55"/>
                  <a:gd name="T2" fmla="*/ 64 w 128"/>
                  <a:gd name="T3" fmla="*/ 20 h 55"/>
                  <a:gd name="T4" fmla="*/ 3 w 128"/>
                  <a:gd name="T5" fmla="*/ 0 h 55"/>
                  <a:gd name="T6" fmla="*/ 0 w 128"/>
                  <a:gd name="T7" fmla="*/ 7 h 55"/>
                  <a:gd name="T8" fmla="*/ 62 w 128"/>
                  <a:gd name="T9" fmla="*/ 2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6" name="Freeform 1643"/>
              <p:cNvSpPr>
                <a:spLocks/>
              </p:cNvSpPr>
              <p:nvPr/>
            </p:nvSpPr>
            <p:spPr bwMode="auto">
              <a:xfrm>
                <a:off x="3328" y="2412"/>
                <a:ext cx="61" cy="20"/>
              </a:xfrm>
              <a:custGeom>
                <a:avLst/>
                <a:gdLst>
                  <a:gd name="T0" fmla="*/ 61 w 123"/>
                  <a:gd name="T1" fmla="*/ 20 h 42"/>
                  <a:gd name="T2" fmla="*/ 61 w 123"/>
                  <a:gd name="T3" fmla="*/ 19 h 42"/>
                  <a:gd name="T4" fmla="*/ 0 w 123"/>
                  <a:gd name="T5" fmla="*/ 0 h 42"/>
                  <a:gd name="T6" fmla="*/ 0 w 123"/>
                  <a:gd name="T7" fmla="*/ 1 h 42"/>
                  <a:gd name="T8" fmla="*/ 61 w 123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42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7" name="Freeform 1644"/>
              <p:cNvSpPr>
                <a:spLocks/>
              </p:cNvSpPr>
              <p:nvPr/>
            </p:nvSpPr>
            <p:spPr bwMode="auto">
              <a:xfrm>
                <a:off x="3328" y="2410"/>
                <a:ext cx="62" cy="22"/>
              </a:xfrm>
              <a:custGeom>
                <a:avLst/>
                <a:gdLst>
                  <a:gd name="T0" fmla="*/ 61 w 125"/>
                  <a:gd name="T1" fmla="*/ 22 h 43"/>
                  <a:gd name="T2" fmla="*/ 62 w 125"/>
                  <a:gd name="T3" fmla="*/ 20 h 43"/>
                  <a:gd name="T4" fmla="*/ 1 w 125"/>
                  <a:gd name="T5" fmla="*/ 0 h 43"/>
                  <a:gd name="T6" fmla="*/ 0 w 125"/>
                  <a:gd name="T7" fmla="*/ 2 h 43"/>
                  <a:gd name="T8" fmla="*/ 61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8" name="Freeform 1645"/>
              <p:cNvSpPr>
                <a:spLocks/>
              </p:cNvSpPr>
              <p:nvPr/>
            </p:nvSpPr>
            <p:spPr bwMode="auto">
              <a:xfrm>
                <a:off x="3328" y="2409"/>
                <a:ext cx="63" cy="21"/>
              </a:xfrm>
              <a:custGeom>
                <a:avLst/>
                <a:gdLst>
                  <a:gd name="T0" fmla="*/ 62 w 124"/>
                  <a:gd name="T1" fmla="*/ 21 h 42"/>
                  <a:gd name="T2" fmla="*/ 63 w 124"/>
                  <a:gd name="T3" fmla="*/ 20 h 42"/>
                  <a:gd name="T4" fmla="*/ 0 w 124"/>
                  <a:gd name="T5" fmla="*/ 0 h 42"/>
                  <a:gd name="T6" fmla="*/ 0 w 124"/>
                  <a:gd name="T7" fmla="*/ 1 h 42"/>
                  <a:gd name="T8" fmla="*/ 62 w 12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3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9" name="Freeform 1646"/>
              <p:cNvSpPr>
                <a:spLocks/>
              </p:cNvSpPr>
              <p:nvPr/>
            </p:nvSpPr>
            <p:spPr bwMode="auto">
              <a:xfrm>
                <a:off x="3328" y="2407"/>
                <a:ext cx="63" cy="22"/>
              </a:xfrm>
              <a:custGeom>
                <a:avLst/>
                <a:gdLst>
                  <a:gd name="T0" fmla="*/ 63 w 124"/>
                  <a:gd name="T1" fmla="*/ 22 h 43"/>
                  <a:gd name="T2" fmla="*/ 63 w 124"/>
                  <a:gd name="T3" fmla="*/ 20 h 43"/>
                  <a:gd name="T4" fmla="*/ 1 w 124"/>
                  <a:gd name="T5" fmla="*/ 0 h 43"/>
                  <a:gd name="T6" fmla="*/ 0 w 124"/>
                  <a:gd name="T7" fmla="*/ 2 h 43"/>
                  <a:gd name="T8" fmla="*/ 63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4" y="43"/>
                    </a:moveTo>
                    <a:lnTo>
                      <a:pt x="124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0" name="Freeform 1647"/>
              <p:cNvSpPr>
                <a:spLocks/>
              </p:cNvSpPr>
              <p:nvPr/>
            </p:nvSpPr>
            <p:spPr bwMode="auto">
              <a:xfrm>
                <a:off x="3329" y="2407"/>
                <a:ext cx="63" cy="20"/>
              </a:xfrm>
              <a:custGeom>
                <a:avLst/>
                <a:gdLst>
                  <a:gd name="T0" fmla="*/ 62 w 124"/>
                  <a:gd name="T1" fmla="*/ 20 h 42"/>
                  <a:gd name="T2" fmla="*/ 63 w 124"/>
                  <a:gd name="T3" fmla="*/ 19 h 42"/>
                  <a:gd name="T4" fmla="*/ 1 w 124"/>
                  <a:gd name="T5" fmla="*/ 0 h 42"/>
                  <a:gd name="T6" fmla="*/ 0 w 124"/>
                  <a:gd name="T7" fmla="*/ 1 h 42"/>
                  <a:gd name="T8" fmla="*/ 62 w 124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2" y="42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1" name="Freeform 1648"/>
              <p:cNvSpPr>
                <a:spLocks/>
              </p:cNvSpPr>
              <p:nvPr/>
            </p:nvSpPr>
            <p:spPr bwMode="auto">
              <a:xfrm>
                <a:off x="3330" y="2405"/>
                <a:ext cx="62" cy="22"/>
              </a:xfrm>
              <a:custGeom>
                <a:avLst/>
                <a:gdLst>
                  <a:gd name="T0" fmla="*/ 62 w 123"/>
                  <a:gd name="T1" fmla="*/ 22 h 43"/>
                  <a:gd name="T2" fmla="*/ 62 w 123"/>
                  <a:gd name="T3" fmla="*/ 20 h 43"/>
                  <a:gd name="T4" fmla="*/ 0 w 123"/>
                  <a:gd name="T5" fmla="*/ 0 h 43"/>
                  <a:gd name="T6" fmla="*/ 0 w 123"/>
                  <a:gd name="T7" fmla="*/ 2 h 43"/>
                  <a:gd name="T8" fmla="*/ 62 w 12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2" name="Freeform 1649"/>
              <p:cNvSpPr>
                <a:spLocks/>
              </p:cNvSpPr>
              <p:nvPr/>
            </p:nvSpPr>
            <p:spPr bwMode="auto">
              <a:xfrm>
                <a:off x="3330" y="2397"/>
                <a:ext cx="64" cy="28"/>
              </a:xfrm>
              <a:custGeom>
                <a:avLst/>
                <a:gdLst>
                  <a:gd name="T0" fmla="*/ 62 w 128"/>
                  <a:gd name="T1" fmla="*/ 28 h 55"/>
                  <a:gd name="T2" fmla="*/ 64 w 128"/>
                  <a:gd name="T3" fmla="*/ 20 h 55"/>
                  <a:gd name="T4" fmla="*/ 2 w 128"/>
                  <a:gd name="T5" fmla="*/ 0 h 55"/>
                  <a:gd name="T6" fmla="*/ 0 w 128"/>
                  <a:gd name="T7" fmla="*/ 8 h 55"/>
                  <a:gd name="T8" fmla="*/ 62 w 128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3" name="Freeform 1650"/>
              <p:cNvSpPr>
                <a:spLocks/>
              </p:cNvSpPr>
              <p:nvPr/>
            </p:nvSpPr>
            <p:spPr bwMode="auto">
              <a:xfrm>
                <a:off x="3330" y="2402"/>
                <a:ext cx="63" cy="23"/>
              </a:xfrm>
              <a:custGeom>
                <a:avLst/>
                <a:gdLst>
                  <a:gd name="T0" fmla="*/ 62 w 126"/>
                  <a:gd name="T1" fmla="*/ 23 h 47"/>
                  <a:gd name="T2" fmla="*/ 63 w 126"/>
                  <a:gd name="T3" fmla="*/ 20 h 47"/>
                  <a:gd name="T4" fmla="*/ 1 w 126"/>
                  <a:gd name="T5" fmla="*/ 0 h 47"/>
                  <a:gd name="T6" fmla="*/ 0 w 126"/>
                  <a:gd name="T7" fmla="*/ 3 h 47"/>
                  <a:gd name="T8" fmla="*/ 62 w 126"/>
                  <a:gd name="T9" fmla="*/ 23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7">
                    <a:moveTo>
                      <a:pt x="123" y="47"/>
                    </a:moveTo>
                    <a:lnTo>
                      <a:pt x="126" y="4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123" y="47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4" name="Freeform 1651"/>
              <p:cNvSpPr>
                <a:spLocks/>
              </p:cNvSpPr>
              <p:nvPr/>
            </p:nvSpPr>
            <p:spPr bwMode="auto">
              <a:xfrm>
                <a:off x="3331" y="2397"/>
                <a:ext cx="63" cy="25"/>
              </a:xfrm>
              <a:custGeom>
                <a:avLst/>
                <a:gdLst>
                  <a:gd name="T0" fmla="*/ 62 w 126"/>
                  <a:gd name="T1" fmla="*/ 25 h 48"/>
                  <a:gd name="T2" fmla="*/ 63 w 126"/>
                  <a:gd name="T3" fmla="*/ 21 h 48"/>
                  <a:gd name="T4" fmla="*/ 1 w 126"/>
                  <a:gd name="T5" fmla="*/ 0 h 48"/>
                  <a:gd name="T6" fmla="*/ 0 w 126"/>
                  <a:gd name="T7" fmla="*/ 4 h 48"/>
                  <a:gd name="T8" fmla="*/ 62 w 126"/>
                  <a:gd name="T9" fmla="*/ 2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8">
                    <a:moveTo>
                      <a:pt x="124" y="48"/>
                    </a:moveTo>
                    <a:lnTo>
                      <a:pt x="126" y="40"/>
                    </a:lnTo>
                    <a:lnTo>
                      <a:pt x="1" y="0"/>
                    </a:lnTo>
                    <a:lnTo>
                      <a:pt x="0" y="8"/>
                    </a:lnTo>
                    <a:lnTo>
                      <a:pt x="124" y="48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5" name="Freeform 1652"/>
              <p:cNvSpPr>
                <a:spLocks/>
              </p:cNvSpPr>
              <p:nvPr/>
            </p:nvSpPr>
            <p:spPr bwMode="auto">
              <a:xfrm>
                <a:off x="3332" y="2389"/>
                <a:ext cx="63" cy="28"/>
              </a:xfrm>
              <a:custGeom>
                <a:avLst/>
                <a:gdLst>
                  <a:gd name="T0" fmla="*/ 62 w 127"/>
                  <a:gd name="T1" fmla="*/ 28 h 57"/>
                  <a:gd name="T2" fmla="*/ 63 w 127"/>
                  <a:gd name="T3" fmla="*/ 20 h 57"/>
                  <a:gd name="T4" fmla="*/ 1 w 127"/>
                  <a:gd name="T5" fmla="*/ 0 h 57"/>
                  <a:gd name="T6" fmla="*/ 0 w 127"/>
                  <a:gd name="T7" fmla="*/ 8 h 57"/>
                  <a:gd name="T8" fmla="*/ 62 w 127"/>
                  <a:gd name="T9" fmla="*/ 28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57">
                    <a:moveTo>
                      <a:pt x="125" y="57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5" y="57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6" name="Freeform 1653"/>
              <p:cNvSpPr>
                <a:spLocks/>
              </p:cNvSpPr>
              <p:nvPr/>
            </p:nvSpPr>
            <p:spPr bwMode="auto">
              <a:xfrm>
                <a:off x="3332" y="2393"/>
                <a:ext cx="62" cy="24"/>
              </a:xfrm>
              <a:custGeom>
                <a:avLst/>
                <a:gdLst>
                  <a:gd name="T0" fmla="*/ 62 w 125"/>
                  <a:gd name="T1" fmla="*/ 24 h 48"/>
                  <a:gd name="T2" fmla="*/ 62 w 125"/>
                  <a:gd name="T3" fmla="*/ 20 h 48"/>
                  <a:gd name="T4" fmla="*/ 1 w 125"/>
                  <a:gd name="T5" fmla="*/ 0 h 48"/>
                  <a:gd name="T6" fmla="*/ 0 w 125"/>
                  <a:gd name="T7" fmla="*/ 4 h 48"/>
                  <a:gd name="T8" fmla="*/ 62 w 125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8">
                    <a:moveTo>
                      <a:pt x="125" y="48"/>
                    </a:moveTo>
                    <a:lnTo>
                      <a:pt x="125" y="39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25" y="48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7" name="Freeform 1654"/>
              <p:cNvSpPr>
                <a:spLocks/>
              </p:cNvSpPr>
              <p:nvPr/>
            </p:nvSpPr>
            <p:spPr bwMode="auto">
              <a:xfrm>
                <a:off x="3333" y="2389"/>
                <a:ext cx="62" cy="24"/>
              </a:xfrm>
              <a:custGeom>
                <a:avLst/>
                <a:gdLst>
                  <a:gd name="T0" fmla="*/ 61 w 125"/>
                  <a:gd name="T1" fmla="*/ 24 h 48"/>
                  <a:gd name="T2" fmla="*/ 62 w 125"/>
                  <a:gd name="T3" fmla="*/ 20 h 48"/>
                  <a:gd name="T4" fmla="*/ 0 w 125"/>
                  <a:gd name="T5" fmla="*/ 0 h 48"/>
                  <a:gd name="T6" fmla="*/ 0 w 125"/>
                  <a:gd name="T7" fmla="*/ 5 h 48"/>
                  <a:gd name="T8" fmla="*/ 61 w 125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8">
                    <a:moveTo>
                      <a:pt x="123" y="48"/>
                    </a:moveTo>
                    <a:lnTo>
                      <a:pt x="125" y="4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8" name="Freeform 1655"/>
              <p:cNvSpPr>
                <a:spLocks/>
              </p:cNvSpPr>
              <p:nvPr/>
            </p:nvSpPr>
            <p:spPr bwMode="auto">
              <a:xfrm>
                <a:off x="3333" y="2381"/>
                <a:ext cx="62" cy="28"/>
              </a:xfrm>
              <a:custGeom>
                <a:avLst/>
                <a:gdLst>
                  <a:gd name="T0" fmla="*/ 62 w 125"/>
                  <a:gd name="T1" fmla="*/ 28 h 56"/>
                  <a:gd name="T2" fmla="*/ 61 w 125"/>
                  <a:gd name="T3" fmla="*/ 20 h 56"/>
                  <a:gd name="T4" fmla="*/ 0 w 125"/>
                  <a:gd name="T5" fmla="*/ 0 h 56"/>
                  <a:gd name="T6" fmla="*/ 0 w 125"/>
                  <a:gd name="T7" fmla="*/ 8 h 56"/>
                  <a:gd name="T8" fmla="*/ 62 w 125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56">
                    <a:moveTo>
                      <a:pt x="125" y="56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25" y="56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9" name="Freeform 1656"/>
              <p:cNvSpPr>
                <a:spLocks/>
              </p:cNvSpPr>
              <p:nvPr/>
            </p:nvSpPr>
            <p:spPr bwMode="auto">
              <a:xfrm>
                <a:off x="3333" y="2387"/>
                <a:ext cx="62" cy="22"/>
              </a:xfrm>
              <a:custGeom>
                <a:avLst/>
                <a:gdLst>
                  <a:gd name="T0" fmla="*/ 62 w 125"/>
                  <a:gd name="T1" fmla="*/ 22 h 43"/>
                  <a:gd name="T2" fmla="*/ 62 w 125"/>
                  <a:gd name="T3" fmla="*/ 19 h 43"/>
                  <a:gd name="T4" fmla="*/ 0 w 125"/>
                  <a:gd name="T5" fmla="*/ 0 h 43"/>
                  <a:gd name="T6" fmla="*/ 0 w 125"/>
                  <a:gd name="T7" fmla="*/ 2 h 43"/>
                  <a:gd name="T8" fmla="*/ 62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5" y="43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0" name="Freeform 1657"/>
              <p:cNvSpPr>
                <a:spLocks/>
              </p:cNvSpPr>
              <p:nvPr/>
            </p:nvSpPr>
            <p:spPr bwMode="auto">
              <a:xfrm>
                <a:off x="3333" y="2385"/>
                <a:ext cx="62" cy="22"/>
              </a:xfrm>
              <a:custGeom>
                <a:avLst/>
                <a:gdLst>
                  <a:gd name="T0" fmla="*/ 62 w 125"/>
                  <a:gd name="T1" fmla="*/ 22 h 43"/>
                  <a:gd name="T2" fmla="*/ 61 w 125"/>
                  <a:gd name="T3" fmla="*/ 20 h 43"/>
                  <a:gd name="T4" fmla="*/ 0 w 125"/>
                  <a:gd name="T5" fmla="*/ 0 h 43"/>
                  <a:gd name="T6" fmla="*/ 0 w 125"/>
                  <a:gd name="T7" fmla="*/ 3 h 43"/>
                  <a:gd name="T8" fmla="*/ 62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5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1" name="Freeform 1658"/>
              <p:cNvSpPr>
                <a:spLocks/>
              </p:cNvSpPr>
              <p:nvPr/>
            </p:nvSpPr>
            <p:spPr bwMode="auto">
              <a:xfrm>
                <a:off x="3333" y="2383"/>
                <a:ext cx="61" cy="22"/>
              </a:xfrm>
              <a:custGeom>
                <a:avLst/>
                <a:gdLst>
                  <a:gd name="T0" fmla="*/ 61 w 123"/>
                  <a:gd name="T1" fmla="*/ 22 h 43"/>
                  <a:gd name="T2" fmla="*/ 61 w 123"/>
                  <a:gd name="T3" fmla="*/ 19 h 43"/>
                  <a:gd name="T4" fmla="*/ 0 w 123"/>
                  <a:gd name="T5" fmla="*/ 0 h 43"/>
                  <a:gd name="T6" fmla="*/ 0 w 123"/>
                  <a:gd name="T7" fmla="*/ 2 h 43"/>
                  <a:gd name="T8" fmla="*/ 61 w 12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2" name="Freeform 1659"/>
              <p:cNvSpPr>
                <a:spLocks/>
              </p:cNvSpPr>
              <p:nvPr/>
            </p:nvSpPr>
            <p:spPr bwMode="auto">
              <a:xfrm>
                <a:off x="3333" y="2381"/>
                <a:ext cx="61" cy="21"/>
              </a:xfrm>
              <a:custGeom>
                <a:avLst/>
                <a:gdLst>
                  <a:gd name="T0" fmla="*/ 61 w 123"/>
                  <a:gd name="T1" fmla="*/ 21 h 43"/>
                  <a:gd name="T2" fmla="*/ 61 w 123"/>
                  <a:gd name="T3" fmla="*/ 20 h 43"/>
                  <a:gd name="T4" fmla="*/ 0 w 123"/>
                  <a:gd name="T5" fmla="*/ 0 h 43"/>
                  <a:gd name="T6" fmla="*/ 0 w 123"/>
                  <a:gd name="T7" fmla="*/ 2 h 43"/>
                  <a:gd name="T8" fmla="*/ 61 w 123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3" name="Freeform 1660"/>
              <p:cNvSpPr>
                <a:spLocks/>
              </p:cNvSpPr>
              <p:nvPr/>
            </p:nvSpPr>
            <p:spPr bwMode="auto">
              <a:xfrm>
                <a:off x="3331" y="2374"/>
                <a:ext cx="63" cy="27"/>
              </a:xfrm>
              <a:custGeom>
                <a:avLst/>
                <a:gdLst>
                  <a:gd name="T0" fmla="*/ 63 w 126"/>
                  <a:gd name="T1" fmla="*/ 27 h 54"/>
                  <a:gd name="T2" fmla="*/ 62 w 126"/>
                  <a:gd name="T3" fmla="*/ 20 h 54"/>
                  <a:gd name="T4" fmla="*/ 0 w 126"/>
                  <a:gd name="T5" fmla="*/ 0 h 54"/>
                  <a:gd name="T6" fmla="*/ 2 w 126"/>
                  <a:gd name="T7" fmla="*/ 7 h 54"/>
                  <a:gd name="T8" fmla="*/ 63 w 126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54">
                    <a:moveTo>
                      <a:pt x="126" y="5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26" y="54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4" name="Freeform 1661"/>
              <p:cNvSpPr>
                <a:spLocks/>
              </p:cNvSpPr>
              <p:nvPr/>
            </p:nvSpPr>
            <p:spPr bwMode="auto">
              <a:xfrm>
                <a:off x="3332" y="2380"/>
                <a:ext cx="62" cy="21"/>
              </a:xfrm>
              <a:custGeom>
                <a:avLst/>
                <a:gdLst>
                  <a:gd name="T0" fmla="*/ 62 w 125"/>
                  <a:gd name="T1" fmla="*/ 21 h 42"/>
                  <a:gd name="T2" fmla="*/ 62 w 125"/>
                  <a:gd name="T3" fmla="*/ 19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5" name="Freeform 1662"/>
              <p:cNvSpPr>
                <a:spLocks/>
              </p:cNvSpPr>
              <p:nvPr/>
            </p:nvSpPr>
            <p:spPr bwMode="auto">
              <a:xfrm>
                <a:off x="3332" y="2378"/>
                <a:ext cx="62" cy="21"/>
              </a:xfrm>
              <a:custGeom>
                <a:avLst/>
                <a:gdLst>
                  <a:gd name="T0" fmla="*/ 62 w 125"/>
                  <a:gd name="T1" fmla="*/ 21 h 41"/>
                  <a:gd name="T2" fmla="*/ 61 w 125"/>
                  <a:gd name="T3" fmla="*/ 19 h 41"/>
                  <a:gd name="T4" fmla="*/ 0 w 125"/>
                  <a:gd name="T5" fmla="*/ 0 h 41"/>
                  <a:gd name="T6" fmla="*/ 0 w 125"/>
                  <a:gd name="T7" fmla="*/ 2 h 41"/>
                  <a:gd name="T8" fmla="*/ 62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1">
                    <a:moveTo>
                      <a:pt x="125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1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6" name="Freeform 1663"/>
              <p:cNvSpPr>
                <a:spLocks/>
              </p:cNvSpPr>
              <p:nvPr/>
            </p:nvSpPr>
            <p:spPr bwMode="auto">
              <a:xfrm>
                <a:off x="3331" y="2377"/>
                <a:ext cx="62" cy="20"/>
              </a:xfrm>
              <a:custGeom>
                <a:avLst/>
                <a:gdLst>
                  <a:gd name="T0" fmla="*/ 62 w 124"/>
                  <a:gd name="T1" fmla="*/ 20 h 42"/>
                  <a:gd name="T2" fmla="*/ 62 w 124"/>
                  <a:gd name="T3" fmla="*/ 19 h 42"/>
                  <a:gd name="T4" fmla="*/ 0 w 124"/>
                  <a:gd name="T5" fmla="*/ 0 h 42"/>
                  <a:gd name="T6" fmla="*/ 1 w 124"/>
                  <a:gd name="T7" fmla="*/ 2 h 42"/>
                  <a:gd name="T8" fmla="*/ 62 w 124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4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7" name="Freeform 1664"/>
              <p:cNvSpPr>
                <a:spLocks/>
              </p:cNvSpPr>
              <p:nvPr/>
            </p:nvSpPr>
            <p:spPr bwMode="auto">
              <a:xfrm>
                <a:off x="3331" y="2375"/>
                <a:ext cx="62" cy="22"/>
              </a:xfrm>
              <a:custGeom>
                <a:avLst/>
                <a:gdLst>
                  <a:gd name="T0" fmla="*/ 62 w 124"/>
                  <a:gd name="T1" fmla="*/ 22 h 43"/>
                  <a:gd name="T2" fmla="*/ 62 w 124"/>
                  <a:gd name="T3" fmla="*/ 20 h 43"/>
                  <a:gd name="T4" fmla="*/ 0 w 124"/>
                  <a:gd name="T5" fmla="*/ 0 h 43"/>
                  <a:gd name="T6" fmla="*/ 0 w 124"/>
                  <a:gd name="T7" fmla="*/ 2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3">
                    <a:moveTo>
                      <a:pt x="124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8" name="Freeform 1665"/>
              <p:cNvSpPr>
                <a:spLocks/>
              </p:cNvSpPr>
              <p:nvPr/>
            </p:nvSpPr>
            <p:spPr bwMode="auto">
              <a:xfrm>
                <a:off x="3331" y="2374"/>
                <a:ext cx="61" cy="21"/>
              </a:xfrm>
              <a:custGeom>
                <a:avLst/>
                <a:gdLst>
                  <a:gd name="T0" fmla="*/ 61 w 123"/>
                  <a:gd name="T1" fmla="*/ 21 h 42"/>
                  <a:gd name="T2" fmla="*/ 61 w 123"/>
                  <a:gd name="T3" fmla="*/ 20 h 42"/>
                  <a:gd name="T4" fmla="*/ 0 w 123"/>
                  <a:gd name="T5" fmla="*/ 0 h 42"/>
                  <a:gd name="T6" fmla="*/ 0 w 123"/>
                  <a:gd name="T7" fmla="*/ 1 h 42"/>
                  <a:gd name="T8" fmla="*/ 61 w 123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9" name="Freeform 1666"/>
              <p:cNvSpPr>
                <a:spLocks/>
              </p:cNvSpPr>
              <p:nvPr/>
            </p:nvSpPr>
            <p:spPr bwMode="auto">
              <a:xfrm>
                <a:off x="3328" y="2368"/>
                <a:ext cx="64" cy="25"/>
              </a:xfrm>
              <a:custGeom>
                <a:avLst/>
                <a:gdLst>
                  <a:gd name="T0" fmla="*/ 64 w 130"/>
                  <a:gd name="T1" fmla="*/ 25 h 52"/>
                  <a:gd name="T2" fmla="*/ 61 w 130"/>
                  <a:gd name="T3" fmla="*/ 18 h 52"/>
                  <a:gd name="T4" fmla="*/ 0 w 130"/>
                  <a:gd name="T5" fmla="*/ 0 h 52"/>
                  <a:gd name="T6" fmla="*/ 3 w 130"/>
                  <a:gd name="T7" fmla="*/ 6 h 52"/>
                  <a:gd name="T8" fmla="*/ 64 w 130"/>
                  <a:gd name="T9" fmla="*/ 25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0" h="52">
                    <a:moveTo>
                      <a:pt x="130" y="5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7" y="13"/>
                    </a:lnTo>
                    <a:lnTo>
                      <a:pt x="130" y="52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0" name="Freeform 1667"/>
              <p:cNvSpPr>
                <a:spLocks/>
              </p:cNvSpPr>
              <p:nvPr/>
            </p:nvSpPr>
            <p:spPr bwMode="auto">
              <a:xfrm>
                <a:off x="3330" y="2373"/>
                <a:ext cx="62" cy="20"/>
              </a:xfrm>
              <a:custGeom>
                <a:avLst/>
                <a:gdLst>
                  <a:gd name="T0" fmla="*/ 62 w 125"/>
                  <a:gd name="T1" fmla="*/ 20 h 42"/>
                  <a:gd name="T2" fmla="*/ 61 w 125"/>
                  <a:gd name="T3" fmla="*/ 18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1" name="Freeform 1668"/>
              <p:cNvSpPr>
                <a:spLocks/>
              </p:cNvSpPr>
              <p:nvPr/>
            </p:nvSpPr>
            <p:spPr bwMode="auto">
              <a:xfrm>
                <a:off x="3329" y="2371"/>
                <a:ext cx="63" cy="21"/>
              </a:xfrm>
              <a:custGeom>
                <a:avLst/>
                <a:gdLst>
                  <a:gd name="T0" fmla="*/ 63 w 124"/>
                  <a:gd name="T1" fmla="*/ 21 h 41"/>
                  <a:gd name="T2" fmla="*/ 62 w 124"/>
                  <a:gd name="T3" fmla="*/ 19 h 41"/>
                  <a:gd name="T4" fmla="*/ 0 w 124"/>
                  <a:gd name="T5" fmla="*/ 0 h 41"/>
                  <a:gd name="T6" fmla="*/ 1 w 124"/>
                  <a:gd name="T7" fmla="*/ 2 h 41"/>
                  <a:gd name="T8" fmla="*/ 63 w 124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2" name="Freeform 1669"/>
              <p:cNvSpPr>
                <a:spLocks/>
              </p:cNvSpPr>
              <p:nvPr/>
            </p:nvSpPr>
            <p:spPr bwMode="auto">
              <a:xfrm>
                <a:off x="3328" y="2369"/>
                <a:ext cx="63" cy="21"/>
              </a:xfrm>
              <a:custGeom>
                <a:avLst/>
                <a:gdLst>
                  <a:gd name="T0" fmla="*/ 63 w 124"/>
                  <a:gd name="T1" fmla="*/ 21 h 42"/>
                  <a:gd name="T2" fmla="*/ 62 w 124"/>
                  <a:gd name="T3" fmla="*/ 20 h 42"/>
                  <a:gd name="T4" fmla="*/ 0 w 124"/>
                  <a:gd name="T5" fmla="*/ 0 h 42"/>
                  <a:gd name="T6" fmla="*/ 1 w 124"/>
                  <a:gd name="T7" fmla="*/ 2 h 42"/>
                  <a:gd name="T8" fmla="*/ 63 w 12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4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3" name="Freeform 1670"/>
              <p:cNvSpPr>
                <a:spLocks/>
              </p:cNvSpPr>
              <p:nvPr/>
            </p:nvSpPr>
            <p:spPr bwMode="auto">
              <a:xfrm>
                <a:off x="3328" y="2368"/>
                <a:ext cx="62" cy="20"/>
              </a:xfrm>
              <a:custGeom>
                <a:avLst/>
                <a:gdLst>
                  <a:gd name="T0" fmla="*/ 62 w 125"/>
                  <a:gd name="T1" fmla="*/ 20 h 42"/>
                  <a:gd name="T2" fmla="*/ 61 w 125"/>
                  <a:gd name="T3" fmla="*/ 18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4" name="Freeform 1671"/>
              <p:cNvSpPr>
                <a:spLocks/>
              </p:cNvSpPr>
              <p:nvPr/>
            </p:nvSpPr>
            <p:spPr bwMode="auto">
              <a:xfrm>
                <a:off x="3324" y="2362"/>
                <a:ext cx="65" cy="25"/>
              </a:xfrm>
              <a:custGeom>
                <a:avLst/>
                <a:gdLst>
                  <a:gd name="T0" fmla="*/ 65 w 129"/>
                  <a:gd name="T1" fmla="*/ 25 h 50"/>
                  <a:gd name="T2" fmla="*/ 62 w 129"/>
                  <a:gd name="T3" fmla="*/ 20 h 50"/>
                  <a:gd name="T4" fmla="*/ 0 w 129"/>
                  <a:gd name="T5" fmla="*/ 0 h 50"/>
                  <a:gd name="T6" fmla="*/ 3 w 129"/>
                  <a:gd name="T7" fmla="*/ 6 h 50"/>
                  <a:gd name="T8" fmla="*/ 65 w 129"/>
                  <a:gd name="T9" fmla="*/ 25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50">
                    <a:moveTo>
                      <a:pt x="129" y="50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129" y="50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5" name="Freeform 1672"/>
              <p:cNvSpPr>
                <a:spLocks/>
              </p:cNvSpPr>
              <p:nvPr/>
            </p:nvSpPr>
            <p:spPr bwMode="auto">
              <a:xfrm>
                <a:off x="3327" y="2366"/>
                <a:ext cx="62" cy="21"/>
              </a:xfrm>
              <a:custGeom>
                <a:avLst/>
                <a:gdLst>
                  <a:gd name="T0" fmla="*/ 62 w 124"/>
                  <a:gd name="T1" fmla="*/ 21 h 41"/>
                  <a:gd name="T2" fmla="*/ 61 w 124"/>
                  <a:gd name="T3" fmla="*/ 19 h 41"/>
                  <a:gd name="T4" fmla="*/ 0 w 124"/>
                  <a:gd name="T5" fmla="*/ 0 h 41"/>
                  <a:gd name="T6" fmla="*/ 1 w 124"/>
                  <a:gd name="T7" fmla="*/ 2 h 41"/>
                  <a:gd name="T8" fmla="*/ 62 w 124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6" name="Freeform 1673"/>
              <p:cNvSpPr>
                <a:spLocks/>
              </p:cNvSpPr>
              <p:nvPr/>
            </p:nvSpPr>
            <p:spPr bwMode="auto">
              <a:xfrm>
                <a:off x="3325" y="2363"/>
                <a:ext cx="63" cy="22"/>
              </a:xfrm>
              <a:custGeom>
                <a:avLst/>
                <a:gdLst>
                  <a:gd name="T0" fmla="*/ 63 w 126"/>
                  <a:gd name="T1" fmla="*/ 22 h 43"/>
                  <a:gd name="T2" fmla="*/ 62 w 126"/>
                  <a:gd name="T3" fmla="*/ 20 h 43"/>
                  <a:gd name="T4" fmla="*/ 0 w 126"/>
                  <a:gd name="T5" fmla="*/ 0 h 43"/>
                  <a:gd name="T6" fmla="*/ 2 w 126"/>
                  <a:gd name="T7" fmla="*/ 3 h 43"/>
                  <a:gd name="T8" fmla="*/ 63 w 126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3">
                    <a:moveTo>
                      <a:pt x="126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4" y="5"/>
                    </a:lnTo>
                    <a:lnTo>
                      <a:pt x="126" y="43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7" name="Freeform 1674"/>
              <p:cNvSpPr>
                <a:spLocks/>
              </p:cNvSpPr>
              <p:nvPr/>
            </p:nvSpPr>
            <p:spPr bwMode="auto">
              <a:xfrm>
                <a:off x="3324" y="2362"/>
                <a:ext cx="63" cy="21"/>
              </a:xfrm>
              <a:custGeom>
                <a:avLst/>
                <a:gdLst>
                  <a:gd name="T0" fmla="*/ 63 w 124"/>
                  <a:gd name="T1" fmla="*/ 21 h 44"/>
                  <a:gd name="T2" fmla="*/ 62 w 124"/>
                  <a:gd name="T3" fmla="*/ 19 h 44"/>
                  <a:gd name="T4" fmla="*/ 0 w 124"/>
                  <a:gd name="T5" fmla="*/ 0 h 44"/>
                  <a:gd name="T6" fmla="*/ 1 w 124"/>
                  <a:gd name="T7" fmla="*/ 2 h 44"/>
                  <a:gd name="T8" fmla="*/ 63 w 124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4">
                    <a:moveTo>
                      <a:pt x="124" y="4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8" name="Freeform 1675"/>
              <p:cNvSpPr>
                <a:spLocks/>
              </p:cNvSpPr>
              <p:nvPr/>
            </p:nvSpPr>
            <p:spPr bwMode="auto">
              <a:xfrm>
                <a:off x="3319" y="2358"/>
                <a:ext cx="67" cy="23"/>
              </a:xfrm>
              <a:custGeom>
                <a:avLst/>
                <a:gdLst>
                  <a:gd name="T0" fmla="*/ 67 w 133"/>
                  <a:gd name="T1" fmla="*/ 23 h 47"/>
                  <a:gd name="T2" fmla="*/ 62 w 133"/>
                  <a:gd name="T3" fmla="*/ 19 h 47"/>
                  <a:gd name="T4" fmla="*/ 0 w 133"/>
                  <a:gd name="T5" fmla="*/ 0 h 47"/>
                  <a:gd name="T6" fmla="*/ 5 w 133"/>
                  <a:gd name="T7" fmla="*/ 4 h 47"/>
                  <a:gd name="T8" fmla="*/ 67 w 133"/>
                  <a:gd name="T9" fmla="*/ 23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47">
                    <a:moveTo>
                      <a:pt x="133" y="47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133" y="47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9" name="Freeform 1676"/>
              <p:cNvSpPr>
                <a:spLocks/>
              </p:cNvSpPr>
              <p:nvPr/>
            </p:nvSpPr>
            <p:spPr bwMode="auto">
              <a:xfrm>
                <a:off x="3322" y="2360"/>
                <a:ext cx="64" cy="21"/>
              </a:xfrm>
              <a:custGeom>
                <a:avLst/>
                <a:gdLst>
                  <a:gd name="T0" fmla="*/ 64 w 128"/>
                  <a:gd name="T1" fmla="*/ 21 h 42"/>
                  <a:gd name="T2" fmla="*/ 62 w 128"/>
                  <a:gd name="T3" fmla="*/ 19 h 42"/>
                  <a:gd name="T4" fmla="*/ 0 w 128"/>
                  <a:gd name="T5" fmla="*/ 0 h 42"/>
                  <a:gd name="T6" fmla="*/ 3 w 128"/>
                  <a:gd name="T7" fmla="*/ 2 h 42"/>
                  <a:gd name="T8" fmla="*/ 64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2">
                    <a:moveTo>
                      <a:pt x="128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28" y="42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0" name="Freeform 1677"/>
              <p:cNvSpPr>
                <a:spLocks/>
              </p:cNvSpPr>
              <p:nvPr/>
            </p:nvSpPr>
            <p:spPr bwMode="auto">
              <a:xfrm>
                <a:off x="3319" y="2358"/>
                <a:ext cx="64" cy="21"/>
              </a:xfrm>
              <a:custGeom>
                <a:avLst/>
                <a:gdLst>
                  <a:gd name="T0" fmla="*/ 64 w 128"/>
                  <a:gd name="T1" fmla="*/ 21 h 43"/>
                  <a:gd name="T2" fmla="*/ 62 w 128"/>
                  <a:gd name="T3" fmla="*/ 19 h 43"/>
                  <a:gd name="T4" fmla="*/ 0 w 128"/>
                  <a:gd name="T5" fmla="*/ 0 h 43"/>
                  <a:gd name="T6" fmla="*/ 3 w 128"/>
                  <a:gd name="T7" fmla="*/ 2 h 43"/>
                  <a:gd name="T8" fmla="*/ 64 w 128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3">
                    <a:moveTo>
                      <a:pt x="128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128" y="43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1" name="Freeform 1678"/>
              <p:cNvSpPr>
                <a:spLocks/>
              </p:cNvSpPr>
              <p:nvPr/>
            </p:nvSpPr>
            <p:spPr bwMode="auto">
              <a:xfrm>
                <a:off x="3314" y="2355"/>
                <a:ext cx="67" cy="22"/>
              </a:xfrm>
              <a:custGeom>
                <a:avLst/>
                <a:gdLst>
                  <a:gd name="T0" fmla="*/ 67 w 133"/>
                  <a:gd name="T1" fmla="*/ 22 h 43"/>
                  <a:gd name="T2" fmla="*/ 62 w 133"/>
                  <a:gd name="T3" fmla="*/ 19 h 43"/>
                  <a:gd name="T4" fmla="*/ 0 w 133"/>
                  <a:gd name="T5" fmla="*/ 0 h 43"/>
                  <a:gd name="T6" fmla="*/ 5 w 133"/>
                  <a:gd name="T7" fmla="*/ 3 h 43"/>
                  <a:gd name="T8" fmla="*/ 67 w 13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43">
                    <a:moveTo>
                      <a:pt x="13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5"/>
                    </a:lnTo>
                    <a:lnTo>
                      <a:pt x="133" y="43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2" name="Freeform 1679"/>
              <p:cNvSpPr>
                <a:spLocks/>
              </p:cNvSpPr>
              <p:nvPr/>
            </p:nvSpPr>
            <p:spPr bwMode="auto">
              <a:xfrm>
                <a:off x="3295" y="2353"/>
                <a:ext cx="68" cy="21"/>
              </a:xfrm>
              <a:custGeom>
                <a:avLst/>
                <a:gdLst>
                  <a:gd name="T0" fmla="*/ 68 w 137"/>
                  <a:gd name="T1" fmla="*/ 19 h 41"/>
                  <a:gd name="T2" fmla="*/ 61 w 137"/>
                  <a:gd name="T3" fmla="*/ 21 h 41"/>
                  <a:gd name="T4" fmla="*/ 0 w 137"/>
                  <a:gd name="T5" fmla="*/ 2 h 41"/>
                  <a:gd name="T6" fmla="*/ 7 w 137"/>
                  <a:gd name="T7" fmla="*/ 0 h 41"/>
                  <a:gd name="T8" fmla="*/ 68 w 137"/>
                  <a:gd name="T9" fmla="*/ 1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41">
                    <a:moveTo>
                      <a:pt x="137" y="38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137" y="38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3" name="Freeform 1680"/>
              <p:cNvSpPr>
                <a:spLocks/>
              </p:cNvSpPr>
              <p:nvPr/>
            </p:nvSpPr>
            <p:spPr bwMode="auto">
              <a:xfrm>
                <a:off x="3299" y="2353"/>
                <a:ext cx="64" cy="20"/>
              </a:xfrm>
              <a:custGeom>
                <a:avLst/>
                <a:gdLst>
                  <a:gd name="T0" fmla="*/ 64 w 128"/>
                  <a:gd name="T1" fmla="*/ 19 h 40"/>
                  <a:gd name="T2" fmla="*/ 62 w 128"/>
                  <a:gd name="T3" fmla="*/ 20 h 40"/>
                  <a:gd name="T4" fmla="*/ 0 w 128"/>
                  <a:gd name="T5" fmla="*/ 0 h 40"/>
                  <a:gd name="T6" fmla="*/ 3 w 128"/>
                  <a:gd name="T7" fmla="*/ 0 h 40"/>
                  <a:gd name="T8" fmla="*/ 64 w 128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0">
                    <a:moveTo>
                      <a:pt x="128" y="38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884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4" name="Freeform 1681"/>
              <p:cNvSpPr>
                <a:spLocks/>
              </p:cNvSpPr>
              <p:nvPr/>
            </p:nvSpPr>
            <p:spPr bwMode="auto">
              <a:xfrm>
                <a:off x="3297" y="2353"/>
                <a:ext cx="64" cy="20"/>
              </a:xfrm>
              <a:custGeom>
                <a:avLst/>
                <a:gdLst>
                  <a:gd name="T0" fmla="*/ 64 w 128"/>
                  <a:gd name="T1" fmla="*/ 20 h 40"/>
                  <a:gd name="T2" fmla="*/ 62 w 128"/>
                  <a:gd name="T3" fmla="*/ 20 h 40"/>
                  <a:gd name="T4" fmla="*/ 0 w 128"/>
                  <a:gd name="T5" fmla="*/ 1 h 40"/>
                  <a:gd name="T6" fmla="*/ 3 w 128"/>
                  <a:gd name="T7" fmla="*/ 0 h 40"/>
                  <a:gd name="T8" fmla="*/ 64 w 128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0">
                    <a:moveTo>
                      <a:pt x="128" y="40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8" y="40"/>
                    </a:lnTo>
                    <a:close/>
                  </a:path>
                </a:pathLst>
              </a:custGeom>
              <a:solidFill>
                <a:srgbClr val="8D4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5" name="Freeform 1682"/>
              <p:cNvSpPr>
                <a:spLocks/>
              </p:cNvSpPr>
              <p:nvPr/>
            </p:nvSpPr>
            <p:spPr bwMode="auto">
              <a:xfrm>
                <a:off x="3295" y="2354"/>
                <a:ext cx="63" cy="20"/>
              </a:xfrm>
              <a:custGeom>
                <a:avLst/>
                <a:gdLst>
                  <a:gd name="T0" fmla="*/ 63 w 127"/>
                  <a:gd name="T1" fmla="*/ 19 h 39"/>
                  <a:gd name="T2" fmla="*/ 61 w 127"/>
                  <a:gd name="T3" fmla="*/ 20 h 39"/>
                  <a:gd name="T4" fmla="*/ 0 w 127"/>
                  <a:gd name="T5" fmla="*/ 1 h 39"/>
                  <a:gd name="T6" fmla="*/ 2 w 127"/>
                  <a:gd name="T7" fmla="*/ 0 h 39"/>
                  <a:gd name="T8" fmla="*/ 63 w 127"/>
                  <a:gd name="T9" fmla="*/ 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934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6" name="Freeform 1683"/>
              <p:cNvSpPr>
                <a:spLocks/>
              </p:cNvSpPr>
              <p:nvPr/>
            </p:nvSpPr>
            <p:spPr bwMode="auto">
              <a:xfrm>
                <a:off x="3289" y="2355"/>
                <a:ext cx="68" cy="23"/>
              </a:xfrm>
              <a:custGeom>
                <a:avLst/>
                <a:gdLst>
                  <a:gd name="T0" fmla="*/ 68 w 134"/>
                  <a:gd name="T1" fmla="*/ 19 h 45"/>
                  <a:gd name="T2" fmla="*/ 61 w 134"/>
                  <a:gd name="T3" fmla="*/ 23 h 45"/>
                  <a:gd name="T4" fmla="*/ 0 w 134"/>
                  <a:gd name="T5" fmla="*/ 4 h 45"/>
                  <a:gd name="T6" fmla="*/ 6 w 134"/>
                  <a:gd name="T7" fmla="*/ 0 h 45"/>
                  <a:gd name="T8" fmla="*/ 68 w 134"/>
                  <a:gd name="T9" fmla="*/ 19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45">
                    <a:moveTo>
                      <a:pt x="134" y="38"/>
                    </a:moveTo>
                    <a:lnTo>
                      <a:pt x="121" y="45"/>
                    </a:lnTo>
                    <a:lnTo>
                      <a:pt x="0" y="7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7" name="Freeform 1684"/>
              <p:cNvSpPr>
                <a:spLocks/>
              </p:cNvSpPr>
              <p:nvPr/>
            </p:nvSpPr>
            <p:spPr bwMode="auto">
              <a:xfrm>
                <a:off x="3294" y="2355"/>
                <a:ext cx="63" cy="20"/>
              </a:xfrm>
              <a:custGeom>
                <a:avLst/>
                <a:gdLst>
                  <a:gd name="T0" fmla="*/ 63 w 126"/>
                  <a:gd name="T1" fmla="*/ 19 h 40"/>
                  <a:gd name="T2" fmla="*/ 62 w 126"/>
                  <a:gd name="T3" fmla="*/ 20 h 40"/>
                  <a:gd name="T4" fmla="*/ 0 w 126"/>
                  <a:gd name="T5" fmla="*/ 1 h 40"/>
                  <a:gd name="T6" fmla="*/ 2 w 126"/>
                  <a:gd name="T7" fmla="*/ 0 h 40"/>
                  <a:gd name="T8" fmla="*/ 63 w 126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A4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8" name="Freeform 1685"/>
              <p:cNvSpPr>
                <a:spLocks/>
              </p:cNvSpPr>
              <p:nvPr/>
            </p:nvSpPr>
            <p:spPr bwMode="auto">
              <a:xfrm>
                <a:off x="3292" y="2356"/>
                <a:ext cx="63" cy="20"/>
              </a:xfrm>
              <a:custGeom>
                <a:avLst/>
                <a:gdLst>
                  <a:gd name="T0" fmla="*/ 63 w 126"/>
                  <a:gd name="T1" fmla="*/ 19 h 40"/>
                  <a:gd name="T2" fmla="*/ 62 w 126"/>
                  <a:gd name="T3" fmla="*/ 20 h 40"/>
                  <a:gd name="T4" fmla="*/ 0 w 126"/>
                  <a:gd name="T5" fmla="*/ 1 h 40"/>
                  <a:gd name="T6" fmla="*/ 2 w 126"/>
                  <a:gd name="T7" fmla="*/ 0 h 40"/>
                  <a:gd name="T8" fmla="*/ 63 w 126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E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9" name="Freeform 1686"/>
              <p:cNvSpPr>
                <a:spLocks/>
              </p:cNvSpPr>
              <p:nvPr/>
            </p:nvSpPr>
            <p:spPr bwMode="auto">
              <a:xfrm>
                <a:off x="3290" y="2357"/>
                <a:ext cx="63" cy="20"/>
              </a:xfrm>
              <a:custGeom>
                <a:avLst/>
                <a:gdLst>
                  <a:gd name="T0" fmla="*/ 63 w 127"/>
                  <a:gd name="T1" fmla="*/ 19 h 39"/>
                  <a:gd name="T2" fmla="*/ 61 w 127"/>
                  <a:gd name="T3" fmla="*/ 20 h 39"/>
                  <a:gd name="T4" fmla="*/ 0 w 127"/>
                  <a:gd name="T5" fmla="*/ 1 h 39"/>
                  <a:gd name="T6" fmla="*/ 2 w 127"/>
                  <a:gd name="T7" fmla="*/ 0 h 39"/>
                  <a:gd name="T8" fmla="*/ 63 w 127"/>
                  <a:gd name="T9" fmla="*/ 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A25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0" name="Freeform 1687"/>
              <p:cNvSpPr>
                <a:spLocks/>
              </p:cNvSpPr>
              <p:nvPr/>
            </p:nvSpPr>
            <p:spPr bwMode="auto">
              <a:xfrm>
                <a:off x="3289" y="2358"/>
                <a:ext cx="63" cy="20"/>
              </a:xfrm>
              <a:custGeom>
                <a:avLst/>
                <a:gdLst>
                  <a:gd name="T0" fmla="*/ 63 w 124"/>
                  <a:gd name="T1" fmla="*/ 19 h 40"/>
                  <a:gd name="T2" fmla="*/ 61 w 124"/>
                  <a:gd name="T3" fmla="*/ 20 h 40"/>
                  <a:gd name="T4" fmla="*/ 0 w 124"/>
                  <a:gd name="T5" fmla="*/ 1 h 40"/>
                  <a:gd name="T6" fmla="*/ 1 w 124"/>
                  <a:gd name="T7" fmla="*/ 0 h 40"/>
                  <a:gd name="T8" fmla="*/ 63 w 124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0">
                    <a:moveTo>
                      <a:pt x="124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1" name="Freeform 1688"/>
              <p:cNvSpPr>
                <a:spLocks/>
              </p:cNvSpPr>
              <p:nvPr/>
            </p:nvSpPr>
            <p:spPr bwMode="auto">
              <a:xfrm>
                <a:off x="3284" y="2358"/>
                <a:ext cx="66" cy="24"/>
              </a:xfrm>
              <a:custGeom>
                <a:avLst/>
                <a:gdLst>
                  <a:gd name="T0" fmla="*/ 66 w 133"/>
                  <a:gd name="T1" fmla="*/ 20 h 46"/>
                  <a:gd name="T2" fmla="*/ 61 w 133"/>
                  <a:gd name="T3" fmla="*/ 24 h 46"/>
                  <a:gd name="T4" fmla="*/ 0 w 133"/>
                  <a:gd name="T5" fmla="*/ 4 h 46"/>
                  <a:gd name="T6" fmla="*/ 6 w 133"/>
                  <a:gd name="T7" fmla="*/ 0 h 46"/>
                  <a:gd name="T8" fmla="*/ 66 w 133"/>
                  <a:gd name="T9" fmla="*/ 2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46">
                    <a:moveTo>
                      <a:pt x="133" y="38"/>
                    </a:moveTo>
                    <a:lnTo>
                      <a:pt x="123" y="46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2" name="Freeform 1689"/>
              <p:cNvSpPr>
                <a:spLocks/>
              </p:cNvSpPr>
              <p:nvPr/>
            </p:nvSpPr>
            <p:spPr bwMode="auto">
              <a:xfrm>
                <a:off x="3288" y="2358"/>
                <a:ext cx="62" cy="20"/>
              </a:xfrm>
              <a:custGeom>
                <a:avLst/>
                <a:gdLst>
                  <a:gd name="T0" fmla="*/ 62 w 125"/>
                  <a:gd name="T1" fmla="*/ 19 h 40"/>
                  <a:gd name="T2" fmla="*/ 61 w 125"/>
                  <a:gd name="T3" fmla="*/ 20 h 40"/>
                  <a:gd name="T4" fmla="*/ 0 w 125"/>
                  <a:gd name="T5" fmla="*/ 1 h 40"/>
                  <a:gd name="T6" fmla="*/ 2 w 125"/>
                  <a:gd name="T7" fmla="*/ 0 h 40"/>
                  <a:gd name="T8" fmla="*/ 62 w 125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A5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3" name="Freeform 1690"/>
              <p:cNvSpPr>
                <a:spLocks/>
              </p:cNvSpPr>
              <p:nvPr/>
            </p:nvSpPr>
            <p:spPr bwMode="auto">
              <a:xfrm>
                <a:off x="3287" y="2359"/>
                <a:ext cx="62" cy="20"/>
              </a:xfrm>
              <a:custGeom>
                <a:avLst/>
                <a:gdLst>
                  <a:gd name="T0" fmla="*/ 62 w 124"/>
                  <a:gd name="T1" fmla="*/ 20 h 40"/>
                  <a:gd name="T2" fmla="*/ 62 w 124"/>
                  <a:gd name="T3" fmla="*/ 20 h 40"/>
                  <a:gd name="T4" fmla="*/ 0 w 124"/>
                  <a:gd name="T5" fmla="*/ 1 h 40"/>
                  <a:gd name="T6" fmla="*/ 1 w 124"/>
                  <a:gd name="T7" fmla="*/ 0 h 40"/>
                  <a:gd name="T8" fmla="*/ 62 w 124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0">
                    <a:moveTo>
                      <a:pt x="124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9"/>
                    </a:lnTo>
                    <a:close/>
                  </a:path>
                </a:pathLst>
              </a:custGeom>
              <a:solidFill>
                <a:srgbClr val="AC5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4" name="Freeform 1691"/>
              <p:cNvSpPr>
                <a:spLocks/>
              </p:cNvSpPr>
              <p:nvPr/>
            </p:nvSpPr>
            <p:spPr bwMode="auto">
              <a:xfrm>
                <a:off x="3286" y="2360"/>
                <a:ext cx="62" cy="20"/>
              </a:xfrm>
              <a:custGeom>
                <a:avLst/>
                <a:gdLst>
                  <a:gd name="T0" fmla="*/ 62 w 125"/>
                  <a:gd name="T1" fmla="*/ 19 h 40"/>
                  <a:gd name="T2" fmla="*/ 60 w 125"/>
                  <a:gd name="T3" fmla="*/ 20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F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5" name="Freeform 1692"/>
              <p:cNvSpPr>
                <a:spLocks/>
              </p:cNvSpPr>
              <p:nvPr/>
            </p:nvSpPr>
            <p:spPr bwMode="auto">
              <a:xfrm>
                <a:off x="3284" y="2361"/>
                <a:ext cx="63" cy="20"/>
              </a:xfrm>
              <a:custGeom>
                <a:avLst/>
                <a:gdLst>
                  <a:gd name="T0" fmla="*/ 63 w 124"/>
                  <a:gd name="T1" fmla="*/ 19 h 40"/>
                  <a:gd name="T2" fmla="*/ 62 w 124"/>
                  <a:gd name="T3" fmla="*/ 20 h 40"/>
                  <a:gd name="T4" fmla="*/ 0 w 124"/>
                  <a:gd name="T5" fmla="*/ 1 h 40"/>
                  <a:gd name="T6" fmla="*/ 2 w 124"/>
                  <a:gd name="T7" fmla="*/ 0 h 40"/>
                  <a:gd name="T8" fmla="*/ 63 w 124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0">
                    <a:moveTo>
                      <a:pt x="124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6" name="Freeform 1693"/>
              <p:cNvSpPr>
                <a:spLocks/>
              </p:cNvSpPr>
              <p:nvPr/>
            </p:nvSpPr>
            <p:spPr bwMode="auto">
              <a:xfrm>
                <a:off x="3284" y="2362"/>
                <a:ext cx="62" cy="20"/>
              </a:xfrm>
              <a:custGeom>
                <a:avLst/>
                <a:gdLst>
                  <a:gd name="T0" fmla="*/ 62 w 125"/>
                  <a:gd name="T1" fmla="*/ 20 h 40"/>
                  <a:gd name="T2" fmla="*/ 61 w 125"/>
                  <a:gd name="T3" fmla="*/ 20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0">
                    <a:moveTo>
                      <a:pt x="125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9"/>
                    </a:lnTo>
                    <a:close/>
                  </a:path>
                </a:pathLst>
              </a:custGeom>
              <a:solidFill>
                <a:srgbClr val="B5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7" name="Freeform 1694"/>
              <p:cNvSpPr>
                <a:spLocks/>
              </p:cNvSpPr>
              <p:nvPr/>
            </p:nvSpPr>
            <p:spPr bwMode="auto">
              <a:xfrm>
                <a:off x="3279" y="2363"/>
                <a:ext cx="66" cy="24"/>
              </a:xfrm>
              <a:custGeom>
                <a:avLst/>
                <a:gdLst>
                  <a:gd name="T0" fmla="*/ 66 w 133"/>
                  <a:gd name="T1" fmla="*/ 18 h 50"/>
                  <a:gd name="T2" fmla="*/ 61 w 133"/>
                  <a:gd name="T3" fmla="*/ 24 h 50"/>
                  <a:gd name="T4" fmla="*/ 0 w 133"/>
                  <a:gd name="T5" fmla="*/ 6 h 50"/>
                  <a:gd name="T6" fmla="*/ 5 w 133"/>
                  <a:gd name="T7" fmla="*/ 0 h 50"/>
                  <a:gd name="T8" fmla="*/ 66 w 133"/>
                  <a:gd name="T9" fmla="*/ 18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50">
                    <a:moveTo>
                      <a:pt x="133" y="38"/>
                    </a:moveTo>
                    <a:lnTo>
                      <a:pt x="123" y="50"/>
                    </a:lnTo>
                    <a:lnTo>
                      <a:pt x="0" y="12"/>
                    </a:lnTo>
                    <a:lnTo>
                      <a:pt x="10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8" name="Freeform 1695"/>
              <p:cNvSpPr>
                <a:spLocks/>
              </p:cNvSpPr>
              <p:nvPr/>
            </p:nvSpPr>
            <p:spPr bwMode="auto">
              <a:xfrm>
                <a:off x="3283" y="2363"/>
                <a:ext cx="62" cy="20"/>
              </a:xfrm>
              <a:custGeom>
                <a:avLst/>
                <a:gdLst>
                  <a:gd name="T0" fmla="*/ 62 w 125"/>
                  <a:gd name="T1" fmla="*/ 18 h 42"/>
                  <a:gd name="T2" fmla="*/ 61 w 125"/>
                  <a:gd name="T3" fmla="*/ 20 h 42"/>
                  <a:gd name="T4" fmla="*/ 0 w 125"/>
                  <a:gd name="T5" fmla="*/ 1 h 42"/>
                  <a:gd name="T6" fmla="*/ 1 w 125"/>
                  <a:gd name="T7" fmla="*/ 0 h 42"/>
                  <a:gd name="T8" fmla="*/ 62 w 125"/>
                  <a:gd name="T9" fmla="*/ 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2">
                    <a:moveTo>
                      <a:pt x="125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B8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9" name="Freeform 1696"/>
              <p:cNvSpPr>
                <a:spLocks/>
              </p:cNvSpPr>
              <p:nvPr/>
            </p:nvSpPr>
            <p:spPr bwMode="auto">
              <a:xfrm>
                <a:off x="3282" y="2363"/>
                <a:ext cx="62" cy="21"/>
              </a:xfrm>
              <a:custGeom>
                <a:avLst/>
                <a:gdLst>
                  <a:gd name="T0" fmla="*/ 62 w 124"/>
                  <a:gd name="T1" fmla="*/ 20 h 41"/>
                  <a:gd name="T2" fmla="*/ 61 w 124"/>
                  <a:gd name="T3" fmla="*/ 21 h 41"/>
                  <a:gd name="T4" fmla="*/ 0 w 124"/>
                  <a:gd name="T5" fmla="*/ 2 h 41"/>
                  <a:gd name="T6" fmla="*/ 1 w 124"/>
                  <a:gd name="T7" fmla="*/ 0 h 41"/>
                  <a:gd name="T8" fmla="*/ 62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A5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0" name="Freeform 1697"/>
              <p:cNvSpPr>
                <a:spLocks/>
              </p:cNvSpPr>
              <p:nvPr/>
            </p:nvSpPr>
            <p:spPr bwMode="auto">
              <a:xfrm>
                <a:off x="3281" y="2365"/>
                <a:ext cx="62" cy="21"/>
              </a:xfrm>
              <a:custGeom>
                <a:avLst/>
                <a:gdLst>
                  <a:gd name="T0" fmla="*/ 62 w 123"/>
                  <a:gd name="T1" fmla="*/ 19 h 42"/>
                  <a:gd name="T2" fmla="*/ 61 w 123"/>
                  <a:gd name="T3" fmla="*/ 21 h 42"/>
                  <a:gd name="T4" fmla="*/ 0 w 123"/>
                  <a:gd name="T5" fmla="*/ 1 h 42"/>
                  <a:gd name="T6" fmla="*/ 1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BC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1" name="Freeform 1698"/>
              <p:cNvSpPr>
                <a:spLocks/>
              </p:cNvSpPr>
              <p:nvPr/>
            </p:nvSpPr>
            <p:spPr bwMode="auto">
              <a:xfrm>
                <a:off x="3279" y="2366"/>
                <a:ext cx="63" cy="21"/>
              </a:xfrm>
              <a:custGeom>
                <a:avLst/>
                <a:gdLst>
                  <a:gd name="T0" fmla="*/ 63 w 124"/>
                  <a:gd name="T1" fmla="*/ 20 h 41"/>
                  <a:gd name="T2" fmla="*/ 62 w 124"/>
                  <a:gd name="T3" fmla="*/ 21 h 41"/>
                  <a:gd name="T4" fmla="*/ 0 w 124"/>
                  <a:gd name="T5" fmla="*/ 2 h 41"/>
                  <a:gd name="T6" fmla="*/ 2 w 124"/>
                  <a:gd name="T7" fmla="*/ 0 h 41"/>
                  <a:gd name="T8" fmla="*/ 63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E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2" name="Freeform 1699"/>
              <p:cNvSpPr>
                <a:spLocks/>
              </p:cNvSpPr>
              <p:nvPr/>
            </p:nvSpPr>
            <p:spPr bwMode="auto">
              <a:xfrm>
                <a:off x="3279" y="2368"/>
                <a:ext cx="62" cy="19"/>
              </a:xfrm>
              <a:custGeom>
                <a:avLst/>
                <a:gdLst>
                  <a:gd name="T0" fmla="*/ 62 w 125"/>
                  <a:gd name="T1" fmla="*/ 18 h 40"/>
                  <a:gd name="T2" fmla="*/ 61 w 125"/>
                  <a:gd name="T3" fmla="*/ 19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18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0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3" name="Freeform 1700"/>
              <p:cNvSpPr>
                <a:spLocks/>
              </p:cNvSpPr>
              <p:nvPr/>
            </p:nvSpPr>
            <p:spPr bwMode="auto">
              <a:xfrm>
                <a:off x="3274" y="2368"/>
                <a:ext cx="66" cy="26"/>
              </a:xfrm>
              <a:custGeom>
                <a:avLst/>
                <a:gdLst>
                  <a:gd name="T0" fmla="*/ 66 w 131"/>
                  <a:gd name="T1" fmla="*/ 19 h 51"/>
                  <a:gd name="T2" fmla="*/ 62 w 131"/>
                  <a:gd name="T3" fmla="*/ 26 h 51"/>
                  <a:gd name="T4" fmla="*/ 0 w 131"/>
                  <a:gd name="T5" fmla="*/ 7 h 51"/>
                  <a:gd name="T6" fmla="*/ 4 w 131"/>
                  <a:gd name="T7" fmla="*/ 0 h 51"/>
                  <a:gd name="T8" fmla="*/ 66 w 131"/>
                  <a:gd name="T9" fmla="*/ 19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51">
                    <a:moveTo>
                      <a:pt x="131" y="38"/>
                    </a:moveTo>
                    <a:lnTo>
                      <a:pt x="123" y="51"/>
                    </a:lnTo>
                    <a:lnTo>
                      <a:pt x="0" y="13"/>
                    </a:lnTo>
                    <a:lnTo>
                      <a:pt x="8" y="0"/>
                    </a:lnTo>
                    <a:lnTo>
                      <a:pt x="131" y="38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4" name="Freeform 1701"/>
              <p:cNvSpPr>
                <a:spLocks/>
              </p:cNvSpPr>
              <p:nvPr/>
            </p:nvSpPr>
            <p:spPr bwMode="auto">
              <a:xfrm>
                <a:off x="3278" y="2368"/>
                <a:ext cx="62" cy="21"/>
              </a:xfrm>
              <a:custGeom>
                <a:avLst/>
                <a:gdLst>
                  <a:gd name="T0" fmla="*/ 62 w 125"/>
                  <a:gd name="T1" fmla="*/ 19 h 41"/>
                  <a:gd name="T2" fmla="*/ 61 w 125"/>
                  <a:gd name="T3" fmla="*/ 21 h 41"/>
                  <a:gd name="T4" fmla="*/ 0 w 125"/>
                  <a:gd name="T5" fmla="*/ 1 h 41"/>
                  <a:gd name="T6" fmla="*/ 1 w 125"/>
                  <a:gd name="T7" fmla="*/ 0 h 41"/>
                  <a:gd name="T8" fmla="*/ 62 w 125"/>
                  <a:gd name="T9" fmla="*/ 1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1">
                    <a:moveTo>
                      <a:pt x="125" y="38"/>
                    </a:moveTo>
                    <a:lnTo>
                      <a:pt x="123" y="4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3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5" name="Freeform 1702"/>
              <p:cNvSpPr>
                <a:spLocks/>
              </p:cNvSpPr>
              <p:nvPr/>
            </p:nvSpPr>
            <p:spPr bwMode="auto">
              <a:xfrm>
                <a:off x="3278" y="2369"/>
                <a:ext cx="61" cy="21"/>
              </a:xfrm>
              <a:custGeom>
                <a:avLst/>
                <a:gdLst>
                  <a:gd name="T0" fmla="*/ 61 w 123"/>
                  <a:gd name="T1" fmla="*/ 20 h 42"/>
                  <a:gd name="T2" fmla="*/ 61 w 123"/>
                  <a:gd name="T3" fmla="*/ 21 h 42"/>
                  <a:gd name="T4" fmla="*/ 0 w 123"/>
                  <a:gd name="T5" fmla="*/ 2 h 42"/>
                  <a:gd name="T6" fmla="*/ 0 w 123"/>
                  <a:gd name="T7" fmla="*/ 0 h 42"/>
                  <a:gd name="T8" fmla="*/ 61 w 123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40"/>
                    </a:moveTo>
                    <a:lnTo>
                      <a:pt x="122" y="4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46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6" name="Freeform 1703"/>
              <p:cNvSpPr>
                <a:spLocks/>
              </p:cNvSpPr>
              <p:nvPr/>
            </p:nvSpPr>
            <p:spPr bwMode="auto">
              <a:xfrm>
                <a:off x="3277" y="2371"/>
                <a:ext cx="61" cy="20"/>
              </a:xfrm>
              <a:custGeom>
                <a:avLst/>
                <a:gdLst>
                  <a:gd name="T0" fmla="*/ 61 w 123"/>
                  <a:gd name="T1" fmla="*/ 19 h 40"/>
                  <a:gd name="T2" fmla="*/ 60 w 123"/>
                  <a:gd name="T3" fmla="*/ 20 h 40"/>
                  <a:gd name="T4" fmla="*/ 0 w 123"/>
                  <a:gd name="T5" fmla="*/ 1 h 40"/>
                  <a:gd name="T6" fmla="*/ 0 w 123"/>
                  <a:gd name="T7" fmla="*/ 0 h 40"/>
                  <a:gd name="T8" fmla="*/ 61 w 123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0">
                    <a:moveTo>
                      <a:pt x="123" y="38"/>
                    </a:moveTo>
                    <a:lnTo>
                      <a:pt x="121" y="4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7" name="Freeform 1704"/>
              <p:cNvSpPr>
                <a:spLocks/>
              </p:cNvSpPr>
              <p:nvPr/>
            </p:nvSpPr>
            <p:spPr bwMode="auto">
              <a:xfrm>
                <a:off x="3276" y="2372"/>
                <a:ext cx="62" cy="20"/>
              </a:xfrm>
              <a:custGeom>
                <a:avLst/>
                <a:gdLst>
                  <a:gd name="T0" fmla="*/ 62 w 123"/>
                  <a:gd name="T1" fmla="*/ 19 h 42"/>
                  <a:gd name="T2" fmla="*/ 62 w 123"/>
                  <a:gd name="T3" fmla="*/ 20 h 42"/>
                  <a:gd name="T4" fmla="*/ 0 w 123"/>
                  <a:gd name="T5" fmla="*/ 1 h 42"/>
                  <a:gd name="T6" fmla="*/ 1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39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8" name="Freeform 1705"/>
              <p:cNvSpPr>
                <a:spLocks/>
              </p:cNvSpPr>
              <p:nvPr/>
            </p:nvSpPr>
            <p:spPr bwMode="auto">
              <a:xfrm>
                <a:off x="3275" y="2373"/>
                <a:ext cx="63" cy="20"/>
              </a:xfrm>
              <a:custGeom>
                <a:avLst/>
                <a:gdLst>
                  <a:gd name="T0" fmla="*/ 63 w 124"/>
                  <a:gd name="T1" fmla="*/ 19 h 42"/>
                  <a:gd name="T2" fmla="*/ 62 w 124"/>
                  <a:gd name="T3" fmla="*/ 20 h 42"/>
                  <a:gd name="T4" fmla="*/ 0 w 124"/>
                  <a:gd name="T5" fmla="*/ 1 h 42"/>
                  <a:gd name="T6" fmla="*/ 1 w 124"/>
                  <a:gd name="T7" fmla="*/ 0 h 42"/>
                  <a:gd name="T8" fmla="*/ 63 w 124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4" y="40"/>
                    </a:moveTo>
                    <a:lnTo>
                      <a:pt x="122" y="4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9" name="Freeform 1706"/>
              <p:cNvSpPr>
                <a:spLocks/>
              </p:cNvSpPr>
              <p:nvPr/>
            </p:nvSpPr>
            <p:spPr bwMode="auto">
              <a:xfrm>
                <a:off x="3274" y="2373"/>
                <a:ext cx="63" cy="21"/>
              </a:xfrm>
              <a:custGeom>
                <a:avLst/>
                <a:gdLst>
                  <a:gd name="T0" fmla="*/ 63 w 124"/>
                  <a:gd name="T1" fmla="*/ 20 h 41"/>
                  <a:gd name="T2" fmla="*/ 62 w 124"/>
                  <a:gd name="T3" fmla="*/ 21 h 41"/>
                  <a:gd name="T4" fmla="*/ 0 w 124"/>
                  <a:gd name="T5" fmla="*/ 2 h 41"/>
                  <a:gd name="T6" fmla="*/ 1 w 124"/>
                  <a:gd name="T7" fmla="*/ 0 h 41"/>
                  <a:gd name="T8" fmla="*/ 63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0" name="Freeform 1707"/>
              <p:cNvSpPr>
                <a:spLocks/>
              </p:cNvSpPr>
              <p:nvPr/>
            </p:nvSpPr>
            <p:spPr bwMode="auto">
              <a:xfrm>
                <a:off x="3272" y="2375"/>
                <a:ext cx="64" cy="27"/>
              </a:xfrm>
              <a:custGeom>
                <a:avLst/>
                <a:gdLst>
                  <a:gd name="T0" fmla="*/ 64 w 128"/>
                  <a:gd name="T1" fmla="*/ 19 h 53"/>
                  <a:gd name="T2" fmla="*/ 61 w 128"/>
                  <a:gd name="T3" fmla="*/ 27 h 53"/>
                  <a:gd name="T4" fmla="*/ 0 w 128"/>
                  <a:gd name="T5" fmla="*/ 8 h 53"/>
                  <a:gd name="T6" fmla="*/ 3 w 128"/>
                  <a:gd name="T7" fmla="*/ 0 h 53"/>
                  <a:gd name="T8" fmla="*/ 64 w 128"/>
                  <a:gd name="T9" fmla="*/ 19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53">
                    <a:moveTo>
                      <a:pt x="128" y="38"/>
                    </a:moveTo>
                    <a:lnTo>
                      <a:pt x="121" y="53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1" name="Freeform 1708"/>
              <p:cNvSpPr>
                <a:spLocks/>
              </p:cNvSpPr>
              <p:nvPr/>
            </p:nvSpPr>
            <p:spPr bwMode="auto">
              <a:xfrm>
                <a:off x="3274" y="2375"/>
                <a:ext cx="62" cy="21"/>
              </a:xfrm>
              <a:custGeom>
                <a:avLst/>
                <a:gdLst>
                  <a:gd name="T0" fmla="*/ 62 w 123"/>
                  <a:gd name="T1" fmla="*/ 19 h 42"/>
                  <a:gd name="T2" fmla="*/ 61 w 123"/>
                  <a:gd name="T3" fmla="*/ 21 h 42"/>
                  <a:gd name="T4" fmla="*/ 0 w 123"/>
                  <a:gd name="T5" fmla="*/ 1 h 42"/>
                  <a:gd name="T6" fmla="*/ 0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2" name="Freeform 1709"/>
              <p:cNvSpPr>
                <a:spLocks/>
              </p:cNvSpPr>
              <p:nvPr/>
            </p:nvSpPr>
            <p:spPr bwMode="auto">
              <a:xfrm>
                <a:off x="3274" y="2376"/>
                <a:ext cx="61" cy="21"/>
              </a:xfrm>
              <a:custGeom>
                <a:avLst/>
                <a:gdLst>
                  <a:gd name="T0" fmla="*/ 61 w 123"/>
                  <a:gd name="T1" fmla="*/ 20 h 41"/>
                  <a:gd name="T2" fmla="*/ 61 w 123"/>
                  <a:gd name="T3" fmla="*/ 21 h 41"/>
                  <a:gd name="T4" fmla="*/ 0 w 123"/>
                  <a:gd name="T5" fmla="*/ 2 h 41"/>
                  <a:gd name="T6" fmla="*/ 1 w 123"/>
                  <a:gd name="T7" fmla="*/ 0 h 41"/>
                  <a:gd name="T8" fmla="*/ 61 w 123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1">
                    <a:moveTo>
                      <a:pt x="123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3" name="Freeform 1710"/>
              <p:cNvSpPr>
                <a:spLocks/>
              </p:cNvSpPr>
              <p:nvPr/>
            </p:nvSpPr>
            <p:spPr bwMode="auto">
              <a:xfrm>
                <a:off x="3274" y="2378"/>
                <a:ext cx="61" cy="20"/>
              </a:xfrm>
              <a:custGeom>
                <a:avLst/>
                <a:gdLst>
                  <a:gd name="T0" fmla="*/ 61 w 123"/>
                  <a:gd name="T1" fmla="*/ 18 h 42"/>
                  <a:gd name="T2" fmla="*/ 60 w 123"/>
                  <a:gd name="T3" fmla="*/ 20 h 42"/>
                  <a:gd name="T4" fmla="*/ 0 w 123"/>
                  <a:gd name="T5" fmla="*/ 1 h 42"/>
                  <a:gd name="T6" fmla="*/ 0 w 123"/>
                  <a:gd name="T7" fmla="*/ 0 h 42"/>
                  <a:gd name="T8" fmla="*/ 61 w 123"/>
                  <a:gd name="T9" fmla="*/ 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C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4" name="Freeform 1711"/>
              <p:cNvSpPr>
                <a:spLocks/>
              </p:cNvSpPr>
              <p:nvPr/>
            </p:nvSpPr>
            <p:spPr bwMode="auto">
              <a:xfrm>
                <a:off x="3273" y="2378"/>
                <a:ext cx="61" cy="21"/>
              </a:xfrm>
              <a:custGeom>
                <a:avLst/>
                <a:gdLst>
                  <a:gd name="T0" fmla="*/ 61 w 122"/>
                  <a:gd name="T1" fmla="*/ 20 h 41"/>
                  <a:gd name="T2" fmla="*/ 61 w 122"/>
                  <a:gd name="T3" fmla="*/ 21 h 41"/>
                  <a:gd name="T4" fmla="*/ 0 w 122"/>
                  <a:gd name="T5" fmla="*/ 2 h 41"/>
                  <a:gd name="T6" fmla="*/ 1 w 122"/>
                  <a:gd name="T7" fmla="*/ 0 h 41"/>
                  <a:gd name="T8" fmla="*/ 61 w 122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" h="41">
                    <a:moveTo>
                      <a:pt x="122" y="40"/>
                    </a:moveTo>
                    <a:lnTo>
                      <a:pt x="122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5" name="Freeform 1712"/>
              <p:cNvSpPr>
                <a:spLocks/>
              </p:cNvSpPr>
              <p:nvPr/>
            </p:nvSpPr>
            <p:spPr bwMode="auto">
              <a:xfrm>
                <a:off x="3272" y="2380"/>
                <a:ext cx="62" cy="21"/>
              </a:xfrm>
              <a:custGeom>
                <a:avLst/>
                <a:gdLst>
                  <a:gd name="T0" fmla="*/ 62 w 124"/>
                  <a:gd name="T1" fmla="*/ 19 h 42"/>
                  <a:gd name="T2" fmla="*/ 62 w 124"/>
                  <a:gd name="T3" fmla="*/ 21 h 42"/>
                  <a:gd name="T4" fmla="*/ 0 w 124"/>
                  <a:gd name="T5" fmla="*/ 1 h 42"/>
                  <a:gd name="T6" fmla="*/ 1 w 124"/>
                  <a:gd name="T7" fmla="*/ 0 h 42"/>
                  <a:gd name="T8" fmla="*/ 62 w 124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2">
                    <a:moveTo>
                      <a:pt x="124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6" name="Freeform 1713"/>
              <p:cNvSpPr>
                <a:spLocks/>
              </p:cNvSpPr>
              <p:nvPr/>
            </p:nvSpPr>
            <p:spPr bwMode="auto">
              <a:xfrm>
                <a:off x="3272" y="2381"/>
                <a:ext cx="61" cy="21"/>
              </a:xfrm>
              <a:custGeom>
                <a:avLst/>
                <a:gdLst>
                  <a:gd name="T0" fmla="*/ 61 w 123"/>
                  <a:gd name="T1" fmla="*/ 20 h 41"/>
                  <a:gd name="T2" fmla="*/ 60 w 123"/>
                  <a:gd name="T3" fmla="*/ 21 h 41"/>
                  <a:gd name="T4" fmla="*/ 0 w 123"/>
                  <a:gd name="T5" fmla="*/ 2 h 41"/>
                  <a:gd name="T6" fmla="*/ 0 w 123"/>
                  <a:gd name="T7" fmla="*/ 0 h 41"/>
                  <a:gd name="T8" fmla="*/ 61 w 123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1">
                    <a:moveTo>
                      <a:pt x="123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7" name="Freeform 1714"/>
              <p:cNvSpPr>
                <a:spLocks/>
              </p:cNvSpPr>
              <p:nvPr/>
            </p:nvSpPr>
            <p:spPr bwMode="auto">
              <a:xfrm>
                <a:off x="3269" y="2383"/>
                <a:ext cx="64" cy="27"/>
              </a:xfrm>
              <a:custGeom>
                <a:avLst/>
                <a:gdLst>
                  <a:gd name="T0" fmla="*/ 64 w 126"/>
                  <a:gd name="T1" fmla="*/ 19 h 55"/>
                  <a:gd name="T2" fmla="*/ 62 w 126"/>
                  <a:gd name="T3" fmla="*/ 27 h 55"/>
                  <a:gd name="T4" fmla="*/ 0 w 126"/>
                  <a:gd name="T5" fmla="*/ 7 h 55"/>
                  <a:gd name="T6" fmla="*/ 3 w 126"/>
                  <a:gd name="T7" fmla="*/ 0 h 55"/>
                  <a:gd name="T8" fmla="*/ 64 w 126"/>
                  <a:gd name="T9" fmla="*/ 19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55">
                    <a:moveTo>
                      <a:pt x="126" y="38"/>
                    </a:moveTo>
                    <a:lnTo>
                      <a:pt x="123" y="55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8" name="Freeform 1715"/>
              <p:cNvSpPr>
                <a:spLocks/>
              </p:cNvSpPr>
              <p:nvPr/>
            </p:nvSpPr>
            <p:spPr bwMode="auto">
              <a:xfrm>
                <a:off x="3271" y="2383"/>
                <a:ext cx="62" cy="23"/>
              </a:xfrm>
              <a:custGeom>
                <a:avLst/>
                <a:gdLst>
                  <a:gd name="T0" fmla="*/ 62 w 123"/>
                  <a:gd name="T1" fmla="*/ 19 h 47"/>
                  <a:gd name="T2" fmla="*/ 61 w 123"/>
                  <a:gd name="T3" fmla="*/ 23 h 47"/>
                  <a:gd name="T4" fmla="*/ 0 w 123"/>
                  <a:gd name="T5" fmla="*/ 3 h 47"/>
                  <a:gd name="T6" fmla="*/ 1 w 123"/>
                  <a:gd name="T7" fmla="*/ 0 h 47"/>
                  <a:gd name="T8" fmla="*/ 62 w 123"/>
                  <a:gd name="T9" fmla="*/ 19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7">
                    <a:moveTo>
                      <a:pt x="123" y="38"/>
                    </a:moveTo>
                    <a:lnTo>
                      <a:pt x="121" y="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9" name="Freeform 1716"/>
              <p:cNvSpPr>
                <a:spLocks/>
              </p:cNvSpPr>
              <p:nvPr/>
            </p:nvSpPr>
            <p:spPr bwMode="auto">
              <a:xfrm>
                <a:off x="3269" y="2386"/>
                <a:ext cx="63" cy="24"/>
              </a:xfrm>
              <a:custGeom>
                <a:avLst/>
                <a:gdLst>
                  <a:gd name="T0" fmla="*/ 63 w 124"/>
                  <a:gd name="T1" fmla="*/ 20 h 48"/>
                  <a:gd name="T2" fmla="*/ 62 w 124"/>
                  <a:gd name="T3" fmla="*/ 24 h 48"/>
                  <a:gd name="T4" fmla="*/ 0 w 124"/>
                  <a:gd name="T5" fmla="*/ 4 h 48"/>
                  <a:gd name="T6" fmla="*/ 2 w 124"/>
                  <a:gd name="T7" fmla="*/ 0 h 48"/>
                  <a:gd name="T8" fmla="*/ 63 w 124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8">
                    <a:moveTo>
                      <a:pt x="124" y="40"/>
                    </a:moveTo>
                    <a:lnTo>
                      <a:pt x="123" y="48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0" name="Freeform 1717"/>
              <p:cNvSpPr>
                <a:spLocks/>
              </p:cNvSpPr>
              <p:nvPr/>
            </p:nvSpPr>
            <p:spPr bwMode="auto">
              <a:xfrm>
                <a:off x="3269" y="2390"/>
                <a:ext cx="62" cy="28"/>
              </a:xfrm>
              <a:custGeom>
                <a:avLst/>
                <a:gdLst>
                  <a:gd name="T0" fmla="*/ 62 w 125"/>
                  <a:gd name="T1" fmla="*/ 20 h 56"/>
                  <a:gd name="T2" fmla="*/ 61 w 125"/>
                  <a:gd name="T3" fmla="*/ 28 h 56"/>
                  <a:gd name="T4" fmla="*/ 0 w 125"/>
                  <a:gd name="T5" fmla="*/ 9 h 56"/>
                  <a:gd name="T6" fmla="*/ 1 w 125"/>
                  <a:gd name="T7" fmla="*/ 0 h 56"/>
                  <a:gd name="T8" fmla="*/ 62 w 125"/>
                  <a:gd name="T9" fmla="*/ 2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56">
                    <a:moveTo>
                      <a:pt x="125" y="40"/>
                    </a:moveTo>
                    <a:lnTo>
                      <a:pt x="123" y="56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125" y="40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1" name="Freeform 1718"/>
              <p:cNvSpPr>
                <a:spLocks/>
              </p:cNvSpPr>
              <p:nvPr/>
            </p:nvSpPr>
            <p:spPr bwMode="auto">
              <a:xfrm>
                <a:off x="3269" y="2390"/>
                <a:ext cx="62" cy="24"/>
              </a:xfrm>
              <a:custGeom>
                <a:avLst/>
                <a:gdLst>
                  <a:gd name="T0" fmla="*/ 62 w 123"/>
                  <a:gd name="T1" fmla="*/ 20 h 48"/>
                  <a:gd name="T2" fmla="*/ 61 w 123"/>
                  <a:gd name="T3" fmla="*/ 24 h 48"/>
                  <a:gd name="T4" fmla="*/ 0 w 123"/>
                  <a:gd name="T5" fmla="*/ 4 h 48"/>
                  <a:gd name="T6" fmla="*/ 0 w 123"/>
                  <a:gd name="T7" fmla="*/ 0 h 48"/>
                  <a:gd name="T8" fmla="*/ 62 w 123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8">
                    <a:moveTo>
                      <a:pt x="123" y="40"/>
                    </a:moveTo>
                    <a:lnTo>
                      <a:pt x="121" y="4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36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2" name="Freeform 1719"/>
              <p:cNvSpPr>
                <a:spLocks/>
              </p:cNvSpPr>
              <p:nvPr/>
            </p:nvSpPr>
            <p:spPr bwMode="auto">
              <a:xfrm>
                <a:off x="3269" y="2394"/>
                <a:ext cx="61" cy="24"/>
              </a:xfrm>
              <a:custGeom>
                <a:avLst/>
                <a:gdLst>
                  <a:gd name="T0" fmla="*/ 61 w 123"/>
                  <a:gd name="T1" fmla="*/ 20 h 48"/>
                  <a:gd name="T2" fmla="*/ 61 w 123"/>
                  <a:gd name="T3" fmla="*/ 24 h 48"/>
                  <a:gd name="T4" fmla="*/ 0 w 123"/>
                  <a:gd name="T5" fmla="*/ 5 h 48"/>
                  <a:gd name="T6" fmla="*/ 1 w 123"/>
                  <a:gd name="T7" fmla="*/ 0 h 48"/>
                  <a:gd name="T8" fmla="*/ 61 w 123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8">
                    <a:moveTo>
                      <a:pt x="123" y="40"/>
                    </a:moveTo>
                    <a:lnTo>
                      <a:pt x="123" y="48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3" name="Freeform 1720"/>
              <p:cNvSpPr>
                <a:spLocks/>
              </p:cNvSpPr>
              <p:nvPr/>
            </p:nvSpPr>
            <p:spPr bwMode="auto">
              <a:xfrm>
                <a:off x="3269" y="2398"/>
                <a:ext cx="62" cy="29"/>
              </a:xfrm>
              <a:custGeom>
                <a:avLst/>
                <a:gdLst>
                  <a:gd name="T0" fmla="*/ 61 w 125"/>
                  <a:gd name="T1" fmla="*/ 20 h 56"/>
                  <a:gd name="T2" fmla="*/ 62 w 125"/>
                  <a:gd name="T3" fmla="*/ 29 h 56"/>
                  <a:gd name="T4" fmla="*/ 1 w 125"/>
                  <a:gd name="T5" fmla="*/ 8 h 56"/>
                  <a:gd name="T6" fmla="*/ 0 w 125"/>
                  <a:gd name="T7" fmla="*/ 0 h 56"/>
                  <a:gd name="T8" fmla="*/ 61 w 125"/>
                  <a:gd name="T9" fmla="*/ 2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56">
                    <a:moveTo>
                      <a:pt x="123" y="39"/>
                    </a:moveTo>
                    <a:lnTo>
                      <a:pt x="125" y="56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4" name="Freeform 1721"/>
              <p:cNvSpPr>
                <a:spLocks/>
              </p:cNvSpPr>
              <p:nvPr/>
            </p:nvSpPr>
            <p:spPr bwMode="auto">
              <a:xfrm>
                <a:off x="3269" y="2398"/>
                <a:ext cx="61" cy="23"/>
              </a:xfrm>
              <a:custGeom>
                <a:avLst/>
                <a:gdLst>
                  <a:gd name="T0" fmla="*/ 61 w 123"/>
                  <a:gd name="T1" fmla="*/ 20 h 44"/>
                  <a:gd name="T2" fmla="*/ 61 w 123"/>
                  <a:gd name="T3" fmla="*/ 23 h 44"/>
                  <a:gd name="T4" fmla="*/ 1 w 123"/>
                  <a:gd name="T5" fmla="*/ 3 h 44"/>
                  <a:gd name="T6" fmla="*/ 0 w 123"/>
                  <a:gd name="T7" fmla="*/ 0 h 44"/>
                  <a:gd name="T8" fmla="*/ 61 w 123"/>
                  <a:gd name="T9" fmla="*/ 2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4">
                    <a:moveTo>
                      <a:pt x="123" y="39"/>
                    </a:moveTo>
                    <a:lnTo>
                      <a:pt x="123" y="4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5" name="Freeform 1722"/>
              <p:cNvSpPr>
                <a:spLocks/>
              </p:cNvSpPr>
              <p:nvPr/>
            </p:nvSpPr>
            <p:spPr bwMode="auto">
              <a:xfrm>
                <a:off x="3269" y="2401"/>
                <a:ext cx="61" cy="21"/>
              </a:xfrm>
              <a:custGeom>
                <a:avLst/>
                <a:gdLst>
                  <a:gd name="T0" fmla="*/ 61 w 121"/>
                  <a:gd name="T1" fmla="*/ 19 h 43"/>
                  <a:gd name="T2" fmla="*/ 61 w 121"/>
                  <a:gd name="T3" fmla="*/ 21 h 43"/>
                  <a:gd name="T4" fmla="*/ 0 w 121"/>
                  <a:gd name="T5" fmla="*/ 1 h 43"/>
                  <a:gd name="T6" fmla="*/ 0 w 121"/>
                  <a:gd name="T7" fmla="*/ 0 h 43"/>
                  <a:gd name="T8" fmla="*/ 61 w 121"/>
                  <a:gd name="T9" fmla="*/ 19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43">
                    <a:moveTo>
                      <a:pt x="121" y="39"/>
                    </a:moveTo>
                    <a:lnTo>
                      <a:pt x="121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D0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6" name="Freeform 1723"/>
              <p:cNvSpPr>
                <a:spLocks/>
              </p:cNvSpPr>
              <p:nvPr/>
            </p:nvSpPr>
            <p:spPr bwMode="auto">
              <a:xfrm>
                <a:off x="3269" y="2402"/>
                <a:ext cx="62" cy="23"/>
              </a:xfrm>
              <a:custGeom>
                <a:avLst/>
                <a:gdLst>
                  <a:gd name="T0" fmla="*/ 61 w 123"/>
                  <a:gd name="T1" fmla="*/ 20 h 45"/>
                  <a:gd name="T2" fmla="*/ 62 w 123"/>
                  <a:gd name="T3" fmla="*/ 23 h 45"/>
                  <a:gd name="T4" fmla="*/ 0 w 123"/>
                  <a:gd name="T5" fmla="*/ 2 h 45"/>
                  <a:gd name="T6" fmla="*/ 0 w 123"/>
                  <a:gd name="T7" fmla="*/ 0 h 45"/>
                  <a:gd name="T8" fmla="*/ 61 w 123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5">
                    <a:moveTo>
                      <a:pt x="121" y="40"/>
                    </a:moveTo>
                    <a:lnTo>
                      <a:pt x="123" y="4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7" name="Freeform 1724"/>
              <p:cNvSpPr>
                <a:spLocks/>
              </p:cNvSpPr>
              <p:nvPr/>
            </p:nvSpPr>
            <p:spPr bwMode="auto">
              <a:xfrm>
                <a:off x="3269" y="2404"/>
                <a:ext cx="62" cy="23"/>
              </a:xfrm>
              <a:custGeom>
                <a:avLst/>
                <a:gdLst>
                  <a:gd name="T0" fmla="*/ 62 w 123"/>
                  <a:gd name="T1" fmla="*/ 21 h 45"/>
                  <a:gd name="T2" fmla="*/ 62 w 123"/>
                  <a:gd name="T3" fmla="*/ 23 h 45"/>
                  <a:gd name="T4" fmla="*/ 0 w 123"/>
                  <a:gd name="T5" fmla="*/ 3 h 45"/>
                  <a:gd name="T6" fmla="*/ 0 w 123"/>
                  <a:gd name="T7" fmla="*/ 0 h 45"/>
                  <a:gd name="T8" fmla="*/ 62 w 123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5">
                    <a:moveTo>
                      <a:pt x="123" y="42"/>
                    </a:moveTo>
                    <a:lnTo>
                      <a:pt x="123" y="4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E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8" name="Freeform 1725"/>
              <p:cNvSpPr>
                <a:spLocks/>
              </p:cNvSpPr>
              <p:nvPr/>
            </p:nvSpPr>
            <p:spPr bwMode="auto">
              <a:xfrm>
                <a:off x="3269" y="2407"/>
                <a:ext cx="64" cy="27"/>
              </a:xfrm>
              <a:custGeom>
                <a:avLst/>
                <a:gdLst>
                  <a:gd name="T0" fmla="*/ 62 w 126"/>
                  <a:gd name="T1" fmla="*/ 20 h 55"/>
                  <a:gd name="T2" fmla="*/ 64 w 126"/>
                  <a:gd name="T3" fmla="*/ 27 h 55"/>
                  <a:gd name="T4" fmla="*/ 2 w 126"/>
                  <a:gd name="T5" fmla="*/ 7 h 55"/>
                  <a:gd name="T6" fmla="*/ 0 w 126"/>
                  <a:gd name="T7" fmla="*/ 0 h 55"/>
                  <a:gd name="T8" fmla="*/ 62 w 126"/>
                  <a:gd name="T9" fmla="*/ 2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55">
                    <a:moveTo>
                      <a:pt x="123" y="40"/>
                    </a:moveTo>
                    <a:lnTo>
                      <a:pt x="126" y="55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9" name="Freeform 1726"/>
              <p:cNvSpPr>
                <a:spLocks/>
              </p:cNvSpPr>
              <p:nvPr/>
            </p:nvSpPr>
            <p:spPr bwMode="auto">
              <a:xfrm>
                <a:off x="3269" y="2407"/>
                <a:ext cx="62" cy="21"/>
              </a:xfrm>
              <a:custGeom>
                <a:avLst/>
                <a:gdLst>
                  <a:gd name="T0" fmla="*/ 62 w 123"/>
                  <a:gd name="T1" fmla="*/ 20 h 43"/>
                  <a:gd name="T2" fmla="*/ 62 w 123"/>
                  <a:gd name="T3" fmla="*/ 21 h 43"/>
                  <a:gd name="T4" fmla="*/ 1 w 123"/>
                  <a:gd name="T5" fmla="*/ 2 h 43"/>
                  <a:gd name="T6" fmla="*/ 0 w 123"/>
                  <a:gd name="T7" fmla="*/ 0 h 43"/>
                  <a:gd name="T8" fmla="*/ 62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3" y="40"/>
                    </a:moveTo>
                    <a:lnTo>
                      <a:pt x="123" y="4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0" name="Freeform 1727"/>
              <p:cNvSpPr>
                <a:spLocks/>
              </p:cNvSpPr>
              <p:nvPr/>
            </p:nvSpPr>
            <p:spPr bwMode="auto">
              <a:xfrm>
                <a:off x="3270" y="2408"/>
                <a:ext cx="62" cy="22"/>
              </a:xfrm>
              <a:custGeom>
                <a:avLst/>
                <a:gdLst>
                  <a:gd name="T0" fmla="*/ 61 w 122"/>
                  <a:gd name="T1" fmla="*/ 20 h 43"/>
                  <a:gd name="T2" fmla="*/ 62 w 122"/>
                  <a:gd name="T3" fmla="*/ 22 h 43"/>
                  <a:gd name="T4" fmla="*/ 0 w 122"/>
                  <a:gd name="T5" fmla="*/ 1 h 43"/>
                  <a:gd name="T6" fmla="*/ 0 w 122"/>
                  <a:gd name="T7" fmla="*/ 0 h 43"/>
                  <a:gd name="T8" fmla="*/ 61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" h="43">
                    <a:moveTo>
                      <a:pt x="121" y="39"/>
                    </a:moveTo>
                    <a:lnTo>
                      <a:pt x="122" y="4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CB6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1" name="Freeform 1728"/>
              <p:cNvSpPr>
                <a:spLocks/>
              </p:cNvSpPr>
              <p:nvPr/>
            </p:nvSpPr>
            <p:spPr bwMode="auto">
              <a:xfrm>
                <a:off x="3270" y="2409"/>
                <a:ext cx="62" cy="23"/>
              </a:xfrm>
              <a:custGeom>
                <a:avLst/>
                <a:gdLst>
                  <a:gd name="T0" fmla="*/ 62 w 122"/>
                  <a:gd name="T1" fmla="*/ 21 h 45"/>
                  <a:gd name="T2" fmla="*/ 62 w 122"/>
                  <a:gd name="T3" fmla="*/ 23 h 45"/>
                  <a:gd name="T4" fmla="*/ 0 w 122"/>
                  <a:gd name="T5" fmla="*/ 2 h 45"/>
                  <a:gd name="T6" fmla="*/ 0 w 122"/>
                  <a:gd name="T7" fmla="*/ 0 h 45"/>
                  <a:gd name="T8" fmla="*/ 62 w 122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" h="45">
                    <a:moveTo>
                      <a:pt x="122" y="42"/>
                    </a:moveTo>
                    <a:lnTo>
                      <a:pt x="122" y="4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96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2" name="Freeform 1729"/>
              <p:cNvSpPr>
                <a:spLocks/>
              </p:cNvSpPr>
              <p:nvPr/>
            </p:nvSpPr>
            <p:spPr bwMode="auto">
              <a:xfrm>
                <a:off x="3270" y="2411"/>
                <a:ext cx="62" cy="21"/>
              </a:xfrm>
              <a:custGeom>
                <a:avLst/>
                <a:gdLst>
                  <a:gd name="T0" fmla="*/ 62 w 122"/>
                  <a:gd name="T1" fmla="*/ 20 h 43"/>
                  <a:gd name="T2" fmla="*/ 62 w 122"/>
                  <a:gd name="T3" fmla="*/ 21 h 43"/>
                  <a:gd name="T4" fmla="*/ 1 w 122"/>
                  <a:gd name="T5" fmla="*/ 1 h 43"/>
                  <a:gd name="T6" fmla="*/ 0 w 122"/>
                  <a:gd name="T7" fmla="*/ 0 h 43"/>
                  <a:gd name="T8" fmla="*/ 62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" h="43">
                    <a:moveTo>
                      <a:pt x="122" y="41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1"/>
                    </a:lnTo>
                    <a:close/>
                  </a:path>
                </a:pathLst>
              </a:custGeom>
              <a:solidFill>
                <a:srgbClr val="C86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3" name="Freeform 1730"/>
              <p:cNvSpPr>
                <a:spLocks/>
              </p:cNvSpPr>
              <p:nvPr/>
            </p:nvSpPr>
            <p:spPr bwMode="auto">
              <a:xfrm>
                <a:off x="3271" y="2412"/>
                <a:ext cx="62" cy="22"/>
              </a:xfrm>
              <a:custGeom>
                <a:avLst/>
                <a:gdLst>
                  <a:gd name="T0" fmla="*/ 61 w 123"/>
                  <a:gd name="T1" fmla="*/ 20 h 43"/>
                  <a:gd name="T2" fmla="*/ 62 w 123"/>
                  <a:gd name="T3" fmla="*/ 22 h 43"/>
                  <a:gd name="T4" fmla="*/ 0 w 123"/>
                  <a:gd name="T5" fmla="*/ 2 h 43"/>
                  <a:gd name="T6" fmla="*/ 0 w 123"/>
                  <a:gd name="T7" fmla="*/ 0 h 43"/>
                  <a:gd name="T8" fmla="*/ 61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6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4" name="Freeform 1731"/>
              <p:cNvSpPr>
                <a:spLocks/>
              </p:cNvSpPr>
              <p:nvPr/>
            </p:nvSpPr>
            <p:spPr bwMode="auto">
              <a:xfrm>
                <a:off x="3271" y="2414"/>
                <a:ext cx="64" cy="27"/>
              </a:xfrm>
              <a:custGeom>
                <a:avLst/>
                <a:gdLst>
                  <a:gd name="T0" fmla="*/ 62 w 128"/>
                  <a:gd name="T1" fmla="*/ 20 h 53"/>
                  <a:gd name="T2" fmla="*/ 64 w 128"/>
                  <a:gd name="T3" fmla="*/ 27 h 53"/>
                  <a:gd name="T4" fmla="*/ 4 w 128"/>
                  <a:gd name="T5" fmla="*/ 7 h 53"/>
                  <a:gd name="T6" fmla="*/ 0 w 128"/>
                  <a:gd name="T7" fmla="*/ 0 h 53"/>
                  <a:gd name="T8" fmla="*/ 62 w 128"/>
                  <a:gd name="T9" fmla="*/ 2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53">
                    <a:moveTo>
                      <a:pt x="123" y="40"/>
                    </a:moveTo>
                    <a:lnTo>
                      <a:pt x="128" y="53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5" name="Freeform 1732"/>
              <p:cNvSpPr>
                <a:spLocks/>
              </p:cNvSpPr>
              <p:nvPr/>
            </p:nvSpPr>
            <p:spPr bwMode="auto">
              <a:xfrm>
                <a:off x="3271" y="2414"/>
                <a:ext cx="62" cy="22"/>
              </a:xfrm>
              <a:custGeom>
                <a:avLst/>
                <a:gdLst>
                  <a:gd name="T0" fmla="*/ 61 w 125"/>
                  <a:gd name="T1" fmla="*/ 20 h 43"/>
                  <a:gd name="T2" fmla="*/ 62 w 125"/>
                  <a:gd name="T3" fmla="*/ 22 h 43"/>
                  <a:gd name="T4" fmla="*/ 1 w 125"/>
                  <a:gd name="T5" fmla="*/ 2 h 43"/>
                  <a:gd name="T6" fmla="*/ 0 w 125"/>
                  <a:gd name="T7" fmla="*/ 0 h 43"/>
                  <a:gd name="T8" fmla="*/ 61 w 125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" h="43">
                    <a:moveTo>
                      <a:pt x="123" y="40"/>
                    </a:moveTo>
                    <a:lnTo>
                      <a:pt x="125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6" name="Freeform 1733"/>
              <p:cNvSpPr>
                <a:spLocks/>
              </p:cNvSpPr>
              <p:nvPr/>
            </p:nvSpPr>
            <p:spPr bwMode="auto">
              <a:xfrm>
                <a:off x="3272" y="2416"/>
                <a:ext cx="62" cy="21"/>
              </a:xfrm>
              <a:custGeom>
                <a:avLst/>
                <a:gdLst>
                  <a:gd name="T0" fmla="*/ 62 w 124"/>
                  <a:gd name="T1" fmla="*/ 19 h 44"/>
                  <a:gd name="T2" fmla="*/ 62 w 124"/>
                  <a:gd name="T3" fmla="*/ 21 h 44"/>
                  <a:gd name="T4" fmla="*/ 1 w 124"/>
                  <a:gd name="T5" fmla="*/ 2 h 44"/>
                  <a:gd name="T6" fmla="*/ 0 w 124"/>
                  <a:gd name="T7" fmla="*/ 0 h 44"/>
                  <a:gd name="T8" fmla="*/ 62 w 124"/>
                  <a:gd name="T9" fmla="*/ 19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4">
                    <a:moveTo>
                      <a:pt x="123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26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7" name="Freeform 1734"/>
              <p:cNvSpPr>
                <a:spLocks/>
              </p:cNvSpPr>
              <p:nvPr/>
            </p:nvSpPr>
            <p:spPr bwMode="auto">
              <a:xfrm>
                <a:off x="3273" y="2417"/>
                <a:ext cx="61" cy="22"/>
              </a:xfrm>
              <a:custGeom>
                <a:avLst/>
                <a:gdLst>
                  <a:gd name="T0" fmla="*/ 61 w 122"/>
                  <a:gd name="T1" fmla="*/ 20 h 43"/>
                  <a:gd name="T2" fmla="*/ 61 w 122"/>
                  <a:gd name="T3" fmla="*/ 22 h 43"/>
                  <a:gd name="T4" fmla="*/ 1 w 122"/>
                  <a:gd name="T5" fmla="*/ 2 h 43"/>
                  <a:gd name="T6" fmla="*/ 0 w 122"/>
                  <a:gd name="T7" fmla="*/ 0 h 43"/>
                  <a:gd name="T8" fmla="*/ 61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" h="43">
                    <a:moveTo>
                      <a:pt x="122" y="40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F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8" name="Freeform 1735"/>
              <p:cNvSpPr>
                <a:spLocks/>
              </p:cNvSpPr>
              <p:nvPr/>
            </p:nvSpPr>
            <p:spPr bwMode="auto">
              <a:xfrm>
                <a:off x="3274" y="2419"/>
                <a:ext cx="61" cy="22"/>
              </a:xfrm>
              <a:custGeom>
                <a:avLst/>
                <a:gdLst>
                  <a:gd name="T0" fmla="*/ 60 w 123"/>
                  <a:gd name="T1" fmla="*/ 20 h 43"/>
                  <a:gd name="T2" fmla="*/ 61 w 123"/>
                  <a:gd name="T3" fmla="*/ 22 h 43"/>
                  <a:gd name="T4" fmla="*/ 1 w 123"/>
                  <a:gd name="T5" fmla="*/ 2 h 43"/>
                  <a:gd name="T6" fmla="*/ 0 w 123"/>
                  <a:gd name="T7" fmla="*/ 0 h 43"/>
                  <a:gd name="T8" fmla="*/ 60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C5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9" name="Freeform 1736"/>
              <p:cNvSpPr>
                <a:spLocks/>
              </p:cNvSpPr>
              <p:nvPr/>
            </p:nvSpPr>
            <p:spPr bwMode="auto">
              <a:xfrm>
                <a:off x="3274" y="2421"/>
                <a:ext cx="65" cy="25"/>
              </a:xfrm>
              <a:custGeom>
                <a:avLst/>
                <a:gdLst>
                  <a:gd name="T0" fmla="*/ 61 w 129"/>
                  <a:gd name="T1" fmla="*/ 19 h 52"/>
                  <a:gd name="T2" fmla="*/ 65 w 129"/>
                  <a:gd name="T3" fmla="*/ 25 h 52"/>
                  <a:gd name="T4" fmla="*/ 3 w 129"/>
                  <a:gd name="T5" fmla="*/ 5 h 52"/>
                  <a:gd name="T6" fmla="*/ 0 w 129"/>
                  <a:gd name="T7" fmla="*/ 0 h 52"/>
                  <a:gd name="T8" fmla="*/ 61 w 129"/>
                  <a:gd name="T9" fmla="*/ 19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52">
                    <a:moveTo>
                      <a:pt x="121" y="40"/>
                    </a:moveTo>
                    <a:lnTo>
                      <a:pt x="129" y="52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0" name="Freeform 1737"/>
              <p:cNvSpPr>
                <a:spLocks/>
              </p:cNvSpPr>
              <p:nvPr/>
            </p:nvSpPr>
            <p:spPr bwMode="auto">
              <a:xfrm>
                <a:off x="3274" y="2421"/>
                <a:ext cx="63" cy="21"/>
              </a:xfrm>
              <a:custGeom>
                <a:avLst/>
                <a:gdLst>
                  <a:gd name="T0" fmla="*/ 61 w 124"/>
                  <a:gd name="T1" fmla="*/ 19 h 44"/>
                  <a:gd name="T2" fmla="*/ 63 w 124"/>
                  <a:gd name="T3" fmla="*/ 21 h 44"/>
                  <a:gd name="T4" fmla="*/ 1 w 124"/>
                  <a:gd name="T5" fmla="*/ 2 h 44"/>
                  <a:gd name="T6" fmla="*/ 0 w 124"/>
                  <a:gd name="T7" fmla="*/ 0 h 44"/>
                  <a:gd name="T8" fmla="*/ 61 w 124"/>
                  <a:gd name="T9" fmla="*/ 19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4">
                    <a:moveTo>
                      <a:pt x="121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1" name="Freeform 1738"/>
              <p:cNvSpPr>
                <a:spLocks/>
              </p:cNvSpPr>
              <p:nvPr/>
            </p:nvSpPr>
            <p:spPr bwMode="auto">
              <a:xfrm>
                <a:off x="3275" y="2422"/>
                <a:ext cx="63" cy="23"/>
              </a:xfrm>
              <a:custGeom>
                <a:avLst/>
                <a:gdLst>
                  <a:gd name="T0" fmla="*/ 62 w 124"/>
                  <a:gd name="T1" fmla="*/ 20 h 45"/>
                  <a:gd name="T2" fmla="*/ 63 w 124"/>
                  <a:gd name="T3" fmla="*/ 23 h 45"/>
                  <a:gd name="T4" fmla="*/ 2 w 124"/>
                  <a:gd name="T5" fmla="*/ 2 h 45"/>
                  <a:gd name="T6" fmla="*/ 0 w 124"/>
                  <a:gd name="T7" fmla="*/ 0 h 45"/>
                  <a:gd name="T8" fmla="*/ 62 w 124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5">
                    <a:moveTo>
                      <a:pt x="122" y="40"/>
                    </a:moveTo>
                    <a:lnTo>
                      <a:pt x="124" y="4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65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2" name="Freeform 1739"/>
              <p:cNvSpPr>
                <a:spLocks/>
              </p:cNvSpPr>
              <p:nvPr/>
            </p:nvSpPr>
            <p:spPr bwMode="auto">
              <a:xfrm>
                <a:off x="3277" y="2424"/>
                <a:ext cx="62" cy="22"/>
              </a:xfrm>
              <a:custGeom>
                <a:avLst/>
                <a:gdLst>
                  <a:gd name="T0" fmla="*/ 61 w 124"/>
                  <a:gd name="T1" fmla="*/ 21 h 45"/>
                  <a:gd name="T2" fmla="*/ 62 w 124"/>
                  <a:gd name="T3" fmla="*/ 22 h 45"/>
                  <a:gd name="T4" fmla="*/ 1 w 124"/>
                  <a:gd name="T5" fmla="*/ 1 h 45"/>
                  <a:gd name="T6" fmla="*/ 0 w 124"/>
                  <a:gd name="T7" fmla="*/ 0 h 45"/>
                  <a:gd name="T8" fmla="*/ 61 w 124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45">
                    <a:moveTo>
                      <a:pt x="121" y="42"/>
                    </a:moveTo>
                    <a:lnTo>
                      <a:pt x="124" y="4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B25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3" name="Freeform 1740"/>
              <p:cNvSpPr>
                <a:spLocks/>
              </p:cNvSpPr>
              <p:nvPr/>
            </p:nvSpPr>
            <p:spPr bwMode="auto">
              <a:xfrm>
                <a:off x="3278" y="2426"/>
                <a:ext cx="66" cy="25"/>
              </a:xfrm>
              <a:custGeom>
                <a:avLst/>
                <a:gdLst>
                  <a:gd name="T0" fmla="*/ 61 w 133"/>
                  <a:gd name="T1" fmla="*/ 21 h 50"/>
                  <a:gd name="T2" fmla="*/ 66 w 133"/>
                  <a:gd name="T3" fmla="*/ 25 h 50"/>
                  <a:gd name="T4" fmla="*/ 5 w 133"/>
                  <a:gd name="T5" fmla="*/ 5 h 50"/>
                  <a:gd name="T6" fmla="*/ 0 w 133"/>
                  <a:gd name="T7" fmla="*/ 0 h 50"/>
                  <a:gd name="T8" fmla="*/ 61 w 133"/>
                  <a:gd name="T9" fmla="*/ 21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50">
                    <a:moveTo>
                      <a:pt x="123" y="42"/>
                    </a:moveTo>
                    <a:lnTo>
                      <a:pt x="133" y="50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4" name="Freeform 1741"/>
              <p:cNvSpPr>
                <a:spLocks/>
              </p:cNvSpPr>
              <p:nvPr/>
            </p:nvSpPr>
            <p:spPr bwMode="auto">
              <a:xfrm>
                <a:off x="3278" y="2426"/>
                <a:ext cx="64" cy="22"/>
              </a:xfrm>
              <a:custGeom>
                <a:avLst/>
                <a:gdLst>
                  <a:gd name="T0" fmla="*/ 62 w 128"/>
                  <a:gd name="T1" fmla="*/ 21 h 45"/>
                  <a:gd name="T2" fmla="*/ 64 w 128"/>
                  <a:gd name="T3" fmla="*/ 22 h 45"/>
                  <a:gd name="T4" fmla="*/ 3 w 128"/>
                  <a:gd name="T5" fmla="*/ 2 h 45"/>
                  <a:gd name="T6" fmla="*/ 0 w 128"/>
                  <a:gd name="T7" fmla="*/ 0 h 45"/>
                  <a:gd name="T8" fmla="*/ 62 w 128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5">
                    <a:moveTo>
                      <a:pt x="123" y="42"/>
                    </a:moveTo>
                    <a:lnTo>
                      <a:pt x="128" y="4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5" name="Freeform 1742"/>
              <p:cNvSpPr>
                <a:spLocks/>
              </p:cNvSpPr>
              <p:nvPr/>
            </p:nvSpPr>
            <p:spPr bwMode="auto">
              <a:xfrm>
                <a:off x="3280" y="2428"/>
                <a:ext cx="64" cy="23"/>
              </a:xfrm>
              <a:custGeom>
                <a:avLst/>
                <a:gdLst>
                  <a:gd name="T0" fmla="*/ 62 w 128"/>
                  <a:gd name="T1" fmla="*/ 20 h 45"/>
                  <a:gd name="T2" fmla="*/ 64 w 128"/>
                  <a:gd name="T3" fmla="*/ 23 h 45"/>
                  <a:gd name="T4" fmla="*/ 3 w 128"/>
                  <a:gd name="T5" fmla="*/ 2 h 45"/>
                  <a:gd name="T6" fmla="*/ 0 w 128"/>
                  <a:gd name="T7" fmla="*/ 0 h 45"/>
                  <a:gd name="T8" fmla="*/ 62 w 128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45">
                    <a:moveTo>
                      <a:pt x="123" y="40"/>
                    </a:moveTo>
                    <a:lnTo>
                      <a:pt x="128" y="45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A6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6" name="Freeform 1743"/>
              <p:cNvSpPr>
                <a:spLocks/>
              </p:cNvSpPr>
              <p:nvPr/>
            </p:nvSpPr>
            <p:spPr bwMode="auto">
              <a:xfrm>
                <a:off x="3283" y="2430"/>
                <a:ext cx="66" cy="24"/>
              </a:xfrm>
              <a:custGeom>
                <a:avLst/>
                <a:gdLst>
                  <a:gd name="T0" fmla="*/ 61 w 133"/>
                  <a:gd name="T1" fmla="*/ 21 h 48"/>
                  <a:gd name="T2" fmla="*/ 66 w 133"/>
                  <a:gd name="T3" fmla="*/ 24 h 48"/>
                  <a:gd name="T4" fmla="*/ 6 w 133"/>
                  <a:gd name="T5" fmla="*/ 3 h 48"/>
                  <a:gd name="T6" fmla="*/ 0 w 133"/>
                  <a:gd name="T7" fmla="*/ 0 h 48"/>
                  <a:gd name="T8" fmla="*/ 61 w 133"/>
                  <a:gd name="T9" fmla="*/ 2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48">
                    <a:moveTo>
                      <a:pt x="123" y="41"/>
                    </a:moveTo>
                    <a:lnTo>
                      <a:pt x="133" y="48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9F4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7" name="Freeform 1744"/>
              <p:cNvSpPr>
                <a:spLocks/>
              </p:cNvSpPr>
              <p:nvPr/>
            </p:nvSpPr>
            <p:spPr bwMode="auto">
              <a:xfrm>
                <a:off x="3308" y="2353"/>
                <a:ext cx="68" cy="21"/>
              </a:xfrm>
              <a:custGeom>
                <a:avLst/>
                <a:gdLst>
                  <a:gd name="T0" fmla="*/ 68 w 137"/>
                  <a:gd name="T1" fmla="*/ 21 h 41"/>
                  <a:gd name="T2" fmla="*/ 61 w 137"/>
                  <a:gd name="T3" fmla="*/ 19 h 41"/>
                  <a:gd name="T4" fmla="*/ 0 w 137"/>
                  <a:gd name="T5" fmla="*/ 0 h 41"/>
                  <a:gd name="T6" fmla="*/ 7 w 137"/>
                  <a:gd name="T7" fmla="*/ 2 h 41"/>
                  <a:gd name="T8" fmla="*/ 68 w 137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41">
                    <a:moveTo>
                      <a:pt x="137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4" y="3"/>
                    </a:lnTo>
                    <a:lnTo>
                      <a:pt x="137" y="41"/>
                    </a:lnTo>
                    <a:close/>
                  </a:path>
                </a:pathLst>
              </a:custGeom>
              <a:solidFill>
                <a:srgbClr val="743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8" name="Freeform 1745"/>
              <p:cNvSpPr>
                <a:spLocks/>
              </p:cNvSpPr>
              <p:nvPr/>
            </p:nvSpPr>
            <p:spPr bwMode="auto">
              <a:xfrm>
                <a:off x="3302" y="2353"/>
                <a:ext cx="67" cy="20"/>
              </a:xfrm>
              <a:custGeom>
                <a:avLst/>
                <a:gdLst>
                  <a:gd name="T0" fmla="*/ 67 w 134"/>
                  <a:gd name="T1" fmla="*/ 20 h 38"/>
                  <a:gd name="T2" fmla="*/ 62 w 134"/>
                  <a:gd name="T3" fmla="*/ 20 h 38"/>
                  <a:gd name="T4" fmla="*/ 0 w 134"/>
                  <a:gd name="T5" fmla="*/ 0 h 38"/>
                  <a:gd name="T6" fmla="*/ 6 w 134"/>
                  <a:gd name="T7" fmla="*/ 0 h 38"/>
                  <a:gd name="T8" fmla="*/ 67 w 134"/>
                  <a:gd name="T9" fmla="*/ 2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38">
                    <a:moveTo>
                      <a:pt x="134" y="38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78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31" name="Line 1746"/>
            <p:cNvSpPr>
              <a:spLocks noChangeShapeType="1"/>
            </p:cNvSpPr>
            <p:nvPr/>
          </p:nvSpPr>
          <p:spPr bwMode="auto">
            <a:xfrm>
              <a:off x="3343" y="2411"/>
              <a:ext cx="212" cy="61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2" name="Rectangle 1747"/>
            <p:cNvSpPr>
              <a:spLocks noChangeArrowheads="1"/>
            </p:cNvSpPr>
            <p:nvPr/>
          </p:nvSpPr>
          <p:spPr bwMode="auto">
            <a:xfrm>
              <a:off x="1007" y="1956"/>
              <a:ext cx="719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3" name="Rectangle 1748"/>
            <p:cNvSpPr>
              <a:spLocks noChangeArrowheads="1"/>
            </p:cNvSpPr>
            <p:nvPr/>
          </p:nvSpPr>
          <p:spPr bwMode="auto">
            <a:xfrm>
              <a:off x="1076" y="1966"/>
              <a:ext cx="617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ACCELERATING</a:t>
              </a:r>
              <a:endParaRPr lang="en-US"/>
            </a:p>
          </p:txBody>
        </p:sp>
        <p:sp>
          <p:nvSpPr>
            <p:cNvPr id="71734" name="Rectangle 1749"/>
            <p:cNvSpPr>
              <a:spLocks noChangeArrowheads="1"/>
            </p:cNvSpPr>
            <p:nvPr/>
          </p:nvSpPr>
          <p:spPr bwMode="auto">
            <a:xfrm>
              <a:off x="1115" y="2064"/>
              <a:ext cx="542" cy="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828675" eaLnBrk="0" hangingPunct="0"/>
              <a:r>
                <a:rPr lang="en-US" sz="900">
                  <a:solidFill>
                    <a:srgbClr val="000000"/>
                  </a:solidFill>
                </a:rPr>
                <a:t>STRUCTURES</a:t>
              </a:r>
              <a:endParaRPr lang="en-US"/>
            </a:p>
          </p:txBody>
        </p:sp>
      </p:grpSp>
      <p:pic>
        <p:nvPicPr>
          <p:cNvPr id="349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881447"/>
            <a:ext cx="2339975" cy="2295525"/>
          </a:xfrm>
          <a:prstGeom prst="rect">
            <a:avLst/>
          </a:prstGeom>
          <a:noFill/>
          <a:ln w="9525">
            <a:solidFill>
              <a:srgbClr val="00187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pPr algn="ctr"/>
            <a:r>
              <a:rPr lang="en-GB" dirty="0" smtClean="0"/>
              <a:t>Compact Linear Collider</a:t>
            </a:r>
            <a:br>
              <a:rPr lang="en-GB" dirty="0" smtClean="0"/>
            </a:br>
            <a:r>
              <a:rPr lang="en-GB" dirty="0" smtClean="0">
                <a:solidFill>
                  <a:srgbClr val="FF33CC"/>
                </a:solidFill>
              </a:rPr>
              <a:t>CLIC</a:t>
            </a:r>
            <a:endParaRPr lang="en-GB" dirty="0">
              <a:solidFill>
                <a:srgbClr val="FF33C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3600" dirty="0" smtClean="0"/>
              <a:t>Status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2711255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CLIC parameters</a:t>
            </a:r>
            <a:endParaRPr lang="en-GB" dirty="0"/>
          </a:p>
        </p:txBody>
      </p:sp>
      <p:graphicFrame>
        <p:nvGraphicFramePr>
          <p:cNvPr id="4" name="Group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1475"/>
              </p:ext>
            </p:extLst>
          </p:nvPr>
        </p:nvGraphicFramePr>
        <p:xfrm>
          <a:off x="467544" y="886895"/>
          <a:ext cx="8350280" cy="5587124"/>
        </p:xfrm>
        <a:graphic>
          <a:graphicData uri="http://schemas.openxmlformats.org/drawingml/2006/table">
            <a:tbl>
              <a:tblPr/>
              <a:tblGrid>
                <a:gridCol w="2847957"/>
                <a:gridCol w="1382990"/>
                <a:gridCol w="1323784"/>
                <a:gridCol w="116840"/>
                <a:gridCol w="1312418"/>
                <a:gridCol w="1366291"/>
              </a:tblGrid>
              <a:tr h="283737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Centre-of-mass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energy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CLIC 500 GeV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CLIC 3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TeV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2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Relaxed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Relaxed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Accelerating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6620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8.8(5.8)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Arial" pitchFamily="34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2.3(1.4)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Arial" pitchFamily="34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7.3(3.5)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Arial" pitchFamily="34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5.9(2.0)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Arial" pitchFamily="34" charset="0"/>
                        </a:rPr>
                        <a:t>·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Loaded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accel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Main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linac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Beam power/beam MWatts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672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norm. emitt (10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4.8/25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 / 0.1                      4/0.4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202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101/3.3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2.5 10</a:t>
                      </a:r>
                      <a:r>
                        <a:rPr kumimoji="0" lang="en-GB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3.8 10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site length km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618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Wall plug to beam transfert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975">
                <a:tc>
                  <a:txBody>
                    <a:bodyPr/>
                    <a:lstStyle/>
                    <a:p>
                      <a:pPr marL="720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129.4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20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415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369060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Feasibility status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984268" y="512676"/>
            <a:ext cx="866900" cy="276999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 dirty="0" smtClean="0">
                <a:latin typeface="Comic Sans MS" pitchFamily="66" charset="0"/>
              </a:rPr>
              <a:t>Delahaye</a:t>
            </a:r>
            <a:endParaRPr lang="en-US" sz="1200" i="1" dirty="0">
              <a:latin typeface="Comic Sans MS" pitchFamily="66" charset="0"/>
            </a:endParaRPr>
          </a:p>
        </p:txBody>
      </p:sp>
      <p:pic>
        <p:nvPicPr>
          <p:cNvPr id="33809" name="Picture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" t="11557" r="4698" b="6707"/>
          <a:stretch/>
        </p:blipFill>
        <p:spPr bwMode="auto">
          <a:xfrm>
            <a:off x="221800" y="892000"/>
            <a:ext cx="8490660" cy="57773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17849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The European Strategy for Particle Physics</a:t>
            </a:r>
            <a:endParaRPr lang="en-GB" sz="24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7" r="23313" b="1406"/>
          <a:stretch/>
        </p:blipFill>
        <p:spPr bwMode="auto">
          <a:xfrm>
            <a:off x="143507" y="980728"/>
            <a:ext cx="3900243" cy="558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1" t="13125" r="26381" b="4218"/>
          <a:stretch/>
        </p:blipFill>
        <p:spPr bwMode="auto">
          <a:xfrm>
            <a:off x="4391980" y="982038"/>
            <a:ext cx="4248472" cy="5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143507" y="964352"/>
            <a:ext cx="8496945" cy="5596996"/>
            <a:chOff x="143507" y="964352"/>
            <a:chExt cx="8496945" cy="5596996"/>
          </a:xfrm>
        </p:grpSpPr>
        <p:sp>
          <p:nvSpPr>
            <p:cNvPr id="5" name="Rectangle 4"/>
            <p:cNvSpPr/>
            <p:nvPr/>
          </p:nvSpPr>
          <p:spPr>
            <a:xfrm>
              <a:off x="143507" y="964352"/>
              <a:ext cx="8496945" cy="5596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40" t="48982" r="26381" b="24666"/>
            <a:stretch/>
          </p:blipFill>
          <p:spPr bwMode="auto">
            <a:xfrm>
              <a:off x="1151619" y="964352"/>
              <a:ext cx="6372709" cy="5569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>
              <a:off x="4716016" y="2348880"/>
              <a:ext cx="255628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87466" y="3969060"/>
              <a:ext cx="57848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511660" y="4293096"/>
              <a:ext cx="57848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475656" y="4581128"/>
              <a:ext cx="57848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475656" y="4905164"/>
              <a:ext cx="57848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475656" y="5229200"/>
              <a:ext cx="792088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9323425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Power Consumption</a:t>
            </a:r>
            <a:endParaRPr lang="en-GB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908721"/>
            <a:ext cx="824440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280413" y="6358719"/>
            <a:ext cx="866900" cy="276999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 dirty="0" smtClean="0">
                <a:latin typeface="Comic Sans MS" pitchFamily="66" charset="0"/>
              </a:rPr>
              <a:t>Delahaye</a:t>
            </a:r>
            <a:endParaRPr lang="en-US" sz="12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38989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611560" y="872716"/>
            <a:ext cx="7704855" cy="5760640"/>
            <a:chOff x="1153955" y="1196752"/>
            <a:chExt cx="6902273" cy="5156200"/>
          </a:xfrm>
        </p:grpSpPr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1223628" y="1196752"/>
              <a:ext cx="6832600" cy="5156200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187E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l" eaLnBrk="1" hangingPunct="1"/>
              <a:endParaRPr lang="en-US" sz="1100" b="1"/>
            </a:p>
          </p:txBody>
        </p:sp>
        <p:sp>
          <p:nvSpPr>
            <p:cNvPr id="3" name="Line 5"/>
            <p:cNvSpPr>
              <a:spLocks noChangeShapeType="1"/>
            </p:cNvSpPr>
            <p:nvPr/>
          </p:nvSpPr>
          <p:spPr bwMode="auto">
            <a:xfrm flipV="1">
              <a:off x="1837991" y="2768377"/>
              <a:ext cx="3759200" cy="30749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 rot="19352390">
              <a:off x="4700253" y="2592164"/>
              <a:ext cx="758825" cy="527050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468603" y="1525364"/>
              <a:ext cx="1649413" cy="1357313"/>
            </a:xfrm>
            <a:custGeom>
              <a:avLst/>
              <a:gdLst>
                <a:gd name="T0" fmla="*/ 0 w 1039"/>
                <a:gd name="T1" fmla="*/ 2147483647 h 854"/>
                <a:gd name="T2" fmla="*/ 2147483647 w 1039"/>
                <a:gd name="T3" fmla="*/ 2147483647 h 854"/>
                <a:gd name="T4" fmla="*/ 2147483647 w 1039"/>
                <a:gd name="T5" fmla="*/ 2147483647 h 854"/>
                <a:gd name="T6" fmla="*/ 2147483647 w 1039"/>
                <a:gd name="T7" fmla="*/ 2147483647 h 854"/>
                <a:gd name="T8" fmla="*/ 2147483647 w 1039"/>
                <a:gd name="T9" fmla="*/ 2147483647 h 854"/>
                <a:gd name="T10" fmla="*/ 2147483647 w 1039"/>
                <a:gd name="T11" fmla="*/ 2147483647 h 854"/>
                <a:gd name="T12" fmla="*/ 2147483647 w 1039"/>
                <a:gd name="T13" fmla="*/ 2147483647 h 854"/>
                <a:gd name="T14" fmla="*/ 2147483647 w 1039"/>
                <a:gd name="T15" fmla="*/ 2147483647 h 854"/>
                <a:gd name="T16" fmla="*/ 2147483647 w 1039"/>
                <a:gd name="T17" fmla="*/ 2147483647 h 854"/>
                <a:gd name="T18" fmla="*/ 2147483647 w 1039"/>
                <a:gd name="T19" fmla="*/ 2147483647 h 854"/>
                <a:gd name="T20" fmla="*/ 2147483647 w 1039"/>
                <a:gd name="T21" fmla="*/ 2147483647 h 854"/>
                <a:gd name="T22" fmla="*/ 2147483647 w 1039"/>
                <a:gd name="T23" fmla="*/ 2147483647 h 854"/>
                <a:gd name="T24" fmla="*/ 2147483647 w 1039"/>
                <a:gd name="T25" fmla="*/ 2147483647 h 854"/>
                <a:gd name="T26" fmla="*/ 2147483647 w 1039"/>
                <a:gd name="T27" fmla="*/ 2147483647 h 854"/>
                <a:gd name="T28" fmla="*/ 2147483647 w 1039"/>
                <a:gd name="T29" fmla="*/ 2147483647 h 854"/>
                <a:gd name="T30" fmla="*/ 2147483647 w 1039"/>
                <a:gd name="T31" fmla="*/ 2147483647 h 854"/>
                <a:gd name="T32" fmla="*/ 2147483647 w 1039"/>
                <a:gd name="T33" fmla="*/ 2147483647 h 854"/>
                <a:gd name="T34" fmla="*/ 2147483647 w 1039"/>
                <a:gd name="T35" fmla="*/ 2147483647 h 8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9"/>
                <a:gd name="T55" fmla="*/ 0 h 854"/>
                <a:gd name="T56" fmla="*/ 1039 w 1039"/>
                <a:gd name="T57" fmla="*/ 854 h 85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578141" y="2730277"/>
              <a:ext cx="142875" cy="50800"/>
            </a:xfrm>
            <a:custGeom>
              <a:avLst/>
              <a:gdLst>
                <a:gd name="T0" fmla="*/ 0 w 90"/>
                <a:gd name="T1" fmla="*/ 2147483647 h 32"/>
                <a:gd name="T2" fmla="*/ 2147483647 w 90"/>
                <a:gd name="T3" fmla="*/ 2147483647 h 32"/>
                <a:gd name="T4" fmla="*/ 2147483647 w 90"/>
                <a:gd name="T5" fmla="*/ 0 h 32"/>
                <a:gd name="T6" fmla="*/ 0 60000 65536"/>
                <a:gd name="T7" fmla="*/ 0 60000 65536"/>
                <a:gd name="T8" fmla="*/ 0 60000 65536"/>
                <a:gd name="T9" fmla="*/ 0 w 90"/>
                <a:gd name="T10" fmla="*/ 0 h 32"/>
                <a:gd name="T11" fmla="*/ 90 w 90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658853" y="2573114"/>
              <a:ext cx="3076575" cy="2255838"/>
            </a:xfrm>
            <a:custGeom>
              <a:avLst/>
              <a:gdLst>
                <a:gd name="T0" fmla="*/ 2147483647 w 1938"/>
                <a:gd name="T1" fmla="*/ 0 h 1422"/>
                <a:gd name="T2" fmla="*/ 2147483647 w 1938"/>
                <a:gd name="T3" fmla="*/ 2147483647 h 1422"/>
                <a:gd name="T4" fmla="*/ 2147483647 w 1938"/>
                <a:gd name="T5" fmla="*/ 2147483647 h 1422"/>
                <a:gd name="T6" fmla="*/ 2147483647 w 1938"/>
                <a:gd name="T7" fmla="*/ 2147483647 h 1422"/>
                <a:gd name="T8" fmla="*/ 2147483647 w 1938"/>
                <a:gd name="T9" fmla="*/ 2147483647 h 1422"/>
                <a:gd name="T10" fmla="*/ 0 w 1938"/>
                <a:gd name="T11" fmla="*/ 2147483647 h 1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8"/>
                <a:gd name="T19" fmla="*/ 0 h 1422"/>
                <a:gd name="T20" fmla="*/ 1938 w 1938"/>
                <a:gd name="T21" fmla="*/ 1422 h 1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073191" y="3854227"/>
              <a:ext cx="746125" cy="730250"/>
            </a:xfrm>
            <a:custGeom>
              <a:avLst/>
              <a:gdLst>
                <a:gd name="T0" fmla="*/ 2147483647 w 470"/>
                <a:gd name="T1" fmla="*/ 0 h 461"/>
                <a:gd name="T2" fmla="*/ 2147483647 w 470"/>
                <a:gd name="T3" fmla="*/ 2147483647 h 461"/>
                <a:gd name="T4" fmla="*/ 2147483647 w 470"/>
                <a:gd name="T5" fmla="*/ 2147483647 h 461"/>
                <a:gd name="T6" fmla="*/ 2147483647 w 470"/>
                <a:gd name="T7" fmla="*/ 2147483647 h 461"/>
                <a:gd name="T8" fmla="*/ 0 w 470"/>
                <a:gd name="T9" fmla="*/ 2147483647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461"/>
                <a:gd name="T17" fmla="*/ 470 w 470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4160503" y="3892327"/>
              <a:ext cx="890588" cy="733425"/>
            </a:xfrm>
            <a:custGeom>
              <a:avLst/>
              <a:gdLst>
                <a:gd name="T0" fmla="*/ 2147483647 w 561"/>
                <a:gd name="T1" fmla="*/ 0 h 462"/>
                <a:gd name="T2" fmla="*/ 0 w 561"/>
                <a:gd name="T3" fmla="*/ 2147483647 h 462"/>
                <a:gd name="T4" fmla="*/ 0 60000 65536"/>
                <a:gd name="T5" fmla="*/ 0 60000 65536"/>
                <a:gd name="T6" fmla="*/ 0 w 561"/>
                <a:gd name="T7" fmla="*/ 0 h 462"/>
                <a:gd name="T8" fmla="*/ 561 w 561"/>
                <a:gd name="T9" fmla="*/ 462 h 4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838116" y="4728939"/>
              <a:ext cx="225425" cy="304800"/>
            </a:xfrm>
            <a:custGeom>
              <a:avLst/>
              <a:gdLst>
                <a:gd name="T0" fmla="*/ 0 w 142"/>
                <a:gd name="T1" fmla="*/ 2147483647 h 192"/>
                <a:gd name="T2" fmla="*/ 2147483647 w 142"/>
                <a:gd name="T3" fmla="*/ 2147483647 h 192"/>
                <a:gd name="T4" fmla="*/ 2147483647 w 142"/>
                <a:gd name="T5" fmla="*/ 2147483647 h 192"/>
                <a:gd name="T6" fmla="*/ 2147483647 w 142"/>
                <a:gd name="T7" fmla="*/ 2147483647 h 192"/>
                <a:gd name="T8" fmla="*/ 2147483647 w 142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192"/>
                <a:gd name="T17" fmla="*/ 142 w 142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322428" y="3533552"/>
              <a:ext cx="206375" cy="285750"/>
            </a:xfrm>
            <a:custGeom>
              <a:avLst/>
              <a:gdLst>
                <a:gd name="T0" fmla="*/ 0 w 130"/>
                <a:gd name="T1" fmla="*/ 2147483647 h 179"/>
                <a:gd name="T2" fmla="*/ 2147483647 w 130"/>
                <a:gd name="T3" fmla="*/ 2147483647 h 179"/>
                <a:gd name="T4" fmla="*/ 2147483647 w 130"/>
                <a:gd name="T5" fmla="*/ 2147483647 h 179"/>
                <a:gd name="T6" fmla="*/ 2147483647 w 130"/>
                <a:gd name="T7" fmla="*/ 2147483647 h 179"/>
                <a:gd name="T8" fmla="*/ 2147483647 w 130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79"/>
                <a:gd name="T17" fmla="*/ 130 w 130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490703" y="3385914"/>
              <a:ext cx="352425" cy="180975"/>
            </a:xfrm>
            <a:custGeom>
              <a:avLst/>
              <a:gdLst>
                <a:gd name="T0" fmla="*/ 2147483647 w 222"/>
                <a:gd name="T1" fmla="*/ 0 h 114"/>
                <a:gd name="T2" fmla="*/ 2147483647 w 222"/>
                <a:gd name="T3" fmla="*/ 2147483647 h 114"/>
                <a:gd name="T4" fmla="*/ 2147483647 w 222"/>
                <a:gd name="T5" fmla="*/ 2147483647 h 114"/>
                <a:gd name="T6" fmla="*/ 2147483647 w 222"/>
                <a:gd name="T7" fmla="*/ 2147483647 h 114"/>
                <a:gd name="T8" fmla="*/ 0 w 222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1100" b="1" noProof="1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907966" y="4816252"/>
              <a:ext cx="344487" cy="288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V="1">
              <a:off x="3023853" y="4708302"/>
              <a:ext cx="1588" cy="61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2904791" y="4709889"/>
              <a:ext cx="119062" cy="1063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 flipH="1">
              <a:off x="3249278" y="5113114"/>
              <a:ext cx="3175" cy="1238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>
              <a:off x="3152441" y="5222652"/>
              <a:ext cx="109537" cy="873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>
              <a:off x="4439903" y="4268564"/>
              <a:ext cx="88900" cy="793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1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645903" y="1783376"/>
              <a:ext cx="1828800" cy="3856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Bunch length control </a:t>
              </a:r>
              <a:endParaRPr lang="de-CH" sz="1100" b="1" dirty="0">
                <a:solidFill>
                  <a:srgbClr val="00CC00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&lt; 1 mm rms (end of linac)</a:t>
              </a: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837991" y="3689261"/>
              <a:ext cx="1651000" cy="6887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Full beam loading (95% transfer)</a:t>
              </a:r>
              <a:endParaRPr lang="de-CH" sz="1100" b="1">
                <a:solidFill>
                  <a:srgbClr val="00CC00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 high current acceleration (up to 5 A)</a:t>
              </a: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5721016" y="1209847"/>
              <a:ext cx="1920875" cy="2341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Ring isochronicity </a:t>
              </a:r>
              <a:r>
                <a:rPr lang="en-US" sz="1100" b="1" noProof="1">
                  <a:solidFill>
                    <a:srgbClr val="00CC00"/>
                  </a:solidFill>
                  <a:latin typeface="Symbol" pitchFamily="18" charset="2"/>
                </a:rPr>
                <a:t>a</a:t>
              </a:r>
              <a:r>
                <a:rPr lang="en-US" sz="1100" b="1" baseline="-25000" noProof="1">
                  <a:solidFill>
                    <a:srgbClr val="00CC00"/>
                  </a:solidFill>
                  <a:latin typeface="Arial" pitchFamily="34" charset="0"/>
                </a:rPr>
                <a:t>p</a:t>
              </a:r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 &lt; 10</a:t>
              </a:r>
              <a:r>
                <a:rPr lang="en-US" sz="1100" b="1" baseline="30000" noProof="1">
                  <a:solidFill>
                    <a:srgbClr val="00CC00"/>
                  </a:solidFill>
                  <a:latin typeface="Arial" pitchFamily="34" charset="0"/>
                </a:rPr>
                <a:t>-4</a:t>
              </a: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123741" y="5626011"/>
              <a:ext cx="1956154" cy="6887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Sub-Harmonic bunching with </a:t>
              </a:r>
            </a:p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fast (&lt; 6ns) 180</a:t>
              </a:r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  <a:sym typeface="Symbol" pitchFamily="18" charset="2"/>
                </a:rPr>
                <a:t> </a:t>
              </a:r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phase switch</a:t>
              </a:r>
            </a:p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(8.5% satellites)</a:t>
              </a:r>
            </a:p>
            <a:p>
              <a:pPr algn="l"/>
              <a:endParaRPr lang="en-US" altLang="ja-JP" sz="1100" b="1" noProof="1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5790866" y="2006068"/>
              <a:ext cx="1252537" cy="537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Control of ring length to better than 0.5 mm</a:t>
              </a:r>
              <a:endParaRPr lang="en-US" altLang="ja-JP" sz="1100" b="1" noProof="1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823953" y="1909231"/>
              <a:ext cx="1530350" cy="537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Factor 2 combination </a:t>
              </a:r>
              <a:endParaRPr lang="de-CH" sz="1100" b="1" dirty="0">
                <a:solidFill>
                  <a:srgbClr val="00CC00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in Delay Loop </a:t>
              </a:r>
              <a:endParaRPr lang="de-CH" sz="1100" b="1" dirty="0">
                <a:solidFill>
                  <a:srgbClr val="00CC00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(from 3.5 to 7 A)</a:t>
              </a: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6235366" y="3041561"/>
              <a:ext cx="1820862" cy="6887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Bunch train recombination factor 4 in Combiner Ring (from 3 to 12 A)</a:t>
              </a:r>
            </a:p>
            <a:p>
              <a:pPr algn="l"/>
              <a:endParaRPr lang="en-US" altLang="ja-JP" sz="1100" b="1" noProof="1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645903" y="2220381"/>
              <a:ext cx="1712913" cy="537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altLang="ja-JP" sz="1100" b="1" noProof="1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Beam current stability </a:t>
              </a:r>
              <a:endParaRPr lang="de-CH" altLang="ja-JP" sz="1100" b="1" dirty="0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  <a:p>
              <a:pPr algn="l"/>
              <a:r>
                <a:rPr lang="de-CH" altLang="ja-JP" sz="1100" b="1" noProof="1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~ 0.1 % end-of-linac,</a:t>
              </a:r>
              <a:endParaRPr lang="de-CH" altLang="ja-JP" sz="1100" b="1" dirty="0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  <a:p>
              <a:pPr algn="l"/>
              <a:r>
                <a:rPr lang="de-CH" altLang="ja-JP" sz="1100" b="1" noProof="1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~</a:t>
              </a:r>
              <a:r>
                <a:rPr lang="de-CH" altLang="ja-JP" sz="1100" b="1" dirty="0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 </a:t>
              </a:r>
              <a:r>
                <a:rPr lang="de-CH" altLang="ja-JP" sz="1100" b="1" noProof="1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0.2 % combiner ring </a:t>
              </a: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1645903" y="1354751"/>
              <a:ext cx="2382838" cy="3856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Transverse rms emittance </a:t>
              </a:r>
              <a:endParaRPr lang="de-CH" sz="1100" b="1" dirty="0">
                <a:solidFill>
                  <a:srgbClr val="00CC00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100 </a:t>
              </a:r>
              <a:r>
                <a:rPr lang="de-CH" sz="1100" b="1" noProof="1">
                  <a:solidFill>
                    <a:srgbClr val="00CC00"/>
                  </a:solidFill>
                  <a:latin typeface="Symbol" pitchFamily="18" charset="2"/>
                </a:rPr>
                <a:t>p</a:t>
              </a:r>
              <a:r>
                <a:rPr lang="de-CH" sz="1100" b="1" noProof="1">
                  <a:solidFill>
                    <a:srgbClr val="00CC00"/>
                  </a:solidFill>
                  <a:latin typeface="Arial" pitchFamily="34" charset="0"/>
                </a:rPr>
                <a:t> mm mrad (end of linac)</a:t>
              </a:r>
            </a:p>
          </p:txBody>
        </p:sp>
        <p:sp>
          <p:nvSpPr>
            <p:cNvPr id="28" name="Line 34"/>
            <p:cNvSpPr>
              <a:spLocks noChangeShapeType="1"/>
            </p:cNvSpPr>
            <p:nvPr/>
          </p:nvSpPr>
          <p:spPr bwMode="auto">
            <a:xfrm>
              <a:off x="3358816" y="2347689"/>
              <a:ext cx="1484312" cy="931863"/>
            </a:xfrm>
            <a:prstGeom prst="line">
              <a:avLst/>
            </a:prstGeom>
            <a:noFill/>
            <a:ln w="9525">
              <a:solidFill>
                <a:srgbClr val="00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b="1"/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5454316" y="4062189"/>
              <a:ext cx="2560637" cy="1749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100" b="1" noProof="1">
                  <a:solidFill>
                    <a:srgbClr val="00CC00"/>
                  </a:solidFill>
                  <a:latin typeface="Arial" pitchFamily="34" charset="0"/>
                </a:rPr>
                <a:t>Bunch train recombination 2 x 4 in DL and CR (from 3.5 to 28 A)</a:t>
              </a:r>
            </a:p>
            <a:p>
              <a:pPr algn="l"/>
              <a:endParaRPr lang="en-US" sz="1100" b="1" noProof="1">
                <a:solidFill>
                  <a:srgbClr val="CC0000"/>
                </a:solidFill>
                <a:latin typeface="Arial" pitchFamily="34" charset="0"/>
              </a:endParaRPr>
            </a:p>
            <a:p>
              <a:pPr algn="l"/>
              <a:r>
                <a:rPr lang="en-US" sz="1100" b="1" noProof="1">
                  <a:solidFill>
                    <a:srgbClr val="FFFF00"/>
                  </a:solidFill>
                  <a:latin typeface="Arial" pitchFamily="34" charset="0"/>
                </a:rPr>
                <a:t>Transverse rms emittance</a:t>
              </a:r>
            </a:p>
            <a:p>
              <a:pPr algn="l"/>
              <a:r>
                <a:rPr lang="en-US" sz="1100" b="1" noProof="1">
                  <a:solidFill>
                    <a:srgbClr val="FFFF00"/>
                  </a:solidFill>
                  <a:latin typeface="Arial" pitchFamily="34" charset="0"/>
                </a:rPr>
                <a:t> &lt; 150 </a:t>
              </a:r>
              <a:r>
                <a:rPr lang="en-US" sz="1100" b="1" noProof="1">
                  <a:solidFill>
                    <a:srgbClr val="FFFF00"/>
                  </a:solidFill>
                  <a:latin typeface="Symbol" pitchFamily="18" charset="2"/>
                </a:rPr>
                <a:t>p</a:t>
              </a:r>
              <a:r>
                <a:rPr lang="en-US" sz="1100" b="1" noProof="1">
                  <a:solidFill>
                    <a:srgbClr val="FFFF00"/>
                  </a:solidFill>
                  <a:latin typeface="Arial" pitchFamily="34" charset="0"/>
                </a:rPr>
                <a:t> mm mrad (combined beam)</a:t>
              </a:r>
            </a:p>
            <a:p>
              <a:pPr algn="l"/>
              <a:endParaRPr lang="en-US" sz="1100" b="1" noProof="1">
                <a:solidFill>
                  <a:srgbClr val="CC0000"/>
                </a:solidFill>
                <a:latin typeface="Arial" pitchFamily="34" charset="0"/>
              </a:endParaRPr>
            </a:p>
            <a:p>
              <a:pPr algn="l"/>
              <a:r>
                <a:rPr lang="en-US" sz="1100" b="1" noProof="1">
                  <a:solidFill>
                    <a:srgbClr val="FFFF00"/>
                  </a:solidFill>
                  <a:latin typeface="Arial" pitchFamily="34" charset="0"/>
                </a:rPr>
                <a:t>Bunch length control </a:t>
              </a:r>
            </a:p>
            <a:p>
              <a:pPr algn="l"/>
              <a:r>
                <a:rPr lang="en-US" sz="1100" b="1" noProof="1">
                  <a:solidFill>
                    <a:srgbClr val="FFFF00"/>
                  </a:solidFill>
                  <a:latin typeface="Arial" pitchFamily="34" charset="0"/>
                </a:rPr>
                <a:t> &lt; 1 mm rms (combined beam)</a:t>
              </a:r>
            </a:p>
            <a:p>
              <a:pPr algn="l"/>
              <a:endParaRPr lang="en-US" sz="1100" b="1" noProof="1">
                <a:solidFill>
                  <a:srgbClr val="CC0000"/>
                </a:solidFill>
                <a:latin typeface="Arial" pitchFamily="34" charset="0"/>
              </a:endParaRPr>
            </a:p>
            <a:p>
              <a:pPr algn="l"/>
              <a:r>
                <a:rPr lang="en-US" sz="1100" b="1" noProof="1">
                  <a:solidFill>
                    <a:schemeClr val="bg1"/>
                  </a:solidFill>
                  <a:latin typeface="Arial" pitchFamily="34" charset="0"/>
                </a:rPr>
                <a:t>Beam current stability </a:t>
              </a:r>
              <a:endParaRPr lang="de-CH" sz="1100" b="1" dirty="0">
                <a:solidFill>
                  <a:schemeClr val="bg1"/>
                </a:solidFill>
                <a:latin typeface="Arial" pitchFamily="34" charset="0"/>
              </a:endParaRPr>
            </a:p>
            <a:p>
              <a:pPr algn="l"/>
              <a:r>
                <a:rPr lang="de-CH" sz="1100" b="1" noProof="1">
                  <a:solidFill>
                    <a:schemeClr val="bg1"/>
                  </a:solidFill>
                  <a:latin typeface="Arial" pitchFamily="34" charset="0"/>
                </a:rPr>
                <a:t>~ 0.1 % for combined beam</a:t>
              </a:r>
            </a:p>
          </p:txBody>
        </p:sp>
        <p:sp>
          <p:nvSpPr>
            <p:cNvPr id="30" name="Line 36"/>
            <p:cNvSpPr>
              <a:spLocks noChangeShapeType="1"/>
            </p:cNvSpPr>
            <p:nvPr/>
          </p:nvSpPr>
          <p:spPr bwMode="auto">
            <a:xfrm>
              <a:off x="5178091" y="3768502"/>
              <a:ext cx="276225" cy="85725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b="1"/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1153955" y="3114256"/>
              <a:ext cx="1712913" cy="23416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spAutoFit/>
            </a:bodyPr>
            <a:lstStyle/>
            <a:p>
              <a:pPr algn="l"/>
              <a:r>
                <a:rPr lang="de-CH" altLang="ja-JP" sz="1100" b="1" noProof="1" smtClean="0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~ 0.06 </a:t>
              </a:r>
              <a:r>
                <a:rPr lang="de-CH" altLang="ja-JP" sz="1100" b="1" noProof="1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% </a:t>
              </a:r>
              <a:r>
                <a:rPr lang="de-CH" altLang="ja-JP" sz="1100" b="1" noProof="1" smtClean="0">
                  <a:solidFill>
                    <a:srgbClr val="00CC00"/>
                  </a:solidFill>
                  <a:latin typeface="Arial" pitchFamily="34" charset="0"/>
                  <a:ea typeface="MS PGothic" pitchFamily="34" charset="-128"/>
                </a:rPr>
                <a:t>end-of-linac !</a:t>
              </a:r>
              <a:endParaRPr lang="de-CH" altLang="ja-JP" sz="1100" b="1" dirty="0">
                <a:solidFill>
                  <a:srgbClr val="00CC00"/>
                </a:solidFill>
                <a:latin typeface="Arial" pitchFamily="34" charset="0"/>
                <a:ea typeface="MS PGothic" pitchFamily="34" charset="-128"/>
              </a:endParaRPr>
            </a:p>
          </p:txBody>
        </p:sp>
        <p:cxnSp>
          <p:nvCxnSpPr>
            <p:cNvPr id="36" name="Straight Arrow Connector 35"/>
            <p:cNvCxnSpPr>
              <a:stCxn id="26" idx="1"/>
            </p:cNvCxnSpPr>
            <p:nvPr/>
          </p:nvCxnSpPr>
          <p:spPr>
            <a:xfrm flipH="1">
              <a:off x="1357119" y="2488977"/>
              <a:ext cx="288784" cy="534746"/>
            </a:xfrm>
            <a:prstGeom prst="straightConnector1">
              <a:avLst/>
            </a:prstGeom>
            <a:ln>
              <a:solidFill>
                <a:srgbClr val="00CC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Drive Beam Generation</a:t>
            </a:r>
            <a:endParaRPr lang="en-GB" dirty="0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8460543" y="6371746"/>
            <a:ext cx="647961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b="1" i="1" dirty="0" err="1" smtClean="0">
                <a:latin typeface="ＭＳ Ｐゴシック" charset="-128"/>
              </a:rPr>
              <a:t>Corsini</a:t>
            </a:r>
            <a:endParaRPr lang="en-US" sz="1050" b="1" i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678869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78024" y="908720"/>
            <a:ext cx="7910400" cy="5724636"/>
            <a:chOff x="2037270" y="1316725"/>
            <a:chExt cx="6916738" cy="5156200"/>
          </a:xfrm>
        </p:grpSpPr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2037270" y="1316725"/>
              <a:ext cx="6832600" cy="5156200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187E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l" eaLnBrk="1" hangingPunct="1"/>
              <a:endParaRPr lang="en-GB" sz="1100" b="1"/>
            </a:p>
          </p:txBody>
        </p:sp>
        <p:sp>
          <p:nvSpPr>
            <p:cNvPr id="3" name="Line 5"/>
            <p:cNvSpPr>
              <a:spLocks noChangeShapeType="1"/>
            </p:cNvSpPr>
            <p:nvPr/>
          </p:nvSpPr>
          <p:spPr bwMode="auto">
            <a:xfrm flipV="1">
              <a:off x="2651633" y="2888350"/>
              <a:ext cx="3759200" cy="30749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 rot="19352390">
              <a:off x="5513895" y="2712137"/>
              <a:ext cx="758825" cy="527050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282245" y="1645337"/>
              <a:ext cx="1649413" cy="1357313"/>
            </a:xfrm>
            <a:custGeom>
              <a:avLst/>
              <a:gdLst>
                <a:gd name="T0" fmla="*/ 0 w 1039"/>
                <a:gd name="T1" fmla="*/ 2147483647 h 854"/>
                <a:gd name="T2" fmla="*/ 2147483647 w 1039"/>
                <a:gd name="T3" fmla="*/ 2147483647 h 854"/>
                <a:gd name="T4" fmla="*/ 2147483647 w 1039"/>
                <a:gd name="T5" fmla="*/ 2147483647 h 854"/>
                <a:gd name="T6" fmla="*/ 2147483647 w 1039"/>
                <a:gd name="T7" fmla="*/ 2147483647 h 854"/>
                <a:gd name="T8" fmla="*/ 2147483647 w 1039"/>
                <a:gd name="T9" fmla="*/ 2147483647 h 854"/>
                <a:gd name="T10" fmla="*/ 2147483647 w 1039"/>
                <a:gd name="T11" fmla="*/ 2147483647 h 854"/>
                <a:gd name="T12" fmla="*/ 2147483647 w 1039"/>
                <a:gd name="T13" fmla="*/ 2147483647 h 854"/>
                <a:gd name="T14" fmla="*/ 2147483647 w 1039"/>
                <a:gd name="T15" fmla="*/ 2147483647 h 854"/>
                <a:gd name="T16" fmla="*/ 2147483647 w 1039"/>
                <a:gd name="T17" fmla="*/ 2147483647 h 854"/>
                <a:gd name="T18" fmla="*/ 2147483647 w 1039"/>
                <a:gd name="T19" fmla="*/ 2147483647 h 854"/>
                <a:gd name="T20" fmla="*/ 2147483647 w 1039"/>
                <a:gd name="T21" fmla="*/ 2147483647 h 854"/>
                <a:gd name="T22" fmla="*/ 2147483647 w 1039"/>
                <a:gd name="T23" fmla="*/ 2147483647 h 854"/>
                <a:gd name="T24" fmla="*/ 2147483647 w 1039"/>
                <a:gd name="T25" fmla="*/ 2147483647 h 854"/>
                <a:gd name="T26" fmla="*/ 2147483647 w 1039"/>
                <a:gd name="T27" fmla="*/ 2147483647 h 854"/>
                <a:gd name="T28" fmla="*/ 2147483647 w 1039"/>
                <a:gd name="T29" fmla="*/ 2147483647 h 854"/>
                <a:gd name="T30" fmla="*/ 2147483647 w 1039"/>
                <a:gd name="T31" fmla="*/ 2147483647 h 854"/>
                <a:gd name="T32" fmla="*/ 2147483647 w 1039"/>
                <a:gd name="T33" fmla="*/ 2147483647 h 854"/>
                <a:gd name="T34" fmla="*/ 2147483647 w 1039"/>
                <a:gd name="T35" fmla="*/ 2147483647 h 8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9"/>
                <a:gd name="T55" fmla="*/ 0 h 854"/>
                <a:gd name="T56" fmla="*/ 1039 w 1039"/>
                <a:gd name="T57" fmla="*/ 854 h 85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391783" y="2850250"/>
              <a:ext cx="142875" cy="50800"/>
            </a:xfrm>
            <a:custGeom>
              <a:avLst/>
              <a:gdLst>
                <a:gd name="T0" fmla="*/ 0 w 90"/>
                <a:gd name="T1" fmla="*/ 2147483647 h 32"/>
                <a:gd name="T2" fmla="*/ 2147483647 w 90"/>
                <a:gd name="T3" fmla="*/ 2147483647 h 32"/>
                <a:gd name="T4" fmla="*/ 2147483647 w 90"/>
                <a:gd name="T5" fmla="*/ 0 h 32"/>
                <a:gd name="T6" fmla="*/ 0 60000 65536"/>
                <a:gd name="T7" fmla="*/ 0 60000 65536"/>
                <a:gd name="T8" fmla="*/ 0 60000 65536"/>
                <a:gd name="T9" fmla="*/ 0 w 90"/>
                <a:gd name="T10" fmla="*/ 0 h 32"/>
                <a:gd name="T11" fmla="*/ 90 w 90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472495" y="2693087"/>
              <a:ext cx="3076575" cy="2255838"/>
            </a:xfrm>
            <a:custGeom>
              <a:avLst/>
              <a:gdLst>
                <a:gd name="T0" fmla="*/ 2147483647 w 1938"/>
                <a:gd name="T1" fmla="*/ 0 h 1422"/>
                <a:gd name="T2" fmla="*/ 2147483647 w 1938"/>
                <a:gd name="T3" fmla="*/ 2147483647 h 1422"/>
                <a:gd name="T4" fmla="*/ 2147483647 w 1938"/>
                <a:gd name="T5" fmla="*/ 2147483647 h 1422"/>
                <a:gd name="T6" fmla="*/ 2147483647 w 1938"/>
                <a:gd name="T7" fmla="*/ 2147483647 h 1422"/>
                <a:gd name="T8" fmla="*/ 2147483647 w 1938"/>
                <a:gd name="T9" fmla="*/ 2147483647 h 1422"/>
                <a:gd name="T10" fmla="*/ 0 w 1938"/>
                <a:gd name="T11" fmla="*/ 2147483647 h 1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8"/>
                <a:gd name="T19" fmla="*/ 0 h 1422"/>
                <a:gd name="T20" fmla="*/ 1938 w 1938"/>
                <a:gd name="T21" fmla="*/ 1422 h 1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886833" y="3974200"/>
              <a:ext cx="746125" cy="730250"/>
            </a:xfrm>
            <a:custGeom>
              <a:avLst/>
              <a:gdLst>
                <a:gd name="T0" fmla="*/ 2147483647 w 470"/>
                <a:gd name="T1" fmla="*/ 0 h 461"/>
                <a:gd name="T2" fmla="*/ 2147483647 w 470"/>
                <a:gd name="T3" fmla="*/ 2147483647 h 461"/>
                <a:gd name="T4" fmla="*/ 2147483647 w 470"/>
                <a:gd name="T5" fmla="*/ 2147483647 h 461"/>
                <a:gd name="T6" fmla="*/ 2147483647 w 470"/>
                <a:gd name="T7" fmla="*/ 2147483647 h 461"/>
                <a:gd name="T8" fmla="*/ 0 w 470"/>
                <a:gd name="T9" fmla="*/ 2147483647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461"/>
                <a:gd name="T17" fmla="*/ 470 w 470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4974145" y="4012300"/>
              <a:ext cx="890588" cy="733425"/>
            </a:xfrm>
            <a:custGeom>
              <a:avLst/>
              <a:gdLst>
                <a:gd name="T0" fmla="*/ 2147483647 w 561"/>
                <a:gd name="T1" fmla="*/ 0 h 462"/>
                <a:gd name="T2" fmla="*/ 0 w 561"/>
                <a:gd name="T3" fmla="*/ 2147483647 h 462"/>
                <a:gd name="T4" fmla="*/ 0 60000 65536"/>
                <a:gd name="T5" fmla="*/ 0 60000 65536"/>
                <a:gd name="T6" fmla="*/ 0 w 561"/>
                <a:gd name="T7" fmla="*/ 0 h 462"/>
                <a:gd name="T8" fmla="*/ 561 w 561"/>
                <a:gd name="T9" fmla="*/ 462 h 4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651758" y="4848912"/>
              <a:ext cx="225425" cy="304800"/>
            </a:xfrm>
            <a:custGeom>
              <a:avLst/>
              <a:gdLst>
                <a:gd name="T0" fmla="*/ 0 w 142"/>
                <a:gd name="T1" fmla="*/ 2147483647 h 192"/>
                <a:gd name="T2" fmla="*/ 2147483647 w 142"/>
                <a:gd name="T3" fmla="*/ 2147483647 h 192"/>
                <a:gd name="T4" fmla="*/ 2147483647 w 142"/>
                <a:gd name="T5" fmla="*/ 2147483647 h 192"/>
                <a:gd name="T6" fmla="*/ 2147483647 w 142"/>
                <a:gd name="T7" fmla="*/ 2147483647 h 192"/>
                <a:gd name="T8" fmla="*/ 2147483647 w 142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192"/>
                <a:gd name="T17" fmla="*/ 142 w 142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136070" y="3653525"/>
              <a:ext cx="206375" cy="285750"/>
            </a:xfrm>
            <a:custGeom>
              <a:avLst/>
              <a:gdLst>
                <a:gd name="T0" fmla="*/ 0 w 130"/>
                <a:gd name="T1" fmla="*/ 2147483647 h 179"/>
                <a:gd name="T2" fmla="*/ 2147483647 w 130"/>
                <a:gd name="T3" fmla="*/ 2147483647 h 179"/>
                <a:gd name="T4" fmla="*/ 2147483647 w 130"/>
                <a:gd name="T5" fmla="*/ 2147483647 h 179"/>
                <a:gd name="T6" fmla="*/ 2147483647 w 130"/>
                <a:gd name="T7" fmla="*/ 2147483647 h 179"/>
                <a:gd name="T8" fmla="*/ 2147483647 w 130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79"/>
                <a:gd name="T17" fmla="*/ 130 w 130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04345" y="3505887"/>
              <a:ext cx="352425" cy="180975"/>
            </a:xfrm>
            <a:custGeom>
              <a:avLst/>
              <a:gdLst>
                <a:gd name="T0" fmla="*/ 2147483647 w 222"/>
                <a:gd name="T1" fmla="*/ 0 h 114"/>
                <a:gd name="T2" fmla="*/ 2147483647 w 222"/>
                <a:gd name="T3" fmla="*/ 2147483647 h 114"/>
                <a:gd name="T4" fmla="*/ 2147483647 w 222"/>
                <a:gd name="T5" fmla="*/ 2147483647 h 114"/>
                <a:gd name="T6" fmla="*/ 2147483647 w 222"/>
                <a:gd name="T7" fmla="*/ 2147483647 h 114"/>
                <a:gd name="T8" fmla="*/ 0 w 222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GB" sz="1100" b="1" noProof="1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3721608" y="4936225"/>
              <a:ext cx="344487" cy="288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V="1">
              <a:off x="3837495" y="4828275"/>
              <a:ext cx="1588" cy="61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3718433" y="4829862"/>
              <a:ext cx="119062" cy="1063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 flipH="1">
              <a:off x="4062920" y="5233087"/>
              <a:ext cx="3175" cy="1238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flipH="1">
              <a:off x="3966083" y="5342625"/>
              <a:ext cx="109537" cy="873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>
              <a:off x="5253545" y="4388537"/>
              <a:ext cx="88900" cy="793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b="1"/>
            </a:p>
          </p:txBody>
        </p:sp>
        <p:sp>
          <p:nvSpPr>
            <p:cNvPr id="19" name="Rectangle 29"/>
            <p:cNvSpPr>
              <a:spLocks noChangeArrowheads="1"/>
            </p:cNvSpPr>
            <p:nvPr/>
          </p:nvSpPr>
          <p:spPr bwMode="auto">
            <a:xfrm>
              <a:off x="3839083" y="5534233"/>
              <a:ext cx="2382837" cy="8455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GB" sz="1100" b="1" smtClean="0">
                  <a:solidFill>
                    <a:srgbClr val="00CC00"/>
                  </a:solidFill>
                  <a:latin typeface="Arial" pitchFamily="34" charset="0"/>
                </a:rPr>
                <a:t>Beam-powered test of a PETS with external recirculation to 170 MW, &lt;200 ns - ~10 A beam current</a:t>
              </a:r>
            </a:p>
            <a:p>
              <a:pPr algn="l"/>
              <a:r>
                <a:rPr lang="en-GB" sz="1100" b="1" smtClean="0">
                  <a:solidFill>
                    <a:srgbClr val="FFFF00"/>
                  </a:solidFill>
                  <a:latin typeface="Arial" pitchFamily="34" charset="0"/>
                </a:rPr>
                <a:t>Power &amp; drive beam energy loss measurements.</a:t>
              </a:r>
              <a:endParaRPr lang="en-GB" sz="1100" b="1" dirty="0">
                <a:solidFill>
                  <a:srgbClr val="FFFF00"/>
                </a:solidFill>
                <a:latin typeface="Arial" pitchFamily="34" charset="0"/>
              </a:endParaRPr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 flipH="1" flipV="1">
              <a:off x="5340100" y="4504340"/>
              <a:ext cx="314325" cy="962025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b="1"/>
            </a:p>
          </p:txBody>
        </p:sp>
        <p:sp>
          <p:nvSpPr>
            <p:cNvPr id="22" name="Rectangle 34"/>
            <p:cNvSpPr>
              <a:spLocks noChangeArrowheads="1"/>
            </p:cNvSpPr>
            <p:nvPr/>
          </p:nvSpPr>
          <p:spPr bwMode="auto">
            <a:xfrm>
              <a:off x="6272720" y="5153712"/>
              <a:ext cx="2681288" cy="1150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GB" sz="1100" b="1" dirty="0" smtClean="0">
                  <a:solidFill>
                    <a:srgbClr val="00CC00"/>
                  </a:solidFill>
                  <a:latin typeface="Arial" pitchFamily="34" charset="0"/>
                </a:rPr>
                <a:t>Beam-powered test of a PETS to nominal parameters (135 MW, 240 ns) with external recirculation (10 A) </a:t>
              </a:r>
              <a:r>
                <a:rPr lang="en-GB" sz="1100" b="1" dirty="0" smtClean="0">
                  <a:solidFill>
                    <a:schemeClr val="bg1"/>
                  </a:solidFill>
                  <a:latin typeface="Arial" pitchFamily="34" charset="0"/>
                </a:rPr>
                <a:t>and without (20 A) – </a:t>
              </a:r>
              <a:r>
                <a:rPr lang="en-GB" sz="1100" b="1" dirty="0" smtClean="0">
                  <a:solidFill>
                    <a:srgbClr val="00CC00"/>
                  </a:solidFill>
                  <a:latin typeface="Arial" pitchFamily="34" charset="0"/>
                </a:rPr>
                <a:t>including probe beam</a:t>
              </a:r>
            </a:p>
            <a:p>
              <a:pPr algn="l"/>
              <a:r>
                <a:rPr lang="en-GB" sz="1100" b="1" dirty="0" smtClean="0">
                  <a:solidFill>
                    <a:srgbClr val="00CC00"/>
                  </a:solidFill>
                  <a:latin typeface="Arial" pitchFamily="34" charset="0"/>
                </a:rPr>
                <a:t>Improved power &amp; </a:t>
              </a:r>
              <a:r>
                <a:rPr lang="en-GB" sz="1100" b="1" dirty="0" smtClean="0">
                  <a:solidFill>
                    <a:srgbClr val="FFFF00"/>
                  </a:solidFill>
                  <a:latin typeface="Arial" pitchFamily="34" charset="0"/>
                </a:rPr>
                <a:t>drive beam energy loss measurements</a:t>
              </a:r>
            </a:p>
            <a:p>
              <a:pPr algn="l"/>
              <a:r>
                <a:rPr lang="en-GB" sz="1100" b="1" dirty="0" smtClean="0">
                  <a:solidFill>
                    <a:schemeClr val="bg1"/>
                  </a:solidFill>
                  <a:latin typeface="Arial" pitchFamily="34" charset="0"/>
                </a:rPr>
                <a:t>(Break-down kick measurement).</a:t>
              </a:r>
              <a:endParaRPr lang="en-GB" sz="11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23" name="Rectangle 35"/>
            <p:cNvSpPr>
              <a:spLocks noChangeArrowheads="1"/>
            </p:cNvSpPr>
            <p:nvPr/>
          </p:nvSpPr>
          <p:spPr bwMode="auto">
            <a:xfrm>
              <a:off x="2753233" y="2620062"/>
              <a:ext cx="2133600" cy="6930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GB" sz="1100" b="1" smtClean="0">
                  <a:solidFill>
                    <a:schemeClr val="bg1"/>
                  </a:solidFill>
                  <a:latin typeface="Arial" pitchFamily="34" charset="0"/>
                </a:rPr>
                <a:t>8 PETS + spectrometer installed to verify transport of a 28 A beam with up to 30% of energy extracted</a:t>
              </a:r>
              <a:r>
                <a:rPr lang="en-GB" sz="1100" b="1" smtClean="0">
                  <a:solidFill>
                    <a:srgbClr val="CC0000"/>
                  </a:solidFill>
                  <a:latin typeface="Arial" pitchFamily="34" charset="0"/>
                </a:rPr>
                <a:t>.</a:t>
              </a:r>
              <a:endParaRPr lang="en-GB" sz="1100" b="1" dirty="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24" name="Line 36"/>
            <p:cNvSpPr>
              <a:spLocks noChangeShapeType="1"/>
            </p:cNvSpPr>
            <p:nvPr/>
          </p:nvSpPr>
          <p:spPr bwMode="auto">
            <a:xfrm>
              <a:off x="4075620" y="3239187"/>
              <a:ext cx="654050" cy="1465263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b="1"/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6282244" y="3948423"/>
              <a:ext cx="2263615" cy="3881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l"/>
              <a:r>
                <a:rPr lang="en-GB" sz="1100" b="1" smtClean="0">
                  <a:solidFill>
                    <a:srgbClr val="00CC00"/>
                  </a:solidFill>
                  <a:latin typeface="Arial" pitchFamily="34" charset="0"/>
                </a:rPr>
                <a:t>Nominal probe beam to end of line (no accelerating structure)</a:t>
              </a:r>
              <a:endParaRPr lang="en-GB" sz="1100" b="1" dirty="0">
                <a:solidFill>
                  <a:srgbClr val="00CC00"/>
                </a:solidFill>
                <a:latin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6282245" y="4364315"/>
              <a:ext cx="1866900" cy="5405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/>
              <a:r>
                <a:rPr lang="en-GB" sz="1100" b="1" smtClean="0">
                  <a:solidFill>
                    <a:schemeClr val="bg1"/>
                  </a:solidFill>
                  <a:latin typeface="Arial" pitchFamily="34" charset="0"/>
                </a:rPr>
                <a:t>Probe beam acceleration to 100 MV/m</a:t>
              </a:r>
              <a:r>
                <a:rPr lang="en-GB" sz="1100" b="1" smtClean="0">
                  <a:solidFill>
                    <a:schemeClr val="accent4">
                      <a:lumMod val="75000"/>
                    </a:schemeClr>
                  </a:solidFill>
                  <a:latin typeface="Arial" pitchFamily="34" charset="0"/>
                </a:rPr>
                <a:t>. </a:t>
              </a:r>
            </a:p>
            <a:p>
              <a:pPr algn="l"/>
              <a:r>
                <a:rPr lang="en-GB" sz="1100" b="1" smtClean="0">
                  <a:solidFill>
                    <a:srgbClr val="00CC00"/>
                  </a:solidFill>
                  <a:latin typeface="Arial" pitchFamily="34" charset="0"/>
                </a:rPr>
                <a:t>(55 MV/m measured)</a:t>
              </a:r>
              <a:endParaRPr lang="en-GB" sz="1100" b="1" dirty="0">
                <a:solidFill>
                  <a:srgbClr val="00CC00"/>
                </a:solidFill>
                <a:latin typeface="Arial" pitchFamily="34" charset="0"/>
              </a:endParaRPr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>
              <a:off x="5656770" y="4194862"/>
              <a:ext cx="615950" cy="33338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b="1"/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2344845" y="2375454"/>
              <a:ext cx="2541988" cy="1278071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CTF3 Achievements</a:t>
            </a:r>
            <a:endParaRPr lang="en-GB" dirty="0"/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8460543" y="6371746"/>
            <a:ext cx="647961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b="1" i="1" dirty="0" err="1" smtClean="0">
                <a:latin typeface="ＭＳ Ｐゴシック" charset="-128"/>
              </a:rPr>
              <a:t>Corsini</a:t>
            </a:r>
            <a:endParaRPr lang="en-US" sz="1050" b="1" i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61826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Progress-1: Energy scanning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 issue</a:t>
            </a:r>
          </a:p>
          <a:p>
            <a:pPr lvl="1"/>
            <a:r>
              <a:rPr lang="en-GB"/>
              <a:t>Small (10%) scans can always be done</a:t>
            </a:r>
          </a:p>
          <a:p>
            <a:pPr lvl="2"/>
            <a:r>
              <a:rPr lang="en-GB"/>
              <a:t>Tune magnets, detune RF</a:t>
            </a:r>
          </a:p>
          <a:p>
            <a:pPr lvl="1"/>
            <a:r>
              <a:rPr lang="en-GB"/>
              <a:t>Optimise the machine for one energy</a:t>
            </a:r>
          </a:p>
          <a:p>
            <a:pPr lvl="2"/>
            <a:r>
              <a:rPr lang="en-GB"/>
              <a:t>Running at much lower (or higher) energy</a:t>
            </a:r>
          </a:p>
          <a:p>
            <a:pPr lvl="3"/>
            <a:r>
              <a:rPr lang="en-GB"/>
              <a:t>Compromised luminosity</a:t>
            </a:r>
          </a:p>
          <a:p>
            <a:pPr lvl="3"/>
            <a:r>
              <a:rPr lang="en-GB"/>
              <a:t>Needs a machine reconfiguration</a:t>
            </a:r>
          </a:p>
          <a:p>
            <a:pPr lvl="3"/>
            <a:r>
              <a:rPr lang="en-GB"/>
              <a:t>Cannot be done quickly (within a few hours)</a:t>
            </a:r>
          </a:p>
          <a:p>
            <a:pPr lvl="4"/>
            <a:r>
              <a:rPr lang="en-GB"/>
              <a:t>Can it be done at all?</a:t>
            </a: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Progress-1: Energy scanning-2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438" y="908050"/>
            <a:ext cx="3810000" cy="3133725"/>
          </a:xfrm>
        </p:spPr>
        <p:txBody>
          <a:bodyPr/>
          <a:lstStyle/>
          <a:p>
            <a:r>
              <a:rPr lang="en-GB" sz="2800"/>
              <a:t>Compensate partially for loss of (useful) luminosity from </a:t>
            </a:r>
            <a:r>
              <a:rPr lang="en-GB" sz="2800" i="1"/>
              <a:t>decreasing</a:t>
            </a:r>
            <a:r>
              <a:rPr lang="en-GB" sz="2800"/>
              <a:t> the RF gradient by </a:t>
            </a:r>
            <a:r>
              <a:rPr lang="en-GB" sz="2800" i="1"/>
              <a:t>increasing</a:t>
            </a:r>
            <a:r>
              <a:rPr lang="en-GB" sz="2800"/>
              <a:t> the pulse length</a:t>
            </a:r>
            <a:endParaRPr lang="en-US" sz="280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848364" y="6279365"/>
            <a:ext cx="1116012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>
                <a:latin typeface="ＭＳ Ｐゴシック" charset="-128"/>
              </a:rPr>
              <a:t>Schulte</a:t>
            </a:r>
            <a:endParaRPr lang="en-US" sz="1050" i="1" dirty="0">
              <a:latin typeface="ＭＳ Ｐゴシック" charset="-128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5" t="23915" r="9033" b="25890"/>
          <a:stretch>
            <a:fillRect/>
          </a:stretch>
        </p:blipFill>
        <p:spPr bwMode="auto">
          <a:xfrm>
            <a:off x="3889375" y="1196975"/>
            <a:ext cx="5183188" cy="367188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18512" r="65512" b="48524"/>
          <a:stretch>
            <a:fillRect/>
          </a:stretch>
        </p:blipFill>
        <p:spPr bwMode="auto">
          <a:xfrm>
            <a:off x="827088" y="4149725"/>
            <a:ext cx="2879725" cy="241141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/>
              <a:t>       Progress-2: Accelerating Structures</a:t>
            </a:r>
            <a:endParaRPr lang="en-US"/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992188"/>
            <a:ext cx="6096000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303463" y="5192713"/>
            <a:ext cx="1655762" cy="396875"/>
          </a:xfrm>
          <a:prstGeom prst="rightArrow">
            <a:avLst>
              <a:gd name="adj1" fmla="val 50000"/>
              <a:gd name="adj2" fmla="val 104300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GB" sz="1400" b="1"/>
              <a:t>CLIC Goal</a:t>
            </a:r>
            <a:endParaRPr lang="en-US" sz="1400" b="1"/>
          </a:p>
        </p:txBody>
      </p:sp>
      <p:grpSp>
        <p:nvGrpSpPr>
          <p:cNvPr id="15365" name="Group 5"/>
          <p:cNvGrpSpPr>
            <a:grpSpLocks/>
          </p:cNvGrpSpPr>
          <p:nvPr/>
        </p:nvGrpSpPr>
        <p:grpSpPr bwMode="auto">
          <a:xfrm>
            <a:off x="4032250" y="2852738"/>
            <a:ext cx="1447800" cy="1371600"/>
            <a:chOff x="2517" y="1820"/>
            <a:chExt cx="912" cy="864"/>
          </a:xfrm>
        </p:grpSpPr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2517" y="1820"/>
              <a:ext cx="776" cy="42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 b="1">
                  <a:solidFill>
                    <a:srgbClr val="114FFB"/>
                  </a:solidFill>
                  <a:cs typeface="Arial" charset="0"/>
                </a:rPr>
                <a:t>with</a:t>
              </a:r>
            </a:p>
            <a:p>
              <a:pPr algn="ctr" eaLnBrk="0" hangingPunct="0"/>
              <a:r>
                <a:rPr lang="en-US" sz="2000" b="1">
                  <a:solidFill>
                    <a:srgbClr val="114FFB"/>
                  </a:solidFill>
                  <a:cs typeface="Arial" charset="0"/>
                </a:rPr>
                <a:t> damping</a:t>
              </a:r>
            </a:p>
          </p:txBody>
        </p:sp>
        <p:sp>
          <p:nvSpPr>
            <p:cNvPr id="29715" name="Line 19"/>
            <p:cNvSpPr>
              <a:spLocks noChangeShapeType="1"/>
            </p:cNvSpPr>
            <p:nvPr/>
          </p:nvSpPr>
          <p:spPr bwMode="auto">
            <a:xfrm flipH="1">
              <a:off x="2877" y="2236"/>
              <a:ext cx="64" cy="44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>
              <a:off x="3013" y="2220"/>
              <a:ext cx="416" cy="28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6818313" y="3854450"/>
            <a:ext cx="2038350" cy="1016000"/>
            <a:chOff x="4181" y="2428"/>
            <a:chExt cx="1284" cy="640"/>
          </a:xfrm>
        </p:grpSpPr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flipH="1" flipV="1">
              <a:off x="4181" y="2428"/>
              <a:ext cx="544" cy="24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 flipH="1" flipV="1">
              <a:off x="4293" y="2612"/>
              <a:ext cx="424" cy="13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 flipH="1" flipV="1">
              <a:off x="4409" y="2796"/>
              <a:ext cx="384" cy="3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4689" y="2644"/>
              <a:ext cx="776" cy="42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 b="1">
                  <a:solidFill>
                    <a:srgbClr val="114FFB"/>
                  </a:solidFill>
                  <a:cs typeface="Arial" charset="0"/>
                </a:rPr>
                <a:t>without</a:t>
              </a:r>
            </a:p>
            <a:p>
              <a:pPr algn="ctr" eaLnBrk="0" hangingPunct="0"/>
              <a:r>
                <a:rPr lang="en-US" sz="2000" b="1">
                  <a:solidFill>
                    <a:srgbClr val="114FFB"/>
                  </a:solidFill>
                  <a:cs typeface="Arial" charset="0"/>
                </a:rPr>
                <a:t> damping</a:t>
              </a:r>
            </a:p>
          </p:txBody>
        </p:sp>
      </p:grp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55576" y="6432004"/>
            <a:ext cx="702195" cy="253916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>
                <a:latin typeface="ＭＳ Ｐゴシック" charset="-128"/>
              </a:rPr>
              <a:t>Delahaye</a:t>
            </a:r>
            <a:endParaRPr lang="en-US" sz="1050" i="1" dirty="0">
              <a:latin typeface="ＭＳ Ｐゴシック" charset="-128"/>
            </a:endParaRPr>
          </a:p>
        </p:txBody>
      </p: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5832475" y="4868863"/>
            <a:ext cx="1044575" cy="1044575"/>
            <a:chOff x="408" y="2001"/>
            <a:chExt cx="1089" cy="1089"/>
          </a:xfrm>
        </p:grpSpPr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408" y="2001"/>
              <a:ext cx="1089" cy="1089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77" name="Oval 17"/>
            <p:cNvSpPr>
              <a:spLocks noChangeAspect="1" noChangeArrowheads="1"/>
            </p:cNvSpPr>
            <p:nvPr/>
          </p:nvSpPr>
          <p:spPr bwMode="auto">
            <a:xfrm>
              <a:off x="680" y="2273"/>
              <a:ext cx="544" cy="544"/>
            </a:xfrm>
            <a:prstGeom prst="ellipse">
              <a:avLst/>
            </a:prstGeom>
            <a:solidFill>
              <a:srgbClr val="FFFF00">
                <a:alpha val="50000"/>
              </a:srgbClr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78" name="Oval 18"/>
            <p:cNvSpPr>
              <a:spLocks noChangeAspect="1" noChangeArrowheads="1"/>
            </p:cNvSpPr>
            <p:nvPr/>
          </p:nvSpPr>
          <p:spPr bwMode="auto">
            <a:xfrm>
              <a:off x="816" y="2409"/>
              <a:ext cx="272" cy="272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0" y="6432004"/>
            <a:ext cx="827584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 err="1">
                <a:latin typeface="ＭＳ Ｐゴシック" charset="-128"/>
              </a:rPr>
              <a:t>Wuensch</a:t>
            </a:r>
            <a:endParaRPr lang="en-US" sz="1050" i="1" dirty="0">
              <a:latin typeface="ＭＳ Ｐゴシック" charset="-128"/>
            </a:endParaRPr>
          </a:p>
        </p:txBody>
      </p:sp>
      <p:pic>
        <p:nvPicPr>
          <p:cNvPr id="1538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8" t="24829" r="25414" b="23164"/>
          <a:stretch>
            <a:fillRect/>
          </a:stretch>
        </p:blipFill>
        <p:spPr bwMode="auto">
          <a:xfrm>
            <a:off x="7775575" y="4941888"/>
            <a:ext cx="8159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7" t="24829" r="23747" b="19165"/>
          <a:stretch>
            <a:fillRect/>
          </a:stretch>
        </p:blipFill>
        <p:spPr bwMode="auto">
          <a:xfrm>
            <a:off x="3671888" y="3860800"/>
            <a:ext cx="8747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Picture 2" descr="G:\Departments\EN\Groups\MME\MM\Metallurgy\MEB-Sigma\MAichele\EDMS--1096980--TD18_post-mortem_SEM_observation\TD18 KEK-SLAC SliceC\TD18-SliceC-DS-65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4563"/>
            <a:ext cx="320357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3" name="AutoShape 23"/>
          <p:cNvSpPr>
            <a:spLocks noChangeArrowheads="1"/>
          </p:cNvSpPr>
          <p:nvPr/>
        </p:nvSpPr>
        <p:spPr bwMode="auto">
          <a:xfrm rot="2242975" flipV="1">
            <a:off x="561975" y="2878138"/>
            <a:ext cx="3709988" cy="146050"/>
          </a:xfrm>
          <a:prstGeom prst="leftArrow">
            <a:avLst>
              <a:gd name="adj1" fmla="val 50000"/>
              <a:gd name="adj2" fmla="val 6350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Progress-2: PETS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581525"/>
            <a:ext cx="8204200" cy="1979613"/>
          </a:xfrm>
        </p:spPr>
        <p:txBody>
          <a:bodyPr/>
          <a:lstStyle/>
          <a:p>
            <a:r>
              <a:rPr lang="en-GB" sz="2000" dirty="0"/>
              <a:t>8 PETS breakdown events in 1.55 </a:t>
            </a:r>
            <a:r>
              <a:rPr lang="en-GB" sz="2000" dirty="0">
                <a:cs typeface="Arial" charset="0"/>
              </a:rPr>
              <a:t>×</a:t>
            </a:r>
            <a:r>
              <a:rPr lang="en-GB" sz="2000" dirty="0"/>
              <a:t>10</a:t>
            </a:r>
            <a:r>
              <a:rPr lang="en-GB" sz="2000" baseline="30000" dirty="0"/>
              <a:t>7</a:t>
            </a:r>
            <a:r>
              <a:rPr lang="en-GB" sz="2000" dirty="0"/>
              <a:t> pulses (125 hours)</a:t>
            </a:r>
          </a:p>
          <a:p>
            <a:pPr lvl="1"/>
            <a:r>
              <a:rPr lang="en-GB" sz="1800" dirty="0"/>
              <a:t>Breakdown rate 5.3 </a:t>
            </a:r>
            <a:r>
              <a:rPr lang="en-GB" sz="1800" dirty="0">
                <a:cs typeface="Arial" charset="0"/>
              </a:rPr>
              <a:t>×</a:t>
            </a:r>
            <a:r>
              <a:rPr lang="en-GB" sz="1800" dirty="0"/>
              <a:t>10</a:t>
            </a:r>
            <a:r>
              <a:rPr lang="en-GB" sz="1800" baseline="30000" dirty="0"/>
              <a:t>-7</a:t>
            </a:r>
            <a:r>
              <a:rPr lang="en-GB" sz="1800" dirty="0"/>
              <a:t>/pulse [CLIC Goal &lt;2 </a:t>
            </a:r>
            <a:r>
              <a:rPr lang="en-GB" sz="1800" dirty="0">
                <a:cs typeface="Arial" charset="0"/>
              </a:rPr>
              <a:t>×</a:t>
            </a:r>
            <a:r>
              <a:rPr lang="en-GB" sz="1800" dirty="0"/>
              <a:t>10</a:t>
            </a:r>
            <a:r>
              <a:rPr lang="en-GB" sz="1800" baseline="30000" dirty="0"/>
              <a:t>-7</a:t>
            </a:r>
            <a:r>
              <a:rPr lang="en-GB" sz="1800" dirty="0"/>
              <a:t>/pulse]</a:t>
            </a:r>
          </a:p>
          <a:p>
            <a:pPr lvl="2"/>
            <a:r>
              <a:rPr lang="en-GB" sz="1600" dirty="0"/>
              <a:t>(excluding the 8 in the cluster – 1.3 </a:t>
            </a:r>
            <a:r>
              <a:rPr lang="en-GB" sz="1600" dirty="0">
                <a:cs typeface="Arial" charset="0"/>
              </a:rPr>
              <a:t>×</a:t>
            </a:r>
            <a:r>
              <a:rPr lang="en-GB" sz="1600" dirty="0"/>
              <a:t>10</a:t>
            </a:r>
            <a:r>
              <a:rPr lang="en-GB" sz="1600" baseline="30000" dirty="0"/>
              <a:t>-7</a:t>
            </a:r>
            <a:r>
              <a:rPr lang="en-GB" sz="1600" dirty="0"/>
              <a:t>/pulse)</a:t>
            </a:r>
          </a:p>
          <a:p>
            <a:pPr lvl="1"/>
            <a:r>
              <a:rPr lang="en-US" sz="1800" dirty="0" smtClean="0"/>
              <a:t>In 80 </a:t>
            </a:r>
            <a:r>
              <a:rPr lang="en-US" sz="1800" dirty="0"/>
              <a:t>hours no breakdowns were registered</a:t>
            </a:r>
          </a:p>
          <a:p>
            <a:pPr lvl="2"/>
            <a:r>
              <a:rPr lang="en-US" sz="1600" dirty="0"/>
              <a:t>BDR &lt;1.2x10</a:t>
            </a:r>
            <a:r>
              <a:rPr lang="en-US" sz="1600" baseline="30000" dirty="0"/>
              <a:t>-7</a:t>
            </a:r>
            <a:r>
              <a:rPr lang="en-US" sz="1600" dirty="0"/>
              <a:t>/pulse</a:t>
            </a:r>
            <a:endParaRPr lang="en-GB" sz="1200" dirty="0"/>
          </a:p>
          <a:p>
            <a:pPr lvl="1"/>
            <a:endParaRPr lang="en-US" sz="140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34199" y="6417332"/>
            <a:ext cx="895350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 err="1">
                <a:latin typeface="Times New Roman" pitchFamily="18" charset="0"/>
              </a:rPr>
              <a:t>Wuensch</a:t>
            </a:r>
            <a:endParaRPr lang="en-US" sz="1050" i="1" dirty="0">
              <a:latin typeface="Times New Roman" pitchFamily="18" charset="0"/>
            </a:endParaRPr>
          </a:p>
        </p:txBody>
      </p:sp>
      <p:pic>
        <p:nvPicPr>
          <p:cNvPr id="16389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81075"/>
            <a:ext cx="69532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5184775" y="1066800"/>
            <a:ext cx="1600200" cy="2867025"/>
          </a:xfrm>
          <a:prstGeom prst="rect">
            <a:avLst/>
          </a:prstGeom>
          <a:solidFill>
            <a:srgbClr val="F7A7C5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Helvetica"/>
            </a:endParaRPr>
          </a:p>
        </p:txBody>
      </p:sp>
      <p:sp>
        <p:nvSpPr>
          <p:cNvPr id="16391" name="Rectangle 17"/>
          <p:cNvSpPr>
            <a:spLocks noChangeArrowheads="1"/>
          </p:cNvSpPr>
          <p:nvPr/>
        </p:nvSpPr>
        <p:spPr bwMode="auto">
          <a:xfrm>
            <a:off x="5235575" y="1863725"/>
            <a:ext cx="1497013" cy="304800"/>
          </a:xfrm>
          <a:prstGeom prst="rect">
            <a:avLst/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cs typeface="Arial" charset="0"/>
              </a:rPr>
              <a:t>1.55x10</a:t>
            </a:r>
            <a:r>
              <a:rPr lang="en-US" sz="1400" b="1" baseline="30000">
                <a:solidFill>
                  <a:srgbClr val="000000"/>
                </a:solidFill>
                <a:cs typeface="Arial" charset="0"/>
              </a:rPr>
              <a:t>7</a:t>
            </a:r>
            <a:r>
              <a:rPr lang="en-US" sz="1400" b="1">
                <a:solidFill>
                  <a:srgbClr val="000000"/>
                </a:solidFill>
                <a:cs typeface="Arial" charset="0"/>
              </a:rPr>
              <a:t> pulses</a:t>
            </a:r>
          </a:p>
        </p:txBody>
      </p: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3095625" y="2997200"/>
            <a:ext cx="3203575" cy="2592388"/>
            <a:chOff x="1973" y="1888"/>
            <a:chExt cx="2018" cy="1633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auto">
            <a:xfrm>
              <a:off x="1973" y="3339"/>
              <a:ext cx="952" cy="182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auto">
            <a:xfrm rot="-5400000">
              <a:off x="3448" y="2114"/>
              <a:ext cx="770" cy="317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CTF3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772400" cy="1620838"/>
          </a:xfrm>
        </p:spPr>
        <p:txBody>
          <a:bodyPr/>
          <a:lstStyle/>
          <a:p>
            <a:r>
              <a:rPr lang="en-GB"/>
              <a:t>4 x combination</a:t>
            </a:r>
          </a:p>
          <a:p>
            <a:pPr lvl="1"/>
            <a:r>
              <a:rPr lang="en-GB"/>
              <a:t>Lower current </a:t>
            </a:r>
            <a:r>
              <a:rPr lang="en-GB">
                <a:sym typeface="Wingdings" pitchFamily="2" charset="2"/>
              </a:rPr>
              <a:t> Missing klystron</a:t>
            </a:r>
          </a:p>
          <a:p>
            <a:pPr lvl="1"/>
            <a:r>
              <a:rPr lang="en-GB">
                <a:sym typeface="Wingdings" pitchFamily="2" charset="2"/>
              </a:rPr>
              <a:t>But back in operation – continue work</a:t>
            </a:r>
            <a:endParaRPr lang="en-US"/>
          </a:p>
        </p:txBody>
      </p:sp>
      <p:pic>
        <p:nvPicPr>
          <p:cNvPr id="17412" name="Picture 77" descr="Screen shot 2010-10-17 at 13.21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46438"/>
            <a:ext cx="432117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r-combi-8-20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" t="15556" r="2835" b="9654"/>
          <a:stretch>
            <a:fillRect/>
          </a:stretch>
        </p:blipFill>
        <p:spPr bwMode="auto">
          <a:xfrm>
            <a:off x="4800600" y="3246438"/>
            <a:ext cx="4233863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6572250" y="2716213"/>
            <a:ext cx="914400" cy="457200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lIns="100794" tIns="50397" rIns="100794" bIns="50397">
            <a:normAutofit/>
          </a:bodyPr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80000"/>
              </a:lnSpc>
            </a:pPr>
            <a:r>
              <a:rPr lang="en-US" sz="2200" b="1">
                <a:latin typeface="StarSymbol"/>
              </a:rPr>
              <a:t>2010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7805738" y="5665788"/>
            <a:ext cx="914400" cy="457200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lIns="100794" tIns="50397" rIns="100794" bIns="50397">
            <a:normAutofit/>
          </a:bodyPr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80000"/>
              </a:lnSpc>
            </a:pPr>
            <a:r>
              <a:rPr lang="en-US" sz="2600" b="1">
                <a:latin typeface="StarSymbol"/>
              </a:rPr>
              <a:t>20 A</a:t>
            </a:r>
          </a:p>
        </p:txBody>
      </p:sp>
      <p:grpSp>
        <p:nvGrpSpPr>
          <p:cNvPr id="17416" name="Group 4"/>
          <p:cNvGrpSpPr>
            <a:grpSpLocks/>
          </p:cNvGrpSpPr>
          <p:nvPr/>
        </p:nvGrpSpPr>
        <p:grpSpPr bwMode="auto">
          <a:xfrm>
            <a:off x="585788" y="4000500"/>
            <a:ext cx="2781300" cy="1971675"/>
            <a:chOff x="761999" y="2933284"/>
            <a:chExt cx="4343401" cy="2902930"/>
          </a:xfrm>
        </p:grpSpPr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761999" y="3809773"/>
              <a:ext cx="1447800" cy="656781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normAutofit/>
            </a:bodyPr>
            <a:lstStyle>
              <a:lvl1pPr defTabSz="10080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080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lnSpc>
                  <a:spcPct val="80000"/>
                </a:lnSpc>
              </a:pPr>
              <a:r>
                <a:rPr lang="en-US" sz="1000">
                  <a:latin typeface="StarSymbol"/>
                </a:rPr>
                <a:t>Current from </a:t>
              </a:r>
              <a:br>
                <a:rPr lang="en-US" sz="1000">
                  <a:latin typeface="StarSymbol"/>
                </a:rPr>
              </a:br>
              <a:r>
                <a:rPr lang="en-US" sz="1000">
                  <a:latin typeface="StarSymbol"/>
                </a:rPr>
                <a:t>Linac</a:t>
              </a:r>
            </a:p>
          </p:txBody>
        </p:sp>
        <p:cxnSp>
          <p:nvCxnSpPr>
            <p:cNvPr id="17418" name="Straight Arrow Connector 8"/>
            <p:cNvCxnSpPr>
              <a:cxnSpLocks noChangeShapeType="1"/>
              <a:stCxn id="7" idx="0"/>
            </p:cNvCxnSpPr>
            <p:nvPr/>
          </p:nvCxnSpPr>
          <p:spPr bwMode="auto">
            <a:xfrm rot="5400000" flipH="1" flipV="1">
              <a:off x="1066593" y="3352591"/>
              <a:ext cx="876716" cy="381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1676790" y="4602118"/>
              <a:ext cx="1447800" cy="656783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normAutofit fontScale="92500"/>
            </a:bodyPr>
            <a:lstStyle>
              <a:lvl1pPr defTabSz="10080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080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lnSpc>
                  <a:spcPct val="80000"/>
                </a:lnSpc>
              </a:pPr>
              <a:r>
                <a:rPr lang="en-US" sz="1100">
                  <a:latin typeface="StarSymbol"/>
                </a:rPr>
                <a:t>Current after </a:t>
              </a:r>
              <a:br>
                <a:rPr lang="en-US" sz="1100">
                  <a:latin typeface="StarSymbol"/>
                </a:rPr>
              </a:br>
              <a:r>
                <a:rPr lang="en-US" sz="1100">
                  <a:latin typeface="StarSymbol"/>
                </a:rPr>
                <a:t>Delay Loop</a:t>
              </a:r>
            </a:p>
          </p:txBody>
        </p:sp>
        <p:cxnSp>
          <p:nvCxnSpPr>
            <p:cNvPr id="17420" name="Straight Arrow Connector 9"/>
            <p:cNvCxnSpPr>
              <a:cxnSpLocks noChangeShapeType="1"/>
              <a:stCxn id="9" idx="0"/>
            </p:cNvCxnSpPr>
            <p:nvPr/>
          </p:nvCxnSpPr>
          <p:spPr bwMode="auto">
            <a:xfrm rot="5400000" flipH="1" flipV="1">
              <a:off x="1756641" y="3920263"/>
              <a:ext cx="1325422" cy="381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3124590" y="5457571"/>
              <a:ext cx="1980810" cy="378643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normAutofit/>
            </a:bodyPr>
            <a:lstStyle>
              <a:lvl1pPr defTabSz="10080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080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080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080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lnSpc>
                  <a:spcPct val="80000"/>
                </a:lnSpc>
              </a:pPr>
              <a:r>
                <a:rPr lang="en-US" sz="1000">
                  <a:latin typeface="StarSymbol"/>
                </a:rPr>
                <a:t>Current in the ring</a:t>
              </a:r>
            </a:p>
          </p:txBody>
        </p:sp>
        <p:cxnSp>
          <p:nvCxnSpPr>
            <p:cNvPr id="17422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4053082" y="4938519"/>
              <a:ext cx="656837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1658938" y="2743200"/>
            <a:ext cx="914400" cy="430213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lIns="100794" tIns="50397" rIns="100794" bIns="50397">
            <a:normAutofit/>
          </a:bodyPr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80000"/>
              </a:lnSpc>
            </a:pPr>
            <a:r>
              <a:rPr lang="en-US" sz="2200" b="1">
                <a:latin typeface="StarSymbol"/>
              </a:rPr>
              <a:t>2009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8153401" y="6407798"/>
            <a:ext cx="881062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 err="1">
                <a:latin typeface="Times New Roman" pitchFamily="18" charset="0"/>
              </a:rPr>
              <a:t>Tecker</a:t>
            </a:r>
            <a:endParaRPr lang="en-US" sz="1050" i="1" dirty="0">
              <a:latin typeface="Times New Roman" pitchFamily="18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505200" y="6073775"/>
            <a:ext cx="914400" cy="430213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lIns="100794" tIns="50397" rIns="100794" bIns="50397">
            <a:normAutofit/>
          </a:bodyPr>
          <a:lstStyle>
            <a:lvl1pPr defTabSz="10080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080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080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080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080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080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lnSpc>
                <a:spcPct val="80000"/>
              </a:lnSpc>
            </a:pPr>
            <a:r>
              <a:rPr lang="en-US" sz="2600" b="1">
                <a:cs typeface="Arial" charset="0"/>
              </a:rPr>
              <a:t>26 A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PHIN</a:t>
            </a:r>
            <a:endParaRPr lang="en-US" dirty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" r="7846" b="1671"/>
          <a:stretch>
            <a:fillRect/>
          </a:stretch>
        </p:blipFill>
        <p:spPr bwMode="auto">
          <a:xfrm>
            <a:off x="0" y="3886200"/>
            <a:ext cx="3767138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Content Placeholder 6"/>
          <p:cNvSpPr>
            <a:spLocks/>
          </p:cNvSpPr>
          <p:nvPr/>
        </p:nvSpPr>
        <p:spPr bwMode="auto">
          <a:xfrm>
            <a:off x="242888" y="914400"/>
            <a:ext cx="86598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90525" indent="-293688" defTabSz="414338" eaLnBrk="0" hangingPunct="0">
              <a:spcBef>
                <a:spcPct val="20000"/>
              </a:spcBef>
              <a:buFontTx/>
              <a:buChar char="•"/>
            </a:pPr>
            <a:r>
              <a:rPr lang="en-US" sz="2000" b="1">
                <a:solidFill>
                  <a:srgbClr val="FF0000"/>
                </a:solidFill>
              </a:rPr>
              <a:t>specifications successfully demonstrated </a:t>
            </a:r>
            <a:r>
              <a:rPr lang="en-US" sz="2000" b="1">
                <a:solidFill>
                  <a:schemeClr val="folHlink"/>
                </a:solidFill>
              </a:rPr>
              <a:t>during the June run</a:t>
            </a:r>
          </a:p>
          <a:p>
            <a:pPr marL="390525" indent="-293688" defTabSz="414338" eaLnBrk="0" hangingPunct="0">
              <a:spcBef>
                <a:spcPct val="20000"/>
              </a:spcBef>
              <a:buFontTx/>
              <a:buChar char="•"/>
            </a:pPr>
            <a:r>
              <a:rPr lang="en-US" sz="2000" b="1">
                <a:solidFill>
                  <a:schemeClr val="folHlink"/>
                </a:solidFill>
              </a:rPr>
              <a:t>measurements along pulse train</a:t>
            </a:r>
            <a:r>
              <a:rPr lang="en-US" sz="3200" b="1">
                <a:solidFill>
                  <a:srgbClr val="000099"/>
                </a:solidFill>
              </a:rPr>
              <a:t> </a:t>
            </a:r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905000"/>
            <a:ext cx="53625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6"/>
          <p:cNvSpPr>
            <a:spLocks/>
          </p:cNvSpPr>
          <p:nvPr/>
        </p:nvSpPr>
        <p:spPr bwMode="auto">
          <a:xfrm>
            <a:off x="428625" y="5851525"/>
            <a:ext cx="33480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455613"/>
            <a:r>
              <a:rPr lang="en-US" sz="1000">
                <a:solidFill>
                  <a:srgbClr val="4C4C4C"/>
                </a:solidFill>
                <a:latin typeface="Georgia" pitchFamily="18" charset="0"/>
                <a:sym typeface="Georgia" pitchFamily="18" charset="0"/>
              </a:rPr>
              <a:t>(03 March 2010) </a:t>
            </a:r>
          </a:p>
          <a:p>
            <a:pPr defTabSz="455613"/>
            <a:r>
              <a:rPr lang="en-US" sz="1000">
                <a:solidFill>
                  <a:srgbClr val="4C4C4C"/>
                </a:solidFill>
                <a:latin typeface="Georgia" pitchFamily="18" charset="0"/>
                <a:sym typeface="Georgia" pitchFamily="18" charset="0"/>
              </a:rPr>
              <a:t>Emittance Measurement along the Pulse Train of 1.2µs </a:t>
            </a:r>
          </a:p>
        </p:txBody>
      </p:sp>
      <p:sp>
        <p:nvSpPr>
          <p:cNvPr id="18439" name="Rectangle 15"/>
          <p:cNvSpPr>
            <a:spLocks/>
          </p:cNvSpPr>
          <p:nvPr/>
        </p:nvSpPr>
        <p:spPr bwMode="auto">
          <a:xfrm>
            <a:off x="2332038" y="5721350"/>
            <a:ext cx="9985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5613"/>
            <a:r>
              <a:rPr lang="en-US">
                <a:solidFill>
                  <a:srgbClr val="0044FE"/>
                </a:solidFill>
                <a:latin typeface="Georgia" pitchFamily="18" charset="0"/>
                <a:sym typeface="Georgia" pitchFamily="18" charset="0"/>
              </a:rPr>
              <a:t>Emittance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1905000"/>
            <a:ext cx="2716212" cy="20383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50800" dist="63500" dir="2700000" algn="ctr" rotWithShape="0">
              <a:schemeClr val="bg2">
                <a:alpha val="43000"/>
              </a:schemeClr>
            </a:outerShdw>
          </a:effectLst>
        </p:spPr>
      </p:pic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7667625" y="4365625"/>
            <a:ext cx="503238" cy="323850"/>
          </a:xfrm>
          <a:prstGeom prst="leftRightArrow">
            <a:avLst>
              <a:gd name="adj1" fmla="val 50000"/>
              <a:gd name="adj2" fmla="val 31078"/>
            </a:avLst>
          </a:prstGeom>
          <a:solidFill>
            <a:schemeClr val="folHlink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680450" y="2125663"/>
            <a:ext cx="344488" cy="427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latin typeface="Symbol" pitchFamily="18" charset="2"/>
                <a:sym typeface="Wingdings" pitchFamily="2" charset="2"/>
              </a:rPr>
              <a:t></a:t>
            </a: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chemeClr val="folHlink"/>
                </a:solidFill>
                <a:latin typeface="Symbol" pitchFamily="18" charset="2"/>
                <a:sym typeface="Wingdings" pitchFamily="2" charset="2"/>
              </a:rPr>
              <a:t></a:t>
            </a: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  <a:endParaRPr lang="en-US" sz="1600" b="1">
              <a:solidFill>
                <a:srgbClr val="00FF00"/>
              </a:solidFill>
              <a:latin typeface="Symbol" pitchFamily="18" charset="2"/>
              <a:sym typeface="Comic Sans MS" pitchFamily="66" charset="0"/>
            </a:endParaRPr>
          </a:p>
          <a:p>
            <a:pPr eaLnBrk="0" hangingPunct="0">
              <a:spcAft>
                <a:spcPct val="15000"/>
              </a:spcAft>
            </a:pPr>
            <a:r>
              <a:rPr lang="en-US" sz="1600" b="1">
                <a:solidFill>
                  <a:srgbClr val="00FF00"/>
                </a:solidFill>
                <a:sym typeface="Wingdings" pitchFamily="2" charset="2"/>
              </a:rPr>
              <a:t>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8153401" y="6407798"/>
            <a:ext cx="881062" cy="26161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50" i="1" dirty="0" err="1">
                <a:latin typeface="Times New Roman" pitchFamily="18" charset="0"/>
              </a:rPr>
              <a:t>Tecker</a:t>
            </a:r>
            <a:endParaRPr lang="en-US" sz="1050" i="1" dirty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9116" y="512676"/>
            <a:ext cx="2844316" cy="30777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See </a:t>
            </a:r>
            <a:r>
              <a:rPr lang="en-GB" sz="1400" dirty="0" err="1" smtClean="0"/>
              <a:t>Oznur</a:t>
            </a:r>
            <a:r>
              <a:rPr lang="en-GB" sz="1400" dirty="0" smtClean="0"/>
              <a:t> Mete, Friday 17:00</a:t>
            </a:r>
            <a:endParaRPr lang="en-GB" sz="1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High charge &amp; cathode tests - </a:t>
            </a:r>
            <a:r>
              <a:rPr lang="en-US" dirty="0" smtClean="0">
                <a:solidFill>
                  <a:srgbClr val="FF0000"/>
                </a:solidFill>
              </a:rPr>
              <a:t>PHIN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25" y="1340768"/>
            <a:ext cx="4800625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C00000"/>
                </a:solidFill>
              </a:rPr>
              <a:t>Maximum charge extracted with 75 bunches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425" y="1340768"/>
            <a:ext cx="3494855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12713" indent="-11271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New green responsive cathode tested in UV Cs3Sb</a:t>
            </a:r>
          </a:p>
          <a:p>
            <a:pPr marL="112713" indent="-11271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dirty="0" smtClean="0">
              <a:solidFill>
                <a:srgbClr val="C00000"/>
              </a:solidFill>
            </a:endParaRPr>
          </a:p>
          <a:p>
            <a:pPr marL="112713" indent="-112713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Cathode lifetime measurements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1" y="2416521"/>
            <a:ext cx="1011318" cy="276942"/>
          </a:xfrm>
          <a:prstGeom prst="rect">
            <a:avLst/>
          </a:prstGeom>
          <a:noFill/>
        </p:spPr>
        <p:txBody>
          <a:bodyPr wrap="none" lIns="91384" tIns="45692" rIns="91384" bIns="45692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  <a:latin typeface="Calibri" pitchFamily="34" charset="0"/>
              </a:rPr>
              <a:t>333ps switch</a:t>
            </a:r>
            <a:endParaRPr lang="en-US" sz="1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1" y="4072705"/>
            <a:ext cx="1011318" cy="276942"/>
          </a:xfrm>
          <a:prstGeom prst="rect">
            <a:avLst/>
          </a:prstGeom>
          <a:noFill/>
        </p:spPr>
        <p:txBody>
          <a:bodyPr wrap="none" lIns="91384" tIns="45692" rIns="91384" bIns="45692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  <a:latin typeface="Calibri" pitchFamily="34" charset="0"/>
              </a:rPr>
              <a:t>999ps switch</a:t>
            </a:r>
            <a:endParaRPr lang="en-US" sz="12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25" y="5411698"/>
            <a:ext cx="48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187E"/>
                </a:solidFill>
              </a:rPr>
              <a:t>HIGHEST charge extracted from PHIN to date</a:t>
            </a:r>
            <a:endParaRPr lang="en-US" sz="1600" dirty="0">
              <a:solidFill>
                <a:srgbClr val="00187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95935" y="1818334"/>
            <a:ext cx="4824536" cy="345638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9945" y="1921209"/>
            <a:ext cx="4100487" cy="326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48264" y="2732952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8.1nC/bunch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1" name="Picture 3" descr="\\cern.ch\dfs\Users\m\mcsatari\Documents\My Pictures\cathode\catho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25" y="2800158"/>
            <a:ext cx="3494855" cy="26212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645870" y="1009485"/>
            <a:ext cx="10118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 smtClean="0"/>
              <a:t>Marta </a:t>
            </a:r>
            <a:r>
              <a:rPr lang="en-US" sz="1000" i="1" u="sng" dirty="0" err="1" smtClean="0"/>
              <a:t>Csatari</a:t>
            </a:r>
            <a:endParaRPr lang="en-US" sz="1000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1759832959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576263" y="877888"/>
            <a:ext cx="7772400" cy="5689600"/>
          </a:xfrm>
        </p:spPr>
        <p:txBody>
          <a:bodyPr/>
          <a:lstStyle/>
          <a:p>
            <a:r>
              <a:rPr lang="en-GB" dirty="0" smtClean="0"/>
              <a:t>Ring colliders more efficient</a:t>
            </a:r>
          </a:p>
          <a:p>
            <a:pPr lvl="1"/>
            <a:r>
              <a:rPr lang="en-GB" dirty="0" smtClean="0"/>
              <a:t>Re-use the particles</a:t>
            </a:r>
          </a:p>
          <a:p>
            <a:pPr lvl="2"/>
            <a:r>
              <a:rPr lang="en-GB" dirty="0" smtClean="0"/>
              <a:t>Cost: RF </a:t>
            </a:r>
            <a:r>
              <a:rPr lang="en-GB" dirty="0">
                <a:sym typeface="Symbol"/>
              </a:rPr>
              <a:t> </a:t>
            </a:r>
            <a:r>
              <a:rPr lang="en-GB" dirty="0" smtClean="0"/>
              <a:t>E</a:t>
            </a:r>
            <a:r>
              <a:rPr lang="en-GB" baseline="30000" dirty="0" smtClean="0"/>
              <a:t>4</a:t>
            </a:r>
            <a:r>
              <a:rPr lang="en-GB" dirty="0" smtClean="0"/>
              <a:t>/R ; Ring </a:t>
            </a:r>
            <a:r>
              <a:rPr lang="en-GB" dirty="0">
                <a:sym typeface="Symbol"/>
              </a:rPr>
              <a:t> </a:t>
            </a:r>
            <a:r>
              <a:rPr lang="en-GB" dirty="0" smtClean="0"/>
              <a:t>R</a:t>
            </a:r>
          </a:p>
          <a:p>
            <a:pPr lvl="3"/>
            <a:r>
              <a:rPr lang="en-GB" dirty="0" smtClean="0"/>
              <a:t>Combined </a:t>
            </a:r>
            <a:r>
              <a:rPr lang="en-GB" dirty="0">
                <a:sym typeface="Symbol"/>
              </a:rPr>
              <a:t></a:t>
            </a:r>
            <a:r>
              <a:rPr lang="en-GB" dirty="0" smtClean="0"/>
              <a:t> E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 smtClean="0"/>
              <a:t>(+</a:t>
            </a:r>
            <a:r>
              <a:rPr lang="en-GB" dirty="0" err="1" smtClean="0"/>
              <a:t>c</a:t>
            </a:r>
            <a:r>
              <a:rPr lang="en-GB" baseline="-25000" dirty="0" err="1" smtClean="0"/>
              <a:t>R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Linear collider</a:t>
            </a:r>
          </a:p>
          <a:p>
            <a:pPr lvl="1"/>
            <a:r>
              <a:rPr lang="en-GB" dirty="0" smtClean="0"/>
              <a:t>Single pass </a:t>
            </a:r>
          </a:p>
          <a:p>
            <a:pPr lvl="2"/>
            <a:r>
              <a:rPr lang="en-GB" dirty="0" smtClean="0"/>
              <a:t>Cost: RF </a:t>
            </a:r>
            <a:r>
              <a:rPr lang="en-GB" dirty="0" smtClean="0">
                <a:sym typeface="Symbol"/>
              </a:rPr>
              <a:t> E</a:t>
            </a:r>
            <a:r>
              <a:rPr lang="en-GB" dirty="0" smtClean="0"/>
              <a:t> </a:t>
            </a:r>
            <a:r>
              <a:rPr lang="en-GB" dirty="0"/>
              <a:t>(+</a:t>
            </a:r>
            <a:r>
              <a:rPr lang="en-GB" dirty="0" err="1" smtClean="0"/>
              <a:t>c</a:t>
            </a:r>
            <a:r>
              <a:rPr lang="en-GB" baseline="-25000" dirty="0" err="1"/>
              <a:t>L</a:t>
            </a:r>
            <a:r>
              <a:rPr lang="en-GB" dirty="0" smtClean="0"/>
              <a:t>)</a:t>
            </a:r>
            <a:endParaRPr lang="en-GB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so </a:t>
            </a:r>
            <a:r>
              <a:rPr lang="en-GB" sz="2400" dirty="0" smtClean="0"/>
              <a:t>there must be a crossover</a:t>
            </a:r>
            <a:r>
              <a:rPr lang="en-GB" dirty="0" smtClean="0"/>
              <a:t> </a:t>
            </a:r>
          </a:p>
          <a:p>
            <a:pPr marL="400050" lvl="1" indent="0">
              <a:buNone/>
            </a:pPr>
            <a:r>
              <a:rPr lang="en-GB" dirty="0" smtClean="0"/>
              <a:t>Breakpoint  </a:t>
            </a:r>
            <a:r>
              <a:rPr lang="en-GB" dirty="0" smtClean="0">
                <a:sym typeface="Symbol"/>
              </a:rPr>
              <a:t>s~</a:t>
            </a:r>
            <a:r>
              <a:rPr lang="en-GB" dirty="0" smtClean="0"/>
              <a:t>200 </a:t>
            </a:r>
            <a:r>
              <a:rPr lang="en-GB" dirty="0" err="1" smtClean="0"/>
              <a:t>GeV</a:t>
            </a:r>
            <a:endParaRPr lang="en-GB" dirty="0" smtClean="0"/>
          </a:p>
          <a:p>
            <a:pPr marL="1714500" lvl="4" indent="0">
              <a:buNone/>
            </a:pPr>
            <a:r>
              <a:rPr lang="en-GB" dirty="0" smtClean="0"/>
              <a:t>	</a:t>
            </a:r>
            <a:endParaRPr lang="en-GB" sz="200" dirty="0" smtClean="0"/>
          </a:p>
          <a:p>
            <a:pPr marL="3543300" lvl="8" indent="0">
              <a:buNone/>
            </a:pPr>
            <a:r>
              <a:rPr lang="en-GB" dirty="0" smtClean="0"/>
              <a:t>		        LEP2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 </a:t>
            </a:r>
            <a:r>
              <a:rPr lang="en-GB" u="sng" dirty="0" smtClean="0"/>
              <a:t>linear</a:t>
            </a:r>
            <a:r>
              <a:rPr lang="en-GB" dirty="0" smtClean="0"/>
              <a:t> collider?</a:t>
            </a:r>
            <a:endParaRPr lang="en-GB" dirty="0"/>
          </a:p>
        </p:txBody>
      </p:sp>
      <p:pic>
        <p:nvPicPr>
          <p:cNvPr id="4" name="Picture 9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107" y="908906"/>
            <a:ext cx="1271377" cy="611882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624228" y="1222958"/>
            <a:ext cx="1223962" cy="1377950"/>
            <a:chOff x="6046788" y="2240868"/>
            <a:chExt cx="1223962" cy="1377950"/>
          </a:xfrm>
        </p:grpSpPr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6046788" y="2240868"/>
              <a:ext cx="1223962" cy="1377950"/>
              <a:chOff x="3878" y="1615"/>
              <a:chExt cx="771" cy="868"/>
            </a:xfrm>
          </p:grpSpPr>
          <p:sp>
            <p:nvSpPr>
              <p:cNvPr id="7" name="Arc 11"/>
              <p:cNvSpPr>
                <a:spLocks/>
              </p:cNvSpPr>
              <p:nvPr/>
            </p:nvSpPr>
            <p:spPr bwMode="auto">
              <a:xfrm rot="-2490008">
                <a:off x="3878" y="1615"/>
                <a:ext cx="771" cy="72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" name="Oval 12"/>
              <p:cNvSpPr>
                <a:spLocks noChangeAspect="1" noChangeArrowheads="1"/>
              </p:cNvSpPr>
              <p:nvPr/>
            </p:nvSpPr>
            <p:spPr bwMode="auto">
              <a:xfrm>
                <a:off x="3923" y="1797"/>
                <a:ext cx="57" cy="5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 flipV="1">
                <a:off x="4195" y="1758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 flipH="1" flipV="1">
                <a:off x="3977" y="1885"/>
                <a:ext cx="341" cy="5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pic>
            <p:nvPicPr>
              <p:cNvPr id="11" name="Picture 16" descr="TP_tmp"/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1" y="2051"/>
                <a:ext cx="147" cy="1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2" name="Freeform 21"/>
            <p:cNvSpPr>
              <a:spLocks/>
            </p:cNvSpPr>
            <p:nvPr/>
          </p:nvSpPr>
          <p:spPr bwMode="auto">
            <a:xfrm rot="9485968">
              <a:off x="6407150" y="2332038"/>
              <a:ext cx="503238" cy="71437"/>
            </a:xfrm>
            <a:custGeom>
              <a:avLst/>
              <a:gdLst>
                <a:gd name="T0" fmla="*/ 0 w 3378"/>
                <a:gd name="T1" fmla="*/ 318 h 682"/>
                <a:gd name="T2" fmla="*/ 69 w 3378"/>
                <a:gd name="T3" fmla="*/ 163 h 682"/>
                <a:gd name="T4" fmla="*/ 112 w 3378"/>
                <a:gd name="T5" fmla="*/ 76 h 682"/>
                <a:gd name="T6" fmla="*/ 149 w 3378"/>
                <a:gd name="T7" fmla="*/ 33 h 682"/>
                <a:gd name="T8" fmla="*/ 205 w 3378"/>
                <a:gd name="T9" fmla="*/ 8 h 682"/>
                <a:gd name="T10" fmla="*/ 248 w 3378"/>
                <a:gd name="T11" fmla="*/ 27 h 682"/>
                <a:gd name="T12" fmla="*/ 316 w 3378"/>
                <a:gd name="T13" fmla="*/ 95 h 682"/>
                <a:gd name="T14" fmla="*/ 365 w 3378"/>
                <a:gd name="T15" fmla="*/ 200 h 682"/>
                <a:gd name="T16" fmla="*/ 396 w 3378"/>
                <a:gd name="T17" fmla="*/ 293 h 682"/>
                <a:gd name="T18" fmla="*/ 452 w 3378"/>
                <a:gd name="T19" fmla="*/ 423 h 682"/>
                <a:gd name="T20" fmla="*/ 514 w 3378"/>
                <a:gd name="T21" fmla="*/ 565 h 682"/>
                <a:gd name="T22" fmla="*/ 570 w 3378"/>
                <a:gd name="T23" fmla="*/ 646 h 682"/>
                <a:gd name="T24" fmla="*/ 625 w 3378"/>
                <a:gd name="T25" fmla="*/ 676 h 682"/>
                <a:gd name="T26" fmla="*/ 681 w 3378"/>
                <a:gd name="T27" fmla="*/ 639 h 682"/>
                <a:gd name="T28" fmla="*/ 737 w 3378"/>
                <a:gd name="T29" fmla="*/ 577 h 682"/>
                <a:gd name="T30" fmla="*/ 798 w 3378"/>
                <a:gd name="T31" fmla="*/ 441 h 682"/>
                <a:gd name="T32" fmla="*/ 854 w 3378"/>
                <a:gd name="T33" fmla="*/ 299 h 682"/>
                <a:gd name="T34" fmla="*/ 904 w 3378"/>
                <a:gd name="T35" fmla="*/ 182 h 682"/>
                <a:gd name="T36" fmla="*/ 959 w 3378"/>
                <a:gd name="T37" fmla="*/ 64 h 682"/>
                <a:gd name="T38" fmla="*/ 1015 w 3378"/>
                <a:gd name="T39" fmla="*/ 15 h 682"/>
                <a:gd name="T40" fmla="*/ 1064 w 3378"/>
                <a:gd name="T41" fmla="*/ 8 h 682"/>
                <a:gd name="T42" fmla="*/ 1133 w 3378"/>
                <a:gd name="T43" fmla="*/ 64 h 682"/>
                <a:gd name="T44" fmla="*/ 1176 w 3378"/>
                <a:gd name="T45" fmla="*/ 151 h 682"/>
                <a:gd name="T46" fmla="*/ 1232 w 3378"/>
                <a:gd name="T47" fmla="*/ 268 h 682"/>
                <a:gd name="T48" fmla="*/ 1287 w 3378"/>
                <a:gd name="T49" fmla="*/ 404 h 682"/>
                <a:gd name="T50" fmla="*/ 1349 w 3378"/>
                <a:gd name="T51" fmla="*/ 540 h 682"/>
                <a:gd name="T52" fmla="*/ 1399 w 3378"/>
                <a:gd name="T53" fmla="*/ 646 h 682"/>
                <a:gd name="T54" fmla="*/ 1467 w 3378"/>
                <a:gd name="T55" fmla="*/ 676 h 682"/>
                <a:gd name="T56" fmla="*/ 1541 w 3378"/>
                <a:gd name="T57" fmla="*/ 633 h 682"/>
                <a:gd name="T58" fmla="*/ 1603 w 3378"/>
                <a:gd name="T59" fmla="*/ 516 h 682"/>
                <a:gd name="T60" fmla="*/ 1658 w 3378"/>
                <a:gd name="T61" fmla="*/ 386 h 682"/>
                <a:gd name="T62" fmla="*/ 1708 w 3378"/>
                <a:gd name="T63" fmla="*/ 262 h 682"/>
                <a:gd name="T64" fmla="*/ 1770 w 3378"/>
                <a:gd name="T65" fmla="*/ 138 h 682"/>
                <a:gd name="T66" fmla="*/ 1807 w 3378"/>
                <a:gd name="T67" fmla="*/ 64 h 682"/>
                <a:gd name="T68" fmla="*/ 1887 w 3378"/>
                <a:gd name="T69" fmla="*/ 2 h 682"/>
                <a:gd name="T70" fmla="*/ 1974 w 3378"/>
                <a:gd name="T71" fmla="*/ 64 h 682"/>
                <a:gd name="T72" fmla="*/ 2036 w 3378"/>
                <a:gd name="T73" fmla="*/ 182 h 682"/>
                <a:gd name="T74" fmla="*/ 2110 w 3378"/>
                <a:gd name="T75" fmla="*/ 361 h 682"/>
                <a:gd name="T76" fmla="*/ 2178 w 3378"/>
                <a:gd name="T77" fmla="*/ 528 h 682"/>
                <a:gd name="T78" fmla="*/ 2240 w 3378"/>
                <a:gd name="T79" fmla="*/ 639 h 682"/>
                <a:gd name="T80" fmla="*/ 2308 w 3378"/>
                <a:gd name="T81" fmla="*/ 676 h 682"/>
                <a:gd name="T82" fmla="*/ 2388 w 3378"/>
                <a:gd name="T83" fmla="*/ 615 h 682"/>
                <a:gd name="T84" fmla="*/ 2463 w 3378"/>
                <a:gd name="T85" fmla="*/ 491 h 682"/>
                <a:gd name="T86" fmla="*/ 2537 w 3378"/>
                <a:gd name="T87" fmla="*/ 305 h 682"/>
                <a:gd name="T88" fmla="*/ 2599 w 3378"/>
                <a:gd name="T89" fmla="*/ 157 h 682"/>
                <a:gd name="T90" fmla="*/ 2673 w 3378"/>
                <a:gd name="T91" fmla="*/ 33 h 682"/>
                <a:gd name="T92" fmla="*/ 2735 w 3378"/>
                <a:gd name="T93" fmla="*/ 8 h 682"/>
                <a:gd name="T94" fmla="*/ 2815 w 3378"/>
                <a:gd name="T95" fmla="*/ 64 h 682"/>
                <a:gd name="T96" fmla="*/ 2877 w 3378"/>
                <a:gd name="T97" fmla="*/ 188 h 682"/>
                <a:gd name="T98" fmla="*/ 2951 w 3378"/>
                <a:gd name="T99" fmla="*/ 361 h 682"/>
                <a:gd name="T100" fmla="*/ 3019 w 3378"/>
                <a:gd name="T101" fmla="*/ 516 h 682"/>
                <a:gd name="T102" fmla="*/ 3094 w 3378"/>
                <a:gd name="T103" fmla="*/ 652 h 682"/>
                <a:gd name="T104" fmla="*/ 3162 w 3378"/>
                <a:gd name="T105" fmla="*/ 676 h 682"/>
                <a:gd name="T106" fmla="*/ 3236 w 3378"/>
                <a:gd name="T107" fmla="*/ 615 h 682"/>
                <a:gd name="T108" fmla="*/ 3316 w 3378"/>
                <a:gd name="T109" fmla="*/ 454 h 682"/>
                <a:gd name="T110" fmla="*/ 3378 w 3378"/>
                <a:gd name="T111" fmla="*/ 305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8" h="682">
                  <a:moveTo>
                    <a:pt x="0" y="318"/>
                  </a:moveTo>
                  <a:cubicBezTo>
                    <a:pt x="25" y="260"/>
                    <a:pt x="50" y="203"/>
                    <a:pt x="69" y="163"/>
                  </a:cubicBezTo>
                  <a:cubicBezTo>
                    <a:pt x="88" y="123"/>
                    <a:pt x="99" y="98"/>
                    <a:pt x="112" y="76"/>
                  </a:cubicBezTo>
                  <a:cubicBezTo>
                    <a:pt x="125" y="54"/>
                    <a:pt x="133" y="44"/>
                    <a:pt x="149" y="33"/>
                  </a:cubicBezTo>
                  <a:cubicBezTo>
                    <a:pt x="165" y="22"/>
                    <a:pt x="189" y="9"/>
                    <a:pt x="205" y="8"/>
                  </a:cubicBezTo>
                  <a:cubicBezTo>
                    <a:pt x="221" y="7"/>
                    <a:pt x="230" y="13"/>
                    <a:pt x="248" y="27"/>
                  </a:cubicBezTo>
                  <a:cubicBezTo>
                    <a:pt x="266" y="41"/>
                    <a:pt x="297" y="66"/>
                    <a:pt x="316" y="95"/>
                  </a:cubicBezTo>
                  <a:cubicBezTo>
                    <a:pt x="335" y="124"/>
                    <a:pt x="352" y="167"/>
                    <a:pt x="365" y="200"/>
                  </a:cubicBezTo>
                  <a:cubicBezTo>
                    <a:pt x="378" y="233"/>
                    <a:pt x="382" y="256"/>
                    <a:pt x="396" y="293"/>
                  </a:cubicBezTo>
                  <a:cubicBezTo>
                    <a:pt x="410" y="330"/>
                    <a:pt x="432" y="378"/>
                    <a:pt x="452" y="423"/>
                  </a:cubicBezTo>
                  <a:cubicBezTo>
                    <a:pt x="472" y="468"/>
                    <a:pt x="494" y="528"/>
                    <a:pt x="514" y="565"/>
                  </a:cubicBezTo>
                  <a:cubicBezTo>
                    <a:pt x="534" y="602"/>
                    <a:pt x="552" y="628"/>
                    <a:pt x="570" y="646"/>
                  </a:cubicBezTo>
                  <a:cubicBezTo>
                    <a:pt x="588" y="664"/>
                    <a:pt x="607" y="677"/>
                    <a:pt x="625" y="676"/>
                  </a:cubicBezTo>
                  <a:cubicBezTo>
                    <a:pt x="643" y="675"/>
                    <a:pt x="662" y="655"/>
                    <a:pt x="681" y="639"/>
                  </a:cubicBezTo>
                  <a:cubicBezTo>
                    <a:pt x="700" y="623"/>
                    <a:pt x="718" y="610"/>
                    <a:pt x="737" y="577"/>
                  </a:cubicBezTo>
                  <a:cubicBezTo>
                    <a:pt x="756" y="544"/>
                    <a:pt x="778" y="487"/>
                    <a:pt x="798" y="441"/>
                  </a:cubicBezTo>
                  <a:cubicBezTo>
                    <a:pt x="818" y="395"/>
                    <a:pt x="836" y="342"/>
                    <a:pt x="854" y="299"/>
                  </a:cubicBezTo>
                  <a:cubicBezTo>
                    <a:pt x="872" y="256"/>
                    <a:pt x="887" y="221"/>
                    <a:pt x="904" y="182"/>
                  </a:cubicBezTo>
                  <a:cubicBezTo>
                    <a:pt x="921" y="143"/>
                    <a:pt x="941" y="92"/>
                    <a:pt x="959" y="64"/>
                  </a:cubicBezTo>
                  <a:cubicBezTo>
                    <a:pt x="977" y="36"/>
                    <a:pt x="998" y="24"/>
                    <a:pt x="1015" y="15"/>
                  </a:cubicBezTo>
                  <a:cubicBezTo>
                    <a:pt x="1032" y="6"/>
                    <a:pt x="1044" y="0"/>
                    <a:pt x="1064" y="8"/>
                  </a:cubicBezTo>
                  <a:cubicBezTo>
                    <a:pt x="1084" y="16"/>
                    <a:pt x="1114" y="40"/>
                    <a:pt x="1133" y="64"/>
                  </a:cubicBezTo>
                  <a:cubicBezTo>
                    <a:pt x="1152" y="88"/>
                    <a:pt x="1160" y="117"/>
                    <a:pt x="1176" y="151"/>
                  </a:cubicBezTo>
                  <a:cubicBezTo>
                    <a:pt x="1192" y="185"/>
                    <a:pt x="1214" y="226"/>
                    <a:pt x="1232" y="268"/>
                  </a:cubicBezTo>
                  <a:cubicBezTo>
                    <a:pt x="1250" y="310"/>
                    <a:pt x="1268" y="359"/>
                    <a:pt x="1287" y="404"/>
                  </a:cubicBezTo>
                  <a:cubicBezTo>
                    <a:pt x="1306" y="449"/>
                    <a:pt x="1330" y="500"/>
                    <a:pt x="1349" y="540"/>
                  </a:cubicBezTo>
                  <a:cubicBezTo>
                    <a:pt x="1368" y="580"/>
                    <a:pt x="1379" y="623"/>
                    <a:pt x="1399" y="646"/>
                  </a:cubicBezTo>
                  <a:cubicBezTo>
                    <a:pt x="1419" y="669"/>
                    <a:pt x="1443" y="678"/>
                    <a:pt x="1467" y="676"/>
                  </a:cubicBezTo>
                  <a:cubicBezTo>
                    <a:pt x="1491" y="674"/>
                    <a:pt x="1518" y="660"/>
                    <a:pt x="1541" y="633"/>
                  </a:cubicBezTo>
                  <a:cubicBezTo>
                    <a:pt x="1564" y="606"/>
                    <a:pt x="1584" y="557"/>
                    <a:pt x="1603" y="516"/>
                  </a:cubicBezTo>
                  <a:cubicBezTo>
                    <a:pt x="1622" y="475"/>
                    <a:pt x="1641" y="428"/>
                    <a:pt x="1658" y="386"/>
                  </a:cubicBezTo>
                  <a:cubicBezTo>
                    <a:pt x="1675" y="344"/>
                    <a:pt x="1689" y="303"/>
                    <a:pt x="1708" y="262"/>
                  </a:cubicBezTo>
                  <a:cubicBezTo>
                    <a:pt x="1727" y="221"/>
                    <a:pt x="1754" y="171"/>
                    <a:pt x="1770" y="138"/>
                  </a:cubicBezTo>
                  <a:cubicBezTo>
                    <a:pt x="1786" y="105"/>
                    <a:pt x="1788" y="87"/>
                    <a:pt x="1807" y="64"/>
                  </a:cubicBezTo>
                  <a:cubicBezTo>
                    <a:pt x="1826" y="41"/>
                    <a:pt x="1859" y="2"/>
                    <a:pt x="1887" y="2"/>
                  </a:cubicBezTo>
                  <a:cubicBezTo>
                    <a:pt x="1915" y="2"/>
                    <a:pt x="1949" y="34"/>
                    <a:pt x="1974" y="64"/>
                  </a:cubicBezTo>
                  <a:cubicBezTo>
                    <a:pt x="1999" y="94"/>
                    <a:pt x="2013" y="133"/>
                    <a:pt x="2036" y="182"/>
                  </a:cubicBezTo>
                  <a:cubicBezTo>
                    <a:pt x="2059" y="231"/>
                    <a:pt x="2086" y="303"/>
                    <a:pt x="2110" y="361"/>
                  </a:cubicBezTo>
                  <a:cubicBezTo>
                    <a:pt x="2134" y="419"/>
                    <a:pt x="2156" y="482"/>
                    <a:pt x="2178" y="528"/>
                  </a:cubicBezTo>
                  <a:cubicBezTo>
                    <a:pt x="2200" y="574"/>
                    <a:pt x="2218" y="614"/>
                    <a:pt x="2240" y="639"/>
                  </a:cubicBezTo>
                  <a:cubicBezTo>
                    <a:pt x="2262" y="664"/>
                    <a:pt x="2283" y="680"/>
                    <a:pt x="2308" y="676"/>
                  </a:cubicBezTo>
                  <a:cubicBezTo>
                    <a:pt x="2333" y="672"/>
                    <a:pt x="2362" y="646"/>
                    <a:pt x="2388" y="615"/>
                  </a:cubicBezTo>
                  <a:cubicBezTo>
                    <a:pt x="2414" y="584"/>
                    <a:pt x="2438" y="543"/>
                    <a:pt x="2463" y="491"/>
                  </a:cubicBezTo>
                  <a:cubicBezTo>
                    <a:pt x="2488" y="439"/>
                    <a:pt x="2514" y="361"/>
                    <a:pt x="2537" y="305"/>
                  </a:cubicBezTo>
                  <a:cubicBezTo>
                    <a:pt x="2560" y="249"/>
                    <a:pt x="2576" y="202"/>
                    <a:pt x="2599" y="157"/>
                  </a:cubicBezTo>
                  <a:cubicBezTo>
                    <a:pt x="2622" y="112"/>
                    <a:pt x="2650" y="58"/>
                    <a:pt x="2673" y="33"/>
                  </a:cubicBezTo>
                  <a:cubicBezTo>
                    <a:pt x="2696" y="8"/>
                    <a:pt x="2711" y="3"/>
                    <a:pt x="2735" y="8"/>
                  </a:cubicBezTo>
                  <a:cubicBezTo>
                    <a:pt x="2759" y="13"/>
                    <a:pt x="2791" y="34"/>
                    <a:pt x="2815" y="64"/>
                  </a:cubicBezTo>
                  <a:cubicBezTo>
                    <a:pt x="2839" y="94"/>
                    <a:pt x="2854" y="139"/>
                    <a:pt x="2877" y="188"/>
                  </a:cubicBezTo>
                  <a:cubicBezTo>
                    <a:pt x="2900" y="237"/>
                    <a:pt x="2927" y="306"/>
                    <a:pt x="2951" y="361"/>
                  </a:cubicBezTo>
                  <a:cubicBezTo>
                    <a:pt x="2975" y="416"/>
                    <a:pt x="2995" y="468"/>
                    <a:pt x="3019" y="516"/>
                  </a:cubicBezTo>
                  <a:cubicBezTo>
                    <a:pt x="3043" y="564"/>
                    <a:pt x="3070" y="625"/>
                    <a:pt x="3094" y="652"/>
                  </a:cubicBezTo>
                  <a:cubicBezTo>
                    <a:pt x="3118" y="679"/>
                    <a:pt x="3138" y="682"/>
                    <a:pt x="3162" y="676"/>
                  </a:cubicBezTo>
                  <a:cubicBezTo>
                    <a:pt x="3186" y="670"/>
                    <a:pt x="3210" y="652"/>
                    <a:pt x="3236" y="615"/>
                  </a:cubicBezTo>
                  <a:cubicBezTo>
                    <a:pt x="3262" y="578"/>
                    <a:pt x="3292" y="506"/>
                    <a:pt x="3316" y="454"/>
                  </a:cubicBezTo>
                  <a:cubicBezTo>
                    <a:pt x="3340" y="402"/>
                    <a:pt x="3368" y="330"/>
                    <a:pt x="3378" y="305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9" name="Line 50"/>
          <p:cNvSpPr>
            <a:spLocks noChangeShapeType="1"/>
          </p:cNvSpPr>
          <p:nvPr/>
        </p:nvSpPr>
        <p:spPr bwMode="auto">
          <a:xfrm flipV="1">
            <a:off x="6552219" y="5535612"/>
            <a:ext cx="1258801" cy="701700"/>
          </a:xfrm>
          <a:prstGeom prst="line">
            <a:avLst/>
          </a:prstGeom>
          <a:noFill/>
          <a:ln w="57150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880106" y="4202931"/>
            <a:ext cx="3120386" cy="2034381"/>
            <a:chOff x="5087423" y="3698875"/>
            <a:chExt cx="3120386" cy="2034381"/>
          </a:xfrm>
        </p:grpSpPr>
        <p:sp>
          <p:nvSpPr>
            <p:cNvPr id="13" name="Text Box 36"/>
            <p:cNvSpPr txBox="1">
              <a:spLocks noChangeArrowheads="1"/>
            </p:cNvSpPr>
            <p:nvPr/>
          </p:nvSpPr>
          <p:spPr bwMode="auto">
            <a:xfrm rot="16200000">
              <a:off x="4952207" y="3929339"/>
              <a:ext cx="6397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altLang="ja-JP" dirty="0">
                  <a:solidFill>
                    <a:schemeClr val="tx1"/>
                  </a:solidFill>
                  <a:ea typeface="MS PGothic" charset="0"/>
                  <a:cs typeface="MS PGothic" charset="0"/>
                </a:rPr>
                <a:t>cost</a:t>
              </a:r>
            </a:p>
          </p:txBody>
        </p:sp>
        <p:sp>
          <p:nvSpPr>
            <p:cNvPr id="16" name="Text Box 37"/>
            <p:cNvSpPr txBox="1">
              <a:spLocks noChangeArrowheads="1"/>
            </p:cNvSpPr>
            <p:nvPr/>
          </p:nvSpPr>
          <p:spPr bwMode="auto">
            <a:xfrm>
              <a:off x="7248959" y="5366543"/>
              <a:ext cx="958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ja-JP" sz="1800" dirty="0">
                  <a:solidFill>
                    <a:schemeClr val="tx1"/>
                  </a:solidFill>
                  <a:ea typeface="MS PGothic" charset="0"/>
                  <a:cs typeface="MS PGothic" charset="0"/>
                </a:rPr>
                <a:t>Energy</a:t>
              </a: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6588224" y="3717032"/>
              <a:ext cx="65915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ja-JP" dirty="0" smtClean="0">
                  <a:solidFill>
                    <a:srgbClr val="FF0000"/>
                  </a:solidFill>
                  <a:ea typeface="MS PGothic" charset="0"/>
                  <a:cs typeface="MS PGothic" charset="0"/>
                </a:rPr>
                <a:t>Ring</a:t>
              </a:r>
              <a:endParaRPr lang="en-US" altLang="ja-JP" sz="1800" dirty="0">
                <a:solidFill>
                  <a:srgbClr val="FF0000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18" name="Freeform 41"/>
            <p:cNvSpPr>
              <a:spLocks/>
            </p:cNvSpPr>
            <p:nvPr/>
          </p:nvSpPr>
          <p:spPr bwMode="auto">
            <a:xfrm>
              <a:off x="5401109" y="3698875"/>
              <a:ext cx="1905000" cy="1752600"/>
            </a:xfrm>
            <a:custGeom>
              <a:avLst/>
              <a:gdLst>
                <a:gd name="T0" fmla="*/ 0 w 1200"/>
                <a:gd name="T1" fmla="*/ 1104 h 1104"/>
                <a:gd name="T2" fmla="*/ 336 w 1200"/>
                <a:gd name="T3" fmla="*/ 1056 h 1104"/>
                <a:gd name="T4" fmla="*/ 624 w 1200"/>
                <a:gd name="T5" fmla="*/ 912 h 1104"/>
                <a:gd name="T6" fmla="*/ 864 w 1200"/>
                <a:gd name="T7" fmla="*/ 720 h 1104"/>
                <a:gd name="T8" fmla="*/ 1056 w 1200"/>
                <a:gd name="T9" fmla="*/ 384 h 1104"/>
                <a:gd name="T10" fmla="*/ 1200 w 1200"/>
                <a:gd name="T11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0" h="1104">
                  <a:moveTo>
                    <a:pt x="0" y="1104"/>
                  </a:moveTo>
                  <a:cubicBezTo>
                    <a:pt x="116" y="1096"/>
                    <a:pt x="232" y="1088"/>
                    <a:pt x="336" y="1056"/>
                  </a:cubicBezTo>
                  <a:cubicBezTo>
                    <a:pt x="440" y="1024"/>
                    <a:pt x="536" y="968"/>
                    <a:pt x="624" y="912"/>
                  </a:cubicBezTo>
                  <a:cubicBezTo>
                    <a:pt x="712" y="856"/>
                    <a:pt x="792" y="808"/>
                    <a:pt x="864" y="720"/>
                  </a:cubicBezTo>
                  <a:cubicBezTo>
                    <a:pt x="936" y="632"/>
                    <a:pt x="1000" y="504"/>
                    <a:pt x="1056" y="384"/>
                  </a:cubicBezTo>
                  <a:cubicBezTo>
                    <a:pt x="1112" y="264"/>
                    <a:pt x="1176" y="64"/>
                    <a:pt x="1200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" name="Text Box 42"/>
            <p:cNvSpPr txBox="1">
              <a:spLocks noChangeArrowheads="1"/>
            </p:cNvSpPr>
            <p:nvPr/>
          </p:nvSpPr>
          <p:spPr bwMode="auto">
            <a:xfrm>
              <a:off x="7346533" y="4221088"/>
              <a:ext cx="82586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ja-JP" sz="1800" dirty="0" smtClean="0">
                  <a:solidFill>
                    <a:schemeClr val="accent2"/>
                  </a:solidFill>
                  <a:ea typeface="MS PGothic" charset="0"/>
                  <a:cs typeface="MS PGothic" charset="0"/>
                </a:rPr>
                <a:t>Linear</a:t>
              </a:r>
              <a:endParaRPr lang="en-US" altLang="ja-JP" sz="1800" dirty="0">
                <a:solidFill>
                  <a:schemeClr val="accent2"/>
                </a:solidFill>
                <a:ea typeface="MS PGothic" charset="0"/>
                <a:cs typeface="MS PGothic" charset="0"/>
              </a:endParaRPr>
            </a:p>
          </p:txBody>
        </p:sp>
        <p:sp>
          <p:nvSpPr>
            <p:cNvPr id="20" name="Line 43"/>
            <p:cNvSpPr>
              <a:spLocks noChangeShapeType="1"/>
            </p:cNvSpPr>
            <p:nvPr/>
          </p:nvSpPr>
          <p:spPr bwMode="auto">
            <a:xfrm flipV="1">
              <a:off x="5401109" y="3914775"/>
              <a:ext cx="2662238" cy="153670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cxnSp>
          <p:nvCxnSpPr>
            <p:cNvPr id="21" name="AutoShape 44"/>
            <p:cNvCxnSpPr>
              <a:cxnSpLocks noChangeShapeType="1"/>
            </p:cNvCxnSpPr>
            <p:nvPr/>
          </p:nvCxnSpPr>
          <p:spPr bwMode="auto">
            <a:xfrm rot="10800000">
              <a:off x="7991909" y="3722688"/>
              <a:ext cx="153988" cy="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2" name="Line 46"/>
            <p:cNvSpPr>
              <a:spLocks noChangeShapeType="1"/>
            </p:cNvSpPr>
            <p:nvPr/>
          </p:nvSpPr>
          <p:spPr bwMode="auto">
            <a:xfrm>
              <a:off x="5328084" y="5451475"/>
              <a:ext cx="28797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Line 47"/>
            <p:cNvSpPr>
              <a:spLocks noChangeShapeType="1"/>
            </p:cNvSpPr>
            <p:nvPr/>
          </p:nvSpPr>
          <p:spPr bwMode="auto">
            <a:xfrm flipV="1">
              <a:off x="5399521" y="3794125"/>
              <a:ext cx="0" cy="1655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" name="Line 51"/>
            <p:cNvSpPr>
              <a:spLocks noChangeShapeType="1"/>
            </p:cNvSpPr>
            <p:nvPr/>
          </p:nvSpPr>
          <p:spPr bwMode="auto">
            <a:xfrm>
              <a:off x="7018338" y="4059238"/>
              <a:ext cx="0" cy="1368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022654" y="6469305"/>
            <a:ext cx="1121854" cy="20005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After Mark Thomson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215284493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Stability</a:t>
            </a:r>
            <a:endParaRPr lang="en-US" dirty="0"/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76200" y="5160963"/>
            <a:ext cx="8991600" cy="1508125"/>
            <a:chOff x="48" y="3130"/>
            <a:chExt cx="5664" cy="950"/>
          </a:xfrm>
        </p:grpSpPr>
        <p:pic>
          <p:nvPicPr>
            <p:cNvPr id="19460" name="Picture 13" descr="tl2-high-curr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" t="12308" r="833" b="65598"/>
            <a:stretch>
              <a:fillRect/>
            </a:stretch>
          </p:blipFill>
          <p:spPr bwMode="auto">
            <a:xfrm>
              <a:off x="48" y="3130"/>
              <a:ext cx="5664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1" name="TextBox 11"/>
            <p:cNvSpPr txBox="1">
              <a:spLocks noChangeArrowheads="1"/>
            </p:cNvSpPr>
            <p:nvPr/>
          </p:nvSpPr>
          <p:spPr bwMode="auto">
            <a:xfrm>
              <a:off x="295" y="3226"/>
              <a:ext cx="254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56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56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56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56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56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 b="1">
                  <a:cs typeface="Arial" charset="0"/>
                </a:rPr>
                <a:t>Beam current along TL2, TL2’ and TBTS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014" y="3271"/>
              <a:ext cx="48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455613" eaLnBrk="0" hangingPunct="0"/>
              <a:r>
                <a:rPr lang="en-US" sz="800"/>
                <a:t>21 Aug</a:t>
              </a: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3016" y="3226"/>
              <a:ext cx="454" cy="703"/>
            </a:xfrm>
            <a:prstGeom prst="rect">
              <a:avLst/>
            </a:prstGeom>
            <a:solidFill>
              <a:srgbClr val="B2B2B2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9464" name="Picture 2" descr="CTFevolution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7775"/>
            <a:ext cx="4067175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2700338" y="4724400"/>
            <a:ext cx="142875" cy="757238"/>
          </a:xfrm>
          <a:prstGeom prst="upArrow">
            <a:avLst>
              <a:gd name="adj1" fmla="val 50000"/>
              <a:gd name="adj2" fmla="val 13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1400" b="1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 rot="17658406">
            <a:off x="2953544" y="4004469"/>
            <a:ext cx="106362" cy="1981200"/>
          </a:xfrm>
          <a:prstGeom prst="upArrow">
            <a:avLst>
              <a:gd name="adj1" fmla="val 50000"/>
              <a:gd name="adj2" fmla="val 46567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946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"/>
          <a:stretch>
            <a:fillRect/>
          </a:stretch>
        </p:blipFill>
        <p:spPr bwMode="auto">
          <a:xfrm>
            <a:off x="215900" y="873125"/>
            <a:ext cx="8659813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66800" y="1735138"/>
            <a:ext cx="3352800" cy="522287"/>
          </a:xfrm>
          <a:prstGeom prst="rect">
            <a:avLst/>
          </a:prstGeom>
          <a:solidFill>
            <a:srgbClr val="FCFFC0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/>
          <a:p>
            <a:pPr defTabSz="45715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414683">
              <a:buFont typeface="StarSymbol" charset="0"/>
              <a:buNone/>
              <a:defRPr/>
            </a:pP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Two-beam acceleration in CTF3</a:t>
            </a:r>
          </a:p>
        </p:txBody>
      </p:sp>
      <p:sp>
        <p:nvSpPr>
          <p:cNvPr id="21508" name="Content Placeholder 3"/>
          <p:cNvSpPr>
            <a:spLocks noGrp="1"/>
          </p:cNvSpPr>
          <p:nvPr>
            <p:ph idx="4294967295"/>
          </p:nvPr>
        </p:nvSpPr>
        <p:spPr>
          <a:xfrm>
            <a:off x="0" y="900113"/>
            <a:ext cx="5099050" cy="2605087"/>
          </a:xfrm>
        </p:spPr>
        <p:txBody>
          <a:bodyPr/>
          <a:lstStyle/>
          <a:p>
            <a:r>
              <a:rPr lang="en-US"/>
              <a:t>maximum probe beam acceleration of 11 MeV measured</a:t>
            </a:r>
          </a:p>
          <a:p>
            <a:pPr>
              <a:spcAft>
                <a:spcPts val="2488"/>
              </a:spcAft>
            </a:pPr>
            <a:r>
              <a:rPr lang="en-US"/>
              <a:t>=&gt;    </a:t>
            </a:r>
            <a:r>
              <a:rPr lang="en-US" b="1">
                <a:solidFill>
                  <a:srgbClr val="FF0000"/>
                </a:solidFill>
              </a:rPr>
              <a:t>gradient ~55 MV/m</a:t>
            </a:r>
          </a:p>
          <a:p>
            <a:r>
              <a:rPr lang="en-US">
                <a:solidFill>
                  <a:schemeClr val="tx1"/>
                </a:solidFill>
              </a:rPr>
              <a:t>RF calibrations to be verified</a:t>
            </a:r>
          </a:p>
        </p:txBody>
      </p:sp>
      <p:grpSp>
        <p:nvGrpSpPr>
          <p:cNvPr id="21509" name="Group 14"/>
          <p:cNvGrpSpPr>
            <a:grpSpLocks/>
          </p:cNvGrpSpPr>
          <p:nvPr/>
        </p:nvGrpSpPr>
        <p:grpSpPr bwMode="auto">
          <a:xfrm>
            <a:off x="5341938" y="900113"/>
            <a:ext cx="3560762" cy="5540375"/>
            <a:chOff x="5342488" y="900660"/>
            <a:chExt cx="3560958" cy="5539268"/>
          </a:xfrm>
        </p:grpSpPr>
        <p:pic>
          <p:nvPicPr>
            <p:cNvPr id="21510" name="Picture 9" descr="pb-no-acc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5" t="17778" r="51530" b="35555"/>
            <a:stretch>
              <a:fillRect/>
            </a:stretch>
          </p:blipFill>
          <p:spPr bwMode="auto">
            <a:xfrm>
              <a:off x="5342488" y="900660"/>
              <a:ext cx="3560958" cy="553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6325204" y="3135413"/>
              <a:ext cx="1841601" cy="369813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342900" indent="-342900" defTabSz="45715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Drive beam </a:t>
              </a:r>
              <a:r>
                <a:rPr lang="en-US" b="1" dirty="0">
                  <a:solidFill>
                    <a:srgbClr val="FF0000"/>
                  </a:solidFill>
                  <a:latin typeface="+mn-lt"/>
                </a:rPr>
                <a:t>OFF</a:t>
              </a: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5341938" y="900113"/>
            <a:ext cx="3560762" cy="5540375"/>
            <a:chOff x="5342488" y="900660"/>
            <a:chExt cx="3560958" cy="5539268"/>
          </a:xfrm>
        </p:grpSpPr>
        <p:pic>
          <p:nvPicPr>
            <p:cNvPr id="21513" name="Picture 10" descr="pb-acc-11MeV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5" t="17778" r="51530" b="35555"/>
            <a:stretch>
              <a:fillRect/>
            </a:stretch>
          </p:blipFill>
          <p:spPr bwMode="auto">
            <a:xfrm>
              <a:off x="5342488" y="900660"/>
              <a:ext cx="3560958" cy="553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6325204" y="3135413"/>
              <a:ext cx="1735234" cy="369813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342900" indent="-342900" defTabSz="45715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Drive beam </a:t>
              </a: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ON</a:t>
              </a:r>
              <a:r>
                <a:rPr lang="en-US" b="1" dirty="0">
                  <a:solidFill>
                    <a:srgbClr val="C00000"/>
                  </a:solidFill>
                  <a:latin typeface="+mn-lt"/>
                </a:rPr>
                <a:t>	</a:t>
              </a:r>
            </a:p>
          </p:txBody>
        </p:sp>
      </p:grpSp>
      <p:graphicFrame>
        <p:nvGraphicFramePr>
          <p:cNvPr id="17" name="Chart 16"/>
          <p:cNvGraphicFramePr/>
          <p:nvPr/>
        </p:nvGraphicFramePr>
        <p:xfrm>
          <a:off x="349250" y="3276600"/>
          <a:ext cx="4298950" cy="3163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79" y="3544215"/>
            <a:ext cx="3494855" cy="261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 descr="1006091_06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868895"/>
            <a:ext cx="4114800" cy="2740125"/>
          </a:xfrm>
          <a:prstGeom prst="rect">
            <a:avLst/>
          </a:prstGeom>
          <a:noFill/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pic>
        <p:nvPicPr>
          <p:cNvPr id="4" name="Picture 48" descr="TBTS-instrumentation-201003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0835" y="3582620"/>
            <a:ext cx="3549095" cy="299025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341570" y="358262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u="sng" dirty="0" smtClean="0"/>
              <a:t>Roger </a:t>
            </a:r>
            <a:r>
              <a:rPr lang="en-US" sz="1000" i="1" u="sng" dirty="0" err="1" smtClean="0"/>
              <a:t>Ruber</a:t>
            </a:r>
            <a:endParaRPr lang="en-US" sz="1000" i="1" u="sng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880" y="3544215"/>
            <a:ext cx="3494855" cy="261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rot="10800000">
            <a:off x="2459728" y="4312317"/>
            <a:ext cx="3187613" cy="153618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2459726" y="5003604"/>
            <a:ext cx="3033995" cy="115215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2690155" y="5618086"/>
            <a:ext cx="2304302" cy="729695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Production - PETS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748" y="908050"/>
            <a:ext cx="4427248" cy="2448942"/>
          </a:xfrm>
        </p:spPr>
        <p:txBody>
          <a:bodyPr/>
          <a:lstStyle/>
          <a:p>
            <a:r>
              <a:rPr lang="en-US" sz="1600" dirty="0" smtClean="0">
                <a:solidFill>
                  <a:srgbClr val="00187E"/>
                </a:solidFill>
              </a:rPr>
              <a:t>&gt;</a:t>
            </a:r>
            <a:r>
              <a:rPr lang="en-US" sz="1600" dirty="0">
                <a:solidFill>
                  <a:srgbClr val="00187E"/>
                </a:solidFill>
              </a:rPr>
              <a:t>200 MW peak RF power </a:t>
            </a:r>
            <a:endParaRPr lang="en-US" sz="1600" dirty="0" smtClean="0">
              <a:solidFill>
                <a:srgbClr val="00187E"/>
              </a:solidFill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~ </a:t>
            </a:r>
            <a:r>
              <a:rPr lang="en-US" sz="1400" dirty="0">
                <a:solidFill>
                  <a:srgbClr val="FF0000"/>
                </a:solidFill>
              </a:rPr>
              <a:t>3x10</a:t>
            </a:r>
            <a:r>
              <a:rPr lang="en-US" sz="1400" baseline="30000" dirty="0">
                <a:solidFill>
                  <a:srgbClr val="FF0000"/>
                </a:solidFill>
              </a:rPr>
              <a:t>5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pulses (rapid)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Record level</a:t>
            </a:r>
            <a:endParaRPr lang="en-US" sz="1400" dirty="0" smtClean="0">
              <a:solidFill>
                <a:srgbClr val="00187E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187E"/>
                </a:solidFill>
              </a:rPr>
              <a:t>reliable </a:t>
            </a:r>
            <a:r>
              <a:rPr lang="en-US" sz="1600" dirty="0">
                <a:solidFill>
                  <a:srgbClr val="00187E"/>
                </a:solidFill>
              </a:rPr>
              <a:t>pulses </a:t>
            </a:r>
            <a:endParaRPr lang="en-US" sz="1600" dirty="0" smtClean="0">
              <a:solidFill>
                <a:srgbClr val="00187E"/>
              </a:solidFill>
            </a:endParaRPr>
          </a:p>
          <a:p>
            <a:pPr marL="685800" lvl="1"/>
            <a:r>
              <a:rPr lang="en-US" sz="1600" dirty="0" smtClean="0">
                <a:solidFill>
                  <a:srgbClr val="FF0000"/>
                </a:solidFill>
              </a:rPr>
              <a:t>~100 </a:t>
            </a:r>
            <a:r>
              <a:rPr lang="en-US" sz="1600" dirty="0">
                <a:solidFill>
                  <a:srgbClr val="FF0000"/>
                </a:solidFill>
              </a:rPr>
              <a:t>MW </a:t>
            </a:r>
            <a:r>
              <a:rPr lang="en-US" sz="1600" dirty="0" smtClean="0">
                <a:solidFill>
                  <a:srgbClr val="FF0000"/>
                </a:solidFill>
              </a:rPr>
              <a:t>in accelerating structure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~ </a:t>
            </a:r>
            <a:r>
              <a:rPr lang="en-US" sz="1600" dirty="0">
                <a:solidFill>
                  <a:srgbClr val="FF0000"/>
                </a:solidFill>
              </a:rPr>
              <a:t>twice </a:t>
            </a:r>
            <a:r>
              <a:rPr lang="en-US" sz="1600" dirty="0" smtClean="0">
                <a:solidFill>
                  <a:srgbClr val="FF0000"/>
                </a:solidFill>
              </a:rPr>
              <a:t>power </a:t>
            </a:r>
            <a:r>
              <a:rPr lang="en-US" sz="1600" dirty="0" err="1" smtClean="0">
                <a:solidFill>
                  <a:srgbClr val="FF0000"/>
                </a:solidFill>
              </a:rPr>
              <a:t>neded</a:t>
            </a:r>
            <a:r>
              <a:rPr lang="en-US" sz="1600" dirty="0" smtClean="0">
                <a:solidFill>
                  <a:srgbClr val="FF0000"/>
                </a:solidFill>
              </a:rPr>
              <a:t> for </a:t>
            </a:r>
            <a:r>
              <a:rPr lang="en-US" sz="1600" dirty="0">
                <a:solidFill>
                  <a:srgbClr val="FF0000"/>
                </a:solidFill>
              </a:rPr>
              <a:t>100 MV/m 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/>
            <a:r>
              <a:rPr lang="en-US" sz="1400" dirty="0" smtClean="0">
                <a:solidFill>
                  <a:schemeClr val="accent2"/>
                </a:solidFill>
              </a:rPr>
              <a:t>two </a:t>
            </a:r>
            <a:r>
              <a:rPr lang="en-US" sz="1400" dirty="0">
                <a:solidFill>
                  <a:schemeClr val="accent2"/>
                </a:solidFill>
              </a:rPr>
              <a:t>beam experiment </a:t>
            </a:r>
            <a:endParaRPr lang="en-US" sz="1400" dirty="0" smtClean="0">
              <a:solidFill>
                <a:schemeClr val="accent2"/>
              </a:solidFill>
            </a:endParaRPr>
          </a:p>
          <a:p>
            <a:pPr lvl="2"/>
            <a:r>
              <a:rPr lang="en-US" sz="1400" dirty="0" smtClean="0">
                <a:solidFill>
                  <a:schemeClr val="accent2"/>
                </a:solidFill>
              </a:rPr>
              <a:t>TD24_vg1.8_disk </a:t>
            </a:r>
            <a:r>
              <a:rPr lang="en-US" sz="1400" dirty="0">
                <a:solidFill>
                  <a:schemeClr val="accent2"/>
                </a:solidFill>
              </a:rPr>
              <a:t>structure</a:t>
            </a:r>
            <a:r>
              <a:rPr lang="en-US" sz="1400" dirty="0" smtClean="0">
                <a:solidFill>
                  <a:schemeClr val="accent2"/>
                </a:solidFill>
              </a:rPr>
              <a:t>.</a:t>
            </a:r>
            <a:endParaRPr lang="en-US" sz="9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Detectors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Detector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1872878"/>
          </a:xfrm>
        </p:spPr>
        <p:txBody>
          <a:bodyPr/>
          <a:lstStyle/>
          <a:p>
            <a:pPr>
              <a:buClr>
                <a:srgbClr val="FF0000"/>
              </a:buClr>
              <a:defRPr/>
            </a:pPr>
            <a:r>
              <a:rPr lang="en-GB" sz="2400" dirty="0" smtClean="0"/>
              <a:t>Modified ILC </a:t>
            </a:r>
            <a:r>
              <a:rPr lang="en-GB" sz="2400" dirty="0"/>
              <a:t>detector concepts</a:t>
            </a:r>
            <a:endParaRPr lang="en-GB" sz="2400" dirty="0">
              <a:solidFill>
                <a:srgbClr val="FF0000"/>
              </a:solidFill>
            </a:endParaRPr>
          </a:p>
          <a:p>
            <a:pPr marL="914400" lvl="1" indent="-457200">
              <a:buClr>
                <a:srgbClr val="D60093"/>
              </a:buClr>
              <a:defRPr/>
            </a:pPr>
            <a:r>
              <a:rPr lang="en-GB" sz="2000" dirty="0"/>
              <a:t> Vertex detector further out (</a:t>
            </a:r>
            <a:r>
              <a:rPr lang="en-GB" sz="2000" dirty="0" err="1"/>
              <a:t>r</a:t>
            </a:r>
            <a:r>
              <a:rPr lang="en-GB" sz="2000" baseline="-25000" dirty="0" err="1"/>
              <a:t>min</a:t>
            </a:r>
            <a:r>
              <a:rPr lang="en-GB" sz="2000" dirty="0"/>
              <a:t> = 30 mm)</a:t>
            </a:r>
          </a:p>
          <a:p>
            <a:pPr marL="914400" lvl="1" indent="-457200">
              <a:buClr>
                <a:srgbClr val="D60093"/>
              </a:buClr>
              <a:defRPr/>
            </a:pPr>
            <a:r>
              <a:rPr lang="en-GB" sz="2000" dirty="0"/>
              <a:t> Thicker HCAL (8 </a:t>
            </a:r>
            <a:r>
              <a:rPr lang="en-GB" sz="2000" dirty="0" err="1">
                <a:latin typeface="Symbol" charset="2"/>
                <a:cs typeface="Symbol" charset="2"/>
              </a:rPr>
              <a:t>l</a:t>
            </a:r>
            <a:r>
              <a:rPr lang="en-GB" sz="2000" baseline="-25000" dirty="0" err="1"/>
              <a:t>I</a:t>
            </a:r>
            <a:r>
              <a:rPr lang="en-GB" sz="2000" dirty="0"/>
              <a:t>)</a:t>
            </a:r>
          </a:p>
          <a:p>
            <a:pPr marL="1257300" lvl="2" indent="-342900">
              <a:buClr>
                <a:srgbClr val="008000"/>
              </a:buClr>
              <a:buFont typeface="Arial"/>
              <a:buChar char="•"/>
              <a:defRPr/>
            </a:pPr>
            <a:r>
              <a:rPr lang="en-GB" sz="1800" dirty="0" smtClean="0">
                <a:solidFill>
                  <a:schemeClr val="accent6"/>
                </a:solidFill>
              </a:rPr>
              <a:t>HCAL inside </a:t>
            </a:r>
            <a:r>
              <a:rPr lang="en-GB" sz="1800" dirty="0">
                <a:solidFill>
                  <a:schemeClr val="accent6"/>
                </a:solidFill>
              </a:rPr>
              <a:t>solenoid – need to keep “</a:t>
            </a:r>
            <a:r>
              <a:rPr lang="en-GB" sz="1800" dirty="0" smtClean="0">
                <a:solidFill>
                  <a:schemeClr val="accent6"/>
                </a:solidFill>
              </a:rPr>
              <a:t>thin” (Tungsten?) Full </a:t>
            </a:r>
            <a:r>
              <a:rPr lang="en-GB" sz="1800" dirty="0">
                <a:solidFill>
                  <a:schemeClr val="accent6"/>
                </a:solidFill>
              </a:rPr>
              <a:t>Geant4 simulations </a:t>
            </a:r>
            <a:r>
              <a:rPr lang="en-GB" sz="1800" dirty="0" smtClean="0">
                <a:solidFill>
                  <a:schemeClr val="accent6"/>
                </a:solidFill>
              </a:rPr>
              <a:t>of ILD </a:t>
            </a:r>
            <a:r>
              <a:rPr lang="en-GB" sz="1800" dirty="0">
                <a:solidFill>
                  <a:schemeClr val="accent6"/>
                </a:solidFill>
              </a:rPr>
              <a:t>and </a:t>
            </a:r>
            <a:r>
              <a:rPr lang="en-GB" sz="1800" dirty="0" err="1" smtClean="0">
                <a:solidFill>
                  <a:schemeClr val="accent6"/>
                </a:solidFill>
              </a:rPr>
              <a:t>SiD</a:t>
            </a:r>
            <a:r>
              <a:rPr lang="en-GB" sz="1800" dirty="0" smtClean="0">
                <a:solidFill>
                  <a:schemeClr val="accent6"/>
                </a:solidFill>
              </a:rPr>
              <a:t> for CLIC</a:t>
            </a:r>
            <a:endParaRPr lang="en-GB" sz="1800" dirty="0">
              <a:solidFill>
                <a:schemeClr val="accent6"/>
              </a:solidFill>
            </a:endParaRPr>
          </a:p>
          <a:p>
            <a:endParaRPr lang="en-GB" dirty="0"/>
          </a:p>
        </p:txBody>
      </p:sp>
      <p:pic>
        <p:nvPicPr>
          <p:cNvPr id="10" name="Picture 9" descr="uds1TeV_0.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16932"/>
            <a:ext cx="5184576" cy="379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36273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Box 17"/>
          <p:cNvSpPr txBox="1">
            <a:spLocks noChangeArrowheads="1"/>
          </p:cNvSpPr>
          <p:nvPr/>
        </p:nvSpPr>
        <p:spPr bwMode="auto">
          <a:xfrm>
            <a:off x="2819400" y="6091238"/>
            <a:ext cx="3651250" cy="4619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0000"/>
                </a:solidFill>
              </a:rPr>
              <a:t>1.4 TeV of background !</a:t>
            </a:r>
          </a:p>
        </p:txBody>
      </p:sp>
      <p:pic>
        <p:nvPicPr>
          <p:cNvPr id="80898" name="Picture 10" descr="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914400"/>
            <a:ext cx="7104062" cy="506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71500" y="44450"/>
            <a:ext cx="9073182" cy="506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Reconstructed CLIC event with “pile-up”</a:t>
            </a: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Box 17"/>
          <p:cNvSpPr txBox="1">
            <a:spLocks noChangeArrowheads="1"/>
          </p:cNvSpPr>
          <p:nvPr/>
        </p:nvSpPr>
        <p:spPr bwMode="auto">
          <a:xfrm>
            <a:off x="2819400" y="6091238"/>
            <a:ext cx="3462338" cy="4619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rgbClr val="FF0000"/>
                </a:solidFill>
              </a:rPr>
              <a:t>0.1 TeV of background </a:t>
            </a:r>
          </a:p>
        </p:txBody>
      </p:sp>
      <p:pic>
        <p:nvPicPr>
          <p:cNvPr id="81922" name="Picture 8" descr="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914400"/>
            <a:ext cx="7104062" cy="506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450" y="44450"/>
            <a:ext cx="6913563" cy="50641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After timing cuts at cluster level</a:t>
            </a: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99705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“Lehman” impact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Increase in resources for CLIC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Materials 	11.9</a:t>
            </a:r>
            <a:r>
              <a:rPr lang="en-GB" sz="2400">
                <a:sym typeface="Wingdings" pitchFamily="2" charset="2"/>
              </a:rPr>
              <a:t>19.0MCHF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ym typeface="Wingdings" pitchFamily="2" charset="2"/>
              </a:rPr>
              <a:t>Personnel 	12.810.9MCHF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Overall increase ~60%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but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Shortage of manpower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Collaboration</a:t>
            </a:r>
            <a:endParaRPr lang="en-US" sz="2000"/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103563" y="3227388"/>
          <a:ext cx="5932487" cy="318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0" name="Chart" r:id="rId3" imgW="7086600" imgH="3552749" progId="Excel.Chart.8">
                  <p:embed/>
                </p:oleObj>
              </mc:Choice>
              <mc:Fallback>
                <p:oleObj name="Chart" r:id="rId3" imgW="7086600" imgH="3552749" progId="Excel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1780" b="5370"/>
                      <a:stretch>
                        <a:fillRect/>
                      </a:stretch>
                    </p:blipFill>
                    <p:spPr bwMode="auto">
                      <a:xfrm>
                        <a:off x="3103563" y="3227388"/>
                        <a:ext cx="5932487" cy="318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“Lehman” impact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Increase in resources for CLIC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Materials 	11.9</a:t>
            </a:r>
            <a:r>
              <a:rPr lang="en-GB" sz="2400">
                <a:sym typeface="Wingdings" pitchFamily="2" charset="2"/>
              </a:rPr>
              <a:t>19.0MCHF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ym typeface="Wingdings" pitchFamily="2" charset="2"/>
              </a:rPr>
              <a:t>Personnel 	12.810.9MCHF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Overall increase ~60%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but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Shortage of manpower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Collaboration</a:t>
            </a:r>
            <a:endParaRPr lang="en-US" sz="2000"/>
          </a:p>
        </p:txBody>
      </p:sp>
      <p:graphicFrame>
        <p:nvGraphicFramePr>
          <p:cNvPr id="2970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268538" y="3146425"/>
          <a:ext cx="6875462" cy="344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4" name="Chart" r:id="rId3" imgW="7086600" imgH="3552749" progId="Excel.Chart.8">
                  <p:embed/>
                </p:oleObj>
              </mc:Choice>
              <mc:Fallback>
                <p:oleObj name="Chart" r:id="rId3" imgW="7086600" imgH="3552749" progId="Excel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146425"/>
                        <a:ext cx="6875462" cy="344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cleaner than LHC - precision</a:t>
            </a:r>
            <a:endParaRPr lang="en-GB" dirty="0"/>
          </a:p>
        </p:txBody>
      </p:sp>
      <p:pic>
        <p:nvPicPr>
          <p:cNvPr id="5" name="Picture 6" descr="zh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6" t="16588" r="16953" b="17700"/>
          <a:stretch>
            <a:fillRect/>
          </a:stretch>
        </p:blipFill>
        <p:spPr bwMode="auto">
          <a:xfrm>
            <a:off x="575556" y="2192518"/>
            <a:ext cx="3400425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bb-fulllu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1"/>
          <a:stretch>
            <a:fillRect/>
          </a:stretch>
        </p:blipFill>
        <p:spPr bwMode="auto">
          <a:xfrm>
            <a:off x="5076056" y="2096283"/>
            <a:ext cx="3173412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1304764"/>
            <a:ext cx="2520280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r>
              <a:rPr lang="en-GB" dirty="0" smtClean="0">
                <a:sym typeface="Wingdings" pitchFamily="2" charset="2"/>
              </a:rPr>
              <a:t> HZ ; </a:t>
            </a:r>
            <a:r>
              <a:rPr lang="en-GB" dirty="0" err="1" smtClean="0">
                <a:sym typeface="Wingdings" pitchFamily="2" charset="2"/>
              </a:rPr>
              <a:t>Z</a:t>
            </a:r>
            <a:r>
              <a:rPr lang="en-GB" dirty="0" err="1" smtClean="0">
                <a:latin typeface="Symbol" pitchFamily="18" charset="2"/>
                <a:sym typeface="Wingdings" pitchFamily="2" charset="2"/>
              </a:rPr>
              <a:t>mm</a:t>
            </a:r>
            <a:endParaRPr lang="en-GB" dirty="0">
              <a:latin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2060" y="1304764"/>
            <a:ext cx="2520280" cy="3693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dirty="0" err="1" smtClean="0"/>
              <a:t>pp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H +X ; </a:t>
            </a:r>
            <a:r>
              <a:rPr lang="en-GB" dirty="0" err="1" smtClean="0">
                <a:sym typeface="Wingdings" pitchFamily="2" charset="2"/>
              </a:rPr>
              <a:t>Hbb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35032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Planning 2011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020" y="971080"/>
            <a:ext cx="5362826" cy="560465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800170" y="284416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5179771" y="28453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232495" y="430697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1996490" y="430697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976792" y="284416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2a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52149" y="855865"/>
            <a:ext cx="1903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3 GHz beam setup to CR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initial beam 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to CLEX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CALIFES setup</a:t>
            </a:r>
            <a:endParaRPr lang="en-US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18904" y="1556476"/>
            <a:ext cx="2112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CR x 4 combination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emittance studies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combined beam to CLEX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13744" y="3006545"/>
            <a:ext cx="258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100 MV/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acceleration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breakdown kicks</a:t>
            </a:r>
            <a:endParaRPr lang="fr-FR" altLang="ja-JP" sz="1200" dirty="0" smtClean="0">
              <a:solidFill>
                <a:srgbClr val="000000"/>
              </a:solidFill>
            </a:endParaRPr>
          </a:p>
          <a:p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deceleration</a:t>
            </a:r>
            <a:endParaRPr lang="fr-FR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(1-2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days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for DB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studies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)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252149" y="5363819"/>
            <a:ext cx="24479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Test of new PETS on-off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scheme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deceleration up to 8 PETS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66379" y="3979004"/>
            <a:ext cx="2447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ε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&lt; 150 mm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mrad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longitudinal studies</a:t>
            </a: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stability x 8 combination</a:t>
            </a: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(night running for BDR)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63225" y="4832611"/>
            <a:ext cx="2447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breakdown rate measurements</a:t>
            </a:r>
          </a:p>
          <a:p>
            <a:pPr marL="85725" lvl="2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/ ACS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903882" y="1062273"/>
            <a:ext cx="252000" cy="252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5911225" y="1785642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5903882" y="3152788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5911225" y="4164708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5903882" y="496057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5911225" y="238747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2a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218904" y="2346677"/>
            <a:ext cx="2925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1.5 GHz beam setup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x 8 combination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</a:t>
            </a:r>
            <a:r>
              <a:rPr lang="en-US" sz="12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if TWT is available – only 1 operational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)</a:t>
            </a:r>
            <a:endParaRPr lang="en-US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5911225" y="547237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&gt;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11225" y="6065981"/>
            <a:ext cx="2992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phase		CSR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rep. rate / losses	night supervision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98130" y="4197100"/>
            <a:ext cx="1344174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altLang="ja-JP" sz="10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 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PETS</a:t>
            </a:r>
          </a:p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&amp; </a:t>
            </a:r>
          </a:p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on-off</a:t>
            </a:r>
            <a:endParaRPr lang="fr-FR" sz="1000" dirty="0">
              <a:solidFill>
                <a:srgbClr val="00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957520" y="4465935"/>
            <a:ext cx="53767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880710" y="4158695"/>
            <a:ext cx="615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06104" y="2008015"/>
            <a:ext cx="1190555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PHIN run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4802430" y="44275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&gt;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08310" y="2737710"/>
            <a:ext cx="153620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altLang="ja-JP" sz="10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r>
              <a:rPr lang="en-US" altLang="ja-JP" sz="10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Smoke in MKS02</a:t>
            </a:r>
          </a:p>
          <a:p>
            <a:pPr algn="ctr"/>
            <a:endParaRPr lang="en-US" altLang="ja-JP" sz="10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r>
              <a:rPr lang="en-US" altLang="ja-JP" sz="10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One month stop</a:t>
            </a:r>
            <a:endParaRPr lang="en-US" altLang="ja-JP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endParaRPr lang="en-US" altLang="ja-JP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endParaRPr lang="en-US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9475" y="4504876"/>
            <a:ext cx="537669" cy="2462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today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764025" y="1700775"/>
            <a:ext cx="65288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CLEX closed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1230765" y="3390595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9" grpId="0"/>
      <p:bldP spid="22" grpId="0"/>
      <p:bldP spid="23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/>
      <p:bldP spid="36" grpId="0" animBg="1"/>
      <p:bldP spid="37" grpId="0"/>
      <p:bldP spid="41" grpId="0"/>
      <p:bldP spid="45" grpId="0" animBg="1"/>
      <p:bldP spid="46" grpId="0" animBg="1"/>
      <p:bldP spid="4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Feasibility status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984268" y="512676"/>
            <a:ext cx="866900" cy="276999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 dirty="0" smtClean="0">
                <a:latin typeface="Comic Sans MS" pitchFamily="66" charset="0"/>
              </a:rPr>
              <a:t>Delahaye</a:t>
            </a:r>
            <a:endParaRPr lang="en-US" sz="1200" i="1" dirty="0">
              <a:latin typeface="Comic Sans MS" pitchFamily="66" charset="0"/>
            </a:endParaRPr>
          </a:p>
        </p:txBody>
      </p:sp>
      <p:pic>
        <p:nvPicPr>
          <p:cNvPr id="33809" name="Picture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" t="11557" r="4698" b="6707"/>
          <a:stretch/>
        </p:blipFill>
        <p:spPr bwMode="auto">
          <a:xfrm>
            <a:off x="221800" y="892000"/>
            <a:ext cx="8490660" cy="57773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61229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001000" cy="871538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  <a:cs typeface="Times New Roman" pitchFamily="18" charset="0"/>
              </a:rPr>
              <a:t>CLIC Tentative Schedule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322263" y="1125538"/>
            <a:ext cx="8462962" cy="4843462"/>
            <a:chOff x="203" y="709"/>
            <a:chExt cx="5331" cy="3051"/>
          </a:xfrm>
        </p:grpSpPr>
        <p:sp>
          <p:nvSpPr>
            <p:cNvPr id="1202183" name="AutoShape 7"/>
            <p:cNvSpPr>
              <a:spLocks noChangeArrowheads="1"/>
            </p:cNvSpPr>
            <p:nvPr/>
          </p:nvSpPr>
          <p:spPr bwMode="auto">
            <a:xfrm>
              <a:off x="3369" y="1245"/>
              <a:ext cx="144" cy="192"/>
            </a:xfrm>
            <a:prstGeom prst="downArrow">
              <a:avLst>
                <a:gd name="adj1" fmla="val 50000"/>
                <a:gd name="adj2" fmla="val 33333"/>
              </a:avLst>
            </a:prstGeom>
            <a:solidFill>
              <a:srgbClr val="36D682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800">
                <a:solidFill>
                  <a:srgbClr val="36D682"/>
                </a:solidFill>
                <a:latin typeface="Times New Roman" pitchFamily="18" charset="0"/>
              </a:endParaRPr>
            </a:p>
          </p:txBody>
        </p:sp>
        <p:sp>
          <p:nvSpPr>
            <p:cNvPr id="41989" name="Rectangle 9"/>
            <p:cNvSpPr>
              <a:spLocks noChangeArrowheads="1"/>
            </p:cNvSpPr>
            <p:nvPr/>
          </p:nvSpPr>
          <p:spPr bwMode="auto">
            <a:xfrm>
              <a:off x="2110" y="3036"/>
              <a:ext cx="1317" cy="72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Draft Conceptual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Design Report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(CDR)</a:t>
              </a:r>
            </a:p>
          </p:txBody>
        </p:sp>
        <p:sp>
          <p:nvSpPr>
            <p:cNvPr id="1224846" name="Rectangle 2190"/>
            <p:cNvSpPr>
              <a:spLocks noChangeArrowheads="1"/>
            </p:cNvSpPr>
            <p:nvPr/>
          </p:nvSpPr>
          <p:spPr bwMode="auto">
            <a:xfrm>
              <a:off x="1944" y="714"/>
              <a:ext cx="1538" cy="528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Final CLIC CDR and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proposal  next phase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 @ CERN Council</a:t>
              </a:r>
            </a:p>
          </p:txBody>
        </p:sp>
        <p:sp>
          <p:nvSpPr>
            <p:cNvPr id="1224850" name="AutoShape 2194"/>
            <p:cNvSpPr>
              <a:spLocks noChangeArrowheads="1"/>
            </p:cNvSpPr>
            <p:nvPr/>
          </p:nvSpPr>
          <p:spPr bwMode="auto">
            <a:xfrm>
              <a:off x="3549" y="1243"/>
              <a:ext cx="144" cy="192"/>
            </a:xfrm>
            <a:prstGeom prst="downArrow">
              <a:avLst>
                <a:gd name="adj1" fmla="val 50000"/>
                <a:gd name="adj2" fmla="val 33333"/>
              </a:avLst>
            </a:prstGeom>
            <a:solidFill>
              <a:srgbClr val="36D682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800">
                <a:solidFill>
                  <a:srgbClr val="36D682"/>
                </a:solidFill>
                <a:latin typeface="Times New Roman" pitchFamily="18" charset="0"/>
              </a:endParaRPr>
            </a:p>
          </p:txBody>
        </p:sp>
        <p:sp>
          <p:nvSpPr>
            <p:cNvPr id="1225608" name="Rectangle 2952"/>
            <p:cNvSpPr>
              <a:spLocks noChangeArrowheads="1"/>
            </p:cNvSpPr>
            <p:nvPr/>
          </p:nvSpPr>
          <p:spPr bwMode="auto">
            <a:xfrm>
              <a:off x="3580" y="709"/>
              <a:ext cx="1558" cy="528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European Strategy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for Particle Physics</a:t>
              </a:r>
            </a:p>
            <a:p>
              <a:pPr algn="ctr" eaLnBrk="0" hangingPunct="0"/>
              <a:r>
                <a:rPr lang="en-GB" b="1">
                  <a:solidFill>
                    <a:srgbClr val="3333FF"/>
                  </a:solidFill>
                  <a:cs typeface="Arial" charset="0"/>
                </a:rPr>
                <a:t> @ CERN Council </a:t>
              </a:r>
            </a:p>
          </p:txBody>
        </p:sp>
        <p:sp>
          <p:nvSpPr>
            <p:cNvPr id="12" name="Rectangle 2197"/>
            <p:cNvSpPr>
              <a:spLocks noChangeArrowheads="1"/>
            </p:cNvSpPr>
            <p:nvPr/>
          </p:nvSpPr>
          <p:spPr bwMode="auto">
            <a:xfrm>
              <a:off x="3732" y="3121"/>
              <a:ext cx="1635" cy="518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cs typeface="Arial" charset="0"/>
                </a:rPr>
                <a:t>Project Implementation </a:t>
              </a:r>
            </a:p>
            <a:p>
              <a:pPr algn="ctr" eaLnBrk="0" hangingPunct="0"/>
              <a:r>
                <a:rPr lang="en-US" b="1">
                  <a:solidFill>
                    <a:srgbClr val="0000FF"/>
                  </a:solidFill>
                  <a:cs typeface="Arial" charset="0"/>
                </a:rPr>
                <a:t>Plan (PIP) and</a:t>
              </a:r>
            </a:p>
            <a:p>
              <a:pPr algn="ctr" eaLnBrk="0" hangingPunct="0"/>
              <a:r>
                <a:rPr lang="en-US" b="1">
                  <a:solidFill>
                    <a:srgbClr val="0000FF"/>
                  </a:solidFill>
                  <a:cs typeface="Arial" charset="0"/>
                </a:rPr>
                <a:t>proposal for next phase</a:t>
              </a:r>
            </a:p>
          </p:txBody>
        </p:sp>
        <p:sp>
          <p:nvSpPr>
            <p:cNvPr id="13" name="AutoShape 2188"/>
            <p:cNvSpPr>
              <a:spLocks noChangeArrowheads="1"/>
            </p:cNvSpPr>
            <p:nvPr/>
          </p:nvSpPr>
          <p:spPr bwMode="auto">
            <a:xfrm flipV="1">
              <a:off x="4851" y="2829"/>
              <a:ext cx="141" cy="312"/>
            </a:xfrm>
            <a:prstGeom prst="downArrow">
              <a:avLst>
                <a:gd name="adj1" fmla="val 50000"/>
                <a:gd name="adj2" fmla="val 32710"/>
              </a:avLst>
            </a:prstGeom>
            <a:solidFill>
              <a:srgbClr val="36D682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2800">
                <a:solidFill>
                  <a:srgbClr val="36D682"/>
                </a:solidFill>
                <a:latin typeface="Times New Roman" pitchFamily="18" charset="0"/>
              </a:endParaRPr>
            </a:p>
          </p:txBody>
        </p:sp>
        <p:sp>
          <p:nvSpPr>
            <p:cNvPr id="15" name="AutoShape 8"/>
            <p:cNvSpPr>
              <a:spLocks noChangeArrowheads="1"/>
            </p:cNvSpPr>
            <p:nvPr/>
          </p:nvSpPr>
          <p:spPr bwMode="auto">
            <a:xfrm flipV="1">
              <a:off x="3226" y="2837"/>
              <a:ext cx="153" cy="200"/>
            </a:xfrm>
            <a:prstGeom prst="downArrow">
              <a:avLst>
                <a:gd name="adj1" fmla="val 50000"/>
                <a:gd name="adj2" fmla="val 32680"/>
              </a:avLst>
            </a:prstGeom>
            <a:solidFill>
              <a:srgbClr val="36D682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2800">
                <a:solidFill>
                  <a:srgbClr val="36D682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30732" name="Object 12"/>
            <p:cNvGraphicFramePr>
              <a:graphicFrameLocks noChangeAspect="1"/>
            </p:cNvGraphicFramePr>
            <p:nvPr/>
          </p:nvGraphicFramePr>
          <p:xfrm>
            <a:off x="203" y="1439"/>
            <a:ext cx="5331" cy="1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7" name="Worksheet" r:id="rId5" imgW="7924599" imgH="1447850" progId="">
                    <p:embed/>
                  </p:oleObj>
                </mc:Choice>
                <mc:Fallback>
                  <p:oleObj name="Worksheet" r:id="rId5" imgW="7924599" imgH="1447850" progId="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" y="1439"/>
                          <a:ext cx="5331" cy="13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7596188" y="7938"/>
            <a:ext cx="1547812" cy="274637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>
                <a:latin typeface="Comic Sans MS" pitchFamily="66" charset="0"/>
              </a:rPr>
              <a:t>After Delsahaye</a:t>
            </a:r>
            <a:endParaRPr lang="en-US" sz="1200" i="1">
              <a:latin typeface="Comic Sans MS" pitchFamily="66" charset="0"/>
            </a:endParaRPr>
          </a:p>
        </p:txBody>
      </p:sp>
    </p:spTree>
    <p:custDataLst>
      <p:tags r:id="rId2"/>
    </p:custData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 CDR: P&amp;D Editorial Team</a:t>
            </a:r>
            <a:endParaRPr lang="en-US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5" b="6615"/>
          <a:stretch>
            <a:fillRect/>
          </a:stretch>
        </p:blipFill>
        <p:spPr bwMode="auto">
          <a:xfrm>
            <a:off x="73025" y="908050"/>
            <a:ext cx="4319588" cy="25574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7" b="11116"/>
          <a:stretch>
            <a:fillRect/>
          </a:stretch>
        </p:blipFill>
        <p:spPr bwMode="auto">
          <a:xfrm>
            <a:off x="4716463" y="908050"/>
            <a:ext cx="4321175" cy="25574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3"/>
          <a:stretch>
            <a:fillRect/>
          </a:stretch>
        </p:blipFill>
        <p:spPr bwMode="auto">
          <a:xfrm>
            <a:off x="4987925" y="3659188"/>
            <a:ext cx="4013200" cy="2794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20465" r="6804" b="18489"/>
          <a:stretch>
            <a:fillRect/>
          </a:stretch>
        </p:blipFill>
        <p:spPr bwMode="auto">
          <a:xfrm>
            <a:off x="107950" y="3860800"/>
            <a:ext cx="4572000" cy="2413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16470" y="6315869"/>
            <a:ext cx="1116012" cy="274637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 dirty="0" err="1">
                <a:latin typeface="Comic Sans MS" pitchFamily="66" charset="0"/>
              </a:rPr>
              <a:t>Stanitski</a:t>
            </a:r>
            <a:endParaRPr lang="en-US" sz="12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5855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Arial" charset="0"/>
              </a:rPr>
              <a:t>Do we need CLIC0? </a:t>
            </a:r>
            <a:r>
              <a:rPr lang="en-GB" sz="2000" dirty="0">
                <a:solidFill>
                  <a:schemeClr val="accent6"/>
                </a:solidFill>
                <a:cs typeface="Arial" charset="0"/>
              </a:rPr>
              <a:t>(Project after 2016?)</a:t>
            </a:r>
            <a:endParaRPr lang="en-US" dirty="0">
              <a:solidFill>
                <a:schemeClr val="accent6"/>
              </a:solidFill>
              <a:cs typeface="Arial" charset="0"/>
            </a:endParaRP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287524" y="1098550"/>
            <a:ext cx="8748971" cy="5318782"/>
            <a:chOff x="367" y="663"/>
            <a:chExt cx="4872" cy="2726"/>
          </a:xfrm>
        </p:grpSpPr>
        <p:sp>
          <p:nvSpPr>
            <p:cNvPr id="4" name="Rounded Rectangle 3"/>
            <p:cNvSpPr>
              <a:spLocks noChangeArrowheads="1"/>
            </p:cNvSpPr>
            <p:nvPr/>
          </p:nvSpPr>
          <p:spPr bwMode="auto">
            <a:xfrm>
              <a:off x="367" y="663"/>
              <a:ext cx="4872" cy="2726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25400" algn="ctr">
              <a:solidFill>
                <a:srgbClr val="FDEADA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 sz="240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11" y="1968"/>
              <a:ext cx="1920" cy="116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190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2831" y="2026"/>
              <a:ext cx="912" cy="720"/>
            </a:xfrm>
            <a:prstGeom prst="roundRect">
              <a:avLst>
                <a:gd name="adj" fmla="val 50000"/>
              </a:avLst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sz="240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  <p:sp>
          <p:nvSpPr>
            <p:cNvPr id="7" name="Rounded Rectangle 6"/>
            <p:cNvSpPr>
              <a:spLocks noChangeAspect="1"/>
            </p:cNvSpPr>
            <p:nvPr/>
          </p:nvSpPr>
          <p:spPr bwMode="auto">
            <a:xfrm>
              <a:off x="3005" y="2026"/>
              <a:ext cx="456" cy="360"/>
            </a:xfrm>
            <a:prstGeom prst="roundRect">
              <a:avLst>
                <a:gd name="adj" fmla="val 50000"/>
              </a:avLst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sz="240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  <p:cxnSp>
          <p:nvCxnSpPr>
            <p:cNvPr id="8" name="Straight Connector 7"/>
            <p:cNvCxnSpPr>
              <a:cxnSpLocks noChangeShapeType="1"/>
              <a:stCxn id="16" idx="2"/>
            </p:cNvCxnSpPr>
            <p:nvPr/>
          </p:nvCxnSpPr>
          <p:spPr bwMode="auto">
            <a:xfrm rot="10800000" flipV="1">
              <a:off x="2422" y="2026"/>
              <a:ext cx="1290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Rounded Rectangle 8"/>
            <p:cNvSpPr>
              <a:spLocks noChangeAspect="1"/>
            </p:cNvSpPr>
            <p:nvPr/>
          </p:nvSpPr>
          <p:spPr bwMode="auto">
            <a:xfrm>
              <a:off x="2551" y="2022"/>
              <a:ext cx="320" cy="252"/>
            </a:xfrm>
            <a:prstGeom prst="roundRect">
              <a:avLst>
                <a:gd name="adj" fmla="val 50000"/>
              </a:avLst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sz="240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09" y="1533"/>
              <a:ext cx="960" cy="261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190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85" y="2896"/>
              <a:ext cx="960" cy="1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17" y="2896"/>
              <a:ext cx="472" cy="21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100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55" y="1272"/>
              <a:ext cx="489" cy="28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TBA</a:t>
              </a:r>
            </a:p>
          </p:txBody>
        </p:sp>
        <p:sp>
          <p:nvSpPr>
            <p:cNvPr id="43022" name="TextBox 13"/>
            <p:cNvSpPr txBox="1">
              <a:spLocks noChangeArrowheads="1"/>
            </p:cNvSpPr>
            <p:nvPr/>
          </p:nvSpPr>
          <p:spPr bwMode="auto">
            <a:xfrm>
              <a:off x="1345" y="2055"/>
              <a:ext cx="1180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cs typeface="Arial" charset="0"/>
                </a:rPr>
                <a:t>DBA</a:t>
              </a:r>
            </a:p>
            <a:p>
              <a:pPr algn="ctr"/>
              <a:r>
                <a:rPr lang="en-US">
                  <a:cs typeface="Arial" charset="0"/>
                </a:rPr>
                <a:t>0.48 GeV, 4.2 A </a:t>
              </a:r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2541" y="1997"/>
              <a:ext cx="36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DL</a:t>
              </a:r>
            </a:p>
          </p:txBody>
        </p:sp>
        <p:sp>
          <p:nvSpPr>
            <p:cNvPr id="16" name="Arc 15"/>
            <p:cNvSpPr>
              <a:spLocks noChangeArrowheads="1"/>
            </p:cNvSpPr>
            <p:nvPr/>
          </p:nvSpPr>
          <p:spPr bwMode="auto">
            <a:xfrm>
              <a:off x="3585" y="1736"/>
              <a:ext cx="290" cy="290"/>
            </a:xfrm>
            <a:custGeom>
              <a:avLst/>
              <a:gdLst>
                <a:gd name="T0" fmla="*/ 230188 w 460375"/>
                <a:gd name="T1" fmla="*/ 0 h 460375"/>
                <a:gd name="T2" fmla="*/ 230188 w 460375"/>
                <a:gd name="T3" fmla="*/ 230188 h 460375"/>
                <a:gd name="T4" fmla="*/ 215422 w 460375"/>
                <a:gd name="T5" fmla="*/ 459901 h 460375"/>
                <a:gd name="T6" fmla="*/ 11796480 60000 65536"/>
                <a:gd name="T7" fmla="*/ 11796480 60000 65536"/>
                <a:gd name="T8" fmla="*/ 11796480 60000 65536"/>
                <a:gd name="T9" fmla="*/ 215422 w 460375"/>
                <a:gd name="T10" fmla="*/ 0 h 460375"/>
                <a:gd name="T11" fmla="*/ 460375 w 460375"/>
                <a:gd name="T12" fmla="*/ 460375 h 4603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0375" h="460375" stroke="0">
                  <a:moveTo>
                    <a:pt x="230188" y="0"/>
                  </a:moveTo>
                  <a:lnTo>
                    <a:pt x="230187" y="0"/>
                  </a:lnTo>
                  <a:cubicBezTo>
                    <a:pt x="357317" y="0"/>
                    <a:pt x="460376" y="103058"/>
                    <a:pt x="460376" y="230188"/>
                  </a:cubicBezTo>
                  <a:cubicBezTo>
                    <a:pt x="460376" y="357317"/>
                    <a:pt x="357317" y="460376"/>
                    <a:pt x="230188" y="460376"/>
                  </a:cubicBezTo>
                  <a:cubicBezTo>
                    <a:pt x="225261" y="460376"/>
                    <a:pt x="220336" y="460217"/>
                    <a:pt x="215421" y="459901"/>
                  </a:cubicBezTo>
                  <a:lnTo>
                    <a:pt x="230188" y="230188"/>
                  </a:lnTo>
                  <a:close/>
                </a:path>
                <a:path w="460375" h="460375" fill="none">
                  <a:moveTo>
                    <a:pt x="230188" y="0"/>
                  </a:moveTo>
                  <a:lnTo>
                    <a:pt x="230187" y="0"/>
                  </a:lnTo>
                  <a:cubicBezTo>
                    <a:pt x="357317" y="0"/>
                    <a:pt x="460376" y="103058"/>
                    <a:pt x="460376" y="230188"/>
                  </a:cubicBezTo>
                  <a:cubicBezTo>
                    <a:pt x="460376" y="357317"/>
                    <a:pt x="357317" y="460376"/>
                    <a:pt x="230188" y="460376"/>
                  </a:cubicBezTo>
                  <a:cubicBezTo>
                    <a:pt x="225261" y="460376"/>
                    <a:pt x="220336" y="460217"/>
                    <a:pt x="215421" y="459901"/>
                  </a:cubicBezTo>
                </a:path>
              </a:pathLst>
            </a:cu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en-US" sz="2400">
                <a:cs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63" y="2490"/>
              <a:ext cx="501" cy="28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CR2</a:t>
              </a: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2977" y="2055"/>
              <a:ext cx="5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CR1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10800000">
              <a:off x="3267" y="1736"/>
              <a:ext cx="464" cy="1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615" y="2693"/>
              <a:ext cx="869" cy="3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Compression</a:t>
              </a:r>
              <a:b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</a:br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2 x 3 x 4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75" y="1794"/>
              <a:ext cx="1220" cy="40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DB Turn around</a:t>
              </a:r>
              <a:b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</a:b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0.48 GeV, 101 A </a:t>
              </a:r>
            </a:p>
          </p:txBody>
        </p:sp>
        <p:cxnSp>
          <p:nvCxnSpPr>
            <p:cNvPr id="22" name="Straight Connector 21"/>
            <p:cNvCxnSpPr>
              <a:cxnSpLocks noChangeShapeType="1"/>
            </p:cNvCxnSpPr>
            <p:nvPr/>
          </p:nvCxnSpPr>
          <p:spPr bwMode="auto">
            <a:xfrm rot="10800000">
              <a:off x="1851" y="1736"/>
              <a:ext cx="1879" cy="1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22"/>
            <p:cNvSpPr txBox="1"/>
            <p:nvPr/>
          </p:nvSpPr>
          <p:spPr>
            <a:xfrm>
              <a:off x="569" y="1388"/>
              <a:ext cx="1028" cy="52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/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6.5 GeV, 1.2 A</a:t>
              </a:r>
            </a:p>
            <a:p>
              <a:pPr algn="r"/>
              <a:endParaRPr lang="en-US" sz="160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  <a:p>
              <a:pPr algn="r"/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0.2 GeV, 101 A </a:t>
              </a:r>
            </a:p>
          </p:txBody>
        </p:sp>
        <p:cxnSp>
          <p:nvCxnSpPr>
            <p:cNvPr id="24" name="Straight Connector 23"/>
            <p:cNvCxnSpPr>
              <a:cxnSpLocks noChangeShapeType="1"/>
            </p:cNvCxnSpPr>
            <p:nvPr/>
          </p:nvCxnSpPr>
          <p:spPr bwMode="auto">
            <a:xfrm rot="10800000">
              <a:off x="1845" y="1591"/>
              <a:ext cx="1856" cy="1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3033" name="Group 24"/>
            <p:cNvGrpSpPr>
              <a:grpSpLocks/>
            </p:cNvGrpSpPr>
            <p:nvPr/>
          </p:nvGrpSpPr>
          <p:grpSpPr bwMode="auto">
            <a:xfrm>
              <a:off x="1643" y="1678"/>
              <a:ext cx="202" cy="116"/>
              <a:chOff x="2546328" y="1679556"/>
              <a:chExt cx="322266" cy="184152"/>
            </a:xfrm>
          </p:grpSpPr>
          <p:sp>
            <p:nvSpPr>
              <p:cNvPr id="39" name="Right Triangle 38"/>
              <p:cNvSpPr/>
              <p:nvPr/>
            </p:nvSpPr>
            <p:spPr>
              <a:xfrm flipH="1">
                <a:off x="2546328" y="1679555"/>
                <a:ext cx="322266" cy="184152"/>
              </a:xfrm>
              <a:prstGeom prst="rtTriangl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cs typeface="Arial" charset="0"/>
                </a:endParaRPr>
              </a:p>
            </p:txBody>
          </p:sp>
          <p:sp>
            <p:nvSpPr>
              <p:cNvPr id="40" name="Right Triangle 39"/>
              <p:cNvSpPr>
                <a:spLocks noChangeArrowheads="1"/>
              </p:cNvSpPr>
              <p:nvPr/>
            </p:nvSpPr>
            <p:spPr bwMode="auto">
              <a:xfrm flipV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tx1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</p:txBody>
          </p:sp>
        </p:grpSp>
        <p:grpSp>
          <p:nvGrpSpPr>
            <p:cNvPr id="43036" name="Group 25"/>
            <p:cNvGrpSpPr>
              <a:grpSpLocks/>
            </p:cNvGrpSpPr>
            <p:nvPr/>
          </p:nvGrpSpPr>
          <p:grpSpPr bwMode="auto">
            <a:xfrm>
              <a:off x="1643" y="1533"/>
              <a:ext cx="202" cy="116"/>
              <a:chOff x="2546328" y="1679556"/>
              <a:chExt cx="322266" cy="184152"/>
            </a:xfrm>
          </p:grpSpPr>
          <p:sp>
            <p:nvSpPr>
              <p:cNvPr id="37" name="Right Triangle 36"/>
              <p:cNvSpPr/>
              <p:nvPr/>
            </p:nvSpPr>
            <p:spPr>
              <a:xfrm flipH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cs typeface="Arial" charset="0"/>
                </a:endParaRPr>
              </a:p>
            </p:txBody>
          </p:sp>
          <p:sp>
            <p:nvSpPr>
              <p:cNvPr id="38" name="Right Triangle 37"/>
              <p:cNvSpPr>
                <a:spLocks noChangeArrowheads="1"/>
              </p:cNvSpPr>
              <p:nvPr/>
            </p:nvSpPr>
            <p:spPr bwMode="auto">
              <a:xfrm flipV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tx1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en-US" sz="240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3673" y="1533"/>
              <a:ext cx="406" cy="116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190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85" y="1127"/>
              <a:ext cx="1532" cy="38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CALIFES type injector</a:t>
              </a:r>
            </a:p>
            <a:p>
              <a:r>
                <a:rPr lang="en-US" sz="1600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0.2 GeV, 1.2 A</a:t>
              </a:r>
            </a:p>
          </p:txBody>
        </p:sp>
        <p:sp>
          <p:nvSpPr>
            <p:cNvPr id="43041" name="Oval 30"/>
            <p:cNvSpPr>
              <a:spLocks noChangeArrowheads="1"/>
            </p:cNvSpPr>
            <p:nvPr/>
          </p:nvSpPr>
          <p:spPr bwMode="auto">
            <a:xfrm>
              <a:off x="1411" y="2278"/>
              <a:ext cx="694" cy="242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cxnSp>
          <p:nvCxnSpPr>
            <p:cNvPr id="43042" name="Straight Arrow Connector 31"/>
            <p:cNvCxnSpPr>
              <a:cxnSpLocks noChangeShapeType="1"/>
            </p:cNvCxnSpPr>
            <p:nvPr/>
          </p:nvCxnSpPr>
          <p:spPr bwMode="auto">
            <a:xfrm rot="16200000" flipH="1">
              <a:off x="1788" y="2578"/>
              <a:ext cx="376" cy="259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043" name="Rectangle 32"/>
            <p:cNvSpPr>
              <a:spLocks noChangeArrowheads="1"/>
            </p:cNvSpPr>
            <p:nvPr/>
          </p:nvSpPr>
          <p:spPr bwMode="auto">
            <a:xfrm>
              <a:off x="1800" y="2954"/>
              <a:ext cx="148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>
                  <a:cs typeface="Arial" charset="0"/>
                </a:rPr>
                <a:t>20% of CLIC DB energy</a:t>
              </a:r>
            </a:p>
          </p:txBody>
        </p:sp>
        <p:sp>
          <p:nvSpPr>
            <p:cNvPr id="43044" name="Rectangle 33"/>
            <p:cNvSpPr>
              <a:spLocks noChangeArrowheads="1"/>
            </p:cNvSpPr>
            <p:nvPr/>
          </p:nvSpPr>
          <p:spPr bwMode="auto">
            <a:xfrm>
              <a:off x="756" y="807"/>
              <a:ext cx="201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>
                  <a:cs typeface="Arial" charset="0"/>
                </a:rPr>
                <a:t>10% of a CLIC decelerator sector</a:t>
              </a:r>
            </a:p>
          </p:txBody>
        </p:sp>
        <p:cxnSp>
          <p:nvCxnSpPr>
            <p:cNvPr id="43045" name="Straight Arrow Connector 34"/>
            <p:cNvCxnSpPr>
              <a:cxnSpLocks noChangeShapeType="1"/>
              <a:stCxn id="13" idx="0"/>
            </p:cNvCxnSpPr>
            <p:nvPr/>
          </p:nvCxnSpPr>
          <p:spPr bwMode="auto">
            <a:xfrm rot="16200000" flipV="1">
              <a:off x="2386" y="957"/>
              <a:ext cx="270" cy="359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7920483" y="6280013"/>
            <a:ext cx="1116012" cy="274637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i="1" dirty="0" err="1">
                <a:latin typeface="Comic Sans MS" pitchFamily="66" charset="0"/>
              </a:rPr>
              <a:t>Corsini</a:t>
            </a:r>
            <a:endParaRPr lang="en-US" sz="12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2155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908720"/>
            <a:ext cx="4409130" cy="568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755650" y="2924175"/>
            <a:ext cx="698500" cy="379413"/>
          </a:xfrm>
          <a:prstGeom prst="rect">
            <a:avLst/>
          </a:prstGeom>
          <a:noFill/>
          <a:ln w="12700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CH" sz="1800" b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2010</a:t>
            </a:r>
            <a:endParaRPr lang="en-US" sz="1800" b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CLIC-ILC WG on General Issues</a:t>
            </a:r>
            <a:endParaRPr lang="en-GB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200" dirty="0"/>
              <a:t>CLIC-ILC WG on General Issues</a:t>
            </a:r>
            <a:endParaRPr lang="en-US" sz="3200" dirty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050"/>
            <a:ext cx="8712968" cy="5689600"/>
          </a:xfrm>
        </p:spPr>
        <p:txBody>
          <a:bodyPr/>
          <a:lstStyle/>
          <a:p>
            <a:pPr eaLnBrk="1" hangingPunct="1"/>
            <a:r>
              <a:rPr lang="fr-CH" sz="2000" dirty="0" err="1" smtClean="0"/>
              <a:t>Membership</a:t>
            </a:r>
            <a:r>
              <a:rPr lang="fr-CH" sz="2000" dirty="0" smtClean="0"/>
              <a:t>:</a:t>
            </a:r>
          </a:p>
          <a:p>
            <a:pPr lvl="1" eaLnBrk="1" hangingPunct="1"/>
            <a:r>
              <a:rPr lang="fr-CH" sz="1800" dirty="0" smtClean="0"/>
              <a:t>CLIC: Ph. Lebrun (</a:t>
            </a:r>
            <a:r>
              <a:rPr lang="fr-CH" sz="1800" dirty="0" err="1" smtClean="0"/>
              <a:t>co</a:t>
            </a:r>
            <a:r>
              <a:rPr lang="fr-CH" sz="1800" dirty="0" smtClean="0"/>
              <a:t>-chair), K. Peach, D. Schulte</a:t>
            </a:r>
          </a:p>
          <a:p>
            <a:pPr lvl="1" eaLnBrk="1" hangingPunct="1"/>
            <a:r>
              <a:rPr lang="fr-CH" sz="1800" dirty="0" smtClean="0"/>
              <a:t>ILC: E. </a:t>
            </a:r>
            <a:r>
              <a:rPr lang="fr-CH" sz="1800" dirty="0" err="1" smtClean="0"/>
              <a:t>Elsen</a:t>
            </a:r>
            <a:r>
              <a:rPr lang="fr-CH" sz="1800" dirty="0" smtClean="0"/>
              <a:t>, M. Harrison (</a:t>
            </a:r>
            <a:r>
              <a:rPr lang="fr-CH" sz="1800" dirty="0" err="1" smtClean="0"/>
              <a:t>co</a:t>
            </a:r>
            <a:r>
              <a:rPr lang="fr-CH" sz="1800" dirty="0" smtClean="0"/>
              <a:t>-chair), K. </a:t>
            </a:r>
            <a:r>
              <a:rPr lang="fr-CH" sz="1800" dirty="0" err="1" smtClean="0"/>
              <a:t>Yokoya</a:t>
            </a:r>
            <a:endParaRPr lang="fr-CH" sz="1800" dirty="0" smtClean="0"/>
          </a:p>
          <a:p>
            <a:pPr eaLnBrk="1" hangingPunct="1"/>
            <a:r>
              <a:rPr lang="fr-CH" sz="2000" dirty="0" smtClean="0"/>
              <a:t>Mandate </a:t>
            </a:r>
          </a:p>
          <a:p>
            <a:pPr lvl="2" eaLnBrk="1" hangingPunct="1"/>
            <a:r>
              <a:rPr lang="en-US" sz="1600" dirty="0" smtClean="0">
                <a:solidFill>
                  <a:srgbClr val="DDDDDD"/>
                </a:solidFill>
              </a:rPr>
              <a:t>Promoting the Linear Collider </a:t>
            </a:r>
          </a:p>
          <a:p>
            <a:pPr lvl="2" eaLnBrk="1" hangingPunct="1"/>
            <a:r>
              <a:rPr lang="en-US" sz="1600" dirty="0" smtClean="0"/>
              <a:t>Identifying synergies</a:t>
            </a:r>
          </a:p>
          <a:p>
            <a:pPr lvl="2" eaLnBrk="1" hangingPunct="1"/>
            <a:r>
              <a:rPr lang="en-US" sz="1600" dirty="0" smtClean="0"/>
              <a:t>Discussing detailed plans for the ILC and CLIC effort &amp; project planning.</a:t>
            </a:r>
          </a:p>
          <a:p>
            <a:pPr lvl="2" eaLnBrk="1" hangingPunct="1"/>
            <a:r>
              <a:rPr lang="en-US" sz="1600" dirty="0" smtClean="0"/>
              <a:t>Discussing issues that will be part of each project implementation plan</a:t>
            </a:r>
          </a:p>
          <a:p>
            <a:pPr lvl="2" eaLnBrk="1" hangingPunct="1"/>
            <a:r>
              <a:rPr lang="en-US" sz="1600" dirty="0" smtClean="0"/>
              <a:t>Identifying points of comparison between the two </a:t>
            </a:r>
            <a:r>
              <a:rPr lang="en-US" sz="1600" dirty="0" smtClean="0"/>
              <a:t>approaches</a:t>
            </a:r>
            <a:endParaRPr lang="en-US" sz="1600" dirty="0" smtClean="0"/>
          </a:p>
          <a:p>
            <a:pPr eaLnBrk="1" hangingPunct="1"/>
            <a:r>
              <a:rPr lang="en-US" sz="2000" dirty="0" smtClean="0"/>
              <a:t>Reporting line </a:t>
            </a:r>
            <a:endParaRPr lang="en-GB" sz="2000" dirty="0" smtClean="0"/>
          </a:p>
          <a:p>
            <a:pPr lvl="1" eaLnBrk="1" hangingPunct="1"/>
            <a:r>
              <a:rPr lang="en-GB" sz="1800" dirty="0" smtClean="0"/>
              <a:t>C</a:t>
            </a:r>
            <a:r>
              <a:rPr lang="en-US" sz="1800" dirty="0" smtClean="0"/>
              <a:t>reported </a:t>
            </a:r>
            <a:r>
              <a:rPr lang="en-US" sz="1800" dirty="0" smtClean="0"/>
              <a:t>to the ILCSC and CLIC Collaboration </a:t>
            </a:r>
            <a:r>
              <a:rPr lang="en-US" sz="1800" dirty="0" smtClean="0"/>
              <a:t>Board</a:t>
            </a:r>
          </a:p>
          <a:p>
            <a:pPr lvl="1" eaLnBrk="1" hangingPunct="1"/>
            <a:r>
              <a:rPr lang="en-US" sz="1800" dirty="0" smtClean="0"/>
              <a:t>Amin to produce</a:t>
            </a:r>
            <a:r>
              <a:rPr lang="en-US" sz="1800" dirty="0" smtClean="0"/>
              <a:t> </a:t>
            </a:r>
            <a:r>
              <a:rPr lang="en-US" sz="1800" dirty="0" smtClean="0"/>
              <a:t>a </a:t>
            </a:r>
            <a:r>
              <a:rPr lang="en-US" sz="1800" dirty="0" smtClean="0"/>
              <a:t>joint </a:t>
            </a:r>
            <a:r>
              <a:rPr lang="en-US" sz="1800" dirty="0" smtClean="0"/>
              <a:t>document.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Working method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Approximately monthly meetings by teleconference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Four face-to-face meetings</a:t>
            </a:r>
          </a:p>
          <a:p>
            <a:pPr lvl="1" eaLnBrk="1" hangingPunct="1"/>
            <a:endParaRPr lang="en-US" sz="1600" dirty="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tentative roadmap</a:t>
            </a:r>
            <a:endParaRPr lang="en-GB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" t="16855" r="4354" b="4662"/>
          <a:stretch/>
        </p:blipFill>
        <p:spPr bwMode="auto">
          <a:xfrm>
            <a:off x="119921" y="872716"/>
            <a:ext cx="8904158" cy="574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 rot="19805052">
            <a:off x="-490052" y="2967335"/>
            <a:ext cx="10124118" cy="923330"/>
          </a:xfrm>
          <a:prstGeom prst="rect">
            <a:avLst/>
          </a:prstGeom>
          <a:solidFill>
            <a:srgbClr val="FFFFCC">
              <a:alpha val="34118"/>
            </a:srgbClr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Not Officially Approved!</a:t>
            </a:r>
            <a:endParaRPr lang="en-US" sz="5400" b="1" cap="all" spc="0" dirty="0">
              <a:ln/>
              <a:solidFill>
                <a:srgbClr val="FF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7775053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Accelerator </a:t>
            </a:r>
            <a:r>
              <a:rPr lang="en-US" dirty="0">
                <a:solidFill>
                  <a:srgbClr val="FF0000"/>
                </a:solidFill>
              </a:rPr>
              <a:t>Inspired Working </a:t>
            </a:r>
            <a:r>
              <a:rPr lang="en-US" dirty="0" smtClean="0">
                <a:solidFill>
                  <a:srgbClr val="FF0000"/>
                </a:solidFill>
              </a:rPr>
              <a:t>Groups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908050"/>
            <a:ext cx="8748972" cy="5689600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Current technical working groups are</a:t>
            </a:r>
          </a:p>
          <a:p>
            <a:endParaRPr lang="en-GB" sz="2400" dirty="0"/>
          </a:p>
          <a:p>
            <a:pPr lvl="1"/>
            <a:r>
              <a:rPr lang="en-GB" sz="2400" dirty="0"/>
              <a:t>Beam delivery </a:t>
            </a:r>
            <a:r>
              <a:rPr lang="en-GB" sz="2400" dirty="0" smtClean="0"/>
              <a:t>system </a:t>
            </a:r>
            <a:r>
              <a:rPr lang="en-GB" sz="2400" dirty="0"/>
              <a:t>&amp; machine-detector interface</a:t>
            </a:r>
          </a:p>
          <a:p>
            <a:pPr lvl="1"/>
            <a:r>
              <a:rPr lang="en-GB" sz="2400" dirty="0"/>
              <a:t>Civil engineering and conventional facilities</a:t>
            </a:r>
          </a:p>
          <a:p>
            <a:pPr lvl="1"/>
            <a:r>
              <a:rPr lang="en-GB" sz="2400" dirty="0"/>
              <a:t>Positron generation</a:t>
            </a:r>
          </a:p>
          <a:p>
            <a:pPr lvl="1"/>
            <a:r>
              <a:rPr lang="en-GB" sz="2400" dirty="0"/>
              <a:t>Damping rings</a:t>
            </a:r>
          </a:p>
          <a:p>
            <a:pPr lvl="1"/>
            <a:r>
              <a:rPr lang="en-GB" sz="2400" dirty="0"/>
              <a:t>Beam dynamics</a:t>
            </a:r>
          </a:p>
          <a:p>
            <a:pPr lvl="1"/>
            <a:r>
              <a:rPr lang="en-GB" sz="2400" dirty="0"/>
              <a:t>Cost &amp; </a:t>
            </a:r>
            <a:r>
              <a:rPr lang="en-GB" sz="2400" dirty="0" smtClean="0"/>
              <a:t>schedule</a:t>
            </a:r>
          </a:p>
          <a:p>
            <a:pPr lvl="1"/>
            <a:endParaRPr lang="en-GB" sz="2400" dirty="0"/>
          </a:p>
          <a:p>
            <a:pPr lvl="2"/>
            <a:r>
              <a:rPr lang="en-GB" sz="2000" dirty="0" smtClean="0"/>
              <a:t>Opportunities for further work</a:t>
            </a:r>
          </a:p>
          <a:p>
            <a:pPr lvl="3"/>
            <a:r>
              <a:rPr lang="en-GB" sz="1600" dirty="0" smtClean="0"/>
              <a:t>Conventional RF?</a:t>
            </a:r>
          </a:p>
          <a:p>
            <a:pPr lvl="3"/>
            <a:r>
              <a:rPr lang="en-GB" sz="1600" dirty="0" smtClean="0"/>
              <a:t>Surface science?</a:t>
            </a:r>
          </a:p>
          <a:p>
            <a:pPr lvl="3"/>
            <a:r>
              <a:rPr lang="en-GB" sz="1600" dirty="0" smtClean="0"/>
              <a:t>…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3505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smtClean="0"/>
              <a:t>Decision point for the LC 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323850" y="1143000"/>
            <a:ext cx="8569325" cy="5454650"/>
          </a:xfrm>
        </p:spPr>
        <p:txBody>
          <a:bodyPr/>
          <a:lstStyle/>
          <a:p>
            <a:r>
              <a:rPr lang="en-GB" sz="2000" dirty="0" smtClean="0"/>
              <a:t>2½  key facts are needed</a:t>
            </a:r>
          </a:p>
          <a:p>
            <a:pPr marL="971550" lvl="1" indent="-514350">
              <a:buFontTx/>
              <a:buAutoNum type="arabicPeriod"/>
            </a:pPr>
            <a:r>
              <a:rPr lang="en-GB" sz="1800" dirty="0" smtClean="0"/>
              <a:t>Is there a light (&lt;200 </a:t>
            </a:r>
            <a:r>
              <a:rPr lang="en-GB" sz="1800" dirty="0" err="1" smtClean="0"/>
              <a:t>GeV</a:t>
            </a:r>
            <a:r>
              <a:rPr lang="en-GB" sz="1800" dirty="0" smtClean="0"/>
              <a:t>/c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) Higgs?</a:t>
            </a:r>
          </a:p>
          <a:p>
            <a:pPr marL="971550" lvl="1" indent="-514350">
              <a:buFontTx/>
              <a:buAutoNum type="arabicPeriod"/>
            </a:pPr>
            <a:r>
              <a:rPr lang="en-GB" sz="1800" dirty="0" smtClean="0"/>
              <a:t>Is there New Physics (below 1 </a:t>
            </a:r>
            <a:r>
              <a:rPr lang="en-GB" sz="1800" dirty="0" err="1" smtClean="0"/>
              <a:t>TeV</a:t>
            </a:r>
            <a:r>
              <a:rPr lang="en-GB" sz="1800" dirty="0" smtClean="0"/>
              <a:t>)?</a:t>
            </a:r>
          </a:p>
          <a:p>
            <a:pPr marL="1371600" lvl="2" indent="-514350">
              <a:buFont typeface="Arial" charset="0"/>
              <a:buChar char="½"/>
            </a:pPr>
            <a:r>
              <a:rPr lang="en-GB" sz="1600" dirty="0" smtClean="0"/>
              <a:t>If yes, what is the energy range?</a:t>
            </a:r>
          </a:p>
          <a:p>
            <a:r>
              <a:rPr lang="en-GB" sz="2000" dirty="0" smtClean="0"/>
              <a:t>Note:</a:t>
            </a:r>
          </a:p>
          <a:p>
            <a:pPr marL="971550" lvl="1" indent="-514350"/>
            <a:r>
              <a:rPr lang="en-GB" sz="1800" dirty="0" smtClean="0"/>
              <a:t>It does not matter much from the point of view of defining the </a:t>
            </a:r>
            <a:r>
              <a:rPr lang="en-GB" sz="1800" i="1" dirty="0" smtClean="0"/>
              <a:t>decision point</a:t>
            </a:r>
            <a:r>
              <a:rPr lang="en-GB" sz="1800" dirty="0" smtClean="0"/>
              <a:t> what the answers to these questions are – only that we know them!</a:t>
            </a:r>
          </a:p>
          <a:p>
            <a:pPr marL="971550" lvl="1" indent="-514350"/>
            <a:r>
              <a:rPr lang="en-GB" sz="1800" dirty="0" smtClean="0"/>
              <a:t>The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 question may be answered by end 2012</a:t>
            </a:r>
          </a:p>
          <a:p>
            <a:pPr marL="971550" lvl="1" indent="-514350"/>
            <a:r>
              <a:rPr lang="en-GB" sz="1800" dirty="0" smtClean="0"/>
              <a:t>The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question may be answered by end 2011</a:t>
            </a:r>
          </a:p>
          <a:p>
            <a:pPr marL="1371600" lvl="2" indent="-514350"/>
            <a:r>
              <a:rPr lang="en-GB" sz="1600" dirty="0" smtClean="0"/>
              <a:t>The ½ question may not be clear for some time</a:t>
            </a:r>
          </a:p>
          <a:p>
            <a:pPr marL="971550" lvl="1" indent="-514350"/>
            <a:r>
              <a:rPr lang="en-GB" sz="1800" dirty="0" smtClean="0"/>
              <a:t>We need to define criteria for making a “fact”</a:t>
            </a:r>
          </a:p>
          <a:p>
            <a:pPr marL="1371600" lvl="2" indent="-514350"/>
            <a:r>
              <a:rPr lang="en-GB" sz="1600" dirty="0" smtClean="0"/>
              <a:t>Is 3</a:t>
            </a:r>
            <a:r>
              <a:rPr lang="en-GB" sz="1600" dirty="0" smtClean="0">
                <a:latin typeface="Symbol" pitchFamily="18" charset="2"/>
              </a:rPr>
              <a:t>s</a:t>
            </a:r>
            <a:r>
              <a:rPr lang="en-GB" sz="1600" dirty="0" smtClean="0"/>
              <a:t> enough for evidence?</a:t>
            </a:r>
          </a:p>
          <a:p>
            <a:pPr marL="1371600" lvl="2" indent="-514350"/>
            <a:r>
              <a:rPr lang="en-GB" sz="1600" dirty="0" smtClean="0"/>
              <a:t>Is 98% enough to exclude?</a:t>
            </a:r>
          </a:p>
          <a:p>
            <a:pPr marL="1371600" lvl="2" indent="-514350"/>
            <a:endParaRPr lang="en-GB" sz="1600" dirty="0" smtClean="0"/>
          </a:p>
          <a:p>
            <a:r>
              <a:rPr lang="en-GB" sz="2400" dirty="0" smtClean="0"/>
              <a:t>Reach of LC </a:t>
            </a:r>
            <a:r>
              <a:rPr lang="en-GB" sz="2400" dirty="0" err="1" smtClean="0"/>
              <a:t>wrt</a:t>
            </a:r>
            <a:r>
              <a:rPr lang="en-GB" sz="2400" dirty="0" smtClean="0"/>
              <a:t> HE-LHC or HL-LHC?</a:t>
            </a:r>
          </a:p>
        </p:txBody>
      </p:sp>
    </p:spTree>
    <p:extLst>
      <p:ext uri="{BB962C8B-B14F-4D97-AF65-F5344CB8AC3E}">
        <p14:creationId xmlns:p14="http://schemas.microsoft.com/office/powerpoint/2010/main" val="1563783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LC is a Precision Instrument</a:t>
            </a:r>
            <a:endParaRPr lang="en-GB" dirty="0"/>
          </a:p>
        </p:txBody>
      </p:sp>
      <p:pic>
        <p:nvPicPr>
          <p:cNvPr id="5" name="Picture 5" descr="w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5262"/>
          <a:stretch/>
        </p:blipFill>
        <p:spPr bwMode="auto">
          <a:xfrm>
            <a:off x="6848983" y="3132360"/>
            <a:ext cx="22955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w1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" t="3820" r="8347"/>
          <a:stretch/>
        </p:blipFill>
        <p:spPr bwMode="auto">
          <a:xfrm>
            <a:off x="6936804" y="872716"/>
            <a:ext cx="2171700" cy="231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22654" y="6469305"/>
            <a:ext cx="1121854" cy="20005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After Mark Thomson</a:t>
            </a:r>
            <a:endParaRPr lang="en-GB" sz="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0" y="908050"/>
            <a:ext cx="8208267" cy="5689600"/>
          </a:xfrm>
        </p:spPr>
        <p:txBody>
          <a:bodyPr/>
          <a:lstStyle/>
          <a:p>
            <a:r>
              <a:rPr lang="en-GB" sz="2800" dirty="0" smtClean="0"/>
              <a:t>Clean initial state (</a:t>
            </a:r>
            <a:r>
              <a:rPr lang="en-GB" sz="2800" dirty="0" err="1" smtClean="0"/>
              <a:t>e</a:t>
            </a:r>
            <a:r>
              <a:rPr lang="en-GB" sz="2800" baseline="30000" dirty="0" err="1" smtClean="0"/>
              <a:t>+</a:t>
            </a:r>
            <a:r>
              <a:rPr lang="en-GB" sz="2800" dirty="0" err="1" smtClean="0"/>
              <a:t>e</a:t>
            </a:r>
            <a:r>
              <a:rPr lang="en-GB" sz="2800" baseline="30000" dirty="0" smtClean="0"/>
              <a:t>-</a:t>
            </a:r>
            <a:r>
              <a:rPr lang="en-GB" sz="2800" dirty="0" smtClean="0"/>
              <a:t>)</a:t>
            </a:r>
          </a:p>
          <a:p>
            <a:pPr lvl="1"/>
            <a:r>
              <a:rPr lang="en-GB" sz="2400" dirty="0" smtClean="0"/>
              <a:t>Polarization, </a:t>
            </a:r>
            <a:r>
              <a:rPr lang="en-GB" sz="2400" dirty="0" err="1" smtClean="0"/>
              <a:t>tunable</a:t>
            </a:r>
            <a:r>
              <a:rPr lang="en-GB" sz="2400" dirty="0" smtClean="0"/>
              <a:t> </a:t>
            </a:r>
            <a:r>
              <a:rPr lang="en-US" sz="2400" dirty="0">
                <a:solidFill>
                  <a:srgbClr val="FF0000"/>
                </a:solidFill>
                <a:sym typeface="Symbol" pitchFamily="18" charset="2"/>
              </a:rPr>
              <a:t>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s </a:t>
            </a:r>
            <a:r>
              <a:rPr lang="en-US" sz="2400" dirty="0">
                <a:solidFill>
                  <a:srgbClr val="FF0000"/>
                </a:solidFill>
                <a:sym typeface="Symbol" pitchFamily="18" charset="2"/>
              </a:rPr>
              <a:t>hard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scattering</a:t>
            </a:r>
          </a:p>
          <a:p>
            <a:r>
              <a:rPr lang="en-GB" sz="2800" dirty="0" smtClean="0"/>
              <a:t>Detailed study of the </a:t>
            </a:r>
            <a:r>
              <a:rPr lang="en-GB" sz="2800" dirty="0" err="1" smtClean="0"/>
              <a:t>higgs</a:t>
            </a:r>
            <a:r>
              <a:rPr lang="en-GB" sz="2800" dirty="0" smtClean="0"/>
              <a:t> sector</a:t>
            </a:r>
          </a:p>
          <a:p>
            <a:pPr lvl="1"/>
            <a:r>
              <a:rPr lang="en-GB" sz="2400" dirty="0" smtClean="0"/>
              <a:t>Mass 0.03%			Couplings 1-3%</a:t>
            </a:r>
          </a:p>
          <a:p>
            <a:pPr lvl="1"/>
            <a:r>
              <a:rPr lang="en-GB" sz="2400" dirty="0" smtClean="0"/>
              <a:t>Spin &amp; CP structure		Total width 6%</a:t>
            </a:r>
          </a:p>
          <a:p>
            <a:pPr lvl="1"/>
            <a:r>
              <a:rPr lang="en-GB" sz="2400" dirty="0" smtClean="0"/>
              <a:t>Model-independent measurements</a:t>
            </a:r>
          </a:p>
          <a:p>
            <a:r>
              <a:rPr lang="en-GB" sz="2800" dirty="0" smtClean="0"/>
              <a:t> Precision SUSY measurements</a:t>
            </a:r>
          </a:p>
          <a:p>
            <a:pPr lvl="1"/>
            <a:r>
              <a:rPr lang="en-GB" sz="2400" dirty="0" smtClean="0"/>
              <a:t>If it exists</a:t>
            </a:r>
          </a:p>
          <a:p>
            <a:pPr lvl="1"/>
            <a:r>
              <a:rPr lang="en-GB" sz="2400" dirty="0" smtClean="0"/>
              <a:t>Masses to 1% (if within reach)</a:t>
            </a:r>
          </a:p>
          <a:p>
            <a:pPr lvl="1"/>
            <a:r>
              <a:rPr lang="en-GB" sz="2400" dirty="0" smtClean="0"/>
              <a:t>SUSY space-time properties</a:t>
            </a:r>
          </a:p>
          <a:p>
            <a:r>
              <a:rPr lang="en-GB" sz="2800" dirty="0" smtClean="0"/>
              <a:t>Precision top, W, TGC’s </a:t>
            </a:r>
            <a:r>
              <a:rPr lang="en-GB" sz="2800" dirty="0" err="1" smtClean="0"/>
              <a:t>etc</a:t>
            </a:r>
            <a:endParaRPr lang="en-GB" sz="2800" dirty="0" smtClean="0"/>
          </a:p>
          <a:p>
            <a:r>
              <a:rPr lang="en-GB" sz="2800" dirty="0" smtClean="0"/>
              <a:t>New Physics (W</a:t>
            </a:r>
            <a:r>
              <a:rPr lang="en-GB" sz="2800" baseline="-25000" dirty="0" smtClean="0"/>
              <a:t>L</a:t>
            </a:r>
            <a:r>
              <a:rPr lang="en-GB" sz="2800" dirty="0" smtClean="0"/>
              <a:t>W</a:t>
            </a:r>
            <a:r>
              <a:rPr lang="en-GB" sz="2800" baseline="-25000" dirty="0" smtClean="0"/>
              <a:t>L</a:t>
            </a:r>
            <a:r>
              <a:rPr lang="en-GB" sz="2800" dirty="0" smtClean="0"/>
              <a:t> scattering </a:t>
            </a:r>
            <a:r>
              <a:rPr lang="en-GB" sz="2800" dirty="0" err="1" smtClean="0"/>
              <a:t>etc</a:t>
            </a:r>
            <a:r>
              <a:rPr lang="en-GB" sz="2800" dirty="0" smtClean="0"/>
              <a:t> …)</a:t>
            </a:r>
            <a:endParaRPr lang="en-GB" sz="2800" dirty="0"/>
          </a:p>
          <a:p>
            <a:endParaRPr lang="en-GB" dirty="0" smtClean="0">
              <a:sym typeface="Symbol" pitchFamily="18" charset="2"/>
            </a:endParaRPr>
          </a:p>
          <a:p>
            <a:pPr lvl="1"/>
            <a:endParaRPr lang="en-US" dirty="0" smtClean="0">
              <a:solidFill>
                <a:srgbClr val="FF0000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041658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smtClean="0"/>
              <a:t>Comments and proposals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872716"/>
            <a:ext cx="8569325" cy="5616922"/>
          </a:xfrm>
        </p:spPr>
        <p:txBody>
          <a:bodyPr/>
          <a:lstStyle/>
          <a:p>
            <a:pPr>
              <a:defRPr/>
            </a:pPr>
            <a:r>
              <a:rPr lang="en-GB" sz="2800" dirty="0" smtClean="0"/>
              <a:t>Do we need the answers to both to proceed?</a:t>
            </a:r>
          </a:p>
          <a:p>
            <a:pPr lvl="1">
              <a:defRPr/>
            </a:pPr>
            <a:r>
              <a:rPr lang="en-GB" sz="2400" dirty="0" smtClean="0"/>
              <a:t>(KJP) yes (politically)</a:t>
            </a:r>
          </a:p>
          <a:p>
            <a:pPr lvl="5">
              <a:defRPr/>
            </a:pPr>
            <a:endParaRPr lang="en-GB" sz="1600" dirty="0" smtClean="0"/>
          </a:p>
          <a:p>
            <a:pPr>
              <a:defRPr/>
            </a:pPr>
            <a:r>
              <a:rPr lang="en-GB" sz="2800" dirty="0" smtClean="0"/>
              <a:t>Is the European Strategy update a constraint?</a:t>
            </a:r>
          </a:p>
          <a:p>
            <a:pPr lvl="1">
              <a:defRPr/>
            </a:pPr>
            <a:r>
              <a:rPr lang="en-GB" sz="2400" dirty="0" smtClean="0"/>
              <a:t>(KJP) yes</a:t>
            </a:r>
          </a:p>
          <a:p>
            <a:pPr lvl="2">
              <a:defRPr/>
            </a:pPr>
            <a:r>
              <a:rPr lang="en-GB" dirty="0" smtClean="0"/>
              <a:t>If either is question are answered before Strategy workshop</a:t>
            </a:r>
          </a:p>
          <a:p>
            <a:pPr lvl="3">
              <a:defRPr/>
            </a:pPr>
            <a:r>
              <a:rPr lang="en-GB" sz="1800" dirty="0" smtClean="0"/>
              <a:t>Encourage the Americas &amp; Asia to update their strategies</a:t>
            </a:r>
          </a:p>
          <a:p>
            <a:pPr lvl="3">
              <a:defRPr/>
            </a:pPr>
            <a:r>
              <a:rPr lang="en-GB" sz="1800" dirty="0" smtClean="0"/>
              <a:t>Organise </a:t>
            </a:r>
            <a:r>
              <a:rPr lang="en-GB" sz="1800" u="sng" dirty="0" smtClean="0"/>
              <a:t>input</a:t>
            </a:r>
            <a:r>
              <a:rPr lang="en-GB" sz="1800" dirty="0" smtClean="0"/>
              <a:t> to these discussions</a:t>
            </a:r>
          </a:p>
          <a:p>
            <a:pPr lvl="2">
              <a:defRPr/>
            </a:pPr>
            <a:r>
              <a:rPr lang="en-GB" dirty="0" smtClean="0"/>
              <a:t>If there is no reliable information by March 2012</a:t>
            </a:r>
          </a:p>
          <a:p>
            <a:pPr lvl="3">
              <a:defRPr/>
            </a:pPr>
            <a:r>
              <a:rPr lang="en-GB" sz="1800" dirty="0" smtClean="0"/>
              <a:t>Be prepared to organise a quick workshop between March and the Strategy update workshop if evidence emerges</a:t>
            </a:r>
          </a:p>
          <a:p>
            <a:pPr lvl="3">
              <a:defRPr/>
            </a:pPr>
            <a:r>
              <a:rPr lang="en-GB" sz="1800" dirty="0" smtClean="0"/>
              <a:t>Plan for a “community workshop” in 2013 to review the situation</a:t>
            </a:r>
          </a:p>
          <a:p>
            <a:pPr lvl="3">
              <a:defRPr/>
            </a:pPr>
            <a:r>
              <a:rPr lang="en-GB" sz="1800" dirty="0" smtClean="0"/>
              <a:t>[this will </a:t>
            </a:r>
            <a:r>
              <a:rPr lang="en-GB" sz="1800" u="sng" dirty="0" smtClean="0"/>
              <a:t>either</a:t>
            </a:r>
            <a:r>
              <a:rPr lang="en-GB" sz="1800" dirty="0" smtClean="0"/>
              <a:t> define the LC parameters </a:t>
            </a:r>
            <a:r>
              <a:rPr lang="en-GB" sz="1800" u="sng" dirty="0" smtClean="0"/>
              <a:t>or</a:t>
            </a:r>
            <a:r>
              <a:rPr lang="en-GB" sz="1800" dirty="0" smtClean="0"/>
              <a:t> address the crisis]</a:t>
            </a:r>
            <a:endParaRPr lang="en-GB" sz="1600" dirty="0"/>
          </a:p>
          <a:p>
            <a:pPr marL="1371600" lvl="3" indent="0">
              <a:buFontTx/>
              <a:buNone/>
              <a:defRPr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4357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908050"/>
            <a:ext cx="8928100" cy="568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Excellent technical progress to the CDR</a:t>
            </a:r>
          </a:p>
          <a:p>
            <a:pPr lvl="1">
              <a:lnSpc>
                <a:spcPct val="90000"/>
              </a:lnSpc>
            </a:pPr>
            <a:r>
              <a:rPr lang="en-GB"/>
              <a:t>Delayed ~6 months by the fire</a:t>
            </a:r>
          </a:p>
          <a:p>
            <a:pPr lvl="1">
              <a:lnSpc>
                <a:spcPct val="90000"/>
              </a:lnSpc>
            </a:pPr>
            <a:r>
              <a:rPr lang="en-GB"/>
              <a:t>Address remaining feasibility issues </a:t>
            </a:r>
          </a:p>
          <a:p>
            <a:pPr lvl="1">
              <a:lnSpc>
                <a:spcPct val="90000"/>
              </a:lnSpc>
            </a:pPr>
            <a:r>
              <a:rPr lang="en-GB"/>
              <a:t>On track for CDR by end 2011</a:t>
            </a:r>
          </a:p>
          <a:p>
            <a:pPr>
              <a:lnSpc>
                <a:spcPct val="90000"/>
              </a:lnSpc>
            </a:pPr>
            <a:r>
              <a:rPr lang="en-GB"/>
              <a:t>Plans developed for the post-CDR phase</a:t>
            </a:r>
          </a:p>
          <a:p>
            <a:pPr lvl="1">
              <a:lnSpc>
                <a:spcPct val="90000"/>
              </a:lnSpc>
            </a:pPr>
            <a:r>
              <a:rPr lang="en-GB"/>
              <a:t>Disrupted by the financial crisis</a:t>
            </a:r>
          </a:p>
          <a:p>
            <a:pPr lvl="2">
              <a:lnSpc>
                <a:spcPct val="90000"/>
              </a:lnSpc>
            </a:pPr>
            <a:r>
              <a:rPr lang="en-GB"/>
              <a:t>But a revised plan emerging</a:t>
            </a:r>
          </a:p>
          <a:p>
            <a:pPr>
              <a:lnSpc>
                <a:spcPct val="90000"/>
              </a:lnSpc>
            </a:pPr>
            <a:r>
              <a:rPr lang="en-GB"/>
              <a:t>Opportunities for greater collaboration</a:t>
            </a:r>
          </a:p>
          <a:p>
            <a:pPr lvl="1">
              <a:lnSpc>
                <a:spcPct val="90000"/>
              </a:lnSpc>
            </a:pPr>
            <a:r>
              <a:rPr lang="en-GB"/>
              <a:t>Prepare for the post 2012 landscape</a:t>
            </a:r>
          </a:p>
          <a:p>
            <a:pPr lvl="2">
              <a:lnSpc>
                <a:spcPct val="90000"/>
              </a:lnSpc>
            </a:pPr>
            <a:r>
              <a:rPr lang="en-GB"/>
              <a:t>New connections ILC</a:t>
            </a:r>
            <a:r>
              <a:rPr lang="en-GB">
                <a:sym typeface="Wingdings" pitchFamily="2" charset="2"/>
              </a:rPr>
              <a:t>CLIC?</a:t>
            </a:r>
          </a:p>
          <a:p>
            <a:pPr lvl="2">
              <a:lnSpc>
                <a:spcPct val="90000"/>
              </a:lnSpc>
            </a:pPr>
            <a:r>
              <a:rPr lang="en-GB">
                <a:sym typeface="Wingdings" pitchFamily="2" charset="2"/>
              </a:rPr>
              <a:t>New organisational structures?</a:t>
            </a:r>
          </a:p>
          <a:p>
            <a:pPr>
              <a:lnSpc>
                <a:spcPct val="90000"/>
              </a:lnSpc>
            </a:pPr>
            <a:r>
              <a:rPr lang="en-GB"/>
              <a:t>Wait for “good news” from the LHC</a:t>
            </a:r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Thank you</a:t>
            </a:r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050"/>
            <a:ext cx="5508612" cy="5689600"/>
          </a:xfrm>
        </p:spPr>
        <p:txBody>
          <a:bodyPr/>
          <a:lstStyle/>
          <a:p>
            <a:r>
              <a:rPr lang="en-GB" sz="2800" dirty="0" smtClean="0"/>
              <a:t>SUSY</a:t>
            </a:r>
          </a:p>
          <a:p>
            <a:pPr lvl="1"/>
            <a:r>
              <a:rPr lang="en-GB" sz="2400" dirty="0" smtClean="0"/>
              <a:t>precision mass measurements</a:t>
            </a:r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r>
              <a:rPr lang="en-GB" sz="2800" dirty="0" smtClean="0"/>
              <a:t>Dark Matter</a:t>
            </a:r>
          </a:p>
          <a:p>
            <a:pPr lvl="1"/>
            <a:r>
              <a:rPr lang="en-GB" sz="2400" dirty="0" smtClean="0"/>
              <a:t>m</a:t>
            </a:r>
            <a:r>
              <a:rPr lang="en-GB" sz="2400" baseline="-25000" dirty="0" smtClean="0">
                <a:sym typeface="Symbol"/>
              </a:rPr>
              <a:t></a:t>
            </a:r>
            <a:r>
              <a:rPr lang="en-GB" sz="2400" dirty="0" smtClean="0">
                <a:sym typeface="Symbol"/>
              </a:rPr>
              <a:t> &amp; couplings</a:t>
            </a:r>
          </a:p>
          <a:p>
            <a:pPr lvl="2"/>
            <a:r>
              <a:rPr lang="en-GB" sz="2000" dirty="0" smtClean="0">
                <a:sym typeface="Symbol"/>
              </a:rPr>
              <a:t>Input to cosmology [</a:t>
            </a:r>
            <a:r>
              <a:rPr lang="en-US" sz="2000" dirty="0">
                <a:solidFill>
                  <a:srgbClr val="000099"/>
                </a:solidFill>
                <a:sym typeface="Symbol" pitchFamily="18" charset="2"/>
              </a:rPr>
              <a:t></a:t>
            </a:r>
            <a:r>
              <a:rPr lang="en-US" sz="2000" baseline="-6000" dirty="0">
                <a:solidFill>
                  <a:srgbClr val="000099"/>
                </a:solidFill>
                <a:sym typeface="Symbol" pitchFamily="18" charset="2"/>
              </a:rPr>
              <a:t>DM</a:t>
            </a:r>
            <a:r>
              <a:rPr lang="en-US" sz="2000" dirty="0">
                <a:solidFill>
                  <a:srgbClr val="000099"/>
                </a:solidFill>
                <a:sym typeface="Symbol" pitchFamily="18" charset="2"/>
              </a:rPr>
              <a:t>h²~ 3%</a:t>
            </a:r>
            <a:r>
              <a:rPr lang="en-GB" sz="2000" dirty="0" smtClean="0">
                <a:sym typeface="Symbol"/>
              </a:rPr>
              <a:t>]</a:t>
            </a:r>
          </a:p>
          <a:p>
            <a:pPr lvl="3"/>
            <a:r>
              <a:rPr lang="en-GB" sz="1600" dirty="0" smtClean="0">
                <a:sym typeface="Symbol"/>
              </a:rPr>
              <a:t>Mismatch to WMAP/Planck – more DM</a:t>
            </a:r>
          </a:p>
          <a:p>
            <a:r>
              <a:rPr lang="en-GB" sz="2800" dirty="0" smtClean="0">
                <a:sym typeface="Symbol"/>
              </a:rPr>
              <a:t>Quantum level consistency</a:t>
            </a:r>
          </a:p>
          <a:p>
            <a:pPr lvl="1"/>
            <a:r>
              <a:rPr lang="en-GB" sz="2400" dirty="0">
                <a:sym typeface="Symbol"/>
              </a:rPr>
              <a:t>e</a:t>
            </a:r>
            <a:r>
              <a:rPr lang="en-GB" sz="2400" dirty="0" smtClean="0">
                <a:sym typeface="Symbol"/>
              </a:rPr>
              <a:t>.g. direct &amp; indirect </a:t>
            </a:r>
            <a:r>
              <a:rPr lang="en-GB" sz="2400" dirty="0" err="1" smtClean="0">
                <a:sym typeface="Symbol"/>
              </a:rPr>
              <a:t>m</a:t>
            </a:r>
            <a:r>
              <a:rPr lang="en-GB" sz="2400" baseline="-25000" dirty="0" err="1" smtClean="0">
                <a:sym typeface="Symbol"/>
              </a:rPr>
              <a:t>h</a:t>
            </a:r>
            <a:r>
              <a:rPr lang="en-GB" sz="2400" dirty="0" smtClean="0">
                <a:sym typeface="Symbol"/>
              </a:rPr>
              <a:t> </a:t>
            </a:r>
            <a:endParaRPr lang="en-GB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9"/>
          <a:stretch>
            <a:fillRect/>
          </a:stretch>
        </p:blipFill>
        <p:spPr bwMode="auto">
          <a:xfrm>
            <a:off x="6119446" y="883345"/>
            <a:ext cx="3024554" cy="283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Group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105834"/>
              </p:ext>
            </p:extLst>
          </p:nvPr>
        </p:nvGraphicFramePr>
        <p:xfrm>
          <a:off x="6611816" y="3861048"/>
          <a:ext cx="2321170" cy="1811338"/>
        </p:xfrm>
        <a:graphic>
          <a:graphicData uri="http://schemas.openxmlformats.org/drawingml/2006/table">
            <a:tbl>
              <a:tblPr/>
              <a:tblGrid>
                <a:gridCol w="1160585"/>
                <a:gridCol w="1160585"/>
              </a:tblGrid>
              <a:tr h="396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‘WMAP’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7 %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LHC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~15 %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omic Sans MS" pitchFamily="66" charset="0"/>
                        </a:rPr>
                        <a:t>‘Planck’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omic Sans MS" pitchFamily="66" charset="0"/>
                        </a:rPr>
                        <a:t>  ~2 %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1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omic Sans MS" pitchFamily="66" charset="0"/>
                        </a:rPr>
                        <a:t>LC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omic Sans MS" pitchFamily="66" charset="0"/>
                        </a:rPr>
                        <a:t>  ~3 %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84406" marR="84406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020272" y="3465004"/>
            <a:ext cx="12250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400" dirty="0">
                <a:solidFill>
                  <a:schemeClr val="tx1"/>
                </a:solidFill>
              </a:rPr>
              <a:t>G. Blair et al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6857465" y="5678736"/>
            <a:ext cx="18549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00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tx2"/>
                </a:solidFill>
              </a:rPr>
              <a:t>F. Richard/SPS1a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22654" y="6469305"/>
            <a:ext cx="1121854" cy="20005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/>
              <a:t>After Mark Thomson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323677138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Energy? Light Higgs (120 </a:t>
            </a:r>
            <a:r>
              <a:rPr lang="en-GB" dirty="0" err="1" smtClean="0"/>
              <a:t>GeV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6"/>
          <a:stretch/>
        </p:blipFill>
        <p:spPr bwMode="auto">
          <a:xfrm>
            <a:off x="31855" y="1077687"/>
            <a:ext cx="9031360" cy="448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>
            <a:endCxn id="6" idx="0"/>
          </p:cNvCxnSpPr>
          <p:nvPr/>
        </p:nvCxnSpPr>
        <p:spPr>
          <a:xfrm flipV="1">
            <a:off x="881590" y="1088740"/>
            <a:ext cx="0" cy="4002852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7564" y="1088740"/>
            <a:ext cx="4680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 smtClean="0"/>
              <a:t>}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7275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ym typeface="Symbol"/>
              </a:rPr>
              <a:t> 4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572396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&gt; 400k H</a:t>
            </a:r>
            <a:r>
              <a:rPr lang="en-GB" sz="2400" b="1" dirty="0" smtClean="0">
                <a:solidFill>
                  <a:srgbClr val="FF0000"/>
                </a:solidFill>
                <a:sym typeface="Wingdings" pitchFamily="2" charset="2"/>
              </a:rPr>
              <a:t>iggs per year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3757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$$\Delta E \propto \frac{E^4}{m_e^4 R}$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52"/>
  <p:tag name="PICTUREFILESIZE" val="34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$R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8"/>
  <p:tag name="PICTUREFILESIZE" val="5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"/>
  <p:tag name="SOURCE" val="\documentclass{article}\pagestyle{empty}&#10;\begin{document}&#10;&#10;$\sigma(\mathrm{fb})$&#10;\end{document}&#10;"/>
  <p:tag name="EXTERNALNAME" val="TP_tmp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23"/>
  <p:tag name="PICTUREFILESIZE" val="12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|1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10.1|6.8|27.2|9.8"/>
</p:tagLst>
</file>

<file path=ppt/theme/theme1.xml><?xml version="1.0" encoding="utf-8"?>
<a:theme xmlns:a="http://schemas.openxmlformats.org/drawingml/2006/main" name="JAI">
  <a:themeElements>
    <a:clrScheme name="JAI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3300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2748</Words>
  <Application>Microsoft Office PowerPoint</Application>
  <PresentationFormat>On-screen Show (4:3)</PresentationFormat>
  <Paragraphs>717</Paragraphs>
  <Slides>72</Slides>
  <Notes>13</Notes>
  <HiddenSlides>2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72</vt:i4>
      </vt:variant>
    </vt:vector>
  </HeadingPairs>
  <TitlesOfParts>
    <vt:vector size="90" baseType="lpstr">
      <vt:lpstr>Arial</vt:lpstr>
      <vt:lpstr>StarSymbol</vt:lpstr>
      <vt:lpstr>Times New Roman</vt:lpstr>
      <vt:lpstr>Calibri</vt:lpstr>
      <vt:lpstr>ＭＳ Ｐゴシック</vt:lpstr>
      <vt:lpstr>Tahoma</vt:lpstr>
      <vt:lpstr>Batang</vt:lpstr>
      <vt:lpstr>Helvetica</vt:lpstr>
      <vt:lpstr>Symbol</vt:lpstr>
      <vt:lpstr>Georgia</vt:lpstr>
      <vt:lpstr>Lucida Sans Unicode</vt:lpstr>
      <vt:lpstr>Wingdings</vt:lpstr>
      <vt:lpstr>Comic Sans MS</vt:lpstr>
      <vt:lpstr>JAI</vt:lpstr>
      <vt:lpstr>1_Default Design</vt:lpstr>
      <vt:lpstr>Equation</vt:lpstr>
      <vt:lpstr>Chart</vt:lpstr>
      <vt:lpstr>Worksheet</vt:lpstr>
      <vt:lpstr>The Status of CLIC the Compact Linear Collider 2nd International Conference on Particle Physics in memoriam of Engin Arik and colleagues  Doğuş University, Istanbul 23rd June 2011</vt:lpstr>
      <vt:lpstr>Contents</vt:lpstr>
      <vt:lpstr>Introduction</vt:lpstr>
      <vt:lpstr>The European Strategy for Particle Physics</vt:lpstr>
      <vt:lpstr>Why a linear collider?</vt:lpstr>
      <vt:lpstr> e+e- cleaner than LHC - precision</vt:lpstr>
      <vt:lpstr>A LC is a Precision Instrument</vt:lpstr>
      <vt:lpstr>Physics goals</vt:lpstr>
      <vt:lpstr>What Energy? Light Higgs (120 GeV)</vt:lpstr>
      <vt:lpstr>Physics case: SUSY measurements</vt:lpstr>
      <vt:lpstr>SUSY Mass Measurements</vt:lpstr>
      <vt:lpstr>Sparticle Detection</vt:lpstr>
      <vt:lpstr>Implications of the LHC data 2010</vt:lpstr>
      <vt:lpstr>Latest parameters for 4 SUSY models</vt:lpstr>
      <vt:lpstr>ILC       &amp;            CLIC</vt:lpstr>
      <vt:lpstr>Cross Sections at CLIC</vt:lpstr>
      <vt:lpstr>Technology Challenges</vt:lpstr>
      <vt:lpstr>Three challenges</vt:lpstr>
      <vt:lpstr>PowerPoint Presentation</vt:lpstr>
      <vt:lpstr>Conventional technologies</vt:lpstr>
      <vt:lpstr>The ILC @ 1 TeV [new-ish]</vt:lpstr>
      <vt:lpstr>Production Yield - Progress</vt:lpstr>
      <vt:lpstr>An example of an X-band design</vt:lpstr>
      <vt:lpstr>Incandescent – plasma acceleration</vt:lpstr>
      <vt:lpstr>PowerPoint Presentation</vt:lpstr>
      <vt:lpstr>Luminosity</vt:lpstr>
      <vt:lpstr>ILC energy spectrum</vt:lpstr>
      <vt:lpstr>PowerPoint Presentation</vt:lpstr>
      <vt:lpstr>PowerPoint Presentation</vt:lpstr>
      <vt:lpstr>Linear Collider layouts  http://www.linearcollider.org/cms    http://clic-study.web.cern.ch/CLIC-Study/ </vt:lpstr>
      <vt:lpstr>  Today: ILC &amp; CLIC</vt:lpstr>
      <vt:lpstr>Compact Linear Collider CLIC</vt:lpstr>
      <vt:lpstr>The CLIC Collaboration 4 institutes, 21 countries &amp; growing</vt:lpstr>
      <vt:lpstr>CLIC website: http://clic-study.org/</vt:lpstr>
      <vt:lpstr>Building CLIC at CERN?</vt:lpstr>
      <vt:lpstr>it won’t be easy…</vt:lpstr>
      <vt:lpstr>Compact Linear Collider CLIC</vt:lpstr>
      <vt:lpstr>Main CLIC parameters</vt:lpstr>
      <vt:lpstr>CLIC Feasibility status</vt:lpstr>
      <vt:lpstr>CLIC Power Consumption</vt:lpstr>
      <vt:lpstr>Drive Beam Generation</vt:lpstr>
      <vt:lpstr>CTF3 Achievements</vt:lpstr>
      <vt:lpstr>Progress-1: Energy scanning</vt:lpstr>
      <vt:lpstr>Progress-1: Energy scanning-2</vt:lpstr>
      <vt:lpstr>       Progress-2: Accelerating Structures</vt:lpstr>
      <vt:lpstr>Progress-2: PETS</vt:lpstr>
      <vt:lpstr>CTF3</vt:lpstr>
      <vt:lpstr>PHIN</vt:lpstr>
      <vt:lpstr>High charge &amp; cathode tests - PHIN</vt:lpstr>
      <vt:lpstr>Beam Stability</vt:lpstr>
      <vt:lpstr>Two-beam acceleration in CTF3</vt:lpstr>
      <vt:lpstr>RF Power Production - PETS</vt:lpstr>
      <vt:lpstr>Detectors</vt:lpstr>
      <vt:lpstr>CLIC Detector Concepts</vt:lpstr>
      <vt:lpstr>Reconstructed CLIC event with “pile-up”</vt:lpstr>
      <vt:lpstr>After timing cuts at cluster level</vt:lpstr>
      <vt:lpstr>Next Steps</vt:lpstr>
      <vt:lpstr>“Lehman” impact</vt:lpstr>
      <vt:lpstr>“Lehman” impact</vt:lpstr>
      <vt:lpstr>Planning 2011</vt:lpstr>
      <vt:lpstr>CLIC Feasibility status</vt:lpstr>
      <vt:lpstr>CLIC Tentative Schedule</vt:lpstr>
      <vt:lpstr>CLIC CDR: P&amp;D Editorial Team</vt:lpstr>
      <vt:lpstr>Do we need CLIC0? (Project after 2016?)</vt:lpstr>
      <vt:lpstr>CLIC-ILC WG on General Issues</vt:lpstr>
      <vt:lpstr>CLIC-ILC WG on General Issues</vt:lpstr>
      <vt:lpstr>A tentative roadmap</vt:lpstr>
      <vt:lpstr>Accelerator Inspired Working Groups</vt:lpstr>
      <vt:lpstr>Decision point for the LC </vt:lpstr>
      <vt:lpstr>Comments and proposals</vt:lpstr>
      <vt:lpstr>Summary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 from CLIC (IWLC 2010, Geneva)</dc:title>
  <dc:creator>Peach</dc:creator>
  <cp:lastModifiedBy>Ken Peach</cp:lastModifiedBy>
  <cp:revision>68</cp:revision>
  <cp:lastPrinted>2011-06-14T08:50:39Z</cp:lastPrinted>
  <dcterms:created xsi:type="dcterms:W3CDTF">2010-10-22T10:46:10Z</dcterms:created>
  <dcterms:modified xsi:type="dcterms:W3CDTF">2011-06-23T04:39:58Z</dcterms:modified>
</cp:coreProperties>
</file>